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71" r:id="rId16"/>
    <p:sldId id="269" r:id="rId17"/>
    <p:sldId id="272" r:id="rId18"/>
    <p:sldId id="273" r:id="rId19"/>
    <p:sldId id="274" r:id="rId20"/>
    <p:sldId id="275" r:id="rId21"/>
    <p:sldId id="276" r:id="rId22"/>
    <p:sldId id="277" r:id="rId23"/>
    <p:sldId id="278" r:id="rId24"/>
    <p:sldId id="279" r:id="rId25"/>
    <p:sldId id="280" r:id="rId26"/>
    <p:sldId id="285" r:id="rId27"/>
    <p:sldId id="286" r:id="rId28"/>
    <p:sldId id="287" r:id="rId29"/>
    <p:sldId id="281" r:id="rId30"/>
    <p:sldId id="282" r:id="rId31"/>
    <p:sldId id="284" r:id="rId32"/>
    <p:sldId id="283" r:id="rId33"/>
  </p:sldIdLst>
  <p:sldSz cx="12192000" cy="6858000"/>
  <p:notesSz cx="6858000" cy="9144000"/>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74" autoAdjust="0"/>
    <p:restoredTop sz="94660"/>
  </p:normalViewPr>
  <p:slideViewPr>
    <p:cSldViewPr snapToGrid="0">
      <p:cViewPr varScale="1">
        <p:scale>
          <a:sx n="69" d="100"/>
          <a:sy n="69" d="100"/>
        </p:scale>
        <p:origin x="77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kumimoji="1" lang="en-US" altLang="ja-JP" smtClean="0"/>
              <a:t>Click to edit Master title style</a:t>
            </a:r>
            <a:endParaRPr kumimoji="1" lang="ja-JP" alt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en-US" altLang="ja-JP" smtClean="0"/>
              <a:t>Click to edit Master subtitle style</a:t>
            </a:r>
            <a:endParaRPr kumimoji="1" lang="ja-JP" altLang="en-US"/>
          </a:p>
        </p:txBody>
      </p:sp>
      <p:sp>
        <p:nvSpPr>
          <p:cNvPr id="4" name="Date Placeholder 3"/>
          <p:cNvSpPr>
            <a:spLocks noGrp="1"/>
          </p:cNvSpPr>
          <p:nvPr>
            <p:ph type="dt" sz="half" idx="10"/>
          </p:nvPr>
        </p:nvSpPr>
        <p:spPr/>
        <p:txBody>
          <a:bodyPr/>
          <a:lstStyle/>
          <a:p>
            <a:fld id="{5B90E8A0-7C61-4559-8029-E8C01C938021}" type="datetimeFigureOut">
              <a:rPr kumimoji="1" lang="ja-JP" altLang="en-US" smtClean="0"/>
              <a:t>2021/6/1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276D3670-06A8-4EBC-9B14-109736E53842}" type="slidenum">
              <a:rPr kumimoji="1" lang="ja-JP" altLang="en-US" smtClean="0"/>
              <a:t>‹#›</a:t>
            </a:fld>
            <a:endParaRPr kumimoji="1" lang="ja-JP" altLang="en-US"/>
          </a:p>
        </p:txBody>
      </p:sp>
    </p:spTree>
    <p:extLst>
      <p:ext uri="{BB962C8B-B14F-4D97-AF65-F5344CB8AC3E}">
        <p14:creationId xmlns:p14="http://schemas.microsoft.com/office/powerpoint/2010/main" val="2466304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Content Placeholder 2"/>
          <p:cNvSpPr>
            <a:spLocks noGrp="1"/>
          </p:cNvSpPr>
          <p:nvPr>
            <p:ph idx="1"/>
          </p:nvPr>
        </p:nvSpPr>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5B90E8A0-7C61-4559-8029-E8C01C938021}" type="datetimeFigureOut">
              <a:rPr kumimoji="1" lang="ja-JP" altLang="en-US" smtClean="0"/>
              <a:t>2021/6/1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276D3670-06A8-4EBC-9B14-109736E53842}" type="slidenum">
              <a:rPr kumimoji="1" lang="ja-JP" altLang="en-US" smtClean="0"/>
              <a:t>‹#›</a:t>
            </a:fld>
            <a:endParaRPr kumimoji="1" lang="ja-JP" altLang="en-US"/>
          </a:p>
        </p:txBody>
      </p:sp>
    </p:spTree>
    <p:extLst>
      <p:ext uri="{BB962C8B-B14F-4D97-AF65-F5344CB8AC3E}">
        <p14:creationId xmlns:p14="http://schemas.microsoft.com/office/powerpoint/2010/main" val="206829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en-US" altLang="ja-JP" smtClean="0"/>
              <a:t>Edit Master text styles</a:t>
            </a:r>
          </a:p>
        </p:txBody>
      </p:sp>
      <p:sp>
        <p:nvSpPr>
          <p:cNvPr id="4" name="Date Placeholder 3"/>
          <p:cNvSpPr>
            <a:spLocks noGrp="1"/>
          </p:cNvSpPr>
          <p:nvPr>
            <p:ph type="dt" sz="half" idx="10"/>
          </p:nvPr>
        </p:nvSpPr>
        <p:spPr/>
        <p:txBody>
          <a:bodyPr/>
          <a:lstStyle/>
          <a:p>
            <a:fld id="{5B90E8A0-7C61-4559-8029-E8C01C938021}" type="datetimeFigureOut">
              <a:rPr kumimoji="1" lang="ja-JP" altLang="en-US" smtClean="0"/>
              <a:t>2021/6/1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276D3670-06A8-4EBC-9B14-109736E53842}" type="slidenum">
              <a:rPr kumimoji="1" lang="ja-JP" altLang="en-US" smtClean="0"/>
              <a:t>‹#›</a:t>
            </a:fld>
            <a:endParaRPr kumimoji="1" lang="ja-JP" altLang="en-US"/>
          </a:p>
        </p:txBody>
      </p:sp>
    </p:spTree>
    <p:extLst>
      <p:ext uri="{BB962C8B-B14F-4D97-AF65-F5344CB8AC3E}">
        <p14:creationId xmlns:p14="http://schemas.microsoft.com/office/powerpoint/2010/main" val="3448379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Content Placeholder 2"/>
          <p:cNvSpPr>
            <a:spLocks noGrp="1"/>
          </p:cNvSpPr>
          <p:nvPr>
            <p:ph sz="half" idx="1"/>
          </p:nvPr>
        </p:nvSpPr>
        <p:spPr>
          <a:xfrm>
            <a:off x="838200" y="1825625"/>
            <a:ext cx="5181600" cy="435133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Content Placeholder 3"/>
          <p:cNvSpPr>
            <a:spLocks noGrp="1"/>
          </p:cNvSpPr>
          <p:nvPr>
            <p:ph sz="half" idx="2"/>
          </p:nvPr>
        </p:nvSpPr>
        <p:spPr>
          <a:xfrm>
            <a:off x="6172200" y="1825625"/>
            <a:ext cx="5181600" cy="435133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5" name="Date Placeholder 4"/>
          <p:cNvSpPr>
            <a:spLocks noGrp="1"/>
          </p:cNvSpPr>
          <p:nvPr>
            <p:ph type="dt" sz="half" idx="10"/>
          </p:nvPr>
        </p:nvSpPr>
        <p:spPr/>
        <p:txBody>
          <a:bodyPr/>
          <a:lstStyle/>
          <a:p>
            <a:fld id="{5B90E8A0-7C61-4559-8029-E8C01C938021}" type="datetimeFigureOut">
              <a:rPr kumimoji="1" lang="ja-JP" altLang="en-US" smtClean="0"/>
              <a:t>2021/6/1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276D3670-06A8-4EBC-9B14-109736E53842}" type="slidenum">
              <a:rPr kumimoji="1" lang="ja-JP" altLang="en-US" smtClean="0"/>
              <a:t>‹#›</a:t>
            </a:fld>
            <a:endParaRPr kumimoji="1" lang="ja-JP" altLang="en-US"/>
          </a:p>
        </p:txBody>
      </p:sp>
    </p:spTree>
    <p:extLst>
      <p:ext uri="{BB962C8B-B14F-4D97-AF65-F5344CB8AC3E}">
        <p14:creationId xmlns:p14="http://schemas.microsoft.com/office/powerpoint/2010/main" val="3647551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en-US" altLang="ja-JP"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en-US" altLang="ja-JP"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7" name="Date Placeholder 6"/>
          <p:cNvSpPr>
            <a:spLocks noGrp="1"/>
          </p:cNvSpPr>
          <p:nvPr>
            <p:ph type="dt" sz="half" idx="10"/>
          </p:nvPr>
        </p:nvSpPr>
        <p:spPr/>
        <p:txBody>
          <a:bodyPr/>
          <a:lstStyle/>
          <a:p>
            <a:fld id="{5B90E8A0-7C61-4559-8029-E8C01C938021}" type="datetimeFigureOut">
              <a:rPr kumimoji="1" lang="ja-JP" altLang="en-US" smtClean="0"/>
              <a:t>2021/6/1</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276D3670-06A8-4EBC-9B14-109736E53842}" type="slidenum">
              <a:rPr kumimoji="1" lang="ja-JP" altLang="en-US" smtClean="0"/>
              <a:t>‹#›</a:t>
            </a:fld>
            <a:endParaRPr kumimoji="1" lang="ja-JP" altLang="en-US"/>
          </a:p>
        </p:txBody>
      </p:sp>
    </p:spTree>
    <p:extLst>
      <p:ext uri="{BB962C8B-B14F-4D97-AF65-F5344CB8AC3E}">
        <p14:creationId xmlns:p14="http://schemas.microsoft.com/office/powerpoint/2010/main" val="1311010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Date Placeholder 2"/>
          <p:cNvSpPr>
            <a:spLocks noGrp="1"/>
          </p:cNvSpPr>
          <p:nvPr>
            <p:ph type="dt" sz="half" idx="10"/>
          </p:nvPr>
        </p:nvSpPr>
        <p:spPr/>
        <p:txBody>
          <a:bodyPr/>
          <a:lstStyle/>
          <a:p>
            <a:fld id="{5B90E8A0-7C61-4559-8029-E8C01C938021}" type="datetimeFigureOut">
              <a:rPr kumimoji="1" lang="ja-JP" altLang="en-US" smtClean="0"/>
              <a:t>2021/6/1</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276D3670-06A8-4EBC-9B14-109736E53842}" type="slidenum">
              <a:rPr kumimoji="1" lang="ja-JP" altLang="en-US" smtClean="0"/>
              <a:t>‹#›</a:t>
            </a:fld>
            <a:endParaRPr kumimoji="1" lang="ja-JP" altLang="en-US"/>
          </a:p>
        </p:txBody>
      </p:sp>
    </p:spTree>
    <p:extLst>
      <p:ext uri="{BB962C8B-B14F-4D97-AF65-F5344CB8AC3E}">
        <p14:creationId xmlns:p14="http://schemas.microsoft.com/office/powerpoint/2010/main" val="181448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90E8A0-7C61-4559-8029-E8C01C938021}" type="datetimeFigureOut">
              <a:rPr kumimoji="1" lang="ja-JP" altLang="en-US" smtClean="0"/>
              <a:t>2021/6/1</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276D3670-06A8-4EBC-9B14-109736E53842}" type="slidenum">
              <a:rPr kumimoji="1" lang="ja-JP" altLang="en-US" smtClean="0"/>
              <a:t>‹#›</a:t>
            </a:fld>
            <a:endParaRPr kumimoji="1" lang="ja-JP" altLang="en-US"/>
          </a:p>
        </p:txBody>
      </p:sp>
    </p:spTree>
    <p:extLst>
      <p:ext uri="{BB962C8B-B14F-4D97-AF65-F5344CB8AC3E}">
        <p14:creationId xmlns:p14="http://schemas.microsoft.com/office/powerpoint/2010/main" val="1492396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kumimoji="1" lang="en-US" altLang="ja-JP" smtClean="0"/>
              <a:t>Click to edit Master title style</a:t>
            </a:r>
            <a:endParaRPr kumimoji="1" lang="ja-JP" alt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en-US" altLang="ja-JP" smtClean="0"/>
              <a:t>Edit Master text styles</a:t>
            </a:r>
          </a:p>
        </p:txBody>
      </p:sp>
      <p:sp>
        <p:nvSpPr>
          <p:cNvPr id="5" name="Date Placeholder 4"/>
          <p:cNvSpPr>
            <a:spLocks noGrp="1"/>
          </p:cNvSpPr>
          <p:nvPr>
            <p:ph type="dt" sz="half" idx="10"/>
          </p:nvPr>
        </p:nvSpPr>
        <p:spPr/>
        <p:txBody>
          <a:bodyPr/>
          <a:lstStyle/>
          <a:p>
            <a:fld id="{5B90E8A0-7C61-4559-8029-E8C01C938021}" type="datetimeFigureOut">
              <a:rPr kumimoji="1" lang="ja-JP" altLang="en-US" smtClean="0"/>
              <a:t>2021/6/1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276D3670-06A8-4EBC-9B14-109736E53842}" type="slidenum">
              <a:rPr kumimoji="1" lang="ja-JP" altLang="en-US" smtClean="0"/>
              <a:t>‹#›</a:t>
            </a:fld>
            <a:endParaRPr kumimoji="1" lang="ja-JP" altLang="en-US"/>
          </a:p>
        </p:txBody>
      </p:sp>
    </p:spTree>
    <p:extLst>
      <p:ext uri="{BB962C8B-B14F-4D97-AF65-F5344CB8AC3E}">
        <p14:creationId xmlns:p14="http://schemas.microsoft.com/office/powerpoint/2010/main" val="1685527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kumimoji="1" lang="en-US" altLang="ja-JP" smtClean="0"/>
              <a:t>Click to edit Master title style</a:t>
            </a:r>
            <a:endParaRPr kumimoji="1" lang="ja-JP" alt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ja-JP" alt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en-US" altLang="ja-JP" smtClean="0"/>
              <a:t>Edit Master text styles</a:t>
            </a:r>
          </a:p>
        </p:txBody>
      </p:sp>
      <p:sp>
        <p:nvSpPr>
          <p:cNvPr id="5" name="Date Placeholder 4"/>
          <p:cNvSpPr>
            <a:spLocks noGrp="1"/>
          </p:cNvSpPr>
          <p:nvPr>
            <p:ph type="dt" sz="half" idx="10"/>
          </p:nvPr>
        </p:nvSpPr>
        <p:spPr/>
        <p:txBody>
          <a:bodyPr/>
          <a:lstStyle/>
          <a:p>
            <a:fld id="{5B90E8A0-7C61-4559-8029-E8C01C938021}" type="datetimeFigureOut">
              <a:rPr kumimoji="1" lang="ja-JP" altLang="en-US" smtClean="0"/>
              <a:t>2021/6/1</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276D3670-06A8-4EBC-9B14-109736E53842}" type="slidenum">
              <a:rPr kumimoji="1" lang="ja-JP" altLang="en-US" smtClean="0"/>
              <a:t>‹#›</a:t>
            </a:fld>
            <a:endParaRPr kumimoji="1" lang="ja-JP" altLang="en-US"/>
          </a:p>
        </p:txBody>
      </p:sp>
    </p:spTree>
    <p:extLst>
      <p:ext uri="{BB962C8B-B14F-4D97-AF65-F5344CB8AC3E}">
        <p14:creationId xmlns:p14="http://schemas.microsoft.com/office/powerpoint/2010/main" val="3681901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Vertical Text Placeholder 2"/>
          <p:cNvSpPr>
            <a:spLocks noGrp="1"/>
          </p:cNvSpPr>
          <p:nvPr>
            <p:ph type="body" orient="vert" idx="1"/>
          </p:nvPr>
        </p:nvSpPr>
        <p:spPr/>
        <p:txBody>
          <a:bodyPr vert="eaVert"/>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5B90E8A0-7C61-4559-8029-E8C01C938021}" type="datetimeFigureOut">
              <a:rPr kumimoji="1" lang="ja-JP" altLang="en-US" smtClean="0"/>
              <a:t>2021/6/1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276D3670-06A8-4EBC-9B14-109736E53842}" type="slidenum">
              <a:rPr kumimoji="1" lang="ja-JP" altLang="en-US" smtClean="0"/>
              <a:t>‹#›</a:t>
            </a:fld>
            <a:endParaRPr kumimoji="1" lang="ja-JP" altLang="en-US"/>
          </a:p>
        </p:txBody>
      </p:sp>
    </p:spTree>
    <p:extLst>
      <p:ext uri="{BB962C8B-B14F-4D97-AF65-F5344CB8AC3E}">
        <p14:creationId xmlns:p14="http://schemas.microsoft.com/office/powerpoint/2010/main" val="3873852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kumimoji="1" lang="en-US" altLang="ja-JP" smtClean="0"/>
              <a:t>Click to edit Master title style</a:t>
            </a:r>
            <a:endParaRPr kumimoji="1" lang="ja-JP" alt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5B90E8A0-7C61-4559-8029-E8C01C938021}" type="datetimeFigureOut">
              <a:rPr kumimoji="1" lang="ja-JP" altLang="en-US" smtClean="0"/>
              <a:t>2021/6/1</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276D3670-06A8-4EBC-9B14-109736E53842}" type="slidenum">
              <a:rPr kumimoji="1" lang="ja-JP" altLang="en-US" smtClean="0"/>
              <a:t>‹#›</a:t>
            </a:fld>
            <a:endParaRPr kumimoji="1" lang="ja-JP" altLang="en-US"/>
          </a:p>
        </p:txBody>
      </p:sp>
    </p:spTree>
    <p:extLst>
      <p:ext uri="{BB962C8B-B14F-4D97-AF65-F5344CB8AC3E}">
        <p14:creationId xmlns:p14="http://schemas.microsoft.com/office/powerpoint/2010/main" val="3846282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90E8A0-7C61-4559-8029-E8C01C938021}" type="datetimeFigureOut">
              <a:rPr kumimoji="1" lang="ja-JP" altLang="en-US" smtClean="0"/>
              <a:t>2021/6/1</a:t>
            </a:fld>
            <a:endParaRPr kumimoji="1" lang="ja-JP"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6D3670-06A8-4EBC-9B14-109736E53842}" type="slidenum">
              <a:rPr kumimoji="1" lang="ja-JP" altLang="en-US" smtClean="0"/>
              <a:t>‹#›</a:t>
            </a:fld>
            <a:endParaRPr kumimoji="1" lang="ja-JP" altLang="en-US"/>
          </a:p>
        </p:txBody>
      </p:sp>
    </p:spTree>
    <p:extLst>
      <p:ext uri="{BB962C8B-B14F-4D97-AF65-F5344CB8AC3E}">
        <p14:creationId xmlns:p14="http://schemas.microsoft.com/office/powerpoint/2010/main" val="7062160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yourlogicalfallacyis.co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3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ja-JP" dirty="0" smtClean="0"/>
              <a:t>Philosophy Lesson</a:t>
            </a:r>
            <a:endParaRPr kumimoji="1" lang="ja-JP" altLang="en-US" dirty="0"/>
          </a:p>
        </p:txBody>
      </p:sp>
      <p:sp>
        <p:nvSpPr>
          <p:cNvPr id="3" name="Subtitle 2"/>
          <p:cNvSpPr>
            <a:spLocks noGrp="1"/>
          </p:cNvSpPr>
          <p:nvPr>
            <p:ph type="subTitle" idx="1"/>
          </p:nvPr>
        </p:nvSpPr>
        <p:spPr/>
        <p:txBody>
          <a:bodyPr/>
          <a:lstStyle/>
          <a:p>
            <a:r>
              <a:rPr kumimoji="1" lang="en-US" altLang="ja-JP" dirty="0" smtClean="0"/>
              <a:t>June 1st</a:t>
            </a:r>
            <a:endParaRPr kumimoji="1" lang="ja-JP" altLang="en-US" dirty="0"/>
          </a:p>
        </p:txBody>
      </p:sp>
    </p:spTree>
    <p:extLst>
      <p:ext uri="{BB962C8B-B14F-4D97-AF65-F5344CB8AC3E}">
        <p14:creationId xmlns:p14="http://schemas.microsoft.com/office/powerpoint/2010/main" val="2863975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What we’ll cover</a:t>
            </a:r>
            <a:endParaRPr kumimoji="1" lang="ja-JP" altLang="en-US" dirty="0"/>
          </a:p>
        </p:txBody>
      </p:sp>
      <p:sp>
        <p:nvSpPr>
          <p:cNvPr id="3" name="Content Placeholder 2"/>
          <p:cNvSpPr>
            <a:spLocks noGrp="1"/>
          </p:cNvSpPr>
          <p:nvPr>
            <p:ph idx="1"/>
          </p:nvPr>
        </p:nvSpPr>
        <p:spPr/>
        <p:txBody>
          <a:bodyPr/>
          <a:lstStyle/>
          <a:p>
            <a:r>
              <a:rPr kumimoji="1" lang="en-US" altLang="ja-JP" dirty="0" smtClean="0"/>
              <a:t>Basic logic (e.g., propositions, logical operators, and fallacies).</a:t>
            </a:r>
          </a:p>
          <a:p>
            <a:r>
              <a:rPr lang="en-US" altLang="ja-JP" dirty="0" smtClean="0"/>
              <a:t>Consequentialism vs deontology</a:t>
            </a:r>
          </a:p>
          <a:p>
            <a:endParaRPr lang="en-US" altLang="ja-JP" dirty="0" smtClean="0"/>
          </a:p>
        </p:txBody>
      </p:sp>
    </p:spTree>
    <p:extLst>
      <p:ext uri="{BB962C8B-B14F-4D97-AF65-F5344CB8AC3E}">
        <p14:creationId xmlns:p14="http://schemas.microsoft.com/office/powerpoint/2010/main" val="2531164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Propositions</a:t>
            </a:r>
            <a:endParaRPr kumimoji="1" lang="ja-JP" altLang="en-US" dirty="0"/>
          </a:p>
        </p:txBody>
      </p:sp>
      <p:sp>
        <p:nvSpPr>
          <p:cNvPr id="3" name="Content Placeholder 2"/>
          <p:cNvSpPr>
            <a:spLocks noGrp="1"/>
          </p:cNvSpPr>
          <p:nvPr>
            <p:ph idx="1"/>
          </p:nvPr>
        </p:nvSpPr>
        <p:spPr/>
        <p:txBody>
          <a:bodyPr/>
          <a:lstStyle/>
          <a:p>
            <a:r>
              <a:rPr lang="en-US" altLang="ja-JP" dirty="0" smtClean="0"/>
              <a:t>Remember, a </a:t>
            </a:r>
            <a:r>
              <a:rPr lang="en-US" altLang="ja-JP" b="1" dirty="0" smtClean="0"/>
              <a:t>proposition</a:t>
            </a:r>
            <a:r>
              <a:rPr lang="en-US" altLang="ja-JP" dirty="0" smtClean="0"/>
              <a:t> is </a:t>
            </a:r>
            <a:r>
              <a:rPr lang="en-US" altLang="ja-JP" u="sng" dirty="0" smtClean="0"/>
              <a:t>a statement which can either be true or false</a:t>
            </a:r>
            <a:r>
              <a:rPr lang="en-US" altLang="ja-JP" dirty="0" smtClean="0"/>
              <a:t>.</a:t>
            </a:r>
          </a:p>
          <a:p>
            <a:r>
              <a:rPr kumimoji="1" lang="en-US" altLang="ja-JP" dirty="0" smtClean="0"/>
              <a:t>An example of a proposition:</a:t>
            </a:r>
          </a:p>
          <a:p>
            <a:pPr lvl="1"/>
            <a:r>
              <a:rPr lang="en-US" altLang="ja-JP" dirty="0" smtClean="0"/>
              <a:t>“I am late for work.”</a:t>
            </a:r>
          </a:p>
          <a:p>
            <a:pPr lvl="1"/>
            <a:r>
              <a:rPr kumimoji="1" lang="en-US" altLang="ja-JP" dirty="0" smtClean="0"/>
              <a:t>This is either true or false. It cannot be neither or both.</a:t>
            </a:r>
          </a:p>
          <a:p>
            <a:pPr lvl="1"/>
            <a:r>
              <a:rPr lang="en-US" altLang="ja-JP" dirty="0" smtClean="0"/>
              <a:t>We could represent it in a </a:t>
            </a:r>
            <a:r>
              <a:rPr lang="en-US" altLang="ja-JP" dirty="0" err="1" smtClean="0"/>
              <a:t>formaly</a:t>
            </a:r>
            <a:r>
              <a:rPr lang="en-US" altLang="ja-JP" dirty="0" smtClean="0"/>
              <a:t> argument with any letter, such as </a:t>
            </a:r>
            <a:r>
              <a:rPr lang="en-US" altLang="ja-JP" i="1" dirty="0" smtClean="0"/>
              <a:t>p.</a:t>
            </a:r>
            <a:endParaRPr lang="en-US" altLang="ja-JP" dirty="0" smtClean="0"/>
          </a:p>
          <a:p>
            <a:r>
              <a:rPr kumimoji="1" lang="en-US" altLang="ja-JP" dirty="0" smtClean="0"/>
              <a:t>We can combine propositions together with logical operators in order to form arguments.</a:t>
            </a:r>
          </a:p>
        </p:txBody>
      </p:sp>
    </p:spTree>
    <p:extLst>
      <p:ext uri="{BB962C8B-B14F-4D97-AF65-F5344CB8AC3E}">
        <p14:creationId xmlns:p14="http://schemas.microsoft.com/office/powerpoint/2010/main" val="3453049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Logical operators</a:t>
            </a:r>
            <a:endParaRPr kumimoji="1" lang="ja-JP" altLang="en-US" dirty="0"/>
          </a:p>
        </p:txBody>
      </p:sp>
      <p:sp>
        <p:nvSpPr>
          <p:cNvPr id="3" name="Content Placeholder 2"/>
          <p:cNvSpPr>
            <a:spLocks noGrp="1"/>
          </p:cNvSpPr>
          <p:nvPr>
            <p:ph idx="1"/>
          </p:nvPr>
        </p:nvSpPr>
        <p:spPr/>
        <p:txBody>
          <a:bodyPr/>
          <a:lstStyle/>
          <a:p>
            <a:r>
              <a:rPr kumimoji="1" lang="en-US" altLang="ja-JP" dirty="0" smtClean="0"/>
              <a:t>These are symbols which can interact with propositions and help form arguments.</a:t>
            </a:r>
          </a:p>
          <a:p>
            <a:r>
              <a:rPr lang="en-US" altLang="ja-JP" dirty="0" smtClean="0"/>
              <a:t>Examples of logical operators include:</a:t>
            </a:r>
          </a:p>
          <a:p>
            <a:pPr lvl="1"/>
            <a:r>
              <a:rPr kumimoji="1" lang="en-US" altLang="ja-JP" dirty="0" smtClean="0"/>
              <a:t>And</a:t>
            </a:r>
          </a:p>
          <a:p>
            <a:pPr lvl="1"/>
            <a:r>
              <a:rPr lang="en-US" altLang="ja-JP" dirty="0" smtClean="0"/>
              <a:t>Or</a:t>
            </a:r>
          </a:p>
          <a:p>
            <a:pPr lvl="1"/>
            <a:r>
              <a:rPr kumimoji="1" lang="en-US" altLang="ja-JP" dirty="0" smtClean="0"/>
              <a:t>If then</a:t>
            </a:r>
          </a:p>
          <a:p>
            <a:pPr lvl="1"/>
            <a:r>
              <a:rPr lang="en-US" altLang="ja-JP" dirty="0" smtClean="0"/>
              <a:t>If and only if</a:t>
            </a:r>
          </a:p>
          <a:p>
            <a:pPr lvl="1"/>
            <a:r>
              <a:rPr kumimoji="1" lang="en-US" altLang="ja-JP" dirty="0" smtClean="0"/>
              <a:t>Not</a:t>
            </a:r>
          </a:p>
          <a:p>
            <a:endParaRPr kumimoji="1" lang="ja-JP" altLang="en-US" dirty="0"/>
          </a:p>
        </p:txBody>
      </p:sp>
    </p:spTree>
    <p:extLst>
      <p:ext uri="{BB962C8B-B14F-4D97-AF65-F5344CB8AC3E}">
        <p14:creationId xmlns:p14="http://schemas.microsoft.com/office/powerpoint/2010/main" val="2925998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Logical operators</a:t>
            </a:r>
            <a:endParaRPr kumimoji="1" lang="ja-JP" altLang="en-US" dirty="0"/>
          </a:p>
        </p:txBody>
      </p:sp>
      <p:sp>
        <p:nvSpPr>
          <p:cNvPr id="3" name="Content Placeholder 2"/>
          <p:cNvSpPr>
            <a:spLocks noGrp="1"/>
          </p:cNvSpPr>
          <p:nvPr>
            <p:ph idx="1"/>
          </p:nvPr>
        </p:nvSpPr>
        <p:spPr/>
        <p:txBody>
          <a:bodyPr/>
          <a:lstStyle/>
          <a:p>
            <a:r>
              <a:rPr lang="en-US" altLang="ja-JP" dirty="0" smtClean="0"/>
              <a:t>Logicians will use various symbols to represent the same logical operator, but we can understand them as follows:</a:t>
            </a:r>
          </a:p>
          <a:p>
            <a:pPr lvl="1"/>
            <a:r>
              <a:rPr kumimoji="1" lang="en-US" altLang="ja-JP" dirty="0" smtClean="0"/>
              <a:t>And = </a:t>
            </a:r>
            <a:r>
              <a:rPr lang="en-US" altLang="ja-JP" dirty="0" smtClean="0"/>
              <a:t>·</a:t>
            </a:r>
          </a:p>
          <a:p>
            <a:pPr lvl="1"/>
            <a:r>
              <a:rPr kumimoji="1" lang="en-US" altLang="ja-JP" dirty="0" smtClean="0"/>
              <a:t>Or = v</a:t>
            </a:r>
          </a:p>
          <a:p>
            <a:pPr lvl="1"/>
            <a:r>
              <a:rPr lang="en-US" altLang="ja-JP" dirty="0" smtClean="0"/>
              <a:t>If then = </a:t>
            </a:r>
            <a:r>
              <a:rPr lang="en-US" altLang="ja-JP" dirty="0" smtClean="0">
                <a:sym typeface="Wingdings" panose="05000000000000000000" pitchFamily="2" charset="2"/>
              </a:rPr>
              <a:t></a:t>
            </a:r>
          </a:p>
          <a:p>
            <a:pPr lvl="1"/>
            <a:r>
              <a:rPr lang="en-US" altLang="ja-JP" dirty="0" smtClean="0">
                <a:sym typeface="Wingdings" panose="05000000000000000000" pitchFamily="2" charset="2"/>
              </a:rPr>
              <a:t>If and only if = </a:t>
            </a:r>
          </a:p>
          <a:p>
            <a:pPr lvl="1"/>
            <a:r>
              <a:rPr lang="en-US" altLang="ja-JP" dirty="0" smtClean="0">
                <a:sym typeface="Wingdings" panose="05000000000000000000" pitchFamily="2" charset="2"/>
              </a:rPr>
              <a:t>Not = </a:t>
            </a:r>
            <a:r>
              <a:rPr lang="en-US" altLang="ja-JP" dirty="0"/>
              <a:t>~</a:t>
            </a:r>
            <a:endParaRPr lang="en-US" altLang="ja-JP" dirty="0" smtClean="0">
              <a:sym typeface="Wingdings" panose="05000000000000000000" pitchFamily="2" charset="2"/>
            </a:endParaRPr>
          </a:p>
          <a:p>
            <a:pPr lvl="1"/>
            <a:endParaRPr kumimoji="1" lang="en-US" altLang="ja-JP" dirty="0" smtClean="0"/>
          </a:p>
          <a:p>
            <a:pPr lvl="1"/>
            <a:endParaRPr kumimoji="1" lang="ja-JP" altLang="en-US" dirty="0"/>
          </a:p>
        </p:txBody>
      </p:sp>
    </p:spTree>
    <p:extLst>
      <p:ext uri="{BB962C8B-B14F-4D97-AF65-F5344CB8AC3E}">
        <p14:creationId xmlns:p14="http://schemas.microsoft.com/office/powerpoint/2010/main" val="3459893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Interruptin</a:t>
            </a:r>
            <a:r>
              <a:rPr lang="en-US" altLang="ja-JP" dirty="0" smtClean="0"/>
              <a:t>g sentences into logic</a:t>
            </a:r>
            <a:endParaRPr kumimoji="1" lang="ja-JP" altLang="en-US" dirty="0"/>
          </a:p>
        </p:txBody>
      </p:sp>
      <p:sp>
        <p:nvSpPr>
          <p:cNvPr id="3" name="Content Placeholder 2"/>
          <p:cNvSpPr>
            <a:spLocks noGrp="1"/>
          </p:cNvSpPr>
          <p:nvPr>
            <p:ph idx="1"/>
          </p:nvPr>
        </p:nvSpPr>
        <p:spPr/>
        <p:txBody>
          <a:bodyPr/>
          <a:lstStyle/>
          <a:p>
            <a:r>
              <a:rPr lang="en-US" altLang="ja-JP" dirty="0" smtClean="0"/>
              <a:t>Let’s take a few statements and see how they would translate into logic.</a:t>
            </a:r>
          </a:p>
          <a:p>
            <a:pPr lvl="1"/>
            <a:r>
              <a:rPr lang="en-US" altLang="ja-JP" dirty="0" smtClean="0"/>
              <a:t>I have a dog and a cat.</a:t>
            </a:r>
          </a:p>
          <a:p>
            <a:pPr lvl="1"/>
            <a:r>
              <a:rPr lang="en-US" altLang="ja-JP" dirty="0" smtClean="0"/>
              <a:t>My friends have cars or bikes.</a:t>
            </a:r>
            <a:endParaRPr lang="en-US" altLang="ja-JP" dirty="0" smtClean="0"/>
          </a:p>
          <a:p>
            <a:pPr lvl="1"/>
            <a:r>
              <a:rPr lang="en-US" altLang="ja-JP" dirty="0" smtClean="0"/>
              <a:t>If I spill red paint on me, then I will be red.</a:t>
            </a:r>
          </a:p>
          <a:p>
            <a:pPr lvl="1"/>
            <a:r>
              <a:rPr lang="en-US" altLang="ja-JP" dirty="0" smtClean="0"/>
              <a:t>God exists if and only if there is a being who is all powerful, all good, and all knowing.</a:t>
            </a:r>
          </a:p>
          <a:p>
            <a:pPr lvl="1"/>
            <a:r>
              <a:rPr lang="en-US" altLang="ja-JP" dirty="0" smtClean="0"/>
              <a:t>I did not pay my bills.</a:t>
            </a:r>
          </a:p>
          <a:p>
            <a:pPr lvl="1"/>
            <a:endParaRPr kumimoji="1" lang="ja-JP" altLang="en-US" dirty="0"/>
          </a:p>
        </p:txBody>
      </p:sp>
    </p:spTree>
    <p:extLst>
      <p:ext uri="{BB962C8B-B14F-4D97-AF65-F5344CB8AC3E}">
        <p14:creationId xmlns:p14="http://schemas.microsoft.com/office/powerpoint/2010/main" val="1616789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Translating into logic</a:t>
            </a:r>
            <a:endParaRPr kumimoji="1" lang="ja-JP" altLang="en-US" dirty="0"/>
          </a:p>
        </p:txBody>
      </p:sp>
      <p:sp>
        <p:nvSpPr>
          <p:cNvPr id="3" name="Content Placeholder 2"/>
          <p:cNvSpPr>
            <a:spLocks noGrp="1"/>
          </p:cNvSpPr>
          <p:nvPr>
            <p:ph idx="1"/>
          </p:nvPr>
        </p:nvSpPr>
        <p:spPr>
          <a:xfrm>
            <a:off x="838200" y="1537856"/>
            <a:ext cx="10515600" cy="5112326"/>
          </a:xfrm>
        </p:spPr>
        <p:txBody>
          <a:bodyPr>
            <a:normAutofit fontScale="85000" lnSpcReduction="20000"/>
          </a:bodyPr>
          <a:lstStyle/>
          <a:p>
            <a:r>
              <a:rPr lang="en-US" altLang="ja-JP" dirty="0" smtClean="0"/>
              <a:t>Having a dog = P, Having a cat = Q</a:t>
            </a:r>
          </a:p>
          <a:p>
            <a:pPr lvl="1"/>
            <a:r>
              <a:rPr kumimoji="1" lang="en-US" altLang="ja-JP" dirty="0" smtClean="0"/>
              <a:t>P </a:t>
            </a:r>
            <a:r>
              <a:rPr lang="en-US" altLang="ja-JP" dirty="0" smtClean="0"/>
              <a:t>· Q</a:t>
            </a:r>
          </a:p>
          <a:p>
            <a:pPr lvl="1"/>
            <a:r>
              <a:rPr lang="en-US" altLang="ja-JP" dirty="0" smtClean="0"/>
              <a:t>“I have a dog and a cat.”</a:t>
            </a:r>
            <a:endParaRPr lang="en-US" altLang="ja-JP" dirty="0" smtClean="0"/>
          </a:p>
          <a:p>
            <a:r>
              <a:rPr kumimoji="1" lang="en-US" altLang="ja-JP" dirty="0" smtClean="0"/>
              <a:t> My friends have cars = X, My friends have bikes = Y</a:t>
            </a:r>
          </a:p>
          <a:p>
            <a:pPr lvl="1"/>
            <a:r>
              <a:rPr lang="en-US" altLang="ja-JP" dirty="0" smtClean="0"/>
              <a:t>X v Y</a:t>
            </a:r>
          </a:p>
          <a:p>
            <a:pPr lvl="1"/>
            <a:r>
              <a:rPr lang="en-US" altLang="ja-JP" dirty="0" smtClean="0"/>
              <a:t>“</a:t>
            </a:r>
            <a:r>
              <a:rPr lang="en-US" altLang="ja-JP" dirty="0" smtClean="0"/>
              <a:t>My friends have cars or bikes.”</a:t>
            </a:r>
          </a:p>
          <a:p>
            <a:r>
              <a:rPr lang="en-US" altLang="ja-JP" dirty="0" smtClean="0"/>
              <a:t>I spill red paint on me = P, I will be red = Q</a:t>
            </a:r>
          </a:p>
          <a:p>
            <a:pPr lvl="1"/>
            <a:r>
              <a:rPr lang="en-US" altLang="ja-JP" dirty="0" smtClean="0"/>
              <a:t>P </a:t>
            </a:r>
            <a:r>
              <a:rPr lang="en-US" altLang="ja-JP" dirty="0" smtClean="0">
                <a:sym typeface="Wingdings" panose="05000000000000000000" pitchFamily="2" charset="2"/>
              </a:rPr>
              <a:t> Q</a:t>
            </a:r>
            <a:endParaRPr lang="en-US" altLang="ja-JP" dirty="0" smtClean="0"/>
          </a:p>
          <a:p>
            <a:pPr lvl="1"/>
            <a:r>
              <a:rPr lang="en-US" altLang="ja-JP" dirty="0" smtClean="0"/>
              <a:t>“If I spill red paint on me, then I will be red.”</a:t>
            </a:r>
          </a:p>
          <a:p>
            <a:r>
              <a:rPr lang="en-US" altLang="ja-JP" dirty="0" smtClean="0"/>
              <a:t>God exists = X, An all powerful, all good, all knowing being exists = Y</a:t>
            </a:r>
          </a:p>
          <a:p>
            <a:pPr lvl="1"/>
            <a:r>
              <a:rPr lang="en-US" altLang="ja-JP" dirty="0" smtClean="0"/>
              <a:t>X </a:t>
            </a:r>
            <a:r>
              <a:rPr lang="en-US" altLang="ja-JP" dirty="0" smtClean="0">
                <a:sym typeface="Wingdings" panose="05000000000000000000" pitchFamily="2" charset="2"/>
              </a:rPr>
              <a:t> Y</a:t>
            </a:r>
          </a:p>
          <a:p>
            <a:pPr lvl="1"/>
            <a:r>
              <a:rPr lang="en-US" altLang="ja-JP" dirty="0" smtClean="0"/>
              <a:t>“God exists if and only if there is a being who is all powerful, all good, and all knowing.”</a:t>
            </a:r>
          </a:p>
          <a:p>
            <a:r>
              <a:rPr lang="en-US" altLang="ja-JP" dirty="0" smtClean="0"/>
              <a:t>Paying my bills = P</a:t>
            </a:r>
          </a:p>
          <a:p>
            <a:pPr lvl="1"/>
            <a:r>
              <a:rPr lang="en-US" altLang="ja-JP" dirty="0" smtClean="0"/>
              <a:t>~P</a:t>
            </a:r>
          </a:p>
          <a:p>
            <a:pPr lvl="1"/>
            <a:r>
              <a:rPr lang="en-US" altLang="ja-JP" dirty="0" smtClean="0"/>
              <a:t>I did not pay my bills.</a:t>
            </a:r>
          </a:p>
          <a:p>
            <a:endParaRPr lang="en-US" altLang="ja-JP" dirty="0" smtClean="0">
              <a:sym typeface="Wingdings" panose="05000000000000000000" pitchFamily="2" charset="2"/>
            </a:endParaRPr>
          </a:p>
          <a:p>
            <a:endParaRPr lang="en-US" altLang="ja-JP" dirty="0" smtClean="0"/>
          </a:p>
          <a:p>
            <a:endParaRPr lang="en-US" altLang="ja-JP" dirty="0" smtClean="0"/>
          </a:p>
          <a:p>
            <a:pPr lvl="1"/>
            <a:endParaRPr lang="en-US" altLang="ja-JP" dirty="0" smtClean="0"/>
          </a:p>
          <a:p>
            <a:endParaRPr kumimoji="1" lang="ja-JP" altLang="en-US" dirty="0"/>
          </a:p>
        </p:txBody>
      </p:sp>
    </p:spTree>
    <p:extLst>
      <p:ext uri="{BB962C8B-B14F-4D97-AF65-F5344CB8AC3E}">
        <p14:creationId xmlns:p14="http://schemas.microsoft.com/office/powerpoint/2010/main" val="2523923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Logical fallacies</a:t>
            </a:r>
            <a:endParaRPr kumimoji="1" lang="ja-JP" altLang="en-US" dirty="0"/>
          </a:p>
        </p:txBody>
      </p:sp>
      <p:sp>
        <p:nvSpPr>
          <p:cNvPr id="3" name="Content Placeholder 2"/>
          <p:cNvSpPr>
            <a:spLocks noGrp="1"/>
          </p:cNvSpPr>
          <p:nvPr>
            <p:ph idx="1"/>
          </p:nvPr>
        </p:nvSpPr>
        <p:spPr/>
        <p:txBody>
          <a:bodyPr/>
          <a:lstStyle/>
          <a:p>
            <a:r>
              <a:rPr kumimoji="1" lang="en-US" altLang="ja-JP" dirty="0" smtClean="0"/>
              <a:t>A fallacy is a flaw in reasoning</a:t>
            </a:r>
          </a:p>
          <a:p>
            <a:r>
              <a:rPr lang="en-US" altLang="ja-JP" dirty="0" smtClean="0"/>
              <a:t>There are two categories of fallacy</a:t>
            </a:r>
          </a:p>
          <a:p>
            <a:pPr lvl="1"/>
            <a:r>
              <a:rPr kumimoji="1" lang="en-US" altLang="ja-JP" dirty="0" smtClean="0"/>
              <a:t>Formal fallacy, which is a flaw in the structure of an argument</a:t>
            </a:r>
          </a:p>
          <a:p>
            <a:pPr lvl="1"/>
            <a:r>
              <a:rPr lang="en-US" altLang="ja-JP" dirty="0" smtClean="0"/>
              <a:t>Informal fallacy, which is a flaw in the content of the argument</a:t>
            </a:r>
          </a:p>
          <a:p>
            <a:r>
              <a:rPr kumimoji="1" lang="en-US" altLang="ja-JP" dirty="0" smtClean="0"/>
              <a:t>Let’s look at an example of each</a:t>
            </a:r>
            <a:endParaRPr kumimoji="1" lang="ja-JP" altLang="en-US" dirty="0"/>
          </a:p>
        </p:txBody>
      </p:sp>
    </p:spTree>
    <p:extLst>
      <p:ext uri="{BB962C8B-B14F-4D97-AF65-F5344CB8AC3E}">
        <p14:creationId xmlns:p14="http://schemas.microsoft.com/office/powerpoint/2010/main" val="1436368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The formal fallacy of affirming the consequent</a:t>
            </a:r>
            <a:endParaRPr kumimoji="1" lang="ja-JP" altLang="en-US" dirty="0"/>
          </a:p>
        </p:txBody>
      </p:sp>
      <p:sp>
        <p:nvSpPr>
          <p:cNvPr id="3" name="Content Placeholder 2"/>
          <p:cNvSpPr>
            <a:spLocks noGrp="1"/>
          </p:cNvSpPr>
          <p:nvPr>
            <p:ph idx="1"/>
          </p:nvPr>
        </p:nvSpPr>
        <p:spPr/>
        <p:txBody>
          <a:bodyPr/>
          <a:lstStyle/>
          <a:p>
            <a:r>
              <a:rPr kumimoji="1" lang="en-US" altLang="ja-JP" dirty="0" smtClean="0"/>
              <a:t>This fallacy is called affirming the consequent.</a:t>
            </a:r>
          </a:p>
          <a:p>
            <a:r>
              <a:rPr lang="en-US" altLang="ja-JP" dirty="0" smtClean="0"/>
              <a:t>It’s a flaw with the argument’s structure.</a:t>
            </a:r>
          </a:p>
          <a:p>
            <a:r>
              <a:rPr kumimoji="1" lang="en-US" altLang="ja-JP" dirty="0" smtClean="0"/>
              <a:t>The flawed structure is</a:t>
            </a:r>
          </a:p>
          <a:p>
            <a:pPr lvl="1"/>
            <a:r>
              <a:rPr lang="en-US" altLang="ja-JP" dirty="0" smtClean="0"/>
              <a:t>If P then Q</a:t>
            </a:r>
          </a:p>
          <a:p>
            <a:pPr lvl="1"/>
            <a:r>
              <a:rPr kumimoji="1" lang="en-US" altLang="ja-JP" dirty="0" smtClean="0"/>
              <a:t>Q</a:t>
            </a:r>
          </a:p>
          <a:p>
            <a:pPr lvl="1"/>
            <a:r>
              <a:rPr lang="en-US" altLang="ja-JP" dirty="0" smtClean="0"/>
              <a:t>Therefore, P</a:t>
            </a:r>
          </a:p>
          <a:p>
            <a:r>
              <a:rPr kumimoji="1" lang="en-US" altLang="ja-JP" dirty="0" smtClean="0"/>
              <a:t>The argument is flawed because the premises do not guarantee the conclusion of this deductive argument.</a:t>
            </a:r>
            <a:endParaRPr kumimoji="1" lang="ja-JP" altLang="en-US" dirty="0"/>
          </a:p>
        </p:txBody>
      </p:sp>
    </p:spTree>
    <p:extLst>
      <p:ext uri="{BB962C8B-B14F-4D97-AF65-F5344CB8AC3E}">
        <p14:creationId xmlns:p14="http://schemas.microsoft.com/office/powerpoint/2010/main" val="2493910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Affirming the consequent</a:t>
            </a:r>
            <a:endParaRPr kumimoji="1" lang="ja-JP" altLang="en-US" dirty="0"/>
          </a:p>
        </p:txBody>
      </p:sp>
      <p:sp>
        <p:nvSpPr>
          <p:cNvPr id="3" name="Content Placeholder 2"/>
          <p:cNvSpPr>
            <a:spLocks noGrp="1"/>
          </p:cNvSpPr>
          <p:nvPr>
            <p:ph idx="1"/>
          </p:nvPr>
        </p:nvSpPr>
        <p:spPr/>
        <p:txBody>
          <a:bodyPr/>
          <a:lstStyle/>
          <a:p>
            <a:r>
              <a:rPr kumimoji="1" lang="en-US" altLang="ja-JP" dirty="0" smtClean="0"/>
              <a:t>It is called “affirming the consequent” because it affirms as true what logicians call the consequent.</a:t>
            </a:r>
          </a:p>
          <a:p>
            <a:r>
              <a:rPr lang="en-US" altLang="ja-JP" dirty="0" smtClean="0"/>
              <a:t>In a conditional statement (an “if then” statement), there are two components: an antecedent and a consequent.</a:t>
            </a:r>
          </a:p>
          <a:p>
            <a:r>
              <a:rPr kumimoji="1" lang="en-US" altLang="ja-JP" dirty="0" smtClean="0"/>
              <a:t>The antecedent is the first part. The consequent is the second part.</a:t>
            </a:r>
          </a:p>
          <a:p>
            <a:r>
              <a:rPr lang="en-US" altLang="ja-JP" dirty="0" smtClean="0"/>
              <a:t>So, in P </a:t>
            </a:r>
            <a:r>
              <a:rPr lang="en-US" altLang="ja-JP" dirty="0" smtClean="0">
                <a:sym typeface="Wingdings" panose="05000000000000000000" pitchFamily="2" charset="2"/>
              </a:rPr>
              <a:t> Q, P is the antecedent, while Q is the consequent.</a:t>
            </a:r>
          </a:p>
          <a:p>
            <a:r>
              <a:rPr kumimoji="1" lang="en-US" altLang="ja-JP" dirty="0" smtClean="0">
                <a:sym typeface="Wingdings" panose="05000000000000000000" pitchFamily="2" charset="2"/>
              </a:rPr>
              <a:t>Affirming Q to establish P would be to commit this formal fallacy.</a:t>
            </a:r>
            <a:endParaRPr kumimoji="1" lang="ja-JP" altLang="en-US" dirty="0"/>
          </a:p>
        </p:txBody>
      </p:sp>
    </p:spTree>
    <p:extLst>
      <p:ext uri="{BB962C8B-B14F-4D97-AF65-F5344CB8AC3E}">
        <p14:creationId xmlns:p14="http://schemas.microsoft.com/office/powerpoint/2010/main" val="3110036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An example of affirming the consequent</a:t>
            </a:r>
            <a:endParaRPr kumimoji="1" lang="ja-JP" altLang="en-US" dirty="0"/>
          </a:p>
        </p:txBody>
      </p:sp>
      <p:sp>
        <p:nvSpPr>
          <p:cNvPr id="3" name="Content Placeholder 2"/>
          <p:cNvSpPr>
            <a:spLocks noGrp="1"/>
          </p:cNvSpPr>
          <p:nvPr>
            <p:ph idx="1"/>
          </p:nvPr>
        </p:nvSpPr>
        <p:spPr/>
        <p:txBody>
          <a:bodyPr/>
          <a:lstStyle/>
          <a:p>
            <a:pPr marL="0" indent="0">
              <a:buNone/>
            </a:pPr>
            <a:r>
              <a:rPr kumimoji="1" lang="en-US" altLang="ja-JP" dirty="0" smtClean="0"/>
              <a:t>If I win a million dollars, then I will be driving a nice car.</a:t>
            </a:r>
          </a:p>
          <a:p>
            <a:pPr marL="0" indent="0">
              <a:buNone/>
            </a:pPr>
            <a:r>
              <a:rPr lang="en-US" altLang="ja-JP" dirty="0" smtClean="0"/>
              <a:t>I am driving a nice car.</a:t>
            </a:r>
          </a:p>
          <a:p>
            <a:pPr marL="0" indent="0">
              <a:buNone/>
            </a:pPr>
            <a:r>
              <a:rPr kumimoji="1" lang="en-US" altLang="ja-JP" dirty="0" smtClean="0"/>
              <a:t>Therefore, I won a million dollars.</a:t>
            </a:r>
          </a:p>
          <a:p>
            <a:pPr marL="0" indent="0">
              <a:buNone/>
            </a:pPr>
            <a:endParaRPr lang="en-US" altLang="ja-JP" dirty="0"/>
          </a:p>
          <a:p>
            <a:r>
              <a:rPr kumimoji="1" lang="en-US" altLang="ja-JP" dirty="0" smtClean="0"/>
              <a:t>The argument looks nice, but it’s fallacious. The consequent (driving a nice car) is not sufficient to establish the conclusion. For example, I could be driving a nice car because I rented one for a fairly low cost.</a:t>
            </a:r>
          </a:p>
          <a:p>
            <a:endParaRPr kumimoji="1" lang="ja-JP" altLang="en-US" dirty="0"/>
          </a:p>
        </p:txBody>
      </p:sp>
    </p:spTree>
    <p:extLst>
      <p:ext uri="{BB962C8B-B14F-4D97-AF65-F5344CB8AC3E}">
        <p14:creationId xmlns:p14="http://schemas.microsoft.com/office/powerpoint/2010/main" val="310962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The informal fallacy of the strawman</a:t>
            </a:r>
            <a:endParaRPr kumimoji="1" lang="ja-JP" altLang="en-US" dirty="0"/>
          </a:p>
        </p:txBody>
      </p:sp>
      <p:sp>
        <p:nvSpPr>
          <p:cNvPr id="3" name="Content Placeholder 2"/>
          <p:cNvSpPr>
            <a:spLocks noGrp="1"/>
          </p:cNvSpPr>
          <p:nvPr>
            <p:ph idx="1"/>
          </p:nvPr>
        </p:nvSpPr>
        <p:spPr/>
        <p:txBody>
          <a:bodyPr/>
          <a:lstStyle/>
          <a:p>
            <a:r>
              <a:rPr kumimoji="1" lang="en-US" altLang="ja-JP" dirty="0" smtClean="0"/>
              <a:t>This a problem with an argument’s content.</a:t>
            </a:r>
          </a:p>
          <a:p>
            <a:r>
              <a:rPr lang="en-US" altLang="ja-JP" dirty="0" smtClean="0"/>
              <a:t>The strawman fallacy comes about when one misrepresents and thereby weakens one’s interlocutor’s (i.e., philosophy opponent’s) argument or position.</a:t>
            </a:r>
          </a:p>
          <a:p>
            <a:r>
              <a:rPr lang="en-US" altLang="ja-JP" dirty="0" smtClean="0"/>
              <a:t>This is a fairly common fallacy, as people will make an easier target for them to attack and knockdown in place of confronting a stronger position.</a:t>
            </a:r>
          </a:p>
        </p:txBody>
      </p:sp>
    </p:spTree>
    <p:extLst>
      <p:ext uri="{BB962C8B-B14F-4D97-AF65-F5344CB8AC3E}">
        <p14:creationId xmlns:p14="http://schemas.microsoft.com/office/powerpoint/2010/main" val="224285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The strawman fallacy</a:t>
            </a:r>
            <a:endParaRPr kumimoji="1" lang="ja-JP" altLang="en-US" dirty="0"/>
          </a:p>
        </p:txBody>
      </p:sp>
      <p:pic>
        <p:nvPicPr>
          <p:cNvPr id="4" name="Content Placeholder 3" descr="Straw Man [Person?] Arguments and Religious Freedom ..."/>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639290" y="1445131"/>
            <a:ext cx="6913419" cy="5185064"/>
          </a:xfrm>
        </p:spPr>
      </p:pic>
    </p:spTree>
    <p:extLst>
      <p:ext uri="{BB962C8B-B14F-4D97-AF65-F5344CB8AC3E}">
        <p14:creationId xmlns:p14="http://schemas.microsoft.com/office/powerpoint/2010/main" val="1493158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An example of a strawman fallacy</a:t>
            </a:r>
            <a:endParaRPr kumimoji="1" lang="ja-JP" altLang="en-US" dirty="0"/>
          </a:p>
        </p:txBody>
      </p:sp>
      <p:sp>
        <p:nvSpPr>
          <p:cNvPr id="3" name="Content Placeholder 2"/>
          <p:cNvSpPr>
            <a:spLocks noGrp="1"/>
          </p:cNvSpPr>
          <p:nvPr>
            <p:ph idx="1"/>
          </p:nvPr>
        </p:nvSpPr>
        <p:spPr/>
        <p:txBody>
          <a:bodyPr/>
          <a:lstStyle/>
          <a:p>
            <a:r>
              <a:rPr kumimoji="1" lang="en-US" altLang="ja-JP" dirty="0" smtClean="0"/>
              <a:t>Person A argues that school should be shorter so students can be more productive with their time.</a:t>
            </a:r>
          </a:p>
          <a:p>
            <a:r>
              <a:rPr lang="en-US" altLang="ja-JP" dirty="0" smtClean="0"/>
              <a:t>In response, Person B says that Person A believes that school should be shorter so students can play more video games, which is ridiculous. Therefore, person A is wrong.</a:t>
            </a:r>
          </a:p>
          <a:p>
            <a:r>
              <a:rPr kumimoji="1" lang="en-US" altLang="ja-JP" dirty="0" smtClean="0"/>
              <a:t>But obviously that was not Person A’s argument.</a:t>
            </a:r>
          </a:p>
          <a:p>
            <a:r>
              <a:rPr lang="en-US" altLang="ja-JP" dirty="0" smtClean="0"/>
              <a:t>Person B just made a weaker version of Person A’s argument in order to more easily knock it down.</a:t>
            </a:r>
            <a:endParaRPr kumimoji="1" lang="ja-JP" altLang="en-US" dirty="0"/>
          </a:p>
        </p:txBody>
      </p:sp>
    </p:spTree>
    <p:extLst>
      <p:ext uri="{BB962C8B-B14F-4D97-AF65-F5344CB8AC3E}">
        <p14:creationId xmlns:p14="http://schemas.microsoft.com/office/powerpoint/2010/main" val="2359103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A good website explaining some logical fallacies</a:t>
            </a:r>
            <a:endParaRPr kumimoji="1" lang="ja-JP" altLang="en-US" dirty="0"/>
          </a:p>
        </p:txBody>
      </p:sp>
      <p:sp>
        <p:nvSpPr>
          <p:cNvPr id="3" name="Content Placeholder 2"/>
          <p:cNvSpPr>
            <a:spLocks noGrp="1"/>
          </p:cNvSpPr>
          <p:nvPr>
            <p:ph idx="1"/>
          </p:nvPr>
        </p:nvSpPr>
        <p:spPr/>
        <p:txBody>
          <a:bodyPr/>
          <a:lstStyle/>
          <a:p>
            <a:r>
              <a:rPr lang="en-US" altLang="ja-JP" dirty="0">
                <a:hlinkClick r:id="rId2"/>
              </a:rPr>
              <a:t>https://yourlogicalfallacyis.com</a:t>
            </a:r>
            <a:r>
              <a:rPr lang="en-US" altLang="ja-JP" dirty="0" smtClean="0">
                <a:hlinkClick r:id="rId2"/>
              </a:rPr>
              <a:t>/</a:t>
            </a:r>
            <a:endParaRPr lang="en-US" altLang="ja-JP" dirty="0" smtClean="0"/>
          </a:p>
          <a:p>
            <a:endParaRPr kumimoji="1" lang="ja-JP" altLang="en-US" dirty="0"/>
          </a:p>
        </p:txBody>
      </p:sp>
      <p:pic>
        <p:nvPicPr>
          <p:cNvPr id="4" name="Picture 3" descr="Trump Supporters Favorite Logical Fallacies — And How to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62187" y="2424113"/>
            <a:ext cx="7667625" cy="3752850"/>
          </a:xfrm>
          <a:prstGeom prst="rect">
            <a:avLst/>
          </a:prstGeom>
        </p:spPr>
      </p:pic>
    </p:spTree>
    <p:extLst>
      <p:ext uri="{BB962C8B-B14F-4D97-AF65-F5344CB8AC3E}">
        <p14:creationId xmlns:p14="http://schemas.microsoft.com/office/powerpoint/2010/main" val="825968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Consequentialism vs Deontology</a:t>
            </a:r>
            <a:endParaRPr kumimoji="1" lang="ja-JP" altLang="en-US" dirty="0"/>
          </a:p>
        </p:txBody>
      </p:sp>
      <p:sp>
        <p:nvSpPr>
          <p:cNvPr id="3" name="Content Placeholder 2"/>
          <p:cNvSpPr>
            <a:spLocks noGrp="1"/>
          </p:cNvSpPr>
          <p:nvPr>
            <p:ph idx="1"/>
          </p:nvPr>
        </p:nvSpPr>
        <p:spPr/>
        <p:txBody>
          <a:bodyPr/>
          <a:lstStyle/>
          <a:p>
            <a:r>
              <a:rPr kumimoji="1" lang="en-US" altLang="ja-JP" dirty="0" smtClean="0"/>
              <a:t>These are two of the biggest normative ethical theories.</a:t>
            </a:r>
          </a:p>
          <a:p>
            <a:r>
              <a:rPr lang="en-US" altLang="ja-JP" dirty="0" smtClean="0"/>
              <a:t>They fought a lot in the 18</a:t>
            </a:r>
            <a:r>
              <a:rPr lang="en-US" altLang="ja-JP" baseline="30000" dirty="0" smtClean="0"/>
              <a:t>th</a:t>
            </a:r>
            <a:r>
              <a:rPr lang="en-US" altLang="ja-JP" dirty="0" smtClean="0"/>
              <a:t> century and seemingly continue to dominate the fight in normative ethics today.</a:t>
            </a:r>
          </a:p>
          <a:p>
            <a:r>
              <a:rPr kumimoji="1" lang="en-US" altLang="ja-JP" dirty="0" smtClean="0"/>
              <a:t>While the ancient Greeks did have figures who believed in consequentialist or deontological theories, the big theory at that time was virtue ethics, which stressed the moral character of people over the moral action of people.</a:t>
            </a:r>
            <a:endParaRPr kumimoji="1" lang="ja-JP" altLang="en-US" dirty="0"/>
          </a:p>
        </p:txBody>
      </p:sp>
    </p:spTree>
    <p:extLst>
      <p:ext uri="{BB962C8B-B14F-4D97-AF65-F5344CB8AC3E}">
        <p14:creationId xmlns:p14="http://schemas.microsoft.com/office/powerpoint/2010/main" val="17560482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So what is consequentialism and deontology?</a:t>
            </a:r>
            <a:endParaRPr kumimoji="1" lang="ja-JP" altLang="en-US" dirty="0"/>
          </a:p>
        </p:txBody>
      </p:sp>
      <p:sp>
        <p:nvSpPr>
          <p:cNvPr id="3" name="Content Placeholder 2"/>
          <p:cNvSpPr>
            <a:spLocks noGrp="1"/>
          </p:cNvSpPr>
          <p:nvPr>
            <p:ph idx="1"/>
          </p:nvPr>
        </p:nvSpPr>
        <p:spPr/>
        <p:txBody>
          <a:bodyPr/>
          <a:lstStyle/>
          <a:p>
            <a:r>
              <a:rPr kumimoji="1" lang="en-US" altLang="ja-JP" dirty="0" smtClean="0"/>
              <a:t>Again, they are two normative ethical theories.</a:t>
            </a:r>
          </a:p>
          <a:p>
            <a:r>
              <a:rPr lang="en-US" altLang="ja-JP" dirty="0" smtClean="0"/>
              <a:t>They are both very, very broad, so there are many theories which could be considered consequentialist or deontological.</a:t>
            </a:r>
          </a:p>
          <a:p>
            <a:r>
              <a:rPr kumimoji="1" lang="en-US" altLang="ja-JP" dirty="0" smtClean="0"/>
              <a:t>For example, utilitarianism is a consequentialist theory of morality.</a:t>
            </a:r>
          </a:p>
          <a:p>
            <a:r>
              <a:rPr lang="en-US" altLang="ja-JP" dirty="0" smtClean="0"/>
              <a:t>For another example, Kantian ethics is a deontological theory of morality.</a:t>
            </a:r>
            <a:endParaRPr kumimoji="1" lang="ja-JP" altLang="en-US" dirty="0"/>
          </a:p>
        </p:txBody>
      </p:sp>
    </p:spTree>
    <p:extLst>
      <p:ext uri="{BB962C8B-B14F-4D97-AF65-F5344CB8AC3E}">
        <p14:creationId xmlns:p14="http://schemas.microsoft.com/office/powerpoint/2010/main" val="829379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Defining these broad theories</a:t>
            </a:r>
            <a:endParaRPr kumimoji="1" lang="ja-JP" altLang="en-US" dirty="0"/>
          </a:p>
        </p:txBody>
      </p:sp>
      <p:sp>
        <p:nvSpPr>
          <p:cNvPr id="3" name="Content Placeholder 2"/>
          <p:cNvSpPr>
            <a:spLocks noGrp="1"/>
          </p:cNvSpPr>
          <p:nvPr>
            <p:ph idx="1"/>
          </p:nvPr>
        </p:nvSpPr>
        <p:spPr/>
        <p:txBody>
          <a:bodyPr/>
          <a:lstStyle/>
          <a:p>
            <a:r>
              <a:rPr kumimoji="1" lang="en-US" altLang="ja-JP" dirty="0" smtClean="0"/>
              <a:t>Consequentialism</a:t>
            </a:r>
          </a:p>
          <a:p>
            <a:pPr lvl="1"/>
            <a:r>
              <a:rPr lang="en-US" altLang="ja-JP" dirty="0" smtClean="0"/>
              <a:t>Moral right and wrong are determined by the consequences.</a:t>
            </a:r>
          </a:p>
          <a:p>
            <a:pPr lvl="1"/>
            <a:r>
              <a:rPr lang="en-US" altLang="ja-JP" dirty="0" smtClean="0"/>
              <a:t>For this reason, consequentialism is understood as the ends justifying the means.</a:t>
            </a:r>
          </a:p>
          <a:p>
            <a:r>
              <a:rPr kumimoji="1" lang="en-US" altLang="ja-JP" dirty="0" smtClean="0"/>
              <a:t>Deontology</a:t>
            </a:r>
          </a:p>
          <a:p>
            <a:pPr lvl="1"/>
            <a:r>
              <a:rPr lang="en-US" altLang="ja-JP" dirty="0" smtClean="0"/>
              <a:t>Moral right and wrong are inherent to actions or duties.</a:t>
            </a:r>
          </a:p>
          <a:p>
            <a:pPr lvl="1"/>
            <a:r>
              <a:rPr kumimoji="1" lang="en-US" altLang="ja-JP" dirty="0" smtClean="0"/>
              <a:t>Deontology could also be understood as “rule-based” or “duty-based” ethics.</a:t>
            </a:r>
            <a:endParaRPr kumimoji="1" lang="ja-JP" altLang="en-US" dirty="0"/>
          </a:p>
        </p:txBody>
      </p:sp>
    </p:spTree>
    <p:extLst>
      <p:ext uri="{BB962C8B-B14F-4D97-AF65-F5344CB8AC3E}">
        <p14:creationId xmlns:p14="http://schemas.microsoft.com/office/powerpoint/2010/main" val="755366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Why is murder wrong?</a:t>
            </a:r>
            <a:endParaRPr kumimoji="1" lang="ja-JP" altLang="en-US" dirty="0"/>
          </a:p>
        </p:txBody>
      </p:sp>
      <p:sp>
        <p:nvSpPr>
          <p:cNvPr id="3" name="Content Placeholder 2"/>
          <p:cNvSpPr>
            <a:spLocks noGrp="1"/>
          </p:cNvSpPr>
          <p:nvPr>
            <p:ph idx="1"/>
          </p:nvPr>
        </p:nvSpPr>
        <p:spPr/>
        <p:txBody>
          <a:bodyPr/>
          <a:lstStyle/>
          <a:p>
            <a:r>
              <a:rPr kumimoji="1" lang="en-US" altLang="ja-JP" dirty="0" smtClean="0"/>
              <a:t>For the consequentialist, murder would be wrong because it has bad consequences.</a:t>
            </a:r>
          </a:p>
          <a:p>
            <a:r>
              <a:rPr lang="en-US" altLang="ja-JP" dirty="0" smtClean="0"/>
              <a:t>For the deontologist, murder is wrong because it is inherently wrong to kill, or we have a duty not to kill.</a:t>
            </a:r>
            <a:endParaRPr kumimoji="1" lang="ja-JP" altLang="en-US" dirty="0"/>
          </a:p>
        </p:txBody>
      </p:sp>
    </p:spTree>
    <p:extLst>
      <p:ext uri="{BB962C8B-B14F-4D97-AF65-F5344CB8AC3E}">
        <p14:creationId xmlns:p14="http://schemas.microsoft.com/office/powerpoint/2010/main" val="2679553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John Stuart Mill: A famous consequentialist</a:t>
            </a:r>
            <a:endParaRPr kumimoji="1" lang="ja-JP" altLang="en-US" dirty="0"/>
          </a:p>
        </p:txBody>
      </p:sp>
      <p:sp>
        <p:nvSpPr>
          <p:cNvPr id="3" name="Content Placeholder 2"/>
          <p:cNvSpPr>
            <a:spLocks noGrp="1"/>
          </p:cNvSpPr>
          <p:nvPr>
            <p:ph idx="1"/>
          </p:nvPr>
        </p:nvSpPr>
        <p:spPr/>
        <p:txBody>
          <a:bodyPr/>
          <a:lstStyle/>
          <a:p>
            <a:r>
              <a:rPr kumimoji="1" lang="en-US" altLang="ja-JP" dirty="0" smtClean="0"/>
              <a:t>Specifically, John Stuart Mill was a utilitarian (remember, this is a type of consequentialism)</a:t>
            </a:r>
          </a:p>
          <a:p>
            <a:r>
              <a:rPr lang="en-US" altLang="ja-JP" dirty="0" smtClean="0"/>
              <a:t>He believed that actions were right so long as they maximized happiness.</a:t>
            </a:r>
          </a:p>
          <a:p>
            <a:r>
              <a:rPr kumimoji="1" lang="en-US" altLang="ja-JP" dirty="0" smtClean="0"/>
              <a:t>Happiness, </a:t>
            </a:r>
            <a:r>
              <a:rPr lang="en-US" altLang="ja-JP" dirty="0" smtClean="0"/>
              <a:t>when </a:t>
            </a:r>
            <a:r>
              <a:rPr kumimoji="1" lang="en-US" altLang="ja-JP" dirty="0" smtClean="0"/>
              <a:t>defined by </a:t>
            </a:r>
            <a:r>
              <a:rPr kumimoji="1" lang="en-US" altLang="ja-JP" dirty="0" err="1" smtClean="0"/>
              <a:t>utilitarians</a:t>
            </a:r>
            <a:r>
              <a:rPr kumimoji="1" lang="en-US" altLang="ja-JP" dirty="0" smtClean="0"/>
              <a:t>, is sometimes vague but it can be understood as the presence of pleasure and the absence of pain.</a:t>
            </a:r>
          </a:p>
          <a:p>
            <a:r>
              <a:rPr lang="en-US" altLang="ja-JP" dirty="0" smtClean="0"/>
              <a:t>In order to find out if something is wrong or right, just run a utilitarian calculation to see if the action generates the most happiness.</a:t>
            </a:r>
            <a:endParaRPr kumimoji="1" lang="en-US" altLang="ja-JP" dirty="0" smtClean="0"/>
          </a:p>
        </p:txBody>
      </p:sp>
    </p:spTree>
    <p:extLst>
      <p:ext uri="{BB962C8B-B14F-4D97-AF65-F5344CB8AC3E}">
        <p14:creationId xmlns:p14="http://schemas.microsoft.com/office/powerpoint/2010/main" val="26483127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John Stuart Mill (1806-1873)</a:t>
            </a:r>
            <a:endParaRPr kumimoji="1" lang="ja-JP" altLang="en-US" dirty="0"/>
          </a:p>
        </p:txBody>
      </p:sp>
      <p:pic>
        <p:nvPicPr>
          <p:cNvPr id="4" name="Content Placeholder 3" descr="John Stuart Mill - Wikipedia"/>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003684" y="1423842"/>
            <a:ext cx="4184631" cy="5255425"/>
          </a:xfrm>
        </p:spPr>
      </p:pic>
    </p:spTree>
    <p:extLst>
      <p:ext uri="{BB962C8B-B14F-4D97-AF65-F5344CB8AC3E}">
        <p14:creationId xmlns:p14="http://schemas.microsoft.com/office/powerpoint/2010/main" val="1816276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Immanuel Kant: A famous deontologist</a:t>
            </a:r>
            <a:endParaRPr kumimoji="1" lang="ja-JP" altLang="en-US" dirty="0"/>
          </a:p>
        </p:txBody>
      </p:sp>
      <p:sp>
        <p:nvSpPr>
          <p:cNvPr id="3" name="Content Placeholder 2"/>
          <p:cNvSpPr>
            <a:spLocks noGrp="1"/>
          </p:cNvSpPr>
          <p:nvPr>
            <p:ph idx="1"/>
          </p:nvPr>
        </p:nvSpPr>
        <p:spPr/>
        <p:txBody>
          <a:bodyPr/>
          <a:lstStyle/>
          <a:p>
            <a:r>
              <a:rPr kumimoji="1" lang="en-US" altLang="ja-JP" dirty="0" smtClean="0"/>
              <a:t>Kant, of course, started Kantian ethics, which is probably one of the most well known version of deontology.</a:t>
            </a:r>
          </a:p>
          <a:p>
            <a:r>
              <a:rPr lang="en-US" altLang="ja-JP" dirty="0" smtClean="0"/>
              <a:t>Kantian ethics is far more difficult to understand than utilitarianism.</a:t>
            </a:r>
          </a:p>
          <a:p>
            <a:pPr lvl="1"/>
            <a:r>
              <a:rPr lang="en-US" altLang="ja-JP" dirty="0" smtClean="0"/>
              <a:t>For starters, Kant used a lot of jargon for his theory.</a:t>
            </a:r>
          </a:p>
          <a:p>
            <a:pPr lvl="1"/>
            <a:r>
              <a:rPr lang="en-US" altLang="ja-JP" dirty="0" smtClean="0"/>
              <a:t>Additionally, the theory an extremely wordy principle that is, in general, more abstract or less straightforward than Mill’s greatest happiness principle.</a:t>
            </a:r>
          </a:p>
          <a:p>
            <a:r>
              <a:rPr kumimoji="1" lang="en-US" altLang="ja-JP" dirty="0" smtClean="0"/>
              <a:t>For Kant, morality is based off the categorical imperative.</a:t>
            </a:r>
            <a:endParaRPr kumimoji="1" lang="ja-JP" altLang="en-US" dirty="0"/>
          </a:p>
        </p:txBody>
      </p:sp>
    </p:spTree>
    <p:extLst>
      <p:ext uri="{BB962C8B-B14F-4D97-AF65-F5344CB8AC3E}">
        <p14:creationId xmlns:p14="http://schemas.microsoft.com/office/powerpoint/2010/main" val="3679286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Immanuel Kant (1724-1804)</a:t>
            </a:r>
            <a:endParaRPr kumimoji="1" lang="ja-JP" altLang="en-US" dirty="0"/>
          </a:p>
        </p:txBody>
      </p:sp>
      <p:pic>
        <p:nvPicPr>
          <p:cNvPr id="4" name="Content Placeholder 3" descr="Stanford philosopher strengthens Kant's connection to ..."/>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254561" y="1479260"/>
            <a:ext cx="3682877" cy="5226853"/>
          </a:xfrm>
        </p:spPr>
      </p:pic>
    </p:spTree>
    <p:extLst>
      <p:ext uri="{BB962C8B-B14F-4D97-AF65-F5344CB8AC3E}">
        <p14:creationId xmlns:p14="http://schemas.microsoft.com/office/powerpoint/2010/main" val="1487682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What’s a big problem with utilitarianism?</a:t>
            </a:r>
            <a:endParaRPr kumimoji="1" lang="ja-JP" altLang="en-US" dirty="0"/>
          </a:p>
        </p:txBody>
      </p:sp>
      <p:sp>
        <p:nvSpPr>
          <p:cNvPr id="3" name="Content Placeholder 2"/>
          <p:cNvSpPr>
            <a:spLocks noGrp="1"/>
          </p:cNvSpPr>
          <p:nvPr>
            <p:ph idx="1"/>
          </p:nvPr>
        </p:nvSpPr>
        <p:spPr/>
        <p:txBody>
          <a:bodyPr/>
          <a:lstStyle/>
          <a:p>
            <a:r>
              <a:rPr kumimoji="1" lang="en-US" altLang="ja-JP" dirty="0" smtClean="0"/>
              <a:t>Well, it can lead to some pretty counterintuitive conclusions.</a:t>
            </a:r>
          </a:p>
          <a:p>
            <a:r>
              <a:rPr lang="en-US" altLang="ja-JP" dirty="0" smtClean="0"/>
              <a:t>For example, it may tell us that the right action would be to kidnap, kill, and torture orphans in order to make the majority very, very happy.</a:t>
            </a:r>
          </a:p>
        </p:txBody>
      </p:sp>
    </p:spTree>
    <p:extLst>
      <p:ext uri="{BB962C8B-B14F-4D97-AF65-F5344CB8AC3E}">
        <p14:creationId xmlns:p14="http://schemas.microsoft.com/office/powerpoint/2010/main" val="36275640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What’s a big problem with Kantian ethics?</a:t>
            </a:r>
            <a:endParaRPr kumimoji="1" lang="ja-JP" altLang="en-US" dirty="0"/>
          </a:p>
        </p:txBody>
      </p:sp>
      <p:sp>
        <p:nvSpPr>
          <p:cNvPr id="3" name="Content Placeholder 2"/>
          <p:cNvSpPr>
            <a:spLocks noGrp="1"/>
          </p:cNvSpPr>
          <p:nvPr>
            <p:ph idx="1"/>
          </p:nvPr>
        </p:nvSpPr>
        <p:spPr/>
        <p:txBody>
          <a:bodyPr/>
          <a:lstStyle/>
          <a:p>
            <a:r>
              <a:rPr kumimoji="1" lang="en-US" altLang="ja-JP" dirty="0" smtClean="0"/>
              <a:t>It too can lead to counterintuitive conclusions.</a:t>
            </a:r>
          </a:p>
          <a:p>
            <a:r>
              <a:rPr lang="en-US" altLang="ja-JP" dirty="0" smtClean="0"/>
              <a:t>Famously, Kant believed that there was an absolute moral duty not to lie.</a:t>
            </a:r>
          </a:p>
          <a:p>
            <a:r>
              <a:rPr kumimoji="1" lang="en-US" altLang="ja-JP" dirty="0" smtClean="0"/>
              <a:t>Well, what if an axe murderer came to your house while you were hiding your friend from him?</a:t>
            </a:r>
          </a:p>
          <a:p>
            <a:r>
              <a:rPr lang="en-US" altLang="ja-JP" dirty="0" smtClean="0"/>
              <a:t>The axe murderer asks if your friend is there.</a:t>
            </a:r>
          </a:p>
          <a:p>
            <a:r>
              <a:rPr kumimoji="1" lang="en-US" altLang="ja-JP" dirty="0" smtClean="0"/>
              <a:t>For Kantian ethics it would be immoral to lie to the axe murderer, even if it meant that your friend would be killed.</a:t>
            </a:r>
            <a:endParaRPr kumimoji="1" lang="ja-JP" altLang="en-US" dirty="0"/>
          </a:p>
        </p:txBody>
      </p:sp>
    </p:spTree>
    <p:extLst>
      <p:ext uri="{BB962C8B-B14F-4D97-AF65-F5344CB8AC3E}">
        <p14:creationId xmlns:p14="http://schemas.microsoft.com/office/powerpoint/2010/main" val="39776536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Trolley Dilemma</a:t>
            </a:r>
            <a:endParaRPr kumimoji="1" lang="ja-JP" altLang="en-US" dirty="0"/>
          </a:p>
        </p:txBody>
      </p:sp>
      <p:sp>
        <p:nvSpPr>
          <p:cNvPr id="3" name="Content Placeholder 2"/>
          <p:cNvSpPr>
            <a:spLocks noGrp="1"/>
          </p:cNvSpPr>
          <p:nvPr>
            <p:ph idx="1"/>
          </p:nvPr>
        </p:nvSpPr>
        <p:spPr/>
        <p:txBody>
          <a:bodyPr/>
          <a:lstStyle/>
          <a:p>
            <a:r>
              <a:rPr kumimoji="1" lang="en-US" altLang="ja-JP" dirty="0" smtClean="0"/>
              <a:t>A thought experiment created by Judith Jarvis Thomson in 1976.</a:t>
            </a:r>
          </a:p>
          <a:p>
            <a:r>
              <a:rPr lang="en-US" altLang="ja-JP" dirty="0" smtClean="0"/>
              <a:t>Has many variation, but there is a classical version of the thought experiment.</a:t>
            </a:r>
          </a:p>
          <a:p>
            <a:r>
              <a:rPr kumimoji="1" lang="en-US" altLang="ja-JP" dirty="0" smtClean="0"/>
              <a:t>It tests our intuitions, and it may guide us on our moral principles, reasoning, etc.</a:t>
            </a:r>
          </a:p>
          <a:p>
            <a:r>
              <a:rPr lang="en-US" altLang="ja-JP" dirty="0" smtClean="0"/>
              <a:t>However, some philosophers question the worth or limits of the trolley dilemma or perhaps even thought experiments in general.</a:t>
            </a:r>
            <a:endParaRPr kumimoji="1" lang="ja-JP" altLang="en-US" dirty="0"/>
          </a:p>
        </p:txBody>
      </p:sp>
    </p:spTree>
    <p:extLst>
      <p:ext uri="{BB962C8B-B14F-4D97-AF65-F5344CB8AC3E}">
        <p14:creationId xmlns:p14="http://schemas.microsoft.com/office/powerpoint/2010/main" val="2174079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6579"/>
            <a:ext cx="10515600" cy="1325563"/>
          </a:xfrm>
        </p:spPr>
        <p:txBody>
          <a:bodyPr/>
          <a:lstStyle/>
          <a:p>
            <a:r>
              <a:rPr kumimoji="1" lang="en-US" altLang="ja-JP" dirty="0" smtClean="0"/>
              <a:t>The classic version of the trolley dilemma</a:t>
            </a:r>
            <a:endParaRPr kumimoji="1" lang="ja-JP" altLang="en-US" dirty="0"/>
          </a:p>
        </p:txBody>
      </p:sp>
      <p:pic>
        <p:nvPicPr>
          <p:cNvPr id="4" name="Content Placeholder 3" descr="The trolley dilemma: would you kill one person to save five?"/>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45307" y="1358178"/>
            <a:ext cx="7101385" cy="5102214"/>
          </a:xfrm>
        </p:spPr>
      </p:pic>
    </p:spTree>
    <p:extLst>
      <p:ext uri="{BB962C8B-B14F-4D97-AF65-F5344CB8AC3E}">
        <p14:creationId xmlns:p14="http://schemas.microsoft.com/office/powerpoint/2010/main" val="4709366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Thinking like a Kantian or utilitarian</a:t>
            </a:r>
            <a:endParaRPr kumimoji="1" lang="ja-JP" altLang="en-US" dirty="0"/>
          </a:p>
        </p:txBody>
      </p:sp>
      <p:sp>
        <p:nvSpPr>
          <p:cNvPr id="3" name="Content Placeholder 2"/>
          <p:cNvSpPr>
            <a:spLocks noGrp="1"/>
          </p:cNvSpPr>
          <p:nvPr>
            <p:ph idx="1"/>
          </p:nvPr>
        </p:nvSpPr>
        <p:spPr/>
        <p:txBody>
          <a:bodyPr>
            <a:normAutofit fontScale="85000" lnSpcReduction="20000"/>
          </a:bodyPr>
          <a:lstStyle/>
          <a:p>
            <a:r>
              <a:rPr kumimoji="1" lang="en-US" altLang="ja-JP" dirty="0" smtClean="0"/>
              <a:t>What would the utilitarian say about the trolley dilemma?</a:t>
            </a:r>
          </a:p>
          <a:p>
            <a:pPr lvl="1"/>
            <a:r>
              <a:rPr lang="en-US" altLang="ja-JP" dirty="0" smtClean="0"/>
              <a:t>Probably that killing the one to save the five would have the best consequences. Therefore, you should pull the switch.</a:t>
            </a:r>
          </a:p>
          <a:p>
            <a:r>
              <a:rPr kumimoji="1" lang="en-US" altLang="ja-JP" dirty="0" smtClean="0"/>
              <a:t>What would the Kantian say?</a:t>
            </a:r>
          </a:p>
          <a:p>
            <a:pPr lvl="1"/>
            <a:r>
              <a:rPr lang="en-US" altLang="ja-JP" dirty="0" smtClean="0"/>
              <a:t>Maybe that pulling the switch to kill the one and save the five would be murder. And perhaps, just like lying, it is never okay to murder.</a:t>
            </a:r>
          </a:p>
          <a:p>
            <a:r>
              <a:rPr kumimoji="1" lang="en-US" altLang="ja-JP" dirty="0" smtClean="0"/>
              <a:t>One big difference between the theories is the moral consideration of intention. </a:t>
            </a:r>
            <a:r>
              <a:rPr lang="en-US" altLang="ja-JP" dirty="0" smtClean="0"/>
              <a:t>Classically, </a:t>
            </a:r>
            <a:r>
              <a:rPr lang="en-US" altLang="ja-JP" dirty="0" err="1" smtClean="0"/>
              <a:t>u</a:t>
            </a:r>
            <a:r>
              <a:rPr kumimoji="1" lang="en-US" altLang="ja-JP" dirty="0" err="1" smtClean="0"/>
              <a:t>tilitarians</a:t>
            </a:r>
            <a:r>
              <a:rPr kumimoji="1" lang="en-US" altLang="ja-JP" dirty="0" smtClean="0"/>
              <a:t> don’t take intention as a big part of morality, other than how it may create or impact overall happiness.</a:t>
            </a:r>
          </a:p>
          <a:p>
            <a:r>
              <a:rPr lang="en-US" altLang="ja-JP" dirty="0" smtClean="0"/>
              <a:t>For Kant, intention is a big part of morality. He would go so far as to say a </a:t>
            </a:r>
            <a:r>
              <a:rPr lang="en-US" altLang="ja-JP" i="1" dirty="0" smtClean="0"/>
              <a:t>good will </a:t>
            </a:r>
            <a:r>
              <a:rPr lang="en-US" altLang="ja-JP" dirty="0" smtClean="0"/>
              <a:t>is the only unqualified good. Further, intentions are something we can control, but we can’t always control the consequences (how things unravel may be out of our hands). And shouldn’t morality be about what we are responsible for? That is, shouldn’t it be about what we can control and not what we cannot?</a:t>
            </a:r>
            <a:endParaRPr kumimoji="1" lang="ja-JP" altLang="en-US" dirty="0"/>
          </a:p>
        </p:txBody>
      </p:sp>
    </p:spTree>
    <p:extLst>
      <p:ext uri="{BB962C8B-B14F-4D97-AF65-F5344CB8AC3E}">
        <p14:creationId xmlns:p14="http://schemas.microsoft.com/office/powerpoint/2010/main" val="29318788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Introductory ethics texts</a:t>
            </a:r>
            <a:endParaRPr kumimoji="1" lang="ja-JP" altLang="en-US" dirty="0"/>
          </a:p>
        </p:txBody>
      </p:sp>
      <p:pic>
        <p:nvPicPr>
          <p:cNvPr id="4" name="Content Placeholder 3" descr="The Elements of Moral Philosophy : James Rachels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690687"/>
            <a:ext cx="3131343" cy="4762499"/>
          </a:xfrm>
        </p:spPr>
      </p:pic>
      <p:pic>
        <p:nvPicPr>
          <p:cNvPr id="5" name="Picture 4" descr="The Ethical Life Russ Shafer-Landau - American Book Warehous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4850" y="1690686"/>
            <a:ext cx="3162300" cy="4762500"/>
          </a:xfrm>
          <a:prstGeom prst="rect">
            <a:avLst/>
          </a:prstGeom>
        </p:spPr>
      </p:pic>
      <p:pic>
        <p:nvPicPr>
          <p:cNvPr id="6" name="Picture 5" descr="Moral Philosophy 2/E by D.D. Raphael — Reviews, Discussion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74831" y="1690686"/>
            <a:ext cx="3178969" cy="4762500"/>
          </a:xfrm>
          <a:prstGeom prst="rect">
            <a:avLst/>
          </a:prstGeom>
        </p:spPr>
      </p:pic>
    </p:spTree>
    <p:extLst>
      <p:ext uri="{BB962C8B-B14F-4D97-AF65-F5344CB8AC3E}">
        <p14:creationId xmlns:p14="http://schemas.microsoft.com/office/powerpoint/2010/main" val="31429513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Introductory ethics </a:t>
            </a:r>
            <a:r>
              <a:rPr lang="en-US" altLang="ja-JP" dirty="0"/>
              <a:t>texts</a:t>
            </a:r>
            <a:endParaRPr kumimoji="1" lang="ja-JP" altLang="en-US" dirty="0"/>
          </a:p>
        </p:txBody>
      </p:sp>
      <p:pic>
        <p:nvPicPr>
          <p:cNvPr id="4" name="Content Placeholder 3" descr="This Free Books: Thinkers and Theories in Ethics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690687"/>
            <a:ext cx="3147952" cy="4698437"/>
          </a:xfrm>
        </p:spPr>
      </p:pic>
      <p:pic>
        <p:nvPicPr>
          <p:cNvPr id="5" name="Picture 4" descr="INTRODUCING ETHICS - ENGLISH - GRAPHIC BOOK : DAV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5385" y="1663928"/>
            <a:ext cx="3121230" cy="4725196"/>
          </a:xfrm>
          <a:prstGeom prst="rect">
            <a:avLst/>
          </a:prstGeom>
        </p:spPr>
      </p:pic>
      <p:pic>
        <p:nvPicPr>
          <p:cNvPr id="6" name="Picture 5" descr="Ethics Since 1900 (Mary Warnock - 1966) (ID:05929) | eBa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68444" y="1380618"/>
            <a:ext cx="3973284" cy="5297712"/>
          </a:xfrm>
          <a:prstGeom prst="rect">
            <a:avLst/>
          </a:prstGeom>
        </p:spPr>
      </p:pic>
    </p:spTree>
    <p:extLst>
      <p:ext uri="{BB962C8B-B14F-4D97-AF65-F5344CB8AC3E}">
        <p14:creationId xmlns:p14="http://schemas.microsoft.com/office/powerpoint/2010/main" val="40468632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Essay practice</a:t>
            </a:r>
            <a:endParaRPr kumimoji="1" lang="ja-JP" altLang="en-US" dirty="0"/>
          </a:p>
        </p:txBody>
      </p:sp>
      <p:sp>
        <p:nvSpPr>
          <p:cNvPr id="3" name="Content Placeholder 2"/>
          <p:cNvSpPr>
            <a:spLocks noGrp="1"/>
          </p:cNvSpPr>
          <p:nvPr>
            <p:ph idx="1"/>
          </p:nvPr>
        </p:nvSpPr>
        <p:spPr/>
        <p:txBody>
          <a:bodyPr>
            <a:normAutofit lnSpcReduction="10000"/>
          </a:bodyPr>
          <a:lstStyle/>
          <a:p>
            <a:r>
              <a:rPr kumimoji="1" lang="en-US" altLang="ja-JP" dirty="0" smtClean="0"/>
              <a:t>Choose any topic you want. It can be about something in this PowerPoint or anything, really.</a:t>
            </a:r>
          </a:p>
          <a:p>
            <a:r>
              <a:rPr lang="en-US" altLang="ja-JP" dirty="0" smtClean="0"/>
              <a:t>Form a thesis.</a:t>
            </a:r>
          </a:p>
          <a:p>
            <a:r>
              <a:rPr kumimoji="1" lang="en-US" altLang="ja-JP" dirty="0" smtClean="0"/>
              <a:t>Think of an argument for your thesis, a counterargument to your thesis/argument for your thesis, an come up with a response to that counterargument.</a:t>
            </a:r>
          </a:p>
          <a:p>
            <a:r>
              <a:rPr lang="en-US" altLang="ja-JP" dirty="0" smtClean="0"/>
              <a:t>Don’t worry about writing anything long. Half a page to a page is fine.</a:t>
            </a:r>
          </a:p>
          <a:p>
            <a:r>
              <a:rPr lang="en-US" altLang="ja-JP" dirty="0" smtClean="0"/>
              <a:t>Send it to me next week and I’ll give some feedback a week after that.</a:t>
            </a:r>
            <a:endParaRPr kumimoji="1" lang="ja-JP" altLang="en-US" dirty="0"/>
          </a:p>
        </p:txBody>
      </p:sp>
    </p:spTree>
    <p:extLst>
      <p:ext uri="{BB962C8B-B14F-4D97-AF65-F5344CB8AC3E}">
        <p14:creationId xmlns:p14="http://schemas.microsoft.com/office/powerpoint/2010/main" val="24020433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Five takeaways</a:t>
            </a:r>
            <a:endParaRPr kumimoji="1" lang="ja-JP" altLang="en-US" dirty="0"/>
          </a:p>
        </p:txBody>
      </p:sp>
      <p:sp>
        <p:nvSpPr>
          <p:cNvPr id="3" name="Content Placeholder 2"/>
          <p:cNvSpPr>
            <a:spLocks noGrp="1"/>
          </p:cNvSpPr>
          <p:nvPr>
            <p:ph idx="1"/>
          </p:nvPr>
        </p:nvSpPr>
        <p:spPr>
          <a:xfrm>
            <a:off x="838200" y="1690688"/>
            <a:ext cx="10515600" cy="4672157"/>
          </a:xfrm>
        </p:spPr>
        <p:txBody>
          <a:bodyPr>
            <a:normAutofit/>
          </a:bodyPr>
          <a:lstStyle/>
          <a:p>
            <a:r>
              <a:rPr lang="en-US" altLang="ja-JP" dirty="0" smtClean="0"/>
              <a:t>Propositions and</a:t>
            </a:r>
            <a:r>
              <a:rPr kumimoji="1" lang="en-US" altLang="ja-JP" dirty="0" smtClean="0"/>
              <a:t> logical operators</a:t>
            </a:r>
          </a:p>
          <a:p>
            <a:pPr lvl="1"/>
            <a:r>
              <a:rPr lang="en-US" altLang="ja-JP" dirty="0" smtClean="0"/>
              <a:t>Statements that can be true or false = </a:t>
            </a:r>
            <a:r>
              <a:rPr lang="en-US" altLang="ja-JP" b="1" dirty="0" smtClean="0"/>
              <a:t>propositions</a:t>
            </a:r>
          </a:p>
          <a:p>
            <a:pPr lvl="1"/>
            <a:r>
              <a:rPr lang="en-US" altLang="ja-JP" dirty="0" smtClean="0"/>
              <a:t>And, or, if then, if and only if, not = </a:t>
            </a:r>
            <a:r>
              <a:rPr lang="en-US" altLang="ja-JP" b="1" dirty="0" smtClean="0"/>
              <a:t>logical operators</a:t>
            </a:r>
          </a:p>
          <a:p>
            <a:r>
              <a:rPr kumimoji="1" lang="en-US" altLang="ja-JP" dirty="0" smtClean="0"/>
              <a:t>Logical fallacies</a:t>
            </a:r>
          </a:p>
          <a:p>
            <a:pPr lvl="1"/>
            <a:r>
              <a:rPr lang="en-US" altLang="ja-JP" dirty="0" smtClean="0"/>
              <a:t>Formal and informal</a:t>
            </a:r>
          </a:p>
          <a:p>
            <a:r>
              <a:rPr lang="en-US" altLang="ja-JP" dirty="0" smtClean="0"/>
              <a:t>Consequentialism vs Deontology</a:t>
            </a:r>
          </a:p>
          <a:p>
            <a:pPr lvl="1"/>
            <a:r>
              <a:rPr lang="en-US" altLang="ja-JP" dirty="0" smtClean="0"/>
              <a:t>Specifically, utilitarianism vs Kantian ethics</a:t>
            </a:r>
          </a:p>
          <a:p>
            <a:pPr lvl="1"/>
            <a:r>
              <a:rPr lang="en-US" altLang="ja-JP" dirty="0" smtClean="0"/>
              <a:t>One of their weaknesses/problems</a:t>
            </a:r>
          </a:p>
          <a:p>
            <a:r>
              <a:rPr lang="en-US" altLang="ja-JP" dirty="0" smtClean="0"/>
              <a:t>John Stuart Mill’s ethics and Immanuel Kant’s ethics</a:t>
            </a:r>
          </a:p>
          <a:p>
            <a:r>
              <a:rPr lang="en-US" altLang="ja-JP" dirty="0" smtClean="0"/>
              <a:t>The trolley dilemma</a:t>
            </a:r>
          </a:p>
          <a:p>
            <a:endParaRPr lang="en-US" altLang="ja-JP" dirty="0" smtClean="0"/>
          </a:p>
          <a:p>
            <a:endParaRPr kumimoji="1" lang="ja-JP" altLang="en-US" dirty="0"/>
          </a:p>
        </p:txBody>
      </p:sp>
    </p:spTree>
    <p:extLst>
      <p:ext uri="{BB962C8B-B14F-4D97-AF65-F5344CB8AC3E}">
        <p14:creationId xmlns:p14="http://schemas.microsoft.com/office/powerpoint/2010/main" val="1041337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393</TotalTime>
  <Words>1802</Words>
  <Application>Microsoft Office PowerPoint</Application>
  <PresentationFormat>Widescreen</PresentationFormat>
  <Paragraphs>164</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游ゴシック</vt:lpstr>
      <vt:lpstr>游ゴシック Light</vt:lpstr>
      <vt:lpstr>Arial</vt:lpstr>
      <vt:lpstr>Wingdings</vt:lpstr>
      <vt:lpstr>Office Theme</vt:lpstr>
      <vt:lpstr>Philosophy Lesson</vt:lpstr>
      <vt:lpstr>What we’ll cover</vt:lpstr>
      <vt:lpstr>Propositions</vt:lpstr>
      <vt:lpstr>Logical operators</vt:lpstr>
      <vt:lpstr>Logical operators</vt:lpstr>
      <vt:lpstr>Interrupting sentences into logic</vt:lpstr>
      <vt:lpstr>Translating into logic</vt:lpstr>
      <vt:lpstr>Logical fallacies</vt:lpstr>
      <vt:lpstr>The formal fallacy of affirming the consequent</vt:lpstr>
      <vt:lpstr>Affirming the consequent</vt:lpstr>
      <vt:lpstr>An example of affirming the consequent</vt:lpstr>
      <vt:lpstr>The informal fallacy of the strawman</vt:lpstr>
      <vt:lpstr>The strawman fallacy</vt:lpstr>
      <vt:lpstr>An example of a strawman fallacy</vt:lpstr>
      <vt:lpstr>A good website explaining some logical fallacies</vt:lpstr>
      <vt:lpstr>Consequentialism vs Deontology</vt:lpstr>
      <vt:lpstr>So what is consequentialism and deontology?</vt:lpstr>
      <vt:lpstr>Defining these broad theories</vt:lpstr>
      <vt:lpstr>Why is murder wrong?</vt:lpstr>
      <vt:lpstr>John Stuart Mill: A famous consequentialist</vt:lpstr>
      <vt:lpstr>John Stuart Mill (1806-1873)</vt:lpstr>
      <vt:lpstr>Immanuel Kant: A famous deontologist</vt:lpstr>
      <vt:lpstr>Immanuel Kant (1724-1804)</vt:lpstr>
      <vt:lpstr>What’s a big problem with utilitarianism?</vt:lpstr>
      <vt:lpstr>What’s a big problem with Kantian ethics?</vt:lpstr>
      <vt:lpstr>Trolley Dilemma</vt:lpstr>
      <vt:lpstr>The classic version of the trolley dilemma</vt:lpstr>
      <vt:lpstr>Thinking like a Kantian or utilitarian</vt:lpstr>
      <vt:lpstr>Introductory ethics texts</vt:lpstr>
      <vt:lpstr>Introductory ethics texts</vt:lpstr>
      <vt:lpstr>Essay practice</vt:lpstr>
      <vt:lpstr>Five takeaways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Philosophy Lesson</dc:title>
  <dc:creator>sample</dc:creator>
  <cp:lastModifiedBy>sample</cp:lastModifiedBy>
  <cp:revision>37</cp:revision>
  <dcterms:created xsi:type="dcterms:W3CDTF">2021-05-31T23:48:30Z</dcterms:created>
  <dcterms:modified xsi:type="dcterms:W3CDTF">2021-06-01T06:21:50Z</dcterms:modified>
</cp:coreProperties>
</file>