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1" r:id="rId5"/>
    <p:sldId id="259" r:id="rId6"/>
    <p:sldId id="262" r:id="rId7"/>
    <p:sldId id="264" r:id="rId8"/>
    <p:sldId id="257" r:id="rId9"/>
    <p:sldId id="258" r:id="rId10"/>
    <p:sldId id="256" r:id="rId11"/>
    <p:sldId id="265" r:id="rId12"/>
    <p:sldId id="267" r:id="rId13"/>
    <p:sldId id="263" r:id="rId14"/>
    <p:sldId id="266" r:id="rId15"/>
    <p:sldId id="260"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BC7A23-B9B7-42DA-BC01-86ED07B58916}" v="81" dt="2020-06-12T09:04:13.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p:scale>
          <a:sx n="67" d="100"/>
          <a:sy n="67" d="100"/>
        </p:scale>
        <p:origin x="6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D44D9-E35F-40C0-A310-372201F177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C78FC6-EF20-48A0-B3AD-2F055041CE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44AF3F8-0DC5-4393-B787-7447E92A2C59}"/>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5" name="Footer Placeholder 4">
            <a:extLst>
              <a:ext uri="{FF2B5EF4-FFF2-40B4-BE49-F238E27FC236}">
                <a16:creationId xmlns:a16="http://schemas.microsoft.com/office/drawing/2014/main" id="{B8D84CE7-4761-4988-9E4C-471F5A0E58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008F8D-5A8E-4D33-8653-0B5D416D559B}"/>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152204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0D1E4-BB94-404E-9361-143BB856E8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B7673-5606-4CF6-BB1A-5F0B96E7DF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3D2699-DFB6-4414-B232-41E13E2A7814}"/>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5" name="Footer Placeholder 4">
            <a:extLst>
              <a:ext uri="{FF2B5EF4-FFF2-40B4-BE49-F238E27FC236}">
                <a16:creationId xmlns:a16="http://schemas.microsoft.com/office/drawing/2014/main" id="{611DE495-6233-411C-9566-E39B191B47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A4BC3-B28C-4C34-8459-49DBADA7F4A1}"/>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2669570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055A-754B-44CB-969C-ECDAAA35F5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31CF1B-D796-43D3-9B81-764E16AC0E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EE64E5-0494-4860-86E7-D03A796F96A5}"/>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5" name="Footer Placeholder 4">
            <a:extLst>
              <a:ext uri="{FF2B5EF4-FFF2-40B4-BE49-F238E27FC236}">
                <a16:creationId xmlns:a16="http://schemas.microsoft.com/office/drawing/2014/main" id="{BF0C67BB-A7A1-4359-841B-37E6AF1EA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D9EE82-CF1A-4688-9A8E-76C0E1C2BD7C}"/>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3927708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2B1E-1AEA-41B5-9B61-888409D07C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582B8A-44A4-4505-8B00-0250AC950A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EB37D0-8D6D-491B-A06C-BD4F26ED38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10D6DF-7690-4110-9510-D90A8457F6F9}"/>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6" name="Footer Placeholder 5">
            <a:extLst>
              <a:ext uri="{FF2B5EF4-FFF2-40B4-BE49-F238E27FC236}">
                <a16:creationId xmlns:a16="http://schemas.microsoft.com/office/drawing/2014/main" id="{186692C1-2CC1-4483-BA75-2D6768BD21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50D4EB-10D5-4D0B-98D7-C540FA3414FA}"/>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150643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557CB-C2ED-4E49-A330-9144979437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2D3355-27FC-4081-AC4D-EE43E5E400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D86690-41DA-4E9E-A92C-CC5703EB68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9DEAB0-919E-4C0A-849B-372878A4E3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1E4898-8AEE-4CAB-9900-37CC5A8870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233FCE-C1D9-41D7-AB25-E72AF4C3056F}"/>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8" name="Footer Placeholder 7">
            <a:extLst>
              <a:ext uri="{FF2B5EF4-FFF2-40B4-BE49-F238E27FC236}">
                <a16:creationId xmlns:a16="http://schemas.microsoft.com/office/drawing/2014/main" id="{E7B64895-DD1D-4EB0-BA5A-49343DAED4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808E35-6174-4280-A924-DC8BC721C268}"/>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3073091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C610-956D-4457-832E-0861108437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BEE52B-BA18-4A07-A41A-02EFC58F047C}"/>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4" name="Footer Placeholder 3">
            <a:extLst>
              <a:ext uri="{FF2B5EF4-FFF2-40B4-BE49-F238E27FC236}">
                <a16:creationId xmlns:a16="http://schemas.microsoft.com/office/drawing/2014/main" id="{F7FFB077-103C-4F81-B1C8-0B24A8E1FE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1F3B70-2D6F-4F77-AF61-7F6A4A430DFD}"/>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2178976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CA1E17-8CC7-4800-A64F-2BC729912228}"/>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3" name="Footer Placeholder 2">
            <a:extLst>
              <a:ext uri="{FF2B5EF4-FFF2-40B4-BE49-F238E27FC236}">
                <a16:creationId xmlns:a16="http://schemas.microsoft.com/office/drawing/2014/main" id="{899D9505-16FA-4882-A2C4-36D30E9805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EFE646-FF97-470C-81E3-E82393C513C3}"/>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3760226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6760-B4E3-4D69-8F8E-02F9F8EA68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1480ED-8513-430B-9350-C8299B027B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ECC357-E24C-4025-9B27-C44EBB3319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059595-03AB-4168-8022-4E032314929A}"/>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6" name="Footer Placeholder 5">
            <a:extLst>
              <a:ext uri="{FF2B5EF4-FFF2-40B4-BE49-F238E27FC236}">
                <a16:creationId xmlns:a16="http://schemas.microsoft.com/office/drawing/2014/main" id="{B4DA1C62-C03B-45E8-BA4A-CE91E0AB3B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047011-BE3B-4C79-98FA-19F5760702CB}"/>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2014867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962E7-897C-4230-A222-852079E1E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963295-92D1-4CD7-A5E1-7F4EC0BCA9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D5588C-7299-49A3-9DFB-38C5BD8802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C82BDE-6E51-46DB-880C-AED4D212EA79}"/>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6" name="Footer Placeholder 5">
            <a:extLst>
              <a:ext uri="{FF2B5EF4-FFF2-40B4-BE49-F238E27FC236}">
                <a16:creationId xmlns:a16="http://schemas.microsoft.com/office/drawing/2014/main" id="{CC0A347A-0F9A-49C5-BEE5-4A535637A2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87C6F8-5B1B-4332-9F96-56425FE9C09D}"/>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659685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B60E2-F1F9-443D-993A-63598A01E6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A79E0-3BBF-4399-A6BD-54BA2847CC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CA4E1D-3E9E-4E4C-907B-15C8742F1160}"/>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5" name="Footer Placeholder 4">
            <a:extLst>
              <a:ext uri="{FF2B5EF4-FFF2-40B4-BE49-F238E27FC236}">
                <a16:creationId xmlns:a16="http://schemas.microsoft.com/office/drawing/2014/main" id="{62EE925E-5DC3-4E40-BA9E-6461094F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B27AA4-A535-44D7-B63A-2041EE398E50}"/>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417834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2E8D95-3E4F-4970-8C9D-21908E1E2B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CCE8D1-FDF3-451B-BEA2-FCCAE8D179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4EC25A-FFDE-4C5F-9863-1E5BEFEC3EE3}"/>
              </a:ext>
            </a:extLst>
          </p:cNvPr>
          <p:cNvSpPr>
            <a:spLocks noGrp="1"/>
          </p:cNvSpPr>
          <p:nvPr>
            <p:ph type="dt" sz="half" idx="10"/>
          </p:nvPr>
        </p:nvSpPr>
        <p:spPr/>
        <p:txBody>
          <a:bodyPr/>
          <a:lstStyle/>
          <a:p>
            <a:fld id="{A1E80729-32E8-407D-A1B0-E0493BC0FA54}" type="datetimeFigureOut">
              <a:rPr lang="en-GB" smtClean="0"/>
              <a:t>10/06/2020</a:t>
            </a:fld>
            <a:endParaRPr lang="en-GB"/>
          </a:p>
        </p:txBody>
      </p:sp>
      <p:sp>
        <p:nvSpPr>
          <p:cNvPr id="5" name="Footer Placeholder 4">
            <a:extLst>
              <a:ext uri="{FF2B5EF4-FFF2-40B4-BE49-F238E27FC236}">
                <a16:creationId xmlns:a16="http://schemas.microsoft.com/office/drawing/2014/main" id="{CD50ABC6-2B8C-444F-B54C-BC84890791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0F8253-BC2A-4A0B-B735-BBE3ADA7DEDE}"/>
              </a:ext>
            </a:extLst>
          </p:cNvPr>
          <p:cNvSpPr>
            <a:spLocks noGrp="1"/>
          </p:cNvSpPr>
          <p:nvPr>
            <p:ph type="sldNum" sz="quarter" idx="12"/>
          </p:nvPr>
        </p:nvSpPr>
        <p:spPr/>
        <p:txBody>
          <a:bodyPr/>
          <a:lstStyle/>
          <a:p>
            <a:fld id="{89190646-6377-453D-8278-34AC63514497}" type="slidenum">
              <a:rPr lang="en-GB" smtClean="0"/>
              <a:t>‹#›</a:t>
            </a:fld>
            <a:endParaRPr lang="en-GB"/>
          </a:p>
        </p:txBody>
      </p:sp>
    </p:spTree>
    <p:extLst>
      <p:ext uri="{BB962C8B-B14F-4D97-AF65-F5344CB8AC3E}">
        <p14:creationId xmlns:p14="http://schemas.microsoft.com/office/powerpoint/2010/main" val="2796299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25A6D6-1DA2-4018-AE8C-3DD64AF8D0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AB72C5-5438-4AB9-8BC1-F6900AAE1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752FBD-2FF0-456B-BE79-80980B22AD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E80729-32E8-407D-A1B0-E0493BC0FA54}" type="datetimeFigureOut">
              <a:rPr lang="en-GB" smtClean="0"/>
              <a:t>10/06/2020</a:t>
            </a:fld>
            <a:endParaRPr lang="en-GB"/>
          </a:p>
        </p:txBody>
      </p:sp>
      <p:sp>
        <p:nvSpPr>
          <p:cNvPr id="5" name="Footer Placeholder 4">
            <a:extLst>
              <a:ext uri="{FF2B5EF4-FFF2-40B4-BE49-F238E27FC236}">
                <a16:creationId xmlns:a16="http://schemas.microsoft.com/office/drawing/2014/main" id="{2684C856-7864-4E46-AD81-259EEE8E9F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69CB2C-C677-4ACC-A19D-1BF0F02849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190646-6377-453D-8278-34AC63514497}" type="slidenum">
              <a:rPr lang="en-GB" smtClean="0"/>
              <a:t>‹#›</a:t>
            </a:fld>
            <a:endParaRPr lang="en-GB"/>
          </a:p>
        </p:txBody>
      </p:sp>
    </p:spTree>
    <p:extLst>
      <p:ext uri="{BB962C8B-B14F-4D97-AF65-F5344CB8AC3E}">
        <p14:creationId xmlns:p14="http://schemas.microsoft.com/office/powerpoint/2010/main" val="25761053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5" Type="http://schemas.openxmlformats.org/officeDocument/2006/relationships/image" Target="../media/image10.jp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image" Target="../media/image18.jpg"/><Relationship Id="rId2"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17.jpg"/><Relationship Id="rId5" Type="http://schemas.openxmlformats.org/officeDocument/2006/relationships/image" Target="../media/image5.jpg"/><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hyperlink" Target="https://butterfly-conservation.org/butterflies/orange-tip?fbclid=IwAR2cm2cazxZjzAzwY48YHsoL7j3UBJ1UjARyeVV1Kabd4qiK5a5y1bLsEbI"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ritish-dragonflies.org.uk/species/golden-ringed-dragonfly/"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24.jpg"/><Relationship Id="rId7" Type="http://schemas.openxmlformats.org/officeDocument/2006/relationships/image" Target="../media/image28.jpg"/><Relationship Id="rId2" Type="http://schemas.openxmlformats.org/officeDocument/2006/relationships/image" Target="../media/image23.jpg"/><Relationship Id="rId1" Type="http://schemas.openxmlformats.org/officeDocument/2006/relationships/slideLayout" Target="../slideLayouts/slideLayout7.xml"/><Relationship Id="rId6" Type="http://schemas.openxmlformats.org/officeDocument/2006/relationships/image" Target="../media/image27.jpg"/><Relationship Id="rId5" Type="http://schemas.openxmlformats.org/officeDocument/2006/relationships/image" Target="../media/image26.jpg"/><Relationship Id="rId10" Type="http://schemas.openxmlformats.org/officeDocument/2006/relationships/image" Target="../media/image31.jpeg"/><Relationship Id="rId4" Type="http://schemas.openxmlformats.org/officeDocument/2006/relationships/image" Target="../media/image25.jpg"/><Relationship Id="rId9" Type="http://schemas.openxmlformats.org/officeDocument/2006/relationships/image" Target="../media/image30.jpe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6DD5C0D-896D-49FB-89D2-2EAB263A19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AC4141-4ED9-4068-83C2-C9012F3FE0D9}"/>
              </a:ext>
            </a:extLst>
          </p:cNvPr>
          <p:cNvSpPr txBox="1"/>
          <p:nvPr/>
        </p:nvSpPr>
        <p:spPr>
          <a:xfrm>
            <a:off x="828051" y="66675"/>
            <a:ext cx="10535897" cy="3046988"/>
          </a:xfrm>
          <a:prstGeom prst="rect">
            <a:avLst/>
          </a:prstGeom>
          <a:noFill/>
        </p:spPr>
        <p:txBody>
          <a:bodyPr wrap="none" rtlCol="0">
            <a:spAutoFit/>
          </a:bodyPr>
          <a:lstStyle/>
          <a:p>
            <a:pPr algn="ctr"/>
            <a:r>
              <a:rPr lang="en-GB" sz="4800" u="sng" dirty="0">
                <a:solidFill>
                  <a:schemeClr val="bg1"/>
                </a:solidFill>
              </a:rPr>
              <a:t>EAEE6005 Sustainability in the Early Years</a:t>
            </a:r>
          </a:p>
          <a:p>
            <a:pPr algn="ctr"/>
            <a:r>
              <a:rPr lang="en-GB" sz="4800" u="sng" dirty="0">
                <a:solidFill>
                  <a:schemeClr val="bg1"/>
                </a:solidFill>
              </a:rPr>
              <a:t>Alison Upstill</a:t>
            </a:r>
          </a:p>
          <a:p>
            <a:pPr algn="ctr"/>
            <a:r>
              <a:rPr lang="en-GB" sz="4800" u="sng" dirty="0">
                <a:solidFill>
                  <a:schemeClr val="bg1"/>
                </a:solidFill>
              </a:rPr>
              <a:t>1806935</a:t>
            </a:r>
          </a:p>
          <a:p>
            <a:pPr algn="ctr"/>
            <a:r>
              <a:rPr lang="en-GB" sz="4800" u="sng" dirty="0">
                <a:solidFill>
                  <a:schemeClr val="bg1"/>
                </a:solidFill>
              </a:rPr>
              <a:t>John Muir Award.</a:t>
            </a:r>
          </a:p>
        </p:txBody>
      </p:sp>
    </p:spTree>
    <p:extLst>
      <p:ext uri="{BB962C8B-B14F-4D97-AF65-F5344CB8AC3E}">
        <p14:creationId xmlns:p14="http://schemas.microsoft.com/office/powerpoint/2010/main" val="464113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large brick building with grass in front of a house&#10;&#10;Description automatically generated">
            <a:extLst>
              <a:ext uri="{FF2B5EF4-FFF2-40B4-BE49-F238E27FC236}">
                <a16:creationId xmlns:a16="http://schemas.microsoft.com/office/drawing/2014/main" id="{11132164-4D41-4BF4-8B86-4E3E29D05025}"/>
              </a:ext>
            </a:extLst>
          </p:cNvPr>
          <p:cNvPicPr>
            <a:picLocks noChangeAspect="1"/>
          </p:cNvPicPr>
          <p:nvPr/>
        </p:nvPicPr>
        <p:blipFill rotWithShape="1">
          <a:blip r:embed="rId2">
            <a:extLst>
              <a:ext uri="{28A0092B-C50C-407E-A947-70E740481C1C}">
                <a14:useLocalDpi xmlns:a14="http://schemas.microsoft.com/office/drawing/2010/main" val="0"/>
              </a:ext>
            </a:extLst>
          </a:blip>
          <a:srcRect t="2220" r="-3" b="2219"/>
          <a:stretch/>
        </p:blipFill>
        <p:spPr>
          <a:xfrm>
            <a:off x="321730" y="321732"/>
            <a:ext cx="5728548" cy="3079194"/>
          </a:xfrm>
          <a:prstGeom prst="rect">
            <a:avLst/>
          </a:prstGeom>
        </p:spPr>
      </p:pic>
      <p:pic>
        <p:nvPicPr>
          <p:cNvPr id="6" name="Picture 5" descr="A close up of a tree&#10;&#10;Description automatically generated">
            <a:extLst>
              <a:ext uri="{FF2B5EF4-FFF2-40B4-BE49-F238E27FC236}">
                <a16:creationId xmlns:a16="http://schemas.microsoft.com/office/drawing/2014/main" id="{0DA4DCFC-ED74-47AA-BA7A-57A3F35B58C8}"/>
              </a:ext>
            </a:extLst>
          </p:cNvPr>
          <p:cNvPicPr>
            <a:picLocks noChangeAspect="1"/>
          </p:cNvPicPr>
          <p:nvPr/>
        </p:nvPicPr>
        <p:blipFill rotWithShape="1">
          <a:blip r:embed="rId3">
            <a:extLst>
              <a:ext uri="{28A0092B-C50C-407E-A947-70E740481C1C}">
                <a14:useLocalDpi xmlns:a14="http://schemas.microsoft.com/office/drawing/2010/main" val="0"/>
              </a:ext>
            </a:extLst>
          </a:blip>
          <a:srcRect t="18792" r="-3" b="-3"/>
          <a:stretch/>
        </p:blipFill>
        <p:spPr>
          <a:xfrm>
            <a:off x="321730" y="3489158"/>
            <a:ext cx="5728548" cy="3047107"/>
          </a:xfrm>
          <a:prstGeom prst="rect">
            <a:avLst/>
          </a:prstGeom>
        </p:spPr>
      </p:pic>
      <p:pic>
        <p:nvPicPr>
          <p:cNvPr id="3" name="Picture 2" descr="A picture containing building, grass, standing, street&#10;&#10;Description automatically generated">
            <a:extLst>
              <a:ext uri="{FF2B5EF4-FFF2-40B4-BE49-F238E27FC236}">
                <a16:creationId xmlns:a16="http://schemas.microsoft.com/office/drawing/2014/main" id="{2C1487FA-EEEF-4DA1-9B0D-465D7004372B}"/>
              </a:ext>
            </a:extLst>
          </p:cNvPr>
          <p:cNvPicPr>
            <a:picLocks noChangeAspect="1"/>
          </p:cNvPicPr>
          <p:nvPr/>
        </p:nvPicPr>
        <p:blipFill rotWithShape="1">
          <a:blip r:embed="rId4">
            <a:extLst>
              <a:ext uri="{28A0092B-C50C-407E-A947-70E740481C1C}">
                <a14:useLocalDpi xmlns:a14="http://schemas.microsoft.com/office/drawing/2010/main" val="0"/>
              </a:ext>
            </a:extLst>
          </a:blip>
          <a:srcRect l="12022" r="18843" b="-1"/>
          <a:stretch/>
        </p:blipFill>
        <p:spPr>
          <a:xfrm>
            <a:off x="6141723" y="321732"/>
            <a:ext cx="5728547" cy="6214533"/>
          </a:xfrm>
          <a:prstGeom prst="rect">
            <a:avLst/>
          </a:prstGeom>
        </p:spPr>
      </p:pic>
    </p:spTree>
    <p:extLst>
      <p:ext uri="{BB962C8B-B14F-4D97-AF65-F5344CB8AC3E}">
        <p14:creationId xmlns:p14="http://schemas.microsoft.com/office/powerpoint/2010/main" val="3812646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rt path&#10;&#10;Description automatically generated">
            <a:extLst>
              <a:ext uri="{FF2B5EF4-FFF2-40B4-BE49-F238E27FC236}">
                <a16:creationId xmlns:a16="http://schemas.microsoft.com/office/drawing/2014/main" id="{39AA7BF1-02F2-4474-917D-47F3CBF3C750}"/>
              </a:ext>
            </a:extLst>
          </p:cNvPr>
          <p:cNvPicPr>
            <a:picLocks noChangeAspect="1"/>
          </p:cNvPicPr>
          <p:nvPr/>
        </p:nvPicPr>
        <p:blipFill rotWithShape="1">
          <a:blip r:embed="rId2">
            <a:extLst>
              <a:ext uri="{28A0092B-C50C-407E-A947-70E740481C1C}">
                <a14:useLocalDpi xmlns:a14="http://schemas.microsoft.com/office/drawing/2010/main" val="0"/>
              </a:ext>
            </a:extLst>
          </a:blip>
          <a:srcRect t="153" r="-1" b="24452"/>
          <a:stretch/>
        </p:blipFill>
        <p:spPr>
          <a:xfrm>
            <a:off x="5419264" y="3265080"/>
            <a:ext cx="6129269" cy="3592925"/>
          </a:xfrm>
          <a:prstGeom prst="rect">
            <a:avLst/>
          </a:prstGeom>
        </p:spPr>
      </p:pic>
      <p:pic>
        <p:nvPicPr>
          <p:cNvPr id="3" name="Picture 2" descr="A large tree in a forest&#10;&#10;Description automatically generated">
            <a:extLst>
              <a:ext uri="{FF2B5EF4-FFF2-40B4-BE49-F238E27FC236}">
                <a16:creationId xmlns:a16="http://schemas.microsoft.com/office/drawing/2014/main" id="{5FF9274A-FCBE-4E43-99B2-AE13C389F46E}"/>
              </a:ext>
            </a:extLst>
          </p:cNvPr>
          <p:cNvPicPr>
            <a:picLocks noChangeAspect="1"/>
          </p:cNvPicPr>
          <p:nvPr/>
        </p:nvPicPr>
        <p:blipFill rotWithShape="1">
          <a:blip r:embed="rId3">
            <a:extLst>
              <a:ext uri="{28A0092B-C50C-407E-A947-70E740481C1C}">
                <a14:useLocalDpi xmlns:a14="http://schemas.microsoft.com/office/drawing/2010/main" val="0"/>
              </a:ext>
            </a:extLst>
          </a:blip>
          <a:srcRect l="3178" r="9537" b="-2"/>
          <a:stretch/>
        </p:blipFill>
        <p:spPr>
          <a:xfrm>
            <a:off x="643467" y="-5"/>
            <a:ext cx="6082711" cy="3920044"/>
          </a:xfrm>
          <a:custGeom>
            <a:avLst/>
            <a:gdLst/>
            <a:ahLst/>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26" name="Rectangle 19">
            <a:extLst>
              <a:ext uri="{FF2B5EF4-FFF2-40B4-BE49-F238E27FC236}">
                <a16:creationId xmlns:a16="http://schemas.microsoft.com/office/drawing/2014/main" id="{E97C36FC-DEAA-4DCA-B0AB-7F9357FA4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045" y="643467"/>
            <a:ext cx="4661488" cy="2460741"/>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1">
            <a:extLst>
              <a:ext uri="{FF2B5EF4-FFF2-40B4-BE49-F238E27FC236}">
                <a16:creationId xmlns:a16="http://schemas.microsoft.com/office/drawing/2014/main" id="{278C38CD-A630-49FF-8417-6792A2B13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8E8FCEB-8395-459F-B0C3-5AEAE352A06F}"/>
              </a:ext>
            </a:extLst>
          </p:cNvPr>
          <p:cNvSpPr txBox="1"/>
          <p:nvPr/>
        </p:nvSpPr>
        <p:spPr>
          <a:xfrm>
            <a:off x="8018909" y="914400"/>
            <a:ext cx="2397760" cy="1200329"/>
          </a:xfrm>
          <a:prstGeom prst="rect">
            <a:avLst/>
          </a:prstGeom>
          <a:noFill/>
        </p:spPr>
        <p:txBody>
          <a:bodyPr wrap="square" rtlCol="0">
            <a:spAutoFit/>
          </a:bodyPr>
          <a:lstStyle/>
          <a:p>
            <a:r>
              <a:rPr lang="en-GB" sz="2400" dirty="0"/>
              <a:t>The Polytunnel at the bottom of the garden!</a:t>
            </a:r>
          </a:p>
        </p:txBody>
      </p:sp>
      <p:sp>
        <p:nvSpPr>
          <p:cNvPr id="7" name="TextBox 6">
            <a:extLst>
              <a:ext uri="{FF2B5EF4-FFF2-40B4-BE49-F238E27FC236}">
                <a16:creationId xmlns:a16="http://schemas.microsoft.com/office/drawing/2014/main" id="{1C1ED808-B00B-4392-8A2A-4F2CA74EF062}"/>
              </a:ext>
            </a:extLst>
          </p:cNvPr>
          <p:cNvSpPr txBox="1"/>
          <p:nvPr/>
        </p:nvSpPr>
        <p:spPr>
          <a:xfrm>
            <a:off x="1121286" y="4188639"/>
            <a:ext cx="3820160" cy="1938992"/>
          </a:xfrm>
          <a:prstGeom prst="rect">
            <a:avLst/>
          </a:prstGeom>
          <a:noFill/>
        </p:spPr>
        <p:txBody>
          <a:bodyPr wrap="square" rtlCol="0">
            <a:spAutoFit/>
          </a:bodyPr>
          <a:lstStyle/>
          <a:p>
            <a:r>
              <a:rPr lang="en-GB" sz="2400" dirty="0"/>
              <a:t>Tomatoes, Spinach, Lettuce, Beans, Courgettes, Rocket and leeks! With companion planting to encourage pollinators!</a:t>
            </a:r>
          </a:p>
        </p:txBody>
      </p:sp>
    </p:spTree>
    <p:extLst>
      <p:ext uri="{BB962C8B-B14F-4D97-AF65-F5344CB8AC3E}">
        <p14:creationId xmlns:p14="http://schemas.microsoft.com/office/powerpoint/2010/main" val="1055529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9">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01600" sx="102000" sy="102000" algn="ctr"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lose up of a tree&#10;&#10;Description automatically generated">
            <a:extLst>
              <a:ext uri="{FF2B5EF4-FFF2-40B4-BE49-F238E27FC236}">
                <a16:creationId xmlns:a16="http://schemas.microsoft.com/office/drawing/2014/main" id="{6384E393-CD5D-492A-892D-4C075E012285}"/>
              </a:ext>
            </a:extLst>
          </p:cNvPr>
          <p:cNvPicPr>
            <a:picLocks noChangeAspect="1"/>
          </p:cNvPicPr>
          <p:nvPr/>
        </p:nvPicPr>
        <p:blipFill rotWithShape="1">
          <a:blip r:embed="rId2">
            <a:extLst>
              <a:ext uri="{28A0092B-C50C-407E-A947-70E740481C1C}">
                <a14:useLocalDpi xmlns:a14="http://schemas.microsoft.com/office/drawing/2010/main" val="0"/>
              </a:ext>
            </a:extLst>
          </a:blip>
          <a:srcRect l="4782" r="4782"/>
          <a:stretch/>
        </p:blipFill>
        <p:spPr>
          <a:xfrm>
            <a:off x="1114426" y="0"/>
            <a:ext cx="9963149" cy="685800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a:effectLst>
            <a:softEdge rad="241300"/>
          </a:effectLst>
        </p:spPr>
      </p:pic>
      <p:sp>
        <p:nvSpPr>
          <p:cNvPr id="4" name="TextBox 3">
            <a:extLst>
              <a:ext uri="{FF2B5EF4-FFF2-40B4-BE49-F238E27FC236}">
                <a16:creationId xmlns:a16="http://schemas.microsoft.com/office/drawing/2014/main" id="{C999D579-6C6F-4B1A-A0D7-A7F6DEF864C8}"/>
              </a:ext>
            </a:extLst>
          </p:cNvPr>
          <p:cNvSpPr txBox="1"/>
          <p:nvPr/>
        </p:nvSpPr>
        <p:spPr>
          <a:xfrm>
            <a:off x="85725" y="114300"/>
            <a:ext cx="1838325" cy="5139869"/>
          </a:xfrm>
          <a:prstGeom prst="rect">
            <a:avLst/>
          </a:prstGeom>
          <a:noFill/>
        </p:spPr>
        <p:txBody>
          <a:bodyPr wrap="square" rtlCol="0">
            <a:spAutoFit/>
          </a:bodyPr>
          <a:lstStyle/>
          <a:p>
            <a:r>
              <a:rPr lang="en-GB" sz="3600" u="sng" dirty="0"/>
              <a:t>Comfrey</a:t>
            </a:r>
          </a:p>
          <a:p>
            <a:endParaRPr lang="en-GB" sz="1200" dirty="0"/>
          </a:p>
          <a:p>
            <a:r>
              <a:rPr lang="en-GB" sz="1200" dirty="0"/>
              <a:t>Comfrey has been used as a herbal medicine for over 2000 years. Widely known for healing broken bones in the middle ages, if you are lucky enough to have  Comfrey growing in your garden it is now mainly used as a very </a:t>
            </a:r>
          </a:p>
          <a:p>
            <a:r>
              <a:rPr lang="en-GB" sz="1200" dirty="0"/>
              <a:t>successful  garden fertiliser. Rich in potassium, nitrogen </a:t>
            </a:r>
          </a:p>
          <a:p>
            <a:r>
              <a:rPr lang="en-GB" sz="1200" dirty="0"/>
              <a:t>and phosphorus the leaves provide either</a:t>
            </a:r>
          </a:p>
          <a:p>
            <a:r>
              <a:rPr lang="en-GB" sz="1200" dirty="0"/>
              <a:t>a fantastic mulch dug directly in the ground, </a:t>
            </a:r>
          </a:p>
          <a:p>
            <a:r>
              <a:rPr lang="en-GB" sz="1200" dirty="0"/>
              <a:t>or moulded</a:t>
            </a:r>
          </a:p>
          <a:p>
            <a:r>
              <a:rPr lang="en-GB" sz="1200" dirty="0"/>
              <a:t>down to become a </a:t>
            </a:r>
          </a:p>
          <a:p>
            <a:r>
              <a:rPr lang="en-GB" sz="1200" dirty="0"/>
              <a:t>Liquid, diluted and </a:t>
            </a:r>
          </a:p>
          <a:p>
            <a:r>
              <a:rPr lang="en-GB" sz="1200" dirty="0"/>
              <a:t>fed to you plants.</a:t>
            </a:r>
          </a:p>
          <a:p>
            <a:endParaRPr lang="en-GB" sz="1200" dirty="0"/>
          </a:p>
          <a:p>
            <a:r>
              <a:rPr lang="en-GB" sz="1400" u="sng" dirty="0"/>
              <a:t>Not for human consumption! </a:t>
            </a:r>
          </a:p>
        </p:txBody>
      </p:sp>
    </p:spTree>
    <p:extLst>
      <p:ext uri="{BB962C8B-B14F-4D97-AF65-F5344CB8AC3E}">
        <p14:creationId xmlns:p14="http://schemas.microsoft.com/office/powerpoint/2010/main" val="2591367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ree&#10;&#10;Description automatically generated">
            <a:extLst>
              <a:ext uri="{FF2B5EF4-FFF2-40B4-BE49-F238E27FC236}">
                <a16:creationId xmlns:a16="http://schemas.microsoft.com/office/drawing/2014/main" id="{0ED3A873-EF19-464E-86E0-B067ACBEC8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955" y="473725"/>
            <a:ext cx="3740850" cy="2511845"/>
          </a:xfrm>
          <a:prstGeom prst="rect">
            <a:avLst/>
          </a:prstGeom>
        </p:spPr>
      </p:pic>
      <p:pic>
        <p:nvPicPr>
          <p:cNvPr id="5" name="Picture 4" descr="A plant in a garden&#10;&#10;Description automatically generated">
            <a:extLst>
              <a:ext uri="{FF2B5EF4-FFF2-40B4-BE49-F238E27FC236}">
                <a16:creationId xmlns:a16="http://schemas.microsoft.com/office/drawing/2014/main" id="{E8016949-F0C5-4263-AF18-8520E00DD7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5195" y="473725"/>
            <a:ext cx="3740850" cy="2877967"/>
          </a:xfrm>
          <a:prstGeom prst="rect">
            <a:avLst/>
          </a:prstGeom>
        </p:spPr>
      </p:pic>
      <p:pic>
        <p:nvPicPr>
          <p:cNvPr id="7" name="Picture 6" descr="A pile of dirt&#10;&#10;Description automatically generated">
            <a:extLst>
              <a:ext uri="{FF2B5EF4-FFF2-40B4-BE49-F238E27FC236}">
                <a16:creationId xmlns:a16="http://schemas.microsoft.com/office/drawing/2014/main" id="{8A178F24-CF25-4B1E-85A9-F6159B244B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5955" y="3150402"/>
            <a:ext cx="3457726" cy="3429000"/>
          </a:xfrm>
          <a:prstGeom prst="rect">
            <a:avLst/>
          </a:prstGeom>
        </p:spPr>
      </p:pic>
      <p:sp>
        <p:nvSpPr>
          <p:cNvPr id="8" name="TextBox 7">
            <a:extLst>
              <a:ext uri="{FF2B5EF4-FFF2-40B4-BE49-F238E27FC236}">
                <a16:creationId xmlns:a16="http://schemas.microsoft.com/office/drawing/2014/main" id="{5446301E-60D4-478E-AD99-12FE27651983}"/>
              </a:ext>
            </a:extLst>
          </p:cNvPr>
          <p:cNvSpPr txBox="1"/>
          <p:nvPr/>
        </p:nvSpPr>
        <p:spPr>
          <a:xfrm>
            <a:off x="1850835" y="99152"/>
            <a:ext cx="8681290" cy="369332"/>
          </a:xfrm>
          <a:prstGeom prst="rect">
            <a:avLst/>
          </a:prstGeom>
          <a:noFill/>
        </p:spPr>
        <p:txBody>
          <a:bodyPr wrap="square" rtlCol="0">
            <a:spAutoFit/>
          </a:bodyPr>
          <a:lstStyle/>
          <a:p>
            <a:pPr algn="ctr"/>
            <a:r>
              <a:rPr lang="en-GB" b="1" u="sng" dirty="0">
                <a:latin typeface="Arial" panose="020B0604020202020204" pitchFamily="34" charset="0"/>
                <a:cs typeface="Arial" panose="020B0604020202020204" pitchFamily="34" charset="0"/>
              </a:rPr>
              <a:t>How to Make Comfrey Fertiliser</a:t>
            </a:r>
          </a:p>
        </p:txBody>
      </p:sp>
      <p:sp>
        <p:nvSpPr>
          <p:cNvPr id="9" name="TextBox 8">
            <a:extLst>
              <a:ext uri="{FF2B5EF4-FFF2-40B4-BE49-F238E27FC236}">
                <a16:creationId xmlns:a16="http://schemas.microsoft.com/office/drawing/2014/main" id="{7ADF81B3-FC90-4984-B003-652B5561E012}"/>
              </a:ext>
            </a:extLst>
          </p:cNvPr>
          <p:cNvSpPr txBox="1"/>
          <p:nvPr/>
        </p:nvSpPr>
        <p:spPr>
          <a:xfrm>
            <a:off x="4367922" y="638978"/>
            <a:ext cx="3437262" cy="5755422"/>
          </a:xfrm>
          <a:prstGeom prst="rect">
            <a:avLst/>
          </a:prstGeom>
          <a:noFill/>
        </p:spPr>
        <p:txBody>
          <a:bodyPr wrap="square" rtlCol="0">
            <a:spAutoFit/>
          </a:bodyPr>
          <a:lstStyle/>
          <a:p>
            <a:pPr marL="342900" indent="-342900" algn="just">
              <a:buFont typeface="+mj-lt"/>
              <a:buAutoNum type="arabicPeriod"/>
            </a:pPr>
            <a:r>
              <a:rPr lang="en-GB" sz="1600" dirty="0"/>
              <a:t>Pick the green leaves only when the plant has stopped flowering, as they encourage bee’s to the garden. This picture was taken a few weeks ago, can you spot the Bee?</a:t>
            </a:r>
          </a:p>
          <a:p>
            <a:pPr marL="342900" indent="-342900" algn="just">
              <a:buFont typeface="+mj-lt"/>
              <a:buAutoNum type="arabicPeriod"/>
            </a:pPr>
            <a:r>
              <a:rPr lang="en-GB" sz="1600" dirty="0"/>
              <a:t>Cut off the bottom of a plastic milk carton, turn it upside down and fill with leaves, compressing hard.</a:t>
            </a:r>
          </a:p>
          <a:p>
            <a:pPr marL="342900" indent="-342900" algn="just">
              <a:buFont typeface="+mj-lt"/>
              <a:buAutoNum type="arabicPeriod"/>
            </a:pPr>
            <a:r>
              <a:rPr lang="en-GB" sz="1600" dirty="0"/>
              <a:t>Put a bag over the top and secure with a rubber band, to keep all the moisture in!</a:t>
            </a:r>
          </a:p>
          <a:p>
            <a:pPr marL="342900" indent="-342900" algn="just">
              <a:buFont typeface="+mj-lt"/>
              <a:buAutoNum type="arabicPeriod"/>
            </a:pPr>
            <a:r>
              <a:rPr lang="en-GB" sz="1600" dirty="0"/>
              <a:t>Take the lid off the milk carton and place upside down over a container.</a:t>
            </a:r>
          </a:p>
          <a:p>
            <a:pPr marL="342900" indent="-342900" algn="just">
              <a:buFont typeface="+mj-lt"/>
              <a:buAutoNum type="arabicPeriod"/>
            </a:pPr>
            <a:r>
              <a:rPr lang="en-GB" sz="1600" dirty="0"/>
              <a:t>Leave until dripping with Comfrey tea and keep topping up with leaves in the top.</a:t>
            </a:r>
          </a:p>
          <a:p>
            <a:pPr marL="342900" indent="-342900" algn="just">
              <a:buFont typeface="+mj-lt"/>
              <a:buAutoNum type="arabicPeriod"/>
            </a:pPr>
            <a:r>
              <a:rPr lang="en-GB" sz="1600" dirty="0"/>
              <a:t>This is a concentrate, so when thick and black mix 1 part liquid to 20 parts water, if thin and  brown 1 part to 10 water and sprinkle on your </a:t>
            </a:r>
            <a:r>
              <a:rPr lang="en-GB" sz="1600" dirty="0" err="1"/>
              <a:t>vege’s</a:t>
            </a:r>
            <a:r>
              <a:rPr lang="en-GB" sz="1600" dirty="0"/>
              <a:t>!</a:t>
            </a:r>
          </a:p>
        </p:txBody>
      </p:sp>
      <p:pic>
        <p:nvPicPr>
          <p:cNvPr id="4" name="Picture 3" descr="A close up of a green field&#10;&#10;Description automatically generated">
            <a:extLst>
              <a:ext uri="{FF2B5EF4-FFF2-40B4-BE49-F238E27FC236}">
                <a16:creationId xmlns:a16="http://schemas.microsoft.com/office/drawing/2014/main" id="{1465AE2B-F001-43DC-924D-37B89C8324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5195" y="3506309"/>
            <a:ext cx="3740850" cy="3169791"/>
          </a:xfrm>
          <a:prstGeom prst="rect">
            <a:avLst/>
          </a:prstGeom>
        </p:spPr>
      </p:pic>
    </p:spTree>
    <p:extLst>
      <p:ext uri="{BB962C8B-B14F-4D97-AF65-F5344CB8AC3E}">
        <p14:creationId xmlns:p14="http://schemas.microsoft.com/office/powerpoint/2010/main" val="305870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up of coffee&#10;&#10;Description automatically generated">
            <a:extLst>
              <a:ext uri="{FF2B5EF4-FFF2-40B4-BE49-F238E27FC236}">
                <a16:creationId xmlns:a16="http://schemas.microsoft.com/office/drawing/2014/main" id="{66F8CA97-A2DE-4137-BE36-7751189D6293}"/>
              </a:ext>
            </a:extLst>
          </p:cNvPr>
          <p:cNvPicPr>
            <a:picLocks noChangeAspect="1"/>
          </p:cNvPicPr>
          <p:nvPr/>
        </p:nvPicPr>
        <p:blipFill rotWithShape="1">
          <a:blip r:embed="rId2">
            <a:extLst>
              <a:ext uri="{28A0092B-C50C-407E-A947-70E740481C1C}">
                <a14:useLocalDpi xmlns:a14="http://schemas.microsoft.com/office/drawing/2010/main" val="0"/>
              </a:ext>
            </a:extLst>
          </a:blip>
          <a:srcRect l="31318" r="34495" b="-1"/>
          <a:stretch/>
        </p:blipFill>
        <p:spPr>
          <a:xfrm rot="10800000" flipV="1">
            <a:off x="321731" y="721360"/>
            <a:ext cx="3777025" cy="5814905"/>
          </a:xfrm>
          <a:prstGeom prst="rect">
            <a:avLst/>
          </a:prstGeom>
        </p:spPr>
      </p:pic>
      <p:pic>
        <p:nvPicPr>
          <p:cNvPr id="6" name="Picture 5" descr="A close up of a piece of paper&#10;&#10;Description automatically generated">
            <a:extLst>
              <a:ext uri="{FF2B5EF4-FFF2-40B4-BE49-F238E27FC236}">
                <a16:creationId xmlns:a16="http://schemas.microsoft.com/office/drawing/2014/main" id="{8FAFD66B-7E39-46F6-9AAA-0ECE4728251A}"/>
              </a:ext>
            </a:extLst>
          </p:cNvPr>
          <p:cNvPicPr>
            <a:picLocks noChangeAspect="1"/>
          </p:cNvPicPr>
          <p:nvPr/>
        </p:nvPicPr>
        <p:blipFill rotWithShape="1">
          <a:blip r:embed="rId3">
            <a:extLst>
              <a:ext uri="{28A0092B-C50C-407E-A947-70E740481C1C}">
                <a14:useLocalDpi xmlns:a14="http://schemas.microsoft.com/office/drawing/2010/main" val="0"/>
              </a:ext>
            </a:extLst>
          </a:blip>
          <a:srcRect l="22380" r="43017" b="-1"/>
          <a:stretch/>
        </p:blipFill>
        <p:spPr>
          <a:xfrm>
            <a:off x="4184538" y="721360"/>
            <a:ext cx="3822924" cy="5814905"/>
          </a:xfrm>
          <a:prstGeom prst="rect">
            <a:avLst/>
          </a:prstGeom>
        </p:spPr>
      </p:pic>
      <p:pic>
        <p:nvPicPr>
          <p:cNvPr id="8" name="Picture 7" descr="A close up of a tree branch&#10;&#10;Description automatically generated">
            <a:extLst>
              <a:ext uri="{FF2B5EF4-FFF2-40B4-BE49-F238E27FC236}">
                <a16:creationId xmlns:a16="http://schemas.microsoft.com/office/drawing/2014/main" id="{D1A91873-5654-462C-AB47-E3AF97E90039}"/>
              </a:ext>
            </a:extLst>
          </p:cNvPr>
          <p:cNvPicPr>
            <a:picLocks noChangeAspect="1"/>
          </p:cNvPicPr>
          <p:nvPr/>
        </p:nvPicPr>
        <p:blipFill rotWithShape="1">
          <a:blip r:embed="rId4">
            <a:extLst>
              <a:ext uri="{28A0092B-C50C-407E-A947-70E740481C1C}">
                <a14:useLocalDpi xmlns:a14="http://schemas.microsoft.com/office/drawing/2010/main" val="0"/>
              </a:ext>
            </a:extLst>
          </a:blip>
          <a:srcRect l="27896" r="37866" b="-1"/>
          <a:stretch/>
        </p:blipFill>
        <p:spPr>
          <a:xfrm>
            <a:off x="8087672" y="740410"/>
            <a:ext cx="3782595" cy="5814905"/>
          </a:xfrm>
          <a:prstGeom prst="rect">
            <a:avLst/>
          </a:prstGeom>
        </p:spPr>
      </p:pic>
      <p:sp>
        <p:nvSpPr>
          <p:cNvPr id="10" name="TextBox 9">
            <a:extLst>
              <a:ext uri="{FF2B5EF4-FFF2-40B4-BE49-F238E27FC236}">
                <a16:creationId xmlns:a16="http://schemas.microsoft.com/office/drawing/2014/main" id="{5B98A41E-CD33-42AC-B67E-DC4160926349}"/>
              </a:ext>
            </a:extLst>
          </p:cNvPr>
          <p:cNvSpPr txBox="1"/>
          <p:nvPr/>
        </p:nvSpPr>
        <p:spPr>
          <a:xfrm>
            <a:off x="321730" y="66675"/>
            <a:ext cx="11548537" cy="646331"/>
          </a:xfrm>
          <a:prstGeom prst="rect">
            <a:avLst/>
          </a:prstGeom>
          <a:noFill/>
        </p:spPr>
        <p:txBody>
          <a:bodyPr wrap="square" rtlCol="0">
            <a:spAutoFit/>
          </a:bodyPr>
          <a:lstStyle/>
          <a:p>
            <a:pPr algn="ctr"/>
            <a:r>
              <a:rPr lang="en-GB" u="sng" dirty="0"/>
              <a:t>How to Make a Bee </a:t>
            </a:r>
            <a:r>
              <a:rPr lang="en-GB" u="sng" dirty="0">
                <a:latin typeface="Arial" panose="020B0604020202020204" pitchFamily="34" charset="0"/>
                <a:cs typeface="Arial" panose="020B0604020202020204" pitchFamily="34" charset="0"/>
              </a:rPr>
              <a:t>House</a:t>
            </a:r>
          </a:p>
          <a:p>
            <a:pPr algn="just"/>
            <a:r>
              <a:rPr lang="en-GB" sz="1600" u="sng" dirty="0">
                <a:latin typeface="Arial" panose="020B0604020202020204" pitchFamily="34" charset="0"/>
                <a:cs typeface="Arial" panose="020B0604020202020204" pitchFamily="34" charset="0"/>
              </a:rPr>
              <a:t>Resources</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Roll!</a:t>
            </a:r>
            <a:r>
              <a:rPr lang="en-GB" dirty="0">
                <a:latin typeface="Arial" panose="020B0604020202020204" pitchFamily="34" charset="0"/>
                <a:cs typeface="Arial" panose="020B0604020202020204" pitchFamily="34" charset="0"/>
              </a:rPr>
              <a:t>                                   </a:t>
            </a:r>
            <a:r>
              <a:rPr lang="en-GB" sz="1600" u="sng" dirty="0">
                <a:latin typeface="Arial" panose="020B0604020202020204" pitchFamily="34" charset="0"/>
                <a:cs typeface="Arial" panose="020B0604020202020204" pitchFamily="34" charset="0"/>
              </a:rPr>
              <a:t>Place somewhere discreet for pollinators. </a:t>
            </a:r>
          </a:p>
        </p:txBody>
      </p:sp>
    </p:spTree>
    <p:extLst>
      <p:ext uri="{BB962C8B-B14F-4D97-AF65-F5344CB8AC3E}">
        <p14:creationId xmlns:p14="http://schemas.microsoft.com/office/powerpoint/2010/main" val="2795469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C0D322-3523-4B21-8802-A3012A9ED8B8}"/>
              </a:ext>
            </a:extLst>
          </p:cNvPr>
          <p:cNvSpPr txBox="1"/>
          <p:nvPr/>
        </p:nvSpPr>
        <p:spPr>
          <a:xfrm>
            <a:off x="3477577" y="382012"/>
            <a:ext cx="5471160" cy="6532558"/>
          </a:xfrm>
          <a:prstGeom prst="rect">
            <a:avLst/>
          </a:prstGeom>
          <a:noFill/>
        </p:spPr>
        <p:txBody>
          <a:bodyPr wrap="square" rtlCol="0">
            <a:spAutoFit/>
          </a:bodyPr>
          <a:lstStyle/>
          <a:p>
            <a:pPr algn="ctr"/>
            <a:r>
              <a:rPr lang="en-GB" sz="1000" u="sng" dirty="0">
                <a:latin typeface="Baskerville Old Face" panose="02020602080505020303" pitchFamily="18" charset="0"/>
              </a:rPr>
              <a:t>Amelie the Comfrey Fairy</a:t>
            </a:r>
            <a:r>
              <a:rPr lang="en-GB" sz="1000" dirty="0">
                <a:latin typeface="Baskerville Old Face" panose="02020602080505020303" pitchFamily="18" charset="0"/>
              </a:rPr>
              <a:t>.</a:t>
            </a:r>
          </a:p>
          <a:p>
            <a:pPr algn="just"/>
            <a:endParaRPr lang="en-GB" sz="1000" dirty="0">
              <a:latin typeface="Baskerville Old Face" panose="02020602080505020303" pitchFamily="18" charset="0"/>
            </a:endParaRPr>
          </a:p>
          <a:p>
            <a:pPr algn="just"/>
            <a:r>
              <a:rPr lang="en-GB" sz="1050" dirty="0">
                <a:latin typeface="Baskerville Old Face" panose="02020602080505020303" pitchFamily="18" charset="0"/>
              </a:rPr>
              <a:t>Fairy Amelie lived at the bottom of Eddie and </a:t>
            </a:r>
            <a:r>
              <a:rPr lang="en-GB" sz="1050" dirty="0" err="1">
                <a:latin typeface="Baskerville Old Face" panose="02020602080505020303" pitchFamily="18" charset="0"/>
              </a:rPr>
              <a:t>Lilas</a:t>
            </a:r>
            <a:r>
              <a:rPr lang="en-GB" sz="1050" dirty="0">
                <a:latin typeface="Baskerville Old Face" panose="02020602080505020303" pitchFamily="18" charset="0"/>
              </a:rPr>
              <a:t> garden, in a little white house nestled in amongst the Comfrey plants. She wore a little pink Comfrey flower, as a hat over her curly blond hair. Eddie and </a:t>
            </a:r>
            <a:r>
              <a:rPr lang="en-GB" sz="1050" dirty="0" err="1">
                <a:latin typeface="Baskerville Old Face" panose="02020602080505020303" pitchFamily="18" charset="0"/>
              </a:rPr>
              <a:t>Lilas</a:t>
            </a:r>
            <a:r>
              <a:rPr lang="en-GB" sz="1050" dirty="0">
                <a:latin typeface="Baskerville Old Face" panose="02020602080505020303" pitchFamily="18" charset="0"/>
              </a:rPr>
              <a:t> did not know that Fairy Amelie lived in their garden  because she was magic!... and only children who believed in fairies could see her. Fairy Amelie was always very busy in the evening after the children had gone to bed, she looked after all the plants in the garden and the vegetables in the polytunnel which Eddie and </a:t>
            </a:r>
            <a:r>
              <a:rPr lang="en-GB" sz="1050" dirty="0" err="1">
                <a:latin typeface="Baskerville Old Face" panose="02020602080505020303" pitchFamily="18" charset="0"/>
              </a:rPr>
              <a:t>Lilas</a:t>
            </a:r>
            <a:r>
              <a:rPr lang="en-GB" sz="1050" dirty="0">
                <a:latin typeface="Baskerville Old Face" panose="02020602080505020303" pitchFamily="18" charset="0"/>
              </a:rPr>
              <a:t> had planted with their Dad.</a:t>
            </a:r>
          </a:p>
          <a:p>
            <a:pPr algn="just"/>
            <a:r>
              <a:rPr lang="en-GB" sz="1050" dirty="0">
                <a:latin typeface="Baskerville Old Face" panose="02020602080505020303" pitchFamily="18" charset="0"/>
              </a:rPr>
              <a:t> </a:t>
            </a:r>
          </a:p>
          <a:p>
            <a:pPr algn="just"/>
            <a:r>
              <a:rPr lang="en-GB" sz="1050" dirty="0">
                <a:latin typeface="Baskerville Old Face" panose="02020602080505020303" pitchFamily="18" charset="0"/>
              </a:rPr>
              <a:t>Eddie and </a:t>
            </a:r>
            <a:r>
              <a:rPr lang="en-GB" sz="1050" dirty="0" err="1">
                <a:latin typeface="Baskerville Old Face" panose="02020602080505020303" pitchFamily="18" charset="0"/>
              </a:rPr>
              <a:t>Lilas</a:t>
            </a:r>
            <a:r>
              <a:rPr lang="en-GB" sz="1050" dirty="0">
                <a:latin typeface="Baskerville Old Face" panose="02020602080505020303" pitchFamily="18" charset="0"/>
              </a:rPr>
              <a:t> loved growing things, especially when you could eat them. They knew that food tasted so much better if you had grown it yourself. They would put their scruffy clothes on in the morning ready to get messy with Dad.</a:t>
            </a:r>
          </a:p>
          <a:p>
            <a:pPr algn="just"/>
            <a:endParaRPr lang="en-GB" sz="1050" dirty="0">
              <a:latin typeface="Baskerville Old Face" panose="02020602080505020303" pitchFamily="18" charset="0"/>
            </a:endParaRPr>
          </a:p>
          <a:p>
            <a:pPr algn="just"/>
            <a:r>
              <a:rPr lang="en-GB" sz="1050" dirty="0">
                <a:latin typeface="Baskerville Old Face" panose="02020602080505020303" pitchFamily="18" charset="0"/>
              </a:rPr>
              <a:t>Mum would say, ‘I’ll bring you a picnic at 12.00’. Yum! There would be sandwiches, home made cheese straws, cucumber and a fairy cake for after’s.</a:t>
            </a:r>
          </a:p>
          <a:p>
            <a:pPr algn="just"/>
            <a:endParaRPr lang="en-GB" sz="1050" dirty="0">
              <a:latin typeface="Baskerville Old Face" panose="02020602080505020303" pitchFamily="18" charset="0"/>
            </a:endParaRPr>
          </a:p>
          <a:p>
            <a:pPr algn="just"/>
            <a:r>
              <a:rPr lang="en-GB" sz="1050" dirty="0">
                <a:latin typeface="Baskerville Old Face" panose="02020602080505020303" pitchFamily="18" charset="0"/>
              </a:rPr>
              <a:t>Digging, poking, squishing! the children had lots of seeds to put into the soil; tomatoes, runner beans, French beans, spinach, leeks, courgettes, and STRAWBERRIES……</a:t>
            </a:r>
            <a:r>
              <a:rPr lang="en-GB" sz="1050" dirty="0" err="1">
                <a:latin typeface="Baskerville Old Face" panose="02020602080505020303" pitchFamily="18" charset="0"/>
              </a:rPr>
              <a:t>oooh</a:t>
            </a:r>
            <a:r>
              <a:rPr lang="en-GB" sz="1050" dirty="0">
                <a:latin typeface="Baskerville Old Face" panose="02020602080505020303" pitchFamily="18" charset="0"/>
              </a:rPr>
              <a:t>! how they loved to sneak in the polytunnel and search under the leaves for a really juicy, sweet strawberry. They thought their Mum and Dad did not know, but they did, because strawberries straight off the plant are the best! And Eddie and </a:t>
            </a:r>
            <a:r>
              <a:rPr lang="en-GB" sz="1050" dirty="0" err="1">
                <a:latin typeface="Baskerville Old Face" panose="02020602080505020303" pitchFamily="18" charset="0"/>
              </a:rPr>
              <a:t>Lilas</a:t>
            </a:r>
            <a:r>
              <a:rPr lang="en-GB" sz="1050" dirty="0">
                <a:latin typeface="Baskerville Old Face" panose="02020602080505020303" pitchFamily="18" charset="0"/>
              </a:rPr>
              <a:t> often came back up to the house with strawberry juice around their mouths.</a:t>
            </a:r>
          </a:p>
          <a:p>
            <a:pPr algn="just"/>
            <a:endParaRPr lang="en-GB" sz="1050" dirty="0">
              <a:latin typeface="Baskerville Old Face" panose="02020602080505020303" pitchFamily="18" charset="0"/>
            </a:endParaRPr>
          </a:p>
          <a:p>
            <a:pPr algn="just"/>
            <a:r>
              <a:rPr lang="en-GB" sz="1050" dirty="0">
                <a:latin typeface="Baskerville Old Face" panose="02020602080505020303" pitchFamily="18" charset="0"/>
              </a:rPr>
              <a:t>Fairy Amelie had a special job to do. She didn’t live under the comfrey plants without a reason! She was an expert at making Comfrey tea. </a:t>
            </a:r>
          </a:p>
          <a:p>
            <a:pPr algn="just"/>
            <a:endParaRPr lang="en-GB" sz="1050" dirty="0">
              <a:latin typeface="Baskerville Old Face" panose="02020602080505020303" pitchFamily="18" charset="0"/>
            </a:endParaRPr>
          </a:p>
          <a:p>
            <a:pPr algn="just"/>
            <a:r>
              <a:rPr lang="en-GB" sz="1050" dirty="0">
                <a:latin typeface="Baskerville Old Face" panose="02020602080505020303" pitchFamily="18" charset="0"/>
              </a:rPr>
              <a:t>Not the normal tea that Mummy’s and Daddy’s drink, Yuk No! You can’t drink this! You would get a very sore tummy, it’s a special tea for the plants to help them grow.</a:t>
            </a:r>
          </a:p>
          <a:p>
            <a:pPr algn="just"/>
            <a:endParaRPr lang="en-GB" sz="1050" dirty="0">
              <a:latin typeface="Baskerville Old Face" panose="02020602080505020303" pitchFamily="18" charset="0"/>
            </a:endParaRPr>
          </a:p>
          <a:p>
            <a:pPr algn="just"/>
            <a:r>
              <a:rPr lang="en-GB" sz="1050" dirty="0">
                <a:latin typeface="Baskerville Old Face" panose="02020602080505020303" pitchFamily="18" charset="0"/>
              </a:rPr>
              <a:t>All day Fairy Amelie would be busy working. At the back of her little white house, she had 3 big barrels with taps at the bottom. She’d pick the green Comfrey leaves in the day, put them in the top of the barrels and over time the leaves would go all brown and mouldy and a runny brown liquid would form at the bottom. Then in the evening she would get her little green watering can and turn the tap at the bottom. The brown Comfrey tea came trickling out. It was pretty smelly, but she knew when she flew into the polytunnel and sprinkled the little drops of gold all over the seedlings Eddie and </a:t>
            </a:r>
            <a:r>
              <a:rPr lang="en-GB" sz="1050" dirty="0" err="1">
                <a:latin typeface="Baskerville Old Face" panose="02020602080505020303" pitchFamily="18" charset="0"/>
              </a:rPr>
              <a:t>Lilas</a:t>
            </a:r>
            <a:r>
              <a:rPr lang="en-GB" sz="1050" dirty="0">
                <a:latin typeface="Baskerville Old Face" panose="02020602080505020303" pitchFamily="18" charset="0"/>
              </a:rPr>
              <a:t> had planted so carefully, her magical Comfrey tea would give them the rich yummy food they needed too. Just like Eddie and </a:t>
            </a:r>
            <a:r>
              <a:rPr lang="en-GB" sz="1050" dirty="0" err="1">
                <a:latin typeface="Baskerville Old Face" panose="02020602080505020303" pitchFamily="18" charset="0"/>
              </a:rPr>
              <a:t>Lilas</a:t>
            </a:r>
            <a:r>
              <a:rPr lang="en-GB" sz="1050" dirty="0">
                <a:latin typeface="Baskerville Old Face" panose="02020602080505020303" pitchFamily="18" charset="0"/>
              </a:rPr>
              <a:t> need yummy fruit and vegetables to help them grow!</a:t>
            </a:r>
          </a:p>
          <a:p>
            <a:pPr algn="just"/>
            <a:endParaRPr lang="en-GB" sz="1050" dirty="0">
              <a:latin typeface="Baskerville Old Face" panose="02020602080505020303" pitchFamily="18" charset="0"/>
            </a:endParaRPr>
          </a:p>
          <a:p>
            <a:pPr algn="just"/>
            <a:r>
              <a:rPr lang="en-GB" sz="1050" dirty="0">
                <a:latin typeface="Baskerville Old Face" panose="02020602080505020303" pitchFamily="18" charset="0"/>
              </a:rPr>
              <a:t>You could make some too for your garden.</a:t>
            </a:r>
          </a:p>
          <a:p>
            <a:pPr algn="just"/>
            <a:endParaRPr lang="en-GB" sz="1000" dirty="0">
              <a:latin typeface="Baskerville Old Face" panose="02020602080505020303" pitchFamily="18" charset="0"/>
            </a:endParaRPr>
          </a:p>
        </p:txBody>
      </p:sp>
      <p:pic>
        <p:nvPicPr>
          <p:cNvPr id="7" name="Picture 6">
            <a:extLst>
              <a:ext uri="{FF2B5EF4-FFF2-40B4-BE49-F238E27FC236}">
                <a16:creationId xmlns:a16="http://schemas.microsoft.com/office/drawing/2014/main" id="{0A93B2C4-67FB-4A20-89ED-AB8573145AE2}"/>
              </a:ext>
            </a:extLst>
          </p:cNvPr>
          <p:cNvPicPr>
            <a:picLocks noChangeAspect="1"/>
          </p:cNvPicPr>
          <p:nvPr/>
        </p:nvPicPr>
        <p:blipFill>
          <a:blip r:embed="rId2"/>
          <a:stretch>
            <a:fillRect/>
          </a:stretch>
        </p:blipFill>
        <p:spPr>
          <a:xfrm>
            <a:off x="397239" y="208613"/>
            <a:ext cx="2413417" cy="2736954"/>
          </a:xfrm>
          <a:prstGeom prst="rect">
            <a:avLst/>
          </a:prstGeom>
        </p:spPr>
      </p:pic>
      <p:sp>
        <p:nvSpPr>
          <p:cNvPr id="8" name="TextBox 7">
            <a:extLst>
              <a:ext uri="{FF2B5EF4-FFF2-40B4-BE49-F238E27FC236}">
                <a16:creationId xmlns:a16="http://schemas.microsoft.com/office/drawing/2014/main" id="{0FFEE94F-3E19-4C06-9A48-C8B8D3BA8324}"/>
              </a:ext>
            </a:extLst>
          </p:cNvPr>
          <p:cNvSpPr txBox="1"/>
          <p:nvPr/>
        </p:nvSpPr>
        <p:spPr>
          <a:xfrm>
            <a:off x="614598" y="2855626"/>
            <a:ext cx="2196058" cy="215444"/>
          </a:xfrm>
          <a:prstGeom prst="rect">
            <a:avLst/>
          </a:prstGeom>
          <a:noFill/>
        </p:spPr>
        <p:txBody>
          <a:bodyPr wrap="square" rtlCol="0">
            <a:spAutoFit/>
          </a:bodyPr>
          <a:lstStyle/>
          <a:p>
            <a:r>
              <a:rPr lang="en-GB" sz="800" dirty="0"/>
              <a:t>                                            (Source: </a:t>
            </a:r>
            <a:r>
              <a:rPr lang="en-GB" sz="800" dirty="0" err="1"/>
              <a:t>Kourkova</a:t>
            </a:r>
            <a:r>
              <a:rPr lang="en-GB" sz="800" dirty="0"/>
              <a:t>, 2017)  </a:t>
            </a:r>
          </a:p>
        </p:txBody>
      </p:sp>
      <p:pic>
        <p:nvPicPr>
          <p:cNvPr id="16" name="Picture 15" descr="A close up of a tree&#10;&#10;Description automatically generated">
            <a:extLst>
              <a:ext uri="{FF2B5EF4-FFF2-40B4-BE49-F238E27FC236}">
                <a16:creationId xmlns:a16="http://schemas.microsoft.com/office/drawing/2014/main" id="{B2121B52-8CE6-42EE-821B-42514457DC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82076" y="493721"/>
            <a:ext cx="3214002" cy="2114255"/>
          </a:xfrm>
          <a:prstGeom prst="rect">
            <a:avLst/>
          </a:prstGeom>
          <a:effectLst>
            <a:glow>
              <a:schemeClr val="accent1"/>
            </a:glow>
            <a:softEdge rad="101600"/>
          </a:effectLst>
        </p:spPr>
      </p:pic>
      <p:pic>
        <p:nvPicPr>
          <p:cNvPr id="18" name="Picture 17" descr="A green plant in a garden&#10;&#10;Description automatically generated">
            <a:extLst>
              <a:ext uri="{FF2B5EF4-FFF2-40B4-BE49-F238E27FC236}">
                <a16:creationId xmlns:a16="http://schemas.microsoft.com/office/drawing/2014/main" id="{070C41EF-1CA7-405E-A897-1190700047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63" y="4914900"/>
            <a:ext cx="3472552" cy="1924735"/>
          </a:xfrm>
          <a:prstGeom prst="rect">
            <a:avLst/>
          </a:prstGeom>
          <a:effectLst>
            <a:softEdge rad="101600"/>
          </a:effectLst>
        </p:spPr>
      </p:pic>
      <p:pic>
        <p:nvPicPr>
          <p:cNvPr id="20" name="Picture 19" descr="A dirt path&#10;&#10;Description automatically generated">
            <a:extLst>
              <a:ext uri="{FF2B5EF4-FFF2-40B4-BE49-F238E27FC236}">
                <a16:creationId xmlns:a16="http://schemas.microsoft.com/office/drawing/2014/main" id="{BCD2C22A-51F9-4E36-BFFA-646209C55A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82074" y="5031759"/>
            <a:ext cx="3171561" cy="1807876"/>
          </a:xfrm>
          <a:prstGeom prst="rect">
            <a:avLst/>
          </a:prstGeom>
          <a:effectLst>
            <a:softEdge rad="76200"/>
          </a:effectLst>
        </p:spPr>
      </p:pic>
      <p:pic>
        <p:nvPicPr>
          <p:cNvPr id="22" name="Picture 21" descr="A close up of a garden&#10;&#10;Description automatically generated">
            <a:extLst>
              <a:ext uri="{FF2B5EF4-FFF2-40B4-BE49-F238E27FC236}">
                <a16:creationId xmlns:a16="http://schemas.microsoft.com/office/drawing/2014/main" id="{2293DCD0-D37B-4AFC-A61B-43EF69CF71C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48750" y="2601338"/>
            <a:ext cx="3104885" cy="2430421"/>
          </a:xfrm>
          <a:prstGeom prst="rect">
            <a:avLst/>
          </a:prstGeom>
          <a:effectLst>
            <a:softEdge rad="76200"/>
          </a:effectLst>
        </p:spPr>
      </p:pic>
      <p:pic>
        <p:nvPicPr>
          <p:cNvPr id="26" name="Picture 25" descr="A yard with grass and trees&#10;&#10;Description automatically generated">
            <a:extLst>
              <a:ext uri="{FF2B5EF4-FFF2-40B4-BE49-F238E27FC236}">
                <a16:creationId xmlns:a16="http://schemas.microsoft.com/office/drawing/2014/main" id="{FE2129EF-9931-4C80-BC24-427F956CDE5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4300" y="3045524"/>
            <a:ext cx="3329942" cy="1916894"/>
          </a:xfrm>
          <a:prstGeom prst="rect">
            <a:avLst/>
          </a:prstGeom>
          <a:effectLst>
            <a:softEdge rad="88900"/>
          </a:effectLst>
        </p:spPr>
      </p:pic>
    </p:spTree>
    <p:extLst>
      <p:ext uri="{BB962C8B-B14F-4D97-AF65-F5344CB8AC3E}">
        <p14:creationId xmlns:p14="http://schemas.microsoft.com/office/powerpoint/2010/main" val="795024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plant&#10;&#10;Description automatically generated">
            <a:extLst>
              <a:ext uri="{FF2B5EF4-FFF2-40B4-BE49-F238E27FC236}">
                <a16:creationId xmlns:a16="http://schemas.microsoft.com/office/drawing/2014/main" id="{0224EFB3-F321-489B-81DD-F2BBAEF2BC21}"/>
              </a:ext>
            </a:extLst>
          </p:cNvPr>
          <p:cNvPicPr>
            <a:picLocks noChangeAspect="1"/>
          </p:cNvPicPr>
          <p:nvPr/>
        </p:nvPicPr>
        <p:blipFill rotWithShape="1">
          <a:blip r:embed="rId2">
            <a:extLst>
              <a:ext uri="{28A0092B-C50C-407E-A947-70E740481C1C}">
                <a14:useLocalDpi xmlns:a14="http://schemas.microsoft.com/office/drawing/2010/main" val="0"/>
              </a:ext>
            </a:extLst>
          </a:blip>
          <a:srcRect t="12880" b="14773"/>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E4A252-9BB9-4BFF-ABE8-1A6DDCFAFA47}"/>
              </a:ext>
            </a:extLst>
          </p:cNvPr>
          <p:cNvSpPr txBox="1"/>
          <p:nvPr/>
        </p:nvSpPr>
        <p:spPr>
          <a:xfrm>
            <a:off x="132080" y="233680"/>
            <a:ext cx="2804160" cy="5355312"/>
          </a:xfrm>
          <a:prstGeom prst="rect">
            <a:avLst/>
          </a:prstGeom>
          <a:no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Reflections of Lockdown</a:t>
            </a:r>
          </a:p>
          <a:p>
            <a:pPr algn="ctr"/>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Time…..</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To listen</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To look</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To share</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To love</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To grow</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To care</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To know</a:t>
            </a:r>
          </a:p>
          <a:p>
            <a:pPr algn="just"/>
            <a:endParaRPr lang="en-GB" dirty="0">
              <a:solidFill>
                <a:schemeClr val="bg1"/>
              </a:solidFill>
              <a:latin typeface="Arial" panose="020B0604020202020204" pitchFamily="34" charset="0"/>
              <a:cs typeface="Arial" panose="020B0604020202020204" pitchFamily="34" charset="0"/>
            </a:endParaRPr>
          </a:p>
          <a:p>
            <a:pPr algn="just"/>
            <a:r>
              <a:rPr lang="en-GB" dirty="0">
                <a:solidFill>
                  <a:schemeClr val="bg1"/>
                </a:solidFill>
                <a:latin typeface="Arial" panose="020B0604020202020204" pitchFamily="34" charset="0"/>
                <a:cs typeface="Arial" panose="020B0604020202020204" pitchFamily="34" charset="0"/>
              </a:rPr>
              <a:t>Time…..</a:t>
            </a:r>
          </a:p>
        </p:txBody>
      </p:sp>
    </p:spTree>
    <p:extLst>
      <p:ext uri="{BB962C8B-B14F-4D97-AF65-F5344CB8AC3E}">
        <p14:creationId xmlns:p14="http://schemas.microsoft.com/office/powerpoint/2010/main" val="35642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lison video">
            <a:hlinkClick r:id="" action="ppaction://media"/>
            <a:extLst>
              <a:ext uri="{FF2B5EF4-FFF2-40B4-BE49-F238E27FC236}">
                <a16:creationId xmlns:a16="http://schemas.microsoft.com/office/drawing/2014/main" id="{D10E425A-FFAF-4F8A-99BC-2402D6987EF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1300" y="-79375"/>
            <a:ext cx="12192000" cy="6858000"/>
          </a:xfrm>
          <a:prstGeom prst="rect">
            <a:avLst/>
          </a:prstGeom>
        </p:spPr>
      </p:pic>
    </p:spTree>
    <p:extLst>
      <p:ext uri="{BB962C8B-B14F-4D97-AF65-F5344CB8AC3E}">
        <p14:creationId xmlns:p14="http://schemas.microsoft.com/office/powerpoint/2010/main" val="206175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0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 up of a flower&#10;&#10;Description automatically generated">
            <a:extLst>
              <a:ext uri="{FF2B5EF4-FFF2-40B4-BE49-F238E27FC236}">
                <a16:creationId xmlns:a16="http://schemas.microsoft.com/office/drawing/2014/main" id="{D2808FD0-BD96-49B0-9E0D-58C1483CE27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89"/>
          </a:xfrm>
          <a:prstGeom prst="rect">
            <a:avLst/>
          </a:prstGeom>
        </p:spPr>
      </p:pic>
      <p:sp>
        <p:nvSpPr>
          <p:cNvPr id="7" name="Freeform: Shape 6">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49FE7EB-000A-4EDA-B172-1A7C29286B4D}"/>
              </a:ext>
            </a:extLst>
          </p:cNvPr>
          <p:cNvSpPr txBox="1"/>
          <p:nvPr/>
        </p:nvSpPr>
        <p:spPr>
          <a:xfrm>
            <a:off x="200718" y="6104887"/>
            <a:ext cx="11729301" cy="646331"/>
          </a:xfrm>
          <a:prstGeom prst="rect">
            <a:avLst/>
          </a:prstGeom>
          <a:noFill/>
        </p:spPr>
        <p:txBody>
          <a:bodyPr wrap="none" rtlCol="0">
            <a:spAutoFit/>
          </a:bodyPr>
          <a:lstStyle/>
          <a:p>
            <a:r>
              <a:rPr lang="en-GB" dirty="0">
                <a:solidFill>
                  <a:schemeClr val="bg1"/>
                </a:solidFill>
              </a:rPr>
              <a:t>Orange-Tip Butterflies,  The males have bright orange tips and the female black, both with stunning patterned underwings. </a:t>
            </a:r>
          </a:p>
          <a:p>
            <a:r>
              <a:rPr lang="en-GB" dirty="0">
                <a:solidFill>
                  <a:schemeClr val="bg1"/>
                </a:solidFill>
              </a:rPr>
              <a:t>Found in gardens and hedgerows. Send sightings of butterfly’s to </a:t>
            </a:r>
            <a:r>
              <a:rPr lang="en-GB" dirty="0">
                <a:solidFill>
                  <a:schemeClr val="bg1"/>
                </a:solidFill>
                <a:hlinkClick r:id="rId3"/>
              </a:rPr>
              <a:t>Butterfly Conservation.org</a:t>
            </a:r>
            <a:endParaRPr lang="en-GB" dirty="0">
              <a:solidFill>
                <a:schemeClr val="bg1"/>
              </a:solidFill>
            </a:endParaRPr>
          </a:p>
        </p:txBody>
      </p:sp>
    </p:spTree>
    <p:extLst>
      <p:ext uri="{BB962C8B-B14F-4D97-AF65-F5344CB8AC3E}">
        <p14:creationId xmlns:p14="http://schemas.microsoft.com/office/powerpoint/2010/main" val="3952004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some bushes&#10;&#10;Description automatically generated">
            <a:extLst>
              <a:ext uri="{FF2B5EF4-FFF2-40B4-BE49-F238E27FC236}">
                <a16:creationId xmlns:a16="http://schemas.microsoft.com/office/drawing/2014/main" id="{98FDC5E8-3314-4C73-BFFB-C5B17E8AB2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742E50B9-8D7A-49CE-B94C-1DFBCCF04A26}"/>
              </a:ext>
            </a:extLst>
          </p:cNvPr>
          <p:cNvSpPr txBox="1"/>
          <p:nvPr/>
        </p:nvSpPr>
        <p:spPr>
          <a:xfrm>
            <a:off x="436881" y="213360"/>
            <a:ext cx="3606799" cy="1938992"/>
          </a:xfrm>
          <a:prstGeom prst="rect">
            <a:avLst/>
          </a:prstGeom>
          <a:noFill/>
        </p:spPr>
        <p:txBody>
          <a:bodyPr wrap="square" rtlCol="0">
            <a:spAutoFit/>
          </a:bodyPr>
          <a:lstStyle/>
          <a:p>
            <a:pPr algn="just"/>
            <a:r>
              <a:rPr lang="en-GB" dirty="0">
                <a:solidFill>
                  <a:schemeClr val="bg1"/>
                </a:solidFill>
                <a:latin typeface="Arial" panose="020B0604020202020204" pitchFamily="34" charset="0"/>
                <a:cs typeface="Arial" panose="020B0604020202020204" pitchFamily="34" charset="0"/>
              </a:rPr>
              <a:t>Golden-ringed Dragonfly</a:t>
            </a:r>
          </a:p>
          <a:p>
            <a:pPr algn="just"/>
            <a:r>
              <a:rPr lang="en-GB" dirty="0">
                <a:solidFill>
                  <a:schemeClr val="bg1"/>
                </a:solidFill>
                <a:latin typeface="Arial" panose="020B0604020202020204" pitchFamily="34" charset="0"/>
                <a:cs typeface="Arial" panose="020B0604020202020204" pitchFamily="34" charset="0"/>
              </a:rPr>
              <a:t> </a:t>
            </a:r>
          </a:p>
          <a:p>
            <a:pPr algn="just"/>
            <a:r>
              <a:rPr lang="en-GB" sz="1400" dirty="0">
                <a:solidFill>
                  <a:schemeClr val="bg1"/>
                </a:solidFill>
                <a:latin typeface="Arial" panose="020B0604020202020204" pitchFamily="34" charset="0"/>
                <a:cs typeface="Arial" panose="020B0604020202020204" pitchFamily="34" charset="0"/>
              </a:rPr>
              <a:t>The female is the UK’s longest  dragonfly.</a:t>
            </a:r>
          </a:p>
          <a:p>
            <a:pPr algn="just"/>
            <a:r>
              <a:rPr lang="en-GB" sz="1400" dirty="0">
                <a:solidFill>
                  <a:schemeClr val="bg1"/>
                </a:solidFill>
                <a:latin typeface="Arial" panose="020B0604020202020204" pitchFamily="34" charset="0"/>
                <a:cs typeface="Arial" panose="020B0604020202020204" pitchFamily="34" charset="0"/>
              </a:rPr>
              <a:t>A riverside species, their habitat threatened by climate change due to the increase of temperature and drying up of riverbeds and bog areas. For more information on </a:t>
            </a:r>
            <a:r>
              <a:rPr lang="en-GB" sz="1400" dirty="0">
                <a:solidFill>
                  <a:schemeClr val="bg1"/>
                </a:solidFill>
                <a:latin typeface="Arial" panose="020B0604020202020204" pitchFamily="34" charset="0"/>
                <a:cs typeface="Arial" panose="020B0604020202020204" pitchFamily="34" charset="0"/>
                <a:hlinkClick r:id="rId3"/>
              </a:rPr>
              <a:t>dragonflies</a:t>
            </a:r>
            <a:endParaRPr lang="en-GB"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0046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fruit sitting on a branch&#10;&#10;Description automatically generated">
            <a:extLst>
              <a:ext uri="{FF2B5EF4-FFF2-40B4-BE49-F238E27FC236}">
                <a16:creationId xmlns:a16="http://schemas.microsoft.com/office/drawing/2014/main" id="{A2FCFEDC-9884-4C92-87BA-C77D0819F0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04350" y="976455"/>
            <a:ext cx="2103438" cy="1735138"/>
          </a:xfrm>
          <a:prstGeom prst="rect">
            <a:avLst/>
          </a:prstGeom>
        </p:spPr>
      </p:pic>
      <p:pic>
        <p:nvPicPr>
          <p:cNvPr id="5" name="Picture 4" descr="A rodent standing on a rock&#10;&#10;Description automatically generated">
            <a:extLst>
              <a:ext uri="{FF2B5EF4-FFF2-40B4-BE49-F238E27FC236}">
                <a16:creationId xmlns:a16="http://schemas.microsoft.com/office/drawing/2014/main" id="{1AA95AE8-7142-44B6-8E83-DD605CDA8B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03938" y="985838"/>
            <a:ext cx="3216275" cy="2454275"/>
          </a:xfrm>
          <a:prstGeom prst="rect">
            <a:avLst/>
          </a:prstGeom>
        </p:spPr>
      </p:pic>
      <p:pic>
        <p:nvPicPr>
          <p:cNvPr id="7" name="Picture 6" descr="A hedgehog in grass&#10;&#10;Description automatically generated">
            <a:extLst>
              <a:ext uri="{FF2B5EF4-FFF2-40B4-BE49-F238E27FC236}">
                <a16:creationId xmlns:a16="http://schemas.microsoft.com/office/drawing/2014/main" id="{217C5E5A-BDCE-4FDB-86D4-F2CFABF7DF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98888" y="2706688"/>
            <a:ext cx="2224088" cy="1555750"/>
          </a:xfrm>
          <a:prstGeom prst="rect">
            <a:avLst/>
          </a:prstGeom>
        </p:spPr>
      </p:pic>
      <p:pic>
        <p:nvPicPr>
          <p:cNvPr id="9" name="Picture 8" descr="A tree in a forest&#10;&#10;Description automatically generated">
            <a:extLst>
              <a:ext uri="{FF2B5EF4-FFF2-40B4-BE49-F238E27FC236}">
                <a16:creationId xmlns:a16="http://schemas.microsoft.com/office/drawing/2014/main" id="{C5703346-E5D6-4226-9BE5-F258D263A7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98888" y="4343400"/>
            <a:ext cx="2224088" cy="1528763"/>
          </a:xfrm>
          <a:prstGeom prst="rect">
            <a:avLst/>
          </a:prstGeom>
        </p:spPr>
      </p:pic>
      <p:pic>
        <p:nvPicPr>
          <p:cNvPr id="11" name="Picture 10" descr="A close up of a piece of broccoli&#10;&#10;Description automatically generated">
            <a:extLst>
              <a:ext uri="{FF2B5EF4-FFF2-40B4-BE49-F238E27FC236}">
                <a16:creationId xmlns:a16="http://schemas.microsoft.com/office/drawing/2014/main" id="{B3BC23A2-E16D-41EE-B7CA-7E76312F2F9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04350" y="2801938"/>
            <a:ext cx="2103438" cy="3068638"/>
          </a:xfrm>
          <a:prstGeom prst="rect">
            <a:avLst/>
          </a:prstGeom>
        </p:spPr>
      </p:pic>
      <p:pic>
        <p:nvPicPr>
          <p:cNvPr id="13" name="Picture 12" descr="A close up of food&#10;&#10;Description automatically generated">
            <a:extLst>
              <a:ext uri="{FF2B5EF4-FFF2-40B4-BE49-F238E27FC236}">
                <a16:creationId xmlns:a16="http://schemas.microsoft.com/office/drawing/2014/main" id="{F9F250FA-FF3F-4378-AA5D-D7008407D21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00764" y="3484563"/>
            <a:ext cx="3216275" cy="2349500"/>
          </a:xfrm>
          <a:prstGeom prst="rect">
            <a:avLst/>
          </a:prstGeom>
        </p:spPr>
      </p:pic>
      <p:pic>
        <p:nvPicPr>
          <p:cNvPr id="15" name="Picture 14" descr="A picture containing person, animal, holding, small&#10;&#10;Description automatically generated">
            <a:extLst>
              <a:ext uri="{FF2B5EF4-FFF2-40B4-BE49-F238E27FC236}">
                <a16:creationId xmlns:a16="http://schemas.microsoft.com/office/drawing/2014/main" id="{07868DA4-6CAC-46FB-8E4F-2812FADED09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4213" y="2905125"/>
            <a:ext cx="3032125" cy="2967038"/>
          </a:xfrm>
          <a:prstGeom prst="rect">
            <a:avLst/>
          </a:prstGeom>
        </p:spPr>
      </p:pic>
      <p:pic>
        <p:nvPicPr>
          <p:cNvPr id="2050" name="Picture 2" descr="Image may contain: plant, nature and outdoor">
            <a:extLst>
              <a:ext uri="{FF2B5EF4-FFF2-40B4-BE49-F238E27FC236}">
                <a16:creationId xmlns:a16="http://schemas.microsoft.com/office/drawing/2014/main" id="{58DD7421-EB4D-465A-A2B9-53AF1601C2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4213" y="985838"/>
            <a:ext cx="3032125" cy="1836738"/>
          </a:xfrm>
          <a:prstGeom prst="rect">
            <a:avLst/>
          </a:prstGeom>
          <a:extLst>
            <a:ext uri="{909E8E84-426E-40DD-AFC4-6F175D3DCCD1}">
              <a14:hiddenFill xmlns:a14="http://schemas.microsoft.com/office/drawing/2010/main">
                <a:solidFill>
                  <a:srgbClr val="FFFFFF"/>
                </a:solidFill>
              </a14:hiddenFill>
            </a:ext>
          </a:extLst>
        </p:spPr>
      </p:pic>
      <p:pic>
        <p:nvPicPr>
          <p:cNvPr id="2052" name="Picture 4" descr="No photo description available.">
            <a:extLst>
              <a:ext uri="{FF2B5EF4-FFF2-40B4-BE49-F238E27FC236}">
                <a16:creationId xmlns:a16="http://schemas.microsoft.com/office/drawing/2014/main" id="{948B3977-3E79-44C4-876A-B6EA5A4A24F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798888" y="985838"/>
            <a:ext cx="2224088" cy="1638300"/>
          </a:xfrm>
          <a:prstGeom prst="rect">
            <a:avLst/>
          </a:prstGeom>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9330BD7-4F3D-493B-A69F-8CF450FEE379}"/>
              </a:ext>
            </a:extLst>
          </p:cNvPr>
          <p:cNvSpPr txBox="1"/>
          <p:nvPr/>
        </p:nvSpPr>
        <p:spPr>
          <a:xfrm>
            <a:off x="781049" y="2425064"/>
            <a:ext cx="2928113" cy="400110"/>
          </a:xfrm>
          <a:prstGeom prst="rect">
            <a:avLst/>
          </a:prstGeom>
          <a:noFill/>
        </p:spPr>
        <p:txBody>
          <a:bodyPr wrap="square" rtlCol="0">
            <a:spAutoFit/>
          </a:bodyPr>
          <a:lstStyle/>
          <a:p>
            <a:r>
              <a:rPr lang="en-GB" sz="1000" dirty="0">
                <a:solidFill>
                  <a:schemeClr val="bg1"/>
                </a:solidFill>
              </a:rPr>
              <a:t>Spinach! High in fibre, Vitamin A,C, K1,folic acid and calcium.</a:t>
            </a:r>
          </a:p>
        </p:txBody>
      </p:sp>
      <p:sp>
        <p:nvSpPr>
          <p:cNvPr id="4" name="TextBox 3">
            <a:extLst>
              <a:ext uri="{FF2B5EF4-FFF2-40B4-BE49-F238E27FC236}">
                <a16:creationId xmlns:a16="http://schemas.microsoft.com/office/drawing/2014/main" id="{A973627E-16D9-408E-8ECF-51975C254369}"/>
              </a:ext>
            </a:extLst>
          </p:cNvPr>
          <p:cNvSpPr txBox="1"/>
          <p:nvPr/>
        </p:nvSpPr>
        <p:spPr>
          <a:xfrm>
            <a:off x="9612494" y="5334000"/>
            <a:ext cx="1779406" cy="400110"/>
          </a:xfrm>
          <a:prstGeom prst="rect">
            <a:avLst/>
          </a:prstGeom>
          <a:noFill/>
        </p:spPr>
        <p:txBody>
          <a:bodyPr wrap="square" rtlCol="0">
            <a:spAutoFit/>
          </a:bodyPr>
          <a:lstStyle/>
          <a:p>
            <a:r>
              <a:rPr lang="en-GB" sz="1000" dirty="0">
                <a:solidFill>
                  <a:schemeClr val="bg1"/>
                </a:solidFill>
              </a:rPr>
              <a:t>Lettuce! High in fibre, vitamin A,C , </a:t>
            </a:r>
            <a:r>
              <a:rPr lang="en-GB" sz="1000" dirty="0" err="1">
                <a:solidFill>
                  <a:schemeClr val="bg1"/>
                </a:solidFill>
              </a:rPr>
              <a:t>Thiamin</a:t>
            </a:r>
            <a:r>
              <a:rPr lang="en-GB" sz="1000" dirty="0">
                <a:solidFill>
                  <a:schemeClr val="bg1"/>
                </a:solidFill>
              </a:rPr>
              <a:t> and Potassium.</a:t>
            </a:r>
          </a:p>
        </p:txBody>
      </p:sp>
      <p:sp>
        <p:nvSpPr>
          <p:cNvPr id="6" name="TextBox 5">
            <a:extLst>
              <a:ext uri="{FF2B5EF4-FFF2-40B4-BE49-F238E27FC236}">
                <a16:creationId xmlns:a16="http://schemas.microsoft.com/office/drawing/2014/main" id="{D165531C-1098-4AE7-8DC3-14DD9D59DAB3}"/>
              </a:ext>
            </a:extLst>
          </p:cNvPr>
          <p:cNvSpPr txBox="1"/>
          <p:nvPr/>
        </p:nvSpPr>
        <p:spPr>
          <a:xfrm>
            <a:off x="6123172" y="5364778"/>
            <a:ext cx="2779529" cy="400110"/>
          </a:xfrm>
          <a:prstGeom prst="rect">
            <a:avLst/>
          </a:prstGeom>
          <a:noFill/>
        </p:spPr>
        <p:txBody>
          <a:bodyPr wrap="square" rtlCol="0">
            <a:spAutoFit/>
          </a:bodyPr>
          <a:lstStyle/>
          <a:p>
            <a:r>
              <a:rPr lang="en-GB" sz="1000" dirty="0">
                <a:solidFill>
                  <a:schemeClr val="bg1"/>
                </a:solidFill>
              </a:rPr>
              <a:t>Strawberries! High in phosphorus, magnesium, and vitamins.</a:t>
            </a:r>
          </a:p>
        </p:txBody>
      </p:sp>
      <p:sp>
        <p:nvSpPr>
          <p:cNvPr id="8" name="TextBox 7">
            <a:extLst>
              <a:ext uri="{FF2B5EF4-FFF2-40B4-BE49-F238E27FC236}">
                <a16:creationId xmlns:a16="http://schemas.microsoft.com/office/drawing/2014/main" id="{363D02B3-69B9-4CD8-87F0-BFF92A935CDB}"/>
              </a:ext>
            </a:extLst>
          </p:cNvPr>
          <p:cNvSpPr txBox="1"/>
          <p:nvPr/>
        </p:nvSpPr>
        <p:spPr>
          <a:xfrm>
            <a:off x="865188" y="5364778"/>
            <a:ext cx="2486026" cy="400110"/>
          </a:xfrm>
          <a:prstGeom prst="rect">
            <a:avLst/>
          </a:prstGeom>
          <a:noFill/>
        </p:spPr>
        <p:txBody>
          <a:bodyPr wrap="square" rtlCol="0">
            <a:spAutoFit/>
          </a:bodyPr>
          <a:lstStyle/>
          <a:p>
            <a:r>
              <a:rPr lang="en-GB" sz="1000" dirty="0">
                <a:solidFill>
                  <a:schemeClr val="bg1"/>
                </a:solidFill>
              </a:rPr>
              <a:t>Brown Long Eared Bat! Came into our house but normally lives in the eaves in the porch!</a:t>
            </a:r>
          </a:p>
        </p:txBody>
      </p:sp>
      <p:sp>
        <p:nvSpPr>
          <p:cNvPr id="10" name="TextBox 9">
            <a:extLst>
              <a:ext uri="{FF2B5EF4-FFF2-40B4-BE49-F238E27FC236}">
                <a16:creationId xmlns:a16="http://schemas.microsoft.com/office/drawing/2014/main" id="{AC9F85BD-8468-419E-A4CF-2A298378F7A5}"/>
              </a:ext>
            </a:extLst>
          </p:cNvPr>
          <p:cNvSpPr txBox="1"/>
          <p:nvPr/>
        </p:nvSpPr>
        <p:spPr>
          <a:xfrm>
            <a:off x="6334124" y="3016886"/>
            <a:ext cx="2863025" cy="246221"/>
          </a:xfrm>
          <a:prstGeom prst="rect">
            <a:avLst/>
          </a:prstGeom>
          <a:noFill/>
        </p:spPr>
        <p:txBody>
          <a:bodyPr wrap="square" rtlCol="0">
            <a:spAutoFit/>
          </a:bodyPr>
          <a:lstStyle/>
          <a:p>
            <a:r>
              <a:rPr lang="en-GB" sz="1000" dirty="0">
                <a:solidFill>
                  <a:schemeClr val="bg1"/>
                </a:solidFill>
              </a:rPr>
              <a:t>The garden Hedgehog enjoying our left overs!</a:t>
            </a:r>
          </a:p>
        </p:txBody>
      </p:sp>
      <p:sp>
        <p:nvSpPr>
          <p:cNvPr id="12" name="TextBox 11">
            <a:extLst>
              <a:ext uri="{FF2B5EF4-FFF2-40B4-BE49-F238E27FC236}">
                <a16:creationId xmlns:a16="http://schemas.microsoft.com/office/drawing/2014/main" id="{F9484ADD-1882-45E1-9567-2C53B30BABF3}"/>
              </a:ext>
            </a:extLst>
          </p:cNvPr>
          <p:cNvSpPr txBox="1"/>
          <p:nvPr/>
        </p:nvSpPr>
        <p:spPr>
          <a:xfrm>
            <a:off x="3797300" y="3903315"/>
            <a:ext cx="2213737" cy="400110"/>
          </a:xfrm>
          <a:prstGeom prst="rect">
            <a:avLst/>
          </a:prstGeom>
          <a:noFill/>
        </p:spPr>
        <p:txBody>
          <a:bodyPr wrap="square" rtlCol="0">
            <a:spAutoFit/>
          </a:bodyPr>
          <a:lstStyle/>
          <a:p>
            <a:r>
              <a:rPr lang="en-GB" sz="1000" dirty="0">
                <a:solidFill>
                  <a:schemeClr val="bg1"/>
                </a:solidFill>
              </a:rPr>
              <a:t>Hedgehog numbers have declined by 305in 10 years!</a:t>
            </a:r>
          </a:p>
        </p:txBody>
      </p:sp>
      <p:sp>
        <p:nvSpPr>
          <p:cNvPr id="14" name="TextBox 13">
            <a:extLst>
              <a:ext uri="{FF2B5EF4-FFF2-40B4-BE49-F238E27FC236}">
                <a16:creationId xmlns:a16="http://schemas.microsoft.com/office/drawing/2014/main" id="{CDF87675-D32E-4907-8AA7-A88B44BA8249}"/>
              </a:ext>
            </a:extLst>
          </p:cNvPr>
          <p:cNvSpPr txBox="1"/>
          <p:nvPr/>
        </p:nvSpPr>
        <p:spPr>
          <a:xfrm>
            <a:off x="3897313" y="5393413"/>
            <a:ext cx="1999425" cy="553998"/>
          </a:xfrm>
          <a:prstGeom prst="rect">
            <a:avLst/>
          </a:prstGeom>
          <a:noFill/>
        </p:spPr>
        <p:txBody>
          <a:bodyPr wrap="square" rtlCol="0">
            <a:spAutoFit/>
          </a:bodyPr>
          <a:lstStyle/>
          <a:p>
            <a:r>
              <a:rPr lang="en-GB" sz="1000" dirty="0">
                <a:solidFill>
                  <a:schemeClr val="bg1"/>
                </a:solidFill>
              </a:rPr>
              <a:t>A Nuthatch on the birdfeeder swinging on a branch high above the cats!</a:t>
            </a:r>
          </a:p>
        </p:txBody>
      </p:sp>
      <p:sp>
        <p:nvSpPr>
          <p:cNvPr id="16" name="TextBox 15">
            <a:extLst>
              <a:ext uri="{FF2B5EF4-FFF2-40B4-BE49-F238E27FC236}">
                <a16:creationId xmlns:a16="http://schemas.microsoft.com/office/drawing/2014/main" id="{D4952F55-0CFE-452A-AD9E-A75858A80014}"/>
              </a:ext>
            </a:extLst>
          </p:cNvPr>
          <p:cNvSpPr txBox="1"/>
          <p:nvPr/>
        </p:nvSpPr>
        <p:spPr>
          <a:xfrm>
            <a:off x="3897313" y="2244016"/>
            <a:ext cx="1912937" cy="400110"/>
          </a:xfrm>
          <a:prstGeom prst="rect">
            <a:avLst/>
          </a:prstGeom>
          <a:noFill/>
        </p:spPr>
        <p:txBody>
          <a:bodyPr wrap="square" rtlCol="0">
            <a:spAutoFit/>
          </a:bodyPr>
          <a:lstStyle/>
          <a:p>
            <a:r>
              <a:rPr lang="en-GB" sz="1000" dirty="0">
                <a:solidFill>
                  <a:schemeClr val="bg1"/>
                </a:solidFill>
              </a:rPr>
              <a:t>Fruit and Veg from the garden and the polytunnel.</a:t>
            </a:r>
          </a:p>
        </p:txBody>
      </p:sp>
      <p:sp>
        <p:nvSpPr>
          <p:cNvPr id="17" name="TextBox 16">
            <a:extLst>
              <a:ext uri="{FF2B5EF4-FFF2-40B4-BE49-F238E27FC236}">
                <a16:creationId xmlns:a16="http://schemas.microsoft.com/office/drawing/2014/main" id="{104888CB-C6AB-452F-BE3C-1EBCCA820B2F}"/>
              </a:ext>
            </a:extLst>
          </p:cNvPr>
          <p:cNvSpPr txBox="1"/>
          <p:nvPr/>
        </p:nvSpPr>
        <p:spPr>
          <a:xfrm>
            <a:off x="9633313" y="2225828"/>
            <a:ext cx="1672862" cy="400110"/>
          </a:xfrm>
          <a:prstGeom prst="rect">
            <a:avLst/>
          </a:prstGeom>
          <a:noFill/>
        </p:spPr>
        <p:txBody>
          <a:bodyPr wrap="square" rtlCol="0">
            <a:spAutoFit/>
          </a:bodyPr>
          <a:lstStyle/>
          <a:p>
            <a:r>
              <a:rPr lang="en-GB" sz="1000" dirty="0">
                <a:solidFill>
                  <a:schemeClr val="bg1"/>
                </a:solidFill>
              </a:rPr>
              <a:t>Apples growing uniformly on the apple tree in the garden.</a:t>
            </a:r>
          </a:p>
        </p:txBody>
      </p:sp>
    </p:spTree>
    <p:extLst>
      <p:ext uri="{BB962C8B-B14F-4D97-AF65-F5344CB8AC3E}">
        <p14:creationId xmlns:p14="http://schemas.microsoft.com/office/powerpoint/2010/main" val="27730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6DD5C0D-896D-49FB-89D2-2EAB263A19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AC4141-4ED9-4068-83C2-C9012F3FE0D9}"/>
              </a:ext>
            </a:extLst>
          </p:cNvPr>
          <p:cNvSpPr txBox="1"/>
          <p:nvPr/>
        </p:nvSpPr>
        <p:spPr>
          <a:xfrm>
            <a:off x="828051" y="66675"/>
            <a:ext cx="10535897" cy="3046988"/>
          </a:xfrm>
          <a:prstGeom prst="rect">
            <a:avLst/>
          </a:prstGeom>
          <a:noFill/>
        </p:spPr>
        <p:txBody>
          <a:bodyPr wrap="none" rtlCol="0">
            <a:spAutoFit/>
          </a:bodyPr>
          <a:lstStyle/>
          <a:p>
            <a:pPr algn="ctr"/>
            <a:r>
              <a:rPr lang="en-GB" sz="4800" u="sng" dirty="0">
                <a:solidFill>
                  <a:schemeClr val="bg1"/>
                </a:solidFill>
              </a:rPr>
              <a:t>EAEE6005 Sustainability in the Early Years</a:t>
            </a:r>
          </a:p>
          <a:p>
            <a:pPr algn="ctr"/>
            <a:r>
              <a:rPr lang="en-GB" sz="4800" u="sng" dirty="0">
                <a:solidFill>
                  <a:schemeClr val="bg1"/>
                </a:solidFill>
              </a:rPr>
              <a:t>Alison Upstill</a:t>
            </a:r>
          </a:p>
          <a:p>
            <a:pPr algn="ctr"/>
            <a:r>
              <a:rPr lang="en-GB" sz="4800" u="sng" dirty="0">
                <a:solidFill>
                  <a:schemeClr val="bg1"/>
                </a:solidFill>
              </a:rPr>
              <a:t>1806935</a:t>
            </a:r>
          </a:p>
          <a:p>
            <a:pPr algn="ctr"/>
            <a:r>
              <a:rPr lang="en-GB" sz="4800" u="sng" dirty="0">
                <a:solidFill>
                  <a:schemeClr val="bg1"/>
                </a:solidFill>
              </a:rPr>
              <a:t>John Muir Award.</a:t>
            </a:r>
          </a:p>
        </p:txBody>
      </p:sp>
    </p:spTree>
    <p:extLst>
      <p:ext uri="{BB962C8B-B14F-4D97-AF65-F5344CB8AC3E}">
        <p14:creationId xmlns:p14="http://schemas.microsoft.com/office/powerpoint/2010/main" val="2807081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7948E3BA51E464EB9DE1D73C05EFA1C" ma:contentTypeVersion="8" ma:contentTypeDescription="Create a new document." ma:contentTypeScope="" ma:versionID="f42a11afb8ffca372f36b47568db2794">
  <xsd:schema xmlns:xsd="http://www.w3.org/2001/XMLSchema" xmlns:xs="http://www.w3.org/2001/XMLSchema" xmlns:p="http://schemas.microsoft.com/office/2006/metadata/properties" xmlns:ns3="4a54ab77-218b-4a0d-ade2-052e1e23e4ff" xmlns:ns4="1597bb64-67b9-407b-8c79-f7a9d04be875" targetNamespace="http://schemas.microsoft.com/office/2006/metadata/properties" ma:root="true" ma:fieldsID="cf6699a20844de5f8e01ec5269d82649" ns3:_="" ns4:_="">
    <xsd:import namespace="4a54ab77-218b-4a0d-ade2-052e1e23e4ff"/>
    <xsd:import namespace="1597bb64-67b9-407b-8c79-f7a9d04be87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54ab77-218b-4a0d-ade2-052e1e23e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597bb64-67b9-407b-8c79-f7a9d04be87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19E236-E6AE-4ED4-966D-86EDEC43CD5C}">
  <ds:schemaRefs>
    <ds:schemaRef ds:uri="http://schemas.microsoft.com/sharepoint/v3/contenttype/forms"/>
  </ds:schemaRefs>
</ds:datastoreItem>
</file>

<file path=customXml/itemProps2.xml><?xml version="1.0" encoding="utf-8"?>
<ds:datastoreItem xmlns:ds="http://schemas.openxmlformats.org/officeDocument/2006/customXml" ds:itemID="{8D76E4CA-8978-48A2-A87F-68033E1048D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66EEC0D-DB9D-470F-A58D-36D77B54A4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54ab77-218b-4a0d-ade2-052e1e23e4ff"/>
    <ds:schemaRef ds:uri="1597bb64-67b9-407b-8c79-f7a9d04be8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12376</TotalTime>
  <Words>1060</Words>
  <Application>Microsoft Office PowerPoint</Application>
  <PresentationFormat>Widescreen</PresentationFormat>
  <Paragraphs>83</Paragraphs>
  <Slides>13</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Baskerville Old Face</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Upstill (1806935)</dc:creator>
  <cp:lastModifiedBy>Alison Upstill (1806935)</cp:lastModifiedBy>
  <cp:revision>2</cp:revision>
  <dcterms:created xsi:type="dcterms:W3CDTF">2020-05-29T08:16:38Z</dcterms:created>
  <dcterms:modified xsi:type="dcterms:W3CDTF">2020-06-12T13:27:37Z</dcterms:modified>
</cp:coreProperties>
</file>