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61" r:id="rId5"/>
    <p:sldId id="442" r:id="rId6"/>
    <p:sldId id="458" r:id="rId7"/>
    <p:sldId id="457" r:id="rId8"/>
    <p:sldId id="460" r:id="rId9"/>
    <p:sldId id="45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76" autoAdjust="0"/>
  </p:normalViewPr>
  <p:slideViewPr>
    <p:cSldViewPr>
      <p:cViewPr varScale="1">
        <p:scale>
          <a:sx n="85" d="100"/>
          <a:sy n="85" d="100"/>
        </p:scale>
        <p:origin x="1406"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‹nº›</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‹nº›</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‹nº›</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‹nº›</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‹nº›</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‹nº›</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‹nº›</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‹nº›</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‹nº›</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‹nº›</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‹nº›</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‹nº›</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‹nº›</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‹nº›</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lww.com/clinicalobgyn/Citation/2000/09000/Anatomy_and_Physiology_of_the_Uterine_Cervix.3.aspx" TargetMode="External"/><Relationship Id="rId13" Type="http://schemas.openxmlformats.org/officeDocument/2006/relationships/hyperlink" Target="https://www.who.int/news-room/fact-sheets/detail/cervical-cancer" TargetMode="External"/><Relationship Id="rId3" Type="http://schemas.openxmlformats.org/officeDocument/2006/relationships/hyperlink" Target="https://publichealthmy.org/ejournal/ojs2/index.php/ijphcs/article/view/409" TargetMode="External"/><Relationship Id="rId7" Type="http://schemas.openxmlformats.org/officeDocument/2006/relationships/hyperlink" Target="https://doi.org/10.1016/j.soncn.2019.02.003" TargetMode="External"/><Relationship Id="rId12" Type="http://schemas.openxmlformats.org/officeDocument/2006/relationships/hyperlink" Target="https://doi.org/10.1016/s0140-6736(07)61416-0" TargetMode="External"/><Relationship Id="rId2" Type="http://schemas.openxmlformats.org/officeDocument/2006/relationships/hyperlink" Target="https://www.cancerresearchuk.org/" TargetMode="External"/><Relationship Id="rId1" Type="http://schemas.openxmlformats.org/officeDocument/2006/relationships/slideLayout" Target="../slideLayouts/slideLayout2.xml"/><Relationship Id="rId6" Type="http://schemas.openxmlformats.org/officeDocument/2006/relationships/hyperlink" Target="https://flo.health/menstrual-cycle/health/symptoms-and-diseases/cervical-cancer-risk-factors" TargetMode="External"/><Relationship Id="rId11" Type="http://schemas.openxmlformats.org/officeDocument/2006/relationships/hyperlink" Target="https://www.nice.org.uk/guidance/conditions-and-diseases/cancer/cervical-cancer/products?ProductType=Guidance&amp;Status=Published" TargetMode="External"/><Relationship Id="rId5" Type="http://schemas.openxmlformats.org/officeDocument/2006/relationships/hyperlink" Target="https://www.gov.uk/government/publications/cervical-cancer-causes-and-risk-factors" TargetMode="External"/><Relationship Id="rId10" Type="http://schemas.openxmlformats.org/officeDocument/2006/relationships/hyperlink" Target="https://www.nhs.uk/conditions/cervical-cancer/" TargetMode="External"/><Relationship Id="rId4" Type="http://schemas.openxmlformats.org/officeDocument/2006/relationships/hyperlink" Target="https://my.clevelandclinic.org/health/diseases/12216-cervical-cancer" TargetMode="External"/><Relationship Id="rId9" Type="http://schemas.openxmlformats.org/officeDocument/2006/relationships/hyperlink" Target="https://www.cancer.gov/publications/dictionaries/cancer-terms/def/reproductive-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Cervical Cancer</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2417813</a:t>
            </a:r>
          </a:p>
          <a:p>
            <a:pPr algn="l" eaLnBrk="1" hangingPunct="1"/>
            <a:r>
              <a:rPr lang="en-GB" altLang="en-US" sz="2800" b="1" dirty="0">
                <a:solidFill>
                  <a:schemeClr val="bg1"/>
                </a:solidFill>
              </a:rPr>
              <a:t>Student name: Rayssa Silva</a:t>
            </a:r>
          </a:p>
          <a:p>
            <a:pPr algn="l" eaLnBrk="1" hangingPunct="1"/>
            <a:r>
              <a:rPr lang="en-GB" altLang="en-US" sz="2800" b="1" dirty="0">
                <a:solidFill>
                  <a:schemeClr val="bg1"/>
                </a:solidFill>
              </a:rPr>
              <a:t>Lecturer Name: </a:t>
            </a:r>
            <a:r>
              <a:rPr lang="en-GB" b="1" dirty="0">
                <a:solidFill>
                  <a:schemeClr val="bg2"/>
                </a:solidFill>
              </a:rPr>
              <a:t>Shaila Hussain</a:t>
            </a:r>
            <a:endParaRPr lang="en-GB" altLang="en-US" sz="2800" b="1" dirty="0">
              <a:solidFill>
                <a:schemeClr val="bg2"/>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7" name="CaixaDeTexto 6">
            <a:extLst>
              <a:ext uri="{FF2B5EF4-FFF2-40B4-BE49-F238E27FC236}">
                <a16:creationId xmlns:a16="http://schemas.microsoft.com/office/drawing/2014/main" id="{B08B0BE2-81DD-4CE0-E01D-A24CB05AFFE3}"/>
              </a:ext>
            </a:extLst>
          </p:cNvPr>
          <p:cNvSpPr txBox="1"/>
          <p:nvPr/>
        </p:nvSpPr>
        <p:spPr>
          <a:xfrm>
            <a:off x="323528" y="1340768"/>
            <a:ext cx="5256584" cy="3323987"/>
          </a:xfrm>
          <a:prstGeom prst="rect">
            <a:avLst/>
          </a:prstGeom>
          <a:noFill/>
        </p:spPr>
        <p:txBody>
          <a:bodyPr wrap="square">
            <a:spAutoFit/>
          </a:bodyPr>
          <a:lstStyle/>
          <a:p>
            <a:pPr>
              <a:buFont typeface="Arial" panose="020B0604020202020204" pitchFamily="34" charset="0"/>
              <a:buChar char="•"/>
            </a:pPr>
            <a:r>
              <a:rPr lang="en-US" dirty="0"/>
              <a:t> </a:t>
            </a:r>
            <a:r>
              <a:rPr lang="en-US" sz="1600" dirty="0"/>
              <a:t>Cervical cancer is a major global health issue affecting women worldwide </a:t>
            </a:r>
          </a:p>
          <a:p>
            <a:endParaRPr lang="en-US" sz="1600" dirty="0"/>
          </a:p>
          <a:p>
            <a:pPr>
              <a:buFont typeface="Arial" panose="020B0604020202020204" pitchFamily="34" charset="0"/>
              <a:buChar char="•"/>
            </a:pPr>
            <a:r>
              <a:rPr lang="en-US" sz="1600" dirty="0"/>
              <a:t> It is mainly caused by persistent infection with high-risk human papillomavirus (HPV) </a:t>
            </a:r>
          </a:p>
          <a:p>
            <a:endParaRPr lang="en-US" sz="1600" dirty="0"/>
          </a:p>
          <a:p>
            <a:pPr>
              <a:buFont typeface="Arial" panose="020B0604020202020204" pitchFamily="34" charset="0"/>
              <a:buChar char="•"/>
            </a:pPr>
            <a:r>
              <a:rPr lang="en-US" sz="1600" dirty="0"/>
              <a:t> If untreated, abnormal cervical cells can develop into invasive cancer (Johnson et al., 2026) </a:t>
            </a:r>
          </a:p>
          <a:p>
            <a:endParaRPr lang="en-US" sz="1600" dirty="0"/>
          </a:p>
          <a:p>
            <a:pPr>
              <a:buFont typeface="Arial" panose="020B0604020202020204" pitchFamily="34" charset="0"/>
              <a:buChar char="•"/>
            </a:pPr>
            <a:r>
              <a:rPr lang="en-US" sz="1600" dirty="0"/>
              <a:t> The disease remains a significant cause of cancer-related deaths, especially in low-resource settings (Cecilia et al., 2026) </a:t>
            </a:r>
          </a:p>
          <a:p>
            <a:endParaRPr lang="en-US" sz="1600" dirty="0"/>
          </a:p>
        </p:txBody>
      </p:sp>
      <p:pic>
        <p:nvPicPr>
          <p:cNvPr id="6" name="Imagem 5">
            <a:extLst>
              <a:ext uri="{FF2B5EF4-FFF2-40B4-BE49-F238E27FC236}">
                <a16:creationId xmlns:a16="http://schemas.microsoft.com/office/drawing/2014/main" id="{39DAC9B6-31CC-0832-CCEE-E1E9A297652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24128" y="1340768"/>
            <a:ext cx="2789522" cy="2782548"/>
          </a:xfrm>
          <a:prstGeom prst="rect">
            <a:avLst/>
          </a:prstGeom>
        </p:spPr>
      </p:pic>
      <p:sp>
        <p:nvSpPr>
          <p:cNvPr id="9" name="CaixaDeTexto 8">
            <a:extLst>
              <a:ext uri="{FF2B5EF4-FFF2-40B4-BE49-F238E27FC236}">
                <a16:creationId xmlns:a16="http://schemas.microsoft.com/office/drawing/2014/main" id="{75FE564E-CAFE-F6D7-482A-248622EAC83D}"/>
              </a:ext>
            </a:extLst>
          </p:cNvPr>
          <p:cNvSpPr txBox="1"/>
          <p:nvPr/>
        </p:nvSpPr>
        <p:spPr>
          <a:xfrm>
            <a:off x="5724128" y="4208535"/>
            <a:ext cx="2790056" cy="261610"/>
          </a:xfrm>
          <a:prstGeom prst="rect">
            <a:avLst/>
          </a:prstGeom>
          <a:noFill/>
        </p:spPr>
        <p:txBody>
          <a:bodyPr wrap="square">
            <a:spAutoFit/>
          </a:bodyPr>
          <a:lstStyle/>
          <a:p>
            <a:r>
              <a:rPr lang="en-GB" sz="1100" dirty="0"/>
              <a:t>Diagram 1: Cervical Cancer-  </a:t>
            </a:r>
          </a:p>
        </p:txBody>
      </p:sp>
      <p:sp>
        <p:nvSpPr>
          <p:cNvPr id="11" name="Rectangle 2">
            <a:extLst>
              <a:ext uri="{FF2B5EF4-FFF2-40B4-BE49-F238E27FC236}">
                <a16:creationId xmlns:a16="http://schemas.microsoft.com/office/drawing/2014/main" id="{7C63CC64-8AEA-1676-8F03-0BBE49BE61C9}"/>
              </a:ext>
            </a:extLst>
          </p:cNvPr>
          <p:cNvSpPr>
            <a:spLocks noChangeArrowheads="1"/>
          </p:cNvSpPr>
          <p:nvPr/>
        </p:nvSpPr>
        <p:spPr bwMode="auto">
          <a:xfrm>
            <a:off x="5724128" y="458112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(Cleveland Clinic,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9" name="Som gravado">
            <a:hlinkClick r:id="" action="ppaction://media"/>
            <a:extLst>
              <a:ext uri="{FF2B5EF4-FFF2-40B4-BE49-F238E27FC236}">
                <a16:creationId xmlns:a16="http://schemas.microsoft.com/office/drawing/2014/main" id="{C6C61A61-5964-2B53-26B5-A9C78FAFA1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12868" y="559005"/>
            <a:ext cx="487363" cy="487363"/>
          </a:xfrm>
          <a:prstGeom prst="rect">
            <a:avLst/>
          </a:prstGeom>
        </p:spPr>
      </p:pic>
    </p:spTree>
    <p:extLst>
      <p:ext uri="{BB962C8B-B14F-4D97-AF65-F5344CB8AC3E}">
        <p14:creationId xmlns:p14="http://schemas.microsoft.com/office/powerpoint/2010/main" val="10440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319"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42863"/>
            <a:ext cx="8229600" cy="1143000"/>
          </a:xfrm>
        </p:spPr>
        <p:txBody>
          <a:bodyPr/>
          <a:lstStyle/>
          <a:p>
            <a:r>
              <a:rPr lang="en-GB" sz="3600" b="1"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7" name="Rectangle 2">
            <a:extLst>
              <a:ext uri="{FF2B5EF4-FFF2-40B4-BE49-F238E27FC236}">
                <a16:creationId xmlns:a16="http://schemas.microsoft.com/office/drawing/2014/main" id="{233A01A6-1B87-BE21-124F-F2422C2AB00A}"/>
              </a:ext>
            </a:extLst>
          </p:cNvPr>
          <p:cNvSpPr>
            <a:spLocks noGrp="1" noChangeArrowheads="1"/>
          </p:cNvSpPr>
          <p:nvPr>
            <p:ph idx="1"/>
          </p:nvPr>
        </p:nvSpPr>
        <p:spPr bwMode="auto">
          <a:xfrm>
            <a:off x="611560" y="1185863"/>
            <a:ext cx="7200799" cy="3739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algn="just">
              <a:lnSpc>
                <a:spcPct val="150000"/>
              </a:lnSpc>
              <a:spcBef>
                <a:spcPct val="0"/>
              </a:spcBef>
              <a:buNone/>
            </a:pPr>
            <a:r>
              <a:rPr lang="en-GB" sz="1600" dirty="0">
                <a:latin typeface="Arial" panose="020B0604020202020204" pitchFamily="34" charset="0"/>
                <a:cs typeface="Arial" panose="020B0604020202020204" pitchFamily="34" charset="0"/>
              </a:rPr>
              <a:t>Patient Profile:</a:t>
            </a:r>
            <a:endPar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Name: Judith Santos </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42 years </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Gender: Female </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Occupation: Cleaner </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Marital status: Married</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Children: Two children </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Living situation: Lives with husband and children</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Work pattern: Long and physically demanding working hours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cs typeface="Arial" panose="020B0604020202020204" pitchFamily="34" charset="0"/>
              </a:rPr>
              <a:t>Lifestyle: Low physical activity and irregular diet</a:t>
            </a:r>
          </a:p>
        </p:txBody>
      </p:sp>
      <p:pic>
        <p:nvPicPr>
          <p:cNvPr id="6" name="Som gravado">
            <a:hlinkClick r:id="" action="ppaction://media"/>
            <a:extLst>
              <a:ext uri="{FF2B5EF4-FFF2-40B4-BE49-F238E27FC236}">
                <a16:creationId xmlns:a16="http://schemas.microsoft.com/office/drawing/2014/main" id="{E264D4DE-9138-4EE7-B9A2-80098C9466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568677" y="1185863"/>
            <a:ext cx="487363" cy="487363"/>
          </a:xfrm>
          <a:prstGeom prst="rect">
            <a:avLst/>
          </a:prstGeom>
        </p:spPr>
      </p:pic>
    </p:spTree>
    <p:extLst>
      <p:ext uri="{BB962C8B-B14F-4D97-AF65-F5344CB8AC3E}">
        <p14:creationId xmlns:p14="http://schemas.microsoft.com/office/powerpoint/2010/main" val="11961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853F08-DA86-7AC5-371E-49B9BED28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1C967B-98B1-1CD7-F2AB-C1281B8DA831}"/>
              </a:ext>
            </a:extLst>
          </p:cNvPr>
          <p:cNvSpPr>
            <a:spLocks noGrp="1"/>
          </p:cNvSpPr>
          <p:nvPr>
            <p:ph type="title"/>
          </p:nvPr>
        </p:nvSpPr>
        <p:spPr>
          <a:xfrm>
            <a:off x="457200" y="42863"/>
            <a:ext cx="8229600" cy="1143000"/>
          </a:xfrm>
        </p:spPr>
        <p:txBody>
          <a:bodyPr/>
          <a:lstStyle/>
          <a:p>
            <a:r>
              <a:rPr lang="en-GB" sz="3600" b="1" dirty="0"/>
              <a:t>Information about the person</a:t>
            </a:r>
          </a:p>
        </p:txBody>
      </p:sp>
      <p:sp>
        <p:nvSpPr>
          <p:cNvPr id="4" name="Date Placeholder 3">
            <a:extLst>
              <a:ext uri="{FF2B5EF4-FFF2-40B4-BE49-F238E27FC236}">
                <a16:creationId xmlns:a16="http://schemas.microsoft.com/office/drawing/2014/main" id="{75EFDB05-9165-E7E1-4992-BC1A9A64D99A}"/>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2479F27-AC5A-3F5C-07D1-C49A87DEA9F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7" name="Rectangle 2">
            <a:extLst>
              <a:ext uri="{FF2B5EF4-FFF2-40B4-BE49-F238E27FC236}">
                <a16:creationId xmlns:a16="http://schemas.microsoft.com/office/drawing/2014/main" id="{F269E3A9-1C6F-0107-DCD0-1C3A83E27EF6}"/>
              </a:ext>
            </a:extLst>
          </p:cNvPr>
          <p:cNvSpPr>
            <a:spLocks noGrp="1" noChangeArrowheads="1"/>
          </p:cNvSpPr>
          <p:nvPr>
            <p:ph idx="1"/>
          </p:nvPr>
        </p:nvSpPr>
        <p:spPr bwMode="auto">
          <a:xfrm>
            <a:off x="441811" y="973992"/>
            <a:ext cx="7992887" cy="4601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lnSpc>
                <a:spcPct val="150000"/>
              </a:lnSpc>
              <a:buNone/>
            </a:pPr>
            <a:r>
              <a:rPr lang="en-GB" sz="1600" b="1" dirty="0">
                <a:latin typeface="Arial" panose="020B0604020202020204" pitchFamily="34" charset="0"/>
                <a:cs typeface="Arial" panose="020B0604020202020204" pitchFamily="34" charset="0"/>
              </a:rPr>
              <a:t>Health Measurements</a:t>
            </a:r>
          </a:p>
          <a:p>
            <a:pPr>
              <a:lnSpc>
                <a:spcPct val="150000"/>
              </a:lnSpc>
            </a:pPr>
            <a:r>
              <a:rPr lang="en-GB" sz="1600" dirty="0">
                <a:latin typeface="Arial" panose="020B0604020202020204" pitchFamily="34" charset="0"/>
                <a:cs typeface="Arial" panose="020B0604020202020204" pitchFamily="34" charset="0"/>
              </a:rPr>
              <a:t>Height: 1.60 m </a:t>
            </a:r>
          </a:p>
          <a:p>
            <a:pPr>
              <a:lnSpc>
                <a:spcPct val="150000"/>
              </a:lnSpc>
            </a:pPr>
            <a:r>
              <a:rPr lang="en-GB" sz="1600" dirty="0">
                <a:latin typeface="Arial" panose="020B0604020202020204" pitchFamily="34" charset="0"/>
                <a:cs typeface="Arial" panose="020B0604020202020204" pitchFamily="34" charset="0"/>
              </a:rPr>
              <a:t>Weight: 78 kg </a:t>
            </a:r>
          </a:p>
          <a:p>
            <a:pPr>
              <a:lnSpc>
                <a:spcPct val="150000"/>
              </a:lnSpc>
            </a:pPr>
            <a:r>
              <a:rPr lang="en-GB" sz="1600" dirty="0">
                <a:latin typeface="Arial" panose="020B0604020202020204" pitchFamily="34" charset="0"/>
                <a:cs typeface="Arial" panose="020B0604020202020204" pitchFamily="34" charset="0"/>
              </a:rPr>
              <a:t>BMI: 30.5 (Obese) </a:t>
            </a:r>
          </a:p>
          <a:p>
            <a:pPr>
              <a:lnSpc>
                <a:spcPct val="150000"/>
              </a:lnSpc>
            </a:pPr>
            <a:r>
              <a:rPr lang="en-GB" sz="1600" dirty="0">
                <a:latin typeface="Arial" panose="020B0604020202020204" pitchFamily="34" charset="0"/>
                <a:cs typeface="Arial" panose="020B0604020202020204" pitchFamily="34" charset="0"/>
              </a:rPr>
              <a:t>Blood pressure: 140/90 mmHg </a:t>
            </a:r>
          </a:p>
          <a:p>
            <a:pPr>
              <a:lnSpc>
                <a:spcPct val="150000"/>
              </a:lnSpc>
            </a:pPr>
            <a:r>
              <a:rPr lang="en-GB" sz="1600" dirty="0">
                <a:latin typeface="Arial" panose="020B0604020202020204" pitchFamily="34" charset="0"/>
                <a:cs typeface="Arial" panose="020B0604020202020204" pitchFamily="34" charset="0"/>
              </a:rPr>
              <a:t>Smoking status: Smoker (10 cigarettes/day) </a:t>
            </a:r>
          </a:p>
          <a:p>
            <a:pPr>
              <a:lnSpc>
                <a:spcPct val="150000"/>
              </a:lnSpc>
            </a:pPr>
            <a:r>
              <a:rPr lang="en-GB" sz="1600" dirty="0">
                <a:latin typeface="Arial" panose="020B0604020202020204" pitchFamily="34" charset="0"/>
                <a:cs typeface="Arial" panose="020B0604020202020204" pitchFamily="34" charset="0"/>
              </a:rPr>
              <a:t>Alcohol intake: Occasional </a:t>
            </a:r>
          </a:p>
          <a:p>
            <a:pPr marL="0" indent="0">
              <a:lnSpc>
                <a:spcPct val="150000"/>
              </a:lnSpc>
              <a:buNone/>
            </a:pPr>
            <a:r>
              <a:rPr lang="en-GB" sz="1600" b="1" dirty="0">
                <a:latin typeface="Arial" panose="020B0604020202020204" pitchFamily="34" charset="0"/>
                <a:cs typeface="Arial" panose="020B0604020202020204" pitchFamily="34" charset="0"/>
              </a:rPr>
              <a:t>Clinical Information</a:t>
            </a:r>
          </a:p>
          <a:p>
            <a:pPr>
              <a:lnSpc>
                <a:spcPct val="150000"/>
              </a:lnSpc>
            </a:pPr>
            <a:r>
              <a:rPr lang="en-GB" sz="1600" dirty="0">
                <a:latin typeface="Arial" panose="020B0604020202020204" pitchFamily="34" charset="0"/>
                <a:cs typeface="Arial" panose="020B0604020202020204" pitchFamily="34" charset="0"/>
              </a:rPr>
              <a:t>Diagnosis: Cervical cancer (Stage II) </a:t>
            </a:r>
          </a:p>
          <a:p>
            <a:pPr>
              <a:lnSpc>
                <a:spcPct val="150000"/>
              </a:lnSpc>
            </a:pPr>
            <a:r>
              <a:rPr lang="en-GB" sz="1600" dirty="0">
                <a:latin typeface="Arial" panose="020B0604020202020204" pitchFamily="34" charset="0"/>
                <a:cs typeface="Arial" panose="020B0604020202020204" pitchFamily="34" charset="0"/>
              </a:rPr>
              <a:t>Symptoms: Abnormal vaginal bleeding, pelvic pain, fatigue </a:t>
            </a:r>
          </a:p>
          <a:p>
            <a:pPr>
              <a:lnSpc>
                <a:spcPct val="150000"/>
              </a:lnSpc>
            </a:pPr>
            <a:r>
              <a:rPr lang="en-GB" sz="1600" dirty="0">
                <a:latin typeface="Arial" panose="020B0604020202020204" pitchFamily="34" charset="0"/>
                <a:cs typeface="Arial" panose="020B0604020202020204" pitchFamily="34" charset="0"/>
              </a:rPr>
              <a:t>Screening history: Irregular cervical screening attendance</a:t>
            </a:r>
          </a:p>
        </p:txBody>
      </p:sp>
      <p:pic>
        <p:nvPicPr>
          <p:cNvPr id="3" name="Som gravado">
            <a:hlinkClick r:id="" action="ppaction://media"/>
            <a:extLst>
              <a:ext uri="{FF2B5EF4-FFF2-40B4-BE49-F238E27FC236}">
                <a16:creationId xmlns:a16="http://schemas.microsoft.com/office/drawing/2014/main" id="{0400AF42-C030-6D0D-7E37-78B7AAEAFC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63869" y="857811"/>
            <a:ext cx="487363" cy="487363"/>
          </a:xfrm>
          <a:prstGeom prst="rect">
            <a:avLst/>
          </a:prstGeom>
        </p:spPr>
      </p:pic>
    </p:spTree>
    <p:extLst>
      <p:ext uri="{BB962C8B-B14F-4D97-AF65-F5344CB8AC3E}">
        <p14:creationId xmlns:p14="http://schemas.microsoft.com/office/powerpoint/2010/main" val="347007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23528" y="1212776"/>
            <a:ext cx="5956770" cy="4432447"/>
          </a:xfrm>
        </p:spPr>
        <p:txBody>
          <a:bodyPr/>
          <a:lstStyle/>
          <a:p>
            <a:pPr marL="0" indent="0">
              <a:buNone/>
            </a:pPr>
            <a:r>
              <a:rPr lang="en-US" sz="1400" b="1" dirty="0"/>
              <a:t>Anatomy and Physiology of the Cervix</a:t>
            </a:r>
          </a:p>
          <a:p>
            <a:pPr>
              <a:lnSpc>
                <a:spcPct val="150000"/>
              </a:lnSpc>
            </a:pPr>
            <a:r>
              <a:rPr lang="en-US" sz="1400" dirty="0"/>
              <a:t>The cervix is the lower part of the uterus connecting to the vagina </a:t>
            </a:r>
          </a:p>
          <a:p>
            <a:pPr>
              <a:lnSpc>
                <a:spcPct val="150000"/>
              </a:lnSpc>
            </a:pPr>
            <a:r>
              <a:rPr lang="en-US" sz="1400" dirty="0"/>
              <a:t>It is composed of glandular and squamous epithelial cells </a:t>
            </a:r>
          </a:p>
          <a:p>
            <a:pPr>
              <a:lnSpc>
                <a:spcPct val="150000"/>
              </a:lnSpc>
            </a:pPr>
            <a:r>
              <a:rPr lang="en-US" sz="1400" dirty="0"/>
              <a:t>The cervix plays a key role in reproductive and protective functions (Ludmir and Sehdev, 2000) </a:t>
            </a:r>
          </a:p>
          <a:p>
            <a:pPr>
              <a:lnSpc>
                <a:spcPct val="150000"/>
              </a:lnSpc>
            </a:pPr>
            <a:r>
              <a:rPr lang="en-US" sz="1400" dirty="0"/>
              <a:t>Cervical cancer is mainly caused by persistent infection with high-risk human papillomavirus (HPV) </a:t>
            </a:r>
          </a:p>
          <a:p>
            <a:pPr>
              <a:lnSpc>
                <a:spcPct val="150000"/>
              </a:lnSpc>
            </a:pPr>
            <a:r>
              <a:rPr lang="en-US" sz="1400" dirty="0"/>
              <a:t>HPV infection leads to abnormal cellular changes (dysplasia) </a:t>
            </a:r>
          </a:p>
          <a:p>
            <a:pPr>
              <a:lnSpc>
                <a:spcPct val="150000"/>
              </a:lnSpc>
            </a:pPr>
            <a:r>
              <a:rPr lang="en-US" sz="1400" dirty="0"/>
              <a:t>These changes can progress to cervical intraepithelial neoplasia (CIN) and invasive cancer (Johnson et al., 2019)</a:t>
            </a:r>
          </a:p>
          <a:p>
            <a:pPr marL="0" indent="0">
              <a:buNone/>
            </a:pPr>
            <a:endParaRPr lang="en-GB" dirty="0">
              <a:solidFill>
                <a:srgbClr val="0070C0"/>
              </a:solidFill>
            </a:endParaRPr>
          </a:p>
        </p:txBody>
      </p:sp>
      <p:pic>
        <p:nvPicPr>
          <p:cNvPr id="4098" name="Picture 2" descr="Anatomy of the female reproductive system; drawing shows the uterus, myometrium (muscular outer layer of the uterus), endometrium (inner lining of the uterus), ovaries, fallopian tubes, cervix, and vagina.">
            <a:extLst>
              <a:ext uri="{FF2B5EF4-FFF2-40B4-BE49-F238E27FC236}">
                <a16:creationId xmlns:a16="http://schemas.microsoft.com/office/drawing/2014/main" id="{240E2364-648A-1E2A-50B6-329A80168C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6344" y="1412776"/>
            <a:ext cx="2657787" cy="27590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FCF1412-C52D-33FE-6653-5283B17DBB78}"/>
              </a:ext>
            </a:extLst>
          </p:cNvPr>
          <p:cNvSpPr>
            <a:spLocks noChangeArrowheads="1"/>
          </p:cNvSpPr>
          <p:nvPr/>
        </p:nvSpPr>
        <p:spPr bwMode="auto">
          <a:xfrm>
            <a:off x="6368345" y="4171848"/>
            <a:ext cx="2301275"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Diagram 2: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Famale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Reproductive system-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Cancer Institute , 2026</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Som gravado">
            <a:hlinkClick r:id="" action="ppaction://media"/>
            <a:extLst>
              <a:ext uri="{FF2B5EF4-FFF2-40B4-BE49-F238E27FC236}">
                <a16:creationId xmlns:a16="http://schemas.microsoft.com/office/drawing/2014/main" id="{DC2AD8C9-0686-7EF8-C244-5D78813DF1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84368" y="696359"/>
            <a:ext cx="487363" cy="487363"/>
          </a:xfrm>
          <a:prstGeom prst="rect">
            <a:avLst/>
          </a:prstGeom>
        </p:spPr>
      </p:pic>
    </p:spTree>
    <p:extLst>
      <p:ext uri="{BB962C8B-B14F-4D97-AF65-F5344CB8AC3E}">
        <p14:creationId xmlns:p14="http://schemas.microsoft.com/office/powerpoint/2010/main" val="71173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611560" y="1340768"/>
            <a:ext cx="8229600" cy="5573215"/>
          </a:xfrm>
        </p:spPr>
        <p:txBody>
          <a:bodyPr/>
          <a:lstStyle/>
          <a:p>
            <a:pPr marL="0" indent="0">
              <a:lnSpc>
                <a:spcPct val="150000"/>
              </a:lnSpc>
              <a:buNone/>
            </a:pPr>
            <a:r>
              <a:rPr lang="en-US" sz="1600" b="1" dirty="0">
                <a:latin typeface="Arial" panose="020B0604020202020204" pitchFamily="34" charset="0"/>
                <a:cs typeface="Arial" panose="020B0604020202020204" pitchFamily="34" charset="0"/>
              </a:rPr>
              <a:t>Lifestyle and Health </a:t>
            </a:r>
            <a:r>
              <a:rPr lang="en-US" sz="1600" b="1" dirty="0" err="1">
                <a:latin typeface="Arial" panose="020B0604020202020204" pitchFamily="34" charset="0"/>
                <a:cs typeface="Arial" panose="020B0604020202020204" pitchFamily="34" charset="0"/>
              </a:rPr>
              <a:t>Behaviour</a:t>
            </a:r>
            <a:endParaRPr lang="en-US" sz="1600" b="1" dirty="0">
              <a:latin typeface="Arial" panose="020B0604020202020204" pitchFamily="34" charset="0"/>
              <a:cs typeface="Arial" panose="020B0604020202020204" pitchFamily="34" charset="0"/>
            </a:endParaRPr>
          </a:p>
          <a:p>
            <a:pPr marL="0" indent="0">
              <a:lnSpc>
                <a:spcPct val="150000"/>
              </a:lnSpc>
              <a:buNone/>
            </a:pPr>
            <a:endParaRPr lang="en-US" sz="1600" b="1"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Low physical activity and sedentary lifestyle </a:t>
            </a:r>
          </a:p>
          <a:p>
            <a:pPr>
              <a:lnSpc>
                <a:spcPct val="150000"/>
              </a:lnSpc>
            </a:pPr>
            <a:r>
              <a:rPr lang="en-US" sz="1600" dirty="0">
                <a:latin typeface="Arial" panose="020B0604020202020204" pitchFamily="34" charset="0"/>
                <a:cs typeface="Arial" panose="020B0604020202020204" pitchFamily="34" charset="0"/>
              </a:rPr>
              <a:t>Irregular diet with high intake of processed foods </a:t>
            </a:r>
          </a:p>
          <a:p>
            <a:pPr>
              <a:lnSpc>
                <a:spcPct val="150000"/>
              </a:lnSpc>
            </a:pPr>
            <a:r>
              <a:rPr lang="en-US" sz="1600" dirty="0">
                <a:latin typeface="Arial" panose="020B0604020202020204" pitchFamily="34" charset="0"/>
                <a:cs typeface="Arial" panose="020B0604020202020204" pitchFamily="34" charset="0"/>
              </a:rPr>
              <a:t>Smoking habit (10 cigarettes per day) </a:t>
            </a:r>
          </a:p>
          <a:p>
            <a:pPr>
              <a:lnSpc>
                <a:spcPct val="150000"/>
              </a:lnSpc>
            </a:pPr>
            <a:r>
              <a:rPr lang="en-US" sz="1600" dirty="0">
                <a:latin typeface="Arial" panose="020B0604020202020204" pitchFamily="34" charset="0"/>
                <a:cs typeface="Arial" panose="020B0604020202020204" pitchFamily="34" charset="0"/>
              </a:rPr>
              <a:t>Limited time for self-care due to demanding work schedule </a:t>
            </a:r>
          </a:p>
          <a:p>
            <a:pPr>
              <a:lnSpc>
                <a:spcPct val="150000"/>
              </a:lnSpc>
            </a:pPr>
            <a:r>
              <a:rPr lang="en-US" sz="1600" dirty="0">
                <a:latin typeface="Arial" panose="020B0604020202020204" pitchFamily="34" charset="0"/>
                <a:cs typeface="Arial" panose="020B0604020202020204" pitchFamily="34" charset="0"/>
              </a:rPr>
              <a:t>Irregular attendance at cervical screening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a:t>
            </a:r>
          </a:p>
          <a:p>
            <a:pPr>
              <a:lnSpc>
                <a:spcPct val="150000"/>
              </a:lnSpc>
            </a:pPr>
            <a:r>
              <a:rPr lang="en-US" sz="1600" dirty="0">
                <a:latin typeface="Arial" panose="020B0604020202020204" pitchFamily="34" charset="0"/>
                <a:cs typeface="Arial" panose="020B0604020202020204" pitchFamily="34" charset="0"/>
              </a:rPr>
              <a:t>These </a:t>
            </a:r>
            <a:r>
              <a:rPr lang="en-US" sz="1600" dirty="0" err="1">
                <a:latin typeface="Arial" panose="020B0604020202020204" pitchFamily="34" charset="0"/>
                <a:cs typeface="Arial" panose="020B0604020202020204" pitchFamily="34" charset="0"/>
              </a:rPr>
              <a:t>behaviours</a:t>
            </a:r>
            <a:r>
              <a:rPr lang="en-US" sz="1600" dirty="0">
                <a:latin typeface="Arial" panose="020B0604020202020204" pitchFamily="34" charset="0"/>
                <a:cs typeface="Arial" panose="020B0604020202020204" pitchFamily="34" charset="0"/>
              </a:rPr>
              <a:t> increase the risk of cervical cancer and may affect recovery and treatment outcomes (NHS, 2026; Public Health England, 2026)</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Som gravado">
            <a:hlinkClick r:id="" action="ppaction://media"/>
            <a:extLst>
              <a:ext uri="{FF2B5EF4-FFF2-40B4-BE49-F238E27FC236}">
                <a16:creationId xmlns:a16="http://schemas.microsoft.com/office/drawing/2014/main" id="{C078A542-B6CF-EE2B-F6BF-15F79F3BDA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12868" y="665089"/>
            <a:ext cx="487363" cy="487363"/>
          </a:xfrm>
          <a:prstGeom prst="rect">
            <a:avLst/>
          </a:prstGeom>
        </p:spPr>
      </p:pic>
    </p:spTree>
    <p:extLst>
      <p:ext uri="{BB962C8B-B14F-4D97-AF65-F5344CB8AC3E}">
        <p14:creationId xmlns:p14="http://schemas.microsoft.com/office/powerpoint/2010/main" val="207094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4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182760"/>
            <a:ext cx="8229600" cy="3917032"/>
          </a:xfrm>
        </p:spPr>
        <p:txBody>
          <a:bodyPr/>
          <a:lstStyle/>
          <a:p>
            <a:pPr marL="0" indent="0" algn="just">
              <a:lnSpc>
                <a:spcPct val="150000"/>
              </a:lnSpc>
              <a:buNone/>
            </a:pPr>
            <a:r>
              <a:rPr lang="en-US" sz="1600" b="1" dirty="0">
                <a:latin typeface="Arial" panose="020B0604020202020204" pitchFamily="34" charset="0"/>
                <a:cs typeface="Arial" panose="020B0604020202020204" pitchFamily="34" charset="0"/>
              </a:rPr>
              <a:t>Everyday Routine and Daily Living</a:t>
            </a:r>
          </a:p>
          <a:p>
            <a:pPr algn="just">
              <a:lnSpc>
                <a:spcPct val="150000"/>
              </a:lnSpc>
            </a:pPr>
            <a:r>
              <a:rPr lang="en-US" sz="1600" dirty="0">
                <a:latin typeface="Arial" panose="020B0604020202020204" pitchFamily="34" charset="0"/>
                <a:cs typeface="Arial" panose="020B0604020202020204" pitchFamily="34" charset="0"/>
              </a:rPr>
              <a:t>Experiences fatigue and reduced physical energy </a:t>
            </a:r>
          </a:p>
          <a:p>
            <a:pPr algn="just">
              <a:lnSpc>
                <a:spcPct val="150000"/>
              </a:lnSpc>
            </a:pPr>
            <a:r>
              <a:rPr lang="en-US" sz="1600" dirty="0">
                <a:latin typeface="Arial" panose="020B0604020202020204" pitchFamily="34" charset="0"/>
                <a:cs typeface="Arial" panose="020B0604020202020204" pitchFamily="34" charset="0"/>
              </a:rPr>
              <a:t>Difficulty maintaining full-time work due to symptoms </a:t>
            </a:r>
          </a:p>
          <a:p>
            <a:pPr algn="just">
              <a:lnSpc>
                <a:spcPct val="150000"/>
              </a:lnSpc>
            </a:pPr>
            <a:r>
              <a:rPr lang="en-US" sz="1600" dirty="0">
                <a:latin typeface="Arial" panose="020B0604020202020204" pitchFamily="34" charset="0"/>
                <a:cs typeface="Arial" panose="020B0604020202020204" pitchFamily="34" charset="0"/>
              </a:rPr>
              <a:t>Requires regular medical appointments and follow-ups </a:t>
            </a:r>
          </a:p>
          <a:p>
            <a:pPr algn="just">
              <a:lnSpc>
                <a:spcPct val="150000"/>
              </a:lnSpc>
            </a:pPr>
            <a:r>
              <a:rPr lang="en-US" sz="1600" dirty="0">
                <a:latin typeface="Arial" panose="020B0604020202020204" pitchFamily="34" charset="0"/>
                <a:cs typeface="Arial" panose="020B0604020202020204" pitchFamily="34" charset="0"/>
              </a:rPr>
              <a:t>May experience pain and discomfort affecting daily activities </a:t>
            </a:r>
          </a:p>
          <a:p>
            <a:pPr algn="just">
              <a:lnSpc>
                <a:spcPct val="150000"/>
              </a:lnSpc>
            </a:pPr>
            <a:r>
              <a:rPr lang="en-US" sz="1600" dirty="0">
                <a:latin typeface="Arial" panose="020B0604020202020204" pitchFamily="34" charset="0"/>
                <a:cs typeface="Arial" panose="020B0604020202020204" pitchFamily="34" charset="0"/>
              </a:rPr>
              <a:t>Limited time for rest due to family responsibilities </a:t>
            </a:r>
          </a:p>
          <a:p>
            <a:pPr algn="just">
              <a:lnSpc>
                <a:spcPct val="150000"/>
              </a:lnSpc>
            </a:pPr>
            <a:r>
              <a:rPr lang="en-US" sz="1600" dirty="0">
                <a:latin typeface="Arial" panose="020B0604020202020204" pitchFamily="34" charset="0"/>
                <a:cs typeface="Arial" panose="020B0604020202020204" pitchFamily="34" charset="0"/>
              </a:rPr>
              <a:t>Emotional stress and anxiety related to diagnosis </a:t>
            </a:r>
          </a:p>
          <a:p>
            <a:pPr algn="just">
              <a:lnSpc>
                <a:spcPct val="150000"/>
              </a:lnSpc>
            </a:pPr>
            <a:r>
              <a:rPr lang="en-US" sz="1600" dirty="0">
                <a:latin typeface="Arial" panose="020B0604020202020204" pitchFamily="34" charset="0"/>
                <a:cs typeface="Arial" panose="020B0604020202020204" pitchFamily="34" charset="0"/>
              </a:rPr>
              <a:t>Daily routine is affected by both physical symptoms and psychological impact of the condition (NHS, 2026; Cancer Research UK, 2026)</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Som gravado">
            <a:hlinkClick r:id="" action="ppaction://media"/>
            <a:extLst>
              <a:ext uri="{FF2B5EF4-FFF2-40B4-BE49-F238E27FC236}">
                <a16:creationId xmlns:a16="http://schemas.microsoft.com/office/drawing/2014/main" id="{9AF5ED52-F14A-5B6F-1608-FBD5A461DA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77993" y="690915"/>
            <a:ext cx="487363" cy="487363"/>
          </a:xfrm>
          <a:prstGeom prst="rect">
            <a:avLst/>
          </a:prstGeom>
        </p:spPr>
      </p:pic>
    </p:spTree>
    <p:extLst>
      <p:ext uri="{BB962C8B-B14F-4D97-AF65-F5344CB8AC3E}">
        <p14:creationId xmlns:p14="http://schemas.microsoft.com/office/powerpoint/2010/main" val="4254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93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68754" y="1268760"/>
            <a:ext cx="8075240" cy="4608512"/>
          </a:xfrm>
        </p:spPr>
        <p:txBody>
          <a:bodyPr/>
          <a:lstStyle/>
          <a:p>
            <a:pPr marL="400050" lvl="1" indent="0" algn="just">
              <a:lnSpc>
                <a:spcPct val="150000"/>
              </a:lnSpc>
              <a:buNone/>
            </a:pPr>
            <a:r>
              <a:rPr lang="en-US" sz="1600" b="1" dirty="0">
                <a:latin typeface="Arial" panose="020B0604020202020204" pitchFamily="34" charset="0"/>
                <a:cs typeface="Arial" panose="020B0604020202020204" pitchFamily="34" charset="0"/>
              </a:rPr>
              <a:t>Communication and Ethical Considerations</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Clear and compassionate communication with the patient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Provide information about diagnosis, treatment, and prognosis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Encourage patient involvement in decision-making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Maintain confidentiality and privacy at all times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Respect patient dignity, values, and cultural beliefs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Provide emotional support and access to counselling services </a:t>
            </a:r>
          </a:p>
          <a:p>
            <a:pPr lvl="1"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 patient-</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approach is essential to ensure effective care and support (NHS, 2026; NICE, 2026)</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Som gravado">
            <a:hlinkClick r:id="" action="ppaction://media"/>
            <a:extLst>
              <a:ext uri="{FF2B5EF4-FFF2-40B4-BE49-F238E27FC236}">
                <a16:creationId xmlns:a16="http://schemas.microsoft.com/office/drawing/2014/main" id="{25C6FCEB-9FCF-9380-FCDA-8EF1BDFE74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34312" y="709389"/>
            <a:ext cx="487363" cy="487363"/>
          </a:xfrm>
          <a:prstGeom prst="rect">
            <a:avLst/>
          </a:prstGeom>
        </p:spPr>
      </p:pic>
    </p:spTree>
    <p:extLst>
      <p:ext uri="{BB962C8B-B14F-4D97-AF65-F5344CB8AC3E}">
        <p14:creationId xmlns:p14="http://schemas.microsoft.com/office/powerpoint/2010/main" val="341830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5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51520" y="1268760"/>
            <a:ext cx="6120680" cy="6336704"/>
          </a:xfrm>
        </p:spPr>
        <p:txBody>
          <a:bodyPr/>
          <a:lstStyle/>
          <a:p>
            <a:pPr marL="0" indent="0" algn="just">
              <a:lnSpc>
                <a:spcPct val="150000"/>
              </a:lnSpc>
              <a:buNone/>
            </a:pPr>
            <a:endParaRPr lang="en-US" sz="1400" b="1" dirty="0">
              <a:latin typeface="Arial" panose="020B0604020202020204" pitchFamily="34" charset="0"/>
              <a:cs typeface="Arial" panose="020B0604020202020204" pitchFamily="34" charset="0"/>
            </a:endParaRPr>
          </a:p>
          <a:p>
            <a:pPr algn="just">
              <a:lnSpc>
                <a:spcPct val="150000"/>
              </a:lnSpc>
            </a:pPr>
            <a:r>
              <a:rPr lang="en-US" sz="1400" dirty="0">
                <a:latin typeface="Arial" panose="020B0604020202020204" pitchFamily="34" charset="0"/>
                <a:cs typeface="Arial" panose="020B0604020202020204" pitchFamily="34" charset="0"/>
              </a:rPr>
              <a:t>Persistent infection with high-risk human papillomavirus (HPV) </a:t>
            </a:r>
          </a:p>
          <a:p>
            <a:pPr algn="just">
              <a:lnSpc>
                <a:spcPct val="150000"/>
              </a:lnSpc>
            </a:pPr>
            <a:r>
              <a:rPr lang="en-US" sz="1400" dirty="0">
                <a:latin typeface="Arial" panose="020B0604020202020204" pitchFamily="34" charset="0"/>
                <a:cs typeface="Arial" panose="020B0604020202020204" pitchFamily="34" charset="0"/>
              </a:rPr>
              <a:t>Smoking, which weakens immune response and increases susceptibility </a:t>
            </a:r>
          </a:p>
          <a:p>
            <a:pPr algn="just">
              <a:lnSpc>
                <a:spcPct val="150000"/>
              </a:lnSpc>
            </a:pPr>
            <a:r>
              <a:rPr lang="en-US" sz="1400" dirty="0">
                <a:latin typeface="Arial" panose="020B0604020202020204" pitchFamily="34" charset="0"/>
                <a:cs typeface="Arial" panose="020B0604020202020204" pitchFamily="34" charset="0"/>
              </a:rPr>
              <a:t>Lack of regular cervical screening </a:t>
            </a:r>
          </a:p>
          <a:p>
            <a:pPr algn="just">
              <a:lnSpc>
                <a:spcPct val="150000"/>
              </a:lnSpc>
            </a:pPr>
            <a:r>
              <a:rPr lang="en-US" sz="1400" dirty="0">
                <a:latin typeface="Arial" panose="020B0604020202020204" pitchFamily="34" charset="0"/>
                <a:cs typeface="Arial" panose="020B0604020202020204" pitchFamily="34" charset="0"/>
              </a:rPr>
              <a:t>Early sexual activity and multiple sexual partners </a:t>
            </a:r>
          </a:p>
          <a:p>
            <a:pPr algn="just">
              <a:lnSpc>
                <a:spcPct val="150000"/>
              </a:lnSpc>
            </a:pPr>
            <a:r>
              <a:rPr lang="en-US" sz="1400" dirty="0">
                <a:latin typeface="Arial" panose="020B0604020202020204" pitchFamily="34" charset="0"/>
                <a:cs typeface="Arial" panose="020B0604020202020204" pitchFamily="34" charset="0"/>
              </a:rPr>
              <a:t>Long-term use of oral contraceptives </a:t>
            </a:r>
          </a:p>
          <a:p>
            <a:pPr algn="just">
              <a:lnSpc>
                <a:spcPct val="150000"/>
              </a:lnSpc>
            </a:pPr>
            <a:r>
              <a:rPr lang="en-US" sz="1400" dirty="0">
                <a:latin typeface="Arial" panose="020B0604020202020204" pitchFamily="34" charset="0"/>
                <a:cs typeface="Arial" panose="020B0604020202020204" pitchFamily="34" charset="0"/>
              </a:rPr>
              <a:t>Socioeconomic factors affecting access to healthcare </a:t>
            </a:r>
          </a:p>
          <a:p>
            <a:pPr algn="just">
              <a:lnSpc>
                <a:spcPct val="150000"/>
              </a:lnSpc>
            </a:pPr>
            <a:r>
              <a:rPr lang="en-US" sz="1400" dirty="0">
                <a:latin typeface="Arial" panose="020B0604020202020204" pitchFamily="34" charset="0"/>
                <a:cs typeface="Arial" panose="020B0604020202020204" pitchFamily="34" charset="0"/>
              </a:rPr>
              <a:t>These factors significantly increase the likelihood of developing cervical cancer (NHS, 2026; Public Health England, 2026; Schiffman et al., 2007)</a:t>
            </a:r>
          </a:p>
          <a:p>
            <a:endParaRPr lang="en-GB" sz="1400" dirty="0">
              <a:solidFill>
                <a:srgbClr val="0070C0"/>
              </a:solidFill>
            </a:endParaRPr>
          </a:p>
        </p:txBody>
      </p:sp>
      <p:pic>
        <p:nvPicPr>
          <p:cNvPr id="3074" name="Picture 2" descr="Cervical Cancer Risk Factors: What You Need to Know">
            <a:extLst>
              <a:ext uri="{FF2B5EF4-FFF2-40B4-BE49-F238E27FC236}">
                <a16:creationId xmlns:a16="http://schemas.microsoft.com/office/drawing/2014/main" id="{076B3FA8-9807-9FA4-6662-41C578DF596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34480" y="2348881"/>
            <a:ext cx="2579524" cy="172819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A839A78F-F306-B260-62EA-69B3144175E6}"/>
              </a:ext>
            </a:extLst>
          </p:cNvPr>
          <p:cNvSpPr>
            <a:spLocks noChangeArrowheads="1"/>
          </p:cNvSpPr>
          <p:nvPr/>
        </p:nvSpPr>
        <p:spPr bwMode="auto">
          <a:xfrm>
            <a:off x="6372200" y="4077073"/>
            <a:ext cx="2952328"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Diagram 2: Cervical Cancer Risk Factors: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Flo.health</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#1 mobile product for women’s health, 2026)</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pic>
        <p:nvPicPr>
          <p:cNvPr id="4" name="Som gravado">
            <a:hlinkClick r:id="" action="ppaction://media"/>
            <a:extLst>
              <a:ext uri="{FF2B5EF4-FFF2-40B4-BE49-F238E27FC236}">
                <a16:creationId xmlns:a16="http://schemas.microsoft.com/office/drawing/2014/main" id="{A7F7B648-7F85-DA96-FDC2-EEC4074050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69066" y="616124"/>
            <a:ext cx="487363" cy="487363"/>
          </a:xfrm>
          <a:prstGeom prst="rect">
            <a:avLst/>
          </a:prstGeom>
        </p:spPr>
      </p:pic>
    </p:spTree>
    <p:extLst>
      <p:ext uri="{BB962C8B-B14F-4D97-AF65-F5344CB8AC3E}">
        <p14:creationId xmlns:p14="http://schemas.microsoft.com/office/powerpoint/2010/main" val="168872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50825" y="1124744"/>
            <a:ext cx="6203032" cy="4394395"/>
          </a:xfrm>
        </p:spPr>
        <p:txBody>
          <a:bodyPr/>
          <a:lstStyle/>
          <a:p>
            <a:pPr marL="0" indent="0" algn="just">
              <a:lnSpc>
                <a:spcPct val="150000"/>
              </a:lnSpc>
              <a:buNone/>
            </a:pPr>
            <a:r>
              <a:rPr lang="en-US" sz="1600" b="1" dirty="0">
                <a:latin typeface="Arial" panose="020B0604020202020204" pitchFamily="34" charset="0"/>
                <a:cs typeface="Arial" panose="020B0604020202020204" pitchFamily="34" charset="0"/>
              </a:rPr>
              <a:t>Recommendations for Management and Prevention</a:t>
            </a:r>
          </a:p>
          <a:p>
            <a:pPr algn="just">
              <a:lnSpc>
                <a:spcPct val="150000"/>
              </a:lnSpc>
            </a:pPr>
            <a:r>
              <a:rPr lang="en-US" sz="1600" dirty="0">
                <a:latin typeface="Arial" panose="020B0604020202020204" pitchFamily="34" charset="0"/>
                <a:cs typeface="Arial" panose="020B0604020202020204" pitchFamily="34" charset="0"/>
              </a:rPr>
              <a:t>Engage in regular cervical screening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a:t>
            </a:r>
          </a:p>
          <a:p>
            <a:pPr algn="just">
              <a:lnSpc>
                <a:spcPct val="150000"/>
              </a:lnSpc>
            </a:pPr>
            <a:r>
              <a:rPr lang="en-US" sz="1600" dirty="0">
                <a:latin typeface="Arial" panose="020B0604020202020204" pitchFamily="34" charset="0"/>
                <a:cs typeface="Arial" panose="020B0604020202020204" pitchFamily="34" charset="0"/>
              </a:rPr>
              <a:t>Stop smoking to reduce risk and improve immune response </a:t>
            </a:r>
          </a:p>
          <a:p>
            <a:pPr algn="just">
              <a:lnSpc>
                <a:spcPct val="150000"/>
              </a:lnSpc>
            </a:pPr>
            <a:r>
              <a:rPr lang="en-US" sz="1600" dirty="0">
                <a:latin typeface="Arial" panose="020B0604020202020204" pitchFamily="34" charset="0"/>
                <a:cs typeface="Arial" panose="020B0604020202020204" pitchFamily="34" charset="0"/>
              </a:rPr>
              <a:t>Maintain a balanced diet and regular physical activity </a:t>
            </a:r>
          </a:p>
          <a:p>
            <a:pPr algn="just">
              <a:lnSpc>
                <a:spcPct val="150000"/>
              </a:lnSpc>
            </a:pPr>
            <a:r>
              <a:rPr lang="en-US" sz="1600" dirty="0">
                <a:latin typeface="Arial" panose="020B0604020202020204" pitchFamily="34" charset="0"/>
                <a:cs typeface="Arial" panose="020B0604020202020204" pitchFamily="34" charset="0"/>
              </a:rPr>
              <a:t>Promote HPV vaccination where appropriate </a:t>
            </a:r>
          </a:p>
          <a:p>
            <a:pPr algn="just">
              <a:lnSpc>
                <a:spcPct val="150000"/>
              </a:lnSpc>
            </a:pPr>
            <a:r>
              <a:rPr lang="en-US" sz="1600" dirty="0">
                <a:latin typeface="Arial" panose="020B0604020202020204" pitchFamily="34" charset="0"/>
                <a:cs typeface="Arial" panose="020B0604020202020204" pitchFamily="34" charset="0"/>
              </a:rPr>
              <a:t>Encourage active participation in self-care and treatment decisions </a:t>
            </a:r>
          </a:p>
          <a:p>
            <a:pPr algn="just">
              <a:lnSpc>
                <a:spcPct val="150000"/>
              </a:lnSpc>
            </a:pPr>
            <a:r>
              <a:rPr lang="en-US" sz="1600" dirty="0">
                <a:latin typeface="Arial" panose="020B0604020202020204" pitchFamily="34" charset="0"/>
                <a:cs typeface="Arial" panose="020B0604020202020204" pitchFamily="34" charset="0"/>
              </a:rPr>
              <a:t>Provide ongoing education and psychological support </a:t>
            </a:r>
          </a:p>
          <a:p>
            <a:pPr algn="just">
              <a:lnSpc>
                <a:spcPct val="150000"/>
              </a:lnSpc>
            </a:pPr>
            <a:r>
              <a:rPr lang="en-US" sz="1600" dirty="0">
                <a:latin typeface="Arial" panose="020B0604020202020204" pitchFamily="34" charset="0"/>
                <a:cs typeface="Arial" panose="020B0604020202020204" pitchFamily="34" charset="0"/>
              </a:rPr>
              <a:t>Evidence-based guidelines </a:t>
            </a:r>
            <a:r>
              <a:rPr lang="en-US" sz="1600" dirty="0" err="1">
                <a:latin typeface="Arial" panose="020B0604020202020204" pitchFamily="34" charset="0"/>
                <a:cs typeface="Arial" panose="020B0604020202020204" pitchFamily="34" charset="0"/>
              </a:rPr>
              <a:t>emphasise</a:t>
            </a:r>
            <a:r>
              <a:rPr lang="en-US" sz="1600" dirty="0">
                <a:latin typeface="Arial" panose="020B0604020202020204" pitchFamily="34" charset="0"/>
                <a:cs typeface="Arial" panose="020B0604020202020204" pitchFamily="34" charset="0"/>
              </a:rPr>
              <a:t> prevention, early detection, and lifestyle modification as key strategies to improve outcomes (NICE, 2026; WHO, 2026)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Som gravado">
            <a:hlinkClick r:id="" action="ppaction://media"/>
            <a:extLst>
              <a:ext uri="{FF2B5EF4-FFF2-40B4-BE49-F238E27FC236}">
                <a16:creationId xmlns:a16="http://schemas.microsoft.com/office/drawing/2014/main" id="{AEEAF9FD-F966-427C-0C97-34F7A34CDA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34312" y="602456"/>
            <a:ext cx="487363" cy="487363"/>
          </a:xfrm>
          <a:prstGeom prst="rect">
            <a:avLst/>
          </a:prstGeom>
        </p:spPr>
      </p:pic>
    </p:spTree>
    <p:extLst>
      <p:ext uri="{BB962C8B-B14F-4D97-AF65-F5344CB8AC3E}">
        <p14:creationId xmlns:p14="http://schemas.microsoft.com/office/powerpoint/2010/main" val="87276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62459" y="1232756"/>
            <a:ext cx="7859216" cy="4392488"/>
          </a:xfrm>
        </p:spPr>
        <p:txBody>
          <a:bodyPr/>
          <a:lstStyle/>
          <a:p>
            <a:pPr marL="0" indent="0" algn="just">
              <a:lnSpc>
                <a:spcPct val="150000"/>
              </a:lnSpc>
              <a:buNone/>
            </a:pPr>
            <a:r>
              <a:rPr lang="en-US" sz="1400" dirty="0">
                <a:latin typeface="Arial" panose="020B0604020202020204" pitchFamily="34" charset="0"/>
                <a:cs typeface="Arial" panose="020B0604020202020204" pitchFamily="34" charset="0"/>
              </a:rPr>
              <a:t>Cervical cancer continues to pose a major public health challenge worldwide, even though it is largely preventable. The disease is closely linked to persistent infection with human papillomavirus (HPV), alongside modifiable risk factors such as smoking and inadequate participation in screening </a:t>
            </a:r>
            <a:r>
              <a:rPr lang="en-US" sz="1400" dirty="0" err="1">
                <a:latin typeface="Arial" panose="020B0604020202020204" pitchFamily="34" charset="0"/>
                <a:cs typeface="Arial" panose="020B0604020202020204" pitchFamily="34" charset="0"/>
              </a:rPr>
              <a:t>programmes</a:t>
            </a:r>
            <a:r>
              <a:rPr lang="en-US" sz="1400" dirty="0">
                <a:latin typeface="Arial" panose="020B0604020202020204" pitchFamily="34" charset="0"/>
                <a:cs typeface="Arial" panose="020B0604020202020204" pitchFamily="34" charset="0"/>
              </a:rPr>
              <a:t>. Early detection through routine cervical screening is vital, as it significantly improves survival outcomes and reduces the likelihood of disease progression. Preventive strategies also include lifestyle changes such as stopping smoking, maintaining a healthy diet, and engaging in regular physical activity, all of which contribute to reducing risk and supporting overall health. Furthermore, effective communication and a patient‑</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approach are essential in helping individuals navigate diagnosis, treatment, and ongoing care. Ultimately, improving outcomes for those affected by cervical cancer requires an integrated approach that combines </a:t>
            </a:r>
            <a:r>
              <a:rPr lang="en-US" sz="1600" dirty="0">
                <a:latin typeface="Arial" panose="020B0604020202020204" pitchFamily="34" charset="0"/>
                <a:cs typeface="Arial" panose="020B0604020202020204" pitchFamily="34" charset="0"/>
              </a:rPr>
              <a:t>prevention</a:t>
            </a:r>
            <a:r>
              <a:rPr lang="en-US" sz="1400" dirty="0">
                <a:latin typeface="Arial" panose="020B0604020202020204" pitchFamily="34" charset="0"/>
                <a:cs typeface="Arial" panose="020B0604020202020204" pitchFamily="34" charset="0"/>
              </a:rPr>
              <a:t>, timely diagnosis, and evidence‑based treatment (NICE, 2026; WHO, 2026).</a:t>
            </a: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Som gravado">
            <a:hlinkClick r:id="" action="ppaction://media"/>
            <a:extLst>
              <a:ext uri="{FF2B5EF4-FFF2-40B4-BE49-F238E27FC236}">
                <a16:creationId xmlns:a16="http://schemas.microsoft.com/office/drawing/2014/main" id="{CFFB31E7-B7C8-ED2F-19FB-B1AD6EFF29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25057" y="579446"/>
            <a:ext cx="487363" cy="487363"/>
          </a:xfrm>
          <a:prstGeom prst="rect">
            <a:avLst/>
          </a:prstGeom>
        </p:spPr>
      </p:pic>
    </p:spTree>
    <p:extLst>
      <p:ext uri="{BB962C8B-B14F-4D97-AF65-F5344CB8AC3E}">
        <p14:creationId xmlns:p14="http://schemas.microsoft.com/office/powerpoint/2010/main" val="12785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3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36525"/>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89901" y="1124744"/>
            <a:ext cx="8229600" cy="3917032"/>
          </a:xfrm>
        </p:spPr>
        <p:txBody>
          <a:bodyPr/>
          <a:lstStyle/>
          <a:p>
            <a:pPr marL="0" indent="0">
              <a:lnSpc>
                <a:spcPct val="150000"/>
              </a:lnSpc>
              <a:buNone/>
            </a:pPr>
            <a:r>
              <a:rPr lang="en-US" sz="800" dirty="0">
                <a:latin typeface="Arial" panose="020B0604020202020204" pitchFamily="34" charset="0"/>
                <a:cs typeface="Arial" panose="020B0604020202020204" pitchFamily="34" charset="0"/>
              </a:rPr>
              <a:t>Cancer Research UK (2026). </a:t>
            </a:r>
            <a:r>
              <a:rPr lang="en-US" sz="800" i="1" dirty="0">
                <a:latin typeface="Arial" panose="020B0604020202020204" pitchFamily="34" charset="0"/>
                <a:cs typeface="Arial" panose="020B0604020202020204" pitchFamily="34" charset="0"/>
              </a:rPr>
              <a:t>Cancer Research UK</a:t>
            </a:r>
            <a:r>
              <a:rPr lang="en-US" sz="800" dirty="0">
                <a:latin typeface="Arial" panose="020B0604020202020204" pitchFamily="34" charset="0"/>
                <a:cs typeface="Arial" panose="020B0604020202020204" pitchFamily="34" charset="0"/>
              </a:rPr>
              <a:t>. [online] Cancer Research UK. Available at: </a:t>
            </a:r>
            <a:r>
              <a:rPr lang="en-US" sz="800" dirty="0">
                <a:latin typeface="Arial" panose="020B0604020202020204" pitchFamily="34" charset="0"/>
                <a:cs typeface="Arial" panose="020B0604020202020204" pitchFamily="34" charset="0"/>
                <a:hlinkClick r:id="rId2"/>
              </a:rPr>
              <a:t>https://www.cancerresearchuk.org/</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Cecilia, N.C., </a:t>
            </a:r>
            <a:r>
              <a:rPr lang="en-US" sz="800" dirty="0" err="1">
                <a:latin typeface="Arial" panose="020B0604020202020204" pitchFamily="34" charset="0"/>
                <a:cs typeface="Arial" panose="020B0604020202020204" pitchFamily="34" charset="0"/>
              </a:rPr>
              <a:t>A.m</a:t>
            </a:r>
            <a:r>
              <a:rPr lang="en-US" sz="800" dirty="0">
                <a:latin typeface="Arial" panose="020B0604020202020204" pitchFamily="34" charset="0"/>
                <a:cs typeface="Arial" panose="020B0604020202020204" pitchFamily="34" charset="0"/>
              </a:rPr>
              <a:t>, R. and I, S. (2026). GLOBAL BURDEN OF CERVICAL CANCER: A LITERATURE REVIEW. </a:t>
            </a:r>
            <a:r>
              <a:rPr lang="en-US" sz="800" i="1" dirty="0">
                <a:latin typeface="Arial" panose="020B0604020202020204" pitchFamily="34" charset="0"/>
                <a:cs typeface="Arial" panose="020B0604020202020204" pitchFamily="34" charset="0"/>
              </a:rPr>
              <a:t>International Journal of Public Health and Clinical Sciences</a:t>
            </a:r>
            <a:r>
              <a:rPr lang="en-US" sz="800" dirty="0">
                <a:latin typeface="Arial" panose="020B0604020202020204" pitchFamily="34" charset="0"/>
                <a:cs typeface="Arial" panose="020B0604020202020204" pitchFamily="34" charset="0"/>
              </a:rPr>
              <a:t>, [online] 4(2), pp.10–18. Available at: </a:t>
            </a:r>
            <a:r>
              <a:rPr lang="en-US" sz="800" dirty="0">
                <a:latin typeface="Arial" panose="020B0604020202020204" pitchFamily="34" charset="0"/>
                <a:cs typeface="Arial" panose="020B0604020202020204" pitchFamily="34" charset="0"/>
                <a:hlinkClick r:id="rId3"/>
              </a:rPr>
              <a:t>https://publichealthmy.org/ejournal/ojs2/index.php/ijphcs/article/view/409</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Cleveland Clinic (2026). </a:t>
            </a:r>
            <a:r>
              <a:rPr lang="en-US" sz="800" i="1" dirty="0">
                <a:latin typeface="Arial" panose="020B0604020202020204" pitchFamily="34" charset="0"/>
                <a:cs typeface="Arial" panose="020B0604020202020204" pitchFamily="34" charset="0"/>
              </a:rPr>
              <a:t>Cervical Cancer Symptoms, Signs &amp; Treatment</a:t>
            </a:r>
            <a:r>
              <a:rPr lang="en-US" sz="800" dirty="0">
                <a:latin typeface="Arial" panose="020B0604020202020204" pitchFamily="34" charset="0"/>
                <a:cs typeface="Arial" panose="020B0604020202020204" pitchFamily="34" charset="0"/>
              </a:rPr>
              <a:t>. [online] Cleveland Clinic. Available at: </a:t>
            </a:r>
            <a:r>
              <a:rPr lang="en-US" sz="800" dirty="0">
                <a:latin typeface="Arial" panose="020B0604020202020204" pitchFamily="34" charset="0"/>
                <a:cs typeface="Arial" panose="020B0604020202020204" pitchFamily="34" charset="0"/>
                <a:hlinkClick r:id="rId4"/>
              </a:rPr>
              <a:t>https://my.clevelandclinic.org/health/diseases/12216-cervical-cancer</a:t>
            </a:r>
            <a:r>
              <a:rPr lang="en-US" sz="800" dirty="0">
                <a:latin typeface="Arial" panose="020B0604020202020204" pitchFamily="34" charset="0"/>
                <a:cs typeface="Arial" panose="020B0604020202020204" pitchFamily="34" charset="0"/>
              </a:rPr>
              <a:t> [Accessed 17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England, P.H. (2026). </a:t>
            </a:r>
            <a:r>
              <a:rPr lang="en-US" sz="800" i="1" dirty="0">
                <a:latin typeface="Arial" panose="020B0604020202020204" pitchFamily="34" charset="0"/>
                <a:cs typeface="Arial" panose="020B0604020202020204" pitchFamily="34" charset="0"/>
              </a:rPr>
              <a:t>Cervical cancer: causes and risk factors</a:t>
            </a:r>
            <a:r>
              <a:rPr lang="en-US" sz="800" dirty="0">
                <a:latin typeface="Arial" panose="020B0604020202020204" pitchFamily="34" charset="0"/>
                <a:cs typeface="Arial" panose="020B0604020202020204" pitchFamily="34" charset="0"/>
              </a:rPr>
              <a:t>. [online] GOV.UK. Available at: </a:t>
            </a:r>
            <a:r>
              <a:rPr lang="en-US" sz="800" dirty="0">
                <a:latin typeface="Arial" panose="020B0604020202020204" pitchFamily="34" charset="0"/>
                <a:cs typeface="Arial" panose="020B0604020202020204" pitchFamily="34" charset="0"/>
                <a:hlinkClick r:id="rId5"/>
              </a:rPr>
              <a:t>https://www.gov.uk/government/publications/cervical-cancer-causes-and-risk-factors</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err="1">
                <a:latin typeface="Arial" panose="020B0604020202020204" pitchFamily="34" charset="0"/>
                <a:cs typeface="Arial" panose="020B0604020202020204" pitchFamily="34" charset="0"/>
              </a:rPr>
              <a:t>Flo.health</a:t>
            </a:r>
            <a:r>
              <a:rPr lang="en-US" sz="800" dirty="0">
                <a:latin typeface="Arial" panose="020B0604020202020204" pitchFamily="34" charset="0"/>
                <a:cs typeface="Arial" panose="020B0604020202020204" pitchFamily="34" charset="0"/>
              </a:rPr>
              <a:t> - #1 mobile product for women’s health. (2026). </a:t>
            </a:r>
            <a:r>
              <a:rPr lang="en-US" sz="800" i="1" dirty="0">
                <a:latin typeface="Arial" panose="020B0604020202020204" pitchFamily="34" charset="0"/>
                <a:cs typeface="Arial" panose="020B0604020202020204" pitchFamily="34" charset="0"/>
              </a:rPr>
              <a:t>Cervical Cancer Risk Factors: What You Need to Know</a:t>
            </a:r>
            <a:r>
              <a:rPr lang="en-US" sz="800" dirty="0">
                <a:latin typeface="Arial" panose="020B0604020202020204" pitchFamily="34" charset="0"/>
                <a:cs typeface="Arial" panose="020B0604020202020204" pitchFamily="34" charset="0"/>
              </a:rPr>
              <a:t>. [online] Available at: </a:t>
            </a:r>
            <a:r>
              <a:rPr lang="en-US" sz="800" dirty="0">
                <a:latin typeface="Arial" panose="020B0604020202020204" pitchFamily="34" charset="0"/>
                <a:cs typeface="Arial" panose="020B0604020202020204" pitchFamily="34" charset="0"/>
                <a:hlinkClick r:id="rId6"/>
              </a:rPr>
              <a:t>https://flo.health/menstrual-cycle/health/symptoms-and-diseases/cervical-cancer-risk-factors</a:t>
            </a:r>
            <a:r>
              <a:rPr lang="en-US" sz="800" dirty="0">
                <a:latin typeface="Arial" panose="020B0604020202020204" pitchFamily="34" charset="0"/>
                <a:cs typeface="Arial" panose="020B0604020202020204" pitchFamily="34" charset="0"/>
              </a:rPr>
              <a:t> [Accessed 17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Johnson, C.A., James, D., Marzan, A. and </a:t>
            </a:r>
            <a:r>
              <a:rPr lang="en-US" sz="800" dirty="0" err="1">
                <a:latin typeface="Arial" panose="020B0604020202020204" pitchFamily="34" charset="0"/>
                <a:cs typeface="Arial" panose="020B0604020202020204" pitchFamily="34" charset="0"/>
              </a:rPr>
              <a:t>Armaos</a:t>
            </a:r>
            <a:r>
              <a:rPr lang="en-US" sz="800" dirty="0">
                <a:latin typeface="Arial" panose="020B0604020202020204" pitchFamily="34" charset="0"/>
                <a:cs typeface="Arial" panose="020B0604020202020204" pitchFamily="34" charset="0"/>
              </a:rPr>
              <a:t>, M. (2026). Cervical Cancer: An Overview of Pathophysiology and Management. </a:t>
            </a:r>
            <a:r>
              <a:rPr lang="en-US" sz="800" i="1" dirty="0">
                <a:latin typeface="Arial" panose="020B0604020202020204" pitchFamily="34" charset="0"/>
                <a:cs typeface="Arial" panose="020B0604020202020204" pitchFamily="34" charset="0"/>
              </a:rPr>
              <a:t>Seminars in Oncology Nursing</a:t>
            </a:r>
            <a:r>
              <a:rPr lang="en-US" sz="800" dirty="0">
                <a:latin typeface="Arial" panose="020B0604020202020204" pitchFamily="34" charset="0"/>
                <a:cs typeface="Arial" panose="020B0604020202020204" pitchFamily="34" charset="0"/>
              </a:rPr>
              <a:t>, 35(2), pp.166–174. </a:t>
            </a:r>
            <a:r>
              <a:rPr lang="en-US" sz="800" dirty="0" err="1">
                <a:latin typeface="Arial" panose="020B0604020202020204" pitchFamily="34" charset="0"/>
                <a:cs typeface="Arial" panose="020B0604020202020204" pitchFamily="34" charset="0"/>
              </a:rPr>
              <a:t>doi:</a:t>
            </a:r>
            <a:r>
              <a:rPr lang="en-US" sz="800" dirty="0" err="1">
                <a:latin typeface="Arial" panose="020B0604020202020204" pitchFamily="34" charset="0"/>
                <a:cs typeface="Arial" panose="020B0604020202020204" pitchFamily="34" charset="0"/>
                <a:hlinkClick r:id="rId7"/>
              </a:rPr>
              <a:t>https</a:t>
            </a:r>
            <a:r>
              <a:rPr lang="en-US" sz="800" dirty="0">
                <a:latin typeface="Arial" panose="020B0604020202020204" pitchFamily="34" charset="0"/>
                <a:cs typeface="Arial" panose="020B0604020202020204" pitchFamily="34" charset="0"/>
                <a:hlinkClick r:id="rId7"/>
              </a:rPr>
              <a:t>://doi.org/10.1016/j.soncn.2019.02.003</a:t>
            </a:r>
            <a:r>
              <a:rPr lang="en-US" sz="800" dirty="0">
                <a:latin typeface="Arial" panose="020B0604020202020204" pitchFamily="34" charset="0"/>
                <a:cs typeface="Arial" panose="020B0604020202020204" pitchFamily="34" charset="0"/>
              </a:rPr>
              <a:t>.</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Ludmir, J. and Sehdev, H.M. (2026). Anatomy and Physiology of the Uterine Cervix. </a:t>
            </a:r>
            <a:r>
              <a:rPr lang="en-US" sz="800" i="1" dirty="0">
                <a:latin typeface="Arial" panose="020B0604020202020204" pitchFamily="34" charset="0"/>
                <a:cs typeface="Arial" panose="020B0604020202020204" pitchFamily="34" charset="0"/>
              </a:rPr>
              <a:t>Clinical Obstetrics and Gynecology</a:t>
            </a:r>
            <a:r>
              <a:rPr lang="en-US" sz="800" dirty="0">
                <a:latin typeface="Arial" panose="020B0604020202020204" pitchFamily="34" charset="0"/>
                <a:cs typeface="Arial" panose="020B0604020202020204" pitchFamily="34" charset="0"/>
              </a:rPr>
              <a:t>, [online] 43(3), pp.433–439. Available at: </a:t>
            </a:r>
            <a:r>
              <a:rPr lang="en-US" sz="800" dirty="0">
                <a:latin typeface="Arial" panose="020B0604020202020204" pitchFamily="34" charset="0"/>
                <a:cs typeface="Arial" panose="020B0604020202020204" pitchFamily="34" charset="0"/>
                <a:hlinkClick r:id="rId8"/>
              </a:rPr>
              <a:t>https://journals.lww.com/clinicalobgyn/Citation/2000/09000/Anatomy_and_Physiology_of_the_Uterine_Cervix.3.aspx</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National Cancer Institute (2026). </a:t>
            </a:r>
            <a:r>
              <a:rPr lang="en-US" sz="800" i="1" dirty="0">
                <a:latin typeface="Arial" panose="020B0604020202020204" pitchFamily="34" charset="0"/>
                <a:cs typeface="Arial" panose="020B0604020202020204" pitchFamily="34" charset="0"/>
              </a:rPr>
              <a:t>Reproductive system</a:t>
            </a:r>
            <a:r>
              <a:rPr lang="en-US" sz="800" dirty="0">
                <a:latin typeface="Arial" panose="020B0604020202020204" pitchFamily="34" charset="0"/>
                <a:cs typeface="Arial" panose="020B0604020202020204" pitchFamily="34" charset="0"/>
              </a:rPr>
              <a:t>. [online] National Cancer Institute. Available at: </a:t>
            </a:r>
            <a:r>
              <a:rPr lang="en-US" sz="800" dirty="0">
                <a:latin typeface="Arial" panose="020B0604020202020204" pitchFamily="34" charset="0"/>
                <a:cs typeface="Arial" panose="020B0604020202020204" pitchFamily="34" charset="0"/>
                <a:hlinkClick r:id="rId9"/>
              </a:rPr>
              <a:t>https://www.cancer.gov/publications/dictionaries/cancer-terms/def/reproductive-system</a:t>
            </a:r>
            <a:r>
              <a:rPr lang="en-US" sz="800" dirty="0">
                <a:latin typeface="Arial" panose="020B0604020202020204" pitchFamily="34" charset="0"/>
                <a:cs typeface="Arial" panose="020B0604020202020204" pitchFamily="34" charset="0"/>
              </a:rPr>
              <a:t> [Accessed 17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NHS (2026). </a:t>
            </a:r>
            <a:r>
              <a:rPr lang="en-US" sz="800" i="1" dirty="0">
                <a:latin typeface="Arial" panose="020B0604020202020204" pitchFamily="34" charset="0"/>
                <a:cs typeface="Arial" panose="020B0604020202020204" pitchFamily="34" charset="0"/>
              </a:rPr>
              <a:t>Overview - Cervical Cancer</a:t>
            </a:r>
            <a:r>
              <a:rPr lang="en-US" sz="800" dirty="0">
                <a:latin typeface="Arial" panose="020B0604020202020204" pitchFamily="34" charset="0"/>
                <a:cs typeface="Arial" panose="020B0604020202020204" pitchFamily="34" charset="0"/>
              </a:rPr>
              <a:t>. [online] NHS. Available at: </a:t>
            </a:r>
            <a:r>
              <a:rPr lang="en-US" sz="800" dirty="0">
                <a:latin typeface="Arial" panose="020B0604020202020204" pitchFamily="34" charset="0"/>
                <a:cs typeface="Arial" panose="020B0604020202020204" pitchFamily="34" charset="0"/>
                <a:hlinkClick r:id="rId10"/>
              </a:rPr>
              <a:t>https://www.nhs.uk/conditions/cervical-cancer/</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Nice.org.uk. (2026). </a:t>
            </a:r>
            <a:r>
              <a:rPr lang="en-US" sz="800" i="1" dirty="0">
                <a:latin typeface="Arial" panose="020B0604020202020204" pitchFamily="34" charset="0"/>
                <a:cs typeface="Arial" panose="020B0604020202020204" pitchFamily="34" charset="0"/>
              </a:rPr>
              <a:t>Products - Cervical cancer | Topic | NICE</a:t>
            </a:r>
            <a:r>
              <a:rPr lang="en-US" sz="800" dirty="0">
                <a:latin typeface="Arial" panose="020B0604020202020204" pitchFamily="34" charset="0"/>
                <a:cs typeface="Arial" panose="020B0604020202020204" pitchFamily="34" charset="0"/>
              </a:rPr>
              <a:t>. [online] Available at: </a:t>
            </a:r>
            <a:r>
              <a:rPr lang="en-US" sz="800" dirty="0">
                <a:latin typeface="Arial" panose="020B0604020202020204" pitchFamily="34" charset="0"/>
                <a:cs typeface="Arial" panose="020B0604020202020204" pitchFamily="34" charset="0"/>
                <a:hlinkClick r:id="rId11"/>
              </a:rPr>
              <a:t>https://www.nice.org.uk/guidance/conditions-and-diseases/cancer/cervical-cancer/products?ProductType=Guidance&amp;Status=Published</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Schiffman, M., Castle, P.E., Jeronimo, J., Rodriguez, A.C. and </a:t>
            </a:r>
            <a:r>
              <a:rPr lang="en-US" sz="800" dirty="0" err="1">
                <a:latin typeface="Arial" panose="020B0604020202020204" pitchFamily="34" charset="0"/>
                <a:cs typeface="Arial" panose="020B0604020202020204" pitchFamily="34" charset="0"/>
              </a:rPr>
              <a:t>Wacholder</a:t>
            </a:r>
            <a:r>
              <a:rPr lang="en-US" sz="800" dirty="0">
                <a:latin typeface="Arial" panose="020B0604020202020204" pitchFamily="34" charset="0"/>
                <a:cs typeface="Arial" panose="020B0604020202020204" pitchFamily="34" charset="0"/>
              </a:rPr>
              <a:t>, S. (2026). Human papillomavirus and cervical cancer. </a:t>
            </a:r>
            <a:r>
              <a:rPr lang="en-US" sz="800" i="1" dirty="0">
                <a:latin typeface="Arial" panose="020B0604020202020204" pitchFamily="34" charset="0"/>
                <a:cs typeface="Arial" panose="020B0604020202020204" pitchFamily="34" charset="0"/>
              </a:rPr>
              <a:t>The Lancet</a:t>
            </a:r>
            <a:r>
              <a:rPr lang="en-US" sz="800" dirty="0">
                <a:latin typeface="Arial" panose="020B0604020202020204" pitchFamily="34" charset="0"/>
                <a:cs typeface="Arial" panose="020B0604020202020204" pitchFamily="34" charset="0"/>
              </a:rPr>
              <a:t>, [online] 370(9590), pp.890–907. </a:t>
            </a:r>
            <a:r>
              <a:rPr lang="en-US" sz="800" dirty="0" err="1">
                <a:latin typeface="Arial" panose="020B0604020202020204" pitchFamily="34" charset="0"/>
                <a:cs typeface="Arial" panose="020B0604020202020204" pitchFamily="34" charset="0"/>
              </a:rPr>
              <a:t>doi:</a:t>
            </a:r>
            <a:r>
              <a:rPr lang="en-US" sz="800" dirty="0" err="1">
                <a:latin typeface="Arial" panose="020B0604020202020204" pitchFamily="34" charset="0"/>
                <a:cs typeface="Arial" panose="020B0604020202020204" pitchFamily="34" charset="0"/>
                <a:hlinkClick r:id="rId12"/>
              </a:rPr>
              <a:t>https</a:t>
            </a:r>
            <a:r>
              <a:rPr lang="en-US" sz="800" dirty="0">
                <a:latin typeface="Arial" panose="020B0604020202020204" pitchFamily="34" charset="0"/>
                <a:cs typeface="Arial" panose="020B0604020202020204" pitchFamily="34" charset="0"/>
                <a:hlinkClick r:id="rId12"/>
              </a:rPr>
              <a:t>://doi.org/10.1016/s0140-6736(07)61416-0</a:t>
            </a:r>
            <a:r>
              <a:rPr lang="en-US" sz="800" dirty="0">
                <a:latin typeface="Arial" panose="020B0604020202020204" pitchFamily="34" charset="0"/>
                <a:cs typeface="Arial" panose="020B0604020202020204" pitchFamily="34" charset="0"/>
              </a:rPr>
              <a:t>.</a:t>
            </a:r>
            <a:endParaRPr lang="en-GB" sz="800" dirty="0">
              <a:latin typeface="Arial" panose="020B0604020202020204" pitchFamily="34" charset="0"/>
              <a:cs typeface="Arial" panose="020B0604020202020204" pitchFamily="34" charset="0"/>
            </a:endParaRPr>
          </a:p>
          <a:p>
            <a:pPr marL="0" indent="0">
              <a:lnSpc>
                <a:spcPct val="150000"/>
              </a:lnSpc>
              <a:buNone/>
            </a:pPr>
            <a:r>
              <a:rPr lang="en-US" sz="800" dirty="0">
                <a:latin typeface="Arial" panose="020B0604020202020204" pitchFamily="34" charset="0"/>
                <a:cs typeface="Arial" panose="020B0604020202020204" pitchFamily="34" charset="0"/>
              </a:rPr>
              <a:t>World Health Organization (2026). </a:t>
            </a:r>
            <a:r>
              <a:rPr lang="en-US" sz="800" i="1" dirty="0">
                <a:latin typeface="Arial" panose="020B0604020202020204" pitchFamily="34" charset="0"/>
                <a:cs typeface="Arial" panose="020B0604020202020204" pitchFamily="34" charset="0"/>
              </a:rPr>
              <a:t>Cervical Cancer</a:t>
            </a:r>
            <a:r>
              <a:rPr lang="en-US" sz="800" dirty="0">
                <a:latin typeface="Arial" panose="020B0604020202020204" pitchFamily="34" charset="0"/>
                <a:cs typeface="Arial" panose="020B0604020202020204" pitchFamily="34" charset="0"/>
              </a:rPr>
              <a:t>. [online] World Health Organization. Available at: </a:t>
            </a:r>
            <a:r>
              <a:rPr lang="en-US" sz="800" dirty="0">
                <a:latin typeface="Arial" panose="020B0604020202020204" pitchFamily="34" charset="0"/>
                <a:cs typeface="Arial" panose="020B0604020202020204" pitchFamily="34" charset="0"/>
                <a:hlinkClick r:id="rId13"/>
              </a:rPr>
              <a:t>https://www.who.int/news-room/fact-sheets/detail/cervical-cancer</a:t>
            </a:r>
            <a:r>
              <a:rPr lang="en-US" sz="800" dirty="0">
                <a:latin typeface="Arial" panose="020B0604020202020204" pitchFamily="34" charset="0"/>
                <a:cs typeface="Arial" panose="020B0604020202020204" pitchFamily="34" charset="0"/>
              </a:rPr>
              <a:t> [Accessed 16 Apr. 2026].</a:t>
            </a:r>
            <a:endParaRPr lang="en-GB" sz="800" dirty="0">
              <a:latin typeface="Arial" panose="020B0604020202020204" pitchFamily="34" charset="0"/>
              <a:cs typeface="Arial" panose="020B0604020202020204" pitchFamily="34" charset="0"/>
            </a:endParaRPr>
          </a:p>
          <a:p>
            <a:pPr marL="0" indent="0">
              <a:buNone/>
            </a:pPr>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20/04/2026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8431</TotalTime>
  <Words>1538</Words>
  <Application>Microsoft Office PowerPoint</Application>
  <PresentationFormat>Apresentação na tela (4:3)</PresentationFormat>
  <Paragraphs>131</Paragraphs>
  <Slides>12</Slides>
  <Notes>0</Notes>
  <HiddenSlides>0</HiddenSlides>
  <MMClips>10</MMClips>
  <ScaleCrop>false</ScaleCrop>
  <HeadingPairs>
    <vt:vector size="6" baseType="variant">
      <vt:variant>
        <vt:lpstr>Fontes usadas</vt:lpstr>
      </vt:variant>
      <vt:variant>
        <vt:i4>4</vt:i4>
      </vt:variant>
      <vt:variant>
        <vt:lpstr>Tema</vt:lpstr>
      </vt:variant>
      <vt:variant>
        <vt:i4>1</vt:i4>
      </vt:variant>
      <vt:variant>
        <vt:lpstr>Títulos de slides</vt:lpstr>
      </vt:variant>
      <vt:variant>
        <vt:i4>12</vt:i4>
      </vt:variant>
    </vt:vector>
  </HeadingPairs>
  <TitlesOfParts>
    <vt:vector size="17" baseType="lpstr">
      <vt:lpstr>Arial</vt:lpstr>
      <vt:lpstr>Myriad Pro</vt:lpstr>
      <vt:lpstr>Times New Roman</vt:lpstr>
      <vt:lpstr>Verdana</vt:lpstr>
      <vt:lpstr>20140311PresentationUWTSDTemplate</vt:lpstr>
      <vt:lpstr>Apresentação do PowerPoint</vt:lpstr>
      <vt:lpstr>Introduction</vt:lpstr>
      <vt:lpstr>Information about the person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familia familia</cp:lastModifiedBy>
  <cp:revision>232</cp:revision>
  <cp:lastPrinted>2018-07-09T15:27:01Z</cp:lastPrinted>
  <dcterms:created xsi:type="dcterms:W3CDTF">2002-10-07T19:43:58Z</dcterms:created>
  <dcterms:modified xsi:type="dcterms:W3CDTF">2026-04-22T07:12:50Z</dcterms:modified>
</cp:coreProperties>
</file>