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70" r:id="rId4"/>
    <p:sldId id="271" r:id="rId5"/>
    <p:sldId id="259" r:id="rId6"/>
    <p:sldId id="260" r:id="rId7"/>
    <p:sldId id="261" r:id="rId8"/>
    <p:sldId id="262" r:id="rId9"/>
    <p:sldId id="263" r:id="rId10"/>
    <p:sldId id="269" r:id="rId11"/>
    <p:sldId id="264" r:id="rId12"/>
    <p:sldId id="268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DA0183C-A0A6-964A-9571-149A1D76E3BE}" v="1" dt="2025-11-20T14:20:28.0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B9631B5-78F2-41C9-869B-9F39066F8104}" styleName="Medium Style 3 –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69CF1AB2-1976-4502-BF36-3FF5EA218861}" styleName="Medium Style 4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130"/>
    <p:restoredTop sz="94712"/>
  </p:normalViewPr>
  <p:slideViewPr>
    <p:cSldViewPr snapToGrid="0">
      <p:cViewPr varScale="1">
        <p:scale>
          <a:sx n="96" d="100"/>
          <a:sy n="96" d="100"/>
        </p:scale>
        <p:origin x="176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2F0208-AF46-44B1-BF3B-A25EAE1AEF6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215D780-EC60-49AD-B253-B13DE751BB4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concepts form the basis for both worldwide health policy and health policy in the United Kingdom.</a:t>
          </a:r>
          <a:endParaRPr lang="en-US" dirty="0"/>
        </a:p>
      </dgm:t>
    </dgm:pt>
    <dgm:pt modelId="{3BB60710-5F60-45D3-BF38-CDF06479F39A}" type="parTrans" cxnId="{E841DB9F-1287-43D0-AD40-6DC6AC75A4DD}">
      <dgm:prSet/>
      <dgm:spPr/>
      <dgm:t>
        <a:bodyPr/>
        <a:lstStyle/>
        <a:p>
          <a:endParaRPr lang="en-US"/>
        </a:p>
      </dgm:t>
    </dgm:pt>
    <dgm:pt modelId="{293C48B8-FA6C-44A5-A453-0E2100E54478}" type="sibTrans" cxnId="{E841DB9F-1287-43D0-AD40-6DC6AC75A4DD}">
      <dgm:prSet/>
      <dgm:spPr/>
      <dgm:t>
        <a:bodyPr/>
        <a:lstStyle/>
        <a:p>
          <a:endParaRPr lang="en-US"/>
        </a:p>
      </dgm:t>
    </dgm:pt>
    <dgm:pt modelId="{2843BE7D-A32A-498E-A3D5-3820D81E3F0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third Sustainable Development Goal (SDG 3) aims to provide universal healthcare access and disease prevention methods to achieve good health and wellbeing for every person(UN, 2015).</a:t>
          </a:r>
          <a:endParaRPr lang="en-US"/>
        </a:p>
      </dgm:t>
    </dgm:pt>
    <dgm:pt modelId="{41A1241E-91B7-4FCE-B7E4-DBEEF6636F8A}" type="parTrans" cxnId="{2BFDE15E-C5FC-44CE-9A21-6DB9D299ABE8}">
      <dgm:prSet/>
      <dgm:spPr/>
      <dgm:t>
        <a:bodyPr/>
        <a:lstStyle/>
        <a:p>
          <a:endParaRPr lang="en-US"/>
        </a:p>
      </dgm:t>
    </dgm:pt>
    <dgm:pt modelId="{7B156BA9-856F-437E-8361-6E32F800F127}" type="sibTrans" cxnId="{2BFDE15E-C5FC-44CE-9A21-6DB9D299ABE8}">
      <dgm:prSet/>
      <dgm:spPr/>
      <dgm:t>
        <a:bodyPr/>
        <a:lstStyle/>
        <a:p>
          <a:endParaRPr lang="en-US"/>
        </a:p>
      </dgm:t>
    </dgm:pt>
    <dgm:pt modelId="{343F01C0-8F52-42AE-A0C8-A6FD1E6832E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combination of services results in improved resource management and reduced social inequalities while supporting environmental conservation.</a:t>
          </a:r>
          <a:endParaRPr lang="en-US"/>
        </a:p>
      </dgm:t>
    </dgm:pt>
    <dgm:pt modelId="{D8147758-2A0F-410B-A23B-7B4440CB350F}" type="parTrans" cxnId="{2C948567-DD64-41DE-B30D-46A5E7539DA7}">
      <dgm:prSet/>
      <dgm:spPr/>
      <dgm:t>
        <a:bodyPr/>
        <a:lstStyle/>
        <a:p>
          <a:endParaRPr lang="en-US"/>
        </a:p>
      </dgm:t>
    </dgm:pt>
    <dgm:pt modelId="{C207A93B-3BC6-4B5D-9700-E70A11C0B1EF}" type="sibTrans" cxnId="{2C948567-DD64-41DE-B30D-46A5E7539DA7}">
      <dgm:prSet/>
      <dgm:spPr/>
      <dgm:t>
        <a:bodyPr/>
        <a:lstStyle/>
        <a:p>
          <a:endParaRPr lang="en-US"/>
        </a:p>
      </dgm:t>
    </dgm:pt>
    <dgm:pt modelId="{9088C728-B85D-4947-9035-744CB8D81B14}" type="pres">
      <dgm:prSet presAssocID="{D52F0208-AF46-44B1-BF3B-A25EAE1AEF61}" presName="root" presStyleCnt="0">
        <dgm:presLayoutVars>
          <dgm:dir/>
          <dgm:resizeHandles val="exact"/>
        </dgm:presLayoutVars>
      </dgm:prSet>
      <dgm:spPr/>
    </dgm:pt>
    <dgm:pt modelId="{ABC4A09E-1A2A-49C0-81F4-538F9E612DFE}" type="pres">
      <dgm:prSet presAssocID="{8215D780-EC60-49AD-B253-B13DE751BB44}" presName="compNode" presStyleCnt="0"/>
      <dgm:spPr/>
    </dgm:pt>
    <dgm:pt modelId="{8FC43A1D-660D-4B46-A3ED-1889C28DE524}" type="pres">
      <dgm:prSet presAssocID="{8215D780-EC60-49AD-B253-B13DE751BB44}" presName="bgRect" presStyleLbl="bgShp" presStyleIdx="0" presStyleCnt="3"/>
      <dgm:spPr/>
    </dgm:pt>
    <dgm:pt modelId="{3AF8F419-EA04-4FE2-AEB7-FFC565C132E9}" type="pres">
      <dgm:prSet presAssocID="{8215D780-EC60-49AD-B253-B13DE751BB4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F8234E6C-7C17-45E8-BCF8-2DAF832389ED}" type="pres">
      <dgm:prSet presAssocID="{8215D780-EC60-49AD-B253-B13DE751BB44}" presName="spaceRect" presStyleCnt="0"/>
      <dgm:spPr/>
    </dgm:pt>
    <dgm:pt modelId="{A3F939DB-9F7B-4390-8A3F-112FE0549C28}" type="pres">
      <dgm:prSet presAssocID="{8215D780-EC60-49AD-B253-B13DE751BB44}" presName="parTx" presStyleLbl="revTx" presStyleIdx="0" presStyleCnt="3">
        <dgm:presLayoutVars>
          <dgm:chMax val="0"/>
          <dgm:chPref val="0"/>
        </dgm:presLayoutVars>
      </dgm:prSet>
      <dgm:spPr/>
    </dgm:pt>
    <dgm:pt modelId="{5C103FB1-FFCD-44D7-A451-B92720A65FBF}" type="pres">
      <dgm:prSet presAssocID="{293C48B8-FA6C-44A5-A453-0E2100E54478}" presName="sibTrans" presStyleCnt="0"/>
      <dgm:spPr/>
    </dgm:pt>
    <dgm:pt modelId="{7A3372CC-82AF-4194-9461-3D77329F44E8}" type="pres">
      <dgm:prSet presAssocID="{2843BE7D-A32A-498E-A3D5-3820D81E3F01}" presName="compNode" presStyleCnt="0"/>
      <dgm:spPr/>
    </dgm:pt>
    <dgm:pt modelId="{88D41208-47C3-4D25-AE47-79C3FE252FC7}" type="pres">
      <dgm:prSet presAssocID="{2843BE7D-A32A-498E-A3D5-3820D81E3F01}" presName="bgRect" presStyleLbl="bgShp" presStyleIdx="1" presStyleCnt="3"/>
      <dgm:spPr/>
    </dgm:pt>
    <dgm:pt modelId="{EFE582D2-3B7C-425A-A58D-97F3D6BAF4C2}" type="pres">
      <dgm:prSet presAssocID="{2843BE7D-A32A-498E-A3D5-3820D81E3F0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6D6C75EA-558E-4F13-A0C2-36680D2E69F0}" type="pres">
      <dgm:prSet presAssocID="{2843BE7D-A32A-498E-A3D5-3820D81E3F01}" presName="spaceRect" presStyleCnt="0"/>
      <dgm:spPr/>
    </dgm:pt>
    <dgm:pt modelId="{5F70F6A7-12F3-4C53-8FBD-8925E5226FEE}" type="pres">
      <dgm:prSet presAssocID="{2843BE7D-A32A-498E-A3D5-3820D81E3F01}" presName="parTx" presStyleLbl="revTx" presStyleIdx="1" presStyleCnt="3">
        <dgm:presLayoutVars>
          <dgm:chMax val="0"/>
          <dgm:chPref val="0"/>
        </dgm:presLayoutVars>
      </dgm:prSet>
      <dgm:spPr/>
    </dgm:pt>
    <dgm:pt modelId="{936FC7CE-A417-43A7-9CAD-91764FCB49A3}" type="pres">
      <dgm:prSet presAssocID="{7B156BA9-856F-437E-8361-6E32F800F127}" presName="sibTrans" presStyleCnt="0"/>
      <dgm:spPr/>
    </dgm:pt>
    <dgm:pt modelId="{3AFBF1D2-8128-4460-B4C7-E882AA2D9103}" type="pres">
      <dgm:prSet presAssocID="{343F01C0-8F52-42AE-A0C8-A6FD1E6832E4}" presName="compNode" presStyleCnt="0"/>
      <dgm:spPr/>
    </dgm:pt>
    <dgm:pt modelId="{ACCCD0EE-10B7-43FD-9530-6D60A1F8F28B}" type="pres">
      <dgm:prSet presAssocID="{343F01C0-8F52-42AE-A0C8-A6FD1E6832E4}" presName="bgRect" presStyleLbl="bgShp" presStyleIdx="2" presStyleCnt="3"/>
      <dgm:spPr/>
    </dgm:pt>
    <dgm:pt modelId="{B162892B-308E-4848-A8EC-EEF99BD726D5}" type="pres">
      <dgm:prSet presAssocID="{343F01C0-8F52-42AE-A0C8-A6FD1E6832E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1439E057-FE15-4AC4-8D72-DFDA1D0606D0}" type="pres">
      <dgm:prSet presAssocID="{343F01C0-8F52-42AE-A0C8-A6FD1E6832E4}" presName="spaceRect" presStyleCnt="0"/>
      <dgm:spPr/>
    </dgm:pt>
    <dgm:pt modelId="{237D0191-249D-4296-B99B-A81F480C4381}" type="pres">
      <dgm:prSet presAssocID="{343F01C0-8F52-42AE-A0C8-A6FD1E6832E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BFDE15E-C5FC-44CE-9A21-6DB9D299ABE8}" srcId="{D52F0208-AF46-44B1-BF3B-A25EAE1AEF61}" destId="{2843BE7D-A32A-498E-A3D5-3820D81E3F01}" srcOrd="1" destOrd="0" parTransId="{41A1241E-91B7-4FCE-B7E4-DBEEF6636F8A}" sibTransId="{7B156BA9-856F-437E-8361-6E32F800F127}"/>
    <dgm:cxn modelId="{2C948567-DD64-41DE-B30D-46A5E7539DA7}" srcId="{D52F0208-AF46-44B1-BF3B-A25EAE1AEF61}" destId="{343F01C0-8F52-42AE-A0C8-A6FD1E6832E4}" srcOrd="2" destOrd="0" parTransId="{D8147758-2A0F-410B-A23B-7B4440CB350F}" sibTransId="{C207A93B-3BC6-4B5D-9700-E70A11C0B1EF}"/>
    <dgm:cxn modelId="{5F4C0A68-D120-47DC-B69E-9F6723E3FF48}" type="presOf" srcId="{8215D780-EC60-49AD-B253-B13DE751BB44}" destId="{A3F939DB-9F7B-4390-8A3F-112FE0549C28}" srcOrd="0" destOrd="0" presId="urn:microsoft.com/office/officeart/2018/2/layout/IconVerticalSolidList"/>
    <dgm:cxn modelId="{0B275D84-70C1-47C7-A807-D14FB9F5E485}" type="presOf" srcId="{343F01C0-8F52-42AE-A0C8-A6FD1E6832E4}" destId="{237D0191-249D-4296-B99B-A81F480C4381}" srcOrd="0" destOrd="0" presId="urn:microsoft.com/office/officeart/2018/2/layout/IconVerticalSolidList"/>
    <dgm:cxn modelId="{8B024390-9B31-471B-AEB8-D0326AAB1E0D}" type="presOf" srcId="{2843BE7D-A32A-498E-A3D5-3820D81E3F01}" destId="{5F70F6A7-12F3-4C53-8FBD-8925E5226FEE}" srcOrd="0" destOrd="0" presId="urn:microsoft.com/office/officeart/2018/2/layout/IconVerticalSolidList"/>
    <dgm:cxn modelId="{E841DB9F-1287-43D0-AD40-6DC6AC75A4DD}" srcId="{D52F0208-AF46-44B1-BF3B-A25EAE1AEF61}" destId="{8215D780-EC60-49AD-B253-B13DE751BB44}" srcOrd="0" destOrd="0" parTransId="{3BB60710-5F60-45D3-BF38-CDF06479F39A}" sibTransId="{293C48B8-FA6C-44A5-A453-0E2100E54478}"/>
    <dgm:cxn modelId="{254BD1DB-2E11-4CDE-BEF5-5DDD700CCDDA}" type="presOf" srcId="{D52F0208-AF46-44B1-BF3B-A25EAE1AEF61}" destId="{9088C728-B85D-4947-9035-744CB8D81B14}" srcOrd="0" destOrd="0" presId="urn:microsoft.com/office/officeart/2018/2/layout/IconVerticalSolidList"/>
    <dgm:cxn modelId="{9A77BBC0-AFCA-4D17-A6C8-6A3E3ADD4CB6}" type="presParOf" srcId="{9088C728-B85D-4947-9035-744CB8D81B14}" destId="{ABC4A09E-1A2A-49C0-81F4-538F9E612DFE}" srcOrd="0" destOrd="0" presId="urn:microsoft.com/office/officeart/2018/2/layout/IconVerticalSolidList"/>
    <dgm:cxn modelId="{7F2CEE27-381E-4AF1-9ACB-39971C347002}" type="presParOf" srcId="{ABC4A09E-1A2A-49C0-81F4-538F9E612DFE}" destId="{8FC43A1D-660D-4B46-A3ED-1889C28DE524}" srcOrd="0" destOrd="0" presId="urn:microsoft.com/office/officeart/2018/2/layout/IconVerticalSolidList"/>
    <dgm:cxn modelId="{23506837-647D-4212-99FC-8BE020E50313}" type="presParOf" srcId="{ABC4A09E-1A2A-49C0-81F4-538F9E612DFE}" destId="{3AF8F419-EA04-4FE2-AEB7-FFC565C132E9}" srcOrd="1" destOrd="0" presId="urn:microsoft.com/office/officeart/2018/2/layout/IconVerticalSolidList"/>
    <dgm:cxn modelId="{CAC19BC9-F5C2-4038-8808-058A06A96D74}" type="presParOf" srcId="{ABC4A09E-1A2A-49C0-81F4-538F9E612DFE}" destId="{F8234E6C-7C17-45E8-BCF8-2DAF832389ED}" srcOrd="2" destOrd="0" presId="urn:microsoft.com/office/officeart/2018/2/layout/IconVerticalSolidList"/>
    <dgm:cxn modelId="{9B033C9B-A3A6-4ECF-A982-B053098EAE12}" type="presParOf" srcId="{ABC4A09E-1A2A-49C0-81F4-538F9E612DFE}" destId="{A3F939DB-9F7B-4390-8A3F-112FE0549C28}" srcOrd="3" destOrd="0" presId="urn:microsoft.com/office/officeart/2018/2/layout/IconVerticalSolidList"/>
    <dgm:cxn modelId="{B4D6928D-870C-4AD6-9FC5-5E69C4B5CC7B}" type="presParOf" srcId="{9088C728-B85D-4947-9035-744CB8D81B14}" destId="{5C103FB1-FFCD-44D7-A451-B92720A65FBF}" srcOrd="1" destOrd="0" presId="urn:microsoft.com/office/officeart/2018/2/layout/IconVerticalSolidList"/>
    <dgm:cxn modelId="{98E8DF3F-BD07-487B-84A1-031899FA681B}" type="presParOf" srcId="{9088C728-B85D-4947-9035-744CB8D81B14}" destId="{7A3372CC-82AF-4194-9461-3D77329F44E8}" srcOrd="2" destOrd="0" presId="urn:microsoft.com/office/officeart/2018/2/layout/IconVerticalSolidList"/>
    <dgm:cxn modelId="{F0F2F2C9-84F5-433F-A014-E94A9A973C74}" type="presParOf" srcId="{7A3372CC-82AF-4194-9461-3D77329F44E8}" destId="{88D41208-47C3-4D25-AE47-79C3FE252FC7}" srcOrd="0" destOrd="0" presId="urn:microsoft.com/office/officeart/2018/2/layout/IconVerticalSolidList"/>
    <dgm:cxn modelId="{21FE7CAB-F9FE-4DAB-92D4-822FFA49AB9F}" type="presParOf" srcId="{7A3372CC-82AF-4194-9461-3D77329F44E8}" destId="{EFE582D2-3B7C-425A-A58D-97F3D6BAF4C2}" srcOrd="1" destOrd="0" presId="urn:microsoft.com/office/officeart/2018/2/layout/IconVerticalSolidList"/>
    <dgm:cxn modelId="{C7733636-C6AF-429E-90F8-5A43432C96FF}" type="presParOf" srcId="{7A3372CC-82AF-4194-9461-3D77329F44E8}" destId="{6D6C75EA-558E-4F13-A0C2-36680D2E69F0}" srcOrd="2" destOrd="0" presId="urn:microsoft.com/office/officeart/2018/2/layout/IconVerticalSolidList"/>
    <dgm:cxn modelId="{42BA1B09-9803-4774-A62F-E9D76E49C8D7}" type="presParOf" srcId="{7A3372CC-82AF-4194-9461-3D77329F44E8}" destId="{5F70F6A7-12F3-4C53-8FBD-8925E5226FEE}" srcOrd="3" destOrd="0" presId="urn:microsoft.com/office/officeart/2018/2/layout/IconVerticalSolidList"/>
    <dgm:cxn modelId="{794BA97B-DBEF-44F0-951D-C7527BBFC13C}" type="presParOf" srcId="{9088C728-B85D-4947-9035-744CB8D81B14}" destId="{936FC7CE-A417-43A7-9CAD-91764FCB49A3}" srcOrd="3" destOrd="0" presId="urn:microsoft.com/office/officeart/2018/2/layout/IconVerticalSolidList"/>
    <dgm:cxn modelId="{884AB660-B77D-4209-9EEE-2CEEA6107B79}" type="presParOf" srcId="{9088C728-B85D-4947-9035-744CB8D81B14}" destId="{3AFBF1D2-8128-4460-B4C7-E882AA2D9103}" srcOrd="4" destOrd="0" presId="urn:microsoft.com/office/officeart/2018/2/layout/IconVerticalSolidList"/>
    <dgm:cxn modelId="{0CA9DFF4-0FCE-4B94-8FEC-308F78245A30}" type="presParOf" srcId="{3AFBF1D2-8128-4460-B4C7-E882AA2D9103}" destId="{ACCCD0EE-10B7-43FD-9530-6D60A1F8F28B}" srcOrd="0" destOrd="0" presId="urn:microsoft.com/office/officeart/2018/2/layout/IconVerticalSolidList"/>
    <dgm:cxn modelId="{ABA4D1CA-DD55-4283-84FD-16C1F22F23E1}" type="presParOf" srcId="{3AFBF1D2-8128-4460-B4C7-E882AA2D9103}" destId="{B162892B-308E-4848-A8EC-EEF99BD726D5}" srcOrd="1" destOrd="0" presId="urn:microsoft.com/office/officeart/2018/2/layout/IconVerticalSolidList"/>
    <dgm:cxn modelId="{16548E49-444F-4EC3-B9D2-6106C4895C5C}" type="presParOf" srcId="{3AFBF1D2-8128-4460-B4C7-E882AA2D9103}" destId="{1439E057-FE15-4AC4-8D72-DFDA1D0606D0}" srcOrd="2" destOrd="0" presId="urn:microsoft.com/office/officeart/2018/2/layout/IconVerticalSolidList"/>
    <dgm:cxn modelId="{5B5985E9-E5BD-4DB4-B48B-35470873AA44}" type="presParOf" srcId="{3AFBF1D2-8128-4460-B4C7-E882AA2D9103}" destId="{237D0191-249D-4296-B99B-A81F480C438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BDB1081-989B-4B05-BB72-447C3832666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2B23302-2B8A-475D-851A-DCEB78F95A9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approach focuses on treating the complete person through a combination of physical and mental and environmental factors (Bolton, 2023).</a:t>
          </a:r>
          <a:endParaRPr lang="en-US" dirty="0"/>
        </a:p>
      </dgm:t>
    </dgm:pt>
    <dgm:pt modelId="{48ABA1F0-7D77-4E47-AAC5-41389A03C029}" type="parTrans" cxnId="{755465CA-5E05-482B-AAC4-CD5112DA08BD}">
      <dgm:prSet/>
      <dgm:spPr/>
      <dgm:t>
        <a:bodyPr/>
        <a:lstStyle/>
        <a:p>
          <a:endParaRPr lang="en-US"/>
        </a:p>
      </dgm:t>
    </dgm:pt>
    <dgm:pt modelId="{5086C880-639E-4449-B2B2-38CBD9216372}" type="sibTrans" cxnId="{755465CA-5E05-482B-AAC4-CD5112DA08BD}">
      <dgm:prSet/>
      <dgm:spPr/>
      <dgm:t>
        <a:bodyPr/>
        <a:lstStyle/>
        <a:p>
          <a:endParaRPr lang="en-US"/>
        </a:p>
      </dgm:t>
    </dgm:pt>
    <dgm:pt modelId="{970ACD49-E92A-483F-825B-0473A3DB969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Biopsychosocial Model integrates biological elements with psychological aspects and social variables to understand health.</a:t>
          </a:r>
          <a:br>
            <a:rPr lang="en-GB" dirty="0"/>
          </a:br>
          <a:endParaRPr lang="en-US" dirty="0"/>
        </a:p>
      </dgm:t>
    </dgm:pt>
    <dgm:pt modelId="{23E876F7-7A02-48E7-AA28-19BD90B2C7CA}" type="parTrans" cxnId="{D20163CC-81B5-4B94-A2B3-B603B1A6F12B}">
      <dgm:prSet/>
      <dgm:spPr/>
      <dgm:t>
        <a:bodyPr/>
        <a:lstStyle/>
        <a:p>
          <a:endParaRPr lang="en-US"/>
        </a:p>
      </dgm:t>
    </dgm:pt>
    <dgm:pt modelId="{44326247-B4E8-45C7-8019-19D0CDEB5237}" type="sibTrans" cxnId="{D20163CC-81B5-4B94-A2B3-B603B1A6F12B}">
      <dgm:prSet/>
      <dgm:spPr/>
      <dgm:t>
        <a:bodyPr/>
        <a:lstStyle/>
        <a:p>
          <a:endParaRPr lang="en-US"/>
        </a:p>
      </dgm:t>
    </dgm:pt>
    <dgm:pt modelId="{1308F5AD-D26C-4109-AEBB-67E61547506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NHS Long Term Plan (2019) supports Integrated Care Systems (ICS) to unite physical healthcare with mental and social care services in the UK(NHS England, 2019).</a:t>
          </a:r>
          <a:endParaRPr lang="en-US" dirty="0"/>
        </a:p>
      </dgm:t>
    </dgm:pt>
    <dgm:pt modelId="{2EDE9946-D3EE-421D-9853-F8170454A14A}" type="parTrans" cxnId="{BF38CBBA-41F1-45C8-9BA2-582015BB20B2}">
      <dgm:prSet/>
      <dgm:spPr/>
      <dgm:t>
        <a:bodyPr/>
        <a:lstStyle/>
        <a:p>
          <a:endParaRPr lang="en-US"/>
        </a:p>
      </dgm:t>
    </dgm:pt>
    <dgm:pt modelId="{A7A2D5C4-60D0-4935-95C6-A664ED8B82EE}" type="sibTrans" cxnId="{BF38CBBA-41F1-45C8-9BA2-582015BB20B2}">
      <dgm:prSet/>
      <dgm:spPr/>
      <dgm:t>
        <a:bodyPr/>
        <a:lstStyle/>
        <a:p>
          <a:endParaRPr lang="en-US"/>
        </a:p>
      </dgm:t>
    </dgm:pt>
    <dgm:pt modelId="{BCED7B9C-3803-4A5A-AE1D-F4F5495C45D4}" type="pres">
      <dgm:prSet presAssocID="{9BDB1081-989B-4B05-BB72-447C38326668}" presName="root" presStyleCnt="0">
        <dgm:presLayoutVars>
          <dgm:dir/>
          <dgm:resizeHandles val="exact"/>
        </dgm:presLayoutVars>
      </dgm:prSet>
      <dgm:spPr/>
    </dgm:pt>
    <dgm:pt modelId="{D1683722-47FC-4BC4-ADE7-EABC752368AE}" type="pres">
      <dgm:prSet presAssocID="{52B23302-2B8A-475D-851A-DCEB78F95A9E}" presName="compNode" presStyleCnt="0"/>
      <dgm:spPr/>
    </dgm:pt>
    <dgm:pt modelId="{8E8D4422-406E-4747-A296-E6DE0AAB49D4}" type="pres">
      <dgm:prSet presAssocID="{52B23302-2B8A-475D-851A-DCEB78F95A9E}" presName="bgRect" presStyleLbl="bgShp" presStyleIdx="0" presStyleCnt="3"/>
      <dgm:spPr/>
    </dgm:pt>
    <dgm:pt modelId="{75DEE8C2-93EB-46C2-AF6A-38586BB0523C}" type="pres">
      <dgm:prSet presAssocID="{52B23302-2B8A-475D-851A-DCEB78F95A9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7360360E-FF39-484F-845D-CFA8A3F2CAB1}" type="pres">
      <dgm:prSet presAssocID="{52B23302-2B8A-475D-851A-DCEB78F95A9E}" presName="spaceRect" presStyleCnt="0"/>
      <dgm:spPr/>
    </dgm:pt>
    <dgm:pt modelId="{043CCF2A-62F4-4367-A8BC-D1287BB9ADAB}" type="pres">
      <dgm:prSet presAssocID="{52B23302-2B8A-475D-851A-DCEB78F95A9E}" presName="parTx" presStyleLbl="revTx" presStyleIdx="0" presStyleCnt="3">
        <dgm:presLayoutVars>
          <dgm:chMax val="0"/>
          <dgm:chPref val="0"/>
        </dgm:presLayoutVars>
      </dgm:prSet>
      <dgm:spPr/>
    </dgm:pt>
    <dgm:pt modelId="{7B245586-244C-4489-B7DF-54792B5206B1}" type="pres">
      <dgm:prSet presAssocID="{5086C880-639E-4449-B2B2-38CBD9216372}" presName="sibTrans" presStyleCnt="0"/>
      <dgm:spPr/>
    </dgm:pt>
    <dgm:pt modelId="{4EC624EF-7088-48B9-9BBF-A4C36700C03A}" type="pres">
      <dgm:prSet presAssocID="{970ACD49-E92A-483F-825B-0473A3DB969E}" presName="compNode" presStyleCnt="0"/>
      <dgm:spPr/>
    </dgm:pt>
    <dgm:pt modelId="{888F9E8C-5982-48ED-813D-1F4794CFCA15}" type="pres">
      <dgm:prSet presAssocID="{970ACD49-E92A-483F-825B-0473A3DB969E}" presName="bgRect" presStyleLbl="bgShp" presStyleIdx="1" presStyleCnt="3"/>
      <dgm:spPr/>
    </dgm:pt>
    <dgm:pt modelId="{1F701F92-2CC1-4407-9103-DEFFA0579F2F}" type="pres">
      <dgm:prSet presAssocID="{970ACD49-E92A-483F-825B-0473A3DB969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08E8571-5155-4846-8C5F-2C662EF9B1A5}" type="pres">
      <dgm:prSet presAssocID="{970ACD49-E92A-483F-825B-0473A3DB969E}" presName="spaceRect" presStyleCnt="0"/>
      <dgm:spPr/>
    </dgm:pt>
    <dgm:pt modelId="{6B215362-D66F-41BE-A8FF-F31EF4467F50}" type="pres">
      <dgm:prSet presAssocID="{970ACD49-E92A-483F-825B-0473A3DB969E}" presName="parTx" presStyleLbl="revTx" presStyleIdx="1" presStyleCnt="3">
        <dgm:presLayoutVars>
          <dgm:chMax val="0"/>
          <dgm:chPref val="0"/>
        </dgm:presLayoutVars>
      </dgm:prSet>
      <dgm:spPr/>
    </dgm:pt>
    <dgm:pt modelId="{60A267F6-5B4C-493A-B1AC-798FB3DD2770}" type="pres">
      <dgm:prSet presAssocID="{44326247-B4E8-45C7-8019-19D0CDEB5237}" presName="sibTrans" presStyleCnt="0"/>
      <dgm:spPr/>
    </dgm:pt>
    <dgm:pt modelId="{27EF8BDF-88E7-4E3B-A5A9-05388FEE4926}" type="pres">
      <dgm:prSet presAssocID="{1308F5AD-D26C-4109-AEBB-67E615475062}" presName="compNode" presStyleCnt="0"/>
      <dgm:spPr/>
    </dgm:pt>
    <dgm:pt modelId="{26DA2592-34CC-466C-944C-4FD9F1F5EA9F}" type="pres">
      <dgm:prSet presAssocID="{1308F5AD-D26C-4109-AEBB-67E615475062}" presName="bgRect" presStyleLbl="bgShp" presStyleIdx="2" presStyleCnt="3"/>
      <dgm:spPr/>
    </dgm:pt>
    <dgm:pt modelId="{97404715-B951-4CE4-A517-BCCB99EC122D}" type="pres">
      <dgm:prSet presAssocID="{1308F5AD-D26C-4109-AEBB-67E61547506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887E8FF0-86FB-4794-B791-B8AF9993E594}" type="pres">
      <dgm:prSet presAssocID="{1308F5AD-D26C-4109-AEBB-67E615475062}" presName="spaceRect" presStyleCnt="0"/>
      <dgm:spPr/>
    </dgm:pt>
    <dgm:pt modelId="{6D449896-9470-4803-BC32-F43AD1316B76}" type="pres">
      <dgm:prSet presAssocID="{1308F5AD-D26C-4109-AEBB-67E61547506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F6A3C7C-B0DD-4C00-A08C-F65224182F2B}" type="presOf" srcId="{52B23302-2B8A-475D-851A-DCEB78F95A9E}" destId="{043CCF2A-62F4-4367-A8BC-D1287BB9ADAB}" srcOrd="0" destOrd="0" presId="urn:microsoft.com/office/officeart/2018/2/layout/IconVerticalSolidList"/>
    <dgm:cxn modelId="{CEA4509B-23F2-4DD0-A38C-6590CDD5340C}" type="presOf" srcId="{9BDB1081-989B-4B05-BB72-447C38326668}" destId="{BCED7B9C-3803-4A5A-AE1D-F4F5495C45D4}" srcOrd="0" destOrd="0" presId="urn:microsoft.com/office/officeart/2018/2/layout/IconVerticalSolidList"/>
    <dgm:cxn modelId="{BF38CBBA-41F1-45C8-9BA2-582015BB20B2}" srcId="{9BDB1081-989B-4B05-BB72-447C38326668}" destId="{1308F5AD-D26C-4109-AEBB-67E615475062}" srcOrd="2" destOrd="0" parTransId="{2EDE9946-D3EE-421D-9853-F8170454A14A}" sibTransId="{A7A2D5C4-60D0-4935-95C6-A664ED8B82EE}"/>
    <dgm:cxn modelId="{7AB816C9-190E-4B99-9B88-5B62CA414C2E}" type="presOf" srcId="{1308F5AD-D26C-4109-AEBB-67E615475062}" destId="{6D449896-9470-4803-BC32-F43AD1316B76}" srcOrd="0" destOrd="0" presId="urn:microsoft.com/office/officeart/2018/2/layout/IconVerticalSolidList"/>
    <dgm:cxn modelId="{755465CA-5E05-482B-AAC4-CD5112DA08BD}" srcId="{9BDB1081-989B-4B05-BB72-447C38326668}" destId="{52B23302-2B8A-475D-851A-DCEB78F95A9E}" srcOrd="0" destOrd="0" parTransId="{48ABA1F0-7D77-4E47-AAC5-41389A03C029}" sibTransId="{5086C880-639E-4449-B2B2-38CBD9216372}"/>
    <dgm:cxn modelId="{D20163CC-81B5-4B94-A2B3-B603B1A6F12B}" srcId="{9BDB1081-989B-4B05-BB72-447C38326668}" destId="{970ACD49-E92A-483F-825B-0473A3DB969E}" srcOrd="1" destOrd="0" parTransId="{23E876F7-7A02-48E7-AA28-19BD90B2C7CA}" sibTransId="{44326247-B4E8-45C7-8019-19D0CDEB5237}"/>
    <dgm:cxn modelId="{F0599DCF-9EF8-4659-B92D-ED25B0892705}" type="presOf" srcId="{970ACD49-E92A-483F-825B-0473A3DB969E}" destId="{6B215362-D66F-41BE-A8FF-F31EF4467F50}" srcOrd="0" destOrd="0" presId="urn:microsoft.com/office/officeart/2018/2/layout/IconVerticalSolidList"/>
    <dgm:cxn modelId="{05DD40B7-6D99-487E-B973-CE62E1D2C09B}" type="presParOf" srcId="{BCED7B9C-3803-4A5A-AE1D-F4F5495C45D4}" destId="{D1683722-47FC-4BC4-ADE7-EABC752368AE}" srcOrd="0" destOrd="0" presId="urn:microsoft.com/office/officeart/2018/2/layout/IconVerticalSolidList"/>
    <dgm:cxn modelId="{87BC9338-ABF7-4D5F-BCAB-BF075703D51E}" type="presParOf" srcId="{D1683722-47FC-4BC4-ADE7-EABC752368AE}" destId="{8E8D4422-406E-4747-A296-E6DE0AAB49D4}" srcOrd="0" destOrd="0" presId="urn:microsoft.com/office/officeart/2018/2/layout/IconVerticalSolidList"/>
    <dgm:cxn modelId="{1944EC2D-CDD5-45D2-85B7-7794E0C5C92A}" type="presParOf" srcId="{D1683722-47FC-4BC4-ADE7-EABC752368AE}" destId="{75DEE8C2-93EB-46C2-AF6A-38586BB0523C}" srcOrd="1" destOrd="0" presId="urn:microsoft.com/office/officeart/2018/2/layout/IconVerticalSolidList"/>
    <dgm:cxn modelId="{36F7B671-30FC-425E-B814-259E98E461F2}" type="presParOf" srcId="{D1683722-47FC-4BC4-ADE7-EABC752368AE}" destId="{7360360E-FF39-484F-845D-CFA8A3F2CAB1}" srcOrd="2" destOrd="0" presId="urn:microsoft.com/office/officeart/2018/2/layout/IconVerticalSolidList"/>
    <dgm:cxn modelId="{E8F6B864-806D-4063-ABBA-AD6F7B51D20D}" type="presParOf" srcId="{D1683722-47FC-4BC4-ADE7-EABC752368AE}" destId="{043CCF2A-62F4-4367-A8BC-D1287BB9ADAB}" srcOrd="3" destOrd="0" presId="urn:microsoft.com/office/officeart/2018/2/layout/IconVerticalSolidList"/>
    <dgm:cxn modelId="{F03277A6-FA8F-4FE6-9630-5F61264E587F}" type="presParOf" srcId="{BCED7B9C-3803-4A5A-AE1D-F4F5495C45D4}" destId="{7B245586-244C-4489-B7DF-54792B5206B1}" srcOrd="1" destOrd="0" presId="urn:microsoft.com/office/officeart/2018/2/layout/IconVerticalSolidList"/>
    <dgm:cxn modelId="{7E4E745D-2013-448C-8E1F-155D821AF966}" type="presParOf" srcId="{BCED7B9C-3803-4A5A-AE1D-F4F5495C45D4}" destId="{4EC624EF-7088-48B9-9BBF-A4C36700C03A}" srcOrd="2" destOrd="0" presId="urn:microsoft.com/office/officeart/2018/2/layout/IconVerticalSolidList"/>
    <dgm:cxn modelId="{DFBDA7CA-FF24-411F-982F-A63615900DBA}" type="presParOf" srcId="{4EC624EF-7088-48B9-9BBF-A4C36700C03A}" destId="{888F9E8C-5982-48ED-813D-1F4794CFCA15}" srcOrd="0" destOrd="0" presId="urn:microsoft.com/office/officeart/2018/2/layout/IconVerticalSolidList"/>
    <dgm:cxn modelId="{8E3203AC-B18F-4348-9FC7-362B3DF7E6B1}" type="presParOf" srcId="{4EC624EF-7088-48B9-9BBF-A4C36700C03A}" destId="{1F701F92-2CC1-4407-9103-DEFFA0579F2F}" srcOrd="1" destOrd="0" presId="urn:microsoft.com/office/officeart/2018/2/layout/IconVerticalSolidList"/>
    <dgm:cxn modelId="{1C8BCD42-CAB9-4738-8F5D-F0A5A093661B}" type="presParOf" srcId="{4EC624EF-7088-48B9-9BBF-A4C36700C03A}" destId="{008E8571-5155-4846-8C5F-2C662EF9B1A5}" srcOrd="2" destOrd="0" presId="urn:microsoft.com/office/officeart/2018/2/layout/IconVerticalSolidList"/>
    <dgm:cxn modelId="{79A4241A-F012-40DB-B9A2-15940984B22D}" type="presParOf" srcId="{4EC624EF-7088-48B9-9BBF-A4C36700C03A}" destId="{6B215362-D66F-41BE-A8FF-F31EF4467F50}" srcOrd="3" destOrd="0" presId="urn:microsoft.com/office/officeart/2018/2/layout/IconVerticalSolidList"/>
    <dgm:cxn modelId="{2D581988-537B-402C-A4E1-A9440E841C0B}" type="presParOf" srcId="{BCED7B9C-3803-4A5A-AE1D-F4F5495C45D4}" destId="{60A267F6-5B4C-493A-B1AC-798FB3DD2770}" srcOrd="3" destOrd="0" presId="urn:microsoft.com/office/officeart/2018/2/layout/IconVerticalSolidList"/>
    <dgm:cxn modelId="{D731F6F4-BEC9-4156-AB4A-C5C933BBD426}" type="presParOf" srcId="{BCED7B9C-3803-4A5A-AE1D-F4F5495C45D4}" destId="{27EF8BDF-88E7-4E3B-A5A9-05388FEE4926}" srcOrd="4" destOrd="0" presId="urn:microsoft.com/office/officeart/2018/2/layout/IconVerticalSolidList"/>
    <dgm:cxn modelId="{87DD2AC0-23E1-4007-AB8D-3FE940FEE825}" type="presParOf" srcId="{27EF8BDF-88E7-4E3B-A5A9-05388FEE4926}" destId="{26DA2592-34CC-466C-944C-4FD9F1F5EA9F}" srcOrd="0" destOrd="0" presId="urn:microsoft.com/office/officeart/2018/2/layout/IconVerticalSolidList"/>
    <dgm:cxn modelId="{08F40043-544D-4BCE-8A04-BE4B3BAECE1F}" type="presParOf" srcId="{27EF8BDF-88E7-4E3B-A5A9-05388FEE4926}" destId="{97404715-B951-4CE4-A517-BCCB99EC122D}" srcOrd="1" destOrd="0" presId="urn:microsoft.com/office/officeart/2018/2/layout/IconVerticalSolidList"/>
    <dgm:cxn modelId="{06AEB833-9B5F-4630-A7E9-496929F7BCD4}" type="presParOf" srcId="{27EF8BDF-88E7-4E3B-A5A9-05388FEE4926}" destId="{887E8FF0-86FB-4794-B791-B8AF9993E594}" srcOrd="2" destOrd="0" presId="urn:microsoft.com/office/officeart/2018/2/layout/IconVerticalSolidList"/>
    <dgm:cxn modelId="{E4B7BF09-8A92-4BD7-B3EC-D29C77123D4F}" type="presParOf" srcId="{27EF8BDF-88E7-4E3B-A5A9-05388FEE4926}" destId="{6D449896-9470-4803-BC32-F43AD1316B7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95EB4CB-6ABA-4B94-8BDD-A2D0C24E1E5F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C288565-725A-4641-94E3-E1D04D1D9F9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The Health in All Policies (</a:t>
          </a:r>
          <a:r>
            <a:rPr lang="en-GB" sz="1800" dirty="0" err="1"/>
            <a:t>HiAP</a:t>
          </a:r>
          <a:r>
            <a:rPr lang="en-GB" sz="1800" dirty="0"/>
            <a:t>) framework promotes health considerations throughout all sectors of society.</a:t>
          </a:r>
          <a:br>
            <a:rPr lang="en-GB" sz="1500" dirty="0"/>
          </a:br>
          <a:endParaRPr lang="en-US" sz="1500" dirty="0"/>
        </a:p>
      </dgm:t>
    </dgm:pt>
    <dgm:pt modelId="{19593136-5900-43DF-815E-34D3E46EA0DB}" type="parTrans" cxnId="{E6ED47F0-79E0-44F8-AB70-516E6E250BE1}">
      <dgm:prSet/>
      <dgm:spPr/>
      <dgm:t>
        <a:bodyPr/>
        <a:lstStyle/>
        <a:p>
          <a:endParaRPr lang="en-US"/>
        </a:p>
      </dgm:t>
    </dgm:pt>
    <dgm:pt modelId="{F66A5699-AA7D-4DE4-9D11-3F37A4977687}" type="sibTrans" cxnId="{E6ED47F0-79E0-44F8-AB70-516E6E250BE1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40905BDD-9854-4A1A-AEA7-E1AA44A5E61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The NHS Long Term Plan from 2019 established three main priorities which include prevention alongside digital transformation and community-based healthcare delivery(NHS England, 2019)</a:t>
          </a:r>
          <a:br>
            <a:rPr lang="en-GB" sz="1500" dirty="0"/>
          </a:br>
          <a:endParaRPr lang="en-US" sz="1500" dirty="0"/>
        </a:p>
      </dgm:t>
    </dgm:pt>
    <dgm:pt modelId="{FA7527D1-BC99-4491-B76D-EDCAE918215C}" type="parTrans" cxnId="{7E8825A0-AE5C-46D3-A93D-9E1AA626294D}">
      <dgm:prSet/>
      <dgm:spPr/>
      <dgm:t>
        <a:bodyPr/>
        <a:lstStyle/>
        <a:p>
          <a:endParaRPr lang="en-US"/>
        </a:p>
      </dgm:t>
    </dgm:pt>
    <dgm:pt modelId="{C9E10635-A6F9-4435-B08F-7E06B90FFB1F}" type="sibTrans" cxnId="{7E8825A0-AE5C-46D3-A93D-9E1AA626294D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8AC8BCF1-4E77-4AF4-A419-FC3E9BE5153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The system faces multiple obstacles which include insufficient funding and insufficient personnel and disorganized structures and political instability.</a:t>
          </a:r>
          <a:br>
            <a:rPr lang="en-GB" sz="1800" dirty="0"/>
          </a:br>
          <a:endParaRPr lang="en-US" sz="1800" dirty="0"/>
        </a:p>
      </dgm:t>
    </dgm:pt>
    <dgm:pt modelId="{95AF5FEA-F10D-4D53-868D-C040622FF30E}" type="parTrans" cxnId="{6E79E864-7A52-48AB-9AE3-07C28C47D690}">
      <dgm:prSet/>
      <dgm:spPr/>
      <dgm:t>
        <a:bodyPr/>
        <a:lstStyle/>
        <a:p>
          <a:endParaRPr lang="en-US"/>
        </a:p>
      </dgm:t>
    </dgm:pt>
    <dgm:pt modelId="{E3BB5B55-C66B-4FB7-AFE1-8D0F15E8830F}" type="sibTrans" cxnId="{6E79E864-7A52-48AB-9AE3-07C28C47D690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8E2861D8-0001-FA4B-8C7C-0FE3BB828805}" type="pres">
      <dgm:prSet presAssocID="{595EB4CB-6ABA-4B94-8BDD-A2D0C24E1E5F}" presName="Name0" presStyleCnt="0">
        <dgm:presLayoutVars>
          <dgm:animLvl val="lvl"/>
          <dgm:resizeHandles val="exact"/>
        </dgm:presLayoutVars>
      </dgm:prSet>
      <dgm:spPr/>
    </dgm:pt>
    <dgm:pt modelId="{D0311DF3-8A0F-0141-9C17-C34016167189}" type="pres">
      <dgm:prSet presAssocID="{BC288565-725A-4641-94E3-E1D04D1D9F97}" presName="compositeNode" presStyleCnt="0">
        <dgm:presLayoutVars>
          <dgm:bulletEnabled val="1"/>
        </dgm:presLayoutVars>
      </dgm:prSet>
      <dgm:spPr/>
    </dgm:pt>
    <dgm:pt modelId="{EEC8AD4D-B352-804D-A4AF-91119DD74E67}" type="pres">
      <dgm:prSet presAssocID="{BC288565-725A-4641-94E3-E1D04D1D9F97}" presName="bgRect" presStyleLbl="bgAccFollowNode1" presStyleIdx="0" presStyleCnt="3"/>
      <dgm:spPr/>
    </dgm:pt>
    <dgm:pt modelId="{B9FBD732-F087-6B47-B830-006F1092DBED}" type="pres">
      <dgm:prSet presAssocID="{F66A5699-AA7D-4DE4-9D11-3F37A4977687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1BA1B92A-7D55-9245-8179-DB7C9F807F3F}" type="pres">
      <dgm:prSet presAssocID="{BC288565-725A-4641-94E3-E1D04D1D9F97}" presName="bottomLine" presStyleLbl="alignNode1" presStyleIdx="1" presStyleCnt="6">
        <dgm:presLayoutVars/>
      </dgm:prSet>
      <dgm:spPr/>
    </dgm:pt>
    <dgm:pt modelId="{EA55B0EF-9E0D-5E40-8E3E-593F681D3291}" type="pres">
      <dgm:prSet presAssocID="{BC288565-725A-4641-94E3-E1D04D1D9F97}" presName="nodeText" presStyleLbl="bgAccFollowNode1" presStyleIdx="0" presStyleCnt="3">
        <dgm:presLayoutVars>
          <dgm:bulletEnabled val="1"/>
        </dgm:presLayoutVars>
      </dgm:prSet>
      <dgm:spPr/>
    </dgm:pt>
    <dgm:pt modelId="{B77A108A-F304-624E-9650-CB91CDF193C2}" type="pres">
      <dgm:prSet presAssocID="{F66A5699-AA7D-4DE4-9D11-3F37A4977687}" presName="sibTrans" presStyleCnt="0"/>
      <dgm:spPr/>
    </dgm:pt>
    <dgm:pt modelId="{C72FC110-1CFA-D741-AEF9-E1F165113F7B}" type="pres">
      <dgm:prSet presAssocID="{40905BDD-9854-4A1A-AEA7-E1AA44A5E610}" presName="compositeNode" presStyleCnt="0">
        <dgm:presLayoutVars>
          <dgm:bulletEnabled val="1"/>
        </dgm:presLayoutVars>
      </dgm:prSet>
      <dgm:spPr/>
    </dgm:pt>
    <dgm:pt modelId="{F1022984-E969-6B46-9427-530500F4FF8D}" type="pres">
      <dgm:prSet presAssocID="{40905BDD-9854-4A1A-AEA7-E1AA44A5E610}" presName="bgRect" presStyleLbl="bgAccFollowNode1" presStyleIdx="1" presStyleCnt="3"/>
      <dgm:spPr/>
    </dgm:pt>
    <dgm:pt modelId="{1EB3E373-1785-9E40-94A9-D3421E4D6902}" type="pres">
      <dgm:prSet presAssocID="{C9E10635-A6F9-4435-B08F-7E06B90FFB1F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6D4A8230-E170-6542-AC11-985D221CE5F4}" type="pres">
      <dgm:prSet presAssocID="{40905BDD-9854-4A1A-AEA7-E1AA44A5E610}" presName="bottomLine" presStyleLbl="alignNode1" presStyleIdx="3" presStyleCnt="6">
        <dgm:presLayoutVars/>
      </dgm:prSet>
      <dgm:spPr/>
    </dgm:pt>
    <dgm:pt modelId="{BD07CB56-89FA-914A-98EC-8508A64DA496}" type="pres">
      <dgm:prSet presAssocID="{40905BDD-9854-4A1A-AEA7-E1AA44A5E610}" presName="nodeText" presStyleLbl="bgAccFollowNode1" presStyleIdx="1" presStyleCnt="3">
        <dgm:presLayoutVars>
          <dgm:bulletEnabled val="1"/>
        </dgm:presLayoutVars>
      </dgm:prSet>
      <dgm:spPr/>
    </dgm:pt>
    <dgm:pt modelId="{CACF56C3-E5B6-A24D-8624-5A85DF0B8D88}" type="pres">
      <dgm:prSet presAssocID="{C9E10635-A6F9-4435-B08F-7E06B90FFB1F}" presName="sibTrans" presStyleCnt="0"/>
      <dgm:spPr/>
    </dgm:pt>
    <dgm:pt modelId="{A2AFAD3A-3013-1A40-ACB9-B7925C256863}" type="pres">
      <dgm:prSet presAssocID="{8AC8BCF1-4E77-4AF4-A419-FC3E9BE51532}" presName="compositeNode" presStyleCnt="0">
        <dgm:presLayoutVars>
          <dgm:bulletEnabled val="1"/>
        </dgm:presLayoutVars>
      </dgm:prSet>
      <dgm:spPr/>
    </dgm:pt>
    <dgm:pt modelId="{1900A3D2-856D-C342-9440-FAF1426AD9B2}" type="pres">
      <dgm:prSet presAssocID="{8AC8BCF1-4E77-4AF4-A419-FC3E9BE51532}" presName="bgRect" presStyleLbl="bgAccFollowNode1" presStyleIdx="2" presStyleCnt="3"/>
      <dgm:spPr/>
    </dgm:pt>
    <dgm:pt modelId="{F75EEB63-A33F-1448-9113-D3907348DF0E}" type="pres">
      <dgm:prSet presAssocID="{E3BB5B55-C66B-4FB7-AFE1-8D0F15E8830F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96A86569-671E-864F-AF51-9D7D24960EFC}" type="pres">
      <dgm:prSet presAssocID="{8AC8BCF1-4E77-4AF4-A419-FC3E9BE51532}" presName="bottomLine" presStyleLbl="alignNode1" presStyleIdx="5" presStyleCnt="6">
        <dgm:presLayoutVars/>
      </dgm:prSet>
      <dgm:spPr/>
    </dgm:pt>
    <dgm:pt modelId="{45B895BC-17B7-074A-9DCD-7E159C514FEA}" type="pres">
      <dgm:prSet presAssocID="{8AC8BCF1-4E77-4AF4-A419-FC3E9BE51532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0CE8592B-5E4A-A740-B4D1-0A474FCC47EA}" type="presOf" srcId="{F66A5699-AA7D-4DE4-9D11-3F37A4977687}" destId="{B9FBD732-F087-6B47-B830-006F1092DBED}" srcOrd="0" destOrd="0" presId="urn:microsoft.com/office/officeart/2016/7/layout/BasicLinearProcessNumbered"/>
    <dgm:cxn modelId="{3ABA1C3B-ECE7-0C4D-9BAB-C9A086305ADE}" type="presOf" srcId="{40905BDD-9854-4A1A-AEA7-E1AA44A5E610}" destId="{F1022984-E969-6B46-9427-530500F4FF8D}" srcOrd="0" destOrd="0" presId="urn:microsoft.com/office/officeart/2016/7/layout/BasicLinearProcessNumbered"/>
    <dgm:cxn modelId="{5FE0C440-E2D4-7E4F-800F-0EFF2AA35D9F}" type="presOf" srcId="{8AC8BCF1-4E77-4AF4-A419-FC3E9BE51532}" destId="{1900A3D2-856D-C342-9440-FAF1426AD9B2}" srcOrd="0" destOrd="0" presId="urn:microsoft.com/office/officeart/2016/7/layout/BasicLinearProcessNumbered"/>
    <dgm:cxn modelId="{140C765E-B514-5E42-A049-4E4EEDDF9973}" type="presOf" srcId="{40905BDD-9854-4A1A-AEA7-E1AA44A5E610}" destId="{BD07CB56-89FA-914A-98EC-8508A64DA496}" srcOrd="1" destOrd="0" presId="urn:microsoft.com/office/officeart/2016/7/layout/BasicLinearProcessNumbered"/>
    <dgm:cxn modelId="{6E79E864-7A52-48AB-9AE3-07C28C47D690}" srcId="{595EB4CB-6ABA-4B94-8BDD-A2D0C24E1E5F}" destId="{8AC8BCF1-4E77-4AF4-A419-FC3E9BE51532}" srcOrd="2" destOrd="0" parTransId="{95AF5FEA-F10D-4D53-868D-C040622FF30E}" sibTransId="{E3BB5B55-C66B-4FB7-AFE1-8D0F15E8830F}"/>
    <dgm:cxn modelId="{039C1677-F65A-6D4D-A8D3-A37A151D9D64}" type="presOf" srcId="{BC288565-725A-4641-94E3-E1D04D1D9F97}" destId="{EEC8AD4D-B352-804D-A4AF-91119DD74E67}" srcOrd="0" destOrd="0" presId="urn:microsoft.com/office/officeart/2016/7/layout/BasicLinearProcessNumbered"/>
    <dgm:cxn modelId="{7E8825A0-AE5C-46D3-A93D-9E1AA626294D}" srcId="{595EB4CB-6ABA-4B94-8BDD-A2D0C24E1E5F}" destId="{40905BDD-9854-4A1A-AEA7-E1AA44A5E610}" srcOrd="1" destOrd="0" parTransId="{FA7527D1-BC99-4491-B76D-EDCAE918215C}" sibTransId="{C9E10635-A6F9-4435-B08F-7E06B90FFB1F}"/>
    <dgm:cxn modelId="{3382B9AF-D3F6-FB46-B624-BBE343D91F21}" type="presOf" srcId="{E3BB5B55-C66B-4FB7-AFE1-8D0F15E8830F}" destId="{F75EEB63-A33F-1448-9113-D3907348DF0E}" srcOrd="0" destOrd="0" presId="urn:microsoft.com/office/officeart/2016/7/layout/BasicLinearProcessNumbered"/>
    <dgm:cxn modelId="{E40A67BD-8B3F-EA4E-9A8D-57C71DF8530C}" type="presOf" srcId="{8AC8BCF1-4E77-4AF4-A419-FC3E9BE51532}" destId="{45B895BC-17B7-074A-9DCD-7E159C514FEA}" srcOrd="1" destOrd="0" presId="urn:microsoft.com/office/officeart/2016/7/layout/BasicLinearProcessNumbered"/>
    <dgm:cxn modelId="{2D752ACE-0AFB-7D4B-B854-3682763A485C}" type="presOf" srcId="{C9E10635-A6F9-4435-B08F-7E06B90FFB1F}" destId="{1EB3E373-1785-9E40-94A9-D3421E4D6902}" srcOrd="0" destOrd="0" presId="urn:microsoft.com/office/officeart/2016/7/layout/BasicLinearProcessNumbered"/>
    <dgm:cxn modelId="{DFB56AE2-169A-944D-B62B-B7CAA739ED90}" type="presOf" srcId="{595EB4CB-6ABA-4B94-8BDD-A2D0C24E1E5F}" destId="{8E2861D8-0001-FA4B-8C7C-0FE3BB828805}" srcOrd="0" destOrd="0" presId="urn:microsoft.com/office/officeart/2016/7/layout/BasicLinearProcessNumbered"/>
    <dgm:cxn modelId="{9EDE78E3-2805-9F4E-9935-96978846AB0C}" type="presOf" srcId="{BC288565-725A-4641-94E3-E1D04D1D9F97}" destId="{EA55B0EF-9E0D-5E40-8E3E-593F681D3291}" srcOrd="1" destOrd="0" presId="urn:microsoft.com/office/officeart/2016/7/layout/BasicLinearProcessNumbered"/>
    <dgm:cxn modelId="{E6ED47F0-79E0-44F8-AB70-516E6E250BE1}" srcId="{595EB4CB-6ABA-4B94-8BDD-A2D0C24E1E5F}" destId="{BC288565-725A-4641-94E3-E1D04D1D9F97}" srcOrd="0" destOrd="0" parTransId="{19593136-5900-43DF-815E-34D3E46EA0DB}" sibTransId="{F66A5699-AA7D-4DE4-9D11-3F37A4977687}"/>
    <dgm:cxn modelId="{3B8C64F8-3078-4242-8529-177099E27EDF}" type="presParOf" srcId="{8E2861D8-0001-FA4B-8C7C-0FE3BB828805}" destId="{D0311DF3-8A0F-0141-9C17-C34016167189}" srcOrd="0" destOrd="0" presId="urn:microsoft.com/office/officeart/2016/7/layout/BasicLinearProcessNumbered"/>
    <dgm:cxn modelId="{216F9388-F582-B548-861E-D399CBD51665}" type="presParOf" srcId="{D0311DF3-8A0F-0141-9C17-C34016167189}" destId="{EEC8AD4D-B352-804D-A4AF-91119DD74E67}" srcOrd="0" destOrd="0" presId="urn:microsoft.com/office/officeart/2016/7/layout/BasicLinearProcessNumbered"/>
    <dgm:cxn modelId="{448D17ED-E538-E44C-8F80-50263A0219A9}" type="presParOf" srcId="{D0311DF3-8A0F-0141-9C17-C34016167189}" destId="{B9FBD732-F087-6B47-B830-006F1092DBED}" srcOrd="1" destOrd="0" presId="urn:microsoft.com/office/officeart/2016/7/layout/BasicLinearProcessNumbered"/>
    <dgm:cxn modelId="{1DC4030A-0886-7043-9BE0-AC27BF58A488}" type="presParOf" srcId="{D0311DF3-8A0F-0141-9C17-C34016167189}" destId="{1BA1B92A-7D55-9245-8179-DB7C9F807F3F}" srcOrd="2" destOrd="0" presId="urn:microsoft.com/office/officeart/2016/7/layout/BasicLinearProcessNumbered"/>
    <dgm:cxn modelId="{7B0FDB2D-FAF7-F44D-869D-FA596AF5E376}" type="presParOf" srcId="{D0311DF3-8A0F-0141-9C17-C34016167189}" destId="{EA55B0EF-9E0D-5E40-8E3E-593F681D3291}" srcOrd="3" destOrd="0" presId="urn:microsoft.com/office/officeart/2016/7/layout/BasicLinearProcessNumbered"/>
    <dgm:cxn modelId="{F4F04E12-30D7-0542-B7A9-9567A8779DE2}" type="presParOf" srcId="{8E2861D8-0001-FA4B-8C7C-0FE3BB828805}" destId="{B77A108A-F304-624E-9650-CB91CDF193C2}" srcOrd="1" destOrd="0" presId="urn:microsoft.com/office/officeart/2016/7/layout/BasicLinearProcessNumbered"/>
    <dgm:cxn modelId="{884B3AA1-F9A9-7C49-9CB1-81139036C1D8}" type="presParOf" srcId="{8E2861D8-0001-FA4B-8C7C-0FE3BB828805}" destId="{C72FC110-1CFA-D741-AEF9-E1F165113F7B}" srcOrd="2" destOrd="0" presId="urn:microsoft.com/office/officeart/2016/7/layout/BasicLinearProcessNumbered"/>
    <dgm:cxn modelId="{A732000C-42DA-6448-8E17-F134A6725BDC}" type="presParOf" srcId="{C72FC110-1CFA-D741-AEF9-E1F165113F7B}" destId="{F1022984-E969-6B46-9427-530500F4FF8D}" srcOrd="0" destOrd="0" presId="urn:microsoft.com/office/officeart/2016/7/layout/BasicLinearProcessNumbered"/>
    <dgm:cxn modelId="{20F3838C-DD1F-874A-9D53-60C3B1F7A55C}" type="presParOf" srcId="{C72FC110-1CFA-D741-AEF9-E1F165113F7B}" destId="{1EB3E373-1785-9E40-94A9-D3421E4D6902}" srcOrd="1" destOrd="0" presId="urn:microsoft.com/office/officeart/2016/7/layout/BasicLinearProcessNumbered"/>
    <dgm:cxn modelId="{F9B32A93-4ABE-C147-B3AA-776A77739890}" type="presParOf" srcId="{C72FC110-1CFA-D741-AEF9-E1F165113F7B}" destId="{6D4A8230-E170-6542-AC11-985D221CE5F4}" srcOrd="2" destOrd="0" presId="urn:microsoft.com/office/officeart/2016/7/layout/BasicLinearProcessNumbered"/>
    <dgm:cxn modelId="{D655496A-A017-9645-A09F-1774712F620E}" type="presParOf" srcId="{C72FC110-1CFA-D741-AEF9-E1F165113F7B}" destId="{BD07CB56-89FA-914A-98EC-8508A64DA496}" srcOrd="3" destOrd="0" presId="urn:microsoft.com/office/officeart/2016/7/layout/BasicLinearProcessNumbered"/>
    <dgm:cxn modelId="{AA4489A1-C7C3-E040-ADBA-CBF7C7F2C7CB}" type="presParOf" srcId="{8E2861D8-0001-FA4B-8C7C-0FE3BB828805}" destId="{CACF56C3-E5B6-A24D-8624-5A85DF0B8D88}" srcOrd="3" destOrd="0" presId="urn:microsoft.com/office/officeart/2016/7/layout/BasicLinearProcessNumbered"/>
    <dgm:cxn modelId="{B07209CB-2B55-FD4C-990A-AEAC022D36AF}" type="presParOf" srcId="{8E2861D8-0001-FA4B-8C7C-0FE3BB828805}" destId="{A2AFAD3A-3013-1A40-ACB9-B7925C256863}" srcOrd="4" destOrd="0" presId="urn:microsoft.com/office/officeart/2016/7/layout/BasicLinearProcessNumbered"/>
    <dgm:cxn modelId="{81FEC142-A787-F041-93C9-0C644D30AB00}" type="presParOf" srcId="{A2AFAD3A-3013-1A40-ACB9-B7925C256863}" destId="{1900A3D2-856D-C342-9440-FAF1426AD9B2}" srcOrd="0" destOrd="0" presId="urn:microsoft.com/office/officeart/2016/7/layout/BasicLinearProcessNumbered"/>
    <dgm:cxn modelId="{9E3959A7-DA0A-5947-91B5-1E55D5CCF056}" type="presParOf" srcId="{A2AFAD3A-3013-1A40-ACB9-B7925C256863}" destId="{F75EEB63-A33F-1448-9113-D3907348DF0E}" srcOrd="1" destOrd="0" presId="urn:microsoft.com/office/officeart/2016/7/layout/BasicLinearProcessNumbered"/>
    <dgm:cxn modelId="{4276F7C0-A553-504F-B4F6-ACC42E630960}" type="presParOf" srcId="{A2AFAD3A-3013-1A40-ACB9-B7925C256863}" destId="{96A86569-671E-864F-AF51-9D7D24960EFC}" srcOrd="2" destOrd="0" presId="urn:microsoft.com/office/officeart/2016/7/layout/BasicLinearProcessNumbered"/>
    <dgm:cxn modelId="{C1375955-CD8D-E248-9F92-23146635C0F9}" type="presParOf" srcId="{A2AFAD3A-3013-1A40-ACB9-B7925C256863}" destId="{45B895BC-17B7-074A-9DCD-7E159C514FEA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1B6095C-B797-5B4F-87C5-CDF38DD2AF96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ED75492-AB59-BB42-B5D0-664809F99648}">
      <dgm:prSet phldrT="[Text]"/>
      <dgm:spPr/>
      <dgm:t>
        <a:bodyPr/>
        <a:lstStyle/>
        <a:p>
          <a:r>
            <a:rPr lang="en-GB" dirty="0"/>
            <a:t>Causes of </a:t>
          </a:r>
        </a:p>
        <a:p>
          <a:r>
            <a:rPr lang="en-GB" dirty="0"/>
            <a:t>inequalities</a:t>
          </a:r>
        </a:p>
      </dgm:t>
    </dgm:pt>
    <dgm:pt modelId="{D1060B2D-08AA-1541-8ED6-5798B9342BB7}" type="parTrans" cxnId="{310E4902-9BDC-8849-BE61-FAD223F54950}">
      <dgm:prSet/>
      <dgm:spPr/>
      <dgm:t>
        <a:bodyPr/>
        <a:lstStyle/>
        <a:p>
          <a:endParaRPr lang="en-GB"/>
        </a:p>
      </dgm:t>
    </dgm:pt>
    <dgm:pt modelId="{6DDE6340-D282-9146-933C-5AE41332F8C1}" type="sibTrans" cxnId="{310E4902-9BDC-8849-BE61-FAD223F54950}">
      <dgm:prSet/>
      <dgm:spPr/>
      <dgm:t>
        <a:bodyPr/>
        <a:lstStyle/>
        <a:p>
          <a:endParaRPr lang="en-GB"/>
        </a:p>
      </dgm:t>
    </dgm:pt>
    <dgm:pt modelId="{CC506DF0-1A16-A641-B0F0-EF3ACA417BF9}">
      <dgm:prSet phldrT="[Text]"/>
      <dgm:spPr/>
      <dgm:t>
        <a:bodyPr/>
        <a:lstStyle/>
        <a:p>
          <a:r>
            <a:rPr lang="en-GB" dirty="0"/>
            <a:t>Poor transport</a:t>
          </a:r>
        </a:p>
      </dgm:t>
    </dgm:pt>
    <dgm:pt modelId="{D8452356-245C-5D4B-97A8-9893CE2D12D8}" type="parTrans" cxnId="{1B562C05-A831-6241-96DF-4DCF5462066F}">
      <dgm:prSet/>
      <dgm:spPr/>
      <dgm:t>
        <a:bodyPr/>
        <a:lstStyle/>
        <a:p>
          <a:endParaRPr lang="en-GB"/>
        </a:p>
      </dgm:t>
    </dgm:pt>
    <dgm:pt modelId="{21BDF186-CB86-E943-957A-46028452809D}" type="sibTrans" cxnId="{1B562C05-A831-6241-96DF-4DCF5462066F}">
      <dgm:prSet/>
      <dgm:spPr/>
      <dgm:t>
        <a:bodyPr/>
        <a:lstStyle/>
        <a:p>
          <a:endParaRPr lang="en-GB"/>
        </a:p>
      </dgm:t>
    </dgm:pt>
    <dgm:pt modelId="{9D027F50-47EC-E14D-9FF1-7752FB1D4D9D}">
      <dgm:prSet phldrT="[Text]"/>
      <dgm:spPr/>
      <dgm:t>
        <a:bodyPr/>
        <a:lstStyle/>
        <a:p>
          <a:r>
            <a:rPr lang="en-GB" dirty="0"/>
            <a:t>Limited  education</a:t>
          </a:r>
        </a:p>
      </dgm:t>
    </dgm:pt>
    <dgm:pt modelId="{97BA1B52-A246-8846-810A-23EF61AF2364}" type="parTrans" cxnId="{91E4B926-62DE-4F49-8A15-064B10DA4C17}">
      <dgm:prSet/>
      <dgm:spPr/>
      <dgm:t>
        <a:bodyPr/>
        <a:lstStyle/>
        <a:p>
          <a:endParaRPr lang="en-GB"/>
        </a:p>
      </dgm:t>
    </dgm:pt>
    <dgm:pt modelId="{CE26A0D2-EFAA-9645-AFBA-6013BE79ACDB}" type="sibTrans" cxnId="{91E4B926-62DE-4F49-8A15-064B10DA4C17}">
      <dgm:prSet/>
      <dgm:spPr/>
      <dgm:t>
        <a:bodyPr/>
        <a:lstStyle/>
        <a:p>
          <a:endParaRPr lang="en-GB"/>
        </a:p>
      </dgm:t>
    </dgm:pt>
    <dgm:pt modelId="{BE00730D-59F4-3348-A152-85D1DE5EC0EF}">
      <dgm:prSet phldrT="[Text]"/>
      <dgm:spPr/>
      <dgm:t>
        <a:bodyPr/>
        <a:lstStyle/>
        <a:p>
          <a:r>
            <a:rPr lang="en-GB" dirty="0"/>
            <a:t>Initiatives  to reduce the inequalities</a:t>
          </a:r>
        </a:p>
      </dgm:t>
    </dgm:pt>
    <dgm:pt modelId="{7CDDDE35-7BE9-D14D-8314-EF69AC1D834D}" type="parTrans" cxnId="{29C0597C-ADAA-6B46-A44D-C86A2C928D36}">
      <dgm:prSet/>
      <dgm:spPr/>
      <dgm:t>
        <a:bodyPr/>
        <a:lstStyle/>
        <a:p>
          <a:endParaRPr lang="en-GB"/>
        </a:p>
      </dgm:t>
    </dgm:pt>
    <dgm:pt modelId="{E8A68606-DB28-AB40-AE3A-57155B5D4DFB}" type="sibTrans" cxnId="{29C0597C-ADAA-6B46-A44D-C86A2C928D36}">
      <dgm:prSet/>
      <dgm:spPr/>
      <dgm:t>
        <a:bodyPr/>
        <a:lstStyle/>
        <a:p>
          <a:endParaRPr lang="en-GB"/>
        </a:p>
      </dgm:t>
    </dgm:pt>
    <dgm:pt modelId="{870C081A-C77D-B54B-A359-788D28EFD142}">
      <dgm:prSet phldrT="[Text]"/>
      <dgm:spPr/>
      <dgm:t>
        <a:bodyPr/>
        <a:lstStyle/>
        <a:p>
          <a:r>
            <a:rPr lang="en-GB" dirty="0"/>
            <a:t>Anti - Discrimination policies  in healthcare (Equality act ,2010)</a:t>
          </a:r>
        </a:p>
      </dgm:t>
    </dgm:pt>
    <dgm:pt modelId="{6F3E54F3-9960-814F-A619-70B6A3CC945E}" type="parTrans" cxnId="{2C053947-708B-F04E-A2A7-FC7E0FBF9A4A}">
      <dgm:prSet/>
      <dgm:spPr/>
      <dgm:t>
        <a:bodyPr/>
        <a:lstStyle/>
        <a:p>
          <a:endParaRPr lang="en-GB"/>
        </a:p>
      </dgm:t>
    </dgm:pt>
    <dgm:pt modelId="{9B548B88-5BDD-4244-AC3F-1E71AF25EBC9}" type="sibTrans" cxnId="{2C053947-708B-F04E-A2A7-FC7E0FBF9A4A}">
      <dgm:prSet/>
      <dgm:spPr/>
      <dgm:t>
        <a:bodyPr/>
        <a:lstStyle/>
        <a:p>
          <a:endParaRPr lang="en-GB"/>
        </a:p>
      </dgm:t>
    </dgm:pt>
    <dgm:pt modelId="{6A2967C0-12EC-E446-9DAD-E92685D12A42}">
      <dgm:prSet phldrT="[Text]"/>
      <dgm:spPr/>
      <dgm:t>
        <a:bodyPr/>
        <a:lstStyle/>
        <a:p>
          <a:r>
            <a:rPr lang="en-GB" dirty="0"/>
            <a:t>Public health initiatives</a:t>
          </a:r>
        </a:p>
      </dgm:t>
    </dgm:pt>
    <dgm:pt modelId="{6296C60E-666A-AB46-83D9-5C951550EB4B}" type="parTrans" cxnId="{A50FF862-1DF6-9548-9C34-F0331F09AEE1}">
      <dgm:prSet/>
      <dgm:spPr/>
      <dgm:t>
        <a:bodyPr/>
        <a:lstStyle/>
        <a:p>
          <a:endParaRPr lang="en-GB"/>
        </a:p>
      </dgm:t>
    </dgm:pt>
    <dgm:pt modelId="{32A6DE7D-4DFA-7944-A9EB-ED687B5A6FBB}" type="sibTrans" cxnId="{A50FF862-1DF6-9548-9C34-F0331F09AEE1}">
      <dgm:prSet/>
      <dgm:spPr/>
      <dgm:t>
        <a:bodyPr/>
        <a:lstStyle/>
        <a:p>
          <a:endParaRPr lang="en-GB"/>
        </a:p>
      </dgm:t>
    </dgm:pt>
    <dgm:pt modelId="{CCE5A2FE-723F-6641-89E3-EFEF1C1B6B17}">
      <dgm:prSet phldrT="[Text]"/>
      <dgm:spPr/>
      <dgm:t>
        <a:bodyPr/>
        <a:lstStyle/>
        <a:p>
          <a:r>
            <a:rPr lang="en-GB" dirty="0"/>
            <a:t>Unequal access to health care (NHS England,2019)</a:t>
          </a:r>
        </a:p>
      </dgm:t>
    </dgm:pt>
    <dgm:pt modelId="{8667DEC4-06B8-4846-B3C5-8EE1C707F2E8}" type="parTrans" cxnId="{D9A092F1-6030-0C4F-B963-18DBF20AF0FB}">
      <dgm:prSet/>
      <dgm:spPr/>
      <dgm:t>
        <a:bodyPr/>
        <a:lstStyle/>
        <a:p>
          <a:endParaRPr lang="en-GB"/>
        </a:p>
      </dgm:t>
    </dgm:pt>
    <dgm:pt modelId="{22E98140-3F04-3044-919C-1B24C3CECB1C}" type="sibTrans" cxnId="{D9A092F1-6030-0C4F-B963-18DBF20AF0FB}">
      <dgm:prSet/>
      <dgm:spPr/>
      <dgm:t>
        <a:bodyPr/>
        <a:lstStyle/>
        <a:p>
          <a:endParaRPr lang="en-GB"/>
        </a:p>
      </dgm:t>
    </dgm:pt>
    <dgm:pt modelId="{B5A8B88A-3FF5-1C47-AC2A-4E48BC01A181}">
      <dgm:prSet phldrT="[Text]"/>
      <dgm:spPr/>
      <dgm:t>
        <a:bodyPr/>
        <a:lstStyle/>
        <a:p>
          <a:r>
            <a:rPr lang="en-GB" dirty="0"/>
            <a:t>Discrimination</a:t>
          </a:r>
        </a:p>
      </dgm:t>
    </dgm:pt>
    <dgm:pt modelId="{D8675C91-9B4A-934E-B960-C72E4DF934FA}" type="parTrans" cxnId="{9D4D22C8-94D2-724E-B75B-A66AAB71D452}">
      <dgm:prSet/>
      <dgm:spPr/>
      <dgm:t>
        <a:bodyPr/>
        <a:lstStyle/>
        <a:p>
          <a:endParaRPr lang="en-GB"/>
        </a:p>
      </dgm:t>
    </dgm:pt>
    <dgm:pt modelId="{A4B66C44-D3D8-F845-AE4F-E5187CB98489}" type="sibTrans" cxnId="{9D4D22C8-94D2-724E-B75B-A66AAB71D452}">
      <dgm:prSet/>
      <dgm:spPr/>
      <dgm:t>
        <a:bodyPr/>
        <a:lstStyle/>
        <a:p>
          <a:endParaRPr lang="en-GB"/>
        </a:p>
      </dgm:t>
    </dgm:pt>
    <dgm:pt modelId="{5C83982B-D9D0-9A4A-A874-8332A7004E5F}">
      <dgm:prSet phldrT="[Text]"/>
      <dgm:spPr/>
      <dgm:t>
        <a:bodyPr/>
        <a:lstStyle/>
        <a:p>
          <a:r>
            <a:rPr lang="en-GB" dirty="0"/>
            <a:t>Poverty( Marmot et al,2020)</a:t>
          </a:r>
        </a:p>
      </dgm:t>
    </dgm:pt>
    <dgm:pt modelId="{540FD835-6F5D-8D41-B043-24EDEA09142F}" type="parTrans" cxnId="{9FF9AA08-C8A8-4843-A0AB-4A33B313B258}">
      <dgm:prSet/>
      <dgm:spPr/>
      <dgm:t>
        <a:bodyPr/>
        <a:lstStyle/>
        <a:p>
          <a:endParaRPr lang="en-GB"/>
        </a:p>
      </dgm:t>
    </dgm:pt>
    <dgm:pt modelId="{B30DFC4D-9D0F-994E-A213-05092CD85825}" type="sibTrans" cxnId="{9FF9AA08-C8A8-4843-A0AB-4A33B313B258}">
      <dgm:prSet/>
      <dgm:spPr/>
      <dgm:t>
        <a:bodyPr/>
        <a:lstStyle/>
        <a:p>
          <a:endParaRPr lang="en-GB"/>
        </a:p>
      </dgm:t>
    </dgm:pt>
    <dgm:pt modelId="{4ACC8516-E706-1E46-9EAD-37901E6B2AFC}">
      <dgm:prSet phldrT="[Text]"/>
      <dgm:spPr/>
      <dgm:t>
        <a:bodyPr/>
        <a:lstStyle/>
        <a:p>
          <a:r>
            <a:rPr lang="en-GB" dirty="0"/>
            <a:t>Promote social justice and awareness</a:t>
          </a:r>
        </a:p>
      </dgm:t>
    </dgm:pt>
    <dgm:pt modelId="{5C2BDE5A-7D16-5346-A534-FE5BCF5474E4}" type="parTrans" cxnId="{F2E92E69-A0E1-2A47-8ACC-BC42D27F155B}">
      <dgm:prSet/>
      <dgm:spPr/>
      <dgm:t>
        <a:bodyPr/>
        <a:lstStyle/>
        <a:p>
          <a:endParaRPr lang="en-GB"/>
        </a:p>
      </dgm:t>
    </dgm:pt>
    <dgm:pt modelId="{80FB7987-824D-EC49-B496-0DBE67A2AA68}" type="sibTrans" cxnId="{F2E92E69-A0E1-2A47-8ACC-BC42D27F155B}">
      <dgm:prSet/>
      <dgm:spPr/>
      <dgm:t>
        <a:bodyPr/>
        <a:lstStyle/>
        <a:p>
          <a:endParaRPr lang="en-GB"/>
        </a:p>
      </dgm:t>
    </dgm:pt>
    <dgm:pt modelId="{B2E79691-3E5F-9440-ADC1-D121107A1B38}">
      <dgm:prSet phldrT="[Text]"/>
      <dgm:spPr/>
      <dgm:t>
        <a:bodyPr/>
        <a:lstStyle/>
        <a:p>
          <a:r>
            <a:rPr lang="en-GB" dirty="0"/>
            <a:t>Equitable access to health. Care (NHS England,2019)</a:t>
          </a:r>
        </a:p>
      </dgm:t>
    </dgm:pt>
    <dgm:pt modelId="{2DEED226-A411-714A-BC18-CA15BB3AF756}" type="parTrans" cxnId="{F2ADDA13-E815-5E43-AE5D-60CBA5DA8722}">
      <dgm:prSet/>
      <dgm:spPr/>
      <dgm:t>
        <a:bodyPr/>
        <a:lstStyle/>
        <a:p>
          <a:endParaRPr lang="en-GB"/>
        </a:p>
      </dgm:t>
    </dgm:pt>
    <dgm:pt modelId="{7A6E2B81-92A8-904B-AD98-6BA90A2E55EE}" type="sibTrans" cxnId="{F2ADDA13-E815-5E43-AE5D-60CBA5DA8722}">
      <dgm:prSet/>
      <dgm:spPr/>
      <dgm:t>
        <a:bodyPr/>
        <a:lstStyle/>
        <a:p>
          <a:endParaRPr lang="en-GB"/>
        </a:p>
      </dgm:t>
    </dgm:pt>
    <dgm:pt modelId="{C396AC20-21D5-1C45-BFD1-4538DEED1A92}">
      <dgm:prSet phldrT="[Text]"/>
      <dgm:spPr/>
      <dgm:t>
        <a:bodyPr/>
        <a:lstStyle/>
        <a:p>
          <a:r>
            <a:rPr lang="en-GB" dirty="0"/>
            <a:t>Mobile rural clinic</a:t>
          </a:r>
          <a:br>
            <a:rPr lang="en-GB" dirty="0"/>
          </a:br>
          <a:r>
            <a:rPr lang="en-GB" dirty="0"/>
            <a:t>and telehealth</a:t>
          </a:r>
        </a:p>
      </dgm:t>
    </dgm:pt>
    <dgm:pt modelId="{05ADD4B5-3D2A-B644-8CFE-897B68A2E873}" type="parTrans" cxnId="{D07EC940-E07C-A940-A84F-DA82202B1673}">
      <dgm:prSet/>
      <dgm:spPr/>
      <dgm:t>
        <a:bodyPr/>
        <a:lstStyle/>
        <a:p>
          <a:endParaRPr lang="en-GB"/>
        </a:p>
      </dgm:t>
    </dgm:pt>
    <dgm:pt modelId="{67EABF8A-400C-CC41-A273-1509DF9DAC3F}" type="sibTrans" cxnId="{D07EC940-E07C-A940-A84F-DA82202B1673}">
      <dgm:prSet/>
      <dgm:spPr/>
      <dgm:t>
        <a:bodyPr/>
        <a:lstStyle/>
        <a:p>
          <a:endParaRPr lang="en-GB"/>
        </a:p>
      </dgm:t>
    </dgm:pt>
    <dgm:pt modelId="{CE46F2FC-F63E-144F-9227-D571427FF961}" type="pres">
      <dgm:prSet presAssocID="{C1B6095C-B797-5B4F-87C5-CDF38DD2AF96}" presName="linear" presStyleCnt="0">
        <dgm:presLayoutVars>
          <dgm:dir/>
          <dgm:animLvl val="lvl"/>
          <dgm:resizeHandles val="exact"/>
        </dgm:presLayoutVars>
      </dgm:prSet>
      <dgm:spPr/>
    </dgm:pt>
    <dgm:pt modelId="{AEEE0512-4CCA-7245-9573-A0D9BD1CCE88}" type="pres">
      <dgm:prSet presAssocID="{0ED75492-AB59-BB42-B5D0-664809F99648}" presName="parentLin" presStyleCnt="0"/>
      <dgm:spPr/>
    </dgm:pt>
    <dgm:pt modelId="{0DE563BB-1891-2B4D-93C0-B620251A87EA}" type="pres">
      <dgm:prSet presAssocID="{0ED75492-AB59-BB42-B5D0-664809F99648}" presName="parentLeftMargin" presStyleLbl="node1" presStyleIdx="0" presStyleCnt="2"/>
      <dgm:spPr/>
    </dgm:pt>
    <dgm:pt modelId="{B5109BEE-5F36-C846-8B32-874893046D82}" type="pres">
      <dgm:prSet presAssocID="{0ED75492-AB59-BB42-B5D0-664809F99648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11678DC-3988-9B43-9E98-3833B8166D14}" type="pres">
      <dgm:prSet presAssocID="{0ED75492-AB59-BB42-B5D0-664809F99648}" presName="negativeSpace" presStyleCnt="0"/>
      <dgm:spPr/>
    </dgm:pt>
    <dgm:pt modelId="{9D885538-77E4-8E40-96F6-C361222A8995}" type="pres">
      <dgm:prSet presAssocID="{0ED75492-AB59-BB42-B5D0-664809F99648}" presName="childText" presStyleLbl="conFgAcc1" presStyleIdx="0" presStyleCnt="2">
        <dgm:presLayoutVars>
          <dgm:bulletEnabled val="1"/>
        </dgm:presLayoutVars>
      </dgm:prSet>
      <dgm:spPr/>
    </dgm:pt>
    <dgm:pt modelId="{0CAA8CDE-30BA-654C-A471-F19DD9E799C9}" type="pres">
      <dgm:prSet presAssocID="{6DDE6340-D282-9146-933C-5AE41332F8C1}" presName="spaceBetweenRectangles" presStyleCnt="0"/>
      <dgm:spPr/>
    </dgm:pt>
    <dgm:pt modelId="{DE348BE3-4870-354C-8E3A-28B461BA8406}" type="pres">
      <dgm:prSet presAssocID="{BE00730D-59F4-3348-A152-85D1DE5EC0EF}" presName="parentLin" presStyleCnt="0"/>
      <dgm:spPr/>
    </dgm:pt>
    <dgm:pt modelId="{71F54B46-8BAC-DD4C-9313-663A1EB05288}" type="pres">
      <dgm:prSet presAssocID="{BE00730D-59F4-3348-A152-85D1DE5EC0EF}" presName="parentLeftMargin" presStyleLbl="node1" presStyleIdx="0" presStyleCnt="2"/>
      <dgm:spPr/>
    </dgm:pt>
    <dgm:pt modelId="{00B169A3-06F5-7448-9A5C-94823B943C27}" type="pres">
      <dgm:prSet presAssocID="{BE00730D-59F4-3348-A152-85D1DE5EC0EF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1F989A6A-073B-C447-9695-3016D9140219}" type="pres">
      <dgm:prSet presAssocID="{BE00730D-59F4-3348-A152-85D1DE5EC0EF}" presName="negativeSpace" presStyleCnt="0"/>
      <dgm:spPr/>
    </dgm:pt>
    <dgm:pt modelId="{3BA5986D-9B2C-8A4C-9677-52CFE24DC6E4}" type="pres">
      <dgm:prSet presAssocID="{BE00730D-59F4-3348-A152-85D1DE5EC0EF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E4D67B01-8388-4449-BFE7-7097E90EC29F}" type="presOf" srcId="{BE00730D-59F4-3348-A152-85D1DE5EC0EF}" destId="{71F54B46-8BAC-DD4C-9313-663A1EB05288}" srcOrd="0" destOrd="0" presId="urn:microsoft.com/office/officeart/2005/8/layout/list1"/>
    <dgm:cxn modelId="{310E4902-9BDC-8849-BE61-FAD223F54950}" srcId="{C1B6095C-B797-5B4F-87C5-CDF38DD2AF96}" destId="{0ED75492-AB59-BB42-B5D0-664809F99648}" srcOrd="0" destOrd="0" parTransId="{D1060B2D-08AA-1541-8ED6-5798B9342BB7}" sibTransId="{6DDE6340-D282-9146-933C-5AE41332F8C1}"/>
    <dgm:cxn modelId="{1B562C05-A831-6241-96DF-4DCF5462066F}" srcId="{0ED75492-AB59-BB42-B5D0-664809F99648}" destId="{CC506DF0-1A16-A641-B0F0-EF3ACA417BF9}" srcOrd="0" destOrd="0" parTransId="{D8452356-245C-5D4B-97A8-9893CE2D12D8}" sibTransId="{21BDF186-CB86-E943-957A-46028452809D}"/>
    <dgm:cxn modelId="{9FF9AA08-C8A8-4843-A0AB-4A33B313B258}" srcId="{0ED75492-AB59-BB42-B5D0-664809F99648}" destId="{5C83982B-D9D0-9A4A-A874-8332A7004E5F}" srcOrd="4" destOrd="0" parTransId="{540FD835-6F5D-8D41-B043-24EDEA09142F}" sibTransId="{B30DFC4D-9D0F-994E-A213-05092CD85825}"/>
    <dgm:cxn modelId="{83A9500B-B7A1-5A41-9E0F-C4548A546E8B}" type="presOf" srcId="{B2E79691-3E5F-9440-ADC1-D121107A1B38}" destId="{3BA5986D-9B2C-8A4C-9677-52CFE24DC6E4}" srcOrd="0" destOrd="4" presId="urn:microsoft.com/office/officeart/2005/8/layout/list1"/>
    <dgm:cxn modelId="{F2ADDA13-E815-5E43-AE5D-60CBA5DA8722}" srcId="{BE00730D-59F4-3348-A152-85D1DE5EC0EF}" destId="{B2E79691-3E5F-9440-ADC1-D121107A1B38}" srcOrd="4" destOrd="0" parTransId="{2DEED226-A411-714A-BC18-CA15BB3AF756}" sibTransId="{7A6E2B81-92A8-904B-AD98-6BA90A2E55EE}"/>
    <dgm:cxn modelId="{91E4B926-62DE-4F49-8A15-064B10DA4C17}" srcId="{0ED75492-AB59-BB42-B5D0-664809F99648}" destId="{9D027F50-47EC-E14D-9FF1-7752FB1D4D9D}" srcOrd="1" destOrd="0" parTransId="{97BA1B52-A246-8846-810A-23EF61AF2364}" sibTransId="{CE26A0D2-EFAA-9645-AFBA-6013BE79ACDB}"/>
    <dgm:cxn modelId="{D07EC940-E07C-A940-A84F-DA82202B1673}" srcId="{BE00730D-59F4-3348-A152-85D1DE5EC0EF}" destId="{C396AC20-21D5-1C45-BFD1-4538DEED1A92}" srcOrd="3" destOrd="0" parTransId="{05ADD4B5-3D2A-B644-8CFE-897B68A2E873}" sibTransId="{67EABF8A-400C-CC41-A273-1509DF9DAC3F}"/>
    <dgm:cxn modelId="{D7E0C143-9852-9246-BC74-24E03B7BA06E}" type="presOf" srcId="{B5A8B88A-3FF5-1C47-AC2A-4E48BC01A181}" destId="{9D885538-77E4-8E40-96F6-C361222A8995}" srcOrd="0" destOrd="3" presId="urn:microsoft.com/office/officeart/2005/8/layout/list1"/>
    <dgm:cxn modelId="{8CA92F46-623D-234C-B58E-B2C6AA6C3599}" type="presOf" srcId="{870C081A-C77D-B54B-A359-788D28EFD142}" destId="{3BA5986D-9B2C-8A4C-9677-52CFE24DC6E4}" srcOrd="0" destOrd="0" presId="urn:microsoft.com/office/officeart/2005/8/layout/list1"/>
    <dgm:cxn modelId="{2C053947-708B-F04E-A2A7-FC7E0FBF9A4A}" srcId="{BE00730D-59F4-3348-A152-85D1DE5EC0EF}" destId="{870C081A-C77D-B54B-A359-788D28EFD142}" srcOrd="0" destOrd="0" parTransId="{6F3E54F3-9960-814F-A619-70B6A3CC945E}" sibTransId="{9B548B88-5BDD-4244-AC3F-1E71AF25EBC9}"/>
    <dgm:cxn modelId="{B9485957-70C7-4B44-BF78-AA1EA02026AD}" type="presOf" srcId="{5C83982B-D9D0-9A4A-A874-8332A7004E5F}" destId="{9D885538-77E4-8E40-96F6-C361222A8995}" srcOrd="0" destOrd="4" presId="urn:microsoft.com/office/officeart/2005/8/layout/list1"/>
    <dgm:cxn modelId="{A50FF862-1DF6-9548-9C34-F0331F09AEE1}" srcId="{BE00730D-59F4-3348-A152-85D1DE5EC0EF}" destId="{6A2967C0-12EC-E446-9DAD-E92685D12A42}" srcOrd="1" destOrd="0" parTransId="{6296C60E-666A-AB46-83D9-5C951550EB4B}" sibTransId="{32A6DE7D-4DFA-7944-A9EB-ED687B5A6FBB}"/>
    <dgm:cxn modelId="{F2E92E69-A0E1-2A47-8ACC-BC42D27F155B}" srcId="{BE00730D-59F4-3348-A152-85D1DE5EC0EF}" destId="{4ACC8516-E706-1E46-9EAD-37901E6B2AFC}" srcOrd="2" destOrd="0" parTransId="{5C2BDE5A-7D16-5346-A534-FE5BCF5474E4}" sibTransId="{80FB7987-824D-EC49-B496-0DBE67A2AA68}"/>
    <dgm:cxn modelId="{1A1FF26B-EBF4-1C4D-A440-576FD49AA5A5}" type="presOf" srcId="{9D027F50-47EC-E14D-9FF1-7752FB1D4D9D}" destId="{9D885538-77E4-8E40-96F6-C361222A8995}" srcOrd="0" destOrd="1" presId="urn:microsoft.com/office/officeart/2005/8/layout/list1"/>
    <dgm:cxn modelId="{39702370-7FB2-3643-840E-AF75CDEC50AA}" type="presOf" srcId="{CCE5A2FE-723F-6641-89E3-EFEF1C1B6B17}" destId="{9D885538-77E4-8E40-96F6-C361222A8995}" srcOrd="0" destOrd="2" presId="urn:microsoft.com/office/officeart/2005/8/layout/list1"/>
    <dgm:cxn modelId="{29C0597C-ADAA-6B46-A44D-C86A2C928D36}" srcId="{C1B6095C-B797-5B4F-87C5-CDF38DD2AF96}" destId="{BE00730D-59F4-3348-A152-85D1DE5EC0EF}" srcOrd="1" destOrd="0" parTransId="{7CDDDE35-7BE9-D14D-8314-EF69AC1D834D}" sibTransId="{E8A68606-DB28-AB40-AE3A-57155B5D4DFB}"/>
    <dgm:cxn modelId="{FF2DFE81-04BE-BA4A-BFD5-2B8CC5B3DAD9}" type="presOf" srcId="{4ACC8516-E706-1E46-9EAD-37901E6B2AFC}" destId="{3BA5986D-9B2C-8A4C-9677-52CFE24DC6E4}" srcOrd="0" destOrd="2" presId="urn:microsoft.com/office/officeart/2005/8/layout/list1"/>
    <dgm:cxn modelId="{86C5CE8E-48E3-DA42-A9D5-B3E0201957A3}" type="presOf" srcId="{C1B6095C-B797-5B4F-87C5-CDF38DD2AF96}" destId="{CE46F2FC-F63E-144F-9227-D571427FF961}" srcOrd="0" destOrd="0" presId="urn:microsoft.com/office/officeart/2005/8/layout/list1"/>
    <dgm:cxn modelId="{5BF4939E-D5AA-6E40-9BE8-93DC89FD943D}" type="presOf" srcId="{BE00730D-59F4-3348-A152-85D1DE5EC0EF}" destId="{00B169A3-06F5-7448-9A5C-94823B943C27}" srcOrd="1" destOrd="0" presId="urn:microsoft.com/office/officeart/2005/8/layout/list1"/>
    <dgm:cxn modelId="{1D100AC0-FAB1-3B43-B221-41C02D5B0158}" type="presOf" srcId="{CC506DF0-1A16-A641-B0F0-EF3ACA417BF9}" destId="{9D885538-77E4-8E40-96F6-C361222A8995}" srcOrd="0" destOrd="0" presId="urn:microsoft.com/office/officeart/2005/8/layout/list1"/>
    <dgm:cxn modelId="{AFD9AFC0-64DF-0440-84D9-C66E6339F610}" type="presOf" srcId="{C396AC20-21D5-1C45-BFD1-4538DEED1A92}" destId="{3BA5986D-9B2C-8A4C-9677-52CFE24DC6E4}" srcOrd="0" destOrd="3" presId="urn:microsoft.com/office/officeart/2005/8/layout/list1"/>
    <dgm:cxn modelId="{C1AF35C1-9FB0-D74B-A302-CB8E7EBE9165}" type="presOf" srcId="{0ED75492-AB59-BB42-B5D0-664809F99648}" destId="{0DE563BB-1891-2B4D-93C0-B620251A87EA}" srcOrd="0" destOrd="0" presId="urn:microsoft.com/office/officeart/2005/8/layout/list1"/>
    <dgm:cxn modelId="{9D4D22C8-94D2-724E-B75B-A66AAB71D452}" srcId="{0ED75492-AB59-BB42-B5D0-664809F99648}" destId="{B5A8B88A-3FF5-1C47-AC2A-4E48BC01A181}" srcOrd="3" destOrd="0" parTransId="{D8675C91-9B4A-934E-B960-C72E4DF934FA}" sibTransId="{A4B66C44-D3D8-F845-AE4F-E5187CB98489}"/>
    <dgm:cxn modelId="{A16102CB-7526-1042-B6A3-BA752CA06E84}" type="presOf" srcId="{6A2967C0-12EC-E446-9DAD-E92685D12A42}" destId="{3BA5986D-9B2C-8A4C-9677-52CFE24DC6E4}" srcOrd="0" destOrd="1" presId="urn:microsoft.com/office/officeart/2005/8/layout/list1"/>
    <dgm:cxn modelId="{D371A1EA-8D78-3846-A3E7-392AB310E7E4}" type="presOf" srcId="{0ED75492-AB59-BB42-B5D0-664809F99648}" destId="{B5109BEE-5F36-C846-8B32-874893046D82}" srcOrd="1" destOrd="0" presId="urn:microsoft.com/office/officeart/2005/8/layout/list1"/>
    <dgm:cxn modelId="{D9A092F1-6030-0C4F-B963-18DBF20AF0FB}" srcId="{0ED75492-AB59-BB42-B5D0-664809F99648}" destId="{CCE5A2FE-723F-6641-89E3-EFEF1C1B6B17}" srcOrd="2" destOrd="0" parTransId="{8667DEC4-06B8-4846-B3C5-8EE1C707F2E8}" sibTransId="{22E98140-3F04-3044-919C-1B24C3CECB1C}"/>
    <dgm:cxn modelId="{126A1D63-55F3-6A49-A3A9-334BAE747907}" type="presParOf" srcId="{CE46F2FC-F63E-144F-9227-D571427FF961}" destId="{AEEE0512-4CCA-7245-9573-A0D9BD1CCE88}" srcOrd="0" destOrd="0" presId="urn:microsoft.com/office/officeart/2005/8/layout/list1"/>
    <dgm:cxn modelId="{29A16DBA-AA54-2949-A201-FFB9642E3BEE}" type="presParOf" srcId="{AEEE0512-4CCA-7245-9573-A0D9BD1CCE88}" destId="{0DE563BB-1891-2B4D-93C0-B620251A87EA}" srcOrd="0" destOrd="0" presId="urn:microsoft.com/office/officeart/2005/8/layout/list1"/>
    <dgm:cxn modelId="{022D04AF-E72D-1E45-9619-74F00838D95C}" type="presParOf" srcId="{AEEE0512-4CCA-7245-9573-A0D9BD1CCE88}" destId="{B5109BEE-5F36-C846-8B32-874893046D82}" srcOrd="1" destOrd="0" presId="urn:microsoft.com/office/officeart/2005/8/layout/list1"/>
    <dgm:cxn modelId="{EA1D4F68-C642-AB4B-9BE4-A45A0E2CF5EF}" type="presParOf" srcId="{CE46F2FC-F63E-144F-9227-D571427FF961}" destId="{411678DC-3988-9B43-9E98-3833B8166D14}" srcOrd="1" destOrd="0" presId="urn:microsoft.com/office/officeart/2005/8/layout/list1"/>
    <dgm:cxn modelId="{CE5BA48A-0D30-0747-B212-09160F322581}" type="presParOf" srcId="{CE46F2FC-F63E-144F-9227-D571427FF961}" destId="{9D885538-77E4-8E40-96F6-C361222A8995}" srcOrd="2" destOrd="0" presId="urn:microsoft.com/office/officeart/2005/8/layout/list1"/>
    <dgm:cxn modelId="{E36992A7-D1EF-0B4F-804A-3DF8335B9CD5}" type="presParOf" srcId="{CE46F2FC-F63E-144F-9227-D571427FF961}" destId="{0CAA8CDE-30BA-654C-A471-F19DD9E799C9}" srcOrd="3" destOrd="0" presId="urn:microsoft.com/office/officeart/2005/8/layout/list1"/>
    <dgm:cxn modelId="{936E6710-1141-BA49-AFC8-5756AEA08772}" type="presParOf" srcId="{CE46F2FC-F63E-144F-9227-D571427FF961}" destId="{DE348BE3-4870-354C-8E3A-28B461BA8406}" srcOrd="4" destOrd="0" presId="urn:microsoft.com/office/officeart/2005/8/layout/list1"/>
    <dgm:cxn modelId="{D784798D-A1EA-FA43-B9D7-063BC5FCA454}" type="presParOf" srcId="{DE348BE3-4870-354C-8E3A-28B461BA8406}" destId="{71F54B46-8BAC-DD4C-9313-663A1EB05288}" srcOrd="0" destOrd="0" presId="urn:microsoft.com/office/officeart/2005/8/layout/list1"/>
    <dgm:cxn modelId="{B5181C5C-5C79-8348-BF64-5649824F1021}" type="presParOf" srcId="{DE348BE3-4870-354C-8E3A-28B461BA8406}" destId="{00B169A3-06F5-7448-9A5C-94823B943C27}" srcOrd="1" destOrd="0" presId="urn:microsoft.com/office/officeart/2005/8/layout/list1"/>
    <dgm:cxn modelId="{23812731-B934-2445-9EC6-1CE405C87305}" type="presParOf" srcId="{CE46F2FC-F63E-144F-9227-D571427FF961}" destId="{1F989A6A-073B-C447-9695-3016D9140219}" srcOrd="5" destOrd="0" presId="urn:microsoft.com/office/officeart/2005/8/layout/list1"/>
    <dgm:cxn modelId="{25AB2746-80BD-3645-A47A-FEC5AFC83E5F}" type="presParOf" srcId="{CE46F2FC-F63E-144F-9227-D571427FF961}" destId="{3BA5986D-9B2C-8A4C-9677-52CFE24DC6E4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7C15005-8159-4DFE-B6A8-67350F831DD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3CF3B89-AF58-4E17-9475-61A6B5101DDB}">
      <dgm:prSet/>
      <dgm:spPr/>
      <dgm:t>
        <a:bodyPr/>
        <a:lstStyle/>
        <a:p>
          <a:r>
            <a:rPr lang="en-GB" dirty="0"/>
            <a:t>The map shows how life expectancy differs from one area to another while also showing how early childhood development varies between different parts of England. </a:t>
          </a:r>
          <a:endParaRPr lang="en-US" dirty="0"/>
        </a:p>
      </dgm:t>
    </dgm:pt>
    <dgm:pt modelId="{F4F5C914-E963-4031-8ED8-6E7A542292B0}" type="parTrans" cxnId="{ECAA61AA-3B85-4A9A-A02D-77499D34BA75}">
      <dgm:prSet/>
      <dgm:spPr/>
      <dgm:t>
        <a:bodyPr/>
        <a:lstStyle/>
        <a:p>
          <a:endParaRPr lang="en-US"/>
        </a:p>
      </dgm:t>
    </dgm:pt>
    <dgm:pt modelId="{EA9D1368-FD52-42FB-8C1C-BD951A900D63}" type="sibTrans" cxnId="{ECAA61AA-3B85-4A9A-A02D-77499D34BA75}">
      <dgm:prSet/>
      <dgm:spPr/>
      <dgm:t>
        <a:bodyPr/>
        <a:lstStyle/>
        <a:p>
          <a:endParaRPr lang="en-US"/>
        </a:p>
      </dgm:t>
    </dgm:pt>
    <dgm:pt modelId="{A69F040F-0B84-4C21-BDA0-533F55134E3C}">
      <dgm:prSet/>
      <dgm:spPr/>
      <dgm:t>
        <a:bodyPr/>
        <a:lstStyle/>
        <a:p>
          <a:r>
            <a:rPr lang="en-GB" dirty="0"/>
            <a:t>The life expectancy gap between the most affluent and least affluent areas of the country amounts to 16 years for men and 9 years for women according to The Health Foundation (2023). </a:t>
          </a:r>
          <a:endParaRPr lang="en-US" dirty="0"/>
        </a:p>
      </dgm:t>
    </dgm:pt>
    <dgm:pt modelId="{19AB0DE3-8F1D-4791-B52F-AEEA26591D96}" type="parTrans" cxnId="{AB42B31D-DECB-4BC8-AD24-BF60DA8914AC}">
      <dgm:prSet/>
      <dgm:spPr/>
      <dgm:t>
        <a:bodyPr/>
        <a:lstStyle/>
        <a:p>
          <a:endParaRPr lang="en-US"/>
        </a:p>
      </dgm:t>
    </dgm:pt>
    <dgm:pt modelId="{1F15EAC0-5845-498D-B3AC-77947ECDA6BC}" type="sibTrans" cxnId="{AB42B31D-DECB-4BC8-AD24-BF60DA8914AC}">
      <dgm:prSet/>
      <dgm:spPr/>
      <dgm:t>
        <a:bodyPr/>
        <a:lstStyle/>
        <a:p>
          <a:endParaRPr lang="en-US"/>
        </a:p>
      </dgm:t>
    </dgm:pt>
    <dgm:pt modelId="{58D19393-73F3-4BE5-BFF0-B47BE591DD03}">
      <dgm:prSet/>
      <dgm:spPr/>
      <dgm:t>
        <a:bodyPr/>
        <a:lstStyle/>
        <a:p>
          <a:r>
            <a:rPr lang="en-GB" dirty="0"/>
            <a:t>The health results in Redcar &amp; Cleveland and Tower Hamlets show how poverty together with education and environmental factors affect residents. </a:t>
          </a:r>
          <a:endParaRPr lang="en-US" dirty="0"/>
        </a:p>
      </dgm:t>
    </dgm:pt>
    <dgm:pt modelId="{09A5DC26-0B0E-4C38-BC55-3B7D5783F6C0}" type="parTrans" cxnId="{5399B832-B81C-4069-B35B-DF69D028B52B}">
      <dgm:prSet/>
      <dgm:spPr/>
      <dgm:t>
        <a:bodyPr/>
        <a:lstStyle/>
        <a:p>
          <a:endParaRPr lang="en-US"/>
        </a:p>
      </dgm:t>
    </dgm:pt>
    <dgm:pt modelId="{043A861C-B48F-4DAF-B24F-998DA805B5BE}" type="sibTrans" cxnId="{5399B832-B81C-4069-B35B-DF69D028B52B}">
      <dgm:prSet/>
      <dgm:spPr/>
      <dgm:t>
        <a:bodyPr/>
        <a:lstStyle/>
        <a:p>
          <a:endParaRPr lang="en-US"/>
        </a:p>
      </dgm:t>
    </dgm:pt>
    <dgm:pt modelId="{B4395F94-F200-437A-AC98-B4279FCA8E52}">
      <dgm:prSet/>
      <dgm:spPr/>
      <dgm:t>
        <a:bodyPr/>
        <a:lstStyle/>
        <a:p>
          <a:r>
            <a:rPr lang="en-GB" dirty="0"/>
            <a:t>Marmot (2020) is correct in his assertion that social determinants are the fundamental causes of health inequalities in the United Kingdom as supported by the research evidence(Marmot, 2020)</a:t>
          </a:r>
          <a:endParaRPr lang="en-US" dirty="0"/>
        </a:p>
      </dgm:t>
    </dgm:pt>
    <dgm:pt modelId="{146961B8-ED31-49DD-BC1C-4958FC745F1A}" type="parTrans" cxnId="{EBF3F3E2-471B-4DD2-9B7A-8BE968FEA4C2}">
      <dgm:prSet/>
      <dgm:spPr/>
      <dgm:t>
        <a:bodyPr/>
        <a:lstStyle/>
        <a:p>
          <a:endParaRPr lang="en-US"/>
        </a:p>
      </dgm:t>
    </dgm:pt>
    <dgm:pt modelId="{902E98A7-46D0-4D61-A8DD-3E8E81890C8A}" type="sibTrans" cxnId="{EBF3F3E2-471B-4DD2-9B7A-8BE968FEA4C2}">
      <dgm:prSet/>
      <dgm:spPr/>
      <dgm:t>
        <a:bodyPr/>
        <a:lstStyle/>
        <a:p>
          <a:endParaRPr lang="en-US"/>
        </a:p>
      </dgm:t>
    </dgm:pt>
    <dgm:pt modelId="{BE75F6D1-7255-8C49-87B1-0530BE9C7FB6}" type="pres">
      <dgm:prSet presAssocID="{57C15005-8159-4DFE-B6A8-67350F831DDA}" presName="vert0" presStyleCnt="0">
        <dgm:presLayoutVars>
          <dgm:dir/>
          <dgm:animOne val="branch"/>
          <dgm:animLvl val="lvl"/>
        </dgm:presLayoutVars>
      </dgm:prSet>
      <dgm:spPr/>
    </dgm:pt>
    <dgm:pt modelId="{A402B609-C338-7347-806A-ACE2FCC4BD62}" type="pres">
      <dgm:prSet presAssocID="{13CF3B89-AF58-4E17-9475-61A6B5101DDB}" presName="thickLine" presStyleLbl="alignNode1" presStyleIdx="0" presStyleCnt="4"/>
      <dgm:spPr/>
    </dgm:pt>
    <dgm:pt modelId="{1D72C287-4B31-CE49-9A1F-64E374404AD6}" type="pres">
      <dgm:prSet presAssocID="{13CF3B89-AF58-4E17-9475-61A6B5101DDB}" presName="horz1" presStyleCnt="0"/>
      <dgm:spPr/>
    </dgm:pt>
    <dgm:pt modelId="{261F3538-CEC3-154F-B427-B4C4A1A677BF}" type="pres">
      <dgm:prSet presAssocID="{13CF3B89-AF58-4E17-9475-61A6B5101DDB}" presName="tx1" presStyleLbl="revTx" presStyleIdx="0" presStyleCnt="4"/>
      <dgm:spPr/>
    </dgm:pt>
    <dgm:pt modelId="{384C7C7F-AF68-9E4A-AB8A-A0E51ECE7F10}" type="pres">
      <dgm:prSet presAssocID="{13CF3B89-AF58-4E17-9475-61A6B5101DDB}" presName="vert1" presStyleCnt="0"/>
      <dgm:spPr/>
    </dgm:pt>
    <dgm:pt modelId="{C0B24A32-EB52-1641-8A96-7AE07D251B3E}" type="pres">
      <dgm:prSet presAssocID="{A69F040F-0B84-4C21-BDA0-533F55134E3C}" presName="thickLine" presStyleLbl="alignNode1" presStyleIdx="1" presStyleCnt="4"/>
      <dgm:spPr/>
    </dgm:pt>
    <dgm:pt modelId="{7DD9B931-D53F-FD4E-9B1D-C2EA97A71820}" type="pres">
      <dgm:prSet presAssocID="{A69F040F-0B84-4C21-BDA0-533F55134E3C}" presName="horz1" presStyleCnt="0"/>
      <dgm:spPr/>
    </dgm:pt>
    <dgm:pt modelId="{EE010887-F2FC-3446-A746-96DC507AA316}" type="pres">
      <dgm:prSet presAssocID="{A69F040F-0B84-4C21-BDA0-533F55134E3C}" presName="tx1" presStyleLbl="revTx" presStyleIdx="1" presStyleCnt="4"/>
      <dgm:spPr/>
    </dgm:pt>
    <dgm:pt modelId="{74BF0AC2-871D-244F-9515-C13293D552CB}" type="pres">
      <dgm:prSet presAssocID="{A69F040F-0B84-4C21-BDA0-533F55134E3C}" presName="vert1" presStyleCnt="0"/>
      <dgm:spPr/>
    </dgm:pt>
    <dgm:pt modelId="{62D12E23-5050-FD41-A633-04B410B20764}" type="pres">
      <dgm:prSet presAssocID="{58D19393-73F3-4BE5-BFF0-B47BE591DD03}" presName="thickLine" presStyleLbl="alignNode1" presStyleIdx="2" presStyleCnt="4"/>
      <dgm:spPr/>
    </dgm:pt>
    <dgm:pt modelId="{53523E01-F89A-2F42-8098-040593C95488}" type="pres">
      <dgm:prSet presAssocID="{58D19393-73F3-4BE5-BFF0-B47BE591DD03}" presName="horz1" presStyleCnt="0"/>
      <dgm:spPr/>
    </dgm:pt>
    <dgm:pt modelId="{ACB2B044-FC1E-D048-B6B1-3C4DDB54B7F1}" type="pres">
      <dgm:prSet presAssocID="{58D19393-73F3-4BE5-BFF0-B47BE591DD03}" presName="tx1" presStyleLbl="revTx" presStyleIdx="2" presStyleCnt="4"/>
      <dgm:spPr/>
    </dgm:pt>
    <dgm:pt modelId="{6EF00EED-94F8-CD4D-A222-A0ACDA7BA9D7}" type="pres">
      <dgm:prSet presAssocID="{58D19393-73F3-4BE5-BFF0-B47BE591DD03}" presName="vert1" presStyleCnt="0"/>
      <dgm:spPr/>
    </dgm:pt>
    <dgm:pt modelId="{2ECBF6AC-D9CB-364C-8273-F6EA427193EC}" type="pres">
      <dgm:prSet presAssocID="{B4395F94-F200-437A-AC98-B4279FCA8E52}" presName="thickLine" presStyleLbl="alignNode1" presStyleIdx="3" presStyleCnt="4"/>
      <dgm:spPr/>
    </dgm:pt>
    <dgm:pt modelId="{39362556-2E74-C847-92AD-A2D8CFCF1676}" type="pres">
      <dgm:prSet presAssocID="{B4395F94-F200-437A-AC98-B4279FCA8E52}" presName="horz1" presStyleCnt="0"/>
      <dgm:spPr/>
    </dgm:pt>
    <dgm:pt modelId="{84594531-D53F-0F4A-A4FC-05F8DEFCD84B}" type="pres">
      <dgm:prSet presAssocID="{B4395F94-F200-437A-AC98-B4279FCA8E52}" presName="tx1" presStyleLbl="revTx" presStyleIdx="3" presStyleCnt="4"/>
      <dgm:spPr/>
    </dgm:pt>
    <dgm:pt modelId="{DD7B98F1-C907-044B-8D39-CC90D8E64131}" type="pres">
      <dgm:prSet presAssocID="{B4395F94-F200-437A-AC98-B4279FCA8E52}" presName="vert1" presStyleCnt="0"/>
      <dgm:spPr/>
    </dgm:pt>
  </dgm:ptLst>
  <dgm:cxnLst>
    <dgm:cxn modelId="{AB42B31D-DECB-4BC8-AD24-BF60DA8914AC}" srcId="{57C15005-8159-4DFE-B6A8-67350F831DDA}" destId="{A69F040F-0B84-4C21-BDA0-533F55134E3C}" srcOrd="1" destOrd="0" parTransId="{19AB0DE3-8F1D-4791-B52F-AEEA26591D96}" sibTransId="{1F15EAC0-5845-498D-B3AC-77947ECDA6BC}"/>
    <dgm:cxn modelId="{5399B832-B81C-4069-B35B-DF69D028B52B}" srcId="{57C15005-8159-4DFE-B6A8-67350F831DDA}" destId="{58D19393-73F3-4BE5-BFF0-B47BE591DD03}" srcOrd="2" destOrd="0" parTransId="{09A5DC26-0B0E-4C38-BC55-3B7D5783F6C0}" sibTransId="{043A861C-B48F-4DAF-B24F-998DA805B5BE}"/>
    <dgm:cxn modelId="{5ACE8C35-2F62-DF40-8D66-BC8CF41080E0}" type="presOf" srcId="{13CF3B89-AF58-4E17-9475-61A6B5101DDB}" destId="{261F3538-CEC3-154F-B427-B4C4A1A677BF}" srcOrd="0" destOrd="0" presId="urn:microsoft.com/office/officeart/2008/layout/LinedList"/>
    <dgm:cxn modelId="{C630C441-EE07-BA43-AC6B-F6F9033BA982}" type="presOf" srcId="{58D19393-73F3-4BE5-BFF0-B47BE591DD03}" destId="{ACB2B044-FC1E-D048-B6B1-3C4DDB54B7F1}" srcOrd="0" destOrd="0" presId="urn:microsoft.com/office/officeart/2008/layout/LinedList"/>
    <dgm:cxn modelId="{29A241A4-D041-754C-9FCF-DEC51722FFD0}" type="presOf" srcId="{57C15005-8159-4DFE-B6A8-67350F831DDA}" destId="{BE75F6D1-7255-8C49-87B1-0530BE9C7FB6}" srcOrd="0" destOrd="0" presId="urn:microsoft.com/office/officeart/2008/layout/LinedList"/>
    <dgm:cxn modelId="{7871DCA7-AE3E-AE47-8947-AC516F000CF0}" type="presOf" srcId="{A69F040F-0B84-4C21-BDA0-533F55134E3C}" destId="{EE010887-F2FC-3446-A746-96DC507AA316}" srcOrd="0" destOrd="0" presId="urn:microsoft.com/office/officeart/2008/layout/LinedList"/>
    <dgm:cxn modelId="{DD1920AA-9A59-4545-ABA0-C8604B4AC104}" type="presOf" srcId="{B4395F94-F200-437A-AC98-B4279FCA8E52}" destId="{84594531-D53F-0F4A-A4FC-05F8DEFCD84B}" srcOrd="0" destOrd="0" presId="urn:microsoft.com/office/officeart/2008/layout/LinedList"/>
    <dgm:cxn modelId="{ECAA61AA-3B85-4A9A-A02D-77499D34BA75}" srcId="{57C15005-8159-4DFE-B6A8-67350F831DDA}" destId="{13CF3B89-AF58-4E17-9475-61A6B5101DDB}" srcOrd="0" destOrd="0" parTransId="{F4F5C914-E963-4031-8ED8-6E7A542292B0}" sibTransId="{EA9D1368-FD52-42FB-8C1C-BD951A900D63}"/>
    <dgm:cxn modelId="{EBF3F3E2-471B-4DD2-9B7A-8BE968FEA4C2}" srcId="{57C15005-8159-4DFE-B6A8-67350F831DDA}" destId="{B4395F94-F200-437A-AC98-B4279FCA8E52}" srcOrd="3" destOrd="0" parTransId="{146961B8-ED31-49DD-BC1C-4958FC745F1A}" sibTransId="{902E98A7-46D0-4D61-A8DD-3E8E81890C8A}"/>
    <dgm:cxn modelId="{7BF6E27A-9697-224E-8857-30797E310B06}" type="presParOf" srcId="{BE75F6D1-7255-8C49-87B1-0530BE9C7FB6}" destId="{A402B609-C338-7347-806A-ACE2FCC4BD62}" srcOrd="0" destOrd="0" presId="urn:microsoft.com/office/officeart/2008/layout/LinedList"/>
    <dgm:cxn modelId="{2255C8B5-21E5-384C-A0A6-59C0D66529B0}" type="presParOf" srcId="{BE75F6D1-7255-8C49-87B1-0530BE9C7FB6}" destId="{1D72C287-4B31-CE49-9A1F-64E374404AD6}" srcOrd="1" destOrd="0" presId="urn:microsoft.com/office/officeart/2008/layout/LinedList"/>
    <dgm:cxn modelId="{2218292F-429E-4648-B7F6-FEA542C88DE0}" type="presParOf" srcId="{1D72C287-4B31-CE49-9A1F-64E374404AD6}" destId="{261F3538-CEC3-154F-B427-B4C4A1A677BF}" srcOrd="0" destOrd="0" presId="urn:microsoft.com/office/officeart/2008/layout/LinedList"/>
    <dgm:cxn modelId="{BA32D005-2257-5F48-9A68-732D80FF2B46}" type="presParOf" srcId="{1D72C287-4B31-CE49-9A1F-64E374404AD6}" destId="{384C7C7F-AF68-9E4A-AB8A-A0E51ECE7F10}" srcOrd="1" destOrd="0" presId="urn:microsoft.com/office/officeart/2008/layout/LinedList"/>
    <dgm:cxn modelId="{C54A4181-B778-A54C-8D75-209CC1FD8FAA}" type="presParOf" srcId="{BE75F6D1-7255-8C49-87B1-0530BE9C7FB6}" destId="{C0B24A32-EB52-1641-8A96-7AE07D251B3E}" srcOrd="2" destOrd="0" presId="urn:microsoft.com/office/officeart/2008/layout/LinedList"/>
    <dgm:cxn modelId="{A4D6B5D8-4F8C-6A41-9468-17DC144BBDD6}" type="presParOf" srcId="{BE75F6D1-7255-8C49-87B1-0530BE9C7FB6}" destId="{7DD9B931-D53F-FD4E-9B1D-C2EA97A71820}" srcOrd="3" destOrd="0" presId="urn:microsoft.com/office/officeart/2008/layout/LinedList"/>
    <dgm:cxn modelId="{35246D71-E3E5-4F42-B05A-1CC6ADE37E06}" type="presParOf" srcId="{7DD9B931-D53F-FD4E-9B1D-C2EA97A71820}" destId="{EE010887-F2FC-3446-A746-96DC507AA316}" srcOrd="0" destOrd="0" presId="urn:microsoft.com/office/officeart/2008/layout/LinedList"/>
    <dgm:cxn modelId="{1F615871-9994-984A-BB9C-C9D349014F8C}" type="presParOf" srcId="{7DD9B931-D53F-FD4E-9B1D-C2EA97A71820}" destId="{74BF0AC2-871D-244F-9515-C13293D552CB}" srcOrd="1" destOrd="0" presId="urn:microsoft.com/office/officeart/2008/layout/LinedList"/>
    <dgm:cxn modelId="{0CD5B54F-E49C-9840-B922-13E72556246B}" type="presParOf" srcId="{BE75F6D1-7255-8C49-87B1-0530BE9C7FB6}" destId="{62D12E23-5050-FD41-A633-04B410B20764}" srcOrd="4" destOrd="0" presId="urn:microsoft.com/office/officeart/2008/layout/LinedList"/>
    <dgm:cxn modelId="{561D0947-A1A9-EC45-AA49-EA0111AC466B}" type="presParOf" srcId="{BE75F6D1-7255-8C49-87B1-0530BE9C7FB6}" destId="{53523E01-F89A-2F42-8098-040593C95488}" srcOrd="5" destOrd="0" presId="urn:microsoft.com/office/officeart/2008/layout/LinedList"/>
    <dgm:cxn modelId="{427D592D-8F4D-4940-A84B-8147815B4E9B}" type="presParOf" srcId="{53523E01-F89A-2F42-8098-040593C95488}" destId="{ACB2B044-FC1E-D048-B6B1-3C4DDB54B7F1}" srcOrd="0" destOrd="0" presId="urn:microsoft.com/office/officeart/2008/layout/LinedList"/>
    <dgm:cxn modelId="{660356BD-2072-754F-BED5-3E63F13D4B15}" type="presParOf" srcId="{53523E01-F89A-2F42-8098-040593C95488}" destId="{6EF00EED-94F8-CD4D-A222-A0ACDA7BA9D7}" srcOrd="1" destOrd="0" presId="urn:microsoft.com/office/officeart/2008/layout/LinedList"/>
    <dgm:cxn modelId="{3BAD3287-6431-7845-9342-DA5465971ED6}" type="presParOf" srcId="{BE75F6D1-7255-8C49-87B1-0530BE9C7FB6}" destId="{2ECBF6AC-D9CB-364C-8273-F6EA427193EC}" srcOrd="6" destOrd="0" presId="urn:microsoft.com/office/officeart/2008/layout/LinedList"/>
    <dgm:cxn modelId="{AB20171E-0CB9-AE45-A971-94AA01E39523}" type="presParOf" srcId="{BE75F6D1-7255-8C49-87B1-0530BE9C7FB6}" destId="{39362556-2E74-C847-92AD-A2D8CFCF1676}" srcOrd="7" destOrd="0" presId="urn:microsoft.com/office/officeart/2008/layout/LinedList"/>
    <dgm:cxn modelId="{9DF53BF7-414E-6C4B-9969-ADB235B334C6}" type="presParOf" srcId="{39362556-2E74-C847-92AD-A2D8CFCF1676}" destId="{84594531-D53F-0F4A-A4FC-05F8DEFCD84B}" srcOrd="0" destOrd="0" presId="urn:microsoft.com/office/officeart/2008/layout/LinedList"/>
    <dgm:cxn modelId="{72771B2A-3B01-9B4E-925F-8FAD6AC76906}" type="presParOf" srcId="{39362556-2E74-C847-92AD-A2D8CFCF1676}" destId="{DD7B98F1-C907-044B-8D39-CC90D8E6413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C43A1D-660D-4B46-A3ED-1889C28DE524}">
      <dsp:nvSpPr>
        <dsp:cNvPr id="0" name=""/>
        <dsp:cNvSpPr/>
      </dsp:nvSpPr>
      <dsp:spPr>
        <a:xfrm>
          <a:off x="0" y="617"/>
          <a:ext cx="5611543" cy="144455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F8F419-EA04-4FE2-AEB7-FFC565C132E9}">
      <dsp:nvSpPr>
        <dsp:cNvPr id="0" name=""/>
        <dsp:cNvSpPr/>
      </dsp:nvSpPr>
      <dsp:spPr>
        <a:xfrm>
          <a:off x="436979" y="325643"/>
          <a:ext cx="794507" cy="79450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F939DB-9F7B-4390-8A3F-112FE0549C28}">
      <dsp:nvSpPr>
        <dsp:cNvPr id="0" name=""/>
        <dsp:cNvSpPr/>
      </dsp:nvSpPr>
      <dsp:spPr>
        <a:xfrm>
          <a:off x="1668466" y="617"/>
          <a:ext cx="3943076" cy="14445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883" tIns="152883" rIns="152883" bIns="15288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The concepts form the basis for both worldwide health policy and health policy in the United Kingdom.</a:t>
          </a:r>
          <a:endParaRPr lang="en-US" sz="1400" kern="1200" dirty="0"/>
        </a:p>
      </dsp:txBody>
      <dsp:txXfrm>
        <a:off x="1668466" y="617"/>
        <a:ext cx="3943076" cy="1444559"/>
      </dsp:txXfrm>
    </dsp:sp>
    <dsp:sp modelId="{88D41208-47C3-4D25-AE47-79C3FE252FC7}">
      <dsp:nvSpPr>
        <dsp:cNvPr id="0" name=""/>
        <dsp:cNvSpPr/>
      </dsp:nvSpPr>
      <dsp:spPr>
        <a:xfrm>
          <a:off x="0" y="1806317"/>
          <a:ext cx="5611543" cy="144455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E582D2-3B7C-425A-A58D-97F3D6BAF4C2}">
      <dsp:nvSpPr>
        <dsp:cNvPr id="0" name=""/>
        <dsp:cNvSpPr/>
      </dsp:nvSpPr>
      <dsp:spPr>
        <a:xfrm>
          <a:off x="436979" y="2131343"/>
          <a:ext cx="794507" cy="79450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70F6A7-12F3-4C53-8FBD-8925E5226FEE}">
      <dsp:nvSpPr>
        <dsp:cNvPr id="0" name=""/>
        <dsp:cNvSpPr/>
      </dsp:nvSpPr>
      <dsp:spPr>
        <a:xfrm>
          <a:off x="1668466" y="1806317"/>
          <a:ext cx="3943076" cy="14445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883" tIns="152883" rIns="152883" bIns="15288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 third Sustainable Development Goal (SDG 3) aims to provide universal healthcare access and disease prevention methods to achieve good health and wellbeing for every person(UN, 2015).</a:t>
          </a:r>
          <a:endParaRPr lang="en-US" sz="1400" kern="1200"/>
        </a:p>
      </dsp:txBody>
      <dsp:txXfrm>
        <a:off x="1668466" y="1806317"/>
        <a:ext cx="3943076" cy="1444559"/>
      </dsp:txXfrm>
    </dsp:sp>
    <dsp:sp modelId="{ACCCD0EE-10B7-43FD-9530-6D60A1F8F28B}">
      <dsp:nvSpPr>
        <dsp:cNvPr id="0" name=""/>
        <dsp:cNvSpPr/>
      </dsp:nvSpPr>
      <dsp:spPr>
        <a:xfrm>
          <a:off x="0" y="3612016"/>
          <a:ext cx="5611543" cy="144455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62892B-308E-4848-A8EC-EEF99BD726D5}">
      <dsp:nvSpPr>
        <dsp:cNvPr id="0" name=""/>
        <dsp:cNvSpPr/>
      </dsp:nvSpPr>
      <dsp:spPr>
        <a:xfrm>
          <a:off x="436979" y="3937042"/>
          <a:ext cx="794507" cy="79450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7D0191-249D-4296-B99B-A81F480C4381}">
      <dsp:nvSpPr>
        <dsp:cNvPr id="0" name=""/>
        <dsp:cNvSpPr/>
      </dsp:nvSpPr>
      <dsp:spPr>
        <a:xfrm>
          <a:off x="1668466" y="3612016"/>
          <a:ext cx="3943076" cy="14445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883" tIns="152883" rIns="152883" bIns="15288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 combination of services results in improved resource management and reduced social inequalities while supporting environmental conservation.</a:t>
          </a:r>
          <a:endParaRPr lang="en-US" sz="1400" kern="1200"/>
        </a:p>
      </dsp:txBody>
      <dsp:txXfrm>
        <a:off x="1668466" y="3612016"/>
        <a:ext cx="3943076" cy="144455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8D4422-406E-4747-A296-E6DE0AAB49D4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DEE8C2-93EB-46C2-AF6A-38586BB0523C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3CCF2A-62F4-4367-A8BC-D1287BB9ADAB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The approach focuses on treating the complete person through a combination of physical and mental and environmental factors (Bolton, 2023).</a:t>
          </a:r>
          <a:endParaRPr lang="en-US" sz="2100" kern="1200" dirty="0"/>
        </a:p>
      </dsp:txBody>
      <dsp:txXfrm>
        <a:off x="1435590" y="531"/>
        <a:ext cx="9080009" cy="1242935"/>
      </dsp:txXfrm>
    </dsp:sp>
    <dsp:sp modelId="{888F9E8C-5982-48ED-813D-1F4794CFCA15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701F92-2CC1-4407-9103-DEFFA0579F2F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215362-D66F-41BE-A8FF-F31EF4467F50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The Biopsychosocial Model integrates biological elements with psychological aspects and social variables to understand health.</a:t>
          </a:r>
          <a:br>
            <a:rPr lang="en-GB" sz="2100" kern="1200" dirty="0"/>
          </a:br>
          <a:endParaRPr lang="en-US" sz="2100" kern="1200" dirty="0"/>
        </a:p>
      </dsp:txBody>
      <dsp:txXfrm>
        <a:off x="1435590" y="1554201"/>
        <a:ext cx="9080009" cy="1242935"/>
      </dsp:txXfrm>
    </dsp:sp>
    <dsp:sp modelId="{26DA2592-34CC-466C-944C-4FD9F1F5EA9F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404715-B951-4CE4-A517-BCCB99EC122D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449896-9470-4803-BC32-F43AD1316B76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The NHS Long Term Plan (2019) supports Integrated Care Systems (ICS) to unite physical healthcare with mental and social care services in the UK(NHS England, 2019).</a:t>
          </a:r>
          <a:endParaRPr lang="en-US" sz="2100" kern="1200" dirty="0"/>
        </a:p>
      </dsp:txBody>
      <dsp:txXfrm>
        <a:off x="1435590" y="3107870"/>
        <a:ext cx="9080009" cy="12429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C8AD4D-B352-804D-A4AF-91119DD74E67}">
      <dsp:nvSpPr>
        <dsp:cNvPr id="0" name=""/>
        <dsp:cNvSpPr/>
      </dsp:nvSpPr>
      <dsp:spPr>
        <a:xfrm>
          <a:off x="0" y="0"/>
          <a:ext cx="3414946" cy="419280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243" tIns="330200" rIns="266243" bIns="33020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The Health in All Policies (</a:t>
          </a:r>
          <a:r>
            <a:rPr lang="en-GB" sz="1800" kern="1200" dirty="0" err="1"/>
            <a:t>HiAP</a:t>
          </a:r>
          <a:r>
            <a:rPr lang="en-GB" sz="1800" kern="1200" dirty="0"/>
            <a:t>) framework promotes health considerations throughout all sectors of society.</a:t>
          </a:r>
          <a:br>
            <a:rPr lang="en-GB" sz="1500" kern="1200" dirty="0"/>
          </a:br>
          <a:endParaRPr lang="en-US" sz="1500" kern="1200" dirty="0"/>
        </a:p>
      </dsp:txBody>
      <dsp:txXfrm>
        <a:off x="0" y="1593265"/>
        <a:ext cx="3414946" cy="2515683"/>
      </dsp:txXfrm>
    </dsp:sp>
    <dsp:sp modelId="{B9FBD732-F087-6B47-B830-006F1092DBED}">
      <dsp:nvSpPr>
        <dsp:cNvPr id="0" name=""/>
        <dsp:cNvSpPr/>
      </dsp:nvSpPr>
      <dsp:spPr>
        <a:xfrm>
          <a:off x="1078552" y="419280"/>
          <a:ext cx="1257841" cy="125784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066" tIns="12700" rIns="9806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262759" y="603487"/>
        <a:ext cx="889427" cy="889427"/>
      </dsp:txXfrm>
    </dsp:sp>
    <dsp:sp modelId="{1BA1B92A-7D55-9245-8179-DB7C9F807F3F}">
      <dsp:nvSpPr>
        <dsp:cNvPr id="0" name=""/>
        <dsp:cNvSpPr/>
      </dsp:nvSpPr>
      <dsp:spPr>
        <a:xfrm>
          <a:off x="0" y="4192733"/>
          <a:ext cx="3414946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022984-E969-6B46-9427-530500F4FF8D}">
      <dsp:nvSpPr>
        <dsp:cNvPr id="0" name=""/>
        <dsp:cNvSpPr/>
      </dsp:nvSpPr>
      <dsp:spPr>
        <a:xfrm>
          <a:off x="3756441" y="0"/>
          <a:ext cx="3414946" cy="419280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243" tIns="330200" rIns="266243" bIns="33020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The NHS Long Term Plan from 2019 established three main priorities which include prevention alongside digital transformation and community-based healthcare delivery(NHS England, 2019)</a:t>
          </a:r>
          <a:br>
            <a:rPr lang="en-GB" sz="1500" kern="1200" dirty="0"/>
          </a:br>
          <a:endParaRPr lang="en-US" sz="1500" kern="1200" dirty="0"/>
        </a:p>
      </dsp:txBody>
      <dsp:txXfrm>
        <a:off x="3756441" y="1593265"/>
        <a:ext cx="3414946" cy="2515683"/>
      </dsp:txXfrm>
    </dsp:sp>
    <dsp:sp modelId="{1EB3E373-1785-9E40-94A9-D3421E4D6902}">
      <dsp:nvSpPr>
        <dsp:cNvPr id="0" name=""/>
        <dsp:cNvSpPr/>
      </dsp:nvSpPr>
      <dsp:spPr>
        <a:xfrm>
          <a:off x="4834993" y="419280"/>
          <a:ext cx="1257841" cy="125784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066" tIns="12700" rIns="9806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5019200" y="603487"/>
        <a:ext cx="889427" cy="889427"/>
      </dsp:txXfrm>
    </dsp:sp>
    <dsp:sp modelId="{6D4A8230-E170-6542-AC11-985D221CE5F4}">
      <dsp:nvSpPr>
        <dsp:cNvPr id="0" name=""/>
        <dsp:cNvSpPr/>
      </dsp:nvSpPr>
      <dsp:spPr>
        <a:xfrm>
          <a:off x="3756441" y="4192733"/>
          <a:ext cx="3414946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00A3D2-856D-C342-9440-FAF1426AD9B2}">
      <dsp:nvSpPr>
        <dsp:cNvPr id="0" name=""/>
        <dsp:cNvSpPr/>
      </dsp:nvSpPr>
      <dsp:spPr>
        <a:xfrm>
          <a:off x="7512882" y="0"/>
          <a:ext cx="3414946" cy="419280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243" tIns="330200" rIns="266243" bIns="33020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The system faces multiple obstacles which include insufficient funding and insufficient personnel and disorganized structures and political instability.</a:t>
          </a:r>
          <a:br>
            <a:rPr lang="en-GB" sz="1800" kern="1200" dirty="0"/>
          </a:br>
          <a:endParaRPr lang="en-US" sz="1800" kern="1200" dirty="0"/>
        </a:p>
      </dsp:txBody>
      <dsp:txXfrm>
        <a:off x="7512882" y="1593265"/>
        <a:ext cx="3414946" cy="2515683"/>
      </dsp:txXfrm>
    </dsp:sp>
    <dsp:sp modelId="{F75EEB63-A33F-1448-9113-D3907348DF0E}">
      <dsp:nvSpPr>
        <dsp:cNvPr id="0" name=""/>
        <dsp:cNvSpPr/>
      </dsp:nvSpPr>
      <dsp:spPr>
        <a:xfrm>
          <a:off x="8591434" y="419280"/>
          <a:ext cx="1257841" cy="125784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066" tIns="12700" rIns="9806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775641" y="603487"/>
        <a:ext cx="889427" cy="889427"/>
      </dsp:txXfrm>
    </dsp:sp>
    <dsp:sp modelId="{96A86569-671E-864F-AF51-9D7D24960EFC}">
      <dsp:nvSpPr>
        <dsp:cNvPr id="0" name=""/>
        <dsp:cNvSpPr/>
      </dsp:nvSpPr>
      <dsp:spPr>
        <a:xfrm>
          <a:off x="7512882" y="4192733"/>
          <a:ext cx="3414946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885538-77E4-8E40-96F6-C361222A8995}">
      <dsp:nvSpPr>
        <dsp:cNvPr id="0" name=""/>
        <dsp:cNvSpPr/>
      </dsp:nvSpPr>
      <dsp:spPr>
        <a:xfrm>
          <a:off x="0" y="330033"/>
          <a:ext cx="5599867" cy="1606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4612" tIns="312420" rIns="434612" bIns="10668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Poor transport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Limited  education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Unequal access to health care (NHS England,2019)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Discrimination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Poverty( Marmot et al,2020)</a:t>
          </a:r>
        </a:p>
      </dsp:txBody>
      <dsp:txXfrm>
        <a:off x="0" y="330033"/>
        <a:ext cx="5599867" cy="1606500"/>
      </dsp:txXfrm>
    </dsp:sp>
    <dsp:sp modelId="{B5109BEE-5F36-C846-8B32-874893046D82}">
      <dsp:nvSpPr>
        <dsp:cNvPr id="0" name=""/>
        <dsp:cNvSpPr/>
      </dsp:nvSpPr>
      <dsp:spPr>
        <a:xfrm>
          <a:off x="279993" y="108633"/>
          <a:ext cx="3919906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163" tIns="0" rIns="148163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Causes of </a:t>
          </a:r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inequalities</a:t>
          </a:r>
        </a:p>
      </dsp:txBody>
      <dsp:txXfrm>
        <a:off x="301609" y="130249"/>
        <a:ext cx="3876674" cy="399568"/>
      </dsp:txXfrm>
    </dsp:sp>
    <dsp:sp modelId="{3BA5986D-9B2C-8A4C-9677-52CFE24DC6E4}">
      <dsp:nvSpPr>
        <dsp:cNvPr id="0" name=""/>
        <dsp:cNvSpPr/>
      </dsp:nvSpPr>
      <dsp:spPr>
        <a:xfrm>
          <a:off x="0" y="2238934"/>
          <a:ext cx="5599867" cy="20317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4612" tIns="312420" rIns="434612" bIns="10668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Anti - Discrimination policies  in healthcare (Equality act ,2010)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Public health initiatives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Promote social justice and awareness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Mobile rural clinic</a:t>
          </a:r>
          <a:br>
            <a:rPr lang="en-GB" sz="1500" kern="1200" dirty="0"/>
          </a:br>
          <a:r>
            <a:rPr lang="en-GB" sz="1500" kern="1200" dirty="0"/>
            <a:t>and telehealth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Equitable access to health. Care (NHS England,2019)</a:t>
          </a:r>
        </a:p>
      </dsp:txBody>
      <dsp:txXfrm>
        <a:off x="0" y="2238934"/>
        <a:ext cx="5599867" cy="2031750"/>
      </dsp:txXfrm>
    </dsp:sp>
    <dsp:sp modelId="{00B169A3-06F5-7448-9A5C-94823B943C27}">
      <dsp:nvSpPr>
        <dsp:cNvPr id="0" name=""/>
        <dsp:cNvSpPr/>
      </dsp:nvSpPr>
      <dsp:spPr>
        <a:xfrm>
          <a:off x="279993" y="2017534"/>
          <a:ext cx="3919906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163" tIns="0" rIns="148163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Initiatives  to reduce the inequalities</a:t>
          </a:r>
        </a:p>
      </dsp:txBody>
      <dsp:txXfrm>
        <a:off x="301609" y="2039150"/>
        <a:ext cx="3876674" cy="39956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02B609-C338-7347-806A-ACE2FCC4BD62}">
      <dsp:nvSpPr>
        <dsp:cNvPr id="0" name=""/>
        <dsp:cNvSpPr/>
      </dsp:nvSpPr>
      <dsp:spPr>
        <a:xfrm>
          <a:off x="0" y="0"/>
          <a:ext cx="664370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1F3538-CEC3-154F-B427-B4C4A1A677BF}">
      <dsp:nvSpPr>
        <dsp:cNvPr id="0" name=""/>
        <dsp:cNvSpPr/>
      </dsp:nvSpPr>
      <dsp:spPr>
        <a:xfrm>
          <a:off x="0" y="0"/>
          <a:ext cx="6643707" cy="1331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The map shows how life expectancy differs from one area to another while also showing how early childhood development varies between different parts of England. </a:t>
          </a:r>
          <a:endParaRPr lang="en-US" sz="2000" kern="1200" dirty="0"/>
        </a:p>
      </dsp:txBody>
      <dsp:txXfrm>
        <a:off x="0" y="0"/>
        <a:ext cx="6643707" cy="1331133"/>
      </dsp:txXfrm>
    </dsp:sp>
    <dsp:sp modelId="{C0B24A32-EB52-1641-8A96-7AE07D251B3E}">
      <dsp:nvSpPr>
        <dsp:cNvPr id="0" name=""/>
        <dsp:cNvSpPr/>
      </dsp:nvSpPr>
      <dsp:spPr>
        <a:xfrm>
          <a:off x="0" y="1331133"/>
          <a:ext cx="664370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010887-F2FC-3446-A746-96DC507AA316}">
      <dsp:nvSpPr>
        <dsp:cNvPr id="0" name=""/>
        <dsp:cNvSpPr/>
      </dsp:nvSpPr>
      <dsp:spPr>
        <a:xfrm>
          <a:off x="0" y="1331133"/>
          <a:ext cx="6643707" cy="1331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The life expectancy gap between the most affluent and least affluent areas of the country amounts to 16 years for men and 9 years for women according to The Health Foundation (2023). </a:t>
          </a:r>
          <a:endParaRPr lang="en-US" sz="2000" kern="1200" dirty="0"/>
        </a:p>
      </dsp:txBody>
      <dsp:txXfrm>
        <a:off x="0" y="1331133"/>
        <a:ext cx="6643707" cy="1331133"/>
      </dsp:txXfrm>
    </dsp:sp>
    <dsp:sp modelId="{62D12E23-5050-FD41-A633-04B410B20764}">
      <dsp:nvSpPr>
        <dsp:cNvPr id="0" name=""/>
        <dsp:cNvSpPr/>
      </dsp:nvSpPr>
      <dsp:spPr>
        <a:xfrm>
          <a:off x="0" y="2662267"/>
          <a:ext cx="664370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B2B044-FC1E-D048-B6B1-3C4DDB54B7F1}">
      <dsp:nvSpPr>
        <dsp:cNvPr id="0" name=""/>
        <dsp:cNvSpPr/>
      </dsp:nvSpPr>
      <dsp:spPr>
        <a:xfrm>
          <a:off x="0" y="2662267"/>
          <a:ext cx="6643707" cy="1331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The health results in Redcar &amp; Cleveland and Tower Hamlets show how poverty together with education and environmental factors affect residents. </a:t>
          </a:r>
          <a:endParaRPr lang="en-US" sz="2000" kern="1200" dirty="0"/>
        </a:p>
      </dsp:txBody>
      <dsp:txXfrm>
        <a:off x="0" y="2662267"/>
        <a:ext cx="6643707" cy="1331133"/>
      </dsp:txXfrm>
    </dsp:sp>
    <dsp:sp modelId="{2ECBF6AC-D9CB-364C-8273-F6EA427193EC}">
      <dsp:nvSpPr>
        <dsp:cNvPr id="0" name=""/>
        <dsp:cNvSpPr/>
      </dsp:nvSpPr>
      <dsp:spPr>
        <a:xfrm>
          <a:off x="0" y="3993401"/>
          <a:ext cx="664370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594531-D53F-0F4A-A4FC-05F8DEFCD84B}">
      <dsp:nvSpPr>
        <dsp:cNvPr id="0" name=""/>
        <dsp:cNvSpPr/>
      </dsp:nvSpPr>
      <dsp:spPr>
        <a:xfrm>
          <a:off x="0" y="3993401"/>
          <a:ext cx="6643707" cy="1331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Marmot (2020) is correct in his assertion that social determinants are the fundamental causes of health inequalities in the United Kingdom as supported by the research evidence(Marmot, 2020)</a:t>
          </a:r>
          <a:endParaRPr lang="en-US" sz="2000" kern="1200" dirty="0"/>
        </a:p>
      </dsp:txBody>
      <dsp:txXfrm>
        <a:off x="0" y="3993401"/>
        <a:ext cx="6643707" cy="13311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8D7EAE-668E-A74F-86A2-0F93F462D7ED}" type="datetimeFigureOut">
              <a:rPr lang="en-US" smtClean="0"/>
              <a:t>11/20/25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162605-A7EB-F44F-8B20-DC9F2B620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0195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video demonstrates that community-based and preventive health services produce better wellbeing outcomes while they minimize social disparities and build up permanent healthcare systems across the globe.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162605-A7EB-F44F-8B20-DC9F2B62087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51764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Areas in dark red and orange represent local authorities where more than 50% of children fail to reach a good level of development.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162605-A7EB-F44F-8B20-DC9F2B620877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0902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80387-89C8-2D4C-8511-B886781AAB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F087F0-7AFD-1670-E153-7482AE288B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46FCA1-66E3-360B-9149-238B860BE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76D2C-98CA-9F4F-AE53-31C25C52C58B}" type="datetimeFigureOut">
              <a:rPr lang="en-US" smtClean="0"/>
              <a:t>11/20/25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20F470-2112-C2DF-BDAB-0C102B27A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02B78C-2538-2436-C42E-D82731DC1D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48F3D-93C7-C548-B6C0-38FA1D2193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65955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11E99-5FBB-C817-783A-5A6F8F5C1C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D13F7B-0766-9F12-3A8F-C0AECDFD3A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526A48-984B-45E5-0FBB-4717F4C18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76D2C-98CA-9F4F-AE53-31C25C52C58B}" type="datetimeFigureOut">
              <a:rPr lang="en-US" smtClean="0"/>
              <a:t>11/20/25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07C159-36D7-8463-AD33-45E13B84DD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511AD1-AD02-3833-5A14-DCAEB17020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48F3D-93C7-C548-B6C0-38FA1D2193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347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A82419-E7F6-E18E-03DC-BC875F7B91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90D108-2096-B684-4821-1AD11720B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FC145C-6105-8294-63CD-A2E11DA260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76D2C-98CA-9F4F-AE53-31C25C52C58B}" type="datetimeFigureOut">
              <a:rPr lang="en-US" smtClean="0"/>
              <a:t>11/20/25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1E1988-BB1C-FC41-C321-A7DF0C4FF7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DC7460-1E4F-9728-BEF5-2A5A657F44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48F3D-93C7-C548-B6C0-38FA1D2193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62629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D2B26-006D-B93B-7A88-8A65C9BBD3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BEA831-6FA9-9C93-DF1D-1BF3C42463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D11C1E-6639-EB23-E3F6-7C06406A69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FCDB52-2157-8158-7D6F-B60DBF23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76D2C-98CA-9F4F-AE53-31C25C52C58B}" type="datetimeFigureOut">
              <a:rPr lang="en-US" smtClean="0"/>
              <a:t>11/20/25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A69565-4D83-5BDE-B7C7-9EFAD1EEC1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72F00C-AA10-BD2D-52B5-E6D1A57F35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48F3D-93C7-C548-B6C0-38FA1D2193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327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CF70B-6F63-8081-B815-0EB071679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F1C8A5-BD88-3DEB-809C-C0CD804AF1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9EF8B6-9D16-FF7E-8D7C-198B64CAA4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FCF294-3663-1EC2-3623-1205D183BC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76C7614-964C-77CC-0FB5-3CC1AED5C4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E503AEA-FED3-E11D-8D6F-1E75F1B071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76D2C-98CA-9F4F-AE53-31C25C52C58B}" type="datetimeFigureOut">
              <a:rPr lang="en-US" smtClean="0"/>
              <a:t>11/20/25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A84044C-2773-B8E6-E926-6FEAEFBCA2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172BD0E-3AFB-4B76-8180-7D3B505609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48F3D-93C7-C548-B6C0-38FA1D2193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18354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05988B-7055-2395-D4AA-0B4B64820F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51C915-00D8-3E08-61A6-56A286F1A8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76D2C-98CA-9F4F-AE53-31C25C52C58B}" type="datetimeFigureOut">
              <a:rPr lang="en-US" smtClean="0"/>
              <a:t>11/20/25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A4BCC02-4BD7-9193-4CAA-C9B3B48CB2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5ECD43-D12E-22A0-EA89-275366694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48F3D-93C7-C548-B6C0-38FA1D2193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64617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A5C6B8-C1C6-667B-985F-23EA626DB2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76D2C-98CA-9F4F-AE53-31C25C52C58B}" type="datetimeFigureOut">
              <a:rPr lang="en-US" smtClean="0"/>
              <a:t>11/20/25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F5AF94B-D02B-784A-83E5-376DB1D378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03F8AA-6477-3839-2A5C-EEC83E4D89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48F3D-93C7-C548-B6C0-38FA1D2193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03134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BC996-EEDB-BB8F-5877-C9B6B9E2D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E45498-8C03-03EE-AACC-116B10A0BF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B9F678-3AC3-862E-F0CE-F8B6BF9A41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D8F575-CA40-45D0-01EF-06ED96B2FC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76D2C-98CA-9F4F-AE53-31C25C52C58B}" type="datetimeFigureOut">
              <a:rPr lang="en-US" smtClean="0"/>
              <a:t>11/20/25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235B8E-8682-9125-5087-BC21F440BE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46C4AB-DD5C-30A3-DCEB-29292B78EC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48F3D-93C7-C548-B6C0-38FA1D2193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46901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E3996A-E9EC-5E3B-819C-70CE1845B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62ED80-E8F5-CFF6-AE27-709A45A4BE6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D9F748-7CB3-E829-44D5-61D3769F25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43504E-3808-96FD-1A90-8A8CAC614F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76D2C-98CA-9F4F-AE53-31C25C52C58B}" type="datetimeFigureOut">
              <a:rPr lang="en-US" smtClean="0"/>
              <a:t>11/20/25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7AB4B0-DB1F-7BED-2D0E-4AED2C1451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F29613-A3E9-AA9E-4C76-F1925B8FFC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48F3D-93C7-C548-B6C0-38FA1D2193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65278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399E2-A901-999A-D059-A0B25BE325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02F509-C932-5F24-E1D2-69B57C28E4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C99697-1367-7720-18CF-225A8BB33E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76D2C-98CA-9F4F-AE53-31C25C52C58B}" type="datetimeFigureOut">
              <a:rPr lang="en-US" smtClean="0"/>
              <a:t>11/20/25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DBA952-644B-D532-8849-CE697D89F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ECAF11-AA85-ECC1-7D0B-B19644C0FE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48F3D-93C7-C548-B6C0-38FA1D2193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17563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DEB6D87-DC03-4152-1D9A-DCBF1F75BA2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F662A9-C4D6-5CFE-B3CD-8CEBEA47BC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477489-7A3E-633B-4717-8903DA4642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76D2C-98CA-9F4F-AE53-31C25C52C58B}" type="datetimeFigureOut">
              <a:rPr lang="en-US" smtClean="0"/>
              <a:t>11/20/25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66EE4C-92AA-F48E-98A5-BF894D384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147C24-86A5-DB9E-7232-F2116FDCF2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48F3D-93C7-C548-B6C0-38FA1D2193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7929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B2F0877-1809-E0D7-C8CE-851D4AE12D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371853-8422-59B7-DCB4-487FBAAF4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C49218-6744-4E79-4AD8-5A293DFEB0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CA76D2C-98CA-9F4F-AE53-31C25C52C58B}" type="datetimeFigureOut">
              <a:rPr lang="en-US" smtClean="0"/>
              <a:t>11/20/25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772264-73DF-2BF8-8503-B1F76701CE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98EFB4-E987-B94E-0091-155CC2342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2A48F3D-93C7-C548-B6C0-38FA1D2193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0546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37NMD3u_H8c?feature=oembed" TargetMode="External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15.jpe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health-topics/air-pollution#tab=tab_1" TargetMode="External"/><Relationship Id="rId3" Type="http://schemas.openxmlformats.org/officeDocument/2006/relationships/hyperlink" Target="https://www.health.org.uk/" TargetMode="External"/><Relationship Id="rId7" Type="http://schemas.openxmlformats.org/officeDocument/2006/relationships/hyperlink" Target="https://sdgs.un.org/goals/goal3" TargetMode="External"/><Relationship Id="rId2" Type="http://schemas.openxmlformats.org/officeDocument/2006/relationships/hyperlink" Target="https://www.gov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lation.gov.uk/ukpga/2010/15/contents" TargetMode="External"/><Relationship Id="rId5" Type="http://schemas.openxmlformats.org/officeDocument/2006/relationships/hyperlink" Target="https://www.nhs.uk/be-clear-on-cancer" TargetMode="External"/><Relationship Id="rId10" Type="http://schemas.openxmlformats.org/officeDocument/2006/relationships/hyperlink" Target="https://www.who.int/publications/i/item/9789240096078" TargetMode="External"/><Relationship Id="rId4" Type="http://schemas.openxmlformats.org/officeDocument/2006/relationships/hyperlink" Target="https://www.nhs.uk/smokefree" TargetMode="External"/><Relationship Id="rId9" Type="http://schemas.openxmlformats.org/officeDocument/2006/relationships/hyperlink" Target="https://www.youtube.com/watch?v=37NMD3u_H8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21739CA5-F0F5-48E1-8E8C-F24B7182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ounded Rectangle 3">
            <a:extLst>
              <a:ext uri="{FF2B5EF4-FFF2-40B4-BE49-F238E27FC236}">
                <a16:creationId xmlns:a16="http://schemas.microsoft.com/office/drawing/2014/main" id="{3EAD2937-F230-41D4-B9C5-975B129BF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CCD444A3-C338-4886-B7F1-4BA2AF46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2FA3B1-7F4D-86FB-3D0C-E038CDC4E1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2656" y="1444741"/>
            <a:ext cx="9357865" cy="10419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Health, Wellbeing  and Sustainable Development </a:t>
            </a:r>
            <a:br>
              <a:rPr lang="en-US" sz="3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BMHP6030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466C1C-E5EB-E42D-5124-CFC6E11818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52656" y="2701427"/>
            <a:ext cx="4483324" cy="269996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 dirty="0"/>
              <a:t>Lecture name</a:t>
            </a:r>
            <a:r>
              <a:rPr lang="en-US" sz="2000" dirty="0"/>
              <a:t>: Shepherd Zico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 dirty="0"/>
              <a:t>Student name: </a:t>
            </a:r>
            <a:r>
              <a:rPr lang="en-US" sz="2000" dirty="0"/>
              <a:t>Denise Cardoso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 dirty="0"/>
              <a:t>Student number</a:t>
            </a:r>
            <a:r>
              <a:rPr lang="en-US" sz="2000" dirty="0"/>
              <a:t>: 2030455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2E37EF-0108-A3C8-145C-F10D82D4E388}"/>
              </a:ext>
            </a:extLst>
          </p:cNvPr>
          <p:cNvSpPr txBox="1"/>
          <p:nvPr/>
        </p:nvSpPr>
        <p:spPr>
          <a:xfrm>
            <a:off x="1093694" y="5185775"/>
            <a:ext cx="8300403" cy="71209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200" b="1" dirty="0"/>
              <a:t>Use of AI Acknowledgement</a:t>
            </a:r>
            <a:br>
              <a:rPr lang="en-US" altLang="en-US" sz="1200" b="1" dirty="0"/>
            </a:br>
            <a:r>
              <a:rPr lang="en-US" sz="1200" b="1" dirty="0"/>
              <a:t> I confirm that I have not used any AI tools in this research and creation of this assignment. I confirm that I have not presented any AI generated materials as my own work. I confirm I have copies of my drafts, notes, and other resources I used, which I may be asked to provide in evidence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0172624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23F4CD-4D86-FB22-3ECF-A124BF9093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6"/>
            <a:ext cx="5251316" cy="1417376"/>
          </a:xfrm>
        </p:spPr>
        <p:txBody>
          <a:bodyPr>
            <a:normAutofit/>
          </a:bodyPr>
          <a:lstStyle/>
          <a:p>
            <a:r>
              <a:rPr lang="en-US" b="1" dirty="0"/>
              <a:t>Key Concepts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F91DE-9B10-68BF-F65B-EFA9CCEFF5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82501"/>
            <a:ext cx="5007015" cy="4710374"/>
          </a:xfrm>
        </p:spPr>
        <p:txBody>
          <a:bodyPr>
            <a:noAutofit/>
          </a:bodyPr>
          <a:lstStyle/>
          <a:p>
            <a:r>
              <a:rPr lang="en-GB" sz="2000" dirty="0"/>
              <a:t>The World </a:t>
            </a:r>
            <a:r>
              <a:rPr lang="en-GB" sz="2000" b="1" dirty="0"/>
              <a:t>Health </a:t>
            </a:r>
            <a:r>
              <a:rPr lang="en-GB" sz="2000" dirty="0"/>
              <a:t>Organization defines health as a complete state of physical and mental and social well-being which extends beyond the absence of disease (WHO, 1948).</a:t>
            </a:r>
          </a:p>
          <a:p>
            <a:r>
              <a:rPr lang="en-GB" sz="2000" b="1" dirty="0"/>
              <a:t>Wellbeing </a:t>
            </a:r>
            <a:r>
              <a:rPr lang="en-GB" sz="2000" dirty="0"/>
              <a:t>exists as a unified condition which unites emotional health with social health and psychological well-being.</a:t>
            </a:r>
          </a:p>
          <a:p>
            <a:r>
              <a:rPr lang="en-GB" sz="2000" dirty="0"/>
              <a:t>The United Nations defines </a:t>
            </a:r>
            <a:r>
              <a:rPr lang="en-GB" sz="2000" b="1" dirty="0"/>
              <a:t>sustainable development</a:t>
            </a:r>
            <a:r>
              <a:rPr lang="en-GB" sz="2000" dirty="0"/>
              <a:t> through the practice of meeting current needs while protecting resources for future generations (UN, 2015).</a:t>
            </a:r>
            <a:endParaRPr lang="en-US" sz="2000" dirty="0"/>
          </a:p>
        </p:txBody>
      </p:sp>
      <p:pic>
        <p:nvPicPr>
          <p:cNvPr id="5" name="Picture 4" descr="A person holding a globe">
            <a:extLst>
              <a:ext uri="{FF2B5EF4-FFF2-40B4-BE49-F238E27FC236}">
                <a16:creationId xmlns:a16="http://schemas.microsoft.com/office/drawing/2014/main" id="{3E171C69-B009-CA27-02A2-BA4D88B075C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758" r="23509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934387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4CB4C7-F2A8-86C1-650F-AC49E66C84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6"/>
            <a:ext cx="8074815" cy="1124448"/>
          </a:xfrm>
        </p:spPr>
        <p:txBody>
          <a:bodyPr anchor="ctr">
            <a:normAutofit/>
          </a:bodyPr>
          <a:lstStyle/>
          <a:p>
            <a:r>
              <a:rPr lang="en-US" b="1" dirty="0"/>
              <a:t>Relevance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0A4DD-768A-0DE1-05B2-A4CBA0CA32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175045"/>
            <a:ext cx="8074815" cy="3594820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en-GB" sz="2200" dirty="0"/>
              <a:t>T</a:t>
            </a:r>
            <a:r>
              <a:rPr lang="en-GB" sz="2000" dirty="0"/>
              <a:t>he world now requires health and wellbeing integration with sustainable development because of rising global and national health problem.</a:t>
            </a:r>
          </a:p>
          <a:p>
            <a:r>
              <a:rPr lang="en-GB" sz="2000" dirty="0"/>
              <a:t>Global life expectancy has reached 73.4 years two billion people lack access to fundamental healthcare services (WHO, 2024). </a:t>
            </a:r>
          </a:p>
          <a:p>
            <a:r>
              <a:rPr lang="en-GB" sz="2000" dirty="0"/>
              <a:t>The NHS spends 70% of its budget on chronic diseases (NHS England, 2019). </a:t>
            </a:r>
          </a:p>
          <a:p>
            <a:r>
              <a:rPr lang="en-GB" sz="2000" dirty="0"/>
              <a:t>The UK population experiences mental health issues which affect 25% of adults during each year according to the ONS (2023). </a:t>
            </a:r>
          </a:p>
          <a:p>
            <a:r>
              <a:rPr lang="en-GB" sz="2000" dirty="0"/>
              <a:t>The link between sustainability and health exists because environmental threats including air pollution cause 7 million deaths worldwide each year (WHO, 2023).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3079035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0B3D420-94EA-69FF-11A7-908D94ACCF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058763" y="806824"/>
            <a:ext cx="4846365" cy="524770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5E131B9-1695-BA21-4A83-4E68A40059A3}"/>
              </a:ext>
            </a:extLst>
          </p:cNvPr>
          <p:cNvSpPr txBox="1"/>
          <p:nvPr/>
        </p:nvSpPr>
        <p:spPr>
          <a:xfrm>
            <a:off x="6945682" y="6247230"/>
            <a:ext cx="4288078" cy="2456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Table.1 Sustainable Development Goals adapted by (UN, 2015)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graphicFrame>
        <p:nvGraphicFramePr>
          <p:cNvPr id="12" name="TextBox 7">
            <a:extLst>
              <a:ext uri="{FF2B5EF4-FFF2-40B4-BE49-F238E27FC236}">
                <a16:creationId xmlns:a16="http://schemas.microsoft.com/office/drawing/2014/main" id="{B532C182-09EE-0D57-61B7-0ACE7074B84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90711418"/>
              </p:ext>
            </p:extLst>
          </p:nvPr>
        </p:nvGraphicFramePr>
        <p:xfrm>
          <a:off x="588841" y="806824"/>
          <a:ext cx="5611543" cy="50571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005719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1F7EA-450F-F33F-EFEC-1C492B794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Integration of Health and Wellbeing Approaches</a:t>
            </a:r>
            <a:br>
              <a:rPr lang="en-GB" dirty="0"/>
            </a:b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DA458F2-51AB-2AE0-65B7-DA9063E717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103492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25966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A130B9-459E-6738-DBDD-30D39A4588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160" y="411291"/>
            <a:ext cx="6726128" cy="981236"/>
          </a:xfrm>
        </p:spPr>
        <p:txBody>
          <a:bodyPr anchor="ctr">
            <a:noAutofit/>
          </a:bodyPr>
          <a:lstStyle/>
          <a:p>
            <a:r>
              <a:rPr lang="en-GB" b="1" dirty="0"/>
              <a:t>Theoretical Perspectives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F69A91-10B1-2129-F559-A63D940766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965" y="1403413"/>
            <a:ext cx="6851323" cy="5263605"/>
          </a:xfrm>
        </p:spPr>
        <p:txBody>
          <a:bodyPr anchor="ctr">
            <a:noAutofit/>
          </a:bodyPr>
          <a:lstStyle/>
          <a:p>
            <a:r>
              <a:rPr lang="en-GB" sz="2000" dirty="0"/>
              <a:t>The biopsychosocial model evaluates health by </a:t>
            </a:r>
            <a:r>
              <a:rPr lang="en-GB" sz="2000" dirty="0" err="1"/>
              <a:t>analyzing</a:t>
            </a:r>
            <a:r>
              <a:rPr lang="en-GB" sz="2000" dirty="0"/>
              <a:t> biological elements together with psychological aspects and social factors. The model applies to mental health treatment and ongoing management of chronic illnesses.</a:t>
            </a:r>
          </a:p>
          <a:p>
            <a:r>
              <a:rPr lang="en-GB" sz="2000" dirty="0"/>
              <a:t>The Social Model focuses on how social conditions and environmental elements impact health status. The model serves as a basis for developing health inequality policies according to the Marmot Review (2020).</a:t>
            </a:r>
            <a:br>
              <a:rPr lang="en-GB" sz="2000" dirty="0"/>
            </a:br>
            <a:endParaRPr lang="en-GB" sz="2000" dirty="0"/>
          </a:p>
          <a:p>
            <a:r>
              <a:rPr lang="en-GB" sz="2000" dirty="0"/>
              <a:t>Services need to achieve integration through data sharing and collaborative work by implementing unified goals and common governance systems (Thomson, 2024).</a:t>
            </a:r>
            <a:endParaRPr lang="en-US" sz="2000" dirty="0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3B17C8EE-2A5F-5D67-6A44-C6AF233374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451" r="22217" b="-1"/>
          <a:stretch>
            <a:fillRect/>
          </a:stretch>
        </p:blipFill>
        <p:spPr>
          <a:xfrm>
            <a:off x="7357403" y="-10886"/>
            <a:ext cx="4834598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692535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5D1249-33E9-E979-09F2-74933EEB5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</a:rPr>
              <a:t>Policy and Governance</a:t>
            </a:r>
            <a:endParaRPr lang="en-US" sz="4000" b="1" dirty="0">
              <a:solidFill>
                <a:srgbClr val="FFFFFF"/>
              </a:solidFill>
            </a:endParaRP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33D77D50-18EA-77D2-D9BA-74AA94F683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776201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878498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F99173-5100-5F91-59AC-BD156DBCBB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 b="1" dirty="0"/>
              <a:t>Service Delivery</a:t>
            </a:r>
            <a:endParaRPr lang="en-US" sz="4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5379D9-9DAF-827E-410C-B5879351EB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/>
          </a:bodyPr>
          <a:lstStyle/>
          <a:p>
            <a:r>
              <a:rPr lang="en-GB" sz="2200" dirty="0"/>
              <a:t>Telehealth services enable patients to access improved medical care while shortening their time to receive appointments.</a:t>
            </a:r>
            <a:br>
              <a:rPr lang="en-GB" sz="2200" dirty="0"/>
            </a:br>
            <a:endParaRPr lang="en-GB" sz="2200" dirty="0"/>
          </a:p>
          <a:p>
            <a:r>
              <a:rPr lang="en-GB" sz="2200" dirty="0"/>
              <a:t>The main purpose of wellness programs is to enhance both physical and mental health outcomes for people living in communities.</a:t>
            </a:r>
          </a:p>
          <a:p>
            <a:r>
              <a:rPr lang="en-GB" sz="2200" dirty="0"/>
              <a:t>The Manchester Integrated Care Partnership serves as an example which unites hospital services with GP and social care organizations to enhance both care continuity and patient results (Henderson </a:t>
            </a:r>
            <a:r>
              <a:rPr lang="en-GB" sz="2200" i="1" dirty="0"/>
              <a:t>et al., </a:t>
            </a:r>
            <a:r>
              <a:rPr lang="en-GB" sz="2200" dirty="0"/>
              <a:t>2021).</a:t>
            </a:r>
            <a:endParaRPr lang="en-US" sz="2200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35831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B5C6BB-39D3-91B8-7E70-1E7C0417C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 dirty="0"/>
              <a:t> </a:t>
            </a:r>
            <a:r>
              <a:rPr lang="en-GB" sz="4800" b="1" dirty="0"/>
              <a:t>Public Health Initiatives</a:t>
            </a:r>
            <a:endParaRPr lang="en-US" sz="4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7FC6A9-39C6-63FB-02FC-A1ABF21048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5" y="2560322"/>
            <a:ext cx="10515600" cy="3924987"/>
          </a:xfrm>
        </p:spPr>
        <p:txBody>
          <a:bodyPr anchor="ctr">
            <a:noAutofit/>
          </a:bodyPr>
          <a:lstStyle/>
          <a:p>
            <a:endParaRPr lang="en-GB" sz="2000" dirty="0"/>
          </a:p>
          <a:p>
            <a:r>
              <a:rPr lang="en-GB" sz="2000" dirty="0"/>
              <a:t>People can develop active living habits and choose nutritious food through the national programs Change4Life and Better Health.</a:t>
            </a:r>
          </a:p>
          <a:p>
            <a:r>
              <a:rPr lang="en-GB" sz="2000" dirty="0"/>
              <a:t>Broad national efforts—such, as the "Be Clear on Cancer" campaign—sharpen detection and raise community awareness, about cancer (Public Health England, 2011).</a:t>
            </a:r>
            <a:br>
              <a:rPr lang="en-GB" sz="2000" dirty="0"/>
            </a:br>
            <a:endParaRPr lang="en-GB" sz="2000" dirty="0"/>
          </a:p>
          <a:p>
            <a:r>
              <a:rPr lang="en-GB" sz="2000" dirty="0"/>
              <a:t>The community outreach program focuses on three main areas which include smoking cessation programs and obesity prevention and mental health education initiatives(NHS, 2023).</a:t>
            </a:r>
            <a:br>
              <a:rPr lang="en-GB" sz="2000" dirty="0"/>
            </a:br>
            <a:endParaRPr lang="en-GB" sz="2000" dirty="0"/>
          </a:p>
          <a:p>
            <a:r>
              <a:rPr lang="en-GB" sz="2000" dirty="0"/>
              <a:t>The programs help decrease hospital strain while delivering better life quality to patients.</a:t>
            </a:r>
            <a:endParaRPr lang="en-US" sz="2000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93936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FB60E8C-7224-44A4-87A0-46A1711DD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BFCDC9-B436-C477-A171-6DC10AFE3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386930"/>
            <a:ext cx="10141799" cy="1300554"/>
          </a:xfrm>
        </p:spPr>
        <p:txBody>
          <a:bodyPr anchor="b">
            <a:normAutofit/>
          </a:bodyPr>
          <a:lstStyle/>
          <a:p>
            <a:r>
              <a:rPr lang="en-US" sz="4800"/>
              <a:t>“</a:t>
            </a:r>
            <a:r>
              <a:rPr lang="en-US" sz="4800" b="1"/>
              <a:t>Health for All</a:t>
            </a:r>
            <a:r>
              <a:rPr lang="en-US" sz="4800"/>
              <a:t>” – WHO 2023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DA32751-37A2-45C0-BE94-63D375E27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nline Media 3" descr="Health for all: 75 years of improving public health">
            <a:hlinkClick r:id="" action="ppaction://media"/>
            <a:extLst>
              <a:ext uri="{FF2B5EF4-FFF2-40B4-BE49-F238E27FC236}">
                <a16:creationId xmlns:a16="http://schemas.microsoft.com/office/drawing/2014/main" id="{A453B8F1-0202-CE24-6B03-02D9225BD63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63186" y="2321169"/>
            <a:ext cx="5881258" cy="35156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F2363-C35E-0B4D-1165-99A044A205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6429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GB" sz="2000" dirty="0"/>
              <a:t>The World Health Organization (WHO) demonstrates its worldwide mission to provide quality healthcare services to everyone through this short video (WHO, 2023). </a:t>
            </a:r>
          </a:p>
          <a:p>
            <a:r>
              <a:rPr lang="en-GB" sz="2000" dirty="0"/>
              <a:t>The initiative supports the principles of Sustainable Development Goal 3 (Good Health and Wellbeing) by working to achieve universal health coverage and ensure fair healthcare access for all. 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A55FBCD-CD42-40F5-8A1B-3203F9CAE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D650F6-E85E-4697-6ACB-39D66A0D1EFC}"/>
              </a:ext>
            </a:extLst>
          </p:cNvPr>
          <p:cNvSpPr txBox="1"/>
          <p:nvPr/>
        </p:nvSpPr>
        <p:spPr>
          <a:xfrm>
            <a:off x="163186" y="5983130"/>
            <a:ext cx="5797208" cy="46006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200" dirty="0">
                <a:solidFill>
                  <a:srgbClr val="FFFFFF"/>
                </a:solidFill>
              </a:rPr>
              <a:t>Source: World Health Organization, 2023. “Health for </a:t>
            </a:r>
            <a:r>
              <a:rPr lang="en-GB" sz="1200" dirty="0" err="1">
                <a:solidFill>
                  <a:srgbClr val="FFFFFF"/>
                </a:solidFill>
              </a:rPr>
              <a:t>All.”Available</a:t>
            </a:r>
            <a:r>
              <a:rPr lang="en-GB" sz="1200" dirty="0">
                <a:solidFill>
                  <a:srgbClr val="FFFFFF"/>
                </a:solidFill>
              </a:rPr>
              <a:t> at: https://</a:t>
            </a:r>
            <a:r>
              <a:rPr lang="en-GB" sz="1200" dirty="0" err="1">
                <a:solidFill>
                  <a:srgbClr val="FFFFFF"/>
                </a:solidFill>
              </a:rPr>
              <a:t>www.youtube.com</a:t>
            </a:r>
            <a:r>
              <a:rPr lang="en-GB" sz="1200" dirty="0">
                <a:solidFill>
                  <a:srgbClr val="FFFFFF"/>
                </a:solidFill>
              </a:rPr>
              <a:t>/</a:t>
            </a:r>
            <a:r>
              <a:rPr lang="en-GB" sz="1200" dirty="0" err="1">
                <a:solidFill>
                  <a:srgbClr val="FFFFFF"/>
                </a:solidFill>
              </a:rPr>
              <a:t>watch?v</a:t>
            </a:r>
            <a:r>
              <a:rPr lang="en-GB" sz="1200" dirty="0">
                <a:solidFill>
                  <a:srgbClr val="FFFFFF"/>
                </a:solidFill>
              </a:rPr>
              <a:t>=37NMD3u_H8c</a:t>
            </a:r>
            <a:endParaRPr lang="en-US" sz="1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7493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C81A22-07A0-BEC6-B18D-08B65FCC43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 dirty="0"/>
              <a:t> </a:t>
            </a:r>
            <a:r>
              <a:rPr lang="en-GB" b="1" dirty="0"/>
              <a:t>Equity and Access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1DDA9B-E9C7-85BD-942D-8CBDFBC6EA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7839" y="2560321"/>
            <a:ext cx="5975800" cy="3924981"/>
          </a:xfrm>
        </p:spPr>
        <p:txBody>
          <a:bodyPr anchor="ctr">
            <a:normAutofit lnSpcReduction="10000"/>
          </a:bodyPr>
          <a:lstStyle/>
          <a:p>
            <a:r>
              <a:rPr lang="en-GB" sz="2000" dirty="0"/>
              <a:t>The Marmot Review (2020) established that health results in England show enduring social disparities according to their research.</a:t>
            </a:r>
            <a:br>
              <a:rPr lang="en-GB" sz="2000" dirty="0"/>
            </a:br>
            <a:endParaRPr lang="en-GB" sz="2000" dirty="0"/>
          </a:p>
          <a:p>
            <a:r>
              <a:rPr lang="en-GB" sz="2000" dirty="0"/>
              <a:t>The goal of universal healthcare is to minimize both geographical and economic differences in healthcare access.</a:t>
            </a:r>
            <a:br>
              <a:rPr lang="en-GB" sz="2000" dirty="0"/>
            </a:br>
            <a:endParaRPr lang="en-GB" sz="2000" dirty="0"/>
          </a:p>
          <a:p>
            <a:r>
              <a:rPr lang="en-GB" sz="2000" dirty="0"/>
              <a:t>The program delivers its interventions to particular groups through Healthy Start and community clinics (Department of Health and Social Care, 2022)</a:t>
            </a:r>
            <a:br>
              <a:rPr lang="en-GB" sz="2200" dirty="0"/>
            </a:br>
            <a:endParaRPr lang="en-US" sz="2200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3BCE968-9832-0070-FAF3-47026D0E1C2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82224746"/>
              </p:ext>
            </p:extLst>
          </p:nvPr>
        </p:nvGraphicFramePr>
        <p:xfrm>
          <a:off x="6351251" y="2160272"/>
          <a:ext cx="5599867" cy="4379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683884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7BB98-E378-6D50-8797-8FF7D5DD5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0644"/>
            <a:ext cx="11383812" cy="849313"/>
          </a:xfrm>
        </p:spPr>
        <p:txBody>
          <a:bodyPr>
            <a:normAutofit/>
          </a:bodyPr>
          <a:lstStyle/>
          <a:p>
            <a:r>
              <a:rPr lang="en-GB" sz="3200" b="1" dirty="0"/>
              <a:t>England’s Health Inequality Map – The Health Foundation (2023)</a:t>
            </a:r>
            <a:endParaRPr lang="en-US" sz="3200" b="1" dirty="0"/>
          </a:p>
        </p:txBody>
      </p:sp>
      <p:pic>
        <p:nvPicPr>
          <p:cNvPr id="5" name="Content Placeholder 4" descr="A map of united kingdom with different colored states&#10;&#10;AI-generated content may be incorrect.">
            <a:extLst>
              <a:ext uri="{FF2B5EF4-FFF2-40B4-BE49-F238E27FC236}">
                <a16:creationId xmlns:a16="http://schemas.microsoft.com/office/drawing/2014/main" id="{BC6EEA3A-54A8-B929-A877-EA48491091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0988" y="1069957"/>
            <a:ext cx="4358172" cy="5222355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F08E991-A359-7327-2720-E44F4642F5EC}"/>
              </a:ext>
            </a:extLst>
          </p:cNvPr>
          <p:cNvSpPr txBox="1"/>
          <p:nvPr/>
        </p:nvSpPr>
        <p:spPr>
          <a:xfrm>
            <a:off x="4709160" y="3509010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FD89069-5A85-1141-A0C5-89B7BB64938C}"/>
              </a:ext>
            </a:extLst>
          </p:cNvPr>
          <p:cNvSpPr txBox="1"/>
          <p:nvPr/>
        </p:nvSpPr>
        <p:spPr>
          <a:xfrm>
            <a:off x="0" y="6307336"/>
            <a:ext cx="519730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 (Source: The Health Foundation, 2023. “Health Inequality in </a:t>
            </a:r>
            <a:r>
              <a:rPr lang="en-GB" sz="1100" dirty="0" err="1"/>
              <a:t>England.”Available</a:t>
            </a:r>
            <a:r>
              <a:rPr lang="en-GB" sz="1100" dirty="0"/>
              <a:t> at: https:// </a:t>
            </a:r>
            <a:r>
              <a:rPr lang="en-GB" sz="1100" dirty="0" err="1"/>
              <a:t>ww.health.org.uk</a:t>
            </a:r>
            <a:r>
              <a:rPr lang="en-GB" sz="1100" dirty="0"/>
              <a:t>/)</a:t>
            </a:r>
            <a:endParaRPr lang="en-US" sz="1100" dirty="0"/>
          </a:p>
        </p:txBody>
      </p:sp>
      <p:graphicFrame>
        <p:nvGraphicFramePr>
          <p:cNvPr id="9" name="TextBox 5">
            <a:extLst>
              <a:ext uri="{FF2B5EF4-FFF2-40B4-BE49-F238E27FC236}">
                <a16:creationId xmlns:a16="http://schemas.microsoft.com/office/drawing/2014/main" id="{A3055988-2117-8A8D-18E4-3E0963225D4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40196431"/>
              </p:ext>
            </p:extLst>
          </p:nvPr>
        </p:nvGraphicFramePr>
        <p:xfrm>
          <a:off x="5197305" y="982801"/>
          <a:ext cx="6643707" cy="53245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7695788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1CA0C5-B2DA-BEAF-FFDF-834E7619E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US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ABB551-5B54-A6C1-5DAF-18D12CC975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/>
          </a:bodyPr>
          <a:lstStyle/>
          <a:p>
            <a:r>
              <a:rPr lang="en-GB" sz="2400" dirty="0"/>
              <a:t>Healthcare delivery systems achieve superior outcomes through their implementation of health and wellbeing and sustainability practices.</a:t>
            </a:r>
          </a:p>
          <a:p>
            <a:r>
              <a:rPr lang="en-GB" sz="2400" dirty="0"/>
              <a:t>Three essential elements lead to success which consist of teamwork and inclusive policy development and fair resource allocation.</a:t>
            </a:r>
          </a:p>
          <a:p>
            <a:r>
              <a:rPr lang="en-GB" sz="2400" dirty="0"/>
              <a:t>The organization will allocate its resources to three strategic areas which encompass prevention strategies and workforce assistance and digital inclusion programs for upcoming years.</a:t>
            </a:r>
            <a:br>
              <a:rPr lang="en-GB" sz="2400" dirty="0"/>
            </a:br>
            <a:endParaRPr lang="en-US" sz="2400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26185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5C7D1F-6F0D-B43F-99C7-D1867BD938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 dirty="0"/>
              <a:t>Reference</a:t>
            </a:r>
          </a:p>
        </p:txBody>
      </p:sp>
      <p:sp>
        <p:nvSpPr>
          <p:cNvPr id="31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29E06-9F2C-3136-5C3A-4E6E10B424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82128"/>
            <a:ext cx="10515600" cy="5057584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en-GB" sz="1600" b="0" i="0" u="none" strike="noStrike" dirty="0">
                <a:effectLst/>
              </a:rPr>
              <a:t>Bolton, D. (2023) ‘A revitalized biopsychosocial model: core theory, research paradigms, and clinical implications’, </a:t>
            </a:r>
            <a:r>
              <a:rPr lang="en-GB" sz="1600" b="0" i="1" u="none" strike="noStrike" dirty="0">
                <a:effectLst/>
              </a:rPr>
              <a:t>Psychological Medicine</a:t>
            </a:r>
            <a:r>
              <a:rPr lang="en-GB" sz="1600" b="0" i="0" u="none" strike="noStrike" dirty="0">
                <a:effectLst/>
              </a:rPr>
              <a:t>, 53(16), pp. 7504–7511.</a:t>
            </a:r>
            <a:endParaRPr lang="en-GB" sz="1600" i="0" u="none" strike="noStrike" dirty="0">
              <a:effectLst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600" i="0" u="none" strike="noStrike" dirty="0">
                <a:effectLst/>
                <a:cs typeface="Arial" panose="020B0604020202020204" pitchFamily="34" charset="0"/>
              </a:rPr>
              <a:t>Department of Health and Social Care (2022) </a:t>
            </a:r>
            <a:r>
              <a:rPr lang="en-GB" sz="1600" i="1" u="none" strike="noStrike" dirty="0">
                <a:effectLst/>
                <a:cs typeface="Arial" panose="020B0604020202020204" pitchFamily="34" charset="0"/>
              </a:rPr>
              <a:t>Health and Care Act 2022: Impact Assessments Summary Document and Analysis of Additional Measures</a:t>
            </a:r>
            <a:r>
              <a:rPr lang="en-GB" sz="1600" i="0" u="none" strike="noStrike" dirty="0">
                <a:effectLst/>
                <a:cs typeface="Arial" panose="020B0604020202020204" pitchFamily="34" charset="0"/>
              </a:rPr>
              <a:t>. London: DHSC. Available at: </a:t>
            </a:r>
            <a:r>
              <a:rPr lang="en-GB" sz="1600" i="0" u="none" strike="noStrike" dirty="0">
                <a:effectLst/>
                <a:cs typeface="Arial" panose="020B0604020202020204" pitchFamily="34" charset="0"/>
                <a:hlinkClick r:id="rId2"/>
              </a:rPr>
              <a:t>https://www.gov.uk/</a:t>
            </a:r>
            <a:r>
              <a:rPr lang="en-GB" sz="1600" i="0" u="none" strike="noStrike" dirty="0">
                <a:effectLst/>
                <a:cs typeface="Arial" panose="020B0604020202020204" pitchFamily="34" charset="0"/>
              </a:rPr>
              <a:t> (Accessed: 11 November 2025).</a:t>
            </a:r>
          </a:p>
          <a:p>
            <a:pPr>
              <a:buNone/>
            </a:pPr>
            <a:r>
              <a:rPr lang="en-GB" sz="1600" i="0" u="none" strike="noStrike" dirty="0">
                <a:effectLst/>
                <a:cs typeface="Arial" panose="020B0604020202020204" pitchFamily="34" charset="0"/>
              </a:rPr>
              <a:t>Government of South Australia and World Health Organization (2017) </a:t>
            </a:r>
            <a:r>
              <a:rPr lang="en-GB" sz="1600" i="1" u="none" strike="noStrike" dirty="0">
                <a:effectLst/>
                <a:cs typeface="Arial" panose="020B0604020202020204" pitchFamily="34" charset="0"/>
              </a:rPr>
              <a:t>Progressing the SDGs through Health in All Policies</a:t>
            </a:r>
            <a:r>
              <a:rPr lang="en-GB" sz="1600" i="0" u="none" strike="noStrike" dirty="0">
                <a:effectLst/>
                <a:cs typeface="Arial" panose="020B0604020202020204" pitchFamily="34" charset="0"/>
              </a:rPr>
              <a:t>. Adelaide: WHO.</a:t>
            </a:r>
          </a:p>
          <a:p>
            <a:pPr>
              <a:buNone/>
            </a:pPr>
            <a:r>
              <a:rPr lang="en-GB" sz="1600" i="0" u="none" strike="noStrike" dirty="0">
                <a:effectLst/>
                <a:cs typeface="Arial" panose="020B0604020202020204" pitchFamily="34" charset="0"/>
              </a:rPr>
              <a:t>Henderson, L. et al. (2021) ‘Integrated health and social care in the community: a review’, </a:t>
            </a:r>
            <a:r>
              <a:rPr lang="en-GB" sz="1600" i="1" u="none" strike="noStrike" dirty="0">
                <a:effectLst/>
                <a:cs typeface="Arial" panose="020B0604020202020204" pitchFamily="34" charset="0"/>
              </a:rPr>
              <a:t>Health &amp; Social Care in the Community</a:t>
            </a:r>
            <a:r>
              <a:rPr lang="en-GB" sz="1600" i="0" u="none" strike="noStrike" dirty="0">
                <a:effectLst/>
                <a:cs typeface="Arial" panose="020B0604020202020204" pitchFamily="34" charset="0"/>
              </a:rPr>
              <a:t>, 29(6), pp. 1802–1812.</a:t>
            </a:r>
          </a:p>
          <a:p>
            <a:pPr>
              <a:buNone/>
            </a:pPr>
            <a:r>
              <a:rPr lang="en-GB" sz="1600" i="0" u="none" strike="noStrike" dirty="0">
                <a:effectLst/>
                <a:cs typeface="Arial" panose="020B0604020202020204" pitchFamily="34" charset="0"/>
              </a:rPr>
              <a:t>The Health Foundation (2023) </a:t>
            </a:r>
            <a:r>
              <a:rPr lang="en-GB" sz="1600" i="1" u="none" strike="noStrike" dirty="0">
                <a:effectLst/>
                <a:cs typeface="Arial" panose="020B0604020202020204" pitchFamily="34" charset="0"/>
              </a:rPr>
              <a:t>Health Inequality in England: Data and Analysis</a:t>
            </a:r>
            <a:r>
              <a:rPr lang="en-GB" sz="1600" i="0" u="none" strike="noStrike" dirty="0">
                <a:effectLst/>
                <a:cs typeface="Arial" panose="020B0604020202020204" pitchFamily="34" charset="0"/>
              </a:rPr>
              <a:t>. London: The Health Foundation. Available at: </a:t>
            </a:r>
            <a:r>
              <a:rPr lang="en-GB" sz="1600" i="0" u="none" strike="noStrike" dirty="0">
                <a:effectLst/>
                <a:cs typeface="Arial" panose="020B0604020202020204" pitchFamily="34" charset="0"/>
                <a:hlinkClick r:id="rId3"/>
              </a:rPr>
              <a:t>https://www.health.org.uk/</a:t>
            </a:r>
            <a:r>
              <a:rPr lang="en-GB" sz="1600" i="0" u="none" strike="noStrike" dirty="0">
                <a:effectLst/>
                <a:cs typeface="Arial" panose="020B0604020202020204" pitchFamily="34" charset="0"/>
              </a:rPr>
              <a:t> (Accessed: 11 November 2025).</a:t>
            </a:r>
          </a:p>
          <a:p>
            <a:pPr>
              <a:buNone/>
            </a:pPr>
            <a:r>
              <a:rPr lang="en-GB" sz="1600" i="0" u="none" strike="noStrike" dirty="0">
                <a:effectLst/>
                <a:cs typeface="Arial" panose="020B0604020202020204" pitchFamily="34" charset="0"/>
              </a:rPr>
              <a:t>Kelly, L. et al. (2020) ‘Measures for integration of health and social care services for long-term conditions’, </a:t>
            </a:r>
            <a:r>
              <a:rPr lang="en-GB" sz="1600" i="1" u="none" strike="noStrike" dirty="0">
                <a:effectLst/>
                <a:cs typeface="Arial" panose="020B0604020202020204" pitchFamily="34" charset="0"/>
              </a:rPr>
              <a:t>BMC Health Services Research</a:t>
            </a:r>
            <a:r>
              <a:rPr lang="en-GB" sz="1600" i="0" u="none" strike="noStrike" dirty="0">
                <a:effectLst/>
                <a:cs typeface="Arial" panose="020B0604020202020204" pitchFamily="34" charset="0"/>
              </a:rPr>
              <a:t>, 20(358).</a:t>
            </a:r>
          </a:p>
          <a:p>
            <a:pPr>
              <a:buNone/>
            </a:pPr>
            <a:r>
              <a:rPr lang="en-GB" sz="1600" i="0" u="none" strike="noStrike" dirty="0">
                <a:effectLst/>
                <a:cs typeface="Arial" panose="020B0604020202020204" pitchFamily="34" charset="0"/>
              </a:rPr>
              <a:t>Marmot, M. et al. (2020) </a:t>
            </a:r>
            <a:r>
              <a:rPr lang="en-GB" sz="1600" i="1" u="none" strike="noStrike" dirty="0">
                <a:effectLst/>
                <a:cs typeface="Arial" panose="020B0604020202020204" pitchFamily="34" charset="0"/>
              </a:rPr>
              <a:t>Health Equity in England: The Marmot Review 10 Years On</a:t>
            </a:r>
            <a:r>
              <a:rPr lang="en-GB" sz="1600" i="0" u="none" strike="noStrike" dirty="0">
                <a:effectLst/>
                <a:cs typeface="Arial" panose="020B0604020202020204" pitchFamily="34" charset="0"/>
              </a:rPr>
              <a:t>. London: The Health Foundation.</a:t>
            </a:r>
          </a:p>
          <a:p>
            <a:pPr>
              <a:buNone/>
            </a:pPr>
            <a:r>
              <a:rPr lang="en-GB" sz="1600" i="0" u="none" strike="noStrike" dirty="0">
                <a:effectLst/>
                <a:cs typeface="Arial" panose="020B0604020202020204" pitchFamily="34" charset="0"/>
              </a:rPr>
              <a:t>NHS England (2019) </a:t>
            </a:r>
            <a:r>
              <a:rPr lang="en-GB" sz="1600" i="1" u="none" strike="noStrike" dirty="0">
                <a:effectLst/>
                <a:cs typeface="Arial" panose="020B0604020202020204" pitchFamily="34" charset="0"/>
              </a:rPr>
              <a:t>The NHS Long Term Plan</a:t>
            </a:r>
            <a:r>
              <a:rPr lang="en-GB" sz="1600" i="0" u="none" strike="noStrike" dirty="0">
                <a:effectLst/>
                <a:cs typeface="Arial" panose="020B0604020202020204" pitchFamily="34" charset="0"/>
              </a:rPr>
              <a:t>. London: NHS England.</a:t>
            </a:r>
          </a:p>
          <a:p>
            <a:pPr>
              <a:buNone/>
            </a:pPr>
            <a:r>
              <a:rPr lang="en-GB" sz="1600" b="0" i="0" u="none" strike="noStrike" dirty="0">
                <a:effectLst/>
                <a:cs typeface="Arial" panose="020B0604020202020204" pitchFamily="34" charset="0"/>
              </a:rPr>
              <a:t>NHS (2023) </a:t>
            </a:r>
            <a:r>
              <a:rPr lang="en-GB" sz="1600" b="0" i="1" u="none" strike="noStrike" dirty="0">
                <a:effectLst/>
                <a:cs typeface="Arial" panose="020B0604020202020204" pitchFamily="34" charset="0"/>
              </a:rPr>
              <a:t>NHS Stop Smoking Services.</a:t>
            </a:r>
            <a:r>
              <a:rPr lang="en-GB" sz="1600" b="0" i="0" u="none" strike="noStrike" dirty="0">
                <a:effectLst/>
                <a:cs typeface="Arial" panose="020B0604020202020204" pitchFamily="34" charset="0"/>
              </a:rPr>
              <a:t> London: NHS. Available at: </a:t>
            </a:r>
            <a:r>
              <a:rPr lang="en-GB" sz="1600" b="0" i="0" dirty="0">
                <a:effectLst/>
                <a:cs typeface="Arial" panose="020B0604020202020204" pitchFamily="34" charset="0"/>
                <a:hlinkClick r:id="rId4"/>
              </a:rPr>
              <a:t>https://www.nhs.uk/smokefree</a:t>
            </a:r>
            <a:r>
              <a:rPr lang="en-GB" sz="1600" b="0" i="0" u="none" strike="noStrike" dirty="0">
                <a:effectLst/>
                <a:cs typeface="Arial" panose="020B0604020202020204" pitchFamily="34" charset="0"/>
              </a:rPr>
              <a:t> (Accessed: 17 November 2025).</a:t>
            </a:r>
          </a:p>
          <a:p>
            <a:pPr>
              <a:buNone/>
            </a:pPr>
            <a:r>
              <a:rPr lang="en-GB" sz="1600" dirty="0"/>
              <a:t>Office for National Statistics (2023) </a:t>
            </a:r>
            <a:r>
              <a:rPr lang="en-GB" sz="1600" i="1" dirty="0"/>
              <a:t>Adult Mental Health in the UK. Available at: https://</a:t>
            </a:r>
            <a:r>
              <a:rPr lang="en-GB" sz="1600" i="1" dirty="0" err="1"/>
              <a:t>www.ons.gov.uk</a:t>
            </a:r>
            <a:r>
              <a:rPr lang="en-GB" sz="1600" i="1" dirty="0"/>
              <a:t>/</a:t>
            </a:r>
            <a:r>
              <a:rPr lang="en-GB" sz="1600" i="1" dirty="0" err="1"/>
              <a:t>peoplepopulationandcommunity</a:t>
            </a:r>
            <a:r>
              <a:rPr lang="en-GB" sz="1600" i="1" dirty="0"/>
              <a:t>/</a:t>
            </a:r>
            <a:r>
              <a:rPr lang="en-GB" sz="1600" i="1" dirty="0" err="1"/>
              <a:t>healthandsocialcare</a:t>
            </a:r>
            <a:r>
              <a:rPr lang="en-GB" sz="1600" i="1" dirty="0"/>
              <a:t>/</a:t>
            </a:r>
            <a:r>
              <a:rPr lang="en-GB" sz="1600" i="1" dirty="0" err="1"/>
              <a:t>mentalhealth</a:t>
            </a:r>
            <a:r>
              <a:rPr lang="en-GB" sz="1600" i="1" dirty="0"/>
              <a:t>. (Accessed: 20 Nov 26).</a:t>
            </a:r>
            <a:endParaRPr lang="en-GB" sz="1600" b="0" i="0" u="none" strike="noStrike" dirty="0">
              <a:effectLst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600" b="0" i="0" u="none" strike="noStrike" dirty="0">
                <a:effectLst/>
                <a:cs typeface="Arial" panose="020B0604020202020204" pitchFamily="34" charset="0"/>
              </a:rPr>
              <a:t>Public Health England (2011) </a:t>
            </a:r>
            <a:r>
              <a:rPr lang="en-GB" sz="1600" b="0" i="1" u="none" strike="noStrike" dirty="0">
                <a:effectLst/>
                <a:cs typeface="Arial" panose="020B0604020202020204" pitchFamily="34" charset="0"/>
              </a:rPr>
              <a:t>Be Clear on Cancer: National Awareness and Early Diagnosis Initiative.</a:t>
            </a:r>
            <a:r>
              <a:rPr lang="en-GB" sz="1600" b="0" i="0" u="none" strike="noStrike" dirty="0">
                <a:effectLst/>
                <a:cs typeface="Arial" panose="020B0604020202020204" pitchFamily="34" charset="0"/>
              </a:rPr>
              <a:t> London: PHE. Available at: </a:t>
            </a:r>
            <a:r>
              <a:rPr lang="en-GB" sz="1600" dirty="0">
                <a:effectLst/>
                <a:cs typeface="Arial" panose="020B0604020202020204" pitchFamily="34" charset="0"/>
                <a:hlinkClick r:id="rId5"/>
              </a:rPr>
              <a:t>https://www.nhs.uk/be-clear-on-cancer</a:t>
            </a:r>
            <a:r>
              <a:rPr lang="en-GB" sz="1600" strike="noStrike" dirty="0">
                <a:effectLst/>
                <a:cs typeface="Arial" panose="020B0604020202020204" pitchFamily="34" charset="0"/>
              </a:rPr>
              <a:t> </a:t>
            </a:r>
            <a:r>
              <a:rPr lang="en-GB" sz="1600" b="0" i="0" u="none" strike="noStrike" dirty="0">
                <a:effectLst/>
                <a:cs typeface="Arial" panose="020B0604020202020204" pitchFamily="34" charset="0"/>
              </a:rPr>
              <a:t>(Accessed: 17 November 2025).</a:t>
            </a:r>
            <a:endParaRPr lang="en-GB" sz="1600" i="0" u="none" strike="noStrike" dirty="0">
              <a:effectLst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600" i="0" u="none" strike="noStrike" dirty="0">
                <a:effectLst/>
                <a:cs typeface="Arial" panose="020B0604020202020204" pitchFamily="34" charset="0"/>
              </a:rPr>
              <a:t>Rahman, R. (2024) ‘Applying the social model of healthcare: a systematic review’, </a:t>
            </a:r>
            <a:r>
              <a:rPr lang="en-GB" sz="1600" i="1" u="none" strike="noStrike" dirty="0">
                <a:effectLst/>
                <a:cs typeface="Arial" panose="020B0604020202020204" pitchFamily="34" charset="0"/>
              </a:rPr>
              <a:t>The European Journal of Public Health</a:t>
            </a:r>
            <a:r>
              <a:rPr lang="en-GB" sz="1600" i="0" u="none" strike="noStrike" dirty="0">
                <a:effectLst/>
                <a:cs typeface="Arial" panose="020B0604020202020204" pitchFamily="34" charset="0"/>
              </a:rPr>
              <a:t>, 34(3), pp. 467–480.</a:t>
            </a:r>
          </a:p>
          <a:p>
            <a:pPr>
              <a:buNone/>
            </a:pPr>
            <a:r>
              <a:rPr lang="en-GB" sz="1600" i="0" u="none" strike="noStrike" dirty="0">
                <a:effectLst/>
                <a:cs typeface="Arial" panose="020B0604020202020204" pitchFamily="34" charset="0"/>
              </a:rPr>
              <a:t>Thomson, S. (2024) ‘A rapid review of enablers and barriers within the UK integrated care system’, </a:t>
            </a:r>
            <a:r>
              <a:rPr lang="en-GB" sz="1600" i="1" u="none" strike="noStrike" dirty="0">
                <a:effectLst/>
                <a:cs typeface="Arial" panose="020B0604020202020204" pitchFamily="34" charset="0"/>
              </a:rPr>
              <a:t>Frontiers in Public Health</a:t>
            </a:r>
            <a:r>
              <a:rPr lang="en-GB" sz="1600" i="0" u="none" strike="noStrike" dirty="0">
                <a:effectLst/>
                <a:cs typeface="Arial" panose="020B0604020202020204" pitchFamily="34" charset="0"/>
              </a:rPr>
              <a:t>, 12, 1286479.</a:t>
            </a:r>
          </a:p>
          <a:p>
            <a:pPr>
              <a:buNone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UK Government (2010)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Equality Act 2010.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 London: The Stationery Office. Available at: </a:t>
            </a:r>
            <a:r>
              <a:rPr lang="en-GB" sz="1600" b="0" i="0" dirty="0">
                <a:effectLst/>
                <a:hlinkClick r:id="rId6"/>
              </a:rPr>
              <a:t>https://www.legislation.gov.uk/ukpga/2010/15/contents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 (Accessed: 18 November 2025).</a:t>
            </a:r>
            <a:endParaRPr lang="en-GB" sz="1600" i="0" u="none" strike="noStrike" dirty="0">
              <a:effectLst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600" i="0" u="none" strike="noStrike" dirty="0">
                <a:effectLst/>
                <a:cs typeface="Arial" panose="020B0604020202020204" pitchFamily="34" charset="0"/>
              </a:rPr>
              <a:t>United Nations (2015) </a:t>
            </a:r>
            <a:r>
              <a:rPr lang="en-GB" sz="1600" i="1" u="none" strike="noStrike" dirty="0">
                <a:effectLst/>
                <a:cs typeface="Arial" panose="020B0604020202020204" pitchFamily="34" charset="0"/>
              </a:rPr>
              <a:t>Sustainable Development Goals – Goal 3: Good Health and Wellbeing</a:t>
            </a:r>
            <a:r>
              <a:rPr lang="en-GB" sz="1600" i="0" u="none" strike="noStrike" dirty="0">
                <a:effectLst/>
                <a:cs typeface="Arial" panose="020B0604020202020204" pitchFamily="34" charset="0"/>
              </a:rPr>
              <a:t>. Available at: </a:t>
            </a:r>
            <a:r>
              <a:rPr lang="en-GB" sz="1600" i="0" u="none" strike="noStrike" dirty="0">
                <a:effectLst/>
                <a:cs typeface="Arial" panose="020B0604020202020204" pitchFamily="34" charset="0"/>
                <a:hlinkClick r:id="rId7"/>
              </a:rPr>
              <a:t>https://sdgs.un.org/goals/goal3</a:t>
            </a:r>
            <a:r>
              <a:rPr lang="en-GB" sz="1600" i="0" u="none" strike="noStrike" dirty="0">
                <a:effectLst/>
                <a:cs typeface="Arial" panose="020B0604020202020204" pitchFamily="34" charset="0"/>
              </a:rPr>
              <a:t> (Accessed: 11 November 2025).</a:t>
            </a:r>
          </a:p>
          <a:p>
            <a:pPr>
              <a:buNone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World Health Organization (2024)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World Health Statistics 2024.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 Geneva: WHO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(Accessed: 20 Nov 26)</a:t>
            </a:r>
            <a:endParaRPr lang="en-GB" sz="1600" i="0" u="none" strike="noStrike" dirty="0">
              <a:effectLst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600" i="0" u="none" strike="noStrike" dirty="0">
                <a:effectLst/>
                <a:cs typeface="Arial" panose="020B0604020202020204" pitchFamily="34" charset="0"/>
              </a:rPr>
              <a:t>World Health Organization (1948) </a:t>
            </a:r>
            <a:r>
              <a:rPr lang="en-GB" sz="1600" i="1" u="none" strike="noStrike" dirty="0">
                <a:effectLst/>
                <a:cs typeface="Arial" panose="020B0604020202020204" pitchFamily="34" charset="0"/>
              </a:rPr>
              <a:t>Preamble to the Constitution of the World Health Organization</a:t>
            </a:r>
            <a:r>
              <a:rPr lang="en-GB" sz="1600" i="0" u="none" strike="noStrike" dirty="0">
                <a:effectLst/>
                <a:cs typeface="Arial" panose="020B0604020202020204" pitchFamily="34" charset="0"/>
              </a:rPr>
              <a:t>. Geneva: WHO.</a:t>
            </a:r>
          </a:p>
          <a:p>
            <a:pPr marL="0" indent="0">
              <a:buNone/>
            </a:pPr>
            <a:r>
              <a:rPr lang="en-GB" sz="1600" dirty="0"/>
              <a:t>World Health Organization (2023) </a:t>
            </a:r>
            <a:r>
              <a:rPr lang="en-GB" sz="1600" i="1" dirty="0"/>
              <a:t>Air Pollution and Health.</a:t>
            </a:r>
            <a:r>
              <a:rPr lang="en-GB" sz="1600" dirty="0"/>
              <a:t> Geneva: WHO. Available at: </a:t>
            </a:r>
            <a:r>
              <a:rPr lang="en-GB" sz="1600" dirty="0">
                <a:hlinkClick r:id="rId8"/>
              </a:rPr>
              <a:t>https://www.who.int/health-topics/air-pollution#tab=tab_1</a:t>
            </a:r>
            <a:r>
              <a:rPr lang="en-GB" sz="1600" dirty="0"/>
              <a:t>.(Accessed: 20 Nov 26)</a:t>
            </a:r>
          </a:p>
          <a:p>
            <a:pPr>
              <a:buNone/>
            </a:pPr>
            <a:r>
              <a:rPr lang="en-GB" sz="1600" i="0" u="none" strike="noStrike" dirty="0">
                <a:effectLst/>
                <a:cs typeface="Arial" panose="020B0604020202020204" pitchFamily="34" charset="0"/>
              </a:rPr>
              <a:t>World Health Organization (2023) </a:t>
            </a:r>
            <a:r>
              <a:rPr lang="en-GB" sz="1600" i="1" u="none" strike="noStrike" dirty="0">
                <a:effectLst/>
                <a:cs typeface="Arial" panose="020B0604020202020204" pitchFamily="34" charset="0"/>
              </a:rPr>
              <a:t>Health for All</a:t>
            </a:r>
            <a:r>
              <a:rPr lang="en-GB" sz="1600" i="0" u="none" strike="noStrike" dirty="0">
                <a:effectLst/>
                <a:cs typeface="Arial" panose="020B0604020202020204" pitchFamily="34" charset="0"/>
              </a:rPr>
              <a:t>. [Video]. Available at: </a:t>
            </a:r>
            <a:r>
              <a:rPr lang="en-GB" sz="1600" i="0" u="none" strike="noStrike" dirty="0">
                <a:effectLst/>
                <a:cs typeface="Arial" panose="020B0604020202020204" pitchFamily="34" charset="0"/>
                <a:hlinkClick r:id="rId9"/>
              </a:rPr>
              <a:t>https://www.youtube.com/watch?v=37NMD3u_H8c</a:t>
            </a:r>
            <a:r>
              <a:rPr lang="en-GB" sz="1600" i="0" u="none" strike="noStrike" dirty="0">
                <a:effectLst/>
                <a:cs typeface="Arial" panose="020B0604020202020204" pitchFamily="34" charset="0"/>
              </a:rPr>
              <a:t> (Accessed: 1 November 2025).</a:t>
            </a:r>
          </a:p>
          <a:p>
            <a:pPr>
              <a:buNone/>
            </a:pPr>
            <a:r>
              <a:rPr lang="en-GB" sz="1600" i="0" u="none" strike="noStrike" dirty="0">
                <a:effectLst/>
                <a:cs typeface="Arial" panose="020B0604020202020204" pitchFamily="34" charset="0"/>
              </a:rPr>
              <a:t>World Health Organization (2024) </a:t>
            </a:r>
            <a:r>
              <a:rPr lang="en-GB" sz="1600" i="1" u="none" strike="noStrike" dirty="0">
                <a:effectLst/>
                <a:cs typeface="Arial" panose="020B0604020202020204" pitchFamily="34" charset="0"/>
              </a:rPr>
              <a:t>Health in All Policies: Framework for Country Action</a:t>
            </a:r>
            <a:r>
              <a:rPr lang="en-GB" sz="1600" i="0" u="none" strike="noStrike" dirty="0">
                <a:effectLst/>
                <a:cs typeface="Arial" panose="020B0604020202020204" pitchFamily="34" charset="0"/>
              </a:rPr>
              <a:t>. Geneva: WHO.</a:t>
            </a:r>
          </a:p>
          <a:p>
            <a:pPr marL="0" indent="0">
              <a:buNone/>
            </a:pPr>
            <a:r>
              <a:rPr lang="en-GB" sz="1600" i="0" strike="noStrike" dirty="0">
                <a:effectLst/>
                <a:cs typeface="Arial" panose="020B0604020202020204" pitchFamily="34" charset="0"/>
              </a:rPr>
              <a:t>World Health Organization (2024b) </a:t>
            </a:r>
            <a:r>
              <a:rPr lang="en-GB" sz="1600" i="1" strike="noStrike" dirty="0">
                <a:effectLst/>
                <a:cs typeface="Arial" panose="020B0604020202020204" pitchFamily="34" charset="0"/>
              </a:rPr>
              <a:t>World Health Statistics 2024: Monitoring Health for the Sustainable Development Goals (SDGs)</a:t>
            </a:r>
            <a:r>
              <a:rPr lang="en-GB" sz="1600" i="0" strike="noStrike" dirty="0">
                <a:effectLst/>
                <a:cs typeface="Arial" panose="020B0604020202020204" pitchFamily="34" charset="0"/>
              </a:rPr>
              <a:t>. Geneva: WHO. Available at: </a:t>
            </a:r>
            <a:r>
              <a:rPr lang="en-GB" sz="1600" i="0" strike="noStrike" dirty="0">
                <a:effectLst/>
                <a:cs typeface="Arial" panose="020B0604020202020204" pitchFamily="34" charset="0"/>
                <a:hlinkClick r:id="rId10"/>
              </a:rPr>
              <a:t>https://www.who.int/publications/i/item/9789240096078</a:t>
            </a:r>
            <a:r>
              <a:rPr lang="en-GB" sz="1600" i="0" strike="noStrike" dirty="0">
                <a:effectLst/>
                <a:cs typeface="Arial" panose="020B0604020202020204" pitchFamily="34" charset="0"/>
              </a:rPr>
              <a:t> </a:t>
            </a:r>
            <a:r>
              <a:rPr lang="en-GB" sz="1600" i="0" u="none" strike="noStrike" dirty="0">
                <a:effectLst/>
                <a:cs typeface="Arial" panose="020B0604020202020204" pitchFamily="34" charset="0"/>
              </a:rPr>
              <a:t>(Accessed: 11 November 2025).</a:t>
            </a:r>
          </a:p>
          <a:p>
            <a:pPr marL="0" indent="0">
              <a:buNone/>
            </a:pPr>
            <a:endParaRPr lang="en-US" sz="700" dirty="0"/>
          </a:p>
        </p:txBody>
      </p:sp>
    </p:spTree>
    <p:extLst>
      <p:ext uri="{BB962C8B-B14F-4D97-AF65-F5344CB8AC3E}">
        <p14:creationId xmlns:p14="http://schemas.microsoft.com/office/powerpoint/2010/main" val="13953655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4633</TotalTime>
  <Words>1982</Words>
  <Application>Microsoft Macintosh PowerPoint</Application>
  <PresentationFormat>Widescreen</PresentationFormat>
  <Paragraphs>101</Paragraphs>
  <Slides>14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-webkit-standard</vt:lpstr>
      <vt:lpstr>Aptos</vt:lpstr>
      <vt:lpstr>Aptos Display</vt:lpstr>
      <vt:lpstr>Arial</vt:lpstr>
      <vt:lpstr>Office Theme</vt:lpstr>
      <vt:lpstr>Health, Wellbeing  and Sustainable Development  BMHP6030</vt:lpstr>
      <vt:lpstr>Key Concepts</vt:lpstr>
      <vt:lpstr>Relevance</vt:lpstr>
      <vt:lpstr>PowerPoint Presentation</vt:lpstr>
      <vt:lpstr>Integration of Health and Wellbeing Approaches </vt:lpstr>
      <vt:lpstr>Theoretical Perspectives</vt:lpstr>
      <vt:lpstr>Policy and Governance</vt:lpstr>
      <vt:lpstr>Service Delivery</vt:lpstr>
      <vt:lpstr> Public Health Initiatives</vt:lpstr>
      <vt:lpstr>“Health for All” – WHO 2023</vt:lpstr>
      <vt:lpstr> Equity and Access</vt:lpstr>
      <vt:lpstr>England’s Health Inequality Map – The Health Foundation (2023)</vt:lpstr>
      <vt:lpstr>Conclusion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Denise Almada Cardoso (2030455)</dc:creator>
  <cp:lastModifiedBy>Denise Almada Cardoso (2030455)</cp:lastModifiedBy>
  <cp:revision>11</cp:revision>
  <dcterms:created xsi:type="dcterms:W3CDTF">2025-11-10T20:23:44Z</dcterms:created>
  <dcterms:modified xsi:type="dcterms:W3CDTF">2025-11-20T14:26:33Z</dcterms:modified>
</cp:coreProperties>
</file>