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2"/>
  </p:notesMasterIdLst>
  <p:sldIdLst>
    <p:sldId id="256" r:id="rId2"/>
    <p:sldId id="257" r:id="rId3"/>
    <p:sldId id="258" r:id="rId4"/>
    <p:sldId id="259" r:id="rId5"/>
    <p:sldId id="260" r:id="rId6"/>
    <p:sldId id="265" r:id="rId7"/>
    <p:sldId id="262" r:id="rId8"/>
    <p:sldId id="264" r:id="rId9"/>
    <p:sldId id="263" r:id="rId10"/>
    <p:sldId id="266" r:id="rId11"/>
    <p:sldId id="267" r:id="rId12"/>
    <p:sldId id="268" r:id="rId13"/>
    <p:sldId id="269" r:id="rId14"/>
    <p:sldId id="283" r:id="rId15"/>
    <p:sldId id="271" r:id="rId16"/>
    <p:sldId id="326" r:id="rId17"/>
    <p:sldId id="270" r:id="rId18"/>
    <p:sldId id="272" r:id="rId19"/>
    <p:sldId id="273" r:id="rId20"/>
    <p:sldId id="274" r:id="rId21"/>
    <p:sldId id="284" r:id="rId22"/>
    <p:sldId id="276" r:id="rId23"/>
    <p:sldId id="277" r:id="rId24"/>
    <p:sldId id="278" r:id="rId25"/>
    <p:sldId id="280" r:id="rId26"/>
    <p:sldId id="282" r:id="rId27"/>
    <p:sldId id="285" r:id="rId28"/>
    <p:sldId id="286" r:id="rId29"/>
    <p:sldId id="287" r:id="rId30"/>
    <p:sldId id="288" r:id="rId31"/>
    <p:sldId id="290" r:id="rId32"/>
    <p:sldId id="289" r:id="rId33"/>
    <p:sldId id="291" r:id="rId34"/>
    <p:sldId id="292" r:id="rId35"/>
    <p:sldId id="293" r:id="rId36"/>
    <p:sldId id="294" r:id="rId37"/>
    <p:sldId id="302" r:id="rId38"/>
    <p:sldId id="299" r:id="rId39"/>
    <p:sldId id="327" r:id="rId40"/>
    <p:sldId id="297" r:id="rId4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41" autoAdjust="0"/>
    <p:restoredTop sz="94660"/>
  </p:normalViewPr>
  <p:slideViewPr>
    <p:cSldViewPr snapToGrid="0">
      <p:cViewPr varScale="1">
        <p:scale>
          <a:sx n="51" d="100"/>
          <a:sy n="51" d="100"/>
        </p:scale>
        <p:origin x="1194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#8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2#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#18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#1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#46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#2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#19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5#31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D309611-7D26-4728-BA76-56F7AEE2B455}" type="doc">
      <dgm:prSet loTypeId="urn:microsoft.com/office/officeart/2005/8/layout/process4" loCatId="process" qsTypeId="urn:microsoft.com/office/officeart/2005/8/quickstyle/simple4#8" qsCatId="simple" csTypeId="urn:microsoft.com/office/officeart/2005/8/colors/colorful5#8" csCatId="colorful"/>
      <dgm:spPr/>
      <dgm:t>
        <a:bodyPr/>
        <a:lstStyle/>
        <a:p>
          <a:endParaRPr lang="en-US"/>
        </a:p>
      </dgm:t>
    </dgm:pt>
    <dgm:pt modelId="{CD02DD4E-E3EC-4B45-A778-3017473FFE20}">
      <dgm:prSet/>
      <dgm:spPr/>
      <dgm:t>
        <a:bodyPr/>
        <a:lstStyle/>
        <a:p>
          <a:r>
            <a:rPr lang="en-GB" b="0" i="0" baseline="0"/>
            <a:t>CONTEST – a strategy introduced in 2003 to counter the issue of terrorism. </a:t>
          </a:r>
          <a:endParaRPr lang="en-US"/>
        </a:p>
      </dgm:t>
    </dgm:pt>
    <dgm:pt modelId="{0C231C5E-65F6-44FA-91A5-39C1EE91D2AD}" type="parTrans" cxnId="{625D1215-7578-41FD-ADA2-118AF624B45E}">
      <dgm:prSet/>
      <dgm:spPr/>
      <dgm:t>
        <a:bodyPr/>
        <a:lstStyle/>
        <a:p>
          <a:endParaRPr lang="en-US"/>
        </a:p>
      </dgm:t>
    </dgm:pt>
    <dgm:pt modelId="{79D02CD6-011E-41BC-8FFF-E498AD6D1AFF}" type="sibTrans" cxnId="{625D1215-7578-41FD-ADA2-118AF624B45E}">
      <dgm:prSet/>
      <dgm:spPr/>
      <dgm:t>
        <a:bodyPr/>
        <a:lstStyle/>
        <a:p>
          <a:endParaRPr lang="en-US"/>
        </a:p>
      </dgm:t>
    </dgm:pt>
    <dgm:pt modelId="{51926D5F-6E8D-4E9E-90A1-344579290F3E}">
      <dgm:prSet/>
      <dgm:spPr/>
      <dgm:t>
        <a:bodyPr/>
        <a:lstStyle/>
        <a:p>
          <a:r>
            <a:rPr lang="en-GB" b="0" i="0" baseline="0"/>
            <a:t>Developed as part of an overall post 9/11 counter-terrorism approach.</a:t>
          </a:r>
          <a:endParaRPr lang="en-US"/>
        </a:p>
      </dgm:t>
    </dgm:pt>
    <dgm:pt modelId="{CF49F044-3961-4943-B2F9-4E4B75A54DD4}" type="parTrans" cxnId="{3C9673A3-5A39-4ACD-8640-EBCBA7F05583}">
      <dgm:prSet/>
      <dgm:spPr/>
      <dgm:t>
        <a:bodyPr/>
        <a:lstStyle/>
        <a:p>
          <a:endParaRPr lang="en-US"/>
        </a:p>
      </dgm:t>
    </dgm:pt>
    <dgm:pt modelId="{B962E5FB-17B5-4193-82CB-BFD4EE4B6D78}" type="sibTrans" cxnId="{3C9673A3-5A39-4ACD-8640-EBCBA7F05583}">
      <dgm:prSet/>
      <dgm:spPr/>
      <dgm:t>
        <a:bodyPr/>
        <a:lstStyle/>
        <a:p>
          <a:endParaRPr lang="en-US"/>
        </a:p>
      </dgm:t>
    </dgm:pt>
    <dgm:pt modelId="{03CFADB5-40F2-4E14-BD68-662B5D2BEB28}">
      <dgm:prSet/>
      <dgm:spPr/>
      <dgm:t>
        <a:bodyPr/>
        <a:lstStyle/>
        <a:p>
          <a:r>
            <a:rPr lang="en-GB" b="0" i="0" baseline="0"/>
            <a:t>’The aim of CONTEST is to reduce the risk to the UK and its interests overseas from terrorism </a:t>
          </a:r>
          <a:endParaRPr lang="en-US"/>
        </a:p>
      </dgm:t>
    </dgm:pt>
    <dgm:pt modelId="{4D9565AE-0A6E-43CE-87AC-42CE57202E48}" type="parTrans" cxnId="{83BCC8FB-4878-454A-B673-A3A22DCEC64B}">
      <dgm:prSet/>
      <dgm:spPr/>
      <dgm:t>
        <a:bodyPr/>
        <a:lstStyle/>
        <a:p>
          <a:endParaRPr lang="en-US"/>
        </a:p>
      </dgm:t>
    </dgm:pt>
    <dgm:pt modelId="{15F6B5AA-F4A9-4A1D-8C72-0C6AE210FB24}" type="sibTrans" cxnId="{83BCC8FB-4878-454A-B673-A3A22DCEC64B}">
      <dgm:prSet/>
      <dgm:spPr/>
      <dgm:t>
        <a:bodyPr/>
        <a:lstStyle/>
        <a:p>
          <a:endParaRPr lang="en-US"/>
        </a:p>
      </dgm:t>
    </dgm:pt>
    <dgm:pt modelId="{369C4DE2-8248-4305-A5B5-A0B4FAE97D87}" type="pres">
      <dgm:prSet presAssocID="{4D309611-7D26-4728-BA76-56F7AEE2B455}" presName="Name0" presStyleCnt="0">
        <dgm:presLayoutVars>
          <dgm:dir/>
          <dgm:animLvl val="lvl"/>
          <dgm:resizeHandles val="exact"/>
        </dgm:presLayoutVars>
      </dgm:prSet>
      <dgm:spPr/>
    </dgm:pt>
    <dgm:pt modelId="{FB541F60-6A21-4336-AF90-4F3956192B32}" type="pres">
      <dgm:prSet presAssocID="{03CFADB5-40F2-4E14-BD68-662B5D2BEB28}" presName="boxAndChildren" presStyleCnt="0"/>
      <dgm:spPr/>
    </dgm:pt>
    <dgm:pt modelId="{30CA9EBF-4BD0-45B9-9597-65B02CED815A}" type="pres">
      <dgm:prSet presAssocID="{03CFADB5-40F2-4E14-BD68-662B5D2BEB28}" presName="parentTextBox" presStyleLbl="node1" presStyleIdx="0" presStyleCnt="3"/>
      <dgm:spPr/>
    </dgm:pt>
    <dgm:pt modelId="{3E8064EF-8555-4437-8C33-11D7A8CF549B}" type="pres">
      <dgm:prSet presAssocID="{B962E5FB-17B5-4193-82CB-BFD4EE4B6D78}" presName="sp" presStyleCnt="0"/>
      <dgm:spPr/>
    </dgm:pt>
    <dgm:pt modelId="{3A77AFE8-2C9B-49CE-A33F-6AD0F23811DF}" type="pres">
      <dgm:prSet presAssocID="{51926D5F-6E8D-4E9E-90A1-344579290F3E}" presName="arrowAndChildren" presStyleCnt="0"/>
      <dgm:spPr/>
    </dgm:pt>
    <dgm:pt modelId="{5D3D33B2-FBC3-4527-AEEC-187B92F8CFE8}" type="pres">
      <dgm:prSet presAssocID="{51926D5F-6E8D-4E9E-90A1-344579290F3E}" presName="parentTextArrow" presStyleLbl="node1" presStyleIdx="1" presStyleCnt="3"/>
      <dgm:spPr/>
    </dgm:pt>
    <dgm:pt modelId="{4AF35D4B-432B-4152-9C48-732FD9799ACB}" type="pres">
      <dgm:prSet presAssocID="{79D02CD6-011E-41BC-8FFF-E498AD6D1AFF}" presName="sp" presStyleCnt="0"/>
      <dgm:spPr/>
    </dgm:pt>
    <dgm:pt modelId="{323D6E43-1071-4EEB-BA20-0E3E3C5B9826}" type="pres">
      <dgm:prSet presAssocID="{CD02DD4E-E3EC-4B45-A778-3017473FFE20}" presName="arrowAndChildren" presStyleCnt="0"/>
      <dgm:spPr/>
    </dgm:pt>
    <dgm:pt modelId="{8BE5ED90-7061-4E83-A787-3F2060F5ECF3}" type="pres">
      <dgm:prSet presAssocID="{CD02DD4E-E3EC-4B45-A778-3017473FFE20}" presName="parentTextArrow" presStyleLbl="node1" presStyleIdx="2" presStyleCnt="3"/>
      <dgm:spPr/>
    </dgm:pt>
  </dgm:ptLst>
  <dgm:cxnLst>
    <dgm:cxn modelId="{625D1215-7578-41FD-ADA2-118AF624B45E}" srcId="{4D309611-7D26-4728-BA76-56F7AEE2B455}" destId="{CD02DD4E-E3EC-4B45-A778-3017473FFE20}" srcOrd="0" destOrd="0" parTransId="{0C231C5E-65F6-44FA-91A5-39C1EE91D2AD}" sibTransId="{79D02CD6-011E-41BC-8FFF-E498AD6D1AFF}"/>
    <dgm:cxn modelId="{026AEB53-6205-4103-B1FA-9177EA2CA4FC}" type="presOf" srcId="{03CFADB5-40F2-4E14-BD68-662B5D2BEB28}" destId="{30CA9EBF-4BD0-45B9-9597-65B02CED815A}" srcOrd="0" destOrd="0" presId="urn:microsoft.com/office/officeart/2005/8/layout/process4"/>
    <dgm:cxn modelId="{0B55D88A-9DCB-4FE4-85BA-81B15544D1AD}" type="presOf" srcId="{4D309611-7D26-4728-BA76-56F7AEE2B455}" destId="{369C4DE2-8248-4305-A5B5-A0B4FAE97D87}" srcOrd="0" destOrd="0" presId="urn:microsoft.com/office/officeart/2005/8/layout/process4"/>
    <dgm:cxn modelId="{3C9673A3-5A39-4ACD-8640-EBCBA7F05583}" srcId="{4D309611-7D26-4728-BA76-56F7AEE2B455}" destId="{51926D5F-6E8D-4E9E-90A1-344579290F3E}" srcOrd="1" destOrd="0" parTransId="{CF49F044-3961-4943-B2F9-4E4B75A54DD4}" sibTransId="{B962E5FB-17B5-4193-82CB-BFD4EE4B6D78}"/>
    <dgm:cxn modelId="{F44481D8-0BB1-406F-9D0E-3D658516BD30}" type="presOf" srcId="{51926D5F-6E8D-4E9E-90A1-344579290F3E}" destId="{5D3D33B2-FBC3-4527-AEEC-187B92F8CFE8}" srcOrd="0" destOrd="0" presId="urn:microsoft.com/office/officeart/2005/8/layout/process4"/>
    <dgm:cxn modelId="{83BCC8FB-4878-454A-B673-A3A22DCEC64B}" srcId="{4D309611-7D26-4728-BA76-56F7AEE2B455}" destId="{03CFADB5-40F2-4E14-BD68-662B5D2BEB28}" srcOrd="2" destOrd="0" parTransId="{4D9565AE-0A6E-43CE-87AC-42CE57202E48}" sibTransId="{15F6B5AA-F4A9-4A1D-8C72-0C6AE210FB24}"/>
    <dgm:cxn modelId="{8367E5FB-847C-492D-9B94-D197F05DAE37}" type="presOf" srcId="{CD02DD4E-E3EC-4B45-A778-3017473FFE20}" destId="{8BE5ED90-7061-4E83-A787-3F2060F5ECF3}" srcOrd="0" destOrd="0" presId="urn:microsoft.com/office/officeart/2005/8/layout/process4"/>
    <dgm:cxn modelId="{C7CBB707-5673-404E-A9E8-EA11F57F1138}" type="presParOf" srcId="{369C4DE2-8248-4305-A5B5-A0B4FAE97D87}" destId="{FB541F60-6A21-4336-AF90-4F3956192B32}" srcOrd="0" destOrd="0" presId="urn:microsoft.com/office/officeart/2005/8/layout/process4"/>
    <dgm:cxn modelId="{180FF3E1-07D8-4FDE-98B9-9238A6C1822C}" type="presParOf" srcId="{FB541F60-6A21-4336-AF90-4F3956192B32}" destId="{30CA9EBF-4BD0-45B9-9597-65B02CED815A}" srcOrd="0" destOrd="0" presId="urn:microsoft.com/office/officeart/2005/8/layout/process4"/>
    <dgm:cxn modelId="{08A91F01-C2AE-4118-8F0E-BE1874AD713B}" type="presParOf" srcId="{369C4DE2-8248-4305-A5B5-A0B4FAE97D87}" destId="{3E8064EF-8555-4437-8C33-11D7A8CF549B}" srcOrd="1" destOrd="0" presId="urn:microsoft.com/office/officeart/2005/8/layout/process4"/>
    <dgm:cxn modelId="{A04283B4-46A6-4743-AA85-9F33EF7A4761}" type="presParOf" srcId="{369C4DE2-8248-4305-A5B5-A0B4FAE97D87}" destId="{3A77AFE8-2C9B-49CE-A33F-6AD0F23811DF}" srcOrd="2" destOrd="0" presId="urn:microsoft.com/office/officeart/2005/8/layout/process4"/>
    <dgm:cxn modelId="{8803D68B-BB13-4801-AEF7-29C4F97F57BE}" type="presParOf" srcId="{3A77AFE8-2C9B-49CE-A33F-6AD0F23811DF}" destId="{5D3D33B2-FBC3-4527-AEEC-187B92F8CFE8}" srcOrd="0" destOrd="0" presId="urn:microsoft.com/office/officeart/2005/8/layout/process4"/>
    <dgm:cxn modelId="{42D5C6FA-F878-413C-A887-AB8C8A089822}" type="presParOf" srcId="{369C4DE2-8248-4305-A5B5-A0B4FAE97D87}" destId="{4AF35D4B-432B-4152-9C48-732FD9799ACB}" srcOrd="3" destOrd="0" presId="urn:microsoft.com/office/officeart/2005/8/layout/process4"/>
    <dgm:cxn modelId="{9F65A762-B896-4929-8884-4334561E3090}" type="presParOf" srcId="{369C4DE2-8248-4305-A5B5-A0B4FAE97D87}" destId="{323D6E43-1071-4EEB-BA20-0E3E3C5B9826}" srcOrd="4" destOrd="0" presId="urn:microsoft.com/office/officeart/2005/8/layout/process4"/>
    <dgm:cxn modelId="{4A78E71F-38F4-45A7-BFE6-287E008CB267}" type="presParOf" srcId="{323D6E43-1071-4EEB-BA20-0E3E3C5B9826}" destId="{8BE5ED90-7061-4E83-A787-3F2060F5ECF3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75A9B74-2C63-4B72-AE82-1D5C81E71A8F}" type="doc">
      <dgm:prSet loTypeId="urn:microsoft.com/office/officeart/2016/7/layout/BasicLinearProcessNumbered" loCatId="process" qsTypeId="urn:microsoft.com/office/officeart/2005/8/quickstyle/simple2#1" qsCatId="simple" csTypeId="urn:microsoft.com/office/officeart/2005/8/colors/accent3_2#2" csCatId="accent3" phldr="1"/>
      <dgm:spPr/>
      <dgm:t>
        <a:bodyPr/>
        <a:lstStyle/>
        <a:p>
          <a:endParaRPr lang="en-US"/>
        </a:p>
      </dgm:t>
    </dgm:pt>
    <dgm:pt modelId="{8F82DB80-B570-429C-96F4-4B98B0D3E8E3}">
      <dgm:prSet custT="1"/>
      <dgm:spPr/>
      <dgm:t>
        <a:bodyPr/>
        <a:lstStyle/>
        <a:p>
          <a:r>
            <a:rPr lang="en-GB" sz="1800" b="1" i="0" baseline="0" dirty="0"/>
            <a:t>Prevent</a:t>
          </a:r>
          <a:r>
            <a:rPr lang="en-GB" sz="1800" b="0" i="0" baseline="0" dirty="0"/>
            <a:t> – safeguard and support those vulnerable to radicalisation, to prevent them becoming or supporting terrorists</a:t>
          </a:r>
          <a:endParaRPr lang="en-US" sz="1800" dirty="0"/>
        </a:p>
      </dgm:t>
    </dgm:pt>
    <dgm:pt modelId="{2CB80FBF-5470-4FEC-B665-B54FFCB62C8D}" type="parTrans" cxnId="{E57AC71E-688B-4A55-8DA5-9AD3BD9A0711}">
      <dgm:prSet/>
      <dgm:spPr/>
      <dgm:t>
        <a:bodyPr/>
        <a:lstStyle/>
        <a:p>
          <a:endParaRPr lang="en-US"/>
        </a:p>
      </dgm:t>
    </dgm:pt>
    <dgm:pt modelId="{98419CDA-1E6F-4728-B102-46BDA1D6225A}" type="sibTrans" cxnId="{E57AC71E-688B-4A55-8DA5-9AD3BD9A0711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EAF2FB35-8BB1-4A33-B765-0A75275968F9}">
      <dgm:prSet custT="1"/>
      <dgm:spPr/>
      <dgm:t>
        <a:bodyPr/>
        <a:lstStyle/>
        <a:p>
          <a:r>
            <a:rPr lang="en-GB" sz="1800" b="1" i="0" baseline="0" dirty="0"/>
            <a:t>Pursue</a:t>
          </a:r>
          <a:r>
            <a:rPr lang="en-GB" sz="1800" b="0" i="0" baseline="0" dirty="0"/>
            <a:t> – stop terrorist attacks happening in this country and against UK interests overseas</a:t>
          </a:r>
          <a:endParaRPr lang="en-US" sz="1800" dirty="0"/>
        </a:p>
      </dgm:t>
    </dgm:pt>
    <dgm:pt modelId="{3C0D500F-5321-4624-93B0-DE67AA0E645B}" type="parTrans" cxnId="{D43E855E-66F4-411F-90CD-911FE7BD29E0}">
      <dgm:prSet/>
      <dgm:spPr/>
      <dgm:t>
        <a:bodyPr/>
        <a:lstStyle/>
        <a:p>
          <a:endParaRPr lang="en-US"/>
        </a:p>
      </dgm:t>
    </dgm:pt>
    <dgm:pt modelId="{F114CBFE-2DEC-41EC-95B7-A27B203A821E}" type="sibTrans" cxnId="{D43E855E-66F4-411F-90CD-911FE7BD29E0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986F131B-65FA-4C54-87B7-8BFE432A2B0C}">
      <dgm:prSet custT="1"/>
      <dgm:spPr/>
      <dgm:t>
        <a:bodyPr/>
        <a:lstStyle/>
        <a:p>
          <a:r>
            <a:rPr lang="en-GB" sz="1800" b="1" i="0" baseline="0" dirty="0"/>
            <a:t>Protect </a:t>
          </a:r>
          <a:r>
            <a:rPr lang="en-GB" sz="1800" b="0" i="0" baseline="0" dirty="0"/>
            <a:t>– strengthen protection against terrorist attacks in the UK and against interests overseas</a:t>
          </a:r>
          <a:endParaRPr lang="en-US" sz="1800" dirty="0"/>
        </a:p>
      </dgm:t>
    </dgm:pt>
    <dgm:pt modelId="{FB3845F6-B657-4F33-93A7-1714EE1A30DD}" type="parTrans" cxnId="{BDCB6A10-E36D-4FC6-AF9B-96C9F034C174}">
      <dgm:prSet/>
      <dgm:spPr/>
      <dgm:t>
        <a:bodyPr/>
        <a:lstStyle/>
        <a:p>
          <a:endParaRPr lang="en-US"/>
        </a:p>
      </dgm:t>
    </dgm:pt>
    <dgm:pt modelId="{CE38E680-02FD-4971-B125-4E58FCD05D15}" type="sibTrans" cxnId="{BDCB6A10-E36D-4FC6-AF9B-96C9F034C174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6CA7C3EE-0303-4569-8FD5-7B6137C83FFE}">
      <dgm:prSet custT="1"/>
      <dgm:spPr/>
      <dgm:t>
        <a:bodyPr/>
        <a:lstStyle/>
        <a:p>
          <a:r>
            <a:rPr lang="en-GB" sz="1800" b="1" i="0" baseline="0" dirty="0"/>
            <a:t>Prepare</a:t>
          </a:r>
          <a:r>
            <a:rPr lang="en-GB" sz="1800" b="0" i="0" baseline="0" dirty="0"/>
            <a:t> – mitigate  the impact of terrorist incidents, by bringing the attack to an end rapidly</a:t>
          </a:r>
          <a:endParaRPr lang="en-US" sz="1800" dirty="0"/>
        </a:p>
      </dgm:t>
    </dgm:pt>
    <dgm:pt modelId="{01702DE7-1881-4259-BB2B-E8BB55F5E373}" type="parTrans" cxnId="{6776C04E-EACB-4AFE-9BEF-D377A61F7910}">
      <dgm:prSet/>
      <dgm:spPr/>
      <dgm:t>
        <a:bodyPr/>
        <a:lstStyle/>
        <a:p>
          <a:endParaRPr lang="en-US"/>
        </a:p>
      </dgm:t>
    </dgm:pt>
    <dgm:pt modelId="{523A2D67-3729-47C3-8003-46CC335271AD}" type="sibTrans" cxnId="{6776C04E-EACB-4AFE-9BEF-D377A61F7910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7C1F4F09-B7A3-4295-AE78-600DFA696911}" type="pres">
      <dgm:prSet presAssocID="{375A9B74-2C63-4B72-AE82-1D5C81E71A8F}" presName="Name0" presStyleCnt="0">
        <dgm:presLayoutVars>
          <dgm:animLvl val="lvl"/>
          <dgm:resizeHandles val="exact"/>
        </dgm:presLayoutVars>
      </dgm:prSet>
      <dgm:spPr/>
    </dgm:pt>
    <dgm:pt modelId="{536BC61B-C72B-4576-9BB3-01F353D6AE61}" type="pres">
      <dgm:prSet presAssocID="{8F82DB80-B570-429C-96F4-4B98B0D3E8E3}" presName="compositeNode" presStyleCnt="0">
        <dgm:presLayoutVars>
          <dgm:bulletEnabled val="1"/>
        </dgm:presLayoutVars>
      </dgm:prSet>
      <dgm:spPr/>
    </dgm:pt>
    <dgm:pt modelId="{6F35AEC3-E232-442F-A714-5EC046CC3616}" type="pres">
      <dgm:prSet presAssocID="{8F82DB80-B570-429C-96F4-4B98B0D3E8E3}" presName="bgRect" presStyleLbl="bgAccFollowNode1" presStyleIdx="0" presStyleCnt="4"/>
      <dgm:spPr/>
    </dgm:pt>
    <dgm:pt modelId="{85029BCB-F572-41C4-8D43-410DBB8FC558}" type="pres">
      <dgm:prSet presAssocID="{98419CDA-1E6F-4728-B102-46BDA1D6225A}" presName="sibTransNodeCircle" presStyleLbl="alignNode1" presStyleIdx="0" presStyleCnt="8">
        <dgm:presLayoutVars>
          <dgm:chMax val="0"/>
          <dgm:bulletEnabled/>
        </dgm:presLayoutVars>
      </dgm:prSet>
      <dgm:spPr/>
    </dgm:pt>
    <dgm:pt modelId="{75B70A19-DE19-4836-BF26-4F47EB7BC7A0}" type="pres">
      <dgm:prSet presAssocID="{8F82DB80-B570-429C-96F4-4B98B0D3E8E3}" presName="bottomLine" presStyleLbl="alignNode1" presStyleIdx="1" presStyleCnt="8">
        <dgm:presLayoutVars/>
      </dgm:prSet>
      <dgm:spPr/>
    </dgm:pt>
    <dgm:pt modelId="{BBA3DF56-A0A3-48FF-BB9B-7474D3D6FE7D}" type="pres">
      <dgm:prSet presAssocID="{8F82DB80-B570-429C-96F4-4B98B0D3E8E3}" presName="nodeText" presStyleLbl="bgAccFollowNode1" presStyleIdx="0" presStyleCnt="4">
        <dgm:presLayoutVars>
          <dgm:bulletEnabled val="1"/>
        </dgm:presLayoutVars>
      </dgm:prSet>
      <dgm:spPr/>
    </dgm:pt>
    <dgm:pt modelId="{CFD98999-0069-4F6D-801B-9901BCD3F469}" type="pres">
      <dgm:prSet presAssocID="{98419CDA-1E6F-4728-B102-46BDA1D6225A}" presName="sibTrans" presStyleCnt="0"/>
      <dgm:spPr/>
    </dgm:pt>
    <dgm:pt modelId="{B9A20715-EE9A-4A7A-9337-FDBD8AA3A0D2}" type="pres">
      <dgm:prSet presAssocID="{EAF2FB35-8BB1-4A33-B765-0A75275968F9}" presName="compositeNode" presStyleCnt="0">
        <dgm:presLayoutVars>
          <dgm:bulletEnabled val="1"/>
        </dgm:presLayoutVars>
      </dgm:prSet>
      <dgm:spPr/>
    </dgm:pt>
    <dgm:pt modelId="{A16C14C0-1CFA-47F0-8F32-307A658F24BC}" type="pres">
      <dgm:prSet presAssocID="{EAF2FB35-8BB1-4A33-B765-0A75275968F9}" presName="bgRect" presStyleLbl="bgAccFollowNode1" presStyleIdx="1" presStyleCnt="4"/>
      <dgm:spPr/>
    </dgm:pt>
    <dgm:pt modelId="{EF8F2D1D-D3B8-4AF3-B687-E44FB31AAC8D}" type="pres">
      <dgm:prSet presAssocID="{F114CBFE-2DEC-41EC-95B7-A27B203A821E}" presName="sibTransNodeCircle" presStyleLbl="alignNode1" presStyleIdx="2" presStyleCnt="8">
        <dgm:presLayoutVars>
          <dgm:chMax val="0"/>
          <dgm:bulletEnabled/>
        </dgm:presLayoutVars>
      </dgm:prSet>
      <dgm:spPr/>
    </dgm:pt>
    <dgm:pt modelId="{A1590EAC-5F0A-4A11-95C4-E4B6FA357624}" type="pres">
      <dgm:prSet presAssocID="{EAF2FB35-8BB1-4A33-B765-0A75275968F9}" presName="bottomLine" presStyleLbl="alignNode1" presStyleIdx="3" presStyleCnt="8">
        <dgm:presLayoutVars/>
      </dgm:prSet>
      <dgm:spPr/>
    </dgm:pt>
    <dgm:pt modelId="{7044C667-B13C-4E54-8523-87014DED6F75}" type="pres">
      <dgm:prSet presAssocID="{EAF2FB35-8BB1-4A33-B765-0A75275968F9}" presName="nodeText" presStyleLbl="bgAccFollowNode1" presStyleIdx="1" presStyleCnt="4">
        <dgm:presLayoutVars>
          <dgm:bulletEnabled val="1"/>
        </dgm:presLayoutVars>
      </dgm:prSet>
      <dgm:spPr/>
    </dgm:pt>
    <dgm:pt modelId="{072F5104-45E7-4442-8749-06D7CB1AF418}" type="pres">
      <dgm:prSet presAssocID="{F114CBFE-2DEC-41EC-95B7-A27B203A821E}" presName="sibTrans" presStyleCnt="0"/>
      <dgm:spPr/>
    </dgm:pt>
    <dgm:pt modelId="{1A23EC3B-875F-4129-801D-E40730ED430D}" type="pres">
      <dgm:prSet presAssocID="{986F131B-65FA-4C54-87B7-8BFE432A2B0C}" presName="compositeNode" presStyleCnt="0">
        <dgm:presLayoutVars>
          <dgm:bulletEnabled val="1"/>
        </dgm:presLayoutVars>
      </dgm:prSet>
      <dgm:spPr/>
    </dgm:pt>
    <dgm:pt modelId="{8868D64E-0DE2-4B15-A857-C1898F7B06E0}" type="pres">
      <dgm:prSet presAssocID="{986F131B-65FA-4C54-87B7-8BFE432A2B0C}" presName="bgRect" presStyleLbl="bgAccFollowNode1" presStyleIdx="2" presStyleCnt="4"/>
      <dgm:spPr/>
    </dgm:pt>
    <dgm:pt modelId="{F13BAA17-6440-407A-8CEB-B6923B9C8661}" type="pres">
      <dgm:prSet presAssocID="{CE38E680-02FD-4971-B125-4E58FCD05D15}" presName="sibTransNodeCircle" presStyleLbl="alignNode1" presStyleIdx="4" presStyleCnt="8">
        <dgm:presLayoutVars>
          <dgm:chMax val="0"/>
          <dgm:bulletEnabled/>
        </dgm:presLayoutVars>
      </dgm:prSet>
      <dgm:spPr/>
    </dgm:pt>
    <dgm:pt modelId="{761644D5-5C92-4C5E-9B80-1EC7953C135A}" type="pres">
      <dgm:prSet presAssocID="{986F131B-65FA-4C54-87B7-8BFE432A2B0C}" presName="bottomLine" presStyleLbl="alignNode1" presStyleIdx="5" presStyleCnt="8">
        <dgm:presLayoutVars/>
      </dgm:prSet>
      <dgm:spPr/>
    </dgm:pt>
    <dgm:pt modelId="{4DB26AA6-72F3-45E4-8DA9-8A52EF770CE5}" type="pres">
      <dgm:prSet presAssocID="{986F131B-65FA-4C54-87B7-8BFE432A2B0C}" presName="nodeText" presStyleLbl="bgAccFollowNode1" presStyleIdx="2" presStyleCnt="4">
        <dgm:presLayoutVars>
          <dgm:bulletEnabled val="1"/>
        </dgm:presLayoutVars>
      </dgm:prSet>
      <dgm:spPr/>
    </dgm:pt>
    <dgm:pt modelId="{9678EDBF-85DF-4CD0-B4F6-8B0FB38528FE}" type="pres">
      <dgm:prSet presAssocID="{CE38E680-02FD-4971-B125-4E58FCD05D15}" presName="sibTrans" presStyleCnt="0"/>
      <dgm:spPr/>
    </dgm:pt>
    <dgm:pt modelId="{F355C158-11F6-46D6-AE7C-381815FD2CC0}" type="pres">
      <dgm:prSet presAssocID="{6CA7C3EE-0303-4569-8FD5-7B6137C83FFE}" presName="compositeNode" presStyleCnt="0">
        <dgm:presLayoutVars>
          <dgm:bulletEnabled val="1"/>
        </dgm:presLayoutVars>
      </dgm:prSet>
      <dgm:spPr/>
    </dgm:pt>
    <dgm:pt modelId="{A32C7382-F6F4-4CD3-9204-0C3C5347A837}" type="pres">
      <dgm:prSet presAssocID="{6CA7C3EE-0303-4569-8FD5-7B6137C83FFE}" presName="bgRect" presStyleLbl="bgAccFollowNode1" presStyleIdx="3" presStyleCnt="4"/>
      <dgm:spPr/>
    </dgm:pt>
    <dgm:pt modelId="{FF2B1337-27E0-4F2C-A19D-F1F0AB69678E}" type="pres">
      <dgm:prSet presAssocID="{523A2D67-3729-47C3-8003-46CC335271AD}" presName="sibTransNodeCircle" presStyleLbl="alignNode1" presStyleIdx="6" presStyleCnt="8">
        <dgm:presLayoutVars>
          <dgm:chMax val="0"/>
          <dgm:bulletEnabled/>
        </dgm:presLayoutVars>
      </dgm:prSet>
      <dgm:spPr/>
    </dgm:pt>
    <dgm:pt modelId="{978C0AED-141A-4DB2-A91D-B389423E5A79}" type="pres">
      <dgm:prSet presAssocID="{6CA7C3EE-0303-4569-8FD5-7B6137C83FFE}" presName="bottomLine" presStyleLbl="alignNode1" presStyleIdx="7" presStyleCnt="8">
        <dgm:presLayoutVars/>
      </dgm:prSet>
      <dgm:spPr/>
    </dgm:pt>
    <dgm:pt modelId="{C440BF51-4C58-4D47-937E-0BDDC6F37D78}" type="pres">
      <dgm:prSet presAssocID="{6CA7C3EE-0303-4569-8FD5-7B6137C83FFE}" presName="nodeText" presStyleLbl="bgAccFollowNode1" presStyleIdx="3" presStyleCnt="4">
        <dgm:presLayoutVars>
          <dgm:bulletEnabled val="1"/>
        </dgm:presLayoutVars>
      </dgm:prSet>
      <dgm:spPr/>
    </dgm:pt>
  </dgm:ptLst>
  <dgm:cxnLst>
    <dgm:cxn modelId="{BDCB6A10-E36D-4FC6-AF9B-96C9F034C174}" srcId="{375A9B74-2C63-4B72-AE82-1D5C81E71A8F}" destId="{986F131B-65FA-4C54-87B7-8BFE432A2B0C}" srcOrd="2" destOrd="0" parTransId="{FB3845F6-B657-4F33-93A7-1714EE1A30DD}" sibTransId="{CE38E680-02FD-4971-B125-4E58FCD05D15}"/>
    <dgm:cxn modelId="{E57AC71E-688B-4A55-8DA5-9AD3BD9A0711}" srcId="{375A9B74-2C63-4B72-AE82-1D5C81E71A8F}" destId="{8F82DB80-B570-429C-96F4-4B98B0D3E8E3}" srcOrd="0" destOrd="0" parTransId="{2CB80FBF-5470-4FEC-B665-B54FFCB62C8D}" sibTransId="{98419CDA-1E6F-4728-B102-46BDA1D6225A}"/>
    <dgm:cxn modelId="{37D30F2B-D9FC-459D-8445-6CFE03EC281C}" type="presOf" srcId="{CE38E680-02FD-4971-B125-4E58FCD05D15}" destId="{F13BAA17-6440-407A-8CEB-B6923B9C8661}" srcOrd="0" destOrd="0" presId="urn:microsoft.com/office/officeart/2016/7/layout/BasicLinearProcessNumbered"/>
    <dgm:cxn modelId="{223D9F2F-49F4-4FA4-82A1-4F2608528BB9}" type="presOf" srcId="{F114CBFE-2DEC-41EC-95B7-A27B203A821E}" destId="{EF8F2D1D-D3B8-4AF3-B687-E44FB31AAC8D}" srcOrd="0" destOrd="0" presId="urn:microsoft.com/office/officeart/2016/7/layout/BasicLinearProcessNumbered"/>
    <dgm:cxn modelId="{6F9A4F32-B270-469F-B2D4-64C0F2CDFF81}" type="presOf" srcId="{6CA7C3EE-0303-4569-8FD5-7B6137C83FFE}" destId="{C440BF51-4C58-4D47-937E-0BDDC6F37D78}" srcOrd="1" destOrd="0" presId="urn:microsoft.com/office/officeart/2016/7/layout/BasicLinearProcessNumbered"/>
    <dgm:cxn modelId="{FC03ED37-B3F2-43AA-818D-4C694E976D03}" type="presOf" srcId="{98419CDA-1E6F-4728-B102-46BDA1D6225A}" destId="{85029BCB-F572-41C4-8D43-410DBB8FC558}" srcOrd="0" destOrd="0" presId="urn:microsoft.com/office/officeart/2016/7/layout/BasicLinearProcessNumbered"/>
    <dgm:cxn modelId="{D43E855E-66F4-411F-90CD-911FE7BD29E0}" srcId="{375A9B74-2C63-4B72-AE82-1D5C81E71A8F}" destId="{EAF2FB35-8BB1-4A33-B765-0A75275968F9}" srcOrd="1" destOrd="0" parTransId="{3C0D500F-5321-4624-93B0-DE67AA0E645B}" sibTransId="{F114CBFE-2DEC-41EC-95B7-A27B203A821E}"/>
    <dgm:cxn modelId="{4E7F4668-093F-48E1-897E-9C43CFFB56FB}" type="presOf" srcId="{6CA7C3EE-0303-4569-8FD5-7B6137C83FFE}" destId="{A32C7382-F6F4-4CD3-9204-0C3C5347A837}" srcOrd="0" destOrd="0" presId="urn:microsoft.com/office/officeart/2016/7/layout/BasicLinearProcessNumbered"/>
    <dgm:cxn modelId="{6776C04E-EACB-4AFE-9BEF-D377A61F7910}" srcId="{375A9B74-2C63-4B72-AE82-1D5C81E71A8F}" destId="{6CA7C3EE-0303-4569-8FD5-7B6137C83FFE}" srcOrd="3" destOrd="0" parTransId="{01702DE7-1881-4259-BB2B-E8BB55F5E373}" sibTransId="{523A2D67-3729-47C3-8003-46CC335271AD}"/>
    <dgm:cxn modelId="{A9B06A72-A88A-4A1C-BCA7-1F7A32CB5731}" type="presOf" srcId="{375A9B74-2C63-4B72-AE82-1D5C81E71A8F}" destId="{7C1F4F09-B7A3-4295-AE78-600DFA696911}" srcOrd="0" destOrd="0" presId="urn:microsoft.com/office/officeart/2016/7/layout/BasicLinearProcessNumbered"/>
    <dgm:cxn modelId="{34D81775-D80E-4B99-AC19-E0B39614A037}" type="presOf" srcId="{523A2D67-3729-47C3-8003-46CC335271AD}" destId="{FF2B1337-27E0-4F2C-A19D-F1F0AB69678E}" srcOrd="0" destOrd="0" presId="urn:microsoft.com/office/officeart/2016/7/layout/BasicLinearProcessNumbered"/>
    <dgm:cxn modelId="{81B03383-4C65-4835-9116-FE1752CC47FF}" type="presOf" srcId="{EAF2FB35-8BB1-4A33-B765-0A75275968F9}" destId="{7044C667-B13C-4E54-8523-87014DED6F75}" srcOrd="1" destOrd="0" presId="urn:microsoft.com/office/officeart/2016/7/layout/BasicLinearProcessNumbered"/>
    <dgm:cxn modelId="{FE9CB89C-F9D8-4C21-AC0D-ED65964B0FF9}" type="presOf" srcId="{8F82DB80-B570-429C-96F4-4B98B0D3E8E3}" destId="{BBA3DF56-A0A3-48FF-BB9B-7474D3D6FE7D}" srcOrd="1" destOrd="0" presId="urn:microsoft.com/office/officeart/2016/7/layout/BasicLinearProcessNumbered"/>
    <dgm:cxn modelId="{7F104AA0-2F0D-4335-AB54-9A0B14541ACC}" type="presOf" srcId="{8F82DB80-B570-429C-96F4-4B98B0D3E8E3}" destId="{6F35AEC3-E232-442F-A714-5EC046CC3616}" srcOrd="0" destOrd="0" presId="urn:microsoft.com/office/officeart/2016/7/layout/BasicLinearProcessNumbered"/>
    <dgm:cxn modelId="{194E99C5-E817-4FA9-82F1-33178748C91D}" type="presOf" srcId="{EAF2FB35-8BB1-4A33-B765-0A75275968F9}" destId="{A16C14C0-1CFA-47F0-8F32-307A658F24BC}" srcOrd="0" destOrd="0" presId="urn:microsoft.com/office/officeart/2016/7/layout/BasicLinearProcessNumbered"/>
    <dgm:cxn modelId="{D949C9D2-EC1C-4363-BF73-E4866C541E34}" type="presOf" srcId="{986F131B-65FA-4C54-87B7-8BFE432A2B0C}" destId="{4DB26AA6-72F3-45E4-8DA9-8A52EF770CE5}" srcOrd="1" destOrd="0" presId="urn:microsoft.com/office/officeart/2016/7/layout/BasicLinearProcessNumbered"/>
    <dgm:cxn modelId="{57E229F2-40B9-4807-A16B-4C279553A31D}" type="presOf" srcId="{986F131B-65FA-4C54-87B7-8BFE432A2B0C}" destId="{8868D64E-0DE2-4B15-A857-C1898F7B06E0}" srcOrd="0" destOrd="0" presId="urn:microsoft.com/office/officeart/2016/7/layout/BasicLinearProcessNumbered"/>
    <dgm:cxn modelId="{F06B8E23-CFC1-4C61-AA6E-0EE75BD73171}" type="presParOf" srcId="{7C1F4F09-B7A3-4295-AE78-600DFA696911}" destId="{536BC61B-C72B-4576-9BB3-01F353D6AE61}" srcOrd="0" destOrd="0" presId="urn:microsoft.com/office/officeart/2016/7/layout/BasicLinearProcessNumbered"/>
    <dgm:cxn modelId="{43D15BA4-8302-48C5-BD17-DDDD2C38904B}" type="presParOf" srcId="{536BC61B-C72B-4576-9BB3-01F353D6AE61}" destId="{6F35AEC3-E232-442F-A714-5EC046CC3616}" srcOrd="0" destOrd="0" presId="urn:microsoft.com/office/officeart/2016/7/layout/BasicLinearProcessNumbered"/>
    <dgm:cxn modelId="{03EC3720-3F39-4213-A44D-2D6B73FF58C5}" type="presParOf" srcId="{536BC61B-C72B-4576-9BB3-01F353D6AE61}" destId="{85029BCB-F572-41C4-8D43-410DBB8FC558}" srcOrd="1" destOrd="0" presId="urn:microsoft.com/office/officeart/2016/7/layout/BasicLinearProcessNumbered"/>
    <dgm:cxn modelId="{7E3DA8BC-BD72-4B82-A1C8-4BB07D9700AB}" type="presParOf" srcId="{536BC61B-C72B-4576-9BB3-01F353D6AE61}" destId="{75B70A19-DE19-4836-BF26-4F47EB7BC7A0}" srcOrd="2" destOrd="0" presId="urn:microsoft.com/office/officeart/2016/7/layout/BasicLinearProcessNumbered"/>
    <dgm:cxn modelId="{B8705973-E418-4DE1-B1C2-653FE71626AC}" type="presParOf" srcId="{536BC61B-C72B-4576-9BB3-01F353D6AE61}" destId="{BBA3DF56-A0A3-48FF-BB9B-7474D3D6FE7D}" srcOrd="3" destOrd="0" presId="urn:microsoft.com/office/officeart/2016/7/layout/BasicLinearProcessNumbered"/>
    <dgm:cxn modelId="{4CFCFA12-B677-40C2-9F43-A53D81BA8F97}" type="presParOf" srcId="{7C1F4F09-B7A3-4295-AE78-600DFA696911}" destId="{CFD98999-0069-4F6D-801B-9901BCD3F469}" srcOrd="1" destOrd="0" presId="urn:microsoft.com/office/officeart/2016/7/layout/BasicLinearProcessNumbered"/>
    <dgm:cxn modelId="{96DA9682-38D9-44E4-8F41-0355730EAB20}" type="presParOf" srcId="{7C1F4F09-B7A3-4295-AE78-600DFA696911}" destId="{B9A20715-EE9A-4A7A-9337-FDBD8AA3A0D2}" srcOrd="2" destOrd="0" presId="urn:microsoft.com/office/officeart/2016/7/layout/BasicLinearProcessNumbered"/>
    <dgm:cxn modelId="{CB62AE15-3F15-4A48-8235-E7B2DDD8ECC8}" type="presParOf" srcId="{B9A20715-EE9A-4A7A-9337-FDBD8AA3A0D2}" destId="{A16C14C0-1CFA-47F0-8F32-307A658F24BC}" srcOrd="0" destOrd="0" presId="urn:microsoft.com/office/officeart/2016/7/layout/BasicLinearProcessNumbered"/>
    <dgm:cxn modelId="{D2A10967-EC5A-456F-9104-D239028BE853}" type="presParOf" srcId="{B9A20715-EE9A-4A7A-9337-FDBD8AA3A0D2}" destId="{EF8F2D1D-D3B8-4AF3-B687-E44FB31AAC8D}" srcOrd="1" destOrd="0" presId="urn:microsoft.com/office/officeart/2016/7/layout/BasicLinearProcessNumbered"/>
    <dgm:cxn modelId="{12605E1C-46A8-4226-A66A-250DCAB1977E}" type="presParOf" srcId="{B9A20715-EE9A-4A7A-9337-FDBD8AA3A0D2}" destId="{A1590EAC-5F0A-4A11-95C4-E4B6FA357624}" srcOrd="2" destOrd="0" presId="urn:microsoft.com/office/officeart/2016/7/layout/BasicLinearProcessNumbered"/>
    <dgm:cxn modelId="{2B591AF7-9F34-4984-8429-7396C1D27D4C}" type="presParOf" srcId="{B9A20715-EE9A-4A7A-9337-FDBD8AA3A0D2}" destId="{7044C667-B13C-4E54-8523-87014DED6F75}" srcOrd="3" destOrd="0" presId="urn:microsoft.com/office/officeart/2016/7/layout/BasicLinearProcessNumbered"/>
    <dgm:cxn modelId="{43D269A5-BAA6-4847-9E4B-F28A02D264B2}" type="presParOf" srcId="{7C1F4F09-B7A3-4295-AE78-600DFA696911}" destId="{072F5104-45E7-4442-8749-06D7CB1AF418}" srcOrd="3" destOrd="0" presId="urn:microsoft.com/office/officeart/2016/7/layout/BasicLinearProcessNumbered"/>
    <dgm:cxn modelId="{4EFEEFAB-3F74-498A-8F79-9FFBAE23EDE9}" type="presParOf" srcId="{7C1F4F09-B7A3-4295-AE78-600DFA696911}" destId="{1A23EC3B-875F-4129-801D-E40730ED430D}" srcOrd="4" destOrd="0" presId="urn:microsoft.com/office/officeart/2016/7/layout/BasicLinearProcessNumbered"/>
    <dgm:cxn modelId="{FF256433-18D6-4A84-956B-928301BAD0D0}" type="presParOf" srcId="{1A23EC3B-875F-4129-801D-E40730ED430D}" destId="{8868D64E-0DE2-4B15-A857-C1898F7B06E0}" srcOrd="0" destOrd="0" presId="urn:microsoft.com/office/officeart/2016/7/layout/BasicLinearProcessNumbered"/>
    <dgm:cxn modelId="{27873F06-68D7-454B-B287-91280B2798EA}" type="presParOf" srcId="{1A23EC3B-875F-4129-801D-E40730ED430D}" destId="{F13BAA17-6440-407A-8CEB-B6923B9C8661}" srcOrd="1" destOrd="0" presId="urn:microsoft.com/office/officeart/2016/7/layout/BasicLinearProcessNumbered"/>
    <dgm:cxn modelId="{9F0214C0-FF22-4829-9851-3E5400E4205E}" type="presParOf" srcId="{1A23EC3B-875F-4129-801D-E40730ED430D}" destId="{761644D5-5C92-4C5E-9B80-1EC7953C135A}" srcOrd="2" destOrd="0" presId="urn:microsoft.com/office/officeart/2016/7/layout/BasicLinearProcessNumbered"/>
    <dgm:cxn modelId="{02BD7F99-5734-4412-9BF2-E0AFCD13577B}" type="presParOf" srcId="{1A23EC3B-875F-4129-801D-E40730ED430D}" destId="{4DB26AA6-72F3-45E4-8DA9-8A52EF770CE5}" srcOrd="3" destOrd="0" presId="urn:microsoft.com/office/officeart/2016/7/layout/BasicLinearProcessNumbered"/>
    <dgm:cxn modelId="{F6F75FCA-844C-4D2F-9F45-971867CBCDDB}" type="presParOf" srcId="{7C1F4F09-B7A3-4295-AE78-600DFA696911}" destId="{9678EDBF-85DF-4CD0-B4F6-8B0FB38528FE}" srcOrd="5" destOrd="0" presId="urn:microsoft.com/office/officeart/2016/7/layout/BasicLinearProcessNumbered"/>
    <dgm:cxn modelId="{16F8398F-419C-4F7E-B5B2-8D2D896DBB7E}" type="presParOf" srcId="{7C1F4F09-B7A3-4295-AE78-600DFA696911}" destId="{F355C158-11F6-46D6-AE7C-381815FD2CC0}" srcOrd="6" destOrd="0" presId="urn:microsoft.com/office/officeart/2016/7/layout/BasicLinearProcessNumbered"/>
    <dgm:cxn modelId="{4FB41B68-D1F5-4F0D-9FA5-78B8E81D904C}" type="presParOf" srcId="{F355C158-11F6-46D6-AE7C-381815FD2CC0}" destId="{A32C7382-F6F4-4CD3-9204-0C3C5347A837}" srcOrd="0" destOrd="0" presId="urn:microsoft.com/office/officeart/2016/7/layout/BasicLinearProcessNumbered"/>
    <dgm:cxn modelId="{F254D277-98A8-443B-AA47-8AE18DD6E208}" type="presParOf" srcId="{F355C158-11F6-46D6-AE7C-381815FD2CC0}" destId="{FF2B1337-27E0-4F2C-A19D-F1F0AB69678E}" srcOrd="1" destOrd="0" presId="urn:microsoft.com/office/officeart/2016/7/layout/BasicLinearProcessNumbered"/>
    <dgm:cxn modelId="{768BFFCD-53CB-40B3-9CFB-F52CE842E2C9}" type="presParOf" srcId="{F355C158-11F6-46D6-AE7C-381815FD2CC0}" destId="{978C0AED-141A-4DB2-A91D-B389423E5A79}" srcOrd="2" destOrd="0" presId="urn:microsoft.com/office/officeart/2016/7/layout/BasicLinearProcessNumbered"/>
    <dgm:cxn modelId="{0264689A-4F15-4DEA-B205-C33AA1E77269}" type="presParOf" srcId="{F355C158-11F6-46D6-AE7C-381815FD2CC0}" destId="{C440BF51-4C58-4D47-937E-0BDDC6F37D78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21DBA12-322B-4655-A107-55F0ED4D3A3F}" type="doc">
      <dgm:prSet loTypeId="urn:microsoft.com/office/officeart/2005/8/layout/vList2" loCatId="list" qsTypeId="urn:microsoft.com/office/officeart/2005/8/quickstyle/simple4#24" qsCatId="simple" csTypeId="urn:microsoft.com/office/officeart/2005/8/colors/colorful5#18" csCatId="colorful"/>
      <dgm:spPr/>
      <dgm:t>
        <a:bodyPr/>
        <a:lstStyle/>
        <a:p>
          <a:endParaRPr lang="en-US"/>
        </a:p>
      </dgm:t>
    </dgm:pt>
    <dgm:pt modelId="{524D022A-DA6C-4BC8-AF25-28C09C3D86E3}">
      <dgm:prSet/>
      <dgm:spPr/>
      <dgm:t>
        <a:bodyPr/>
        <a:lstStyle/>
        <a:p>
          <a:r>
            <a:rPr lang="en-GB" b="0" i="0" baseline="0"/>
            <a:t>Focus on activities &amp; resources in those locations where the threat from terrorism and radicalisation is highest. </a:t>
          </a:r>
          <a:endParaRPr lang="en-US"/>
        </a:p>
      </dgm:t>
    </dgm:pt>
    <dgm:pt modelId="{F64E6532-E45F-43C9-B180-F15AF57EF7A2}" type="parTrans" cxnId="{AC22B8D9-699F-412A-9B08-2AF6B1A325B1}">
      <dgm:prSet/>
      <dgm:spPr/>
      <dgm:t>
        <a:bodyPr/>
        <a:lstStyle/>
        <a:p>
          <a:endParaRPr lang="en-US"/>
        </a:p>
      </dgm:t>
    </dgm:pt>
    <dgm:pt modelId="{E507F54C-E581-430A-8EB7-131571C0F9CD}" type="sibTrans" cxnId="{AC22B8D9-699F-412A-9B08-2AF6B1A325B1}">
      <dgm:prSet/>
      <dgm:spPr/>
      <dgm:t>
        <a:bodyPr/>
        <a:lstStyle/>
        <a:p>
          <a:endParaRPr lang="en-US"/>
        </a:p>
      </dgm:t>
    </dgm:pt>
    <dgm:pt modelId="{922E20C2-D22E-430A-97C1-1C07D916E929}">
      <dgm:prSet/>
      <dgm:spPr/>
      <dgm:t>
        <a:bodyPr/>
        <a:lstStyle/>
        <a:p>
          <a:r>
            <a:rPr lang="en-GB" b="0" i="0" baseline="0"/>
            <a:t>Expand Disengagement programme</a:t>
          </a:r>
          <a:endParaRPr lang="en-US"/>
        </a:p>
      </dgm:t>
    </dgm:pt>
    <dgm:pt modelId="{5A0A0F40-D1B1-4A27-817C-31ACEB5CF235}" type="parTrans" cxnId="{8F0774F6-1C5B-479A-AAAA-807E1BC9358D}">
      <dgm:prSet/>
      <dgm:spPr/>
      <dgm:t>
        <a:bodyPr/>
        <a:lstStyle/>
        <a:p>
          <a:endParaRPr lang="en-US"/>
        </a:p>
      </dgm:t>
    </dgm:pt>
    <dgm:pt modelId="{82948C62-87AE-43D4-9F17-5E390D1B9448}" type="sibTrans" cxnId="{8F0774F6-1C5B-479A-AAAA-807E1BC9358D}">
      <dgm:prSet/>
      <dgm:spPr/>
      <dgm:t>
        <a:bodyPr/>
        <a:lstStyle/>
        <a:p>
          <a:endParaRPr lang="en-US"/>
        </a:p>
      </dgm:t>
    </dgm:pt>
    <dgm:pt modelId="{02F8ED4F-D281-4485-B38B-DA78D4AE3ADB}">
      <dgm:prSet/>
      <dgm:spPr/>
      <dgm:t>
        <a:bodyPr/>
        <a:lstStyle/>
        <a:p>
          <a:r>
            <a:rPr lang="en-GB" b="0" i="0" baseline="0"/>
            <a:t>Multi agency work to improve &amp; understanding those risks involved in terrorism and terrorism and enable early intervention</a:t>
          </a:r>
          <a:endParaRPr lang="en-US"/>
        </a:p>
      </dgm:t>
    </dgm:pt>
    <dgm:pt modelId="{1E2A7B1D-1917-4748-8BDB-1D7D7CDFC93A}" type="parTrans" cxnId="{3724822C-2B6F-43AF-B983-3339195D7BD5}">
      <dgm:prSet/>
      <dgm:spPr/>
      <dgm:t>
        <a:bodyPr/>
        <a:lstStyle/>
        <a:p>
          <a:endParaRPr lang="en-US"/>
        </a:p>
      </dgm:t>
    </dgm:pt>
    <dgm:pt modelId="{6632E65E-4A8A-400C-BB74-E001728AD941}" type="sibTrans" cxnId="{3724822C-2B6F-43AF-B983-3339195D7BD5}">
      <dgm:prSet/>
      <dgm:spPr/>
      <dgm:t>
        <a:bodyPr/>
        <a:lstStyle/>
        <a:p>
          <a:endParaRPr lang="en-US"/>
        </a:p>
      </dgm:t>
    </dgm:pt>
    <dgm:pt modelId="{C734A024-A55A-4491-AB15-668EB7D05FF4}">
      <dgm:prSet/>
      <dgm:spPr/>
      <dgm:t>
        <a:bodyPr/>
        <a:lstStyle/>
        <a:p>
          <a:r>
            <a:rPr lang="en-GB" b="0" i="0" baseline="0"/>
            <a:t>Build stronger partnership with community groups, public sector institutions, industries to improve prevent delivery </a:t>
          </a:r>
          <a:endParaRPr lang="en-US"/>
        </a:p>
      </dgm:t>
    </dgm:pt>
    <dgm:pt modelId="{9FB33E36-84D8-420F-92A8-71F12E77296C}" type="parTrans" cxnId="{563B0DAC-6EB9-4C5B-83FA-033429CFA9C8}">
      <dgm:prSet/>
      <dgm:spPr/>
      <dgm:t>
        <a:bodyPr/>
        <a:lstStyle/>
        <a:p>
          <a:endParaRPr lang="en-US"/>
        </a:p>
      </dgm:t>
    </dgm:pt>
    <dgm:pt modelId="{68C25213-341D-4848-B1B4-4692D206CAA2}" type="sibTrans" cxnId="{563B0DAC-6EB9-4C5B-83FA-033429CFA9C8}">
      <dgm:prSet/>
      <dgm:spPr/>
      <dgm:t>
        <a:bodyPr/>
        <a:lstStyle/>
        <a:p>
          <a:endParaRPr lang="en-US"/>
        </a:p>
      </dgm:t>
    </dgm:pt>
    <dgm:pt modelId="{9B3DD181-7586-4622-B67C-482F3349EF0E}" type="pres">
      <dgm:prSet presAssocID="{F21DBA12-322B-4655-A107-55F0ED4D3A3F}" presName="linear" presStyleCnt="0">
        <dgm:presLayoutVars>
          <dgm:animLvl val="lvl"/>
          <dgm:resizeHandles val="exact"/>
        </dgm:presLayoutVars>
      </dgm:prSet>
      <dgm:spPr/>
    </dgm:pt>
    <dgm:pt modelId="{394A7E4A-A065-4CE3-85AB-A3AB6E524553}" type="pres">
      <dgm:prSet presAssocID="{524D022A-DA6C-4BC8-AF25-28C09C3D86E3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1E56E5A7-4F83-4DF6-A085-C300A34C6822}" type="pres">
      <dgm:prSet presAssocID="{E507F54C-E581-430A-8EB7-131571C0F9CD}" presName="spacer" presStyleCnt="0"/>
      <dgm:spPr/>
    </dgm:pt>
    <dgm:pt modelId="{8DC7FDBA-8485-451C-AF66-104AFD1D53F2}" type="pres">
      <dgm:prSet presAssocID="{922E20C2-D22E-430A-97C1-1C07D916E929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D4619FCB-60D8-4332-A485-862CD20997DB}" type="pres">
      <dgm:prSet presAssocID="{82948C62-87AE-43D4-9F17-5E390D1B9448}" presName="spacer" presStyleCnt="0"/>
      <dgm:spPr/>
    </dgm:pt>
    <dgm:pt modelId="{EC4AE19C-1866-4E2A-A624-C3228B220838}" type="pres">
      <dgm:prSet presAssocID="{02F8ED4F-D281-4485-B38B-DA78D4AE3ADB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D52C8624-2776-4919-824E-99DCB5738098}" type="pres">
      <dgm:prSet presAssocID="{6632E65E-4A8A-400C-BB74-E001728AD941}" presName="spacer" presStyleCnt="0"/>
      <dgm:spPr/>
    </dgm:pt>
    <dgm:pt modelId="{ABBFCCEF-CB29-4D00-B64C-0B87DC3C7640}" type="pres">
      <dgm:prSet presAssocID="{C734A024-A55A-4491-AB15-668EB7D05FF4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3724822C-2B6F-43AF-B983-3339195D7BD5}" srcId="{F21DBA12-322B-4655-A107-55F0ED4D3A3F}" destId="{02F8ED4F-D281-4485-B38B-DA78D4AE3ADB}" srcOrd="2" destOrd="0" parTransId="{1E2A7B1D-1917-4748-8BDB-1D7D7CDFC93A}" sibTransId="{6632E65E-4A8A-400C-BB74-E001728AD941}"/>
    <dgm:cxn modelId="{8F9B614C-951C-40C5-BD7F-D548370F5C26}" type="presOf" srcId="{922E20C2-D22E-430A-97C1-1C07D916E929}" destId="{8DC7FDBA-8485-451C-AF66-104AFD1D53F2}" srcOrd="0" destOrd="0" presId="urn:microsoft.com/office/officeart/2005/8/layout/vList2"/>
    <dgm:cxn modelId="{B9ED2650-598B-4F79-A6C5-46CAFA5695C1}" type="presOf" srcId="{524D022A-DA6C-4BC8-AF25-28C09C3D86E3}" destId="{394A7E4A-A065-4CE3-85AB-A3AB6E524553}" srcOrd="0" destOrd="0" presId="urn:microsoft.com/office/officeart/2005/8/layout/vList2"/>
    <dgm:cxn modelId="{563B0DAC-6EB9-4C5B-83FA-033429CFA9C8}" srcId="{F21DBA12-322B-4655-A107-55F0ED4D3A3F}" destId="{C734A024-A55A-4491-AB15-668EB7D05FF4}" srcOrd="3" destOrd="0" parTransId="{9FB33E36-84D8-420F-92A8-71F12E77296C}" sibTransId="{68C25213-341D-4848-B1B4-4692D206CAA2}"/>
    <dgm:cxn modelId="{49B403C9-786B-4C0E-9356-CA9E29D02A68}" type="presOf" srcId="{F21DBA12-322B-4655-A107-55F0ED4D3A3F}" destId="{9B3DD181-7586-4622-B67C-482F3349EF0E}" srcOrd="0" destOrd="0" presId="urn:microsoft.com/office/officeart/2005/8/layout/vList2"/>
    <dgm:cxn modelId="{217F85CD-5A94-4C40-BD57-DF076E4AF62A}" type="presOf" srcId="{02F8ED4F-D281-4485-B38B-DA78D4AE3ADB}" destId="{EC4AE19C-1866-4E2A-A624-C3228B220838}" srcOrd="0" destOrd="0" presId="urn:microsoft.com/office/officeart/2005/8/layout/vList2"/>
    <dgm:cxn modelId="{AC22B8D9-699F-412A-9B08-2AF6B1A325B1}" srcId="{F21DBA12-322B-4655-A107-55F0ED4D3A3F}" destId="{524D022A-DA6C-4BC8-AF25-28C09C3D86E3}" srcOrd="0" destOrd="0" parTransId="{F64E6532-E45F-43C9-B180-F15AF57EF7A2}" sibTransId="{E507F54C-E581-430A-8EB7-131571C0F9CD}"/>
    <dgm:cxn modelId="{5ADC08DA-0029-473E-8D56-78388F0BB614}" type="presOf" srcId="{C734A024-A55A-4491-AB15-668EB7D05FF4}" destId="{ABBFCCEF-CB29-4D00-B64C-0B87DC3C7640}" srcOrd="0" destOrd="0" presId="urn:microsoft.com/office/officeart/2005/8/layout/vList2"/>
    <dgm:cxn modelId="{8F0774F6-1C5B-479A-AAAA-807E1BC9358D}" srcId="{F21DBA12-322B-4655-A107-55F0ED4D3A3F}" destId="{922E20C2-D22E-430A-97C1-1C07D916E929}" srcOrd="1" destOrd="0" parTransId="{5A0A0F40-D1B1-4A27-817C-31ACEB5CF235}" sibTransId="{82948C62-87AE-43D4-9F17-5E390D1B9448}"/>
    <dgm:cxn modelId="{3D174263-84BC-43FD-8C56-01C42CDB106B}" type="presParOf" srcId="{9B3DD181-7586-4622-B67C-482F3349EF0E}" destId="{394A7E4A-A065-4CE3-85AB-A3AB6E524553}" srcOrd="0" destOrd="0" presId="urn:microsoft.com/office/officeart/2005/8/layout/vList2"/>
    <dgm:cxn modelId="{71754E84-9FF2-4A51-A1F5-A45F6D32B925}" type="presParOf" srcId="{9B3DD181-7586-4622-B67C-482F3349EF0E}" destId="{1E56E5A7-4F83-4DF6-A085-C300A34C6822}" srcOrd="1" destOrd="0" presId="urn:microsoft.com/office/officeart/2005/8/layout/vList2"/>
    <dgm:cxn modelId="{262DDF49-A3EF-4811-9B06-763D831CF5C5}" type="presParOf" srcId="{9B3DD181-7586-4622-B67C-482F3349EF0E}" destId="{8DC7FDBA-8485-451C-AF66-104AFD1D53F2}" srcOrd="2" destOrd="0" presId="urn:microsoft.com/office/officeart/2005/8/layout/vList2"/>
    <dgm:cxn modelId="{65A933F4-6FF0-4294-BBB3-D38650C63131}" type="presParOf" srcId="{9B3DD181-7586-4622-B67C-482F3349EF0E}" destId="{D4619FCB-60D8-4332-A485-862CD20997DB}" srcOrd="3" destOrd="0" presId="urn:microsoft.com/office/officeart/2005/8/layout/vList2"/>
    <dgm:cxn modelId="{2D79390F-4359-45AB-A539-61559BB4D28A}" type="presParOf" srcId="{9B3DD181-7586-4622-B67C-482F3349EF0E}" destId="{EC4AE19C-1866-4E2A-A624-C3228B220838}" srcOrd="4" destOrd="0" presId="urn:microsoft.com/office/officeart/2005/8/layout/vList2"/>
    <dgm:cxn modelId="{C7BB10B2-3873-487D-B1A3-D7343F1B8A02}" type="presParOf" srcId="{9B3DD181-7586-4622-B67C-482F3349EF0E}" destId="{D52C8624-2776-4919-824E-99DCB5738098}" srcOrd="5" destOrd="0" presId="urn:microsoft.com/office/officeart/2005/8/layout/vList2"/>
    <dgm:cxn modelId="{79788BF4-1036-43BA-838B-9B9729475F08}" type="presParOf" srcId="{9B3DD181-7586-4622-B67C-482F3349EF0E}" destId="{ABBFCCEF-CB29-4D00-B64C-0B87DC3C7640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6E2F03F-4278-4868-A76D-CF5B518E43BE}" type="doc">
      <dgm:prSet loTypeId="urn:microsoft.com/office/officeart/2008/layout/LinedList" loCatId="list" qsTypeId="urn:microsoft.com/office/officeart/2005/8/quickstyle/simple4#28" qsCatId="simple" csTypeId="urn:microsoft.com/office/officeart/2005/8/colors/colorful1#11" csCatId="colorful" phldr="1"/>
      <dgm:spPr/>
      <dgm:t>
        <a:bodyPr/>
        <a:lstStyle/>
        <a:p>
          <a:endParaRPr lang="en-US"/>
        </a:p>
      </dgm:t>
    </dgm:pt>
    <dgm:pt modelId="{D7D31D8B-6F91-4DE9-8EC1-D06F0F1373EA}">
      <dgm:prSet/>
      <dgm:spPr/>
      <dgm:t>
        <a:bodyPr/>
        <a:lstStyle/>
        <a:p>
          <a:r>
            <a:rPr lang="en-GB" b="0" i="0" baseline="0" dirty="0"/>
            <a:t>The objectives on the previous side are important to understand what takes place under PREVENT</a:t>
          </a:r>
          <a:endParaRPr lang="en-US" dirty="0"/>
        </a:p>
      </dgm:t>
    </dgm:pt>
    <dgm:pt modelId="{A0D5ADF4-58D6-4C34-AC2C-DB033B4D3929}" type="parTrans" cxnId="{27F96CB4-D06C-4193-B16A-EA8C05D8E6FC}">
      <dgm:prSet/>
      <dgm:spPr/>
      <dgm:t>
        <a:bodyPr/>
        <a:lstStyle/>
        <a:p>
          <a:endParaRPr lang="en-US"/>
        </a:p>
      </dgm:t>
    </dgm:pt>
    <dgm:pt modelId="{A25F5378-6732-4876-8DDF-BB2943849647}" type="sibTrans" cxnId="{27F96CB4-D06C-4193-B16A-EA8C05D8E6FC}">
      <dgm:prSet/>
      <dgm:spPr/>
      <dgm:t>
        <a:bodyPr/>
        <a:lstStyle/>
        <a:p>
          <a:endParaRPr lang="en-US"/>
        </a:p>
      </dgm:t>
    </dgm:pt>
    <dgm:pt modelId="{FD9464F7-7FEF-43D3-B5CF-4C46D37ACE60}">
      <dgm:prSet/>
      <dgm:spPr/>
      <dgm:t>
        <a:bodyPr/>
        <a:lstStyle/>
        <a:p>
          <a:r>
            <a:rPr lang="en-GB" b="0" i="0" baseline="0" dirty="0"/>
            <a:t>Must work across many agencies such as police, local authority, education, social welfare &amp; health</a:t>
          </a:r>
          <a:endParaRPr lang="en-US" dirty="0"/>
        </a:p>
      </dgm:t>
    </dgm:pt>
    <dgm:pt modelId="{83D0268F-CDB9-42AC-85DA-CEE97A4EEC95}" type="parTrans" cxnId="{50B91234-0F1B-4674-93CE-0898A858AE97}">
      <dgm:prSet/>
      <dgm:spPr/>
      <dgm:t>
        <a:bodyPr/>
        <a:lstStyle/>
        <a:p>
          <a:endParaRPr lang="en-US"/>
        </a:p>
      </dgm:t>
    </dgm:pt>
    <dgm:pt modelId="{E5AD9160-9486-45BA-8BD7-31053C321CCD}" type="sibTrans" cxnId="{50B91234-0F1B-4674-93CE-0898A858AE97}">
      <dgm:prSet/>
      <dgm:spPr/>
      <dgm:t>
        <a:bodyPr/>
        <a:lstStyle/>
        <a:p>
          <a:endParaRPr lang="en-US"/>
        </a:p>
      </dgm:t>
    </dgm:pt>
    <dgm:pt modelId="{6314B725-20F1-44D6-AB9C-B126B6481D86}">
      <dgm:prSet/>
      <dgm:spPr/>
      <dgm:t>
        <a:bodyPr/>
        <a:lstStyle/>
        <a:p>
          <a:r>
            <a:rPr lang="en-GB" b="0" i="0" baseline="0" dirty="0"/>
            <a:t>PREVENT Duty  - enquires public sector organisations in the UK to take reasonable steps to prevent people from being drawn into terrorism</a:t>
          </a:r>
          <a:endParaRPr lang="en-US" dirty="0"/>
        </a:p>
      </dgm:t>
    </dgm:pt>
    <dgm:pt modelId="{3717165E-7482-4E79-A361-C8FF0D6401D1}" type="parTrans" cxnId="{09A65DB1-3BB5-4806-A4AB-9FA913206115}">
      <dgm:prSet/>
      <dgm:spPr/>
      <dgm:t>
        <a:bodyPr/>
        <a:lstStyle/>
        <a:p>
          <a:endParaRPr lang="en-US"/>
        </a:p>
      </dgm:t>
    </dgm:pt>
    <dgm:pt modelId="{78EAFC79-31FE-4161-B96D-F847591369ED}" type="sibTrans" cxnId="{09A65DB1-3BB5-4806-A4AB-9FA913206115}">
      <dgm:prSet/>
      <dgm:spPr/>
      <dgm:t>
        <a:bodyPr/>
        <a:lstStyle/>
        <a:p>
          <a:endParaRPr lang="en-US"/>
        </a:p>
      </dgm:t>
    </dgm:pt>
    <dgm:pt modelId="{A5D102EA-2317-4E53-8F68-6C5011F93C69}">
      <dgm:prSet/>
      <dgm:spPr/>
      <dgm:t>
        <a:bodyPr/>
        <a:lstStyle/>
        <a:p>
          <a:r>
            <a:rPr lang="en-GB" b="0" i="0" baseline="0" dirty="0"/>
            <a:t>PREVENT is a complex and often misunderstood strategy – Failings along the way</a:t>
          </a:r>
          <a:endParaRPr lang="en-US" dirty="0"/>
        </a:p>
      </dgm:t>
    </dgm:pt>
    <dgm:pt modelId="{68B0C413-FBB1-4C3F-8D8C-39A2719AA48D}" type="parTrans" cxnId="{24C5E450-C4F1-4047-9FD4-209FA5355C2C}">
      <dgm:prSet/>
      <dgm:spPr/>
      <dgm:t>
        <a:bodyPr/>
        <a:lstStyle/>
        <a:p>
          <a:endParaRPr lang="en-US"/>
        </a:p>
      </dgm:t>
    </dgm:pt>
    <dgm:pt modelId="{669DBF13-8178-4C0A-A6DD-9C83D4E2A779}" type="sibTrans" cxnId="{24C5E450-C4F1-4047-9FD4-209FA5355C2C}">
      <dgm:prSet/>
      <dgm:spPr/>
      <dgm:t>
        <a:bodyPr/>
        <a:lstStyle/>
        <a:p>
          <a:endParaRPr lang="en-US"/>
        </a:p>
      </dgm:t>
    </dgm:pt>
    <dgm:pt modelId="{0A582F8C-A819-4A32-982E-E6B64B9A5B79}" type="pres">
      <dgm:prSet presAssocID="{26E2F03F-4278-4868-A76D-CF5B518E43BE}" presName="vert0" presStyleCnt="0">
        <dgm:presLayoutVars>
          <dgm:dir/>
          <dgm:animOne val="branch"/>
          <dgm:animLvl val="lvl"/>
        </dgm:presLayoutVars>
      </dgm:prSet>
      <dgm:spPr/>
    </dgm:pt>
    <dgm:pt modelId="{C5D8CA5E-4CF4-4B11-A262-C975588C1EBA}" type="pres">
      <dgm:prSet presAssocID="{D7D31D8B-6F91-4DE9-8EC1-D06F0F1373EA}" presName="thickLine" presStyleLbl="alignNode1" presStyleIdx="0" presStyleCnt="4"/>
      <dgm:spPr/>
    </dgm:pt>
    <dgm:pt modelId="{9A035D41-14EE-4ED3-8BCE-3CC01B306DF5}" type="pres">
      <dgm:prSet presAssocID="{D7D31D8B-6F91-4DE9-8EC1-D06F0F1373EA}" presName="horz1" presStyleCnt="0"/>
      <dgm:spPr/>
    </dgm:pt>
    <dgm:pt modelId="{635CC00B-9F79-4F20-9021-69E52772AF25}" type="pres">
      <dgm:prSet presAssocID="{D7D31D8B-6F91-4DE9-8EC1-D06F0F1373EA}" presName="tx1" presStyleLbl="revTx" presStyleIdx="0" presStyleCnt="4"/>
      <dgm:spPr/>
    </dgm:pt>
    <dgm:pt modelId="{FCCCAC79-37D9-432F-9672-5FAD981F5EF7}" type="pres">
      <dgm:prSet presAssocID="{D7D31D8B-6F91-4DE9-8EC1-D06F0F1373EA}" presName="vert1" presStyleCnt="0"/>
      <dgm:spPr/>
    </dgm:pt>
    <dgm:pt modelId="{55665511-B191-438E-B341-D65B41F7B7C7}" type="pres">
      <dgm:prSet presAssocID="{FD9464F7-7FEF-43D3-B5CF-4C46D37ACE60}" presName="thickLine" presStyleLbl="alignNode1" presStyleIdx="1" presStyleCnt="4"/>
      <dgm:spPr/>
    </dgm:pt>
    <dgm:pt modelId="{36A8D2DB-8CED-42BD-9BB4-06B691132800}" type="pres">
      <dgm:prSet presAssocID="{FD9464F7-7FEF-43D3-B5CF-4C46D37ACE60}" presName="horz1" presStyleCnt="0"/>
      <dgm:spPr/>
    </dgm:pt>
    <dgm:pt modelId="{484DD2F4-0005-42E1-A446-FEF0677FC76C}" type="pres">
      <dgm:prSet presAssocID="{FD9464F7-7FEF-43D3-B5CF-4C46D37ACE60}" presName="tx1" presStyleLbl="revTx" presStyleIdx="1" presStyleCnt="4"/>
      <dgm:spPr/>
    </dgm:pt>
    <dgm:pt modelId="{BB829027-98B6-4CC0-BCE6-A201A558E5AF}" type="pres">
      <dgm:prSet presAssocID="{FD9464F7-7FEF-43D3-B5CF-4C46D37ACE60}" presName="vert1" presStyleCnt="0"/>
      <dgm:spPr/>
    </dgm:pt>
    <dgm:pt modelId="{B840B3D4-F1FF-4C44-91DB-B44895C75C8B}" type="pres">
      <dgm:prSet presAssocID="{6314B725-20F1-44D6-AB9C-B126B6481D86}" presName="thickLine" presStyleLbl="alignNode1" presStyleIdx="2" presStyleCnt="4"/>
      <dgm:spPr/>
    </dgm:pt>
    <dgm:pt modelId="{68FC1C7A-8192-47A6-8337-B7C19927652C}" type="pres">
      <dgm:prSet presAssocID="{6314B725-20F1-44D6-AB9C-B126B6481D86}" presName="horz1" presStyleCnt="0"/>
      <dgm:spPr/>
    </dgm:pt>
    <dgm:pt modelId="{DBC77217-7AD3-4008-9993-6F7A9BEF2A4C}" type="pres">
      <dgm:prSet presAssocID="{6314B725-20F1-44D6-AB9C-B126B6481D86}" presName="tx1" presStyleLbl="revTx" presStyleIdx="2" presStyleCnt="4"/>
      <dgm:spPr/>
    </dgm:pt>
    <dgm:pt modelId="{A67600C4-96D2-4A62-B6C2-4D5698804C2F}" type="pres">
      <dgm:prSet presAssocID="{6314B725-20F1-44D6-AB9C-B126B6481D86}" presName="vert1" presStyleCnt="0"/>
      <dgm:spPr/>
    </dgm:pt>
    <dgm:pt modelId="{80164DD9-6114-4199-8A3D-253DB28FDC28}" type="pres">
      <dgm:prSet presAssocID="{A5D102EA-2317-4E53-8F68-6C5011F93C69}" presName="thickLine" presStyleLbl="alignNode1" presStyleIdx="3" presStyleCnt="4"/>
      <dgm:spPr/>
    </dgm:pt>
    <dgm:pt modelId="{F4637AF4-25C3-44B9-B17F-3C08498E3C5D}" type="pres">
      <dgm:prSet presAssocID="{A5D102EA-2317-4E53-8F68-6C5011F93C69}" presName="horz1" presStyleCnt="0"/>
      <dgm:spPr/>
    </dgm:pt>
    <dgm:pt modelId="{191E5FC7-571E-4663-B2BD-DF938E6572C0}" type="pres">
      <dgm:prSet presAssocID="{A5D102EA-2317-4E53-8F68-6C5011F93C69}" presName="tx1" presStyleLbl="revTx" presStyleIdx="3" presStyleCnt="4"/>
      <dgm:spPr/>
    </dgm:pt>
    <dgm:pt modelId="{46761F9E-5853-4BA4-85B9-327B522DC8C5}" type="pres">
      <dgm:prSet presAssocID="{A5D102EA-2317-4E53-8F68-6C5011F93C69}" presName="vert1" presStyleCnt="0"/>
      <dgm:spPr/>
    </dgm:pt>
  </dgm:ptLst>
  <dgm:cxnLst>
    <dgm:cxn modelId="{417C9D01-791F-4471-AA92-13DA1B9221AE}" type="presOf" srcId="{FD9464F7-7FEF-43D3-B5CF-4C46D37ACE60}" destId="{484DD2F4-0005-42E1-A446-FEF0677FC76C}" srcOrd="0" destOrd="0" presId="urn:microsoft.com/office/officeart/2008/layout/LinedList"/>
    <dgm:cxn modelId="{6B082E18-1E52-4FF7-B9B4-581E30D47E33}" type="presOf" srcId="{6314B725-20F1-44D6-AB9C-B126B6481D86}" destId="{DBC77217-7AD3-4008-9993-6F7A9BEF2A4C}" srcOrd="0" destOrd="0" presId="urn:microsoft.com/office/officeart/2008/layout/LinedList"/>
    <dgm:cxn modelId="{50B91234-0F1B-4674-93CE-0898A858AE97}" srcId="{26E2F03F-4278-4868-A76D-CF5B518E43BE}" destId="{FD9464F7-7FEF-43D3-B5CF-4C46D37ACE60}" srcOrd="1" destOrd="0" parTransId="{83D0268F-CDB9-42AC-85DA-CEE97A4EEC95}" sibTransId="{E5AD9160-9486-45BA-8BD7-31053C321CCD}"/>
    <dgm:cxn modelId="{2ABC2249-7A24-4ECC-B147-63F2CED53091}" type="presOf" srcId="{A5D102EA-2317-4E53-8F68-6C5011F93C69}" destId="{191E5FC7-571E-4663-B2BD-DF938E6572C0}" srcOrd="0" destOrd="0" presId="urn:microsoft.com/office/officeart/2008/layout/LinedList"/>
    <dgm:cxn modelId="{24C5E450-C4F1-4047-9FD4-209FA5355C2C}" srcId="{26E2F03F-4278-4868-A76D-CF5B518E43BE}" destId="{A5D102EA-2317-4E53-8F68-6C5011F93C69}" srcOrd="3" destOrd="0" parTransId="{68B0C413-FBB1-4C3F-8D8C-39A2719AA48D}" sibTransId="{669DBF13-8178-4C0A-A6DD-9C83D4E2A779}"/>
    <dgm:cxn modelId="{D84FB959-0D7E-4488-BDF6-2EBA357C622C}" type="presOf" srcId="{D7D31D8B-6F91-4DE9-8EC1-D06F0F1373EA}" destId="{635CC00B-9F79-4F20-9021-69E52772AF25}" srcOrd="0" destOrd="0" presId="urn:microsoft.com/office/officeart/2008/layout/LinedList"/>
    <dgm:cxn modelId="{09A65DB1-3BB5-4806-A4AB-9FA913206115}" srcId="{26E2F03F-4278-4868-A76D-CF5B518E43BE}" destId="{6314B725-20F1-44D6-AB9C-B126B6481D86}" srcOrd="2" destOrd="0" parTransId="{3717165E-7482-4E79-A361-C8FF0D6401D1}" sibTransId="{78EAFC79-31FE-4161-B96D-F847591369ED}"/>
    <dgm:cxn modelId="{27F96CB4-D06C-4193-B16A-EA8C05D8E6FC}" srcId="{26E2F03F-4278-4868-A76D-CF5B518E43BE}" destId="{D7D31D8B-6F91-4DE9-8EC1-D06F0F1373EA}" srcOrd="0" destOrd="0" parTransId="{A0D5ADF4-58D6-4C34-AC2C-DB033B4D3929}" sibTransId="{A25F5378-6732-4876-8DDF-BB2943849647}"/>
    <dgm:cxn modelId="{677070F0-3181-45DA-99C9-F0B897822DEE}" type="presOf" srcId="{26E2F03F-4278-4868-A76D-CF5B518E43BE}" destId="{0A582F8C-A819-4A32-982E-E6B64B9A5B79}" srcOrd="0" destOrd="0" presId="urn:microsoft.com/office/officeart/2008/layout/LinedList"/>
    <dgm:cxn modelId="{AB051C99-14C2-4C78-93C1-4A2EB276E75F}" type="presParOf" srcId="{0A582F8C-A819-4A32-982E-E6B64B9A5B79}" destId="{C5D8CA5E-4CF4-4B11-A262-C975588C1EBA}" srcOrd="0" destOrd="0" presId="urn:microsoft.com/office/officeart/2008/layout/LinedList"/>
    <dgm:cxn modelId="{CD6FA85D-9F3A-4455-A1D3-B54F6C88992A}" type="presParOf" srcId="{0A582F8C-A819-4A32-982E-E6B64B9A5B79}" destId="{9A035D41-14EE-4ED3-8BCE-3CC01B306DF5}" srcOrd="1" destOrd="0" presId="urn:microsoft.com/office/officeart/2008/layout/LinedList"/>
    <dgm:cxn modelId="{AF73275E-684E-4F75-848E-0AD066E954D9}" type="presParOf" srcId="{9A035D41-14EE-4ED3-8BCE-3CC01B306DF5}" destId="{635CC00B-9F79-4F20-9021-69E52772AF25}" srcOrd="0" destOrd="0" presId="urn:microsoft.com/office/officeart/2008/layout/LinedList"/>
    <dgm:cxn modelId="{5B154E45-7CAE-4559-BC16-36250178E1F0}" type="presParOf" srcId="{9A035D41-14EE-4ED3-8BCE-3CC01B306DF5}" destId="{FCCCAC79-37D9-432F-9672-5FAD981F5EF7}" srcOrd="1" destOrd="0" presId="urn:microsoft.com/office/officeart/2008/layout/LinedList"/>
    <dgm:cxn modelId="{E5E6C5CD-C84D-4215-B066-ED697ED620EB}" type="presParOf" srcId="{0A582F8C-A819-4A32-982E-E6B64B9A5B79}" destId="{55665511-B191-438E-B341-D65B41F7B7C7}" srcOrd="2" destOrd="0" presId="urn:microsoft.com/office/officeart/2008/layout/LinedList"/>
    <dgm:cxn modelId="{30DE4BCF-9CFB-4F3F-8E73-CAEB96FCFABA}" type="presParOf" srcId="{0A582F8C-A819-4A32-982E-E6B64B9A5B79}" destId="{36A8D2DB-8CED-42BD-9BB4-06B691132800}" srcOrd="3" destOrd="0" presId="urn:microsoft.com/office/officeart/2008/layout/LinedList"/>
    <dgm:cxn modelId="{873CE7D7-62C6-4707-A572-B642ABF5557C}" type="presParOf" srcId="{36A8D2DB-8CED-42BD-9BB4-06B691132800}" destId="{484DD2F4-0005-42E1-A446-FEF0677FC76C}" srcOrd="0" destOrd="0" presId="urn:microsoft.com/office/officeart/2008/layout/LinedList"/>
    <dgm:cxn modelId="{3E20FB25-86A3-4AB9-A50C-5CCDB03F0F9E}" type="presParOf" srcId="{36A8D2DB-8CED-42BD-9BB4-06B691132800}" destId="{BB829027-98B6-4CC0-BCE6-A201A558E5AF}" srcOrd="1" destOrd="0" presId="urn:microsoft.com/office/officeart/2008/layout/LinedList"/>
    <dgm:cxn modelId="{E0370D1E-1E25-4B0E-8886-6871D246E6D3}" type="presParOf" srcId="{0A582F8C-A819-4A32-982E-E6B64B9A5B79}" destId="{B840B3D4-F1FF-4C44-91DB-B44895C75C8B}" srcOrd="4" destOrd="0" presId="urn:microsoft.com/office/officeart/2008/layout/LinedList"/>
    <dgm:cxn modelId="{366424DA-5748-48B0-BD73-F4AABCC28152}" type="presParOf" srcId="{0A582F8C-A819-4A32-982E-E6B64B9A5B79}" destId="{68FC1C7A-8192-47A6-8337-B7C19927652C}" srcOrd="5" destOrd="0" presId="urn:microsoft.com/office/officeart/2008/layout/LinedList"/>
    <dgm:cxn modelId="{389BADFB-2E80-4EF1-94BD-6EE5B5D9EF66}" type="presParOf" srcId="{68FC1C7A-8192-47A6-8337-B7C19927652C}" destId="{DBC77217-7AD3-4008-9993-6F7A9BEF2A4C}" srcOrd="0" destOrd="0" presId="urn:microsoft.com/office/officeart/2008/layout/LinedList"/>
    <dgm:cxn modelId="{E63C41EE-732B-48B3-87F5-6B2E2378512F}" type="presParOf" srcId="{68FC1C7A-8192-47A6-8337-B7C19927652C}" destId="{A67600C4-96D2-4A62-B6C2-4D5698804C2F}" srcOrd="1" destOrd="0" presId="urn:microsoft.com/office/officeart/2008/layout/LinedList"/>
    <dgm:cxn modelId="{867D1A52-66F0-40BA-8490-32D7839F8950}" type="presParOf" srcId="{0A582F8C-A819-4A32-982E-E6B64B9A5B79}" destId="{80164DD9-6114-4199-8A3D-253DB28FDC28}" srcOrd="6" destOrd="0" presId="urn:microsoft.com/office/officeart/2008/layout/LinedList"/>
    <dgm:cxn modelId="{9529C1B6-8BDF-4264-A315-737700E582D6}" type="presParOf" srcId="{0A582F8C-A819-4A32-982E-E6B64B9A5B79}" destId="{F4637AF4-25C3-44B9-B17F-3C08498E3C5D}" srcOrd="7" destOrd="0" presId="urn:microsoft.com/office/officeart/2008/layout/LinedList"/>
    <dgm:cxn modelId="{6FE054EE-C168-463E-940B-CCBB0B77345B}" type="presParOf" srcId="{F4637AF4-25C3-44B9-B17F-3C08498E3C5D}" destId="{191E5FC7-571E-4663-B2BD-DF938E6572C0}" srcOrd="0" destOrd="0" presId="urn:microsoft.com/office/officeart/2008/layout/LinedList"/>
    <dgm:cxn modelId="{B0854F90-92BD-431B-8CB8-A0ECF1B4FDE4}" type="presParOf" srcId="{F4637AF4-25C3-44B9-B17F-3C08498E3C5D}" destId="{46761F9E-5853-4BA4-85B9-327B522DC8C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AC0195F-73DD-4811-8171-F7B115C09275}" type="doc">
      <dgm:prSet loTypeId="urn:microsoft.com/office/officeart/2016/7/layout/RepeatingBendingProcessNew" loCatId="process" qsTypeId="urn:microsoft.com/office/officeart/2005/8/quickstyle/simple4#56" qsCatId="simple" csTypeId="urn:microsoft.com/office/officeart/2005/8/colors/colorful1#46" csCatId="colorful"/>
      <dgm:spPr/>
      <dgm:t>
        <a:bodyPr/>
        <a:lstStyle/>
        <a:p>
          <a:endParaRPr lang="en-US"/>
        </a:p>
      </dgm:t>
    </dgm:pt>
    <dgm:pt modelId="{29561A2C-1442-48AD-9BD4-0D4B5C9BCCA4}">
      <dgm:prSet/>
      <dgm:spPr/>
      <dgm:t>
        <a:bodyPr/>
        <a:lstStyle/>
        <a:p>
          <a:r>
            <a:rPr lang="en-US" b="0" i="0" baseline="0"/>
            <a:t>Schools</a:t>
          </a:r>
          <a:endParaRPr lang="en-US"/>
        </a:p>
      </dgm:t>
    </dgm:pt>
    <dgm:pt modelId="{ED7E7BFA-7BAB-4489-BAF1-F502C3E30978}" type="parTrans" cxnId="{46610CBB-0E1D-424F-98F4-33136C50097B}">
      <dgm:prSet/>
      <dgm:spPr/>
      <dgm:t>
        <a:bodyPr/>
        <a:lstStyle/>
        <a:p>
          <a:endParaRPr lang="en-US"/>
        </a:p>
      </dgm:t>
    </dgm:pt>
    <dgm:pt modelId="{F597240B-8587-42ED-AC17-8B66068FC067}" type="sibTrans" cxnId="{46610CBB-0E1D-424F-98F4-33136C50097B}">
      <dgm:prSet/>
      <dgm:spPr/>
      <dgm:t>
        <a:bodyPr/>
        <a:lstStyle/>
        <a:p>
          <a:endParaRPr lang="en-US"/>
        </a:p>
      </dgm:t>
    </dgm:pt>
    <dgm:pt modelId="{DF410C13-0CD5-4446-A18B-166789714C3C}">
      <dgm:prSet/>
      <dgm:spPr/>
      <dgm:t>
        <a:bodyPr/>
        <a:lstStyle/>
        <a:p>
          <a:r>
            <a:rPr lang="en-US" b="0" i="0" baseline="0"/>
            <a:t>College</a:t>
          </a:r>
          <a:endParaRPr lang="en-US"/>
        </a:p>
      </dgm:t>
    </dgm:pt>
    <dgm:pt modelId="{E2541747-FF46-4541-92E4-5A683C796409}" type="parTrans" cxnId="{FA7F3643-E0FE-4538-B370-5BEFDCCA8BC2}">
      <dgm:prSet/>
      <dgm:spPr/>
      <dgm:t>
        <a:bodyPr/>
        <a:lstStyle/>
        <a:p>
          <a:endParaRPr lang="en-US"/>
        </a:p>
      </dgm:t>
    </dgm:pt>
    <dgm:pt modelId="{BED61815-64C0-45F7-A95B-14400E8FD9CA}" type="sibTrans" cxnId="{FA7F3643-E0FE-4538-B370-5BEFDCCA8BC2}">
      <dgm:prSet/>
      <dgm:spPr/>
      <dgm:t>
        <a:bodyPr/>
        <a:lstStyle/>
        <a:p>
          <a:endParaRPr lang="en-US"/>
        </a:p>
      </dgm:t>
    </dgm:pt>
    <dgm:pt modelId="{816822AA-BE52-482B-B7A8-C66408ABDFA3}">
      <dgm:prSet/>
      <dgm:spPr/>
      <dgm:t>
        <a:bodyPr/>
        <a:lstStyle/>
        <a:p>
          <a:r>
            <a:rPr lang="en-US" b="0" i="0" baseline="0"/>
            <a:t>Universities </a:t>
          </a:r>
          <a:endParaRPr lang="en-US"/>
        </a:p>
      </dgm:t>
    </dgm:pt>
    <dgm:pt modelId="{286B4636-B7AD-4A67-B46E-7759B451F84F}" type="parTrans" cxnId="{02B5379B-BC61-499C-81D5-A25346DBAB21}">
      <dgm:prSet/>
      <dgm:spPr/>
      <dgm:t>
        <a:bodyPr/>
        <a:lstStyle/>
        <a:p>
          <a:endParaRPr lang="en-US"/>
        </a:p>
      </dgm:t>
    </dgm:pt>
    <dgm:pt modelId="{2D1B5AF7-F5C3-4439-99B3-2A74F895D414}" type="sibTrans" cxnId="{02B5379B-BC61-499C-81D5-A25346DBAB21}">
      <dgm:prSet/>
      <dgm:spPr/>
      <dgm:t>
        <a:bodyPr/>
        <a:lstStyle/>
        <a:p>
          <a:endParaRPr lang="en-US"/>
        </a:p>
      </dgm:t>
    </dgm:pt>
    <dgm:pt modelId="{B887DF97-9B0F-4AD3-8D86-05969748A134}">
      <dgm:prSet/>
      <dgm:spPr/>
      <dgm:t>
        <a:bodyPr/>
        <a:lstStyle/>
        <a:p>
          <a:r>
            <a:rPr lang="en-US" b="0" i="0" baseline="0"/>
            <a:t>Doctors/Nurses</a:t>
          </a:r>
          <a:endParaRPr lang="en-US"/>
        </a:p>
      </dgm:t>
    </dgm:pt>
    <dgm:pt modelId="{1557584B-9030-422B-A12D-D5D22C38A435}" type="parTrans" cxnId="{5CC736E6-4C61-4655-9177-108BE4453368}">
      <dgm:prSet/>
      <dgm:spPr/>
      <dgm:t>
        <a:bodyPr/>
        <a:lstStyle/>
        <a:p>
          <a:endParaRPr lang="en-US"/>
        </a:p>
      </dgm:t>
    </dgm:pt>
    <dgm:pt modelId="{5BC7834F-75E4-4E2B-8F71-273A0F7F17A5}" type="sibTrans" cxnId="{5CC736E6-4C61-4655-9177-108BE4453368}">
      <dgm:prSet/>
      <dgm:spPr/>
      <dgm:t>
        <a:bodyPr/>
        <a:lstStyle/>
        <a:p>
          <a:endParaRPr lang="en-US"/>
        </a:p>
      </dgm:t>
    </dgm:pt>
    <dgm:pt modelId="{BEEDF36D-0BE8-419A-BB42-BC445325826E}">
      <dgm:prSet/>
      <dgm:spPr/>
      <dgm:t>
        <a:bodyPr/>
        <a:lstStyle/>
        <a:p>
          <a:r>
            <a:rPr lang="en-US" b="0" i="0" baseline="0"/>
            <a:t>Health Visitors</a:t>
          </a:r>
          <a:endParaRPr lang="en-US"/>
        </a:p>
      </dgm:t>
    </dgm:pt>
    <dgm:pt modelId="{41C532A2-96E7-4CBF-A837-6092C2CCF2FC}" type="parTrans" cxnId="{A3C5F8DB-CD7C-4FEA-963B-75A7702C4E6C}">
      <dgm:prSet/>
      <dgm:spPr/>
      <dgm:t>
        <a:bodyPr/>
        <a:lstStyle/>
        <a:p>
          <a:endParaRPr lang="en-US"/>
        </a:p>
      </dgm:t>
    </dgm:pt>
    <dgm:pt modelId="{5F51AF01-B5D7-42FA-9060-11D32482C939}" type="sibTrans" cxnId="{A3C5F8DB-CD7C-4FEA-963B-75A7702C4E6C}">
      <dgm:prSet/>
      <dgm:spPr/>
      <dgm:t>
        <a:bodyPr/>
        <a:lstStyle/>
        <a:p>
          <a:endParaRPr lang="en-US"/>
        </a:p>
      </dgm:t>
    </dgm:pt>
    <dgm:pt modelId="{3E6AA98A-A19F-41E9-A5E2-E974CE0201D7}">
      <dgm:prSet/>
      <dgm:spPr/>
      <dgm:t>
        <a:bodyPr/>
        <a:lstStyle/>
        <a:p>
          <a:r>
            <a:rPr lang="en-US" b="0" i="0" baseline="0"/>
            <a:t>Carers</a:t>
          </a:r>
          <a:endParaRPr lang="en-US"/>
        </a:p>
      </dgm:t>
    </dgm:pt>
    <dgm:pt modelId="{DEA865D4-288B-4109-8BEC-8F0E469171D0}" type="parTrans" cxnId="{51897797-6133-428B-9EF3-3C07C4A723E0}">
      <dgm:prSet/>
      <dgm:spPr/>
      <dgm:t>
        <a:bodyPr/>
        <a:lstStyle/>
        <a:p>
          <a:endParaRPr lang="en-US"/>
        </a:p>
      </dgm:t>
    </dgm:pt>
    <dgm:pt modelId="{019A1E8F-7C93-4853-9F89-0AEFA9D5BCB0}" type="sibTrans" cxnId="{51897797-6133-428B-9EF3-3C07C4A723E0}">
      <dgm:prSet/>
      <dgm:spPr/>
      <dgm:t>
        <a:bodyPr/>
        <a:lstStyle/>
        <a:p>
          <a:endParaRPr lang="en-US"/>
        </a:p>
      </dgm:t>
    </dgm:pt>
    <dgm:pt modelId="{02AB9D0E-802A-4A62-89D3-66418EE38375}">
      <dgm:prSet/>
      <dgm:spPr/>
      <dgm:t>
        <a:bodyPr/>
        <a:lstStyle/>
        <a:p>
          <a:r>
            <a:rPr lang="en-US" b="0" i="0" baseline="0"/>
            <a:t>Social Workers</a:t>
          </a:r>
          <a:endParaRPr lang="en-US"/>
        </a:p>
      </dgm:t>
    </dgm:pt>
    <dgm:pt modelId="{717732A6-01C8-4C01-B810-616048BFDFDA}" type="parTrans" cxnId="{17CF06EF-16DE-4907-B49D-0FE586D297AA}">
      <dgm:prSet/>
      <dgm:spPr/>
      <dgm:t>
        <a:bodyPr/>
        <a:lstStyle/>
        <a:p>
          <a:endParaRPr lang="en-US"/>
        </a:p>
      </dgm:t>
    </dgm:pt>
    <dgm:pt modelId="{BC246862-2B81-4F93-B490-7730D06CFB9F}" type="sibTrans" cxnId="{17CF06EF-16DE-4907-B49D-0FE586D297AA}">
      <dgm:prSet/>
      <dgm:spPr/>
      <dgm:t>
        <a:bodyPr/>
        <a:lstStyle/>
        <a:p>
          <a:endParaRPr lang="en-US"/>
        </a:p>
      </dgm:t>
    </dgm:pt>
    <dgm:pt modelId="{C554397D-AF95-4956-BD3A-F7744E91302F}">
      <dgm:prSet/>
      <dgm:spPr/>
      <dgm:t>
        <a:bodyPr/>
        <a:lstStyle/>
        <a:p>
          <a:r>
            <a:rPr lang="en-US" b="0" i="0" baseline="0"/>
            <a:t>Prison Officers</a:t>
          </a:r>
          <a:endParaRPr lang="en-US"/>
        </a:p>
      </dgm:t>
    </dgm:pt>
    <dgm:pt modelId="{674A9A41-08A6-4CBA-AFD2-F5F16127EA20}" type="parTrans" cxnId="{3A545052-1A81-41C2-90CC-CC1494C3EE3B}">
      <dgm:prSet/>
      <dgm:spPr/>
      <dgm:t>
        <a:bodyPr/>
        <a:lstStyle/>
        <a:p>
          <a:endParaRPr lang="en-US"/>
        </a:p>
      </dgm:t>
    </dgm:pt>
    <dgm:pt modelId="{F3C88284-EF0E-439F-8203-7F43BBBA3CC9}" type="sibTrans" cxnId="{3A545052-1A81-41C2-90CC-CC1494C3EE3B}">
      <dgm:prSet/>
      <dgm:spPr/>
      <dgm:t>
        <a:bodyPr/>
        <a:lstStyle/>
        <a:p>
          <a:endParaRPr lang="en-US"/>
        </a:p>
      </dgm:t>
    </dgm:pt>
    <dgm:pt modelId="{FFDA28D7-1555-4861-8746-22F2BF782B1D}">
      <dgm:prSet/>
      <dgm:spPr/>
      <dgm:t>
        <a:bodyPr/>
        <a:lstStyle/>
        <a:p>
          <a:r>
            <a:rPr lang="en-US" b="0" i="0" baseline="0"/>
            <a:t>Probation Officers</a:t>
          </a:r>
          <a:endParaRPr lang="en-US"/>
        </a:p>
      </dgm:t>
    </dgm:pt>
    <dgm:pt modelId="{96788C79-A2FB-4A73-8188-C99F7F92B168}" type="parTrans" cxnId="{418F2F26-0ABA-47ED-A31E-FEADF81C1958}">
      <dgm:prSet/>
      <dgm:spPr/>
      <dgm:t>
        <a:bodyPr/>
        <a:lstStyle/>
        <a:p>
          <a:endParaRPr lang="en-US"/>
        </a:p>
      </dgm:t>
    </dgm:pt>
    <dgm:pt modelId="{4FB1D8D1-C7FF-4965-A66D-A496E147F8AB}" type="sibTrans" cxnId="{418F2F26-0ABA-47ED-A31E-FEADF81C1958}">
      <dgm:prSet/>
      <dgm:spPr/>
      <dgm:t>
        <a:bodyPr/>
        <a:lstStyle/>
        <a:p>
          <a:endParaRPr lang="en-US"/>
        </a:p>
      </dgm:t>
    </dgm:pt>
    <dgm:pt modelId="{E82D7FBD-076C-4092-B8EA-B403B062B717}">
      <dgm:prSet/>
      <dgm:spPr/>
      <dgm:t>
        <a:bodyPr/>
        <a:lstStyle/>
        <a:p>
          <a:r>
            <a:rPr lang="en-US" b="0" i="0" baseline="0"/>
            <a:t>Community Members</a:t>
          </a:r>
          <a:endParaRPr lang="en-US"/>
        </a:p>
      </dgm:t>
    </dgm:pt>
    <dgm:pt modelId="{6F83F5BE-9D4B-4722-8F00-D37DCC67160B}" type="parTrans" cxnId="{88EEEF86-87BC-4766-A66B-29133D052905}">
      <dgm:prSet/>
      <dgm:spPr/>
      <dgm:t>
        <a:bodyPr/>
        <a:lstStyle/>
        <a:p>
          <a:endParaRPr lang="en-US"/>
        </a:p>
      </dgm:t>
    </dgm:pt>
    <dgm:pt modelId="{DFE79D05-678F-42A3-A2D7-DF085E07AC37}" type="sibTrans" cxnId="{88EEEF86-87BC-4766-A66B-29133D052905}">
      <dgm:prSet/>
      <dgm:spPr/>
      <dgm:t>
        <a:bodyPr/>
        <a:lstStyle/>
        <a:p>
          <a:endParaRPr lang="en-US"/>
        </a:p>
      </dgm:t>
    </dgm:pt>
    <dgm:pt modelId="{F7F39461-8D7F-4977-B6BF-8C701CB1A24D}">
      <dgm:prSet/>
      <dgm:spPr/>
      <dgm:t>
        <a:bodyPr/>
        <a:lstStyle/>
        <a:p>
          <a:r>
            <a:rPr lang="en-US" b="0" i="0" baseline="0"/>
            <a:t>Family</a:t>
          </a:r>
          <a:endParaRPr lang="en-US"/>
        </a:p>
      </dgm:t>
    </dgm:pt>
    <dgm:pt modelId="{B5C72F92-FA2C-4CDB-A48F-29A75FD0E6BA}" type="parTrans" cxnId="{9C01FCAE-D5F4-4F04-9347-BC1CE03F951A}">
      <dgm:prSet/>
      <dgm:spPr/>
      <dgm:t>
        <a:bodyPr/>
        <a:lstStyle/>
        <a:p>
          <a:endParaRPr lang="en-US"/>
        </a:p>
      </dgm:t>
    </dgm:pt>
    <dgm:pt modelId="{6ECF6D08-5427-4F9F-85F5-6AC3C16443E8}" type="sibTrans" cxnId="{9C01FCAE-D5F4-4F04-9347-BC1CE03F951A}">
      <dgm:prSet/>
      <dgm:spPr/>
      <dgm:t>
        <a:bodyPr/>
        <a:lstStyle/>
        <a:p>
          <a:endParaRPr lang="en-US"/>
        </a:p>
      </dgm:t>
    </dgm:pt>
    <dgm:pt modelId="{55326DBA-ACCC-4B6E-9158-007579373B80}">
      <dgm:prSet/>
      <dgm:spPr/>
      <dgm:t>
        <a:bodyPr/>
        <a:lstStyle/>
        <a:p>
          <a:r>
            <a:rPr lang="en-US" b="0" i="0" baseline="0"/>
            <a:t>Police</a:t>
          </a:r>
          <a:endParaRPr lang="en-US"/>
        </a:p>
      </dgm:t>
    </dgm:pt>
    <dgm:pt modelId="{6717A72F-011C-4559-AFFB-C50C70FE695F}" type="parTrans" cxnId="{32C53EE5-6DDB-4983-9E77-08C087BAEF41}">
      <dgm:prSet/>
      <dgm:spPr/>
      <dgm:t>
        <a:bodyPr/>
        <a:lstStyle/>
        <a:p>
          <a:endParaRPr lang="en-US"/>
        </a:p>
      </dgm:t>
    </dgm:pt>
    <dgm:pt modelId="{AB43256F-65D8-49E8-B662-F2D4C3AE476E}" type="sibTrans" cxnId="{32C53EE5-6DDB-4983-9E77-08C087BAEF41}">
      <dgm:prSet/>
      <dgm:spPr/>
      <dgm:t>
        <a:bodyPr/>
        <a:lstStyle/>
        <a:p>
          <a:endParaRPr lang="en-US"/>
        </a:p>
      </dgm:t>
    </dgm:pt>
    <dgm:pt modelId="{BBFDDCD9-509A-43A2-AD5A-B4C6D999DEDF}" type="pres">
      <dgm:prSet presAssocID="{2AC0195F-73DD-4811-8171-F7B115C09275}" presName="Name0" presStyleCnt="0">
        <dgm:presLayoutVars>
          <dgm:dir/>
          <dgm:resizeHandles val="exact"/>
        </dgm:presLayoutVars>
      </dgm:prSet>
      <dgm:spPr/>
    </dgm:pt>
    <dgm:pt modelId="{F8D4427C-4559-46CC-A86A-958D73A0E53F}" type="pres">
      <dgm:prSet presAssocID="{29561A2C-1442-48AD-9BD4-0D4B5C9BCCA4}" presName="node" presStyleLbl="node1" presStyleIdx="0" presStyleCnt="12">
        <dgm:presLayoutVars>
          <dgm:bulletEnabled val="1"/>
        </dgm:presLayoutVars>
      </dgm:prSet>
      <dgm:spPr/>
    </dgm:pt>
    <dgm:pt modelId="{2D7FA980-43E6-442F-900F-8810DFD6F3A4}" type="pres">
      <dgm:prSet presAssocID="{F597240B-8587-42ED-AC17-8B66068FC067}" presName="sibTrans" presStyleLbl="sibTrans1D1" presStyleIdx="0" presStyleCnt="11"/>
      <dgm:spPr/>
    </dgm:pt>
    <dgm:pt modelId="{50C21515-ACB8-4F47-A667-0EFAE18B0051}" type="pres">
      <dgm:prSet presAssocID="{F597240B-8587-42ED-AC17-8B66068FC067}" presName="connectorText" presStyleLbl="sibTrans1D1" presStyleIdx="0" presStyleCnt="11"/>
      <dgm:spPr/>
    </dgm:pt>
    <dgm:pt modelId="{A6353522-C575-437F-9A9A-4958BD222F37}" type="pres">
      <dgm:prSet presAssocID="{DF410C13-0CD5-4446-A18B-166789714C3C}" presName="node" presStyleLbl="node1" presStyleIdx="1" presStyleCnt="12">
        <dgm:presLayoutVars>
          <dgm:bulletEnabled val="1"/>
        </dgm:presLayoutVars>
      </dgm:prSet>
      <dgm:spPr/>
    </dgm:pt>
    <dgm:pt modelId="{56AC3206-2788-4A63-8565-39C13FD2F93C}" type="pres">
      <dgm:prSet presAssocID="{BED61815-64C0-45F7-A95B-14400E8FD9CA}" presName="sibTrans" presStyleLbl="sibTrans1D1" presStyleIdx="1" presStyleCnt="11"/>
      <dgm:spPr/>
    </dgm:pt>
    <dgm:pt modelId="{D2104E67-C4DA-408A-BB73-F4D4E2D4A434}" type="pres">
      <dgm:prSet presAssocID="{BED61815-64C0-45F7-A95B-14400E8FD9CA}" presName="connectorText" presStyleLbl="sibTrans1D1" presStyleIdx="1" presStyleCnt="11"/>
      <dgm:spPr/>
    </dgm:pt>
    <dgm:pt modelId="{E1E0A2CC-2DDF-4127-B487-B67833131CA6}" type="pres">
      <dgm:prSet presAssocID="{816822AA-BE52-482B-B7A8-C66408ABDFA3}" presName="node" presStyleLbl="node1" presStyleIdx="2" presStyleCnt="12">
        <dgm:presLayoutVars>
          <dgm:bulletEnabled val="1"/>
        </dgm:presLayoutVars>
      </dgm:prSet>
      <dgm:spPr/>
    </dgm:pt>
    <dgm:pt modelId="{133A37F7-C7AD-496B-A45A-32E2636DDD9B}" type="pres">
      <dgm:prSet presAssocID="{2D1B5AF7-F5C3-4439-99B3-2A74F895D414}" presName="sibTrans" presStyleLbl="sibTrans1D1" presStyleIdx="2" presStyleCnt="11"/>
      <dgm:spPr/>
    </dgm:pt>
    <dgm:pt modelId="{E9866617-B306-4D1E-87AB-C51F7D84C95C}" type="pres">
      <dgm:prSet presAssocID="{2D1B5AF7-F5C3-4439-99B3-2A74F895D414}" presName="connectorText" presStyleLbl="sibTrans1D1" presStyleIdx="2" presStyleCnt="11"/>
      <dgm:spPr/>
    </dgm:pt>
    <dgm:pt modelId="{43103579-0CA7-4C8F-AB60-DF7F082724D3}" type="pres">
      <dgm:prSet presAssocID="{B887DF97-9B0F-4AD3-8D86-05969748A134}" presName="node" presStyleLbl="node1" presStyleIdx="3" presStyleCnt="12">
        <dgm:presLayoutVars>
          <dgm:bulletEnabled val="1"/>
        </dgm:presLayoutVars>
      </dgm:prSet>
      <dgm:spPr/>
    </dgm:pt>
    <dgm:pt modelId="{320CBDF5-16BC-402F-8B5C-0F223012D892}" type="pres">
      <dgm:prSet presAssocID="{5BC7834F-75E4-4E2B-8F71-273A0F7F17A5}" presName="sibTrans" presStyleLbl="sibTrans1D1" presStyleIdx="3" presStyleCnt="11"/>
      <dgm:spPr/>
    </dgm:pt>
    <dgm:pt modelId="{CFAF6674-B8FE-4C65-A36F-1C9D393416C9}" type="pres">
      <dgm:prSet presAssocID="{5BC7834F-75E4-4E2B-8F71-273A0F7F17A5}" presName="connectorText" presStyleLbl="sibTrans1D1" presStyleIdx="3" presStyleCnt="11"/>
      <dgm:spPr/>
    </dgm:pt>
    <dgm:pt modelId="{81319558-993F-4C8D-AB38-64EA9B9AB4B0}" type="pres">
      <dgm:prSet presAssocID="{BEEDF36D-0BE8-419A-BB42-BC445325826E}" presName="node" presStyleLbl="node1" presStyleIdx="4" presStyleCnt="12">
        <dgm:presLayoutVars>
          <dgm:bulletEnabled val="1"/>
        </dgm:presLayoutVars>
      </dgm:prSet>
      <dgm:spPr/>
    </dgm:pt>
    <dgm:pt modelId="{60B497CD-6589-4CB6-9951-70CB0A0ACB3F}" type="pres">
      <dgm:prSet presAssocID="{5F51AF01-B5D7-42FA-9060-11D32482C939}" presName="sibTrans" presStyleLbl="sibTrans1D1" presStyleIdx="4" presStyleCnt="11"/>
      <dgm:spPr/>
    </dgm:pt>
    <dgm:pt modelId="{3CD901B0-8FBF-4596-AC27-899A76798456}" type="pres">
      <dgm:prSet presAssocID="{5F51AF01-B5D7-42FA-9060-11D32482C939}" presName="connectorText" presStyleLbl="sibTrans1D1" presStyleIdx="4" presStyleCnt="11"/>
      <dgm:spPr/>
    </dgm:pt>
    <dgm:pt modelId="{82598C43-D40A-431C-A71E-76D102D635C0}" type="pres">
      <dgm:prSet presAssocID="{3E6AA98A-A19F-41E9-A5E2-E974CE0201D7}" presName="node" presStyleLbl="node1" presStyleIdx="5" presStyleCnt="12">
        <dgm:presLayoutVars>
          <dgm:bulletEnabled val="1"/>
        </dgm:presLayoutVars>
      </dgm:prSet>
      <dgm:spPr/>
    </dgm:pt>
    <dgm:pt modelId="{9F0C3D2C-140D-4844-90A0-89EE4DF114AD}" type="pres">
      <dgm:prSet presAssocID="{019A1E8F-7C93-4853-9F89-0AEFA9D5BCB0}" presName="sibTrans" presStyleLbl="sibTrans1D1" presStyleIdx="5" presStyleCnt="11"/>
      <dgm:spPr/>
    </dgm:pt>
    <dgm:pt modelId="{7C834BC6-D467-4317-B459-BF5DCE0BA83C}" type="pres">
      <dgm:prSet presAssocID="{019A1E8F-7C93-4853-9F89-0AEFA9D5BCB0}" presName="connectorText" presStyleLbl="sibTrans1D1" presStyleIdx="5" presStyleCnt="11"/>
      <dgm:spPr/>
    </dgm:pt>
    <dgm:pt modelId="{26D6539F-74DA-4E96-8989-667C0BC6489B}" type="pres">
      <dgm:prSet presAssocID="{02AB9D0E-802A-4A62-89D3-66418EE38375}" presName="node" presStyleLbl="node1" presStyleIdx="6" presStyleCnt="12">
        <dgm:presLayoutVars>
          <dgm:bulletEnabled val="1"/>
        </dgm:presLayoutVars>
      </dgm:prSet>
      <dgm:spPr/>
    </dgm:pt>
    <dgm:pt modelId="{AEC468D7-82FD-4B5C-86BA-393F30DF4FF9}" type="pres">
      <dgm:prSet presAssocID="{BC246862-2B81-4F93-B490-7730D06CFB9F}" presName="sibTrans" presStyleLbl="sibTrans1D1" presStyleIdx="6" presStyleCnt="11"/>
      <dgm:spPr/>
    </dgm:pt>
    <dgm:pt modelId="{AF65978B-DE58-44BC-862C-072957B530DF}" type="pres">
      <dgm:prSet presAssocID="{BC246862-2B81-4F93-B490-7730D06CFB9F}" presName="connectorText" presStyleLbl="sibTrans1D1" presStyleIdx="6" presStyleCnt="11"/>
      <dgm:spPr/>
    </dgm:pt>
    <dgm:pt modelId="{3A32DDF1-DC72-4155-A0BD-C1E9DC794597}" type="pres">
      <dgm:prSet presAssocID="{C554397D-AF95-4956-BD3A-F7744E91302F}" presName="node" presStyleLbl="node1" presStyleIdx="7" presStyleCnt="12">
        <dgm:presLayoutVars>
          <dgm:bulletEnabled val="1"/>
        </dgm:presLayoutVars>
      </dgm:prSet>
      <dgm:spPr/>
    </dgm:pt>
    <dgm:pt modelId="{B2EDF1A1-780B-48CA-BE78-2E267CA485A8}" type="pres">
      <dgm:prSet presAssocID="{F3C88284-EF0E-439F-8203-7F43BBBA3CC9}" presName="sibTrans" presStyleLbl="sibTrans1D1" presStyleIdx="7" presStyleCnt="11"/>
      <dgm:spPr/>
    </dgm:pt>
    <dgm:pt modelId="{B041AF38-96AA-4675-BD2C-5B488634D149}" type="pres">
      <dgm:prSet presAssocID="{F3C88284-EF0E-439F-8203-7F43BBBA3CC9}" presName="connectorText" presStyleLbl="sibTrans1D1" presStyleIdx="7" presStyleCnt="11"/>
      <dgm:spPr/>
    </dgm:pt>
    <dgm:pt modelId="{630F8ACB-DE57-4100-95A4-CE48060C4A72}" type="pres">
      <dgm:prSet presAssocID="{FFDA28D7-1555-4861-8746-22F2BF782B1D}" presName="node" presStyleLbl="node1" presStyleIdx="8" presStyleCnt="12">
        <dgm:presLayoutVars>
          <dgm:bulletEnabled val="1"/>
        </dgm:presLayoutVars>
      </dgm:prSet>
      <dgm:spPr/>
    </dgm:pt>
    <dgm:pt modelId="{648F2296-D482-4E50-A4CE-F1B563D45FCC}" type="pres">
      <dgm:prSet presAssocID="{4FB1D8D1-C7FF-4965-A66D-A496E147F8AB}" presName="sibTrans" presStyleLbl="sibTrans1D1" presStyleIdx="8" presStyleCnt="11"/>
      <dgm:spPr/>
    </dgm:pt>
    <dgm:pt modelId="{8FD2D3B1-36AB-410F-97CE-020E8C9988E2}" type="pres">
      <dgm:prSet presAssocID="{4FB1D8D1-C7FF-4965-A66D-A496E147F8AB}" presName="connectorText" presStyleLbl="sibTrans1D1" presStyleIdx="8" presStyleCnt="11"/>
      <dgm:spPr/>
    </dgm:pt>
    <dgm:pt modelId="{F4259C3F-D83B-4E9E-92D9-8627745D90E6}" type="pres">
      <dgm:prSet presAssocID="{E82D7FBD-076C-4092-B8EA-B403B062B717}" presName="node" presStyleLbl="node1" presStyleIdx="9" presStyleCnt="12">
        <dgm:presLayoutVars>
          <dgm:bulletEnabled val="1"/>
        </dgm:presLayoutVars>
      </dgm:prSet>
      <dgm:spPr/>
    </dgm:pt>
    <dgm:pt modelId="{464E09C6-B104-4C58-8C64-475EF5E38BF0}" type="pres">
      <dgm:prSet presAssocID="{DFE79D05-678F-42A3-A2D7-DF085E07AC37}" presName="sibTrans" presStyleLbl="sibTrans1D1" presStyleIdx="9" presStyleCnt="11"/>
      <dgm:spPr/>
    </dgm:pt>
    <dgm:pt modelId="{87EE7220-76C4-4383-A5E7-38DF5968CE78}" type="pres">
      <dgm:prSet presAssocID="{DFE79D05-678F-42A3-A2D7-DF085E07AC37}" presName="connectorText" presStyleLbl="sibTrans1D1" presStyleIdx="9" presStyleCnt="11"/>
      <dgm:spPr/>
    </dgm:pt>
    <dgm:pt modelId="{FC32FE6D-4728-411B-98E2-4626E291DEFD}" type="pres">
      <dgm:prSet presAssocID="{F7F39461-8D7F-4977-B6BF-8C701CB1A24D}" presName="node" presStyleLbl="node1" presStyleIdx="10" presStyleCnt="12">
        <dgm:presLayoutVars>
          <dgm:bulletEnabled val="1"/>
        </dgm:presLayoutVars>
      </dgm:prSet>
      <dgm:spPr/>
    </dgm:pt>
    <dgm:pt modelId="{CAAE206D-1494-41E1-89B3-29B7DBB8D492}" type="pres">
      <dgm:prSet presAssocID="{6ECF6D08-5427-4F9F-85F5-6AC3C16443E8}" presName="sibTrans" presStyleLbl="sibTrans1D1" presStyleIdx="10" presStyleCnt="11"/>
      <dgm:spPr/>
    </dgm:pt>
    <dgm:pt modelId="{A74B3B75-1BA3-496C-B748-7D0F1C198ED8}" type="pres">
      <dgm:prSet presAssocID="{6ECF6D08-5427-4F9F-85F5-6AC3C16443E8}" presName="connectorText" presStyleLbl="sibTrans1D1" presStyleIdx="10" presStyleCnt="11"/>
      <dgm:spPr/>
    </dgm:pt>
    <dgm:pt modelId="{A093BB28-7FA7-4C17-B227-BB06719AB3AE}" type="pres">
      <dgm:prSet presAssocID="{55326DBA-ACCC-4B6E-9158-007579373B80}" presName="node" presStyleLbl="node1" presStyleIdx="11" presStyleCnt="12">
        <dgm:presLayoutVars>
          <dgm:bulletEnabled val="1"/>
        </dgm:presLayoutVars>
      </dgm:prSet>
      <dgm:spPr/>
    </dgm:pt>
  </dgm:ptLst>
  <dgm:cxnLst>
    <dgm:cxn modelId="{ED7BF103-75BB-4C03-8B21-1C8E2E517B40}" type="presOf" srcId="{C554397D-AF95-4956-BD3A-F7744E91302F}" destId="{3A32DDF1-DC72-4155-A0BD-C1E9DC794597}" srcOrd="0" destOrd="0" presId="urn:microsoft.com/office/officeart/2016/7/layout/RepeatingBendingProcessNew"/>
    <dgm:cxn modelId="{66D8FF0D-6208-4C5F-AA95-F64809DD78B2}" type="presOf" srcId="{6ECF6D08-5427-4F9F-85F5-6AC3C16443E8}" destId="{CAAE206D-1494-41E1-89B3-29B7DBB8D492}" srcOrd="0" destOrd="0" presId="urn:microsoft.com/office/officeart/2016/7/layout/RepeatingBendingProcessNew"/>
    <dgm:cxn modelId="{7EAB6E12-53A1-4F3E-8F86-9E160FEB7F7C}" type="presOf" srcId="{5F51AF01-B5D7-42FA-9060-11D32482C939}" destId="{60B497CD-6589-4CB6-9951-70CB0A0ACB3F}" srcOrd="0" destOrd="0" presId="urn:microsoft.com/office/officeart/2016/7/layout/RepeatingBendingProcessNew"/>
    <dgm:cxn modelId="{894E0C18-ADFB-4783-9614-260C64471D9E}" type="presOf" srcId="{BED61815-64C0-45F7-A95B-14400E8FD9CA}" destId="{D2104E67-C4DA-408A-BB73-F4D4E2D4A434}" srcOrd="1" destOrd="0" presId="urn:microsoft.com/office/officeart/2016/7/layout/RepeatingBendingProcessNew"/>
    <dgm:cxn modelId="{4B25E51E-7F84-4882-BF8C-FBBF5FBC8323}" type="presOf" srcId="{BC246862-2B81-4F93-B490-7730D06CFB9F}" destId="{AF65978B-DE58-44BC-862C-072957B530DF}" srcOrd="1" destOrd="0" presId="urn:microsoft.com/office/officeart/2016/7/layout/RepeatingBendingProcessNew"/>
    <dgm:cxn modelId="{418F2F26-0ABA-47ED-A31E-FEADF81C1958}" srcId="{2AC0195F-73DD-4811-8171-F7B115C09275}" destId="{FFDA28D7-1555-4861-8746-22F2BF782B1D}" srcOrd="8" destOrd="0" parTransId="{96788C79-A2FB-4A73-8188-C99F7F92B168}" sibTransId="{4FB1D8D1-C7FF-4965-A66D-A496E147F8AB}"/>
    <dgm:cxn modelId="{96C1E92C-4BA9-4E47-B0BF-47AC8CA264B9}" type="presOf" srcId="{FFDA28D7-1555-4861-8746-22F2BF782B1D}" destId="{630F8ACB-DE57-4100-95A4-CE48060C4A72}" srcOrd="0" destOrd="0" presId="urn:microsoft.com/office/officeart/2016/7/layout/RepeatingBendingProcessNew"/>
    <dgm:cxn modelId="{A3E78E35-7EEB-47A2-9F8C-B33EE1138E16}" type="presOf" srcId="{019A1E8F-7C93-4853-9F89-0AEFA9D5BCB0}" destId="{7C834BC6-D467-4317-B459-BF5DCE0BA83C}" srcOrd="1" destOrd="0" presId="urn:microsoft.com/office/officeart/2016/7/layout/RepeatingBendingProcessNew"/>
    <dgm:cxn modelId="{CF9DFD39-1C63-455C-B80F-FDE10C990078}" type="presOf" srcId="{E82D7FBD-076C-4092-B8EA-B403B062B717}" destId="{F4259C3F-D83B-4E9E-92D9-8627745D90E6}" srcOrd="0" destOrd="0" presId="urn:microsoft.com/office/officeart/2016/7/layout/RepeatingBendingProcessNew"/>
    <dgm:cxn modelId="{EEDB213B-D30B-410A-864F-0B306693A563}" type="presOf" srcId="{F3C88284-EF0E-439F-8203-7F43BBBA3CC9}" destId="{B041AF38-96AA-4675-BD2C-5B488634D149}" srcOrd="1" destOrd="0" presId="urn:microsoft.com/office/officeart/2016/7/layout/RepeatingBendingProcessNew"/>
    <dgm:cxn modelId="{FA7F3643-E0FE-4538-B370-5BEFDCCA8BC2}" srcId="{2AC0195F-73DD-4811-8171-F7B115C09275}" destId="{DF410C13-0CD5-4446-A18B-166789714C3C}" srcOrd="1" destOrd="0" parTransId="{E2541747-FF46-4541-92E4-5A683C796409}" sibTransId="{BED61815-64C0-45F7-A95B-14400E8FD9CA}"/>
    <dgm:cxn modelId="{55C74C67-699B-4246-AE82-B3FEA0A36000}" type="presOf" srcId="{5BC7834F-75E4-4E2B-8F71-273A0F7F17A5}" destId="{CFAF6674-B8FE-4C65-A36F-1C9D393416C9}" srcOrd="1" destOrd="0" presId="urn:microsoft.com/office/officeart/2016/7/layout/RepeatingBendingProcessNew"/>
    <dgm:cxn modelId="{7267A94C-7EC0-4AB2-AFC2-831A032B263F}" type="presOf" srcId="{2AC0195F-73DD-4811-8171-F7B115C09275}" destId="{BBFDDCD9-509A-43A2-AD5A-B4C6D999DEDF}" srcOrd="0" destOrd="0" presId="urn:microsoft.com/office/officeart/2016/7/layout/RepeatingBendingProcessNew"/>
    <dgm:cxn modelId="{67A95551-0C2F-465A-89EF-0F0F44873703}" type="presOf" srcId="{5F51AF01-B5D7-42FA-9060-11D32482C939}" destId="{3CD901B0-8FBF-4596-AC27-899A76798456}" srcOrd="1" destOrd="0" presId="urn:microsoft.com/office/officeart/2016/7/layout/RepeatingBendingProcessNew"/>
    <dgm:cxn modelId="{3A545052-1A81-41C2-90CC-CC1494C3EE3B}" srcId="{2AC0195F-73DD-4811-8171-F7B115C09275}" destId="{C554397D-AF95-4956-BD3A-F7744E91302F}" srcOrd="7" destOrd="0" parTransId="{674A9A41-08A6-4CBA-AFD2-F5F16127EA20}" sibTransId="{F3C88284-EF0E-439F-8203-7F43BBBA3CC9}"/>
    <dgm:cxn modelId="{D38B7954-FB3B-4C4A-99BF-7DF9AAEE1D1A}" type="presOf" srcId="{4FB1D8D1-C7FF-4965-A66D-A496E147F8AB}" destId="{648F2296-D482-4E50-A4CE-F1B563D45FCC}" srcOrd="0" destOrd="0" presId="urn:microsoft.com/office/officeart/2016/7/layout/RepeatingBendingProcessNew"/>
    <dgm:cxn modelId="{41907E54-7274-4D03-AA85-3249F583AFCC}" type="presOf" srcId="{BC246862-2B81-4F93-B490-7730D06CFB9F}" destId="{AEC468D7-82FD-4B5C-86BA-393F30DF4FF9}" srcOrd="0" destOrd="0" presId="urn:microsoft.com/office/officeart/2016/7/layout/RepeatingBendingProcessNew"/>
    <dgm:cxn modelId="{9016F854-64F3-473C-B0D8-398593D847C1}" type="presOf" srcId="{816822AA-BE52-482B-B7A8-C66408ABDFA3}" destId="{E1E0A2CC-2DDF-4127-B487-B67833131CA6}" srcOrd="0" destOrd="0" presId="urn:microsoft.com/office/officeart/2016/7/layout/RepeatingBendingProcessNew"/>
    <dgm:cxn modelId="{92C5E776-BC91-484A-8846-FBE9F9643EDE}" type="presOf" srcId="{4FB1D8D1-C7FF-4965-A66D-A496E147F8AB}" destId="{8FD2D3B1-36AB-410F-97CE-020E8C9988E2}" srcOrd="1" destOrd="0" presId="urn:microsoft.com/office/officeart/2016/7/layout/RepeatingBendingProcessNew"/>
    <dgm:cxn modelId="{6962D858-0E8B-4AB3-8984-863633344E7C}" type="presOf" srcId="{B887DF97-9B0F-4AD3-8D86-05969748A134}" destId="{43103579-0CA7-4C8F-AB60-DF7F082724D3}" srcOrd="0" destOrd="0" presId="urn:microsoft.com/office/officeart/2016/7/layout/RepeatingBendingProcessNew"/>
    <dgm:cxn modelId="{38D30185-E507-4DCF-BE05-B3FABAD447CE}" type="presOf" srcId="{02AB9D0E-802A-4A62-89D3-66418EE38375}" destId="{26D6539F-74DA-4E96-8989-667C0BC6489B}" srcOrd="0" destOrd="0" presId="urn:microsoft.com/office/officeart/2016/7/layout/RepeatingBendingProcessNew"/>
    <dgm:cxn modelId="{88EEEF86-87BC-4766-A66B-29133D052905}" srcId="{2AC0195F-73DD-4811-8171-F7B115C09275}" destId="{E82D7FBD-076C-4092-B8EA-B403B062B717}" srcOrd="9" destOrd="0" parTransId="{6F83F5BE-9D4B-4722-8F00-D37DCC67160B}" sibTransId="{DFE79D05-678F-42A3-A2D7-DF085E07AC37}"/>
    <dgm:cxn modelId="{28D3E68E-8B4D-43D7-8093-72230FE988FA}" type="presOf" srcId="{2D1B5AF7-F5C3-4439-99B3-2A74F895D414}" destId="{E9866617-B306-4D1E-87AB-C51F7D84C95C}" srcOrd="1" destOrd="0" presId="urn:microsoft.com/office/officeart/2016/7/layout/RepeatingBendingProcessNew"/>
    <dgm:cxn modelId="{BB8F0894-FD6F-43F7-93A0-610FBD83A0AF}" type="presOf" srcId="{BEEDF36D-0BE8-419A-BB42-BC445325826E}" destId="{81319558-993F-4C8D-AB38-64EA9B9AB4B0}" srcOrd="0" destOrd="0" presId="urn:microsoft.com/office/officeart/2016/7/layout/RepeatingBendingProcessNew"/>
    <dgm:cxn modelId="{51897797-6133-428B-9EF3-3C07C4A723E0}" srcId="{2AC0195F-73DD-4811-8171-F7B115C09275}" destId="{3E6AA98A-A19F-41E9-A5E2-E974CE0201D7}" srcOrd="5" destOrd="0" parTransId="{DEA865D4-288B-4109-8BEC-8F0E469171D0}" sibTransId="{019A1E8F-7C93-4853-9F89-0AEFA9D5BCB0}"/>
    <dgm:cxn modelId="{3658DB98-603C-466F-9397-16965AC9D42E}" type="presOf" srcId="{6ECF6D08-5427-4F9F-85F5-6AC3C16443E8}" destId="{A74B3B75-1BA3-496C-B748-7D0F1C198ED8}" srcOrd="1" destOrd="0" presId="urn:microsoft.com/office/officeart/2016/7/layout/RepeatingBendingProcessNew"/>
    <dgm:cxn modelId="{02B5379B-BC61-499C-81D5-A25346DBAB21}" srcId="{2AC0195F-73DD-4811-8171-F7B115C09275}" destId="{816822AA-BE52-482B-B7A8-C66408ABDFA3}" srcOrd="2" destOrd="0" parTransId="{286B4636-B7AD-4A67-B46E-7759B451F84F}" sibTransId="{2D1B5AF7-F5C3-4439-99B3-2A74F895D414}"/>
    <dgm:cxn modelId="{73F4C0A7-51CC-4667-8992-8461F98AE5F5}" type="presOf" srcId="{F597240B-8587-42ED-AC17-8B66068FC067}" destId="{2D7FA980-43E6-442F-900F-8810DFD6F3A4}" srcOrd="0" destOrd="0" presId="urn:microsoft.com/office/officeart/2016/7/layout/RepeatingBendingProcessNew"/>
    <dgm:cxn modelId="{724F86AA-D25F-4948-8CBB-EB21D175D363}" type="presOf" srcId="{F3C88284-EF0E-439F-8203-7F43BBBA3CC9}" destId="{B2EDF1A1-780B-48CA-BE78-2E267CA485A8}" srcOrd="0" destOrd="0" presId="urn:microsoft.com/office/officeart/2016/7/layout/RepeatingBendingProcessNew"/>
    <dgm:cxn modelId="{9C01FCAE-D5F4-4F04-9347-BC1CE03F951A}" srcId="{2AC0195F-73DD-4811-8171-F7B115C09275}" destId="{F7F39461-8D7F-4977-B6BF-8C701CB1A24D}" srcOrd="10" destOrd="0" parTransId="{B5C72F92-FA2C-4CDB-A48F-29A75FD0E6BA}" sibTransId="{6ECF6D08-5427-4F9F-85F5-6AC3C16443E8}"/>
    <dgm:cxn modelId="{E9C6D9B9-5719-496A-A575-5577456A624D}" type="presOf" srcId="{019A1E8F-7C93-4853-9F89-0AEFA9D5BCB0}" destId="{9F0C3D2C-140D-4844-90A0-89EE4DF114AD}" srcOrd="0" destOrd="0" presId="urn:microsoft.com/office/officeart/2016/7/layout/RepeatingBendingProcessNew"/>
    <dgm:cxn modelId="{46610CBB-0E1D-424F-98F4-33136C50097B}" srcId="{2AC0195F-73DD-4811-8171-F7B115C09275}" destId="{29561A2C-1442-48AD-9BD4-0D4B5C9BCCA4}" srcOrd="0" destOrd="0" parTransId="{ED7E7BFA-7BAB-4489-BAF1-F502C3E30978}" sibTransId="{F597240B-8587-42ED-AC17-8B66068FC067}"/>
    <dgm:cxn modelId="{61A984BB-E0FA-4346-968D-214A487A969A}" type="presOf" srcId="{55326DBA-ACCC-4B6E-9158-007579373B80}" destId="{A093BB28-7FA7-4C17-B227-BB06719AB3AE}" srcOrd="0" destOrd="0" presId="urn:microsoft.com/office/officeart/2016/7/layout/RepeatingBendingProcessNew"/>
    <dgm:cxn modelId="{47B8E8BB-4ED8-4310-92B8-B03CDE26E1A7}" type="presOf" srcId="{F597240B-8587-42ED-AC17-8B66068FC067}" destId="{50C21515-ACB8-4F47-A667-0EFAE18B0051}" srcOrd="1" destOrd="0" presId="urn:microsoft.com/office/officeart/2016/7/layout/RepeatingBendingProcessNew"/>
    <dgm:cxn modelId="{1AFF69C6-66F2-4CD1-98E5-95E3B1FC0DC6}" type="presOf" srcId="{DFE79D05-678F-42A3-A2D7-DF085E07AC37}" destId="{87EE7220-76C4-4383-A5E7-38DF5968CE78}" srcOrd="1" destOrd="0" presId="urn:microsoft.com/office/officeart/2016/7/layout/RepeatingBendingProcessNew"/>
    <dgm:cxn modelId="{6AE729C8-A443-4122-AE0F-8F949895FD59}" type="presOf" srcId="{29561A2C-1442-48AD-9BD4-0D4B5C9BCCA4}" destId="{F8D4427C-4559-46CC-A86A-958D73A0E53F}" srcOrd="0" destOrd="0" presId="urn:microsoft.com/office/officeart/2016/7/layout/RepeatingBendingProcessNew"/>
    <dgm:cxn modelId="{D6AB54D8-12EE-4BF8-9DFE-AB1D4371F606}" type="presOf" srcId="{BED61815-64C0-45F7-A95B-14400E8FD9CA}" destId="{56AC3206-2788-4A63-8565-39C13FD2F93C}" srcOrd="0" destOrd="0" presId="urn:microsoft.com/office/officeart/2016/7/layout/RepeatingBendingProcessNew"/>
    <dgm:cxn modelId="{A3C5F8DB-CD7C-4FEA-963B-75A7702C4E6C}" srcId="{2AC0195F-73DD-4811-8171-F7B115C09275}" destId="{BEEDF36D-0BE8-419A-BB42-BC445325826E}" srcOrd="4" destOrd="0" parTransId="{41C532A2-96E7-4CBF-A837-6092C2CCF2FC}" sibTransId="{5F51AF01-B5D7-42FA-9060-11D32482C939}"/>
    <dgm:cxn modelId="{426648DF-26C7-49C3-87DE-4423758639A1}" type="presOf" srcId="{DF410C13-0CD5-4446-A18B-166789714C3C}" destId="{A6353522-C575-437F-9A9A-4958BD222F37}" srcOrd="0" destOrd="0" presId="urn:microsoft.com/office/officeart/2016/7/layout/RepeatingBendingProcessNew"/>
    <dgm:cxn modelId="{667E63E3-A3B3-45D8-9822-43950C6EDC4C}" type="presOf" srcId="{5BC7834F-75E4-4E2B-8F71-273A0F7F17A5}" destId="{320CBDF5-16BC-402F-8B5C-0F223012D892}" srcOrd="0" destOrd="0" presId="urn:microsoft.com/office/officeart/2016/7/layout/RepeatingBendingProcessNew"/>
    <dgm:cxn modelId="{32C53EE5-6DDB-4983-9E77-08C087BAEF41}" srcId="{2AC0195F-73DD-4811-8171-F7B115C09275}" destId="{55326DBA-ACCC-4B6E-9158-007579373B80}" srcOrd="11" destOrd="0" parTransId="{6717A72F-011C-4559-AFFB-C50C70FE695F}" sibTransId="{AB43256F-65D8-49E8-B662-F2D4C3AE476E}"/>
    <dgm:cxn modelId="{5CC736E6-4C61-4655-9177-108BE4453368}" srcId="{2AC0195F-73DD-4811-8171-F7B115C09275}" destId="{B887DF97-9B0F-4AD3-8D86-05969748A134}" srcOrd="3" destOrd="0" parTransId="{1557584B-9030-422B-A12D-D5D22C38A435}" sibTransId="{5BC7834F-75E4-4E2B-8F71-273A0F7F17A5}"/>
    <dgm:cxn modelId="{31E68DEC-1133-4046-874D-C425393B503E}" type="presOf" srcId="{3E6AA98A-A19F-41E9-A5E2-E974CE0201D7}" destId="{82598C43-D40A-431C-A71E-76D102D635C0}" srcOrd="0" destOrd="0" presId="urn:microsoft.com/office/officeart/2016/7/layout/RepeatingBendingProcessNew"/>
    <dgm:cxn modelId="{17CF06EF-16DE-4907-B49D-0FE586D297AA}" srcId="{2AC0195F-73DD-4811-8171-F7B115C09275}" destId="{02AB9D0E-802A-4A62-89D3-66418EE38375}" srcOrd="6" destOrd="0" parTransId="{717732A6-01C8-4C01-B810-616048BFDFDA}" sibTransId="{BC246862-2B81-4F93-B490-7730D06CFB9F}"/>
    <dgm:cxn modelId="{FD3C17F0-7F8B-457A-98BB-0270C5EB3699}" type="presOf" srcId="{F7F39461-8D7F-4977-B6BF-8C701CB1A24D}" destId="{FC32FE6D-4728-411B-98E2-4626E291DEFD}" srcOrd="0" destOrd="0" presId="urn:microsoft.com/office/officeart/2016/7/layout/RepeatingBendingProcessNew"/>
    <dgm:cxn modelId="{CB1A9AF8-8887-47C7-8E5C-717270B388D1}" type="presOf" srcId="{2D1B5AF7-F5C3-4439-99B3-2A74F895D414}" destId="{133A37F7-C7AD-496B-A45A-32E2636DDD9B}" srcOrd="0" destOrd="0" presId="urn:microsoft.com/office/officeart/2016/7/layout/RepeatingBendingProcessNew"/>
    <dgm:cxn modelId="{FE42E0FF-F8D7-4C0F-8F7A-99C0B3F39405}" type="presOf" srcId="{DFE79D05-678F-42A3-A2D7-DF085E07AC37}" destId="{464E09C6-B104-4C58-8C64-475EF5E38BF0}" srcOrd="0" destOrd="0" presId="urn:microsoft.com/office/officeart/2016/7/layout/RepeatingBendingProcessNew"/>
    <dgm:cxn modelId="{B0D0AC87-ED2C-4C7F-8F19-120A88D5ED92}" type="presParOf" srcId="{BBFDDCD9-509A-43A2-AD5A-B4C6D999DEDF}" destId="{F8D4427C-4559-46CC-A86A-958D73A0E53F}" srcOrd="0" destOrd="0" presId="urn:microsoft.com/office/officeart/2016/7/layout/RepeatingBendingProcessNew"/>
    <dgm:cxn modelId="{AD4F0800-C33F-4D7B-BF6C-FEEB8903ADA0}" type="presParOf" srcId="{BBFDDCD9-509A-43A2-AD5A-B4C6D999DEDF}" destId="{2D7FA980-43E6-442F-900F-8810DFD6F3A4}" srcOrd="1" destOrd="0" presId="urn:microsoft.com/office/officeart/2016/7/layout/RepeatingBendingProcessNew"/>
    <dgm:cxn modelId="{E2043381-4450-4CA7-99D1-6B9491948622}" type="presParOf" srcId="{2D7FA980-43E6-442F-900F-8810DFD6F3A4}" destId="{50C21515-ACB8-4F47-A667-0EFAE18B0051}" srcOrd="0" destOrd="0" presId="urn:microsoft.com/office/officeart/2016/7/layout/RepeatingBendingProcessNew"/>
    <dgm:cxn modelId="{F1D1BB11-5714-45EE-8C1D-0C7EABD29684}" type="presParOf" srcId="{BBFDDCD9-509A-43A2-AD5A-B4C6D999DEDF}" destId="{A6353522-C575-437F-9A9A-4958BD222F37}" srcOrd="2" destOrd="0" presId="urn:microsoft.com/office/officeart/2016/7/layout/RepeatingBendingProcessNew"/>
    <dgm:cxn modelId="{997AE442-1465-4AEB-87AF-8FAE7EDBBAC2}" type="presParOf" srcId="{BBFDDCD9-509A-43A2-AD5A-B4C6D999DEDF}" destId="{56AC3206-2788-4A63-8565-39C13FD2F93C}" srcOrd="3" destOrd="0" presId="urn:microsoft.com/office/officeart/2016/7/layout/RepeatingBendingProcessNew"/>
    <dgm:cxn modelId="{50EE3DEB-8C33-4238-9637-ABBAC1BBCD6D}" type="presParOf" srcId="{56AC3206-2788-4A63-8565-39C13FD2F93C}" destId="{D2104E67-C4DA-408A-BB73-F4D4E2D4A434}" srcOrd="0" destOrd="0" presId="urn:microsoft.com/office/officeart/2016/7/layout/RepeatingBendingProcessNew"/>
    <dgm:cxn modelId="{D355ABA5-5D3F-434A-8969-7C02D690DC9B}" type="presParOf" srcId="{BBFDDCD9-509A-43A2-AD5A-B4C6D999DEDF}" destId="{E1E0A2CC-2DDF-4127-B487-B67833131CA6}" srcOrd="4" destOrd="0" presId="urn:microsoft.com/office/officeart/2016/7/layout/RepeatingBendingProcessNew"/>
    <dgm:cxn modelId="{446A956C-5976-4444-9BA5-FDEE244C2EB7}" type="presParOf" srcId="{BBFDDCD9-509A-43A2-AD5A-B4C6D999DEDF}" destId="{133A37F7-C7AD-496B-A45A-32E2636DDD9B}" srcOrd="5" destOrd="0" presId="urn:microsoft.com/office/officeart/2016/7/layout/RepeatingBendingProcessNew"/>
    <dgm:cxn modelId="{AD6086CE-9420-48A6-BED9-92A9EC25755F}" type="presParOf" srcId="{133A37F7-C7AD-496B-A45A-32E2636DDD9B}" destId="{E9866617-B306-4D1E-87AB-C51F7D84C95C}" srcOrd="0" destOrd="0" presId="urn:microsoft.com/office/officeart/2016/7/layout/RepeatingBendingProcessNew"/>
    <dgm:cxn modelId="{05F34297-D5B0-4FF3-9B62-7E448342DEB4}" type="presParOf" srcId="{BBFDDCD9-509A-43A2-AD5A-B4C6D999DEDF}" destId="{43103579-0CA7-4C8F-AB60-DF7F082724D3}" srcOrd="6" destOrd="0" presId="urn:microsoft.com/office/officeart/2016/7/layout/RepeatingBendingProcessNew"/>
    <dgm:cxn modelId="{CA4CA95B-9ADE-4123-ADFA-B9E8EE39E846}" type="presParOf" srcId="{BBFDDCD9-509A-43A2-AD5A-B4C6D999DEDF}" destId="{320CBDF5-16BC-402F-8B5C-0F223012D892}" srcOrd="7" destOrd="0" presId="urn:microsoft.com/office/officeart/2016/7/layout/RepeatingBendingProcessNew"/>
    <dgm:cxn modelId="{B0721A87-2445-4AFD-AEF7-30AC82643089}" type="presParOf" srcId="{320CBDF5-16BC-402F-8B5C-0F223012D892}" destId="{CFAF6674-B8FE-4C65-A36F-1C9D393416C9}" srcOrd="0" destOrd="0" presId="urn:microsoft.com/office/officeart/2016/7/layout/RepeatingBendingProcessNew"/>
    <dgm:cxn modelId="{1E002F1D-4AC2-44CD-9BA9-BEC0EB6B7FB5}" type="presParOf" srcId="{BBFDDCD9-509A-43A2-AD5A-B4C6D999DEDF}" destId="{81319558-993F-4C8D-AB38-64EA9B9AB4B0}" srcOrd="8" destOrd="0" presId="urn:microsoft.com/office/officeart/2016/7/layout/RepeatingBendingProcessNew"/>
    <dgm:cxn modelId="{00BE903E-BB0D-4886-9452-55D4833D39FC}" type="presParOf" srcId="{BBFDDCD9-509A-43A2-AD5A-B4C6D999DEDF}" destId="{60B497CD-6589-4CB6-9951-70CB0A0ACB3F}" srcOrd="9" destOrd="0" presId="urn:microsoft.com/office/officeart/2016/7/layout/RepeatingBendingProcessNew"/>
    <dgm:cxn modelId="{C1A5D118-1A5D-4E92-B230-E3285FCB11EB}" type="presParOf" srcId="{60B497CD-6589-4CB6-9951-70CB0A0ACB3F}" destId="{3CD901B0-8FBF-4596-AC27-899A76798456}" srcOrd="0" destOrd="0" presId="urn:microsoft.com/office/officeart/2016/7/layout/RepeatingBendingProcessNew"/>
    <dgm:cxn modelId="{7A35EE33-149B-43A0-9626-A11AB60C3D23}" type="presParOf" srcId="{BBFDDCD9-509A-43A2-AD5A-B4C6D999DEDF}" destId="{82598C43-D40A-431C-A71E-76D102D635C0}" srcOrd="10" destOrd="0" presId="urn:microsoft.com/office/officeart/2016/7/layout/RepeatingBendingProcessNew"/>
    <dgm:cxn modelId="{96FD860A-9608-4659-A0CF-BEE930A963BB}" type="presParOf" srcId="{BBFDDCD9-509A-43A2-AD5A-B4C6D999DEDF}" destId="{9F0C3D2C-140D-4844-90A0-89EE4DF114AD}" srcOrd="11" destOrd="0" presId="urn:microsoft.com/office/officeart/2016/7/layout/RepeatingBendingProcessNew"/>
    <dgm:cxn modelId="{60DD7099-E708-4BB1-B58F-4D0902D0C644}" type="presParOf" srcId="{9F0C3D2C-140D-4844-90A0-89EE4DF114AD}" destId="{7C834BC6-D467-4317-B459-BF5DCE0BA83C}" srcOrd="0" destOrd="0" presId="urn:microsoft.com/office/officeart/2016/7/layout/RepeatingBendingProcessNew"/>
    <dgm:cxn modelId="{3FF82594-8E6D-43F2-A288-35305B73AAC6}" type="presParOf" srcId="{BBFDDCD9-509A-43A2-AD5A-B4C6D999DEDF}" destId="{26D6539F-74DA-4E96-8989-667C0BC6489B}" srcOrd="12" destOrd="0" presId="urn:microsoft.com/office/officeart/2016/7/layout/RepeatingBendingProcessNew"/>
    <dgm:cxn modelId="{999005D3-E42B-4D27-827E-A052942CD649}" type="presParOf" srcId="{BBFDDCD9-509A-43A2-AD5A-B4C6D999DEDF}" destId="{AEC468D7-82FD-4B5C-86BA-393F30DF4FF9}" srcOrd="13" destOrd="0" presId="urn:microsoft.com/office/officeart/2016/7/layout/RepeatingBendingProcessNew"/>
    <dgm:cxn modelId="{33FFFE3B-F309-44F7-9E2F-54A8551B824A}" type="presParOf" srcId="{AEC468D7-82FD-4B5C-86BA-393F30DF4FF9}" destId="{AF65978B-DE58-44BC-862C-072957B530DF}" srcOrd="0" destOrd="0" presId="urn:microsoft.com/office/officeart/2016/7/layout/RepeatingBendingProcessNew"/>
    <dgm:cxn modelId="{7E4F2153-DFD6-465F-8CF5-589EED207437}" type="presParOf" srcId="{BBFDDCD9-509A-43A2-AD5A-B4C6D999DEDF}" destId="{3A32DDF1-DC72-4155-A0BD-C1E9DC794597}" srcOrd="14" destOrd="0" presId="urn:microsoft.com/office/officeart/2016/7/layout/RepeatingBendingProcessNew"/>
    <dgm:cxn modelId="{A6D025D0-DC01-43D6-9EAA-EA2728E612CD}" type="presParOf" srcId="{BBFDDCD9-509A-43A2-AD5A-B4C6D999DEDF}" destId="{B2EDF1A1-780B-48CA-BE78-2E267CA485A8}" srcOrd="15" destOrd="0" presId="urn:microsoft.com/office/officeart/2016/7/layout/RepeatingBendingProcessNew"/>
    <dgm:cxn modelId="{9CB47BE2-CFE5-490C-B02A-404B695C27A2}" type="presParOf" srcId="{B2EDF1A1-780B-48CA-BE78-2E267CA485A8}" destId="{B041AF38-96AA-4675-BD2C-5B488634D149}" srcOrd="0" destOrd="0" presId="urn:microsoft.com/office/officeart/2016/7/layout/RepeatingBendingProcessNew"/>
    <dgm:cxn modelId="{DED75B3A-0EDA-4C48-9C54-8EE03D4981C0}" type="presParOf" srcId="{BBFDDCD9-509A-43A2-AD5A-B4C6D999DEDF}" destId="{630F8ACB-DE57-4100-95A4-CE48060C4A72}" srcOrd="16" destOrd="0" presId="urn:microsoft.com/office/officeart/2016/7/layout/RepeatingBendingProcessNew"/>
    <dgm:cxn modelId="{3829864B-B884-4F7C-8246-06162883607B}" type="presParOf" srcId="{BBFDDCD9-509A-43A2-AD5A-B4C6D999DEDF}" destId="{648F2296-D482-4E50-A4CE-F1B563D45FCC}" srcOrd="17" destOrd="0" presId="urn:microsoft.com/office/officeart/2016/7/layout/RepeatingBendingProcessNew"/>
    <dgm:cxn modelId="{DD70F38E-8EB1-4A04-ACFA-A9FFDB62EFC8}" type="presParOf" srcId="{648F2296-D482-4E50-A4CE-F1B563D45FCC}" destId="{8FD2D3B1-36AB-410F-97CE-020E8C9988E2}" srcOrd="0" destOrd="0" presId="urn:microsoft.com/office/officeart/2016/7/layout/RepeatingBendingProcessNew"/>
    <dgm:cxn modelId="{5F415C36-4CFF-40F6-9B54-50E65E1E3CE6}" type="presParOf" srcId="{BBFDDCD9-509A-43A2-AD5A-B4C6D999DEDF}" destId="{F4259C3F-D83B-4E9E-92D9-8627745D90E6}" srcOrd="18" destOrd="0" presId="urn:microsoft.com/office/officeart/2016/7/layout/RepeatingBendingProcessNew"/>
    <dgm:cxn modelId="{DAD09FC4-92B5-42C0-AAB2-3425BC2BFB67}" type="presParOf" srcId="{BBFDDCD9-509A-43A2-AD5A-B4C6D999DEDF}" destId="{464E09C6-B104-4C58-8C64-475EF5E38BF0}" srcOrd="19" destOrd="0" presId="urn:microsoft.com/office/officeart/2016/7/layout/RepeatingBendingProcessNew"/>
    <dgm:cxn modelId="{F07CF0CD-4D98-4EDE-8B79-30B40D2F5688}" type="presParOf" srcId="{464E09C6-B104-4C58-8C64-475EF5E38BF0}" destId="{87EE7220-76C4-4383-A5E7-38DF5968CE78}" srcOrd="0" destOrd="0" presId="urn:microsoft.com/office/officeart/2016/7/layout/RepeatingBendingProcessNew"/>
    <dgm:cxn modelId="{057155C2-3A62-4098-91E1-F161215DD446}" type="presParOf" srcId="{BBFDDCD9-509A-43A2-AD5A-B4C6D999DEDF}" destId="{FC32FE6D-4728-411B-98E2-4626E291DEFD}" srcOrd="20" destOrd="0" presId="urn:microsoft.com/office/officeart/2016/7/layout/RepeatingBendingProcessNew"/>
    <dgm:cxn modelId="{39DC6E1A-2927-4984-9C57-70DD03BE7F41}" type="presParOf" srcId="{BBFDDCD9-509A-43A2-AD5A-B4C6D999DEDF}" destId="{CAAE206D-1494-41E1-89B3-29B7DBB8D492}" srcOrd="21" destOrd="0" presId="urn:microsoft.com/office/officeart/2016/7/layout/RepeatingBendingProcessNew"/>
    <dgm:cxn modelId="{74CC81E7-B471-45A4-9D77-9B8495BDDB95}" type="presParOf" srcId="{CAAE206D-1494-41E1-89B3-29B7DBB8D492}" destId="{A74B3B75-1BA3-496C-B748-7D0F1C198ED8}" srcOrd="0" destOrd="0" presId="urn:microsoft.com/office/officeart/2016/7/layout/RepeatingBendingProcessNew"/>
    <dgm:cxn modelId="{10E9C66B-C32E-496A-BCAB-7FEE7562B881}" type="presParOf" srcId="{BBFDDCD9-509A-43A2-AD5A-B4C6D999DEDF}" destId="{A093BB28-7FA7-4C17-B227-BB06719AB3AE}" srcOrd="22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940D4CF-CF21-4C8D-884F-532B13D75198}" type="doc">
      <dgm:prSet loTypeId="urn:microsoft.com/office/officeart/2005/8/layout/vList2" loCatId="list" qsTypeId="urn:microsoft.com/office/officeart/2005/8/quickstyle/simple4#31" qsCatId="simple" csTypeId="urn:microsoft.com/office/officeart/2005/8/colors/colorful5#25" csCatId="colorful"/>
      <dgm:spPr/>
      <dgm:t>
        <a:bodyPr/>
        <a:lstStyle/>
        <a:p>
          <a:endParaRPr lang="en-US"/>
        </a:p>
      </dgm:t>
    </dgm:pt>
    <dgm:pt modelId="{A16BB602-4F0F-475E-B29B-831E931B6B09}">
      <dgm:prSet/>
      <dgm:spPr/>
      <dgm:t>
        <a:bodyPr/>
        <a:lstStyle/>
        <a:p>
          <a:r>
            <a:rPr lang="en-GB" b="1" i="0" u="sng" baseline="0"/>
            <a:t>Cause of radicalisation</a:t>
          </a:r>
          <a:r>
            <a:rPr lang="en-GB" b="0" i="0" baseline="0"/>
            <a:t>: strong partnerships working with communities, civil society groups, public sector institutions and industry is critical to tackling the causes</a:t>
          </a:r>
          <a:endParaRPr lang="en-US"/>
        </a:p>
      </dgm:t>
    </dgm:pt>
    <dgm:pt modelId="{C4C25AC3-EC5A-48A8-9BA2-DC84A9474286}" type="parTrans" cxnId="{839C6502-AB90-41DB-AFD1-F34378487CDE}">
      <dgm:prSet/>
      <dgm:spPr/>
      <dgm:t>
        <a:bodyPr/>
        <a:lstStyle/>
        <a:p>
          <a:endParaRPr lang="en-US"/>
        </a:p>
      </dgm:t>
    </dgm:pt>
    <dgm:pt modelId="{A8CD394A-A441-4332-A246-C772CCA13682}" type="sibTrans" cxnId="{839C6502-AB90-41DB-AFD1-F34378487CDE}">
      <dgm:prSet/>
      <dgm:spPr/>
      <dgm:t>
        <a:bodyPr/>
        <a:lstStyle/>
        <a:p>
          <a:endParaRPr lang="en-US"/>
        </a:p>
      </dgm:t>
    </dgm:pt>
    <dgm:pt modelId="{7059353E-9068-4FBC-90B0-C780EC3DD5B8}">
      <dgm:prSet/>
      <dgm:spPr/>
      <dgm:t>
        <a:bodyPr/>
        <a:lstStyle/>
        <a:p>
          <a:r>
            <a:rPr lang="en-GB" b="1" i="0" u="sng" baseline="0"/>
            <a:t>Early intervention:</a:t>
          </a:r>
          <a:r>
            <a:rPr lang="en-GB" b="0" i="0" baseline="0"/>
            <a:t> Prevent duty, local authorities, health, education, police, prevent referrals and channel</a:t>
          </a:r>
          <a:endParaRPr lang="en-US"/>
        </a:p>
      </dgm:t>
    </dgm:pt>
    <dgm:pt modelId="{A56F5F47-F8B5-40EA-A7D3-78A599DFB877}" type="parTrans" cxnId="{4176D6F3-4DCF-424F-956F-856776011CDC}">
      <dgm:prSet/>
      <dgm:spPr/>
      <dgm:t>
        <a:bodyPr/>
        <a:lstStyle/>
        <a:p>
          <a:endParaRPr lang="en-US"/>
        </a:p>
      </dgm:t>
    </dgm:pt>
    <dgm:pt modelId="{83B941F9-1849-4311-8B4D-8DF261E98035}" type="sibTrans" cxnId="{4176D6F3-4DCF-424F-956F-856776011CDC}">
      <dgm:prSet/>
      <dgm:spPr/>
      <dgm:t>
        <a:bodyPr/>
        <a:lstStyle/>
        <a:p>
          <a:endParaRPr lang="en-US"/>
        </a:p>
      </dgm:t>
    </dgm:pt>
    <dgm:pt modelId="{50635F22-AE15-4322-8560-8D90F3B169F5}">
      <dgm:prSet/>
      <dgm:spPr/>
      <dgm:t>
        <a:bodyPr/>
        <a:lstStyle/>
        <a:p>
          <a:r>
            <a:rPr lang="en-GB" b="1" i="0" u="sng" baseline="0"/>
            <a:t>Rehabilitation:</a:t>
          </a:r>
          <a:r>
            <a:rPr lang="en-GB" b="0" i="0" baseline="0"/>
            <a:t> increasing emphasis on this objective: aims to reduce recidivism and improve reintegration of those engaged in terrorism or who support it</a:t>
          </a:r>
          <a:endParaRPr lang="en-US"/>
        </a:p>
      </dgm:t>
    </dgm:pt>
    <dgm:pt modelId="{848F148D-6F73-4E0C-92C1-8C9E2BD14E63}" type="parTrans" cxnId="{8B6983BE-1013-449A-8CB0-EE872CE74886}">
      <dgm:prSet/>
      <dgm:spPr/>
      <dgm:t>
        <a:bodyPr/>
        <a:lstStyle/>
        <a:p>
          <a:endParaRPr lang="en-US"/>
        </a:p>
      </dgm:t>
    </dgm:pt>
    <dgm:pt modelId="{1CD47190-8A68-4A86-8191-5B33238CADEC}" type="sibTrans" cxnId="{8B6983BE-1013-449A-8CB0-EE872CE74886}">
      <dgm:prSet/>
      <dgm:spPr/>
      <dgm:t>
        <a:bodyPr/>
        <a:lstStyle/>
        <a:p>
          <a:endParaRPr lang="en-US"/>
        </a:p>
      </dgm:t>
    </dgm:pt>
    <dgm:pt modelId="{CDF20E09-AE46-464A-9534-94330C99C9FB}" type="pres">
      <dgm:prSet presAssocID="{F940D4CF-CF21-4C8D-884F-532B13D75198}" presName="linear" presStyleCnt="0">
        <dgm:presLayoutVars>
          <dgm:animLvl val="lvl"/>
          <dgm:resizeHandles val="exact"/>
        </dgm:presLayoutVars>
      </dgm:prSet>
      <dgm:spPr/>
    </dgm:pt>
    <dgm:pt modelId="{8C7DDEF3-7FDD-4300-AFB1-65203BD39D59}" type="pres">
      <dgm:prSet presAssocID="{A16BB602-4F0F-475E-B29B-831E931B6B09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46700799-0EB3-4267-BB4D-75ED35DB9DDE}" type="pres">
      <dgm:prSet presAssocID="{A8CD394A-A441-4332-A246-C772CCA13682}" presName="spacer" presStyleCnt="0"/>
      <dgm:spPr/>
    </dgm:pt>
    <dgm:pt modelId="{6C614812-4BF2-42AD-A0C5-DE7BD06C3FA4}" type="pres">
      <dgm:prSet presAssocID="{7059353E-9068-4FBC-90B0-C780EC3DD5B8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EF5363DA-FC16-44BC-A1FA-33A305B05689}" type="pres">
      <dgm:prSet presAssocID="{83B941F9-1849-4311-8B4D-8DF261E98035}" presName="spacer" presStyleCnt="0"/>
      <dgm:spPr/>
    </dgm:pt>
    <dgm:pt modelId="{3A6BF9E2-3DA0-4FFB-96FF-5B88E95A1219}" type="pres">
      <dgm:prSet presAssocID="{50635F22-AE15-4322-8560-8D90F3B169F5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839C6502-AB90-41DB-AFD1-F34378487CDE}" srcId="{F940D4CF-CF21-4C8D-884F-532B13D75198}" destId="{A16BB602-4F0F-475E-B29B-831E931B6B09}" srcOrd="0" destOrd="0" parTransId="{C4C25AC3-EC5A-48A8-9BA2-DC84A9474286}" sibTransId="{A8CD394A-A441-4332-A246-C772CCA13682}"/>
    <dgm:cxn modelId="{F91D2921-0ED2-44C2-931D-419F51AD0251}" type="presOf" srcId="{F940D4CF-CF21-4C8D-884F-532B13D75198}" destId="{CDF20E09-AE46-464A-9534-94330C99C9FB}" srcOrd="0" destOrd="0" presId="urn:microsoft.com/office/officeart/2005/8/layout/vList2"/>
    <dgm:cxn modelId="{56F87F71-6000-4ADE-A21D-F74C6CE95A66}" type="presOf" srcId="{50635F22-AE15-4322-8560-8D90F3B169F5}" destId="{3A6BF9E2-3DA0-4FFB-96FF-5B88E95A1219}" srcOrd="0" destOrd="0" presId="urn:microsoft.com/office/officeart/2005/8/layout/vList2"/>
    <dgm:cxn modelId="{A4FF8DB2-2E3E-4289-A6C0-D3CB652B1E8B}" type="presOf" srcId="{A16BB602-4F0F-475E-B29B-831E931B6B09}" destId="{8C7DDEF3-7FDD-4300-AFB1-65203BD39D59}" srcOrd="0" destOrd="0" presId="urn:microsoft.com/office/officeart/2005/8/layout/vList2"/>
    <dgm:cxn modelId="{8B6983BE-1013-449A-8CB0-EE872CE74886}" srcId="{F940D4CF-CF21-4C8D-884F-532B13D75198}" destId="{50635F22-AE15-4322-8560-8D90F3B169F5}" srcOrd="2" destOrd="0" parTransId="{848F148D-6F73-4E0C-92C1-8C9E2BD14E63}" sibTransId="{1CD47190-8A68-4A86-8191-5B33238CADEC}"/>
    <dgm:cxn modelId="{359F4EC3-BB77-4540-B5C9-157CD1B0327F}" type="presOf" srcId="{7059353E-9068-4FBC-90B0-C780EC3DD5B8}" destId="{6C614812-4BF2-42AD-A0C5-DE7BD06C3FA4}" srcOrd="0" destOrd="0" presId="urn:microsoft.com/office/officeart/2005/8/layout/vList2"/>
    <dgm:cxn modelId="{4176D6F3-4DCF-424F-956F-856776011CDC}" srcId="{F940D4CF-CF21-4C8D-884F-532B13D75198}" destId="{7059353E-9068-4FBC-90B0-C780EC3DD5B8}" srcOrd="1" destOrd="0" parTransId="{A56F5F47-F8B5-40EA-A7D3-78A599DFB877}" sibTransId="{83B941F9-1849-4311-8B4D-8DF261E98035}"/>
    <dgm:cxn modelId="{47F0823E-C954-4C65-8B6F-5ADD3F8AE3CD}" type="presParOf" srcId="{CDF20E09-AE46-464A-9534-94330C99C9FB}" destId="{8C7DDEF3-7FDD-4300-AFB1-65203BD39D59}" srcOrd="0" destOrd="0" presId="urn:microsoft.com/office/officeart/2005/8/layout/vList2"/>
    <dgm:cxn modelId="{CED8A5D1-1990-4047-86BD-C2AC9EB912AA}" type="presParOf" srcId="{CDF20E09-AE46-464A-9534-94330C99C9FB}" destId="{46700799-0EB3-4267-BB4D-75ED35DB9DDE}" srcOrd="1" destOrd="0" presId="urn:microsoft.com/office/officeart/2005/8/layout/vList2"/>
    <dgm:cxn modelId="{57672D0C-736D-49EB-A207-C3B74E4598B3}" type="presParOf" srcId="{CDF20E09-AE46-464A-9534-94330C99C9FB}" destId="{6C614812-4BF2-42AD-A0C5-DE7BD06C3FA4}" srcOrd="2" destOrd="0" presId="urn:microsoft.com/office/officeart/2005/8/layout/vList2"/>
    <dgm:cxn modelId="{FF232701-C869-490E-B808-70EA01E49462}" type="presParOf" srcId="{CDF20E09-AE46-464A-9534-94330C99C9FB}" destId="{EF5363DA-FC16-44BC-A1FA-33A305B05689}" srcOrd="3" destOrd="0" presId="urn:microsoft.com/office/officeart/2005/8/layout/vList2"/>
    <dgm:cxn modelId="{0FD5C142-B319-479C-89D4-2A45BD666330}" type="presParOf" srcId="{CDF20E09-AE46-464A-9534-94330C99C9FB}" destId="{3A6BF9E2-3DA0-4FFB-96FF-5B88E95A1219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48BD7EAC-F134-451B-981C-A29B82662179}" type="doc">
      <dgm:prSet loTypeId="urn:microsoft.com/office/officeart/2008/layout/LinedList" loCatId="list" qsTypeId="urn:microsoft.com/office/officeart/2005/8/quickstyle/simple4#33" qsCatId="simple" csTypeId="urn:microsoft.com/office/officeart/2005/8/colors/colorful1#19" csCatId="colorful" phldr="1"/>
      <dgm:spPr/>
      <dgm:t>
        <a:bodyPr/>
        <a:lstStyle/>
        <a:p>
          <a:endParaRPr lang="en-US"/>
        </a:p>
      </dgm:t>
    </dgm:pt>
    <dgm:pt modelId="{38BB3D0C-4075-494A-99F1-4A1FEDC5E4F2}">
      <dgm:prSet custT="1"/>
      <dgm:spPr/>
      <dgm:t>
        <a:bodyPr/>
        <a:lstStyle/>
        <a:p>
          <a:r>
            <a:rPr lang="en-GB" sz="2400" b="0" i="0" baseline="0" dirty="0"/>
            <a:t>The channel programme is a multi agency panel </a:t>
          </a:r>
          <a:endParaRPr lang="en-US" sz="2400" dirty="0"/>
        </a:p>
      </dgm:t>
    </dgm:pt>
    <dgm:pt modelId="{FF268D86-CACB-4C2E-973B-77048D2E4ADB}" type="parTrans" cxnId="{6FAD1BF7-DE5F-426C-ADE1-1C58A9B321DA}">
      <dgm:prSet/>
      <dgm:spPr/>
      <dgm:t>
        <a:bodyPr/>
        <a:lstStyle/>
        <a:p>
          <a:endParaRPr lang="en-US"/>
        </a:p>
      </dgm:t>
    </dgm:pt>
    <dgm:pt modelId="{3340CBEE-92FF-4C4C-82CB-92549E934173}" type="sibTrans" cxnId="{6FAD1BF7-DE5F-426C-ADE1-1C58A9B321DA}">
      <dgm:prSet/>
      <dgm:spPr/>
      <dgm:t>
        <a:bodyPr/>
        <a:lstStyle/>
        <a:p>
          <a:endParaRPr lang="en-US"/>
        </a:p>
      </dgm:t>
    </dgm:pt>
    <dgm:pt modelId="{074FA2FE-83F9-451E-A948-5B36B1BB1779}">
      <dgm:prSet custT="1"/>
      <dgm:spPr/>
      <dgm:t>
        <a:bodyPr/>
        <a:lstStyle/>
        <a:p>
          <a:r>
            <a:rPr lang="en-GB" sz="2400" b="0" i="0" baseline="0" dirty="0"/>
            <a:t>Reviews cases of individuals who've been referred </a:t>
          </a:r>
          <a:endParaRPr lang="en-US" sz="2400" dirty="0"/>
        </a:p>
      </dgm:t>
    </dgm:pt>
    <dgm:pt modelId="{6D9F389E-8230-4CE8-988D-27C3662BB839}" type="parTrans" cxnId="{43CDBADB-635B-4E9A-B4FF-5B664FFB472D}">
      <dgm:prSet/>
      <dgm:spPr/>
      <dgm:t>
        <a:bodyPr/>
        <a:lstStyle/>
        <a:p>
          <a:endParaRPr lang="en-US"/>
        </a:p>
      </dgm:t>
    </dgm:pt>
    <dgm:pt modelId="{B43966C3-B18F-429C-9839-AE00D72AF0D6}" type="sibTrans" cxnId="{43CDBADB-635B-4E9A-B4FF-5B664FFB472D}">
      <dgm:prSet/>
      <dgm:spPr/>
      <dgm:t>
        <a:bodyPr/>
        <a:lstStyle/>
        <a:p>
          <a:endParaRPr lang="en-US"/>
        </a:p>
      </dgm:t>
    </dgm:pt>
    <dgm:pt modelId="{1E8C34E7-53CC-4BAE-B53F-3B8AF19FB99F}">
      <dgm:prSet custT="1"/>
      <dgm:spPr/>
      <dgm:t>
        <a:bodyPr/>
        <a:lstStyle/>
        <a:p>
          <a:r>
            <a:rPr lang="en-GB" sz="2400" b="0" i="0" baseline="0" dirty="0"/>
            <a:t>Individual's case make it through the referral process to the channel panel a targeted support system is implemented</a:t>
          </a:r>
          <a:endParaRPr lang="en-US" sz="2400" dirty="0"/>
        </a:p>
      </dgm:t>
    </dgm:pt>
    <dgm:pt modelId="{4A2FCA9F-A951-4295-89B8-37A0234CD4D2}" type="parTrans" cxnId="{78FC528B-6099-4C2F-8204-C613248A9C4B}">
      <dgm:prSet/>
      <dgm:spPr/>
      <dgm:t>
        <a:bodyPr/>
        <a:lstStyle/>
        <a:p>
          <a:endParaRPr lang="en-US"/>
        </a:p>
      </dgm:t>
    </dgm:pt>
    <dgm:pt modelId="{147CFBAA-F409-443C-9D74-6A1FD157B98D}" type="sibTrans" cxnId="{78FC528B-6099-4C2F-8204-C613248A9C4B}">
      <dgm:prSet/>
      <dgm:spPr/>
      <dgm:t>
        <a:bodyPr/>
        <a:lstStyle/>
        <a:p>
          <a:endParaRPr lang="en-US"/>
        </a:p>
      </dgm:t>
    </dgm:pt>
    <dgm:pt modelId="{7DEF2FA2-70A3-4FA0-B6B9-C3EFFB8B3A79}" type="pres">
      <dgm:prSet presAssocID="{48BD7EAC-F134-451B-981C-A29B82662179}" presName="vert0" presStyleCnt="0">
        <dgm:presLayoutVars>
          <dgm:dir/>
          <dgm:animOne val="branch"/>
          <dgm:animLvl val="lvl"/>
        </dgm:presLayoutVars>
      </dgm:prSet>
      <dgm:spPr/>
    </dgm:pt>
    <dgm:pt modelId="{2C1FD405-029F-4FFA-A94B-6414992B948E}" type="pres">
      <dgm:prSet presAssocID="{38BB3D0C-4075-494A-99F1-4A1FEDC5E4F2}" presName="thickLine" presStyleLbl="alignNode1" presStyleIdx="0" presStyleCnt="3"/>
      <dgm:spPr/>
    </dgm:pt>
    <dgm:pt modelId="{DBBC173F-D047-4EE2-8873-153A381280C6}" type="pres">
      <dgm:prSet presAssocID="{38BB3D0C-4075-494A-99F1-4A1FEDC5E4F2}" presName="horz1" presStyleCnt="0"/>
      <dgm:spPr/>
    </dgm:pt>
    <dgm:pt modelId="{805B1FD3-F9A5-483B-985F-7B494215B150}" type="pres">
      <dgm:prSet presAssocID="{38BB3D0C-4075-494A-99F1-4A1FEDC5E4F2}" presName="tx1" presStyleLbl="revTx" presStyleIdx="0" presStyleCnt="3"/>
      <dgm:spPr/>
    </dgm:pt>
    <dgm:pt modelId="{A6587288-D5A7-4A48-9F71-B073AA1575A7}" type="pres">
      <dgm:prSet presAssocID="{38BB3D0C-4075-494A-99F1-4A1FEDC5E4F2}" presName="vert1" presStyleCnt="0"/>
      <dgm:spPr/>
    </dgm:pt>
    <dgm:pt modelId="{9C8355BF-0D16-4914-8232-A21D70280843}" type="pres">
      <dgm:prSet presAssocID="{074FA2FE-83F9-451E-A948-5B36B1BB1779}" presName="thickLine" presStyleLbl="alignNode1" presStyleIdx="1" presStyleCnt="3"/>
      <dgm:spPr/>
    </dgm:pt>
    <dgm:pt modelId="{67E729C1-3667-4568-9E6D-87E15B250A3C}" type="pres">
      <dgm:prSet presAssocID="{074FA2FE-83F9-451E-A948-5B36B1BB1779}" presName="horz1" presStyleCnt="0"/>
      <dgm:spPr/>
    </dgm:pt>
    <dgm:pt modelId="{3D74DCF4-F9B3-449A-B610-8CAB9C013474}" type="pres">
      <dgm:prSet presAssocID="{074FA2FE-83F9-451E-A948-5B36B1BB1779}" presName="tx1" presStyleLbl="revTx" presStyleIdx="1" presStyleCnt="3"/>
      <dgm:spPr/>
    </dgm:pt>
    <dgm:pt modelId="{324E86C4-C904-429C-8F42-55B0F73EE7BB}" type="pres">
      <dgm:prSet presAssocID="{074FA2FE-83F9-451E-A948-5B36B1BB1779}" presName="vert1" presStyleCnt="0"/>
      <dgm:spPr/>
    </dgm:pt>
    <dgm:pt modelId="{6129B310-7B9C-422F-B732-A12BAE7E79D3}" type="pres">
      <dgm:prSet presAssocID="{1E8C34E7-53CC-4BAE-B53F-3B8AF19FB99F}" presName="thickLine" presStyleLbl="alignNode1" presStyleIdx="2" presStyleCnt="3"/>
      <dgm:spPr/>
    </dgm:pt>
    <dgm:pt modelId="{DF4542DA-7C97-41E2-BCBD-5792769AEA24}" type="pres">
      <dgm:prSet presAssocID="{1E8C34E7-53CC-4BAE-B53F-3B8AF19FB99F}" presName="horz1" presStyleCnt="0"/>
      <dgm:spPr/>
    </dgm:pt>
    <dgm:pt modelId="{F545C730-8F39-4C2A-B59D-648334769D72}" type="pres">
      <dgm:prSet presAssocID="{1E8C34E7-53CC-4BAE-B53F-3B8AF19FB99F}" presName="tx1" presStyleLbl="revTx" presStyleIdx="2" presStyleCnt="3"/>
      <dgm:spPr/>
    </dgm:pt>
    <dgm:pt modelId="{3CF93A80-D077-4288-B855-9721EE04298E}" type="pres">
      <dgm:prSet presAssocID="{1E8C34E7-53CC-4BAE-B53F-3B8AF19FB99F}" presName="vert1" presStyleCnt="0"/>
      <dgm:spPr/>
    </dgm:pt>
  </dgm:ptLst>
  <dgm:cxnLst>
    <dgm:cxn modelId="{B486FE0E-5467-41A7-A0F2-CD171CFF0780}" type="presOf" srcId="{38BB3D0C-4075-494A-99F1-4A1FEDC5E4F2}" destId="{805B1FD3-F9A5-483B-985F-7B494215B150}" srcOrd="0" destOrd="0" presId="urn:microsoft.com/office/officeart/2008/layout/LinedList"/>
    <dgm:cxn modelId="{9885CD53-3ADD-4B74-BC44-469135BE74DD}" type="presOf" srcId="{48BD7EAC-F134-451B-981C-A29B82662179}" destId="{7DEF2FA2-70A3-4FA0-B6B9-C3EFFB8B3A79}" srcOrd="0" destOrd="0" presId="urn:microsoft.com/office/officeart/2008/layout/LinedList"/>
    <dgm:cxn modelId="{7F24508A-13B5-41E3-8062-35984E122995}" type="presOf" srcId="{1E8C34E7-53CC-4BAE-B53F-3B8AF19FB99F}" destId="{F545C730-8F39-4C2A-B59D-648334769D72}" srcOrd="0" destOrd="0" presId="urn:microsoft.com/office/officeart/2008/layout/LinedList"/>
    <dgm:cxn modelId="{78FC528B-6099-4C2F-8204-C613248A9C4B}" srcId="{48BD7EAC-F134-451B-981C-A29B82662179}" destId="{1E8C34E7-53CC-4BAE-B53F-3B8AF19FB99F}" srcOrd="2" destOrd="0" parTransId="{4A2FCA9F-A951-4295-89B8-37A0234CD4D2}" sibTransId="{147CFBAA-F409-443C-9D74-6A1FD157B98D}"/>
    <dgm:cxn modelId="{43CDBADB-635B-4E9A-B4FF-5B664FFB472D}" srcId="{48BD7EAC-F134-451B-981C-A29B82662179}" destId="{074FA2FE-83F9-451E-A948-5B36B1BB1779}" srcOrd="1" destOrd="0" parTransId="{6D9F389E-8230-4CE8-988D-27C3662BB839}" sibTransId="{B43966C3-B18F-429C-9839-AE00D72AF0D6}"/>
    <dgm:cxn modelId="{5525F4EA-5990-4D57-8DD9-97E99393234F}" type="presOf" srcId="{074FA2FE-83F9-451E-A948-5B36B1BB1779}" destId="{3D74DCF4-F9B3-449A-B610-8CAB9C013474}" srcOrd="0" destOrd="0" presId="urn:microsoft.com/office/officeart/2008/layout/LinedList"/>
    <dgm:cxn modelId="{6FAD1BF7-DE5F-426C-ADE1-1C58A9B321DA}" srcId="{48BD7EAC-F134-451B-981C-A29B82662179}" destId="{38BB3D0C-4075-494A-99F1-4A1FEDC5E4F2}" srcOrd="0" destOrd="0" parTransId="{FF268D86-CACB-4C2E-973B-77048D2E4ADB}" sibTransId="{3340CBEE-92FF-4C4C-82CB-92549E934173}"/>
    <dgm:cxn modelId="{3179AFBE-9FAD-4851-B730-4335BCB956B8}" type="presParOf" srcId="{7DEF2FA2-70A3-4FA0-B6B9-C3EFFB8B3A79}" destId="{2C1FD405-029F-4FFA-A94B-6414992B948E}" srcOrd="0" destOrd="0" presId="urn:microsoft.com/office/officeart/2008/layout/LinedList"/>
    <dgm:cxn modelId="{A99FCB7F-06A6-408F-9E73-58CFD582DC58}" type="presParOf" srcId="{7DEF2FA2-70A3-4FA0-B6B9-C3EFFB8B3A79}" destId="{DBBC173F-D047-4EE2-8873-153A381280C6}" srcOrd="1" destOrd="0" presId="urn:microsoft.com/office/officeart/2008/layout/LinedList"/>
    <dgm:cxn modelId="{6E713A62-98C2-4EA8-85A6-C563A8A420BB}" type="presParOf" srcId="{DBBC173F-D047-4EE2-8873-153A381280C6}" destId="{805B1FD3-F9A5-483B-985F-7B494215B150}" srcOrd="0" destOrd="0" presId="urn:microsoft.com/office/officeart/2008/layout/LinedList"/>
    <dgm:cxn modelId="{9FB8AF42-810E-40D0-9417-C1859CA72A20}" type="presParOf" srcId="{DBBC173F-D047-4EE2-8873-153A381280C6}" destId="{A6587288-D5A7-4A48-9F71-B073AA1575A7}" srcOrd="1" destOrd="0" presId="urn:microsoft.com/office/officeart/2008/layout/LinedList"/>
    <dgm:cxn modelId="{400657E5-03E8-4D5E-AC1D-AB67C8873159}" type="presParOf" srcId="{7DEF2FA2-70A3-4FA0-B6B9-C3EFFB8B3A79}" destId="{9C8355BF-0D16-4914-8232-A21D70280843}" srcOrd="2" destOrd="0" presId="urn:microsoft.com/office/officeart/2008/layout/LinedList"/>
    <dgm:cxn modelId="{D0F503EB-B1D7-4426-A57D-5C57011EAF30}" type="presParOf" srcId="{7DEF2FA2-70A3-4FA0-B6B9-C3EFFB8B3A79}" destId="{67E729C1-3667-4568-9E6D-87E15B250A3C}" srcOrd="3" destOrd="0" presId="urn:microsoft.com/office/officeart/2008/layout/LinedList"/>
    <dgm:cxn modelId="{56001D89-1560-4CC1-AC86-DD2AD5A1E95F}" type="presParOf" srcId="{67E729C1-3667-4568-9E6D-87E15B250A3C}" destId="{3D74DCF4-F9B3-449A-B610-8CAB9C013474}" srcOrd="0" destOrd="0" presId="urn:microsoft.com/office/officeart/2008/layout/LinedList"/>
    <dgm:cxn modelId="{671B08AB-253E-40C8-892A-54C3A4236D14}" type="presParOf" srcId="{67E729C1-3667-4568-9E6D-87E15B250A3C}" destId="{324E86C4-C904-429C-8F42-55B0F73EE7BB}" srcOrd="1" destOrd="0" presId="urn:microsoft.com/office/officeart/2008/layout/LinedList"/>
    <dgm:cxn modelId="{D5EA7DF9-CC6D-4506-8EBC-07768019E49D}" type="presParOf" srcId="{7DEF2FA2-70A3-4FA0-B6B9-C3EFFB8B3A79}" destId="{6129B310-7B9C-422F-B732-A12BAE7E79D3}" srcOrd="4" destOrd="0" presId="urn:microsoft.com/office/officeart/2008/layout/LinedList"/>
    <dgm:cxn modelId="{A8E14F54-F445-4F0B-AA93-6157412BA37B}" type="presParOf" srcId="{7DEF2FA2-70A3-4FA0-B6B9-C3EFFB8B3A79}" destId="{DF4542DA-7C97-41E2-BCBD-5792769AEA24}" srcOrd="5" destOrd="0" presId="urn:microsoft.com/office/officeart/2008/layout/LinedList"/>
    <dgm:cxn modelId="{03571ACB-34EF-48D0-BF80-47DE158317C2}" type="presParOf" srcId="{DF4542DA-7C97-41E2-BCBD-5792769AEA24}" destId="{F545C730-8F39-4C2A-B59D-648334769D72}" srcOrd="0" destOrd="0" presId="urn:microsoft.com/office/officeart/2008/layout/LinedList"/>
    <dgm:cxn modelId="{3C0D59DA-C94E-4EB6-9937-EF8753E426A1}" type="presParOf" srcId="{DF4542DA-7C97-41E2-BCBD-5792769AEA24}" destId="{3CF93A80-D077-4288-B855-9721EE04298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EEA7B771-1420-4BAA-B892-B70E77393BAD}" type="doc">
      <dgm:prSet loTypeId="urn:microsoft.com/office/officeart/2005/8/layout/process1" loCatId="process" qsTypeId="urn:microsoft.com/office/officeart/2005/8/quickstyle/simple1#337" qsCatId="simple" csTypeId="urn:microsoft.com/office/officeart/2005/8/colors/colorful5#31" csCatId="colorful" phldr="1"/>
      <dgm:spPr/>
      <dgm:t>
        <a:bodyPr/>
        <a:lstStyle/>
        <a:p>
          <a:endParaRPr lang="en-US"/>
        </a:p>
      </dgm:t>
    </dgm:pt>
    <dgm:pt modelId="{2E4C76FD-D08E-4CCD-9CED-9FE2BDF8D762}">
      <dgm:prSet custT="1"/>
      <dgm:spPr/>
      <dgm:t>
        <a:bodyPr/>
        <a:lstStyle/>
        <a:p>
          <a:r>
            <a:rPr lang="en-GB" sz="2400" b="1" i="0" u="sng" baseline="0" dirty="0"/>
            <a:t>Detect and understand terrorist activity</a:t>
          </a:r>
          <a:r>
            <a:rPr lang="en-GB" sz="2400" b="0" i="0" baseline="0" dirty="0"/>
            <a:t>: primary   objective: effectively discover and identify terrorist threats in the UK &amp; overseas. </a:t>
          </a:r>
          <a:endParaRPr lang="en-US" sz="2400" dirty="0"/>
        </a:p>
      </dgm:t>
    </dgm:pt>
    <dgm:pt modelId="{36BCD061-0D04-4E14-90FA-2AA88D7A9E9A}" type="parTrans" cxnId="{BEF6E1DA-475F-4E72-A15B-B208AE12ADCD}">
      <dgm:prSet/>
      <dgm:spPr/>
      <dgm:t>
        <a:bodyPr/>
        <a:lstStyle/>
        <a:p>
          <a:endParaRPr lang="en-US"/>
        </a:p>
      </dgm:t>
    </dgm:pt>
    <dgm:pt modelId="{7092D06A-457D-4A36-BF98-DDEDA35072E3}" type="sibTrans" cxnId="{BEF6E1DA-475F-4E72-A15B-B208AE12ADCD}">
      <dgm:prSet/>
      <dgm:spPr/>
      <dgm:t>
        <a:bodyPr/>
        <a:lstStyle/>
        <a:p>
          <a:endParaRPr lang="en-US"/>
        </a:p>
      </dgm:t>
    </dgm:pt>
    <dgm:pt modelId="{865AF8DF-E843-415A-A2AE-B460F7A95CF2}">
      <dgm:prSet custT="1"/>
      <dgm:spPr/>
      <dgm:t>
        <a:bodyPr/>
        <a:lstStyle/>
        <a:p>
          <a:r>
            <a:rPr lang="en-GB" sz="2400" b="1" i="0" u="sng" baseline="0" dirty="0"/>
            <a:t>Investigate terrorist activity:</a:t>
          </a:r>
          <a:r>
            <a:rPr lang="en-GB" sz="2400" b="0" i="0" baseline="0" dirty="0"/>
            <a:t> Police, security and intelligence agencies will investigate the activity to determine the nature and severity of threat posed to the public.</a:t>
          </a:r>
          <a:endParaRPr lang="en-US" sz="2400" dirty="0"/>
        </a:p>
      </dgm:t>
    </dgm:pt>
    <dgm:pt modelId="{81965708-7704-4DA1-A432-9FA3131D7B4B}" type="parTrans" cxnId="{24528177-0219-47E1-A694-DEC4FFE00852}">
      <dgm:prSet/>
      <dgm:spPr/>
      <dgm:t>
        <a:bodyPr/>
        <a:lstStyle/>
        <a:p>
          <a:endParaRPr lang="en-US"/>
        </a:p>
      </dgm:t>
    </dgm:pt>
    <dgm:pt modelId="{60FD0BDF-6994-4506-83DE-FABEF456647D}" type="sibTrans" cxnId="{24528177-0219-47E1-A694-DEC4FFE00852}">
      <dgm:prSet/>
      <dgm:spPr/>
      <dgm:t>
        <a:bodyPr/>
        <a:lstStyle/>
        <a:p>
          <a:endParaRPr lang="en-US"/>
        </a:p>
      </dgm:t>
    </dgm:pt>
    <dgm:pt modelId="{39B1CD80-ECA9-448A-A17C-B1B979D98F75}">
      <dgm:prSet custT="1"/>
      <dgm:spPr/>
      <dgm:t>
        <a:bodyPr/>
        <a:lstStyle/>
        <a:p>
          <a:r>
            <a:rPr lang="en-GB" sz="2400" b="1" i="0" u="sng" baseline="0" dirty="0"/>
            <a:t>Disrupt terrorist activity:</a:t>
          </a:r>
          <a:r>
            <a:rPr lang="en-GB" sz="2400" b="0" i="0" baseline="0" dirty="0"/>
            <a:t> collective outcome of pursue work is to disrupt terrorist activity before an attack occurs in the UK and overseas.</a:t>
          </a:r>
          <a:endParaRPr lang="en-US" sz="2400" dirty="0"/>
        </a:p>
      </dgm:t>
    </dgm:pt>
    <dgm:pt modelId="{A54D2E83-95BA-4919-94D8-3EE9B12F53D5}" type="parTrans" cxnId="{61370164-E978-4EF9-850C-4DC96F1DC7F8}">
      <dgm:prSet/>
      <dgm:spPr/>
      <dgm:t>
        <a:bodyPr/>
        <a:lstStyle/>
        <a:p>
          <a:endParaRPr lang="en-US"/>
        </a:p>
      </dgm:t>
    </dgm:pt>
    <dgm:pt modelId="{38ADA699-35CA-446F-AB6C-9CC564D7CC45}" type="sibTrans" cxnId="{61370164-E978-4EF9-850C-4DC96F1DC7F8}">
      <dgm:prSet/>
      <dgm:spPr/>
      <dgm:t>
        <a:bodyPr/>
        <a:lstStyle/>
        <a:p>
          <a:endParaRPr lang="en-US"/>
        </a:p>
      </dgm:t>
    </dgm:pt>
    <dgm:pt modelId="{4375B866-623E-4994-912C-340411B13A0F}" type="pres">
      <dgm:prSet presAssocID="{EEA7B771-1420-4BAA-B892-B70E77393BAD}" presName="Name0" presStyleCnt="0">
        <dgm:presLayoutVars>
          <dgm:dir/>
          <dgm:resizeHandles val="exact"/>
        </dgm:presLayoutVars>
      </dgm:prSet>
      <dgm:spPr/>
    </dgm:pt>
    <dgm:pt modelId="{E6A14836-5111-4731-BDE2-32F1C87FE868}" type="pres">
      <dgm:prSet presAssocID="{2E4C76FD-D08E-4CCD-9CED-9FE2BDF8D762}" presName="node" presStyleLbl="node1" presStyleIdx="0" presStyleCnt="3">
        <dgm:presLayoutVars>
          <dgm:bulletEnabled val="1"/>
        </dgm:presLayoutVars>
      </dgm:prSet>
      <dgm:spPr/>
    </dgm:pt>
    <dgm:pt modelId="{026B3D5C-E393-411D-B7F0-751B06F90AE2}" type="pres">
      <dgm:prSet presAssocID="{7092D06A-457D-4A36-BF98-DDEDA35072E3}" presName="sibTrans" presStyleLbl="sibTrans2D1" presStyleIdx="0" presStyleCnt="2"/>
      <dgm:spPr/>
    </dgm:pt>
    <dgm:pt modelId="{C91F80D9-317F-4B32-A8E4-361F752FFD2C}" type="pres">
      <dgm:prSet presAssocID="{7092D06A-457D-4A36-BF98-DDEDA35072E3}" presName="connectorText" presStyleLbl="sibTrans2D1" presStyleIdx="0" presStyleCnt="2"/>
      <dgm:spPr/>
    </dgm:pt>
    <dgm:pt modelId="{48A7489B-3E24-4787-B175-44CFA71A9A3D}" type="pres">
      <dgm:prSet presAssocID="{865AF8DF-E843-415A-A2AE-B460F7A95CF2}" presName="node" presStyleLbl="node1" presStyleIdx="1" presStyleCnt="3">
        <dgm:presLayoutVars>
          <dgm:bulletEnabled val="1"/>
        </dgm:presLayoutVars>
      </dgm:prSet>
      <dgm:spPr/>
    </dgm:pt>
    <dgm:pt modelId="{8EB9D815-78DB-467E-AD9D-D5B35FF1BA68}" type="pres">
      <dgm:prSet presAssocID="{60FD0BDF-6994-4506-83DE-FABEF456647D}" presName="sibTrans" presStyleLbl="sibTrans2D1" presStyleIdx="1" presStyleCnt="2"/>
      <dgm:spPr/>
    </dgm:pt>
    <dgm:pt modelId="{B1F51F57-5C62-4A47-9741-1288243C2BA2}" type="pres">
      <dgm:prSet presAssocID="{60FD0BDF-6994-4506-83DE-FABEF456647D}" presName="connectorText" presStyleLbl="sibTrans2D1" presStyleIdx="1" presStyleCnt="2"/>
      <dgm:spPr/>
    </dgm:pt>
    <dgm:pt modelId="{70EB1FEE-8CB7-47D6-8016-6AA2AF3680F9}" type="pres">
      <dgm:prSet presAssocID="{39B1CD80-ECA9-448A-A17C-B1B979D98F75}" presName="node" presStyleLbl="node1" presStyleIdx="2" presStyleCnt="3">
        <dgm:presLayoutVars>
          <dgm:bulletEnabled val="1"/>
        </dgm:presLayoutVars>
      </dgm:prSet>
      <dgm:spPr/>
    </dgm:pt>
  </dgm:ptLst>
  <dgm:cxnLst>
    <dgm:cxn modelId="{735BB006-8F1C-4386-A03A-D43CAA93CFBC}" type="presOf" srcId="{7092D06A-457D-4A36-BF98-DDEDA35072E3}" destId="{C91F80D9-317F-4B32-A8E4-361F752FFD2C}" srcOrd="1" destOrd="0" presId="urn:microsoft.com/office/officeart/2005/8/layout/process1"/>
    <dgm:cxn modelId="{1BD0CA1F-618A-4596-BEBD-A7E249119BCC}" type="presOf" srcId="{60FD0BDF-6994-4506-83DE-FABEF456647D}" destId="{B1F51F57-5C62-4A47-9741-1288243C2BA2}" srcOrd="1" destOrd="0" presId="urn:microsoft.com/office/officeart/2005/8/layout/process1"/>
    <dgm:cxn modelId="{AC97D129-09EF-46AC-ADD9-7ECDD734AAEC}" type="presOf" srcId="{865AF8DF-E843-415A-A2AE-B460F7A95CF2}" destId="{48A7489B-3E24-4787-B175-44CFA71A9A3D}" srcOrd="0" destOrd="0" presId="urn:microsoft.com/office/officeart/2005/8/layout/process1"/>
    <dgm:cxn modelId="{836A4533-246E-4969-9B03-498EA51D2638}" type="presOf" srcId="{60FD0BDF-6994-4506-83DE-FABEF456647D}" destId="{8EB9D815-78DB-467E-AD9D-D5B35FF1BA68}" srcOrd="0" destOrd="0" presId="urn:microsoft.com/office/officeart/2005/8/layout/process1"/>
    <dgm:cxn modelId="{61370164-E978-4EF9-850C-4DC96F1DC7F8}" srcId="{EEA7B771-1420-4BAA-B892-B70E77393BAD}" destId="{39B1CD80-ECA9-448A-A17C-B1B979D98F75}" srcOrd="2" destOrd="0" parTransId="{A54D2E83-95BA-4919-94D8-3EE9B12F53D5}" sibTransId="{38ADA699-35CA-446F-AB6C-9CC564D7CC45}"/>
    <dgm:cxn modelId="{36736268-2059-4087-9E78-060B1C90B115}" type="presOf" srcId="{2E4C76FD-D08E-4CCD-9CED-9FE2BDF8D762}" destId="{E6A14836-5111-4731-BDE2-32F1C87FE868}" srcOrd="0" destOrd="0" presId="urn:microsoft.com/office/officeart/2005/8/layout/process1"/>
    <dgm:cxn modelId="{0557C64E-5A62-458A-9BF8-50D41E82DA9A}" type="presOf" srcId="{EEA7B771-1420-4BAA-B892-B70E77393BAD}" destId="{4375B866-623E-4994-912C-340411B13A0F}" srcOrd="0" destOrd="0" presId="urn:microsoft.com/office/officeart/2005/8/layout/process1"/>
    <dgm:cxn modelId="{24528177-0219-47E1-A694-DEC4FFE00852}" srcId="{EEA7B771-1420-4BAA-B892-B70E77393BAD}" destId="{865AF8DF-E843-415A-A2AE-B460F7A95CF2}" srcOrd="1" destOrd="0" parTransId="{81965708-7704-4DA1-A432-9FA3131D7B4B}" sibTransId="{60FD0BDF-6994-4506-83DE-FABEF456647D}"/>
    <dgm:cxn modelId="{AFF62EAA-5F23-4B2D-85BE-F9113FB93B5F}" type="presOf" srcId="{39B1CD80-ECA9-448A-A17C-B1B979D98F75}" destId="{70EB1FEE-8CB7-47D6-8016-6AA2AF3680F9}" srcOrd="0" destOrd="0" presId="urn:microsoft.com/office/officeart/2005/8/layout/process1"/>
    <dgm:cxn modelId="{BEF6E1DA-475F-4E72-A15B-B208AE12ADCD}" srcId="{EEA7B771-1420-4BAA-B892-B70E77393BAD}" destId="{2E4C76FD-D08E-4CCD-9CED-9FE2BDF8D762}" srcOrd="0" destOrd="0" parTransId="{36BCD061-0D04-4E14-90FA-2AA88D7A9E9A}" sibTransId="{7092D06A-457D-4A36-BF98-DDEDA35072E3}"/>
    <dgm:cxn modelId="{802B8BFF-E959-44A1-A8C4-7C710C5D0A58}" type="presOf" srcId="{7092D06A-457D-4A36-BF98-DDEDA35072E3}" destId="{026B3D5C-E393-411D-B7F0-751B06F90AE2}" srcOrd="0" destOrd="0" presId="urn:microsoft.com/office/officeart/2005/8/layout/process1"/>
    <dgm:cxn modelId="{2BD2E655-FB26-4AD8-B247-DED0C070C44A}" type="presParOf" srcId="{4375B866-623E-4994-912C-340411B13A0F}" destId="{E6A14836-5111-4731-BDE2-32F1C87FE868}" srcOrd="0" destOrd="0" presId="urn:microsoft.com/office/officeart/2005/8/layout/process1"/>
    <dgm:cxn modelId="{E7B79084-C107-4EC5-AB3D-CB24062D5AE7}" type="presParOf" srcId="{4375B866-623E-4994-912C-340411B13A0F}" destId="{026B3D5C-E393-411D-B7F0-751B06F90AE2}" srcOrd="1" destOrd="0" presId="urn:microsoft.com/office/officeart/2005/8/layout/process1"/>
    <dgm:cxn modelId="{CC063D29-3140-44FF-872F-5E8D11F91279}" type="presParOf" srcId="{026B3D5C-E393-411D-B7F0-751B06F90AE2}" destId="{C91F80D9-317F-4B32-A8E4-361F752FFD2C}" srcOrd="0" destOrd="0" presId="urn:microsoft.com/office/officeart/2005/8/layout/process1"/>
    <dgm:cxn modelId="{9D8CB18E-2423-459F-B5B7-B2739AD68564}" type="presParOf" srcId="{4375B866-623E-4994-912C-340411B13A0F}" destId="{48A7489B-3E24-4787-B175-44CFA71A9A3D}" srcOrd="2" destOrd="0" presId="urn:microsoft.com/office/officeart/2005/8/layout/process1"/>
    <dgm:cxn modelId="{2614FFA2-6C7F-479C-AD0A-A19A86E49A4C}" type="presParOf" srcId="{4375B866-623E-4994-912C-340411B13A0F}" destId="{8EB9D815-78DB-467E-AD9D-D5B35FF1BA68}" srcOrd="3" destOrd="0" presId="urn:microsoft.com/office/officeart/2005/8/layout/process1"/>
    <dgm:cxn modelId="{C04A69E7-F4F8-40D6-BA19-A4C01DD62EF4}" type="presParOf" srcId="{8EB9D815-78DB-467E-AD9D-D5B35FF1BA68}" destId="{B1F51F57-5C62-4A47-9741-1288243C2BA2}" srcOrd="0" destOrd="0" presId="urn:microsoft.com/office/officeart/2005/8/layout/process1"/>
    <dgm:cxn modelId="{46CD1DD7-CA90-436F-96DB-53F1863523ED}" type="presParOf" srcId="{4375B866-623E-4994-912C-340411B13A0F}" destId="{70EB1FEE-8CB7-47D6-8016-6AA2AF3680F9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CA9EBF-4BD0-45B9-9597-65B02CED815A}">
      <dsp:nvSpPr>
        <dsp:cNvPr id="0" name=""/>
        <dsp:cNvSpPr/>
      </dsp:nvSpPr>
      <dsp:spPr>
        <a:xfrm>
          <a:off x="0" y="4105454"/>
          <a:ext cx="6666833" cy="1347501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 baseline="0"/>
            <a:t>’The aim of CONTEST is to reduce the risk to the UK and its interests overseas from terrorism </a:t>
          </a:r>
          <a:endParaRPr lang="en-US" sz="2400" kern="1200"/>
        </a:p>
      </dsp:txBody>
      <dsp:txXfrm>
        <a:off x="0" y="4105454"/>
        <a:ext cx="6666833" cy="1347501"/>
      </dsp:txXfrm>
    </dsp:sp>
    <dsp:sp modelId="{5D3D33B2-FBC3-4527-AEEC-187B92F8CFE8}">
      <dsp:nvSpPr>
        <dsp:cNvPr id="0" name=""/>
        <dsp:cNvSpPr/>
      </dsp:nvSpPr>
      <dsp:spPr>
        <a:xfrm rot="10800000">
          <a:off x="0" y="2053209"/>
          <a:ext cx="6666833" cy="2072457"/>
        </a:xfrm>
        <a:prstGeom prst="upArrowCallout">
          <a:avLst/>
        </a:prstGeom>
        <a:gradFill rotWithShape="0">
          <a:gsLst>
            <a:gs pos="0">
              <a:schemeClr val="accent5">
                <a:hueOff val="-6076075"/>
                <a:satOff val="-413"/>
                <a:lumOff val="9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076075"/>
                <a:satOff val="-413"/>
                <a:lumOff val="9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076075"/>
                <a:satOff val="-413"/>
                <a:lumOff val="9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 baseline="0"/>
            <a:t>Developed as part of an overall post 9/11 counter-terrorism approach.</a:t>
          </a:r>
          <a:endParaRPr lang="en-US" sz="2400" kern="1200"/>
        </a:p>
      </dsp:txBody>
      <dsp:txXfrm rot="10800000">
        <a:off x="0" y="2053209"/>
        <a:ext cx="6666833" cy="1346620"/>
      </dsp:txXfrm>
    </dsp:sp>
    <dsp:sp modelId="{8BE5ED90-7061-4E83-A787-3F2060F5ECF3}">
      <dsp:nvSpPr>
        <dsp:cNvPr id="0" name=""/>
        <dsp:cNvSpPr/>
      </dsp:nvSpPr>
      <dsp:spPr>
        <a:xfrm rot="10800000">
          <a:off x="0" y="964"/>
          <a:ext cx="6666833" cy="2072457"/>
        </a:xfrm>
        <a:prstGeom prst="upArrowCallou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 baseline="0"/>
            <a:t>CONTEST – a strategy introduced in 2003 to counter the issue of terrorism. </a:t>
          </a:r>
          <a:endParaRPr lang="en-US" sz="2400" kern="1200"/>
        </a:p>
      </dsp:txBody>
      <dsp:txXfrm rot="10800000">
        <a:off x="0" y="964"/>
        <a:ext cx="6666833" cy="134662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35AEC3-E232-442F-A714-5EC046CC3616}">
      <dsp:nvSpPr>
        <dsp:cNvPr id="0" name=""/>
        <dsp:cNvSpPr/>
      </dsp:nvSpPr>
      <dsp:spPr>
        <a:xfrm>
          <a:off x="3080" y="464830"/>
          <a:ext cx="2444055" cy="3421677"/>
        </a:xfrm>
        <a:prstGeom prst="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48" tIns="330200" rIns="190548" bIns="33020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i="0" kern="1200" baseline="0" dirty="0"/>
            <a:t>Prevent</a:t>
          </a:r>
          <a:r>
            <a:rPr lang="en-GB" sz="1800" b="0" i="0" kern="1200" baseline="0" dirty="0"/>
            <a:t> – safeguard and support those vulnerable to radicalisation, to prevent them becoming or supporting terrorists</a:t>
          </a:r>
          <a:endParaRPr lang="en-US" sz="1800" kern="1200" dirty="0"/>
        </a:p>
      </dsp:txBody>
      <dsp:txXfrm>
        <a:off x="3080" y="1765067"/>
        <a:ext cx="2444055" cy="2053006"/>
      </dsp:txXfrm>
    </dsp:sp>
    <dsp:sp modelId="{85029BCB-F572-41C4-8D43-410DBB8FC558}">
      <dsp:nvSpPr>
        <dsp:cNvPr id="0" name=""/>
        <dsp:cNvSpPr/>
      </dsp:nvSpPr>
      <dsp:spPr>
        <a:xfrm>
          <a:off x="711856" y="806997"/>
          <a:ext cx="1026503" cy="1026503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0030" tIns="12700" rIns="80030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862184" y="957325"/>
        <a:ext cx="725847" cy="725847"/>
      </dsp:txXfrm>
    </dsp:sp>
    <dsp:sp modelId="{75B70A19-DE19-4836-BF26-4F47EB7BC7A0}">
      <dsp:nvSpPr>
        <dsp:cNvPr id="0" name=""/>
        <dsp:cNvSpPr/>
      </dsp:nvSpPr>
      <dsp:spPr>
        <a:xfrm>
          <a:off x="3080" y="3886435"/>
          <a:ext cx="2444055" cy="7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A16C14C0-1CFA-47F0-8F32-307A658F24BC}">
      <dsp:nvSpPr>
        <dsp:cNvPr id="0" name=""/>
        <dsp:cNvSpPr/>
      </dsp:nvSpPr>
      <dsp:spPr>
        <a:xfrm>
          <a:off x="2691541" y="464830"/>
          <a:ext cx="2444055" cy="3421677"/>
        </a:xfrm>
        <a:prstGeom prst="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48" tIns="330200" rIns="190548" bIns="33020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i="0" kern="1200" baseline="0" dirty="0"/>
            <a:t>Pursue</a:t>
          </a:r>
          <a:r>
            <a:rPr lang="en-GB" sz="1800" b="0" i="0" kern="1200" baseline="0" dirty="0"/>
            <a:t> – stop terrorist attacks happening in this country and against UK interests overseas</a:t>
          </a:r>
          <a:endParaRPr lang="en-US" sz="1800" kern="1200" dirty="0"/>
        </a:p>
      </dsp:txBody>
      <dsp:txXfrm>
        <a:off x="2691541" y="1765067"/>
        <a:ext cx="2444055" cy="2053006"/>
      </dsp:txXfrm>
    </dsp:sp>
    <dsp:sp modelId="{EF8F2D1D-D3B8-4AF3-B687-E44FB31AAC8D}">
      <dsp:nvSpPr>
        <dsp:cNvPr id="0" name=""/>
        <dsp:cNvSpPr/>
      </dsp:nvSpPr>
      <dsp:spPr>
        <a:xfrm>
          <a:off x="3400317" y="806997"/>
          <a:ext cx="1026503" cy="1026503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0030" tIns="12700" rIns="80030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3550645" y="957325"/>
        <a:ext cx="725847" cy="725847"/>
      </dsp:txXfrm>
    </dsp:sp>
    <dsp:sp modelId="{A1590EAC-5F0A-4A11-95C4-E4B6FA357624}">
      <dsp:nvSpPr>
        <dsp:cNvPr id="0" name=""/>
        <dsp:cNvSpPr/>
      </dsp:nvSpPr>
      <dsp:spPr>
        <a:xfrm>
          <a:off x="2691541" y="3886435"/>
          <a:ext cx="2444055" cy="7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8868D64E-0DE2-4B15-A857-C1898F7B06E0}">
      <dsp:nvSpPr>
        <dsp:cNvPr id="0" name=""/>
        <dsp:cNvSpPr/>
      </dsp:nvSpPr>
      <dsp:spPr>
        <a:xfrm>
          <a:off x="5380002" y="464830"/>
          <a:ext cx="2444055" cy="3421677"/>
        </a:xfrm>
        <a:prstGeom prst="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48" tIns="330200" rIns="190548" bIns="33020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i="0" kern="1200" baseline="0" dirty="0"/>
            <a:t>Protect </a:t>
          </a:r>
          <a:r>
            <a:rPr lang="en-GB" sz="1800" b="0" i="0" kern="1200" baseline="0" dirty="0"/>
            <a:t>– strengthen protection against terrorist attacks in the UK and against interests overseas</a:t>
          </a:r>
          <a:endParaRPr lang="en-US" sz="1800" kern="1200" dirty="0"/>
        </a:p>
      </dsp:txBody>
      <dsp:txXfrm>
        <a:off x="5380002" y="1765067"/>
        <a:ext cx="2444055" cy="2053006"/>
      </dsp:txXfrm>
    </dsp:sp>
    <dsp:sp modelId="{F13BAA17-6440-407A-8CEB-B6923B9C8661}">
      <dsp:nvSpPr>
        <dsp:cNvPr id="0" name=""/>
        <dsp:cNvSpPr/>
      </dsp:nvSpPr>
      <dsp:spPr>
        <a:xfrm>
          <a:off x="6088778" y="806997"/>
          <a:ext cx="1026503" cy="1026503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0030" tIns="12700" rIns="80030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3</a:t>
          </a:r>
        </a:p>
      </dsp:txBody>
      <dsp:txXfrm>
        <a:off x="6239106" y="957325"/>
        <a:ext cx="725847" cy="725847"/>
      </dsp:txXfrm>
    </dsp:sp>
    <dsp:sp modelId="{761644D5-5C92-4C5E-9B80-1EC7953C135A}">
      <dsp:nvSpPr>
        <dsp:cNvPr id="0" name=""/>
        <dsp:cNvSpPr/>
      </dsp:nvSpPr>
      <dsp:spPr>
        <a:xfrm>
          <a:off x="5380002" y="3886435"/>
          <a:ext cx="2444055" cy="7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A32C7382-F6F4-4CD3-9204-0C3C5347A837}">
      <dsp:nvSpPr>
        <dsp:cNvPr id="0" name=""/>
        <dsp:cNvSpPr/>
      </dsp:nvSpPr>
      <dsp:spPr>
        <a:xfrm>
          <a:off x="8068463" y="464830"/>
          <a:ext cx="2444055" cy="3421677"/>
        </a:xfrm>
        <a:prstGeom prst="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48" tIns="330200" rIns="190548" bIns="33020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i="0" kern="1200" baseline="0" dirty="0"/>
            <a:t>Prepare</a:t>
          </a:r>
          <a:r>
            <a:rPr lang="en-GB" sz="1800" b="0" i="0" kern="1200" baseline="0" dirty="0"/>
            <a:t> – mitigate  the impact of terrorist incidents, by bringing the attack to an end rapidly</a:t>
          </a:r>
          <a:endParaRPr lang="en-US" sz="1800" kern="1200" dirty="0"/>
        </a:p>
      </dsp:txBody>
      <dsp:txXfrm>
        <a:off x="8068463" y="1765067"/>
        <a:ext cx="2444055" cy="2053006"/>
      </dsp:txXfrm>
    </dsp:sp>
    <dsp:sp modelId="{FF2B1337-27E0-4F2C-A19D-F1F0AB69678E}">
      <dsp:nvSpPr>
        <dsp:cNvPr id="0" name=""/>
        <dsp:cNvSpPr/>
      </dsp:nvSpPr>
      <dsp:spPr>
        <a:xfrm>
          <a:off x="8777239" y="806997"/>
          <a:ext cx="1026503" cy="1026503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0030" tIns="12700" rIns="80030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4</a:t>
          </a:r>
        </a:p>
      </dsp:txBody>
      <dsp:txXfrm>
        <a:off x="8927567" y="957325"/>
        <a:ext cx="725847" cy="725847"/>
      </dsp:txXfrm>
    </dsp:sp>
    <dsp:sp modelId="{978C0AED-141A-4DB2-A91D-B389423E5A79}">
      <dsp:nvSpPr>
        <dsp:cNvPr id="0" name=""/>
        <dsp:cNvSpPr/>
      </dsp:nvSpPr>
      <dsp:spPr>
        <a:xfrm>
          <a:off x="8068463" y="3886435"/>
          <a:ext cx="2444055" cy="7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4A7E4A-A065-4CE3-85AB-A3AB6E524553}">
      <dsp:nvSpPr>
        <dsp:cNvPr id="0" name=""/>
        <dsp:cNvSpPr/>
      </dsp:nvSpPr>
      <dsp:spPr>
        <a:xfrm>
          <a:off x="0" y="98059"/>
          <a:ext cx="6666833" cy="126477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0" kern="1200" baseline="0"/>
            <a:t>Focus on activities &amp; resources in those locations where the threat from terrorism and radicalisation is highest. </a:t>
          </a:r>
          <a:endParaRPr lang="en-US" sz="2300" kern="1200"/>
        </a:p>
      </dsp:txBody>
      <dsp:txXfrm>
        <a:off x="61741" y="159800"/>
        <a:ext cx="6543351" cy="1141288"/>
      </dsp:txXfrm>
    </dsp:sp>
    <dsp:sp modelId="{8DC7FDBA-8485-451C-AF66-104AFD1D53F2}">
      <dsp:nvSpPr>
        <dsp:cNvPr id="0" name=""/>
        <dsp:cNvSpPr/>
      </dsp:nvSpPr>
      <dsp:spPr>
        <a:xfrm>
          <a:off x="0" y="1429069"/>
          <a:ext cx="6666833" cy="1264770"/>
        </a:xfrm>
        <a:prstGeom prst="roundRect">
          <a:avLst/>
        </a:prstGeom>
        <a:gradFill rotWithShape="0">
          <a:gsLst>
            <a:gs pos="0">
              <a:schemeClr val="accent5">
                <a:hueOff val="-4050717"/>
                <a:satOff val="-275"/>
                <a:lumOff val="65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050717"/>
                <a:satOff val="-275"/>
                <a:lumOff val="65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050717"/>
                <a:satOff val="-275"/>
                <a:lumOff val="65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0" kern="1200" baseline="0"/>
            <a:t>Expand Disengagement programme</a:t>
          </a:r>
          <a:endParaRPr lang="en-US" sz="2300" kern="1200"/>
        </a:p>
      </dsp:txBody>
      <dsp:txXfrm>
        <a:off x="61741" y="1490810"/>
        <a:ext cx="6543351" cy="1141288"/>
      </dsp:txXfrm>
    </dsp:sp>
    <dsp:sp modelId="{EC4AE19C-1866-4E2A-A624-C3228B220838}">
      <dsp:nvSpPr>
        <dsp:cNvPr id="0" name=""/>
        <dsp:cNvSpPr/>
      </dsp:nvSpPr>
      <dsp:spPr>
        <a:xfrm>
          <a:off x="0" y="2760080"/>
          <a:ext cx="6666833" cy="1264770"/>
        </a:xfrm>
        <a:prstGeom prst="roundRect">
          <a:avLst/>
        </a:prstGeom>
        <a:gradFill rotWithShape="0">
          <a:gsLst>
            <a:gs pos="0">
              <a:schemeClr val="accent5">
                <a:hueOff val="-8101434"/>
                <a:satOff val="-551"/>
                <a:lumOff val="130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8101434"/>
                <a:satOff val="-551"/>
                <a:lumOff val="130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8101434"/>
                <a:satOff val="-551"/>
                <a:lumOff val="130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0" kern="1200" baseline="0"/>
            <a:t>Multi agency work to improve &amp; understanding those risks involved in terrorism and terrorism and enable early intervention</a:t>
          </a:r>
          <a:endParaRPr lang="en-US" sz="2300" kern="1200"/>
        </a:p>
      </dsp:txBody>
      <dsp:txXfrm>
        <a:off x="61741" y="2821821"/>
        <a:ext cx="6543351" cy="1141288"/>
      </dsp:txXfrm>
    </dsp:sp>
    <dsp:sp modelId="{ABBFCCEF-CB29-4D00-B64C-0B87DC3C7640}">
      <dsp:nvSpPr>
        <dsp:cNvPr id="0" name=""/>
        <dsp:cNvSpPr/>
      </dsp:nvSpPr>
      <dsp:spPr>
        <a:xfrm>
          <a:off x="0" y="4091090"/>
          <a:ext cx="6666833" cy="1264770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0" kern="1200" baseline="0"/>
            <a:t>Build stronger partnership with community groups, public sector institutions, industries to improve prevent delivery </a:t>
          </a:r>
          <a:endParaRPr lang="en-US" sz="2300" kern="1200"/>
        </a:p>
      </dsp:txBody>
      <dsp:txXfrm>
        <a:off x="61741" y="4152831"/>
        <a:ext cx="6543351" cy="114128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D8CA5E-4CF4-4B11-A262-C975588C1EBA}">
      <dsp:nvSpPr>
        <dsp:cNvPr id="0" name=""/>
        <dsp:cNvSpPr/>
      </dsp:nvSpPr>
      <dsp:spPr>
        <a:xfrm>
          <a:off x="0" y="0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35CC00B-9F79-4F20-9021-69E52772AF25}">
      <dsp:nvSpPr>
        <dsp:cNvPr id="0" name=""/>
        <dsp:cNvSpPr/>
      </dsp:nvSpPr>
      <dsp:spPr>
        <a:xfrm>
          <a:off x="0" y="0"/>
          <a:ext cx="6666833" cy="1363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 baseline="0" dirty="0"/>
            <a:t>The objectives on the previous side are important to understand what takes place under PREVENT</a:t>
          </a:r>
          <a:endParaRPr lang="en-US" sz="2400" kern="1200" dirty="0"/>
        </a:p>
      </dsp:txBody>
      <dsp:txXfrm>
        <a:off x="0" y="0"/>
        <a:ext cx="6666833" cy="1363480"/>
      </dsp:txXfrm>
    </dsp:sp>
    <dsp:sp modelId="{55665511-B191-438E-B341-D65B41F7B7C7}">
      <dsp:nvSpPr>
        <dsp:cNvPr id="0" name=""/>
        <dsp:cNvSpPr/>
      </dsp:nvSpPr>
      <dsp:spPr>
        <a:xfrm>
          <a:off x="0" y="1363480"/>
          <a:ext cx="6666833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84DD2F4-0005-42E1-A446-FEF0677FC76C}">
      <dsp:nvSpPr>
        <dsp:cNvPr id="0" name=""/>
        <dsp:cNvSpPr/>
      </dsp:nvSpPr>
      <dsp:spPr>
        <a:xfrm>
          <a:off x="0" y="1363480"/>
          <a:ext cx="6666833" cy="1363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 baseline="0" dirty="0"/>
            <a:t>Must work across many agencies such as police, local authority, education, social welfare &amp; health</a:t>
          </a:r>
          <a:endParaRPr lang="en-US" sz="2400" kern="1200" dirty="0"/>
        </a:p>
      </dsp:txBody>
      <dsp:txXfrm>
        <a:off x="0" y="1363480"/>
        <a:ext cx="6666833" cy="1363480"/>
      </dsp:txXfrm>
    </dsp:sp>
    <dsp:sp modelId="{B840B3D4-F1FF-4C44-91DB-B44895C75C8B}">
      <dsp:nvSpPr>
        <dsp:cNvPr id="0" name=""/>
        <dsp:cNvSpPr/>
      </dsp:nvSpPr>
      <dsp:spPr>
        <a:xfrm>
          <a:off x="0" y="2726960"/>
          <a:ext cx="6666833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BC77217-7AD3-4008-9993-6F7A9BEF2A4C}">
      <dsp:nvSpPr>
        <dsp:cNvPr id="0" name=""/>
        <dsp:cNvSpPr/>
      </dsp:nvSpPr>
      <dsp:spPr>
        <a:xfrm>
          <a:off x="0" y="2726960"/>
          <a:ext cx="6666833" cy="1363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 baseline="0" dirty="0"/>
            <a:t>PREVENT Duty  - enquires public sector organisations in the UK to take reasonable steps to prevent people from being drawn into terrorism</a:t>
          </a:r>
          <a:endParaRPr lang="en-US" sz="2400" kern="1200" dirty="0"/>
        </a:p>
      </dsp:txBody>
      <dsp:txXfrm>
        <a:off x="0" y="2726960"/>
        <a:ext cx="6666833" cy="1363480"/>
      </dsp:txXfrm>
    </dsp:sp>
    <dsp:sp modelId="{80164DD9-6114-4199-8A3D-253DB28FDC28}">
      <dsp:nvSpPr>
        <dsp:cNvPr id="0" name=""/>
        <dsp:cNvSpPr/>
      </dsp:nvSpPr>
      <dsp:spPr>
        <a:xfrm>
          <a:off x="0" y="4090440"/>
          <a:ext cx="6666833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91E5FC7-571E-4663-B2BD-DF938E6572C0}">
      <dsp:nvSpPr>
        <dsp:cNvPr id="0" name=""/>
        <dsp:cNvSpPr/>
      </dsp:nvSpPr>
      <dsp:spPr>
        <a:xfrm>
          <a:off x="0" y="4090440"/>
          <a:ext cx="6666833" cy="1363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 baseline="0" dirty="0"/>
            <a:t>PREVENT is a complex and often misunderstood strategy – Failings along the way</a:t>
          </a:r>
          <a:endParaRPr lang="en-US" sz="2400" kern="1200" dirty="0"/>
        </a:p>
      </dsp:txBody>
      <dsp:txXfrm>
        <a:off x="0" y="4090440"/>
        <a:ext cx="6666833" cy="136348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7FA980-43E6-442F-900F-8810DFD6F3A4}">
      <dsp:nvSpPr>
        <dsp:cNvPr id="0" name=""/>
        <dsp:cNvSpPr/>
      </dsp:nvSpPr>
      <dsp:spPr>
        <a:xfrm>
          <a:off x="2043628" y="484603"/>
          <a:ext cx="37520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5204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221085" y="528294"/>
        <a:ext cx="20290" cy="4058"/>
      </dsp:txXfrm>
    </dsp:sp>
    <dsp:sp modelId="{F8D4427C-4559-46CC-A86A-958D73A0E53F}">
      <dsp:nvSpPr>
        <dsp:cNvPr id="0" name=""/>
        <dsp:cNvSpPr/>
      </dsp:nvSpPr>
      <dsp:spPr>
        <a:xfrm>
          <a:off x="281061" y="1013"/>
          <a:ext cx="1764366" cy="1058620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6455" tIns="90750" rIns="86455" bIns="9075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baseline="0"/>
            <a:t>Schools</a:t>
          </a:r>
          <a:endParaRPr lang="en-US" sz="1800" kern="1200"/>
        </a:p>
      </dsp:txBody>
      <dsp:txXfrm>
        <a:off x="281061" y="1013"/>
        <a:ext cx="1764366" cy="1058620"/>
      </dsp:txXfrm>
    </dsp:sp>
    <dsp:sp modelId="{56AC3206-2788-4A63-8565-39C13FD2F93C}">
      <dsp:nvSpPr>
        <dsp:cNvPr id="0" name=""/>
        <dsp:cNvSpPr/>
      </dsp:nvSpPr>
      <dsp:spPr>
        <a:xfrm>
          <a:off x="4213799" y="484603"/>
          <a:ext cx="37520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5204" y="4572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391257" y="528294"/>
        <a:ext cx="20290" cy="4058"/>
      </dsp:txXfrm>
    </dsp:sp>
    <dsp:sp modelId="{A6353522-C575-437F-9A9A-4958BD222F37}">
      <dsp:nvSpPr>
        <dsp:cNvPr id="0" name=""/>
        <dsp:cNvSpPr/>
      </dsp:nvSpPr>
      <dsp:spPr>
        <a:xfrm>
          <a:off x="2451233" y="1013"/>
          <a:ext cx="1764366" cy="1058620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6455" tIns="90750" rIns="86455" bIns="9075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baseline="0"/>
            <a:t>College</a:t>
          </a:r>
          <a:endParaRPr lang="en-US" sz="1800" kern="1200"/>
        </a:p>
      </dsp:txBody>
      <dsp:txXfrm>
        <a:off x="2451233" y="1013"/>
        <a:ext cx="1764366" cy="1058620"/>
      </dsp:txXfrm>
    </dsp:sp>
    <dsp:sp modelId="{133A37F7-C7AD-496B-A45A-32E2636DDD9B}">
      <dsp:nvSpPr>
        <dsp:cNvPr id="0" name=""/>
        <dsp:cNvSpPr/>
      </dsp:nvSpPr>
      <dsp:spPr>
        <a:xfrm>
          <a:off x="1163245" y="1057833"/>
          <a:ext cx="4340342" cy="375204"/>
        </a:xfrm>
        <a:custGeom>
          <a:avLst/>
          <a:gdLst/>
          <a:ahLst/>
          <a:cxnLst/>
          <a:rect l="0" t="0" r="0" b="0"/>
          <a:pathLst>
            <a:path>
              <a:moveTo>
                <a:pt x="4340342" y="0"/>
              </a:moveTo>
              <a:lnTo>
                <a:pt x="4340342" y="204702"/>
              </a:lnTo>
              <a:lnTo>
                <a:pt x="0" y="204702"/>
              </a:lnTo>
              <a:lnTo>
                <a:pt x="0" y="375204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224434" y="1243406"/>
        <a:ext cx="217963" cy="4058"/>
      </dsp:txXfrm>
    </dsp:sp>
    <dsp:sp modelId="{E1E0A2CC-2DDF-4127-B487-B67833131CA6}">
      <dsp:nvSpPr>
        <dsp:cNvPr id="0" name=""/>
        <dsp:cNvSpPr/>
      </dsp:nvSpPr>
      <dsp:spPr>
        <a:xfrm>
          <a:off x="4621404" y="1013"/>
          <a:ext cx="1764366" cy="1058620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6455" tIns="90750" rIns="86455" bIns="9075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baseline="0"/>
            <a:t>Universities </a:t>
          </a:r>
          <a:endParaRPr lang="en-US" sz="1800" kern="1200"/>
        </a:p>
      </dsp:txBody>
      <dsp:txXfrm>
        <a:off x="4621404" y="1013"/>
        <a:ext cx="1764366" cy="1058620"/>
      </dsp:txXfrm>
    </dsp:sp>
    <dsp:sp modelId="{320CBDF5-16BC-402F-8B5C-0F223012D892}">
      <dsp:nvSpPr>
        <dsp:cNvPr id="0" name=""/>
        <dsp:cNvSpPr/>
      </dsp:nvSpPr>
      <dsp:spPr>
        <a:xfrm>
          <a:off x="2043628" y="1949027"/>
          <a:ext cx="37520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5204" y="45720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221085" y="1992718"/>
        <a:ext cx="20290" cy="4058"/>
      </dsp:txXfrm>
    </dsp:sp>
    <dsp:sp modelId="{43103579-0CA7-4C8F-AB60-DF7F082724D3}">
      <dsp:nvSpPr>
        <dsp:cNvPr id="0" name=""/>
        <dsp:cNvSpPr/>
      </dsp:nvSpPr>
      <dsp:spPr>
        <a:xfrm>
          <a:off x="281061" y="1465437"/>
          <a:ext cx="1764366" cy="1058620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6455" tIns="90750" rIns="86455" bIns="9075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baseline="0"/>
            <a:t>Doctors/Nurses</a:t>
          </a:r>
          <a:endParaRPr lang="en-US" sz="1800" kern="1200"/>
        </a:p>
      </dsp:txBody>
      <dsp:txXfrm>
        <a:off x="281061" y="1465437"/>
        <a:ext cx="1764366" cy="1058620"/>
      </dsp:txXfrm>
    </dsp:sp>
    <dsp:sp modelId="{60B497CD-6589-4CB6-9951-70CB0A0ACB3F}">
      <dsp:nvSpPr>
        <dsp:cNvPr id="0" name=""/>
        <dsp:cNvSpPr/>
      </dsp:nvSpPr>
      <dsp:spPr>
        <a:xfrm>
          <a:off x="4213799" y="1949027"/>
          <a:ext cx="37520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5204" y="45720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391257" y="1992718"/>
        <a:ext cx="20290" cy="4058"/>
      </dsp:txXfrm>
    </dsp:sp>
    <dsp:sp modelId="{81319558-993F-4C8D-AB38-64EA9B9AB4B0}">
      <dsp:nvSpPr>
        <dsp:cNvPr id="0" name=""/>
        <dsp:cNvSpPr/>
      </dsp:nvSpPr>
      <dsp:spPr>
        <a:xfrm>
          <a:off x="2451233" y="1465437"/>
          <a:ext cx="1764366" cy="1058620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6455" tIns="90750" rIns="86455" bIns="9075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baseline="0"/>
            <a:t>Health Visitors</a:t>
          </a:r>
          <a:endParaRPr lang="en-US" sz="1800" kern="1200"/>
        </a:p>
      </dsp:txBody>
      <dsp:txXfrm>
        <a:off x="2451233" y="1465437"/>
        <a:ext cx="1764366" cy="1058620"/>
      </dsp:txXfrm>
    </dsp:sp>
    <dsp:sp modelId="{9F0C3D2C-140D-4844-90A0-89EE4DF114AD}">
      <dsp:nvSpPr>
        <dsp:cNvPr id="0" name=""/>
        <dsp:cNvSpPr/>
      </dsp:nvSpPr>
      <dsp:spPr>
        <a:xfrm>
          <a:off x="1163245" y="2522257"/>
          <a:ext cx="4340342" cy="375204"/>
        </a:xfrm>
        <a:custGeom>
          <a:avLst/>
          <a:gdLst/>
          <a:ahLst/>
          <a:cxnLst/>
          <a:rect l="0" t="0" r="0" b="0"/>
          <a:pathLst>
            <a:path>
              <a:moveTo>
                <a:pt x="4340342" y="0"/>
              </a:moveTo>
              <a:lnTo>
                <a:pt x="4340342" y="204702"/>
              </a:lnTo>
              <a:lnTo>
                <a:pt x="0" y="204702"/>
              </a:lnTo>
              <a:lnTo>
                <a:pt x="0" y="375204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224434" y="2707830"/>
        <a:ext cx="217963" cy="4058"/>
      </dsp:txXfrm>
    </dsp:sp>
    <dsp:sp modelId="{82598C43-D40A-431C-A71E-76D102D635C0}">
      <dsp:nvSpPr>
        <dsp:cNvPr id="0" name=""/>
        <dsp:cNvSpPr/>
      </dsp:nvSpPr>
      <dsp:spPr>
        <a:xfrm>
          <a:off x="4621404" y="1465437"/>
          <a:ext cx="1764366" cy="1058620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6455" tIns="90750" rIns="86455" bIns="9075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baseline="0"/>
            <a:t>Carers</a:t>
          </a:r>
          <a:endParaRPr lang="en-US" sz="1800" kern="1200"/>
        </a:p>
      </dsp:txBody>
      <dsp:txXfrm>
        <a:off x="4621404" y="1465437"/>
        <a:ext cx="1764366" cy="1058620"/>
      </dsp:txXfrm>
    </dsp:sp>
    <dsp:sp modelId="{AEC468D7-82FD-4B5C-86BA-393F30DF4FF9}">
      <dsp:nvSpPr>
        <dsp:cNvPr id="0" name=""/>
        <dsp:cNvSpPr/>
      </dsp:nvSpPr>
      <dsp:spPr>
        <a:xfrm>
          <a:off x="2043628" y="3413452"/>
          <a:ext cx="37520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5204" y="4572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221085" y="3457143"/>
        <a:ext cx="20290" cy="4058"/>
      </dsp:txXfrm>
    </dsp:sp>
    <dsp:sp modelId="{26D6539F-74DA-4E96-8989-667C0BC6489B}">
      <dsp:nvSpPr>
        <dsp:cNvPr id="0" name=""/>
        <dsp:cNvSpPr/>
      </dsp:nvSpPr>
      <dsp:spPr>
        <a:xfrm>
          <a:off x="281061" y="2929862"/>
          <a:ext cx="1764366" cy="1058620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6455" tIns="90750" rIns="86455" bIns="9075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baseline="0"/>
            <a:t>Social Workers</a:t>
          </a:r>
          <a:endParaRPr lang="en-US" sz="1800" kern="1200"/>
        </a:p>
      </dsp:txBody>
      <dsp:txXfrm>
        <a:off x="281061" y="2929862"/>
        <a:ext cx="1764366" cy="1058620"/>
      </dsp:txXfrm>
    </dsp:sp>
    <dsp:sp modelId="{B2EDF1A1-780B-48CA-BE78-2E267CA485A8}">
      <dsp:nvSpPr>
        <dsp:cNvPr id="0" name=""/>
        <dsp:cNvSpPr/>
      </dsp:nvSpPr>
      <dsp:spPr>
        <a:xfrm>
          <a:off x="4213799" y="3413452"/>
          <a:ext cx="37520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5204" y="45720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391257" y="3457143"/>
        <a:ext cx="20290" cy="4058"/>
      </dsp:txXfrm>
    </dsp:sp>
    <dsp:sp modelId="{3A32DDF1-DC72-4155-A0BD-C1E9DC794597}">
      <dsp:nvSpPr>
        <dsp:cNvPr id="0" name=""/>
        <dsp:cNvSpPr/>
      </dsp:nvSpPr>
      <dsp:spPr>
        <a:xfrm>
          <a:off x="2451233" y="2929862"/>
          <a:ext cx="1764366" cy="1058620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6455" tIns="90750" rIns="86455" bIns="9075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baseline="0"/>
            <a:t>Prison Officers</a:t>
          </a:r>
          <a:endParaRPr lang="en-US" sz="1800" kern="1200"/>
        </a:p>
      </dsp:txBody>
      <dsp:txXfrm>
        <a:off x="2451233" y="2929862"/>
        <a:ext cx="1764366" cy="1058620"/>
      </dsp:txXfrm>
    </dsp:sp>
    <dsp:sp modelId="{648F2296-D482-4E50-A4CE-F1B563D45FCC}">
      <dsp:nvSpPr>
        <dsp:cNvPr id="0" name=""/>
        <dsp:cNvSpPr/>
      </dsp:nvSpPr>
      <dsp:spPr>
        <a:xfrm>
          <a:off x="1163245" y="3986682"/>
          <a:ext cx="4340342" cy="375204"/>
        </a:xfrm>
        <a:custGeom>
          <a:avLst/>
          <a:gdLst/>
          <a:ahLst/>
          <a:cxnLst/>
          <a:rect l="0" t="0" r="0" b="0"/>
          <a:pathLst>
            <a:path>
              <a:moveTo>
                <a:pt x="4340342" y="0"/>
              </a:moveTo>
              <a:lnTo>
                <a:pt x="4340342" y="204702"/>
              </a:lnTo>
              <a:lnTo>
                <a:pt x="0" y="204702"/>
              </a:lnTo>
              <a:lnTo>
                <a:pt x="0" y="375204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224434" y="4172255"/>
        <a:ext cx="217963" cy="4058"/>
      </dsp:txXfrm>
    </dsp:sp>
    <dsp:sp modelId="{630F8ACB-DE57-4100-95A4-CE48060C4A72}">
      <dsp:nvSpPr>
        <dsp:cNvPr id="0" name=""/>
        <dsp:cNvSpPr/>
      </dsp:nvSpPr>
      <dsp:spPr>
        <a:xfrm>
          <a:off x="4621404" y="2929862"/>
          <a:ext cx="1764366" cy="1058620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6455" tIns="90750" rIns="86455" bIns="9075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baseline="0"/>
            <a:t>Probation Officers</a:t>
          </a:r>
          <a:endParaRPr lang="en-US" sz="1800" kern="1200"/>
        </a:p>
      </dsp:txBody>
      <dsp:txXfrm>
        <a:off x="4621404" y="2929862"/>
        <a:ext cx="1764366" cy="1058620"/>
      </dsp:txXfrm>
    </dsp:sp>
    <dsp:sp modelId="{464E09C6-B104-4C58-8C64-475EF5E38BF0}">
      <dsp:nvSpPr>
        <dsp:cNvPr id="0" name=""/>
        <dsp:cNvSpPr/>
      </dsp:nvSpPr>
      <dsp:spPr>
        <a:xfrm>
          <a:off x="2043628" y="4877876"/>
          <a:ext cx="37520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5204" y="45720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221085" y="4921567"/>
        <a:ext cx="20290" cy="4058"/>
      </dsp:txXfrm>
    </dsp:sp>
    <dsp:sp modelId="{F4259C3F-D83B-4E9E-92D9-8627745D90E6}">
      <dsp:nvSpPr>
        <dsp:cNvPr id="0" name=""/>
        <dsp:cNvSpPr/>
      </dsp:nvSpPr>
      <dsp:spPr>
        <a:xfrm>
          <a:off x="281061" y="4394286"/>
          <a:ext cx="1764366" cy="1058620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6455" tIns="90750" rIns="86455" bIns="9075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baseline="0"/>
            <a:t>Community Members</a:t>
          </a:r>
          <a:endParaRPr lang="en-US" sz="1800" kern="1200"/>
        </a:p>
      </dsp:txBody>
      <dsp:txXfrm>
        <a:off x="281061" y="4394286"/>
        <a:ext cx="1764366" cy="1058620"/>
      </dsp:txXfrm>
    </dsp:sp>
    <dsp:sp modelId="{CAAE206D-1494-41E1-89B3-29B7DBB8D492}">
      <dsp:nvSpPr>
        <dsp:cNvPr id="0" name=""/>
        <dsp:cNvSpPr/>
      </dsp:nvSpPr>
      <dsp:spPr>
        <a:xfrm>
          <a:off x="4213799" y="4877876"/>
          <a:ext cx="37520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5204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391257" y="4921567"/>
        <a:ext cx="20290" cy="4058"/>
      </dsp:txXfrm>
    </dsp:sp>
    <dsp:sp modelId="{FC32FE6D-4728-411B-98E2-4626E291DEFD}">
      <dsp:nvSpPr>
        <dsp:cNvPr id="0" name=""/>
        <dsp:cNvSpPr/>
      </dsp:nvSpPr>
      <dsp:spPr>
        <a:xfrm>
          <a:off x="2451233" y="4394286"/>
          <a:ext cx="1764366" cy="1058620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6455" tIns="90750" rIns="86455" bIns="9075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baseline="0"/>
            <a:t>Family</a:t>
          </a:r>
          <a:endParaRPr lang="en-US" sz="1800" kern="1200"/>
        </a:p>
      </dsp:txBody>
      <dsp:txXfrm>
        <a:off x="2451233" y="4394286"/>
        <a:ext cx="1764366" cy="1058620"/>
      </dsp:txXfrm>
    </dsp:sp>
    <dsp:sp modelId="{A093BB28-7FA7-4C17-B227-BB06719AB3AE}">
      <dsp:nvSpPr>
        <dsp:cNvPr id="0" name=""/>
        <dsp:cNvSpPr/>
      </dsp:nvSpPr>
      <dsp:spPr>
        <a:xfrm>
          <a:off x="4621404" y="4394286"/>
          <a:ext cx="1764366" cy="1058620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6455" tIns="90750" rIns="86455" bIns="9075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baseline="0"/>
            <a:t>Police</a:t>
          </a:r>
          <a:endParaRPr lang="en-US" sz="1800" kern="1200"/>
        </a:p>
      </dsp:txBody>
      <dsp:txXfrm>
        <a:off x="4621404" y="4394286"/>
        <a:ext cx="1764366" cy="105862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7DDEF3-7FDD-4300-AFB1-65203BD39D59}">
      <dsp:nvSpPr>
        <dsp:cNvPr id="0" name=""/>
        <dsp:cNvSpPr/>
      </dsp:nvSpPr>
      <dsp:spPr>
        <a:xfrm>
          <a:off x="0" y="88520"/>
          <a:ext cx="6666833" cy="171288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i="0" u="sng" kern="1200" baseline="0"/>
            <a:t>Cause of radicalisation</a:t>
          </a:r>
          <a:r>
            <a:rPr lang="en-GB" sz="2400" b="0" i="0" kern="1200" baseline="0"/>
            <a:t>: strong partnerships working with communities, civil society groups, public sector institutions and industry is critical to tackling the causes</a:t>
          </a:r>
          <a:endParaRPr lang="en-US" sz="2400" kern="1200"/>
        </a:p>
      </dsp:txBody>
      <dsp:txXfrm>
        <a:off x="83616" y="172136"/>
        <a:ext cx="6499601" cy="1545648"/>
      </dsp:txXfrm>
    </dsp:sp>
    <dsp:sp modelId="{6C614812-4BF2-42AD-A0C5-DE7BD06C3FA4}">
      <dsp:nvSpPr>
        <dsp:cNvPr id="0" name=""/>
        <dsp:cNvSpPr/>
      </dsp:nvSpPr>
      <dsp:spPr>
        <a:xfrm>
          <a:off x="0" y="1870520"/>
          <a:ext cx="6666833" cy="1712880"/>
        </a:xfrm>
        <a:prstGeom prst="roundRect">
          <a:avLst/>
        </a:prstGeom>
        <a:gradFill rotWithShape="0">
          <a:gsLst>
            <a:gs pos="0">
              <a:schemeClr val="accent5">
                <a:hueOff val="-6076075"/>
                <a:satOff val="-413"/>
                <a:lumOff val="9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076075"/>
                <a:satOff val="-413"/>
                <a:lumOff val="9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076075"/>
                <a:satOff val="-413"/>
                <a:lumOff val="9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i="0" u="sng" kern="1200" baseline="0"/>
            <a:t>Early intervention:</a:t>
          </a:r>
          <a:r>
            <a:rPr lang="en-GB" sz="2400" b="0" i="0" kern="1200" baseline="0"/>
            <a:t> Prevent duty, local authorities, health, education, police, prevent referrals and channel</a:t>
          </a:r>
          <a:endParaRPr lang="en-US" sz="2400" kern="1200"/>
        </a:p>
      </dsp:txBody>
      <dsp:txXfrm>
        <a:off x="83616" y="1954136"/>
        <a:ext cx="6499601" cy="1545648"/>
      </dsp:txXfrm>
    </dsp:sp>
    <dsp:sp modelId="{3A6BF9E2-3DA0-4FFB-96FF-5B88E95A1219}">
      <dsp:nvSpPr>
        <dsp:cNvPr id="0" name=""/>
        <dsp:cNvSpPr/>
      </dsp:nvSpPr>
      <dsp:spPr>
        <a:xfrm>
          <a:off x="0" y="3652520"/>
          <a:ext cx="6666833" cy="1712880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i="0" u="sng" kern="1200" baseline="0"/>
            <a:t>Rehabilitation:</a:t>
          </a:r>
          <a:r>
            <a:rPr lang="en-GB" sz="2400" b="0" i="0" kern="1200" baseline="0"/>
            <a:t> increasing emphasis on this objective: aims to reduce recidivism and improve reintegration of those engaged in terrorism or who support it</a:t>
          </a:r>
          <a:endParaRPr lang="en-US" sz="2400" kern="1200"/>
        </a:p>
      </dsp:txBody>
      <dsp:txXfrm>
        <a:off x="83616" y="3736136"/>
        <a:ext cx="6499601" cy="154564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1FD405-029F-4FFA-A94B-6414992B948E}">
      <dsp:nvSpPr>
        <dsp:cNvPr id="0" name=""/>
        <dsp:cNvSpPr/>
      </dsp:nvSpPr>
      <dsp:spPr>
        <a:xfrm>
          <a:off x="0" y="2663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05B1FD3-F9A5-483B-985F-7B494215B150}">
      <dsp:nvSpPr>
        <dsp:cNvPr id="0" name=""/>
        <dsp:cNvSpPr/>
      </dsp:nvSpPr>
      <dsp:spPr>
        <a:xfrm>
          <a:off x="0" y="2663"/>
          <a:ext cx="6666833" cy="18161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 baseline="0" dirty="0"/>
            <a:t>The channel programme is a multi agency panel </a:t>
          </a:r>
          <a:endParaRPr lang="en-US" sz="2400" kern="1200" dirty="0"/>
        </a:p>
      </dsp:txBody>
      <dsp:txXfrm>
        <a:off x="0" y="2663"/>
        <a:ext cx="6666833" cy="1816197"/>
      </dsp:txXfrm>
    </dsp:sp>
    <dsp:sp modelId="{9C8355BF-0D16-4914-8232-A21D70280843}">
      <dsp:nvSpPr>
        <dsp:cNvPr id="0" name=""/>
        <dsp:cNvSpPr/>
      </dsp:nvSpPr>
      <dsp:spPr>
        <a:xfrm>
          <a:off x="0" y="1818861"/>
          <a:ext cx="6666833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D74DCF4-F9B3-449A-B610-8CAB9C013474}">
      <dsp:nvSpPr>
        <dsp:cNvPr id="0" name=""/>
        <dsp:cNvSpPr/>
      </dsp:nvSpPr>
      <dsp:spPr>
        <a:xfrm>
          <a:off x="0" y="1818861"/>
          <a:ext cx="6666833" cy="18161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 baseline="0" dirty="0"/>
            <a:t>Reviews cases of individuals who've been referred </a:t>
          </a:r>
          <a:endParaRPr lang="en-US" sz="2400" kern="1200" dirty="0"/>
        </a:p>
      </dsp:txBody>
      <dsp:txXfrm>
        <a:off x="0" y="1818861"/>
        <a:ext cx="6666833" cy="1816197"/>
      </dsp:txXfrm>
    </dsp:sp>
    <dsp:sp modelId="{6129B310-7B9C-422F-B732-A12BAE7E79D3}">
      <dsp:nvSpPr>
        <dsp:cNvPr id="0" name=""/>
        <dsp:cNvSpPr/>
      </dsp:nvSpPr>
      <dsp:spPr>
        <a:xfrm>
          <a:off x="0" y="3635058"/>
          <a:ext cx="6666833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545C730-8F39-4C2A-B59D-648334769D72}">
      <dsp:nvSpPr>
        <dsp:cNvPr id="0" name=""/>
        <dsp:cNvSpPr/>
      </dsp:nvSpPr>
      <dsp:spPr>
        <a:xfrm>
          <a:off x="0" y="3635058"/>
          <a:ext cx="6666833" cy="18161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 baseline="0" dirty="0"/>
            <a:t>Individual's case make it through the referral process to the channel panel a targeted support system is implemented</a:t>
          </a:r>
          <a:endParaRPr lang="en-US" sz="2400" kern="1200" dirty="0"/>
        </a:p>
      </dsp:txBody>
      <dsp:txXfrm>
        <a:off x="0" y="3635058"/>
        <a:ext cx="6666833" cy="1816197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A14836-5111-4731-BDE2-32F1C87FE868}">
      <dsp:nvSpPr>
        <dsp:cNvPr id="0" name=""/>
        <dsp:cNvSpPr/>
      </dsp:nvSpPr>
      <dsp:spPr>
        <a:xfrm>
          <a:off x="14931" y="514766"/>
          <a:ext cx="2867886" cy="403716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i="0" u="sng" kern="1200" baseline="0" dirty="0"/>
            <a:t>Detect and understand terrorist activity</a:t>
          </a:r>
          <a:r>
            <a:rPr lang="en-GB" sz="2400" b="0" i="0" kern="1200" baseline="0" dirty="0"/>
            <a:t>: primary   objective: effectively discover and identify terrorist threats in the UK &amp; overseas. </a:t>
          </a:r>
          <a:endParaRPr lang="en-US" sz="2400" kern="1200" dirty="0"/>
        </a:p>
      </dsp:txBody>
      <dsp:txXfrm>
        <a:off x="98929" y="598764"/>
        <a:ext cx="2699890" cy="3869169"/>
      </dsp:txXfrm>
    </dsp:sp>
    <dsp:sp modelId="{026B3D5C-E393-411D-B7F0-751B06F90AE2}">
      <dsp:nvSpPr>
        <dsp:cNvPr id="0" name=""/>
        <dsp:cNvSpPr/>
      </dsp:nvSpPr>
      <dsp:spPr>
        <a:xfrm>
          <a:off x="3169605" y="2177731"/>
          <a:ext cx="607991" cy="711235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000" kern="1200"/>
        </a:p>
      </dsp:txBody>
      <dsp:txXfrm>
        <a:off x="3169605" y="2319978"/>
        <a:ext cx="425594" cy="426741"/>
      </dsp:txXfrm>
    </dsp:sp>
    <dsp:sp modelId="{48A7489B-3E24-4787-B175-44CFA71A9A3D}">
      <dsp:nvSpPr>
        <dsp:cNvPr id="0" name=""/>
        <dsp:cNvSpPr/>
      </dsp:nvSpPr>
      <dsp:spPr>
        <a:xfrm>
          <a:off x="4029971" y="514766"/>
          <a:ext cx="2867886" cy="4037165"/>
        </a:xfrm>
        <a:prstGeom prst="roundRect">
          <a:avLst>
            <a:gd name="adj" fmla="val 10000"/>
          </a:avLst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i="0" u="sng" kern="1200" baseline="0" dirty="0"/>
            <a:t>Investigate terrorist activity:</a:t>
          </a:r>
          <a:r>
            <a:rPr lang="en-GB" sz="2400" b="0" i="0" kern="1200" baseline="0" dirty="0"/>
            <a:t> Police, security and intelligence agencies will investigate the activity to determine the nature and severity of threat posed to the public.</a:t>
          </a:r>
          <a:endParaRPr lang="en-US" sz="2400" kern="1200" dirty="0"/>
        </a:p>
      </dsp:txBody>
      <dsp:txXfrm>
        <a:off x="4113969" y="598764"/>
        <a:ext cx="2699890" cy="3869169"/>
      </dsp:txXfrm>
    </dsp:sp>
    <dsp:sp modelId="{8EB9D815-78DB-467E-AD9D-D5B35FF1BA68}">
      <dsp:nvSpPr>
        <dsp:cNvPr id="0" name=""/>
        <dsp:cNvSpPr/>
      </dsp:nvSpPr>
      <dsp:spPr>
        <a:xfrm>
          <a:off x="7184646" y="2177731"/>
          <a:ext cx="607991" cy="711235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000" kern="1200"/>
        </a:p>
      </dsp:txBody>
      <dsp:txXfrm>
        <a:off x="7184646" y="2319978"/>
        <a:ext cx="425594" cy="426741"/>
      </dsp:txXfrm>
    </dsp:sp>
    <dsp:sp modelId="{70EB1FEE-8CB7-47D6-8016-6AA2AF3680F9}">
      <dsp:nvSpPr>
        <dsp:cNvPr id="0" name=""/>
        <dsp:cNvSpPr/>
      </dsp:nvSpPr>
      <dsp:spPr>
        <a:xfrm>
          <a:off x="8045011" y="514766"/>
          <a:ext cx="2867886" cy="4037165"/>
        </a:xfrm>
        <a:prstGeom prst="roundRect">
          <a:avLst>
            <a:gd name="adj" fmla="val 10000"/>
          </a:avLst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i="0" u="sng" kern="1200" baseline="0" dirty="0"/>
            <a:t>Disrupt terrorist activity:</a:t>
          </a:r>
          <a:r>
            <a:rPr lang="en-GB" sz="2400" b="0" i="0" kern="1200" baseline="0" dirty="0"/>
            <a:t> collective outcome of pursue work is to disrupt terrorist activity before an attack occurs in the UK and overseas.</a:t>
          </a:r>
          <a:endParaRPr lang="en-US" sz="2400" kern="1200" dirty="0"/>
        </a:p>
      </dsp:txBody>
      <dsp:txXfrm>
        <a:off x="8129009" y="598764"/>
        <a:ext cx="2699890" cy="386916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{D21EAA89-46EB-4E98-B82C-D35DEDBC30D9}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{2B3A9AB4-7630-4AEF-80B7-3966B14B2391}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{A3B76CF4-0C8A-4AED-AE43-820235909F96}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#8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#1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#2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#28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#56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#31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#33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#337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333BDE-8E71-4795-AC17-FC03B6869EC5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A3A9212-CAED-413A-9F83-181AEA3D98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29470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3A9212-CAED-413A-9F83-181AEA3D9804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38670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3A9212-CAED-413A-9F83-181AEA3D9804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13023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54B14-0794-AE50-C900-42DCFB54070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9CA0152-2034-0B8C-30A7-CA787BDAB11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7FF0AC-66E1-88EF-B936-98A791C084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5775A8-4EA7-404B-882A-53D8500FA76C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63D3E5-0E44-2953-E197-297AAF6D44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9B52D3-00F3-18FE-377D-91E4678416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78651-05D9-431D-8A70-42E75A0948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52519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EEBF4-11D8-B0B5-2341-E820012C4E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22D2E2-60C1-FDA3-3BCA-2B97E6FB29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19CC80-9C51-3FCA-6161-53EFE21144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5775A8-4EA7-404B-882A-53D8500FA76C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087F6E-4C1D-971E-F754-688488A949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69740-1395-E97F-C2B1-54F312EE76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78651-05D9-431D-8A70-42E75A0948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18403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F3C6F5-9F1A-7E04-DC4A-9ED283088F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9B2131-3630-5827-1932-97ADAAC6AB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FAC3F3-9991-1733-5A90-EEEE8D32F5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5775A8-4EA7-404B-882A-53D8500FA76C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F1945B-2907-D2E7-8B6A-D3E9670591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91FF66-9A32-C221-850E-8DD7E841C7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78651-05D9-431D-8A70-42E75A0948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47368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56F447-2860-74C9-E4F5-A217CAAB52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F72808-5ACE-0478-DFF4-4EE732ABB5B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27DD2D-7F4A-D7DD-D5E4-181C50BF2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9D0AFA7-8844-0C77-9CCB-F976AF9F5B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5775A8-4EA7-404B-882A-53D8500FA76C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A14CCC6-2EEA-E894-B66A-1FF7EBE4D6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9359493-BBD3-8FE6-5F60-A22BECCA40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78651-05D9-431D-8A70-42E75A0948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94518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621F9-C257-3EAD-7D67-F0D5D6B44F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0213203-97F7-578C-552C-13B4BBE8F5E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2F0E29-B5D8-EA12-7006-D06AEC0961D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4290A98-FB53-5680-BA08-F6B9CABE808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4CDBD3D-A31B-16E1-57E0-BE508B09A37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F2FB1E-C3DF-CF81-787A-F226FD213C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5775A8-4EA7-404B-882A-53D8500FA76C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144C421-440B-D80B-B37D-A54C361F11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95D3C37-0A38-E799-258C-3B628A2263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78651-05D9-431D-8A70-42E75A0948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47949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306A81-5D28-6E5A-B0C6-FC8320829A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6F64302-A9DB-DECB-E97F-7A77D8865E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5775A8-4EA7-404B-882A-53D8500FA76C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43CB349-AE34-38D8-B8C2-116A96F94B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9913D2-4B63-D877-D1C8-73D5C0DC5A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78651-05D9-431D-8A70-42E75A0948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37176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4E7356-45C6-3527-19E7-9BCD92D76F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5775A8-4EA7-404B-882A-53D8500FA76C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A758620-B150-6498-68AC-E93A11B76A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B92924B-84AD-EE8C-28F5-64AB21835B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78651-05D9-431D-8A70-42E75A0948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507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54BBF8-F37A-0228-465A-959BBBF0C1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D7A4D9-7659-C799-FFC3-E4F0D9FB3E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B6CB6E-49B9-F0CF-4560-2474CB1ABF1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2BB5E8-101C-2208-B3D4-06C1563C17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5775A8-4EA7-404B-882A-53D8500FA76C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1025C77-1571-B40E-4030-7EA83996EE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36AC97-95C5-52B2-8394-479AFBF0C9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78651-05D9-431D-8A70-42E75A0948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89597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512E47-E102-81F8-84F4-CB1B77B6A9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5D2C36E-B6A5-CD79-206F-B20A0CC00B2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FAD561A-5A1F-0704-FE42-F52B50E6A3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C397FBB-8552-C3B4-FAB4-142A3362E6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5775A8-4EA7-404B-882A-53D8500FA76C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7A9924A-7155-96EA-5EEE-153E1EFD88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B99E52E-EE7B-70F2-DFD7-9C1F26696F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78651-05D9-431D-8A70-42E75A0948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17685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B88C09-FA22-C1F0-0162-F3345ADA19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8B58EBA-5CE6-BBB6-CC4B-F8035EB3374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7B46F7-2C7A-B40F-61F0-14C885F06E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5775A8-4EA7-404B-882A-53D8500FA76C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A6EEB5-2607-6AA3-B025-595EA48A8D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49D327-C5B7-D74B-9961-326ACD1C11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78651-05D9-431D-8A70-42E75A0948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89702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DF4D59D-5401-B088-C42E-B5966BD56A3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1450FC9-8EE0-471C-E1C3-91700087B42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02874F-8965-89DA-1222-BE044F06D4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5775A8-4EA7-404B-882A-53D8500FA76C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BDD483-B78A-4AD4-39F7-577FED2B31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8B4D69-4644-CC3D-23F4-C9C8F81AE8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78651-05D9-431D-8A70-42E75A0948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22320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BC77290-A988-F49C-3E9D-A402C1AB77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AEB8C7-5922-5D47-C8AE-1424A8FD64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473955-D0AB-C2B7-EB8C-39872CF8E24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75775A8-4EA7-404B-882A-53D8500FA76C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7D555D-447C-8BED-C5E3-3FD888E1D7D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692744-8EF6-E62C-DC28-C325308C034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9A78651-05D9-431D-8A70-42E75A0948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59622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I6SjX2ZXMnY?feature=oembed" TargetMode="Externa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KctzZWmuttg?feature=oembed" TargetMode="Externa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Jo1UurfvimE?feature=oembed" TargetMode="Externa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ublicdomainpictures.net/en/view-image.php?image=380701&amp;picture=any-questions" TargetMode="External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news/uk-england-london-40165169" TargetMode="External"/><Relationship Id="rId2" Type="http://schemas.openxmlformats.org/officeDocument/2006/relationships/hyperlink" Target="https://www.theguardian.com/world/2015/feb/05/uk-mentors-steer-youth-away-from-radicalisation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E30439A-8A5B-46EC-8283-9B6B031D40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EAD642-85CF-4750-8432-7C80C901F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27"/>
            <a:ext cx="12192001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A33EEAE-15D5-4119-8C1E-89D943F91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55521" y="-1720"/>
            <a:ext cx="11750040" cy="6840685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61000"/>
                </a:schemeClr>
              </a:gs>
              <a:gs pos="100000">
                <a:schemeClr val="accent1">
                  <a:alpha val="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30D8B3B-9B80-4025-B934-26DC7D7CD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6054" y="-1291"/>
            <a:ext cx="3608179" cy="6858864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B5A1B09C-1565-46F8-B70F-621C5EB48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274173">
            <a:off x="6059728" y="779270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9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2F362D-2911-E9F2-FECF-E1E08178819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86865" y="818984"/>
            <a:ext cx="9624035" cy="3268520"/>
          </a:xfrm>
        </p:spPr>
        <p:txBody>
          <a:bodyPr>
            <a:normAutofit/>
          </a:bodyPr>
          <a:lstStyle/>
          <a:p>
            <a:pPr algn="l"/>
            <a:r>
              <a:rPr kumimoji="0" lang="en-GB" sz="37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Public Protection &amp; Counter Terrorism BMPL6018A</a:t>
            </a:r>
            <a:br>
              <a:rPr kumimoji="0" lang="en-GB" sz="37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</a:br>
            <a:br>
              <a:rPr kumimoji="0" lang="en-GB" sz="37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</a:br>
            <a:r>
              <a:rPr kumimoji="0" lang="en-GB" sz="37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Week 2 </a:t>
            </a:r>
            <a:br>
              <a:rPr kumimoji="0" lang="en-GB" sz="37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</a:br>
            <a:r>
              <a:rPr kumimoji="0" lang="en-GB" sz="37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The UK ‘CONTEST’ strategy</a:t>
            </a:r>
            <a:br>
              <a:rPr kumimoji="0" lang="en-GB" sz="37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</a:br>
            <a:r>
              <a:rPr kumimoji="0" lang="en-GB" sz="37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2025</a:t>
            </a:r>
            <a:endParaRPr lang="en-GB" sz="3700" dirty="0">
              <a:solidFill>
                <a:srgbClr val="FFFFFF"/>
              </a:solidFill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C516CC8-80AC-446C-A56E-9F54B7210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314" y="4480038"/>
            <a:ext cx="12179371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531BBAB-1800-B3E7-5743-1E2895810CE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31874" y="4797188"/>
            <a:ext cx="6051236" cy="1241828"/>
          </a:xfrm>
        </p:spPr>
        <p:txBody>
          <a:bodyPr>
            <a:normAutofit/>
          </a:bodyPr>
          <a:lstStyle/>
          <a:p>
            <a:pPr algn="r"/>
            <a:r>
              <a:rPr lang="en-GB" dirty="0">
                <a:solidFill>
                  <a:srgbClr val="FFFFFF"/>
                </a:solidFill>
              </a:rPr>
              <a:t>Wynne Jones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3947E58-F088-49F1-A3D1-DEA690192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6967085" y="1632660"/>
            <a:ext cx="6857572" cy="3592258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0"/>
                </a:srgb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6466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701CA4-09A2-3BC2-D2D4-4A1BDF95AD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kumimoji="0" lang="en-US" sz="4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Learning Outcomes</a:t>
            </a:r>
            <a:endParaRPr lang="en-US" sz="40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4513E76-99B1-8041-E764-C3CACAC051AC}"/>
              </a:ext>
            </a:extLst>
          </p:cNvPr>
          <p:cNvSpPr txBox="1"/>
          <p:nvPr/>
        </p:nvSpPr>
        <p:spPr>
          <a:xfrm>
            <a:off x="4581727" y="649480"/>
            <a:ext cx="3781223" cy="5546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342900" marR="0" lvl="0" indent="-228600" fontAlgn="auto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What is the CONTEST strategy?</a:t>
            </a:r>
          </a:p>
          <a:p>
            <a:pPr marL="342900" marR="0" lvl="0" indent="-228600" fontAlgn="auto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Reasons for Introduction? </a:t>
            </a:r>
          </a:p>
          <a:p>
            <a:pPr marL="342900" marR="0" lvl="0" indent="-228600" fontAlgn="auto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The Limitations</a:t>
            </a:r>
          </a:p>
          <a:p>
            <a:pPr marL="342900" marR="0" lvl="0" indent="-228600" fontAlgn="auto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Relevant legislation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486D26D-B38C-2EB1-D64F-6AECC6ECD96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109502" y="1627051"/>
            <a:ext cx="3615776" cy="36157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62869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3EE75B-41D9-6B3B-77DE-F881A4F3F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Counter Terrorism Strategies</a:t>
            </a:r>
            <a:endParaRPr lang="en-GB" sz="4000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31C22B-C667-69D5-6B06-7DCD4D6D5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marL="342900" marR="0" lvl="0" indent="-342900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Counterterrorism is as diverse as any other strategy dependent on the threat to the society or the history of government, law and security</a:t>
            </a:r>
          </a:p>
          <a:p>
            <a:pPr marL="342900" marR="0" lvl="0" indent="-342900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Two terrorism strategies available – </a:t>
            </a:r>
          </a:p>
          <a:p>
            <a:pPr marL="742950" marR="0" lvl="1" indent="-285750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the criminal justice model </a:t>
            </a:r>
          </a:p>
          <a:p>
            <a:pPr marL="742950" marR="0" lvl="1" indent="-285750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The war model </a:t>
            </a:r>
            <a:endParaRPr kumimoji="0" lang="en-US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ea typeface="+mn-ea"/>
              <a:cs typeface="+mn-cs"/>
            </a:endParaRP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5443429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353A09-743F-1536-43D0-713FA0720D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kumimoji="0" lang="en-GB" sz="4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Criminal Justice Model</a:t>
            </a:r>
            <a:endParaRPr lang="en-GB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59C516-7FB9-C467-4C46-3880CE0AEB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marL="342900" marR="0" lvl="0" indent="-342900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The Criminal justice model holds that terrorist acts are criminal acts and need to be dealt with in terms of existing criminal justice systems and legislations. </a:t>
            </a:r>
          </a:p>
          <a:p>
            <a:pPr marL="342900" marR="0" lvl="0" indent="-342900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The primary actors involved in such strategies and security services and the police.</a:t>
            </a:r>
          </a:p>
          <a:p>
            <a:pPr marL="342900" marR="0" lvl="0" indent="-342900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The military are rarely involved.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7764898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4EC6F1-2137-F408-B8B8-2DAD929C68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kumimoji="0" lang="en-GB" sz="4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The War Module </a:t>
            </a:r>
            <a:endParaRPr lang="en-GB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C25920-3A6C-2027-6F13-5BA1E6E1EA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26620" y="649480"/>
            <a:ext cx="6017730" cy="5546047"/>
          </a:xfrm>
        </p:spPr>
        <p:txBody>
          <a:bodyPr anchor="ctr">
            <a:normAutofit/>
          </a:bodyPr>
          <a:lstStyle/>
          <a:p>
            <a:pPr marL="342900" marR="0" lvl="0" indent="-342900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The war model perceives terrorist activity as acts of war and wider conflict.</a:t>
            </a:r>
          </a:p>
          <a:p>
            <a:pPr marL="342900" marR="0" lvl="0" indent="-342900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The military tends to be the dominant response mechanism. </a:t>
            </a:r>
          </a:p>
          <a:p>
            <a:pPr marL="342900" marR="0" lvl="0" indent="-342900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Most famous ‘War on Terror’ was declared by USA following the attacks of 9/11.  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7196092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2CBDD1F-8899-FC42-2067-3A873B1C89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712528-B2A9-280D-6122-BB387BF7B5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kumimoji="0" lang="en-GB" sz="4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Key Terms</a:t>
            </a:r>
            <a:endParaRPr lang="en-GB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F512C2-6778-EAC2-9D6D-0160F6326B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81727" y="649480"/>
            <a:ext cx="3025303" cy="5546047"/>
          </a:xfrm>
        </p:spPr>
        <p:txBody>
          <a:bodyPr anchor="ctr">
            <a:normAutofit/>
          </a:bodyPr>
          <a:lstStyle/>
          <a:p>
            <a:pPr marL="342900" marR="0" lvl="0" indent="-342900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Extremism  </a:t>
            </a:r>
          </a:p>
          <a:p>
            <a:pPr marL="342900" marR="0" lvl="0" indent="-342900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Radicalisation</a:t>
            </a:r>
          </a:p>
          <a:p>
            <a:pPr marL="342900" marR="0" lvl="0" indent="-342900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Interventions </a:t>
            </a:r>
          </a:p>
          <a:p>
            <a:endParaRPr lang="en-GB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B333443-6A66-EEC0-0297-C32AA665A7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V="1">
            <a:off x="4258492" y="4728752"/>
            <a:ext cx="7615118" cy="16753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00267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EA5FEB3-B677-135A-1820-2F85CB2991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99252D-3FF5-E345-28B0-BDDE856FAA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kumimoji="0" lang="en-GB" sz="4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Extremism</a:t>
            </a:r>
            <a:endParaRPr lang="en-GB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1E2571-A3E5-8EF7-8CE5-E98119274B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 lnSpcReduction="10000"/>
          </a:bodyPr>
          <a:lstStyle/>
          <a:p>
            <a:pPr marL="0" marR="0" lvl="0" indent="0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Calibri"/>
                <a:cs typeface="Calibri"/>
              </a:rPr>
              <a:t>“The promotion or advancement of an ideology based on violence, hatred or intolerance that aims to:</a:t>
            </a:r>
          </a:p>
          <a:p>
            <a:pPr marL="0" marR="0" lvl="0" indent="0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lang="en-GB" sz="2400" dirty="0">
                <a:ea typeface="Calibri"/>
                <a:cs typeface="Calibri"/>
              </a:rPr>
              <a:t>1. Negate or destroy the fundamental rights and freedoms of others, or</a:t>
            </a:r>
          </a:p>
          <a:p>
            <a:pPr marL="0" marR="0" lvl="0" indent="0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Calibri"/>
                <a:cs typeface="Calibri"/>
              </a:rPr>
              <a:t>2. </a:t>
            </a:r>
            <a:r>
              <a:rPr lang="en-GB" sz="2400" dirty="0">
                <a:cs typeface="Calibri"/>
              </a:rPr>
              <a:t>Undermine overturn or replace the UK’s system of liberal parliamentary democracy or democratic rights, or</a:t>
            </a:r>
          </a:p>
          <a:p>
            <a:pPr marL="0" marR="0" lvl="0" indent="0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lang="en-GB" sz="2400" dirty="0">
                <a:cs typeface="Calibri"/>
              </a:rPr>
              <a:t>3. intentionally create an environment for others to achieve the results in 1 and 2 above”</a:t>
            </a:r>
          </a:p>
          <a:p>
            <a:pPr marL="342900" marR="0" lvl="0" indent="-342900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43165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CE73671-CA80-54D6-04C2-7CF2330B94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C8BC5A-BF4B-C30A-E681-02D5D5F761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kumimoji="0" lang="en-GB" sz="37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Radicalisation</a:t>
            </a:r>
            <a:endParaRPr lang="en-GB" sz="37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93936E-9542-EB52-AD52-9C42F7F14C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285750"/>
            <a:ext cx="6555347" cy="5909777"/>
          </a:xfrm>
        </p:spPr>
        <p:txBody>
          <a:bodyPr anchor="ctr">
            <a:normAutofit fontScale="92500" lnSpcReduction="10000"/>
          </a:bodyPr>
          <a:lstStyle/>
          <a:p>
            <a:pPr marL="342900" marR="0" lvl="0" indent="-342900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Calibri"/>
                <a:cs typeface="Calibri"/>
              </a:rPr>
              <a:t>The process where someone starts to adopt extreme political social or religious ideals </a:t>
            </a:r>
          </a:p>
          <a:p>
            <a:pPr marL="342900" marR="0" lvl="0" indent="-342900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Calibri"/>
                <a:cs typeface="Calibri"/>
              </a:rPr>
              <a:t>That leads them to support or even take part in violence or terrorism</a:t>
            </a:r>
          </a:p>
          <a:p>
            <a:pPr marL="342900" marR="0" lvl="0" indent="-342900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Calibri"/>
                <a:cs typeface="Calibri"/>
              </a:rPr>
              <a:t>A shift in mindset that can happen for a lot of reasons</a:t>
            </a:r>
          </a:p>
          <a:p>
            <a:pPr marL="742950" marR="0" lvl="1" indent="-285750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Calibri"/>
                <a:cs typeface="Calibri"/>
              </a:rPr>
              <a:t>personal experiences </a:t>
            </a:r>
          </a:p>
          <a:p>
            <a:pPr marL="742950" marR="0" lvl="1" indent="-285750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Calibri"/>
                <a:cs typeface="Calibri"/>
              </a:rPr>
              <a:t>exposure to certain ideologies</a:t>
            </a:r>
          </a:p>
          <a:p>
            <a:pPr marL="742950" marR="0" lvl="1" indent="-285750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Calibri"/>
                <a:cs typeface="Calibri"/>
              </a:rPr>
              <a:t>Online influences</a:t>
            </a:r>
          </a:p>
          <a:p>
            <a:pPr marL="742950" marR="0" lvl="1" indent="-285750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Calibri"/>
                <a:cs typeface="Calibri"/>
              </a:rPr>
              <a:t>Propaganda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0750413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637B5B3-73F8-D328-007E-CE36D176EC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4251FA-7AB3-A366-67DF-3CBD3F2E69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UK Government </a:t>
            </a:r>
            <a:r>
              <a:rPr lang="en-GB" sz="4000" dirty="0">
                <a:solidFill>
                  <a:srgbClr val="FFFFFF"/>
                </a:solidFill>
                <a:latin typeface="Myriad Pro"/>
              </a:rPr>
              <a:t>Strategy -</a:t>
            </a: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CONTEST</a:t>
            </a:r>
            <a:endParaRPr lang="en-GB" sz="4000" dirty="0">
              <a:solidFill>
                <a:srgbClr val="FFFFFF"/>
              </a:solidFill>
            </a:endParaRP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F6C10613-FA97-896D-8311-2DDF398E6B7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72124347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608112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1065DFB1-9ABB-0AAE-BB7E-EDA2E8D9D4D3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4205" b="1525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579D07-88BD-F66A-797E-EEDD10C07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>
                <a:latin typeface="Myriad Pro"/>
              </a:rPr>
              <a:t>CONTEST</a:t>
            </a: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Myriad Pro"/>
                <a:ea typeface="+mj-ea"/>
                <a:cs typeface="+mj-cs"/>
              </a:rPr>
              <a:t> Principles  - The 4 P’s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C6D9E12-55F9-F4DF-D80D-9021DC45545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0218188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7078332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B1E798E-AB2B-AF5F-AB96-FE97033B618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1" y="1524000"/>
            <a:ext cx="12001499" cy="5334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C7FABAE-1F43-21D5-D9F3-C04463DA39A1}"/>
              </a:ext>
            </a:extLst>
          </p:cNvPr>
          <p:cNvSpPr txBox="1"/>
          <p:nvPr/>
        </p:nvSpPr>
        <p:spPr>
          <a:xfrm>
            <a:off x="723900" y="533400"/>
            <a:ext cx="73152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/>
              <a:t>Prevent</a:t>
            </a:r>
          </a:p>
        </p:txBody>
      </p:sp>
    </p:spTree>
    <p:extLst>
      <p:ext uri="{BB962C8B-B14F-4D97-AF65-F5344CB8AC3E}">
        <p14:creationId xmlns:p14="http://schemas.microsoft.com/office/powerpoint/2010/main" val="19856833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C86CC8-AFD7-B38A-A97E-646DCE87A3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kumimoji="0" lang="en-GB" sz="37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PREVENT – Safeguarding process</a:t>
            </a:r>
            <a:endParaRPr lang="en-GB" sz="3700">
              <a:solidFill>
                <a:srgbClr val="FFFFFF"/>
              </a:solidFill>
            </a:endParaRP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9AD002AA-73E1-8D77-89C0-7AB65B5D66B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83014757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8296459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853DD7-0B87-67BA-75C8-867827A6A5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kumimoji="0" lang="en-GB" sz="4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Why this Process?</a:t>
            </a:r>
            <a:endParaRPr lang="en-GB" sz="40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4FA670F-0842-7C80-E973-E153AC69551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64144982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9405464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E5ABED-E78E-CB13-2B88-D1F493B0B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kumimoji="0" lang="en-GB" sz="4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PREVENT Referral Process</a:t>
            </a:r>
            <a:endParaRPr lang="en-GB" sz="4000">
              <a:solidFill>
                <a:srgbClr val="FFFFFF"/>
              </a:solidFill>
            </a:endParaRPr>
          </a:p>
        </p:txBody>
      </p:sp>
      <p:graphicFrame>
        <p:nvGraphicFramePr>
          <p:cNvPr id="22" name="Content Placeholder 2">
            <a:extLst>
              <a:ext uri="{FF2B5EF4-FFF2-40B4-BE49-F238E27FC236}">
                <a16:creationId xmlns:a16="http://schemas.microsoft.com/office/drawing/2014/main" id="{F7051C8D-01A7-7C78-F845-3568A550FBE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06030225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6475815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3114B2-6AF7-71EA-90C0-EB34F8B612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7" y="502020"/>
            <a:ext cx="5323715" cy="679080"/>
          </a:xfrm>
        </p:spPr>
        <p:txBody>
          <a:bodyPr anchor="b">
            <a:normAutofit/>
          </a:bodyPr>
          <a:lstStyle/>
          <a:p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Myriad Pro"/>
                <a:ea typeface="+mj-ea"/>
                <a:cs typeface="+mj-cs"/>
              </a:rPr>
              <a:t>Southport Murders 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B429F1-9662-A83B-621A-C6F9C32852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1" y="1447800"/>
            <a:ext cx="6438900" cy="5124450"/>
          </a:xfrm>
        </p:spPr>
        <p:txBody>
          <a:bodyPr anchor="t">
            <a:normAutofit/>
          </a:bodyPr>
          <a:lstStyle/>
          <a:p>
            <a:pPr marL="342900" marR="0" lvl="0" indent="-342900" defTabSz="9144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Calibri"/>
                <a:cs typeface="Calibri"/>
              </a:rPr>
              <a:t>17 yr old Axel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ea typeface="Calibri"/>
                <a:cs typeface="Calibri"/>
              </a:rPr>
              <a:t>Rudakubana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Calibri"/>
                <a:cs typeface="Calibri"/>
              </a:rPr>
              <a:t> - Murdered 3 children and injured 10 in July 2024 </a:t>
            </a:r>
          </a:p>
          <a:p>
            <a:pPr marL="342900" marR="0" lvl="0" indent="-342900" defTabSz="9144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Calibri"/>
                <a:cs typeface="Calibri"/>
              </a:rPr>
              <a:t>Was subject to PREVENT referrals, </a:t>
            </a:r>
          </a:p>
          <a:p>
            <a:pPr marL="342900" marR="0" lvl="0" indent="-342900" defTabSz="9144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GB" sz="2400" dirty="0">
                <a:ea typeface="Calibri"/>
                <a:cs typeface="Calibri"/>
              </a:rPr>
              <a:t> 1st referral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Calibri"/>
                <a:cs typeface="Calibri"/>
              </a:rPr>
              <a:t> by teacher in December 2019  – looking at mass shootings on school computer referral closed in 2020 outcome (no CT interest but vulnerable)</a:t>
            </a:r>
          </a:p>
          <a:p>
            <a:pPr marL="342900" marR="0" lvl="0" indent="-342900" defTabSz="9144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Calibri"/>
                <a:cs typeface="Calibri"/>
              </a:rPr>
              <a:t>2</a:t>
            </a:r>
            <a:r>
              <a:rPr kumimoji="0" lang="en-GB" sz="2400" b="0" i="0" u="none" strike="noStrike" kern="1200" cap="none" spc="0" normalizeH="0" baseline="30000" noProof="0" dirty="0">
                <a:ln>
                  <a:noFill/>
                </a:ln>
                <a:effectLst/>
                <a:uLnTx/>
                <a:uFillTx/>
                <a:ea typeface="Calibri"/>
                <a:cs typeface="Calibri"/>
              </a:rPr>
              <a:t>nd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Calibri"/>
                <a:cs typeface="Calibri"/>
              </a:rPr>
              <a:t> School referral 2021 concerned being radicalised  referral closed 02/21 outcome (not CT relevant)</a:t>
            </a:r>
          </a:p>
          <a:p>
            <a:pPr marL="342900" marR="0" lvl="0" indent="-342900" defTabSz="9144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Calibri"/>
                <a:cs typeface="Calibri"/>
              </a:rPr>
              <a:t>3</a:t>
            </a:r>
            <a:r>
              <a:rPr kumimoji="0" lang="en-GB" sz="2400" b="0" i="0" u="none" strike="noStrike" kern="1200" cap="none" spc="0" normalizeH="0" baseline="30000" noProof="0" dirty="0">
                <a:ln>
                  <a:noFill/>
                </a:ln>
                <a:effectLst/>
                <a:uLnTx/>
                <a:uFillTx/>
                <a:ea typeface="Calibri"/>
                <a:cs typeface="Calibri"/>
              </a:rPr>
              <a:t>rd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Calibri"/>
                <a:cs typeface="Calibri"/>
              </a:rPr>
              <a:t> referral – teacher 04/21 London bombing/MI5/IRA/ Israel and Palestine conflict - case is closed 05/21</a:t>
            </a:r>
          </a:p>
          <a:p>
            <a:endParaRPr lang="en-GB" sz="190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1AA1ECA-F33F-C6A8-9308-016F6EA73C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75967" y="1043731"/>
            <a:ext cx="4170530" cy="48024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878048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4511D8-6161-A52C-6D66-D10CCC9980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6BC5AF-7A3A-08D5-75BA-71F39E4D3F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400" dirty="0"/>
              <a:t>What were the causes of the failings of Prevent in the case of Axel </a:t>
            </a:r>
            <a:r>
              <a:rPr lang="en-GB" sz="2400" dirty="0" err="1"/>
              <a:t>Rudakubana</a:t>
            </a:r>
            <a:r>
              <a:rPr lang="en-GB" sz="2400" dirty="0"/>
              <a:t>? 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What were the Government Responses?</a:t>
            </a:r>
          </a:p>
        </p:txBody>
      </p:sp>
    </p:spTree>
    <p:extLst>
      <p:ext uri="{BB962C8B-B14F-4D97-AF65-F5344CB8AC3E}">
        <p14:creationId xmlns:p14="http://schemas.microsoft.com/office/powerpoint/2010/main" val="210978434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B26E2C-EFD9-D8EA-09E0-48AACAF4B0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 pitchFamily="34" charset="0"/>
                <a:ea typeface="+mj-ea"/>
                <a:cs typeface="Calibri" panose="020F0502020204030204" pitchFamily="34" charset="0"/>
              </a:rPr>
              <a:t>How is PREVENT carried out? </a:t>
            </a:r>
            <a:endParaRPr lang="en-GB" sz="4000" dirty="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A1A8435-BDDC-6589-1B45-8FB7CB5D08E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1029418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3517576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06F6EB-DE87-912A-17FF-A34FE93646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kumimoji="0" lang="en-GB" sz="4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Channel Programme </a:t>
            </a:r>
            <a:endParaRPr lang="en-GB" sz="40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A4AE382-BE0C-B5D1-6CF9-59094A2CFB6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01207273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330660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847212-385A-BE72-D28B-37EEA26769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B45B20-3060-E2B3-6190-B4D531103D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EEBD8DC-6CA5-EFDF-5FEC-2BABE65EB1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42170040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A4D94D20-0EF1-4E8B-A0E1-117A9E413A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158B3569-73B2-4D05-8E95-886A6EE17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FA212E-B209-4DA7-448B-1C8975659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98246"/>
            <a:ext cx="4412419" cy="362621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kumimoji="0" lang="en-US" sz="8000" b="0" i="0" u="none" strike="noStrike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PREVENT Referral Process</a:t>
            </a:r>
            <a:endParaRPr lang="en-US" sz="8000">
              <a:solidFill>
                <a:srgbClr val="FFFFFF"/>
              </a:solidFill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F0A0975D-1939-FA8A-B7DB-EAF960E5E826}"/>
              </a:ext>
            </a:extLst>
          </p:cNvPr>
          <p:cNvSpPr txBox="1">
            <a:spLocks/>
          </p:cNvSpPr>
          <p:nvPr/>
        </p:nvSpPr>
        <p:spPr>
          <a:xfrm>
            <a:off x="457200" y="5350213"/>
            <a:ext cx="4412417" cy="10315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fontAlgn="auto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US" sz="3000" b="0" i="0" u="none" strike="noStrike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What happens once a referral reaches Prevent?</a:t>
            </a:r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89368"/>
            <a:ext cx="0" cy="5259754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7">
            <a:extLst>
              <a:ext uri="{FF2B5EF4-FFF2-40B4-BE49-F238E27FC236}">
                <a16:creationId xmlns:a16="http://schemas.microsoft.com/office/drawing/2014/main" id="{D47C3B09-1BC5-6B77-E1CC-76210421CE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6915" y="1840367"/>
            <a:ext cx="5569863" cy="1281069"/>
          </a:xfrm>
          <a:prstGeom prst="rect">
            <a:avLst/>
          </a:prstGeom>
        </p:spPr>
      </p:pic>
      <p:grpSp>
        <p:nvGrpSpPr>
          <p:cNvPr id="36" name="Group 35">
            <a:extLst>
              <a:ext uri="{FF2B5EF4-FFF2-40B4-BE49-F238E27FC236}">
                <a16:creationId xmlns:a16="http://schemas.microsoft.com/office/drawing/2014/main" id="{78B3681E-1C1D-4D0E-A1DE-AE2E3D03C2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512034" y="1267063"/>
            <a:ext cx="368480" cy="519967"/>
            <a:chOff x="11512034" y="1267063"/>
            <a:chExt cx="368480" cy="519967"/>
          </a:xfrm>
          <a:solidFill>
            <a:srgbClr val="FFFFFF"/>
          </a:solidFill>
        </p:grpSpPr>
        <p:sp>
          <p:nvSpPr>
            <p:cNvPr id="37" name="Graphic 17">
              <a:extLst>
                <a:ext uri="{FF2B5EF4-FFF2-40B4-BE49-F238E27FC236}">
                  <a16:creationId xmlns:a16="http://schemas.microsoft.com/office/drawing/2014/main" id="{B71758F4-3F46-45DA-8AC5-4E508DA080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12034" y="1267063"/>
              <a:ext cx="139037" cy="139039"/>
            </a:xfrm>
            <a:custGeom>
              <a:avLst/>
              <a:gdLst>
                <a:gd name="connsiteX0" fmla="*/ 129600 w 139037"/>
                <a:gd name="connsiteY0" fmla="*/ 60082 h 139039"/>
                <a:gd name="connsiteX1" fmla="*/ 78955 w 139037"/>
                <a:gd name="connsiteY1" fmla="*/ 60082 h 139039"/>
                <a:gd name="connsiteX2" fmla="*/ 78955 w 139037"/>
                <a:gd name="connsiteY2" fmla="*/ 9437 h 139039"/>
                <a:gd name="connsiteX3" fmla="*/ 69519 w 139037"/>
                <a:gd name="connsiteY3" fmla="*/ 0 h 139039"/>
                <a:gd name="connsiteX4" fmla="*/ 60082 w 139037"/>
                <a:gd name="connsiteY4" fmla="*/ 9437 h 139039"/>
                <a:gd name="connsiteX5" fmla="*/ 60082 w 139037"/>
                <a:gd name="connsiteY5" fmla="*/ 60082 h 139039"/>
                <a:gd name="connsiteX6" fmla="*/ 9437 w 139037"/>
                <a:gd name="connsiteY6" fmla="*/ 60082 h 139039"/>
                <a:gd name="connsiteX7" fmla="*/ 0 w 139037"/>
                <a:gd name="connsiteY7" fmla="*/ 69520 h 139039"/>
                <a:gd name="connsiteX8" fmla="*/ 9437 w 139037"/>
                <a:gd name="connsiteY8" fmla="*/ 78957 h 139039"/>
                <a:gd name="connsiteX9" fmla="*/ 60082 w 139037"/>
                <a:gd name="connsiteY9" fmla="*/ 78957 h 139039"/>
                <a:gd name="connsiteX10" fmla="*/ 60082 w 139037"/>
                <a:gd name="connsiteY10" fmla="*/ 129602 h 139039"/>
                <a:gd name="connsiteX11" fmla="*/ 69519 w 139037"/>
                <a:gd name="connsiteY11" fmla="*/ 139039 h 139039"/>
                <a:gd name="connsiteX12" fmla="*/ 78955 w 139037"/>
                <a:gd name="connsiteY12" fmla="*/ 129602 h 139039"/>
                <a:gd name="connsiteX13" fmla="*/ 78955 w 139037"/>
                <a:gd name="connsiteY13" fmla="*/ 78957 h 139039"/>
                <a:gd name="connsiteX14" fmla="*/ 129600 w 139037"/>
                <a:gd name="connsiteY14" fmla="*/ 78957 h 139039"/>
                <a:gd name="connsiteX15" fmla="*/ 139037 w 139037"/>
                <a:gd name="connsiteY15" fmla="*/ 69520 h 139039"/>
                <a:gd name="connsiteX16" fmla="*/ 129600 w 139037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7" h="139039">
                  <a:moveTo>
                    <a:pt x="129600" y="60082"/>
                  </a:moveTo>
                  <a:lnTo>
                    <a:pt x="78955" y="60082"/>
                  </a:lnTo>
                  <a:lnTo>
                    <a:pt x="78955" y="9437"/>
                  </a:lnTo>
                  <a:cubicBezTo>
                    <a:pt x="78955" y="4225"/>
                    <a:pt x="74730" y="0"/>
                    <a:pt x="69519" y="0"/>
                  </a:cubicBezTo>
                  <a:cubicBezTo>
                    <a:pt x="64307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7" y="139039"/>
                    <a:pt x="69519" y="139039"/>
                  </a:cubicBezTo>
                  <a:cubicBezTo>
                    <a:pt x="74730" y="139039"/>
                    <a:pt x="78955" y="134814"/>
                    <a:pt x="78955" y="129602"/>
                  </a:cubicBezTo>
                  <a:lnTo>
                    <a:pt x="78955" y="78957"/>
                  </a:lnTo>
                  <a:lnTo>
                    <a:pt x="129600" y="78957"/>
                  </a:lnTo>
                  <a:cubicBezTo>
                    <a:pt x="134812" y="78957"/>
                    <a:pt x="139037" y="74731"/>
                    <a:pt x="139037" y="69520"/>
                  </a:cubicBezTo>
                  <a:cubicBezTo>
                    <a:pt x="139037" y="64308"/>
                    <a:pt x="134812" y="60082"/>
                    <a:pt x="129600" y="60082"/>
                  </a:cubicBezTo>
                  <a:close/>
                </a:path>
              </a:pathLst>
            </a:custGeom>
            <a:grpFill/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38" name="Graphic 21">
              <a:extLst>
                <a:ext uri="{FF2B5EF4-FFF2-40B4-BE49-F238E27FC236}">
                  <a16:creationId xmlns:a16="http://schemas.microsoft.com/office/drawing/2014/main" id="{8D61482F-F3C5-4D66-8C5D-C6BBE3E127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752801" y="1659316"/>
              <a:ext cx="127713" cy="127714"/>
            </a:xfrm>
            <a:custGeom>
              <a:avLst/>
              <a:gdLst>
                <a:gd name="connsiteX0" fmla="*/ 63857 w 127713"/>
                <a:gd name="connsiteY0" fmla="*/ 18874 h 127714"/>
                <a:gd name="connsiteX1" fmla="*/ 108839 w 127713"/>
                <a:gd name="connsiteY1" fmla="*/ 63857 h 127714"/>
                <a:gd name="connsiteX2" fmla="*/ 63857 w 127713"/>
                <a:gd name="connsiteY2" fmla="*/ 108840 h 127714"/>
                <a:gd name="connsiteX3" fmla="*/ 18874 w 127713"/>
                <a:gd name="connsiteY3" fmla="*/ 63857 h 127714"/>
                <a:gd name="connsiteX4" fmla="*/ 63857 w 127713"/>
                <a:gd name="connsiteY4" fmla="*/ 18874 h 127714"/>
                <a:gd name="connsiteX5" fmla="*/ 63857 w 127713"/>
                <a:gd name="connsiteY5" fmla="*/ 0 h 127714"/>
                <a:gd name="connsiteX6" fmla="*/ 0 w 127713"/>
                <a:gd name="connsiteY6" fmla="*/ 63857 h 127714"/>
                <a:gd name="connsiteX7" fmla="*/ 63857 w 127713"/>
                <a:gd name="connsiteY7" fmla="*/ 127714 h 127714"/>
                <a:gd name="connsiteX8" fmla="*/ 127713 w 127713"/>
                <a:gd name="connsiteY8" fmla="*/ 63857 h 127714"/>
                <a:gd name="connsiteX9" fmla="*/ 63857 w 127713"/>
                <a:gd name="connsiteY9" fmla="*/ 0 h 127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3" h="127714">
                  <a:moveTo>
                    <a:pt x="63857" y="18874"/>
                  </a:moveTo>
                  <a:cubicBezTo>
                    <a:pt x="88700" y="18874"/>
                    <a:pt x="108839" y="39014"/>
                    <a:pt x="108839" y="63857"/>
                  </a:cubicBezTo>
                  <a:cubicBezTo>
                    <a:pt x="108839" y="88700"/>
                    <a:pt x="88700" y="108840"/>
                    <a:pt x="63857" y="108840"/>
                  </a:cubicBezTo>
                  <a:cubicBezTo>
                    <a:pt x="39013" y="108840"/>
                    <a:pt x="18874" y="88700"/>
                    <a:pt x="18874" y="63857"/>
                  </a:cubicBezTo>
                  <a:cubicBezTo>
                    <a:pt x="18898" y="39024"/>
                    <a:pt x="39023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4"/>
                    <a:pt x="63857" y="127714"/>
                  </a:cubicBezTo>
                  <a:cubicBezTo>
                    <a:pt x="99124" y="127714"/>
                    <a:pt x="127713" y="99124"/>
                    <a:pt x="127713" y="63857"/>
                  </a:cubicBezTo>
                  <a:cubicBezTo>
                    <a:pt x="127713" y="28590"/>
                    <a:pt x="99124" y="0"/>
                    <a:pt x="63857" y="0"/>
                  </a:cubicBezTo>
                  <a:close/>
                </a:path>
              </a:pathLst>
            </a:custGeom>
            <a:grpFill/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</p:grpSp>
      <p:pic>
        <p:nvPicPr>
          <p:cNvPr id="10" name="Picture 9">
            <a:extLst>
              <a:ext uri="{FF2B5EF4-FFF2-40B4-BE49-F238E27FC236}">
                <a16:creationId xmlns:a16="http://schemas.microsoft.com/office/drawing/2014/main" id="{3CC4032B-4630-DB29-363F-B7F33C99030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86926" y="3419610"/>
            <a:ext cx="5569860" cy="1281068"/>
          </a:xfrm>
          <a:prstGeom prst="rect">
            <a:avLst/>
          </a:prstGeom>
        </p:spPr>
      </p:pic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13581146-4B41-B263-6601-BE3D0EB3897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5986926" y="5001173"/>
            <a:ext cx="5569864" cy="12764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370893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EE8FB7-1502-7003-D1DE-DAB20CC546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kumimoji="0" lang="en-GB" sz="4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PREVENT Results </a:t>
            </a:r>
            <a:endParaRPr lang="en-GB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882053-5B5D-D887-1B1B-569CC06177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04549" y="247650"/>
            <a:ext cx="6861058" cy="6286500"/>
          </a:xfrm>
        </p:spPr>
        <p:txBody>
          <a:bodyPr anchor="ctr">
            <a:normAutofit lnSpcReduction="10000"/>
          </a:bodyPr>
          <a:lstStyle/>
          <a:p>
            <a:pPr marL="342900" marR="0" lvl="0" indent="-342900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Year ending March 2022 there were 6,406 referrals to prevent an increase of 30% compared to the year ending March 2021 where there were 4,915 </a:t>
            </a:r>
          </a:p>
          <a:p>
            <a:pPr marL="342900" marR="0" lvl="0" indent="-342900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Education sector made the highest number referrals 2,305</a:t>
            </a:r>
          </a:p>
          <a:p>
            <a:pPr marL="342900" marR="0" lvl="0" indent="-342900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Police 1,808</a:t>
            </a:r>
          </a:p>
          <a:p>
            <a:pPr marL="342900" marR="0" lvl="0" indent="-342900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Most referrals were of males</a:t>
            </a:r>
          </a:p>
          <a:p>
            <a:pPr marL="342900" marR="0" lvl="0" indent="-342900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15 to 20 Yrs 1,902</a:t>
            </a:r>
          </a:p>
          <a:p>
            <a:pPr marL="342900" marR="0" lvl="0" indent="-342900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Under 15 Yrs 1,829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13498230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4FDC83-1E66-4054-CD7B-DDF6BC0A4A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kumimoji="0" lang="en-GB" sz="4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PURSUE</a:t>
            </a:r>
            <a:endParaRPr lang="en-GB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782F12-CC1B-E2CC-5466-00B92512FD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400" b="1" i="0" u="sng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Calibri" panose="020F0502020204030204" pitchFamily="34" charset="0"/>
              </a:rPr>
              <a:t>Purpose: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Calibri" panose="020F0502020204030204" pitchFamily="34" charset="0"/>
              </a:rPr>
              <a:t> stop terrorists attacks from happening within the UK and against overseas interests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ea typeface="+mn-ea"/>
              <a:cs typeface="Calibri" panose="020F0502020204030204" pitchFamily="34" charset="0"/>
            </a:endParaRPr>
          </a:p>
          <a:p>
            <a:pPr marL="0" marR="0" lvl="0" indent="0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Calibri" panose="020F0502020204030204" pitchFamily="34" charset="0"/>
              </a:rPr>
              <a:t>Convictions: is the most effective way to stop but also deter terrorists and to deliver justice</a:t>
            </a:r>
          </a:p>
          <a:p>
            <a:pPr marL="0" marR="0" lvl="0" indent="0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400" b="1" i="0" u="sng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Calibri" panose="020F0502020204030204" pitchFamily="34" charset="0"/>
              </a:rPr>
              <a:t>Objectives:</a:t>
            </a:r>
          </a:p>
          <a:p>
            <a:pPr marL="514350" marR="0" lvl="0" indent="-514350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AutoNum type="arabicParenR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Calibri" panose="020F0502020204030204" pitchFamily="34" charset="0"/>
              </a:rPr>
              <a:t>Detect and understand terrorist activity</a:t>
            </a:r>
          </a:p>
          <a:p>
            <a:pPr marL="514350" marR="0" lvl="0" indent="-514350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AutoNum type="arabicParenR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Calibri" panose="020F0502020204030204" pitchFamily="34" charset="0"/>
              </a:rPr>
              <a:t>Investigate terrorist activity</a:t>
            </a:r>
          </a:p>
          <a:p>
            <a:pPr marL="514350" marR="0" lvl="0" indent="-514350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AutoNum type="arabicParenR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Calibri" panose="020F0502020204030204" pitchFamily="34" charset="0"/>
              </a:rPr>
              <a:t>Disrupt terrorist activity, including through prosecutions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55616378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81FACD-EC8D-2DFF-00A2-7D03812621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kumimoji="0" lang="en-GB" sz="4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PURSUE cont.</a:t>
            </a:r>
            <a:endParaRPr lang="en-GB" sz="4000">
              <a:solidFill>
                <a:srgbClr val="FFFFFF"/>
              </a:solidFill>
            </a:endParaRPr>
          </a:p>
        </p:txBody>
      </p:sp>
      <p:graphicFrame>
        <p:nvGraphicFramePr>
          <p:cNvPr id="40" name="Content Placeholder 2">
            <a:extLst>
              <a:ext uri="{FF2B5EF4-FFF2-40B4-BE49-F238E27FC236}">
                <a16:creationId xmlns:a16="http://schemas.microsoft.com/office/drawing/2014/main" id="{9E183606-5A9C-74BD-C02A-EB14538CC14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09459475"/>
              </p:ext>
            </p:extLst>
          </p:nvPr>
        </p:nvGraphicFramePr>
        <p:xfrm>
          <a:off x="644056" y="1790701"/>
          <a:ext cx="10927829" cy="50666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88003279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C54DA5-A0E6-955A-2860-B1E49E0332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kumimoji="0" lang="en-GB" sz="4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PROTECT</a:t>
            </a:r>
            <a:endParaRPr lang="en-GB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BAA336-343F-4CCB-DDC1-3A5705C282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11298" y="10138"/>
            <a:ext cx="7885739" cy="6837724"/>
          </a:xfrm>
        </p:spPr>
        <p:txBody>
          <a:bodyPr anchor="ctr">
            <a:normAutofit/>
          </a:bodyPr>
          <a:lstStyle/>
          <a:p>
            <a:pPr marL="342900" marR="0" lvl="0" indent="-342900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1" i="0" u="sng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Purpose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 - Protect  against a terrorist attack and illicit access to material needed for an attack.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ea typeface="+mn-ea"/>
              <a:cs typeface="+mn-cs"/>
            </a:endParaRPr>
          </a:p>
          <a:p>
            <a:pPr marL="342900" marR="0" lvl="0" indent="-342900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1" i="0" u="sng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Objectives:</a:t>
            </a:r>
            <a:br>
              <a:rPr kumimoji="0" lang="en-GB" sz="2400" b="0" i="0" u="sng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</a:br>
            <a:r>
              <a:rPr kumimoji="0" lang="en-GB" sz="2400" b="0" i="0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1. Detect suspected terrorists and harmful 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materials at the border.</a:t>
            </a:r>
            <a:br>
              <a:rPr kumimoji="0" lang="en-GB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</a:b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2. Reduce the risk to and improve the resilience of global aviation, other transport sectors and critical infrastructure. </a:t>
            </a:r>
            <a:br>
              <a:rPr kumimoji="0" lang="en-GB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</a:b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3. Reduce vulnerability of crowded places, groups and high profile individuals.</a:t>
            </a:r>
            <a:br>
              <a:rPr kumimoji="0" lang="en-GB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</a:b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4. Detect and prevent terrorist access to and use of materials of concern, knowledge and information. 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81817856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89867C-C4D2-C9C7-CA44-D07FA60825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kumimoji="0" lang="en-GB" sz="4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PREPARE</a:t>
            </a:r>
            <a:endParaRPr lang="en-GB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F47BC0-4657-8CB5-4D15-77A1DF109F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34810" y="10138"/>
            <a:ext cx="7771439" cy="6837724"/>
          </a:xfrm>
        </p:spPr>
        <p:txBody>
          <a:bodyPr anchor="ctr">
            <a:normAutofit lnSpcReduction="10000"/>
          </a:bodyPr>
          <a:lstStyle/>
          <a:p>
            <a:pPr marL="342900" marR="0" lvl="0" indent="-342900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0" i="0" u="sng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Prepare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 – Save lives, reduce harm and aid recovery in the event of a terrorist attack.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ea typeface="+mn-ea"/>
              <a:cs typeface="+mn-cs"/>
            </a:endParaRPr>
          </a:p>
          <a:p>
            <a:pPr marL="342900" marR="0" lvl="0" indent="-342900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Ensuring rapid response to any attack and minimise impact on communities and those affected by the attack. 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ea typeface="+mn-ea"/>
              <a:cs typeface="+mn-cs"/>
            </a:endParaRPr>
          </a:p>
          <a:p>
            <a:pPr marL="342900" marR="0" lvl="0" indent="-342900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0" i="0" u="sng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Objectives:</a:t>
            </a:r>
            <a:br>
              <a:rPr kumimoji="0" lang="en-GB" sz="2400" b="0" i="0" u="sng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</a:br>
            <a:r>
              <a:rPr kumimoji="0" lang="en-GB" sz="2400" b="0" i="0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1. Deliver a coordinated multi-agency response to all 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types of terrorist attacks.</a:t>
            </a:r>
            <a:br>
              <a:rPr kumimoji="0" lang="en-GB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</a:b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2. Ensure the UK has a full range of capabilities to respond to attacks.</a:t>
            </a:r>
            <a:br>
              <a:rPr kumimoji="0" lang="en-GB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</a:b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3. Minimise the impact of terrorist attacks on people, services and communities.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21112775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885B25-475E-15CD-B670-CC35236655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Run, Hide and Tell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759A75-346B-C260-2485-7278F1A18E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Online Media 3" title="Communities Defeat Terrorism">
            <a:hlinkClick r:id="" action="ppaction://media"/>
            <a:extLst>
              <a:ext uri="{FF2B5EF4-FFF2-40B4-BE49-F238E27FC236}">
                <a16:creationId xmlns:a16="http://schemas.microsoft.com/office/drawing/2014/main" id="{846A1D20-D10E-E1B7-E838-379074598F72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3246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9A9701-F08D-FD20-9C84-27BB6683D2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kumimoji="0" lang="en-US" sz="36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Threat Levels</a:t>
            </a:r>
            <a:endParaRPr lang="en-US" sz="36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9E28945-BD44-EECC-24FF-B817D12BC1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55278" y="643466"/>
            <a:ext cx="3424775" cy="55687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731762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090BAC-0E16-C966-C9DE-0D280E700A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Manchester Synagogue Attack Thursday 02/10/25 </a:t>
            </a:r>
            <a:endParaRPr lang="en-GB" sz="4000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BECF18-B745-F719-5719-FE0642F86E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marL="342900" marR="0" lvl="0" indent="-342900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Calibri" panose="020F0502020204030204" pitchFamily="34" charset="0"/>
              </a:rPr>
              <a:t>MI5 and counter-terrorism police will operate at a heightened state of alert in the coming weeks, reflecting concern that Manchester Synagogue attack may be followed by others during the period around the second anniversary of the 7 October attack by Hamas on Israel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+mn-cs"/>
              </a:rPr>
              <a:t>.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33702355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E0428C-D4D0-7F91-E541-945CBAFEC5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kumimoji="0" lang="en-GB" sz="4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Manchester 02/10/25</a:t>
            </a:r>
            <a:r>
              <a:rPr kumimoji="0" lang="en-GB" sz="4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yriad Pro"/>
                <a:ea typeface="+mj-lt"/>
                <a:cs typeface="+mj-lt"/>
              </a:rPr>
              <a:t> </a:t>
            </a:r>
            <a:endParaRPr lang="en-GB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671A93-FDA7-64DD-C36A-F5B7D67856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67695" y="266700"/>
            <a:ext cx="7519505" cy="6381750"/>
          </a:xfrm>
        </p:spPr>
        <p:txBody>
          <a:bodyPr anchor="ctr">
            <a:normAutofit lnSpcReduction="10000"/>
          </a:bodyPr>
          <a:lstStyle/>
          <a:p>
            <a:pPr marL="342900" marR="0" lvl="0" indent="-342900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lt"/>
                <a:cs typeface="+mn-lt"/>
              </a:rPr>
              <a:t>Greater Manchester Police:</a:t>
            </a:r>
          </a:p>
          <a:p>
            <a:pPr marL="342900" marR="0" lvl="0" indent="-342900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lt"/>
                <a:cs typeface="+mn-lt"/>
              </a:rPr>
              <a:t>The head of Counter Terrorism Policing says they believe the attacker, Jihad Al-Shamie may have been "influenced by extreme Islamist ideology".</a:t>
            </a:r>
          </a:p>
          <a:p>
            <a:pPr marL="342900" marR="0" lvl="0" indent="-342900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lt"/>
                <a:cs typeface="+mn-lt"/>
              </a:rPr>
              <a:t>Arrested total of six people on suspicion of commission, preparation and instigation of acts of terrorism</a:t>
            </a:r>
          </a:p>
          <a:p>
            <a:pPr marL="342900" marR="0" lvl="0" indent="-342900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lt"/>
                <a:cs typeface="+mn-lt"/>
              </a:rPr>
              <a:t>Al-Shamie was on bail after being arrested on suspicion of rape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ea typeface="Calibri"/>
              <a:cs typeface="Calibri"/>
            </a:endParaRPr>
          </a:p>
          <a:p>
            <a:pPr marL="342900" marR="0" lvl="0" indent="-342900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Calibri"/>
                <a:cs typeface="Calibri"/>
              </a:rPr>
              <a:t>Not know to CT police</a:t>
            </a:r>
          </a:p>
          <a:p>
            <a:pPr marL="342900" marR="0" lvl="0" indent="-342900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Calibri"/>
                <a:cs typeface="Calibri"/>
              </a:rPr>
              <a:t>Entered UK 2006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52686552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26096A6-0B5B-3F0D-814C-EAC8C02314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456B3A-2ECC-B09F-6818-D8B241680A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Wider CT Landscape</a:t>
            </a:r>
            <a:endParaRPr lang="en-GB" sz="4000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034B24-5C16-3FD1-043F-B4DD4E4236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marL="342900" marR="0" lvl="0" indent="-342900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Calibri"/>
                <a:cs typeface="Calibri"/>
              </a:rPr>
              <a:t>The contest strategy does not work in isolation </a:t>
            </a:r>
          </a:p>
          <a:p>
            <a:pPr marL="342900" marR="0" lvl="0" indent="-342900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Calibri"/>
                <a:cs typeface="Calibri"/>
              </a:rPr>
              <a:t>There are several connected activities to understand the wider context: </a:t>
            </a:r>
          </a:p>
          <a:p>
            <a:pPr marL="342900" marR="0" lvl="0" indent="-342900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Calibri"/>
                <a:cs typeface="Calibri"/>
              </a:rPr>
              <a:t>Independent reviewer of terrorism legislation </a:t>
            </a:r>
          </a:p>
          <a:p>
            <a:pPr marL="342900" marR="0" lvl="0" indent="-342900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Calibri"/>
                <a:cs typeface="Calibri"/>
              </a:rPr>
              <a:t>Counter-Extremism Strategy 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98587915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E1B9848-6F32-CA2B-C80C-39DFEC975D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Slide Background Fill">
            <a:extLst>
              <a:ext uri="{FF2B5EF4-FFF2-40B4-BE49-F238E27FC236}">
                <a16:creationId xmlns:a16="http://schemas.microsoft.com/office/drawing/2014/main" id="{44D65982-4F00-4330-8DAA-DE6A9E4D6D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Color Cover">
            <a:extLst>
              <a:ext uri="{FF2B5EF4-FFF2-40B4-BE49-F238E27FC236}">
                <a16:creationId xmlns:a16="http://schemas.microsoft.com/office/drawing/2014/main" id="{009115B9-5BFD-478D-9C87-29ADB3AF1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8D57F946-2E03-4DE1-91F8-25BEDC6635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-2"/>
            <a:ext cx="3468234" cy="6858000"/>
            <a:chOff x="651279" y="598259"/>
            <a:chExt cx="10889442" cy="5680742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1598881B-E007-4AAF-BA50-0AD6182192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87A6DD9E-16A5-46AE-A522-D46D6BEDF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A4E7FC9-D1DA-E9F7-3B87-937AA306DD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6200000">
            <a:off x="-1325880" y="1947672"/>
            <a:ext cx="5961888" cy="2788920"/>
          </a:xfrm>
        </p:spPr>
        <p:txBody>
          <a:bodyPr anchor="ctr">
            <a:normAutofit/>
          </a:bodyPr>
          <a:lstStyle/>
          <a:p>
            <a:r>
              <a:rPr kumimoji="0" lang="en-GB" sz="48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Task – Research </a:t>
            </a:r>
            <a:endParaRPr lang="en-GB" sz="480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3AB26E-95C4-B52D-B945-2641541D07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71068" y="841247"/>
            <a:ext cx="6877878" cy="5120640"/>
          </a:xfrm>
        </p:spPr>
        <p:txBody>
          <a:bodyPr anchor="ctr">
            <a:normAutofit fontScale="92500"/>
          </a:bodyPr>
          <a:lstStyle/>
          <a:p>
            <a:pPr marL="342900" marR="0" lvl="0" indent="-342900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n-ea"/>
                <a:cs typeface="+mn-cs"/>
              </a:rPr>
              <a:t>Independent Reviewer of Terrorism Legislation </a:t>
            </a:r>
          </a:p>
          <a:p>
            <a:pPr marL="342900" marR="0" lvl="0" indent="-342900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n-ea"/>
                <a:cs typeface="+mn-cs"/>
              </a:rPr>
              <a:t>Counter-Extremism Strategy </a:t>
            </a:r>
          </a:p>
          <a:p>
            <a:pPr marL="342900" marR="0" lvl="0" indent="-342900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n-ea"/>
                <a:cs typeface="+mn-cs"/>
              </a:rPr>
              <a:t>Commission for Countering Extremism </a:t>
            </a:r>
          </a:p>
          <a:p>
            <a:pPr marL="342900" marR="0" lvl="0" indent="-342900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n-ea"/>
                <a:cs typeface="+mn-cs"/>
              </a:rPr>
              <a:t>Prevent Duty 2015 </a:t>
            </a:r>
          </a:p>
          <a:p>
            <a:pPr marL="342900" marR="0" lvl="0" indent="-342900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n-ea"/>
                <a:cs typeface="+mn-cs"/>
              </a:rPr>
              <a:t>Protect Duty -  Martins law </a:t>
            </a:r>
          </a:p>
          <a:p>
            <a:pPr marL="342900" marR="0" lvl="0" indent="-342900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n-ea"/>
                <a:cs typeface="+mn-cs"/>
              </a:rPr>
              <a:t>Independent review of PREVENT </a:t>
            </a:r>
          </a:p>
          <a:p>
            <a:pPr marL="342900" marR="0" lvl="0" indent="-342900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n-ea"/>
                <a:cs typeface="+mn-cs"/>
              </a:rPr>
              <a:t>Lord Anderson's report 2017 and 2019 </a:t>
            </a:r>
          </a:p>
          <a:p>
            <a:pPr marL="342900" marR="0" lvl="0" indent="-342900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n-ea"/>
                <a:cs typeface="+mn-cs"/>
              </a:rPr>
              <a:t>Lord Harrison's reports 2016 2022 </a:t>
            </a:r>
          </a:p>
          <a:p>
            <a:pPr marL="342900" marR="0" lvl="0" indent="-342900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n-ea"/>
                <a:cs typeface="+mn-cs"/>
              </a:rPr>
              <a:t>Post-Terror event Reports and Enquiries</a:t>
            </a:r>
            <a:endParaRPr lang="en-GB" sz="24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00599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DFC54A1-03BF-BA8B-467E-B4CDFD3F40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Slide Background Fill">
            <a:extLst>
              <a:ext uri="{FF2B5EF4-FFF2-40B4-BE49-F238E27FC236}">
                <a16:creationId xmlns:a16="http://schemas.microsoft.com/office/drawing/2014/main" id="{44D65982-4F00-4330-8DAA-DE6A9E4D6D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Color Cover">
            <a:extLst>
              <a:ext uri="{FF2B5EF4-FFF2-40B4-BE49-F238E27FC236}">
                <a16:creationId xmlns:a16="http://schemas.microsoft.com/office/drawing/2014/main" id="{009115B9-5BFD-478D-9C87-29ADB3AF1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8D57F946-2E03-4DE1-91F8-25BEDC6635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-2"/>
            <a:ext cx="3468234" cy="6858000"/>
            <a:chOff x="651279" y="598259"/>
            <a:chExt cx="10889442" cy="5680742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1598881B-E007-4AAF-BA50-0AD6182192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87A6DD9E-16A5-46AE-A522-D46D6BEDF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387D42C-EB50-35B6-8352-F61A92476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6200000">
            <a:off x="-1325880" y="1947672"/>
            <a:ext cx="5961888" cy="2788920"/>
          </a:xfrm>
        </p:spPr>
        <p:txBody>
          <a:bodyPr anchor="ctr">
            <a:normAutofit/>
          </a:bodyPr>
          <a:lstStyle/>
          <a:p>
            <a:r>
              <a:rPr kumimoji="0" lang="en-GB" sz="48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CONTEST and Connections</a:t>
            </a:r>
            <a:endParaRPr lang="en-GB" sz="480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E99A20-6102-E398-4058-0E58C944C8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71068" y="841247"/>
            <a:ext cx="6877878" cy="5120640"/>
          </a:xfrm>
        </p:spPr>
        <p:txBody>
          <a:bodyPr anchor="ctr">
            <a:normAutofit/>
          </a:bodyPr>
          <a:lstStyle/>
          <a:p>
            <a:pPr marL="342900" marR="0" lvl="0" indent="-342900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n-ea"/>
                <a:cs typeface="+mn-cs"/>
              </a:rPr>
              <a:t>Independent Reviewer of Terrorism - Jonathan Hall Considers UK laws making sure they work properly and fairly and makes recommendations</a:t>
            </a:r>
          </a:p>
          <a:p>
            <a:pPr marL="342900" marR="0" lvl="0" indent="-342900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n-ea"/>
                <a:cs typeface="+mn-cs"/>
              </a:rPr>
              <a:t>Counter-Extremism Strategy - purpose of strategy is to explain as how to protect people from the harm caused by extremism and sets out 4 ways.</a:t>
            </a:r>
          </a:p>
          <a:p>
            <a:endParaRPr lang="en-GB" sz="1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444117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BB42FE2-33BF-2ABD-4E5B-BA29B8A906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Slide Background Fill">
            <a:extLst>
              <a:ext uri="{FF2B5EF4-FFF2-40B4-BE49-F238E27FC236}">
                <a16:creationId xmlns:a16="http://schemas.microsoft.com/office/drawing/2014/main" id="{44D65982-4F00-4330-8DAA-DE6A9E4D6D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Color Cover">
            <a:extLst>
              <a:ext uri="{FF2B5EF4-FFF2-40B4-BE49-F238E27FC236}">
                <a16:creationId xmlns:a16="http://schemas.microsoft.com/office/drawing/2014/main" id="{009115B9-5BFD-478D-9C87-29ADB3AF1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8D57F946-2E03-4DE1-91F8-25BEDC6635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-2"/>
            <a:ext cx="3468234" cy="6858000"/>
            <a:chOff x="651279" y="598259"/>
            <a:chExt cx="10889442" cy="5680742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1598881B-E007-4AAF-BA50-0AD6182192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87A6DD9E-16A5-46AE-A522-D46D6BEDF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AE8BA1C-6164-EC1D-34FC-846B003023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6200000">
            <a:off x="-1325880" y="1947672"/>
            <a:ext cx="5961888" cy="2788920"/>
          </a:xfrm>
        </p:spPr>
        <p:txBody>
          <a:bodyPr anchor="ctr">
            <a:normAutofit/>
          </a:bodyPr>
          <a:lstStyle/>
          <a:p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CONTEST and Connections cont..</a:t>
            </a:r>
            <a:endParaRPr lang="en-GB" sz="4800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2A5511-19AA-E2C1-0AE7-3032F98B41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71068" y="841247"/>
            <a:ext cx="6877878" cy="5120640"/>
          </a:xfrm>
        </p:spPr>
        <p:txBody>
          <a:bodyPr anchor="ctr">
            <a:normAutofit/>
          </a:bodyPr>
          <a:lstStyle/>
          <a:p>
            <a:pPr marL="342900" marR="0" lvl="0" indent="-342900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n-ea"/>
                <a:cs typeface="+mn-cs"/>
              </a:rPr>
              <a:t>Commission for Countering Extremism – Independent role established in 2018. Give advice to Government on policies and approaches to tackle extremism.</a:t>
            </a:r>
          </a:p>
          <a:p>
            <a:pPr marL="342900" marR="0" lvl="0" indent="-342900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n-ea"/>
                <a:cs typeface="+mn-cs"/>
              </a:rPr>
              <a:t> PREVENT Duty - following the law of the Counter Terrorism and Security Act 2015 there was a duty on specified authorities to prevent people from being drawn into terrorism </a:t>
            </a:r>
          </a:p>
          <a:p>
            <a:endParaRPr lang="en-GB" sz="1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166691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178B518-4AFB-9B7C-2565-5D33FAC580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Slide Background Fill">
            <a:extLst>
              <a:ext uri="{FF2B5EF4-FFF2-40B4-BE49-F238E27FC236}">
                <a16:creationId xmlns:a16="http://schemas.microsoft.com/office/drawing/2014/main" id="{44D65982-4F00-4330-8DAA-DE6A9E4D6D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Color Cover">
            <a:extLst>
              <a:ext uri="{FF2B5EF4-FFF2-40B4-BE49-F238E27FC236}">
                <a16:creationId xmlns:a16="http://schemas.microsoft.com/office/drawing/2014/main" id="{009115B9-5BFD-478D-9C87-29ADB3AF1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8D57F946-2E03-4DE1-91F8-25BEDC6635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-2"/>
            <a:ext cx="3468234" cy="6858000"/>
            <a:chOff x="651279" y="598259"/>
            <a:chExt cx="10889442" cy="5680742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1598881B-E007-4AAF-BA50-0AD6182192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87A6DD9E-16A5-46AE-A522-D46D6BEDF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8633BD3-8135-3C5F-6B6F-AA57F01E75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6200000">
            <a:off x="-1325880" y="1947672"/>
            <a:ext cx="5961888" cy="2788920"/>
          </a:xfrm>
        </p:spPr>
        <p:txBody>
          <a:bodyPr anchor="ctr">
            <a:normAutofit/>
          </a:bodyPr>
          <a:lstStyle/>
          <a:p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CONTEST and Connections cont..</a:t>
            </a:r>
            <a:endParaRPr lang="en-GB" sz="4800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3E6336-5856-B9FE-5A03-60BC1D0337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71068" y="841247"/>
            <a:ext cx="6877878" cy="5120640"/>
          </a:xfrm>
        </p:spPr>
        <p:txBody>
          <a:bodyPr anchor="ctr">
            <a:normAutofit/>
          </a:bodyPr>
          <a:lstStyle/>
          <a:p>
            <a:pPr marL="342900" marR="0" lvl="0" indent="-342900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n-ea"/>
                <a:cs typeface="+mn-cs"/>
              </a:rPr>
              <a:t>Terrorism Protection of Premises Act 2025 Protect Duty -  Martins law </a:t>
            </a:r>
          </a:p>
          <a:p>
            <a:pPr marL="342900" marR="0" lvl="0" indent="-342900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n-ea"/>
                <a:cs typeface="+mn-cs"/>
              </a:rPr>
              <a:t>Independent review of prevent </a:t>
            </a:r>
          </a:p>
          <a:p>
            <a:pPr marL="342900" marR="0" lvl="0" indent="-342900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n-ea"/>
                <a:cs typeface="+mn-cs"/>
              </a:rPr>
              <a:t>Lord Anderson’s Reports 2017 &amp; 2019</a:t>
            </a:r>
          </a:p>
          <a:p>
            <a:pPr marL="342900" marR="0" lvl="0" indent="-342900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n-ea"/>
                <a:cs typeface="+mn-cs"/>
              </a:rPr>
              <a:t>Lord Harris Report 2016 &amp; 2022</a:t>
            </a:r>
          </a:p>
          <a:p>
            <a:pPr marL="342900" marR="0" lvl="0" indent="-342900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ea typeface="+mn-ea"/>
                <a:cs typeface="+mn-cs"/>
              </a:rPr>
              <a:t>Post Terror Event Reports &amp; Inquiries</a:t>
            </a:r>
          </a:p>
          <a:p>
            <a:endParaRPr lang="en-GB" sz="1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795639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C4F492A-C6A2-B22A-9C15-6A2B316B7D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0453F4-E4AC-C864-1392-D98447B526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Myriad Pro"/>
                <a:ea typeface="+mj-ea"/>
                <a:cs typeface="+mj-cs"/>
              </a:rPr>
              <a:t>New Legislation – Martyn’s Law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BA9820-6B07-F11B-E21E-A2C5AE49DC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0999" y="2198362"/>
            <a:ext cx="6921369" cy="3917773"/>
          </a:xfrm>
        </p:spPr>
        <p:txBody>
          <a:bodyPr>
            <a:noAutofit/>
          </a:bodyPr>
          <a:lstStyle/>
          <a:p>
            <a:pPr marL="342900" marR="0" lvl="0" indent="-342900" defTabSz="9144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Calibri"/>
                <a:cs typeface="Calibri"/>
              </a:rPr>
              <a:t>Martin’s Law proposes the introduction of new legislation to provide better protection from terrorism for the British public and suggests that it should be a key part of the CONTEST strategy delivery.</a:t>
            </a:r>
          </a:p>
          <a:p>
            <a:pPr marL="342900" marR="0" lvl="0" indent="-342900" defTabSz="9144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ea typeface="Calibri"/>
              <a:cs typeface="Calibri"/>
            </a:endParaRPr>
          </a:p>
          <a:p>
            <a:pPr marL="342900" marR="0" lvl="0" indent="-342900" defTabSz="9144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Calibri"/>
                <a:cs typeface="Calibri"/>
              </a:rPr>
              <a:t>This proposed legislation states that the existing laws are not good enough due to the fact there are no laws in the UK that are aimed at providing counter-terrorism protective security or preparedness outcomes.</a:t>
            </a:r>
          </a:p>
          <a:p>
            <a:pPr marL="342900" marR="0" lvl="0" indent="-342900" defTabSz="9144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Calibri"/>
                <a:cs typeface="Calibri"/>
              </a:rPr>
              <a:t>Now Protect Duty</a:t>
            </a:r>
            <a:endParaRPr lang="en-GB" sz="2400" dirty="0"/>
          </a:p>
        </p:txBody>
      </p:sp>
      <p:pic>
        <p:nvPicPr>
          <p:cNvPr id="4" name="Picture 3" descr="A screenshot of a computer&#10;&#10;Description automatically generated">
            <a:extLst>
              <a:ext uri="{FF2B5EF4-FFF2-40B4-BE49-F238E27FC236}">
                <a16:creationId xmlns:a16="http://schemas.microsoft.com/office/drawing/2014/main" id="{BA4D7224-3588-DF9E-2150-DEED90CF131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688" t="8941" r="34389" b="1891"/>
          <a:stretch/>
        </p:blipFill>
        <p:spPr>
          <a:xfrm>
            <a:off x="7402056" y="1940438"/>
            <a:ext cx="4264433" cy="3755915"/>
          </a:xfrm>
          <a:prstGeom prst="rect">
            <a:avLst/>
          </a:prstGeom>
          <a:noFill/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129562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C2A0D3-B345-193D-7E5A-13114D2513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08F116-D844-AD54-3B4F-4B261C7E20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8B8692-AA4E-A5E3-E191-539E7300DC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Online Media 1" title="The UK Government's Prevent Strategy">
            <a:hlinkClick r:id="" action="ppaction://media"/>
            <a:extLst>
              <a:ext uri="{FF2B5EF4-FFF2-40B4-BE49-F238E27FC236}">
                <a16:creationId xmlns:a16="http://schemas.microsoft.com/office/drawing/2014/main" id="{E7DFA8E6-BFC1-36FC-7977-B0059A4D5AB1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343941" cy="6865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627649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E29FC1C-49EA-B6FC-20F4-C83C74B3C1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4FEB7B-27E1-EECC-088F-59F70BE7CE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Problems with Prevent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8D4F7A-0345-D72D-FE87-BE22B24721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34810" y="228600"/>
            <a:ext cx="7809539" cy="6381750"/>
          </a:xfrm>
        </p:spPr>
        <p:txBody>
          <a:bodyPr anchor="ctr">
            <a:normAutofit fontScale="92500" lnSpcReduction="10000"/>
          </a:bodyPr>
          <a:lstStyle/>
          <a:p>
            <a:pPr marL="0" marR="0" lvl="0" indent="0" defTabSz="914400" rtl="0" eaLnBrk="1" fontAlgn="auto" latinLnBrk="0" hangingPunct="1">
              <a:lnSpc>
                <a:spcPct val="11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Calibri"/>
                <a:cs typeface="Calibri"/>
              </a:rPr>
              <a:t>Increased surveillance –Surveillance cameras put up in high Muslim areas of Birmingham tracking movements of people leaving and entering. Therefore, targeting Muslims unfairly and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Calibri"/>
                <a:cs typeface="Calibri"/>
              </a:rPr>
              <a:t>criminalising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Calibri"/>
                <a:cs typeface="Calibri"/>
              </a:rPr>
              <a:t> them in a way.</a:t>
            </a:r>
          </a:p>
          <a:p>
            <a:pPr marL="0" marR="0" lvl="0" indent="0" defTabSz="914400" rtl="0" eaLnBrk="1" fontAlgn="auto" latinLnBrk="0" hangingPunct="1">
              <a:lnSpc>
                <a:spcPct val="11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ea typeface="Calibri"/>
              <a:cs typeface="Calibri"/>
            </a:endParaRPr>
          </a:p>
          <a:p>
            <a:pPr marL="0" marR="0" lvl="0" indent="0" defTabSz="914400" rtl="0" eaLnBrk="1" fontAlgn="auto" latinLnBrk="0" hangingPunct="1">
              <a:lnSpc>
                <a:spcPct val="11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Calibri"/>
                <a:cs typeface="Calibri"/>
              </a:rPr>
              <a:t>Channel referrals are predominately Muslim – between 2015/16 68% of referrals comprised of Muslims.</a:t>
            </a:r>
          </a:p>
          <a:p>
            <a:pPr marL="0" marR="0" lvl="0" indent="0" defTabSz="914400" rtl="0" eaLnBrk="1" fontAlgn="auto" latinLnBrk="0" hangingPunct="1">
              <a:lnSpc>
                <a:spcPct val="11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ea typeface="Calibri"/>
              <a:cs typeface="Calibri"/>
            </a:endParaRPr>
          </a:p>
          <a:p>
            <a:pPr marL="0" marR="0" lvl="0" indent="0" defTabSz="914400" rtl="0" eaLnBrk="1" fontAlgn="auto" latinLnBrk="0" hangingPunct="1">
              <a:lnSpc>
                <a:spcPct val="11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Calibri"/>
                <a:cs typeface="Calibri"/>
              </a:rPr>
              <a:t>The lack of differentiation between good and bad Muslims/Islamic followers creates a toxic narrative and makes Muslims a suspect community.</a:t>
            </a:r>
          </a:p>
          <a:p>
            <a:pPr marL="0" marR="0" lvl="0" indent="0" defTabSz="914400" rtl="0" eaLnBrk="1" fontAlgn="auto" latinLnBrk="0" hangingPunct="1">
              <a:lnSpc>
                <a:spcPct val="11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Calibri"/>
                <a:cs typeface="Calibri"/>
              </a:rPr>
              <a:t>Has caused a retaliation - ’’significant increase in far-right terrorism...’’  (Institute for Peace &amp; Economics, 2019, p. 46).</a:t>
            </a:r>
          </a:p>
          <a:p>
            <a:pPr marL="0" marR="0" lvl="0" indent="0" defTabSz="914400" rtl="0" eaLnBrk="1" fontAlgn="auto" latinLnBrk="0" hangingPunct="1">
              <a:lnSpc>
                <a:spcPct val="11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ea typeface="Calibri"/>
              <a:cs typeface="Calibri"/>
            </a:endParaRPr>
          </a:p>
          <a:p>
            <a:pPr marL="0" marR="0" lvl="0" indent="0" defTabSz="914400" rtl="0" eaLnBrk="1" fontAlgn="auto" latinLnBrk="0" hangingPunct="1">
              <a:lnSpc>
                <a:spcPct val="11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Calibri"/>
                <a:cs typeface="Calibri"/>
              </a:rPr>
              <a:t>Burke 2018 highlights how far right parties focus on Muslims as a problem.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14589596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AA37E9-8D38-A038-19D6-186E7A513E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40603B-EDD2-DA19-8BFA-1AE5B365D0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92D4C3-17F7-BDD4-A629-9AB9BCB552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Online Media 1" title="9/11: How the terror attack changed the world and counterterrorism strategies - BBC Newsnight">
            <a:hlinkClick r:id="" action="ppaction://media"/>
            <a:extLst>
              <a:ext uri="{FF2B5EF4-FFF2-40B4-BE49-F238E27FC236}">
                <a16:creationId xmlns:a16="http://schemas.microsoft.com/office/drawing/2014/main" id="{40E80578-8AB4-A79E-3BB1-CB4BA73E80CD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73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183585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597534-6A3F-9F76-D5A8-C704601BAA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Thank You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760BD9D-AD14-AD22-CECA-72B0F28CAC4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426142" y="1690688"/>
            <a:ext cx="5339715" cy="3834886"/>
          </a:xfrm>
        </p:spPr>
      </p:pic>
    </p:spTree>
    <p:extLst>
      <p:ext uri="{BB962C8B-B14F-4D97-AF65-F5344CB8AC3E}">
        <p14:creationId xmlns:p14="http://schemas.microsoft.com/office/powerpoint/2010/main" val="268696336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4C724B-BE1A-B142-72A2-EC08446B08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5444D3-A079-6B90-F2E4-A112F2594A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Reading!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1B61CB-DB0D-5CA7-C2B2-30247E0AED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lt"/>
                <a:cs typeface="+mn-lt"/>
                <a:hlinkClick r:id="rId2"/>
              </a:rPr>
              <a:t>Talking and walking – UK mentors steer young people away from radicalisation | UK security and counter-terrorism | The Guardian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lt"/>
                <a:cs typeface="+mn-lt"/>
                <a:hlinkClick r:id="rId3"/>
              </a:rPr>
              <a:t>Building barriers - a new normal for London? - BBC News</a:t>
            </a: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82123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1569</TotalTime>
  <Words>1719</Words>
  <Application>Microsoft Office PowerPoint</Application>
  <PresentationFormat>Widescreen</PresentationFormat>
  <Paragraphs>176</Paragraphs>
  <Slides>40</Slides>
  <Notes>2</Notes>
  <HiddenSlides>0</HiddenSlides>
  <MMClips>3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46" baseType="lpstr">
      <vt:lpstr>Aptos</vt:lpstr>
      <vt:lpstr>Aptos Display</vt:lpstr>
      <vt:lpstr>Arial</vt:lpstr>
      <vt:lpstr>Calibri</vt:lpstr>
      <vt:lpstr>Myriad Pro</vt:lpstr>
      <vt:lpstr>Office Theme</vt:lpstr>
      <vt:lpstr>Public Protection &amp; Counter Terrorism BMPL6018A  Week 2  The UK ‘CONTEST’ strategy 2025</vt:lpstr>
      <vt:lpstr>Learning Outcomes</vt:lpstr>
      <vt:lpstr>Counter Terrorism Strategies</vt:lpstr>
      <vt:lpstr>Criminal Justice Model</vt:lpstr>
      <vt:lpstr>The War Module </vt:lpstr>
      <vt:lpstr>Key Terms</vt:lpstr>
      <vt:lpstr>Extremism</vt:lpstr>
      <vt:lpstr>Radicalisation</vt:lpstr>
      <vt:lpstr>UK Government Strategy -CONTEST</vt:lpstr>
      <vt:lpstr>CONTEST Principles  - The 4 P’s</vt:lpstr>
      <vt:lpstr>PowerPoint Presentation</vt:lpstr>
      <vt:lpstr>PREVENT – Safeguarding process</vt:lpstr>
      <vt:lpstr>Why this Process?</vt:lpstr>
      <vt:lpstr>PREVENT Referral Process</vt:lpstr>
      <vt:lpstr>Southport Murders </vt:lpstr>
      <vt:lpstr>Task</vt:lpstr>
      <vt:lpstr>How is PREVENT carried out? </vt:lpstr>
      <vt:lpstr>Channel Programme </vt:lpstr>
      <vt:lpstr>PowerPoint Presentation</vt:lpstr>
      <vt:lpstr>PREVENT Referral Process</vt:lpstr>
      <vt:lpstr>PREVENT Results </vt:lpstr>
      <vt:lpstr>PURSUE</vt:lpstr>
      <vt:lpstr>PURSUE cont.</vt:lpstr>
      <vt:lpstr>PROTECT</vt:lpstr>
      <vt:lpstr>PREPARE</vt:lpstr>
      <vt:lpstr>Run, Hide and Tell</vt:lpstr>
      <vt:lpstr>Threat Levels</vt:lpstr>
      <vt:lpstr>Manchester Synagogue Attack Thursday 02/10/25 </vt:lpstr>
      <vt:lpstr>Manchester 02/10/25 </vt:lpstr>
      <vt:lpstr>Wider CT Landscape</vt:lpstr>
      <vt:lpstr>Task – Research </vt:lpstr>
      <vt:lpstr>CONTEST and Connections</vt:lpstr>
      <vt:lpstr>CONTEST and Connections cont..</vt:lpstr>
      <vt:lpstr>CONTEST and Connections cont..</vt:lpstr>
      <vt:lpstr>New Legislation – Martyn’s Law</vt:lpstr>
      <vt:lpstr>PowerPoint Presentation</vt:lpstr>
      <vt:lpstr>Problems with Prevent</vt:lpstr>
      <vt:lpstr>PowerPoint Presentation</vt:lpstr>
      <vt:lpstr>Thank You</vt:lpstr>
      <vt:lpstr>Some Reading!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wynne jones</dc:creator>
  <cp:lastModifiedBy>wynne jones</cp:lastModifiedBy>
  <cp:revision>2</cp:revision>
  <dcterms:created xsi:type="dcterms:W3CDTF">2026-09-30T12:26:08Z</dcterms:created>
  <dcterms:modified xsi:type="dcterms:W3CDTF">2026-10-01T14:35:58Z</dcterms:modified>
</cp:coreProperties>
</file>