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7" r:id="rId2"/>
    <p:sldId id="258" r:id="rId3"/>
    <p:sldId id="259" r:id="rId4"/>
    <p:sldId id="261" r:id="rId5"/>
    <p:sldId id="262" r:id="rId6"/>
    <p:sldId id="266" r:id="rId7"/>
    <p:sldId id="267" r:id="rId8"/>
    <p:sldId id="276" r:id="rId9"/>
    <p:sldId id="269" r:id="rId10"/>
    <p:sldId id="271" r:id="rId11"/>
    <p:sldId id="272" r:id="rId12"/>
    <p:sldId id="278" r:id="rId13"/>
    <p:sldId id="264" r:id="rId14"/>
    <p:sldId id="265" r:id="rId15"/>
    <p:sldId id="274" r:id="rId16"/>
    <p:sldId id="260" r:id="rId17"/>
    <p:sldId id="263" r:id="rId18"/>
    <p:sldId id="268" r:id="rId19"/>
    <p:sldId id="270" r:id="rId20"/>
    <p:sldId id="273"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13438-9215-4DD9-98B3-AD59FD533071}" v="19" dt="2026-10-10T12:21:22.5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48" d="100"/>
          <a:sy n="48" d="100"/>
        </p:scale>
        <p:origin x="67" y="7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fia Farooq (2325948)" userId="4e1fcfeb-32cc-4060-ac7f-f5eb4ff3ba44" providerId="ADAL" clId="{448A1609-3175-4200-806C-192FA6AA0FE5}"/>
    <pc:docChg chg="undo custSel addSld delSld modSld sldOrd">
      <pc:chgData name="Rafia Farooq (2325948)" userId="4e1fcfeb-32cc-4060-ac7f-f5eb4ff3ba44" providerId="ADAL" clId="{448A1609-3175-4200-806C-192FA6AA0FE5}" dt="2026-10-10T12:21:23.527" v="10946" actId="20577"/>
      <pc:docMkLst>
        <pc:docMk/>
      </pc:docMkLst>
      <pc:sldChg chg="addSp delSp modSp mod">
        <pc:chgData name="Rafia Farooq (2325948)" userId="4e1fcfeb-32cc-4060-ac7f-f5eb4ff3ba44" providerId="ADAL" clId="{448A1609-3175-4200-806C-192FA6AA0FE5}" dt="2026-10-08T12:21:11.813" v="8230" actId="207"/>
        <pc:sldMkLst>
          <pc:docMk/>
          <pc:sldMk cId="1028250839" sldId="257"/>
        </pc:sldMkLst>
        <pc:spChg chg="mod">
          <ac:chgData name="Rafia Farooq (2325948)" userId="4e1fcfeb-32cc-4060-ac7f-f5eb4ff3ba44" providerId="ADAL" clId="{448A1609-3175-4200-806C-192FA6AA0FE5}" dt="2026-10-08T12:21:11.813" v="8230" actId="207"/>
          <ac:spMkLst>
            <pc:docMk/>
            <pc:sldMk cId="1028250839" sldId="257"/>
            <ac:spMk id="2" creationId="{2CB3CB01-3286-234B-7083-3DC01806A06B}"/>
          </ac:spMkLst>
        </pc:spChg>
        <pc:spChg chg="add mod">
          <ac:chgData name="Rafia Farooq (2325948)" userId="4e1fcfeb-32cc-4060-ac7f-f5eb4ff3ba44" providerId="ADAL" clId="{448A1609-3175-4200-806C-192FA6AA0FE5}" dt="2026-10-08T12:21:05.615" v="8229" actId="207"/>
          <ac:spMkLst>
            <pc:docMk/>
            <pc:sldMk cId="1028250839" sldId="257"/>
            <ac:spMk id="5" creationId="{D44C670B-D99E-348B-585B-148D468D9B96}"/>
          </ac:spMkLst>
        </pc:spChg>
      </pc:sldChg>
      <pc:sldChg chg="addSp delSp modSp mod setBg">
        <pc:chgData name="Rafia Farooq (2325948)" userId="4e1fcfeb-32cc-4060-ac7f-f5eb4ff3ba44" providerId="ADAL" clId="{448A1609-3175-4200-806C-192FA6AA0FE5}" dt="2026-10-08T08:32:16.812" v="5647" actId="20577"/>
        <pc:sldMkLst>
          <pc:docMk/>
          <pc:sldMk cId="2402495202" sldId="258"/>
        </pc:sldMkLst>
        <pc:spChg chg="mod">
          <ac:chgData name="Rafia Farooq (2325948)" userId="4e1fcfeb-32cc-4060-ac7f-f5eb4ff3ba44" providerId="ADAL" clId="{448A1609-3175-4200-806C-192FA6AA0FE5}" dt="2026-09-22T10:33:02.428" v="1223" actId="27636"/>
          <ac:spMkLst>
            <pc:docMk/>
            <pc:sldMk cId="2402495202" sldId="258"/>
            <ac:spMk id="2" creationId="{AA4D3322-106C-6CD3-631E-D1A5CAB43129}"/>
          </ac:spMkLst>
        </pc:spChg>
        <pc:spChg chg="add">
          <ac:chgData name="Rafia Farooq (2325948)" userId="4e1fcfeb-32cc-4060-ac7f-f5eb4ff3ba44" providerId="ADAL" clId="{448A1609-3175-4200-806C-192FA6AA0FE5}" dt="2026-09-16T17:59:50.952" v="127" actId="26606"/>
          <ac:spMkLst>
            <pc:docMk/>
            <pc:sldMk cId="2402495202" sldId="258"/>
            <ac:spMk id="10" creationId="{955A2079-FA98-4876-80F0-72364A7D2EA4}"/>
          </ac:spMkLst>
        </pc:spChg>
        <pc:graphicFrameChg chg="add mod modGraphic">
          <ac:chgData name="Rafia Farooq (2325948)" userId="4e1fcfeb-32cc-4060-ac7f-f5eb4ff3ba44" providerId="ADAL" clId="{448A1609-3175-4200-806C-192FA6AA0FE5}" dt="2026-10-08T08:32:16.812" v="5647" actId="20577"/>
          <ac:graphicFrameMkLst>
            <pc:docMk/>
            <pc:sldMk cId="2402495202" sldId="258"/>
            <ac:graphicFrameMk id="5" creationId="{1A7DAB81-AA40-1639-4EE2-0EBF0A2FE322}"/>
          </ac:graphicFrameMkLst>
        </pc:graphicFrameChg>
        <pc:cxnChg chg="add mod">
          <ac:chgData name="Rafia Farooq (2325948)" userId="4e1fcfeb-32cc-4060-ac7f-f5eb4ff3ba44" providerId="ADAL" clId="{448A1609-3175-4200-806C-192FA6AA0FE5}" dt="2026-09-22T10:33:33.893" v="1226" actId="13822"/>
          <ac:cxnSpMkLst>
            <pc:docMk/>
            <pc:sldMk cId="2402495202" sldId="258"/>
            <ac:cxnSpMk id="4" creationId="{C4549799-31B8-53AA-FADC-583871DC65B3}"/>
          </ac:cxnSpMkLst>
        </pc:cxnChg>
      </pc:sldChg>
      <pc:sldChg chg="addSp delSp modSp new mod setBg">
        <pc:chgData name="Rafia Farooq (2325948)" userId="4e1fcfeb-32cc-4060-ac7f-f5eb4ff3ba44" providerId="ADAL" clId="{448A1609-3175-4200-806C-192FA6AA0FE5}" dt="2026-10-08T09:36:37.656" v="6866" actId="20577"/>
        <pc:sldMkLst>
          <pc:docMk/>
          <pc:sldMk cId="306491296" sldId="259"/>
        </pc:sldMkLst>
        <pc:spChg chg="mod">
          <ac:chgData name="Rafia Farooq (2325948)" userId="4e1fcfeb-32cc-4060-ac7f-f5eb4ff3ba44" providerId="ADAL" clId="{448A1609-3175-4200-806C-192FA6AA0FE5}" dt="2026-09-29T17:14:39.336" v="3733" actId="255"/>
          <ac:spMkLst>
            <pc:docMk/>
            <pc:sldMk cId="306491296" sldId="259"/>
            <ac:spMk id="2" creationId="{97A106B4-2E29-D1E8-2D5E-F0CDCBB9A47D}"/>
          </ac:spMkLst>
        </pc:spChg>
        <pc:spChg chg="mod">
          <ac:chgData name="Rafia Farooq (2325948)" userId="4e1fcfeb-32cc-4060-ac7f-f5eb4ff3ba44" providerId="ADAL" clId="{448A1609-3175-4200-806C-192FA6AA0FE5}" dt="2026-10-08T09:00:11.686" v="5744" actId="1076"/>
          <ac:spMkLst>
            <pc:docMk/>
            <pc:sldMk cId="306491296" sldId="259"/>
            <ac:spMk id="4" creationId="{5E9B79FA-5F7C-2064-5D09-0656309549E8}"/>
          </ac:spMkLst>
        </pc:spChg>
        <pc:spChg chg="add">
          <ac:chgData name="Rafia Farooq (2325948)" userId="4e1fcfeb-32cc-4060-ac7f-f5eb4ff3ba44" providerId="ADAL" clId="{448A1609-3175-4200-806C-192FA6AA0FE5}" dt="2026-09-21T18:03:16.338" v="634" actId="26606"/>
          <ac:spMkLst>
            <pc:docMk/>
            <pc:sldMk cId="306491296" sldId="259"/>
            <ac:spMk id="10" creationId="{45D37F4E-DDB4-456B-97E0-9937730A039F}"/>
          </ac:spMkLst>
        </pc:spChg>
        <pc:spChg chg="add">
          <ac:chgData name="Rafia Farooq (2325948)" userId="4e1fcfeb-32cc-4060-ac7f-f5eb4ff3ba44" providerId="ADAL" clId="{448A1609-3175-4200-806C-192FA6AA0FE5}" dt="2026-09-21T18:03:16.338" v="634" actId="26606"/>
          <ac:spMkLst>
            <pc:docMk/>
            <pc:sldMk cId="306491296" sldId="259"/>
            <ac:spMk id="12" creationId="{B2DD41CD-8F47-4F56-AD12-4E2FF7696987}"/>
          </ac:spMkLst>
        </pc:spChg>
        <pc:spChg chg="add mod">
          <ac:chgData name="Rafia Farooq (2325948)" userId="4e1fcfeb-32cc-4060-ac7f-f5eb4ff3ba44" providerId="ADAL" clId="{448A1609-3175-4200-806C-192FA6AA0FE5}" dt="2026-10-08T09:36:37.656" v="6866" actId="20577"/>
          <ac:spMkLst>
            <pc:docMk/>
            <pc:sldMk cId="306491296" sldId="259"/>
            <ac:spMk id="18" creationId="{58662813-0FFA-5019-8A0F-F65D31FFFD15}"/>
          </ac:spMkLst>
        </pc:spChg>
        <pc:picChg chg="add mod">
          <ac:chgData name="Rafia Farooq (2325948)" userId="4e1fcfeb-32cc-4060-ac7f-f5eb4ff3ba44" providerId="ADAL" clId="{448A1609-3175-4200-806C-192FA6AA0FE5}" dt="2026-10-08T09:00:05.273" v="5743" actId="1076"/>
          <ac:picMkLst>
            <pc:docMk/>
            <pc:sldMk cId="306491296" sldId="259"/>
            <ac:picMk id="17" creationId="{49D7FD44-FF9A-0245-4113-758C5F360A0C}"/>
          </ac:picMkLst>
        </pc:picChg>
      </pc:sldChg>
      <pc:sldChg chg="addSp modSp new mod modClrScheme chgLayout">
        <pc:chgData name="Rafia Farooq (2325948)" userId="4e1fcfeb-32cc-4060-ac7f-f5eb4ff3ba44" providerId="ADAL" clId="{448A1609-3175-4200-806C-192FA6AA0FE5}" dt="2026-10-10T12:07:24.731" v="10869" actId="20577"/>
        <pc:sldMkLst>
          <pc:docMk/>
          <pc:sldMk cId="1639273717" sldId="260"/>
        </pc:sldMkLst>
        <pc:spChg chg="add mod">
          <ac:chgData name="Rafia Farooq (2325948)" userId="4e1fcfeb-32cc-4060-ac7f-f5eb4ff3ba44" providerId="ADAL" clId="{448A1609-3175-4200-806C-192FA6AA0FE5}" dt="2026-10-10T12:07:24.731" v="10869" actId="20577"/>
          <ac:spMkLst>
            <pc:docMk/>
            <pc:sldMk cId="1639273717" sldId="260"/>
            <ac:spMk id="2" creationId="{C06C8567-DF8F-64B8-8B4F-D2DC8DEF46B7}"/>
          </ac:spMkLst>
        </pc:spChg>
        <pc:spChg chg="add mod ord">
          <ac:chgData name="Rafia Farooq (2325948)" userId="4e1fcfeb-32cc-4060-ac7f-f5eb4ff3ba44" providerId="ADAL" clId="{448A1609-3175-4200-806C-192FA6AA0FE5}" dt="2026-10-02T11:53:19.431" v="4639" actId="255"/>
          <ac:spMkLst>
            <pc:docMk/>
            <pc:sldMk cId="1639273717" sldId="260"/>
            <ac:spMk id="3" creationId="{370868A9-89BB-92FA-D12C-95A387203612}"/>
          </ac:spMkLst>
        </pc:spChg>
      </pc:sldChg>
      <pc:sldChg chg="addSp delSp modSp new mod setBg">
        <pc:chgData name="Rafia Farooq (2325948)" userId="4e1fcfeb-32cc-4060-ac7f-f5eb4ff3ba44" providerId="ADAL" clId="{448A1609-3175-4200-806C-192FA6AA0FE5}" dt="2026-10-08T09:36:23.731" v="6865" actId="27636"/>
        <pc:sldMkLst>
          <pc:docMk/>
          <pc:sldMk cId="1173280826" sldId="261"/>
        </pc:sldMkLst>
        <pc:spChg chg="add mod ord">
          <ac:chgData name="Rafia Farooq (2325948)" userId="4e1fcfeb-32cc-4060-ac7f-f5eb4ff3ba44" providerId="ADAL" clId="{448A1609-3175-4200-806C-192FA6AA0FE5}" dt="2026-10-08T09:36:23.731" v="6865" actId="27636"/>
          <ac:spMkLst>
            <pc:docMk/>
            <pc:sldMk cId="1173280826" sldId="261"/>
            <ac:spMk id="3" creationId="{BA3FB415-A317-E644-63C8-38F84E64C2F7}"/>
          </ac:spMkLst>
        </pc:spChg>
        <pc:spChg chg="add mod">
          <ac:chgData name="Rafia Farooq (2325948)" userId="4e1fcfeb-32cc-4060-ac7f-f5eb4ff3ba44" providerId="ADAL" clId="{448A1609-3175-4200-806C-192FA6AA0FE5}" dt="2026-10-06T10:38:19.765" v="5025" actId="20577"/>
          <ac:spMkLst>
            <pc:docMk/>
            <pc:sldMk cId="1173280826" sldId="261"/>
            <ac:spMk id="5" creationId="{8F5F1A67-DE97-78D9-9D93-21FD3CBF43DA}"/>
          </ac:spMkLst>
        </pc:spChg>
        <pc:spChg chg="add mod">
          <ac:chgData name="Rafia Farooq (2325948)" userId="4e1fcfeb-32cc-4060-ac7f-f5eb4ff3ba44" providerId="ADAL" clId="{448A1609-3175-4200-806C-192FA6AA0FE5}" dt="2026-10-08T09:36:12.306" v="6861" actId="20577"/>
          <ac:spMkLst>
            <pc:docMk/>
            <pc:sldMk cId="1173280826" sldId="261"/>
            <ac:spMk id="9" creationId="{8FBF6BA8-7BF9-8F23-161E-D0CBE9D68209}"/>
          </ac:spMkLst>
        </pc:spChg>
        <pc:spChg chg="add">
          <ac:chgData name="Rafia Farooq (2325948)" userId="4e1fcfeb-32cc-4060-ac7f-f5eb4ff3ba44" providerId="ADAL" clId="{448A1609-3175-4200-806C-192FA6AA0FE5}" dt="2026-09-22T16:25:41.609" v="1280" actId="26606"/>
          <ac:spMkLst>
            <pc:docMk/>
            <pc:sldMk cId="1173280826" sldId="261"/>
            <ac:spMk id="29" creationId="{743AA782-23D1-4521-8CAD-47662984AA08}"/>
          </ac:spMkLst>
        </pc:spChg>
        <pc:spChg chg="add">
          <ac:chgData name="Rafia Farooq (2325948)" userId="4e1fcfeb-32cc-4060-ac7f-f5eb4ff3ba44" providerId="ADAL" clId="{448A1609-3175-4200-806C-192FA6AA0FE5}" dt="2026-09-22T16:25:41.609" v="1280" actId="26606"/>
          <ac:spMkLst>
            <pc:docMk/>
            <pc:sldMk cId="1173280826" sldId="261"/>
            <ac:spMk id="30" creationId="{650D18FE-0824-4A46-B22C-A86B52E5780A}"/>
          </ac:spMkLst>
        </pc:spChg>
        <pc:picChg chg="add mod ord">
          <ac:chgData name="Rafia Farooq (2325948)" userId="4e1fcfeb-32cc-4060-ac7f-f5eb4ff3ba44" providerId="ADAL" clId="{448A1609-3175-4200-806C-192FA6AA0FE5}" dt="2026-09-22T16:25:41.609" v="1280" actId="26606"/>
          <ac:picMkLst>
            <pc:docMk/>
            <pc:sldMk cId="1173280826" sldId="261"/>
            <ac:picMk id="4" creationId="{C58FD152-76C0-BBC1-1A64-570654A64F1D}"/>
          </ac:picMkLst>
        </pc:picChg>
      </pc:sldChg>
      <pc:sldChg chg="addSp delSp modSp new mod">
        <pc:chgData name="Rafia Farooq (2325948)" userId="4e1fcfeb-32cc-4060-ac7f-f5eb4ff3ba44" providerId="ADAL" clId="{448A1609-3175-4200-806C-192FA6AA0FE5}" dt="2026-10-08T09:37:48.446" v="6904" actId="20577"/>
        <pc:sldMkLst>
          <pc:docMk/>
          <pc:sldMk cId="1719792649" sldId="262"/>
        </pc:sldMkLst>
        <pc:spChg chg="add mod">
          <ac:chgData name="Rafia Farooq (2325948)" userId="4e1fcfeb-32cc-4060-ac7f-f5eb4ff3ba44" providerId="ADAL" clId="{448A1609-3175-4200-806C-192FA6AA0FE5}" dt="2026-10-06T10:38:59.986" v="5038" actId="1076"/>
          <ac:spMkLst>
            <pc:docMk/>
            <pc:sldMk cId="1719792649" sldId="262"/>
            <ac:spMk id="6" creationId="{FB1E149F-08D5-0638-9075-2723D153912C}"/>
          </ac:spMkLst>
        </pc:spChg>
        <pc:spChg chg="add mod">
          <ac:chgData name="Rafia Farooq (2325948)" userId="4e1fcfeb-32cc-4060-ac7f-f5eb4ff3ba44" providerId="ADAL" clId="{448A1609-3175-4200-806C-192FA6AA0FE5}" dt="2026-09-29T11:54:26.890" v="2987" actId="255"/>
          <ac:spMkLst>
            <pc:docMk/>
            <pc:sldMk cId="1719792649" sldId="262"/>
            <ac:spMk id="8" creationId="{D91B3E53-EF56-54D8-96E3-48573A76F8E8}"/>
          </ac:spMkLst>
        </pc:spChg>
        <pc:spChg chg="add mod">
          <ac:chgData name="Rafia Farooq (2325948)" userId="4e1fcfeb-32cc-4060-ac7f-f5eb4ff3ba44" providerId="ADAL" clId="{448A1609-3175-4200-806C-192FA6AA0FE5}" dt="2026-10-02T12:01:52.096" v="4719" actId="255"/>
          <ac:spMkLst>
            <pc:docMk/>
            <pc:sldMk cId="1719792649" sldId="262"/>
            <ac:spMk id="10" creationId="{A40738C9-C397-21E0-C558-7505BE1C8A3F}"/>
          </ac:spMkLst>
        </pc:spChg>
        <pc:graphicFrameChg chg="add mod modGraphic">
          <ac:chgData name="Rafia Farooq (2325948)" userId="4e1fcfeb-32cc-4060-ac7f-f5eb4ff3ba44" providerId="ADAL" clId="{448A1609-3175-4200-806C-192FA6AA0FE5}" dt="2026-10-08T09:37:44.480" v="6903" actId="20577"/>
          <ac:graphicFrameMkLst>
            <pc:docMk/>
            <pc:sldMk cId="1719792649" sldId="262"/>
            <ac:graphicFrameMk id="4" creationId="{04CDACB1-9EA3-22C3-5259-58B1E6F13BC4}"/>
          </ac:graphicFrameMkLst>
        </pc:graphicFrameChg>
        <pc:graphicFrameChg chg="add mod modGraphic">
          <ac:chgData name="Rafia Farooq (2325948)" userId="4e1fcfeb-32cc-4060-ac7f-f5eb4ff3ba44" providerId="ADAL" clId="{448A1609-3175-4200-806C-192FA6AA0FE5}" dt="2026-10-08T09:37:48.446" v="6904" actId="20577"/>
          <ac:graphicFrameMkLst>
            <pc:docMk/>
            <pc:sldMk cId="1719792649" sldId="262"/>
            <ac:graphicFrameMk id="5" creationId="{DC8F6332-44E6-3E49-853D-13A58BDD0B54}"/>
          </ac:graphicFrameMkLst>
        </pc:graphicFrameChg>
      </pc:sldChg>
      <pc:sldChg chg="addSp delSp modSp new mod modClrScheme chgLayout">
        <pc:chgData name="Rafia Farooq (2325948)" userId="4e1fcfeb-32cc-4060-ac7f-f5eb4ff3ba44" providerId="ADAL" clId="{448A1609-3175-4200-806C-192FA6AA0FE5}" dt="2026-10-02T11:53:09.580" v="4638" actId="1076"/>
        <pc:sldMkLst>
          <pc:docMk/>
          <pc:sldMk cId="1503431404" sldId="263"/>
        </pc:sldMkLst>
        <pc:spChg chg="add mod">
          <ac:chgData name="Rafia Farooq (2325948)" userId="4e1fcfeb-32cc-4060-ac7f-f5eb4ff3ba44" providerId="ADAL" clId="{448A1609-3175-4200-806C-192FA6AA0FE5}" dt="2026-10-02T11:52:44.147" v="4625" actId="1076"/>
          <ac:spMkLst>
            <pc:docMk/>
            <pc:sldMk cId="1503431404" sldId="263"/>
            <ac:spMk id="3" creationId="{61D0100F-8EFD-04F9-C7CF-E27F20C2BD5C}"/>
          </ac:spMkLst>
        </pc:spChg>
        <pc:spChg chg="add mod ord">
          <ac:chgData name="Rafia Farooq (2325948)" userId="4e1fcfeb-32cc-4060-ac7f-f5eb4ff3ba44" providerId="ADAL" clId="{448A1609-3175-4200-806C-192FA6AA0FE5}" dt="2026-10-02T11:53:09.580" v="4638" actId="1076"/>
          <ac:spMkLst>
            <pc:docMk/>
            <pc:sldMk cId="1503431404" sldId="263"/>
            <ac:spMk id="4" creationId="{B2F06679-9A1D-49C0-FE72-1E600CDCA760}"/>
          </ac:spMkLst>
        </pc:spChg>
      </pc:sldChg>
      <pc:sldChg chg="addSp delSp modSp new mod modClrScheme chgLayout modNotesTx">
        <pc:chgData name="Rafia Farooq (2325948)" userId="4e1fcfeb-32cc-4060-ac7f-f5eb4ff3ba44" providerId="ADAL" clId="{448A1609-3175-4200-806C-192FA6AA0FE5}" dt="2026-10-10T11:21:32.765" v="10624" actId="20577"/>
        <pc:sldMkLst>
          <pc:docMk/>
          <pc:sldMk cId="1106484438" sldId="264"/>
        </pc:sldMkLst>
        <pc:spChg chg="add mod ord">
          <ac:chgData name="Rafia Farooq (2325948)" userId="4e1fcfeb-32cc-4060-ac7f-f5eb4ff3ba44" providerId="ADAL" clId="{448A1609-3175-4200-806C-192FA6AA0FE5}" dt="2026-09-29T17:12:45.119" v="3725" actId="255"/>
          <ac:spMkLst>
            <pc:docMk/>
            <pc:sldMk cId="1106484438" sldId="264"/>
            <ac:spMk id="8" creationId="{203E8E27-0DD3-46FB-CD0A-05DA40B9D705}"/>
          </ac:spMkLst>
        </pc:spChg>
        <pc:spChg chg="add mod ord">
          <ac:chgData name="Rafia Farooq (2325948)" userId="4e1fcfeb-32cc-4060-ac7f-f5eb4ff3ba44" providerId="ADAL" clId="{448A1609-3175-4200-806C-192FA6AA0FE5}" dt="2026-10-10T11:18:55.431" v="10516" actId="20577"/>
          <ac:spMkLst>
            <pc:docMk/>
            <pc:sldMk cId="1106484438" sldId="264"/>
            <ac:spMk id="10" creationId="{4034FFFB-0752-3E11-7F5D-08326204568B}"/>
          </ac:spMkLst>
        </pc:spChg>
        <pc:spChg chg="add mod ord">
          <ac:chgData name="Rafia Farooq (2325948)" userId="4e1fcfeb-32cc-4060-ac7f-f5eb4ff3ba44" providerId="ADAL" clId="{448A1609-3175-4200-806C-192FA6AA0FE5}" dt="2026-10-10T11:06:23.765" v="10489" actId="20577"/>
          <ac:spMkLst>
            <pc:docMk/>
            <pc:sldMk cId="1106484438" sldId="264"/>
            <ac:spMk id="11" creationId="{891FC6E7-66B9-5444-5264-884BA9B6CE69}"/>
          </ac:spMkLst>
        </pc:spChg>
        <pc:spChg chg="add mod">
          <ac:chgData name="Rafia Farooq (2325948)" userId="4e1fcfeb-32cc-4060-ac7f-f5eb4ff3ba44" providerId="ADAL" clId="{448A1609-3175-4200-806C-192FA6AA0FE5}" dt="2026-10-10T10:58:22.151" v="10484" actId="20577"/>
          <ac:spMkLst>
            <pc:docMk/>
            <pc:sldMk cId="1106484438" sldId="264"/>
            <ac:spMk id="16" creationId="{77327B7F-513A-2465-1D50-8A135657262D}"/>
          </ac:spMkLst>
        </pc:spChg>
        <pc:spChg chg="add del mod">
          <ac:chgData name="Rafia Farooq (2325948)" userId="4e1fcfeb-32cc-4060-ac7f-f5eb4ff3ba44" providerId="ADAL" clId="{448A1609-3175-4200-806C-192FA6AA0FE5}" dt="2026-10-10T10:58:25.765" v="10485" actId="478"/>
          <ac:spMkLst>
            <pc:docMk/>
            <pc:sldMk cId="1106484438" sldId="264"/>
            <ac:spMk id="18" creationId="{2E6D3AD7-780D-DF21-41BC-55C6D0BBB384}"/>
          </ac:spMkLst>
        </pc:spChg>
        <pc:spChg chg="add mod">
          <ac:chgData name="Rafia Farooq (2325948)" userId="4e1fcfeb-32cc-4060-ac7f-f5eb4ff3ba44" providerId="ADAL" clId="{448A1609-3175-4200-806C-192FA6AA0FE5}" dt="2026-09-29T16:37:48.562" v="3612" actId="2710"/>
          <ac:spMkLst>
            <pc:docMk/>
            <pc:sldMk cId="1106484438" sldId="264"/>
            <ac:spMk id="20" creationId="{EB091262-8D77-D9AF-CC69-D37537217069}"/>
          </ac:spMkLst>
        </pc:spChg>
        <pc:picChg chg="add mod">
          <ac:chgData name="Rafia Farooq (2325948)" userId="4e1fcfeb-32cc-4060-ac7f-f5eb4ff3ba44" providerId="ADAL" clId="{448A1609-3175-4200-806C-192FA6AA0FE5}" dt="2026-09-29T16:35:16.104" v="3550" actId="1076"/>
          <ac:picMkLst>
            <pc:docMk/>
            <pc:sldMk cId="1106484438" sldId="264"/>
            <ac:picMk id="15" creationId="{F15780B1-6148-D4DB-FD2E-DB3F4EE8D1D8}"/>
          </ac:picMkLst>
        </pc:picChg>
      </pc:sldChg>
      <pc:sldChg chg="addSp delSp modSp new mod setBg">
        <pc:chgData name="Rafia Farooq (2325948)" userId="4e1fcfeb-32cc-4060-ac7f-f5eb4ff3ba44" providerId="ADAL" clId="{448A1609-3175-4200-806C-192FA6AA0FE5}" dt="2026-10-10T11:24:06.916" v="10626" actId="767"/>
        <pc:sldMkLst>
          <pc:docMk/>
          <pc:sldMk cId="949668691" sldId="265"/>
        </pc:sldMkLst>
        <pc:spChg chg="add mod">
          <ac:chgData name="Rafia Farooq (2325948)" userId="4e1fcfeb-32cc-4060-ac7f-f5eb4ff3ba44" providerId="ADAL" clId="{448A1609-3175-4200-806C-192FA6AA0FE5}" dt="2026-10-08T09:50:18.946" v="7608" actId="14100"/>
          <ac:spMkLst>
            <pc:docMk/>
            <pc:sldMk cId="949668691" sldId="265"/>
            <ac:spMk id="2" creationId="{9C7960C5-691B-5C0C-2150-7A1030D8DF3C}"/>
          </ac:spMkLst>
        </pc:spChg>
        <pc:spChg chg="add mod">
          <ac:chgData name="Rafia Farooq (2325948)" userId="4e1fcfeb-32cc-4060-ac7f-f5eb4ff3ba44" providerId="ADAL" clId="{448A1609-3175-4200-806C-192FA6AA0FE5}" dt="2026-10-10T11:24:06.916" v="10626" actId="767"/>
          <ac:spMkLst>
            <pc:docMk/>
            <pc:sldMk cId="949668691" sldId="265"/>
            <ac:spMk id="3" creationId="{3C5DBCDD-8EB0-5DAF-C39A-E17A1B59BFFB}"/>
          </ac:spMkLst>
        </pc:spChg>
        <pc:spChg chg="add mod">
          <ac:chgData name="Rafia Farooq (2325948)" userId="4e1fcfeb-32cc-4060-ac7f-f5eb4ff3ba44" providerId="ADAL" clId="{448A1609-3175-4200-806C-192FA6AA0FE5}" dt="2026-10-08T09:51:18.660" v="7613" actId="207"/>
          <ac:spMkLst>
            <pc:docMk/>
            <pc:sldMk cId="949668691" sldId="265"/>
            <ac:spMk id="5" creationId="{F34A780A-A339-4C85-172D-1775084BB23E}"/>
          </ac:spMkLst>
        </pc:spChg>
        <pc:spChg chg="add mod">
          <ac:chgData name="Rafia Farooq (2325948)" userId="4e1fcfeb-32cc-4060-ac7f-f5eb4ff3ba44" providerId="ADAL" clId="{448A1609-3175-4200-806C-192FA6AA0FE5}" dt="2026-09-29T17:11:06.076" v="3714" actId="1076"/>
          <ac:spMkLst>
            <pc:docMk/>
            <pc:sldMk cId="949668691" sldId="265"/>
            <ac:spMk id="6" creationId="{B63BCFAC-CEB1-E084-1A99-47CB785DA568}"/>
          </ac:spMkLst>
        </pc:spChg>
        <pc:picChg chg="add mod ord">
          <ac:chgData name="Rafia Farooq (2325948)" userId="4e1fcfeb-32cc-4060-ac7f-f5eb4ff3ba44" providerId="ADAL" clId="{448A1609-3175-4200-806C-192FA6AA0FE5}" dt="2026-09-29T16:49:55.611" v="3626" actId="26606"/>
          <ac:picMkLst>
            <pc:docMk/>
            <pc:sldMk cId="949668691" sldId="265"/>
            <ac:picMk id="4" creationId="{D1033AB7-842F-F666-8A80-19721FF6A581}"/>
          </ac:picMkLst>
        </pc:picChg>
      </pc:sldChg>
      <pc:sldChg chg="addSp delSp modSp new mod">
        <pc:chgData name="Rafia Farooq (2325948)" userId="4e1fcfeb-32cc-4060-ac7f-f5eb4ff3ba44" providerId="ADAL" clId="{448A1609-3175-4200-806C-192FA6AA0FE5}" dt="2026-10-08T11:09:46.242" v="7948" actId="20577"/>
        <pc:sldMkLst>
          <pc:docMk/>
          <pc:sldMk cId="123338477" sldId="266"/>
        </pc:sldMkLst>
        <pc:spChg chg="add mod">
          <ac:chgData name="Rafia Farooq (2325948)" userId="4e1fcfeb-32cc-4060-ac7f-f5eb4ff3ba44" providerId="ADAL" clId="{448A1609-3175-4200-806C-192FA6AA0FE5}" dt="2026-09-25T17:44:55.732" v="1918" actId="1076"/>
          <ac:spMkLst>
            <pc:docMk/>
            <pc:sldMk cId="123338477" sldId="266"/>
            <ac:spMk id="2" creationId="{1E7B5F06-8D57-7EEA-486A-ACD506771D9A}"/>
          </ac:spMkLst>
        </pc:spChg>
        <pc:spChg chg="add del mod">
          <ac:chgData name="Rafia Farooq (2325948)" userId="4e1fcfeb-32cc-4060-ac7f-f5eb4ff3ba44" providerId="ADAL" clId="{448A1609-3175-4200-806C-192FA6AA0FE5}" dt="2026-10-08T11:09:46.242" v="7948" actId="20577"/>
          <ac:spMkLst>
            <pc:docMk/>
            <pc:sldMk cId="123338477" sldId="266"/>
            <ac:spMk id="4" creationId="{2BE7F134-73D6-FDCA-5CD8-26C1B3671AC6}"/>
          </ac:spMkLst>
        </pc:spChg>
        <pc:spChg chg="add mod">
          <ac:chgData name="Rafia Farooq (2325948)" userId="4e1fcfeb-32cc-4060-ac7f-f5eb4ff3ba44" providerId="ADAL" clId="{448A1609-3175-4200-806C-192FA6AA0FE5}" dt="2026-10-08T09:36:59.322" v="6867" actId="20577"/>
          <ac:spMkLst>
            <pc:docMk/>
            <pc:sldMk cId="123338477" sldId="266"/>
            <ac:spMk id="10" creationId="{A0A29C86-A082-4854-9676-ACE3DBB6601D}"/>
          </ac:spMkLst>
        </pc:spChg>
        <pc:picChg chg="add mod">
          <ac:chgData name="Rafia Farooq (2325948)" userId="4e1fcfeb-32cc-4060-ac7f-f5eb4ff3ba44" providerId="ADAL" clId="{448A1609-3175-4200-806C-192FA6AA0FE5}" dt="2026-10-08T09:18:25.962" v="6596" actId="1076"/>
          <ac:picMkLst>
            <pc:docMk/>
            <pc:sldMk cId="123338477" sldId="266"/>
            <ac:picMk id="6" creationId="{00C2F651-C2AC-4189-F535-A3FAE4F18BCE}"/>
          </ac:picMkLst>
        </pc:picChg>
      </pc:sldChg>
      <pc:sldChg chg="addSp delSp modSp new mod ord modNotesTx">
        <pc:chgData name="Rafia Farooq (2325948)" userId="4e1fcfeb-32cc-4060-ac7f-f5eb4ff3ba44" providerId="ADAL" clId="{448A1609-3175-4200-806C-192FA6AA0FE5}" dt="2026-10-08T11:22:24.153" v="8097" actId="113"/>
        <pc:sldMkLst>
          <pc:docMk/>
          <pc:sldMk cId="371940076" sldId="267"/>
        </pc:sldMkLst>
        <pc:spChg chg="add mod">
          <ac:chgData name="Rafia Farooq (2325948)" userId="4e1fcfeb-32cc-4060-ac7f-f5eb4ff3ba44" providerId="ADAL" clId="{448A1609-3175-4200-806C-192FA6AA0FE5}" dt="2026-10-06T10:41:04.466" v="5282" actId="20577"/>
          <ac:spMkLst>
            <pc:docMk/>
            <pc:sldMk cId="371940076" sldId="267"/>
            <ac:spMk id="3" creationId="{72324DC3-FD0B-AF05-92DF-FA8B1DA80247}"/>
          </ac:spMkLst>
        </pc:spChg>
        <pc:spChg chg="add mod">
          <ac:chgData name="Rafia Farooq (2325948)" userId="4e1fcfeb-32cc-4060-ac7f-f5eb4ff3ba44" providerId="ADAL" clId="{448A1609-3175-4200-806C-192FA6AA0FE5}" dt="2026-10-08T11:20:37.504" v="8095" actId="20577"/>
          <ac:spMkLst>
            <pc:docMk/>
            <pc:sldMk cId="371940076" sldId="267"/>
            <ac:spMk id="7" creationId="{C35C3201-111C-9D2D-AB25-1C73FC72195C}"/>
          </ac:spMkLst>
        </pc:spChg>
        <pc:spChg chg="add mod">
          <ac:chgData name="Rafia Farooq (2325948)" userId="4e1fcfeb-32cc-4060-ac7f-f5eb4ff3ba44" providerId="ADAL" clId="{448A1609-3175-4200-806C-192FA6AA0FE5}" dt="2026-10-08T11:19:43.896" v="8065" actId="20577"/>
          <ac:spMkLst>
            <pc:docMk/>
            <pc:sldMk cId="371940076" sldId="267"/>
            <ac:spMk id="8" creationId="{3B34756B-A0A6-4605-466E-E7630D9B0085}"/>
          </ac:spMkLst>
        </pc:spChg>
        <pc:spChg chg="add mod">
          <ac:chgData name="Rafia Farooq (2325948)" userId="4e1fcfeb-32cc-4060-ac7f-f5eb4ff3ba44" providerId="ADAL" clId="{448A1609-3175-4200-806C-192FA6AA0FE5}" dt="2026-10-08T11:20:16.977" v="8068" actId="2710"/>
          <ac:spMkLst>
            <pc:docMk/>
            <pc:sldMk cId="371940076" sldId="267"/>
            <ac:spMk id="9" creationId="{2BDC6848-A2C9-5244-EAFF-583C96EFA5F9}"/>
          </ac:spMkLst>
        </pc:spChg>
        <pc:spChg chg="add mod">
          <ac:chgData name="Rafia Farooq (2325948)" userId="4e1fcfeb-32cc-4060-ac7f-f5eb4ff3ba44" providerId="ADAL" clId="{448A1609-3175-4200-806C-192FA6AA0FE5}" dt="2026-10-08T11:20:26.454" v="8069" actId="2710"/>
          <ac:spMkLst>
            <pc:docMk/>
            <pc:sldMk cId="371940076" sldId="267"/>
            <ac:spMk id="10" creationId="{DB3C1F8B-114B-AD9D-A66B-D25CCBE0131A}"/>
          </ac:spMkLst>
        </pc:spChg>
      </pc:sldChg>
      <pc:sldChg chg="addSp modSp new mod modClrScheme chgLayout">
        <pc:chgData name="Rafia Farooq (2325948)" userId="4e1fcfeb-32cc-4060-ac7f-f5eb4ff3ba44" providerId="ADAL" clId="{448A1609-3175-4200-806C-192FA6AA0FE5}" dt="2026-10-10T12:13:23.219" v="10887" actId="21"/>
        <pc:sldMkLst>
          <pc:docMk/>
          <pc:sldMk cId="2992995913" sldId="268"/>
        </pc:sldMkLst>
        <pc:spChg chg="add mod">
          <ac:chgData name="Rafia Farooq (2325948)" userId="4e1fcfeb-32cc-4060-ac7f-f5eb4ff3ba44" providerId="ADAL" clId="{448A1609-3175-4200-806C-192FA6AA0FE5}" dt="2026-10-10T12:13:23.219" v="10887" actId="21"/>
          <ac:spMkLst>
            <pc:docMk/>
            <pc:sldMk cId="2992995913" sldId="268"/>
            <ac:spMk id="2" creationId="{D5EBC017-2057-5064-C7D7-614F056AD8A5}"/>
          </ac:spMkLst>
        </pc:spChg>
        <pc:spChg chg="add mod ord">
          <ac:chgData name="Rafia Farooq (2325948)" userId="4e1fcfeb-32cc-4060-ac7f-f5eb4ff3ba44" providerId="ADAL" clId="{448A1609-3175-4200-806C-192FA6AA0FE5}" dt="2026-10-02T11:54:07.085" v="4654" actId="20577"/>
          <ac:spMkLst>
            <pc:docMk/>
            <pc:sldMk cId="2992995913" sldId="268"/>
            <ac:spMk id="3" creationId="{B4E50601-ECEB-1964-3F8C-177E5C86D964}"/>
          </ac:spMkLst>
        </pc:spChg>
      </pc:sldChg>
      <pc:sldChg chg="addSp delSp modSp new mod setBg modNotesTx">
        <pc:chgData name="Rafia Farooq (2325948)" userId="4e1fcfeb-32cc-4060-ac7f-f5eb4ff3ba44" providerId="ADAL" clId="{448A1609-3175-4200-806C-192FA6AA0FE5}" dt="2026-10-08T11:56:33.371" v="8227" actId="20577"/>
        <pc:sldMkLst>
          <pc:docMk/>
          <pc:sldMk cId="2948438021" sldId="269"/>
        </pc:sldMkLst>
        <pc:spChg chg="mod ord">
          <ac:chgData name="Rafia Farooq (2325948)" userId="4e1fcfeb-32cc-4060-ac7f-f5eb4ff3ba44" providerId="ADAL" clId="{448A1609-3175-4200-806C-192FA6AA0FE5}" dt="2026-09-29T17:13:38.833" v="3730" actId="255"/>
          <ac:spMkLst>
            <pc:docMk/>
            <pc:sldMk cId="2948438021" sldId="269"/>
            <ac:spMk id="2" creationId="{F9326B67-D5FF-659F-A441-43EDF875A725}"/>
          </ac:spMkLst>
        </pc:spChg>
        <pc:spChg chg="mod">
          <ac:chgData name="Rafia Farooq (2325948)" userId="4e1fcfeb-32cc-4060-ac7f-f5eb4ff3ba44" providerId="ADAL" clId="{448A1609-3175-4200-806C-192FA6AA0FE5}" dt="2026-10-08T08:33:15.170" v="5648" actId="20577"/>
          <ac:spMkLst>
            <pc:docMk/>
            <pc:sldMk cId="2948438021" sldId="269"/>
            <ac:spMk id="4" creationId="{3A54F736-405E-0768-56E8-7BC5B7DA749C}"/>
          </ac:spMkLst>
        </pc:spChg>
        <pc:spChg chg="add mod">
          <ac:chgData name="Rafia Farooq (2325948)" userId="4e1fcfeb-32cc-4060-ac7f-f5eb4ff3ba44" providerId="ADAL" clId="{448A1609-3175-4200-806C-192FA6AA0FE5}" dt="2026-09-27T13:21:49.850" v="2601" actId="1076"/>
          <ac:spMkLst>
            <pc:docMk/>
            <pc:sldMk cId="2948438021" sldId="269"/>
            <ac:spMk id="10" creationId="{7A1F6567-F8DC-0E4A-DC88-53A3E3A9ADE4}"/>
          </ac:spMkLst>
        </pc:spChg>
        <pc:picChg chg="add mod ord">
          <ac:chgData name="Rafia Farooq (2325948)" userId="4e1fcfeb-32cc-4060-ac7f-f5eb4ff3ba44" providerId="ADAL" clId="{448A1609-3175-4200-806C-192FA6AA0FE5}" dt="2026-09-27T13:18:40.874" v="2590" actId="26606"/>
          <ac:picMkLst>
            <pc:docMk/>
            <pc:sldMk cId="2948438021" sldId="269"/>
            <ac:picMk id="7" creationId="{31EF5F5F-DD61-B4F8-A776-E0B57D0C0CA0}"/>
          </ac:picMkLst>
        </pc:picChg>
      </pc:sldChg>
      <pc:sldChg chg="addSp modSp new mod modClrScheme chgLayout">
        <pc:chgData name="Rafia Farooq (2325948)" userId="4e1fcfeb-32cc-4060-ac7f-f5eb4ff3ba44" providerId="ADAL" clId="{448A1609-3175-4200-806C-192FA6AA0FE5}" dt="2026-10-10T12:20:53.985" v="10942" actId="20577"/>
        <pc:sldMkLst>
          <pc:docMk/>
          <pc:sldMk cId="2861192948" sldId="270"/>
        </pc:sldMkLst>
        <pc:spChg chg="add mod">
          <ac:chgData name="Rafia Farooq (2325948)" userId="4e1fcfeb-32cc-4060-ac7f-f5eb4ff3ba44" providerId="ADAL" clId="{448A1609-3175-4200-806C-192FA6AA0FE5}" dt="2026-10-10T12:20:53.985" v="10942" actId="20577"/>
          <ac:spMkLst>
            <pc:docMk/>
            <pc:sldMk cId="2861192948" sldId="270"/>
            <ac:spMk id="2" creationId="{5A4AE97E-BD84-243D-CF93-7E6E3A461CC5}"/>
          </ac:spMkLst>
        </pc:spChg>
        <pc:spChg chg="add mod ord">
          <ac:chgData name="Rafia Farooq (2325948)" userId="4e1fcfeb-32cc-4060-ac7f-f5eb4ff3ba44" providerId="ADAL" clId="{448A1609-3175-4200-806C-192FA6AA0FE5}" dt="2026-10-06T11:00:02.797" v="5479" actId="1076"/>
          <ac:spMkLst>
            <pc:docMk/>
            <pc:sldMk cId="2861192948" sldId="270"/>
            <ac:spMk id="3" creationId="{5C46AAA8-B641-0B5B-3081-878A505210A2}"/>
          </ac:spMkLst>
        </pc:spChg>
      </pc:sldChg>
      <pc:sldChg chg="addSp modSp new mod">
        <pc:chgData name="Rafia Farooq (2325948)" userId="4e1fcfeb-32cc-4060-ac7f-f5eb4ff3ba44" providerId="ADAL" clId="{448A1609-3175-4200-806C-192FA6AA0FE5}" dt="2026-10-09T08:52:33.555" v="8231" actId="20577"/>
        <pc:sldMkLst>
          <pc:docMk/>
          <pc:sldMk cId="3314642970" sldId="271"/>
        </pc:sldMkLst>
        <pc:spChg chg="mod">
          <ac:chgData name="Rafia Farooq (2325948)" userId="4e1fcfeb-32cc-4060-ac7f-f5eb4ff3ba44" providerId="ADAL" clId="{448A1609-3175-4200-806C-192FA6AA0FE5}" dt="2026-10-09T08:52:33.555" v="8231" actId="20577"/>
          <ac:spMkLst>
            <pc:docMk/>
            <pc:sldMk cId="3314642970" sldId="271"/>
            <ac:spMk id="2" creationId="{CE334144-D1AB-43A7-6622-AEFF4A45F394}"/>
          </ac:spMkLst>
        </pc:spChg>
        <pc:spChg chg="add mod">
          <ac:chgData name="Rafia Farooq (2325948)" userId="4e1fcfeb-32cc-4060-ac7f-f5eb4ff3ba44" providerId="ADAL" clId="{448A1609-3175-4200-806C-192FA6AA0FE5}" dt="2026-10-08T11:48:53.405" v="8226" actId="14100"/>
          <ac:spMkLst>
            <pc:docMk/>
            <pc:sldMk cId="3314642970" sldId="271"/>
            <ac:spMk id="3" creationId="{6E7043F6-FC44-F138-AA64-A77D99A3215F}"/>
          </ac:spMkLst>
        </pc:spChg>
        <pc:spChg chg="add mod">
          <ac:chgData name="Rafia Farooq (2325948)" userId="4e1fcfeb-32cc-4060-ac7f-f5eb4ff3ba44" providerId="ADAL" clId="{448A1609-3175-4200-806C-192FA6AA0FE5}" dt="2026-10-08T11:48:18.411" v="8222" actId="2710"/>
          <ac:spMkLst>
            <pc:docMk/>
            <pc:sldMk cId="3314642970" sldId="271"/>
            <ac:spMk id="4" creationId="{80D92E0C-A4F3-E63D-3103-29A56BCAC35D}"/>
          </ac:spMkLst>
        </pc:spChg>
        <pc:graphicFrameChg chg="add mod modGraphic">
          <ac:chgData name="Rafia Farooq (2325948)" userId="4e1fcfeb-32cc-4060-ac7f-f5eb4ff3ba44" providerId="ADAL" clId="{448A1609-3175-4200-806C-192FA6AA0FE5}" dt="2026-10-08T11:48:37.874" v="8224" actId="1076"/>
          <ac:graphicFrameMkLst>
            <pc:docMk/>
            <pc:sldMk cId="3314642970" sldId="271"/>
            <ac:graphicFrameMk id="6" creationId="{A0528606-C68E-2FDB-B748-C6020B775B9C}"/>
          </ac:graphicFrameMkLst>
        </pc:graphicFrameChg>
      </pc:sldChg>
      <pc:sldChg chg="addSp delSp modSp new mod modNotesTx">
        <pc:chgData name="Rafia Farooq (2325948)" userId="4e1fcfeb-32cc-4060-ac7f-f5eb4ff3ba44" providerId="ADAL" clId="{448A1609-3175-4200-806C-192FA6AA0FE5}" dt="2026-10-09T09:35:06.746" v="10450" actId="20577"/>
        <pc:sldMkLst>
          <pc:docMk/>
          <pc:sldMk cId="284539323" sldId="272"/>
        </pc:sldMkLst>
        <pc:spChg chg="mod">
          <ac:chgData name="Rafia Farooq (2325948)" userId="4e1fcfeb-32cc-4060-ac7f-f5eb4ff3ba44" providerId="ADAL" clId="{448A1609-3175-4200-806C-192FA6AA0FE5}" dt="2026-10-08T10:03:01.221" v="7640" actId="1076"/>
          <ac:spMkLst>
            <pc:docMk/>
            <pc:sldMk cId="284539323" sldId="272"/>
            <ac:spMk id="2" creationId="{C1137905-AC93-2B0E-2DEB-D4A44074D997}"/>
          </ac:spMkLst>
        </pc:spChg>
        <pc:spChg chg="mod">
          <ac:chgData name="Rafia Farooq (2325948)" userId="4e1fcfeb-32cc-4060-ac7f-f5eb4ff3ba44" providerId="ADAL" clId="{448A1609-3175-4200-806C-192FA6AA0FE5}" dt="2026-10-08T10:02:28.813" v="7638" actId="255"/>
          <ac:spMkLst>
            <pc:docMk/>
            <pc:sldMk cId="284539323" sldId="272"/>
            <ac:spMk id="3" creationId="{D783BC28-2C34-1F71-DA53-2042179191BA}"/>
          </ac:spMkLst>
        </pc:spChg>
        <pc:spChg chg="add del mod">
          <ac:chgData name="Rafia Farooq (2325948)" userId="4e1fcfeb-32cc-4060-ac7f-f5eb4ff3ba44" providerId="ADAL" clId="{448A1609-3175-4200-806C-192FA6AA0FE5}" dt="2026-10-09T09:19:32.493" v="8997" actId="20577"/>
          <ac:spMkLst>
            <pc:docMk/>
            <pc:sldMk cId="284539323" sldId="272"/>
            <ac:spMk id="4" creationId="{06E591B7-DF75-3306-06BA-2B474EC02BDE}"/>
          </ac:spMkLst>
        </pc:spChg>
        <pc:spChg chg="mod">
          <ac:chgData name="Rafia Farooq (2325948)" userId="4e1fcfeb-32cc-4060-ac7f-f5eb4ff3ba44" providerId="ADAL" clId="{448A1609-3175-4200-806C-192FA6AA0FE5}" dt="2026-10-08T10:02:37.805" v="7639" actId="255"/>
          <ac:spMkLst>
            <pc:docMk/>
            <pc:sldMk cId="284539323" sldId="272"/>
            <ac:spMk id="5" creationId="{7469E8B0-5FE6-0C13-D121-CD9F996483A4}"/>
          </ac:spMkLst>
        </pc:spChg>
        <pc:spChg chg="add del mod">
          <ac:chgData name="Rafia Farooq (2325948)" userId="4e1fcfeb-32cc-4060-ac7f-f5eb4ff3ba44" providerId="ADAL" clId="{448A1609-3175-4200-806C-192FA6AA0FE5}" dt="2026-10-09T09:35:06.746" v="10450" actId="20577"/>
          <ac:spMkLst>
            <pc:docMk/>
            <pc:sldMk cId="284539323" sldId="272"/>
            <ac:spMk id="6" creationId="{F91BFA18-7896-6144-190B-3667BBE140F4}"/>
          </ac:spMkLst>
        </pc:spChg>
      </pc:sldChg>
      <pc:sldChg chg="addSp modSp new mod modClrScheme chgLayout">
        <pc:chgData name="Rafia Farooq (2325948)" userId="4e1fcfeb-32cc-4060-ac7f-f5eb4ff3ba44" providerId="ADAL" clId="{448A1609-3175-4200-806C-192FA6AA0FE5}" dt="2026-10-10T12:21:23.527" v="10946" actId="20577"/>
        <pc:sldMkLst>
          <pc:docMk/>
          <pc:sldMk cId="505965507" sldId="273"/>
        </pc:sldMkLst>
        <pc:spChg chg="add mod ord">
          <ac:chgData name="Rafia Farooq (2325948)" userId="4e1fcfeb-32cc-4060-ac7f-f5eb4ff3ba44" providerId="ADAL" clId="{448A1609-3175-4200-806C-192FA6AA0FE5}" dt="2026-10-02T11:57:27.037" v="4699" actId="255"/>
          <ac:spMkLst>
            <pc:docMk/>
            <pc:sldMk cId="505965507" sldId="273"/>
            <ac:spMk id="2" creationId="{CE2C518E-8AFD-8B71-79C2-89F11B5A7EDF}"/>
          </ac:spMkLst>
        </pc:spChg>
        <pc:spChg chg="add mod">
          <ac:chgData name="Rafia Farooq (2325948)" userId="4e1fcfeb-32cc-4060-ac7f-f5eb4ff3ba44" providerId="ADAL" clId="{448A1609-3175-4200-806C-192FA6AA0FE5}" dt="2026-10-10T12:21:23.527" v="10946" actId="20577"/>
          <ac:spMkLst>
            <pc:docMk/>
            <pc:sldMk cId="505965507" sldId="273"/>
            <ac:spMk id="3" creationId="{B66E2061-E3F4-07D2-E204-EDBEECFFC4FE}"/>
          </ac:spMkLst>
        </pc:spChg>
      </pc:sldChg>
      <pc:sldChg chg="addSp delSp modSp new mod">
        <pc:chgData name="Rafia Farooq (2325948)" userId="4e1fcfeb-32cc-4060-ac7f-f5eb4ff3ba44" providerId="ADAL" clId="{448A1609-3175-4200-806C-192FA6AA0FE5}" dt="2026-10-10T11:57:41.382" v="10858" actId="1076"/>
        <pc:sldMkLst>
          <pc:docMk/>
          <pc:sldMk cId="4109983684" sldId="274"/>
        </pc:sldMkLst>
        <pc:spChg chg="add mod">
          <ac:chgData name="Rafia Farooq (2325948)" userId="4e1fcfeb-32cc-4060-ac7f-f5eb4ff3ba44" providerId="ADAL" clId="{448A1609-3175-4200-806C-192FA6AA0FE5}" dt="2026-09-29T17:47:44.788" v="3858" actId="20577"/>
          <ac:spMkLst>
            <pc:docMk/>
            <pc:sldMk cId="4109983684" sldId="274"/>
            <ac:spMk id="2" creationId="{89D7D1A6-BF80-F421-4191-02B835F27E85}"/>
          </ac:spMkLst>
        </pc:spChg>
        <pc:spChg chg="add mod">
          <ac:chgData name="Rafia Farooq (2325948)" userId="4e1fcfeb-32cc-4060-ac7f-f5eb4ff3ba44" providerId="ADAL" clId="{448A1609-3175-4200-806C-192FA6AA0FE5}" dt="2026-10-10T11:56:09.527" v="10853" actId="2710"/>
          <ac:spMkLst>
            <pc:docMk/>
            <pc:sldMk cId="4109983684" sldId="274"/>
            <ac:spMk id="3" creationId="{3D92A3E5-8D5A-BE0C-CFAA-56D6EF32ADFF}"/>
          </ac:spMkLst>
        </pc:spChg>
        <pc:spChg chg="add mod">
          <ac:chgData name="Rafia Farooq (2325948)" userId="4e1fcfeb-32cc-4060-ac7f-f5eb4ff3ba44" providerId="ADAL" clId="{448A1609-3175-4200-806C-192FA6AA0FE5}" dt="2026-10-10T11:57:41.382" v="10858" actId="1076"/>
          <ac:spMkLst>
            <pc:docMk/>
            <pc:sldMk cId="4109983684" sldId="274"/>
            <ac:spMk id="5" creationId="{9823BFFB-F201-98FE-3EF8-1F558E192C29}"/>
          </ac:spMkLst>
        </pc:spChg>
        <pc:spChg chg="add mod">
          <ac:chgData name="Rafia Farooq (2325948)" userId="4e1fcfeb-32cc-4060-ac7f-f5eb4ff3ba44" providerId="ADAL" clId="{448A1609-3175-4200-806C-192FA6AA0FE5}" dt="2026-10-10T11:57:25.069" v="10856" actId="1076"/>
          <ac:spMkLst>
            <pc:docMk/>
            <pc:sldMk cId="4109983684" sldId="274"/>
            <ac:spMk id="6" creationId="{07256DA2-DDC3-54D2-4C27-ED6CC79E6A6A}"/>
          </ac:spMkLst>
        </pc:spChg>
      </pc:sldChg>
      <pc:sldChg chg="addSp modSp new mod modClrScheme chgLayout">
        <pc:chgData name="Rafia Farooq (2325948)" userId="4e1fcfeb-32cc-4060-ac7f-f5eb4ff3ba44" providerId="ADAL" clId="{448A1609-3175-4200-806C-192FA6AA0FE5}" dt="2026-10-10T12:21:16.974" v="10943" actId="21"/>
        <pc:sldMkLst>
          <pc:docMk/>
          <pc:sldMk cId="911471477" sldId="275"/>
        </pc:sldMkLst>
        <pc:spChg chg="add mod">
          <ac:chgData name="Rafia Farooq (2325948)" userId="4e1fcfeb-32cc-4060-ac7f-f5eb4ff3ba44" providerId="ADAL" clId="{448A1609-3175-4200-806C-192FA6AA0FE5}" dt="2026-10-10T12:21:16.974" v="10943" actId="21"/>
          <ac:spMkLst>
            <pc:docMk/>
            <pc:sldMk cId="911471477" sldId="275"/>
            <ac:spMk id="3" creationId="{5BF0FAB3-CC0E-2511-6B07-9CE95C260D74}"/>
          </ac:spMkLst>
        </pc:spChg>
        <pc:spChg chg="add mod ord">
          <ac:chgData name="Rafia Farooq (2325948)" userId="4e1fcfeb-32cc-4060-ac7f-f5eb4ff3ba44" providerId="ADAL" clId="{448A1609-3175-4200-806C-192FA6AA0FE5}" dt="2026-10-02T11:58:11.903" v="4714" actId="255"/>
          <ac:spMkLst>
            <pc:docMk/>
            <pc:sldMk cId="911471477" sldId="275"/>
            <ac:spMk id="4" creationId="{08A11EDD-6F49-8C41-CC7F-3038C4A354C4}"/>
          </ac:spMkLst>
        </pc:spChg>
      </pc:sldChg>
      <pc:sldChg chg="addSp delSp modSp new mod">
        <pc:chgData name="Rafia Farooq (2325948)" userId="4e1fcfeb-32cc-4060-ac7f-f5eb4ff3ba44" providerId="ADAL" clId="{448A1609-3175-4200-806C-192FA6AA0FE5}" dt="2026-10-10T11:33:49.453" v="10637" actId="20577"/>
        <pc:sldMkLst>
          <pc:docMk/>
          <pc:sldMk cId="885619715" sldId="276"/>
        </pc:sldMkLst>
        <pc:spChg chg="mod">
          <ac:chgData name="Rafia Farooq (2325948)" userId="4e1fcfeb-32cc-4060-ac7f-f5eb4ff3ba44" providerId="ADAL" clId="{448A1609-3175-4200-806C-192FA6AA0FE5}" dt="2026-10-08T11:29:46.243" v="8122" actId="20577"/>
          <ac:spMkLst>
            <pc:docMk/>
            <pc:sldMk cId="885619715" sldId="276"/>
            <ac:spMk id="2" creationId="{9D90EF1A-6ED9-2109-408B-EA7B399910F1}"/>
          </ac:spMkLst>
        </pc:spChg>
        <pc:spChg chg="add mod">
          <ac:chgData name="Rafia Farooq (2325948)" userId="4e1fcfeb-32cc-4060-ac7f-f5eb4ff3ba44" providerId="ADAL" clId="{448A1609-3175-4200-806C-192FA6AA0FE5}" dt="2026-10-10T11:33:49.453" v="10637" actId="20577"/>
          <ac:spMkLst>
            <pc:docMk/>
            <pc:sldMk cId="885619715" sldId="276"/>
            <ac:spMk id="3" creationId="{5ECF6631-7BC4-6962-6CD9-F68A23EFCD15}"/>
          </ac:spMkLst>
        </pc:spChg>
        <pc:spChg chg="add mod">
          <ac:chgData name="Rafia Farooq (2325948)" userId="4e1fcfeb-32cc-4060-ac7f-f5eb4ff3ba44" providerId="ADAL" clId="{448A1609-3175-4200-806C-192FA6AA0FE5}" dt="2026-10-08T09:38:37.396" v="6910" actId="20577"/>
          <ac:spMkLst>
            <pc:docMk/>
            <pc:sldMk cId="885619715" sldId="276"/>
            <ac:spMk id="7" creationId="{21C8FE8B-73CD-F304-E8F2-ED8C1EF1CEEA}"/>
          </ac:spMkLst>
        </pc:spChg>
        <pc:picChg chg="add mod">
          <ac:chgData name="Rafia Farooq (2325948)" userId="4e1fcfeb-32cc-4060-ac7f-f5eb4ff3ba44" providerId="ADAL" clId="{448A1609-3175-4200-806C-192FA6AA0FE5}" dt="2026-10-08T09:33:15.040" v="6848" actId="14100"/>
          <ac:picMkLst>
            <pc:docMk/>
            <pc:sldMk cId="885619715" sldId="276"/>
            <ac:picMk id="6" creationId="{C3C6D8D0-4BC4-6A30-E86A-09989F55EFAB}"/>
          </ac:picMkLst>
        </pc:picChg>
      </pc:sldChg>
      <pc:sldChg chg="addSp modSp new mod setBg">
        <pc:chgData name="Rafia Farooq (2325948)" userId="4e1fcfeb-32cc-4060-ac7f-f5eb4ff3ba44" providerId="ADAL" clId="{448A1609-3175-4200-806C-192FA6AA0FE5}" dt="2026-10-08T10:27:00.169" v="7838" actId="113"/>
        <pc:sldMkLst>
          <pc:docMk/>
          <pc:sldMk cId="3571063723" sldId="278"/>
        </pc:sldMkLst>
        <pc:spChg chg="add mod">
          <ac:chgData name="Rafia Farooq (2325948)" userId="4e1fcfeb-32cc-4060-ac7f-f5eb4ff3ba44" providerId="ADAL" clId="{448A1609-3175-4200-806C-192FA6AA0FE5}" dt="2026-10-08T10:07:18.176" v="7662" actId="14100"/>
          <ac:spMkLst>
            <pc:docMk/>
            <pc:sldMk cId="3571063723" sldId="278"/>
            <ac:spMk id="2" creationId="{DB95EDC9-A4BA-DCED-B704-5A972E0E240C}"/>
          </ac:spMkLst>
        </pc:spChg>
        <pc:spChg chg="add mod">
          <ac:chgData name="Rafia Farooq (2325948)" userId="4e1fcfeb-32cc-4060-ac7f-f5eb4ff3ba44" providerId="ADAL" clId="{448A1609-3175-4200-806C-192FA6AA0FE5}" dt="2026-10-08T10:27:00.169" v="7838" actId="113"/>
          <ac:spMkLst>
            <pc:docMk/>
            <pc:sldMk cId="3571063723" sldId="278"/>
            <ac:spMk id="3" creationId="{48C634C5-93F2-F43A-82DA-2931D7525E94}"/>
          </ac:spMkLst>
        </pc:spChg>
        <pc:spChg chg="add">
          <ac:chgData name="Rafia Farooq (2325948)" userId="4e1fcfeb-32cc-4060-ac7f-f5eb4ff3ba44" providerId="ADAL" clId="{448A1609-3175-4200-806C-192FA6AA0FE5}" dt="2026-10-08T10:05:25.515" v="7646" actId="26606"/>
          <ac:spMkLst>
            <pc:docMk/>
            <pc:sldMk cId="3571063723" sldId="278"/>
            <ac:spMk id="9" creationId="{04812C46-200A-4DEB-A05E-3ED6C68C2387}"/>
          </ac:spMkLst>
        </pc:spChg>
        <pc:spChg chg="add">
          <ac:chgData name="Rafia Farooq (2325948)" userId="4e1fcfeb-32cc-4060-ac7f-f5eb4ff3ba44" providerId="ADAL" clId="{448A1609-3175-4200-806C-192FA6AA0FE5}" dt="2026-10-08T10:05:25.515" v="7646" actId="26606"/>
          <ac:spMkLst>
            <pc:docMk/>
            <pc:sldMk cId="3571063723" sldId="278"/>
            <ac:spMk id="11" creationId="{D1EA859B-E555-4109-94F3-6700E046E008}"/>
          </ac:spMkLst>
        </pc:spChg>
        <pc:picChg chg="add mod">
          <ac:chgData name="Rafia Farooq (2325948)" userId="4e1fcfeb-32cc-4060-ac7f-f5eb4ff3ba44" providerId="ADAL" clId="{448A1609-3175-4200-806C-192FA6AA0FE5}" dt="2026-10-08T10:08:08.606" v="7669" actId="1076"/>
          <ac:picMkLst>
            <pc:docMk/>
            <pc:sldMk cId="3571063723" sldId="278"/>
            <ac:picMk id="5" creationId="{D90667B2-AFA7-AED0-C42D-5965A66BE96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26B6B880-BB7B-4434-BA9A-4DB72D4D1249}" type="doc">
      <dgm:prSet loTypeId="urn:microsoft.com/office/officeart/2005/8/layout/vList2" loCatId="list" qsTypeId="urn:microsoft.com/office/officeart/2005/8/quickstyle/simple1#1" qsCatId="simple" csTypeId="urn:microsoft.com/office/officeart/2005/8/colors/colorful2#1" csCatId="colorful" phldr="1"/>
      <dgm:spPr/>
      <dgm:t>
        <a:bodyPr/>
        <a:lstStyle/>
        <a:p>
          <a:endParaRPr lang="en-GB"/>
        </a:p>
      </dgm:t>
    </dgm:pt>
    <dgm:pt modelId="{D4F1F704-BACC-4A61-B8E7-FE7511514F87}">
      <dgm:prSet phldrT="[Text]" custT="1"/>
      <dgm:spPr/>
      <dgm:t>
        <a:bodyPr/>
        <a:lstStyle/>
        <a:p>
          <a:r>
            <a:rPr lang="en-GB" sz="1400" dirty="0">
              <a:solidFill>
                <a:schemeClr val="tx1"/>
              </a:solidFill>
            </a:rPr>
            <a:t>Health inequalities and equity of access. Marmot’s Review</a:t>
          </a:r>
          <a:r>
            <a:rPr lang="en-GB" sz="500" dirty="0">
              <a:solidFill>
                <a:schemeClr val="tx1"/>
              </a:solidFill>
            </a:rPr>
            <a:t>.</a:t>
          </a:r>
        </a:p>
      </dgm:t>
    </dgm:pt>
    <dgm:pt modelId="{800DABF2-BA1D-423D-8B45-1715E4964D99}" type="parTrans" cxnId="{1224140B-29DB-4D75-A865-8781C5127469}">
      <dgm:prSet/>
      <dgm:spPr/>
      <dgm:t>
        <a:bodyPr/>
        <a:lstStyle/>
        <a:p>
          <a:endParaRPr lang="en-GB"/>
        </a:p>
      </dgm:t>
    </dgm:pt>
    <dgm:pt modelId="{710B70EE-9BDB-489D-A595-9DC864E434D9}" type="sibTrans" cxnId="{1224140B-29DB-4D75-A865-8781C5127469}">
      <dgm:prSet/>
      <dgm:spPr/>
      <dgm:t>
        <a:bodyPr/>
        <a:lstStyle/>
        <a:p>
          <a:endParaRPr lang="en-GB"/>
        </a:p>
      </dgm:t>
    </dgm:pt>
    <dgm:pt modelId="{D446142C-0393-4003-8CDF-CE15F1BD9281}">
      <dgm:prSet custT="1"/>
      <dgm:spPr/>
      <dgm:t>
        <a:bodyPr/>
        <a:lstStyle/>
        <a:p>
          <a:r>
            <a:rPr lang="en-GB" sz="1400" dirty="0">
              <a:solidFill>
                <a:schemeClr val="tx1"/>
              </a:solidFill>
            </a:rPr>
            <a:t>Great Manchester’s Be Well Social Prescribing- Health Belief Model</a:t>
          </a:r>
          <a:r>
            <a:rPr lang="en-GB" sz="500" dirty="0">
              <a:solidFill>
                <a:schemeClr val="tx1"/>
              </a:solidFill>
            </a:rPr>
            <a:t>.</a:t>
          </a:r>
        </a:p>
      </dgm:t>
    </dgm:pt>
    <dgm:pt modelId="{5FF91241-5219-4804-9E8A-4D0C4C6C56CB}" type="parTrans" cxnId="{65035E0C-5C9C-4730-A6E4-F57495960814}">
      <dgm:prSet/>
      <dgm:spPr/>
      <dgm:t>
        <a:bodyPr/>
        <a:lstStyle/>
        <a:p>
          <a:endParaRPr lang="en-GB"/>
        </a:p>
      </dgm:t>
    </dgm:pt>
    <dgm:pt modelId="{8060D9F8-3B42-4364-9C93-A609913B8350}" type="sibTrans" cxnId="{65035E0C-5C9C-4730-A6E4-F57495960814}">
      <dgm:prSet/>
      <dgm:spPr/>
      <dgm:t>
        <a:bodyPr/>
        <a:lstStyle/>
        <a:p>
          <a:endParaRPr lang="en-GB"/>
        </a:p>
      </dgm:t>
    </dgm:pt>
    <dgm:pt modelId="{36122ADB-97DE-4AAD-A6B0-269B6C0FF1C3}">
      <dgm:prSet phldrT="[Text]" custT="1"/>
      <dgm:spPr/>
      <dgm:t>
        <a:bodyPr/>
        <a:lstStyle/>
        <a:p>
          <a:pPr>
            <a:buSzPts val="1000"/>
            <a:buFont typeface="Symbol" panose="05050102010706020507" pitchFamily="18" charset="2"/>
            <a:buChar char=""/>
          </a:pPr>
          <a:r>
            <a:rPr lang="en-GB" sz="1400" dirty="0">
              <a:solidFill>
                <a:schemeClr val="tx1"/>
              </a:solidFill>
            </a:rPr>
            <a:t>Future Recommendations and Conclusion</a:t>
          </a:r>
          <a:r>
            <a:rPr lang="en-GB" sz="500" dirty="0">
              <a:solidFill>
                <a:schemeClr val="tx1"/>
              </a:solidFill>
            </a:rPr>
            <a:t>.</a:t>
          </a:r>
        </a:p>
      </dgm:t>
    </dgm:pt>
    <dgm:pt modelId="{37F4A742-0C91-4A7D-AF89-41816087288A}" type="parTrans" cxnId="{D82495D7-695C-4041-8481-D079F91D3FD3}">
      <dgm:prSet/>
      <dgm:spPr/>
      <dgm:t>
        <a:bodyPr/>
        <a:lstStyle/>
        <a:p>
          <a:endParaRPr lang="en-GB"/>
        </a:p>
      </dgm:t>
    </dgm:pt>
    <dgm:pt modelId="{B5EF8F76-3D18-4329-8F63-8920E23292AF}" type="sibTrans" cxnId="{D82495D7-695C-4041-8481-D079F91D3FD3}">
      <dgm:prSet/>
      <dgm:spPr/>
      <dgm:t>
        <a:bodyPr/>
        <a:lstStyle/>
        <a:p>
          <a:endParaRPr lang="en-GB"/>
        </a:p>
      </dgm:t>
    </dgm:pt>
    <dgm:pt modelId="{410476E2-D7A7-4A9B-AD34-A34857C74BDA}">
      <dgm:prSet phldrT="[Text]" custT="1"/>
      <dgm:spPr/>
      <dgm:t>
        <a:bodyPr/>
        <a:lstStyle/>
        <a:p>
          <a:pPr>
            <a:buNone/>
          </a:pPr>
          <a:r>
            <a:rPr lang="en-GB" sz="1400" dirty="0">
              <a:solidFill>
                <a:schemeClr val="tx1"/>
              </a:solidFill>
            </a:rPr>
            <a:t>UK Legislation and Policies.   </a:t>
          </a:r>
          <a:endParaRPr lang="en-GB" sz="1400" b="0" i="0" dirty="0">
            <a:solidFill>
              <a:schemeClr val="tx1"/>
            </a:solidFill>
            <a:latin typeface="+mn-lt"/>
          </a:endParaRPr>
        </a:p>
      </dgm:t>
    </dgm:pt>
    <dgm:pt modelId="{EE5B3F24-3423-4C95-888D-43A178629F3F}" type="parTrans" cxnId="{5ADF2E1B-801C-42F7-B686-BFDB5BD504AB}">
      <dgm:prSet/>
      <dgm:spPr/>
      <dgm:t>
        <a:bodyPr/>
        <a:lstStyle/>
        <a:p>
          <a:endParaRPr lang="en-GB"/>
        </a:p>
      </dgm:t>
    </dgm:pt>
    <dgm:pt modelId="{782CDACE-84BD-4478-836D-6F0F0ACF7D0B}" type="sibTrans" cxnId="{5ADF2E1B-801C-42F7-B686-BFDB5BD504AB}">
      <dgm:prSet/>
      <dgm:spPr/>
      <dgm:t>
        <a:bodyPr/>
        <a:lstStyle/>
        <a:p>
          <a:endParaRPr lang="en-GB"/>
        </a:p>
      </dgm:t>
    </dgm:pt>
    <dgm:pt modelId="{2F91D3FE-8A74-48BE-B575-2C024E4C0C2B}">
      <dgm:prSet phldrT="[Text]" phldr="0" custT="1"/>
      <dgm:spPr/>
      <dgm:t>
        <a:bodyPr/>
        <a:lstStyle/>
        <a:p>
          <a:r>
            <a:rPr lang="en-GB" sz="1400" dirty="0">
              <a:solidFill>
                <a:schemeClr val="tx1"/>
              </a:solidFill>
            </a:rPr>
            <a:t>Biopsychosocial Model and Ecological Model. </a:t>
          </a:r>
        </a:p>
      </dgm:t>
    </dgm:pt>
    <dgm:pt modelId="{F91FB180-ECED-4E17-A933-1BEF0F4ECCC4}" type="parTrans" cxnId="{A63FCDA5-D65B-4B24-BC89-33C2785FE375}">
      <dgm:prSet/>
      <dgm:spPr/>
      <dgm:t>
        <a:bodyPr/>
        <a:lstStyle/>
        <a:p>
          <a:endParaRPr lang="en-GB"/>
        </a:p>
      </dgm:t>
    </dgm:pt>
    <dgm:pt modelId="{2290EF1C-8375-4B0C-BFD7-BB9B224FF2E3}" type="sibTrans" cxnId="{A63FCDA5-D65B-4B24-BC89-33C2785FE375}">
      <dgm:prSet/>
      <dgm:spPr/>
      <dgm:t>
        <a:bodyPr/>
        <a:lstStyle/>
        <a:p>
          <a:endParaRPr lang="en-GB"/>
        </a:p>
      </dgm:t>
    </dgm:pt>
    <dgm:pt modelId="{41B123FA-9C70-4F58-A142-1CFCA8FED5B4}">
      <dgm:prSet phldrT="[Text]" phldr="0" custT="1"/>
      <dgm:spPr/>
      <dgm:t>
        <a:bodyPr/>
        <a:lstStyle/>
        <a:p>
          <a:r>
            <a:rPr lang="en-GB" sz="1400" dirty="0">
              <a:solidFill>
                <a:schemeClr val="tx1"/>
              </a:solidFill>
            </a:rPr>
            <a:t>Health</a:t>
          </a:r>
          <a:r>
            <a:rPr lang="en-GB" sz="500" dirty="0">
              <a:solidFill>
                <a:schemeClr val="tx1"/>
              </a:solidFill>
            </a:rPr>
            <a:t> </a:t>
          </a:r>
          <a:r>
            <a:rPr lang="en-GB" sz="1400" dirty="0">
              <a:solidFill>
                <a:schemeClr val="tx1"/>
              </a:solidFill>
            </a:rPr>
            <a:t>and Well-being. Sustainable development</a:t>
          </a:r>
          <a:r>
            <a:rPr lang="en-GB" sz="500" dirty="0">
              <a:solidFill>
                <a:schemeClr val="tx1"/>
              </a:solidFill>
            </a:rPr>
            <a:t>. </a:t>
          </a:r>
        </a:p>
      </dgm:t>
    </dgm:pt>
    <dgm:pt modelId="{E8D4886F-3B54-4E8E-AE1E-3B5ED8C47D44}" type="parTrans" cxnId="{46FAC9BF-943F-4A43-A799-6433CBE5B01A}">
      <dgm:prSet/>
      <dgm:spPr/>
      <dgm:t>
        <a:bodyPr/>
        <a:lstStyle/>
        <a:p>
          <a:endParaRPr lang="en-GB"/>
        </a:p>
      </dgm:t>
    </dgm:pt>
    <dgm:pt modelId="{841A13EA-EFD8-4D05-BEFD-D37270DFC1E1}" type="sibTrans" cxnId="{46FAC9BF-943F-4A43-A799-6433CBE5B01A}">
      <dgm:prSet/>
      <dgm:spPr/>
      <dgm:t>
        <a:bodyPr/>
        <a:lstStyle/>
        <a:p>
          <a:endParaRPr lang="en-GB"/>
        </a:p>
      </dgm:t>
    </dgm:pt>
    <dgm:pt modelId="{CAD8584C-1967-416F-A16F-C5EEEFF60D95}">
      <dgm:prSet phldrT="[Text]" phldr="0" custT="1"/>
      <dgm:spPr/>
      <dgm:t>
        <a:bodyPr/>
        <a:lstStyle/>
        <a:p>
          <a:r>
            <a:rPr lang="en-GB" sz="1400" dirty="0">
              <a:solidFill>
                <a:schemeClr val="tx1"/>
              </a:solidFill>
            </a:rPr>
            <a:t>Sustainable Development Goals- SDG 3</a:t>
          </a:r>
        </a:p>
      </dgm:t>
    </dgm:pt>
    <dgm:pt modelId="{6A16595A-C7D4-41B3-B574-E96D474B3B11}" type="parTrans" cxnId="{63FA55E4-94E7-4300-989F-3CDD2E91AF15}">
      <dgm:prSet/>
      <dgm:spPr/>
      <dgm:t>
        <a:bodyPr/>
        <a:lstStyle/>
        <a:p>
          <a:endParaRPr lang="en-GB"/>
        </a:p>
      </dgm:t>
    </dgm:pt>
    <dgm:pt modelId="{A0B9AB2F-373A-4AE0-97A7-EF4E0C6B3A70}" type="sibTrans" cxnId="{63FA55E4-94E7-4300-989F-3CDD2E91AF15}">
      <dgm:prSet/>
      <dgm:spPr/>
      <dgm:t>
        <a:bodyPr/>
        <a:lstStyle/>
        <a:p>
          <a:endParaRPr lang="en-GB"/>
        </a:p>
      </dgm:t>
    </dgm:pt>
    <dgm:pt modelId="{6559E583-3C87-46C4-92CE-AEBF521C525E}" type="pres">
      <dgm:prSet presAssocID="{26B6B880-BB7B-4434-BA9A-4DB72D4D1249}" presName="linear" presStyleCnt="0">
        <dgm:presLayoutVars>
          <dgm:animLvl val="lvl"/>
          <dgm:resizeHandles val="exact"/>
        </dgm:presLayoutVars>
      </dgm:prSet>
      <dgm:spPr/>
    </dgm:pt>
    <dgm:pt modelId="{68D70B38-1372-472A-A82B-0153CC3430EE}" type="pres">
      <dgm:prSet presAssocID="{41B123FA-9C70-4F58-A142-1CFCA8FED5B4}" presName="parentText" presStyleLbl="node1" presStyleIdx="0" presStyleCnt="7">
        <dgm:presLayoutVars>
          <dgm:chMax val="0"/>
          <dgm:bulletEnabled val="1"/>
        </dgm:presLayoutVars>
      </dgm:prSet>
      <dgm:spPr/>
    </dgm:pt>
    <dgm:pt modelId="{B75CCB60-0C0A-4CBB-B2C7-200E15CE152D}" type="pres">
      <dgm:prSet presAssocID="{841A13EA-EFD8-4D05-BEFD-D37270DFC1E1}" presName="spacer" presStyleCnt="0"/>
      <dgm:spPr/>
    </dgm:pt>
    <dgm:pt modelId="{DC13CF30-430C-477D-A292-80BDCDD56373}" type="pres">
      <dgm:prSet presAssocID="{2F91D3FE-8A74-48BE-B575-2C024E4C0C2B}" presName="parentText" presStyleLbl="node1" presStyleIdx="1" presStyleCnt="7">
        <dgm:presLayoutVars>
          <dgm:chMax val="0"/>
          <dgm:bulletEnabled val="1"/>
        </dgm:presLayoutVars>
      </dgm:prSet>
      <dgm:spPr/>
    </dgm:pt>
    <dgm:pt modelId="{4798491A-FE4C-434A-8737-A29CFEB22EB2}" type="pres">
      <dgm:prSet presAssocID="{2290EF1C-8375-4B0C-BFD7-BB9B224FF2E3}" presName="spacer" presStyleCnt="0"/>
      <dgm:spPr/>
    </dgm:pt>
    <dgm:pt modelId="{DB3B73C7-B490-4A5F-82EE-F731DA5229FC}" type="pres">
      <dgm:prSet presAssocID="{CAD8584C-1967-416F-A16F-C5EEEFF60D95}" presName="parentText" presStyleLbl="node1" presStyleIdx="2" presStyleCnt="7">
        <dgm:presLayoutVars>
          <dgm:chMax val="0"/>
          <dgm:bulletEnabled val="1"/>
        </dgm:presLayoutVars>
      </dgm:prSet>
      <dgm:spPr/>
    </dgm:pt>
    <dgm:pt modelId="{80366EAC-FC0D-4835-8278-B4965C7E89AE}" type="pres">
      <dgm:prSet presAssocID="{A0B9AB2F-373A-4AE0-97A7-EF4E0C6B3A70}" presName="spacer" presStyleCnt="0"/>
      <dgm:spPr/>
    </dgm:pt>
    <dgm:pt modelId="{34DB7281-4CBC-4E15-BBA9-9FF53F160E3C}" type="pres">
      <dgm:prSet presAssocID="{410476E2-D7A7-4A9B-AD34-A34857C74BDA}" presName="parentText" presStyleLbl="node1" presStyleIdx="3" presStyleCnt="7">
        <dgm:presLayoutVars>
          <dgm:chMax val="0"/>
          <dgm:bulletEnabled val="1"/>
        </dgm:presLayoutVars>
      </dgm:prSet>
      <dgm:spPr/>
    </dgm:pt>
    <dgm:pt modelId="{3F3649EF-79BC-4F5C-9695-263E4D0D7C46}" type="pres">
      <dgm:prSet presAssocID="{782CDACE-84BD-4478-836D-6F0F0ACF7D0B}" presName="spacer" presStyleCnt="0"/>
      <dgm:spPr/>
    </dgm:pt>
    <dgm:pt modelId="{3CF0007E-3E06-405D-9CD0-284E6DD5D928}" type="pres">
      <dgm:prSet presAssocID="{D446142C-0393-4003-8CDF-CE15F1BD9281}" presName="parentText" presStyleLbl="node1" presStyleIdx="4" presStyleCnt="7">
        <dgm:presLayoutVars>
          <dgm:chMax val="0"/>
          <dgm:bulletEnabled val="1"/>
        </dgm:presLayoutVars>
      </dgm:prSet>
      <dgm:spPr/>
    </dgm:pt>
    <dgm:pt modelId="{05840A27-8CAD-4973-912B-5D0F5597097A}" type="pres">
      <dgm:prSet presAssocID="{8060D9F8-3B42-4364-9C93-A609913B8350}" presName="spacer" presStyleCnt="0"/>
      <dgm:spPr/>
    </dgm:pt>
    <dgm:pt modelId="{E9AF6499-3EA9-46C4-A39D-4E7EE3A8105F}" type="pres">
      <dgm:prSet presAssocID="{D4F1F704-BACC-4A61-B8E7-FE7511514F87}" presName="parentText" presStyleLbl="node1" presStyleIdx="5" presStyleCnt="7">
        <dgm:presLayoutVars>
          <dgm:chMax val="0"/>
          <dgm:bulletEnabled val="1"/>
        </dgm:presLayoutVars>
      </dgm:prSet>
      <dgm:spPr/>
    </dgm:pt>
    <dgm:pt modelId="{F0B94D31-3156-4CA5-851E-97BC668A85B7}" type="pres">
      <dgm:prSet presAssocID="{710B70EE-9BDB-489D-A595-9DC864E434D9}" presName="spacer" presStyleCnt="0"/>
      <dgm:spPr/>
    </dgm:pt>
    <dgm:pt modelId="{BA664280-627D-41DE-89BB-B7B8283C8D1F}" type="pres">
      <dgm:prSet presAssocID="{36122ADB-97DE-4AAD-A6B0-269B6C0FF1C3}" presName="parentText" presStyleLbl="node1" presStyleIdx="6" presStyleCnt="7">
        <dgm:presLayoutVars>
          <dgm:chMax val="0"/>
          <dgm:bulletEnabled val="1"/>
        </dgm:presLayoutVars>
      </dgm:prSet>
      <dgm:spPr/>
    </dgm:pt>
  </dgm:ptLst>
  <dgm:cxnLst>
    <dgm:cxn modelId="{1224140B-29DB-4D75-A865-8781C5127469}" srcId="{26B6B880-BB7B-4434-BA9A-4DB72D4D1249}" destId="{D4F1F704-BACC-4A61-B8E7-FE7511514F87}" srcOrd="5" destOrd="0" parTransId="{800DABF2-BA1D-423D-8B45-1715E4964D99}" sibTransId="{710B70EE-9BDB-489D-A595-9DC864E434D9}"/>
    <dgm:cxn modelId="{65035E0C-5C9C-4730-A6E4-F57495960814}" srcId="{26B6B880-BB7B-4434-BA9A-4DB72D4D1249}" destId="{D446142C-0393-4003-8CDF-CE15F1BD9281}" srcOrd="4" destOrd="0" parTransId="{5FF91241-5219-4804-9E8A-4D0C4C6C56CB}" sibTransId="{8060D9F8-3B42-4364-9C93-A609913B8350}"/>
    <dgm:cxn modelId="{5ADF2E1B-801C-42F7-B686-BFDB5BD504AB}" srcId="{26B6B880-BB7B-4434-BA9A-4DB72D4D1249}" destId="{410476E2-D7A7-4A9B-AD34-A34857C74BDA}" srcOrd="3" destOrd="0" parTransId="{EE5B3F24-3423-4C95-888D-43A178629F3F}" sibTransId="{782CDACE-84BD-4478-836D-6F0F0ACF7D0B}"/>
    <dgm:cxn modelId="{C3EF433D-D9D8-45D7-8A1A-2019F92F2614}" type="presOf" srcId="{D4F1F704-BACC-4A61-B8E7-FE7511514F87}" destId="{E9AF6499-3EA9-46C4-A39D-4E7EE3A8105F}" srcOrd="0" destOrd="0" presId="urn:microsoft.com/office/officeart/2005/8/layout/vList2"/>
    <dgm:cxn modelId="{568D9850-D9FA-4B5F-AC16-3ABB140D789A}" type="presOf" srcId="{D446142C-0393-4003-8CDF-CE15F1BD9281}" destId="{3CF0007E-3E06-405D-9CD0-284E6DD5D928}" srcOrd="0" destOrd="0" presId="urn:microsoft.com/office/officeart/2005/8/layout/vList2"/>
    <dgm:cxn modelId="{43BAC693-F901-435D-9D73-759ECF54B840}" type="presOf" srcId="{CAD8584C-1967-416F-A16F-C5EEEFF60D95}" destId="{DB3B73C7-B490-4A5F-82EE-F731DA5229FC}" srcOrd="0" destOrd="0" presId="urn:microsoft.com/office/officeart/2005/8/layout/vList2"/>
    <dgm:cxn modelId="{A63FCDA5-D65B-4B24-BC89-33C2785FE375}" srcId="{26B6B880-BB7B-4434-BA9A-4DB72D4D1249}" destId="{2F91D3FE-8A74-48BE-B575-2C024E4C0C2B}" srcOrd="1" destOrd="0" parTransId="{F91FB180-ECED-4E17-A933-1BEF0F4ECCC4}" sibTransId="{2290EF1C-8375-4B0C-BFD7-BB9B224FF2E3}"/>
    <dgm:cxn modelId="{65C829A6-2C3C-455E-BA1C-A571BFADF495}" type="presOf" srcId="{36122ADB-97DE-4AAD-A6B0-269B6C0FF1C3}" destId="{BA664280-627D-41DE-89BB-B7B8283C8D1F}" srcOrd="0" destOrd="0" presId="urn:microsoft.com/office/officeart/2005/8/layout/vList2"/>
    <dgm:cxn modelId="{48C557B1-7FFC-4EE4-9996-A9FDCDAD59BC}" type="presOf" srcId="{26B6B880-BB7B-4434-BA9A-4DB72D4D1249}" destId="{6559E583-3C87-46C4-92CE-AEBF521C525E}" srcOrd="0" destOrd="0" presId="urn:microsoft.com/office/officeart/2005/8/layout/vList2"/>
    <dgm:cxn modelId="{83BCF8B8-B932-4E93-9648-537265FA2660}" type="presOf" srcId="{2F91D3FE-8A74-48BE-B575-2C024E4C0C2B}" destId="{DC13CF30-430C-477D-A292-80BDCDD56373}" srcOrd="0" destOrd="0" presId="urn:microsoft.com/office/officeart/2005/8/layout/vList2"/>
    <dgm:cxn modelId="{46FAC9BF-943F-4A43-A799-6433CBE5B01A}" srcId="{26B6B880-BB7B-4434-BA9A-4DB72D4D1249}" destId="{41B123FA-9C70-4F58-A142-1CFCA8FED5B4}" srcOrd="0" destOrd="0" parTransId="{E8D4886F-3B54-4E8E-AE1E-3B5ED8C47D44}" sibTransId="{841A13EA-EFD8-4D05-BEFD-D37270DFC1E1}"/>
    <dgm:cxn modelId="{C8F4B7C8-AE4B-4D84-B321-D05B76F7FE70}" type="presOf" srcId="{410476E2-D7A7-4A9B-AD34-A34857C74BDA}" destId="{34DB7281-4CBC-4E15-BBA9-9FF53F160E3C}" srcOrd="0" destOrd="0" presId="urn:microsoft.com/office/officeart/2005/8/layout/vList2"/>
    <dgm:cxn modelId="{D82495D7-695C-4041-8481-D079F91D3FD3}" srcId="{26B6B880-BB7B-4434-BA9A-4DB72D4D1249}" destId="{36122ADB-97DE-4AAD-A6B0-269B6C0FF1C3}" srcOrd="6" destOrd="0" parTransId="{37F4A742-0C91-4A7D-AF89-41816087288A}" sibTransId="{B5EF8F76-3D18-4329-8F63-8920E23292AF}"/>
    <dgm:cxn modelId="{63FA55E4-94E7-4300-989F-3CDD2E91AF15}" srcId="{26B6B880-BB7B-4434-BA9A-4DB72D4D1249}" destId="{CAD8584C-1967-416F-A16F-C5EEEFF60D95}" srcOrd="2" destOrd="0" parTransId="{6A16595A-C7D4-41B3-B574-E96D474B3B11}" sibTransId="{A0B9AB2F-373A-4AE0-97A7-EF4E0C6B3A70}"/>
    <dgm:cxn modelId="{1E047EFA-10B7-4641-BB97-0B83D8CE5183}" type="presOf" srcId="{41B123FA-9C70-4F58-A142-1CFCA8FED5B4}" destId="{68D70B38-1372-472A-A82B-0153CC3430EE}" srcOrd="0" destOrd="0" presId="urn:microsoft.com/office/officeart/2005/8/layout/vList2"/>
    <dgm:cxn modelId="{20DDC62C-56A1-47B7-ACD4-48134E0A42B5}" type="presParOf" srcId="{6559E583-3C87-46C4-92CE-AEBF521C525E}" destId="{68D70B38-1372-472A-A82B-0153CC3430EE}" srcOrd="0" destOrd="0" presId="urn:microsoft.com/office/officeart/2005/8/layout/vList2"/>
    <dgm:cxn modelId="{019DBBDE-1B0F-4A97-924F-F3CBCFF11569}" type="presParOf" srcId="{6559E583-3C87-46C4-92CE-AEBF521C525E}" destId="{B75CCB60-0C0A-4CBB-B2C7-200E15CE152D}" srcOrd="1" destOrd="0" presId="urn:microsoft.com/office/officeart/2005/8/layout/vList2"/>
    <dgm:cxn modelId="{4D55D6F5-CBC5-40CC-9979-EE75D7157D10}" type="presParOf" srcId="{6559E583-3C87-46C4-92CE-AEBF521C525E}" destId="{DC13CF30-430C-477D-A292-80BDCDD56373}" srcOrd="2" destOrd="0" presId="urn:microsoft.com/office/officeart/2005/8/layout/vList2"/>
    <dgm:cxn modelId="{F8A8A5AD-5A32-4B29-B10D-81AC56973ACF}" type="presParOf" srcId="{6559E583-3C87-46C4-92CE-AEBF521C525E}" destId="{4798491A-FE4C-434A-8737-A29CFEB22EB2}" srcOrd="3" destOrd="0" presId="urn:microsoft.com/office/officeart/2005/8/layout/vList2"/>
    <dgm:cxn modelId="{562EBB3D-DF4E-41C7-ADDE-3DB93C693C17}" type="presParOf" srcId="{6559E583-3C87-46C4-92CE-AEBF521C525E}" destId="{DB3B73C7-B490-4A5F-82EE-F731DA5229FC}" srcOrd="4" destOrd="0" presId="urn:microsoft.com/office/officeart/2005/8/layout/vList2"/>
    <dgm:cxn modelId="{45C58B36-06B2-4110-BE6D-8715CEAC8E35}" type="presParOf" srcId="{6559E583-3C87-46C4-92CE-AEBF521C525E}" destId="{80366EAC-FC0D-4835-8278-B4965C7E89AE}" srcOrd="5" destOrd="0" presId="urn:microsoft.com/office/officeart/2005/8/layout/vList2"/>
    <dgm:cxn modelId="{E30FF354-A461-45FF-9189-C6E261C296ED}" type="presParOf" srcId="{6559E583-3C87-46C4-92CE-AEBF521C525E}" destId="{34DB7281-4CBC-4E15-BBA9-9FF53F160E3C}" srcOrd="6" destOrd="0" presId="urn:microsoft.com/office/officeart/2005/8/layout/vList2"/>
    <dgm:cxn modelId="{01D3897B-71D5-428A-9A96-9F6E2FACF388}" type="presParOf" srcId="{6559E583-3C87-46C4-92CE-AEBF521C525E}" destId="{3F3649EF-79BC-4F5C-9695-263E4D0D7C46}" srcOrd="7" destOrd="0" presId="urn:microsoft.com/office/officeart/2005/8/layout/vList2"/>
    <dgm:cxn modelId="{D01CAA48-5260-497D-90C6-06B7F4E8B738}" type="presParOf" srcId="{6559E583-3C87-46C4-92CE-AEBF521C525E}" destId="{3CF0007E-3E06-405D-9CD0-284E6DD5D928}" srcOrd="8" destOrd="0" presId="urn:microsoft.com/office/officeart/2005/8/layout/vList2"/>
    <dgm:cxn modelId="{0C6BAA19-7F21-445D-8A10-9E63B51DFC4F}" type="presParOf" srcId="{6559E583-3C87-46C4-92CE-AEBF521C525E}" destId="{05840A27-8CAD-4973-912B-5D0F5597097A}" srcOrd="9" destOrd="0" presId="urn:microsoft.com/office/officeart/2005/8/layout/vList2"/>
    <dgm:cxn modelId="{4FA814A7-544A-4D6C-B0C4-87A97775AF94}" type="presParOf" srcId="{6559E583-3C87-46C4-92CE-AEBF521C525E}" destId="{E9AF6499-3EA9-46C4-A39D-4E7EE3A8105F}" srcOrd="10" destOrd="0" presId="urn:microsoft.com/office/officeart/2005/8/layout/vList2"/>
    <dgm:cxn modelId="{2A86D267-FE02-49CA-8953-E30798AB8A95}" type="presParOf" srcId="{6559E583-3C87-46C4-92CE-AEBF521C525E}" destId="{F0B94D31-3156-4CA5-851E-97BC668A85B7}" srcOrd="11" destOrd="0" presId="urn:microsoft.com/office/officeart/2005/8/layout/vList2"/>
    <dgm:cxn modelId="{015C0546-449D-4870-A950-E4F1B11716E9}" type="presParOf" srcId="{6559E583-3C87-46C4-92CE-AEBF521C525E}" destId="{BA664280-627D-41DE-89BB-B7B8283C8D1F}"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906534-DD0A-49EA-9DF5-457B15777AD0}" type="doc">
      <dgm:prSet loTypeId="urn:microsoft.com/office/officeart/2005/8/layout/hierarchy1" loCatId="hierarchy" qsTypeId="urn:microsoft.com/office/officeart/2005/8/quickstyle/simple1#2" qsCatId="simple" csTypeId="urn:microsoft.com/office/officeart/2005/8/colors/accent1_2#1" csCatId="accent1" phldr="1"/>
      <dgm:spPr/>
      <dgm:t>
        <a:bodyPr/>
        <a:lstStyle/>
        <a:p>
          <a:endParaRPr lang="en-GB"/>
        </a:p>
      </dgm:t>
    </dgm:pt>
    <dgm:pt modelId="{0F71274D-A73A-46F2-8400-1B90B96BB527}">
      <dgm:prSet phldrT="[Text]" phldr="0"/>
      <dgm:spPr>
        <a:solidFill>
          <a:schemeClr val="accent6">
            <a:lumMod val="40000"/>
            <a:lumOff val="60000"/>
            <a:alpha val="90000"/>
          </a:schemeClr>
        </a:solidFill>
        <a:ln>
          <a:solidFill>
            <a:schemeClr val="accent6">
              <a:lumMod val="50000"/>
            </a:schemeClr>
          </a:solidFill>
        </a:ln>
      </dgm:spPr>
      <dgm:t>
        <a:bodyPr/>
        <a:lstStyle/>
        <a:p>
          <a:r>
            <a:rPr lang="en-GB" dirty="0"/>
            <a:t>Biopsychosocial Model (Bolton, 2023).</a:t>
          </a:r>
        </a:p>
      </dgm:t>
    </dgm:pt>
    <dgm:pt modelId="{DC8FE6D4-B0BD-4453-81B1-7B151357052F}" type="parTrans" cxnId="{0D44A6CD-458B-42C7-8D65-1403D4084878}">
      <dgm:prSet/>
      <dgm:spPr/>
      <dgm:t>
        <a:bodyPr/>
        <a:lstStyle/>
        <a:p>
          <a:endParaRPr lang="en-GB"/>
        </a:p>
      </dgm:t>
    </dgm:pt>
    <dgm:pt modelId="{DFADFCC5-8CE3-44F1-A3AF-471C1CBDD04B}" type="sibTrans" cxnId="{0D44A6CD-458B-42C7-8D65-1403D4084878}">
      <dgm:prSet/>
      <dgm:spPr/>
      <dgm:t>
        <a:bodyPr/>
        <a:lstStyle/>
        <a:p>
          <a:endParaRPr lang="en-GB"/>
        </a:p>
      </dgm:t>
    </dgm:pt>
    <dgm:pt modelId="{AADEE5FA-9F80-4D65-B54E-0B38F180A68A}">
      <dgm:prSet phldrT="[Text]" phldr="0"/>
      <dgm:spPr>
        <a:solidFill>
          <a:schemeClr val="accent6">
            <a:lumMod val="40000"/>
            <a:lumOff val="60000"/>
            <a:alpha val="90000"/>
          </a:schemeClr>
        </a:solidFill>
        <a:ln>
          <a:solidFill>
            <a:schemeClr val="accent6">
              <a:lumMod val="50000"/>
            </a:schemeClr>
          </a:solidFill>
        </a:ln>
      </dgm:spPr>
      <dgm:t>
        <a:bodyPr/>
        <a:lstStyle/>
        <a:p>
          <a:r>
            <a:rPr lang="en-GB" dirty="0"/>
            <a:t>Biological</a:t>
          </a:r>
        </a:p>
      </dgm:t>
    </dgm:pt>
    <dgm:pt modelId="{D4D83C65-ED6C-4888-85D7-979F1B2B3C4D}" type="parTrans" cxnId="{F00F71EF-AD53-4E1E-884F-67EB6200CCE9}">
      <dgm:prSet/>
      <dgm:spPr>
        <a:ln>
          <a:solidFill>
            <a:schemeClr val="accent6">
              <a:lumMod val="50000"/>
            </a:schemeClr>
          </a:solidFill>
        </a:ln>
      </dgm:spPr>
      <dgm:t>
        <a:bodyPr/>
        <a:lstStyle/>
        <a:p>
          <a:endParaRPr lang="en-GB"/>
        </a:p>
      </dgm:t>
    </dgm:pt>
    <dgm:pt modelId="{CD67C4E0-E1C5-42DB-B295-9020C7B8D37B}" type="sibTrans" cxnId="{F00F71EF-AD53-4E1E-884F-67EB6200CCE9}">
      <dgm:prSet/>
      <dgm:spPr/>
      <dgm:t>
        <a:bodyPr/>
        <a:lstStyle/>
        <a:p>
          <a:endParaRPr lang="en-GB"/>
        </a:p>
      </dgm:t>
    </dgm:pt>
    <dgm:pt modelId="{DD887595-371C-4D3E-82C3-932F2FB38962}">
      <dgm:prSet phldrT="[Text]" phldr="0"/>
      <dgm:spPr>
        <a:solidFill>
          <a:schemeClr val="accent6">
            <a:lumMod val="40000"/>
            <a:lumOff val="60000"/>
            <a:alpha val="90000"/>
          </a:schemeClr>
        </a:solidFill>
        <a:ln>
          <a:solidFill>
            <a:schemeClr val="accent6">
              <a:lumMod val="50000"/>
            </a:schemeClr>
          </a:solidFill>
        </a:ln>
      </dgm:spPr>
      <dgm:t>
        <a:bodyPr/>
        <a:lstStyle/>
        <a:p>
          <a:r>
            <a:rPr lang="en-GB" dirty="0"/>
            <a:t>Psychological</a:t>
          </a:r>
        </a:p>
      </dgm:t>
    </dgm:pt>
    <dgm:pt modelId="{8EB6A50C-D47D-43C9-847F-B634AA0370CF}" type="parTrans" cxnId="{D081CD3E-E935-4B37-BA2C-8EDD814B08FC}">
      <dgm:prSet/>
      <dgm:spPr>
        <a:ln>
          <a:solidFill>
            <a:schemeClr val="accent6">
              <a:lumMod val="50000"/>
            </a:schemeClr>
          </a:solidFill>
        </a:ln>
      </dgm:spPr>
      <dgm:t>
        <a:bodyPr/>
        <a:lstStyle/>
        <a:p>
          <a:endParaRPr lang="en-GB"/>
        </a:p>
      </dgm:t>
    </dgm:pt>
    <dgm:pt modelId="{427F8A25-16ED-4F38-9F52-B153B3F59776}" type="sibTrans" cxnId="{D081CD3E-E935-4B37-BA2C-8EDD814B08FC}">
      <dgm:prSet/>
      <dgm:spPr/>
      <dgm:t>
        <a:bodyPr/>
        <a:lstStyle/>
        <a:p>
          <a:endParaRPr lang="en-GB"/>
        </a:p>
      </dgm:t>
    </dgm:pt>
    <dgm:pt modelId="{B781A5D3-310A-4591-8DC5-3E06DAECB015}">
      <dgm:prSet phldrT="[Text]" phldr="0"/>
      <dgm:spPr>
        <a:solidFill>
          <a:schemeClr val="accent6">
            <a:lumMod val="40000"/>
            <a:lumOff val="60000"/>
            <a:alpha val="90000"/>
          </a:schemeClr>
        </a:solidFill>
        <a:ln>
          <a:solidFill>
            <a:schemeClr val="accent6">
              <a:lumMod val="50000"/>
            </a:schemeClr>
          </a:solidFill>
        </a:ln>
      </dgm:spPr>
      <dgm:t>
        <a:bodyPr/>
        <a:lstStyle/>
        <a:p>
          <a:r>
            <a:rPr lang="en-GB" dirty="0"/>
            <a:t>Social</a:t>
          </a:r>
        </a:p>
      </dgm:t>
    </dgm:pt>
    <dgm:pt modelId="{14FCD075-52F6-4988-B5EF-418C7E6DE55E}" type="parTrans" cxnId="{1C48BC41-CA2E-431E-B502-20C278477585}">
      <dgm:prSet/>
      <dgm:spPr>
        <a:ln>
          <a:solidFill>
            <a:schemeClr val="accent6">
              <a:lumMod val="50000"/>
            </a:schemeClr>
          </a:solidFill>
        </a:ln>
      </dgm:spPr>
      <dgm:t>
        <a:bodyPr/>
        <a:lstStyle/>
        <a:p>
          <a:endParaRPr lang="en-GB"/>
        </a:p>
      </dgm:t>
    </dgm:pt>
    <dgm:pt modelId="{763F0253-D305-4892-BC29-D4BAD50AD9F5}" type="sibTrans" cxnId="{1C48BC41-CA2E-431E-B502-20C278477585}">
      <dgm:prSet/>
      <dgm:spPr/>
      <dgm:t>
        <a:bodyPr/>
        <a:lstStyle/>
        <a:p>
          <a:endParaRPr lang="en-GB"/>
        </a:p>
      </dgm:t>
    </dgm:pt>
    <dgm:pt modelId="{8C1DB42E-FA6B-4F3C-8881-C275EC963B5D}" type="pres">
      <dgm:prSet presAssocID="{25906534-DD0A-49EA-9DF5-457B15777AD0}" presName="hierChild1" presStyleCnt="0">
        <dgm:presLayoutVars>
          <dgm:chPref val="1"/>
          <dgm:dir/>
          <dgm:animOne val="branch"/>
          <dgm:animLvl val="lvl"/>
          <dgm:resizeHandles/>
        </dgm:presLayoutVars>
      </dgm:prSet>
      <dgm:spPr/>
    </dgm:pt>
    <dgm:pt modelId="{F1B183AE-8D18-45AE-8F56-8BB3B151DC30}" type="pres">
      <dgm:prSet presAssocID="{0F71274D-A73A-46F2-8400-1B90B96BB527}" presName="hierRoot1" presStyleCnt="0"/>
      <dgm:spPr/>
    </dgm:pt>
    <dgm:pt modelId="{BF271149-BD51-4F70-A8C2-D5B3D5D5A6F9}" type="pres">
      <dgm:prSet presAssocID="{0F71274D-A73A-46F2-8400-1B90B96BB527}" presName="composite" presStyleCnt="0"/>
      <dgm:spPr/>
    </dgm:pt>
    <dgm:pt modelId="{A45156F8-8B7D-4FAE-938D-29524A864CD8}" type="pres">
      <dgm:prSet presAssocID="{0F71274D-A73A-46F2-8400-1B90B96BB527}" presName="background" presStyleLbl="node0" presStyleIdx="0" presStyleCnt="1"/>
      <dgm:spPr>
        <a:solidFill>
          <a:schemeClr val="accent6">
            <a:lumMod val="50000"/>
          </a:schemeClr>
        </a:solidFill>
      </dgm:spPr>
    </dgm:pt>
    <dgm:pt modelId="{E4A39D0D-67F9-4C4F-92D3-FA0B9F4DEFE2}" type="pres">
      <dgm:prSet presAssocID="{0F71274D-A73A-46F2-8400-1B90B96BB527}" presName="text" presStyleLbl="fgAcc0" presStyleIdx="0" presStyleCnt="1">
        <dgm:presLayoutVars>
          <dgm:chPref val="3"/>
        </dgm:presLayoutVars>
      </dgm:prSet>
      <dgm:spPr/>
    </dgm:pt>
    <dgm:pt modelId="{680B8293-669A-4949-A8C0-12BA79833969}" type="pres">
      <dgm:prSet presAssocID="{0F71274D-A73A-46F2-8400-1B90B96BB527}" presName="hierChild2" presStyleCnt="0"/>
      <dgm:spPr/>
    </dgm:pt>
    <dgm:pt modelId="{0B30646D-C6F5-4748-9638-AF1494665F59}" type="pres">
      <dgm:prSet presAssocID="{D4D83C65-ED6C-4888-85D7-979F1B2B3C4D}" presName="Name10" presStyleLbl="parChTrans1D2" presStyleIdx="0" presStyleCnt="3"/>
      <dgm:spPr/>
    </dgm:pt>
    <dgm:pt modelId="{4E1546BC-1DAA-41E0-8D89-20F20C95E9DA}" type="pres">
      <dgm:prSet presAssocID="{AADEE5FA-9F80-4D65-B54E-0B38F180A68A}" presName="hierRoot2" presStyleCnt="0"/>
      <dgm:spPr/>
    </dgm:pt>
    <dgm:pt modelId="{0D22D3E3-2FEB-4646-804D-8FB76C8B44CB}" type="pres">
      <dgm:prSet presAssocID="{AADEE5FA-9F80-4D65-B54E-0B38F180A68A}" presName="composite2" presStyleCnt="0"/>
      <dgm:spPr/>
    </dgm:pt>
    <dgm:pt modelId="{BE8599AB-11C6-451F-B69A-0101F015C531}" type="pres">
      <dgm:prSet presAssocID="{AADEE5FA-9F80-4D65-B54E-0B38F180A68A}" presName="background2" presStyleLbl="node2" presStyleIdx="0" presStyleCnt="3"/>
      <dgm:spPr>
        <a:solidFill>
          <a:schemeClr val="accent6">
            <a:lumMod val="75000"/>
          </a:schemeClr>
        </a:solidFill>
      </dgm:spPr>
    </dgm:pt>
    <dgm:pt modelId="{2B37A9BE-2C86-4E28-9862-84AD9233A4E0}" type="pres">
      <dgm:prSet presAssocID="{AADEE5FA-9F80-4D65-B54E-0B38F180A68A}" presName="text2" presStyleLbl="fgAcc2" presStyleIdx="0" presStyleCnt="3">
        <dgm:presLayoutVars>
          <dgm:chPref val="3"/>
        </dgm:presLayoutVars>
      </dgm:prSet>
      <dgm:spPr/>
    </dgm:pt>
    <dgm:pt modelId="{ADB1E5C5-6470-4A06-B0AE-A2E8EFFB6601}" type="pres">
      <dgm:prSet presAssocID="{AADEE5FA-9F80-4D65-B54E-0B38F180A68A}" presName="hierChild3" presStyleCnt="0"/>
      <dgm:spPr/>
    </dgm:pt>
    <dgm:pt modelId="{9BF3AE7D-3A21-4573-9C08-1F5558E66513}" type="pres">
      <dgm:prSet presAssocID="{8EB6A50C-D47D-43C9-847F-B634AA0370CF}" presName="Name10" presStyleLbl="parChTrans1D2" presStyleIdx="1" presStyleCnt="3"/>
      <dgm:spPr/>
    </dgm:pt>
    <dgm:pt modelId="{40A5CDC7-4044-4042-B1F1-5A2E2C9811AB}" type="pres">
      <dgm:prSet presAssocID="{DD887595-371C-4D3E-82C3-932F2FB38962}" presName="hierRoot2" presStyleCnt="0"/>
      <dgm:spPr/>
    </dgm:pt>
    <dgm:pt modelId="{F689ED1C-6411-452E-8D4D-741FA3BA4D2F}" type="pres">
      <dgm:prSet presAssocID="{DD887595-371C-4D3E-82C3-932F2FB38962}" presName="composite2" presStyleCnt="0"/>
      <dgm:spPr/>
    </dgm:pt>
    <dgm:pt modelId="{B7CF1269-512B-4913-B2A7-289AB012B24B}" type="pres">
      <dgm:prSet presAssocID="{DD887595-371C-4D3E-82C3-932F2FB38962}" presName="background2" presStyleLbl="node2" presStyleIdx="1" presStyleCnt="3"/>
      <dgm:spPr>
        <a:solidFill>
          <a:schemeClr val="accent6">
            <a:lumMod val="75000"/>
          </a:schemeClr>
        </a:solidFill>
      </dgm:spPr>
    </dgm:pt>
    <dgm:pt modelId="{1C99B8F0-7D3A-435C-867E-7BE395C9B266}" type="pres">
      <dgm:prSet presAssocID="{DD887595-371C-4D3E-82C3-932F2FB38962}" presName="text2" presStyleLbl="fgAcc2" presStyleIdx="1" presStyleCnt="3">
        <dgm:presLayoutVars>
          <dgm:chPref val="3"/>
        </dgm:presLayoutVars>
      </dgm:prSet>
      <dgm:spPr/>
    </dgm:pt>
    <dgm:pt modelId="{637B2EE4-A167-4248-99BA-66716A3963D3}" type="pres">
      <dgm:prSet presAssocID="{DD887595-371C-4D3E-82C3-932F2FB38962}" presName="hierChild3" presStyleCnt="0"/>
      <dgm:spPr/>
    </dgm:pt>
    <dgm:pt modelId="{841DB72B-CB57-4FE0-8077-ADDD1F235EBD}" type="pres">
      <dgm:prSet presAssocID="{14FCD075-52F6-4988-B5EF-418C7E6DE55E}" presName="Name10" presStyleLbl="parChTrans1D2" presStyleIdx="2" presStyleCnt="3"/>
      <dgm:spPr/>
    </dgm:pt>
    <dgm:pt modelId="{DD78A65C-4086-43F1-AEFA-22FC15003FFD}" type="pres">
      <dgm:prSet presAssocID="{B781A5D3-310A-4591-8DC5-3E06DAECB015}" presName="hierRoot2" presStyleCnt="0"/>
      <dgm:spPr/>
    </dgm:pt>
    <dgm:pt modelId="{0E230DA2-CB97-4709-93C6-FDA98FB7DC6C}" type="pres">
      <dgm:prSet presAssocID="{B781A5D3-310A-4591-8DC5-3E06DAECB015}" presName="composite2" presStyleCnt="0"/>
      <dgm:spPr/>
    </dgm:pt>
    <dgm:pt modelId="{443EA32F-9A52-40C0-A1EC-A53758EAFD06}" type="pres">
      <dgm:prSet presAssocID="{B781A5D3-310A-4591-8DC5-3E06DAECB015}" presName="background2" presStyleLbl="node2" presStyleIdx="2" presStyleCnt="3"/>
      <dgm:spPr>
        <a:solidFill>
          <a:schemeClr val="accent6">
            <a:lumMod val="75000"/>
          </a:schemeClr>
        </a:solidFill>
      </dgm:spPr>
    </dgm:pt>
    <dgm:pt modelId="{BDF189B2-5D50-454D-BE7C-455150367C07}" type="pres">
      <dgm:prSet presAssocID="{B781A5D3-310A-4591-8DC5-3E06DAECB015}" presName="text2" presStyleLbl="fgAcc2" presStyleIdx="2" presStyleCnt="3">
        <dgm:presLayoutVars>
          <dgm:chPref val="3"/>
        </dgm:presLayoutVars>
      </dgm:prSet>
      <dgm:spPr/>
    </dgm:pt>
    <dgm:pt modelId="{18616E11-B38D-4CD8-AC51-1E2F2193D1F8}" type="pres">
      <dgm:prSet presAssocID="{B781A5D3-310A-4591-8DC5-3E06DAECB015}" presName="hierChild3" presStyleCnt="0"/>
      <dgm:spPr/>
    </dgm:pt>
  </dgm:ptLst>
  <dgm:cxnLst>
    <dgm:cxn modelId="{D081CD3E-E935-4B37-BA2C-8EDD814B08FC}" srcId="{0F71274D-A73A-46F2-8400-1B90B96BB527}" destId="{DD887595-371C-4D3E-82C3-932F2FB38962}" srcOrd="1" destOrd="0" parTransId="{8EB6A50C-D47D-43C9-847F-B634AA0370CF}" sibTransId="{427F8A25-16ED-4F38-9F52-B153B3F59776}"/>
    <dgm:cxn modelId="{1C48BC41-CA2E-431E-B502-20C278477585}" srcId="{0F71274D-A73A-46F2-8400-1B90B96BB527}" destId="{B781A5D3-310A-4591-8DC5-3E06DAECB015}" srcOrd="2" destOrd="0" parTransId="{14FCD075-52F6-4988-B5EF-418C7E6DE55E}" sibTransId="{763F0253-D305-4892-BC29-D4BAD50AD9F5}"/>
    <dgm:cxn modelId="{98404443-774E-43B4-85A5-DB2B23731C7D}" type="presOf" srcId="{0F71274D-A73A-46F2-8400-1B90B96BB527}" destId="{E4A39D0D-67F9-4C4F-92D3-FA0B9F4DEFE2}" srcOrd="0" destOrd="0" presId="urn:microsoft.com/office/officeart/2005/8/layout/hierarchy1"/>
    <dgm:cxn modelId="{1D1B694C-CE6A-4F3D-8797-BC068D1815D6}" type="presOf" srcId="{8EB6A50C-D47D-43C9-847F-B634AA0370CF}" destId="{9BF3AE7D-3A21-4573-9C08-1F5558E66513}" srcOrd="0" destOrd="0" presId="urn:microsoft.com/office/officeart/2005/8/layout/hierarchy1"/>
    <dgm:cxn modelId="{13782758-73B0-4872-84F7-0860DAACB133}" type="presOf" srcId="{14FCD075-52F6-4988-B5EF-418C7E6DE55E}" destId="{841DB72B-CB57-4FE0-8077-ADDD1F235EBD}" srcOrd="0" destOrd="0" presId="urn:microsoft.com/office/officeart/2005/8/layout/hierarchy1"/>
    <dgm:cxn modelId="{B9315282-E777-4C02-8292-3F65C95F3A65}" type="presOf" srcId="{AADEE5FA-9F80-4D65-B54E-0B38F180A68A}" destId="{2B37A9BE-2C86-4E28-9862-84AD9233A4E0}" srcOrd="0" destOrd="0" presId="urn:microsoft.com/office/officeart/2005/8/layout/hierarchy1"/>
    <dgm:cxn modelId="{6D00A096-C298-45B5-B8BF-F17F02E79904}" type="presOf" srcId="{B781A5D3-310A-4591-8DC5-3E06DAECB015}" destId="{BDF189B2-5D50-454D-BE7C-455150367C07}" srcOrd="0" destOrd="0" presId="urn:microsoft.com/office/officeart/2005/8/layout/hierarchy1"/>
    <dgm:cxn modelId="{0D44A6CD-458B-42C7-8D65-1403D4084878}" srcId="{25906534-DD0A-49EA-9DF5-457B15777AD0}" destId="{0F71274D-A73A-46F2-8400-1B90B96BB527}" srcOrd="0" destOrd="0" parTransId="{DC8FE6D4-B0BD-4453-81B1-7B151357052F}" sibTransId="{DFADFCC5-8CE3-44F1-A3AF-471C1CBDD04B}"/>
    <dgm:cxn modelId="{F00F71EF-AD53-4E1E-884F-67EB6200CCE9}" srcId="{0F71274D-A73A-46F2-8400-1B90B96BB527}" destId="{AADEE5FA-9F80-4D65-B54E-0B38F180A68A}" srcOrd="0" destOrd="0" parTransId="{D4D83C65-ED6C-4888-85D7-979F1B2B3C4D}" sibTransId="{CD67C4E0-E1C5-42DB-B295-9020C7B8D37B}"/>
    <dgm:cxn modelId="{28CCDEF3-3B7C-475E-B6B1-EA7AEA84E5F9}" type="presOf" srcId="{D4D83C65-ED6C-4888-85D7-979F1B2B3C4D}" destId="{0B30646D-C6F5-4748-9638-AF1494665F59}" srcOrd="0" destOrd="0" presId="urn:microsoft.com/office/officeart/2005/8/layout/hierarchy1"/>
    <dgm:cxn modelId="{41EAB0F5-388B-4147-925F-E76F0A188649}" type="presOf" srcId="{DD887595-371C-4D3E-82C3-932F2FB38962}" destId="{1C99B8F0-7D3A-435C-867E-7BE395C9B266}" srcOrd="0" destOrd="0" presId="urn:microsoft.com/office/officeart/2005/8/layout/hierarchy1"/>
    <dgm:cxn modelId="{140F1DFB-3C89-4CCE-9606-55E91502662F}" type="presOf" srcId="{25906534-DD0A-49EA-9DF5-457B15777AD0}" destId="{8C1DB42E-FA6B-4F3C-8881-C275EC963B5D}" srcOrd="0" destOrd="0" presId="urn:microsoft.com/office/officeart/2005/8/layout/hierarchy1"/>
    <dgm:cxn modelId="{01EBF2FE-9569-4AC5-8F08-3CFA4C77D42F}" type="presParOf" srcId="{8C1DB42E-FA6B-4F3C-8881-C275EC963B5D}" destId="{F1B183AE-8D18-45AE-8F56-8BB3B151DC30}" srcOrd="0" destOrd="0" presId="urn:microsoft.com/office/officeart/2005/8/layout/hierarchy1"/>
    <dgm:cxn modelId="{60110F30-0EDD-4B43-8A64-F4706D6180B9}" type="presParOf" srcId="{F1B183AE-8D18-45AE-8F56-8BB3B151DC30}" destId="{BF271149-BD51-4F70-A8C2-D5B3D5D5A6F9}" srcOrd="0" destOrd="0" presId="urn:microsoft.com/office/officeart/2005/8/layout/hierarchy1"/>
    <dgm:cxn modelId="{0E732493-4C10-45F0-8BA3-B87677053305}" type="presParOf" srcId="{BF271149-BD51-4F70-A8C2-D5B3D5D5A6F9}" destId="{A45156F8-8B7D-4FAE-938D-29524A864CD8}" srcOrd="0" destOrd="0" presId="urn:microsoft.com/office/officeart/2005/8/layout/hierarchy1"/>
    <dgm:cxn modelId="{E030DC88-E9F9-40AA-A597-9C5DAF2E1CE5}" type="presParOf" srcId="{BF271149-BD51-4F70-A8C2-D5B3D5D5A6F9}" destId="{E4A39D0D-67F9-4C4F-92D3-FA0B9F4DEFE2}" srcOrd="1" destOrd="0" presId="urn:microsoft.com/office/officeart/2005/8/layout/hierarchy1"/>
    <dgm:cxn modelId="{B21E9E01-E098-44CD-BF54-36FDE0A16E82}" type="presParOf" srcId="{F1B183AE-8D18-45AE-8F56-8BB3B151DC30}" destId="{680B8293-669A-4949-A8C0-12BA79833969}" srcOrd="1" destOrd="0" presId="urn:microsoft.com/office/officeart/2005/8/layout/hierarchy1"/>
    <dgm:cxn modelId="{28EF8C19-67A7-4F29-B27C-27CDC06DE5DB}" type="presParOf" srcId="{680B8293-669A-4949-A8C0-12BA79833969}" destId="{0B30646D-C6F5-4748-9638-AF1494665F59}" srcOrd="0" destOrd="0" presId="urn:microsoft.com/office/officeart/2005/8/layout/hierarchy1"/>
    <dgm:cxn modelId="{3C1AE8DD-5453-4FAF-B5AE-F135DD389D40}" type="presParOf" srcId="{680B8293-669A-4949-A8C0-12BA79833969}" destId="{4E1546BC-1DAA-41E0-8D89-20F20C95E9DA}" srcOrd="1" destOrd="0" presId="urn:microsoft.com/office/officeart/2005/8/layout/hierarchy1"/>
    <dgm:cxn modelId="{8099B356-8EE3-4B10-A6CF-1D6EE66666A1}" type="presParOf" srcId="{4E1546BC-1DAA-41E0-8D89-20F20C95E9DA}" destId="{0D22D3E3-2FEB-4646-804D-8FB76C8B44CB}" srcOrd="0" destOrd="0" presId="urn:microsoft.com/office/officeart/2005/8/layout/hierarchy1"/>
    <dgm:cxn modelId="{4CE2079E-B839-43D9-865D-FF3A830490C3}" type="presParOf" srcId="{0D22D3E3-2FEB-4646-804D-8FB76C8B44CB}" destId="{BE8599AB-11C6-451F-B69A-0101F015C531}" srcOrd="0" destOrd="0" presId="urn:microsoft.com/office/officeart/2005/8/layout/hierarchy1"/>
    <dgm:cxn modelId="{5F5FB50A-F677-4D01-896C-31822CAF1CD5}" type="presParOf" srcId="{0D22D3E3-2FEB-4646-804D-8FB76C8B44CB}" destId="{2B37A9BE-2C86-4E28-9862-84AD9233A4E0}" srcOrd="1" destOrd="0" presId="urn:microsoft.com/office/officeart/2005/8/layout/hierarchy1"/>
    <dgm:cxn modelId="{20F08E07-28C5-47A1-898D-F47892AAF220}" type="presParOf" srcId="{4E1546BC-1DAA-41E0-8D89-20F20C95E9DA}" destId="{ADB1E5C5-6470-4A06-B0AE-A2E8EFFB6601}" srcOrd="1" destOrd="0" presId="urn:microsoft.com/office/officeart/2005/8/layout/hierarchy1"/>
    <dgm:cxn modelId="{5C027F20-F179-481D-B98C-0564C0F5781C}" type="presParOf" srcId="{680B8293-669A-4949-A8C0-12BA79833969}" destId="{9BF3AE7D-3A21-4573-9C08-1F5558E66513}" srcOrd="2" destOrd="0" presId="urn:microsoft.com/office/officeart/2005/8/layout/hierarchy1"/>
    <dgm:cxn modelId="{6A6C62E9-AF53-4EA2-9786-12AE05BA87A3}" type="presParOf" srcId="{680B8293-669A-4949-A8C0-12BA79833969}" destId="{40A5CDC7-4044-4042-B1F1-5A2E2C9811AB}" srcOrd="3" destOrd="0" presId="urn:microsoft.com/office/officeart/2005/8/layout/hierarchy1"/>
    <dgm:cxn modelId="{666A9B70-2A6D-48FD-AC63-8352B6A95DD1}" type="presParOf" srcId="{40A5CDC7-4044-4042-B1F1-5A2E2C9811AB}" destId="{F689ED1C-6411-452E-8D4D-741FA3BA4D2F}" srcOrd="0" destOrd="0" presId="urn:microsoft.com/office/officeart/2005/8/layout/hierarchy1"/>
    <dgm:cxn modelId="{9D1B6270-E987-4686-89E3-5B6735ADE67C}" type="presParOf" srcId="{F689ED1C-6411-452E-8D4D-741FA3BA4D2F}" destId="{B7CF1269-512B-4913-B2A7-289AB012B24B}" srcOrd="0" destOrd="0" presId="urn:microsoft.com/office/officeart/2005/8/layout/hierarchy1"/>
    <dgm:cxn modelId="{F87693C4-50CD-4941-A68F-6E0556F6C2B5}" type="presParOf" srcId="{F689ED1C-6411-452E-8D4D-741FA3BA4D2F}" destId="{1C99B8F0-7D3A-435C-867E-7BE395C9B266}" srcOrd="1" destOrd="0" presId="urn:microsoft.com/office/officeart/2005/8/layout/hierarchy1"/>
    <dgm:cxn modelId="{24E5FF8F-F39B-43DE-A7F2-BC0BB8105CFD}" type="presParOf" srcId="{40A5CDC7-4044-4042-B1F1-5A2E2C9811AB}" destId="{637B2EE4-A167-4248-99BA-66716A3963D3}" srcOrd="1" destOrd="0" presId="urn:microsoft.com/office/officeart/2005/8/layout/hierarchy1"/>
    <dgm:cxn modelId="{0EB528AE-867F-426E-869C-1945DB7DDEBC}" type="presParOf" srcId="{680B8293-669A-4949-A8C0-12BA79833969}" destId="{841DB72B-CB57-4FE0-8077-ADDD1F235EBD}" srcOrd="4" destOrd="0" presId="urn:microsoft.com/office/officeart/2005/8/layout/hierarchy1"/>
    <dgm:cxn modelId="{0CD36A8B-1E19-451E-B53F-A9BF81903ED4}" type="presParOf" srcId="{680B8293-669A-4949-A8C0-12BA79833969}" destId="{DD78A65C-4086-43F1-AEFA-22FC15003FFD}" srcOrd="5" destOrd="0" presId="urn:microsoft.com/office/officeart/2005/8/layout/hierarchy1"/>
    <dgm:cxn modelId="{970E41A4-6822-4895-B8A1-D88EEA300DF9}" type="presParOf" srcId="{DD78A65C-4086-43F1-AEFA-22FC15003FFD}" destId="{0E230DA2-CB97-4709-93C6-FDA98FB7DC6C}" srcOrd="0" destOrd="0" presId="urn:microsoft.com/office/officeart/2005/8/layout/hierarchy1"/>
    <dgm:cxn modelId="{CC05EBC8-A813-4CB8-B408-03D7BB0D1D1B}" type="presParOf" srcId="{0E230DA2-CB97-4709-93C6-FDA98FB7DC6C}" destId="{443EA32F-9A52-40C0-A1EC-A53758EAFD06}" srcOrd="0" destOrd="0" presId="urn:microsoft.com/office/officeart/2005/8/layout/hierarchy1"/>
    <dgm:cxn modelId="{D48ACD10-3E7E-41C2-85CB-552F86A0124B}" type="presParOf" srcId="{0E230DA2-CB97-4709-93C6-FDA98FB7DC6C}" destId="{BDF189B2-5D50-454D-BE7C-455150367C07}" srcOrd="1" destOrd="0" presId="urn:microsoft.com/office/officeart/2005/8/layout/hierarchy1"/>
    <dgm:cxn modelId="{BE1346FA-27ED-46F2-BA4F-0E0B88EEC18F}" type="presParOf" srcId="{DD78A65C-4086-43F1-AEFA-22FC15003FFD}" destId="{18616E11-B38D-4CD8-AC51-1E2F2193D1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271C01-1C66-40B3-A5B9-0A4F2DF02580}" type="doc">
      <dgm:prSet loTypeId="urn:microsoft.com/office/officeart/2005/8/layout/hierarchy1" loCatId="hierarchy" qsTypeId="urn:microsoft.com/office/officeart/2005/8/quickstyle/simple1#3" qsCatId="simple" csTypeId="urn:microsoft.com/office/officeart/2005/8/colors/accent1_2#2" csCatId="accent1" phldr="1"/>
      <dgm:spPr/>
      <dgm:t>
        <a:bodyPr/>
        <a:lstStyle/>
        <a:p>
          <a:endParaRPr lang="en-GB"/>
        </a:p>
      </dgm:t>
    </dgm:pt>
    <dgm:pt modelId="{1DE88652-6DB4-44E9-9A0D-20F23808FFF4}">
      <dgm:prSet phldrT="[Text]" phldr="0" custT="1"/>
      <dgm:spPr>
        <a:solidFill>
          <a:schemeClr val="accent3">
            <a:lumMod val="60000"/>
            <a:lumOff val="40000"/>
            <a:alpha val="90000"/>
          </a:schemeClr>
        </a:solidFill>
        <a:ln>
          <a:solidFill>
            <a:schemeClr val="accent3">
              <a:lumMod val="50000"/>
            </a:schemeClr>
          </a:solidFill>
        </a:ln>
      </dgm:spPr>
      <dgm:t>
        <a:bodyPr/>
        <a:lstStyle/>
        <a:p>
          <a:r>
            <a:rPr lang="en-GB" sz="1400" b="0" dirty="0"/>
            <a:t>Ecological Model (Dimova et al., 2026).</a:t>
          </a:r>
        </a:p>
      </dgm:t>
    </dgm:pt>
    <dgm:pt modelId="{C3AC1349-831E-4714-B740-AED7F12F619B}" type="parTrans" cxnId="{26701F7F-3D4E-4D96-905E-8B1606081BC9}">
      <dgm:prSet/>
      <dgm:spPr/>
      <dgm:t>
        <a:bodyPr/>
        <a:lstStyle/>
        <a:p>
          <a:endParaRPr lang="en-GB"/>
        </a:p>
      </dgm:t>
    </dgm:pt>
    <dgm:pt modelId="{007815F5-2AA5-4E7D-8C4C-6B098C408968}" type="sibTrans" cxnId="{26701F7F-3D4E-4D96-905E-8B1606081BC9}">
      <dgm:prSet/>
      <dgm:spPr/>
      <dgm:t>
        <a:bodyPr/>
        <a:lstStyle/>
        <a:p>
          <a:endParaRPr lang="en-GB"/>
        </a:p>
      </dgm:t>
    </dgm:pt>
    <dgm:pt modelId="{587B3A9A-7D3D-464C-BFE8-116F0322E864}">
      <dgm:prSet phldrT="[Text]" phldr="0" custT="1"/>
      <dgm:spPr>
        <a:solidFill>
          <a:schemeClr val="accent3">
            <a:lumMod val="60000"/>
            <a:lumOff val="40000"/>
            <a:alpha val="90000"/>
          </a:schemeClr>
        </a:solidFill>
        <a:ln>
          <a:solidFill>
            <a:schemeClr val="accent3">
              <a:lumMod val="50000"/>
            </a:schemeClr>
          </a:solidFill>
        </a:ln>
      </dgm:spPr>
      <dgm:t>
        <a:bodyPr/>
        <a:lstStyle/>
        <a:p>
          <a:r>
            <a:rPr lang="en-GB" sz="1400" dirty="0"/>
            <a:t>Individual</a:t>
          </a:r>
        </a:p>
      </dgm:t>
    </dgm:pt>
    <dgm:pt modelId="{5784AA07-6323-411F-B02C-CE7FB737D1F6}" type="parTrans" cxnId="{7D1C0FA1-0B4E-466A-890A-04E2C1495EA3}">
      <dgm:prSet/>
      <dgm:spPr>
        <a:ln>
          <a:solidFill>
            <a:schemeClr val="accent3">
              <a:lumMod val="50000"/>
            </a:schemeClr>
          </a:solidFill>
        </a:ln>
      </dgm:spPr>
      <dgm:t>
        <a:bodyPr/>
        <a:lstStyle/>
        <a:p>
          <a:endParaRPr lang="en-GB"/>
        </a:p>
      </dgm:t>
    </dgm:pt>
    <dgm:pt modelId="{BD20F7DF-3B67-42F2-BA73-0E365F3F4A86}" type="sibTrans" cxnId="{7D1C0FA1-0B4E-466A-890A-04E2C1495EA3}">
      <dgm:prSet/>
      <dgm:spPr/>
      <dgm:t>
        <a:bodyPr/>
        <a:lstStyle/>
        <a:p>
          <a:endParaRPr lang="en-GB"/>
        </a:p>
      </dgm:t>
    </dgm:pt>
    <dgm:pt modelId="{D8E46AE7-5952-4ACA-B951-2DB5AC65C4A6}">
      <dgm:prSet phldrT="[Text]" phldr="0" custT="1"/>
      <dgm:spPr>
        <a:solidFill>
          <a:schemeClr val="accent3">
            <a:lumMod val="60000"/>
            <a:lumOff val="40000"/>
            <a:alpha val="90000"/>
          </a:schemeClr>
        </a:solidFill>
        <a:ln>
          <a:solidFill>
            <a:schemeClr val="accent3">
              <a:lumMod val="50000"/>
            </a:schemeClr>
          </a:solidFill>
        </a:ln>
      </dgm:spPr>
      <dgm:t>
        <a:bodyPr/>
        <a:lstStyle/>
        <a:p>
          <a:r>
            <a:rPr lang="en-GB" sz="1400" dirty="0"/>
            <a:t>Family</a:t>
          </a:r>
        </a:p>
      </dgm:t>
    </dgm:pt>
    <dgm:pt modelId="{66222515-C4DE-44A4-A579-8F71F720B851}" type="parTrans" cxnId="{53DBEB01-BC28-410D-8884-67784FBF2B3B}">
      <dgm:prSet/>
      <dgm:spPr>
        <a:ln>
          <a:solidFill>
            <a:schemeClr val="accent3">
              <a:lumMod val="50000"/>
            </a:schemeClr>
          </a:solidFill>
        </a:ln>
      </dgm:spPr>
      <dgm:t>
        <a:bodyPr/>
        <a:lstStyle/>
        <a:p>
          <a:endParaRPr lang="en-GB"/>
        </a:p>
      </dgm:t>
    </dgm:pt>
    <dgm:pt modelId="{532EE500-1F17-42FD-9413-5CD401F3608E}" type="sibTrans" cxnId="{53DBEB01-BC28-410D-8884-67784FBF2B3B}">
      <dgm:prSet/>
      <dgm:spPr/>
      <dgm:t>
        <a:bodyPr/>
        <a:lstStyle/>
        <a:p>
          <a:endParaRPr lang="en-GB"/>
        </a:p>
      </dgm:t>
    </dgm:pt>
    <dgm:pt modelId="{AF64BBAF-73EF-4BDD-B131-8DE134C4EE38}">
      <dgm:prSet phldrT="[Text]" phldr="0" custT="1"/>
      <dgm:spPr>
        <a:solidFill>
          <a:schemeClr val="accent3">
            <a:lumMod val="60000"/>
            <a:lumOff val="40000"/>
            <a:alpha val="90000"/>
          </a:schemeClr>
        </a:solidFill>
        <a:ln>
          <a:solidFill>
            <a:schemeClr val="accent3">
              <a:lumMod val="50000"/>
            </a:schemeClr>
          </a:solidFill>
        </a:ln>
      </dgm:spPr>
      <dgm:t>
        <a:bodyPr/>
        <a:lstStyle/>
        <a:p>
          <a:r>
            <a:rPr lang="en-GB" sz="1400" dirty="0"/>
            <a:t>Community</a:t>
          </a:r>
        </a:p>
      </dgm:t>
    </dgm:pt>
    <dgm:pt modelId="{D57F7511-F689-4BD1-8091-9B765553D366}" type="parTrans" cxnId="{E796A38C-9BB5-43A8-99CB-8C2C7143BE55}">
      <dgm:prSet/>
      <dgm:spPr>
        <a:ln>
          <a:solidFill>
            <a:schemeClr val="accent3">
              <a:lumMod val="50000"/>
            </a:schemeClr>
          </a:solidFill>
        </a:ln>
      </dgm:spPr>
      <dgm:t>
        <a:bodyPr/>
        <a:lstStyle/>
        <a:p>
          <a:endParaRPr lang="en-GB"/>
        </a:p>
      </dgm:t>
    </dgm:pt>
    <dgm:pt modelId="{423835E4-7C5F-4902-8201-13BD794272A3}" type="sibTrans" cxnId="{E796A38C-9BB5-43A8-99CB-8C2C7143BE55}">
      <dgm:prSet/>
      <dgm:spPr/>
      <dgm:t>
        <a:bodyPr/>
        <a:lstStyle/>
        <a:p>
          <a:endParaRPr lang="en-GB"/>
        </a:p>
      </dgm:t>
    </dgm:pt>
    <dgm:pt modelId="{B428DE18-4B87-4FC2-97F3-C7FE809B3E24}">
      <dgm:prSet phldrT="[Text]" phldr="0" custT="1"/>
      <dgm:spPr>
        <a:solidFill>
          <a:schemeClr val="accent3">
            <a:lumMod val="60000"/>
            <a:lumOff val="40000"/>
            <a:alpha val="90000"/>
          </a:schemeClr>
        </a:solidFill>
        <a:ln>
          <a:solidFill>
            <a:schemeClr val="accent3">
              <a:lumMod val="50000"/>
            </a:schemeClr>
          </a:solidFill>
        </a:ln>
      </dgm:spPr>
      <dgm:t>
        <a:bodyPr/>
        <a:lstStyle/>
        <a:p>
          <a:r>
            <a:rPr lang="en-GB" sz="1400" dirty="0"/>
            <a:t>Society</a:t>
          </a:r>
        </a:p>
      </dgm:t>
    </dgm:pt>
    <dgm:pt modelId="{6ECF25E2-0559-4F28-BB2B-1CDC8628CBFA}" type="parTrans" cxnId="{00487AAD-6035-4984-A661-E5DF3BAAB5A3}">
      <dgm:prSet/>
      <dgm:spPr>
        <a:ln>
          <a:solidFill>
            <a:schemeClr val="accent3">
              <a:lumMod val="50000"/>
            </a:schemeClr>
          </a:solidFill>
        </a:ln>
      </dgm:spPr>
      <dgm:t>
        <a:bodyPr/>
        <a:lstStyle/>
        <a:p>
          <a:endParaRPr lang="en-GB"/>
        </a:p>
      </dgm:t>
    </dgm:pt>
    <dgm:pt modelId="{ABF1337B-5B63-458D-A36B-78DA3FFB1090}" type="sibTrans" cxnId="{00487AAD-6035-4984-A661-E5DF3BAAB5A3}">
      <dgm:prSet/>
      <dgm:spPr/>
      <dgm:t>
        <a:bodyPr/>
        <a:lstStyle/>
        <a:p>
          <a:endParaRPr lang="en-GB"/>
        </a:p>
      </dgm:t>
    </dgm:pt>
    <dgm:pt modelId="{1646B209-D3B5-4EAB-B6CD-FD937759E78B}" type="pres">
      <dgm:prSet presAssocID="{4E271C01-1C66-40B3-A5B9-0A4F2DF02580}" presName="hierChild1" presStyleCnt="0">
        <dgm:presLayoutVars>
          <dgm:chPref val="1"/>
          <dgm:dir/>
          <dgm:animOne val="branch"/>
          <dgm:animLvl val="lvl"/>
          <dgm:resizeHandles/>
        </dgm:presLayoutVars>
      </dgm:prSet>
      <dgm:spPr/>
    </dgm:pt>
    <dgm:pt modelId="{6C1725D7-8979-4254-AF4E-7676D7ED3154}" type="pres">
      <dgm:prSet presAssocID="{1DE88652-6DB4-44E9-9A0D-20F23808FFF4}" presName="hierRoot1" presStyleCnt="0"/>
      <dgm:spPr/>
    </dgm:pt>
    <dgm:pt modelId="{7F9646A7-0584-4079-8211-F553311B0422}" type="pres">
      <dgm:prSet presAssocID="{1DE88652-6DB4-44E9-9A0D-20F23808FFF4}" presName="composite" presStyleCnt="0"/>
      <dgm:spPr/>
    </dgm:pt>
    <dgm:pt modelId="{3007A2B0-D626-4A6F-BE23-A4BCCC65F239}" type="pres">
      <dgm:prSet presAssocID="{1DE88652-6DB4-44E9-9A0D-20F23808FFF4}" presName="background" presStyleLbl="node0" presStyleIdx="0" presStyleCnt="1"/>
      <dgm:spPr>
        <a:solidFill>
          <a:schemeClr val="accent3">
            <a:lumMod val="50000"/>
          </a:schemeClr>
        </a:solidFill>
      </dgm:spPr>
    </dgm:pt>
    <dgm:pt modelId="{06A99F5B-0EB5-4616-A3E7-D343AEF8B8FF}" type="pres">
      <dgm:prSet presAssocID="{1DE88652-6DB4-44E9-9A0D-20F23808FFF4}" presName="text" presStyleLbl="fgAcc0" presStyleIdx="0" presStyleCnt="1" custScaleX="130892" custLinFactNeighborX="1753" custLinFactNeighborY="-1380">
        <dgm:presLayoutVars>
          <dgm:chPref val="3"/>
        </dgm:presLayoutVars>
      </dgm:prSet>
      <dgm:spPr/>
    </dgm:pt>
    <dgm:pt modelId="{2565379B-38CD-4F69-8A58-E143536CB8A3}" type="pres">
      <dgm:prSet presAssocID="{1DE88652-6DB4-44E9-9A0D-20F23808FFF4}" presName="hierChild2" presStyleCnt="0"/>
      <dgm:spPr/>
    </dgm:pt>
    <dgm:pt modelId="{AB94BFEE-2D6D-45CD-8F6D-03BA80B7E8A9}" type="pres">
      <dgm:prSet presAssocID="{5784AA07-6323-411F-B02C-CE7FB737D1F6}" presName="Name10" presStyleLbl="parChTrans1D2" presStyleIdx="0" presStyleCnt="4"/>
      <dgm:spPr/>
    </dgm:pt>
    <dgm:pt modelId="{82F18191-034E-4E3F-B91B-EF41D432E79A}" type="pres">
      <dgm:prSet presAssocID="{587B3A9A-7D3D-464C-BFE8-116F0322E864}" presName="hierRoot2" presStyleCnt="0"/>
      <dgm:spPr/>
    </dgm:pt>
    <dgm:pt modelId="{C5C05ED7-5EDB-40E5-9DBF-B676E5665A01}" type="pres">
      <dgm:prSet presAssocID="{587B3A9A-7D3D-464C-BFE8-116F0322E864}" presName="composite2" presStyleCnt="0"/>
      <dgm:spPr/>
    </dgm:pt>
    <dgm:pt modelId="{2554F8AC-4312-4F18-A95B-30AC1A4B6B48}" type="pres">
      <dgm:prSet presAssocID="{587B3A9A-7D3D-464C-BFE8-116F0322E864}" presName="background2" presStyleLbl="node2" presStyleIdx="0" presStyleCnt="4"/>
      <dgm:spPr>
        <a:solidFill>
          <a:schemeClr val="accent3">
            <a:lumMod val="75000"/>
          </a:schemeClr>
        </a:solidFill>
      </dgm:spPr>
    </dgm:pt>
    <dgm:pt modelId="{E53F0A03-C0D6-4EB0-869C-ABFFE9349360}" type="pres">
      <dgm:prSet presAssocID="{587B3A9A-7D3D-464C-BFE8-116F0322E864}" presName="text2" presStyleLbl="fgAcc2" presStyleIdx="0" presStyleCnt="4">
        <dgm:presLayoutVars>
          <dgm:chPref val="3"/>
        </dgm:presLayoutVars>
      </dgm:prSet>
      <dgm:spPr/>
    </dgm:pt>
    <dgm:pt modelId="{997C9893-53B4-4A26-A481-B93C76F0E906}" type="pres">
      <dgm:prSet presAssocID="{587B3A9A-7D3D-464C-BFE8-116F0322E864}" presName="hierChild3" presStyleCnt="0"/>
      <dgm:spPr/>
    </dgm:pt>
    <dgm:pt modelId="{580CB7CC-7FC0-4751-A939-2F8BE298441E}" type="pres">
      <dgm:prSet presAssocID="{66222515-C4DE-44A4-A579-8F71F720B851}" presName="Name10" presStyleLbl="parChTrans1D2" presStyleIdx="1" presStyleCnt="4"/>
      <dgm:spPr/>
    </dgm:pt>
    <dgm:pt modelId="{0C9BA4E9-A1E1-474A-BDB5-38373207AC9E}" type="pres">
      <dgm:prSet presAssocID="{D8E46AE7-5952-4ACA-B951-2DB5AC65C4A6}" presName="hierRoot2" presStyleCnt="0"/>
      <dgm:spPr/>
    </dgm:pt>
    <dgm:pt modelId="{FD003B1F-5D4A-4CE1-9792-3535D7A7A7AA}" type="pres">
      <dgm:prSet presAssocID="{D8E46AE7-5952-4ACA-B951-2DB5AC65C4A6}" presName="composite2" presStyleCnt="0"/>
      <dgm:spPr/>
    </dgm:pt>
    <dgm:pt modelId="{20C4D1D5-C4BE-4FB9-B874-C843C6ADD39B}" type="pres">
      <dgm:prSet presAssocID="{D8E46AE7-5952-4ACA-B951-2DB5AC65C4A6}" presName="background2" presStyleLbl="node2" presStyleIdx="1" presStyleCnt="4"/>
      <dgm:spPr>
        <a:solidFill>
          <a:schemeClr val="accent3">
            <a:lumMod val="75000"/>
          </a:schemeClr>
        </a:solidFill>
      </dgm:spPr>
    </dgm:pt>
    <dgm:pt modelId="{C9C1E6B3-5A8D-4DFA-B3D3-B316768AE24A}" type="pres">
      <dgm:prSet presAssocID="{D8E46AE7-5952-4ACA-B951-2DB5AC65C4A6}" presName="text2" presStyleLbl="fgAcc2" presStyleIdx="1" presStyleCnt="4">
        <dgm:presLayoutVars>
          <dgm:chPref val="3"/>
        </dgm:presLayoutVars>
      </dgm:prSet>
      <dgm:spPr/>
    </dgm:pt>
    <dgm:pt modelId="{6AD3CFEF-493F-45CA-BE31-AED987332CE4}" type="pres">
      <dgm:prSet presAssocID="{D8E46AE7-5952-4ACA-B951-2DB5AC65C4A6}" presName="hierChild3" presStyleCnt="0"/>
      <dgm:spPr/>
    </dgm:pt>
    <dgm:pt modelId="{601CF240-A36B-4F7F-995C-193247F89BFD}" type="pres">
      <dgm:prSet presAssocID="{D57F7511-F689-4BD1-8091-9B765553D366}" presName="Name10" presStyleLbl="parChTrans1D2" presStyleIdx="2" presStyleCnt="4"/>
      <dgm:spPr/>
    </dgm:pt>
    <dgm:pt modelId="{53B274D0-DAA3-4119-A17D-6B119AC37DE9}" type="pres">
      <dgm:prSet presAssocID="{AF64BBAF-73EF-4BDD-B131-8DE134C4EE38}" presName="hierRoot2" presStyleCnt="0"/>
      <dgm:spPr/>
    </dgm:pt>
    <dgm:pt modelId="{6CD02BE5-6A30-45A5-81AA-8A54481BA956}" type="pres">
      <dgm:prSet presAssocID="{AF64BBAF-73EF-4BDD-B131-8DE134C4EE38}" presName="composite2" presStyleCnt="0"/>
      <dgm:spPr/>
    </dgm:pt>
    <dgm:pt modelId="{66236EC2-62E5-4ECB-82B7-62EEA39F15C8}" type="pres">
      <dgm:prSet presAssocID="{AF64BBAF-73EF-4BDD-B131-8DE134C4EE38}" presName="background2" presStyleLbl="node2" presStyleIdx="2" presStyleCnt="4"/>
      <dgm:spPr>
        <a:solidFill>
          <a:schemeClr val="accent3">
            <a:lumMod val="75000"/>
          </a:schemeClr>
        </a:solidFill>
      </dgm:spPr>
    </dgm:pt>
    <dgm:pt modelId="{43282D26-DE0A-4E42-8BB3-802DAD60A28F}" type="pres">
      <dgm:prSet presAssocID="{AF64BBAF-73EF-4BDD-B131-8DE134C4EE38}" presName="text2" presStyleLbl="fgAcc2" presStyleIdx="2" presStyleCnt="4">
        <dgm:presLayoutVars>
          <dgm:chPref val="3"/>
        </dgm:presLayoutVars>
      </dgm:prSet>
      <dgm:spPr/>
    </dgm:pt>
    <dgm:pt modelId="{DAC4B03F-7015-47CB-BDBF-43E0EB55E504}" type="pres">
      <dgm:prSet presAssocID="{AF64BBAF-73EF-4BDD-B131-8DE134C4EE38}" presName="hierChild3" presStyleCnt="0"/>
      <dgm:spPr/>
    </dgm:pt>
    <dgm:pt modelId="{011B85DD-836D-41C0-A201-588F8C00D3C6}" type="pres">
      <dgm:prSet presAssocID="{6ECF25E2-0559-4F28-BB2B-1CDC8628CBFA}" presName="Name10" presStyleLbl="parChTrans1D2" presStyleIdx="3" presStyleCnt="4"/>
      <dgm:spPr/>
    </dgm:pt>
    <dgm:pt modelId="{435BDB48-235E-4C01-9F8E-D7CDBE259B33}" type="pres">
      <dgm:prSet presAssocID="{B428DE18-4B87-4FC2-97F3-C7FE809B3E24}" presName="hierRoot2" presStyleCnt="0"/>
      <dgm:spPr/>
    </dgm:pt>
    <dgm:pt modelId="{56F8CA2E-3900-40B1-BB70-4142ED48E8BE}" type="pres">
      <dgm:prSet presAssocID="{B428DE18-4B87-4FC2-97F3-C7FE809B3E24}" presName="composite2" presStyleCnt="0"/>
      <dgm:spPr/>
    </dgm:pt>
    <dgm:pt modelId="{7E2002C1-BF2E-4136-A7E7-928D176CC1F2}" type="pres">
      <dgm:prSet presAssocID="{B428DE18-4B87-4FC2-97F3-C7FE809B3E24}" presName="background2" presStyleLbl="node2" presStyleIdx="3" presStyleCnt="4"/>
      <dgm:spPr>
        <a:solidFill>
          <a:schemeClr val="accent3">
            <a:lumMod val="75000"/>
          </a:schemeClr>
        </a:solidFill>
        <a:ln>
          <a:solidFill>
            <a:schemeClr val="accent3">
              <a:lumMod val="50000"/>
            </a:schemeClr>
          </a:solidFill>
        </a:ln>
      </dgm:spPr>
    </dgm:pt>
    <dgm:pt modelId="{1CD0D677-4574-450B-A0E6-BCCFFFA6E0B7}" type="pres">
      <dgm:prSet presAssocID="{B428DE18-4B87-4FC2-97F3-C7FE809B3E24}" presName="text2" presStyleLbl="fgAcc2" presStyleIdx="3" presStyleCnt="4">
        <dgm:presLayoutVars>
          <dgm:chPref val="3"/>
        </dgm:presLayoutVars>
      </dgm:prSet>
      <dgm:spPr/>
    </dgm:pt>
    <dgm:pt modelId="{1AE0E8B0-8497-4973-A6CC-F23E46E9A6BE}" type="pres">
      <dgm:prSet presAssocID="{B428DE18-4B87-4FC2-97F3-C7FE809B3E24}" presName="hierChild3" presStyleCnt="0"/>
      <dgm:spPr/>
    </dgm:pt>
  </dgm:ptLst>
  <dgm:cxnLst>
    <dgm:cxn modelId="{53DBEB01-BC28-410D-8884-67784FBF2B3B}" srcId="{1DE88652-6DB4-44E9-9A0D-20F23808FFF4}" destId="{D8E46AE7-5952-4ACA-B951-2DB5AC65C4A6}" srcOrd="1" destOrd="0" parTransId="{66222515-C4DE-44A4-A579-8F71F720B851}" sibTransId="{532EE500-1F17-42FD-9413-5CD401F3608E}"/>
    <dgm:cxn modelId="{51272042-F46E-432E-B4B2-6C89EA8CAFAD}" type="presOf" srcId="{4E271C01-1C66-40B3-A5B9-0A4F2DF02580}" destId="{1646B209-D3B5-4EAB-B6CD-FD937759E78B}" srcOrd="0" destOrd="0" presId="urn:microsoft.com/office/officeart/2005/8/layout/hierarchy1"/>
    <dgm:cxn modelId="{6D924963-7C47-447F-B12E-AD76A259F096}" type="presOf" srcId="{D8E46AE7-5952-4ACA-B951-2DB5AC65C4A6}" destId="{C9C1E6B3-5A8D-4DFA-B3D3-B316768AE24A}" srcOrd="0" destOrd="0" presId="urn:microsoft.com/office/officeart/2005/8/layout/hierarchy1"/>
    <dgm:cxn modelId="{358B2644-7982-482F-8DE7-0B1EDAE87CF3}" type="presOf" srcId="{D57F7511-F689-4BD1-8091-9B765553D366}" destId="{601CF240-A36B-4F7F-995C-193247F89BFD}" srcOrd="0" destOrd="0" presId="urn:microsoft.com/office/officeart/2005/8/layout/hierarchy1"/>
    <dgm:cxn modelId="{85BB374C-F678-4FE8-9894-D50EF8124536}" type="presOf" srcId="{B428DE18-4B87-4FC2-97F3-C7FE809B3E24}" destId="{1CD0D677-4574-450B-A0E6-BCCFFFA6E0B7}" srcOrd="0" destOrd="0" presId="urn:microsoft.com/office/officeart/2005/8/layout/hierarchy1"/>
    <dgm:cxn modelId="{58C6C274-5DB1-4C81-8D1A-EF802FB38040}" type="presOf" srcId="{5784AA07-6323-411F-B02C-CE7FB737D1F6}" destId="{AB94BFEE-2D6D-45CD-8F6D-03BA80B7E8A9}" srcOrd="0" destOrd="0" presId="urn:microsoft.com/office/officeart/2005/8/layout/hierarchy1"/>
    <dgm:cxn modelId="{26701F7F-3D4E-4D96-905E-8B1606081BC9}" srcId="{4E271C01-1C66-40B3-A5B9-0A4F2DF02580}" destId="{1DE88652-6DB4-44E9-9A0D-20F23808FFF4}" srcOrd="0" destOrd="0" parTransId="{C3AC1349-831E-4714-B740-AED7F12F619B}" sibTransId="{007815F5-2AA5-4E7D-8C4C-6B098C408968}"/>
    <dgm:cxn modelId="{E796A38C-9BB5-43A8-99CB-8C2C7143BE55}" srcId="{1DE88652-6DB4-44E9-9A0D-20F23808FFF4}" destId="{AF64BBAF-73EF-4BDD-B131-8DE134C4EE38}" srcOrd="2" destOrd="0" parTransId="{D57F7511-F689-4BD1-8091-9B765553D366}" sibTransId="{423835E4-7C5F-4902-8201-13BD794272A3}"/>
    <dgm:cxn modelId="{7711A38F-E7C0-49ED-AA19-3A24127499C6}" type="presOf" srcId="{587B3A9A-7D3D-464C-BFE8-116F0322E864}" destId="{E53F0A03-C0D6-4EB0-869C-ABFFE9349360}" srcOrd="0" destOrd="0" presId="urn:microsoft.com/office/officeart/2005/8/layout/hierarchy1"/>
    <dgm:cxn modelId="{1000EE97-AC50-48B3-9616-F7630941F7F8}" type="presOf" srcId="{1DE88652-6DB4-44E9-9A0D-20F23808FFF4}" destId="{06A99F5B-0EB5-4616-A3E7-D343AEF8B8FF}" srcOrd="0" destOrd="0" presId="urn:microsoft.com/office/officeart/2005/8/layout/hierarchy1"/>
    <dgm:cxn modelId="{7D1C0FA1-0B4E-466A-890A-04E2C1495EA3}" srcId="{1DE88652-6DB4-44E9-9A0D-20F23808FFF4}" destId="{587B3A9A-7D3D-464C-BFE8-116F0322E864}" srcOrd="0" destOrd="0" parTransId="{5784AA07-6323-411F-B02C-CE7FB737D1F6}" sibTransId="{BD20F7DF-3B67-42F2-BA73-0E365F3F4A86}"/>
    <dgm:cxn modelId="{00487AAD-6035-4984-A661-E5DF3BAAB5A3}" srcId="{1DE88652-6DB4-44E9-9A0D-20F23808FFF4}" destId="{B428DE18-4B87-4FC2-97F3-C7FE809B3E24}" srcOrd="3" destOrd="0" parTransId="{6ECF25E2-0559-4F28-BB2B-1CDC8628CBFA}" sibTransId="{ABF1337B-5B63-458D-A36B-78DA3FFB1090}"/>
    <dgm:cxn modelId="{1D42C0B2-9EE3-4B32-A19F-922AF750F4C2}" type="presOf" srcId="{66222515-C4DE-44A4-A579-8F71F720B851}" destId="{580CB7CC-7FC0-4751-A939-2F8BE298441E}" srcOrd="0" destOrd="0" presId="urn:microsoft.com/office/officeart/2005/8/layout/hierarchy1"/>
    <dgm:cxn modelId="{8C115ABB-B0E1-4C01-90AD-1990E232B2BC}" type="presOf" srcId="{6ECF25E2-0559-4F28-BB2B-1CDC8628CBFA}" destId="{011B85DD-836D-41C0-A201-588F8C00D3C6}" srcOrd="0" destOrd="0" presId="urn:microsoft.com/office/officeart/2005/8/layout/hierarchy1"/>
    <dgm:cxn modelId="{4D2A28F5-B8E7-4E18-91A7-769DA2415C95}" type="presOf" srcId="{AF64BBAF-73EF-4BDD-B131-8DE134C4EE38}" destId="{43282D26-DE0A-4E42-8BB3-802DAD60A28F}" srcOrd="0" destOrd="0" presId="urn:microsoft.com/office/officeart/2005/8/layout/hierarchy1"/>
    <dgm:cxn modelId="{DB8700BB-E19B-4709-AEC9-30DAFC6F735A}" type="presParOf" srcId="{1646B209-D3B5-4EAB-B6CD-FD937759E78B}" destId="{6C1725D7-8979-4254-AF4E-7676D7ED3154}" srcOrd="0" destOrd="0" presId="urn:microsoft.com/office/officeart/2005/8/layout/hierarchy1"/>
    <dgm:cxn modelId="{66233046-D53B-4D64-98D5-AC576B23D4BC}" type="presParOf" srcId="{6C1725D7-8979-4254-AF4E-7676D7ED3154}" destId="{7F9646A7-0584-4079-8211-F553311B0422}" srcOrd="0" destOrd="0" presId="urn:microsoft.com/office/officeart/2005/8/layout/hierarchy1"/>
    <dgm:cxn modelId="{FD52FD47-977C-4141-B0E3-B84F2ECE6CB0}" type="presParOf" srcId="{7F9646A7-0584-4079-8211-F553311B0422}" destId="{3007A2B0-D626-4A6F-BE23-A4BCCC65F239}" srcOrd="0" destOrd="0" presId="urn:microsoft.com/office/officeart/2005/8/layout/hierarchy1"/>
    <dgm:cxn modelId="{ABFDA6E2-D8CE-418E-A918-65E9CA90C5DD}" type="presParOf" srcId="{7F9646A7-0584-4079-8211-F553311B0422}" destId="{06A99F5B-0EB5-4616-A3E7-D343AEF8B8FF}" srcOrd="1" destOrd="0" presId="urn:microsoft.com/office/officeart/2005/8/layout/hierarchy1"/>
    <dgm:cxn modelId="{6FC48343-0206-4EE7-8B65-E510260E81A5}" type="presParOf" srcId="{6C1725D7-8979-4254-AF4E-7676D7ED3154}" destId="{2565379B-38CD-4F69-8A58-E143536CB8A3}" srcOrd="1" destOrd="0" presId="urn:microsoft.com/office/officeart/2005/8/layout/hierarchy1"/>
    <dgm:cxn modelId="{11E4D892-CA34-45A8-BCE9-0A5196D1EB3A}" type="presParOf" srcId="{2565379B-38CD-4F69-8A58-E143536CB8A3}" destId="{AB94BFEE-2D6D-45CD-8F6D-03BA80B7E8A9}" srcOrd="0" destOrd="0" presId="urn:microsoft.com/office/officeart/2005/8/layout/hierarchy1"/>
    <dgm:cxn modelId="{DBC41C1E-07E8-4280-B9F8-21BB000E348D}" type="presParOf" srcId="{2565379B-38CD-4F69-8A58-E143536CB8A3}" destId="{82F18191-034E-4E3F-B91B-EF41D432E79A}" srcOrd="1" destOrd="0" presId="urn:microsoft.com/office/officeart/2005/8/layout/hierarchy1"/>
    <dgm:cxn modelId="{C983F001-D1CF-49C3-985E-D94D881F90A5}" type="presParOf" srcId="{82F18191-034E-4E3F-B91B-EF41D432E79A}" destId="{C5C05ED7-5EDB-40E5-9DBF-B676E5665A01}" srcOrd="0" destOrd="0" presId="urn:microsoft.com/office/officeart/2005/8/layout/hierarchy1"/>
    <dgm:cxn modelId="{42F29366-9DB5-4172-B18C-28B3D3A24A7F}" type="presParOf" srcId="{C5C05ED7-5EDB-40E5-9DBF-B676E5665A01}" destId="{2554F8AC-4312-4F18-A95B-30AC1A4B6B48}" srcOrd="0" destOrd="0" presId="urn:microsoft.com/office/officeart/2005/8/layout/hierarchy1"/>
    <dgm:cxn modelId="{D5FCEA5F-B083-452E-8E60-626312B16B06}" type="presParOf" srcId="{C5C05ED7-5EDB-40E5-9DBF-B676E5665A01}" destId="{E53F0A03-C0D6-4EB0-869C-ABFFE9349360}" srcOrd="1" destOrd="0" presId="urn:microsoft.com/office/officeart/2005/8/layout/hierarchy1"/>
    <dgm:cxn modelId="{85D142E4-3A3B-4EA0-AF49-1D5320CF9686}" type="presParOf" srcId="{82F18191-034E-4E3F-B91B-EF41D432E79A}" destId="{997C9893-53B4-4A26-A481-B93C76F0E906}" srcOrd="1" destOrd="0" presId="urn:microsoft.com/office/officeart/2005/8/layout/hierarchy1"/>
    <dgm:cxn modelId="{2F7A48D3-DC22-4B61-9247-CCFA25CCC77A}" type="presParOf" srcId="{2565379B-38CD-4F69-8A58-E143536CB8A3}" destId="{580CB7CC-7FC0-4751-A939-2F8BE298441E}" srcOrd="2" destOrd="0" presId="urn:microsoft.com/office/officeart/2005/8/layout/hierarchy1"/>
    <dgm:cxn modelId="{647F8B61-99E6-480F-A461-8502CFEB3ECD}" type="presParOf" srcId="{2565379B-38CD-4F69-8A58-E143536CB8A3}" destId="{0C9BA4E9-A1E1-474A-BDB5-38373207AC9E}" srcOrd="3" destOrd="0" presId="urn:microsoft.com/office/officeart/2005/8/layout/hierarchy1"/>
    <dgm:cxn modelId="{B830EF34-F529-47C8-A702-8B3BDB3A22D6}" type="presParOf" srcId="{0C9BA4E9-A1E1-474A-BDB5-38373207AC9E}" destId="{FD003B1F-5D4A-4CE1-9792-3535D7A7A7AA}" srcOrd="0" destOrd="0" presId="urn:microsoft.com/office/officeart/2005/8/layout/hierarchy1"/>
    <dgm:cxn modelId="{CFA84378-99AD-4B85-8729-675D63F448B0}" type="presParOf" srcId="{FD003B1F-5D4A-4CE1-9792-3535D7A7A7AA}" destId="{20C4D1D5-C4BE-4FB9-B874-C843C6ADD39B}" srcOrd="0" destOrd="0" presId="urn:microsoft.com/office/officeart/2005/8/layout/hierarchy1"/>
    <dgm:cxn modelId="{D44A7515-A244-4FE6-AD72-8D428BB065A8}" type="presParOf" srcId="{FD003B1F-5D4A-4CE1-9792-3535D7A7A7AA}" destId="{C9C1E6B3-5A8D-4DFA-B3D3-B316768AE24A}" srcOrd="1" destOrd="0" presId="urn:microsoft.com/office/officeart/2005/8/layout/hierarchy1"/>
    <dgm:cxn modelId="{734E12D4-02EE-4433-A517-467B77F82093}" type="presParOf" srcId="{0C9BA4E9-A1E1-474A-BDB5-38373207AC9E}" destId="{6AD3CFEF-493F-45CA-BE31-AED987332CE4}" srcOrd="1" destOrd="0" presId="urn:microsoft.com/office/officeart/2005/8/layout/hierarchy1"/>
    <dgm:cxn modelId="{B8C273EA-0D03-4EC8-8D81-0B6A9DBDFC3E}" type="presParOf" srcId="{2565379B-38CD-4F69-8A58-E143536CB8A3}" destId="{601CF240-A36B-4F7F-995C-193247F89BFD}" srcOrd="4" destOrd="0" presId="urn:microsoft.com/office/officeart/2005/8/layout/hierarchy1"/>
    <dgm:cxn modelId="{F2149172-9E47-472A-B54C-D541BB3B5807}" type="presParOf" srcId="{2565379B-38CD-4F69-8A58-E143536CB8A3}" destId="{53B274D0-DAA3-4119-A17D-6B119AC37DE9}" srcOrd="5" destOrd="0" presId="urn:microsoft.com/office/officeart/2005/8/layout/hierarchy1"/>
    <dgm:cxn modelId="{9EB11230-73F9-43EB-9529-F72187FFAE3D}" type="presParOf" srcId="{53B274D0-DAA3-4119-A17D-6B119AC37DE9}" destId="{6CD02BE5-6A30-45A5-81AA-8A54481BA956}" srcOrd="0" destOrd="0" presId="urn:microsoft.com/office/officeart/2005/8/layout/hierarchy1"/>
    <dgm:cxn modelId="{4FB70E79-C9A1-4939-A537-B9C97E35A89E}" type="presParOf" srcId="{6CD02BE5-6A30-45A5-81AA-8A54481BA956}" destId="{66236EC2-62E5-4ECB-82B7-62EEA39F15C8}" srcOrd="0" destOrd="0" presId="urn:microsoft.com/office/officeart/2005/8/layout/hierarchy1"/>
    <dgm:cxn modelId="{C7861066-D692-4614-BC06-E996CF669A2B}" type="presParOf" srcId="{6CD02BE5-6A30-45A5-81AA-8A54481BA956}" destId="{43282D26-DE0A-4E42-8BB3-802DAD60A28F}" srcOrd="1" destOrd="0" presId="urn:microsoft.com/office/officeart/2005/8/layout/hierarchy1"/>
    <dgm:cxn modelId="{1842621A-837D-4272-9DC7-39DFAC3EBDF0}" type="presParOf" srcId="{53B274D0-DAA3-4119-A17D-6B119AC37DE9}" destId="{DAC4B03F-7015-47CB-BDBF-43E0EB55E504}" srcOrd="1" destOrd="0" presId="urn:microsoft.com/office/officeart/2005/8/layout/hierarchy1"/>
    <dgm:cxn modelId="{04746E0E-13E0-4DFF-AAAB-491FB7913BF8}" type="presParOf" srcId="{2565379B-38CD-4F69-8A58-E143536CB8A3}" destId="{011B85DD-836D-41C0-A201-588F8C00D3C6}" srcOrd="6" destOrd="0" presId="urn:microsoft.com/office/officeart/2005/8/layout/hierarchy1"/>
    <dgm:cxn modelId="{4209DC66-7869-4357-9E8B-F18CDDFBE99E}" type="presParOf" srcId="{2565379B-38CD-4F69-8A58-E143536CB8A3}" destId="{435BDB48-235E-4C01-9F8E-D7CDBE259B33}" srcOrd="7" destOrd="0" presId="urn:microsoft.com/office/officeart/2005/8/layout/hierarchy1"/>
    <dgm:cxn modelId="{05AF036B-9B67-4533-9A6C-BBF4ADB89AC4}" type="presParOf" srcId="{435BDB48-235E-4C01-9F8E-D7CDBE259B33}" destId="{56F8CA2E-3900-40B1-BB70-4142ED48E8BE}" srcOrd="0" destOrd="0" presId="urn:microsoft.com/office/officeart/2005/8/layout/hierarchy1"/>
    <dgm:cxn modelId="{28669AF1-2A8C-4684-83CF-39DC88EEB73E}" type="presParOf" srcId="{56F8CA2E-3900-40B1-BB70-4142ED48E8BE}" destId="{7E2002C1-BF2E-4136-A7E7-928D176CC1F2}" srcOrd="0" destOrd="0" presId="urn:microsoft.com/office/officeart/2005/8/layout/hierarchy1"/>
    <dgm:cxn modelId="{2DCC1A0E-EC85-467F-B4FC-4A26E0BA38CA}" type="presParOf" srcId="{56F8CA2E-3900-40B1-BB70-4142ED48E8BE}" destId="{1CD0D677-4574-450B-A0E6-BCCFFFA6E0B7}" srcOrd="1" destOrd="0" presId="urn:microsoft.com/office/officeart/2005/8/layout/hierarchy1"/>
    <dgm:cxn modelId="{B87C7252-BD2F-458B-B311-338CF83A68E6}" type="presParOf" srcId="{435BDB48-235E-4C01-9F8E-D7CDBE259B33}" destId="{1AE0E8B0-8497-4973-A6CC-F23E46E9A6BE}"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70B38-1372-472A-A82B-0153CC3430EE}">
      <dsp:nvSpPr>
        <dsp:cNvPr id="0" name=""/>
        <dsp:cNvSpPr/>
      </dsp:nvSpPr>
      <dsp:spPr>
        <a:xfrm>
          <a:off x="0" y="36012"/>
          <a:ext cx="10515600" cy="5990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Health</a:t>
          </a:r>
          <a:r>
            <a:rPr lang="en-GB" sz="500" kern="1200" dirty="0">
              <a:solidFill>
                <a:schemeClr val="tx1"/>
              </a:solidFill>
            </a:rPr>
            <a:t> </a:t>
          </a:r>
          <a:r>
            <a:rPr lang="en-GB" sz="1400" kern="1200" dirty="0">
              <a:solidFill>
                <a:schemeClr val="tx1"/>
              </a:solidFill>
            </a:rPr>
            <a:t>and Well-being. Sustainable development</a:t>
          </a:r>
          <a:r>
            <a:rPr lang="en-GB" sz="500" kern="1200" dirty="0">
              <a:solidFill>
                <a:schemeClr val="tx1"/>
              </a:solidFill>
            </a:rPr>
            <a:t>. </a:t>
          </a:r>
        </a:p>
      </dsp:txBody>
      <dsp:txXfrm>
        <a:off x="29243" y="65255"/>
        <a:ext cx="10457114" cy="540554"/>
      </dsp:txXfrm>
    </dsp:sp>
    <dsp:sp modelId="{DC13CF30-430C-477D-A292-80BDCDD56373}">
      <dsp:nvSpPr>
        <dsp:cNvPr id="0" name=""/>
        <dsp:cNvSpPr/>
      </dsp:nvSpPr>
      <dsp:spPr>
        <a:xfrm>
          <a:off x="0" y="727212"/>
          <a:ext cx="10515600" cy="599040"/>
        </a:xfrm>
        <a:prstGeom prst="roundRect">
          <a:avLst/>
        </a:prstGeom>
        <a:solidFill>
          <a:schemeClr val="accent2">
            <a:hueOff val="780253"/>
            <a:satOff val="-973"/>
            <a:lumOff val="2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Biopsychosocial Model and Ecological Model. </a:t>
          </a:r>
        </a:p>
      </dsp:txBody>
      <dsp:txXfrm>
        <a:off x="29243" y="756455"/>
        <a:ext cx="10457114" cy="540554"/>
      </dsp:txXfrm>
    </dsp:sp>
    <dsp:sp modelId="{DB3B73C7-B490-4A5F-82EE-F731DA5229FC}">
      <dsp:nvSpPr>
        <dsp:cNvPr id="0" name=""/>
        <dsp:cNvSpPr/>
      </dsp:nvSpPr>
      <dsp:spPr>
        <a:xfrm>
          <a:off x="0" y="1418412"/>
          <a:ext cx="10515600" cy="599040"/>
        </a:xfrm>
        <a:prstGeom prst="roundRect">
          <a:avLst/>
        </a:prstGeom>
        <a:solidFill>
          <a:schemeClr val="accent2">
            <a:hueOff val="1560506"/>
            <a:satOff val="-1946"/>
            <a:lumOff val="45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Sustainable Development Goals- SDG 3</a:t>
          </a:r>
        </a:p>
      </dsp:txBody>
      <dsp:txXfrm>
        <a:off x="29243" y="1447655"/>
        <a:ext cx="10457114" cy="540554"/>
      </dsp:txXfrm>
    </dsp:sp>
    <dsp:sp modelId="{34DB7281-4CBC-4E15-BBA9-9FF53F160E3C}">
      <dsp:nvSpPr>
        <dsp:cNvPr id="0" name=""/>
        <dsp:cNvSpPr/>
      </dsp:nvSpPr>
      <dsp:spPr>
        <a:xfrm>
          <a:off x="0" y="2109612"/>
          <a:ext cx="10515600" cy="599040"/>
        </a:xfrm>
        <a:prstGeom prst="roundRect">
          <a:avLst/>
        </a:prstGeom>
        <a:solidFill>
          <a:schemeClr val="accent2">
            <a:hueOff val="2340759"/>
            <a:satOff val="-2919"/>
            <a:lumOff val="6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UK Legislation and Policies.   </a:t>
          </a:r>
          <a:endParaRPr lang="en-GB" sz="1400" b="0" i="0" kern="1200" dirty="0">
            <a:solidFill>
              <a:schemeClr val="tx1"/>
            </a:solidFill>
            <a:latin typeface="+mn-lt"/>
          </a:endParaRPr>
        </a:p>
      </dsp:txBody>
      <dsp:txXfrm>
        <a:off x="29243" y="2138855"/>
        <a:ext cx="10457114" cy="540554"/>
      </dsp:txXfrm>
    </dsp:sp>
    <dsp:sp modelId="{3CF0007E-3E06-405D-9CD0-284E6DD5D928}">
      <dsp:nvSpPr>
        <dsp:cNvPr id="0" name=""/>
        <dsp:cNvSpPr/>
      </dsp:nvSpPr>
      <dsp:spPr>
        <a:xfrm>
          <a:off x="0" y="2800812"/>
          <a:ext cx="10515600" cy="599040"/>
        </a:xfrm>
        <a:prstGeom prst="roundRect">
          <a:avLst/>
        </a:prstGeom>
        <a:solidFill>
          <a:schemeClr val="accent2">
            <a:hueOff val="3121013"/>
            <a:satOff val="-3893"/>
            <a:lumOff val="91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Great Manchester’s Be Well Social Prescribing- Health Belief Model</a:t>
          </a:r>
          <a:r>
            <a:rPr lang="en-GB" sz="500" kern="1200" dirty="0">
              <a:solidFill>
                <a:schemeClr val="tx1"/>
              </a:solidFill>
            </a:rPr>
            <a:t>.</a:t>
          </a:r>
        </a:p>
      </dsp:txBody>
      <dsp:txXfrm>
        <a:off x="29243" y="2830055"/>
        <a:ext cx="10457114" cy="540554"/>
      </dsp:txXfrm>
    </dsp:sp>
    <dsp:sp modelId="{E9AF6499-3EA9-46C4-A39D-4E7EE3A8105F}">
      <dsp:nvSpPr>
        <dsp:cNvPr id="0" name=""/>
        <dsp:cNvSpPr/>
      </dsp:nvSpPr>
      <dsp:spPr>
        <a:xfrm>
          <a:off x="0" y="3492013"/>
          <a:ext cx="10515600" cy="599040"/>
        </a:xfrm>
        <a:prstGeom prst="roundRect">
          <a:avLst/>
        </a:prstGeom>
        <a:solidFill>
          <a:schemeClr val="accent2">
            <a:hueOff val="3901266"/>
            <a:satOff val="-4866"/>
            <a:lumOff val="11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Health inequalities and equity of access. Marmot’s Review</a:t>
          </a:r>
          <a:r>
            <a:rPr lang="en-GB" sz="500" kern="1200" dirty="0">
              <a:solidFill>
                <a:schemeClr val="tx1"/>
              </a:solidFill>
            </a:rPr>
            <a:t>.</a:t>
          </a:r>
        </a:p>
      </dsp:txBody>
      <dsp:txXfrm>
        <a:off x="29243" y="3521256"/>
        <a:ext cx="10457114" cy="540554"/>
      </dsp:txXfrm>
    </dsp:sp>
    <dsp:sp modelId="{BA664280-627D-41DE-89BB-B7B8283C8D1F}">
      <dsp:nvSpPr>
        <dsp:cNvPr id="0" name=""/>
        <dsp:cNvSpPr/>
      </dsp:nvSpPr>
      <dsp:spPr>
        <a:xfrm>
          <a:off x="0" y="4183213"/>
          <a:ext cx="10515600" cy="599040"/>
        </a:xfrm>
        <a:prstGeom prst="roundRect">
          <a:avLst/>
        </a:prstGeom>
        <a:solidFill>
          <a:schemeClr val="accent2">
            <a:hueOff val="4681519"/>
            <a:satOff val="-5839"/>
            <a:lumOff val="137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SzPts val="1000"/>
            <a:buFont typeface="Symbol" panose="05050102010706020507" pitchFamily="18" charset="2"/>
            <a:buNone/>
          </a:pPr>
          <a:r>
            <a:rPr lang="en-GB" sz="1400" kern="1200" dirty="0">
              <a:solidFill>
                <a:schemeClr val="tx1"/>
              </a:solidFill>
            </a:rPr>
            <a:t>Future Recommendations and Conclusion</a:t>
          </a:r>
          <a:r>
            <a:rPr lang="en-GB" sz="500" kern="1200" dirty="0">
              <a:solidFill>
                <a:schemeClr val="tx1"/>
              </a:solidFill>
            </a:rPr>
            <a:t>.</a:t>
          </a:r>
        </a:p>
      </dsp:txBody>
      <dsp:txXfrm>
        <a:off x="29243" y="4212456"/>
        <a:ext cx="10457114" cy="5405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DB72B-CB57-4FE0-8077-ADDD1F235EBD}">
      <dsp:nvSpPr>
        <dsp:cNvPr id="0" name=""/>
        <dsp:cNvSpPr/>
      </dsp:nvSpPr>
      <dsp:spPr>
        <a:xfrm>
          <a:off x="2482850" y="1524909"/>
          <a:ext cx="1762022" cy="419281"/>
        </a:xfrm>
        <a:custGeom>
          <a:avLst/>
          <a:gdLst/>
          <a:ahLst/>
          <a:cxnLst/>
          <a:rect l="0" t="0" r="0" b="0"/>
          <a:pathLst>
            <a:path>
              <a:moveTo>
                <a:pt x="0" y="0"/>
              </a:moveTo>
              <a:lnTo>
                <a:pt x="0" y="285727"/>
              </a:lnTo>
              <a:lnTo>
                <a:pt x="1762022" y="285727"/>
              </a:lnTo>
              <a:lnTo>
                <a:pt x="1762022" y="419281"/>
              </a:lnTo>
            </a:path>
          </a:pathLst>
        </a:custGeom>
        <a:noFill/>
        <a:ln w="19050" cap="flat" cmpd="sng" algn="ctr">
          <a:solidFill>
            <a:schemeClr val="accent6">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9BF3AE7D-3A21-4573-9C08-1F5558E66513}">
      <dsp:nvSpPr>
        <dsp:cNvPr id="0" name=""/>
        <dsp:cNvSpPr/>
      </dsp:nvSpPr>
      <dsp:spPr>
        <a:xfrm>
          <a:off x="2437130" y="1524909"/>
          <a:ext cx="91440" cy="419281"/>
        </a:xfrm>
        <a:custGeom>
          <a:avLst/>
          <a:gdLst/>
          <a:ahLst/>
          <a:cxnLst/>
          <a:rect l="0" t="0" r="0" b="0"/>
          <a:pathLst>
            <a:path>
              <a:moveTo>
                <a:pt x="45720" y="0"/>
              </a:moveTo>
              <a:lnTo>
                <a:pt x="45720" y="419281"/>
              </a:lnTo>
            </a:path>
          </a:pathLst>
        </a:custGeom>
        <a:noFill/>
        <a:ln w="19050" cap="flat" cmpd="sng" algn="ctr">
          <a:solidFill>
            <a:schemeClr val="accent6">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0B30646D-C6F5-4748-9638-AF1494665F59}">
      <dsp:nvSpPr>
        <dsp:cNvPr id="0" name=""/>
        <dsp:cNvSpPr/>
      </dsp:nvSpPr>
      <dsp:spPr>
        <a:xfrm>
          <a:off x="720827" y="1524909"/>
          <a:ext cx="1762022" cy="419281"/>
        </a:xfrm>
        <a:custGeom>
          <a:avLst/>
          <a:gdLst/>
          <a:ahLst/>
          <a:cxnLst/>
          <a:rect l="0" t="0" r="0" b="0"/>
          <a:pathLst>
            <a:path>
              <a:moveTo>
                <a:pt x="1762022" y="0"/>
              </a:moveTo>
              <a:lnTo>
                <a:pt x="1762022" y="285727"/>
              </a:lnTo>
              <a:lnTo>
                <a:pt x="0" y="285727"/>
              </a:lnTo>
              <a:lnTo>
                <a:pt x="0" y="419281"/>
              </a:lnTo>
            </a:path>
          </a:pathLst>
        </a:custGeom>
        <a:noFill/>
        <a:ln w="19050" cap="flat" cmpd="sng" algn="ctr">
          <a:solidFill>
            <a:schemeClr val="accent6">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A45156F8-8B7D-4FAE-938D-29524A864CD8}">
      <dsp:nvSpPr>
        <dsp:cNvPr id="0" name=""/>
        <dsp:cNvSpPr/>
      </dsp:nvSpPr>
      <dsp:spPr>
        <a:xfrm>
          <a:off x="1762022" y="609458"/>
          <a:ext cx="1441654" cy="915450"/>
        </a:xfrm>
        <a:prstGeom prst="roundRect">
          <a:avLst>
            <a:gd name="adj" fmla="val 10000"/>
          </a:avLst>
        </a:prstGeom>
        <a:solidFill>
          <a:schemeClr val="accent6">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A39D0D-67F9-4C4F-92D3-FA0B9F4DEFE2}">
      <dsp:nvSpPr>
        <dsp:cNvPr id="0" name=""/>
        <dsp:cNvSpPr/>
      </dsp:nvSpPr>
      <dsp:spPr>
        <a:xfrm>
          <a:off x="1922206" y="761632"/>
          <a:ext cx="1441654" cy="915450"/>
        </a:xfrm>
        <a:prstGeom prst="roundRect">
          <a:avLst>
            <a:gd name="adj" fmla="val 10000"/>
          </a:avLst>
        </a:prstGeom>
        <a:solidFill>
          <a:schemeClr val="accent6">
            <a:lumMod val="40000"/>
            <a:lumOff val="60000"/>
            <a:alpha val="90000"/>
          </a:schemeClr>
        </a:solidFill>
        <a:ln w="1905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Biopsychosocial Model (Bolton, 2023).</a:t>
          </a:r>
        </a:p>
      </dsp:txBody>
      <dsp:txXfrm>
        <a:off x="1949019" y="788445"/>
        <a:ext cx="1388028" cy="861824"/>
      </dsp:txXfrm>
    </dsp:sp>
    <dsp:sp modelId="{BE8599AB-11C6-451F-B69A-0101F015C531}">
      <dsp:nvSpPr>
        <dsp:cNvPr id="0" name=""/>
        <dsp:cNvSpPr/>
      </dsp:nvSpPr>
      <dsp:spPr>
        <a:xfrm>
          <a:off x="0" y="1944190"/>
          <a:ext cx="1441654" cy="915450"/>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37A9BE-2C86-4E28-9862-84AD9233A4E0}">
      <dsp:nvSpPr>
        <dsp:cNvPr id="0" name=""/>
        <dsp:cNvSpPr/>
      </dsp:nvSpPr>
      <dsp:spPr>
        <a:xfrm>
          <a:off x="160183" y="2096364"/>
          <a:ext cx="1441654" cy="915450"/>
        </a:xfrm>
        <a:prstGeom prst="roundRect">
          <a:avLst>
            <a:gd name="adj" fmla="val 10000"/>
          </a:avLst>
        </a:prstGeom>
        <a:solidFill>
          <a:schemeClr val="accent6">
            <a:lumMod val="40000"/>
            <a:lumOff val="60000"/>
            <a:alpha val="90000"/>
          </a:schemeClr>
        </a:solidFill>
        <a:ln w="1905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Biological</a:t>
          </a:r>
        </a:p>
      </dsp:txBody>
      <dsp:txXfrm>
        <a:off x="186996" y="2123177"/>
        <a:ext cx="1388028" cy="861824"/>
      </dsp:txXfrm>
    </dsp:sp>
    <dsp:sp modelId="{B7CF1269-512B-4913-B2A7-289AB012B24B}">
      <dsp:nvSpPr>
        <dsp:cNvPr id="0" name=""/>
        <dsp:cNvSpPr/>
      </dsp:nvSpPr>
      <dsp:spPr>
        <a:xfrm>
          <a:off x="1762022" y="1944190"/>
          <a:ext cx="1441654" cy="915450"/>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99B8F0-7D3A-435C-867E-7BE395C9B266}">
      <dsp:nvSpPr>
        <dsp:cNvPr id="0" name=""/>
        <dsp:cNvSpPr/>
      </dsp:nvSpPr>
      <dsp:spPr>
        <a:xfrm>
          <a:off x="1922206" y="2096364"/>
          <a:ext cx="1441654" cy="915450"/>
        </a:xfrm>
        <a:prstGeom prst="roundRect">
          <a:avLst>
            <a:gd name="adj" fmla="val 10000"/>
          </a:avLst>
        </a:prstGeom>
        <a:solidFill>
          <a:schemeClr val="accent6">
            <a:lumMod val="40000"/>
            <a:lumOff val="60000"/>
            <a:alpha val="90000"/>
          </a:schemeClr>
        </a:solidFill>
        <a:ln w="1905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Psychological</a:t>
          </a:r>
        </a:p>
      </dsp:txBody>
      <dsp:txXfrm>
        <a:off x="1949019" y="2123177"/>
        <a:ext cx="1388028" cy="861824"/>
      </dsp:txXfrm>
    </dsp:sp>
    <dsp:sp modelId="{443EA32F-9A52-40C0-A1EC-A53758EAFD06}">
      <dsp:nvSpPr>
        <dsp:cNvPr id="0" name=""/>
        <dsp:cNvSpPr/>
      </dsp:nvSpPr>
      <dsp:spPr>
        <a:xfrm>
          <a:off x="3524045" y="1944190"/>
          <a:ext cx="1441654" cy="915450"/>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F189B2-5D50-454D-BE7C-455150367C07}">
      <dsp:nvSpPr>
        <dsp:cNvPr id="0" name=""/>
        <dsp:cNvSpPr/>
      </dsp:nvSpPr>
      <dsp:spPr>
        <a:xfrm>
          <a:off x="3684229" y="2096364"/>
          <a:ext cx="1441654" cy="915450"/>
        </a:xfrm>
        <a:prstGeom prst="roundRect">
          <a:avLst>
            <a:gd name="adj" fmla="val 10000"/>
          </a:avLst>
        </a:prstGeom>
        <a:solidFill>
          <a:schemeClr val="accent6">
            <a:lumMod val="40000"/>
            <a:lumOff val="60000"/>
            <a:alpha val="90000"/>
          </a:schemeClr>
        </a:solidFill>
        <a:ln w="19050" cap="flat" cmpd="sng" algn="ctr">
          <a:solidFill>
            <a:schemeClr val="accent6">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Social</a:t>
          </a:r>
        </a:p>
      </dsp:txBody>
      <dsp:txXfrm>
        <a:off x="3711042" y="2123177"/>
        <a:ext cx="1388028" cy="8618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B85DD-836D-41C0-A201-588F8C00D3C6}">
      <dsp:nvSpPr>
        <dsp:cNvPr id="0" name=""/>
        <dsp:cNvSpPr/>
      </dsp:nvSpPr>
      <dsp:spPr>
        <a:xfrm>
          <a:off x="3057981" y="1721523"/>
          <a:ext cx="2360574" cy="389480"/>
        </a:xfrm>
        <a:custGeom>
          <a:avLst/>
          <a:gdLst/>
          <a:ahLst/>
          <a:cxnLst/>
          <a:rect l="0" t="0" r="0" b="0"/>
          <a:pathLst>
            <a:path>
              <a:moveTo>
                <a:pt x="0" y="0"/>
              </a:moveTo>
              <a:lnTo>
                <a:pt x="0" y="269048"/>
              </a:lnTo>
              <a:lnTo>
                <a:pt x="2360574" y="269048"/>
              </a:lnTo>
              <a:lnTo>
                <a:pt x="2360574" y="389480"/>
              </a:lnTo>
            </a:path>
          </a:pathLst>
        </a:custGeom>
        <a:noFill/>
        <a:ln w="19050" cap="flat" cmpd="sng" algn="ctr">
          <a:solidFill>
            <a:schemeClr val="accent3">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601CF240-A36B-4F7F-995C-193247F89BFD}">
      <dsp:nvSpPr>
        <dsp:cNvPr id="0" name=""/>
        <dsp:cNvSpPr/>
      </dsp:nvSpPr>
      <dsp:spPr>
        <a:xfrm>
          <a:off x="3057981" y="1721523"/>
          <a:ext cx="771665" cy="389480"/>
        </a:xfrm>
        <a:custGeom>
          <a:avLst/>
          <a:gdLst/>
          <a:ahLst/>
          <a:cxnLst/>
          <a:rect l="0" t="0" r="0" b="0"/>
          <a:pathLst>
            <a:path>
              <a:moveTo>
                <a:pt x="0" y="0"/>
              </a:moveTo>
              <a:lnTo>
                <a:pt x="0" y="269048"/>
              </a:lnTo>
              <a:lnTo>
                <a:pt x="771665" y="269048"/>
              </a:lnTo>
              <a:lnTo>
                <a:pt x="771665" y="389480"/>
              </a:lnTo>
            </a:path>
          </a:pathLst>
        </a:custGeom>
        <a:noFill/>
        <a:ln w="19050" cap="flat" cmpd="sng" algn="ctr">
          <a:solidFill>
            <a:schemeClr val="accent3">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580CB7CC-7FC0-4751-A939-2F8BE298441E}">
      <dsp:nvSpPr>
        <dsp:cNvPr id="0" name=""/>
        <dsp:cNvSpPr/>
      </dsp:nvSpPr>
      <dsp:spPr>
        <a:xfrm>
          <a:off x="2240737" y="1721523"/>
          <a:ext cx="817243" cy="389480"/>
        </a:xfrm>
        <a:custGeom>
          <a:avLst/>
          <a:gdLst/>
          <a:ahLst/>
          <a:cxnLst/>
          <a:rect l="0" t="0" r="0" b="0"/>
          <a:pathLst>
            <a:path>
              <a:moveTo>
                <a:pt x="817243" y="0"/>
              </a:moveTo>
              <a:lnTo>
                <a:pt x="817243" y="269048"/>
              </a:lnTo>
              <a:lnTo>
                <a:pt x="0" y="269048"/>
              </a:lnTo>
              <a:lnTo>
                <a:pt x="0" y="389480"/>
              </a:lnTo>
            </a:path>
          </a:pathLst>
        </a:custGeom>
        <a:noFill/>
        <a:ln w="19050" cap="flat" cmpd="sng" algn="ctr">
          <a:solidFill>
            <a:schemeClr val="accent3">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AB94BFEE-2D6D-45CD-8F6D-03BA80B7E8A9}">
      <dsp:nvSpPr>
        <dsp:cNvPr id="0" name=""/>
        <dsp:cNvSpPr/>
      </dsp:nvSpPr>
      <dsp:spPr>
        <a:xfrm>
          <a:off x="651828" y="1721523"/>
          <a:ext cx="2406152" cy="389480"/>
        </a:xfrm>
        <a:custGeom>
          <a:avLst/>
          <a:gdLst/>
          <a:ahLst/>
          <a:cxnLst/>
          <a:rect l="0" t="0" r="0" b="0"/>
          <a:pathLst>
            <a:path>
              <a:moveTo>
                <a:pt x="2406152" y="0"/>
              </a:moveTo>
              <a:lnTo>
                <a:pt x="2406152" y="269048"/>
              </a:lnTo>
              <a:lnTo>
                <a:pt x="0" y="269048"/>
              </a:lnTo>
              <a:lnTo>
                <a:pt x="0" y="389480"/>
              </a:lnTo>
            </a:path>
          </a:pathLst>
        </a:custGeom>
        <a:noFill/>
        <a:ln w="19050" cap="flat" cmpd="sng" algn="ctr">
          <a:solidFill>
            <a:schemeClr val="accent3">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3007A2B0-D626-4A6F-BE23-A4BCCC65F239}">
      <dsp:nvSpPr>
        <dsp:cNvPr id="0" name=""/>
        <dsp:cNvSpPr/>
      </dsp:nvSpPr>
      <dsp:spPr>
        <a:xfrm>
          <a:off x="2207172" y="896013"/>
          <a:ext cx="1701617" cy="825510"/>
        </a:xfrm>
        <a:prstGeom prst="roundRect">
          <a:avLst>
            <a:gd name="adj" fmla="val 10000"/>
          </a:avLst>
        </a:prstGeom>
        <a:solidFill>
          <a:schemeClr val="accent3">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99F5B-0EB5-4616-A3E7-D343AEF8B8FF}">
      <dsp:nvSpPr>
        <dsp:cNvPr id="0" name=""/>
        <dsp:cNvSpPr/>
      </dsp:nvSpPr>
      <dsp:spPr>
        <a:xfrm>
          <a:off x="2351619" y="1033237"/>
          <a:ext cx="1701617" cy="825510"/>
        </a:xfrm>
        <a:prstGeom prst="roundRect">
          <a:avLst>
            <a:gd name="adj" fmla="val 10000"/>
          </a:avLst>
        </a:prstGeom>
        <a:solidFill>
          <a:schemeClr val="accent3">
            <a:lumMod val="60000"/>
            <a:lumOff val="40000"/>
            <a:alpha val="90000"/>
          </a:schemeClr>
        </a:solidFill>
        <a:ln w="19050" cap="flat" cmpd="sng" algn="ctr">
          <a:solidFill>
            <a:schemeClr val="accent3">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t>Ecological Model (Dimova et al., 2026).</a:t>
          </a:r>
        </a:p>
      </dsp:txBody>
      <dsp:txXfrm>
        <a:off x="2375797" y="1057415"/>
        <a:ext cx="1653261" cy="777154"/>
      </dsp:txXfrm>
    </dsp:sp>
    <dsp:sp modelId="{2554F8AC-4312-4F18-A95B-30AC1A4B6B48}">
      <dsp:nvSpPr>
        <dsp:cNvPr id="0" name=""/>
        <dsp:cNvSpPr/>
      </dsp:nvSpPr>
      <dsp:spPr>
        <a:xfrm>
          <a:off x="1820" y="2111004"/>
          <a:ext cx="1300016" cy="825510"/>
        </a:xfrm>
        <a:prstGeom prst="roundRect">
          <a:avLst>
            <a:gd name="adj" fmla="val 10000"/>
          </a:avLst>
        </a:prstGeom>
        <a:solidFill>
          <a:schemeClr val="accent3">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3F0A03-C0D6-4EB0-869C-ABFFE9349360}">
      <dsp:nvSpPr>
        <dsp:cNvPr id="0" name=""/>
        <dsp:cNvSpPr/>
      </dsp:nvSpPr>
      <dsp:spPr>
        <a:xfrm>
          <a:off x="146267" y="2248228"/>
          <a:ext cx="1300016" cy="825510"/>
        </a:xfrm>
        <a:prstGeom prst="roundRect">
          <a:avLst>
            <a:gd name="adj" fmla="val 10000"/>
          </a:avLst>
        </a:prstGeom>
        <a:solidFill>
          <a:schemeClr val="accent3">
            <a:lumMod val="60000"/>
            <a:lumOff val="40000"/>
            <a:alpha val="90000"/>
          </a:schemeClr>
        </a:solidFill>
        <a:ln w="19050" cap="flat" cmpd="sng" algn="ctr">
          <a:solidFill>
            <a:schemeClr val="accent3">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Individual</a:t>
          </a:r>
        </a:p>
      </dsp:txBody>
      <dsp:txXfrm>
        <a:off x="170445" y="2272406"/>
        <a:ext cx="1251660" cy="777154"/>
      </dsp:txXfrm>
    </dsp:sp>
    <dsp:sp modelId="{20C4D1D5-C4BE-4FB9-B874-C843C6ADD39B}">
      <dsp:nvSpPr>
        <dsp:cNvPr id="0" name=""/>
        <dsp:cNvSpPr/>
      </dsp:nvSpPr>
      <dsp:spPr>
        <a:xfrm>
          <a:off x="1590729" y="2111004"/>
          <a:ext cx="1300016" cy="825510"/>
        </a:xfrm>
        <a:prstGeom prst="roundRect">
          <a:avLst>
            <a:gd name="adj" fmla="val 10000"/>
          </a:avLst>
        </a:prstGeom>
        <a:solidFill>
          <a:schemeClr val="accent3">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C1E6B3-5A8D-4DFA-B3D3-B316768AE24A}">
      <dsp:nvSpPr>
        <dsp:cNvPr id="0" name=""/>
        <dsp:cNvSpPr/>
      </dsp:nvSpPr>
      <dsp:spPr>
        <a:xfrm>
          <a:off x="1735175" y="2248228"/>
          <a:ext cx="1300016" cy="825510"/>
        </a:xfrm>
        <a:prstGeom prst="roundRect">
          <a:avLst>
            <a:gd name="adj" fmla="val 10000"/>
          </a:avLst>
        </a:prstGeom>
        <a:solidFill>
          <a:schemeClr val="accent3">
            <a:lumMod val="60000"/>
            <a:lumOff val="40000"/>
            <a:alpha val="90000"/>
          </a:schemeClr>
        </a:solidFill>
        <a:ln w="19050" cap="flat" cmpd="sng" algn="ctr">
          <a:solidFill>
            <a:schemeClr val="accent3">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Family</a:t>
          </a:r>
        </a:p>
      </dsp:txBody>
      <dsp:txXfrm>
        <a:off x="1759353" y="2272406"/>
        <a:ext cx="1251660" cy="777154"/>
      </dsp:txXfrm>
    </dsp:sp>
    <dsp:sp modelId="{66236EC2-62E5-4ECB-82B7-62EEA39F15C8}">
      <dsp:nvSpPr>
        <dsp:cNvPr id="0" name=""/>
        <dsp:cNvSpPr/>
      </dsp:nvSpPr>
      <dsp:spPr>
        <a:xfrm>
          <a:off x="3179638" y="2111004"/>
          <a:ext cx="1300016" cy="825510"/>
        </a:xfrm>
        <a:prstGeom prst="roundRect">
          <a:avLst>
            <a:gd name="adj" fmla="val 10000"/>
          </a:avLst>
        </a:prstGeom>
        <a:solidFill>
          <a:schemeClr val="accent3">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282D26-DE0A-4E42-8BB3-802DAD60A28F}">
      <dsp:nvSpPr>
        <dsp:cNvPr id="0" name=""/>
        <dsp:cNvSpPr/>
      </dsp:nvSpPr>
      <dsp:spPr>
        <a:xfrm>
          <a:off x="3324084" y="2248228"/>
          <a:ext cx="1300016" cy="825510"/>
        </a:xfrm>
        <a:prstGeom prst="roundRect">
          <a:avLst>
            <a:gd name="adj" fmla="val 10000"/>
          </a:avLst>
        </a:prstGeom>
        <a:solidFill>
          <a:schemeClr val="accent3">
            <a:lumMod val="60000"/>
            <a:lumOff val="40000"/>
            <a:alpha val="90000"/>
          </a:schemeClr>
        </a:solidFill>
        <a:ln w="19050" cap="flat" cmpd="sng" algn="ctr">
          <a:solidFill>
            <a:schemeClr val="accent3">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Community</a:t>
          </a:r>
        </a:p>
      </dsp:txBody>
      <dsp:txXfrm>
        <a:off x="3348262" y="2272406"/>
        <a:ext cx="1251660" cy="777154"/>
      </dsp:txXfrm>
    </dsp:sp>
    <dsp:sp modelId="{7E2002C1-BF2E-4136-A7E7-928D176CC1F2}">
      <dsp:nvSpPr>
        <dsp:cNvPr id="0" name=""/>
        <dsp:cNvSpPr/>
      </dsp:nvSpPr>
      <dsp:spPr>
        <a:xfrm>
          <a:off x="4768547" y="2111004"/>
          <a:ext cx="1300016" cy="825510"/>
        </a:xfrm>
        <a:prstGeom prst="roundRect">
          <a:avLst>
            <a:gd name="adj" fmla="val 10000"/>
          </a:avLst>
        </a:prstGeom>
        <a:solidFill>
          <a:schemeClr val="accent3">
            <a:lumMod val="75000"/>
          </a:schemeClr>
        </a:solidFill>
        <a:ln w="19050" cap="flat" cmpd="sng" algn="ctr">
          <a:solidFill>
            <a:schemeClr val="accent3">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0D677-4574-450B-A0E6-BCCFFFA6E0B7}">
      <dsp:nvSpPr>
        <dsp:cNvPr id="0" name=""/>
        <dsp:cNvSpPr/>
      </dsp:nvSpPr>
      <dsp:spPr>
        <a:xfrm>
          <a:off x="4912993" y="2248228"/>
          <a:ext cx="1300016" cy="825510"/>
        </a:xfrm>
        <a:prstGeom prst="roundRect">
          <a:avLst>
            <a:gd name="adj" fmla="val 10000"/>
          </a:avLst>
        </a:prstGeom>
        <a:solidFill>
          <a:schemeClr val="accent3">
            <a:lumMod val="60000"/>
            <a:lumOff val="40000"/>
            <a:alpha val="90000"/>
          </a:schemeClr>
        </a:solidFill>
        <a:ln w="19050" cap="flat" cmpd="sng" algn="ctr">
          <a:solidFill>
            <a:schemeClr val="accent3">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Society</a:t>
          </a:r>
        </a:p>
      </dsp:txBody>
      <dsp:txXfrm>
        <a:off x="4937171" y="2272406"/>
        <a:ext cx="1251660" cy="7771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D4756F-B2E4-4D21-84D6-EF5E92F854EE}"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08A6D7-7244-48FF-98B2-68797251D6CD}" type="slidenum">
              <a:rPr lang="en-GB" smtClean="0"/>
              <a:t>‹#›</a:t>
            </a:fld>
            <a:endParaRPr lang="en-GB"/>
          </a:p>
        </p:txBody>
      </p:sp>
    </p:spTree>
    <p:extLst>
      <p:ext uri="{BB962C8B-B14F-4D97-AF65-F5344CB8AC3E}">
        <p14:creationId xmlns:p14="http://schemas.microsoft.com/office/powerpoint/2010/main" val="3103854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England’s overall health declined slightly in 2020.</a:t>
            </a:r>
            <a:endParaRPr lang="en-US" sz="1200" dirty="0">
              <a:solidFill>
                <a:schemeClr val="tx1"/>
              </a:solidFill>
            </a:endParaRPr>
          </a:p>
          <a:p>
            <a:endParaRPr lang="en-GB" dirty="0"/>
          </a:p>
        </p:txBody>
      </p:sp>
      <p:sp>
        <p:nvSpPr>
          <p:cNvPr id="4" name="Slide Number Placeholder 3"/>
          <p:cNvSpPr>
            <a:spLocks noGrp="1"/>
          </p:cNvSpPr>
          <p:nvPr>
            <p:ph type="sldNum" sz="quarter" idx="5"/>
          </p:nvPr>
        </p:nvSpPr>
        <p:spPr/>
        <p:txBody>
          <a:bodyPr/>
          <a:lstStyle/>
          <a:p>
            <a:fld id="{E608A6D7-7244-48FF-98B2-68797251D6CD}" type="slidenum">
              <a:rPr lang="en-GB" smtClean="0"/>
              <a:t>3</a:t>
            </a:fld>
            <a:endParaRPr lang="en-GB"/>
          </a:p>
        </p:txBody>
      </p:sp>
    </p:spTree>
    <p:extLst>
      <p:ext uri="{BB962C8B-B14F-4D97-AF65-F5344CB8AC3E}">
        <p14:creationId xmlns:p14="http://schemas.microsoft.com/office/powerpoint/2010/main" val="3922172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Overall:</a:t>
            </a:r>
            <a:r>
              <a:rPr lang="en-GB" dirty="0"/>
              <a:t> Policies </a:t>
            </a:r>
            <a:r>
              <a:rPr lang="en-GB" b="0" dirty="0"/>
              <a:t>promote prevention, inclusion, early support and equitable care.</a:t>
            </a:r>
          </a:p>
          <a:p>
            <a:endParaRPr lang="en-GB" dirty="0"/>
          </a:p>
        </p:txBody>
      </p:sp>
      <p:sp>
        <p:nvSpPr>
          <p:cNvPr id="4" name="Slide Number Placeholder 3"/>
          <p:cNvSpPr>
            <a:spLocks noGrp="1"/>
          </p:cNvSpPr>
          <p:nvPr>
            <p:ph type="sldNum" sz="quarter" idx="5"/>
          </p:nvPr>
        </p:nvSpPr>
        <p:spPr/>
        <p:txBody>
          <a:bodyPr/>
          <a:lstStyle/>
          <a:p>
            <a:fld id="{E608A6D7-7244-48FF-98B2-68797251D6CD}" type="slidenum">
              <a:rPr lang="en-GB" smtClean="0"/>
              <a:t>7</a:t>
            </a:fld>
            <a:endParaRPr lang="en-GB"/>
          </a:p>
        </p:txBody>
      </p:sp>
    </p:spTree>
    <p:extLst>
      <p:ext uri="{BB962C8B-B14F-4D97-AF65-F5344CB8AC3E}">
        <p14:creationId xmlns:p14="http://schemas.microsoft.com/office/powerpoint/2010/main" val="3027195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Key critical point:</a:t>
            </a:r>
            <a:r>
              <a:rPr lang="en-GB" sz="1200" kern="1200" dirty="0">
                <a:solidFill>
                  <a:schemeClr val="tx1"/>
                </a:solidFill>
                <a:effectLst/>
                <a:latin typeface="+mn-lt"/>
                <a:ea typeface="+mn-ea"/>
                <a:cs typeface="+mn-cs"/>
              </a:rPr>
              <a:t> social prescribing can complement clinical care; however it should not be viewed as a replacement for specialist mental-health treatment.</a:t>
            </a:r>
          </a:p>
        </p:txBody>
      </p:sp>
      <p:sp>
        <p:nvSpPr>
          <p:cNvPr id="4" name="Slide Number Placeholder 3"/>
          <p:cNvSpPr>
            <a:spLocks noGrp="1"/>
          </p:cNvSpPr>
          <p:nvPr>
            <p:ph type="sldNum" sz="quarter" idx="5"/>
          </p:nvPr>
        </p:nvSpPr>
        <p:spPr/>
        <p:txBody>
          <a:bodyPr/>
          <a:lstStyle/>
          <a:p>
            <a:fld id="{E608A6D7-7244-48FF-98B2-68797251D6CD}" type="slidenum">
              <a:rPr lang="en-GB" smtClean="0"/>
              <a:t>9</a:t>
            </a:fld>
            <a:endParaRPr lang="en-GB"/>
          </a:p>
        </p:txBody>
      </p:sp>
    </p:spTree>
    <p:extLst>
      <p:ext uri="{BB962C8B-B14F-4D97-AF65-F5344CB8AC3E}">
        <p14:creationId xmlns:p14="http://schemas.microsoft.com/office/powerpoint/2010/main" val="4146449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Be Well CYP achieved positive wellbeing and community outcomes; however, longer-term funding is important for sustainable support.</a:t>
            </a:r>
            <a:endParaRPr lang="en-GB" dirty="0"/>
          </a:p>
        </p:txBody>
      </p:sp>
      <p:sp>
        <p:nvSpPr>
          <p:cNvPr id="4" name="Slide Number Placeholder 3"/>
          <p:cNvSpPr>
            <a:spLocks noGrp="1"/>
          </p:cNvSpPr>
          <p:nvPr>
            <p:ph type="sldNum" sz="quarter" idx="5"/>
          </p:nvPr>
        </p:nvSpPr>
        <p:spPr/>
        <p:txBody>
          <a:bodyPr/>
          <a:lstStyle/>
          <a:p>
            <a:fld id="{E608A6D7-7244-48FF-98B2-68797251D6CD}" type="slidenum">
              <a:rPr lang="en-GB" smtClean="0"/>
              <a:t>11</a:t>
            </a:fld>
            <a:endParaRPr lang="en-GB"/>
          </a:p>
        </p:txBody>
      </p:sp>
    </p:spTree>
    <p:extLst>
      <p:ext uri="{BB962C8B-B14F-4D97-AF65-F5344CB8AC3E}">
        <p14:creationId xmlns:p14="http://schemas.microsoft.com/office/powerpoint/2010/main" val="1057114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means providing services to people according to their needs (NHS, England, 2023).</a:t>
            </a:r>
          </a:p>
        </p:txBody>
      </p:sp>
      <p:sp>
        <p:nvSpPr>
          <p:cNvPr id="4" name="Slide Number Placeholder 3"/>
          <p:cNvSpPr>
            <a:spLocks noGrp="1"/>
          </p:cNvSpPr>
          <p:nvPr>
            <p:ph type="sldNum" sz="quarter" idx="5"/>
          </p:nvPr>
        </p:nvSpPr>
        <p:spPr/>
        <p:txBody>
          <a:bodyPr/>
          <a:lstStyle/>
          <a:p>
            <a:fld id="{E608A6D7-7244-48FF-98B2-68797251D6CD}" type="slidenum">
              <a:rPr lang="en-GB" smtClean="0"/>
              <a:t>13</a:t>
            </a:fld>
            <a:endParaRPr lang="en-GB"/>
          </a:p>
        </p:txBody>
      </p:sp>
    </p:spTree>
    <p:extLst>
      <p:ext uri="{BB962C8B-B14F-4D97-AF65-F5344CB8AC3E}">
        <p14:creationId xmlns:p14="http://schemas.microsoft.com/office/powerpoint/2010/main" val="3431243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08A6D7-7244-48FF-98B2-68797251D6CD}" type="slidenum">
              <a:rPr lang="en-GB" smtClean="0"/>
              <a:t>19</a:t>
            </a:fld>
            <a:endParaRPr lang="en-GB"/>
          </a:p>
        </p:txBody>
      </p:sp>
    </p:spTree>
    <p:extLst>
      <p:ext uri="{BB962C8B-B14F-4D97-AF65-F5344CB8AC3E}">
        <p14:creationId xmlns:p14="http://schemas.microsoft.com/office/powerpoint/2010/main" val="2729096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30D4D-802F-E8D2-48A4-0EF8881A0E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8BDBA39-3338-E12F-ECBB-F6A584B558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262571-5C97-052B-1E3C-B0AC5AB5F2CA}"/>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5" name="Footer Placeholder 4">
            <a:extLst>
              <a:ext uri="{FF2B5EF4-FFF2-40B4-BE49-F238E27FC236}">
                <a16:creationId xmlns:a16="http://schemas.microsoft.com/office/drawing/2014/main" id="{77C44607-D2C4-5381-92F0-8E7C18DD7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900DD9-85AC-38E2-94B3-EA21B8AA891C}"/>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526404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3F5DE-214E-F8AF-92E8-DE16C6F6C40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685EB2-BCDD-7E9B-8203-7CAFAD03921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293F7A-2BF7-89CB-9CEB-BAF17B48666B}"/>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5" name="Footer Placeholder 4">
            <a:extLst>
              <a:ext uri="{FF2B5EF4-FFF2-40B4-BE49-F238E27FC236}">
                <a16:creationId xmlns:a16="http://schemas.microsoft.com/office/drawing/2014/main" id="{0C3193D3-3F13-E2E7-1520-DCF47DBDF5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51A6F6-78AF-559E-A08E-023F74232D80}"/>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3982462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76945-CC72-78B0-58E4-AFFD16CD67C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22D3615-2DCC-8401-9F91-F263DE4D27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902FEFF-9F43-8FC1-F221-88A284CBAC1F}"/>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5" name="Footer Placeholder 4">
            <a:extLst>
              <a:ext uri="{FF2B5EF4-FFF2-40B4-BE49-F238E27FC236}">
                <a16:creationId xmlns:a16="http://schemas.microsoft.com/office/drawing/2014/main" id="{1A78BBE4-5EBE-3FE0-5046-3B3D2EF5A7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640CEB-B950-E596-72B4-E13F068055CF}"/>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1943480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DA1CF-4E0A-DBCC-FF96-5745BDBD01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B21CCB-D719-145C-DCC1-D0EE370EFF6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CA6BADC-EEE4-BB2B-E13C-F30B61EC9C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D63E477-7EA6-F06B-9EC7-EFC5625B2B54}"/>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6" name="Footer Placeholder 5">
            <a:extLst>
              <a:ext uri="{FF2B5EF4-FFF2-40B4-BE49-F238E27FC236}">
                <a16:creationId xmlns:a16="http://schemas.microsoft.com/office/drawing/2014/main" id="{AE04D57C-5E94-10AE-6482-42D675B6A5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71C96-0D71-5AFE-D060-F8DFC2A575FE}"/>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431497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033C2-1C83-AA90-711A-A9645B69566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03D5B9F-1FD9-E137-4B7C-F6F6838FF3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89D8B38-36B1-CC62-5145-53BECEC51E8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F2723BF-4E00-0ED7-FA8D-6C52F6E928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536D254-09A0-347E-9255-79D716088C9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71C5B60-3A95-1238-41BA-A4C8F3A0DE12}"/>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8" name="Footer Placeholder 7">
            <a:extLst>
              <a:ext uri="{FF2B5EF4-FFF2-40B4-BE49-F238E27FC236}">
                <a16:creationId xmlns:a16="http://schemas.microsoft.com/office/drawing/2014/main" id="{864AA38E-1ACB-3226-5A8F-777EDB7295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31CB05-2D4A-0420-320A-699BC01C703E}"/>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418164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4DCB6-F399-E0AF-BC05-1135C71ED78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B6B533D-3F2C-37D4-09C6-136CF1301281}"/>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4" name="Footer Placeholder 3">
            <a:extLst>
              <a:ext uri="{FF2B5EF4-FFF2-40B4-BE49-F238E27FC236}">
                <a16:creationId xmlns:a16="http://schemas.microsoft.com/office/drawing/2014/main" id="{C4ED5F78-F64B-B7C3-BF2E-3F0E2F2B6A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B81D68-FC54-EEAA-27F4-DD8975BC1A93}"/>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3797812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715247-C908-4605-DBAB-B11F14CD271F}"/>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3" name="Footer Placeholder 2">
            <a:extLst>
              <a:ext uri="{FF2B5EF4-FFF2-40B4-BE49-F238E27FC236}">
                <a16:creationId xmlns:a16="http://schemas.microsoft.com/office/drawing/2014/main" id="{E1ECEDAE-1AC9-790D-E520-F84D6AD2EE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7A998E-F9EB-0A19-E699-8410E9EEC963}"/>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3767415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612D4-9204-6A6B-E0A7-E36A53530C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ECF1166-8E57-AFF1-D95A-5A827C1319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2C95879-CE28-5DBC-CC5B-70E8B17EB9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751426-CD3A-3111-75CC-F477D902EAF6}"/>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6" name="Footer Placeholder 5">
            <a:extLst>
              <a:ext uri="{FF2B5EF4-FFF2-40B4-BE49-F238E27FC236}">
                <a16:creationId xmlns:a16="http://schemas.microsoft.com/office/drawing/2014/main" id="{1D65FA96-3E52-0FB1-2D3D-C908A5F9C8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CB812D-3483-417B-2ED1-ABADF10887BF}"/>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3750994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03C73-067C-FA00-53C2-2D950D8D33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6EB15D0-A1AF-531C-F443-43B6F28989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AB22BB-8D3C-F42D-3BFA-BF3740EA24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E53839-5984-D610-11E1-A2188A7A8EB8}"/>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6" name="Footer Placeholder 5">
            <a:extLst>
              <a:ext uri="{FF2B5EF4-FFF2-40B4-BE49-F238E27FC236}">
                <a16:creationId xmlns:a16="http://schemas.microsoft.com/office/drawing/2014/main" id="{9F78EFC0-F825-02A7-02AA-9718AED86B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0FAFB5-F5CC-D518-9BF2-2BD20BEA3D4E}"/>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424357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EBB0E-4904-042B-4354-A67A459DACD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6A1435F-8ED0-3E55-7624-D5C83E65FE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1622F2-5924-CD4B-0CA6-533434EB74DE}"/>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5" name="Footer Placeholder 4">
            <a:extLst>
              <a:ext uri="{FF2B5EF4-FFF2-40B4-BE49-F238E27FC236}">
                <a16:creationId xmlns:a16="http://schemas.microsoft.com/office/drawing/2014/main" id="{B2BE259D-CA5C-CE1D-358E-8DE0E894B7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54D44-2CDA-7B5C-8112-0617403D1956}"/>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4008378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D3B956-7437-6588-DE11-820C5C1BE6D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C0E7DDB-11D8-FB3D-78B7-3FBF3ACF365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B67C5A-0EC7-278E-AD92-AED2D817CA09}"/>
              </a:ext>
            </a:extLst>
          </p:cNvPr>
          <p:cNvSpPr>
            <a:spLocks noGrp="1"/>
          </p:cNvSpPr>
          <p:nvPr>
            <p:ph type="dt" sz="half" idx="10"/>
          </p:nvPr>
        </p:nvSpPr>
        <p:spPr/>
        <p:txBody>
          <a:bodyPr/>
          <a:lstStyle/>
          <a:p>
            <a:fld id="{96D9AA96-A638-41B8-A843-35617B90D8A6}" type="datetimeFigureOut">
              <a:rPr lang="en-GB" smtClean="0"/>
              <a:t>10/10/2026</a:t>
            </a:fld>
            <a:endParaRPr lang="en-GB"/>
          </a:p>
        </p:txBody>
      </p:sp>
      <p:sp>
        <p:nvSpPr>
          <p:cNvPr id="5" name="Footer Placeholder 4">
            <a:extLst>
              <a:ext uri="{FF2B5EF4-FFF2-40B4-BE49-F238E27FC236}">
                <a16:creationId xmlns:a16="http://schemas.microsoft.com/office/drawing/2014/main" id="{B2A554E3-DE2A-23B4-3E36-06901ACF28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833D0-B7CF-E35D-A15F-ADAF4876794A}"/>
              </a:ext>
            </a:extLst>
          </p:cNvPr>
          <p:cNvSpPr>
            <a:spLocks noGrp="1"/>
          </p:cNvSpPr>
          <p:nvPr>
            <p:ph type="sldNum" sz="quarter" idx="12"/>
          </p:nvPr>
        </p:nvSpPr>
        <p:spPr/>
        <p:txBody>
          <a:bodyPr/>
          <a:lstStyle/>
          <a:p>
            <a:fld id="{ADE6EBE4-918A-4CA5-A12C-8BF09A395EA4}" type="slidenum">
              <a:rPr lang="en-GB" smtClean="0"/>
              <a:t>‹#›</a:t>
            </a:fld>
            <a:endParaRPr lang="en-GB"/>
          </a:p>
        </p:txBody>
      </p:sp>
    </p:spTree>
    <p:extLst>
      <p:ext uri="{BB962C8B-B14F-4D97-AF65-F5344CB8AC3E}">
        <p14:creationId xmlns:p14="http://schemas.microsoft.com/office/powerpoint/2010/main" val="435079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998484-EC0E-F201-2737-3BBBEA8471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3C4EFE0-5B73-EC78-3D66-6B2EAE7405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C5D188F-08E9-C132-3C85-881ED19179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6D9AA96-A638-41B8-A843-35617B90D8A6}" type="datetimeFigureOut">
              <a:rPr lang="en-GB" smtClean="0"/>
              <a:t>10/10/2026</a:t>
            </a:fld>
            <a:endParaRPr lang="en-GB"/>
          </a:p>
        </p:txBody>
      </p:sp>
      <p:sp>
        <p:nvSpPr>
          <p:cNvPr id="5" name="Footer Placeholder 4">
            <a:extLst>
              <a:ext uri="{FF2B5EF4-FFF2-40B4-BE49-F238E27FC236}">
                <a16:creationId xmlns:a16="http://schemas.microsoft.com/office/drawing/2014/main" id="{C31C4949-C54D-898F-FD0B-13CE2D7941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1AD8144-2497-DE13-EC06-3FEEB8292D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DE6EBE4-918A-4CA5-A12C-8BF09A395EA4}" type="slidenum">
              <a:rPr lang="en-GB" smtClean="0"/>
              <a:t>‹#›</a:t>
            </a:fld>
            <a:endParaRPr lang="en-GB"/>
          </a:p>
        </p:txBody>
      </p:sp>
    </p:spTree>
    <p:extLst>
      <p:ext uri="{BB962C8B-B14F-4D97-AF65-F5344CB8AC3E}">
        <p14:creationId xmlns:p14="http://schemas.microsoft.com/office/powerpoint/2010/main" val="5674136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crwysmedicalcentre.nhs.wales/social-prescribing/what-is-social-prescribing/" TargetMode="External"/><Relationship Id="rId3" Type="http://schemas.openxmlformats.org/officeDocument/2006/relationships/hyperlink" Target="https://doi.org/10.1017/S0033291723002660" TargetMode="External"/><Relationship Id="rId7" Type="http://schemas.openxmlformats.org/officeDocument/2006/relationships/hyperlink" Target="https://www.legislation.gov.uk/ukpga/2014/6?" TargetMode="External"/><Relationship Id="rId2" Type="http://schemas.openxmlformats.org/officeDocument/2006/relationships/hyperlink" Target="https://doi.org/10.1177/14034948241277863" TargetMode="External"/><Relationship Id="rId1" Type="http://schemas.openxmlformats.org/officeDocument/2006/relationships/slideLayout" Target="../slideLayouts/slideLayout6.xml"/><Relationship Id="rId6" Type="http://schemas.openxmlformats.org/officeDocument/2006/relationships/hyperlink" Target="https://www.kingsfund.org.uk/insight-and-analysis/long-reads/social-prescribing" TargetMode="External"/><Relationship Id="rId5" Type="http://schemas.openxmlformats.org/officeDocument/2006/relationships/hyperlink" Target="https://www.cqc.org.uk/guidance-regulation/local-authorities/assessment-framework/theme1/equity" TargetMode="External"/><Relationship Id="rId4" Type="http://schemas.openxmlformats.org/officeDocument/2006/relationships/hyperlink" Target="https://post.parliament.uk/research-briefings/post-pn-078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legislation.gov.uk/ukpga/2010/15/contents" TargetMode="External"/><Relationship Id="rId3" Type="http://schemas.openxmlformats.org/officeDocument/2006/relationships/hyperlink" Target="https://www.gov.uk/government/publications/digital-inclusion-action-plan-one-year-on?" TargetMode="External"/><Relationship Id="rId7" Type="http://schemas.openxmlformats.org/officeDocument/2006/relationships/hyperlink" Target="https://content.eastamb.nhs.uk/assets/Green_Plan_2021_2026_782a16e14b.pdf" TargetMode="External"/><Relationship Id="rId2" Type="http://schemas.openxmlformats.org/officeDocument/2006/relationships/hyperlink" Target="https://www.gov.uk/government/publications/digital-inclusion-action-plan-first-steps?" TargetMode="External"/><Relationship Id="rId1" Type="http://schemas.openxmlformats.org/officeDocument/2006/relationships/slideLayout" Target="../slideLayouts/slideLayout6.xml"/><Relationship Id="rId6" Type="http://schemas.openxmlformats.org/officeDocument/2006/relationships/hyperlink" Target="https://doi.org/10.1007/s10578-026-02019-1" TargetMode="External"/><Relationship Id="rId5" Type="http://schemas.openxmlformats.org/officeDocument/2006/relationships/hyperlink" Target="https://www.gov.uk/government/publications/10-year-health-plan-for-england-fit-for-the-future" TargetMode="External"/><Relationship Id="rId4" Type="http://schemas.openxmlformats.org/officeDocument/2006/relationships/hyperlink" Target="https://www.gov.uk/government/publications/improving-the-mental-health-of-babies-children-and-young-people?utm_source=chatgpt.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fairerhealthacademy.gmtableau.nhs.uk/file/110596001-gm-icp-fhfa-stories-of-change-case-study-bewellsocialprescribing-final-1" TargetMode="External"/><Relationship Id="rId7" Type="http://schemas.openxmlformats.org/officeDocument/2006/relationships/hyperlink" Target="https://digital.nhs.uk/data-and-information/publications/statistical/mental-health-of-children-and-young-people-in-england/2023-wave-4-follow-up" TargetMode="External"/><Relationship Id="rId2" Type="http://schemas.openxmlformats.org/officeDocument/2006/relationships/hyperlink" Target="https://gmintegratedcare.org.uk/greatermanchester-icp/icp-strategy/improving-health-and-care-in-greater-manchester/" TargetMode="External"/><Relationship Id="rId1" Type="http://schemas.openxmlformats.org/officeDocument/2006/relationships/slideLayout" Target="../slideLayouts/slideLayout6.xml"/><Relationship Id="rId6" Type="http://schemas.openxmlformats.org/officeDocument/2006/relationships/hyperlink" Target="https://www.england.nhs.uk/publication/the-five-year-forward-view-for-mental-health/" TargetMode="External"/><Relationship Id="rId5" Type="http://schemas.openxmlformats.org/officeDocument/2006/relationships/hyperlink" Target="https://www.mentalhealth.org.uk/our-work/research/foundation-reports-tackling-mental-health-inequalities-uk" TargetMode="External"/><Relationship Id="rId4" Type="http://schemas.openxmlformats.org/officeDocument/2006/relationships/hyperlink" Target="https://www.researchgate.net/publication/330440892_Fair_Society_Healthy_Live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ons.gov.uk/peoplepopulationandcommunity/wellbeing/methodologies/ukmeasuresofnationalwellbeinguserguide" TargetMode="External"/><Relationship Id="rId3" Type="http://schemas.openxmlformats.org/officeDocument/2006/relationships/hyperlink" Target="https://www.england.nhs.uk/long-read/social-prescribing-reference-guide-and-technical-annex-for-primary-care-networks/?" TargetMode="External"/><Relationship Id="rId7" Type="http://schemas.openxmlformats.org/officeDocument/2006/relationships/hyperlink" Target="https://www.ons.gov.uk/peoplepopulationandcommunity/healthandsocialcare/healthandwellbeing/bulletins/healthinengland/2015to2020"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s://digital.nhs.uk/data-and-information/publications/statistical/health-survey-england-additional-analyses/ethnicity-and-health-2011-2019-experimental-statistics/wellbeing-copy" TargetMode="External"/><Relationship Id="rId5" Type="http://schemas.openxmlformats.org/officeDocument/2006/relationships/hyperlink" Target="https://www.england.nhs.uk/about/equality/equality-hub/national-healthcare-inequalities-improvement-programme/what-are-healthcare-inequalities/" TargetMode="External"/><Relationship Id="rId10" Type="http://schemas.openxmlformats.org/officeDocument/2006/relationships/hyperlink" Target="https://petrodiamant.com/sustainable-development-goals/" TargetMode="External"/><Relationship Id="rId4" Type="http://schemas.openxmlformats.org/officeDocument/2006/relationships/hyperlink" Target="https://www.england.nhs.uk/personalisedcare/social-prescribing/" TargetMode="External"/><Relationship Id="rId9" Type="http://schemas.openxmlformats.org/officeDocument/2006/relationships/hyperlink" Target="https://doi.org/10.1155/hsc/2969967"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sdgs.un.org/goals/goal3?utm" TargetMode="External"/><Relationship Id="rId3" Type="http://schemas.openxmlformats.org/officeDocument/2006/relationships/hyperlink" Target="https://www.researchgate.net/figure/Dahlgren-and-Whitehead-1991-model-of-the-determinants-of-health_fig1_303321662?" TargetMode="External"/><Relationship Id="rId7" Type="http://schemas.openxmlformats.org/officeDocument/2006/relationships/hyperlink" Target="https://unstats.un.org/sdgs/report/2025/?" TargetMode="External"/><Relationship Id="rId2" Type="http://schemas.openxmlformats.org/officeDocument/2006/relationships/hyperlink" Target="https://www.gov.uk/government/publications/health-profile-for-england/chapter-6-social-determinants-of-health" TargetMode="External"/><Relationship Id="rId1" Type="http://schemas.openxmlformats.org/officeDocument/2006/relationships/slideLayout" Target="../slideLayouts/slideLayout6.xml"/><Relationship Id="rId6" Type="http://schemas.openxmlformats.org/officeDocument/2006/relationships/hyperlink" Target="https://scienceinsights.org/what-is-the-health-belief-model-and-how-does-it-work/" TargetMode="External"/><Relationship Id="rId5" Type="http://schemas.openxmlformats.org/officeDocument/2006/relationships/hyperlink" Target="https://rrimt.ac.in/sustainable-development/" TargetMode="External"/><Relationship Id="rId4" Type="http://schemas.openxmlformats.org/officeDocument/2006/relationships/hyperlink" Target="https://doi.org/10.1007/s11019-023-10150-2" TargetMode="External"/><Relationship Id="rId9" Type="http://schemas.openxmlformats.org/officeDocument/2006/relationships/hyperlink" Target="https://sdgs.un.org/goal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who.int/publications/i/item/9789240067530" TargetMode="External"/><Relationship Id="rId7" Type="http://schemas.openxmlformats.org/officeDocument/2006/relationships/hyperlink" Target="https://yardandgardenguru.com/fun-outdoor-games-for-large-groups/" TargetMode="External"/><Relationship Id="rId2" Type="http://schemas.openxmlformats.org/officeDocument/2006/relationships/hyperlink" Target="https://www.who.int/about/governance/constitution" TargetMode="External"/><Relationship Id="rId1" Type="http://schemas.openxmlformats.org/officeDocument/2006/relationships/slideLayout" Target="../slideLayouts/slideLayout6.xml"/><Relationship Id="rId6" Type="http://schemas.openxmlformats.org/officeDocument/2006/relationships/hyperlink" Target="https://www.who.int/health-topics/social-determinants-of-health" TargetMode="External"/><Relationship Id="rId5" Type="http://schemas.openxmlformats.org/officeDocument/2006/relationships/hyperlink" Target="https://www.who.int/health-topics/mental-health" TargetMode="External"/><Relationship Id="rId4" Type="http://schemas.openxmlformats.org/officeDocument/2006/relationships/hyperlink" Target="https://www.who.int/news-room/fact-sheets/detail/adolescent-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0"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3" name="Group 12">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4" name="Freeform: Shape 13">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 name="Freeform: Shape 14">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CB3CB01-3286-234B-7083-3DC01806A06B}"/>
              </a:ext>
            </a:extLst>
          </p:cNvPr>
          <p:cNvSpPr>
            <a:spLocks noGrp="1"/>
          </p:cNvSpPr>
          <p:nvPr>
            <p:ph type="title"/>
          </p:nvPr>
        </p:nvSpPr>
        <p:spPr>
          <a:xfrm>
            <a:off x="790418" y="938079"/>
            <a:ext cx="10558405" cy="3044335"/>
          </a:xfrm>
        </p:spPr>
        <p:txBody>
          <a:bodyPr vert="horz" lIns="91440" tIns="45720" rIns="91440" bIns="45720" rtlCol="0" anchor="b">
            <a:noAutofit/>
          </a:bodyPr>
          <a:lstStyle/>
          <a:p>
            <a:pPr algn="ctr">
              <a:lnSpc>
                <a:spcPct val="150000"/>
              </a:lnSpc>
            </a:pPr>
            <a:r>
              <a:rPr lang="en-GB" sz="3200" b="1" dirty="0"/>
              <a:t>BMHP6030 - Health, Wellbeing and Sustainable Development</a:t>
            </a:r>
            <a:br>
              <a:rPr lang="en-GB" sz="3200" b="1" dirty="0"/>
            </a:br>
            <a:r>
              <a:rPr lang="en-GB" sz="3200" dirty="0"/>
              <a:t>Student Name: Rafia Farooq</a:t>
            </a:r>
            <a:br>
              <a:rPr lang="en-GB" sz="3200" dirty="0"/>
            </a:br>
            <a:r>
              <a:rPr lang="en-GB" sz="3200" dirty="0"/>
              <a:t>Student Number: 2325948</a:t>
            </a:r>
            <a:br>
              <a:rPr lang="en-GB" sz="3200" dirty="0"/>
            </a:br>
            <a:r>
              <a:rPr lang="en-GB" sz="3200" dirty="0"/>
              <a:t>Lecturer Name: Parese Ahmed</a:t>
            </a:r>
            <a:endParaRPr lang="en-US" sz="3200" kern="1200" dirty="0">
              <a:latin typeface="+mj-lt"/>
              <a:ea typeface="+mj-ea"/>
              <a:cs typeface="+mj-cs"/>
            </a:endParaRPr>
          </a:p>
        </p:txBody>
      </p:sp>
      <p:sp>
        <p:nvSpPr>
          <p:cNvPr id="5" name="TextBox 4">
            <a:extLst>
              <a:ext uri="{FF2B5EF4-FFF2-40B4-BE49-F238E27FC236}">
                <a16:creationId xmlns:a16="http://schemas.microsoft.com/office/drawing/2014/main" id="{D44C670B-D99E-348B-585B-148D468D9B96}"/>
              </a:ext>
            </a:extLst>
          </p:cNvPr>
          <p:cNvSpPr txBox="1"/>
          <p:nvPr/>
        </p:nvSpPr>
        <p:spPr>
          <a:xfrm>
            <a:off x="135344" y="4330954"/>
            <a:ext cx="11918263" cy="1575881"/>
          </a:xfrm>
          <a:prstGeom prst="rect">
            <a:avLst/>
          </a:prstGeom>
          <a:noFill/>
        </p:spPr>
        <p:txBody>
          <a:bodyPr wrap="none" rtlCol="0">
            <a:spAutoFit/>
          </a:bodyPr>
          <a:lstStyle/>
          <a:p>
            <a:pPr algn="ctr">
              <a:lnSpc>
                <a:spcPct val="150000"/>
              </a:lnSpc>
            </a:pPr>
            <a:br>
              <a:rPr lang="en-US" sz="2400" dirty="0">
                <a:solidFill>
                  <a:schemeClr val="bg1"/>
                </a:solidFill>
              </a:rPr>
            </a:br>
            <a:r>
              <a:rPr lang="en-US" sz="2400" i="1" dirty="0"/>
              <a:t>Integrating Health, Wellbeing and Sustainable Development in UK Health and Social Care</a:t>
            </a:r>
            <a:br>
              <a:rPr lang="en-US" sz="2400" i="1" dirty="0">
                <a:solidFill>
                  <a:schemeClr val="bg1"/>
                </a:solidFill>
              </a:rPr>
            </a:br>
            <a:endParaRPr lang="en-GB" dirty="0"/>
          </a:p>
        </p:txBody>
      </p:sp>
    </p:spTree>
    <p:extLst>
      <p:ext uri="{BB962C8B-B14F-4D97-AF65-F5344CB8AC3E}">
        <p14:creationId xmlns:p14="http://schemas.microsoft.com/office/powerpoint/2010/main" val="1028250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4D3322-106C-6CD3-631E-D1A5CAB43129}"/>
              </a:ext>
            </a:extLst>
          </p:cNvPr>
          <p:cNvSpPr>
            <a:spLocks noGrp="1"/>
          </p:cNvSpPr>
          <p:nvPr>
            <p:ph type="title"/>
          </p:nvPr>
        </p:nvSpPr>
        <p:spPr>
          <a:xfrm>
            <a:off x="838200" y="557188"/>
            <a:ext cx="10515600" cy="1133499"/>
          </a:xfrm>
        </p:spPr>
        <p:txBody>
          <a:bodyPr vert="horz" lIns="91440" tIns="45720" rIns="91440" bIns="45720" rtlCol="0" anchor="ctr">
            <a:normAutofit/>
          </a:bodyPr>
          <a:lstStyle/>
          <a:p>
            <a:pPr algn="ctr"/>
            <a:r>
              <a:rPr lang="en-US" sz="4000" b="1" kern="1200" dirty="0">
                <a:solidFill>
                  <a:schemeClr val="tx1"/>
                </a:solidFill>
                <a:latin typeface="+mj-lt"/>
                <a:ea typeface="+mj-ea"/>
                <a:cs typeface="+mj-cs"/>
              </a:rPr>
              <a:t>Introduction</a:t>
            </a:r>
            <a:endParaRPr lang="en-US" sz="3600" kern="1200" dirty="0">
              <a:solidFill>
                <a:schemeClr val="tx1"/>
              </a:solidFill>
              <a:latin typeface="+mj-lt"/>
              <a:ea typeface="+mj-ea"/>
              <a:cs typeface="+mj-cs"/>
            </a:endParaRPr>
          </a:p>
        </p:txBody>
      </p:sp>
      <p:graphicFrame>
        <p:nvGraphicFramePr>
          <p:cNvPr id="5" name="Diagram 4">
            <a:extLst>
              <a:ext uri="{FF2B5EF4-FFF2-40B4-BE49-F238E27FC236}">
                <a16:creationId xmlns:a16="http://schemas.microsoft.com/office/drawing/2014/main" id="{1A7DAB81-AA40-1639-4EE2-0EBF0A2FE322}"/>
              </a:ext>
            </a:extLst>
          </p:cNvPr>
          <p:cNvGraphicFramePr/>
          <p:nvPr>
            <p:extLst>
              <p:ext uri="{D42A27DB-BD31-4B8C-83A1-F6EECF244321}">
                <p14:modId xmlns:p14="http://schemas.microsoft.com/office/powerpoint/2010/main" val="3364009941"/>
              </p:ext>
            </p:extLst>
          </p:nvPr>
        </p:nvGraphicFramePr>
        <p:xfrm>
          <a:off x="838200" y="1690687"/>
          <a:ext cx="10515600" cy="4818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4" name="Straight Connector 3">
            <a:extLst>
              <a:ext uri="{FF2B5EF4-FFF2-40B4-BE49-F238E27FC236}">
                <a16:creationId xmlns:a16="http://schemas.microsoft.com/office/drawing/2014/main" id="{C4549799-31B8-53AA-FADC-583871DC65B3}"/>
              </a:ext>
            </a:extLst>
          </p:cNvPr>
          <p:cNvCxnSpPr/>
          <p:nvPr/>
        </p:nvCxnSpPr>
        <p:spPr>
          <a:xfrm>
            <a:off x="4227871" y="1533832"/>
            <a:ext cx="3755923" cy="0"/>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2402495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A106B4-2E29-D1E8-2D5E-F0CDCBB9A47D}"/>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000" b="1" dirty="0"/>
              <a:t>Health and Wellbeing</a:t>
            </a:r>
            <a:endParaRPr lang="en-US" sz="4000"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E9B79FA-5F7C-2064-5D09-0656309549E8}"/>
              </a:ext>
            </a:extLst>
          </p:cNvPr>
          <p:cNvSpPr>
            <a:spLocks noGrp="1"/>
          </p:cNvSpPr>
          <p:nvPr>
            <p:ph type="body" sz="half" idx="2"/>
          </p:nvPr>
        </p:nvSpPr>
        <p:spPr>
          <a:xfrm>
            <a:off x="1130710" y="2041770"/>
            <a:ext cx="4451792" cy="4325358"/>
          </a:xfrm>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t">
            <a:noAutofit/>
          </a:bodyPr>
          <a:lstStyle/>
          <a:p>
            <a:pPr indent="-228600">
              <a:lnSpc>
                <a:spcPct val="150000"/>
              </a:lnSpc>
              <a:buFont typeface="Arial" panose="020B0604020202020204" pitchFamily="34" charset="0"/>
              <a:buChar char="•"/>
            </a:pPr>
            <a:r>
              <a:rPr lang="en-US" sz="1400" b="1" dirty="0">
                <a:solidFill>
                  <a:schemeClr val="tx1"/>
                </a:solidFill>
              </a:rPr>
              <a:t>Health</a:t>
            </a:r>
            <a:r>
              <a:rPr lang="en-US" sz="1400" dirty="0">
                <a:solidFill>
                  <a:schemeClr val="tx1"/>
                </a:solidFill>
              </a:rPr>
              <a:t> is a state of complete physical, mental and social well-being, not merely the absence of disease or infirmity (WHO, 1948).</a:t>
            </a:r>
          </a:p>
          <a:p>
            <a:pPr indent="-228600">
              <a:lnSpc>
                <a:spcPct val="150000"/>
              </a:lnSpc>
              <a:buFont typeface="Arial" panose="020B0604020202020204" pitchFamily="34" charset="0"/>
              <a:buChar char="•"/>
            </a:pPr>
            <a:r>
              <a:rPr lang="en-US" sz="1400" b="1" dirty="0">
                <a:solidFill>
                  <a:schemeClr val="tx1"/>
                </a:solidFill>
              </a:rPr>
              <a:t>Wellbeing</a:t>
            </a:r>
            <a:r>
              <a:rPr lang="en-US" sz="1400" dirty="0">
                <a:solidFill>
                  <a:schemeClr val="tx1"/>
                </a:solidFill>
              </a:rPr>
              <a:t> involves how people feel about themselves and their lives, including positive emotions, a sense of meaning and life satisfaction (NHS England Digital, 2022).</a:t>
            </a:r>
          </a:p>
          <a:p>
            <a:pPr indent="-228600">
              <a:lnSpc>
                <a:spcPct val="150000"/>
              </a:lnSpc>
              <a:buFont typeface="Arial" panose="020B0604020202020204" pitchFamily="34" charset="0"/>
              <a:buChar char="•"/>
            </a:pPr>
            <a:r>
              <a:rPr lang="en-US" sz="1400" b="1" dirty="0">
                <a:solidFill>
                  <a:schemeClr val="tx1"/>
                </a:solidFill>
              </a:rPr>
              <a:t>Subjective Wellbeing: </a:t>
            </a:r>
            <a:r>
              <a:rPr lang="en-US" sz="1400" dirty="0">
                <a:solidFill>
                  <a:schemeClr val="tx1"/>
                </a:solidFill>
              </a:rPr>
              <a:t>Individual’s feelings, emotional wellbeing (ONS, 2025).</a:t>
            </a:r>
          </a:p>
          <a:p>
            <a:pPr indent="-228600">
              <a:lnSpc>
                <a:spcPct val="150000"/>
              </a:lnSpc>
              <a:buFont typeface="Arial" panose="020B0604020202020204" pitchFamily="34" charset="0"/>
              <a:buChar char="•"/>
            </a:pPr>
            <a:r>
              <a:rPr lang="en-US" sz="1400" b="1" dirty="0">
                <a:solidFill>
                  <a:schemeClr val="tx1"/>
                </a:solidFill>
              </a:rPr>
              <a:t>Objective Wellbeing: </a:t>
            </a:r>
            <a:r>
              <a:rPr lang="en-US" sz="1400" dirty="0">
                <a:solidFill>
                  <a:schemeClr val="tx1"/>
                </a:solidFill>
              </a:rPr>
              <a:t>Living conditions, economical development (ONS, 2025).</a:t>
            </a:r>
          </a:p>
        </p:txBody>
      </p:sp>
      <p:pic>
        <p:nvPicPr>
          <p:cNvPr id="17" name="Picture 16">
            <a:extLst>
              <a:ext uri="{FF2B5EF4-FFF2-40B4-BE49-F238E27FC236}">
                <a16:creationId xmlns:a16="http://schemas.microsoft.com/office/drawing/2014/main" id="{49D7FD44-FF9A-0245-4113-758C5F360A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4593" y="1911493"/>
            <a:ext cx="4296697" cy="4585913"/>
          </a:xfrm>
          <a:prstGeom prst="rect">
            <a:avLst/>
          </a:prstGeom>
        </p:spPr>
      </p:pic>
      <p:sp>
        <p:nvSpPr>
          <p:cNvPr id="18" name="TextBox 17">
            <a:extLst>
              <a:ext uri="{FF2B5EF4-FFF2-40B4-BE49-F238E27FC236}">
                <a16:creationId xmlns:a16="http://schemas.microsoft.com/office/drawing/2014/main" id="{58662813-0FFA-5019-8A0F-F65D31FFFD15}"/>
              </a:ext>
            </a:extLst>
          </p:cNvPr>
          <p:cNvSpPr txBox="1"/>
          <p:nvPr/>
        </p:nvSpPr>
        <p:spPr>
          <a:xfrm>
            <a:off x="8317547" y="6469880"/>
            <a:ext cx="3225563" cy="261610"/>
          </a:xfrm>
          <a:prstGeom prst="rect">
            <a:avLst/>
          </a:prstGeom>
          <a:noFill/>
        </p:spPr>
        <p:txBody>
          <a:bodyPr wrap="none" rtlCol="0">
            <a:spAutoFit/>
          </a:bodyPr>
          <a:lstStyle/>
          <a:p>
            <a:r>
              <a:rPr lang="en-GB" sz="1100" dirty="0"/>
              <a:t>Fig: Health in England in 2020  Source: ONS, 2022.</a:t>
            </a:r>
          </a:p>
        </p:txBody>
      </p:sp>
    </p:spTree>
    <p:extLst>
      <p:ext uri="{BB962C8B-B14F-4D97-AF65-F5344CB8AC3E}">
        <p14:creationId xmlns:p14="http://schemas.microsoft.com/office/powerpoint/2010/main" val="306491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F5F1A67-DE97-78D9-9D93-21FD3CBF43DA}"/>
              </a:ext>
            </a:extLst>
          </p:cNvPr>
          <p:cNvSpPr txBox="1"/>
          <p:nvPr/>
        </p:nvSpPr>
        <p:spPr>
          <a:xfrm>
            <a:off x="630936" y="640080"/>
            <a:ext cx="4818888" cy="14813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dirty="0">
                <a:solidFill>
                  <a:schemeClr val="tx1"/>
                </a:solidFill>
                <a:latin typeface="+mj-lt"/>
                <a:ea typeface="+mj-ea"/>
                <a:cs typeface="+mj-cs"/>
              </a:rPr>
              <a:t>Sustainable Development </a:t>
            </a:r>
            <a:endParaRPr lang="en-US" sz="4000" kern="1200" dirty="0">
              <a:solidFill>
                <a:schemeClr val="tx1"/>
              </a:solidFill>
              <a:latin typeface="+mj-lt"/>
              <a:ea typeface="+mj-ea"/>
              <a:cs typeface="+mj-cs"/>
            </a:endParaRPr>
          </a:p>
        </p:txBody>
      </p:sp>
      <p:sp>
        <p:nvSpPr>
          <p:cNvPr id="3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A3FB415-A317-E644-63C8-38F84E64C2F7}"/>
              </a:ext>
            </a:extLst>
          </p:cNvPr>
          <p:cNvSpPr txBox="1"/>
          <p:nvPr/>
        </p:nvSpPr>
        <p:spPr>
          <a:xfrm>
            <a:off x="630936" y="2610612"/>
            <a:ext cx="4818888" cy="3547872"/>
          </a:xfrm>
          <a:prstGeom prst="rect">
            <a:avLst/>
          </a:prstGeom>
          <a:scene3d>
            <a:camera prst="orthographicFront">
              <a:rot lat="0" lon="0" rev="0"/>
            </a:camera>
            <a:lightRig rig="soft" dir="t">
              <a:rot lat="0" lon="0" rev="0"/>
            </a:lightRig>
          </a:scene3d>
        </p:spPr>
        <p:style>
          <a:lnRef idx="1">
            <a:schemeClr val="accent2"/>
          </a:lnRef>
          <a:fillRef idx="3">
            <a:schemeClr val="accent2"/>
          </a:fillRef>
          <a:effectRef idx="2">
            <a:schemeClr val="accent2"/>
          </a:effectRef>
          <a:fontRef idx="minor">
            <a:schemeClr val="lt1"/>
          </a:fontRef>
        </p:style>
        <p:txBody>
          <a:bodyPr vert="horz" lIns="91440" tIns="45720" rIns="91440" bIns="45720" rtlCol="0" anchor="t">
            <a:normAutofit/>
          </a:bodyPr>
          <a:lstStyle/>
          <a:p>
            <a:pPr>
              <a:lnSpc>
                <a:spcPct val="150000"/>
              </a:lnSpc>
              <a:spcAft>
                <a:spcPts val="600"/>
              </a:spcAft>
            </a:pPr>
            <a:r>
              <a:rPr lang="en-US" sz="1400" b="1" dirty="0">
                <a:solidFill>
                  <a:schemeClr val="tx1"/>
                </a:solidFill>
              </a:rPr>
              <a:t>Sustainable development </a:t>
            </a:r>
            <a:r>
              <a:rPr lang="en-US" sz="1400" dirty="0">
                <a:solidFill>
                  <a:schemeClr val="tx1"/>
                </a:solidFill>
              </a:rPr>
              <a:t>means meeting current needs while protecting future wellbeing, reducing inequalities and supporting healthy, resilient and sustainable communities (United Nations, 2026).</a:t>
            </a:r>
          </a:p>
          <a:p>
            <a:pPr>
              <a:lnSpc>
                <a:spcPct val="150000"/>
              </a:lnSpc>
              <a:spcAft>
                <a:spcPts val="600"/>
              </a:spcAft>
            </a:pPr>
            <a:r>
              <a:rPr lang="en-US" sz="1400" b="1" dirty="0">
                <a:solidFill>
                  <a:schemeClr val="tx1"/>
                </a:solidFill>
              </a:rPr>
              <a:t>Examples:</a:t>
            </a:r>
          </a:p>
          <a:p>
            <a:pPr marL="285750" indent="-285750">
              <a:lnSpc>
                <a:spcPct val="150000"/>
              </a:lnSpc>
              <a:spcAft>
                <a:spcPts val="600"/>
              </a:spcAft>
              <a:buFont typeface="Arial" panose="020B0604020202020204" pitchFamily="34" charset="0"/>
              <a:buChar char="•"/>
            </a:pPr>
            <a:r>
              <a:rPr lang="en-US" sz="1400" dirty="0">
                <a:solidFill>
                  <a:schemeClr val="tx1"/>
                </a:solidFill>
              </a:rPr>
              <a:t>Renewable Energy</a:t>
            </a:r>
          </a:p>
          <a:p>
            <a:pPr marL="285750" indent="-285750">
              <a:lnSpc>
                <a:spcPct val="150000"/>
              </a:lnSpc>
              <a:spcAft>
                <a:spcPts val="600"/>
              </a:spcAft>
              <a:buFont typeface="Arial" panose="020B0604020202020204" pitchFamily="34" charset="0"/>
              <a:buChar char="•"/>
            </a:pPr>
            <a:r>
              <a:rPr lang="en-US" sz="1400" dirty="0">
                <a:solidFill>
                  <a:schemeClr val="tx1"/>
                </a:solidFill>
              </a:rPr>
              <a:t>Green jobs and skills</a:t>
            </a:r>
          </a:p>
          <a:p>
            <a:pPr marL="285750" indent="-285750">
              <a:lnSpc>
                <a:spcPct val="150000"/>
              </a:lnSpc>
              <a:spcAft>
                <a:spcPts val="600"/>
              </a:spcAft>
              <a:buFont typeface="Arial" panose="020B0604020202020204" pitchFamily="34" charset="0"/>
              <a:buChar char="•"/>
            </a:pPr>
            <a:r>
              <a:rPr lang="en-US" sz="1400" dirty="0">
                <a:solidFill>
                  <a:schemeClr val="tx1"/>
                </a:solidFill>
              </a:rPr>
              <a:t>Accessible community services</a:t>
            </a:r>
          </a:p>
          <a:p>
            <a:pPr>
              <a:lnSpc>
                <a:spcPct val="150000"/>
              </a:lnSpc>
              <a:spcAft>
                <a:spcPts val="600"/>
              </a:spcAft>
            </a:pPr>
            <a:r>
              <a:rPr lang="en-US" sz="1400" dirty="0">
                <a:solidFill>
                  <a:schemeClr val="tx1"/>
                </a:solidFill>
              </a:rPr>
              <a:t>                                                                                (United Nation, 2025).</a:t>
            </a:r>
          </a:p>
        </p:txBody>
      </p:sp>
      <p:pic>
        <p:nvPicPr>
          <p:cNvPr id="4" name="Picture 3">
            <a:extLst>
              <a:ext uri="{FF2B5EF4-FFF2-40B4-BE49-F238E27FC236}">
                <a16:creationId xmlns:a16="http://schemas.microsoft.com/office/drawing/2014/main" id="{C58FD152-76C0-BBC1-1A64-570654A64F1D}"/>
              </a:ext>
            </a:extLst>
          </p:cNvPr>
          <p:cNvPicPr>
            <a:picLocks noChangeAspect="1"/>
          </p:cNvPicPr>
          <p:nvPr/>
        </p:nvPicPr>
        <p:blipFill>
          <a:blip r:embed="rId2"/>
          <a:stretch>
            <a:fillRect/>
          </a:stretch>
        </p:blipFill>
        <p:spPr>
          <a:xfrm>
            <a:off x="6099048" y="699516"/>
            <a:ext cx="5458968" cy="5458968"/>
          </a:xfrm>
          <a:prstGeom prst="rect">
            <a:avLst/>
          </a:prstGeom>
        </p:spPr>
      </p:pic>
      <p:sp>
        <p:nvSpPr>
          <p:cNvPr id="9" name="TextBox 8">
            <a:extLst>
              <a:ext uri="{FF2B5EF4-FFF2-40B4-BE49-F238E27FC236}">
                <a16:creationId xmlns:a16="http://schemas.microsoft.com/office/drawing/2014/main" id="{8FBF6BA8-7BF9-8F23-161E-D0CBE9D68209}"/>
              </a:ext>
            </a:extLst>
          </p:cNvPr>
          <p:cNvSpPr txBox="1"/>
          <p:nvPr/>
        </p:nvSpPr>
        <p:spPr>
          <a:xfrm>
            <a:off x="6449961" y="6208160"/>
            <a:ext cx="4901578" cy="600164"/>
          </a:xfrm>
          <a:prstGeom prst="rect">
            <a:avLst/>
          </a:prstGeom>
          <a:noFill/>
        </p:spPr>
        <p:txBody>
          <a:bodyPr wrap="square">
            <a:spAutoFit/>
          </a:bodyPr>
          <a:lstStyle/>
          <a:p>
            <a:r>
              <a:rPr lang="en-GB" sz="1100" dirty="0"/>
              <a:t>Fig: Sustainable development. Source: RR Institute of Management and Information Technology (no date).</a:t>
            </a:r>
          </a:p>
          <a:p>
            <a:r>
              <a:rPr lang="en-GB" sz="1100" dirty="0"/>
              <a:t>(East of England Ambulance Service NHS Trust, 2021).</a:t>
            </a:r>
          </a:p>
        </p:txBody>
      </p:sp>
    </p:spTree>
    <p:extLst>
      <p:ext uri="{BB962C8B-B14F-4D97-AF65-F5344CB8AC3E}">
        <p14:creationId xmlns:p14="http://schemas.microsoft.com/office/powerpoint/2010/main" val="1173280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04CDACB1-9EA3-22C3-5259-58B1E6F13BC4}"/>
              </a:ext>
            </a:extLst>
          </p:cNvPr>
          <p:cNvGraphicFramePr/>
          <p:nvPr>
            <p:extLst>
              <p:ext uri="{D42A27DB-BD31-4B8C-83A1-F6EECF244321}">
                <p14:modId xmlns:p14="http://schemas.microsoft.com/office/powerpoint/2010/main" val="1647808585"/>
              </p:ext>
            </p:extLst>
          </p:nvPr>
        </p:nvGraphicFramePr>
        <p:xfrm>
          <a:off x="355464" y="1990957"/>
          <a:ext cx="5125884" cy="3621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DC8F6332-44E6-3E49-853D-13A58BDD0B54}"/>
              </a:ext>
            </a:extLst>
          </p:cNvPr>
          <p:cNvGraphicFramePr/>
          <p:nvPr>
            <p:extLst>
              <p:ext uri="{D42A27DB-BD31-4B8C-83A1-F6EECF244321}">
                <p14:modId xmlns:p14="http://schemas.microsoft.com/office/powerpoint/2010/main" val="2045448885"/>
              </p:ext>
            </p:extLst>
          </p:nvPr>
        </p:nvGraphicFramePr>
        <p:xfrm>
          <a:off x="5729859" y="1868129"/>
          <a:ext cx="6214831" cy="39811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TextBox 5">
            <a:extLst>
              <a:ext uri="{FF2B5EF4-FFF2-40B4-BE49-F238E27FC236}">
                <a16:creationId xmlns:a16="http://schemas.microsoft.com/office/drawing/2014/main" id="{FB1E149F-08D5-0638-9075-2723D153912C}"/>
              </a:ext>
            </a:extLst>
          </p:cNvPr>
          <p:cNvSpPr txBox="1"/>
          <p:nvPr/>
        </p:nvSpPr>
        <p:spPr>
          <a:xfrm>
            <a:off x="2094459" y="891826"/>
            <a:ext cx="6773778" cy="707886"/>
          </a:xfrm>
          <a:prstGeom prst="rect">
            <a:avLst/>
          </a:prstGeom>
          <a:noFill/>
          <a:ln>
            <a:solidFill>
              <a:schemeClr val="tx1">
                <a:lumMod val="95000"/>
                <a:lumOff val="5000"/>
              </a:schemeClr>
            </a:solidFill>
          </a:ln>
          <a:effectLst>
            <a:glow rad="228600">
              <a:schemeClr val="accent6">
                <a:satMod val="175000"/>
                <a:alpha val="40000"/>
              </a:schemeClr>
            </a:glow>
          </a:effectLst>
        </p:spPr>
        <p:txBody>
          <a:bodyPr wrap="none" rtlCol="0" anchor="ctr">
            <a:spAutoFit/>
          </a:bodyPr>
          <a:lstStyle/>
          <a:p>
            <a:pPr lvl="1" algn="r" rtl="1"/>
            <a:r>
              <a:rPr lang="en-GB" sz="4000" b="1" dirty="0"/>
              <a:t>Relevant Models of Health</a:t>
            </a:r>
          </a:p>
        </p:txBody>
      </p:sp>
      <p:sp>
        <p:nvSpPr>
          <p:cNvPr id="8" name="TextBox 7">
            <a:extLst>
              <a:ext uri="{FF2B5EF4-FFF2-40B4-BE49-F238E27FC236}">
                <a16:creationId xmlns:a16="http://schemas.microsoft.com/office/drawing/2014/main" id="{D91B3E53-EF56-54D8-96E3-48573A76F8E8}"/>
              </a:ext>
            </a:extLst>
          </p:cNvPr>
          <p:cNvSpPr txBox="1"/>
          <p:nvPr/>
        </p:nvSpPr>
        <p:spPr>
          <a:xfrm>
            <a:off x="830693" y="5325502"/>
            <a:ext cx="4650655" cy="707630"/>
          </a:xfrm>
          <a:prstGeom prst="rect">
            <a:avLst/>
          </a:prstGeom>
          <a:noFill/>
        </p:spPr>
        <p:txBody>
          <a:bodyPr wrap="square" rtlCol="0">
            <a:spAutoFit/>
          </a:bodyPr>
          <a:lstStyle/>
          <a:p>
            <a:pPr>
              <a:lnSpc>
                <a:spcPct val="150000"/>
              </a:lnSpc>
            </a:pPr>
            <a:r>
              <a:rPr lang="en-GB" sz="1400" b="1" dirty="0"/>
              <a:t>Limitation: </a:t>
            </a:r>
            <a:r>
              <a:rPr lang="en-GB" sz="1400" dirty="0"/>
              <a:t>Too broad/vague to provide specific causal or scientific explanations (Roberts, 2023).</a:t>
            </a:r>
          </a:p>
        </p:txBody>
      </p:sp>
      <p:sp>
        <p:nvSpPr>
          <p:cNvPr id="10" name="TextBox 9">
            <a:extLst>
              <a:ext uri="{FF2B5EF4-FFF2-40B4-BE49-F238E27FC236}">
                <a16:creationId xmlns:a16="http://schemas.microsoft.com/office/drawing/2014/main" id="{A40738C9-C397-21E0-C558-7505BE1C8A3F}"/>
              </a:ext>
            </a:extLst>
          </p:cNvPr>
          <p:cNvSpPr txBox="1"/>
          <p:nvPr/>
        </p:nvSpPr>
        <p:spPr>
          <a:xfrm>
            <a:off x="6570296" y="5311966"/>
            <a:ext cx="5130927" cy="738664"/>
          </a:xfrm>
          <a:prstGeom prst="rect">
            <a:avLst/>
          </a:prstGeom>
          <a:noFill/>
        </p:spPr>
        <p:txBody>
          <a:bodyPr wrap="square" rtlCol="0">
            <a:spAutoFit/>
          </a:bodyPr>
          <a:lstStyle/>
          <a:p>
            <a:pPr>
              <a:lnSpc>
                <a:spcPct val="100000"/>
              </a:lnSpc>
            </a:pPr>
            <a:r>
              <a:rPr lang="en-GB" sz="1400" b="1" dirty="0"/>
              <a:t>Limitation: </a:t>
            </a:r>
            <a:r>
              <a:rPr lang="en-GB" sz="1400" dirty="0"/>
              <a:t>Complex to operationalise; interactions between levels may be difficult to establish Ånestad, Nordbø and </a:t>
            </a:r>
            <a:r>
              <a:rPr lang="en-GB" sz="1400" dirty="0" err="1"/>
              <a:t>Ihlebæk</a:t>
            </a:r>
            <a:r>
              <a:rPr lang="en-GB" sz="1400" dirty="0"/>
              <a:t> (2025).</a:t>
            </a:r>
          </a:p>
        </p:txBody>
      </p:sp>
    </p:spTree>
    <p:extLst>
      <p:ext uri="{BB962C8B-B14F-4D97-AF65-F5344CB8AC3E}">
        <p14:creationId xmlns:p14="http://schemas.microsoft.com/office/powerpoint/2010/main" val="1719792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7B5F06-8D57-7EEA-486A-ACD506771D9A}"/>
              </a:ext>
            </a:extLst>
          </p:cNvPr>
          <p:cNvSpPr txBox="1"/>
          <p:nvPr/>
        </p:nvSpPr>
        <p:spPr>
          <a:xfrm>
            <a:off x="2247445" y="327160"/>
            <a:ext cx="7691016" cy="707886"/>
          </a:xfrm>
          <a:prstGeom prst="rect">
            <a:avLst/>
          </a:prstGeom>
          <a:noFill/>
        </p:spPr>
        <p:txBody>
          <a:bodyPr wrap="none" rtlCol="0">
            <a:spAutoFit/>
          </a:bodyPr>
          <a:lstStyle/>
          <a:p>
            <a:r>
              <a:rPr lang="en-GB" sz="4000" b="1" dirty="0"/>
              <a:t>Sustainable Development Goals</a:t>
            </a:r>
            <a:endParaRPr lang="en-GB" sz="4000" dirty="0"/>
          </a:p>
        </p:txBody>
      </p:sp>
      <p:pic>
        <p:nvPicPr>
          <p:cNvPr id="6" name="Picture 5">
            <a:extLst>
              <a:ext uri="{FF2B5EF4-FFF2-40B4-BE49-F238E27FC236}">
                <a16:creationId xmlns:a16="http://schemas.microsoft.com/office/drawing/2014/main" id="{00C2F651-C2AC-4189-F535-A3FAE4F18BCE}"/>
              </a:ext>
            </a:extLst>
          </p:cNvPr>
          <p:cNvPicPr>
            <a:picLocks noChangeAspect="1"/>
          </p:cNvPicPr>
          <p:nvPr/>
        </p:nvPicPr>
        <p:blipFill>
          <a:blip r:embed="rId2"/>
          <a:stretch>
            <a:fillRect/>
          </a:stretch>
        </p:blipFill>
        <p:spPr>
          <a:xfrm>
            <a:off x="5350889" y="1840540"/>
            <a:ext cx="6170018" cy="4362034"/>
          </a:xfrm>
          <a:prstGeom prst="rect">
            <a:avLst/>
          </a:prstGeom>
        </p:spPr>
      </p:pic>
      <p:sp>
        <p:nvSpPr>
          <p:cNvPr id="10" name="TextBox 9">
            <a:extLst>
              <a:ext uri="{FF2B5EF4-FFF2-40B4-BE49-F238E27FC236}">
                <a16:creationId xmlns:a16="http://schemas.microsoft.com/office/drawing/2014/main" id="{A0A29C86-A082-4854-9676-ACE3DBB6601D}"/>
              </a:ext>
            </a:extLst>
          </p:cNvPr>
          <p:cNvSpPr txBox="1"/>
          <p:nvPr/>
        </p:nvSpPr>
        <p:spPr>
          <a:xfrm>
            <a:off x="8628192" y="6202574"/>
            <a:ext cx="3018323" cy="261610"/>
          </a:xfrm>
          <a:prstGeom prst="rect">
            <a:avLst/>
          </a:prstGeom>
          <a:noFill/>
        </p:spPr>
        <p:txBody>
          <a:bodyPr wrap="square">
            <a:spAutoFit/>
          </a:bodyPr>
          <a:lstStyle/>
          <a:p>
            <a:r>
              <a:rPr lang="en-GB" sz="1100" dirty="0"/>
              <a:t>Fig: 17 SDGs Source: Petro Diamant (no date). </a:t>
            </a:r>
          </a:p>
        </p:txBody>
      </p:sp>
      <p:sp>
        <p:nvSpPr>
          <p:cNvPr id="4" name="TextBox 3">
            <a:extLst>
              <a:ext uri="{FF2B5EF4-FFF2-40B4-BE49-F238E27FC236}">
                <a16:creationId xmlns:a16="http://schemas.microsoft.com/office/drawing/2014/main" id="{2BE7F134-73D6-FDCA-5CD8-26C1B3671AC6}"/>
              </a:ext>
            </a:extLst>
          </p:cNvPr>
          <p:cNvSpPr txBox="1"/>
          <p:nvPr/>
        </p:nvSpPr>
        <p:spPr>
          <a:xfrm>
            <a:off x="676307" y="1859334"/>
            <a:ext cx="4548974" cy="4774127"/>
          </a:xfrm>
          <a:prstGeom prst="rect">
            <a:avLst/>
          </a:prstGeom>
          <a:solidFill>
            <a:schemeClr val="tx2">
              <a:lumMod val="40000"/>
              <a:lumOff val="6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nSpc>
                <a:spcPct val="200000"/>
              </a:lnSpc>
            </a:pPr>
            <a:r>
              <a:rPr lang="en-GB" sz="1400" b="1" dirty="0">
                <a:solidFill>
                  <a:schemeClr val="tx1"/>
                </a:solidFill>
              </a:rPr>
              <a:t>UN Sustainable Development Goals (SDGs)</a:t>
            </a:r>
            <a:endParaRPr lang="en-GB" sz="1400" dirty="0">
              <a:solidFill>
                <a:schemeClr val="tx1"/>
              </a:solidFill>
            </a:endParaRPr>
          </a:p>
          <a:p>
            <a:pPr lvl="0">
              <a:lnSpc>
                <a:spcPct val="200000"/>
              </a:lnSpc>
            </a:pPr>
            <a:r>
              <a:rPr lang="en-GB" sz="1400" dirty="0">
                <a:solidFill>
                  <a:schemeClr val="tx1"/>
                </a:solidFill>
              </a:rPr>
              <a:t>17 global goals adopted by the UN to improve lives and protect the planet (United Nation, 2026).</a:t>
            </a:r>
          </a:p>
          <a:p>
            <a:pPr lvl="0">
              <a:lnSpc>
                <a:spcPct val="200000"/>
              </a:lnSpc>
            </a:pPr>
            <a:r>
              <a:rPr lang="en-GB" sz="1400" b="1" dirty="0">
                <a:solidFill>
                  <a:schemeClr val="tx1"/>
                </a:solidFill>
              </a:rPr>
              <a:t>SDG 3: Good Health &amp; Well-being</a:t>
            </a:r>
            <a:r>
              <a:rPr lang="en-GB" sz="1400" dirty="0">
                <a:solidFill>
                  <a:schemeClr val="tx1"/>
                </a:solidFill>
              </a:rPr>
              <a:t> –promotes healthy lives and wellbeing for all.</a:t>
            </a:r>
          </a:p>
          <a:p>
            <a:pPr marL="285750" lvl="0" indent="-285750">
              <a:lnSpc>
                <a:spcPct val="200000"/>
              </a:lnSpc>
              <a:buFont typeface="Arial" panose="020B0604020202020204" pitchFamily="34" charset="0"/>
              <a:buChar char="•"/>
            </a:pPr>
            <a:r>
              <a:rPr lang="en-GB" sz="1400" dirty="0">
                <a:solidFill>
                  <a:schemeClr val="tx1"/>
                </a:solidFill>
              </a:rPr>
              <a:t>Health, wellbeing and sustainability are connected through social, economic and environmental factors.</a:t>
            </a:r>
          </a:p>
          <a:p>
            <a:pPr marL="285750" lvl="0" indent="-285750">
              <a:lnSpc>
                <a:spcPct val="200000"/>
              </a:lnSpc>
              <a:buFont typeface="Arial" panose="020B0604020202020204" pitchFamily="34" charset="0"/>
              <a:buChar char="•"/>
            </a:pPr>
            <a:r>
              <a:rPr lang="en-GB" sz="1400" dirty="0">
                <a:solidFill>
                  <a:schemeClr val="tx1"/>
                </a:solidFill>
              </a:rPr>
              <a:t>UK health and social care can support SDG 3 through prevention, early intervention and equitable access.</a:t>
            </a:r>
          </a:p>
          <a:p>
            <a:pPr marL="285750" indent="-285750">
              <a:lnSpc>
                <a:spcPct val="200000"/>
              </a:lnSpc>
              <a:buFont typeface="Arial" panose="020B0604020202020204" pitchFamily="34" charset="0"/>
              <a:buChar char="•"/>
            </a:pPr>
            <a:r>
              <a:rPr lang="en-GB" sz="1400" b="1" dirty="0">
                <a:solidFill>
                  <a:schemeClr val="tx1"/>
                </a:solidFill>
              </a:rPr>
              <a:t>Target 3.4 </a:t>
            </a:r>
            <a:r>
              <a:rPr lang="en-GB" sz="1400" dirty="0">
                <a:solidFill>
                  <a:schemeClr val="tx1"/>
                </a:solidFill>
              </a:rPr>
              <a:t>aim to reduce premature death.</a:t>
            </a:r>
          </a:p>
          <a:p>
            <a:pPr lvl="0">
              <a:lnSpc>
                <a:spcPct val="200000"/>
              </a:lnSpc>
            </a:pPr>
            <a:r>
              <a:rPr lang="en-GB" sz="1400" dirty="0">
                <a:solidFill>
                  <a:schemeClr val="tx1"/>
                </a:solidFill>
              </a:rPr>
              <a:t>                                                                         (United Nation, 2026).</a:t>
            </a:r>
          </a:p>
        </p:txBody>
      </p:sp>
    </p:spTree>
    <p:extLst>
      <p:ext uri="{BB962C8B-B14F-4D97-AF65-F5344CB8AC3E}">
        <p14:creationId xmlns:p14="http://schemas.microsoft.com/office/powerpoint/2010/main" val="123338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324DC3-FD0B-AF05-92DF-FA8B1DA80247}"/>
              </a:ext>
            </a:extLst>
          </p:cNvPr>
          <p:cNvSpPr txBox="1"/>
          <p:nvPr/>
        </p:nvSpPr>
        <p:spPr>
          <a:xfrm>
            <a:off x="272715" y="256674"/>
            <a:ext cx="6567311" cy="707886"/>
          </a:xfrm>
          <a:prstGeom prst="rect">
            <a:avLst/>
          </a:prstGeom>
          <a:ln>
            <a:solidFill>
              <a:schemeClr val="bg1"/>
            </a:solidFill>
          </a:ln>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4000" b="1" dirty="0"/>
              <a:t>UK Legislation and Policies </a:t>
            </a:r>
          </a:p>
        </p:txBody>
      </p:sp>
      <p:sp>
        <p:nvSpPr>
          <p:cNvPr id="7" name="Rectangle: Rounded Corners 6">
            <a:extLst>
              <a:ext uri="{FF2B5EF4-FFF2-40B4-BE49-F238E27FC236}">
                <a16:creationId xmlns:a16="http://schemas.microsoft.com/office/drawing/2014/main" id="{C35C3201-111C-9D2D-AB25-1C73FC72195C}"/>
              </a:ext>
            </a:extLst>
          </p:cNvPr>
          <p:cNvSpPr/>
          <p:nvPr/>
        </p:nvSpPr>
        <p:spPr>
          <a:xfrm>
            <a:off x="6096000" y="1081547"/>
            <a:ext cx="5496232" cy="2546555"/>
          </a:xfrm>
          <a:prstGeom prst="roundRect">
            <a:avLst/>
          </a:prstGeom>
          <a:ln>
            <a:solidFill>
              <a:schemeClr val="accent3">
                <a:lumMod val="5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nSpc>
                <a:spcPct val="200000"/>
              </a:lnSpc>
            </a:pPr>
            <a:r>
              <a:rPr lang="en-GB" sz="1400" b="1" dirty="0"/>
              <a:t>                                                  Equality Act (2010).</a:t>
            </a:r>
          </a:p>
          <a:p>
            <a:pPr marL="285750" lvl="0" indent="-285750">
              <a:lnSpc>
                <a:spcPct val="200000"/>
              </a:lnSpc>
              <a:buFont typeface="Arial" panose="020B0604020202020204" pitchFamily="34" charset="0"/>
              <a:buChar char="•"/>
            </a:pPr>
            <a:r>
              <a:rPr lang="en-GB" sz="1400" dirty="0"/>
              <a:t>Protects against discrimination</a:t>
            </a:r>
          </a:p>
          <a:p>
            <a:pPr marL="285750" lvl="0" indent="-285750">
              <a:lnSpc>
                <a:spcPct val="200000"/>
              </a:lnSpc>
              <a:buFont typeface="Arial" panose="020B0604020202020204" pitchFamily="34" charset="0"/>
              <a:buChar char="•"/>
            </a:pPr>
            <a:r>
              <a:rPr lang="en-GB" sz="1400" dirty="0"/>
              <a:t>Supports fair and equitable access</a:t>
            </a:r>
          </a:p>
        </p:txBody>
      </p:sp>
      <p:sp>
        <p:nvSpPr>
          <p:cNvPr id="8" name="Rectangle: Rounded Corners 7">
            <a:extLst>
              <a:ext uri="{FF2B5EF4-FFF2-40B4-BE49-F238E27FC236}">
                <a16:creationId xmlns:a16="http://schemas.microsoft.com/office/drawing/2014/main" id="{3B34756B-A0A6-4605-466E-E7630D9B0085}"/>
              </a:ext>
            </a:extLst>
          </p:cNvPr>
          <p:cNvSpPr/>
          <p:nvPr/>
        </p:nvSpPr>
        <p:spPr>
          <a:xfrm>
            <a:off x="378542" y="3763296"/>
            <a:ext cx="5453574" cy="2954594"/>
          </a:xfrm>
          <a:prstGeom prst="roundRect">
            <a:avLst/>
          </a:prstGeom>
          <a:ln>
            <a:solidFill>
              <a:schemeClr val="accent4">
                <a:lumMod val="50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nSpc>
                <a:spcPct val="150000"/>
              </a:lnSpc>
            </a:pPr>
            <a:r>
              <a:rPr lang="en-GB" sz="1400" b="1" dirty="0"/>
              <a:t>                             Children and Families Act (2014).</a:t>
            </a:r>
          </a:p>
          <a:p>
            <a:pPr marL="285750" lvl="0" indent="-285750">
              <a:lnSpc>
                <a:spcPct val="200000"/>
              </a:lnSpc>
              <a:buFont typeface="Arial" panose="020B0604020202020204" pitchFamily="34" charset="0"/>
              <a:buChar char="•"/>
            </a:pPr>
            <a:r>
              <a:rPr lang="en-GB" sz="1400" dirty="0"/>
              <a:t>Supports children and young people with SEND</a:t>
            </a:r>
          </a:p>
          <a:p>
            <a:pPr marL="285750" lvl="0" indent="-285750">
              <a:lnSpc>
                <a:spcPct val="200000"/>
              </a:lnSpc>
              <a:buFont typeface="Arial" panose="020B0604020202020204" pitchFamily="34" charset="0"/>
              <a:buChar char="•"/>
            </a:pPr>
            <a:r>
              <a:rPr lang="en-GB" sz="1400" dirty="0"/>
              <a:t>Encourages joined-up health, education and social care</a:t>
            </a:r>
          </a:p>
        </p:txBody>
      </p:sp>
      <p:sp>
        <p:nvSpPr>
          <p:cNvPr id="9" name="Rectangle: Rounded Corners 8">
            <a:extLst>
              <a:ext uri="{FF2B5EF4-FFF2-40B4-BE49-F238E27FC236}">
                <a16:creationId xmlns:a16="http://schemas.microsoft.com/office/drawing/2014/main" id="{2BDC6848-A2C9-5244-EAFF-583C96EFA5F9}"/>
              </a:ext>
            </a:extLst>
          </p:cNvPr>
          <p:cNvSpPr/>
          <p:nvPr/>
        </p:nvSpPr>
        <p:spPr>
          <a:xfrm>
            <a:off x="6096000" y="3763296"/>
            <a:ext cx="5496231" cy="2954594"/>
          </a:xfrm>
          <a:prstGeom prst="roundRect">
            <a:avLst/>
          </a:prstGeom>
          <a:ln>
            <a:solidFill>
              <a:schemeClr val="accent6">
                <a:lumMod val="50000"/>
              </a:schemeClr>
            </a:solidFill>
          </a:ln>
        </p:spPr>
        <p:style>
          <a:lnRef idx="1">
            <a:schemeClr val="accent6"/>
          </a:lnRef>
          <a:fillRef idx="2">
            <a:schemeClr val="accent6"/>
          </a:fillRef>
          <a:effectRef idx="1">
            <a:schemeClr val="accent6"/>
          </a:effectRef>
          <a:fontRef idx="minor">
            <a:schemeClr val="dk1"/>
          </a:fontRef>
        </p:style>
        <p:txBody>
          <a:bodyPr rtlCol="0" anchor="ctr"/>
          <a:lstStyle/>
          <a:p>
            <a:pPr>
              <a:lnSpc>
                <a:spcPct val="150000"/>
              </a:lnSpc>
            </a:pPr>
            <a:r>
              <a:rPr lang="en-GB" sz="1400" b="1" dirty="0"/>
              <a:t>The Five Year Forward View for Mental health (NHS England, 2016).</a:t>
            </a:r>
          </a:p>
          <a:p>
            <a:pPr marL="285750" lvl="0" indent="-285750">
              <a:lnSpc>
                <a:spcPct val="200000"/>
              </a:lnSpc>
              <a:buFont typeface="Arial" panose="020B0604020202020204" pitchFamily="34" charset="0"/>
              <a:buChar char="•"/>
            </a:pPr>
            <a:r>
              <a:rPr lang="en-GB" sz="1400" dirty="0"/>
              <a:t>Early intervention and prevention</a:t>
            </a:r>
          </a:p>
          <a:p>
            <a:pPr marL="285750" lvl="0" indent="-285750">
              <a:lnSpc>
                <a:spcPct val="200000"/>
              </a:lnSpc>
              <a:buFont typeface="Arial" panose="020B0604020202020204" pitchFamily="34" charset="0"/>
              <a:buChar char="•"/>
            </a:pPr>
            <a:r>
              <a:rPr lang="en-GB" sz="1400" dirty="0"/>
              <a:t>Improved access to mental-health support</a:t>
            </a:r>
          </a:p>
          <a:p>
            <a:pPr marL="285750" lvl="0" indent="-285750">
              <a:lnSpc>
                <a:spcPct val="200000"/>
              </a:lnSpc>
              <a:buFont typeface="Arial" panose="020B0604020202020204" pitchFamily="34" charset="0"/>
              <a:buChar char="•"/>
            </a:pPr>
            <a:r>
              <a:rPr lang="en-GB" sz="1400" dirty="0"/>
              <a:t>Reducing health inequalities</a:t>
            </a:r>
          </a:p>
        </p:txBody>
      </p:sp>
      <p:sp>
        <p:nvSpPr>
          <p:cNvPr id="10" name="Rectangle: Rounded Corners 9">
            <a:extLst>
              <a:ext uri="{FF2B5EF4-FFF2-40B4-BE49-F238E27FC236}">
                <a16:creationId xmlns:a16="http://schemas.microsoft.com/office/drawing/2014/main" id="{DB3C1F8B-114B-AD9D-A66B-D25CCBE0131A}"/>
              </a:ext>
            </a:extLst>
          </p:cNvPr>
          <p:cNvSpPr/>
          <p:nvPr/>
        </p:nvSpPr>
        <p:spPr>
          <a:xfrm>
            <a:off x="412955" y="1081548"/>
            <a:ext cx="5384748" cy="2546555"/>
          </a:xfrm>
          <a:prstGeom prst="roundRect">
            <a:avLst/>
          </a:prstGeom>
          <a:ln>
            <a:solidFill>
              <a:schemeClr val="accent2">
                <a:lumMod val="50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algn="ctr">
              <a:lnSpc>
                <a:spcPct val="200000"/>
              </a:lnSpc>
            </a:pPr>
            <a:r>
              <a:rPr lang="en-GB" sz="1400" b="1" dirty="0"/>
              <a:t>10 Year Health Plan (DHSC, 2025).</a:t>
            </a:r>
          </a:p>
          <a:p>
            <a:pPr marL="285750" lvl="0" indent="-285750">
              <a:lnSpc>
                <a:spcPct val="200000"/>
              </a:lnSpc>
              <a:buFont typeface="Arial" panose="020B0604020202020204" pitchFamily="34" charset="0"/>
              <a:buChar char="•"/>
            </a:pPr>
            <a:r>
              <a:rPr lang="en-GB" sz="1400" dirty="0"/>
              <a:t>Prevention and earlier intervention</a:t>
            </a:r>
          </a:p>
          <a:p>
            <a:pPr marL="285750" lvl="0" indent="-285750">
              <a:lnSpc>
                <a:spcPct val="200000"/>
              </a:lnSpc>
              <a:buFont typeface="Arial" panose="020B0604020202020204" pitchFamily="34" charset="0"/>
              <a:buChar char="•"/>
            </a:pPr>
            <a:r>
              <a:rPr lang="en-GB" sz="1400" dirty="0"/>
              <a:t>Care closer to communities</a:t>
            </a:r>
          </a:p>
          <a:p>
            <a:pPr marL="285750" lvl="0" indent="-285750">
              <a:lnSpc>
                <a:spcPct val="200000"/>
              </a:lnSpc>
              <a:buFont typeface="Arial" panose="020B0604020202020204" pitchFamily="34" charset="0"/>
              <a:buChar char="•"/>
            </a:pPr>
            <a:r>
              <a:rPr lang="en-GB" sz="1400" dirty="0"/>
              <a:t>More personalised and sustainable care</a:t>
            </a:r>
          </a:p>
        </p:txBody>
      </p:sp>
    </p:spTree>
    <p:extLst>
      <p:ext uri="{BB962C8B-B14F-4D97-AF65-F5344CB8AC3E}">
        <p14:creationId xmlns:p14="http://schemas.microsoft.com/office/powerpoint/2010/main" val="371940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EF1A-6ED9-2109-408B-EA7B399910F1}"/>
              </a:ext>
            </a:extLst>
          </p:cNvPr>
          <p:cNvSpPr>
            <a:spLocks noGrp="1"/>
          </p:cNvSpPr>
          <p:nvPr>
            <p:ph type="title"/>
          </p:nvPr>
        </p:nvSpPr>
        <p:spPr/>
        <p:txBody>
          <a:bodyPr>
            <a:normAutofit/>
          </a:bodyPr>
          <a:lstStyle/>
          <a:p>
            <a:r>
              <a:rPr lang="en-GB" sz="4000" b="1" dirty="0"/>
              <a:t>Examples: Social prescribing for young people’s mental health in UK</a:t>
            </a:r>
            <a:endParaRPr lang="en-GB" sz="4000" dirty="0"/>
          </a:p>
        </p:txBody>
      </p:sp>
      <p:sp>
        <p:nvSpPr>
          <p:cNvPr id="3" name="TextBox 2">
            <a:extLst>
              <a:ext uri="{FF2B5EF4-FFF2-40B4-BE49-F238E27FC236}">
                <a16:creationId xmlns:a16="http://schemas.microsoft.com/office/drawing/2014/main" id="{5ECF6631-7BC4-6962-6CD9-F68A23EFCD15}"/>
              </a:ext>
            </a:extLst>
          </p:cNvPr>
          <p:cNvSpPr txBox="1"/>
          <p:nvPr/>
        </p:nvSpPr>
        <p:spPr>
          <a:xfrm>
            <a:off x="834190" y="2028493"/>
            <a:ext cx="5261810" cy="3939284"/>
          </a:xfrm>
          <a:prstGeom prst="rect">
            <a:avLst/>
          </a:prstGeom>
          <a:effectLst>
            <a:outerShdw blurRad="50800" dist="38100" dir="2700000" algn="tl" rotWithShape="0">
              <a:prstClr val="black">
                <a:alpha val="40000"/>
              </a:prstClr>
            </a:outerShdw>
          </a:effectLst>
        </p:spPr>
        <p:style>
          <a:lnRef idx="1">
            <a:schemeClr val="accent3"/>
          </a:lnRef>
          <a:fillRef idx="2">
            <a:schemeClr val="accent3"/>
          </a:fillRef>
          <a:effectRef idx="1">
            <a:schemeClr val="accent3"/>
          </a:effectRef>
          <a:fontRef idx="minor">
            <a:schemeClr val="dk1"/>
          </a:fontRef>
        </p:style>
        <p:txBody>
          <a:bodyPr wrap="square" rtlCol="0">
            <a:spAutoFit/>
          </a:bodyPr>
          <a:lstStyle/>
          <a:p>
            <a:pPr marL="285750" indent="-285750">
              <a:lnSpc>
                <a:spcPct val="150000"/>
              </a:lnSpc>
              <a:buFont typeface="Arial" panose="020B0604020202020204" pitchFamily="34" charset="0"/>
              <a:buChar char="•"/>
            </a:pPr>
            <a:r>
              <a:rPr lang="en-GB" sz="1400" dirty="0">
                <a:solidFill>
                  <a:schemeClr val="tx1"/>
                </a:solidFill>
              </a:rPr>
              <a:t>Mental health enables to cope daily life (WHO, 2026). Young people experience significant mental-health challenges (DHSC, 2024). </a:t>
            </a:r>
          </a:p>
          <a:p>
            <a:pPr marL="285750" indent="-285750">
              <a:lnSpc>
                <a:spcPct val="150000"/>
              </a:lnSpc>
              <a:buFont typeface="Arial" panose="020B0604020202020204" pitchFamily="34" charset="0"/>
              <a:buChar char="•"/>
            </a:pPr>
            <a:r>
              <a:rPr lang="en-GB" sz="1400" dirty="0">
                <a:solidFill>
                  <a:schemeClr val="tx1"/>
                </a:solidFill>
              </a:rPr>
              <a:t>23.3% of 17–19-year-olds in England had a probable mental disorder in 2023 rising from 10.1% in 2017 (NHS England, 2023).</a:t>
            </a:r>
            <a:endParaRPr lang="en-GB" sz="1400" dirty="0"/>
          </a:p>
          <a:p>
            <a:pPr marL="285750" indent="-285750">
              <a:lnSpc>
                <a:spcPct val="150000"/>
              </a:lnSpc>
              <a:buFont typeface="Arial" panose="020B0604020202020204" pitchFamily="34" charset="0"/>
              <a:buChar char="•"/>
            </a:pPr>
            <a:r>
              <a:rPr lang="en-GB" sz="1400" dirty="0"/>
              <a:t>Social prescribing connects children and young people with community-based, non-clinical support (NHS England, 2026).</a:t>
            </a:r>
          </a:p>
          <a:p>
            <a:pPr marL="285750" indent="-285750">
              <a:lnSpc>
                <a:spcPct val="150000"/>
              </a:lnSpc>
              <a:buFont typeface="Arial" panose="020B0604020202020204" pitchFamily="34" charset="0"/>
              <a:buChar char="•"/>
            </a:pPr>
            <a:r>
              <a:rPr lang="en-GB" sz="1400" dirty="0"/>
              <a:t>Examples include sports, arts, youth groups, nature activities and peer support. </a:t>
            </a:r>
          </a:p>
          <a:p>
            <a:pPr marL="285750" indent="-285750">
              <a:lnSpc>
                <a:spcPct val="150000"/>
              </a:lnSpc>
              <a:buFont typeface="Arial" panose="020B0604020202020204" pitchFamily="34" charset="0"/>
              <a:buChar char="•"/>
            </a:pPr>
            <a:r>
              <a:rPr lang="en-GB" sz="1400" dirty="0"/>
              <a:t>Supports social connection, emotional wellbeing and early intervention (WHO, 2025).</a:t>
            </a:r>
          </a:p>
        </p:txBody>
      </p:sp>
      <p:pic>
        <p:nvPicPr>
          <p:cNvPr id="6" name="Picture 5">
            <a:extLst>
              <a:ext uri="{FF2B5EF4-FFF2-40B4-BE49-F238E27FC236}">
                <a16:creationId xmlns:a16="http://schemas.microsoft.com/office/drawing/2014/main" id="{C3C6D8D0-4BC4-6A30-E86A-09989F55EFAB}"/>
              </a:ext>
            </a:extLst>
          </p:cNvPr>
          <p:cNvPicPr>
            <a:picLocks noChangeAspect="1"/>
          </p:cNvPicPr>
          <p:nvPr/>
        </p:nvPicPr>
        <p:blipFill>
          <a:blip r:embed="rId2"/>
          <a:stretch>
            <a:fillRect/>
          </a:stretch>
        </p:blipFill>
        <p:spPr>
          <a:xfrm>
            <a:off x="6183524" y="2566219"/>
            <a:ext cx="5696129" cy="2379061"/>
          </a:xfrm>
          <a:prstGeom prst="rect">
            <a:avLst/>
          </a:prstGeom>
        </p:spPr>
      </p:pic>
      <p:sp>
        <p:nvSpPr>
          <p:cNvPr id="7" name="TextBox 6">
            <a:extLst>
              <a:ext uri="{FF2B5EF4-FFF2-40B4-BE49-F238E27FC236}">
                <a16:creationId xmlns:a16="http://schemas.microsoft.com/office/drawing/2014/main" id="{21C8FE8B-73CD-F304-E8F2-ED8C1EF1CEEA}"/>
              </a:ext>
            </a:extLst>
          </p:cNvPr>
          <p:cNvSpPr txBox="1"/>
          <p:nvPr/>
        </p:nvSpPr>
        <p:spPr>
          <a:xfrm>
            <a:off x="7628149" y="4945280"/>
            <a:ext cx="4251504" cy="261610"/>
          </a:xfrm>
          <a:prstGeom prst="rect">
            <a:avLst/>
          </a:prstGeom>
          <a:noFill/>
        </p:spPr>
        <p:txBody>
          <a:bodyPr wrap="square" rtlCol="0">
            <a:spAutoFit/>
          </a:bodyPr>
          <a:lstStyle/>
          <a:p>
            <a:r>
              <a:rPr lang="en-GB" sz="1100" dirty="0"/>
              <a:t>Fig: Social Prescribing. Source: </a:t>
            </a:r>
            <a:r>
              <a:rPr lang="en-GB" sz="1100" dirty="0" err="1"/>
              <a:t>Crwys</a:t>
            </a:r>
            <a:r>
              <a:rPr lang="en-GB" sz="1100" dirty="0"/>
              <a:t> Medical Centre (no date). </a:t>
            </a:r>
          </a:p>
        </p:txBody>
      </p:sp>
    </p:spTree>
    <p:extLst>
      <p:ext uri="{BB962C8B-B14F-4D97-AF65-F5344CB8AC3E}">
        <p14:creationId xmlns:p14="http://schemas.microsoft.com/office/powerpoint/2010/main" val="885619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Classic Outdoor Games">
            <a:extLst>
              <a:ext uri="{FF2B5EF4-FFF2-40B4-BE49-F238E27FC236}">
                <a16:creationId xmlns:a16="http://schemas.microsoft.com/office/drawing/2014/main" id="{31EF5F5F-DD61-B4F8-A776-E0B57D0C0CA0}"/>
              </a:ext>
            </a:extLst>
          </p:cNvPr>
          <p:cNvPicPr>
            <a:picLocks noGrp="1" noChangeAspect="1"/>
          </p:cNvPicPr>
          <p:nvPr>
            <p:ph idx="1"/>
          </p:nvPr>
        </p:nvPicPr>
        <p:blipFill>
          <a:blip r:embed="rId3"/>
          <a:srcRect l="35877" r="11105" b="1"/>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F9326B67-D5FF-659F-A441-43EDF875A725}"/>
              </a:ext>
            </a:extLst>
          </p:cNvPr>
          <p:cNvSpPr>
            <a:spLocks noGrp="1"/>
          </p:cNvSpPr>
          <p:nvPr>
            <p:ph type="title"/>
          </p:nvPr>
        </p:nvSpPr>
        <p:spPr>
          <a:xfrm>
            <a:off x="481012" y="485775"/>
            <a:ext cx="2825506" cy="5719762"/>
          </a:xfrm>
        </p:spPr>
        <p:txBody>
          <a:bodyPr vert="horz" lIns="91440" tIns="45720" rIns="91440" bIns="45720" rtlCol="0" anchor="ctr">
            <a:normAutofit/>
          </a:bodyPr>
          <a:lstStyle/>
          <a:p>
            <a:r>
              <a:rPr lang="en-US" sz="4000" b="1" dirty="0"/>
              <a:t>Case Study: Be Well Social Prescribing</a:t>
            </a:r>
          </a:p>
        </p:txBody>
      </p:sp>
      <p:sp>
        <p:nvSpPr>
          <p:cNvPr id="4" name="Text Placeholder 3">
            <a:extLst>
              <a:ext uri="{FF2B5EF4-FFF2-40B4-BE49-F238E27FC236}">
                <a16:creationId xmlns:a16="http://schemas.microsoft.com/office/drawing/2014/main" id="{3A54F736-405E-0768-56E8-7BC5B7DA749C}"/>
              </a:ext>
            </a:extLst>
          </p:cNvPr>
          <p:cNvSpPr>
            <a:spLocks noGrp="1"/>
          </p:cNvSpPr>
          <p:nvPr>
            <p:ph type="body" sz="half" idx="2"/>
          </p:nvPr>
        </p:nvSpPr>
        <p:spPr>
          <a:xfrm>
            <a:off x="8393662" y="326231"/>
            <a:ext cx="3430639" cy="6205538"/>
          </a:xfrm>
          <a:solidFill>
            <a:schemeClr val="accent6">
              <a:alpha val="50000"/>
            </a:schemeClr>
          </a:solidFill>
          <a:ln>
            <a:noFill/>
          </a:ln>
          <a:effectLst/>
          <a:scene3d>
            <a:camera prst="orthographicFront">
              <a:rot lat="0" lon="0" rev="0"/>
            </a:camera>
            <a:lightRig rig="glow" dir="t">
              <a:rot lat="0" lon="0" rev="14100000"/>
            </a:lightRig>
          </a:scene3d>
          <a:sp3d prstMaterial="softEdge">
            <a:bevelT w="127000" prst="artDeco"/>
          </a:sp3d>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p>
            <a:r>
              <a:rPr lang="en-US" sz="1400" b="1" dirty="0">
                <a:solidFill>
                  <a:schemeClr val="tx1"/>
                </a:solidFill>
              </a:rPr>
              <a:t>Greater Manchester – Be Well CYP (</a:t>
            </a:r>
            <a:r>
              <a:rPr lang="en-GB" sz="1400" b="1" dirty="0">
                <a:solidFill>
                  <a:schemeClr val="tx1"/>
                </a:solidFill>
              </a:rPr>
              <a:t>GMICP, no date)</a:t>
            </a:r>
            <a:endParaRPr lang="en-US" sz="1400" b="1" dirty="0">
              <a:solidFill>
                <a:schemeClr val="tx1"/>
              </a:solidFill>
            </a:endParaRPr>
          </a:p>
          <a:p>
            <a:pPr indent="-228600">
              <a:buFont typeface="Arial" panose="020B0604020202020204" pitchFamily="34" charset="0"/>
              <a:buChar char="•"/>
            </a:pPr>
            <a:r>
              <a:rPr lang="en-US" sz="1400" b="1" dirty="0">
                <a:solidFill>
                  <a:schemeClr val="tx1"/>
                </a:solidFill>
              </a:rPr>
              <a:t>Who?</a:t>
            </a:r>
            <a:endParaRPr lang="en-US" sz="1400" dirty="0">
              <a:solidFill>
                <a:schemeClr val="tx1"/>
              </a:solidFill>
            </a:endParaRPr>
          </a:p>
          <a:p>
            <a:pPr marL="342900" lvl="0" indent="-228600">
              <a:buFont typeface="Arial" panose="020B0604020202020204" pitchFamily="34" charset="0"/>
              <a:buChar char="•"/>
            </a:pPr>
            <a:r>
              <a:rPr lang="en-US" sz="1400" dirty="0">
                <a:solidFill>
                  <a:schemeClr val="tx1"/>
                </a:solidFill>
              </a:rPr>
              <a:t>Young people aged 13–25</a:t>
            </a:r>
          </a:p>
          <a:p>
            <a:pPr marL="342900" lvl="0" indent="-228600">
              <a:buFont typeface="Arial" panose="020B0604020202020204" pitchFamily="34" charset="0"/>
              <a:buChar char="•"/>
            </a:pPr>
            <a:r>
              <a:rPr lang="en-US" sz="1400" dirty="0">
                <a:solidFill>
                  <a:schemeClr val="tx1"/>
                </a:solidFill>
              </a:rPr>
              <a:t>Early support for mental health and wellbeing</a:t>
            </a:r>
          </a:p>
          <a:p>
            <a:pPr indent="-228600">
              <a:buFont typeface="Arial" panose="020B0604020202020204" pitchFamily="34" charset="0"/>
              <a:buChar char="•"/>
            </a:pPr>
            <a:r>
              <a:rPr lang="en-US" sz="1400" b="1" dirty="0">
                <a:solidFill>
                  <a:schemeClr val="tx1"/>
                </a:solidFill>
              </a:rPr>
              <a:t>What does it provide?</a:t>
            </a:r>
            <a:endParaRPr lang="en-US" sz="1400" dirty="0">
              <a:solidFill>
                <a:schemeClr val="tx1"/>
              </a:solidFill>
            </a:endParaRPr>
          </a:p>
          <a:p>
            <a:pPr marL="342900" lvl="0" indent="-228600">
              <a:buFont typeface="Arial" panose="020B0604020202020204" pitchFamily="34" charset="0"/>
              <a:buChar char="•"/>
            </a:pPr>
            <a:r>
              <a:rPr lang="en-US" sz="1400" dirty="0">
                <a:solidFill>
                  <a:schemeClr val="tx1"/>
                </a:solidFill>
              </a:rPr>
              <a:t>Wellbeing coaching</a:t>
            </a:r>
          </a:p>
          <a:p>
            <a:pPr marL="342900" lvl="0" indent="-228600">
              <a:buFont typeface="Arial" panose="020B0604020202020204" pitchFamily="34" charset="0"/>
              <a:buChar char="•"/>
            </a:pPr>
            <a:r>
              <a:rPr lang="en-US" sz="1400" dirty="0">
                <a:solidFill>
                  <a:schemeClr val="tx1"/>
                </a:solidFill>
              </a:rPr>
              <a:t>Community activities</a:t>
            </a:r>
          </a:p>
          <a:p>
            <a:pPr marL="342900" lvl="0" indent="-228600">
              <a:buFont typeface="Arial" panose="020B0604020202020204" pitchFamily="34" charset="0"/>
              <a:buChar char="•"/>
            </a:pPr>
            <a:r>
              <a:rPr lang="en-US" sz="1400" dirty="0">
                <a:solidFill>
                  <a:schemeClr val="tx1"/>
                </a:solidFill>
              </a:rPr>
              <a:t>Practical support</a:t>
            </a:r>
          </a:p>
          <a:p>
            <a:pPr marL="342900" lvl="0" indent="-228600">
              <a:buFont typeface="Arial" panose="020B0604020202020204" pitchFamily="34" charset="0"/>
              <a:buChar char="•"/>
            </a:pPr>
            <a:r>
              <a:rPr lang="en-US" sz="1400" dirty="0">
                <a:solidFill>
                  <a:schemeClr val="tx1"/>
                </a:solidFill>
              </a:rPr>
              <a:t>Links with local services</a:t>
            </a:r>
          </a:p>
          <a:p>
            <a:pPr indent="-228600">
              <a:buFont typeface="Arial" panose="020B0604020202020204" pitchFamily="34" charset="0"/>
              <a:buChar char="•"/>
            </a:pPr>
            <a:r>
              <a:rPr lang="en-US" sz="1400" b="1" dirty="0">
                <a:solidFill>
                  <a:schemeClr val="tx1"/>
                </a:solidFill>
              </a:rPr>
              <a:t>Impact</a:t>
            </a:r>
            <a:endParaRPr lang="en-US" sz="1400" dirty="0">
              <a:solidFill>
                <a:schemeClr val="tx1"/>
              </a:solidFill>
            </a:endParaRPr>
          </a:p>
          <a:p>
            <a:pPr marL="342900" lvl="0" indent="-228600">
              <a:buFont typeface="Arial" panose="020B0604020202020204" pitchFamily="34" charset="0"/>
              <a:buChar char="•"/>
            </a:pPr>
            <a:r>
              <a:rPr lang="en-US" sz="1400" dirty="0">
                <a:solidFill>
                  <a:schemeClr val="tx1"/>
                </a:solidFill>
              </a:rPr>
              <a:t> Confidence and wellbeing</a:t>
            </a:r>
          </a:p>
          <a:p>
            <a:pPr marL="342900" lvl="0" indent="-228600">
              <a:buFont typeface="Arial" panose="020B0604020202020204" pitchFamily="34" charset="0"/>
              <a:buChar char="•"/>
            </a:pPr>
            <a:r>
              <a:rPr lang="en-US" sz="1400" dirty="0">
                <a:solidFill>
                  <a:schemeClr val="tx1"/>
                </a:solidFill>
              </a:rPr>
              <a:t> Social connection</a:t>
            </a:r>
          </a:p>
          <a:p>
            <a:pPr marL="342900" lvl="0" indent="-228600">
              <a:buFont typeface="Arial" panose="020B0604020202020204" pitchFamily="34" charset="0"/>
              <a:buChar char="•"/>
            </a:pPr>
            <a:r>
              <a:rPr lang="en-US" sz="1400" dirty="0">
                <a:solidFill>
                  <a:schemeClr val="tx1"/>
                </a:solidFill>
              </a:rPr>
              <a:t> Reliance on clinical services</a:t>
            </a:r>
          </a:p>
          <a:p>
            <a:pPr marL="342900" lvl="0" indent="-228600">
              <a:buFont typeface="Arial" panose="020B0604020202020204" pitchFamily="34" charset="0"/>
              <a:buChar char="•"/>
            </a:pPr>
            <a:r>
              <a:rPr lang="en-US" sz="1400" dirty="0">
                <a:solidFill>
                  <a:schemeClr val="tx1"/>
                </a:solidFill>
              </a:rPr>
              <a:t>Supports early intervention</a:t>
            </a:r>
          </a:p>
          <a:p>
            <a:pPr marL="342900" lvl="0" indent="-228600">
              <a:buFont typeface="Arial" panose="020B0604020202020204" pitchFamily="34" charset="0"/>
              <a:buChar char="•"/>
            </a:pPr>
            <a:r>
              <a:rPr lang="en-US" sz="1400" dirty="0">
                <a:solidFill>
                  <a:schemeClr val="tx1"/>
                </a:solidFill>
              </a:rPr>
              <a:t>274 young people supported</a:t>
            </a:r>
          </a:p>
          <a:p>
            <a:pPr indent="-228600">
              <a:buFont typeface="Arial" panose="020B0604020202020204" pitchFamily="34" charset="0"/>
              <a:buChar char="•"/>
            </a:pPr>
            <a:r>
              <a:rPr lang="en-US" sz="1400" b="1" dirty="0">
                <a:solidFill>
                  <a:schemeClr val="tx1"/>
                </a:solidFill>
              </a:rPr>
              <a:t>Why is it important?</a:t>
            </a:r>
            <a:br>
              <a:rPr lang="en-US" sz="1400" dirty="0">
                <a:solidFill>
                  <a:schemeClr val="tx1"/>
                </a:solidFill>
              </a:rPr>
            </a:br>
            <a:r>
              <a:rPr lang="en-US" sz="1400" dirty="0">
                <a:solidFill>
                  <a:schemeClr val="tx1"/>
                </a:solidFill>
              </a:rPr>
              <a:t>Prevention + community support + tackling inequalities</a:t>
            </a:r>
          </a:p>
          <a:p>
            <a:pPr indent="-228600">
              <a:buFont typeface="Arial" panose="020B0604020202020204" pitchFamily="34" charset="0"/>
              <a:buChar char="•"/>
            </a:pPr>
            <a:endParaRPr lang="en-US" sz="1400" b="1" dirty="0"/>
          </a:p>
        </p:txBody>
      </p:sp>
      <p:sp>
        <p:nvSpPr>
          <p:cNvPr id="10" name="TextBox 9">
            <a:extLst>
              <a:ext uri="{FF2B5EF4-FFF2-40B4-BE49-F238E27FC236}">
                <a16:creationId xmlns:a16="http://schemas.microsoft.com/office/drawing/2014/main" id="{7A1F6567-F8DC-0E4A-DC88-53A3E3A9ADE4}"/>
              </a:ext>
            </a:extLst>
          </p:cNvPr>
          <p:cNvSpPr txBox="1"/>
          <p:nvPr/>
        </p:nvSpPr>
        <p:spPr>
          <a:xfrm>
            <a:off x="3546780" y="6500944"/>
            <a:ext cx="4366360" cy="261610"/>
          </a:xfrm>
          <a:prstGeom prst="rect">
            <a:avLst/>
          </a:prstGeom>
          <a:noFill/>
        </p:spPr>
        <p:txBody>
          <a:bodyPr wrap="square">
            <a:spAutoFit/>
          </a:bodyPr>
          <a:lstStyle/>
          <a:p>
            <a:r>
              <a:rPr lang="en-GB" sz="1100" i="1" dirty="0"/>
              <a:t>Figure: Outdoor group activity </a:t>
            </a:r>
            <a:r>
              <a:rPr lang="en-GB" sz="1100" dirty="0"/>
              <a:t>Source: Yard and Garden Guru (2022)</a:t>
            </a:r>
          </a:p>
        </p:txBody>
      </p:sp>
    </p:spTree>
    <p:extLst>
      <p:ext uri="{BB962C8B-B14F-4D97-AF65-F5344CB8AC3E}">
        <p14:creationId xmlns:p14="http://schemas.microsoft.com/office/powerpoint/2010/main" val="2948438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34144-D1AB-43A7-6622-AEFF4A45F394}"/>
              </a:ext>
            </a:extLst>
          </p:cNvPr>
          <p:cNvSpPr>
            <a:spLocks noGrp="1"/>
          </p:cNvSpPr>
          <p:nvPr>
            <p:ph type="title"/>
          </p:nvPr>
        </p:nvSpPr>
        <p:spPr/>
        <p:txBody>
          <a:bodyPr>
            <a:normAutofit/>
          </a:bodyPr>
          <a:lstStyle/>
          <a:p>
            <a:r>
              <a:rPr lang="en-GB" sz="4000" b="1" dirty="0"/>
              <a:t>Health Belief Model- Be Well CYP</a:t>
            </a:r>
          </a:p>
        </p:txBody>
      </p:sp>
      <p:graphicFrame>
        <p:nvGraphicFramePr>
          <p:cNvPr id="6" name="Table 5">
            <a:extLst>
              <a:ext uri="{FF2B5EF4-FFF2-40B4-BE49-F238E27FC236}">
                <a16:creationId xmlns:a16="http://schemas.microsoft.com/office/drawing/2014/main" id="{A0528606-C68E-2FDB-B748-C6020B775B9C}"/>
              </a:ext>
            </a:extLst>
          </p:cNvPr>
          <p:cNvGraphicFramePr>
            <a:graphicFrameLocks noGrp="1"/>
          </p:cNvGraphicFramePr>
          <p:nvPr>
            <p:extLst>
              <p:ext uri="{D42A27DB-BD31-4B8C-83A1-F6EECF244321}">
                <p14:modId xmlns:p14="http://schemas.microsoft.com/office/powerpoint/2010/main" val="3423994204"/>
              </p:ext>
            </p:extLst>
          </p:nvPr>
        </p:nvGraphicFramePr>
        <p:xfrm>
          <a:off x="838200" y="2517052"/>
          <a:ext cx="10772706" cy="3069336"/>
        </p:xfrm>
        <a:graphic>
          <a:graphicData uri="http://schemas.openxmlformats.org/drawingml/2006/table">
            <a:tbl>
              <a:tblPr firstRow="1" bandRow="1">
                <a:tableStyleId>{5C22544A-7EE6-4342-B048-85BDC9FD1C3A}</a:tableStyleId>
              </a:tblPr>
              <a:tblGrid>
                <a:gridCol w="3155503">
                  <a:extLst>
                    <a:ext uri="{9D8B030D-6E8A-4147-A177-3AD203B41FA5}">
                      <a16:colId xmlns:a16="http://schemas.microsoft.com/office/drawing/2014/main" val="380650047"/>
                    </a:ext>
                  </a:extLst>
                </a:gridCol>
                <a:gridCol w="7617203">
                  <a:extLst>
                    <a:ext uri="{9D8B030D-6E8A-4147-A177-3AD203B41FA5}">
                      <a16:colId xmlns:a16="http://schemas.microsoft.com/office/drawing/2014/main" val="4147831719"/>
                    </a:ext>
                  </a:extLst>
                </a:gridCol>
              </a:tblGrid>
              <a:tr h="0">
                <a:tc>
                  <a:txBody>
                    <a:bodyPr/>
                    <a:lstStyle/>
                    <a:p>
                      <a:pPr>
                        <a:buNone/>
                      </a:pPr>
                      <a:r>
                        <a:rPr lang="en-GB" sz="1400" dirty="0"/>
                        <a:t>HBM component</a:t>
                      </a:r>
                    </a:p>
                  </a:txBody>
                  <a:tcPr anchor="ctr"/>
                </a:tc>
                <a:tc>
                  <a:txBody>
                    <a:bodyPr/>
                    <a:lstStyle/>
                    <a:p>
                      <a:pPr>
                        <a:buNone/>
                      </a:pPr>
                      <a:r>
                        <a:rPr lang="en-GB" sz="1400"/>
                        <a:t>Application to Be Well CYP</a:t>
                      </a:r>
                    </a:p>
                  </a:txBody>
                  <a:tcPr anchor="ctr"/>
                </a:tc>
                <a:extLst>
                  <a:ext uri="{0D108BD9-81ED-4DB2-BD59-A6C34878D82A}">
                    <a16:rowId xmlns:a16="http://schemas.microsoft.com/office/drawing/2014/main" val="1627704551"/>
                  </a:ext>
                </a:extLst>
              </a:tr>
              <a:tr h="370840">
                <a:tc>
                  <a:txBody>
                    <a:bodyPr/>
                    <a:lstStyle/>
                    <a:p>
                      <a:pPr>
                        <a:lnSpc>
                          <a:spcPct val="200000"/>
                        </a:lnSpc>
                        <a:buNone/>
                      </a:pPr>
                      <a:r>
                        <a:rPr lang="en-GB" sz="1400" b="1" dirty="0"/>
                        <a:t>Perceived susceptibility</a:t>
                      </a:r>
                      <a:endParaRPr lang="en-GB" sz="1400" dirty="0"/>
                    </a:p>
                  </a:txBody>
                  <a:tcPr anchor="ctr"/>
                </a:tc>
                <a:tc>
                  <a:txBody>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lang="en-GB" sz="1400" dirty="0"/>
                        <a:t>Recognising anxiety, low mood or isolation</a:t>
                      </a:r>
                    </a:p>
                  </a:txBody>
                  <a:tcPr anchor="ctr"/>
                </a:tc>
                <a:extLst>
                  <a:ext uri="{0D108BD9-81ED-4DB2-BD59-A6C34878D82A}">
                    <a16:rowId xmlns:a16="http://schemas.microsoft.com/office/drawing/2014/main" val="2358091723"/>
                  </a:ext>
                </a:extLst>
              </a:tr>
              <a:tr h="370840">
                <a:tc>
                  <a:txBody>
                    <a:bodyPr/>
                    <a:lstStyle/>
                    <a:p>
                      <a:pPr>
                        <a:lnSpc>
                          <a:spcPct val="200000"/>
                        </a:lnSpc>
                        <a:buNone/>
                      </a:pPr>
                      <a:r>
                        <a:rPr lang="en-GB" sz="1400" b="1" dirty="0"/>
                        <a:t>Perceived severity</a:t>
                      </a:r>
                      <a:endParaRPr lang="en-GB" sz="1400" dirty="0"/>
                    </a:p>
                  </a:txBody>
                  <a:tcPr anchor="ctr"/>
                </a:tc>
                <a:tc>
                  <a:txBody>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lang="en-GB" sz="1400" dirty="0"/>
                        <a:t>Understanding effects on daily life and relationships</a:t>
                      </a:r>
                    </a:p>
                  </a:txBody>
                  <a:tcPr anchor="ctr"/>
                </a:tc>
                <a:extLst>
                  <a:ext uri="{0D108BD9-81ED-4DB2-BD59-A6C34878D82A}">
                    <a16:rowId xmlns:a16="http://schemas.microsoft.com/office/drawing/2014/main" val="4170207584"/>
                  </a:ext>
                </a:extLst>
              </a:tr>
              <a:tr h="370840">
                <a:tc>
                  <a:txBody>
                    <a:bodyPr/>
                    <a:lstStyle/>
                    <a:p>
                      <a:pPr>
                        <a:lnSpc>
                          <a:spcPct val="200000"/>
                        </a:lnSpc>
                        <a:buNone/>
                      </a:pPr>
                      <a:r>
                        <a:rPr lang="en-GB" sz="1400" b="1"/>
                        <a:t>Perceived benefits</a:t>
                      </a:r>
                      <a:endParaRPr lang="en-GB" sz="1400"/>
                    </a:p>
                  </a:txBody>
                  <a:tcPr anchor="ctr"/>
                </a:tc>
                <a:tc>
                  <a:txBody>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lang="en-GB" sz="1400" dirty="0"/>
                        <a:t>Personalised support and community activities</a:t>
                      </a:r>
                    </a:p>
                  </a:txBody>
                  <a:tcPr anchor="ctr"/>
                </a:tc>
                <a:extLst>
                  <a:ext uri="{0D108BD9-81ED-4DB2-BD59-A6C34878D82A}">
                    <a16:rowId xmlns:a16="http://schemas.microsoft.com/office/drawing/2014/main" val="575660792"/>
                  </a:ext>
                </a:extLst>
              </a:tr>
              <a:tr h="370840">
                <a:tc>
                  <a:txBody>
                    <a:bodyPr/>
                    <a:lstStyle/>
                    <a:p>
                      <a:pPr>
                        <a:lnSpc>
                          <a:spcPct val="200000"/>
                        </a:lnSpc>
                        <a:buNone/>
                      </a:pPr>
                      <a:r>
                        <a:rPr lang="en-GB" sz="1400" b="1"/>
                        <a:t>Perceived barriers</a:t>
                      </a:r>
                      <a:endParaRPr lang="en-GB" sz="1400"/>
                    </a:p>
                  </a:txBody>
                  <a:tcPr anchor="ctr"/>
                </a:tc>
                <a:tc>
                  <a:txBody>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lang="en-GB" sz="1400" dirty="0"/>
                        <a:t>Low confidence, transport and lack of awareness</a:t>
                      </a:r>
                    </a:p>
                  </a:txBody>
                  <a:tcPr anchor="ctr"/>
                </a:tc>
                <a:extLst>
                  <a:ext uri="{0D108BD9-81ED-4DB2-BD59-A6C34878D82A}">
                    <a16:rowId xmlns:a16="http://schemas.microsoft.com/office/drawing/2014/main" val="4235033514"/>
                  </a:ext>
                </a:extLst>
              </a:tr>
              <a:tr h="370840">
                <a:tc>
                  <a:txBody>
                    <a:bodyPr/>
                    <a:lstStyle/>
                    <a:p>
                      <a:pPr>
                        <a:lnSpc>
                          <a:spcPct val="200000"/>
                        </a:lnSpc>
                        <a:buNone/>
                      </a:pPr>
                      <a:r>
                        <a:rPr lang="en-GB" sz="1400" b="1"/>
                        <a:t>Cues to action</a:t>
                      </a:r>
                      <a:endParaRPr lang="en-GB" sz="1400"/>
                    </a:p>
                  </a:txBody>
                  <a:tcPr anchor="ctr"/>
                </a:tc>
                <a:tc>
                  <a:txBody>
                    <a:bodyPr/>
                    <a:lstStyle/>
                    <a:p>
                      <a:pPr>
                        <a:lnSpc>
                          <a:spcPct val="200000"/>
                        </a:lnSpc>
                      </a:pPr>
                      <a:r>
                        <a:rPr lang="en-GB" sz="1400" dirty="0"/>
                        <a:t>Referral from teachers or health professionals</a:t>
                      </a:r>
                    </a:p>
                  </a:txBody>
                  <a:tcPr anchor="ctr"/>
                </a:tc>
                <a:extLst>
                  <a:ext uri="{0D108BD9-81ED-4DB2-BD59-A6C34878D82A}">
                    <a16:rowId xmlns:a16="http://schemas.microsoft.com/office/drawing/2014/main" val="404297125"/>
                  </a:ext>
                </a:extLst>
              </a:tr>
              <a:tr h="308078">
                <a:tc>
                  <a:txBody>
                    <a:bodyPr/>
                    <a:lstStyle/>
                    <a:p>
                      <a:pPr>
                        <a:lnSpc>
                          <a:spcPct val="200000"/>
                        </a:lnSpc>
                        <a:buNone/>
                      </a:pPr>
                      <a:r>
                        <a:rPr lang="en-GB" sz="1400" b="1"/>
                        <a:t>Self-efficacy</a:t>
                      </a:r>
                      <a:endParaRPr lang="en-GB" sz="1400"/>
                    </a:p>
                  </a:txBody>
                  <a:tcPr anchor="ctr"/>
                </a:tc>
                <a:tc>
                  <a:txBody>
                    <a:bodyPr/>
                    <a:lstStyle/>
                    <a:p>
                      <a:pPr>
                        <a:lnSpc>
                          <a:spcPct val="200000"/>
                        </a:lnSpc>
                      </a:pPr>
                      <a:r>
                        <a:rPr lang="en-GB" sz="1400" dirty="0"/>
                        <a:t>Coaching and achievable goals build confidence</a:t>
                      </a:r>
                    </a:p>
                  </a:txBody>
                  <a:tcPr anchor="ctr"/>
                </a:tc>
                <a:extLst>
                  <a:ext uri="{0D108BD9-81ED-4DB2-BD59-A6C34878D82A}">
                    <a16:rowId xmlns:a16="http://schemas.microsoft.com/office/drawing/2014/main" val="886559671"/>
                  </a:ext>
                </a:extLst>
              </a:tr>
            </a:tbl>
          </a:graphicData>
        </a:graphic>
      </p:graphicFrame>
      <p:sp>
        <p:nvSpPr>
          <p:cNvPr id="3" name="TextBox 2">
            <a:extLst>
              <a:ext uri="{FF2B5EF4-FFF2-40B4-BE49-F238E27FC236}">
                <a16:creationId xmlns:a16="http://schemas.microsoft.com/office/drawing/2014/main" id="{6E7043F6-FC44-F138-AA64-A77D99A3215F}"/>
              </a:ext>
            </a:extLst>
          </p:cNvPr>
          <p:cNvSpPr txBox="1"/>
          <p:nvPr/>
        </p:nvSpPr>
        <p:spPr>
          <a:xfrm>
            <a:off x="838200" y="1597029"/>
            <a:ext cx="10772706" cy="707630"/>
          </a:xfrm>
          <a:prstGeom prst="rect">
            <a:avLst/>
          </a:prstGeom>
          <a:noFill/>
        </p:spPr>
        <p:txBody>
          <a:bodyPr wrap="square" rtlCol="0">
            <a:spAutoFit/>
          </a:bodyPr>
          <a:lstStyle/>
          <a:p>
            <a:pPr>
              <a:lnSpc>
                <a:spcPct val="150000"/>
              </a:lnSpc>
            </a:pPr>
            <a:r>
              <a:rPr lang="en-GB" sz="1400" dirty="0"/>
              <a:t>The Health Belief Model (HBM) explains how a person’s beliefs about health risks, benefits and barriers influence their decision to take action  (Science Insights, 2026).</a:t>
            </a:r>
          </a:p>
        </p:txBody>
      </p:sp>
      <p:sp>
        <p:nvSpPr>
          <p:cNvPr id="4" name="TextBox 3">
            <a:extLst>
              <a:ext uri="{FF2B5EF4-FFF2-40B4-BE49-F238E27FC236}">
                <a16:creationId xmlns:a16="http://schemas.microsoft.com/office/drawing/2014/main" id="{80D92E0C-A4F3-E63D-3103-29A56BCAC35D}"/>
              </a:ext>
            </a:extLst>
          </p:cNvPr>
          <p:cNvSpPr txBox="1"/>
          <p:nvPr/>
        </p:nvSpPr>
        <p:spPr>
          <a:xfrm>
            <a:off x="838201" y="5846544"/>
            <a:ext cx="10772706" cy="707630"/>
          </a:xfrm>
          <a:prstGeom prst="rect">
            <a:avLst/>
          </a:prstGeom>
          <a:noFill/>
        </p:spPr>
        <p:txBody>
          <a:bodyPr wrap="square" rtlCol="0">
            <a:spAutoFit/>
          </a:bodyPr>
          <a:lstStyle/>
          <a:p>
            <a:pPr lvl="0">
              <a:lnSpc>
                <a:spcPct val="150000"/>
              </a:lnSpc>
            </a:pPr>
            <a:r>
              <a:rPr lang="en-GB" sz="1400" b="1" dirty="0"/>
              <a:t>Critical Point</a:t>
            </a:r>
            <a:r>
              <a:rPr lang="en-GB" sz="1400" dirty="0"/>
              <a:t>: Non-medical support, depends on resources and support, young people’s involvement in decisions is important (Olsson et al., 2025).</a:t>
            </a:r>
          </a:p>
        </p:txBody>
      </p:sp>
    </p:spTree>
    <p:extLst>
      <p:ext uri="{BB962C8B-B14F-4D97-AF65-F5344CB8AC3E}">
        <p14:creationId xmlns:p14="http://schemas.microsoft.com/office/powerpoint/2010/main" val="33146429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37905-AC93-2B0E-2DEB-D4A44074D997}"/>
              </a:ext>
            </a:extLst>
          </p:cNvPr>
          <p:cNvSpPr>
            <a:spLocks noGrp="1"/>
          </p:cNvSpPr>
          <p:nvPr>
            <p:ph type="title"/>
          </p:nvPr>
        </p:nvSpPr>
        <p:spPr>
          <a:xfrm>
            <a:off x="838200" y="104774"/>
            <a:ext cx="10515600" cy="1325563"/>
          </a:xfrm>
        </p:spPr>
        <p:txBody>
          <a:bodyPr>
            <a:normAutofit/>
          </a:bodyPr>
          <a:lstStyle/>
          <a:p>
            <a:r>
              <a:rPr lang="en-GB" sz="4000" b="1" dirty="0"/>
              <a:t>Be Well CYP – Successes and Challenges</a:t>
            </a:r>
          </a:p>
        </p:txBody>
      </p:sp>
      <p:sp>
        <p:nvSpPr>
          <p:cNvPr id="3" name="Text Placeholder 2">
            <a:extLst>
              <a:ext uri="{FF2B5EF4-FFF2-40B4-BE49-F238E27FC236}">
                <a16:creationId xmlns:a16="http://schemas.microsoft.com/office/drawing/2014/main" id="{D783BC28-2C34-1F71-DA53-2042179191BA}"/>
              </a:ext>
            </a:extLst>
          </p:cNvPr>
          <p:cNvSpPr>
            <a:spLocks noGrp="1"/>
          </p:cNvSpPr>
          <p:nvPr>
            <p:ph type="body" idx="1"/>
          </p:nvPr>
        </p:nvSpPr>
        <p:spPr/>
        <p:style>
          <a:lnRef idx="2">
            <a:schemeClr val="accent2">
              <a:shade val="15000"/>
            </a:schemeClr>
          </a:lnRef>
          <a:fillRef idx="1">
            <a:schemeClr val="accent2"/>
          </a:fillRef>
          <a:effectRef idx="0">
            <a:schemeClr val="accent2"/>
          </a:effectRef>
          <a:fontRef idx="minor">
            <a:schemeClr val="lt1"/>
          </a:fontRef>
        </p:style>
        <p:txBody>
          <a:bodyPr/>
          <a:lstStyle/>
          <a:p>
            <a:pPr algn="ctr"/>
            <a:r>
              <a:rPr lang="en-GB" sz="2000" dirty="0">
                <a:solidFill>
                  <a:schemeClr val="tx1"/>
                </a:solidFill>
              </a:rPr>
              <a:t>Successes</a:t>
            </a:r>
            <a:r>
              <a:rPr lang="en-GB" dirty="0">
                <a:solidFill>
                  <a:schemeClr val="tx1"/>
                </a:solidFill>
              </a:rPr>
              <a:t> </a:t>
            </a:r>
          </a:p>
        </p:txBody>
      </p:sp>
      <p:sp>
        <p:nvSpPr>
          <p:cNvPr id="4" name="Content Placeholder 3">
            <a:extLst>
              <a:ext uri="{FF2B5EF4-FFF2-40B4-BE49-F238E27FC236}">
                <a16:creationId xmlns:a16="http://schemas.microsoft.com/office/drawing/2014/main" id="{06E591B7-DF75-3306-06BA-2B474EC02BDE}"/>
              </a:ext>
            </a:extLst>
          </p:cNvPr>
          <p:cNvSpPr>
            <a:spLocks noGrp="1"/>
          </p:cNvSpPr>
          <p:nvPr>
            <p:ph sz="half" idx="2"/>
          </p:nvPr>
        </p:nvSpPr>
        <p:spPr>
          <a:xfrm>
            <a:off x="839788" y="2505075"/>
            <a:ext cx="5157787" cy="3510714"/>
          </a:xfrm>
        </p:spPr>
        <p:style>
          <a:lnRef idx="1">
            <a:schemeClr val="accent2"/>
          </a:lnRef>
          <a:fillRef idx="2">
            <a:schemeClr val="accent2"/>
          </a:fillRef>
          <a:effectRef idx="1">
            <a:schemeClr val="accent2"/>
          </a:effectRef>
          <a:fontRef idx="minor">
            <a:schemeClr val="dk1"/>
          </a:fontRef>
        </p:style>
        <p:txBody>
          <a:bodyPr>
            <a:noAutofit/>
          </a:bodyPr>
          <a:lstStyle/>
          <a:p>
            <a:pPr lvl="0">
              <a:lnSpc>
                <a:spcPct val="150000"/>
              </a:lnSpc>
            </a:pPr>
            <a:r>
              <a:rPr lang="en-GB" sz="1400" dirty="0"/>
              <a:t>274 young people supported </a:t>
            </a:r>
          </a:p>
          <a:p>
            <a:pPr lvl="0">
              <a:lnSpc>
                <a:spcPct val="150000"/>
              </a:lnSpc>
            </a:pPr>
            <a:r>
              <a:rPr lang="en-GB" sz="1400" dirty="0"/>
              <a:t>85% improved mental and physical wellbeing</a:t>
            </a:r>
          </a:p>
          <a:p>
            <a:pPr lvl="0">
              <a:lnSpc>
                <a:spcPct val="150000"/>
              </a:lnSpc>
            </a:pPr>
            <a:r>
              <a:rPr lang="en-GB" sz="1400" dirty="0"/>
              <a:t>96% set at least one personal goal</a:t>
            </a:r>
          </a:p>
          <a:p>
            <a:pPr lvl="0">
              <a:lnSpc>
                <a:spcPct val="150000"/>
              </a:lnSpc>
            </a:pPr>
            <a:r>
              <a:rPr lang="en-GB" sz="1400" dirty="0"/>
              <a:t>Young people reported feeling happier, motivated and more confident </a:t>
            </a:r>
          </a:p>
          <a:p>
            <a:pPr lvl="0">
              <a:lnSpc>
                <a:spcPct val="150000"/>
              </a:lnSpc>
            </a:pPr>
            <a:r>
              <a:rPr lang="en-GB" sz="1400" dirty="0"/>
              <a:t>Support helped young people achieve education, employment and personal goals.</a:t>
            </a:r>
          </a:p>
          <a:p>
            <a:pPr marL="0" lvl="0" indent="0">
              <a:buNone/>
            </a:pPr>
            <a:r>
              <a:rPr lang="en-GB" sz="1400" dirty="0"/>
              <a:t> </a:t>
            </a:r>
          </a:p>
          <a:p>
            <a:pPr marL="0" indent="0">
              <a:buNone/>
            </a:pPr>
            <a:r>
              <a:rPr lang="en-GB" sz="1400" dirty="0"/>
              <a:t>                                                                                                  </a:t>
            </a:r>
            <a:r>
              <a:rPr lang="en-GB" sz="1400" dirty="0">
                <a:solidFill>
                  <a:schemeClr val="tx1"/>
                </a:solidFill>
              </a:rPr>
              <a:t> (GMICP, no date)</a:t>
            </a:r>
            <a:endParaRPr lang="en-GB" sz="1400" dirty="0"/>
          </a:p>
        </p:txBody>
      </p:sp>
      <p:sp>
        <p:nvSpPr>
          <p:cNvPr id="5" name="Text Placeholder 4">
            <a:extLst>
              <a:ext uri="{FF2B5EF4-FFF2-40B4-BE49-F238E27FC236}">
                <a16:creationId xmlns:a16="http://schemas.microsoft.com/office/drawing/2014/main" id="{7469E8B0-5FE6-0C13-D121-CD9F996483A4}"/>
              </a:ext>
            </a:extLst>
          </p:cNvPr>
          <p:cNvSpPr>
            <a:spLocks noGrp="1"/>
          </p:cNvSpPr>
          <p:nvPr>
            <p:ph type="body" sz="quarter" idx="3"/>
          </p:nvPr>
        </p:nvSpPr>
        <p:spPr/>
        <p:style>
          <a:lnRef idx="2">
            <a:schemeClr val="accent2">
              <a:shade val="15000"/>
            </a:schemeClr>
          </a:lnRef>
          <a:fillRef idx="1">
            <a:schemeClr val="accent2"/>
          </a:fillRef>
          <a:effectRef idx="0">
            <a:schemeClr val="accent2"/>
          </a:effectRef>
          <a:fontRef idx="minor">
            <a:schemeClr val="lt1"/>
          </a:fontRef>
        </p:style>
        <p:txBody>
          <a:bodyPr>
            <a:normAutofit/>
          </a:bodyPr>
          <a:lstStyle/>
          <a:p>
            <a:pPr algn="ctr"/>
            <a:r>
              <a:rPr lang="en-GB" sz="2000" dirty="0">
                <a:solidFill>
                  <a:schemeClr val="tx1"/>
                </a:solidFill>
              </a:rPr>
              <a:t>Challenges</a:t>
            </a:r>
          </a:p>
        </p:txBody>
      </p:sp>
      <p:sp>
        <p:nvSpPr>
          <p:cNvPr id="6" name="Content Placeholder 5">
            <a:extLst>
              <a:ext uri="{FF2B5EF4-FFF2-40B4-BE49-F238E27FC236}">
                <a16:creationId xmlns:a16="http://schemas.microsoft.com/office/drawing/2014/main" id="{F91BFA18-7896-6144-190B-3667BBE140F4}"/>
              </a:ext>
            </a:extLst>
          </p:cNvPr>
          <p:cNvSpPr>
            <a:spLocks noGrp="1"/>
          </p:cNvSpPr>
          <p:nvPr>
            <p:ph sz="quarter" idx="4"/>
          </p:nvPr>
        </p:nvSpPr>
        <p:spPr>
          <a:xfrm>
            <a:off x="6172200" y="2505074"/>
            <a:ext cx="5183188" cy="3510713"/>
          </a:xfrm>
        </p:spPr>
        <p:style>
          <a:lnRef idx="1">
            <a:schemeClr val="accent2"/>
          </a:lnRef>
          <a:fillRef idx="2">
            <a:schemeClr val="accent2"/>
          </a:fillRef>
          <a:effectRef idx="1">
            <a:schemeClr val="accent2"/>
          </a:effectRef>
          <a:fontRef idx="minor">
            <a:schemeClr val="dk1"/>
          </a:fontRef>
        </p:style>
        <p:txBody>
          <a:bodyPr>
            <a:normAutofit/>
          </a:bodyPr>
          <a:lstStyle/>
          <a:p>
            <a:pPr lvl="0">
              <a:lnSpc>
                <a:spcPct val="150000"/>
              </a:lnSpc>
            </a:pPr>
            <a:r>
              <a:rPr lang="en-GB" sz="1400" dirty="0"/>
              <a:t>Safety concerns reduced use of local green spaces </a:t>
            </a:r>
          </a:p>
          <a:p>
            <a:pPr lvl="0">
              <a:lnSpc>
                <a:spcPct val="150000"/>
              </a:lnSpc>
            </a:pPr>
            <a:r>
              <a:rPr lang="en-GB" sz="1400" dirty="0"/>
              <a:t>Length of time people wait for treatment.</a:t>
            </a:r>
          </a:p>
          <a:p>
            <a:pPr lvl="0">
              <a:lnSpc>
                <a:spcPct val="150000"/>
              </a:lnSpc>
            </a:pPr>
            <a:r>
              <a:rPr lang="en-GB" sz="1400" dirty="0"/>
              <a:t>Differences in health outcomes between population groups.</a:t>
            </a:r>
          </a:p>
          <a:p>
            <a:pPr lvl="0">
              <a:lnSpc>
                <a:spcPct val="150000"/>
              </a:lnSpc>
            </a:pPr>
            <a:r>
              <a:rPr lang="en-GB" sz="1400" dirty="0"/>
              <a:t>Short-term funding made long-term planning difficult.</a:t>
            </a:r>
          </a:p>
          <a:p>
            <a:pPr lvl="0">
              <a:lnSpc>
                <a:spcPct val="150000"/>
              </a:lnSpc>
            </a:pPr>
            <a:r>
              <a:rPr lang="en-GB" sz="1400" dirty="0"/>
              <a:t>More than 20 referrer responses were received when funding ended, highlighting the gap in support for children and young people.                                                                                                                                                                                                                                                                                                                                                                                                                                                                                                                                                                                                                                                                       </a:t>
            </a:r>
            <a:r>
              <a:rPr lang="en-GB" sz="1400" dirty="0">
                <a:solidFill>
                  <a:schemeClr val="tx1"/>
                </a:solidFill>
              </a:rPr>
              <a:t>                                                                                                                                                                                                               </a:t>
            </a:r>
          </a:p>
          <a:p>
            <a:pPr marL="0" lvl="0" indent="0">
              <a:lnSpc>
                <a:spcPct val="150000"/>
              </a:lnSpc>
              <a:buNone/>
            </a:pPr>
            <a:r>
              <a:rPr lang="en-GB" sz="1400">
                <a:solidFill>
                  <a:schemeClr val="tx1"/>
                </a:solidFill>
              </a:rPr>
              <a:t>                                                                      </a:t>
            </a:r>
            <a:r>
              <a:rPr lang="en-GB" sz="1400" dirty="0">
                <a:solidFill>
                  <a:schemeClr val="tx1"/>
                </a:solidFill>
              </a:rPr>
              <a:t>(GMICP, 2023; GMICP, no date)</a:t>
            </a:r>
            <a:endParaRPr lang="en-GB" sz="1400" dirty="0"/>
          </a:p>
        </p:txBody>
      </p:sp>
    </p:spTree>
    <p:extLst>
      <p:ext uri="{BB962C8B-B14F-4D97-AF65-F5344CB8AC3E}">
        <p14:creationId xmlns:p14="http://schemas.microsoft.com/office/powerpoint/2010/main" val="2845393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D90667B2-AFA7-AED0-C42D-5965A66BE961}"/>
              </a:ext>
            </a:extLst>
          </p:cNvPr>
          <p:cNvPicPr>
            <a:picLocks noChangeAspect="1"/>
          </p:cNvPicPr>
          <p:nvPr/>
        </p:nvPicPr>
        <p:blipFill>
          <a:blip r:embed="rId2"/>
          <a:srcRect t="459"/>
          <a:stretch>
            <a:fillRect/>
          </a:stretch>
        </p:blipFill>
        <p:spPr>
          <a:xfrm>
            <a:off x="-3047" y="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DB95EDC9-A4BA-DCED-B704-5A972E0E240C}"/>
              </a:ext>
            </a:extLst>
          </p:cNvPr>
          <p:cNvSpPr txBox="1"/>
          <p:nvPr/>
        </p:nvSpPr>
        <p:spPr>
          <a:xfrm>
            <a:off x="7307000" y="0"/>
            <a:ext cx="3822189" cy="12093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Media Impact</a:t>
            </a:r>
          </a:p>
        </p:txBody>
      </p:sp>
      <p:sp>
        <p:nvSpPr>
          <p:cNvPr id="3" name="TextBox 2">
            <a:extLst>
              <a:ext uri="{FF2B5EF4-FFF2-40B4-BE49-F238E27FC236}">
                <a16:creationId xmlns:a16="http://schemas.microsoft.com/office/drawing/2014/main" id="{48C634C5-93F2-F43A-82DA-2931D7525E94}"/>
              </a:ext>
            </a:extLst>
          </p:cNvPr>
          <p:cNvSpPr txBox="1"/>
          <p:nvPr/>
        </p:nvSpPr>
        <p:spPr>
          <a:xfrm>
            <a:off x="6292646" y="1209368"/>
            <a:ext cx="5499470" cy="5171041"/>
          </a:xfrm>
          <a:prstGeom prst="rect">
            <a:avLst/>
          </a:prstGeom>
        </p:spPr>
        <p:style>
          <a:lnRef idx="1">
            <a:schemeClr val="accent4"/>
          </a:lnRef>
          <a:fillRef idx="2">
            <a:schemeClr val="accent4"/>
          </a:fillRef>
          <a:effectRef idx="1">
            <a:schemeClr val="accent4"/>
          </a:effectRef>
          <a:fontRef idx="minor">
            <a:schemeClr val="dk1"/>
          </a:fontRef>
        </p:style>
        <p:txBody>
          <a:bodyPr vert="horz" lIns="91440" tIns="45720" rIns="91440" bIns="45720" rtlCol="0">
            <a:noAutofit/>
          </a:bodyPr>
          <a:lstStyle/>
          <a:p>
            <a:pPr lvl="0" indent="-228600">
              <a:lnSpc>
                <a:spcPct val="150000"/>
              </a:lnSpc>
              <a:spcAft>
                <a:spcPts val="600"/>
              </a:spcAft>
              <a:buFont typeface="Arial" panose="020B0604020202020204" pitchFamily="34" charset="0"/>
              <a:buChar char="•"/>
            </a:pPr>
            <a:r>
              <a:rPr lang="en-US" sz="1400" b="1" dirty="0"/>
              <a:t>Positive media/social media:</a:t>
            </a:r>
            <a:r>
              <a:rPr lang="en-US" sz="1400" dirty="0"/>
              <a:t> Can increase awareness of mental-health support and encourage young people to seek help.</a:t>
            </a:r>
          </a:p>
          <a:p>
            <a:pPr lvl="0" indent="-228600">
              <a:lnSpc>
                <a:spcPct val="150000"/>
              </a:lnSpc>
              <a:spcAft>
                <a:spcPts val="600"/>
              </a:spcAft>
              <a:buFont typeface="Arial" panose="020B0604020202020204" pitchFamily="34" charset="0"/>
              <a:buChar char="•"/>
            </a:pPr>
            <a:r>
              <a:rPr lang="en-US" sz="1400" b="1" dirty="0"/>
              <a:t>Peer influence:</a:t>
            </a:r>
            <a:r>
              <a:rPr lang="en-US" sz="1400" dirty="0"/>
              <a:t> Seeing other young people discuss positive experiences can reduce stigma and make support seem more acceptable.</a:t>
            </a:r>
          </a:p>
          <a:p>
            <a:pPr lvl="0" indent="-228600">
              <a:lnSpc>
                <a:spcPct val="150000"/>
              </a:lnSpc>
              <a:spcAft>
                <a:spcPts val="600"/>
              </a:spcAft>
              <a:buFont typeface="Arial" panose="020B0604020202020204" pitchFamily="34" charset="0"/>
              <a:buChar char="•"/>
            </a:pPr>
            <a:r>
              <a:rPr lang="en-US" sz="1400" b="1" dirty="0"/>
              <a:t>Negative media:</a:t>
            </a:r>
            <a:r>
              <a:rPr lang="en-US" sz="1400" dirty="0"/>
              <a:t> Social media can also contribute to comparison, misinformation, anxiety and pressure, potentially worsening mental wellbeing.</a:t>
            </a:r>
          </a:p>
          <a:p>
            <a:pPr lvl="0" indent="-228600">
              <a:lnSpc>
                <a:spcPct val="150000"/>
              </a:lnSpc>
              <a:spcAft>
                <a:spcPts val="600"/>
              </a:spcAft>
              <a:buFont typeface="Arial" panose="020B0604020202020204" pitchFamily="34" charset="0"/>
              <a:buChar char="•"/>
            </a:pPr>
            <a:r>
              <a:rPr lang="en-US" sz="1400" b="1" dirty="0"/>
              <a:t>Digital access:</a:t>
            </a:r>
            <a:r>
              <a:rPr lang="en-US" sz="1400" dirty="0"/>
              <a:t> Young people without reliable internet, devices or digital skills may not receive the same information, creating inequalities.</a:t>
            </a:r>
          </a:p>
          <a:p>
            <a:pPr lvl="0" indent="-228600">
              <a:lnSpc>
                <a:spcPct val="150000"/>
              </a:lnSpc>
              <a:spcAft>
                <a:spcPts val="600"/>
              </a:spcAft>
              <a:buFont typeface="Arial" panose="020B0604020202020204" pitchFamily="34" charset="0"/>
              <a:buChar char="•"/>
            </a:pPr>
            <a:r>
              <a:rPr lang="en-US" sz="1400" b="1" dirty="0"/>
              <a:t>HBM link:</a:t>
            </a:r>
            <a:r>
              <a:rPr lang="en-US" sz="1400" dirty="0"/>
              <a:t> Media can act as a cue to action, encouraging a young person to </a:t>
            </a:r>
            <a:r>
              <a:rPr lang="en-US" sz="1400" dirty="0" err="1"/>
              <a:t>recognise</a:t>
            </a:r>
            <a:r>
              <a:rPr lang="en-US" sz="1400" dirty="0"/>
              <a:t> a problem and seek support.</a:t>
            </a:r>
          </a:p>
          <a:p>
            <a:pPr>
              <a:lnSpc>
                <a:spcPct val="100000"/>
              </a:lnSpc>
              <a:spcAft>
                <a:spcPts val="600"/>
              </a:spcAft>
            </a:pPr>
            <a:r>
              <a:rPr lang="en-GB" sz="1400" dirty="0"/>
              <a:t>                                                                 Source: Broadhurst and Webb (2026)</a:t>
            </a:r>
            <a:r>
              <a:rPr lang="en-US" sz="1400" dirty="0"/>
              <a:t>.</a:t>
            </a:r>
            <a:endParaRPr lang="en-GB" sz="1400" dirty="0"/>
          </a:p>
        </p:txBody>
      </p:sp>
    </p:spTree>
    <p:extLst>
      <p:ext uri="{BB962C8B-B14F-4D97-AF65-F5344CB8AC3E}">
        <p14:creationId xmlns:p14="http://schemas.microsoft.com/office/powerpoint/2010/main" val="3571063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03E8E27-0DD3-46FB-CD0A-05DA40B9D705}"/>
              </a:ext>
            </a:extLst>
          </p:cNvPr>
          <p:cNvSpPr>
            <a:spLocks noGrp="1"/>
          </p:cNvSpPr>
          <p:nvPr>
            <p:ph type="title"/>
          </p:nvPr>
        </p:nvSpPr>
        <p:spPr>
          <a:xfrm>
            <a:off x="838200" y="350709"/>
            <a:ext cx="10515600" cy="1325563"/>
          </a:xfrm>
          <a:solidFill>
            <a:schemeClr val="accent3">
              <a:alpha val="50000"/>
            </a:schemeClr>
          </a:solidFill>
          <a:ln>
            <a:noFill/>
          </a:ln>
          <a:effectLst>
            <a:reflection blurRad="6350" stA="52000" endA="300" endPos="35000" dir="5400000" sy="-100000" algn="bl" rotWithShape="0"/>
          </a:effectLst>
        </p:spPr>
        <p:style>
          <a:lnRef idx="0">
            <a:scrgbClr r="0" g="0" b="0"/>
          </a:lnRef>
          <a:fillRef idx="0">
            <a:scrgbClr r="0" g="0" b="0"/>
          </a:fillRef>
          <a:effectRef idx="0">
            <a:scrgbClr r="0" g="0" b="0"/>
          </a:effectRef>
          <a:fontRef idx="minor">
            <a:schemeClr val="lt1"/>
          </a:fontRef>
        </p:style>
        <p:txBody>
          <a:bodyPr>
            <a:normAutofit/>
          </a:bodyPr>
          <a:lstStyle/>
          <a:p>
            <a:r>
              <a:rPr lang="en-GB" sz="4000" b="1" dirty="0">
                <a:solidFill>
                  <a:schemeClr val="tx1"/>
                </a:solidFill>
              </a:rPr>
              <a:t>Health Inequalities and Equity of Access</a:t>
            </a:r>
            <a:endParaRPr lang="en-GB" sz="4000" dirty="0">
              <a:solidFill>
                <a:schemeClr val="tx1"/>
              </a:solidFill>
            </a:endParaRPr>
          </a:p>
        </p:txBody>
      </p:sp>
      <p:sp>
        <p:nvSpPr>
          <p:cNvPr id="10" name="Content Placeholder 9">
            <a:extLst>
              <a:ext uri="{FF2B5EF4-FFF2-40B4-BE49-F238E27FC236}">
                <a16:creationId xmlns:a16="http://schemas.microsoft.com/office/drawing/2014/main" id="{4034FFFB-0752-3E11-7F5D-08326204568B}"/>
              </a:ext>
            </a:extLst>
          </p:cNvPr>
          <p:cNvSpPr>
            <a:spLocks noGrp="1"/>
          </p:cNvSpPr>
          <p:nvPr>
            <p:ph sz="half" idx="1"/>
          </p:nvPr>
        </p:nvSpPr>
        <p:spPr>
          <a:xfrm>
            <a:off x="8581362" y="1933883"/>
            <a:ext cx="3312694" cy="4850374"/>
          </a:xfrm>
          <a:solidFill>
            <a:schemeClr val="accent3"/>
          </a:solidFill>
          <a:ln>
            <a:noFill/>
          </a:ln>
        </p:spPr>
        <p:style>
          <a:lnRef idx="0">
            <a:scrgbClr r="0" g="0" b="0"/>
          </a:lnRef>
          <a:fillRef idx="0">
            <a:scrgbClr r="0" g="0" b="0"/>
          </a:fillRef>
          <a:effectRef idx="0">
            <a:scrgbClr r="0" g="0" b="0"/>
          </a:effectRef>
          <a:fontRef idx="minor">
            <a:schemeClr val="lt1"/>
          </a:fontRef>
        </p:style>
        <p:txBody>
          <a:bodyPr>
            <a:noAutofit/>
          </a:bodyPr>
          <a:lstStyle/>
          <a:p>
            <a:pPr>
              <a:lnSpc>
                <a:spcPct val="150000"/>
              </a:lnSpc>
              <a:buNone/>
            </a:pPr>
            <a:r>
              <a:rPr lang="en-GB" sz="1400" b="1" dirty="0">
                <a:solidFill>
                  <a:schemeClr val="tx1"/>
                </a:solidFill>
              </a:rPr>
              <a:t>Who may face barriers?</a:t>
            </a:r>
          </a:p>
          <a:p>
            <a:pPr>
              <a:lnSpc>
                <a:spcPct val="150000"/>
              </a:lnSpc>
            </a:pPr>
            <a:r>
              <a:rPr lang="en-GB" sz="1400" b="1" dirty="0">
                <a:solidFill>
                  <a:schemeClr val="tx1"/>
                </a:solidFill>
              </a:rPr>
              <a:t> </a:t>
            </a:r>
            <a:r>
              <a:rPr lang="en-GB" sz="1400" dirty="0">
                <a:solidFill>
                  <a:schemeClr val="tx1"/>
                </a:solidFill>
              </a:rPr>
              <a:t>People in deprived communities </a:t>
            </a:r>
          </a:p>
          <a:p>
            <a:pPr>
              <a:lnSpc>
                <a:spcPct val="150000"/>
              </a:lnSpc>
            </a:pPr>
            <a:r>
              <a:rPr lang="en-GB" sz="1400" dirty="0">
                <a:solidFill>
                  <a:schemeClr val="tx1"/>
                </a:solidFill>
              </a:rPr>
              <a:t>Ethnic minority groups </a:t>
            </a:r>
          </a:p>
          <a:p>
            <a:pPr>
              <a:lnSpc>
                <a:spcPct val="150000"/>
              </a:lnSpc>
            </a:pPr>
            <a:r>
              <a:rPr lang="en-GB" sz="1400" dirty="0">
                <a:solidFill>
                  <a:schemeClr val="tx1"/>
                </a:solidFill>
              </a:rPr>
              <a:t>People experiencing digital exclusion </a:t>
            </a:r>
          </a:p>
          <a:p>
            <a:pPr>
              <a:lnSpc>
                <a:spcPct val="150000"/>
              </a:lnSpc>
            </a:pPr>
            <a:r>
              <a:rPr lang="en-GB" sz="1400" dirty="0">
                <a:solidFill>
                  <a:schemeClr val="tx1"/>
                </a:solidFill>
              </a:rPr>
              <a:t>People with transport difficulties </a:t>
            </a:r>
          </a:p>
          <a:p>
            <a:pPr>
              <a:lnSpc>
                <a:spcPct val="150000"/>
              </a:lnSpc>
            </a:pPr>
            <a:r>
              <a:rPr lang="en-GB" sz="1400" dirty="0">
                <a:solidFill>
                  <a:schemeClr val="tx1"/>
                </a:solidFill>
              </a:rPr>
              <a:t>Stigma around mental health </a:t>
            </a:r>
          </a:p>
          <a:p>
            <a:pPr>
              <a:lnSpc>
                <a:spcPct val="150000"/>
              </a:lnSpc>
            </a:pPr>
            <a:r>
              <a:rPr lang="en-GB" sz="1400" dirty="0">
                <a:solidFill>
                  <a:schemeClr val="tx1"/>
                </a:solidFill>
              </a:rPr>
              <a:t>Areas with limited local services </a:t>
            </a:r>
          </a:p>
          <a:p>
            <a:pPr>
              <a:lnSpc>
                <a:spcPct val="150000"/>
              </a:lnSpc>
            </a:pPr>
            <a:r>
              <a:rPr lang="en-GB" sz="1400" dirty="0">
                <a:solidFill>
                  <a:schemeClr val="tx1"/>
                </a:solidFill>
              </a:rPr>
              <a:t>People with disabilities or additional needs </a:t>
            </a:r>
          </a:p>
          <a:p>
            <a:pPr marL="0" indent="0">
              <a:lnSpc>
                <a:spcPct val="150000"/>
              </a:lnSpc>
              <a:buNone/>
            </a:pPr>
            <a:r>
              <a:rPr lang="en-GB" sz="1400" dirty="0">
                <a:solidFill>
                  <a:schemeClr val="tx1"/>
                </a:solidFill>
              </a:rPr>
              <a:t>              (Mental Health Foundation, 2025; NHS England, no date).</a:t>
            </a:r>
          </a:p>
        </p:txBody>
      </p:sp>
      <p:sp>
        <p:nvSpPr>
          <p:cNvPr id="11" name="Content Placeholder 10">
            <a:extLst>
              <a:ext uri="{FF2B5EF4-FFF2-40B4-BE49-F238E27FC236}">
                <a16:creationId xmlns:a16="http://schemas.microsoft.com/office/drawing/2014/main" id="{891FC6E7-66B9-5444-5264-884BA9B6CE69}"/>
              </a:ext>
            </a:extLst>
          </p:cNvPr>
          <p:cNvSpPr>
            <a:spLocks noGrp="1"/>
          </p:cNvSpPr>
          <p:nvPr>
            <p:ph sz="half" idx="2"/>
          </p:nvPr>
        </p:nvSpPr>
        <p:spPr>
          <a:xfrm>
            <a:off x="5124160" y="1911148"/>
            <a:ext cx="3312694" cy="4873109"/>
          </a:xfr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noAutofit/>
          </a:bodyPr>
          <a:lstStyle/>
          <a:p>
            <a:pPr>
              <a:buNone/>
            </a:pPr>
            <a:r>
              <a:rPr lang="en-GB" sz="1400" b="1" dirty="0">
                <a:solidFill>
                  <a:schemeClr val="tx1"/>
                </a:solidFill>
              </a:rPr>
              <a:t>Social determinants of health </a:t>
            </a:r>
          </a:p>
          <a:p>
            <a:r>
              <a:rPr lang="en-GB" sz="1400" dirty="0">
                <a:solidFill>
                  <a:schemeClr val="tx1"/>
                </a:solidFill>
              </a:rPr>
              <a:t>Family and social support </a:t>
            </a:r>
          </a:p>
          <a:p>
            <a:r>
              <a:rPr lang="en-GB" sz="1400" dirty="0">
                <a:solidFill>
                  <a:schemeClr val="tx1"/>
                </a:solidFill>
              </a:rPr>
              <a:t>Education </a:t>
            </a:r>
          </a:p>
          <a:p>
            <a:r>
              <a:rPr lang="en-GB" sz="1400" dirty="0">
                <a:solidFill>
                  <a:schemeClr val="tx1"/>
                </a:solidFill>
              </a:rPr>
              <a:t>Housing </a:t>
            </a:r>
          </a:p>
          <a:p>
            <a:r>
              <a:rPr lang="en-GB" sz="1400" dirty="0">
                <a:solidFill>
                  <a:schemeClr val="tx1"/>
                </a:solidFill>
              </a:rPr>
              <a:t>Employment and income </a:t>
            </a:r>
          </a:p>
          <a:p>
            <a:r>
              <a:rPr lang="en-GB" sz="1400" dirty="0">
                <a:solidFill>
                  <a:schemeClr val="tx1"/>
                </a:solidFill>
              </a:rPr>
              <a:t>Access to health and welfare services </a:t>
            </a:r>
          </a:p>
          <a:p>
            <a:pPr marL="0" indent="0">
              <a:buNone/>
            </a:pPr>
            <a:r>
              <a:rPr lang="en-GB" sz="1400" dirty="0">
                <a:solidFill>
                  <a:schemeClr val="tx1"/>
                </a:solidFill>
              </a:rPr>
              <a:t>(WHO, no date; Public Health England, 2017).</a:t>
            </a:r>
          </a:p>
          <a:p>
            <a:pPr>
              <a:buNone/>
            </a:pPr>
            <a:r>
              <a:rPr lang="en-GB" sz="1400" b="1" dirty="0">
                <a:solidFill>
                  <a:schemeClr val="tx1"/>
                </a:solidFill>
              </a:rPr>
              <a:t>Wider determinants of health</a:t>
            </a:r>
          </a:p>
          <a:p>
            <a:r>
              <a:rPr lang="en-GB" sz="1400" dirty="0">
                <a:solidFill>
                  <a:schemeClr val="tx1"/>
                </a:solidFill>
              </a:rPr>
              <a:t>Deprivation and poverty </a:t>
            </a:r>
          </a:p>
          <a:p>
            <a:r>
              <a:rPr lang="en-GB" sz="1400" dirty="0">
                <a:solidFill>
                  <a:schemeClr val="tx1"/>
                </a:solidFill>
              </a:rPr>
              <a:t>Ethnicity and culture </a:t>
            </a:r>
          </a:p>
          <a:p>
            <a:r>
              <a:rPr lang="en-GB" sz="1400" dirty="0">
                <a:solidFill>
                  <a:schemeClr val="tx1"/>
                </a:solidFill>
              </a:rPr>
              <a:t>Local environment </a:t>
            </a:r>
          </a:p>
          <a:p>
            <a:r>
              <a:rPr lang="en-GB" sz="1400" dirty="0">
                <a:solidFill>
                  <a:schemeClr val="tx1"/>
                </a:solidFill>
              </a:rPr>
              <a:t>Transport </a:t>
            </a:r>
          </a:p>
          <a:p>
            <a:r>
              <a:rPr lang="en-GB" sz="1400" dirty="0">
                <a:solidFill>
                  <a:schemeClr val="tx1"/>
                </a:solidFill>
              </a:rPr>
              <a:t>Digital access</a:t>
            </a:r>
          </a:p>
          <a:p>
            <a:pPr marL="0" indent="0">
              <a:buNone/>
            </a:pPr>
            <a:r>
              <a:rPr lang="en-GB" sz="1400" dirty="0">
                <a:solidFill>
                  <a:schemeClr val="tx1"/>
                </a:solidFill>
              </a:rPr>
              <a:t>                 (DSIT et al., 2025; WHO, no date; Public Health England, 2017).</a:t>
            </a:r>
          </a:p>
        </p:txBody>
      </p:sp>
      <p:pic>
        <p:nvPicPr>
          <p:cNvPr id="15" name="Picture 14">
            <a:extLst>
              <a:ext uri="{FF2B5EF4-FFF2-40B4-BE49-F238E27FC236}">
                <a16:creationId xmlns:a16="http://schemas.microsoft.com/office/drawing/2014/main" id="{F15780B1-6148-D4DB-FD2E-DB3F4EE8D1D8}"/>
              </a:ext>
            </a:extLst>
          </p:cNvPr>
          <p:cNvPicPr>
            <a:picLocks noChangeAspect="1"/>
          </p:cNvPicPr>
          <p:nvPr/>
        </p:nvPicPr>
        <p:blipFill>
          <a:blip r:embed="rId3"/>
          <a:stretch>
            <a:fillRect/>
          </a:stretch>
        </p:blipFill>
        <p:spPr>
          <a:xfrm>
            <a:off x="160125" y="2835092"/>
            <a:ext cx="4729614" cy="2848897"/>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16" name="TextBox 15">
            <a:extLst>
              <a:ext uri="{FF2B5EF4-FFF2-40B4-BE49-F238E27FC236}">
                <a16:creationId xmlns:a16="http://schemas.microsoft.com/office/drawing/2014/main" id="{77327B7F-513A-2465-1D50-8A135657262D}"/>
              </a:ext>
            </a:extLst>
          </p:cNvPr>
          <p:cNvSpPr txBox="1"/>
          <p:nvPr/>
        </p:nvSpPr>
        <p:spPr>
          <a:xfrm>
            <a:off x="160125" y="5804848"/>
            <a:ext cx="4524154" cy="430887"/>
          </a:xfrm>
          <a:prstGeom prst="rect">
            <a:avLst/>
          </a:prstGeom>
          <a:noFill/>
        </p:spPr>
        <p:txBody>
          <a:bodyPr wrap="square" rtlCol="0">
            <a:spAutoFit/>
          </a:bodyPr>
          <a:lstStyle/>
          <a:p>
            <a:r>
              <a:rPr lang="en-GB" sz="1100" dirty="0"/>
              <a:t>Figure: Dahlgren and Whitehead’s (1991) model of the determinants of health. Source: Public Health England, 2017.</a:t>
            </a:r>
          </a:p>
        </p:txBody>
      </p:sp>
      <p:sp>
        <p:nvSpPr>
          <p:cNvPr id="20" name="TextBox 19">
            <a:extLst>
              <a:ext uri="{FF2B5EF4-FFF2-40B4-BE49-F238E27FC236}">
                <a16:creationId xmlns:a16="http://schemas.microsoft.com/office/drawing/2014/main" id="{EB091262-8D77-D9AF-CC69-D37537217069}"/>
              </a:ext>
            </a:extLst>
          </p:cNvPr>
          <p:cNvSpPr txBox="1"/>
          <p:nvPr/>
        </p:nvSpPr>
        <p:spPr>
          <a:xfrm>
            <a:off x="160125" y="1965623"/>
            <a:ext cx="4729614" cy="707630"/>
          </a:xfrm>
          <a:prstGeom prst="rect">
            <a:avLst/>
          </a:prstGeom>
          <a:noFill/>
        </p:spPr>
        <p:txBody>
          <a:bodyPr wrap="square">
            <a:spAutoFit/>
          </a:bodyPr>
          <a:lstStyle/>
          <a:p>
            <a:pPr>
              <a:lnSpc>
                <a:spcPct val="150000"/>
              </a:lnSpc>
            </a:pPr>
            <a:r>
              <a:rPr lang="en-GB" sz="1400" b="1" dirty="0">
                <a:solidFill>
                  <a:schemeClr val="tx1"/>
                </a:solidFill>
              </a:rPr>
              <a:t>Health Inequality: </a:t>
            </a:r>
            <a:r>
              <a:rPr lang="en-GB" sz="1400" dirty="0">
                <a:solidFill>
                  <a:schemeClr val="tx1"/>
                </a:solidFill>
              </a:rPr>
              <a:t>Unfair differences in health outcomes between different groups of people</a:t>
            </a:r>
            <a:r>
              <a:rPr lang="en-GB" sz="1400" dirty="0"/>
              <a:t> (NHS England, no date).</a:t>
            </a:r>
          </a:p>
        </p:txBody>
      </p:sp>
    </p:spTree>
    <p:extLst>
      <p:ext uri="{BB962C8B-B14F-4D97-AF65-F5344CB8AC3E}">
        <p14:creationId xmlns:p14="http://schemas.microsoft.com/office/powerpoint/2010/main" val="11064844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033AB7-842F-F666-8A80-19721FF6A581}"/>
              </a:ext>
            </a:extLst>
          </p:cNvPr>
          <p:cNvPicPr>
            <a:picLocks noChangeAspect="1"/>
          </p:cNvPicPr>
          <p:nvPr/>
        </p:nvPicPr>
        <p:blipFill>
          <a:blip r:embed="rId2"/>
          <a:srcRect t="6429" r="-2" b="1343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2" name="TextBox 1">
            <a:extLst>
              <a:ext uri="{FF2B5EF4-FFF2-40B4-BE49-F238E27FC236}">
                <a16:creationId xmlns:a16="http://schemas.microsoft.com/office/drawing/2014/main" id="{9C7960C5-691B-5C0C-2150-7A1030D8DF3C}"/>
              </a:ext>
            </a:extLst>
          </p:cNvPr>
          <p:cNvSpPr txBox="1"/>
          <p:nvPr/>
        </p:nvSpPr>
        <p:spPr>
          <a:xfrm>
            <a:off x="6174658" y="1267592"/>
            <a:ext cx="5928851" cy="5590408"/>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Autofit/>
          </a:bodyPr>
          <a:lstStyle/>
          <a:p>
            <a:pPr>
              <a:lnSpc>
                <a:spcPct val="160000"/>
              </a:lnSpc>
              <a:spcAft>
                <a:spcPts val="600"/>
              </a:spcAft>
            </a:pPr>
            <a:r>
              <a:rPr lang="en-US" sz="1400" b="1" dirty="0">
                <a:solidFill>
                  <a:schemeClr val="tx1"/>
                </a:solidFill>
              </a:rPr>
              <a:t>Aim:</a:t>
            </a:r>
            <a:r>
              <a:rPr lang="en-US" sz="1400" dirty="0">
                <a:solidFill>
                  <a:schemeClr val="tx1"/>
                </a:solidFill>
              </a:rPr>
              <a:t> Reduce health inequalities by improving the social conditions that affect health.</a:t>
            </a:r>
          </a:p>
          <a:p>
            <a:pPr>
              <a:lnSpc>
                <a:spcPct val="160000"/>
              </a:lnSpc>
              <a:spcAft>
                <a:spcPts val="600"/>
              </a:spcAft>
            </a:pPr>
            <a:r>
              <a:rPr lang="en-US" sz="1400" b="1" dirty="0">
                <a:solidFill>
                  <a:schemeClr val="tx1"/>
                </a:solidFill>
              </a:rPr>
              <a:t>Six policy objectives:</a:t>
            </a:r>
            <a:endParaRPr lang="en-US" sz="1400" dirty="0">
              <a:solidFill>
                <a:schemeClr val="tx1"/>
              </a:solidFill>
            </a:endParaRPr>
          </a:p>
          <a:p>
            <a:pPr lvl="0" indent="-228600">
              <a:lnSpc>
                <a:spcPct val="160000"/>
              </a:lnSpc>
              <a:spcAft>
                <a:spcPts val="600"/>
              </a:spcAft>
              <a:buFont typeface="Arial" panose="020B0604020202020204" pitchFamily="34" charset="0"/>
              <a:buChar char="•"/>
            </a:pPr>
            <a:r>
              <a:rPr lang="en-US" sz="1400" dirty="0">
                <a:solidFill>
                  <a:schemeClr val="tx1"/>
                </a:solidFill>
              </a:rPr>
              <a:t>👶 Best start in life for every child </a:t>
            </a:r>
          </a:p>
          <a:p>
            <a:pPr lvl="0" indent="-228600">
              <a:lnSpc>
                <a:spcPct val="160000"/>
              </a:lnSpc>
              <a:spcAft>
                <a:spcPts val="600"/>
              </a:spcAft>
              <a:buFont typeface="Arial" panose="020B0604020202020204" pitchFamily="34" charset="0"/>
              <a:buChar char="•"/>
            </a:pPr>
            <a:r>
              <a:rPr lang="en-US" sz="1400" dirty="0">
                <a:solidFill>
                  <a:schemeClr val="tx1"/>
                </a:solidFill>
              </a:rPr>
              <a:t>🎓 Support people to reach their potential and have control over their lives </a:t>
            </a:r>
          </a:p>
          <a:p>
            <a:pPr lvl="0" indent="-228600">
              <a:lnSpc>
                <a:spcPct val="160000"/>
              </a:lnSpc>
              <a:spcAft>
                <a:spcPts val="600"/>
              </a:spcAft>
              <a:buFont typeface="Arial" panose="020B0604020202020204" pitchFamily="34" charset="0"/>
              <a:buChar char="•"/>
            </a:pPr>
            <a:r>
              <a:rPr lang="en-US" sz="1400" dirty="0">
                <a:solidFill>
                  <a:schemeClr val="tx1"/>
                </a:solidFill>
              </a:rPr>
              <a:t>💼 Fair employment and good work for all </a:t>
            </a:r>
          </a:p>
          <a:p>
            <a:pPr lvl="0" indent="-228600">
              <a:lnSpc>
                <a:spcPct val="160000"/>
              </a:lnSpc>
              <a:spcAft>
                <a:spcPts val="600"/>
              </a:spcAft>
              <a:buFont typeface="Arial" panose="020B0604020202020204" pitchFamily="34" charset="0"/>
              <a:buChar char="•"/>
            </a:pPr>
            <a:r>
              <a:rPr lang="en-US" sz="1400" dirty="0">
                <a:solidFill>
                  <a:schemeClr val="tx1"/>
                </a:solidFill>
              </a:rPr>
              <a:t>💷 Healthy standard of living for everyone </a:t>
            </a:r>
          </a:p>
          <a:p>
            <a:pPr lvl="0" indent="-228600">
              <a:lnSpc>
                <a:spcPct val="160000"/>
              </a:lnSpc>
              <a:spcAft>
                <a:spcPts val="600"/>
              </a:spcAft>
              <a:buFont typeface="Arial" panose="020B0604020202020204" pitchFamily="34" charset="0"/>
              <a:buChar char="•"/>
            </a:pPr>
            <a:r>
              <a:rPr lang="en-US" sz="1400" dirty="0">
                <a:solidFill>
                  <a:schemeClr val="tx1"/>
                </a:solidFill>
              </a:rPr>
              <a:t>🏘️ Healthy and sustainable communities </a:t>
            </a:r>
          </a:p>
          <a:p>
            <a:pPr lvl="0" indent="-228600">
              <a:lnSpc>
                <a:spcPct val="160000"/>
              </a:lnSpc>
              <a:spcAft>
                <a:spcPts val="600"/>
              </a:spcAft>
              <a:buFont typeface="Arial" panose="020B0604020202020204" pitchFamily="34" charset="0"/>
              <a:buChar char="•"/>
            </a:pPr>
            <a:r>
              <a:rPr lang="en-US" sz="1400" dirty="0">
                <a:solidFill>
                  <a:schemeClr val="tx1"/>
                </a:solidFill>
              </a:rPr>
              <a:t>❤️ Prevent ill-health and improve prevention </a:t>
            </a:r>
          </a:p>
          <a:p>
            <a:pPr>
              <a:lnSpc>
                <a:spcPct val="160000"/>
              </a:lnSpc>
              <a:spcAft>
                <a:spcPts val="600"/>
              </a:spcAft>
            </a:pPr>
            <a:r>
              <a:rPr lang="en-US" sz="1400" b="1" dirty="0">
                <a:solidFill>
                  <a:schemeClr val="tx1"/>
                </a:solidFill>
              </a:rPr>
              <a:t>Key message:</a:t>
            </a:r>
            <a:br>
              <a:rPr lang="en-US" sz="1400" dirty="0">
                <a:solidFill>
                  <a:schemeClr val="tx1"/>
                </a:solidFill>
              </a:rPr>
            </a:br>
            <a:r>
              <a:rPr lang="en-US" sz="1400" dirty="0">
                <a:solidFill>
                  <a:schemeClr val="tx1"/>
                </a:solidFill>
              </a:rPr>
              <a:t>Health inequalities are strongly influenced by social and economic conditions.</a:t>
            </a:r>
          </a:p>
          <a:p>
            <a:pPr>
              <a:lnSpc>
                <a:spcPct val="160000"/>
              </a:lnSpc>
              <a:spcAft>
                <a:spcPts val="600"/>
              </a:spcAft>
            </a:pPr>
            <a:r>
              <a:rPr lang="en-US" sz="1400" dirty="0">
                <a:solidFill>
                  <a:schemeClr val="tx1"/>
                </a:solidFill>
              </a:rPr>
              <a:t>                                                                                               (Marmot et al.,2010).</a:t>
            </a:r>
          </a:p>
        </p:txBody>
      </p:sp>
      <p:sp>
        <p:nvSpPr>
          <p:cNvPr id="5" name="TextBox 4">
            <a:extLst>
              <a:ext uri="{FF2B5EF4-FFF2-40B4-BE49-F238E27FC236}">
                <a16:creationId xmlns:a16="http://schemas.microsoft.com/office/drawing/2014/main" id="{F34A780A-A339-4C85-172D-1775084BB23E}"/>
              </a:ext>
            </a:extLst>
          </p:cNvPr>
          <p:cNvSpPr txBox="1"/>
          <p:nvPr/>
        </p:nvSpPr>
        <p:spPr>
          <a:xfrm>
            <a:off x="6174657" y="63673"/>
            <a:ext cx="5928851" cy="1203919"/>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wrap="square" rtlCol="0">
            <a:spAutoFit/>
          </a:bodyPr>
          <a:lstStyle/>
          <a:p>
            <a:pPr>
              <a:lnSpc>
                <a:spcPct val="90000"/>
              </a:lnSpc>
              <a:spcAft>
                <a:spcPts val="600"/>
              </a:spcAft>
            </a:pPr>
            <a:r>
              <a:rPr lang="en-US" sz="4000" b="1" dirty="0">
                <a:solidFill>
                  <a:schemeClr val="tx1"/>
                </a:solidFill>
              </a:rPr>
              <a:t>Marmot Review: Fair Society, Healthy Lives</a:t>
            </a:r>
          </a:p>
        </p:txBody>
      </p:sp>
      <p:sp>
        <p:nvSpPr>
          <p:cNvPr id="6" name="TextBox 5">
            <a:extLst>
              <a:ext uri="{FF2B5EF4-FFF2-40B4-BE49-F238E27FC236}">
                <a16:creationId xmlns:a16="http://schemas.microsoft.com/office/drawing/2014/main" id="{B63BCFAC-CEB1-E084-1A99-47CB785DA568}"/>
              </a:ext>
            </a:extLst>
          </p:cNvPr>
          <p:cNvSpPr txBox="1"/>
          <p:nvPr/>
        </p:nvSpPr>
        <p:spPr>
          <a:xfrm>
            <a:off x="3990804" y="6481011"/>
            <a:ext cx="1928733" cy="261610"/>
          </a:xfrm>
          <a:prstGeom prst="rect">
            <a:avLst/>
          </a:prstGeom>
          <a:noFill/>
        </p:spPr>
        <p:txBody>
          <a:bodyPr wrap="none" rtlCol="0">
            <a:spAutoFit/>
          </a:bodyPr>
          <a:lstStyle/>
          <a:p>
            <a:r>
              <a:rPr lang="en-US" sz="1100" b="1" dirty="0"/>
              <a:t>Source:</a:t>
            </a:r>
            <a:r>
              <a:rPr lang="en-US" sz="1100" dirty="0"/>
              <a:t> Marmot et al. (2010)</a:t>
            </a:r>
          </a:p>
        </p:txBody>
      </p:sp>
    </p:spTree>
    <p:extLst>
      <p:ext uri="{BB962C8B-B14F-4D97-AF65-F5344CB8AC3E}">
        <p14:creationId xmlns:p14="http://schemas.microsoft.com/office/powerpoint/2010/main" val="949668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D7D1A6-BF80-F421-4191-02B835F27E85}"/>
              </a:ext>
            </a:extLst>
          </p:cNvPr>
          <p:cNvSpPr txBox="1"/>
          <p:nvPr/>
        </p:nvSpPr>
        <p:spPr>
          <a:xfrm>
            <a:off x="608397" y="243840"/>
            <a:ext cx="10975205" cy="707886"/>
          </a:xfrm>
          <a:prstGeom prst="rect">
            <a:avLst/>
          </a:prstGeom>
          <a:noFill/>
        </p:spPr>
        <p:txBody>
          <a:bodyPr wrap="square" rtlCol="0">
            <a:spAutoFit/>
          </a:bodyPr>
          <a:lstStyle/>
          <a:p>
            <a:r>
              <a:rPr lang="en-GB" sz="4000" b="1" dirty="0"/>
              <a:t>Future Recommendations for Fairer Services</a:t>
            </a:r>
            <a:r>
              <a:rPr lang="en-GB" sz="4000" dirty="0"/>
              <a:t> </a:t>
            </a:r>
            <a:endParaRPr lang="en-GB" sz="4000" b="1" dirty="0"/>
          </a:p>
        </p:txBody>
      </p:sp>
      <p:sp>
        <p:nvSpPr>
          <p:cNvPr id="3" name="TextBox 2">
            <a:extLst>
              <a:ext uri="{FF2B5EF4-FFF2-40B4-BE49-F238E27FC236}">
                <a16:creationId xmlns:a16="http://schemas.microsoft.com/office/drawing/2014/main" id="{3D92A3E5-8D5A-BE0C-CFAA-56D6EF32ADFF}"/>
              </a:ext>
            </a:extLst>
          </p:cNvPr>
          <p:cNvSpPr txBox="1"/>
          <p:nvPr/>
        </p:nvSpPr>
        <p:spPr>
          <a:xfrm>
            <a:off x="2179881" y="1182231"/>
            <a:ext cx="8575924" cy="2646622"/>
          </a:xfrm>
          <a:prstGeom prst="rect">
            <a:avLst/>
          </a:prstGeom>
          <a:noFill/>
          <a:ln w="9525" cap="flat" cmpd="sng" algn="ctr">
            <a:solidFill>
              <a:schemeClr val="dk1"/>
            </a:solidFill>
            <a:prstDash val="solid"/>
            <a:round/>
            <a:headEnd type="none" w="med" len="med"/>
            <a:tailEnd type="none" w="med" len="med"/>
          </a:ln>
          <a:effectLst>
            <a:glow rad="63500">
              <a:schemeClr val="accent6">
                <a:satMod val="175000"/>
                <a:alpha val="40000"/>
              </a:schemeClr>
            </a:glow>
          </a:effectLst>
        </p:spPr>
        <p:style>
          <a:lnRef idx="0">
            <a:scrgbClr r="0" g="0" b="0"/>
          </a:lnRef>
          <a:fillRef idx="0">
            <a:scrgbClr r="0" g="0" b="0"/>
          </a:fillRef>
          <a:effectRef idx="0">
            <a:scrgbClr r="0" g="0" b="0"/>
          </a:effectRef>
          <a:fontRef idx="minor">
            <a:schemeClr val="dk1"/>
          </a:fontRef>
        </p:style>
        <p:txBody>
          <a:bodyPr wrap="square" rtlCol="0">
            <a:spAutoFit/>
          </a:bodyPr>
          <a:lstStyle/>
          <a:p>
            <a:pPr lvl="0">
              <a:lnSpc>
                <a:spcPct val="150000"/>
              </a:lnSpc>
            </a:pPr>
            <a:r>
              <a:rPr lang="en-GB" sz="1400" b="1" dirty="0"/>
              <a:t>Work together: </a:t>
            </a:r>
            <a:r>
              <a:rPr lang="en-GB" sz="1400" dirty="0"/>
              <a:t>Multiple organizations should work together to improve people's health.</a:t>
            </a:r>
          </a:p>
          <a:p>
            <a:pPr lvl="0">
              <a:lnSpc>
                <a:spcPct val="150000"/>
              </a:lnSpc>
            </a:pPr>
            <a:r>
              <a:rPr lang="en-GB" sz="1400" b="1" dirty="0"/>
              <a:t>Help deprived communities</a:t>
            </a:r>
            <a:r>
              <a:rPr lang="en-GB" sz="1400" dirty="0"/>
              <a:t> – provide more support where needs are greatest. </a:t>
            </a:r>
          </a:p>
          <a:p>
            <a:pPr lvl="0">
              <a:lnSpc>
                <a:spcPct val="150000"/>
              </a:lnSpc>
            </a:pPr>
            <a:r>
              <a:rPr lang="en-GB" sz="1400" b="1" dirty="0"/>
              <a:t>Fair services</a:t>
            </a:r>
            <a:r>
              <a:rPr lang="en-GB" sz="1400" dirty="0"/>
              <a:t> – make support equal and easier to reach in local communities. </a:t>
            </a:r>
          </a:p>
          <a:p>
            <a:pPr lvl="0">
              <a:lnSpc>
                <a:spcPct val="150000"/>
              </a:lnSpc>
            </a:pPr>
            <a:r>
              <a:rPr lang="en-GB" sz="1400" b="1" dirty="0"/>
              <a:t>Involve community</a:t>
            </a:r>
            <a:r>
              <a:rPr lang="en-GB" sz="1400" dirty="0"/>
              <a:t> – involve them when planning services. </a:t>
            </a:r>
          </a:p>
          <a:p>
            <a:pPr>
              <a:lnSpc>
                <a:spcPct val="150000"/>
              </a:lnSpc>
            </a:pPr>
            <a:r>
              <a:rPr lang="en-GB" sz="1400" b="1" dirty="0"/>
              <a:t>Monitor Progress</a:t>
            </a:r>
            <a:r>
              <a:rPr lang="en-GB" sz="1400" dirty="0"/>
              <a:t> – Check that services are reducing inequalities and improving health.</a:t>
            </a:r>
          </a:p>
          <a:p>
            <a:pPr lvl="0">
              <a:lnSpc>
                <a:spcPct val="150000"/>
              </a:lnSpc>
            </a:pPr>
            <a:r>
              <a:rPr lang="en-GB" sz="1400" dirty="0"/>
              <a:t>                                                                                    Sources: WHO, 2023; CQC, 2026.</a:t>
            </a:r>
          </a:p>
          <a:p>
            <a:pPr>
              <a:lnSpc>
                <a:spcPct val="150000"/>
              </a:lnSpc>
            </a:pPr>
            <a:r>
              <a:rPr lang="en-GB" sz="1400" b="1" dirty="0"/>
              <a:t>Reduce digital exclusion</a:t>
            </a:r>
            <a:r>
              <a:rPr lang="en-GB" sz="1400" dirty="0"/>
              <a:t> – offer digital help, devices and face-to-face or telephone options (DSIT et al., 2025; DSIT et al., 2026).</a:t>
            </a:r>
          </a:p>
        </p:txBody>
      </p:sp>
      <p:sp>
        <p:nvSpPr>
          <p:cNvPr id="5" name="TextBox 4">
            <a:extLst>
              <a:ext uri="{FF2B5EF4-FFF2-40B4-BE49-F238E27FC236}">
                <a16:creationId xmlns:a16="http://schemas.microsoft.com/office/drawing/2014/main" id="{9823BFFB-F201-98FE-3EF8-1F558E192C29}"/>
              </a:ext>
            </a:extLst>
          </p:cNvPr>
          <p:cNvSpPr txBox="1"/>
          <p:nvPr/>
        </p:nvSpPr>
        <p:spPr>
          <a:xfrm>
            <a:off x="749040" y="4059358"/>
            <a:ext cx="2861681" cy="707886"/>
          </a:xfrm>
          <a:prstGeom prst="rect">
            <a:avLst/>
          </a:prstGeom>
          <a:noFill/>
        </p:spPr>
        <p:txBody>
          <a:bodyPr wrap="none" rtlCol="0">
            <a:spAutoFit/>
          </a:bodyPr>
          <a:lstStyle/>
          <a:p>
            <a:r>
              <a:rPr lang="en-GB" sz="4000" b="1" dirty="0"/>
              <a:t>Conclusion</a:t>
            </a:r>
          </a:p>
        </p:txBody>
      </p:sp>
      <p:sp>
        <p:nvSpPr>
          <p:cNvPr id="6" name="TextBox 5">
            <a:extLst>
              <a:ext uri="{FF2B5EF4-FFF2-40B4-BE49-F238E27FC236}">
                <a16:creationId xmlns:a16="http://schemas.microsoft.com/office/drawing/2014/main" id="{07256DA2-DDC3-54D2-4C27-ED6CC79E6A6A}"/>
              </a:ext>
            </a:extLst>
          </p:cNvPr>
          <p:cNvSpPr txBox="1"/>
          <p:nvPr/>
        </p:nvSpPr>
        <p:spPr>
          <a:xfrm>
            <a:off x="2109559" y="4932789"/>
            <a:ext cx="8716568" cy="1677126"/>
          </a:xfrm>
          <a:prstGeom prst="rect">
            <a:avLst/>
          </a:prstGeom>
          <a:noFill/>
          <a:ln w="9525" cap="flat" cmpd="sng" algn="ctr">
            <a:solidFill>
              <a:schemeClr val="dk1"/>
            </a:solidFill>
            <a:prstDash val="solid"/>
            <a:round/>
            <a:headEnd type="none" w="med" len="med"/>
            <a:tailEnd type="none" w="med" len="med"/>
          </a:ln>
          <a:effectLst>
            <a:glow rad="63500">
              <a:schemeClr val="accent6">
                <a:satMod val="175000"/>
                <a:alpha val="40000"/>
              </a:schemeClr>
            </a:glow>
          </a:effectLst>
        </p:spPr>
        <p:style>
          <a:lnRef idx="0">
            <a:scrgbClr r="0" g="0" b="0"/>
          </a:lnRef>
          <a:fillRef idx="0">
            <a:scrgbClr r="0" g="0" b="0"/>
          </a:fillRef>
          <a:effectRef idx="0">
            <a:scrgbClr r="0" g="0" b="0"/>
          </a:effectRef>
          <a:fontRef idx="minor">
            <a:schemeClr val="dk1"/>
          </a:fontRef>
        </p:style>
        <p:txBody>
          <a:bodyPr wrap="square" rtlCol="0">
            <a:spAutoFit/>
          </a:bodyPr>
          <a:lstStyle/>
          <a:p>
            <a:pPr lvl="0">
              <a:lnSpc>
                <a:spcPct val="150000"/>
              </a:lnSpc>
            </a:pPr>
            <a:r>
              <a:rPr lang="en-GB" sz="1400" dirty="0"/>
              <a:t>Combining health, wellbeing and sustainability helps provide more complete care. SDG 3 promotes good health and wellbeing for everyone, while the Biopsychosocial and Ecological Models show how personal, social and environmental factors affect health. Social prescribing connects people with community services and support. Health and social care services should be fair, inclusive and accessible to all. Overall, the SDGs support the development of integrated, equitable and sustainable health and social care services in the UK.</a:t>
            </a:r>
          </a:p>
        </p:txBody>
      </p:sp>
    </p:spTree>
    <p:extLst>
      <p:ext uri="{BB962C8B-B14F-4D97-AF65-F5344CB8AC3E}">
        <p14:creationId xmlns:p14="http://schemas.microsoft.com/office/powerpoint/2010/main" val="4109983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6C8567-DF8F-64B8-8B4F-D2DC8DEF46B7}"/>
              </a:ext>
            </a:extLst>
          </p:cNvPr>
          <p:cNvSpPr txBox="1"/>
          <p:nvPr/>
        </p:nvSpPr>
        <p:spPr>
          <a:xfrm>
            <a:off x="1113925" y="1475372"/>
            <a:ext cx="10282988" cy="4693336"/>
          </a:xfrm>
          <a:prstGeom prst="rect">
            <a:avLst/>
          </a:prstGeom>
          <a:noFill/>
        </p:spPr>
        <p:txBody>
          <a:bodyPr wrap="square" rtlCol="0">
            <a:spAutoFit/>
          </a:bodyPr>
          <a:lstStyle/>
          <a:p>
            <a:pPr lvl="0">
              <a:lnSpc>
                <a:spcPct val="150000"/>
              </a:lnSpc>
            </a:pPr>
            <a:r>
              <a:rPr lang="en-GB" sz="1400" dirty="0"/>
              <a:t>Ånestad, R.M., Nordbø, E.C.A. and </a:t>
            </a:r>
            <a:r>
              <a:rPr lang="en-GB" sz="1400" dirty="0" err="1"/>
              <a:t>Ihlebæk</a:t>
            </a:r>
            <a:r>
              <a:rPr lang="en-GB" sz="1400" dirty="0"/>
              <a:t>, C. (2025) ‘Revisiting the conceptualization of social sustainability from a health promotion perspective: a scoping review’, </a:t>
            </a:r>
            <a:r>
              <a:rPr lang="en-GB" sz="1400" i="1" dirty="0"/>
              <a:t>Scandinavian Journal of Public Health</a:t>
            </a:r>
            <a:r>
              <a:rPr lang="en-GB" sz="1400" dirty="0"/>
              <a:t>, 53(2), pp. 172–183. Available at: doi:</a:t>
            </a:r>
            <a:r>
              <a:rPr lang="en-GB" sz="1400" u="sng" dirty="0">
                <a:hlinkClick r:id="rId2"/>
              </a:rPr>
              <a:t>10.1177/14034948241277863</a:t>
            </a:r>
            <a:endParaRPr lang="en-GB" sz="1400" dirty="0"/>
          </a:p>
          <a:p>
            <a:pPr lvl="0">
              <a:lnSpc>
                <a:spcPct val="150000"/>
              </a:lnSpc>
            </a:pPr>
            <a:r>
              <a:rPr lang="en-GB" sz="1400" dirty="0"/>
              <a:t>Bolton, D. (2023) ‘A revitalized biopsychosocial model: core theory, research paradigms, and clinical implications’, </a:t>
            </a:r>
            <a:r>
              <a:rPr lang="en-GB" sz="1400" i="1" dirty="0"/>
              <a:t>Psychological Medicine</a:t>
            </a:r>
            <a:r>
              <a:rPr lang="en-GB" sz="1400" dirty="0"/>
              <a:t>, 53(16), pp. 7504–7511. Available at: </a:t>
            </a:r>
            <a:r>
              <a:rPr lang="en-GB" sz="1400" u="sng" dirty="0">
                <a:hlinkClick r:id="rId3"/>
              </a:rPr>
              <a:t>https://doi.org/10.1017/S0033291723002660</a:t>
            </a:r>
            <a:endParaRPr lang="en-GB" sz="1400" u="sng" dirty="0"/>
          </a:p>
          <a:p>
            <a:pPr lvl="0">
              <a:lnSpc>
                <a:spcPct val="150000"/>
              </a:lnSpc>
            </a:pPr>
            <a:r>
              <a:rPr lang="en-GB" sz="1400" dirty="0"/>
              <a:t>Broadhurst, K.A. and Webb, L. (2026) </a:t>
            </a:r>
            <a:r>
              <a:rPr lang="en-GB" sz="1400" i="1" dirty="0"/>
              <a:t>Impacts of social media on children and young people</a:t>
            </a:r>
            <a:r>
              <a:rPr lang="en-GB" sz="1400" dirty="0"/>
              <a:t>. </a:t>
            </a:r>
            <a:r>
              <a:rPr lang="en-GB" sz="1400" dirty="0" err="1"/>
              <a:t>POSTnote</a:t>
            </a:r>
            <a:r>
              <a:rPr lang="en-GB" sz="1400" dirty="0"/>
              <a:t> 780. London: Parliamentary Office of Science and Technology. Available at: </a:t>
            </a:r>
            <a:r>
              <a:rPr lang="en-GB" sz="1400" dirty="0">
                <a:hlinkClick r:id="rId4"/>
              </a:rPr>
              <a:t>https://post.parliament.uk/research-briefings/post-pn-0780/</a:t>
            </a:r>
            <a:r>
              <a:rPr lang="en-GB" sz="1400" dirty="0"/>
              <a:t> </a:t>
            </a:r>
            <a:r>
              <a:rPr lang="en-GB" sz="1400" dirty="0">
                <a:hlinkClick r:id="rId4"/>
              </a:rPr>
              <a:t>(</a:t>
            </a:r>
            <a:r>
              <a:rPr lang="en-GB" sz="1400" dirty="0"/>
              <a:t>Accessed: 8 October 2026).</a:t>
            </a:r>
          </a:p>
          <a:p>
            <a:pPr lvl="0">
              <a:lnSpc>
                <a:spcPct val="100000"/>
              </a:lnSpc>
            </a:pPr>
            <a:r>
              <a:rPr lang="en-GB" sz="1400" dirty="0"/>
              <a:t>Care Quality Commission (2026) ‘Equity in experiences and outcomes’, </a:t>
            </a:r>
            <a:r>
              <a:rPr lang="en-GB" sz="1400" i="1" dirty="0"/>
              <a:t>Assessment framework for local authority assurance</a:t>
            </a:r>
            <a:r>
              <a:rPr lang="en-GB" sz="1400" dirty="0"/>
              <a:t>. Available at: </a:t>
            </a:r>
            <a:r>
              <a:rPr lang="en-GB" sz="1400" u="sng" dirty="0">
                <a:hlinkClick r:id="rId5"/>
              </a:rPr>
              <a:t>Equity in experiences and outcomes - Care Quality Commission</a:t>
            </a:r>
            <a:r>
              <a:rPr lang="en-GB" sz="1400" dirty="0"/>
              <a:t> (Accessed: 29 September 2026).</a:t>
            </a:r>
          </a:p>
          <a:p>
            <a:pPr lvl="0">
              <a:lnSpc>
                <a:spcPct val="150000"/>
              </a:lnSpc>
            </a:pPr>
            <a:r>
              <a:rPr lang="en-GB" sz="1400" dirty="0" err="1"/>
              <a:t>Chikwira</a:t>
            </a:r>
            <a:r>
              <a:rPr lang="en-GB" sz="1400" dirty="0"/>
              <a:t>, L. (2026) </a:t>
            </a:r>
            <a:r>
              <a:rPr lang="en-GB" sz="1400" i="1" dirty="0"/>
              <a:t>What is social prescribing?</a:t>
            </a:r>
            <a:r>
              <a:rPr lang="en-GB" sz="1400" dirty="0"/>
              <a:t> The King's Fund, 7 January. Available at: </a:t>
            </a:r>
            <a:r>
              <a:rPr lang="en-GB" sz="1400" u="sng" dirty="0">
                <a:hlinkClick r:id="rId6"/>
              </a:rPr>
              <a:t>https://www.kingsfund.org.uk/insight-and-analysis/long-reads/social-prescribing</a:t>
            </a:r>
            <a:r>
              <a:rPr lang="en-GB" sz="1400" dirty="0"/>
              <a:t> (Accessed: 26 September 2026).</a:t>
            </a:r>
          </a:p>
          <a:p>
            <a:pPr lvl="0">
              <a:lnSpc>
                <a:spcPct val="150000"/>
              </a:lnSpc>
            </a:pPr>
            <a:r>
              <a:rPr lang="en-GB" sz="1400" dirty="0"/>
              <a:t>Children and Families Act 2014, c.6. Available at: </a:t>
            </a:r>
            <a:r>
              <a:rPr lang="en-GB" sz="1400" u="sng" dirty="0">
                <a:hlinkClick r:id="rId7"/>
              </a:rPr>
              <a:t>https://www.legislation.gov.uk/ukpga/2014/6?</a:t>
            </a:r>
            <a:r>
              <a:rPr lang="en-GB" sz="1400" dirty="0"/>
              <a:t> (Accessed: 26 September 2026). </a:t>
            </a:r>
          </a:p>
          <a:p>
            <a:pPr lvl="0">
              <a:lnSpc>
                <a:spcPct val="150000"/>
              </a:lnSpc>
            </a:pPr>
            <a:r>
              <a:rPr lang="en-GB" sz="1400" dirty="0" err="1"/>
              <a:t>Crwys</a:t>
            </a:r>
            <a:r>
              <a:rPr lang="en-GB" sz="1400" dirty="0"/>
              <a:t> Medical Centre (no date) </a:t>
            </a:r>
            <a:r>
              <a:rPr lang="en-GB" sz="1400" i="1" dirty="0"/>
              <a:t>What is Social Prescribing?</a:t>
            </a:r>
            <a:r>
              <a:rPr lang="en-GB" sz="1400" dirty="0"/>
              <a:t> Available at: </a:t>
            </a:r>
            <a:r>
              <a:rPr lang="en-GB" sz="1400" u="sng" dirty="0">
                <a:hlinkClick r:id="rId8"/>
              </a:rPr>
              <a:t>What is Social Prescribing? - </a:t>
            </a:r>
            <a:r>
              <a:rPr lang="en-GB" sz="1400" u="sng" dirty="0" err="1">
                <a:hlinkClick r:id="rId8"/>
              </a:rPr>
              <a:t>Crwys</a:t>
            </a:r>
            <a:r>
              <a:rPr lang="en-GB" sz="1400" u="sng" dirty="0">
                <a:hlinkClick r:id="rId8"/>
              </a:rPr>
              <a:t> Medical Centre</a:t>
            </a:r>
            <a:r>
              <a:rPr lang="en-GB" sz="1400" dirty="0"/>
              <a:t> (Accessed: 29 September 2026).</a:t>
            </a:r>
          </a:p>
        </p:txBody>
      </p:sp>
      <p:sp>
        <p:nvSpPr>
          <p:cNvPr id="3" name="Title 2">
            <a:extLst>
              <a:ext uri="{FF2B5EF4-FFF2-40B4-BE49-F238E27FC236}">
                <a16:creationId xmlns:a16="http://schemas.microsoft.com/office/drawing/2014/main" id="{370868A9-89BB-92FA-D12C-95A387203612}"/>
              </a:ext>
            </a:extLst>
          </p:cNvPr>
          <p:cNvSpPr>
            <a:spLocks noGrp="1"/>
          </p:cNvSpPr>
          <p:nvPr>
            <p:ph type="title"/>
          </p:nvPr>
        </p:nvSpPr>
        <p:spPr/>
        <p:txBody>
          <a:bodyPr>
            <a:normAutofit/>
          </a:bodyPr>
          <a:lstStyle/>
          <a:p>
            <a:r>
              <a:rPr lang="en-GB" sz="4000" dirty="0"/>
              <a:t>References</a:t>
            </a:r>
          </a:p>
        </p:txBody>
      </p:sp>
    </p:spTree>
    <p:extLst>
      <p:ext uri="{BB962C8B-B14F-4D97-AF65-F5344CB8AC3E}">
        <p14:creationId xmlns:p14="http://schemas.microsoft.com/office/powerpoint/2010/main" val="16392737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D0100F-8EFD-04F9-C7CF-E27F20C2BD5C}"/>
              </a:ext>
            </a:extLst>
          </p:cNvPr>
          <p:cNvSpPr txBox="1"/>
          <p:nvPr/>
        </p:nvSpPr>
        <p:spPr>
          <a:xfrm>
            <a:off x="446850" y="1300341"/>
            <a:ext cx="11440350" cy="5231945"/>
          </a:xfrm>
          <a:prstGeom prst="rect">
            <a:avLst/>
          </a:prstGeom>
          <a:noFill/>
        </p:spPr>
        <p:txBody>
          <a:bodyPr wrap="square">
            <a:spAutoFit/>
          </a:bodyPr>
          <a:lstStyle/>
          <a:p>
            <a:pPr lvl="0">
              <a:lnSpc>
                <a:spcPct val="150000"/>
              </a:lnSpc>
            </a:pPr>
            <a:r>
              <a:rPr lang="en-GB" sz="1400" dirty="0"/>
              <a:t>Department for Science, Innovation and Technology, Department of Health and Social Care, Department for Education, Department for Work and Pensions and Ministry of Housing, Communities and Local Government (2025) </a:t>
            </a:r>
            <a:r>
              <a:rPr lang="en-GB" sz="1400" i="1" dirty="0"/>
              <a:t>Digital Inclusion Action Plan: First Steps</a:t>
            </a:r>
            <a:r>
              <a:rPr lang="en-GB" sz="1400" dirty="0"/>
              <a:t>. Available at: </a:t>
            </a:r>
            <a:r>
              <a:rPr lang="en-GB" sz="1400" u="sng" dirty="0">
                <a:hlinkClick r:id="rId2"/>
              </a:rPr>
              <a:t>Digital Inclusion Action Plan: First Steps - GOV.UK</a:t>
            </a:r>
            <a:r>
              <a:rPr lang="en-GB" sz="1400" dirty="0"/>
              <a:t> (Accessed: 29 September 2026).</a:t>
            </a:r>
          </a:p>
          <a:p>
            <a:pPr lvl="0">
              <a:lnSpc>
                <a:spcPct val="150000"/>
              </a:lnSpc>
            </a:pPr>
            <a:r>
              <a:rPr lang="en-GB" sz="1400" dirty="0"/>
              <a:t>Department for Science, Innovation and Technology, Department of Health and Social Care, Department for Education, Department for Work and Pensions and Ministry of Housing, Communities and Local Government (2026) </a:t>
            </a:r>
            <a:r>
              <a:rPr lang="en-GB" sz="1400" i="1" dirty="0"/>
              <a:t>Digital Inclusion Action Plan: One Year On</a:t>
            </a:r>
            <a:r>
              <a:rPr lang="en-GB" sz="1400" dirty="0"/>
              <a:t>. GOV.UK. Available at: </a:t>
            </a:r>
            <a:r>
              <a:rPr lang="en-GB" sz="1400" u="sng" dirty="0">
                <a:hlinkClick r:id="rId3"/>
              </a:rPr>
              <a:t>Digital Inclusion Action Plan: One Year On - GOV.UK</a:t>
            </a:r>
            <a:endParaRPr lang="en-GB" sz="1400" dirty="0"/>
          </a:p>
          <a:p>
            <a:pPr lvl="0">
              <a:lnSpc>
                <a:spcPct val="150000"/>
              </a:lnSpc>
            </a:pPr>
            <a:r>
              <a:rPr lang="en-GB" sz="1400" dirty="0"/>
              <a:t>Department of Health and Social Care (2024) </a:t>
            </a:r>
            <a:r>
              <a:rPr lang="en-GB" sz="1400" i="1" dirty="0"/>
              <a:t>Improving the mental health of babies, children and young people: a framework of modifiable factors</a:t>
            </a:r>
            <a:r>
              <a:rPr lang="en-GB" sz="1400" dirty="0"/>
              <a:t>. Available at: </a:t>
            </a:r>
            <a:r>
              <a:rPr lang="en-GB" sz="1400" u="sng" dirty="0">
                <a:hlinkClick r:id="rId4"/>
              </a:rPr>
              <a:t>GOV.UK</a:t>
            </a:r>
            <a:r>
              <a:rPr lang="en-GB" sz="1400" dirty="0"/>
              <a:t> (Accessed: 29 September 2026).</a:t>
            </a:r>
          </a:p>
          <a:p>
            <a:pPr lvl="0">
              <a:lnSpc>
                <a:spcPct val="150000"/>
              </a:lnSpc>
            </a:pPr>
            <a:r>
              <a:rPr lang="en-GB" sz="1400" dirty="0"/>
              <a:t>Department of Health and Social Care (2025) </a:t>
            </a:r>
            <a:r>
              <a:rPr lang="en-GB" sz="1400" i="1" dirty="0"/>
              <a:t>10 Year Health Plan for England: fit for the future</a:t>
            </a:r>
            <a:r>
              <a:rPr lang="en-GB" sz="1400" dirty="0"/>
              <a:t>. Available at: </a:t>
            </a:r>
            <a:r>
              <a:rPr lang="en-GB" sz="1400" u="sng" dirty="0">
                <a:hlinkClick r:id="rId5"/>
              </a:rPr>
              <a:t>https://www.gov.uk/government/publications/10-year-health-plan-for-england-fit-for-the-future</a:t>
            </a:r>
            <a:r>
              <a:rPr lang="en-GB" sz="1400" dirty="0"/>
              <a:t> (Accessed: 26 September 2026). </a:t>
            </a:r>
          </a:p>
          <a:p>
            <a:pPr lvl="0">
              <a:lnSpc>
                <a:spcPct val="150000"/>
              </a:lnSpc>
            </a:pPr>
            <a:r>
              <a:rPr lang="en-GB" sz="1400" dirty="0"/>
              <a:t>Dimova, E.D., Roddick, K., Hunter, S.C., </a:t>
            </a:r>
            <a:r>
              <a:rPr lang="en-GB" sz="1400" dirty="0" err="1"/>
              <a:t>Delfmann</a:t>
            </a:r>
            <a:r>
              <a:rPr lang="en-GB" sz="1400" dirty="0"/>
              <a:t>, L., Morgan, A., McPherson, K., Currie, C., McAloney-Kocaman, K., McCann, B. and McKendrick, J.H. (2026) ‘The application of Bronfenbrenner’s bio-ecological model in children and young people’s mental health research: a rapid review’, </a:t>
            </a:r>
            <a:r>
              <a:rPr lang="en-GB" sz="1400" i="1" dirty="0"/>
              <a:t>Child Psychiatry and Human Development</a:t>
            </a:r>
            <a:r>
              <a:rPr lang="en-GB" sz="1400" dirty="0"/>
              <a:t>. </a:t>
            </a:r>
            <a:r>
              <a:rPr lang="en-GB" sz="1400" u="sng" dirty="0">
                <a:hlinkClick r:id="rId6"/>
              </a:rPr>
              <a:t>https://doi.org/10.1007/s10578-026-02019-1</a:t>
            </a:r>
            <a:endParaRPr lang="en-GB" sz="1400" dirty="0"/>
          </a:p>
          <a:p>
            <a:pPr lvl="0">
              <a:lnSpc>
                <a:spcPct val="150000"/>
              </a:lnSpc>
            </a:pPr>
            <a:r>
              <a:rPr lang="en-GB" sz="1400" dirty="0"/>
              <a:t>East of England Ambulance Service NHS Trust (2021) </a:t>
            </a:r>
            <a:r>
              <a:rPr lang="en-GB" sz="1400" i="1" dirty="0"/>
              <a:t>Green Plan 2021–2026</a:t>
            </a:r>
            <a:r>
              <a:rPr lang="en-GB" sz="1400" dirty="0"/>
              <a:t>. Available at: </a:t>
            </a:r>
            <a:r>
              <a:rPr lang="en-GB" sz="1400" u="sng" dirty="0">
                <a:hlinkClick r:id="rId7"/>
              </a:rPr>
              <a:t>https://content.eastamb.nhs.uk/assets/Green_Plan_2021_2026_782a16e14b.pdf</a:t>
            </a:r>
            <a:r>
              <a:rPr lang="en-GB" sz="1400" dirty="0"/>
              <a:t> (Accessed: 22 September 2026). </a:t>
            </a:r>
          </a:p>
          <a:p>
            <a:pPr lvl="0">
              <a:lnSpc>
                <a:spcPct val="150000"/>
              </a:lnSpc>
            </a:pPr>
            <a:r>
              <a:rPr lang="en-GB" sz="1400" dirty="0"/>
              <a:t>Equality Act 2010, c.15. Available at: </a:t>
            </a:r>
            <a:r>
              <a:rPr lang="en-GB" sz="1400" u="sng" dirty="0">
                <a:hlinkClick r:id="rId8"/>
              </a:rPr>
              <a:t>https://www.legislation.gov.uk/ukpga/2010/15/contents</a:t>
            </a:r>
            <a:r>
              <a:rPr lang="en-GB" sz="1400" dirty="0"/>
              <a:t> (Accessed: 26 September 2026). </a:t>
            </a:r>
          </a:p>
        </p:txBody>
      </p:sp>
      <p:sp>
        <p:nvSpPr>
          <p:cNvPr id="4" name="Title 3">
            <a:extLst>
              <a:ext uri="{FF2B5EF4-FFF2-40B4-BE49-F238E27FC236}">
                <a16:creationId xmlns:a16="http://schemas.microsoft.com/office/drawing/2014/main" id="{B2F06679-9A1D-49C0-FE72-1E600CDCA760}"/>
              </a:ext>
            </a:extLst>
          </p:cNvPr>
          <p:cNvSpPr>
            <a:spLocks noGrp="1"/>
          </p:cNvSpPr>
          <p:nvPr>
            <p:ph type="title"/>
          </p:nvPr>
        </p:nvSpPr>
        <p:spPr>
          <a:xfrm>
            <a:off x="628650" y="127000"/>
            <a:ext cx="10515600" cy="1325563"/>
          </a:xfrm>
        </p:spPr>
        <p:txBody>
          <a:bodyPr>
            <a:normAutofit/>
          </a:bodyPr>
          <a:lstStyle/>
          <a:p>
            <a:r>
              <a:rPr lang="en-GB" sz="4000" dirty="0"/>
              <a:t>References</a:t>
            </a:r>
          </a:p>
        </p:txBody>
      </p:sp>
    </p:spTree>
    <p:extLst>
      <p:ext uri="{BB962C8B-B14F-4D97-AF65-F5344CB8AC3E}">
        <p14:creationId xmlns:p14="http://schemas.microsoft.com/office/powerpoint/2010/main" val="15034314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EBC017-2057-5064-C7D7-614F056AD8A5}"/>
              </a:ext>
            </a:extLst>
          </p:cNvPr>
          <p:cNvSpPr txBox="1"/>
          <p:nvPr/>
        </p:nvSpPr>
        <p:spPr>
          <a:xfrm>
            <a:off x="736981" y="1489054"/>
            <a:ext cx="10616819" cy="4908780"/>
          </a:xfrm>
          <a:prstGeom prst="rect">
            <a:avLst/>
          </a:prstGeom>
          <a:noFill/>
        </p:spPr>
        <p:txBody>
          <a:bodyPr wrap="square" rtlCol="0">
            <a:spAutoFit/>
          </a:bodyPr>
          <a:lstStyle/>
          <a:p>
            <a:pPr lvl="0">
              <a:lnSpc>
                <a:spcPct val="150000"/>
              </a:lnSpc>
            </a:pPr>
            <a:r>
              <a:rPr lang="en-GB" sz="1400" dirty="0"/>
              <a:t>Greater Manchester Integrated Care Partnership (2023) Improving health and care in Greater Manchester 2023–2028. Available at: </a:t>
            </a:r>
            <a:r>
              <a:rPr lang="en-GB" sz="1400" u="sng" dirty="0">
                <a:hlinkClick r:id="rId2"/>
              </a:rPr>
              <a:t>https://gmintegratedcare.org.uk/greatermanchester-icp/icp-strategy/improving-health-and-care-in-greater-manchester/</a:t>
            </a:r>
            <a:r>
              <a:rPr lang="en-GB" sz="1400" dirty="0"/>
              <a:t> (Accessed: 9 October 2026).</a:t>
            </a:r>
          </a:p>
          <a:p>
            <a:pPr lvl="0">
              <a:lnSpc>
                <a:spcPct val="150000"/>
              </a:lnSpc>
            </a:pPr>
            <a:r>
              <a:rPr lang="en-GB" sz="1400" dirty="0"/>
              <a:t>Greater Manchester Integrated Care Partnership (no date) </a:t>
            </a:r>
            <a:r>
              <a:rPr lang="en-GB" sz="1400" i="1" dirty="0"/>
              <a:t>Social prescribing</a:t>
            </a:r>
            <a:r>
              <a:rPr lang="en-GB" sz="1400" dirty="0"/>
              <a:t>. Available at: </a:t>
            </a:r>
            <a:r>
              <a:rPr lang="en-GB" sz="1400" u="sng" dirty="0">
                <a:hlinkClick r:id="rId3"/>
              </a:rPr>
              <a:t>https://fairerhealthacademy.gmtableau.nhs.uk/file/110596001-gm-icp-fhfa-stories-of-change-case-study-bewellsocialprescribing-final-1</a:t>
            </a:r>
            <a:r>
              <a:rPr lang="en-GB" sz="1400" dirty="0"/>
              <a:t>  (Accessed: 27 September 2026).</a:t>
            </a:r>
          </a:p>
          <a:p>
            <a:pPr lvl="0">
              <a:lnSpc>
                <a:spcPct val="150000"/>
              </a:lnSpc>
            </a:pPr>
            <a:r>
              <a:rPr lang="en-GB" sz="1400" dirty="0"/>
              <a:t>Marmot, M., Allen, J., Goldblatt, P., Boyce, T., McNeish, D., Grady, M. and Geddes, I. (2010) </a:t>
            </a:r>
            <a:r>
              <a:rPr lang="en-GB" sz="1400" i="1" dirty="0"/>
              <a:t>Fair Society Healthy Lives: The Marmot Review</a:t>
            </a:r>
            <a:r>
              <a:rPr lang="en-GB" sz="1400" dirty="0"/>
              <a:t>. London: The Marmot Review. Available at: </a:t>
            </a:r>
            <a:r>
              <a:rPr lang="en-GB" sz="1400" u="sng" dirty="0">
                <a:hlinkClick r:id="rId4"/>
              </a:rPr>
              <a:t>(PDF) Fair Society Healthy Lives</a:t>
            </a:r>
            <a:r>
              <a:rPr lang="en-GB" sz="1400" dirty="0"/>
              <a:t> (Accessed: 29 September 2026).</a:t>
            </a:r>
          </a:p>
          <a:p>
            <a:pPr lvl="0">
              <a:lnSpc>
                <a:spcPct val="150000"/>
              </a:lnSpc>
            </a:pPr>
            <a:r>
              <a:rPr lang="en-GB" sz="1400" dirty="0"/>
              <a:t>Mental Health Foundation (2025) </a:t>
            </a:r>
            <a:r>
              <a:rPr lang="en-GB" sz="1400" i="1" dirty="0"/>
              <a:t>Tackling mental health inequalities in the UK</a:t>
            </a:r>
            <a:r>
              <a:rPr lang="en-GB" sz="1400" dirty="0"/>
              <a:t>. Available at: </a:t>
            </a:r>
            <a:r>
              <a:rPr lang="en-GB" sz="1400" u="sng" dirty="0">
                <a:hlinkClick r:id="rId5"/>
              </a:rPr>
              <a:t>Tackling mental health inequalities in the UK | Mental Health Foundation</a:t>
            </a:r>
            <a:r>
              <a:rPr lang="en-GB" sz="1400" dirty="0"/>
              <a:t> (Accessed: 29 September 2026).</a:t>
            </a:r>
          </a:p>
          <a:p>
            <a:pPr>
              <a:lnSpc>
                <a:spcPct val="150000"/>
              </a:lnSpc>
            </a:pPr>
            <a:r>
              <a:rPr lang="en-GB" sz="1400" dirty="0"/>
              <a:t>National Health Service England (2016) </a:t>
            </a:r>
            <a:r>
              <a:rPr lang="en-GB" sz="1400" i="1" dirty="0"/>
              <a:t>The Five Year Forward View for Mental Health</a:t>
            </a:r>
            <a:r>
              <a:rPr lang="en-GB" sz="1400" dirty="0"/>
              <a:t>. London: NHS England. Available at: </a:t>
            </a:r>
            <a:r>
              <a:rPr lang="en-GB" sz="1400" u="sng" dirty="0">
                <a:hlinkClick r:id="rId6"/>
              </a:rPr>
              <a:t>NHS England » The Five Year Forward View for Mental Health</a:t>
            </a:r>
            <a:r>
              <a:rPr lang="en-GB" sz="1400" dirty="0"/>
              <a:t> (Accessed: 6 October 2026).</a:t>
            </a:r>
          </a:p>
          <a:p>
            <a:pPr lvl="0">
              <a:lnSpc>
                <a:spcPct val="150000"/>
              </a:lnSpc>
            </a:pPr>
            <a:r>
              <a:rPr lang="en-GB" sz="1400" dirty="0"/>
              <a:t>National Health Service England (2023) </a:t>
            </a:r>
            <a:r>
              <a:rPr lang="en-GB" sz="1400" i="1" dirty="0"/>
              <a:t>Mental Health of Children and Young People in England, 2023</a:t>
            </a:r>
            <a:r>
              <a:rPr lang="en-GB" sz="1400" dirty="0"/>
              <a:t>. NHS England, Leeds. Available at: </a:t>
            </a:r>
            <a:r>
              <a:rPr lang="en-GB" sz="1400" u="sng" dirty="0">
                <a:hlinkClick r:id="rId7"/>
              </a:rPr>
              <a:t>Mental Health of Children and Young People in England, 2023 - wave 4 follow up to the 2017 survey - NHS England Digital </a:t>
            </a:r>
            <a:r>
              <a:rPr lang="en-GB" sz="1400" dirty="0"/>
              <a:t>(Accessed: 16 September 2026).</a:t>
            </a:r>
          </a:p>
        </p:txBody>
      </p:sp>
      <p:sp>
        <p:nvSpPr>
          <p:cNvPr id="3" name="Title 2">
            <a:extLst>
              <a:ext uri="{FF2B5EF4-FFF2-40B4-BE49-F238E27FC236}">
                <a16:creationId xmlns:a16="http://schemas.microsoft.com/office/drawing/2014/main" id="{B4E50601-ECEB-1964-3F8C-177E5C86D964}"/>
              </a:ext>
            </a:extLst>
          </p:cNvPr>
          <p:cNvSpPr>
            <a:spLocks noGrp="1"/>
          </p:cNvSpPr>
          <p:nvPr>
            <p:ph type="title"/>
          </p:nvPr>
        </p:nvSpPr>
        <p:spPr/>
        <p:txBody>
          <a:bodyPr>
            <a:normAutofit/>
          </a:bodyPr>
          <a:lstStyle/>
          <a:p>
            <a:r>
              <a:rPr lang="en-GB" sz="4000" dirty="0"/>
              <a:t>References</a:t>
            </a:r>
          </a:p>
        </p:txBody>
      </p:sp>
    </p:spTree>
    <p:extLst>
      <p:ext uri="{BB962C8B-B14F-4D97-AF65-F5344CB8AC3E}">
        <p14:creationId xmlns:p14="http://schemas.microsoft.com/office/powerpoint/2010/main" val="2992995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4AE97E-BD84-243D-CF93-7E6E3A461CC5}"/>
              </a:ext>
            </a:extLst>
          </p:cNvPr>
          <p:cNvSpPr txBox="1"/>
          <p:nvPr/>
        </p:nvSpPr>
        <p:spPr>
          <a:xfrm>
            <a:off x="352594" y="1027906"/>
            <a:ext cx="11001206" cy="5555110"/>
          </a:xfrm>
          <a:prstGeom prst="rect">
            <a:avLst/>
          </a:prstGeom>
          <a:noFill/>
        </p:spPr>
        <p:txBody>
          <a:bodyPr wrap="square" rtlCol="0">
            <a:spAutoFit/>
          </a:bodyPr>
          <a:lstStyle/>
          <a:p>
            <a:pPr>
              <a:lnSpc>
                <a:spcPct val="150000"/>
              </a:lnSpc>
            </a:pPr>
            <a:r>
              <a:rPr lang="en-GB" sz="1400" dirty="0"/>
              <a:t>National Health Service England (2023) </a:t>
            </a:r>
            <a:r>
              <a:rPr lang="en-GB" sz="1400" i="1" dirty="0"/>
              <a:t>Social prescribing: Reference guide and technical annex for primary care networks</a:t>
            </a:r>
            <a:r>
              <a:rPr lang="en-GB" sz="1400" dirty="0"/>
              <a:t>. Available at: </a:t>
            </a:r>
            <a:r>
              <a:rPr lang="en-GB" sz="1400" u="sng" dirty="0">
                <a:hlinkClick r:id="rId3"/>
              </a:rPr>
              <a:t>NHS England » Social prescribing: Reference guide and technical annex for primary care networks</a:t>
            </a:r>
            <a:r>
              <a:rPr lang="en-GB" sz="1400" dirty="0"/>
              <a:t> (Accessed: 2 October 2026).</a:t>
            </a:r>
          </a:p>
          <a:p>
            <a:pPr>
              <a:lnSpc>
                <a:spcPct val="150000"/>
              </a:lnSpc>
            </a:pPr>
            <a:r>
              <a:rPr lang="en-GB" sz="1400" dirty="0"/>
              <a:t>National Health Service England (2026) </a:t>
            </a:r>
            <a:r>
              <a:rPr lang="en-GB" sz="1400" i="1" dirty="0"/>
              <a:t>Social prescribing</a:t>
            </a:r>
            <a:r>
              <a:rPr lang="en-GB" sz="1400" dirty="0"/>
              <a:t>. Available at:  </a:t>
            </a:r>
            <a:r>
              <a:rPr lang="en-GB" sz="1400" u="sng" dirty="0">
                <a:hlinkClick r:id="rId4"/>
              </a:rPr>
              <a:t>https://www.england.nhs.uk/personalisedcare/social-prescribing/</a:t>
            </a:r>
            <a:r>
              <a:rPr lang="en-GB" sz="1400" dirty="0"/>
              <a:t> (Accessed: 26 September 2026).</a:t>
            </a:r>
          </a:p>
          <a:p>
            <a:pPr lvl="0">
              <a:lnSpc>
                <a:spcPct val="150000"/>
              </a:lnSpc>
            </a:pPr>
            <a:r>
              <a:rPr lang="en-GB" sz="1400" dirty="0"/>
              <a:t>National Health Service England (no date) ‘What are healthcare inequalities?’, </a:t>
            </a:r>
            <a:r>
              <a:rPr lang="en-GB" sz="1400" i="1" dirty="0"/>
              <a:t>National Healthcare Inequalities Improvement Programme</a:t>
            </a:r>
            <a:r>
              <a:rPr lang="en-GB" sz="1400" dirty="0"/>
              <a:t>. Available at: </a:t>
            </a:r>
            <a:r>
              <a:rPr lang="en-GB" sz="1400" u="sng" dirty="0">
                <a:hlinkClick r:id="rId5"/>
              </a:rPr>
              <a:t>https://www.england.nhs.uk/about/equality/equality-hub/national-healthcare-inequalities-improvement-programme/what-are-healthcare-inequalities/</a:t>
            </a:r>
            <a:r>
              <a:rPr lang="en-GB" sz="1400" dirty="0"/>
              <a:t> (Accessed: 29 September 2026).</a:t>
            </a:r>
          </a:p>
          <a:p>
            <a:pPr lvl="0">
              <a:lnSpc>
                <a:spcPct val="150000"/>
              </a:lnSpc>
            </a:pPr>
            <a:r>
              <a:rPr lang="en-GB" sz="1400" dirty="0"/>
              <a:t>National Health Service England Digital (2022) </a:t>
            </a:r>
            <a:r>
              <a:rPr lang="en-GB" sz="1400" i="1" dirty="0"/>
              <a:t>Health Survey England Additional Analyses, Ethnicity and Health, 2011–2019 Experimental statistics: Wellbeing</a:t>
            </a:r>
            <a:r>
              <a:rPr lang="en-GB" sz="1400" dirty="0"/>
              <a:t>. Available at: </a:t>
            </a:r>
            <a:r>
              <a:rPr lang="en-GB" sz="1400" u="sng" dirty="0">
                <a:hlinkClick r:id="rId6"/>
              </a:rPr>
              <a:t>Wellbeing - NHS England Digital</a:t>
            </a:r>
            <a:r>
              <a:rPr lang="en-GB" sz="1400" dirty="0"/>
              <a:t> (Accessed: 16 September 2026).</a:t>
            </a:r>
          </a:p>
          <a:p>
            <a:pPr lvl="0">
              <a:lnSpc>
                <a:spcPct val="150000"/>
              </a:lnSpc>
            </a:pPr>
            <a:r>
              <a:rPr lang="en-GB" sz="1400" dirty="0"/>
              <a:t>Office for National Statistics (2022) </a:t>
            </a:r>
            <a:r>
              <a:rPr lang="en-GB" sz="1400" i="1" dirty="0"/>
              <a:t>Health in England: 2015 to 2020</a:t>
            </a:r>
            <a:r>
              <a:rPr lang="en-GB" sz="1400" dirty="0"/>
              <a:t>. Available at: </a:t>
            </a:r>
            <a:r>
              <a:rPr lang="en-GB" sz="1400" dirty="0">
                <a:hlinkClick r:id="rId7"/>
              </a:rPr>
              <a:t>Health in England - Office for National Statistics</a:t>
            </a:r>
            <a:r>
              <a:rPr lang="en-GB" sz="1400" dirty="0"/>
              <a:t> (Accessed: 25 September 2026).</a:t>
            </a:r>
          </a:p>
          <a:p>
            <a:pPr lvl="0">
              <a:lnSpc>
                <a:spcPct val="150000"/>
              </a:lnSpc>
            </a:pPr>
            <a:r>
              <a:rPr lang="en-GB" sz="1400" dirty="0"/>
              <a:t>Office for National Statistics (ONS) (2025) </a:t>
            </a:r>
            <a:r>
              <a:rPr lang="en-GB" sz="1400" i="1" dirty="0"/>
              <a:t>UK Measures of National Well-being framework: user guide</a:t>
            </a:r>
            <a:r>
              <a:rPr lang="en-GB" sz="1400" dirty="0"/>
              <a:t>. Available at: </a:t>
            </a:r>
            <a:r>
              <a:rPr lang="en-GB" sz="1400" u="sng" dirty="0">
                <a:hlinkClick r:id="rId8"/>
              </a:rPr>
              <a:t>UK Measures of National Well-being framework user guide - Office for National Statistics </a:t>
            </a:r>
            <a:r>
              <a:rPr lang="en-GB" sz="1400" dirty="0"/>
              <a:t> </a:t>
            </a:r>
            <a:r>
              <a:rPr lang="en-GB" sz="1400" u="sng" dirty="0">
                <a:hlinkClick r:id="rId8"/>
              </a:rPr>
              <a:t>(</a:t>
            </a:r>
            <a:r>
              <a:rPr lang="en-GB" sz="1400" dirty="0"/>
              <a:t>Accessed: 21 September 2026).</a:t>
            </a:r>
          </a:p>
          <a:p>
            <a:pPr>
              <a:lnSpc>
                <a:spcPct val="150000"/>
              </a:lnSpc>
            </a:pPr>
            <a:r>
              <a:rPr lang="en-GB" sz="1400" dirty="0"/>
              <a:t>Olsson, A., Stapley, E., Russell, A. and Hayes, D. (2025) ‘Young People’s Views of Social Prescribing as an Approach to Improving Mental Health: A Qualitative Study’, </a:t>
            </a:r>
            <a:r>
              <a:rPr lang="en-GB" sz="1400" i="1" dirty="0"/>
              <a:t>Health &amp; Social Care in the Community</a:t>
            </a:r>
            <a:r>
              <a:rPr lang="en-GB" sz="1400" dirty="0"/>
              <a:t>, 2025, Article 2969967. Available at: </a:t>
            </a:r>
            <a:r>
              <a:rPr lang="en-GB" sz="1400" u="sng" dirty="0">
                <a:hlinkClick r:id="rId9"/>
              </a:rPr>
              <a:t>https://doi.org/10.1155/hsc/2969967</a:t>
            </a:r>
            <a:endParaRPr lang="en-GB" sz="1400" u="sng" dirty="0"/>
          </a:p>
          <a:p>
            <a:pPr>
              <a:lnSpc>
                <a:spcPct val="150000"/>
              </a:lnSpc>
            </a:pPr>
            <a:r>
              <a:rPr lang="en-GB" sz="1400" dirty="0"/>
              <a:t>Petro Diamant (no date) </a:t>
            </a:r>
            <a:r>
              <a:rPr lang="en-GB" sz="1400" i="1" dirty="0"/>
              <a:t>Sustainable Development Goals</a:t>
            </a:r>
            <a:r>
              <a:rPr lang="en-GB" sz="1400" dirty="0"/>
              <a:t>. Available at: </a:t>
            </a:r>
            <a:r>
              <a:rPr lang="en-GB" sz="1400" u="sng" dirty="0">
                <a:hlinkClick r:id="rId10"/>
              </a:rPr>
              <a:t>SUSTAINABLE DEVELOPMENT GOALS - PETRO DIAMANT</a:t>
            </a:r>
            <a:r>
              <a:rPr lang="en-GB" sz="1400" dirty="0"/>
              <a:t> (Accessed: 21 September 2026).</a:t>
            </a:r>
          </a:p>
        </p:txBody>
      </p:sp>
      <p:sp>
        <p:nvSpPr>
          <p:cNvPr id="3" name="Title 2">
            <a:extLst>
              <a:ext uri="{FF2B5EF4-FFF2-40B4-BE49-F238E27FC236}">
                <a16:creationId xmlns:a16="http://schemas.microsoft.com/office/drawing/2014/main" id="{5C46AAA8-B641-0B5B-3081-878A505210A2}"/>
              </a:ext>
            </a:extLst>
          </p:cNvPr>
          <p:cNvSpPr>
            <a:spLocks noGrp="1"/>
          </p:cNvSpPr>
          <p:nvPr>
            <p:ph type="title"/>
          </p:nvPr>
        </p:nvSpPr>
        <p:spPr>
          <a:xfrm>
            <a:off x="352594" y="44151"/>
            <a:ext cx="10515600" cy="1325563"/>
          </a:xfrm>
        </p:spPr>
        <p:txBody>
          <a:bodyPr>
            <a:normAutofit/>
          </a:bodyPr>
          <a:lstStyle/>
          <a:p>
            <a:r>
              <a:rPr lang="en-GB" sz="4000" dirty="0"/>
              <a:t>References</a:t>
            </a:r>
          </a:p>
        </p:txBody>
      </p:sp>
    </p:spTree>
    <p:extLst>
      <p:ext uri="{BB962C8B-B14F-4D97-AF65-F5344CB8AC3E}">
        <p14:creationId xmlns:p14="http://schemas.microsoft.com/office/powerpoint/2010/main" val="2861192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6E2061-E3F4-07D2-E204-EDBEECFFC4FE}"/>
              </a:ext>
            </a:extLst>
          </p:cNvPr>
          <p:cNvSpPr txBox="1"/>
          <p:nvPr/>
        </p:nvSpPr>
        <p:spPr>
          <a:xfrm>
            <a:off x="475147" y="1560630"/>
            <a:ext cx="11241706" cy="4908780"/>
          </a:xfrm>
          <a:prstGeom prst="rect">
            <a:avLst/>
          </a:prstGeom>
          <a:noFill/>
        </p:spPr>
        <p:txBody>
          <a:bodyPr wrap="square">
            <a:spAutoFit/>
          </a:bodyPr>
          <a:lstStyle/>
          <a:p>
            <a:pPr lvl="0">
              <a:lnSpc>
                <a:spcPct val="150000"/>
              </a:lnSpc>
            </a:pPr>
            <a:r>
              <a:rPr lang="en-GB" sz="1400" dirty="0"/>
              <a:t>Public Health England (2017) ‘Chapter 6: Social determinants of health’, </a:t>
            </a:r>
            <a:r>
              <a:rPr lang="en-GB" sz="1400" i="1" dirty="0"/>
              <a:t>Health Profile for England</a:t>
            </a:r>
            <a:r>
              <a:rPr lang="en-GB" sz="1400" dirty="0"/>
              <a:t>. London: Public Health England. Available at: </a:t>
            </a:r>
            <a:r>
              <a:rPr lang="en-GB" sz="1400" u="sng" dirty="0">
                <a:hlinkClick r:id="rId2"/>
              </a:rPr>
              <a:t>Chapter 6: social determinants of health - GOV.UK</a:t>
            </a:r>
            <a:r>
              <a:rPr lang="en-GB" sz="1400" dirty="0"/>
              <a:t> (Accessed: 29 September 2026).</a:t>
            </a:r>
          </a:p>
          <a:p>
            <a:pPr lvl="0">
              <a:lnSpc>
                <a:spcPct val="150000"/>
              </a:lnSpc>
            </a:pPr>
            <a:r>
              <a:rPr lang="en-GB" sz="1400" dirty="0"/>
              <a:t>ResearchGate (n.d.) </a:t>
            </a:r>
            <a:r>
              <a:rPr lang="en-GB" sz="1400" i="1" dirty="0"/>
              <a:t>Dahlgren and Whitehead (1991) model of the determinants of health</a:t>
            </a:r>
            <a:r>
              <a:rPr lang="en-GB" sz="1400" dirty="0"/>
              <a:t>. Available at: </a:t>
            </a:r>
            <a:r>
              <a:rPr lang="en-GB" sz="1400" u="sng" dirty="0">
                <a:hlinkClick r:id="rId3"/>
              </a:rPr>
              <a:t>ResearchGate figure</a:t>
            </a:r>
            <a:r>
              <a:rPr lang="en-GB" sz="1400" dirty="0"/>
              <a:t> (Accessed: 2 October 2026).</a:t>
            </a:r>
          </a:p>
          <a:p>
            <a:pPr lvl="0">
              <a:lnSpc>
                <a:spcPct val="150000"/>
              </a:lnSpc>
            </a:pPr>
            <a:r>
              <a:rPr lang="en-GB" sz="1400" dirty="0"/>
              <a:t>Roberts, A. (2023) ‘The biopsychosocial model: Its use and abuse’, </a:t>
            </a:r>
            <a:r>
              <a:rPr lang="en-GB" sz="1400" i="1" dirty="0"/>
              <a:t>Medicine, Health Care and Philosophy</a:t>
            </a:r>
            <a:r>
              <a:rPr lang="en-GB" sz="1400" dirty="0"/>
              <a:t>, </a:t>
            </a:r>
            <a:r>
              <a:rPr lang="en-GB" sz="1400" i="1" dirty="0"/>
              <a:t>26</a:t>
            </a:r>
            <a:r>
              <a:rPr lang="en-GB" sz="1400" dirty="0"/>
              <a:t>(3), pp.367-384. Available at: </a:t>
            </a:r>
            <a:r>
              <a:rPr lang="en-GB" sz="1400" u="sng" dirty="0">
                <a:hlinkClick r:id="rId4"/>
              </a:rPr>
              <a:t>https://doi.org/10.1007/s11019-023-10150-2</a:t>
            </a:r>
            <a:endParaRPr lang="en-GB" sz="1400" dirty="0"/>
          </a:p>
          <a:p>
            <a:pPr lvl="0">
              <a:lnSpc>
                <a:spcPct val="150000"/>
              </a:lnSpc>
            </a:pPr>
            <a:r>
              <a:rPr lang="en-GB" sz="1400" dirty="0"/>
              <a:t>RR Institute of Management and Information Technology (no date) </a:t>
            </a:r>
            <a:r>
              <a:rPr lang="en-GB" sz="1400" i="1" dirty="0"/>
              <a:t>Sustainable Development</a:t>
            </a:r>
            <a:r>
              <a:rPr lang="en-GB" sz="1400" dirty="0"/>
              <a:t>. Available at: </a:t>
            </a:r>
            <a:r>
              <a:rPr lang="en-GB" sz="1400" u="sng" dirty="0">
                <a:hlinkClick r:id="rId5"/>
              </a:rPr>
              <a:t>Sustainable Development </a:t>
            </a:r>
            <a:r>
              <a:rPr lang="en-GB" sz="1400" dirty="0"/>
              <a:t>(Accessed: 22 September 2026).</a:t>
            </a:r>
          </a:p>
          <a:p>
            <a:pPr lvl="0">
              <a:lnSpc>
                <a:spcPct val="150000"/>
              </a:lnSpc>
            </a:pPr>
            <a:r>
              <a:rPr lang="en-GB" sz="1400" dirty="0" err="1"/>
              <a:t>ScienceInsights</a:t>
            </a:r>
            <a:r>
              <a:rPr lang="en-GB" sz="1400" dirty="0"/>
              <a:t> (2026) ‘What Is the Health Belief Model and How Does It Work?’, </a:t>
            </a:r>
            <a:r>
              <a:rPr lang="en-GB" sz="1400" i="1" dirty="0" err="1"/>
              <a:t>ScienceInsights</a:t>
            </a:r>
            <a:r>
              <a:rPr lang="en-GB" sz="1400" dirty="0"/>
              <a:t>, 14 March. Available at: </a:t>
            </a:r>
            <a:r>
              <a:rPr lang="en-GB" sz="1400" u="sng" dirty="0">
                <a:hlinkClick r:id="rId6"/>
              </a:rPr>
              <a:t>https://scienceinsights.org/what-is-the-health-belief-model-and-how-does-it-work/</a:t>
            </a:r>
            <a:r>
              <a:rPr lang="en-GB" sz="1400" dirty="0"/>
              <a:t> (Accessed: 29 September 2026).</a:t>
            </a:r>
          </a:p>
          <a:p>
            <a:pPr>
              <a:lnSpc>
                <a:spcPct val="150000"/>
              </a:lnSpc>
            </a:pPr>
            <a:r>
              <a:rPr lang="en-GB" sz="1400" dirty="0"/>
              <a:t>United Nations (2025) </a:t>
            </a:r>
            <a:r>
              <a:rPr lang="en-GB" sz="1400" i="1" dirty="0"/>
              <a:t>The Sustainable Development Goals Report 2025</a:t>
            </a:r>
            <a:r>
              <a:rPr lang="en-GB" sz="1400" dirty="0"/>
              <a:t>. New York: United Nations. Available at: </a:t>
            </a:r>
            <a:r>
              <a:rPr lang="en-GB" sz="1400" dirty="0">
                <a:hlinkClick r:id="rId7"/>
              </a:rPr>
              <a:t>United Nations – Sustainable Development Goals Report 2025</a:t>
            </a:r>
            <a:r>
              <a:rPr lang="en-GB" sz="1400" dirty="0"/>
              <a:t> (Accessed: 8 October 2026).</a:t>
            </a:r>
          </a:p>
          <a:p>
            <a:pPr>
              <a:lnSpc>
                <a:spcPct val="150000"/>
              </a:lnSpc>
            </a:pPr>
            <a:r>
              <a:rPr lang="en-GB" sz="1400" dirty="0"/>
              <a:t>United Nations (2026) </a:t>
            </a:r>
            <a:r>
              <a:rPr lang="en-GB" sz="1400" i="1" dirty="0"/>
              <a:t>Goal 3: Good Health and Well-being</a:t>
            </a:r>
            <a:r>
              <a:rPr lang="en-GB" sz="1400" dirty="0"/>
              <a:t>. Available at: </a:t>
            </a:r>
            <a:r>
              <a:rPr lang="en-GB" sz="1400" u="sng" dirty="0">
                <a:hlinkClick r:id="rId8"/>
              </a:rPr>
              <a:t>https://sdgs.un.org/goals/goal3?utm</a:t>
            </a:r>
            <a:r>
              <a:rPr lang="en-GB" sz="1400" dirty="0"/>
              <a:t> (Accessed: 26 September 2026).</a:t>
            </a:r>
          </a:p>
          <a:p>
            <a:pPr lvl="0">
              <a:lnSpc>
                <a:spcPct val="150000"/>
              </a:lnSpc>
            </a:pPr>
            <a:r>
              <a:rPr lang="en-GB" sz="1400" kern="100" dirty="0">
                <a:ea typeface="Aptos" panose="020B0004020202020204" pitchFamily="34" charset="0"/>
                <a:cs typeface="Arial" panose="020B0604020202020204" pitchFamily="34" charset="0"/>
              </a:rPr>
              <a:t>United Nations (2026) </a:t>
            </a:r>
            <a:r>
              <a:rPr lang="en-GB" sz="1400" i="1" kern="100" dirty="0">
                <a:ea typeface="Aptos" panose="020B0004020202020204" pitchFamily="34" charset="0"/>
                <a:cs typeface="Arial" panose="020B0604020202020204" pitchFamily="34" charset="0"/>
              </a:rPr>
              <a:t>The 17 Goals: Sustainable Development</a:t>
            </a:r>
            <a:r>
              <a:rPr lang="en-GB" sz="1400" kern="100" dirty="0">
                <a:ea typeface="Aptos" panose="020B0004020202020204" pitchFamily="34" charset="0"/>
                <a:cs typeface="Arial" panose="020B0604020202020204" pitchFamily="34" charset="0"/>
              </a:rPr>
              <a:t>. New York: United Nations. Available at: </a:t>
            </a:r>
            <a:r>
              <a:rPr lang="en-GB" sz="1400" u="sng" kern="100" dirty="0">
                <a:ea typeface="Aptos" panose="020B0004020202020204" pitchFamily="34" charset="0"/>
                <a:cs typeface="Arial" panose="020B0604020202020204" pitchFamily="34" charset="0"/>
                <a:hlinkClick r:id="rId9"/>
              </a:rPr>
              <a:t>THE 17 GOALS | Sustainable Development </a:t>
            </a:r>
            <a:r>
              <a:rPr lang="en-GB" sz="1400" kern="100" dirty="0">
                <a:ea typeface="Aptos" panose="020B0004020202020204" pitchFamily="34" charset="0"/>
                <a:cs typeface="Arial" panose="020B0604020202020204" pitchFamily="34" charset="0"/>
              </a:rPr>
              <a:t>(Accessed: 16 September 2026).</a:t>
            </a:r>
          </a:p>
        </p:txBody>
      </p:sp>
      <p:sp>
        <p:nvSpPr>
          <p:cNvPr id="2" name="Title 1">
            <a:extLst>
              <a:ext uri="{FF2B5EF4-FFF2-40B4-BE49-F238E27FC236}">
                <a16:creationId xmlns:a16="http://schemas.microsoft.com/office/drawing/2014/main" id="{CE2C518E-8AFD-8B71-79C2-89F11B5A7EDF}"/>
              </a:ext>
            </a:extLst>
          </p:cNvPr>
          <p:cNvSpPr>
            <a:spLocks noGrp="1"/>
          </p:cNvSpPr>
          <p:nvPr>
            <p:ph type="title"/>
          </p:nvPr>
        </p:nvSpPr>
        <p:spPr/>
        <p:txBody>
          <a:bodyPr>
            <a:normAutofit/>
          </a:bodyPr>
          <a:lstStyle/>
          <a:p>
            <a:r>
              <a:rPr lang="en-GB" sz="4000" dirty="0"/>
              <a:t>References</a:t>
            </a:r>
          </a:p>
        </p:txBody>
      </p:sp>
    </p:spTree>
    <p:extLst>
      <p:ext uri="{BB962C8B-B14F-4D97-AF65-F5344CB8AC3E}">
        <p14:creationId xmlns:p14="http://schemas.microsoft.com/office/powerpoint/2010/main" val="505965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F0FAB3-CC0E-2511-6B07-9CE95C260D74}"/>
              </a:ext>
            </a:extLst>
          </p:cNvPr>
          <p:cNvSpPr txBox="1"/>
          <p:nvPr/>
        </p:nvSpPr>
        <p:spPr>
          <a:xfrm>
            <a:off x="304801" y="1483491"/>
            <a:ext cx="11710736" cy="3939284"/>
          </a:xfrm>
          <a:prstGeom prst="rect">
            <a:avLst/>
          </a:prstGeom>
          <a:noFill/>
        </p:spPr>
        <p:txBody>
          <a:bodyPr wrap="square">
            <a:spAutoFit/>
          </a:bodyPr>
          <a:lstStyle/>
          <a:p>
            <a:pPr lvl="0">
              <a:lnSpc>
                <a:spcPct val="150000"/>
              </a:lnSpc>
            </a:pPr>
            <a:r>
              <a:rPr lang="en-GB" sz="1400" kern="100" dirty="0">
                <a:effectLst/>
                <a:latin typeface="+mn-lt"/>
                <a:ea typeface="Aptos" panose="020B0004020202020204" pitchFamily="34" charset="0"/>
                <a:cs typeface="Arial" panose="020B0604020202020204" pitchFamily="34" charset="0"/>
              </a:rPr>
              <a:t>World Health Organization (1948) </a:t>
            </a:r>
            <a:r>
              <a:rPr lang="en-GB" sz="1400" i="1" kern="100" dirty="0">
                <a:effectLst/>
                <a:latin typeface="+mn-lt"/>
                <a:ea typeface="Aptos" panose="020B0004020202020204" pitchFamily="34" charset="0"/>
                <a:cs typeface="Arial" panose="020B0604020202020204" pitchFamily="34" charset="0"/>
              </a:rPr>
              <a:t>Constitution of the World Health Organization</a:t>
            </a:r>
            <a:r>
              <a:rPr lang="en-GB" sz="1400" kern="100" dirty="0">
                <a:effectLst/>
                <a:latin typeface="+mn-lt"/>
                <a:ea typeface="Aptos" panose="020B0004020202020204" pitchFamily="34" charset="0"/>
                <a:cs typeface="Arial" panose="020B0604020202020204" pitchFamily="34" charset="0"/>
              </a:rPr>
              <a:t>. Geneva: World Health Organization. Available at: </a:t>
            </a:r>
            <a:r>
              <a:rPr lang="en-GB" sz="1400" u="sng" kern="100" dirty="0">
                <a:solidFill>
                  <a:schemeClr val="tx1"/>
                </a:solidFill>
                <a:effectLst/>
                <a:latin typeface="+mn-lt"/>
                <a:ea typeface="Aptos" panose="020B0004020202020204" pitchFamily="34" charset="0"/>
                <a:cs typeface="Arial" panose="020B0604020202020204" pitchFamily="34" charset="0"/>
                <a:hlinkClick r:id="rId2"/>
              </a:rPr>
              <a:t>Constitution of the World Health Organization</a:t>
            </a:r>
            <a:r>
              <a:rPr lang="en-GB" sz="1400" kern="100" dirty="0">
                <a:effectLst/>
                <a:latin typeface="+mn-lt"/>
                <a:ea typeface="Aptos" panose="020B0004020202020204" pitchFamily="34" charset="0"/>
                <a:cs typeface="Arial" panose="020B0604020202020204" pitchFamily="34" charset="0"/>
              </a:rPr>
              <a:t> (Accessed: 1 October 2026).</a:t>
            </a:r>
          </a:p>
          <a:p>
            <a:pPr lvl="0">
              <a:lnSpc>
                <a:spcPct val="150000"/>
              </a:lnSpc>
            </a:pPr>
            <a:r>
              <a:rPr lang="en-GB" sz="1400" kern="100" dirty="0">
                <a:effectLst/>
                <a:latin typeface="+mn-lt"/>
                <a:ea typeface="Aptos" panose="020B0004020202020204" pitchFamily="34" charset="0"/>
                <a:cs typeface="Arial" panose="020B0604020202020204" pitchFamily="34" charset="0"/>
              </a:rPr>
              <a:t>World Health Organization (2023) </a:t>
            </a:r>
            <a:r>
              <a:rPr lang="en-GB" sz="1400" i="1" kern="100" dirty="0">
                <a:effectLst/>
                <a:latin typeface="+mn-lt"/>
                <a:ea typeface="Aptos" panose="020B0004020202020204" pitchFamily="34" charset="0"/>
                <a:cs typeface="Arial" panose="020B0604020202020204" pitchFamily="34" charset="0"/>
              </a:rPr>
              <a:t>Working together for equity and healthier populations: sustainable multisectoral collaboration based on Health in All Policies approaches</a:t>
            </a:r>
            <a:r>
              <a:rPr lang="en-GB" sz="1400" kern="100" dirty="0">
                <a:effectLst/>
                <a:latin typeface="+mn-lt"/>
                <a:ea typeface="Aptos" panose="020B0004020202020204" pitchFamily="34" charset="0"/>
                <a:cs typeface="Arial" panose="020B0604020202020204" pitchFamily="34" charset="0"/>
              </a:rPr>
              <a:t>. Available at: </a:t>
            </a:r>
            <a:r>
              <a:rPr lang="en-GB" sz="1400" u="sng" kern="100" dirty="0">
                <a:solidFill>
                  <a:schemeClr val="tx1"/>
                </a:solidFill>
                <a:effectLst/>
                <a:latin typeface="+mn-lt"/>
                <a:ea typeface="Aptos" panose="020B0004020202020204" pitchFamily="34" charset="0"/>
                <a:cs typeface="Arial" panose="020B0604020202020204" pitchFamily="34" charset="0"/>
                <a:hlinkClick r:id="rId3"/>
              </a:rPr>
              <a:t>https://www.who.int/publications/i/item/9789240067530</a:t>
            </a:r>
            <a:r>
              <a:rPr lang="en-GB" sz="1400" kern="100" dirty="0">
                <a:effectLst/>
                <a:latin typeface="+mn-lt"/>
                <a:ea typeface="Aptos" panose="020B0004020202020204" pitchFamily="34" charset="0"/>
                <a:cs typeface="Arial" panose="020B0604020202020204" pitchFamily="34" charset="0"/>
              </a:rPr>
              <a:t> (Accessed: 26 September 2026). </a:t>
            </a:r>
          </a:p>
          <a:p>
            <a:pPr lvl="0">
              <a:lnSpc>
                <a:spcPct val="150000"/>
              </a:lnSpc>
            </a:pPr>
            <a:r>
              <a:rPr lang="en-GB" sz="1400" kern="100" dirty="0">
                <a:effectLst/>
                <a:latin typeface="+mn-lt"/>
                <a:ea typeface="Aptos" panose="020B0004020202020204" pitchFamily="34" charset="0"/>
                <a:cs typeface="Arial" panose="020B0604020202020204" pitchFamily="34" charset="0"/>
              </a:rPr>
              <a:t>World Health Organization (2025) </a:t>
            </a:r>
            <a:r>
              <a:rPr lang="en-GB" sz="1400" i="1" kern="100" dirty="0">
                <a:effectLst/>
                <a:latin typeface="+mn-lt"/>
                <a:ea typeface="Aptos" panose="020B0004020202020204" pitchFamily="34" charset="0"/>
                <a:cs typeface="Arial" panose="020B0604020202020204" pitchFamily="34" charset="0"/>
              </a:rPr>
              <a:t>Mental health of adolescents</a:t>
            </a:r>
            <a:r>
              <a:rPr lang="en-GB" sz="1400" kern="100" dirty="0">
                <a:effectLst/>
                <a:latin typeface="+mn-lt"/>
                <a:ea typeface="Aptos" panose="020B0004020202020204" pitchFamily="34" charset="0"/>
                <a:cs typeface="Arial" panose="020B0604020202020204" pitchFamily="34" charset="0"/>
              </a:rPr>
              <a:t>. Available at: </a:t>
            </a:r>
            <a:r>
              <a:rPr lang="en-GB" sz="1400" u="sng" kern="100" dirty="0">
                <a:solidFill>
                  <a:schemeClr val="tx1"/>
                </a:solidFill>
                <a:effectLst/>
                <a:latin typeface="+mn-lt"/>
                <a:ea typeface="Aptos" panose="020B0004020202020204" pitchFamily="34" charset="0"/>
                <a:cs typeface="Arial" panose="020B0604020202020204" pitchFamily="34" charset="0"/>
                <a:hlinkClick r:id="rId4"/>
              </a:rPr>
              <a:t>https://www.who.int/news-room/fact-sheets/detail/adolescent-mental-health</a:t>
            </a:r>
            <a:r>
              <a:rPr lang="en-GB" sz="1400" kern="100" dirty="0">
                <a:effectLst/>
                <a:latin typeface="+mn-lt"/>
                <a:ea typeface="Aptos" panose="020B0004020202020204" pitchFamily="34" charset="0"/>
                <a:cs typeface="Arial" panose="020B0604020202020204" pitchFamily="34" charset="0"/>
              </a:rPr>
              <a:t>(Accessed: 26 September 2026).</a:t>
            </a:r>
          </a:p>
          <a:p>
            <a:pPr lvl="0">
              <a:lnSpc>
                <a:spcPct val="150000"/>
              </a:lnSpc>
            </a:pPr>
            <a:r>
              <a:rPr lang="en-GB" sz="1400" kern="100" dirty="0">
                <a:effectLst/>
                <a:latin typeface="+mn-lt"/>
                <a:ea typeface="Aptos" panose="020B0004020202020204" pitchFamily="34" charset="0"/>
                <a:cs typeface="Arial" panose="020B0604020202020204" pitchFamily="34" charset="0"/>
              </a:rPr>
              <a:t>World Health Organization (WHO) (2026) </a:t>
            </a:r>
            <a:r>
              <a:rPr lang="en-GB" sz="1400" i="1" kern="100" dirty="0">
                <a:effectLst/>
                <a:latin typeface="+mn-lt"/>
                <a:ea typeface="Aptos" panose="020B0004020202020204" pitchFamily="34" charset="0"/>
                <a:cs typeface="Arial" panose="020B0604020202020204" pitchFamily="34" charset="0"/>
              </a:rPr>
              <a:t>Mental health</a:t>
            </a:r>
            <a:r>
              <a:rPr lang="en-GB" sz="1400" kern="100" dirty="0">
                <a:effectLst/>
                <a:latin typeface="+mn-lt"/>
                <a:ea typeface="Aptos" panose="020B0004020202020204" pitchFamily="34" charset="0"/>
                <a:cs typeface="Arial" panose="020B0604020202020204" pitchFamily="34" charset="0"/>
              </a:rPr>
              <a:t>. Available at: </a:t>
            </a:r>
            <a:r>
              <a:rPr lang="en-GB" sz="1400" u="sng" kern="100" dirty="0">
                <a:solidFill>
                  <a:schemeClr val="tx1"/>
                </a:solidFill>
                <a:effectLst/>
                <a:latin typeface="+mn-lt"/>
                <a:ea typeface="Aptos" panose="020B0004020202020204" pitchFamily="34" charset="0"/>
                <a:cs typeface="Arial" panose="020B0604020202020204" pitchFamily="34" charset="0"/>
                <a:hlinkClick r:id="rId5"/>
              </a:rPr>
              <a:t>https://www.who.int/health-topics/mental-health#tab=tab_1</a:t>
            </a:r>
            <a:r>
              <a:rPr lang="en-GB" sz="1400" kern="100" dirty="0">
                <a:effectLst/>
                <a:latin typeface="+mn-lt"/>
                <a:ea typeface="Aptos" panose="020B0004020202020204" pitchFamily="34" charset="0"/>
                <a:cs typeface="Arial" panose="020B0604020202020204" pitchFamily="34" charset="0"/>
              </a:rPr>
              <a:t> (Accessed: 16 September 2026).</a:t>
            </a:r>
          </a:p>
          <a:p>
            <a:pPr lvl="0">
              <a:lnSpc>
                <a:spcPct val="150000"/>
              </a:lnSpc>
            </a:pPr>
            <a:r>
              <a:rPr lang="en-GB" sz="1400" kern="100" dirty="0">
                <a:effectLst/>
                <a:latin typeface="+mn-lt"/>
                <a:ea typeface="Aptos" panose="020B0004020202020204" pitchFamily="34" charset="0"/>
                <a:cs typeface="Arial" panose="020B0604020202020204" pitchFamily="34" charset="0"/>
              </a:rPr>
              <a:t>World Health Organization (WHO) (n</a:t>
            </a:r>
            <a:r>
              <a:rPr lang="en-GB" sz="1400" kern="100" dirty="0">
                <a:ea typeface="Aptos" panose="020B0004020202020204" pitchFamily="34" charset="0"/>
                <a:cs typeface="Arial" panose="020B0604020202020204" pitchFamily="34" charset="0"/>
              </a:rPr>
              <a:t>o date</a:t>
            </a:r>
            <a:r>
              <a:rPr lang="en-GB" sz="1400" kern="100" dirty="0">
                <a:effectLst/>
                <a:latin typeface="+mn-lt"/>
                <a:ea typeface="Aptos" panose="020B0004020202020204" pitchFamily="34" charset="0"/>
                <a:cs typeface="Arial" panose="020B0604020202020204" pitchFamily="34" charset="0"/>
              </a:rPr>
              <a:t>) ‘Social determinants of health’. </a:t>
            </a:r>
            <a:r>
              <a:rPr lang="en-GB" sz="1400" i="1" kern="100" dirty="0">
                <a:effectLst/>
                <a:latin typeface="+mn-lt"/>
                <a:ea typeface="Aptos" panose="020B0004020202020204" pitchFamily="34" charset="0"/>
                <a:cs typeface="Arial" panose="020B0604020202020204" pitchFamily="34" charset="0"/>
              </a:rPr>
              <a:t>World Health Organization</a:t>
            </a:r>
            <a:r>
              <a:rPr lang="en-GB" sz="1400" kern="100" dirty="0">
                <a:effectLst/>
                <a:latin typeface="+mn-lt"/>
                <a:ea typeface="Aptos" panose="020B0004020202020204" pitchFamily="34" charset="0"/>
                <a:cs typeface="Arial" panose="020B0604020202020204" pitchFamily="34" charset="0"/>
              </a:rPr>
              <a:t>. Available at: </a:t>
            </a:r>
            <a:r>
              <a:rPr lang="en-GB" sz="1400" u="sng" kern="100" dirty="0">
                <a:solidFill>
                  <a:schemeClr val="tx1"/>
                </a:solidFill>
                <a:effectLst/>
                <a:latin typeface="+mn-lt"/>
                <a:ea typeface="Aptos" panose="020B0004020202020204" pitchFamily="34" charset="0"/>
                <a:cs typeface="Arial" panose="020B0604020202020204" pitchFamily="34" charset="0"/>
                <a:hlinkClick r:id="rId6"/>
              </a:rPr>
              <a:t>Social determinants of health</a:t>
            </a:r>
            <a:r>
              <a:rPr lang="en-GB" sz="1400" kern="100" dirty="0">
                <a:effectLst/>
                <a:latin typeface="+mn-lt"/>
                <a:ea typeface="Aptos" panose="020B0004020202020204" pitchFamily="34" charset="0"/>
                <a:cs typeface="Arial" panose="020B0604020202020204" pitchFamily="34" charset="0"/>
              </a:rPr>
              <a:t> (Accessed: 29 September 2026).</a:t>
            </a:r>
          </a:p>
          <a:p>
            <a:pPr lvl="0">
              <a:lnSpc>
                <a:spcPct val="150000"/>
              </a:lnSpc>
              <a:spcAft>
                <a:spcPts val="800"/>
              </a:spcAft>
            </a:pPr>
            <a:r>
              <a:rPr lang="en-GB" sz="1400" kern="100" dirty="0">
                <a:effectLst/>
                <a:latin typeface="+mn-lt"/>
                <a:ea typeface="Aptos" panose="020B0004020202020204" pitchFamily="34" charset="0"/>
                <a:cs typeface="Arial" panose="020B0604020202020204" pitchFamily="34" charset="0"/>
              </a:rPr>
              <a:t>Yard and Garden Guru (2022) </a:t>
            </a:r>
            <a:r>
              <a:rPr lang="en-GB" sz="1400" i="1" kern="100" dirty="0">
                <a:effectLst/>
                <a:latin typeface="+mn-lt"/>
                <a:ea typeface="Aptos" panose="020B0004020202020204" pitchFamily="34" charset="0"/>
                <a:cs typeface="Arial" panose="020B0604020202020204" pitchFamily="34" charset="0"/>
              </a:rPr>
              <a:t>7 Fun Outdoor Games for Large Groups</a:t>
            </a:r>
            <a:r>
              <a:rPr lang="en-GB" sz="1400" kern="100" dirty="0">
                <a:effectLst/>
                <a:latin typeface="+mn-lt"/>
                <a:ea typeface="Aptos" panose="020B0004020202020204" pitchFamily="34" charset="0"/>
                <a:cs typeface="Arial" panose="020B0604020202020204" pitchFamily="34" charset="0"/>
              </a:rPr>
              <a:t>. Available at: </a:t>
            </a:r>
            <a:r>
              <a:rPr lang="en-GB" sz="1400" u="sng" kern="100" dirty="0">
                <a:solidFill>
                  <a:schemeClr val="tx1"/>
                </a:solidFill>
                <a:effectLst/>
                <a:latin typeface="+mn-lt"/>
                <a:ea typeface="Aptos" panose="020B0004020202020204" pitchFamily="34" charset="0"/>
                <a:cs typeface="Arial" panose="020B0604020202020204" pitchFamily="34" charset="0"/>
                <a:hlinkClick r:id="rId7"/>
              </a:rPr>
              <a:t>https://yardandgardenguru.com/fun-outdoor-games-for-large-groups/</a:t>
            </a:r>
            <a:r>
              <a:rPr lang="en-GB" sz="1400" kern="100" dirty="0">
                <a:effectLst/>
                <a:latin typeface="+mn-lt"/>
                <a:ea typeface="Aptos" panose="020B0004020202020204" pitchFamily="34" charset="0"/>
                <a:cs typeface="Arial" panose="020B0604020202020204" pitchFamily="34" charset="0"/>
              </a:rPr>
              <a:t> (Accessed: 27 September 2026).</a:t>
            </a:r>
            <a:endParaRPr lang="en-GB" sz="1400" kern="100" dirty="0">
              <a:effectLst/>
              <a:latin typeface="Aptos" panose="020B0004020202020204" pitchFamily="34" charset="0"/>
              <a:ea typeface="Aptos" panose="020B00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08A11EDD-6F49-8C41-CC7F-3038C4A354C4}"/>
              </a:ext>
            </a:extLst>
          </p:cNvPr>
          <p:cNvSpPr>
            <a:spLocks noGrp="1"/>
          </p:cNvSpPr>
          <p:nvPr>
            <p:ph type="title"/>
          </p:nvPr>
        </p:nvSpPr>
        <p:spPr/>
        <p:txBody>
          <a:bodyPr>
            <a:normAutofit/>
          </a:bodyPr>
          <a:lstStyle/>
          <a:p>
            <a:r>
              <a:rPr lang="en-GB" sz="4000" dirty="0"/>
              <a:t>References</a:t>
            </a:r>
          </a:p>
        </p:txBody>
      </p:sp>
    </p:spTree>
    <p:extLst>
      <p:ext uri="{BB962C8B-B14F-4D97-AF65-F5344CB8AC3E}">
        <p14:creationId xmlns:p14="http://schemas.microsoft.com/office/powerpoint/2010/main" val="911471477"/>
      </p:ext>
    </p:extLst>
  </p:cSld>
  <p:clrMapOvr>
    <a:masterClrMapping/>
  </p:clrMapOvr>
</p:sld>
</file>

<file path=ppt/theme/theme1.xml><?xml version="1.0" encoding="utf-8"?>
<a:theme xmlns:a="http://schemas.openxmlformats.org/drawingml/2006/main" name="Office Them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3658</TotalTime>
  <Words>3469</Words>
  <Application>Microsoft Office PowerPoint</Application>
  <PresentationFormat>Widescreen</PresentationFormat>
  <Paragraphs>233</Paragraphs>
  <Slides>21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Symbol</vt:lpstr>
      <vt:lpstr>Office Theme</vt:lpstr>
      <vt:lpstr>BMHP6030 - Health, Wellbeing and Sustainable Development Student Name: Rafia Farooq Student Number: 2325948 Lecturer Name: Parese Ahmed</vt:lpstr>
      <vt:lpstr>Introduction</vt:lpstr>
      <vt:lpstr>Health and Wellbeing</vt:lpstr>
      <vt:lpstr>PowerPoint Presentation</vt:lpstr>
      <vt:lpstr>PowerPoint Presentation</vt:lpstr>
      <vt:lpstr>PowerPoint Presentation</vt:lpstr>
      <vt:lpstr>PowerPoint Presentation</vt:lpstr>
      <vt:lpstr>Examples: Social prescribing for young people’s mental health in UK</vt:lpstr>
      <vt:lpstr>Case Study: Be Well Social Prescribing</vt:lpstr>
      <vt:lpstr>Health Belief Model- Be Well CYP</vt:lpstr>
      <vt:lpstr>Be Well CYP – Successes and Challenges</vt:lpstr>
      <vt:lpstr>PowerPoint Presentation</vt:lpstr>
      <vt:lpstr>Health Inequalities and Equity of Access</vt:lpstr>
      <vt:lpstr>PowerPoint Presentation</vt:lpstr>
      <vt:lpstr>PowerPoint Presentation</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Rafia Farooq (2325948)</dc:creator>
  <cp:lastModifiedBy>Rafia Farooq (2325948)</cp:lastModifiedBy>
  <cp:revision>1</cp:revision>
  <dcterms:created xsi:type="dcterms:W3CDTF">2026-09-11T09:56:54Z</dcterms:created>
  <dcterms:modified xsi:type="dcterms:W3CDTF">2026-10-10T12:21:26Z</dcterms:modified>
</cp:coreProperties>
</file>