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webextensions/taskpanes.xml" ContentType="application/vnd.ms-office.webextensiontaskpanes+xml"/>
  <Override PartName="/ppt/webextensions/webextension1.xml" ContentType="application/vnd.ms-office.webextension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thumbnail" Target="docProps/thumbnail.jpeg"/><Relationship Id="rId2" Type="http://schemas.openxmlformats.org/officeDocument/2006/relationships/officeDocument" Target="ppt/presentation.xml"/><Relationship Id="rId1" Type="http://schemas.microsoft.com/office/2011/relationships/webextensiontaskpanes" Target="ppt/webextensions/taskpanes.xml"/><Relationship Id="rId5" Type="http://schemas.openxmlformats.org/officeDocument/2006/relationships/extended-properties" Target="docProps/app.xml"/><Relationship Id="rId4" Type="http://schemas.openxmlformats.org/package/2006/relationships/metadata/core-properties" Target="docProps/core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980" autoAdjust="0"/>
    <p:restoredTop sz="94708" autoAdjust="0"/>
  </p:normalViewPr>
  <p:slideViewPr>
    <p:cSldViewPr snapToGrid="0">
      <p:cViewPr varScale="1">
        <p:scale>
          <a:sx n="117" d="100"/>
          <a:sy n="117" d="100"/>
        </p:scale>
        <p:origin x="240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1EE1C2F-F5CF-4304-82C0-D7CE28533A08}" type="datetimeFigureOut">
              <a:rPr lang="en-GB" smtClean="0"/>
              <a:t>28/10/2023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5770C93-7B5D-466B-B93E-C53085AA5B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11070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5770C93-7B5D-466B-B93E-C53085AA5B8A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202666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5770C93-7B5D-466B-B93E-C53085AA5B8A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97569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FAE10C-3740-AB73-753D-2D8A348DCB6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43EEC7E-DCEC-0DC7-BB9C-26D026DC7B3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7701870-72FC-86DF-450B-A8A04D2A6D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5CA3AC-B4CD-439F-8DE2-6BC243D6DA05}" type="datetimeFigureOut">
              <a:rPr lang="en-GB" smtClean="0"/>
              <a:t>28/10/2023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38AB9CE-8CF0-8F1E-70E0-C23BF30737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252524B-C202-1047-5065-6AC9D57241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3B6D9-56CC-4036-8B75-D41EF3E719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92180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CACB58-17BE-4AFE-7EE5-B05A72EDB5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AF4C4C4-2924-8131-197D-3AD7A1FEFE4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669C05-7205-4EC8-6EF4-A17E05262B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5CA3AC-B4CD-439F-8DE2-6BC243D6DA05}" type="datetimeFigureOut">
              <a:rPr lang="en-GB" smtClean="0"/>
              <a:t>28/10/2023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C065ABD-378D-33FB-25C4-E2B39D2E4B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7E828E7-5B16-6487-691A-97A0BFFEA5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3B6D9-56CC-4036-8B75-D41EF3E719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88682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F7A91C-FF83-06EB-C63A-2F79E3FB67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FC1FBF4-C600-AE60-C1D3-8E8E45415A8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BD69424-8A53-C4F0-A771-CE0804DE68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5CA3AC-B4CD-439F-8DE2-6BC243D6DA05}" type="datetimeFigureOut">
              <a:rPr lang="en-GB" smtClean="0"/>
              <a:t>28/10/2023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8383718-7B43-CA37-E973-825F75646B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DA631D2-138A-6BDD-9625-D252B08B58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3B6D9-56CC-4036-8B75-D41EF3E719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6054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667E25-558F-0E35-9AA9-63D9603D0D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7897A0D-E1B6-B332-B9D8-CF90700FD2E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DF946DE-ED12-4A93-3CD8-C00FDB7C234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02D2A9C-B392-A115-90A4-A9ED9F0914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5CA3AC-B4CD-439F-8DE2-6BC243D6DA05}" type="datetimeFigureOut">
              <a:rPr lang="en-GB" smtClean="0"/>
              <a:t>28/10/2023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9CED049-3DA3-C6A4-C339-3667E32B90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32BC0A0-B0B1-D310-54C0-1BD57ED058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3B6D9-56CC-4036-8B75-D41EF3E719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31660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2AB5A6-CA42-93F6-26F1-C07BC688B9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FC5099A-529B-5031-E9D3-52E3071796A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8519EF0-B5F2-38EC-193E-3C2506EFEF0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2E53312-197B-3D44-2D93-A4F66183416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26F23B7-A628-B7C2-6719-8775D4323CF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D86E3CD-CFE8-47A6-4258-422B939F69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5CA3AC-B4CD-439F-8DE2-6BC243D6DA05}" type="datetimeFigureOut">
              <a:rPr lang="en-GB" smtClean="0"/>
              <a:t>28/10/2023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54DC9CB-29BC-C596-20CD-5F3CC9330E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72D6C24-DEB9-F359-C805-3AB6E16890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3B6D9-56CC-4036-8B75-D41EF3E719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78345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572B09-73E3-6383-67B1-EBE5F676FE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95F212A-0191-7643-6887-63532CBD38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5CA3AC-B4CD-439F-8DE2-6BC243D6DA05}" type="datetimeFigureOut">
              <a:rPr lang="en-GB" smtClean="0"/>
              <a:t>28/10/2023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0E5DA62-CEED-DFD8-9D0E-A4EAD178A6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471026C-196C-47AB-3C84-96EA1CB250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3B6D9-56CC-4036-8B75-D41EF3E719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93630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2FD91DB-5DD8-1DF9-38E3-91B50E3FC3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5CA3AC-B4CD-439F-8DE2-6BC243D6DA05}" type="datetimeFigureOut">
              <a:rPr lang="en-GB" smtClean="0"/>
              <a:t>28/10/2023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89C1FD2-794D-33A4-2B45-F1F50EC150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98A1DAB-0FFF-0BA3-14C0-1C9B6B58EE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3B6D9-56CC-4036-8B75-D41EF3E719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86657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255CC0-5C01-9411-B844-97F0EFCE5F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5A4BF9-911B-9536-45F8-E298488D852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658661B-39C9-C3C6-61E8-D32FEAEF7CD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34A9AF2-98E4-E6AE-B6F0-D20263CEF7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5CA3AC-B4CD-439F-8DE2-6BC243D6DA05}" type="datetimeFigureOut">
              <a:rPr lang="en-GB" smtClean="0"/>
              <a:t>28/10/2023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22FE4BF-74CD-2B49-2ED9-85EB614C45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C3947F7-1061-4A7C-24F2-86E4EB2FD3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3B6D9-56CC-4036-8B75-D41EF3E719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39328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1F9553-4936-A800-88C6-6CFF2D131A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D03FE2E-162D-2A8A-D9BE-95C086B28DE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8F331AF-1BEF-B29E-852F-2E5D3E615B8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547B669-1836-D29D-441C-75D3EFBBDD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5CA3AC-B4CD-439F-8DE2-6BC243D6DA05}" type="datetimeFigureOut">
              <a:rPr lang="en-GB" smtClean="0"/>
              <a:t>28/10/2023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EE30FB2-FEE9-11FD-8515-C4074C216B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DCEE554-6EC6-D150-467D-7DFB09CAF3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3B6D9-56CC-4036-8B75-D41EF3E719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01559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BACF42-03EE-F638-044C-4A66B04EF2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5C49187-B73A-2CE5-9FC0-695CF6A5CBF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EE93C7B-552F-0782-FCB2-BB833AEE04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5CA3AC-B4CD-439F-8DE2-6BC243D6DA05}" type="datetimeFigureOut">
              <a:rPr lang="en-GB" smtClean="0"/>
              <a:t>28/10/2023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AB5EB93-97DB-B9DD-70A3-049B6078E9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7182EC-4EA3-660B-5A7D-C693A5FD73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3B6D9-56CC-4036-8B75-D41EF3E719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68986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82CBC98-430F-14C0-4D38-36B9B73CDA4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8BE3778-1B16-5944-7AF7-0E501BDF767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A928BB9-3742-D49A-4169-3BDF5C213E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5CA3AC-B4CD-439F-8DE2-6BC243D6DA05}" type="datetimeFigureOut">
              <a:rPr lang="en-GB" smtClean="0"/>
              <a:t>28/10/2023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6E152AC-3283-6492-C21B-AA39C4CD5A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257F99E-1219-1F6C-3178-0DBF18F3C6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3B6D9-56CC-4036-8B75-D41EF3E719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4060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7810CE7-D8E5-E14E-05B3-98A4AE7ACA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4DB8BE2-8041-2094-99F3-DF1555D797B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0D6A7DE-6CD0-ACEB-E3E4-5A4FEEC6723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5CA3AC-B4CD-439F-8DE2-6BC243D6DA05}" type="datetimeFigureOut">
              <a:rPr lang="en-GB" smtClean="0"/>
              <a:t>28/10/2023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57DA716-2939-73EC-F386-C96DB9401ED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D8956E5-3759-06D6-7618-9B74E9BA04F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43B6D9-56CC-4036-8B75-D41EF3E719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82606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3" name="Rectangle 22">
            <a:extLst>
              <a:ext uri="{FF2B5EF4-FFF2-40B4-BE49-F238E27FC236}">
                <a16:creationId xmlns:a16="http://schemas.microsoft.com/office/drawing/2014/main" id="{0671A8AE-40A1-4631-A6B8-581AFF0654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6CE62C8-0D6C-1661-FFC5-2395641AD1A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9091" r="35364"/>
          <a:stretch/>
        </p:blipFill>
        <p:spPr>
          <a:xfrm>
            <a:off x="3542738" y="10"/>
            <a:ext cx="8668512" cy="6857990"/>
          </a:xfrm>
          <a:prstGeom prst="rect">
            <a:avLst/>
          </a:prstGeom>
        </p:spPr>
      </p:pic>
      <p:sp>
        <p:nvSpPr>
          <p:cNvPr id="24" name="Rectangle 23">
            <a:extLst>
              <a:ext uri="{FF2B5EF4-FFF2-40B4-BE49-F238E27FC236}">
                <a16:creationId xmlns:a16="http://schemas.microsoft.com/office/drawing/2014/main" id="{AB58EF07-17C2-48CF-ABB0-EEF1F17CB8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" y="0"/>
            <a:ext cx="9339206" cy="6858000"/>
          </a:xfrm>
          <a:prstGeom prst="rect">
            <a:avLst/>
          </a:prstGeom>
          <a:gradFill>
            <a:gsLst>
              <a:gs pos="58000">
                <a:schemeClr val="tx1"/>
              </a:gs>
              <a:gs pos="33000">
                <a:schemeClr val="tx1">
                  <a:alpha val="64000"/>
                </a:schemeClr>
              </a:gs>
              <a:gs pos="0">
                <a:schemeClr val="tx1">
                  <a:alpha val="0"/>
                </a:schemeClr>
              </a:gs>
              <a:gs pos="100000">
                <a:schemeClr val="tx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7114868-BF0A-A47B-0308-35FDE7DAE3B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77981" y="1122363"/>
            <a:ext cx="4023360" cy="3204134"/>
          </a:xfrm>
        </p:spPr>
        <p:txBody>
          <a:bodyPr anchor="b">
            <a:normAutofit/>
          </a:bodyPr>
          <a:lstStyle/>
          <a:p>
            <a:pPr algn="l"/>
            <a:r>
              <a:rPr lang="en-US" sz="4800">
                <a:solidFill>
                  <a:schemeClr val="bg1"/>
                </a:solidFill>
              </a:rPr>
              <a:t>The Importance and Benefits of 360 Feedback</a:t>
            </a:r>
            <a:endParaRPr lang="en-GB" sz="4800">
              <a:solidFill>
                <a:schemeClr val="bg1"/>
              </a:solidFill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4BB68B2-9BF5-42F7-332D-A493C48A57E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77980" y="4872922"/>
            <a:ext cx="4023359" cy="1634014"/>
          </a:xfrm>
        </p:spPr>
        <p:txBody>
          <a:bodyPr>
            <a:normAutofit/>
          </a:bodyPr>
          <a:lstStyle/>
          <a:p>
            <a:pPr algn="l"/>
            <a:r>
              <a:rPr lang="en-GB" sz="2000" dirty="0">
                <a:solidFill>
                  <a:schemeClr val="bg1"/>
                </a:solidFill>
              </a:rPr>
              <a:t>Student Name: Marina Ivanova</a:t>
            </a:r>
          </a:p>
          <a:p>
            <a:pPr algn="l"/>
            <a:r>
              <a:rPr lang="en-GB" sz="2000" dirty="0">
                <a:solidFill>
                  <a:schemeClr val="bg1"/>
                </a:solidFill>
              </a:rPr>
              <a:t>Student number: 2128092</a:t>
            </a:r>
          </a:p>
          <a:p>
            <a:pPr algn="l"/>
            <a:r>
              <a:rPr lang="en-GB" sz="2000" dirty="0">
                <a:solidFill>
                  <a:schemeClr val="bg1"/>
                </a:solidFill>
              </a:rPr>
              <a:t>Lecturer: Ehsan Kajeh</a:t>
            </a:r>
          </a:p>
          <a:p>
            <a:pPr algn="l"/>
            <a:r>
              <a:rPr lang="en-GB" sz="2000" dirty="0">
                <a:solidFill>
                  <a:schemeClr val="bg1"/>
                </a:solidFill>
              </a:rPr>
              <a:t>BMSW5102</a:t>
            </a:r>
          </a:p>
          <a:p>
            <a:pPr algn="l"/>
            <a:endParaRPr lang="en-GB" sz="2000" dirty="0">
              <a:solidFill>
                <a:schemeClr val="bg1"/>
              </a:solidFill>
            </a:endParaRP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AF2F604E-43BE-4DC3-B983-E07152336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9921" y="346791"/>
            <a:ext cx="146304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08C9B587-E65E-4B52-B37C-ABEBB6E879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1029" y="4546920"/>
            <a:ext cx="3977640" cy="18288"/>
          </a:xfrm>
          <a:prstGeom prst="rect">
            <a:avLst/>
          </a:prstGeom>
          <a:solidFill>
            <a:schemeClr val="tx1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759385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4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4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4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E8A8EAB8-D2FF-444D-B34B-7D32F106AD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B59A7B8-CDE6-D5AA-0AB7-408733B375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48721"/>
            <a:ext cx="4707671" cy="1225650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3800" dirty="0">
                <a:solidFill>
                  <a:schemeClr val="bg1"/>
                </a:solidFill>
              </a:rPr>
              <a:t>The Concept of </a:t>
            </a:r>
            <a:r>
              <a:rPr lang="en-US" sz="3800" kern="12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 360 Feedback?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EEA38897-7BA3-4408-8083-3235339C4A6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831873" y="1749756"/>
            <a:ext cx="4718304" cy="0"/>
          </a:xfrm>
          <a:prstGeom prst="line">
            <a:avLst/>
          </a:prstGeom>
          <a:ln w="127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F694CA3-0DBD-8936-832D-8E1EE8D41AF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97769" y="1909192"/>
            <a:ext cx="4586513" cy="3647710"/>
          </a:xfrm>
        </p:spPr>
        <p:txBody>
          <a:bodyPr vert="horz" lIns="91440" tIns="45720" rIns="91440" bIns="45720" rtlCol="0">
            <a:normAutofit/>
          </a:bodyPr>
          <a:lstStyle/>
          <a:p>
            <a:pPr indent="-2286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bg1"/>
                </a:solidFill>
              </a:rPr>
              <a:t>Involves soliciting feedback from multiple sources (Atwater, L. at al 2005)</a:t>
            </a:r>
          </a:p>
          <a:p>
            <a:pPr indent="-2286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bg1"/>
                </a:solidFill>
              </a:rPr>
              <a:t>Typically includes self-assessment, peer feedback, subordinate feedback, and feedback from managers</a:t>
            </a:r>
          </a:p>
          <a:p>
            <a:pPr indent="-2286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bg1"/>
                </a:solidFill>
              </a:rPr>
              <a:t>Provides a holistic view of an individual's performance</a:t>
            </a: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F11AD06B-AB20-4097-8606-5DA00DBACE8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834027" y="5707672"/>
            <a:ext cx="4713997" cy="0"/>
          </a:xfrm>
          <a:prstGeom prst="line">
            <a:avLst/>
          </a:prstGeom>
          <a:ln w="127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0A5A506D-8800-D0BD-309D-B423B5D74385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/>
          <a:srcRect l="14364" r="14364"/>
          <a:stretch>
            <a:fillRect/>
          </a:stretch>
        </p:blipFill>
        <p:spPr>
          <a:xfrm>
            <a:off x="6525453" y="1192895"/>
            <a:ext cx="5666547" cy="44722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778330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E8A8EAB8-D2FF-444D-B34B-7D32F106AD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7E4C353-3E1A-EA10-7C6D-8295BAD62D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0467" y="1397120"/>
            <a:ext cx="4707671" cy="1225650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r>
              <a:rPr lang="en-US" sz="3800" kern="12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The </a:t>
            </a:r>
            <a:r>
              <a:rPr lang="en-US" sz="3800" dirty="0">
                <a:solidFill>
                  <a:schemeClr val="bg1"/>
                </a:solidFill>
              </a:rPr>
              <a:t>Importance </a:t>
            </a:r>
            <a:r>
              <a:rPr lang="en-US" sz="3800" kern="12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 of concept 360 - degree Feedback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338C665-2889-0C9C-5EC9-BC1124D49E1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020467" y="2891752"/>
            <a:ext cx="4707671" cy="2334517"/>
          </a:xfrm>
        </p:spPr>
        <p:txBody>
          <a:bodyPr vert="horz" lIns="91440" tIns="45720" rIns="91440" bIns="45720" rtlCol="0">
            <a:normAutofit/>
          </a:bodyPr>
          <a:lstStyle/>
          <a:p>
            <a:pPr indent="-2286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bg1"/>
                </a:solidFill>
              </a:rPr>
              <a:t>Helps individuals gain insights into their strengths and areas for improvement</a:t>
            </a:r>
          </a:p>
          <a:p>
            <a:pPr indent="-2286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bg1"/>
                </a:solidFill>
              </a:rPr>
              <a:t>Facilitates self-awareness and personal development</a:t>
            </a:r>
          </a:p>
          <a:p>
            <a:pPr indent="-2286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bg1"/>
                </a:solidFill>
              </a:rPr>
              <a:t>Promotes a culture of continuous learning and improvement(</a:t>
            </a:r>
            <a:r>
              <a:rPr lang="en-US" sz="2000" dirty="0" err="1">
                <a:solidFill>
                  <a:schemeClr val="bg1"/>
                </a:solidFill>
              </a:rPr>
              <a:t>Davenport,T.H</a:t>
            </a:r>
            <a:r>
              <a:rPr lang="en-US" sz="2000" dirty="0">
                <a:solidFill>
                  <a:schemeClr val="bg1"/>
                </a:solidFill>
              </a:rPr>
              <a:t>., at al 2010)</a:t>
            </a:r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AD053865-240B-D61B-FB3A-8AE3A347FE84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/>
          <a:srcRect l="12882" r="12882"/>
          <a:stretch>
            <a:fillRect/>
          </a:stretch>
        </p:blipFill>
        <p:spPr>
          <a:xfrm>
            <a:off x="6735467" y="1406083"/>
            <a:ext cx="5037433" cy="3969634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C61F2F60-14E3-4196-B7CE-175E46F044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02461" y="1159669"/>
            <a:ext cx="10987078" cy="4462463"/>
          </a:xfrm>
          <a:prstGeom prst="rect">
            <a:avLst/>
          </a:prstGeom>
          <a:noFill/>
          <a:ln w="127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80277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E8A8EAB8-D2FF-444D-B34B-7D32F106AD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D4719FF-876B-7C96-004D-4B6EBFA0E6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0467" y="1397120"/>
            <a:ext cx="4707671" cy="1225650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3800" kern="1200">
                <a:solidFill>
                  <a:schemeClr val="bg1"/>
                </a:solidFill>
                <a:latin typeface="+mj-lt"/>
                <a:ea typeface="+mj-ea"/>
                <a:cs typeface="+mj-cs"/>
              </a:rPr>
              <a:t>Benefits for Individuals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1E65585-3C85-F6FB-6A0C-8D0F2665A32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020467" y="2891752"/>
            <a:ext cx="4707671" cy="2334517"/>
          </a:xfrm>
        </p:spPr>
        <p:txBody>
          <a:bodyPr vert="horz" lIns="91440" tIns="45720" rIns="91440" bIns="45720" rtlCol="0">
            <a:normAutofit/>
          </a:bodyPr>
          <a:lstStyle/>
          <a:p>
            <a:pPr indent="-2286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bg1"/>
                </a:solidFill>
              </a:rPr>
              <a:t>Identifies blind spots and areas of improvement</a:t>
            </a:r>
          </a:p>
          <a:p>
            <a:pPr indent="-2286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bg1"/>
                </a:solidFill>
              </a:rPr>
              <a:t>Supports career development and advancement (Arthur,M.B. at al 2005)</a:t>
            </a:r>
          </a:p>
          <a:p>
            <a:pPr indent="-2286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bg1"/>
                </a:solidFill>
              </a:rPr>
              <a:t>Enhances interpersonal and leadership skills</a:t>
            </a:r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85BF7A89-942C-3CBE-ABF6-84EB11BF230A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/>
          <a:srcRect l="8032" r="8032"/>
          <a:stretch>
            <a:fillRect/>
          </a:stretch>
        </p:blipFill>
        <p:spPr>
          <a:xfrm>
            <a:off x="6735467" y="1402898"/>
            <a:ext cx="5037433" cy="3976004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9DD005C1-8C51-42D6-9BEE-B9B8384974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26206" y="115193"/>
            <a:ext cx="11939588" cy="6627614"/>
          </a:xfrm>
          <a:prstGeom prst="rect">
            <a:avLst/>
          </a:prstGeom>
          <a:noFill/>
          <a:ln w="127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C61F2F60-14E3-4196-B7CE-175E46F044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02461" y="1159669"/>
            <a:ext cx="10987078" cy="4462463"/>
          </a:xfrm>
          <a:prstGeom prst="rect">
            <a:avLst/>
          </a:prstGeom>
          <a:noFill/>
          <a:ln w="127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358759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375B19E4-0108-41C4-8DB1-11BAE0B49D9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41955B5-DB21-F932-7434-165422B966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5398" y="669925"/>
            <a:ext cx="4686295" cy="1325563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3800" kern="12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Benefits </a:t>
            </a:r>
            <a:r>
              <a:rPr lang="en-US" sz="3800" dirty="0">
                <a:solidFill>
                  <a:schemeClr val="bg1"/>
                </a:solidFill>
              </a:rPr>
              <a:t>to Employees </a:t>
            </a:r>
            <a:endParaRPr lang="en-US" sz="3800" kern="1200" dirty="0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9F2F199-37DE-92FA-EA5B-A182F4B3AF0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95398" y="2400304"/>
            <a:ext cx="4686295" cy="3441692"/>
          </a:xfrm>
        </p:spPr>
        <p:txBody>
          <a:bodyPr vert="horz" lIns="91440" tIns="45720" rIns="91440" bIns="45720" rtlCol="0">
            <a:normAutofit/>
          </a:bodyPr>
          <a:lstStyle/>
          <a:p>
            <a:pPr indent="-2286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bg1"/>
                </a:solidFill>
              </a:rPr>
              <a:t>Promotes better communication and trust among team members</a:t>
            </a:r>
          </a:p>
          <a:p>
            <a:pPr indent="-2286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bg1"/>
                </a:solidFill>
              </a:rPr>
              <a:t>Fosters a culture of feedback and continuous improvement</a:t>
            </a:r>
          </a:p>
          <a:p>
            <a:pPr indent="-2286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bg1"/>
                </a:solidFill>
              </a:rPr>
              <a:t>Enhances team dynamics and performance (Hackman,J.R. 2002)</a:t>
            </a:r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05E8C892-4224-F796-526E-EC0D2F609BB6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/>
          <a:srcRect l="7763" r="7763"/>
          <a:stretch>
            <a:fillRect/>
          </a:stretch>
        </p:blipFill>
        <p:spPr>
          <a:xfrm>
            <a:off x="6438898" y="2311990"/>
            <a:ext cx="5753102" cy="4546009"/>
          </a:xfrm>
          <a:prstGeom prst="rect">
            <a:avLst/>
          </a:prstGeom>
        </p:spPr>
      </p:pic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C727A21A-62F5-405C-B7A5-439FD399328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829053" y="0"/>
            <a:ext cx="0" cy="6858000"/>
          </a:xfrm>
          <a:prstGeom prst="line">
            <a:avLst/>
          </a:prstGeom>
          <a:ln w="127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F641577A-888F-4E56-B9E4-CC57AC7B7B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1295399" y="2026340"/>
            <a:ext cx="10896601" cy="0"/>
          </a:xfrm>
          <a:prstGeom prst="line">
            <a:avLst/>
          </a:prstGeom>
          <a:ln w="127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374639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E8A8EAB8-D2FF-444D-B34B-7D32F106AD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CF24CEB-FD9D-BD7F-DCA4-FFBC621ED3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0467" y="1397120"/>
            <a:ext cx="4707671" cy="1225650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3800" kern="1200">
                <a:solidFill>
                  <a:schemeClr val="bg1"/>
                </a:solidFill>
                <a:latin typeface="+mj-lt"/>
                <a:ea typeface="+mj-ea"/>
                <a:cs typeface="+mj-cs"/>
              </a:rPr>
              <a:t>Benefits for Organizations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048A22B-DC61-62F7-F7EA-A8E783E68B1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020467" y="2891752"/>
            <a:ext cx="4707671" cy="2334517"/>
          </a:xfrm>
        </p:spPr>
        <p:txBody>
          <a:bodyPr vert="horz" lIns="91440" tIns="45720" rIns="91440" bIns="45720" rtlCol="0">
            <a:normAutofit/>
          </a:bodyPr>
          <a:lstStyle/>
          <a:p>
            <a:pPr indent="-2286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bg1"/>
                </a:solidFill>
              </a:rPr>
              <a:t>Improves overall organizational performance </a:t>
            </a:r>
          </a:p>
          <a:p>
            <a:pPr indent="-2286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bg1"/>
                </a:solidFill>
              </a:rPr>
              <a:t>Assists in identifying and developing high-potential employees (Silzer,R. &amp; Dowell,B.E. 2010)</a:t>
            </a:r>
          </a:p>
          <a:p>
            <a:pPr indent="-2286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bg1"/>
                </a:solidFill>
              </a:rPr>
              <a:t>Supports succession planning and talent management</a:t>
            </a:r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A8CC5CAE-4B2D-06A4-EE24-A249BD998811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/>
          <a:srcRect l="14364" r="14364"/>
          <a:stretch>
            <a:fillRect/>
          </a:stretch>
        </p:blipFill>
        <p:spPr>
          <a:xfrm>
            <a:off x="6735467" y="1403053"/>
            <a:ext cx="5037433" cy="3975693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C61F2F60-14E3-4196-B7CE-175E46F044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02461" y="1159669"/>
            <a:ext cx="10987078" cy="4462463"/>
          </a:xfrm>
          <a:prstGeom prst="rect">
            <a:avLst/>
          </a:prstGeom>
          <a:noFill/>
          <a:ln w="127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621885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D7A453D2-15D8-4403-815F-291FA16340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161EA6B-09CA-445B-AB0D-8DF76FA92D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tx1">
              <a:alpha val="5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1EA1DAFF-CECA-492F-BFA1-22C64956B8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" y="2075420"/>
            <a:ext cx="12048729" cy="4093306"/>
            <a:chOff x="1" y="2075420"/>
            <a:chExt cx="12048729" cy="4093306"/>
          </a:xfrm>
        </p:grpSpPr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5D3D3744-142C-4653-90AB-546FE6B849E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4500000">
              <a:off x="7942191" y="2507571"/>
              <a:ext cx="3563871" cy="3563871"/>
            </a:xfrm>
            <a:prstGeom prst="ellipse">
              <a:avLst/>
            </a:prstGeom>
            <a:noFill/>
            <a:ln w="31750">
              <a:gradFill>
                <a:gsLst>
                  <a:gs pos="0">
                    <a:schemeClr val="tx2">
                      <a:lumMod val="60000"/>
                      <a:lumOff val="40000"/>
                      <a:alpha val="10000"/>
                    </a:schemeClr>
                  </a:gs>
                  <a:gs pos="100000">
                    <a:schemeClr val="tx2">
                      <a:lumMod val="50000"/>
                      <a:alpha val="20000"/>
                    </a:schemeClr>
                  </a:gs>
                </a:gsLst>
                <a:lin ang="5400000" scaled="1"/>
              </a:gra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0BC69CAC-820B-41BA-BFCA-79B4557683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10435065" y="4048931"/>
              <a:ext cx="1381607" cy="1381607"/>
            </a:xfrm>
            <a:prstGeom prst="ellipse">
              <a:avLst/>
            </a:prstGeom>
            <a:noFill/>
            <a:ln w="31750">
              <a:gradFill>
                <a:gsLst>
                  <a:gs pos="0">
                    <a:schemeClr val="tx2">
                      <a:lumMod val="60000"/>
                      <a:lumOff val="40000"/>
                      <a:alpha val="20000"/>
                    </a:schemeClr>
                  </a:gs>
                  <a:gs pos="100000">
                    <a:schemeClr val="tx2">
                      <a:lumMod val="50000"/>
                      <a:alpha val="20000"/>
                    </a:schemeClr>
                  </a:gs>
                </a:gsLst>
                <a:lin ang="5400000" scaled="1"/>
              </a:gra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3D205E7A-88AB-4C4B-B8D1-5A76AA878BF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1" y="2075420"/>
              <a:ext cx="3144364" cy="3144364"/>
            </a:xfrm>
            <a:prstGeom prst="ellipse">
              <a:avLst/>
            </a:prstGeom>
            <a:gradFill>
              <a:gsLst>
                <a:gs pos="0">
                  <a:schemeClr val="tx2">
                    <a:lumMod val="75000"/>
                    <a:alpha val="20000"/>
                  </a:schemeClr>
                </a:gs>
                <a:gs pos="100000">
                  <a:schemeClr val="tx2">
                    <a:lumMod val="50000"/>
                    <a:alpha val="1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0D4286E9-8501-4EBF-874C-74897B4B6F0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2600000">
              <a:off x="10150845" y="4270841"/>
              <a:ext cx="1897885" cy="1897885"/>
            </a:xfrm>
            <a:prstGeom prst="ellipse">
              <a:avLst/>
            </a:prstGeom>
            <a:gradFill>
              <a:gsLst>
                <a:gs pos="0">
                  <a:schemeClr val="tx2">
                    <a:lumMod val="75000"/>
                    <a:alpha val="10000"/>
                  </a:schemeClr>
                </a:gs>
                <a:gs pos="100000">
                  <a:schemeClr val="tx2">
                    <a:lumMod val="75000"/>
                    <a:alpha val="2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45586ADC-910E-45C9-BAB4-CB0EFBEE5B1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4500000">
              <a:off x="2046780" y="3040492"/>
              <a:ext cx="2579322" cy="2579322"/>
            </a:xfrm>
            <a:prstGeom prst="ellipse">
              <a:avLst/>
            </a:prstGeom>
            <a:noFill/>
            <a:ln w="31750">
              <a:gradFill>
                <a:gsLst>
                  <a:gs pos="0">
                    <a:schemeClr val="tx2">
                      <a:lumMod val="60000"/>
                      <a:lumOff val="40000"/>
                      <a:alpha val="20000"/>
                    </a:schemeClr>
                  </a:gs>
                  <a:gs pos="100000">
                    <a:schemeClr val="tx2">
                      <a:lumMod val="50000"/>
                      <a:alpha val="20000"/>
                    </a:schemeClr>
                  </a:gs>
                </a:gsLst>
                <a:lin ang="5400000" scaled="1"/>
              </a:gra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DAB594C5-5BB0-49AE-8AAC-AE40A6F8A3F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4500000">
              <a:off x="2224640" y="3193975"/>
              <a:ext cx="2243193" cy="2243193"/>
            </a:xfrm>
            <a:prstGeom prst="ellipse">
              <a:avLst/>
            </a:prstGeom>
            <a:noFill/>
            <a:ln w="31750">
              <a:gradFill>
                <a:gsLst>
                  <a:gs pos="0">
                    <a:schemeClr val="tx2">
                      <a:lumMod val="60000"/>
                      <a:lumOff val="40000"/>
                      <a:alpha val="10000"/>
                    </a:schemeClr>
                  </a:gs>
                  <a:gs pos="100000">
                    <a:schemeClr val="tx2">
                      <a:lumMod val="50000"/>
                      <a:alpha val="10000"/>
                    </a:schemeClr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2" name="Rectangle 21">
            <a:extLst>
              <a:ext uri="{FF2B5EF4-FFF2-40B4-BE49-F238E27FC236}">
                <a16:creationId xmlns:a16="http://schemas.microsoft.com/office/drawing/2014/main" id="{B8114C98-A349-4111-A123-E8EAB86ABE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10438146" y="1042605"/>
            <a:ext cx="2796461" cy="711252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40000"/>
                  <a:lumOff val="60000"/>
                  <a:alpha val="0"/>
                </a:schemeClr>
              </a:gs>
              <a:gs pos="100000">
                <a:schemeClr val="tx2">
                  <a:lumMod val="75000"/>
                  <a:alpha val="10000"/>
                </a:schemeClr>
              </a:gs>
            </a:gsLst>
            <a:lin ang="8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670FB431-AE18-414D-92F4-1D12D19911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1259539" y="317578"/>
            <a:ext cx="548640" cy="549007"/>
            <a:chOff x="7029447" y="3514725"/>
            <a:chExt cx="1285875" cy="549007"/>
          </a:xfrm>
        </p:grpSpPr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24467063-D74E-4D42-8790-B9F6D69584B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3514725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75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A1D19BAC-1681-47BC-AAF5-92FAFFF6F4C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3697727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75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94347C2B-E846-452C-97AA-7E254FC1CE8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3880729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75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10EA2B35-7959-4C2A-84AA-FF5D94FEDE9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4063732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75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FB7891EB-B4F5-E445-1572-90E861087082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 rotWithShape="1">
          <a:blip r:embed="rId3"/>
          <a:srcRect t="25781" r="1" b="25781"/>
          <a:stretch/>
        </p:blipFill>
        <p:spPr>
          <a:xfrm>
            <a:off x="626590" y="317578"/>
            <a:ext cx="10851111" cy="3508437"/>
          </a:xfrm>
          <a:prstGeom prst="rect">
            <a:avLst/>
          </a:prstGeom>
        </p:spPr>
      </p:pic>
      <p:grpSp>
        <p:nvGrpSpPr>
          <p:cNvPr id="30" name="Group 29">
            <a:extLst>
              <a:ext uri="{FF2B5EF4-FFF2-40B4-BE49-F238E27FC236}">
                <a16:creationId xmlns:a16="http://schemas.microsoft.com/office/drawing/2014/main" id="{AF19A774-30A5-488B-9BAF-629C6440294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16200000">
            <a:off x="474192" y="482489"/>
            <a:ext cx="304800" cy="429768"/>
            <a:chOff x="215328" y="-46937"/>
            <a:chExt cx="304800" cy="2773841"/>
          </a:xfrm>
        </p:grpSpPr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291EBF88-5B98-4258-A542-14C3AF2E522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5328" y="-46937"/>
              <a:ext cx="0" cy="2773841"/>
            </a:xfrm>
            <a:prstGeom prst="line">
              <a:avLst/>
            </a:prstGeom>
            <a:ln w="25400" cmpd="sng">
              <a:solidFill>
                <a:schemeClr val="bg2">
                  <a:lumMod val="60000"/>
                  <a:lumOff val="40000"/>
                  <a:alpha val="5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8FBC2D58-9E3C-490D-BD7A-61EF07EA79E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6928" y="-46937"/>
              <a:ext cx="0" cy="2773841"/>
            </a:xfrm>
            <a:prstGeom prst="line">
              <a:avLst/>
            </a:prstGeom>
            <a:ln w="25400" cmpd="sng">
              <a:solidFill>
                <a:schemeClr val="bg2">
                  <a:lumMod val="60000"/>
                  <a:lumOff val="40000"/>
                  <a:alpha val="5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B6CF1BB4-1C1D-4EDE-BA26-0243FCF83B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8528" y="-46937"/>
              <a:ext cx="0" cy="2773841"/>
            </a:xfrm>
            <a:prstGeom prst="line">
              <a:avLst/>
            </a:prstGeom>
            <a:ln w="25400" cmpd="sng">
              <a:solidFill>
                <a:schemeClr val="bg2">
                  <a:lumMod val="60000"/>
                  <a:lumOff val="40000"/>
                  <a:alpha val="5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00C83729-E02F-4512-AFE7-F4792228BDA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20128" y="-46937"/>
              <a:ext cx="0" cy="2773841"/>
            </a:xfrm>
            <a:prstGeom prst="line">
              <a:avLst/>
            </a:prstGeom>
            <a:ln w="25400" cmpd="sng">
              <a:solidFill>
                <a:schemeClr val="bg2">
                  <a:lumMod val="60000"/>
                  <a:lumOff val="40000"/>
                  <a:alpha val="5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6" name="Rectangle 35">
            <a:extLst>
              <a:ext uri="{FF2B5EF4-FFF2-40B4-BE49-F238E27FC236}">
                <a16:creationId xmlns:a16="http://schemas.microsoft.com/office/drawing/2014/main" id="{E2D3D3F2-ABBB-4453-B1C5-1BEBF7E4DD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-1" y="6140785"/>
            <a:ext cx="6095997" cy="711252"/>
          </a:xfrm>
          <a:prstGeom prst="rect">
            <a:avLst/>
          </a:prstGeom>
          <a:gradFill flip="none" rotWithShape="1">
            <a:gsLst>
              <a:gs pos="10000">
                <a:schemeClr val="tx2">
                  <a:lumMod val="50000"/>
                  <a:alpha val="10000"/>
                </a:schemeClr>
              </a:gs>
              <a:gs pos="100000">
                <a:schemeClr val="tx2">
                  <a:lumMod val="60000"/>
                  <a:lumOff val="40000"/>
                  <a:alpha val="0"/>
                </a:schemeClr>
              </a:gs>
            </a:gsLst>
            <a:lin ang="8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38" name="Group 37">
            <a:extLst>
              <a:ext uri="{FF2B5EF4-FFF2-40B4-BE49-F238E27FC236}">
                <a16:creationId xmlns:a16="http://schemas.microsoft.com/office/drawing/2014/main" id="{8214E4A5-A0D2-42C4-8D14-D2A7E495F04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5400000">
            <a:off x="616345" y="5940560"/>
            <a:ext cx="1285875" cy="549007"/>
            <a:chOff x="7029447" y="3514725"/>
            <a:chExt cx="1285875" cy="549007"/>
          </a:xfrm>
        </p:grpSpPr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7494D7A0-6B21-41E8-A7D3-0033BBB791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3514725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50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1E141D7D-32B0-448E-A666-EA8703AFCF2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3697727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50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>
              <a:extLst>
                <a:ext uri="{FF2B5EF4-FFF2-40B4-BE49-F238E27FC236}">
                  <a16:creationId xmlns:a16="http://schemas.microsoft.com/office/drawing/2014/main" id="{8D87E268-6345-420F-8B97-B37ED04100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3880729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50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>
              <a:extLst>
                <a:ext uri="{FF2B5EF4-FFF2-40B4-BE49-F238E27FC236}">
                  <a16:creationId xmlns:a16="http://schemas.microsoft.com/office/drawing/2014/main" id="{35E1622E-7FA6-4760-A2BF-A8105EBF7B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4063732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50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F10AEEF7-CF10-95FB-4591-54BC2C0D00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936" y="4018137"/>
            <a:ext cx="4569060" cy="2129586"/>
          </a:xfrm>
          <a:noFill/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4800">
                <a:solidFill>
                  <a:schemeClr val="bg1"/>
                </a:solidFill>
              </a:rPr>
              <a:t>Implementing 360 Feedback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242C144-DE0E-9FF9-2151-33AAA23D19A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486080" y="4018143"/>
            <a:ext cx="5674105" cy="2129599"/>
          </a:xfrm>
          <a:noFill/>
        </p:spPr>
        <p:txBody>
          <a:bodyPr vert="horz" lIns="91440" tIns="45720" rIns="91440" bIns="45720" rtlCol="0" anchor="t">
            <a:normAutofit/>
          </a:bodyPr>
          <a:lstStyle/>
          <a:p>
            <a:pPr indent="-228600"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chemeClr val="bg1"/>
                </a:solidFill>
              </a:rPr>
              <a:t>Clearly define the purpose and goals of the feedback process</a:t>
            </a:r>
          </a:p>
          <a:p>
            <a:pPr indent="-228600"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chemeClr val="bg1"/>
                </a:solidFill>
              </a:rPr>
              <a:t>Ensure anonymity and confidentiality of feedback providers</a:t>
            </a:r>
          </a:p>
          <a:p>
            <a:pPr indent="-228600"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chemeClr val="bg1"/>
                </a:solidFill>
              </a:rPr>
              <a:t>Provide training and support for participants and raters(Murphy.K.R. at al 2004)</a:t>
            </a:r>
          </a:p>
        </p:txBody>
      </p:sp>
    </p:spTree>
    <p:extLst>
      <p:ext uri="{BB962C8B-B14F-4D97-AF65-F5344CB8AC3E}">
        <p14:creationId xmlns:p14="http://schemas.microsoft.com/office/powerpoint/2010/main" val="52580426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20">
            <a:extLst>
              <a:ext uri="{FF2B5EF4-FFF2-40B4-BE49-F238E27FC236}">
                <a16:creationId xmlns:a16="http://schemas.microsoft.com/office/drawing/2014/main" id="{7A976E23-29EC-4E20-9EF6-B7CC4A8210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DF5FCEC6-E657-46F1-925F-13ED192124C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tx1">
              <a:alpha val="5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9" name="Group 28">
            <a:extLst>
              <a:ext uri="{FF2B5EF4-FFF2-40B4-BE49-F238E27FC236}">
                <a16:creationId xmlns:a16="http://schemas.microsoft.com/office/drawing/2014/main" id="{2EEEBBCF-2738-42F5-ABD6-9881760263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" y="2075420"/>
            <a:ext cx="12048729" cy="4093306"/>
            <a:chOff x="1" y="2075420"/>
            <a:chExt cx="12048729" cy="4093306"/>
          </a:xfrm>
        </p:grpSpPr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8BFC0AF3-A22A-4B9E-9BBE-06CEA5C6C86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4500000">
              <a:off x="7942191" y="2507571"/>
              <a:ext cx="3563871" cy="3563871"/>
            </a:xfrm>
            <a:prstGeom prst="ellipse">
              <a:avLst/>
            </a:prstGeom>
            <a:noFill/>
            <a:ln w="31750">
              <a:gradFill>
                <a:gsLst>
                  <a:gs pos="0">
                    <a:schemeClr val="tx2">
                      <a:lumMod val="60000"/>
                      <a:lumOff val="40000"/>
                      <a:alpha val="10000"/>
                    </a:schemeClr>
                  </a:gs>
                  <a:gs pos="100000">
                    <a:schemeClr val="tx2">
                      <a:lumMod val="50000"/>
                      <a:alpha val="20000"/>
                    </a:schemeClr>
                  </a:gs>
                </a:gsLst>
                <a:lin ang="5400000" scaled="1"/>
              </a:gra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F3F06202-3837-419A-A87F-1DC63E427C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10435065" y="4048931"/>
              <a:ext cx="1381607" cy="1381607"/>
            </a:xfrm>
            <a:prstGeom prst="ellipse">
              <a:avLst/>
            </a:prstGeom>
            <a:noFill/>
            <a:ln w="31750">
              <a:gradFill>
                <a:gsLst>
                  <a:gs pos="0">
                    <a:schemeClr val="tx2">
                      <a:lumMod val="60000"/>
                      <a:lumOff val="40000"/>
                      <a:alpha val="20000"/>
                    </a:schemeClr>
                  </a:gs>
                  <a:gs pos="100000">
                    <a:schemeClr val="tx2">
                      <a:lumMod val="50000"/>
                      <a:alpha val="20000"/>
                    </a:schemeClr>
                  </a:gs>
                </a:gsLst>
                <a:lin ang="5400000" scaled="1"/>
              </a:gra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18807D28-5DC1-4DAA-AE26-C6ECB37365B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1" y="2075420"/>
              <a:ext cx="3144364" cy="3144364"/>
            </a:xfrm>
            <a:prstGeom prst="ellipse">
              <a:avLst/>
            </a:prstGeom>
            <a:gradFill>
              <a:gsLst>
                <a:gs pos="0">
                  <a:schemeClr val="tx2">
                    <a:lumMod val="75000"/>
                    <a:alpha val="20000"/>
                  </a:schemeClr>
                </a:gs>
                <a:gs pos="100000">
                  <a:schemeClr val="tx2">
                    <a:lumMod val="50000"/>
                    <a:alpha val="1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B3AE51F5-8D05-42B8-AB92-06F38F330EA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2600000">
              <a:off x="10150845" y="4270841"/>
              <a:ext cx="1897885" cy="1897885"/>
            </a:xfrm>
            <a:prstGeom prst="ellipse">
              <a:avLst/>
            </a:prstGeom>
            <a:gradFill>
              <a:gsLst>
                <a:gs pos="0">
                  <a:schemeClr val="tx2">
                    <a:lumMod val="75000"/>
                    <a:alpha val="10000"/>
                  </a:schemeClr>
                </a:gs>
                <a:gs pos="100000">
                  <a:schemeClr val="tx2">
                    <a:lumMod val="75000"/>
                    <a:alpha val="2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7A1E4EBF-44BC-4352-B089-A5147758F9A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4500000">
              <a:off x="2046780" y="3040492"/>
              <a:ext cx="2579322" cy="2579322"/>
            </a:xfrm>
            <a:prstGeom prst="ellipse">
              <a:avLst/>
            </a:prstGeom>
            <a:noFill/>
            <a:ln w="31750">
              <a:gradFill>
                <a:gsLst>
                  <a:gs pos="0">
                    <a:schemeClr val="tx2">
                      <a:lumMod val="60000"/>
                      <a:lumOff val="40000"/>
                      <a:alpha val="20000"/>
                    </a:schemeClr>
                  </a:gs>
                  <a:gs pos="100000">
                    <a:schemeClr val="tx2">
                      <a:lumMod val="50000"/>
                      <a:alpha val="20000"/>
                    </a:schemeClr>
                  </a:gs>
                </a:gsLst>
                <a:lin ang="5400000" scaled="1"/>
              </a:gra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29B4D6D7-8203-4D69-A752-16AB700D748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4500000">
              <a:off x="2224640" y="3193975"/>
              <a:ext cx="2243193" cy="2243193"/>
            </a:xfrm>
            <a:prstGeom prst="ellipse">
              <a:avLst/>
            </a:prstGeom>
            <a:noFill/>
            <a:ln w="31750">
              <a:gradFill>
                <a:gsLst>
                  <a:gs pos="0">
                    <a:schemeClr val="tx2">
                      <a:lumMod val="60000"/>
                      <a:lumOff val="40000"/>
                      <a:alpha val="10000"/>
                    </a:schemeClr>
                  </a:gs>
                  <a:gs pos="100000">
                    <a:schemeClr val="tx2">
                      <a:lumMod val="50000"/>
                      <a:alpha val="10000"/>
                    </a:schemeClr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DABDECFB-9C26-420B-2380-618FFEA38F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936" y="630935"/>
            <a:ext cx="5867716" cy="3050025"/>
          </a:xfrm>
          <a:noFill/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800" dirty="0">
                <a:solidFill>
                  <a:schemeClr val="bg1"/>
                </a:solidFill>
              </a:rPr>
              <a:t>Key Issues of Implementing 360-degree feedback 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FF0BDB76-BCEC-498E-BA26-C763CD9FA3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10438146" y="1042605"/>
            <a:ext cx="2796461" cy="711252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40000"/>
                  <a:lumOff val="60000"/>
                  <a:alpha val="0"/>
                </a:schemeClr>
              </a:gs>
              <a:gs pos="100000">
                <a:schemeClr val="tx2">
                  <a:lumMod val="75000"/>
                  <a:alpha val="10000"/>
                </a:schemeClr>
              </a:gs>
            </a:gsLst>
            <a:lin ang="8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DD8DF5DF-A251-4BC2-8965-4EDDD01FC5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1259539" y="317578"/>
            <a:ext cx="548640" cy="549007"/>
            <a:chOff x="7029447" y="3514725"/>
            <a:chExt cx="1285875" cy="549007"/>
          </a:xfrm>
        </p:grpSpPr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8930D52D-708D-43A1-B073-469EFDB020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3514725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75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C82491CB-6849-43BB-926B-D979A3DB091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3697727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75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71251642-9512-4A11-9670-BD1C3A99814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3880729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75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3D277633-FF55-420D-87BC-0CB11FD6D06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4063732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75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Rectangle 29">
            <a:extLst>
              <a:ext uri="{FF2B5EF4-FFF2-40B4-BE49-F238E27FC236}">
                <a16:creationId xmlns:a16="http://schemas.microsoft.com/office/drawing/2014/main" id="{1452CEF2-C9EC-4C15-99E4-C781AB08AB9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-1" y="6140785"/>
            <a:ext cx="6095997" cy="711252"/>
          </a:xfrm>
          <a:prstGeom prst="rect">
            <a:avLst/>
          </a:prstGeom>
          <a:gradFill flip="none" rotWithShape="1">
            <a:gsLst>
              <a:gs pos="10000">
                <a:schemeClr val="tx2">
                  <a:lumMod val="50000"/>
                  <a:alpha val="10000"/>
                </a:schemeClr>
              </a:gs>
              <a:gs pos="100000">
                <a:schemeClr val="tx2">
                  <a:lumMod val="60000"/>
                  <a:lumOff val="40000"/>
                  <a:alpha val="0"/>
                </a:schemeClr>
              </a:gs>
            </a:gsLst>
            <a:lin ang="8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32" name="Group 31">
            <a:extLst>
              <a:ext uri="{FF2B5EF4-FFF2-40B4-BE49-F238E27FC236}">
                <a16:creationId xmlns:a16="http://schemas.microsoft.com/office/drawing/2014/main" id="{600459E6-26A3-4EAC-A34C-D0792D88CC2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5400000">
            <a:off x="616345" y="5940560"/>
            <a:ext cx="1285875" cy="549007"/>
            <a:chOff x="7029447" y="3514725"/>
            <a:chExt cx="1285875" cy="549007"/>
          </a:xfrm>
        </p:grpSpPr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1264D5E9-C8D4-444A-8B1B-C11FB47CBA7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3514725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50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3DD99233-66AB-4E60-AF8A-A3259E6A465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3697727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50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64E8492A-EE2A-4BE3-A4B2-2BCE77DA407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3880729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50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F222A220-AA24-4E60-83D6-D32FEB34D8E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4063732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50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27061A60-6055-EF92-E268-9D2DC234CBD7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 rotWithShape="1">
          <a:blip r:embed="rId2"/>
          <a:srcRect r="33248" b="-3"/>
          <a:stretch/>
        </p:blipFill>
        <p:spPr>
          <a:xfrm>
            <a:off x="6828955" y="972049"/>
            <a:ext cx="4651794" cy="4651794"/>
          </a:xfrm>
          <a:prstGeom prst="rect">
            <a:avLst/>
          </a:prstGeom>
        </p:spPr>
      </p:pic>
      <p:grpSp>
        <p:nvGrpSpPr>
          <p:cNvPr id="38" name="Group 37">
            <a:extLst>
              <a:ext uri="{FF2B5EF4-FFF2-40B4-BE49-F238E27FC236}">
                <a16:creationId xmlns:a16="http://schemas.microsoft.com/office/drawing/2014/main" id="{298B576C-FDA2-46DE-8408-3A76DCF5065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16200000">
            <a:off x="6693312" y="1116028"/>
            <a:ext cx="304800" cy="429768"/>
            <a:chOff x="215328" y="-46937"/>
            <a:chExt cx="304800" cy="2773841"/>
          </a:xfrm>
        </p:grpSpPr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94AEA101-943D-4073-AD87-C8D783165EC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5328" y="-46937"/>
              <a:ext cx="0" cy="2773841"/>
            </a:xfrm>
            <a:prstGeom prst="line">
              <a:avLst/>
            </a:prstGeom>
            <a:ln w="25400" cmpd="sng">
              <a:solidFill>
                <a:schemeClr val="bg2">
                  <a:lumMod val="60000"/>
                  <a:lumOff val="40000"/>
                  <a:alpha val="5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D103D701-5E08-4A2A-AE99-626C6463592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6928" y="-46937"/>
              <a:ext cx="0" cy="2773841"/>
            </a:xfrm>
            <a:prstGeom prst="line">
              <a:avLst/>
            </a:prstGeom>
            <a:ln w="25400" cmpd="sng">
              <a:solidFill>
                <a:schemeClr val="bg2">
                  <a:lumMod val="60000"/>
                  <a:lumOff val="40000"/>
                  <a:alpha val="5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>
              <a:extLst>
                <a:ext uri="{FF2B5EF4-FFF2-40B4-BE49-F238E27FC236}">
                  <a16:creationId xmlns:a16="http://schemas.microsoft.com/office/drawing/2014/main" id="{68DF778A-A412-4E7C-9B61-E33D13A5329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8528" y="-46937"/>
              <a:ext cx="0" cy="2773841"/>
            </a:xfrm>
            <a:prstGeom prst="line">
              <a:avLst/>
            </a:prstGeom>
            <a:ln w="25400" cmpd="sng">
              <a:solidFill>
                <a:schemeClr val="bg2">
                  <a:lumMod val="60000"/>
                  <a:lumOff val="40000"/>
                  <a:alpha val="5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>
              <a:extLst>
                <a:ext uri="{FF2B5EF4-FFF2-40B4-BE49-F238E27FC236}">
                  <a16:creationId xmlns:a16="http://schemas.microsoft.com/office/drawing/2014/main" id="{4EC28832-D2CA-45C0-9C43-0AF99853248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20128" y="-46937"/>
              <a:ext cx="0" cy="2773841"/>
            </a:xfrm>
            <a:prstGeom prst="line">
              <a:avLst/>
            </a:prstGeom>
            <a:ln w="25400" cmpd="sng">
              <a:solidFill>
                <a:schemeClr val="bg2">
                  <a:lumMod val="60000"/>
                  <a:lumOff val="40000"/>
                  <a:alpha val="5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049059E-8A76-D7A3-03F6-E6176B06EEE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936" y="3952890"/>
            <a:ext cx="5867720" cy="2223517"/>
          </a:xfrm>
          <a:noFill/>
        </p:spPr>
        <p:txBody>
          <a:bodyPr vert="horz" lIns="91440" tIns="45720" rIns="91440" bIns="45720" rtlCol="0" anchor="t">
            <a:normAutofit/>
          </a:bodyPr>
          <a:lstStyle/>
          <a:p>
            <a:pPr indent="-228600"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chemeClr val="bg1"/>
                </a:solidFill>
              </a:rPr>
              <a:t>Resistance to feedback and fear of criticism (London,M. et al 2002)</a:t>
            </a:r>
          </a:p>
          <a:p>
            <a:pPr indent="-228600"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chemeClr val="bg1"/>
                </a:solidFill>
              </a:rPr>
              <a:t>Lack of trust in the feedback process</a:t>
            </a:r>
          </a:p>
          <a:p>
            <a:pPr indent="-228600"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chemeClr val="bg1"/>
                </a:solidFill>
              </a:rPr>
              <a:t>Difficulty in interpreting and acting on feedback(Hattie,J., &amp; Timperley,H. 2007)</a:t>
            </a:r>
          </a:p>
        </p:txBody>
      </p:sp>
    </p:spTree>
    <p:extLst>
      <p:ext uri="{BB962C8B-B14F-4D97-AF65-F5344CB8AC3E}">
        <p14:creationId xmlns:p14="http://schemas.microsoft.com/office/powerpoint/2010/main" val="336341842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7A976E23-29EC-4E20-9EF6-B7CC4A8210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DF5FCEC6-E657-46F1-925F-13ED192124C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tx1">
              <a:alpha val="5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1037B6F1-6E0E-4B3A-9C8C-5C760B9A4A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" y="2075420"/>
            <a:ext cx="12048729" cy="4093306"/>
            <a:chOff x="1" y="2075420"/>
            <a:chExt cx="12048729" cy="4093306"/>
          </a:xfrm>
        </p:grpSpPr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6C61A116-B0D0-46CE-AD62-88CB9889690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4500000">
              <a:off x="7942191" y="2507571"/>
              <a:ext cx="3563871" cy="3563871"/>
            </a:xfrm>
            <a:prstGeom prst="ellipse">
              <a:avLst/>
            </a:prstGeom>
            <a:noFill/>
            <a:ln w="31750">
              <a:gradFill>
                <a:gsLst>
                  <a:gs pos="0">
                    <a:schemeClr val="tx2">
                      <a:lumMod val="60000"/>
                      <a:lumOff val="40000"/>
                      <a:alpha val="10000"/>
                    </a:schemeClr>
                  </a:gs>
                  <a:gs pos="100000">
                    <a:schemeClr val="tx2">
                      <a:lumMod val="50000"/>
                      <a:alpha val="20000"/>
                    </a:schemeClr>
                  </a:gs>
                </a:gsLst>
                <a:lin ang="5400000" scaled="1"/>
              </a:gra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D961F17C-39C3-41AD-BB0A-2462DEA5D47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10435065" y="4048931"/>
              <a:ext cx="1381607" cy="1381607"/>
            </a:xfrm>
            <a:prstGeom prst="ellipse">
              <a:avLst/>
            </a:prstGeom>
            <a:noFill/>
            <a:ln w="31750">
              <a:gradFill>
                <a:gsLst>
                  <a:gs pos="0">
                    <a:schemeClr val="tx2">
                      <a:lumMod val="60000"/>
                      <a:lumOff val="40000"/>
                      <a:alpha val="20000"/>
                    </a:schemeClr>
                  </a:gs>
                  <a:gs pos="100000">
                    <a:schemeClr val="tx2">
                      <a:lumMod val="50000"/>
                      <a:alpha val="20000"/>
                    </a:schemeClr>
                  </a:gs>
                </a:gsLst>
                <a:lin ang="5400000" scaled="1"/>
              </a:gra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D793267A-A22C-4A15-A827-12AF58839B9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1" y="2075420"/>
              <a:ext cx="3144364" cy="3144364"/>
            </a:xfrm>
            <a:prstGeom prst="ellipse">
              <a:avLst/>
            </a:prstGeom>
            <a:gradFill>
              <a:gsLst>
                <a:gs pos="0">
                  <a:schemeClr val="tx2">
                    <a:lumMod val="75000"/>
                    <a:alpha val="20000"/>
                  </a:schemeClr>
                </a:gs>
                <a:gs pos="100000">
                  <a:schemeClr val="tx2">
                    <a:lumMod val="50000"/>
                    <a:alpha val="1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A057997E-E930-453E-A3BF-3D9FE3188E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2600000">
              <a:off x="10150845" y="4270841"/>
              <a:ext cx="1897885" cy="1897885"/>
            </a:xfrm>
            <a:prstGeom prst="ellipse">
              <a:avLst/>
            </a:prstGeom>
            <a:gradFill>
              <a:gsLst>
                <a:gs pos="0">
                  <a:schemeClr val="tx2">
                    <a:lumMod val="75000"/>
                    <a:alpha val="10000"/>
                  </a:schemeClr>
                </a:gs>
                <a:gs pos="100000">
                  <a:schemeClr val="tx2">
                    <a:lumMod val="75000"/>
                    <a:alpha val="2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0C86E5D9-6D7D-43E0-9D09-F04E5534400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4500000">
              <a:off x="2046780" y="3040492"/>
              <a:ext cx="2579322" cy="2579322"/>
            </a:xfrm>
            <a:prstGeom prst="ellipse">
              <a:avLst/>
            </a:prstGeom>
            <a:noFill/>
            <a:ln w="31750">
              <a:gradFill>
                <a:gsLst>
                  <a:gs pos="0">
                    <a:schemeClr val="tx2">
                      <a:lumMod val="60000"/>
                      <a:lumOff val="40000"/>
                      <a:alpha val="20000"/>
                    </a:schemeClr>
                  </a:gs>
                  <a:gs pos="100000">
                    <a:schemeClr val="tx2">
                      <a:lumMod val="50000"/>
                      <a:alpha val="20000"/>
                    </a:schemeClr>
                  </a:gs>
                </a:gsLst>
                <a:lin ang="5400000" scaled="1"/>
              </a:gra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2595859C-E2B7-4685-AD44-51AD6D98095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4500000">
              <a:off x="2224640" y="3193975"/>
              <a:ext cx="2243193" cy="2243193"/>
            </a:xfrm>
            <a:prstGeom prst="ellipse">
              <a:avLst/>
            </a:prstGeom>
            <a:noFill/>
            <a:ln w="31750">
              <a:gradFill>
                <a:gsLst>
                  <a:gs pos="0">
                    <a:schemeClr val="tx2">
                      <a:lumMod val="60000"/>
                      <a:lumOff val="40000"/>
                      <a:alpha val="10000"/>
                    </a:schemeClr>
                  </a:gs>
                  <a:gs pos="100000">
                    <a:schemeClr val="tx2">
                      <a:lumMod val="50000"/>
                      <a:alpha val="10000"/>
                    </a:schemeClr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01FBA489-BD9A-976B-6D7B-89DB98821B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935" y="630936"/>
            <a:ext cx="6180831" cy="2742140"/>
          </a:xfrm>
          <a:noFill/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4800" dirty="0">
                <a:solidFill>
                  <a:schemeClr val="bg1"/>
                </a:solidFill>
              </a:rPr>
              <a:t>Focus</a:t>
            </a:r>
            <a:r>
              <a:rPr lang="en-US" sz="4800" kern="12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 on  Effective implementing 360-degree Feedback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FF0BDB76-BCEC-498E-BA26-C763CD9FA3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10438146" y="1042605"/>
            <a:ext cx="2796461" cy="711252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40000"/>
                  <a:lumOff val="60000"/>
                  <a:alpha val="0"/>
                </a:schemeClr>
              </a:gs>
              <a:gs pos="100000">
                <a:schemeClr val="tx2">
                  <a:lumMod val="75000"/>
                  <a:alpha val="10000"/>
                </a:schemeClr>
              </a:gs>
            </a:gsLst>
            <a:lin ang="8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DD8DF5DF-A251-4BC2-8965-4EDDD01FC5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1259539" y="317578"/>
            <a:ext cx="548640" cy="549007"/>
            <a:chOff x="7029447" y="3514725"/>
            <a:chExt cx="1285875" cy="549007"/>
          </a:xfrm>
        </p:grpSpPr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8930D52D-708D-43A1-B073-469EFDB020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3514725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75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C82491CB-6849-43BB-926B-D979A3DB091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3697727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75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71251642-9512-4A11-9670-BD1C3A99814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3880729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75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3D277633-FF55-420D-87BC-0CB11FD6D06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4063732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75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Rectangle 29">
            <a:extLst>
              <a:ext uri="{FF2B5EF4-FFF2-40B4-BE49-F238E27FC236}">
                <a16:creationId xmlns:a16="http://schemas.microsoft.com/office/drawing/2014/main" id="{1452CEF2-C9EC-4C15-99E4-C781AB08AB9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-1" y="6140785"/>
            <a:ext cx="6095997" cy="711252"/>
          </a:xfrm>
          <a:prstGeom prst="rect">
            <a:avLst/>
          </a:prstGeom>
          <a:gradFill flip="none" rotWithShape="1">
            <a:gsLst>
              <a:gs pos="10000">
                <a:schemeClr val="tx2">
                  <a:lumMod val="50000"/>
                  <a:alpha val="10000"/>
                </a:schemeClr>
              </a:gs>
              <a:gs pos="100000">
                <a:schemeClr val="tx2">
                  <a:lumMod val="60000"/>
                  <a:lumOff val="40000"/>
                  <a:alpha val="0"/>
                </a:schemeClr>
              </a:gs>
            </a:gsLst>
            <a:lin ang="8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32" name="Group 31">
            <a:extLst>
              <a:ext uri="{FF2B5EF4-FFF2-40B4-BE49-F238E27FC236}">
                <a16:creationId xmlns:a16="http://schemas.microsoft.com/office/drawing/2014/main" id="{600459E6-26A3-4EAC-A34C-D0792D88CC2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5400000">
            <a:off x="616345" y="5940560"/>
            <a:ext cx="1285875" cy="549007"/>
            <a:chOff x="7029447" y="3514725"/>
            <a:chExt cx="1285875" cy="549007"/>
          </a:xfrm>
        </p:grpSpPr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1264D5E9-C8D4-444A-8B1B-C11FB47CBA7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3514725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50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3DD99233-66AB-4E60-AF8A-A3259E6A465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3697727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50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64E8492A-EE2A-4BE3-A4B2-2BCE77DA407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3880729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50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F222A220-AA24-4E60-83D6-D32FEB34D8E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4063732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50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0E84E54-6F37-6E0C-420B-77F5D6FDB8F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935" y="3564330"/>
            <a:ext cx="6180835" cy="2536581"/>
          </a:xfrm>
          <a:noFill/>
        </p:spPr>
        <p:txBody>
          <a:bodyPr vert="horz" lIns="91440" tIns="45720" rIns="91440" bIns="45720" rtlCol="0" anchor="t">
            <a:normAutofit/>
          </a:bodyPr>
          <a:lstStyle/>
          <a:p>
            <a:pPr indent="-228600">
              <a:buFont typeface="Arial" panose="020B0604020202020204" pitchFamily="34" charset="0"/>
              <a:buChar char="•"/>
            </a:pPr>
            <a:r>
              <a:rPr lang="en-US" sz="1800">
                <a:solidFill>
                  <a:schemeClr val="bg1"/>
                </a:solidFill>
              </a:rPr>
              <a:t>Be specific and objective in giving feedback</a:t>
            </a:r>
          </a:p>
          <a:p>
            <a:pPr indent="-228600">
              <a:buFont typeface="Arial" panose="020B0604020202020204" pitchFamily="34" charset="0"/>
              <a:buChar char="•"/>
            </a:pPr>
            <a:r>
              <a:rPr lang="en-US" sz="1800">
                <a:solidFill>
                  <a:schemeClr val="bg1"/>
                </a:solidFill>
              </a:rPr>
              <a:t>Focus on behaviors and actions rather than personal traits</a:t>
            </a:r>
          </a:p>
          <a:p>
            <a:pPr indent="-228600">
              <a:buFont typeface="Arial" panose="020B0604020202020204" pitchFamily="34" charset="0"/>
              <a:buChar char="•"/>
            </a:pPr>
            <a:r>
              <a:rPr lang="en-US" sz="1800">
                <a:solidFill>
                  <a:schemeClr val="bg1"/>
                </a:solidFill>
              </a:rPr>
              <a:t>Listen actively and seek clarification when receiving feedback</a:t>
            </a:r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9DC6CD16-64C4-D0CE-C9E9-F6B16FAB06E0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/>
          <a:srcRect l="7763" r="7763"/>
          <a:stretch>
            <a:fillRect/>
          </a:stretch>
        </p:blipFill>
        <p:spPr>
          <a:xfrm>
            <a:off x="7276055" y="1811048"/>
            <a:ext cx="4134103" cy="3266702"/>
          </a:xfrm>
          <a:prstGeom prst="rect">
            <a:avLst/>
          </a:prstGeom>
        </p:spPr>
      </p:pic>
      <p:grpSp>
        <p:nvGrpSpPr>
          <p:cNvPr id="38" name="Group 37">
            <a:extLst>
              <a:ext uri="{FF2B5EF4-FFF2-40B4-BE49-F238E27FC236}">
                <a16:creationId xmlns:a16="http://schemas.microsoft.com/office/drawing/2014/main" id="{74A0C021-793F-4B70-9A53-E470752802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16200000">
            <a:off x="7120609" y="797789"/>
            <a:ext cx="304800" cy="429768"/>
            <a:chOff x="215328" y="-46937"/>
            <a:chExt cx="304800" cy="2773841"/>
          </a:xfrm>
        </p:grpSpPr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ECCD614A-3CCE-4330-AE17-48091179D63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5328" y="-46937"/>
              <a:ext cx="0" cy="2773841"/>
            </a:xfrm>
            <a:prstGeom prst="line">
              <a:avLst/>
            </a:prstGeom>
            <a:ln w="25400" cmpd="sng">
              <a:solidFill>
                <a:schemeClr val="bg2">
                  <a:lumMod val="60000"/>
                  <a:lumOff val="40000"/>
                  <a:alpha val="5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0FA8D3B6-899E-4CEE-8857-D269EA716A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6928" y="-46937"/>
              <a:ext cx="0" cy="2773841"/>
            </a:xfrm>
            <a:prstGeom prst="line">
              <a:avLst/>
            </a:prstGeom>
            <a:ln w="25400" cmpd="sng">
              <a:solidFill>
                <a:schemeClr val="bg2">
                  <a:lumMod val="60000"/>
                  <a:lumOff val="40000"/>
                  <a:alpha val="5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>
              <a:extLst>
                <a:ext uri="{FF2B5EF4-FFF2-40B4-BE49-F238E27FC236}">
                  <a16:creationId xmlns:a16="http://schemas.microsoft.com/office/drawing/2014/main" id="{C1554FFB-6C3F-4A0F-94D6-F20F702BDB3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8528" y="-46937"/>
              <a:ext cx="0" cy="2773841"/>
            </a:xfrm>
            <a:prstGeom prst="line">
              <a:avLst/>
            </a:prstGeom>
            <a:ln w="25400" cmpd="sng">
              <a:solidFill>
                <a:schemeClr val="bg2">
                  <a:lumMod val="60000"/>
                  <a:lumOff val="40000"/>
                  <a:alpha val="5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>
              <a:extLst>
                <a:ext uri="{FF2B5EF4-FFF2-40B4-BE49-F238E27FC236}">
                  <a16:creationId xmlns:a16="http://schemas.microsoft.com/office/drawing/2014/main" id="{D3B052F2-E5D8-4C45-81D0-03BC8CAB7BD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20128" y="-46937"/>
              <a:ext cx="0" cy="2773841"/>
            </a:xfrm>
            <a:prstGeom prst="line">
              <a:avLst/>
            </a:prstGeom>
            <a:ln w="25400" cmpd="sng">
              <a:solidFill>
                <a:schemeClr val="bg2">
                  <a:lumMod val="60000"/>
                  <a:lumOff val="40000"/>
                  <a:alpha val="5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40194250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5AA03EDC-7067-4DFF-B672-541D016AAA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EBF3E39-B0BE-496A-8604-9007470FFA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096000" cy="6865473"/>
          </a:xfrm>
          <a:prstGeom prst="rect">
            <a:avLst/>
          </a:prstGeom>
          <a:solidFill>
            <a:schemeClr val="tx2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860D4FF-4EDE-656D-50B8-6ADC2104A5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1442" y="685800"/>
            <a:ext cx="4353116" cy="1483242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kern="1200">
                <a:solidFill>
                  <a:schemeClr val="bg1">
                    <a:alpha val="60000"/>
                  </a:schemeClr>
                </a:solidFill>
                <a:latin typeface="+mj-lt"/>
                <a:ea typeface="+mj-ea"/>
                <a:cs typeface="+mj-cs"/>
              </a:rPr>
              <a:t>Conclusion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0E6A13B-9C28-8566-A73A-83B8D7F081C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71442" y="2447337"/>
            <a:ext cx="4353116" cy="3770434"/>
          </a:xfrm>
        </p:spPr>
        <p:txBody>
          <a:bodyPr vert="horz" lIns="91440" tIns="45720" rIns="91440" bIns="45720" rtlCol="0" anchor="t">
            <a:normAutofit/>
          </a:bodyPr>
          <a:lstStyle/>
          <a:p>
            <a:pPr indent="-228600">
              <a:buFont typeface="Arial" panose="020B0604020202020204" pitchFamily="34" charset="0"/>
              <a:buChar char="•"/>
            </a:pPr>
            <a:r>
              <a:rPr lang="en-US" sz="2000">
                <a:solidFill>
                  <a:schemeClr val="bg1"/>
                </a:solidFill>
              </a:rPr>
              <a:t>360 feedback is a valuable tool for personal and professional development</a:t>
            </a:r>
          </a:p>
          <a:p>
            <a:pPr indent="-228600">
              <a:buFont typeface="Arial" panose="020B0604020202020204" pitchFamily="34" charset="0"/>
              <a:buChar char="•"/>
            </a:pPr>
            <a:r>
              <a:rPr lang="en-US" sz="2000">
                <a:solidFill>
                  <a:schemeClr val="bg1"/>
                </a:solidFill>
              </a:rPr>
              <a:t>It promotes growth, enhances performance, and builds stronger organizations</a:t>
            </a:r>
          </a:p>
          <a:p>
            <a:pPr indent="-228600">
              <a:buFont typeface="Arial" panose="020B0604020202020204" pitchFamily="34" charset="0"/>
              <a:buChar char="•"/>
            </a:pPr>
            <a:r>
              <a:rPr lang="en-US" sz="2000">
                <a:solidFill>
                  <a:schemeClr val="bg1"/>
                </a:solidFill>
              </a:rPr>
              <a:t>Embrace the power of 360 feedback to unlock your full potential</a:t>
            </a:r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2667EFAB-2DBE-CF4C-46F7-74C8B6BCA714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/>
          <a:srcRect l="7830" r="7830"/>
          <a:stretch>
            <a:fillRect/>
          </a:stretch>
        </p:blipFill>
        <p:spPr>
          <a:xfrm>
            <a:off x="6781801" y="1560605"/>
            <a:ext cx="4797056" cy="37823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990852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CDDDC7-1CF1-EA8C-EEE6-01771B41D3E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26621" y="398834"/>
            <a:ext cx="9941379" cy="1046245"/>
          </a:xfrm>
        </p:spPr>
        <p:txBody>
          <a:bodyPr>
            <a:normAutofit/>
          </a:bodyPr>
          <a:lstStyle/>
          <a:p>
            <a:r>
              <a:rPr lang="en-GB" sz="4800" dirty="0"/>
              <a:t>References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879C934-4E4A-2491-23D9-6475B5518AB1}"/>
              </a:ext>
            </a:extLst>
          </p:cNvPr>
          <p:cNvSpPr txBox="1"/>
          <p:nvPr/>
        </p:nvSpPr>
        <p:spPr>
          <a:xfrm>
            <a:off x="930729" y="2286000"/>
            <a:ext cx="9593035" cy="41867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Arthur, M. B., Khapova, S. N., &amp; Wilderom, C. P. (2005). Career success in a boundaryless career world. Journal of Organizational Behavior, 26(2), 177-202.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Atwater, L. E., &amp; Brett, J. F. (2005). Antecedents and consequences of reactions to 360-degree feedback. Journal of Organizational Behavior, 26(1), 23-44.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Davenport, T. H., Harris, J., &amp; Shapiro, J. (2010). Competing on talent analytics. Harvard Business Review, 88(10), 52-58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Hackman, J. R. (2002). Leading teams: Setting the stage for great performances. Harvard Business Review, 80(11), 70-83.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Hattie, J., &amp; Timperley, H. (2007). "The power of feedback." Review of Educational Research, 77(1), 81-112.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London, M., &amp; Smither, J. W. (2002). Feedback orientation, feedback culture, and the longitudinal performance management process. Human Resource Management, 41(1), 67-82.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Murphy, K. R., Cleveland, J. N., Skattebo, A. L., &amp; Kinney, T. B. (2004). "Vlaidity of a social skills training program: Improving supervisory performance ratings and interpersonal effectiveness." Journal of Applied Psychology, 89(5), 855-864.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Silzer, R., &amp; Dowell, B. E. (2010). "Strategies for Identifying, Developing, and Leveraging High-Potential Talent." Industrial and Organizational Psychology, 3(2), 215-218.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8053381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webextensions/_rels/taskpanes.xml.rels><?xml version="1.0" encoding="UTF-8" standalone="yes"?>
<Relationships xmlns="http://schemas.openxmlformats.org/package/2006/relationships"><Relationship Id="rId1" Type="http://schemas.microsoft.com/office/2011/relationships/webextension" Target="webextension1.xml"/></Relationships>
</file>

<file path=ppt/webextensions/taskpanes.xml><?xml version="1.0" encoding="utf-8"?>
<wetp:taskpanes xmlns:wetp="http://schemas.microsoft.com/office/webextensions/taskpanes/2010/11">
  <wetp:taskpane dockstate="right" visibility="0" width="350" row="0">
    <wetp:webextensionref xmlns:r="http://schemas.openxmlformats.org/officeDocument/2006/relationships" r:id="rId1"/>
  </wetp:taskpane>
</wetp:taskpanes>
</file>

<file path=ppt/webextensions/webextension1.xml><?xml version="1.0" encoding="utf-8"?>
<we:webextension xmlns:we="http://schemas.microsoft.com/office/webextensions/webextension/2010/11" id="{19A59B90-8FD9-410A-A6F2-75E92DD941FD}">
  <we:reference id="wa200005566" version="1.0.0.0" store="en-US" storeType="OMEX"/>
  <we:alternateReferences>
    <we:reference id="WA200005566" version="1.0.0.0" store="WA200005566" storeType="OMEX"/>
  </we:alternateReferences>
  <we:properties/>
  <we:bindings/>
  <we:snapshot xmlns:r="http://schemas.openxmlformats.org/officeDocument/2006/relationships"/>
</we:webextension>
</file>

<file path=docProps/app.xml><?xml version="1.0" encoding="utf-8"?>
<Properties xmlns="http://schemas.openxmlformats.org/officeDocument/2006/extended-properties" xmlns:vt="http://schemas.openxmlformats.org/officeDocument/2006/docPropsVTypes">
  <TotalTime>1543</TotalTime>
  <Words>640</Words>
  <Application>Microsoft Office PowerPoint</Application>
  <PresentationFormat>Widescreen</PresentationFormat>
  <Paragraphs>52</Paragraphs>
  <Slides>11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Calibri</vt:lpstr>
      <vt:lpstr>Calibri Light</vt:lpstr>
      <vt:lpstr>Office Theme</vt:lpstr>
      <vt:lpstr>The Importance and Benefits of 360 Feedback</vt:lpstr>
      <vt:lpstr>The Concept of  360 Feedback?</vt:lpstr>
      <vt:lpstr>The Importance  of concept 360 - degree Feedback</vt:lpstr>
      <vt:lpstr>Benefits for Individuals</vt:lpstr>
      <vt:lpstr>Benefits to Employees </vt:lpstr>
      <vt:lpstr>Benefits for Organizations</vt:lpstr>
      <vt:lpstr>Implementing 360 Feedback</vt:lpstr>
      <vt:lpstr>Key Issues of Implementing 360-degree feedback </vt:lpstr>
      <vt:lpstr>Focus on  Effective implementing 360-degree Feedback</vt:lpstr>
      <vt:lpstr>Conclusion</vt:lpstr>
      <vt:lpstr>References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Importance and Benefits of 360 Feedback</dc:title>
  <dc:creator>Marina Ivanova (2128092)</dc:creator>
  <cp:lastModifiedBy>marina ivanova</cp:lastModifiedBy>
  <cp:revision>2</cp:revision>
  <dcterms:created xsi:type="dcterms:W3CDTF">2023-10-28T08:49:27Z</dcterms:created>
  <dcterms:modified xsi:type="dcterms:W3CDTF">2023-10-29T10:33:07Z</dcterms:modified>
</cp:coreProperties>
</file>