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16"/>
  </p:notesMasterIdLst>
  <p:sldIdLst>
    <p:sldId id="256" r:id="rId2"/>
    <p:sldId id="292" r:id="rId3"/>
    <p:sldId id="259" r:id="rId4"/>
    <p:sldId id="271" r:id="rId5"/>
    <p:sldId id="285" r:id="rId6"/>
    <p:sldId id="294" r:id="rId7"/>
    <p:sldId id="286" r:id="rId8"/>
    <p:sldId id="287" r:id="rId9"/>
    <p:sldId id="288" r:id="rId10"/>
    <p:sldId id="289" r:id="rId11"/>
    <p:sldId id="293" r:id="rId12"/>
    <p:sldId id="291" r:id="rId13"/>
    <p:sldId id="268" r:id="rId14"/>
    <p:sldId id="29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484" autoAdjust="0"/>
  </p:normalViewPr>
  <p:slideViewPr>
    <p:cSldViewPr snapToGrid="0">
      <p:cViewPr varScale="1">
        <p:scale>
          <a:sx n="63" d="100"/>
          <a:sy n="63" d="100"/>
        </p:scale>
        <p:origin x="1454"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F21E66-5527-44AD-B0CE-244565BD67F2}" type="datetimeFigureOut">
              <a:rPr lang="en-IN" smtClean="0"/>
              <a:t>12-07-2024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DBFE4C-6934-4019-8FB2-E1DBDBAE8CD0}" type="slidenum">
              <a:rPr lang="en-IN" smtClean="0"/>
              <a:t>‹#›</a:t>
            </a:fld>
            <a:endParaRPr lang="en-IN"/>
          </a:p>
        </p:txBody>
      </p:sp>
    </p:spTree>
    <p:extLst>
      <p:ext uri="{BB962C8B-B14F-4D97-AF65-F5344CB8AC3E}">
        <p14:creationId xmlns:p14="http://schemas.microsoft.com/office/powerpoint/2010/main" val="4032965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BFE4C-6934-4019-8FB2-E1DBDBAE8CD0}" type="slidenum">
              <a:rPr lang="en-IN" smtClean="0"/>
              <a:t>1</a:t>
            </a:fld>
            <a:endParaRPr lang="en-IN"/>
          </a:p>
        </p:txBody>
      </p:sp>
    </p:spTree>
    <p:extLst>
      <p:ext uri="{BB962C8B-B14F-4D97-AF65-F5344CB8AC3E}">
        <p14:creationId xmlns:p14="http://schemas.microsoft.com/office/powerpoint/2010/main" val="3180916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2</a:t>
            </a:fld>
            <a:endParaRPr lang="en-IN"/>
          </a:p>
        </p:txBody>
      </p:sp>
    </p:spTree>
    <p:extLst>
      <p:ext uri="{BB962C8B-B14F-4D97-AF65-F5344CB8AC3E}">
        <p14:creationId xmlns:p14="http://schemas.microsoft.com/office/powerpoint/2010/main" val="2350073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3</a:t>
            </a:fld>
            <a:endParaRPr lang="en-IN"/>
          </a:p>
        </p:txBody>
      </p:sp>
    </p:spTree>
    <p:extLst>
      <p:ext uri="{BB962C8B-B14F-4D97-AF65-F5344CB8AC3E}">
        <p14:creationId xmlns:p14="http://schemas.microsoft.com/office/powerpoint/2010/main" val="1639367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4</a:t>
            </a:fld>
            <a:endParaRPr lang="en-IN"/>
          </a:p>
        </p:txBody>
      </p:sp>
    </p:spTree>
    <p:extLst>
      <p:ext uri="{BB962C8B-B14F-4D97-AF65-F5344CB8AC3E}">
        <p14:creationId xmlns:p14="http://schemas.microsoft.com/office/powerpoint/2010/main" val="1582113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5</a:t>
            </a:fld>
            <a:endParaRPr lang="en-IN"/>
          </a:p>
        </p:txBody>
      </p:sp>
    </p:spTree>
    <p:extLst>
      <p:ext uri="{BB962C8B-B14F-4D97-AF65-F5344CB8AC3E}">
        <p14:creationId xmlns:p14="http://schemas.microsoft.com/office/powerpoint/2010/main" val="3485642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6</a:t>
            </a:fld>
            <a:endParaRPr lang="en-IN"/>
          </a:p>
        </p:txBody>
      </p:sp>
    </p:spTree>
    <p:extLst>
      <p:ext uri="{BB962C8B-B14F-4D97-AF65-F5344CB8AC3E}">
        <p14:creationId xmlns:p14="http://schemas.microsoft.com/office/powerpoint/2010/main" val="1126713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organisation ensures that the policies it sets out may be impartial and fair while measuring diversity with the availability of solid data.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Treglown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Furnham (2020) perceive that employees with almost similar tones of emotional and cognitive intelligence are more likely to engage in advice and interaction ties. This implies that communication ensures clarity when the emotional intelligence of employees does not impact their position within the workplace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Times New Roman" panose="02020603050405020304" pitchFamily="18" charset="0"/>
                <a:ea typeface="Times New Roman" panose="02020603050405020304" pitchFamily="18" charset="0"/>
              </a:rPr>
              <a:t>Asda had been planning to cut around 300 job opportunities while reducing payment for over 4,300 staff members, indicating adverse impacts on employees serving the organisation (Butler, 2023). This is the absence of communication and emotional intelligence among the managers of Asda since they do not consult employees prior to undertaking decisions while not taking into account their opinions regarding any change, planned or required. Based on the affirmative perceptions of Jordan and Troth (2021), the influence of EI on the performance of teams and conflict resolution has been ensuring essential consequences. Emotional awareness, laced with the ability to manage emotions, has been impacting team performance based on the maintenance of appropriate and healthy relationships with workers. In turn, enhanced organisational relationships have been contributing to better decision-making practices among team members.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7</a:t>
            </a:fld>
            <a:endParaRPr lang="en-IN"/>
          </a:p>
        </p:txBody>
      </p:sp>
    </p:spTree>
    <p:extLst>
      <p:ext uri="{BB962C8B-B14F-4D97-AF65-F5344CB8AC3E}">
        <p14:creationId xmlns:p14="http://schemas.microsoft.com/office/powerpoint/2010/main" val="3096391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8</a:t>
            </a:fld>
            <a:endParaRPr lang="en-IN"/>
          </a:p>
        </p:txBody>
      </p:sp>
    </p:spTree>
    <p:extLst>
      <p:ext uri="{BB962C8B-B14F-4D97-AF65-F5344CB8AC3E}">
        <p14:creationId xmlns:p14="http://schemas.microsoft.com/office/powerpoint/2010/main" val="496316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600"/>
              </a:spcAft>
            </a:pPr>
            <a:r>
              <a:rPr lang="en-GB" sz="1800" dirty="0">
                <a:solidFill>
                  <a:srgbClr val="000000"/>
                </a:solidFill>
                <a:effectLst/>
                <a:highlight>
                  <a:srgbClr val="FFFFFF"/>
                </a:highlight>
                <a:latin typeface="Times New Roman" panose="02020603050405020304" pitchFamily="18" charset="0"/>
                <a:ea typeface="Calibri" panose="020F0502020204030204" pitchFamily="34" charset="0"/>
              </a:rPr>
              <a:t>Goleman has even referred to social awareness as the ability of an individual in terms of becoming aware of the emotions of colleagues within the workplace environment.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9</a:t>
            </a:fld>
            <a:endParaRPr lang="en-IN"/>
          </a:p>
        </p:txBody>
      </p:sp>
    </p:spTree>
    <p:extLst>
      <p:ext uri="{BB962C8B-B14F-4D97-AF65-F5344CB8AC3E}">
        <p14:creationId xmlns:p14="http://schemas.microsoft.com/office/powerpoint/2010/main" val="1355628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10</a:t>
            </a:fld>
            <a:endParaRPr lang="en-IN"/>
          </a:p>
        </p:txBody>
      </p:sp>
    </p:spTree>
    <p:extLst>
      <p:ext uri="{BB962C8B-B14F-4D97-AF65-F5344CB8AC3E}">
        <p14:creationId xmlns:p14="http://schemas.microsoft.com/office/powerpoint/2010/main" val="2162767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For instance, the staff members of Asda staged protests at distinct stores all across the nation against a new flexible contract that may have left around 3,000 shop-floor workers worse off (Halliday, 2019). This implies the need for being socially aware and engaging in enhancing the ability to manage oneself since such practices can help develop a better understanding of workplace events, especially concerning organisational relations and resolving conflicts.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11</a:t>
            </a:fld>
            <a:endParaRPr lang="en-IN"/>
          </a:p>
        </p:txBody>
      </p:sp>
    </p:spTree>
    <p:extLst>
      <p:ext uri="{BB962C8B-B14F-4D97-AF65-F5344CB8AC3E}">
        <p14:creationId xmlns:p14="http://schemas.microsoft.com/office/powerpoint/2010/main" val="1847698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12</a:t>
            </a:fld>
            <a:endParaRPr lang="en-IN"/>
          </a:p>
        </p:txBody>
      </p:sp>
    </p:spTree>
    <p:extLst>
      <p:ext uri="{BB962C8B-B14F-4D97-AF65-F5344CB8AC3E}">
        <p14:creationId xmlns:p14="http://schemas.microsoft.com/office/powerpoint/2010/main" val="22008521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ADBFE4C-6934-4019-8FB2-E1DBDBAE8CD0}" type="slidenum">
              <a:rPr lang="en-IN" smtClean="0"/>
              <a:t>13</a:t>
            </a:fld>
            <a:endParaRPr lang="en-IN"/>
          </a:p>
        </p:txBody>
      </p:sp>
    </p:spTree>
    <p:extLst>
      <p:ext uri="{BB962C8B-B14F-4D97-AF65-F5344CB8AC3E}">
        <p14:creationId xmlns:p14="http://schemas.microsoft.com/office/powerpoint/2010/main" val="23786215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14</a:t>
            </a:fld>
            <a:endParaRPr lang="en-IN"/>
          </a:p>
        </p:txBody>
      </p:sp>
    </p:spTree>
    <p:extLst>
      <p:ext uri="{BB962C8B-B14F-4D97-AF65-F5344CB8AC3E}">
        <p14:creationId xmlns:p14="http://schemas.microsoft.com/office/powerpoint/2010/main" val="2200543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78198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30412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821000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852051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D173A8-D051-4302-BF9F-25A7D460EDB3}" type="datetimeFigureOut">
              <a:rPr lang="en-IN" smtClean="0"/>
              <a:t>12-07-2024</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799604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D173A8-D051-4302-BF9F-25A7D460EDB3}" type="datetimeFigureOut">
              <a:rPr lang="en-IN" smtClean="0"/>
              <a:t>12-07-2024</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753666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D173A8-D051-4302-BF9F-25A7D460EDB3}" type="datetimeFigureOut">
              <a:rPr lang="en-IN" smtClean="0"/>
              <a:t>12-07-2024</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222167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810485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558977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2276893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98B4D4E-95FD-4E5D-B96A-DA36A9667C6A}"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97860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153978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98B4D4E-95FD-4E5D-B96A-DA36A9667C6A}"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68034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194416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6682793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585530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8D173A8-D051-4302-BF9F-25A7D460EDB3}" type="datetimeFigureOut">
              <a:rPr lang="en-IN" smtClean="0"/>
              <a:t>12-07-2024</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98B4D4E-95FD-4E5D-B96A-DA36A9667C6A}" type="slidenum">
              <a:rPr lang="en-IN" smtClean="0"/>
              <a:t>‹#›</a:t>
            </a:fld>
            <a:endParaRPr lang="en-IN"/>
          </a:p>
        </p:txBody>
      </p:sp>
    </p:spTree>
    <p:extLst>
      <p:ext uri="{BB962C8B-B14F-4D97-AF65-F5344CB8AC3E}">
        <p14:creationId xmlns:p14="http://schemas.microsoft.com/office/powerpoint/2010/main" val="1740009952"/>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B32C91-126C-F9E9-5E3B-7DAD1AA0464E}"/>
              </a:ext>
            </a:extLst>
          </p:cNvPr>
          <p:cNvSpPr>
            <a:spLocks noGrp="1"/>
          </p:cNvSpPr>
          <p:nvPr>
            <p:ph type="title"/>
          </p:nvPr>
        </p:nvSpPr>
        <p:spPr>
          <a:xfrm>
            <a:off x="1699846" y="484250"/>
            <a:ext cx="9769597" cy="1280890"/>
          </a:xfrm>
        </p:spPr>
        <p:txBody>
          <a:bodyPr>
            <a:normAutofit fontScale="90000"/>
          </a:bodyPr>
          <a:lstStyle/>
          <a:p>
            <a:pPr algn="ctr"/>
            <a:r>
              <a:rPr lang="en-US" sz="56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Calibri" panose="020F0502020204030204" pitchFamily="34" charset="0"/>
              </a:rPr>
              <a:t>Developing Emotional Intelligence Skills for the Workplace</a:t>
            </a:r>
            <a:endParaRPr lang="en-IN" sz="5600" b="1" dirty="0">
              <a:effectLst>
                <a:outerShdw blurRad="38100" dist="38100" dir="2700000" algn="tl">
                  <a:srgbClr val="000000">
                    <a:alpha val="43137"/>
                  </a:srgbClr>
                </a:outerShdw>
              </a:effectLst>
            </a:endParaRPr>
          </a:p>
        </p:txBody>
      </p:sp>
      <p:pic>
        <p:nvPicPr>
          <p:cNvPr id="1026" name="Picture 2" descr="What Should Your Business Case Analysis Do?">
            <a:extLst>
              <a:ext uri="{FF2B5EF4-FFF2-40B4-BE49-F238E27FC236}">
                <a16:creationId xmlns:a16="http://schemas.microsoft.com/office/drawing/2014/main" id="{8F9851B7-CEC4-6527-9240-DE54A866CB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4253" y="2757667"/>
            <a:ext cx="4017438" cy="26598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 name="Subtitle 2">
            <a:extLst>
              <a:ext uri="{FF2B5EF4-FFF2-40B4-BE49-F238E27FC236}">
                <a16:creationId xmlns:a16="http://schemas.microsoft.com/office/drawing/2014/main" id="{159C808F-532D-7938-1A1C-F82271A91633}"/>
              </a:ext>
            </a:extLst>
          </p:cNvPr>
          <p:cNvSpPr txBox="1">
            <a:spLocks/>
          </p:cNvSpPr>
          <p:nvPr/>
        </p:nvSpPr>
        <p:spPr>
          <a:xfrm>
            <a:off x="5891514" y="2326511"/>
            <a:ext cx="5577929" cy="4047239"/>
          </a:xfrm>
          <a:prstGeom prst="rect">
            <a:avLst/>
          </a:prstGeom>
          <a:noFill/>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114300" indent="0">
              <a:buNone/>
            </a:pPr>
            <a:endParaRPr lang="en-US" sz="2300" dirty="0">
              <a:solidFill>
                <a:schemeClr val="tx1"/>
              </a:solidFill>
            </a:endParaRPr>
          </a:p>
          <a:p>
            <a:pPr indent="-228600">
              <a:buFont typeface="Arial" panose="020B0604020202020204" pitchFamily="34" charset="0"/>
              <a:buChar char="•"/>
            </a:pPr>
            <a:r>
              <a:rPr lang="en-US" sz="2300" dirty="0">
                <a:solidFill>
                  <a:schemeClr val="tx1"/>
                </a:solidFill>
              </a:rPr>
              <a:t>Module: </a:t>
            </a:r>
            <a:r>
              <a:rPr lang="en-GB" sz="2300" dirty="0">
                <a:solidFill>
                  <a:schemeClr val="tx1"/>
                </a:solidFill>
              </a:rPr>
              <a:t>Developing Emotional Intelligence Skills for the Workplace</a:t>
            </a:r>
          </a:p>
          <a:p>
            <a:pPr indent="-228600">
              <a:buFont typeface="Arial" panose="020B0604020202020204" pitchFamily="34" charset="0"/>
              <a:buChar char="•"/>
            </a:pPr>
            <a:r>
              <a:rPr lang="en-US" sz="2300" dirty="0">
                <a:solidFill>
                  <a:schemeClr val="tx1"/>
                </a:solidFill>
              </a:rPr>
              <a:t>Module code: BMSW6106</a:t>
            </a:r>
          </a:p>
          <a:p>
            <a:pPr indent="-228600">
              <a:buFont typeface="Arial" panose="020B0604020202020204" pitchFamily="34" charset="0"/>
              <a:buChar char="•"/>
            </a:pPr>
            <a:r>
              <a:rPr lang="en-US" sz="2300" dirty="0">
                <a:solidFill>
                  <a:schemeClr val="tx1"/>
                </a:solidFill>
              </a:rPr>
              <a:t>Student Name: </a:t>
            </a:r>
            <a:r>
              <a:rPr lang="en-US" sz="2300" dirty="0" err="1">
                <a:solidFill>
                  <a:schemeClr val="tx1"/>
                </a:solidFill>
              </a:rPr>
              <a:t>Vasilica-Madalin</a:t>
            </a:r>
            <a:r>
              <a:rPr lang="en-US" sz="2300" dirty="0">
                <a:solidFill>
                  <a:schemeClr val="tx1"/>
                </a:solidFill>
              </a:rPr>
              <a:t> </a:t>
            </a:r>
            <a:r>
              <a:rPr lang="en-US" sz="2300" dirty="0" err="1">
                <a:solidFill>
                  <a:schemeClr val="tx1"/>
                </a:solidFill>
              </a:rPr>
              <a:t>Iliuta</a:t>
            </a:r>
            <a:endParaRPr lang="en-US" sz="2300" dirty="0">
              <a:solidFill>
                <a:schemeClr val="tx1"/>
              </a:solidFill>
            </a:endParaRPr>
          </a:p>
          <a:p>
            <a:pPr indent="-228600">
              <a:buFont typeface="Arial" panose="020B0604020202020204" pitchFamily="34" charset="0"/>
              <a:buChar char="•"/>
            </a:pPr>
            <a:r>
              <a:rPr lang="en-US" sz="2300" dirty="0">
                <a:solidFill>
                  <a:schemeClr val="tx1"/>
                </a:solidFill>
              </a:rPr>
              <a:t>Student ID: 2007277</a:t>
            </a:r>
          </a:p>
          <a:p>
            <a:pPr indent="-228600">
              <a:buFont typeface="Arial" panose="020B0604020202020204" pitchFamily="34" charset="0"/>
              <a:buChar char="•"/>
            </a:pPr>
            <a:r>
              <a:rPr lang="en-US" sz="2300" dirty="0">
                <a:solidFill>
                  <a:schemeClr val="tx1"/>
                </a:solidFill>
              </a:rPr>
              <a:t>Lecturer’s name: Essa Bah</a:t>
            </a:r>
            <a:endParaRPr lang="en-US" dirty="0">
              <a:solidFill>
                <a:schemeClr val="bg1"/>
              </a:solidFill>
            </a:endParaRPr>
          </a:p>
        </p:txBody>
      </p:sp>
    </p:spTree>
    <p:extLst>
      <p:ext uri="{BB962C8B-B14F-4D97-AF65-F5344CB8AC3E}">
        <p14:creationId xmlns:p14="http://schemas.microsoft.com/office/powerpoint/2010/main" val="3314044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1559730" y="670409"/>
            <a:ext cx="8911687" cy="1280890"/>
          </a:xfrm>
        </p:spPr>
        <p:txBody>
          <a:bodyPr>
            <a:normAutofit/>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Table of Contents</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559730" y="2186061"/>
            <a:ext cx="9459369" cy="3705453"/>
          </a:xfrm>
        </p:spPr>
        <p:txBody>
          <a:bodyPr>
            <a:noAutofit/>
          </a:bodyPr>
          <a:lstStyle/>
          <a:p>
            <a:pPr marL="0" indent="0" algn="just">
              <a:lnSpc>
                <a:spcPct val="150000"/>
              </a:lnSpc>
              <a:spcBef>
                <a:spcPts val="0"/>
              </a:spcBef>
              <a:buNone/>
            </a:pPr>
            <a:r>
              <a:rPr lang="en-US" sz="2900" dirty="0">
                <a:effectLst/>
                <a:latin typeface="Times New Roman" panose="02020603050405020304" pitchFamily="18" charset="0"/>
                <a:ea typeface="Times New Roman" panose="02020603050405020304" pitchFamily="18" charset="0"/>
              </a:rPr>
              <a:t>Introduction</a:t>
            </a:r>
          </a:p>
          <a:p>
            <a:pPr marL="0" indent="0" algn="just">
              <a:lnSpc>
                <a:spcPct val="150000"/>
              </a:lnSpc>
              <a:spcBef>
                <a:spcPts val="0"/>
              </a:spcBef>
              <a:buNone/>
            </a:pPr>
            <a:r>
              <a:rPr lang="en-US" sz="2900" dirty="0">
                <a:latin typeface="Times New Roman" panose="02020603050405020304" pitchFamily="18" charset="0"/>
                <a:ea typeface="Times New Roman" panose="02020603050405020304" pitchFamily="18" charset="0"/>
              </a:rPr>
              <a:t>Importance of emotional intelligence (EI) in the workplace</a:t>
            </a:r>
            <a:endParaRPr lang="en-US" sz="2900" dirty="0">
              <a:effectLst/>
              <a:latin typeface="Times New Roman" panose="02020603050405020304" pitchFamily="18" charset="0"/>
              <a:ea typeface="Times New Roman" panose="02020603050405020304" pitchFamily="18" charset="0"/>
            </a:endParaRPr>
          </a:p>
          <a:p>
            <a:pPr marL="0" indent="0" algn="just">
              <a:lnSpc>
                <a:spcPct val="150000"/>
              </a:lnSpc>
              <a:spcBef>
                <a:spcPts val="0"/>
              </a:spcBef>
              <a:buNone/>
            </a:pPr>
            <a:r>
              <a:rPr lang="en-US" sz="2900" dirty="0">
                <a:effectLst/>
                <a:latin typeface="Times New Roman" panose="02020603050405020304" pitchFamily="18" charset="0"/>
                <a:ea typeface="Times New Roman" panose="02020603050405020304" pitchFamily="18" charset="0"/>
              </a:rPr>
              <a:t>EI model and justification for selecting the model</a:t>
            </a:r>
          </a:p>
          <a:p>
            <a:pPr marL="0" indent="0" algn="just">
              <a:lnSpc>
                <a:spcPct val="150000"/>
              </a:lnSpc>
              <a:spcBef>
                <a:spcPts val="0"/>
              </a:spcBef>
              <a:buNone/>
            </a:pPr>
            <a:r>
              <a:rPr lang="en-US" sz="2900" dirty="0">
                <a:effectLst/>
                <a:latin typeface="Times New Roman" panose="02020603050405020304" pitchFamily="18" charset="0"/>
                <a:ea typeface="Times New Roman" panose="02020603050405020304" pitchFamily="18" charset="0"/>
              </a:rPr>
              <a:t>Conclusion </a:t>
            </a:r>
          </a:p>
          <a:p>
            <a:pPr marL="0" indent="0" algn="just">
              <a:lnSpc>
                <a:spcPct val="150000"/>
              </a:lnSpc>
              <a:spcBef>
                <a:spcPts val="0"/>
              </a:spcBef>
              <a:buNone/>
            </a:pPr>
            <a:r>
              <a:rPr lang="en-US" sz="2900" dirty="0">
                <a:effectLst/>
                <a:latin typeface="Times New Roman" panose="02020603050405020304" pitchFamily="18" charset="0"/>
                <a:ea typeface="Times New Roman" panose="02020603050405020304" pitchFamily="18" charset="0"/>
              </a:rPr>
              <a:t>References</a:t>
            </a:r>
          </a:p>
        </p:txBody>
      </p:sp>
    </p:spTree>
    <p:extLst>
      <p:ext uri="{BB962C8B-B14F-4D97-AF65-F5344CB8AC3E}">
        <p14:creationId xmlns:p14="http://schemas.microsoft.com/office/powerpoint/2010/main" val="1376808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B32C91-126C-F9E9-5E3B-7DAD1AA0464E}"/>
              </a:ext>
            </a:extLst>
          </p:cNvPr>
          <p:cNvSpPr>
            <a:spLocks noGrp="1"/>
          </p:cNvSpPr>
          <p:nvPr>
            <p:ph type="title"/>
          </p:nvPr>
        </p:nvSpPr>
        <p:spPr/>
        <p:txBody>
          <a:bodyPr>
            <a:normAutofit/>
          </a:bodyPr>
          <a:lstStyle/>
          <a:p>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Introduction </a:t>
            </a:r>
            <a:endParaRPr lang="en-IN" sz="4600" b="1" dirty="0">
              <a:effectLst>
                <a:outerShdw blurRad="38100" dist="38100" dir="2700000" algn="tl">
                  <a:srgbClr val="000000">
                    <a:alpha val="43137"/>
                  </a:srgbClr>
                </a:outerShdw>
              </a:effectLst>
            </a:endParaRPr>
          </a:p>
        </p:txBody>
      </p:sp>
      <p:sp>
        <p:nvSpPr>
          <p:cNvPr id="5" name="Content Placeholder 4">
            <a:extLst>
              <a:ext uri="{FF2B5EF4-FFF2-40B4-BE49-F238E27FC236}">
                <a16:creationId xmlns:a16="http://schemas.microsoft.com/office/drawing/2014/main" id="{F95EBB9C-A3F6-CC5B-30AB-CA3F12B3CDEC}"/>
              </a:ext>
            </a:extLst>
          </p:cNvPr>
          <p:cNvSpPr>
            <a:spLocks noGrp="1"/>
          </p:cNvSpPr>
          <p:nvPr>
            <p:ph idx="1"/>
          </p:nvPr>
        </p:nvSpPr>
        <p:spPr>
          <a:xfrm>
            <a:off x="1219200" y="1678329"/>
            <a:ext cx="5605348" cy="4555561"/>
          </a:xfrm>
        </p:spPr>
        <p:txBody>
          <a:bodyPr>
            <a:noAutofit/>
          </a:bodyPr>
          <a:lstStyle/>
          <a:p>
            <a:pPr algn="just">
              <a:spcBef>
                <a:spcPts val="0"/>
              </a:spcBef>
            </a:pPr>
            <a:r>
              <a:rPr lang="en-US" sz="2400" kern="0" dirty="0">
                <a:effectLst/>
                <a:latin typeface="Times New Roman" panose="02020603050405020304" pitchFamily="18" charset="0"/>
                <a:ea typeface="Times New Roman" panose="02020603050405020304" pitchFamily="18" charset="0"/>
              </a:rPr>
              <a:t>Emotional Intelligence is determined as the ability of individuals to express, manage, perceive and understand emotions (Bru-Luna et al., 2021). </a:t>
            </a:r>
          </a:p>
          <a:p>
            <a:pPr marL="0" indent="0" algn="just">
              <a:spcBef>
                <a:spcPts val="0"/>
              </a:spcBef>
              <a:buNone/>
            </a:pPr>
            <a:endParaRPr lang="en-US" sz="2400" kern="0" dirty="0">
              <a:effectLst/>
              <a:latin typeface="Times New Roman" panose="02020603050405020304" pitchFamily="18" charset="0"/>
              <a:ea typeface="Times New Roman" panose="02020603050405020304" pitchFamily="18" charset="0"/>
            </a:endParaRPr>
          </a:p>
          <a:p>
            <a:pPr algn="just">
              <a:spcBef>
                <a:spcPts val="0"/>
              </a:spcBef>
            </a:pPr>
            <a:r>
              <a:rPr lang="en-US" sz="2400" kern="0" dirty="0">
                <a:effectLst/>
                <a:latin typeface="Times New Roman" panose="02020603050405020304" pitchFamily="18" charset="0"/>
                <a:ea typeface="Times New Roman" panose="02020603050405020304" pitchFamily="18" charset="0"/>
              </a:rPr>
              <a:t>The presentation is focused on the essence of emotional intelligence within the workplace environment of Asda.</a:t>
            </a:r>
            <a:endParaRPr lang="en-US" sz="2400" kern="0" dirty="0">
              <a:latin typeface="Times New Roman" panose="02020603050405020304" pitchFamily="18" charset="0"/>
              <a:ea typeface="Times New Roman" panose="02020603050405020304" pitchFamily="18" charset="0"/>
            </a:endParaRPr>
          </a:p>
          <a:p>
            <a:pPr marL="0" indent="0" algn="just">
              <a:spcBef>
                <a:spcPts val="0"/>
              </a:spcBef>
              <a:buNone/>
            </a:pPr>
            <a:r>
              <a:rPr lang="en-US" sz="2400" kern="0" dirty="0">
                <a:effectLst/>
                <a:latin typeface="Times New Roman" panose="02020603050405020304" pitchFamily="18" charset="0"/>
                <a:ea typeface="Times New Roman" panose="02020603050405020304" pitchFamily="18" charset="0"/>
              </a:rPr>
              <a:t> </a:t>
            </a:r>
          </a:p>
          <a:p>
            <a:pPr algn="just">
              <a:spcBef>
                <a:spcPts val="0"/>
              </a:spcBef>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Asda is one of the leading retailers in Great Britain, founded in 1960 it offers a wide variety of services in store and online (Crunchbase, 2024).</a:t>
            </a:r>
          </a:p>
          <a:p>
            <a:pPr algn="just">
              <a:spcBef>
                <a:spcPts val="0"/>
              </a:spcBef>
            </a:pP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091E14FE-1B37-431B-DF91-325B0AC87656}"/>
              </a:ext>
            </a:extLst>
          </p:cNvPr>
          <p:cNvPicPr>
            <a:picLocks noChangeAspect="1"/>
          </p:cNvPicPr>
          <p:nvPr/>
        </p:nvPicPr>
        <p:blipFill>
          <a:blip r:embed="rId3"/>
          <a:stretch>
            <a:fillRect/>
          </a:stretch>
        </p:blipFill>
        <p:spPr>
          <a:xfrm>
            <a:off x="7048768" y="2272204"/>
            <a:ext cx="4680064" cy="33527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35415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Importance of emotional intelligence (EI) in the workplace</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030147" y="2291787"/>
            <a:ext cx="6319777" cy="3819646"/>
          </a:xfrm>
        </p:spPr>
        <p:txBody>
          <a:bodyPr>
            <a:normAutofit/>
          </a:bodyPr>
          <a:lstStyle/>
          <a:p>
            <a:pPr algn="just"/>
            <a:r>
              <a:rPr lang="en-US" sz="2200" kern="0" dirty="0">
                <a:effectLst/>
                <a:latin typeface="Times New Roman" panose="02020603050405020304" pitchFamily="18" charset="0"/>
                <a:ea typeface="Times New Roman" panose="02020603050405020304" pitchFamily="18" charset="0"/>
              </a:rPr>
              <a:t>George, </a:t>
            </a:r>
            <a:r>
              <a:rPr lang="en-US" sz="2200" i="1" kern="0" dirty="0">
                <a:effectLst/>
                <a:latin typeface="Times New Roman" panose="02020603050405020304" pitchFamily="18" charset="0"/>
                <a:ea typeface="Times New Roman" panose="02020603050405020304" pitchFamily="18" charset="0"/>
              </a:rPr>
              <a:t>et. al., </a:t>
            </a:r>
            <a:r>
              <a:rPr lang="en-US" sz="2200" kern="0" dirty="0">
                <a:effectLst/>
                <a:latin typeface="Times New Roman" panose="02020603050405020304" pitchFamily="18" charset="0"/>
                <a:ea typeface="Times New Roman" panose="02020603050405020304" pitchFamily="18" charset="0"/>
              </a:rPr>
              <a:t>(2022) shared their opinion that Emotional Intelligence (EI) has been playing a vital role in both non-work and work outcomes. </a:t>
            </a:r>
            <a:r>
              <a:rPr lang="en-GB" sz="2200" kern="0" dirty="0">
                <a:effectLst/>
                <a:latin typeface="Times New Roman" panose="02020603050405020304" pitchFamily="18" charset="0"/>
                <a:ea typeface="Times New Roman" panose="02020603050405020304" pitchFamily="18" charset="0"/>
              </a:rPr>
              <a:t>It has also been contributing to maintaining organisational relations, both in terms of professional and personal grounds. </a:t>
            </a:r>
            <a:endParaRPr lang="en-US" sz="2200" kern="0" dirty="0">
              <a:effectLst/>
              <a:latin typeface="Times New Roman" panose="02020603050405020304" pitchFamily="18" charset="0"/>
              <a:ea typeface="Times New Roman" panose="02020603050405020304" pitchFamily="18" charset="0"/>
            </a:endParaRPr>
          </a:p>
          <a:p>
            <a:pPr algn="just"/>
            <a:r>
              <a:rPr lang="en-US" sz="2200" kern="0" dirty="0">
                <a:effectLst/>
                <a:latin typeface="Times New Roman" panose="02020603050405020304" pitchFamily="18" charset="0"/>
                <a:ea typeface="Times New Roman" panose="02020603050405020304" pitchFamily="18" charset="0"/>
              </a:rPr>
              <a:t>It is positively interrelated with work engagement practices and plays a mediating role between competitive and </a:t>
            </a:r>
            <a:r>
              <a:rPr lang="en-US" sz="2200" kern="0" dirty="0" err="1">
                <a:effectLst/>
                <a:latin typeface="Times New Roman" panose="02020603050405020304" pitchFamily="18" charset="0"/>
                <a:ea typeface="Times New Roman" panose="02020603050405020304" pitchFamily="18" charset="0"/>
              </a:rPr>
              <a:t>organisational</a:t>
            </a:r>
            <a:r>
              <a:rPr lang="en-US" sz="2200" kern="0" dirty="0">
                <a:effectLst/>
                <a:latin typeface="Times New Roman" panose="02020603050405020304" pitchFamily="18" charset="0"/>
                <a:ea typeface="Times New Roman" panose="02020603050405020304" pitchFamily="18" charset="0"/>
              </a:rPr>
              <a:t> challenges. </a:t>
            </a:r>
          </a:p>
        </p:txBody>
      </p:sp>
      <p:pic>
        <p:nvPicPr>
          <p:cNvPr id="5" name="Picture 4">
            <a:extLst>
              <a:ext uri="{FF2B5EF4-FFF2-40B4-BE49-F238E27FC236}">
                <a16:creationId xmlns:a16="http://schemas.microsoft.com/office/drawing/2014/main" id="{1F0AC3DA-1549-3623-9955-47BBCBDE1FEF}"/>
              </a:ext>
            </a:extLst>
          </p:cNvPr>
          <p:cNvPicPr>
            <a:picLocks noChangeAspect="1"/>
          </p:cNvPicPr>
          <p:nvPr/>
        </p:nvPicPr>
        <p:blipFill rotWithShape="1">
          <a:blip r:embed="rId3"/>
          <a:srcRect b="2906"/>
          <a:stretch/>
        </p:blipFill>
        <p:spPr>
          <a:xfrm>
            <a:off x="7576999" y="3047014"/>
            <a:ext cx="4203510" cy="3064419"/>
          </a:xfrm>
          <a:prstGeom prst="rect">
            <a:avLst/>
          </a:prstGeom>
          <a:ln>
            <a:noFill/>
          </a:ln>
          <a:effectLst>
            <a:softEdge rad="112500"/>
          </a:effectLst>
        </p:spPr>
      </p:pic>
    </p:spTree>
    <p:extLst>
      <p:ext uri="{BB962C8B-B14F-4D97-AF65-F5344CB8AC3E}">
        <p14:creationId xmlns:p14="http://schemas.microsoft.com/office/powerpoint/2010/main" val="950871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983848" y="1562582"/>
            <a:ext cx="6400799" cy="4671308"/>
          </a:xfrm>
        </p:spPr>
        <p:txBody>
          <a:bodyPr>
            <a:noAutofit/>
          </a:bodyPr>
          <a:lstStyle/>
          <a:p>
            <a:pPr algn="just">
              <a:spcBef>
                <a:spcPts val="0"/>
              </a:spcBef>
            </a:pPr>
            <a:r>
              <a:rPr lang="en-US" sz="2200" dirty="0">
                <a:effectLst/>
                <a:latin typeface="Times New Roman" panose="02020603050405020304" pitchFamily="18" charset="0"/>
                <a:ea typeface="Times New Roman" panose="02020603050405020304" pitchFamily="18" charset="0"/>
              </a:rPr>
              <a:t>This also relates to ensuring effective communication practices between managerial roles and employees serving </a:t>
            </a:r>
            <a:r>
              <a:rPr lang="en-US" sz="2200" dirty="0" err="1">
                <a:effectLst/>
                <a:latin typeface="Times New Roman" panose="02020603050405020304" pitchFamily="18" charset="0"/>
                <a:ea typeface="Times New Roman" panose="02020603050405020304" pitchFamily="18" charset="0"/>
              </a:rPr>
              <a:t>organisations</a:t>
            </a:r>
            <a:r>
              <a:rPr lang="en-US" sz="2200" dirty="0">
                <a:effectLst/>
                <a:latin typeface="Times New Roman" panose="02020603050405020304" pitchFamily="18" charset="0"/>
                <a:ea typeface="Times New Roman" panose="02020603050405020304" pitchFamily="18" charset="0"/>
              </a:rPr>
              <a:t> such as Asda. </a:t>
            </a:r>
          </a:p>
          <a:p>
            <a:pPr marL="0" indent="0" algn="just">
              <a:spcBef>
                <a:spcPts val="0"/>
              </a:spcBef>
              <a:buNone/>
            </a:pPr>
            <a:endParaRPr lang="en-US" sz="2200" dirty="0">
              <a:effectLst/>
              <a:latin typeface="Times New Roman" panose="02020603050405020304" pitchFamily="18" charset="0"/>
              <a:ea typeface="Times New Roman" panose="02020603050405020304" pitchFamily="18" charset="0"/>
            </a:endParaRPr>
          </a:p>
          <a:p>
            <a:pPr algn="just">
              <a:spcBef>
                <a:spcPts val="0"/>
              </a:spcBef>
            </a:pPr>
            <a:r>
              <a:rPr lang="en-US" sz="2200" dirty="0">
                <a:effectLst/>
                <a:latin typeface="Times New Roman" panose="02020603050405020304" pitchFamily="18" charset="0"/>
                <a:ea typeface="Times New Roman" panose="02020603050405020304" pitchFamily="18" charset="0"/>
              </a:rPr>
              <a:t>It is the responsibility of leaders to focus on individual differences while developing EI as one of the most essential characteristics in terms of workplace management. </a:t>
            </a:r>
          </a:p>
          <a:p>
            <a:pPr algn="just">
              <a:spcBef>
                <a:spcPts val="0"/>
              </a:spcBef>
            </a:pPr>
            <a:endParaRPr lang="en-US" sz="2200" dirty="0">
              <a:effectLst/>
              <a:latin typeface="Times New Roman" panose="02020603050405020304" pitchFamily="18" charset="0"/>
              <a:ea typeface="Times New Roman" panose="02020603050405020304" pitchFamily="18" charset="0"/>
            </a:endParaRPr>
          </a:p>
          <a:p>
            <a:pPr algn="just">
              <a:spcBef>
                <a:spcPts val="0"/>
              </a:spcBef>
            </a:pPr>
            <a:r>
              <a:rPr lang="en-GB" sz="2200" dirty="0">
                <a:effectLst/>
                <a:latin typeface="Times New Roman" panose="02020603050405020304" pitchFamily="18" charset="0"/>
                <a:ea typeface="Times New Roman" panose="02020603050405020304" pitchFamily="18" charset="0"/>
              </a:rPr>
              <a:t>Turnover intention, service climate and organisational commitment are boosted with the help of emotional intelligence. </a:t>
            </a:r>
          </a:p>
          <a:p>
            <a:pPr algn="just">
              <a:spcBef>
                <a:spcPts val="0"/>
              </a:spcBef>
            </a:pPr>
            <a:endParaRPr lang="en-US" sz="2200" dirty="0">
              <a:effectLst/>
              <a:latin typeface="Times New Roman" panose="02020603050405020304" pitchFamily="18" charset="0"/>
              <a:ea typeface="Times New Roman" panose="02020603050405020304" pitchFamily="18" charset="0"/>
            </a:endParaRPr>
          </a:p>
          <a:p>
            <a:pPr algn="just">
              <a:spcBef>
                <a:spcPts val="0"/>
              </a:spcBef>
            </a:pPr>
            <a:endParaRPr lang="en-IN" sz="2200" dirty="0">
              <a:effectLst/>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C5B367D3-0B9C-8191-FD86-7F45F2031A30}"/>
              </a:ext>
            </a:extLst>
          </p:cNvPr>
          <p:cNvPicPr>
            <a:picLocks noChangeAspect="1"/>
          </p:cNvPicPr>
          <p:nvPr/>
        </p:nvPicPr>
        <p:blipFill>
          <a:blip r:embed="rId3"/>
          <a:stretch>
            <a:fillRect/>
          </a:stretch>
        </p:blipFill>
        <p:spPr>
          <a:xfrm>
            <a:off x="7528757" y="2127662"/>
            <a:ext cx="4120957" cy="3024555"/>
          </a:xfrm>
          <a:prstGeom prst="rect">
            <a:avLst/>
          </a:prstGeom>
          <a:ln>
            <a:noFill/>
          </a:ln>
          <a:effectLst>
            <a:softEdge rad="112500"/>
          </a:effectLst>
        </p:spPr>
      </p:pic>
    </p:spTree>
    <p:extLst>
      <p:ext uri="{BB962C8B-B14F-4D97-AF65-F5344CB8AC3E}">
        <p14:creationId xmlns:p14="http://schemas.microsoft.com/office/powerpoint/2010/main" val="3621809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331090" y="5301204"/>
            <a:ext cx="10031152" cy="1116957"/>
          </a:xfrm>
        </p:spPr>
        <p:txBody>
          <a:bodyPr>
            <a:noAutofit/>
          </a:bodyPr>
          <a:lstStyle/>
          <a:p>
            <a:pPr algn="just">
              <a:spcBef>
                <a:spcPts val="0"/>
              </a:spcBef>
            </a:pPr>
            <a:r>
              <a:rPr lang="en-US" sz="2200" dirty="0">
                <a:latin typeface="Times New Roman" panose="02020603050405020304" pitchFamily="18" charset="0"/>
                <a:ea typeface="Times New Roman" panose="02020603050405020304" pitchFamily="18" charset="0"/>
              </a:rPr>
              <a:t>Emotional intelligence has also been contributing to inclusive practices and the establishment of diversity within the workplace environment of </a:t>
            </a:r>
            <a:r>
              <a:rPr lang="en-US" sz="2200" dirty="0" err="1">
                <a:latin typeface="Times New Roman" panose="02020603050405020304" pitchFamily="18" charset="0"/>
                <a:ea typeface="Times New Roman" panose="02020603050405020304" pitchFamily="18" charset="0"/>
              </a:rPr>
              <a:t>organisations</a:t>
            </a:r>
            <a:r>
              <a:rPr lang="en-US" sz="2200" dirty="0">
                <a:latin typeface="Times New Roman" panose="02020603050405020304" pitchFamily="18" charset="0"/>
                <a:ea typeface="Times New Roman" panose="02020603050405020304" pitchFamily="18" charset="0"/>
              </a:rPr>
              <a:t>. </a:t>
            </a:r>
            <a:endParaRPr lang="en-US" sz="22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30F460D1-799B-5D35-767C-F68E6F9194AD}"/>
              </a:ext>
            </a:extLst>
          </p:cNvPr>
          <p:cNvPicPr>
            <a:picLocks noChangeAspect="1"/>
          </p:cNvPicPr>
          <p:nvPr/>
        </p:nvPicPr>
        <p:blipFill>
          <a:blip r:embed="rId3"/>
          <a:stretch>
            <a:fillRect/>
          </a:stretch>
        </p:blipFill>
        <p:spPr>
          <a:xfrm>
            <a:off x="6963957" y="1447133"/>
            <a:ext cx="4694067" cy="313035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Content Placeholder 2">
            <a:extLst>
              <a:ext uri="{FF2B5EF4-FFF2-40B4-BE49-F238E27FC236}">
                <a16:creationId xmlns:a16="http://schemas.microsoft.com/office/drawing/2014/main" id="{672A100E-3FCF-4285-C92C-3ADAEB26E9E4}"/>
              </a:ext>
            </a:extLst>
          </p:cNvPr>
          <p:cNvSpPr txBox="1">
            <a:spLocks/>
          </p:cNvSpPr>
          <p:nvPr/>
        </p:nvSpPr>
        <p:spPr>
          <a:xfrm>
            <a:off x="1331090" y="995422"/>
            <a:ext cx="5243332" cy="4305783"/>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just">
              <a:spcBef>
                <a:spcPts val="0"/>
              </a:spcBef>
            </a:pPr>
            <a:r>
              <a:rPr lang="en-US" sz="2200" dirty="0">
                <a:latin typeface="Times New Roman" panose="02020603050405020304" pitchFamily="18" charset="0"/>
                <a:ea typeface="Times New Roman" panose="02020603050405020304" pitchFamily="18" charset="0"/>
              </a:rPr>
              <a:t>For instance, the leaders of Asda sustain beliefs and values in terms of offering customers exclusive services and experiences (Asda, 2024).</a:t>
            </a:r>
          </a:p>
          <a:p>
            <a:pPr algn="just">
              <a:spcBef>
                <a:spcPts val="0"/>
              </a:spcBef>
            </a:pPr>
            <a:endParaRPr lang="en-US" sz="2200" dirty="0">
              <a:latin typeface="Times New Roman" panose="02020603050405020304" pitchFamily="18" charset="0"/>
              <a:ea typeface="Times New Roman" panose="02020603050405020304" pitchFamily="18" charset="0"/>
            </a:endParaRPr>
          </a:p>
          <a:p>
            <a:pPr algn="just">
              <a:spcBef>
                <a:spcPts val="0"/>
              </a:spcBef>
            </a:pPr>
            <a:r>
              <a:rPr lang="en-US" sz="2200" dirty="0">
                <a:latin typeface="Times New Roman" panose="02020603050405020304" pitchFamily="18" charset="0"/>
                <a:ea typeface="Times New Roman" panose="02020603050405020304" pitchFamily="18" charset="0"/>
              </a:rPr>
              <a:t> </a:t>
            </a:r>
            <a:r>
              <a:rPr lang="en-GB" sz="2200" dirty="0">
                <a:latin typeface="Times New Roman" panose="02020603050405020304" pitchFamily="18" charset="0"/>
                <a:ea typeface="Times New Roman" panose="02020603050405020304" pitchFamily="18" charset="0"/>
              </a:rPr>
              <a:t>From a different perspective, Coleman and Ali (2022) believe that the ability of managers or organisational leaders to manage their emotions within the workplace appears to be the prime requirement for business operations and needs to be kept premium. </a:t>
            </a:r>
          </a:p>
          <a:p>
            <a:pPr algn="just">
              <a:spcBef>
                <a:spcPts val="0"/>
              </a:spcBef>
            </a:pPr>
            <a:endParaRPr lang="en-US" sz="2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61875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517535" y="842439"/>
            <a:ext cx="5635105" cy="4337537"/>
          </a:xfrm>
        </p:spPr>
        <p:txBody>
          <a:bodyPr>
            <a:noAutofit/>
          </a:bodyPr>
          <a:lstStyle/>
          <a:p>
            <a:pPr algn="just">
              <a:spcBef>
                <a:spcPts val="0"/>
              </a:spcBef>
            </a:pPr>
            <a:r>
              <a:rPr lang="en-US" sz="2200" dirty="0">
                <a:effectLst/>
                <a:latin typeface="Times New Roman" panose="02020603050405020304" pitchFamily="18" charset="0"/>
                <a:ea typeface="Times New Roman" panose="02020603050405020304" pitchFamily="18" charset="0"/>
              </a:rPr>
              <a:t>Asda has been aiming to create an environment where every colleague may feel supported while being helped to reach their potential (Asda, 2024b).</a:t>
            </a:r>
          </a:p>
          <a:p>
            <a:pPr algn="just">
              <a:spcBef>
                <a:spcPts val="0"/>
              </a:spcBef>
            </a:pPr>
            <a:r>
              <a:rPr lang="en-US" sz="2200" dirty="0">
                <a:effectLst/>
                <a:latin typeface="Times New Roman" panose="02020603050405020304" pitchFamily="18" charset="0"/>
                <a:ea typeface="Times New Roman" panose="02020603050405020304" pitchFamily="18" charset="0"/>
              </a:rPr>
              <a:t> </a:t>
            </a:r>
            <a:r>
              <a:rPr lang="en-GB" sz="2200" dirty="0">
                <a:effectLst/>
                <a:latin typeface="Times New Roman" panose="02020603050405020304" pitchFamily="18" charset="0"/>
                <a:ea typeface="Times New Roman" panose="02020603050405020304" pitchFamily="18" charset="0"/>
              </a:rPr>
              <a:t>Through effective communication, Asda has been establishing a lasting culture of diversity, inclusion and equality while building collective confidence, knowledge and collaboration, inspiring concrete leadership measures and governance practices. </a:t>
            </a:r>
          </a:p>
          <a:p>
            <a:pPr algn="just">
              <a:spcBef>
                <a:spcPts val="0"/>
              </a:spcBef>
            </a:pPr>
            <a:endParaRPr lang="en-IN" sz="22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F37E83D2-B9EE-9C93-606B-3D406FCD0BEC}"/>
              </a:ext>
            </a:extLst>
          </p:cNvPr>
          <p:cNvPicPr>
            <a:picLocks noChangeAspect="1"/>
          </p:cNvPicPr>
          <p:nvPr/>
        </p:nvPicPr>
        <p:blipFill>
          <a:blip r:embed="rId3"/>
          <a:stretch>
            <a:fillRect/>
          </a:stretch>
        </p:blipFill>
        <p:spPr>
          <a:xfrm>
            <a:off x="7403514" y="1018547"/>
            <a:ext cx="4220308" cy="28138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Content Placeholder 2">
            <a:extLst>
              <a:ext uri="{FF2B5EF4-FFF2-40B4-BE49-F238E27FC236}">
                <a16:creationId xmlns:a16="http://schemas.microsoft.com/office/drawing/2014/main" id="{6E7E99A6-A71E-0D9D-3757-97584667E21E}"/>
              </a:ext>
            </a:extLst>
          </p:cNvPr>
          <p:cNvSpPr txBox="1">
            <a:spLocks/>
          </p:cNvSpPr>
          <p:nvPr/>
        </p:nvSpPr>
        <p:spPr>
          <a:xfrm>
            <a:off x="1415935" y="4890052"/>
            <a:ext cx="10099039" cy="160887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just">
              <a:spcBef>
                <a:spcPts val="0"/>
              </a:spcBef>
            </a:pPr>
            <a:r>
              <a:rPr lang="en-GB" sz="2200" dirty="0">
                <a:latin typeface="Times New Roman" panose="02020603050405020304" pitchFamily="18" charset="0"/>
                <a:ea typeface="Times New Roman" panose="02020603050405020304" pitchFamily="18" charset="0"/>
              </a:rPr>
              <a:t>As a result, emotional intelligence can help employees in Asda avoid conflicts while ensuring the establishment of communication between managers and employees regarding the implementation of changes. </a:t>
            </a:r>
            <a:endParaRPr lang="en-IN" sz="2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27275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2038448" y="497651"/>
            <a:ext cx="8911687" cy="1280890"/>
          </a:xfrm>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EI model and justification for selecting the model</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687389" y="1916349"/>
            <a:ext cx="7620032" cy="4182148"/>
          </a:xfrm>
        </p:spPr>
        <p:txBody>
          <a:bodyPr>
            <a:noAutofit/>
          </a:bodyPr>
          <a:lstStyle/>
          <a:p>
            <a:pPr algn="just">
              <a:spcBef>
                <a:spcPts val="0"/>
              </a:spcBef>
            </a:pPr>
            <a:r>
              <a:rPr lang="en-US" sz="2200" b="1" i="1" dirty="0">
                <a:effectLst/>
                <a:latin typeface="Times New Roman" panose="02020603050405020304" pitchFamily="18" charset="0"/>
                <a:ea typeface="Times New Roman" panose="02020603050405020304" pitchFamily="18" charset="0"/>
              </a:rPr>
              <a:t>The Goleman Model of Social and Emotional Intelligence </a:t>
            </a:r>
            <a:r>
              <a:rPr lang="en-US" sz="2200" dirty="0">
                <a:effectLst/>
                <a:latin typeface="Times New Roman" panose="02020603050405020304" pitchFamily="18" charset="0"/>
                <a:ea typeface="Times New Roman" panose="02020603050405020304" pitchFamily="18" charset="0"/>
              </a:rPr>
              <a:t>has been identified as one of the key essential models of EI that can empower a better understanding of such practices in Asda. </a:t>
            </a:r>
          </a:p>
          <a:p>
            <a:pPr algn="just">
              <a:spcBef>
                <a:spcPts val="0"/>
              </a:spcBef>
            </a:pPr>
            <a:r>
              <a:rPr lang="en-US" sz="2200" dirty="0">
                <a:effectLst/>
                <a:latin typeface="Times New Roman" panose="02020603050405020304" pitchFamily="18" charset="0"/>
                <a:ea typeface="Times New Roman" panose="02020603050405020304" pitchFamily="18" charset="0"/>
              </a:rPr>
              <a:t>According to Goleman, the higher one rises within the workplace, the greater their social skills need to be, especially ensuring implications for seniors and managers within an </a:t>
            </a:r>
            <a:r>
              <a:rPr lang="en-US" sz="2200" dirty="0" err="1">
                <a:effectLst/>
                <a:latin typeface="Times New Roman" panose="02020603050405020304" pitchFamily="18" charset="0"/>
                <a:ea typeface="Times New Roman" panose="02020603050405020304" pitchFamily="18" charset="0"/>
              </a:rPr>
              <a:t>organisation</a:t>
            </a:r>
            <a:r>
              <a:rPr lang="en-US" sz="2200" dirty="0">
                <a:effectLst/>
                <a:latin typeface="Times New Roman" panose="02020603050405020304" pitchFamily="18" charset="0"/>
                <a:ea typeface="Times New Roman" panose="02020603050405020304" pitchFamily="18" charset="0"/>
              </a:rPr>
              <a:t>. </a:t>
            </a:r>
          </a:p>
          <a:p>
            <a:pPr algn="just">
              <a:spcBef>
                <a:spcPts val="0"/>
              </a:spcBef>
            </a:pPr>
            <a:r>
              <a:rPr lang="en-GB" sz="2200" dirty="0">
                <a:effectLst/>
                <a:latin typeface="Times New Roman" panose="02020603050405020304" pitchFamily="18" charset="0"/>
                <a:ea typeface="Times New Roman" panose="02020603050405020304" pitchFamily="18" charset="0"/>
              </a:rPr>
              <a:t>With the perception that EI is also </a:t>
            </a:r>
            <a:r>
              <a:rPr lang="en-GB" sz="2200" dirty="0" err="1">
                <a:effectLst/>
                <a:latin typeface="Times New Roman" panose="02020603050405020304" pitchFamily="18" charset="0"/>
                <a:ea typeface="Times New Roman" panose="02020603050405020304" pitchFamily="18" charset="0"/>
              </a:rPr>
              <a:t>conected</a:t>
            </a:r>
            <a:r>
              <a:rPr lang="en-GB" sz="2200" dirty="0">
                <a:effectLst/>
                <a:latin typeface="Times New Roman" panose="02020603050405020304" pitchFamily="18" charset="0"/>
                <a:ea typeface="Times New Roman" panose="02020603050405020304" pitchFamily="18" charset="0"/>
              </a:rPr>
              <a:t> with customer satisfaction, </a:t>
            </a:r>
            <a:r>
              <a:rPr lang="en-GB" sz="2200" dirty="0" err="1">
                <a:effectLst/>
                <a:latin typeface="Times New Roman" panose="02020603050405020304" pitchFamily="18" charset="0"/>
                <a:ea typeface="Times New Roman" panose="02020603050405020304" pitchFamily="18" charset="0"/>
              </a:rPr>
              <a:t>Fianko</a:t>
            </a:r>
            <a:r>
              <a:rPr lang="en-GB" sz="2200" dirty="0">
                <a:effectLst/>
                <a:latin typeface="Times New Roman" panose="02020603050405020304" pitchFamily="18" charset="0"/>
                <a:ea typeface="Times New Roman" panose="02020603050405020304" pitchFamily="18" charset="0"/>
              </a:rPr>
              <a:t>, Jnr and </a:t>
            </a:r>
            <a:r>
              <a:rPr lang="en-GB" sz="2200" dirty="0" err="1">
                <a:effectLst/>
                <a:latin typeface="Times New Roman" panose="02020603050405020304" pitchFamily="18" charset="0"/>
                <a:ea typeface="Times New Roman" panose="02020603050405020304" pitchFamily="18" charset="0"/>
              </a:rPr>
              <a:t>Dzogbewu</a:t>
            </a:r>
            <a:r>
              <a:rPr lang="en-GB" sz="2200" dirty="0">
                <a:effectLst/>
                <a:latin typeface="Times New Roman" panose="02020603050405020304" pitchFamily="18" charset="0"/>
                <a:ea typeface="Times New Roman" panose="02020603050405020304" pitchFamily="18" charset="0"/>
              </a:rPr>
              <a:t> (2020) believe that </a:t>
            </a:r>
            <a:r>
              <a:rPr lang="en-GB" sz="2200" b="1" dirty="0">
                <a:effectLst/>
                <a:latin typeface="Times New Roman" panose="02020603050405020304" pitchFamily="18" charset="0"/>
                <a:ea typeface="Times New Roman" panose="02020603050405020304" pitchFamily="18" charset="0"/>
              </a:rPr>
              <a:t>self-awareness, social awareness, relationship management and self-management,</a:t>
            </a:r>
            <a:r>
              <a:rPr lang="en-GB" sz="2200" dirty="0">
                <a:effectLst/>
                <a:latin typeface="Times New Roman" panose="02020603050405020304" pitchFamily="18" charset="0"/>
                <a:ea typeface="Times New Roman" panose="02020603050405020304" pitchFamily="18" charset="0"/>
              </a:rPr>
              <a:t> the components of Goleman’s Model of Emotional Intelligence, contribute to better understanding. </a:t>
            </a:r>
          </a:p>
          <a:p>
            <a:pPr algn="just">
              <a:spcBef>
                <a:spcPts val="0"/>
              </a:spcBef>
            </a:pPr>
            <a:endParaRPr lang="en-IN" sz="22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EB6D71E6-4AE8-1AFF-990D-066C87CFA6EF}"/>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9051" b="89967" l="9982" r="89982">
                        <a14:foregroundMark x1="50160" y1="9051" x2="50160" y2="9051"/>
                        <a14:foregroundMark x1="50160" y1="9051" x2="50160" y2="9051"/>
                        <a14:backgroundMark x1="74474" y1="86841" x2="91729" y2="87859"/>
                        <a14:backgroundMark x1="91408" y1="87677" x2="72299" y2="87277"/>
                        <a14:backgroundMark x1="72299" y1="87277" x2="87914" y2="91276"/>
                        <a14:backgroundMark x1="87914" y1="91276" x2="74652" y2="85823"/>
                        <a14:backgroundMark x1="74652" y1="85823" x2="74474" y2="85969"/>
                        <a14:backgroundMark x1="72299" y1="86659" x2="72299" y2="86659"/>
                        <a14:backgroundMark x1="72299" y1="86150" x2="71622" y2="90076"/>
                        <a14:backgroundMark x1="83708" y1="89240" x2="85383" y2="90440"/>
                        <a14:backgroundMark x1="89234" y1="87168" x2="92906" y2="93493"/>
                        <a14:backgroundMark x1="92906" y1="93493" x2="92906" y2="93493"/>
                        <a14:backgroundMark x1="72299" y1="87350" x2="91373" y2="89713"/>
                        <a14:backgroundMark x1="91373" y1="89713" x2="95615" y2="89386"/>
                        <a14:backgroundMark x1="94082" y1="87350" x2="73690" y2="87532"/>
                        <a14:backgroundMark x1="73690" y1="87532" x2="89234" y2="89931"/>
                        <a14:backgroundMark x1="86702" y1="89749" x2="73975" y2="89931"/>
                        <a14:backgroundMark x1="90588" y1="85969" x2="73512" y2="84806"/>
                        <a14:backgroundMark x1="73512" y1="84806" x2="92478" y2="92585"/>
                        <a14:backgroundMark x1="92478" y1="92585" x2="86203" y2="86841"/>
                      </a14:backgroundRemoval>
                    </a14:imgEffect>
                  </a14:imgLayer>
                </a14:imgProps>
              </a:ext>
            </a:extLst>
          </a:blip>
          <a:srcRect l="7995" t="6951" r="6685" b="6951"/>
          <a:stretch/>
        </p:blipFill>
        <p:spPr>
          <a:xfrm>
            <a:off x="8417668" y="2057086"/>
            <a:ext cx="3774332" cy="373542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0540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EI model and justification for selecting the model</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694482" y="2257063"/>
            <a:ext cx="6011118" cy="4075824"/>
          </a:xfrm>
        </p:spPr>
        <p:txBody>
          <a:bodyPr>
            <a:noAutofit/>
          </a:bodyPr>
          <a:lstStyle/>
          <a:p>
            <a:pPr algn="just">
              <a:spcBef>
                <a:spcPts val="0"/>
              </a:spcBef>
            </a:pPr>
            <a:r>
              <a:rPr lang="en-US" sz="2400" dirty="0">
                <a:effectLst/>
                <a:latin typeface="Times New Roman" panose="02020603050405020304" pitchFamily="18" charset="0"/>
                <a:ea typeface="Times New Roman" panose="02020603050405020304" pitchFamily="18" charset="0"/>
              </a:rPr>
              <a:t>It is essential for the workers of Asda to be self-aware in terms of understanding their perceptions and reactions to unprecedented changes. </a:t>
            </a:r>
          </a:p>
          <a:p>
            <a:pPr algn="just">
              <a:spcBef>
                <a:spcPts val="0"/>
              </a:spcBef>
            </a:pPr>
            <a:endParaRPr lang="en-US" sz="2400" dirty="0">
              <a:effectLst/>
              <a:latin typeface="Times New Roman" panose="02020603050405020304" pitchFamily="18" charset="0"/>
              <a:ea typeface="Times New Roman" panose="02020603050405020304" pitchFamily="18" charset="0"/>
            </a:endParaRPr>
          </a:p>
          <a:p>
            <a:pPr algn="just">
              <a:spcBef>
                <a:spcPts val="0"/>
              </a:spcBef>
            </a:pPr>
            <a:r>
              <a:rPr lang="en-US" sz="2400" dirty="0">
                <a:effectLst/>
                <a:latin typeface="Times New Roman" panose="02020603050405020304" pitchFamily="18" charset="0"/>
                <a:ea typeface="Times New Roman" panose="02020603050405020304" pitchFamily="18" charset="0"/>
              </a:rPr>
              <a:t>Emotional intelligence can help the workers of Asda to understand the need for changes and consider the perception of their managers for </a:t>
            </a:r>
            <a:r>
              <a:rPr lang="en-US" sz="2400" dirty="0" err="1">
                <a:effectLst/>
                <a:latin typeface="Times New Roman" panose="02020603050405020304" pitchFamily="18" charset="0"/>
                <a:ea typeface="Times New Roman" panose="02020603050405020304" pitchFamily="18" charset="0"/>
              </a:rPr>
              <a:t>organisational</a:t>
            </a:r>
            <a:r>
              <a:rPr lang="en-US" sz="2400" dirty="0">
                <a:effectLst/>
                <a:latin typeface="Times New Roman" panose="02020603050405020304" pitchFamily="18" charset="0"/>
                <a:ea typeface="Times New Roman" panose="02020603050405020304" pitchFamily="18" charset="0"/>
              </a:rPr>
              <a:t> betterment. </a:t>
            </a:r>
            <a:endParaRPr lang="en-IN" sz="24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322A14EB-CB06-8520-90D7-37E508FAC84D}"/>
              </a:ext>
            </a:extLst>
          </p:cNvPr>
          <p:cNvPicPr>
            <a:picLocks noChangeAspect="1"/>
          </p:cNvPicPr>
          <p:nvPr/>
        </p:nvPicPr>
        <p:blipFill>
          <a:blip r:embed="rId3"/>
          <a:stretch>
            <a:fillRect/>
          </a:stretch>
        </p:blipFill>
        <p:spPr>
          <a:xfrm>
            <a:off x="7326560" y="2863658"/>
            <a:ext cx="4362760" cy="337023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76564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1955477" y="624110"/>
            <a:ext cx="8911687" cy="1280890"/>
          </a:xfrm>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EI model and justification for selecting the model</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775504" y="1905000"/>
            <a:ext cx="10787605" cy="4416237"/>
          </a:xfrm>
        </p:spPr>
        <p:txBody>
          <a:bodyPr>
            <a:noAutofit/>
          </a:bodyPr>
          <a:lstStyle/>
          <a:p>
            <a:pPr algn="just">
              <a:spcBef>
                <a:spcPts val="0"/>
              </a:spcBef>
            </a:pPr>
            <a:r>
              <a:rPr lang="en-US" sz="2400" dirty="0">
                <a:effectLst/>
                <a:latin typeface="Times New Roman" panose="02020603050405020304" pitchFamily="18" charset="0"/>
                <a:ea typeface="Times New Roman" panose="02020603050405020304" pitchFamily="18" charset="0"/>
              </a:rPr>
              <a:t>In turn, relationship management and social awareness can help improve the effectiveness of leaders within Asda. </a:t>
            </a:r>
          </a:p>
          <a:p>
            <a:pPr algn="just">
              <a:spcBef>
                <a:spcPts val="0"/>
              </a:spcBef>
            </a:pPr>
            <a:endParaRPr lang="en-US" sz="2400" dirty="0">
              <a:effectLst/>
              <a:latin typeface="Times New Roman" panose="02020603050405020304" pitchFamily="18" charset="0"/>
              <a:ea typeface="Times New Roman" panose="02020603050405020304" pitchFamily="18" charset="0"/>
            </a:endParaRPr>
          </a:p>
          <a:p>
            <a:pPr algn="just">
              <a:spcBef>
                <a:spcPts val="0"/>
              </a:spcBef>
            </a:pPr>
            <a:r>
              <a:rPr lang="en-US" sz="2400" dirty="0">
                <a:effectLst/>
                <a:latin typeface="Times New Roman" panose="02020603050405020304" pitchFamily="18" charset="0"/>
                <a:ea typeface="Times New Roman" panose="02020603050405020304" pitchFamily="18" charset="0"/>
              </a:rPr>
              <a:t>In contrary, Aamir (2023) stated that Goleman’s EI model is related to </a:t>
            </a:r>
            <a:r>
              <a:rPr lang="en-US" sz="2400" dirty="0" err="1">
                <a:effectLst/>
                <a:latin typeface="Times New Roman" panose="02020603050405020304" pitchFamily="18" charset="0"/>
                <a:ea typeface="Times New Roman" panose="02020603050405020304" pitchFamily="18" charset="0"/>
              </a:rPr>
              <a:t>organisational</a:t>
            </a:r>
            <a:r>
              <a:rPr lang="en-US" sz="2400" dirty="0">
                <a:effectLst/>
                <a:latin typeface="Times New Roman" panose="02020603050405020304" pitchFamily="18" charset="0"/>
                <a:ea typeface="Times New Roman" panose="02020603050405020304" pitchFamily="18" charset="0"/>
              </a:rPr>
              <a:t> commitment in the form of the capacity of individuals to </a:t>
            </a:r>
            <a:r>
              <a:rPr lang="en-US" sz="2400" dirty="0" err="1">
                <a:effectLst/>
                <a:latin typeface="Times New Roman" panose="02020603050405020304" pitchFamily="18" charset="0"/>
                <a:ea typeface="Times New Roman" panose="02020603050405020304" pitchFamily="18" charset="0"/>
              </a:rPr>
              <a:t>recognise</a:t>
            </a:r>
            <a:r>
              <a:rPr lang="en-US" sz="2400" dirty="0">
                <a:effectLst/>
                <a:latin typeface="Times New Roman" panose="02020603050405020304" pitchFamily="18" charset="0"/>
                <a:ea typeface="Times New Roman" panose="02020603050405020304" pitchFamily="18" charset="0"/>
              </a:rPr>
              <a:t> their own emotions. </a:t>
            </a:r>
          </a:p>
          <a:p>
            <a:pPr algn="just">
              <a:spcBef>
                <a:spcPts val="0"/>
              </a:spcBef>
            </a:pPr>
            <a:endParaRPr lang="en-US" sz="2400" dirty="0">
              <a:effectLst/>
              <a:latin typeface="Times New Roman" panose="02020603050405020304" pitchFamily="18" charset="0"/>
              <a:ea typeface="Times New Roman" panose="02020603050405020304" pitchFamily="18" charset="0"/>
            </a:endParaRPr>
          </a:p>
          <a:p>
            <a:pPr algn="just">
              <a:spcBef>
                <a:spcPts val="0"/>
              </a:spcBef>
            </a:pPr>
            <a:r>
              <a:rPr lang="en-GB" sz="2400" dirty="0">
                <a:effectLst/>
                <a:latin typeface="Times New Roman" panose="02020603050405020304" pitchFamily="18" charset="0"/>
                <a:ea typeface="Times New Roman" panose="02020603050405020304" pitchFamily="18" charset="0"/>
              </a:rPr>
              <a:t>This involves management while keeping others motivated through organisational relationships. Similarly, Salovey and Meyer represented the ability model of EI in terms of measuring emotional intelligence. They defined emotional intelligence as the capability to understand and identify the emotional state of an individual while applying emotions in a collective manner to increase effectiveness. </a:t>
            </a:r>
          </a:p>
          <a:p>
            <a:pPr algn="just">
              <a:spcBef>
                <a:spcPts val="0"/>
              </a:spcBef>
            </a:pPr>
            <a:endParaRPr lang="en-IN"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887789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1715470" y="513274"/>
            <a:ext cx="8911687" cy="1280890"/>
          </a:xfrm>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EI model and justification for selecting the model</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112116" y="2238812"/>
            <a:ext cx="5827945" cy="4105913"/>
          </a:xfrm>
        </p:spPr>
        <p:txBody>
          <a:bodyPr>
            <a:noAutofit/>
          </a:bodyPr>
          <a:lstStyle/>
          <a:p>
            <a:pPr algn="just">
              <a:spcBef>
                <a:spcPts val="0"/>
              </a:spcBef>
            </a:pPr>
            <a:r>
              <a:rPr lang="en-US" sz="2200" dirty="0">
                <a:effectLst/>
                <a:latin typeface="Times New Roman" panose="02020603050405020304" pitchFamily="18" charset="0"/>
                <a:ea typeface="Times New Roman" panose="02020603050405020304" pitchFamily="18" charset="0"/>
              </a:rPr>
              <a:t>Despite such contributions of researchers to apply and develop other potential models for emotional intelligence, Goleman’s Model has been gaining the widest recognition among academics and researchers, justifying the choice of this model. </a:t>
            </a:r>
          </a:p>
          <a:p>
            <a:pPr algn="just">
              <a:spcBef>
                <a:spcPts val="0"/>
              </a:spcBef>
            </a:pPr>
            <a:endParaRPr lang="en-US" sz="2200" dirty="0">
              <a:effectLst/>
              <a:latin typeface="Times New Roman" panose="02020603050405020304" pitchFamily="18" charset="0"/>
              <a:ea typeface="Times New Roman" panose="02020603050405020304" pitchFamily="18" charset="0"/>
            </a:endParaRPr>
          </a:p>
          <a:p>
            <a:pPr algn="just">
              <a:spcBef>
                <a:spcPts val="0"/>
              </a:spcBef>
            </a:pPr>
            <a:r>
              <a:rPr lang="en-US" sz="2200" dirty="0">
                <a:effectLst/>
                <a:latin typeface="Times New Roman" panose="02020603050405020304" pitchFamily="18" charset="0"/>
                <a:ea typeface="Times New Roman" panose="02020603050405020304" pitchFamily="18" charset="0"/>
              </a:rPr>
              <a:t>However, Asda has been engaged in conflicts that determine the lack of understanding, communication, conflict resolution skills and emotional intelligence on the part of both employees and managers. </a:t>
            </a:r>
            <a:endParaRPr lang="en-IN" sz="22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563894FA-4FBC-EBB3-B696-B956F0547C74}"/>
              </a:ext>
            </a:extLst>
          </p:cNvPr>
          <p:cNvPicPr>
            <a:picLocks noChangeAspect="1"/>
          </p:cNvPicPr>
          <p:nvPr/>
        </p:nvPicPr>
        <p:blipFill>
          <a:blip r:embed="rId3"/>
          <a:stretch>
            <a:fillRect/>
          </a:stretch>
        </p:blipFill>
        <p:spPr>
          <a:xfrm>
            <a:off x="7154230" y="4489938"/>
            <a:ext cx="4088201" cy="1526497"/>
          </a:xfrm>
          <a:prstGeom prst="rect">
            <a:avLst/>
          </a:prstGeom>
          <a:ln>
            <a:noFill/>
          </a:ln>
          <a:effectLst>
            <a:softEdge rad="112500"/>
          </a:effectLst>
        </p:spPr>
      </p:pic>
      <p:pic>
        <p:nvPicPr>
          <p:cNvPr id="6" name="Picture 5">
            <a:extLst>
              <a:ext uri="{FF2B5EF4-FFF2-40B4-BE49-F238E27FC236}">
                <a16:creationId xmlns:a16="http://schemas.microsoft.com/office/drawing/2014/main" id="{81A8F0D4-DED7-7421-9102-FFAA206C2EE3}"/>
              </a:ext>
            </a:extLst>
          </p:cNvPr>
          <p:cNvPicPr>
            <a:picLocks noChangeAspect="1"/>
          </p:cNvPicPr>
          <p:nvPr/>
        </p:nvPicPr>
        <p:blipFill>
          <a:blip r:embed="rId4"/>
          <a:stretch>
            <a:fillRect/>
          </a:stretch>
        </p:blipFill>
        <p:spPr>
          <a:xfrm>
            <a:off x="7316776" y="2269034"/>
            <a:ext cx="3763108" cy="1977374"/>
          </a:xfrm>
          <a:prstGeom prst="rect">
            <a:avLst/>
          </a:prstGeom>
          <a:ln>
            <a:noFill/>
          </a:ln>
          <a:effectLst>
            <a:softEdge rad="112500"/>
          </a:effectLst>
        </p:spPr>
      </p:pic>
    </p:spTree>
    <p:extLst>
      <p:ext uri="{BB962C8B-B14F-4D97-AF65-F5344CB8AC3E}">
        <p14:creationId xmlns:p14="http://schemas.microsoft.com/office/powerpoint/2010/main" val="994608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3767328" y="624110"/>
            <a:ext cx="4242816" cy="1280890"/>
          </a:xfrm>
        </p:spPr>
        <p:txBody>
          <a:bodyPr>
            <a:normAutofit/>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Conclusion </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719328" y="2231136"/>
            <a:ext cx="10338816" cy="4303776"/>
          </a:xfrm>
        </p:spPr>
        <p:txBody>
          <a:bodyPr>
            <a:noAutofit/>
          </a:bodyPr>
          <a:lstStyle/>
          <a:p>
            <a:pPr algn="just">
              <a:spcBef>
                <a:spcPts val="0"/>
              </a:spcBef>
            </a:pPr>
            <a:r>
              <a:rPr lang="en-US" sz="2200" dirty="0">
                <a:effectLst/>
                <a:latin typeface="Times New Roman" panose="02020603050405020304" pitchFamily="18" charset="0"/>
                <a:ea typeface="Times New Roman" panose="02020603050405020304" pitchFamily="18" charset="0"/>
              </a:rPr>
              <a:t>In conclusion, the presentation derives the significance of emotional intelligence within the workplace environment of Asda based on managerial implications. </a:t>
            </a:r>
          </a:p>
          <a:p>
            <a:pPr algn="just">
              <a:spcBef>
                <a:spcPts val="0"/>
              </a:spcBef>
            </a:pPr>
            <a:endParaRPr lang="en-US" sz="2200" dirty="0">
              <a:latin typeface="Times New Roman" panose="02020603050405020304" pitchFamily="18" charset="0"/>
              <a:ea typeface="Times New Roman" panose="02020603050405020304" pitchFamily="18" charset="0"/>
            </a:endParaRPr>
          </a:p>
          <a:p>
            <a:pPr marL="0" indent="0" algn="just">
              <a:spcBef>
                <a:spcPts val="0"/>
              </a:spcBef>
              <a:buNone/>
            </a:pPr>
            <a:endParaRPr lang="en-US" sz="2200" dirty="0">
              <a:effectLst/>
              <a:latin typeface="Times New Roman" panose="02020603050405020304" pitchFamily="18" charset="0"/>
              <a:ea typeface="Times New Roman" panose="02020603050405020304" pitchFamily="18" charset="0"/>
            </a:endParaRPr>
          </a:p>
          <a:p>
            <a:pPr algn="just">
              <a:spcBef>
                <a:spcPts val="0"/>
              </a:spcBef>
            </a:pPr>
            <a:r>
              <a:rPr lang="en-GB" sz="2200" dirty="0">
                <a:effectLst/>
                <a:latin typeface="Times New Roman" panose="02020603050405020304" pitchFamily="18" charset="0"/>
                <a:ea typeface="Times New Roman" panose="02020603050405020304" pitchFamily="18" charset="0"/>
              </a:rPr>
              <a:t>With the help of examples from the organisation and the Goleman Model of EI, the essence of emotional intelligence is defined in its contribution to conflict resolution and organisational well-being.</a:t>
            </a:r>
          </a:p>
          <a:p>
            <a:pPr algn="just">
              <a:spcBef>
                <a:spcPts val="0"/>
              </a:spcBef>
            </a:pPr>
            <a:endParaRPr lang="en-IN" sz="2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15968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B32C91-126C-F9E9-5E3B-7DAD1AA0464E}"/>
              </a:ext>
            </a:extLst>
          </p:cNvPr>
          <p:cNvSpPr>
            <a:spLocks noGrp="1"/>
          </p:cNvSpPr>
          <p:nvPr>
            <p:ph type="title"/>
          </p:nvPr>
        </p:nvSpPr>
        <p:spPr/>
        <p:txBody>
          <a:bodyPr>
            <a:normAutofit/>
          </a:bodyPr>
          <a:lstStyle/>
          <a:p>
            <a:r>
              <a:rPr lang="en-IN" sz="4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 List</a:t>
            </a:r>
          </a:p>
        </p:txBody>
      </p:sp>
      <p:sp>
        <p:nvSpPr>
          <p:cNvPr id="5" name="Content Placeholder 4">
            <a:extLst>
              <a:ext uri="{FF2B5EF4-FFF2-40B4-BE49-F238E27FC236}">
                <a16:creationId xmlns:a16="http://schemas.microsoft.com/office/drawing/2014/main" id="{F95EBB9C-A3F6-CC5B-30AB-CA3F12B3CDEC}"/>
              </a:ext>
            </a:extLst>
          </p:cNvPr>
          <p:cNvSpPr>
            <a:spLocks noGrp="1"/>
          </p:cNvSpPr>
          <p:nvPr>
            <p:ph idx="1"/>
          </p:nvPr>
        </p:nvSpPr>
        <p:spPr>
          <a:xfrm>
            <a:off x="1518138" y="1622251"/>
            <a:ext cx="9904412" cy="3777622"/>
          </a:xfrm>
        </p:spPr>
        <p:txBody>
          <a:bodyPr>
            <a:noAutofit/>
          </a:bodyPr>
          <a:lstStyle/>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Aamir, A. (2023) Emotional Intelligence and Organizational Commitment-Application of the Goleman’s Model of Emotional Intelligence.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Intellectual Human Resource Management (IJIHRM)</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(01), pp.01-06.</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Asda (2024a)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Leadership.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https://corporate.asda.com/our-story/leadership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Asda (2024b)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Equity, Diversity and Inclusivity (EDI).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https://www.asda.com/creating-change-for-better/better-lives/great-place-to-work/edi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Bru-Luna, L.M., Martí-</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Vilar</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Merino-Soto, C.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Cervera</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-Santiago, J.L. (2021) Emotional intelligence measures: A systematic review. In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Healthcare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(Vol. 9, No. 12, p. 1696). MDPI.</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Butler, S. (2023)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Asda plans to cut 300 jobs and reduce pay for 4,300 staff in the shake-up.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theguardian.com/business/2023/jan/26/asda-plans-to-cut-300-jobs-reduce-pay-4300-staff-night-shift-post-office-pharmacies#:~:text=1%20year%20old-,Asda%20plans%20to%20cut%20300%20jobs%20and%20reduce,4%2C300%20staff%20in%20shake%2Dup&amp;text=More%20than%20300%20jobs%20at,and%20pharmacies%20to%20cut%20costs.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Coleman, A. and Ali, A. (2022) Emotional Intelligence: Its importance to HE professional services team members during challenging times.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Management in Education</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p.08920206221085794.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Crunchbase (2024)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Asda.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https://www.crunchbase.com/organization/asda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Fianko</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S.K., Jnr, S.A.J.S.A.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Dzogbewu</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T.C. (2020) Does the interpersonal dimension of Goleman's emotional intelligence model predict effective leadership?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African Journal of Business and Economic Research</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p.221.</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George, O.J.,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Okon</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S.E.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Akaighe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(2022) Emotional intelligence and work engagement: a serial mediation model.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Organizational Effectiveness: People and Performance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pp.193-211.</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Halliday, J. (2019)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Asda workers stage protests against 'punitive' new contract.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https://www.theguardian.com/business/2019/sep/16/asda-workers-stage-protests-against-punitive-new-contract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Jordan, P.J. and Troth, A.C. (2021) Managing emotions during team problem solving: Emotional intelligence and conflict resolution. In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Emotion and Performance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195-218). CRC Press.</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Treglown</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and Furnham, A. (2020) Birds of a feather work together: The role of emotional intelligence and cognitive ability in workplace interaction and advice networks.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Personality and Individual Differences</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158</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p.109833.</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85690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Browse 303,607 Stock Photos, Vectors, and Video | Adobe  Stock">
            <a:extLst>
              <a:ext uri="{FF2B5EF4-FFF2-40B4-BE49-F238E27FC236}">
                <a16:creationId xmlns:a16="http://schemas.microsoft.com/office/drawing/2014/main" id="{19790123-FE53-A787-D81C-3F1A1086E32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57329" y1="52222" x2="57329" y2="52222"/>
                        <a14:foregroundMark x1="72577" y1="51944" x2="72577" y2="51944"/>
                        <a14:foregroundMark x1="85697" y1="43056" x2="85697" y2="43056"/>
                        <a14:foregroundMark x1="84161" y1="59444" x2="84161" y2="59444"/>
                        <a14:backgroundMark x1="56265" y1="73333" x2="56265" y2="73333"/>
                        <a14:backgroundMark x1="68676" y1="49167" x2="68676" y2="49167"/>
                      </a14:backgroundRemoval>
                    </a14:imgEffect>
                  </a14:imgLayer>
                </a14:imgProps>
              </a:ext>
              <a:ext uri="{28A0092B-C50C-407E-A947-70E740481C1C}">
                <a14:useLocalDpi xmlns:a14="http://schemas.microsoft.com/office/drawing/2010/main" val="0"/>
              </a:ext>
            </a:extLst>
          </a:blip>
          <a:srcRect/>
          <a:stretch>
            <a:fillRect/>
          </a:stretch>
        </p:blipFill>
        <p:spPr bwMode="auto">
          <a:xfrm rot="20386045">
            <a:off x="2066925" y="1714500"/>
            <a:ext cx="805815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89737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749</TotalTime>
  <Words>1749</Words>
  <Application>Microsoft Office PowerPoint</Application>
  <PresentationFormat>Widescreen</PresentationFormat>
  <Paragraphs>88</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Wisp</vt:lpstr>
      <vt:lpstr>Developing Emotional Intelligence Skills for the Workplace</vt:lpstr>
      <vt:lpstr>Table of Contents</vt:lpstr>
      <vt:lpstr>Introduction </vt:lpstr>
      <vt:lpstr>Importance of emotional intelligence (EI) in the workplace</vt:lpstr>
      <vt:lpstr>PowerPoint Presentation</vt:lpstr>
      <vt:lpstr>PowerPoint Presentation</vt:lpstr>
      <vt:lpstr>PowerPoint Presentation</vt:lpstr>
      <vt:lpstr>EI model and justification for selecting the model</vt:lpstr>
      <vt:lpstr>EI model and justification for selecting the model</vt:lpstr>
      <vt:lpstr>EI model and justification for selecting the model</vt:lpstr>
      <vt:lpstr>EI model and justification for selecting the model</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Corina</dc:creator>
  <cp:lastModifiedBy>Corina Berco (1918420)</cp:lastModifiedBy>
  <cp:revision>45</cp:revision>
  <dcterms:created xsi:type="dcterms:W3CDTF">2024-04-29T12:26:16Z</dcterms:created>
  <dcterms:modified xsi:type="dcterms:W3CDTF">2024-07-12T18:55:42Z</dcterms:modified>
</cp:coreProperties>
</file>