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37"/>
  </p:notesMasterIdLst>
  <p:handoutMasterIdLst>
    <p:handoutMasterId r:id="rId38"/>
  </p:handoutMasterIdLst>
  <p:sldIdLst>
    <p:sldId id="256" r:id="rId2"/>
    <p:sldId id="257" r:id="rId3"/>
    <p:sldId id="258" r:id="rId4"/>
    <p:sldId id="259" r:id="rId5"/>
    <p:sldId id="260" r:id="rId6"/>
    <p:sldId id="261" r:id="rId7"/>
    <p:sldId id="262" r:id="rId8"/>
    <p:sldId id="263" r:id="rId9"/>
    <p:sldId id="264" r:id="rId10"/>
    <p:sldId id="265" r:id="rId11"/>
    <p:sldId id="266" r:id="rId12"/>
    <p:sldId id="285" r:id="rId13"/>
    <p:sldId id="286" r:id="rId14"/>
    <p:sldId id="267" r:id="rId15"/>
    <p:sldId id="268" r:id="rId16"/>
    <p:sldId id="269" r:id="rId17"/>
    <p:sldId id="274" r:id="rId18"/>
    <p:sldId id="275" r:id="rId19"/>
    <p:sldId id="276" r:id="rId20"/>
    <p:sldId id="277" r:id="rId21"/>
    <p:sldId id="278" r:id="rId22"/>
    <p:sldId id="279" r:id="rId23"/>
    <p:sldId id="280" r:id="rId24"/>
    <p:sldId id="281" r:id="rId25"/>
    <p:sldId id="282" r:id="rId26"/>
    <p:sldId id="283" r:id="rId27"/>
    <p:sldId id="270" r:id="rId28"/>
    <p:sldId id="271" r:id="rId29"/>
    <p:sldId id="272" r:id="rId30"/>
    <p:sldId id="273" r:id="rId31"/>
    <p:sldId id="284" r:id="rId32"/>
    <p:sldId id="290" r:id="rId33"/>
    <p:sldId id="287" r:id="rId34"/>
    <p:sldId id="288" r:id="rId35"/>
    <p:sldId id="289" r:id="rId36"/>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15" autoAdjust="0"/>
    <p:restoredTop sz="94660"/>
  </p:normalViewPr>
  <p:slideViewPr>
    <p:cSldViewPr snapToGrid="0">
      <p:cViewPr varScale="1">
        <p:scale>
          <a:sx n="86" d="100"/>
          <a:sy n="86" d="100"/>
        </p:scale>
        <p:origin x="32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5316A371-67C7-4734-B614-AF428EB8867B}" type="datetimeFigureOut">
              <a:rPr lang="en-GB" smtClean="0"/>
              <a:t>26/09/2018</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1FEA5C3C-B3E6-4EDE-9E9C-30C5EF656C86}" type="slidenum">
              <a:rPr lang="en-GB" smtClean="0"/>
              <a:t>‹#›</a:t>
            </a:fld>
            <a:endParaRPr lang="en-GB"/>
          </a:p>
        </p:txBody>
      </p:sp>
    </p:spTree>
    <p:extLst>
      <p:ext uri="{BB962C8B-B14F-4D97-AF65-F5344CB8AC3E}">
        <p14:creationId xmlns:p14="http://schemas.microsoft.com/office/powerpoint/2010/main" val="11428315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FFD1092C-2069-4728-9043-58387BA41296}" type="datetimeFigureOut">
              <a:rPr lang="en-GB" smtClean="0"/>
              <a:t>26/09/2018</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6AC083C4-ACB1-429E-8447-23DC4609149A}" type="slidenum">
              <a:rPr lang="en-GB" smtClean="0"/>
              <a:t>‹#›</a:t>
            </a:fld>
            <a:endParaRPr lang="en-GB"/>
          </a:p>
        </p:txBody>
      </p:sp>
    </p:spTree>
    <p:extLst>
      <p:ext uri="{BB962C8B-B14F-4D97-AF65-F5344CB8AC3E}">
        <p14:creationId xmlns:p14="http://schemas.microsoft.com/office/powerpoint/2010/main" val="252070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Shape 166"/>
          <p:cNvSpPr txBox="1">
            <a:spLocks noGrp="1"/>
          </p:cNvSpPr>
          <p:nvPr>
            <p:ph type="body" idx="1"/>
          </p:nvPr>
        </p:nvSpPr>
        <p:spPr>
          <a:xfrm>
            <a:off x="661026" y="5029467"/>
            <a:ext cx="5288325" cy="4764773"/>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67" name="Shape 167"/>
          <p:cNvSpPr>
            <a:spLocks noGrp="1" noRot="1" noChangeAspect="1"/>
          </p:cNvSpPr>
          <p:nvPr>
            <p:ph type="sldImg" idx="2"/>
          </p:nvPr>
        </p:nvSpPr>
        <p:spPr>
          <a:xfrm>
            <a:off x="-223838" y="793750"/>
            <a:ext cx="7059613" cy="39719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081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Shape 172"/>
          <p:cNvSpPr txBox="1">
            <a:spLocks noGrp="1"/>
          </p:cNvSpPr>
          <p:nvPr>
            <p:ph type="body" idx="1"/>
          </p:nvPr>
        </p:nvSpPr>
        <p:spPr>
          <a:xfrm>
            <a:off x="661026" y="5029467"/>
            <a:ext cx="5288325" cy="4764773"/>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3" name="Shape 173"/>
          <p:cNvSpPr>
            <a:spLocks noGrp="1" noRot="1" noChangeAspect="1"/>
          </p:cNvSpPr>
          <p:nvPr>
            <p:ph type="sldImg" idx="2"/>
          </p:nvPr>
        </p:nvSpPr>
        <p:spPr>
          <a:xfrm>
            <a:off x="-223838" y="793750"/>
            <a:ext cx="7059613" cy="39719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9691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Shape 178"/>
          <p:cNvSpPr txBox="1">
            <a:spLocks noGrp="1"/>
          </p:cNvSpPr>
          <p:nvPr>
            <p:ph type="body" idx="1"/>
          </p:nvPr>
        </p:nvSpPr>
        <p:spPr>
          <a:xfrm>
            <a:off x="661026" y="5029467"/>
            <a:ext cx="5288325" cy="4764773"/>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9" name="Shape 179"/>
          <p:cNvSpPr>
            <a:spLocks noGrp="1" noRot="1" noChangeAspect="1"/>
          </p:cNvSpPr>
          <p:nvPr>
            <p:ph type="sldImg" idx="2"/>
          </p:nvPr>
        </p:nvSpPr>
        <p:spPr>
          <a:xfrm>
            <a:off x="-223838" y="793750"/>
            <a:ext cx="7059613" cy="39719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9958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31F286-AC67-459C-B402-654E6D5ADD18}" type="datetimeFigureOut">
              <a:rPr lang="en-US" smtClean="0"/>
              <a:t>9/26/2018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5D3671-594E-40BA-90C7-C56B7712E759}"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326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31F286-AC67-459C-B402-654E6D5ADD18}" type="datetimeFigureOut">
              <a:rPr lang="en-US" smtClean="0"/>
              <a:t>9/26/2018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1431832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31F286-AC67-459C-B402-654E6D5ADD18}" type="datetimeFigureOut">
              <a:rPr lang="en-US" smtClean="0"/>
              <a:t>9/26/2018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5D3671-594E-40BA-90C7-C56B7712E759}"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5163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31F286-AC67-459C-B402-654E6D5ADD18}" type="datetimeFigureOut">
              <a:rPr lang="en-US" smtClean="0"/>
              <a:t>9/26/2018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1998031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31F286-AC67-459C-B402-654E6D5ADD18}" type="datetimeFigureOut">
              <a:rPr lang="en-US" smtClean="0"/>
              <a:t>9/26/2018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1971398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31F286-AC67-459C-B402-654E6D5ADD18}" type="datetimeFigureOut">
              <a:rPr lang="en-US" smtClean="0"/>
              <a:t>9/26/2018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113262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731F286-AC67-459C-B402-654E6D5ADD18}" type="datetimeFigureOut">
              <a:rPr lang="en-US" smtClean="0"/>
              <a:t>9/26/2018</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1033956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731F286-AC67-459C-B402-654E6D5ADD18}" type="datetimeFigureOut">
              <a:rPr lang="en-US" smtClean="0"/>
              <a:t>9/26/2018</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15D3671-594E-40BA-90C7-C56B7712E759}" type="slidenum">
              <a:rPr lang="en-US" smtClean="0"/>
              <a:t>‹#›</a:t>
            </a:fld>
            <a:endParaRPr lang="en-US"/>
          </a:p>
        </p:txBody>
      </p:sp>
    </p:spTree>
    <p:extLst>
      <p:ext uri="{BB962C8B-B14F-4D97-AF65-F5344CB8AC3E}">
        <p14:creationId xmlns:p14="http://schemas.microsoft.com/office/powerpoint/2010/main" val="4083342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D731F286-AC67-459C-B402-654E6D5ADD18}" type="datetimeFigureOut">
              <a:rPr lang="en-US" smtClean="0"/>
              <a:t>9/26/2018</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15D3671-594E-40BA-90C7-C56B7712E759}" type="slidenum">
              <a:rPr lang="en-US" smtClean="0"/>
              <a:t>‹#›</a:t>
            </a:fld>
            <a:endParaRPr lang="en-US"/>
          </a:p>
        </p:txBody>
      </p:sp>
    </p:spTree>
    <p:extLst>
      <p:ext uri="{BB962C8B-B14F-4D97-AF65-F5344CB8AC3E}">
        <p14:creationId xmlns:p14="http://schemas.microsoft.com/office/powerpoint/2010/main" val="3197670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31F286-AC67-459C-B402-654E6D5ADD18}" type="datetimeFigureOut">
              <a:rPr lang="en-US" smtClean="0"/>
              <a:t>9/26/2018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708779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31F286-AC67-459C-B402-654E6D5ADD18}" type="datetimeFigureOut">
              <a:rPr lang="en-US" smtClean="0"/>
              <a:t>9/26/2018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5D3671-594E-40BA-90C7-C56B7712E759}" type="slidenum">
              <a:rPr lang="en-US" smtClean="0"/>
              <a:t>‹#›</a:t>
            </a:fld>
            <a:endParaRPr lang="en-US"/>
          </a:p>
        </p:txBody>
      </p:sp>
    </p:spTree>
    <p:extLst>
      <p:ext uri="{BB962C8B-B14F-4D97-AF65-F5344CB8AC3E}">
        <p14:creationId xmlns:p14="http://schemas.microsoft.com/office/powerpoint/2010/main" val="2174370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Shape 48"/>
        <p:cNvGrpSpPr/>
        <p:nvPr/>
      </p:nvGrpSpPr>
      <p:grpSpPr>
        <a:xfrm>
          <a:off x="0" y="0"/>
          <a:ext cx="0" cy="0"/>
          <a:chOff x="0" y="0"/>
          <a:chExt cx="0" cy="0"/>
        </a:xfrm>
      </p:grpSpPr>
      <p:sp>
        <p:nvSpPr>
          <p:cNvPr id="49" name="Shape 49"/>
          <p:cNvSpPr txBox="1">
            <a:spLocks noGrp="1"/>
          </p:cNvSpPr>
          <p:nvPr>
            <p:ph type="body" idx="1"/>
          </p:nvPr>
        </p:nvSpPr>
        <p:spPr>
          <a:xfrm>
            <a:off x="609600" y="277813"/>
            <a:ext cx="10972800" cy="5853112"/>
          </a:xfrm>
          <a:prstGeom prst="rect">
            <a:avLst/>
          </a:prstGeom>
          <a:noFill/>
          <a:ln>
            <a:noFill/>
          </a:ln>
        </p:spPr>
        <p:txBody>
          <a:bodyPr wrap="square" lIns="91425" tIns="91425" rIns="91425" bIns="91425" anchor="t" anchorCtr="0"/>
          <a:lstStyle>
            <a:lvl1pPr marL="342900" marR="0" lvl="0" indent="-220980" algn="l" rtl="0">
              <a:spcBef>
                <a:spcPts val="640"/>
              </a:spcBef>
              <a:spcAft>
                <a:spcPts val="0"/>
              </a:spcAft>
              <a:buClr>
                <a:schemeClr val="hlink"/>
              </a:buClr>
              <a:buSzPct val="60000"/>
              <a:buFont typeface="Noto Sans Symbols"/>
              <a:buChar char="■"/>
              <a:defRPr sz="3200" b="0" i="0" u="none" strike="noStrike" cap="none">
                <a:solidFill>
                  <a:schemeClr val="lt1"/>
                </a:solidFill>
                <a:latin typeface="Verdana"/>
                <a:ea typeface="Verdana"/>
                <a:cs typeface="Verdana"/>
                <a:sym typeface="Verdana"/>
              </a:defRPr>
            </a:lvl1pPr>
            <a:lvl2pPr marL="742950" marR="0" lvl="1" indent="-107950" algn="l" rtl="0">
              <a:spcBef>
                <a:spcPts val="560"/>
              </a:spcBef>
              <a:spcAft>
                <a:spcPts val="0"/>
              </a:spcAft>
              <a:buClr>
                <a:schemeClr val="lt1"/>
              </a:buClr>
              <a:buSzPct val="100000"/>
              <a:buFont typeface="Verdana"/>
              <a:buChar char="•"/>
              <a:defRPr sz="2800" b="0" i="0" u="none" strike="noStrike" cap="none">
                <a:solidFill>
                  <a:schemeClr val="lt1"/>
                </a:solidFill>
                <a:latin typeface="Verdana"/>
                <a:ea typeface="Verdana"/>
                <a:cs typeface="Verdana"/>
                <a:sym typeface="Verdana"/>
              </a:defRPr>
            </a:lvl2pPr>
            <a:lvl3pPr marL="1143000" marR="0" lvl="2" indent="-137160" algn="l" rtl="0">
              <a:spcBef>
                <a:spcPts val="480"/>
              </a:spcBef>
              <a:spcAft>
                <a:spcPts val="0"/>
              </a:spcAft>
              <a:buClr>
                <a:schemeClr val="accent2"/>
              </a:buClr>
              <a:buSzPct val="59999"/>
              <a:buFont typeface="Noto Sans Symbols"/>
              <a:buChar char="■"/>
              <a:defRPr sz="2400" b="0" i="0" u="none" strike="noStrike" cap="none">
                <a:solidFill>
                  <a:schemeClr val="lt1"/>
                </a:solidFill>
                <a:latin typeface="Verdana"/>
                <a:ea typeface="Verdana"/>
                <a:cs typeface="Verdana"/>
                <a:sym typeface="Verdana"/>
              </a:defRPr>
            </a:lvl3pPr>
            <a:lvl4pPr marL="1600200" marR="0" lvl="3" indent="-101600" algn="l" rtl="0">
              <a:spcBef>
                <a:spcPts val="400"/>
              </a:spcBef>
              <a:spcAft>
                <a:spcPts val="0"/>
              </a:spcAft>
              <a:buClr>
                <a:schemeClr val="lt2"/>
              </a:buClr>
              <a:buSzPct val="100000"/>
              <a:buFont typeface="Verdana"/>
              <a:buChar char="•"/>
              <a:defRPr sz="2000" b="0" i="0" u="none" strike="noStrike" cap="none">
                <a:solidFill>
                  <a:schemeClr val="lt1"/>
                </a:solidFill>
                <a:latin typeface="Verdana"/>
                <a:ea typeface="Verdana"/>
                <a:cs typeface="Verdana"/>
                <a:sym typeface="Verdana"/>
              </a:defRPr>
            </a:lvl4pPr>
            <a:lvl5pPr marL="2057400" marR="0" lvl="4" indent="-152400" algn="l" rtl="0">
              <a:spcBef>
                <a:spcPts val="400"/>
              </a:spcBef>
              <a:spcAft>
                <a:spcPts val="0"/>
              </a:spcAft>
              <a:buClr>
                <a:schemeClr val="folHlink"/>
              </a:buClr>
              <a:buSzPct val="60000"/>
              <a:buFont typeface="Noto Sans Symbols"/>
              <a:buChar char="■"/>
              <a:defRPr sz="2000" b="0" i="0" u="none" strike="noStrike" cap="none">
                <a:solidFill>
                  <a:schemeClr val="lt1"/>
                </a:solidFill>
                <a:latin typeface="Verdana"/>
                <a:ea typeface="Verdana"/>
                <a:cs typeface="Verdana"/>
                <a:sym typeface="Verdana"/>
              </a:defRPr>
            </a:lvl5pPr>
            <a:lvl6pPr marL="2514600" marR="0" lvl="5" indent="-152400" algn="l" rtl="0">
              <a:spcBef>
                <a:spcPts val="400"/>
              </a:spcBef>
              <a:spcAft>
                <a:spcPts val="0"/>
              </a:spcAft>
              <a:buClr>
                <a:schemeClr val="folHlink"/>
              </a:buClr>
              <a:buSzPct val="60000"/>
              <a:buFont typeface="Noto Sans Symbols"/>
              <a:buChar char="■"/>
              <a:defRPr sz="2000" b="0" i="0" u="none" strike="noStrike" cap="none">
                <a:solidFill>
                  <a:schemeClr val="lt1"/>
                </a:solidFill>
                <a:latin typeface="Verdana"/>
                <a:ea typeface="Verdana"/>
                <a:cs typeface="Verdana"/>
                <a:sym typeface="Verdana"/>
              </a:defRPr>
            </a:lvl6pPr>
            <a:lvl7pPr marL="2971800" marR="0" lvl="6" indent="-152400" algn="l" rtl="0">
              <a:spcBef>
                <a:spcPts val="400"/>
              </a:spcBef>
              <a:spcAft>
                <a:spcPts val="0"/>
              </a:spcAft>
              <a:buClr>
                <a:schemeClr val="folHlink"/>
              </a:buClr>
              <a:buSzPct val="60000"/>
              <a:buFont typeface="Noto Sans Symbols"/>
              <a:buChar char="■"/>
              <a:defRPr sz="2000" b="0" i="0" u="none" strike="noStrike" cap="none">
                <a:solidFill>
                  <a:schemeClr val="lt1"/>
                </a:solidFill>
                <a:latin typeface="Verdana"/>
                <a:ea typeface="Verdana"/>
                <a:cs typeface="Verdana"/>
                <a:sym typeface="Verdana"/>
              </a:defRPr>
            </a:lvl7pPr>
            <a:lvl8pPr marL="3429000" marR="0" lvl="7" indent="-152400" algn="l" rtl="0">
              <a:spcBef>
                <a:spcPts val="400"/>
              </a:spcBef>
              <a:spcAft>
                <a:spcPts val="0"/>
              </a:spcAft>
              <a:buClr>
                <a:schemeClr val="folHlink"/>
              </a:buClr>
              <a:buSzPct val="60000"/>
              <a:buFont typeface="Noto Sans Symbols"/>
              <a:buChar char="■"/>
              <a:defRPr sz="2000" b="0" i="0" u="none" strike="noStrike" cap="none">
                <a:solidFill>
                  <a:schemeClr val="lt1"/>
                </a:solidFill>
                <a:latin typeface="Verdana"/>
                <a:ea typeface="Verdana"/>
                <a:cs typeface="Verdana"/>
                <a:sym typeface="Verdana"/>
              </a:defRPr>
            </a:lvl8pPr>
            <a:lvl9pPr marL="3886200" marR="0" lvl="8" indent="-152400" algn="l" rtl="0">
              <a:spcBef>
                <a:spcPts val="400"/>
              </a:spcBef>
              <a:spcAft>
                <a:spcPts val="0"/>
              </a:spcAft>
              <a:buClr>
                <a:schemeClr val="folHlink"/>
              </a:buClr>
              <a:buSzPct val="60000"/>
              <a:buFont typeface="Noto Sans Symbols"/>
              <a:buChar char="■"/>
              <a:defRPr sz="2000" b="0" i="0" u="none" strike="noStrike" cap="none">
                <a:solidFill>
                  <a:schemeClr val="lt1"/>
                </a:solidFill>
                <a:latin typeface="Verdana"/>
                <a:ea typeface="Verdana"/>
                <a:cs typeface="Verdana"/>
                <a:sym typeface="Verdana"/>
              </a:defRPr>
            </a:lvl9pPr>
          </a:lstStyle>
          <a:p>
            <a:endParaRPr/>
          </a:p>
        </p:txBody>
      </p:sp>
      <p:sp>
        <p:nvSpPr>
          <p:cNvPr id="50" name="Shape 50"/>
          <p:cNvSpPr txBox="1">
            <a:spLocks noGrp="1"/>
          </p:cNvSpPr>
          <p:nvPr>
            <p:ph type="dt" idx="10"/>
          </p:nvPr>
        </p:nvSpPr>
        <p:spPr>
          <a:xfrm>
            <a:off x="609600" y="6243637"/>
            <a:ext cx="2844800" cy="457200"/>
          </a:xfrm>
          <a:prstGeom prst="rect">
            <a:avLst/>
          </a:prstGeom>
          <a:noFill/>
          <a:ln>
            <a:noFill/>
          </a:ln>
        </p:spPr>
        <p:txBody>
          <a:bodyPr wrap="square" lIns="91425" tIns="91425" rIns="91425" bIns="91425" anchor="t" anchorCtr="0"/>
          <a:lstStyle>
            <a:lvl1pPr marL="0" marR="0" lvl="0" indent="0" algn="l" rtl="0">
              <a:lnSpc>
                <a:spcPct val="100000"/>
              </a:lnSpc>
              <a:spcBef>
                <a:spcPts val="0"/>
              </a:spcBef>
              <a:spcAft>
                <a:spcPts val="0"/>
              </a:spcAft>
              <a:buNone/>
              <a:defRPr sz="1800" b="0" i="0" u="none">
                <a:solidFill>
                  <a:schemeClr val="lt1"/>
                </a:solidFill>
                <a:latin typeface="Verdana"/>
                <a:ea typeface="Verdana"/>
                <a:cs typeface="Verdana"/>
                <a:sym typeface="Verdana"/>
              </a:defRPr>
            </a:lvl1pPr>
            <a:lvl2pPr marL="457200" marR="0" lvl="1"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2pPr>
            <a:lvl3pPr marL="914400" marR="0" lvl="2"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3pPr>
            <a:lvl4pPr marL="1371600" marR="0" lvl="3"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4pPr>
            <a:lvl5pPr marL="1828800" marR="0" lvl="4"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5pPr>
            <a:lvl6pPr marL="2286000" marR="0" lvl="5"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6pPr>
            <a:lvl7pPr marL="3200400" marR="0" lvl="6"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7pPr>
            <a:lvl8pPr marL="4572000" marR="0" lvl="7"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8pPr>
            <a:lvl9pPr marL="6400800" marR="0" lvl="8"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9pPr>
          </a:lstStyle>
          <a:p>
            <a:endParaRPr/>
          </a:p>
        </p:txBody>
      </p:sp>
      <p:sp>
        <p:nvSpPr>
          <p:cNvPr id="51" name="Shape 51"/>
          <p:cNvSpPr txBox="1">
            <a:spLocks noGrp="1"/>
          </p:cNvSpPr>
          <p:nvPr>
            <p:ph type="ftr" idx="11"/>
          </p:nvPr>
        </p:nvSpPr>
        <p:spPr>
          <a:xfrm>
            <a:off x="4165600" y="6248400"/>
            <a:ext cx="3860800" cy="457200"/>
          </a:xfrm>
          <a:prstGeom prst="rect">
            <a:avLst/>
          </a:prstGeom>
          <a:noFill/>
          <a:ln>
            <a:noFill/>
          </a:ln>
        </p:spPr>
        <p:txBody>
          <a:bodyPr wrap="square" lIns="91425" tIns="91425" rIns="91425" bIns="91425" anchor="t" anchorCtr="0"/>
          <a:lstStyle>
            <a:lvl1pPr marL="0" marR="0" lvl="0" indent="0" algn="l" rtl="0">
              <a:lnSpc>
                <a:spcPct val="100000"/>
              </a:lnSpc>
              <a:spcBef>
                <a:spcPts val="0"/>
              </a:spcBef>
              <a:spcAft>
                <a:spcPts val="0"/>
              </a:spcAft>
              <a:buNone/>
              <a:defRPr sz="1800" b="0" i="0" u="none">
                <a:solidFill>
                  <a:schemeClr val="lt1"/>
                </a:solidFill>
                <a:latin typeface="Verdana"/>
                <a:ea typeface="Verdana"/>
                <a:cs typeface="Verdana"/>
                <a:sym typeface="Verdana"/>
              </a:defRPr>
            </a:lvl1pPr>
            <a:lvl2pPr marL="457200" marR="0" lvl="1"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2pPr>
            <a:lvl3pPr marL="914400" marR="0" lvl="2"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3pPr>
            <a:lvl4pPr marL="1371600" marR="0" lvl="3"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4pPr>
            <a:lvl5pPr marL="1828800" marR="0" lvl="4"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5pPr>
            <a:lvl6pPr marL="2286000" marR="0" lvl="5"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6pPr>
            <a:lvl7pPr marL="3200400" marR="0" lvl="6"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7pPr>
            <a:lvl8pPr marL="4572000" marR="0" lvl="7"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8pPr>
            <a:lvl9pPr marL="6400800" marR="0" lvl="8" indent="0" algn="l" rtl="0">
              <a:lnSpc>
                <a:spcPct val="100000"/>
              </a:lnSpc>
              <a:spcBef>
                <a:spcPts val="0"/>
              </a:spcBef>
              <a:spcAft>
                <a:spcPts val="0"/>
              </a:spcAft>
              <a:buNone/>
              <a:defRPr sz="1800" b="0" i="0" u="none" strike="noStrike" cap="none">
                <a:solidFill>
                  <a:schemeClr val="lt1"/>
                </a:solidFill>
                <a:latin typeface="Verdana"/>
                <a:ea typeface="Verdana"/>
                <a:cs typeface="Verdana"/>
                <a:sym typeface="Verdana"/>
              </a:defRPr>
            </a:lvl9pPr>
          </a:lstStyle>
          <a:p>
            <a:endParaRPr/>
          </a:p>
        </p:txBody>
      </p:sp>
      <p:sp>
        <p:nvSpPr>
          <p:cNvPr id="52" name="Shape 52"/>
          <p:cNvSpPr txBox="1">
            <a:spLocks noGrp="1"/>
          </p:cNvSpPr>
          <p:nvPr>
            <p:ph type="sldNum" idx="12"/>
          </p:nvPr>
        </p:nvSpPr>
        <p:spPr>
          <a:xfrm>
            <a:off x="8737600" y="6243637"/>
            <a:ext cx="2844800" cy="457200"/>
          </a:xfrm>
          <a:prstGeom prst="rect">
            <a:avLst/>
          </a:prstGeom>
          <a:noFill/>
          <a:ln>
            <a:noFill/>
          </a:ln>
        </p:spPr>
        <p:txBody>
          <a:bodyPr wrap="square" lIns="91425" tIns="45700" rIns="91425" bIns="45700" anchor="t" anchorCtr="0">
            <a:noAutofit/>
          </a:bodyPr>
          <a:lstStyle/>
          <a:p>
            <a:pPr>
              <a:buClr>
                <a:schemeClr val="lt1"/>
              </a:buClr>
              <a:buSzPct val="25000"/>
            </a:pPr>
            <a:fld id="{00000000-1234-1234-1234-123412341234}" type="slidenum">
              <a:rPr lang="en-US" sz="1000" smtClean="0">
                <a:solidFill>
                  <a:schemeClr val="lt1"/>
                </a:solidFill>
                <a:latin typeface="Verdana"/>
                <a:ea typeface="Verdana"/>
                <a:cs typeface="Verdana"/>
                <a:sym typeface="Verdana"/>
              </a:rPr>
              <a:pPr>
                <a:buClr>
                  <a:schemeClr val="lt1"/>
                </a:buClr>
                <a:buSzPct val="25000"/>
              </a:pPr>
              <a:t>‹#›</a:t>
            </a:fld>
            <a:endParaRPr lang="en-US" sz="1000">
              <a:solidFill>
                <a:schemeClr val="lt1"/>
              </a:solidFill>
              <a:latin typeface="Verdana"/>
              <a:ea typeface="Verdana"/>
              <a:cs typeface="Verdana"/>
              <a:sym typeface="Verdana"/>
            </a:endParaRPr>
          </a:p>
        </p:txBody>
      </p:sp>
    </p:spTree>
    <p:extLst>
      <p:ext uri="{BB962C8B-B14F-4D97-AF65-F5344CB8AC3E}">
        <p14:creationId xmlns:p14="http://schemas.microsoft.com/office/powerpoint/2010/main" val="1982287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731F286-AC67-459C-B402-654E6D5ADD18}" type="datetimeFigureOut">
              <a:rPr lang="en-US" smtClean="0"/>
              <a:t>9/26/2018</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15D3671-594E-40BA-90C7-C56B7712E759}"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7966694"/>
      </p:ext>
    </p:extLst>
  </p:cSld>
  <p:clrMap bg1="dk1" tx1="lt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ica.themorgan.org/manuscript/page/110/128492"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124221"/>
            <a:ext cx="12192000" cy="1200329"/>
          </a:xfrm>
          <a:prstGeom prst="rect">
            <a:avLst/>
          </a:prstGeom>
          <a:noFill/>
        </p:spPr>
        <p:txBody>
          <a:bodyPr wrap="square" rtlCol="0">
            <a:spAutoFit/>
          </a:bodyPr>
          <a:lstStyle/>
          <a:p>
            <a:pPr algn="ctr"/>
            <a:r>
              <a:rPr lang="en-US" sz="3600" dirty="0"/>
              <a:t>Learning from Pictures: Text and Image </a:t>
            </a:r>
          </a:p>
          <a:p>
            <a:pPr algn="ctr"/>
            <a:r>
              <a:rPr lang="en-US" sz="3600" dirty="0"/>
              <a:t>in Medieval Manuscripts Part 1</a:t>
            </a:r>
          </a:p>
        </p:txBody>
      </p:sp>
    </p:spTree>
    <p:extLst>
      <p:ext uri="{BB962C8B-B14F-4D97-AF65-F5344CB8AC3E}">
        <p14:creationId xmlns:p14="http://schemas.microsoft.com/office/powerpoint/2010/main" val="13578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68812"/>
            <a:ext cx="12192000" cy="5139869"/>
          </a:xfrm>
          <a:prstGeom prst="rect">
            <a:avLst/>
          </a:prstGeom>
          <a:noFill/>
        </p:spPr>
        <p:txBody>
          <a:bodyPr wrap="square" rtlCol="0">
            <a:spAutoFit/>
          </a:bodyPr>
          <a:lstStyle/>
          <a:p>
            <a:pPr algn="ctr"/>
            <a:endParaRPr lang="en-US" sz="3600" dirty="0"/>
          </a:p>
          <a:p>
            <a:pPr algn="ctr"/>
            <a:r>
              <a:rPr lang="en-US" sz="3600" dirty="0"/>
              <a:t>What was the role of religious images in medieval culture?</a:t>
            </a:r>
          </a:p>
          <a:p>
            <a:endParaRPr lang="en-US" sz="3200" dirty="0"/>
          </a:p>
          <a:p>
            <a:endParaRPr lang="en-US" sz="3200" dirty="0"/>
          </a:p>
          <a:p>
            <a:endParaRPr lang="en-US" sz="3200" dirty="0"/>
          </a:p>
          <a:p>
            <a:pPr marL="457200" indent="-457200">
              <a:buFont typeface="Arial" panose="020B0604020202020204" pitchFamily="34" charset="0"/>
              <a:buChar char="•"/>
            </a:pPr>
            <a:r>
              <a:rPr lang="en-US" sz="3200" dirty="0"/>
              <a:t>Decoration</a:t>
            </a:r>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r>
              <a:rPr lang="en-US" sz="3200" dirty="0"/>
              <a:t>Teaching</a:t>
            </a:r>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r>
              <a:rPr lang="en-US" sz="3200" dirty="0"/>
              <a:t>Contemplation</a:t>
            </a:r>
          </a:p>
        </p:txBody>
      </p:sp>
    </p:spTree>
    <p:extLst>
      <p:ext uri="{BB962C8B-B14F-4D97-AF65-F5344CB8AC3E}">
        <p14:creationId xmlns:p14="http://schemas.microsoft.com/office/powerpoint/2010/main" val="3098665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28788"/>
            <a:ext cx="12192000" cy="3139321"/>
          </a:xfrm>
          <a:prstGeom prst="rect">
            <a:avLst/>
          </a:prstGeom>
          <a:noFill/>
        </p:spPr>
        <p:txBody>
          <a:bodyPr wrap="square" rtlCol="0">
            <a:spAutoFit/>
          </a:bodyPr>
          <a:lstStyle/>
          <a:p>
            <a:pPr algn="ctr"/>
            <a:endParaRPr lang="en-US" sz="3600" dirty="0"/>
          </a:p>
          <a:p>
            <a:pPr algn="ctr"/>
            <a:r>
              <a:rPr lang="en-US" sz="3600" dirty="0"/>
              <a:t>Biblical injunction against images:</a:t>
            </a:r>
          </a:p>
          <a:p>
            <a:pPr algn="ctr"/>
            <a:endParaRPr lang="en-US" sz="3600" dirty="0"/>
          </a:p>
          <a:p>
            <a:pPr algn="ctr"/>
            <a:endParaRPr lang="en-US" dirty="0"/>
          </a:p>
          <a:p>
            <a:endParaRPr lang="en-US" sz="2400" dirty="0"/>
          </a:p>
          <a:p>
            <a:r>
              <a:rPr lang="en-US" sz="2400" dirty="0"/>
              <a:t>“Thou shalt not make unto thee any graven image, or any likeness of any thing that is in heaven above, or that is in the earth beneath, or that is in the water under the earth.”—Exodus 20:4</a:t>
            </a:r>
          </a:p>
        </p:txBody>
      </p:sp>
    </p:spTree>
    <p:extLst>
      <p:ext uri="{BB962C8B-B14F-4D97-AF65-F5344CB8AC3E}">
        <p14:creationId xmlns:p14="http://schemas.microsoft.com/office/powerpoint/2010/main" val="4227694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1999" cy="5724644"/>
          </a:xfrm>
          <a:prstGeom prst="rect">
            <a:avLst/>
          </a:prstGeom>
          <a:noFill/>
        </p:spPr>
        <p:txBody>
          <a:bodyPr wrap="square" rtlCol="0">
            <a:spAutoFit/>
          </a:bodyPr>
          <a:lstStyle/>
          <a:p>
            <a:pPr algn="ctr"/>
            <a:endParaRPr lang="en-US" sz="3600" dirty="0"/>
          </a:p>
          <a:p>
            <a:pPr algn="ctr"/>
            <a:r>
              <a:rPr lang="en-US" sz="3600" dirty="0"/>
              <a:t>The iconoclasts:</a:t>
            </a:r>
          </a:p>
          <a:p>
            <a:pPr algn="ctr"/>
            <a:endParaRPr lang="en-US" sz="3600" dirty="0"/>
          </a:p>
          <a:p>
            <a:pPr algn="ctr"/>
            <a:endParaRPr lang="en-US" sz="3600"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sz="2400" dirty="0"/>
              <a:t>Tertullian </a:t>
            </a:r>
            <a:r>
              <a:rPr lang="en-US" sz="2400" dirty="0">
                <a:cs typeface="Arial" panose="020B0604020202020204" pitchFamily="34" charset="0"/>
              </a:rPr>
              <a:t>(2</a:t>
            </a:r>
            <a:r>
              <a:rPr lang="en-US" sz="2400" baseline="30000" dirty="0">
                <a:cs typeface="Arial" panose="020B0604020202020204" pitchFamily="34" charset="0"/>
              </a:rPr>
              <a:t>nd</a:t>
            </a:r>
            <a:r>
              <a:rPr lang="en-US" sz="2400" dirty="0">
                <a:cs typeface="Arial" panose="020B0604020202020204" pitchFamily="34" charset="0"/>
              </a:rPr>
              <a:t>-3</a:t>
            </a:r>
            <a:r>
              <a:rPr lang="en-US" sz="2400" baseline="30000" dirty="0">
                <a:cs typeface="Arial" panose="020B0604020202020204" pitchFamily="34" charset="0"/>
              </a:rPr>
              <a:t>rd</a:t>
            </a:r>
            <a:r>
              <a:rPr lang="en-US" sz="2400" dirty="0">
                <a:cs typeface="Arial" panose="020B0604020202020204" pitchFamily="34" charset="0"/>
              </a:rPr>
              <a:t> century CE): “God is not pleased by what he himself did not produce…Now even if the material out of which something is made is from God, it does not therefore follow that every way of enjoying these things is also of God.”</a:t>
            </a:r>
          </a:p>
          <a:p>
            <a:pPr marL="285750" indent="-285750">
              <a:buFont typeface="Arial" panose="020B0604020202020204" pitchFamily="34" charset="0"/>
              <a:buChar char="•"/>
            </a:pPr>
            <a:endParaRPr lang="en-US" sz="2400" dirty="0">
              <a:cs typeface="Arial" panose="020B0604020202020204" pitchFamily="34" charset="0"/>
            </a:endParaRPr>
          </a:p>
          <a:p>
            <a:pPr marL="285750" indent="-285750">
              <a:buFont typeface="Arial" panose="020B0604020202020204" pitchFamily="34" charset="0"/>
              <a:buChar char="•"/>
            </a:pPr>
            <a:r>
              <a:rPr lang="en-US" sz="2400" dirty="0">
                <a:cs typeface="Arial" panose="020B0604020202020204" pitchFamily="34" charset="0"/>
              </a:rPr>
              <a:t>Bishop Eusebius of Caesarea to the Empress Constantia (early 4</a:t>
            </a:r>
            <a:r>
              <a:rPr lang="en-US" sz="2400" baseline="30000" dirty="0">
                <a:cs typeface="Arial" panose="020B0604020202020204" pitchFamily="34" charset="0"/>
              </a:rPr>
              <a:t>th</a:t>
            </a:r>
            <a:r>
              <a:rPr lang="en-US" sz="2400" dirty="0">
                <a:cs typeface="Arial" panose="020B0604020202020204" pitchFamily="34" charset="0"/>
              </a:rPr>
              <a:t> century CE): “What image of Christ are you seeking?...I myself cannot think that you are asking for an image of the divine form.”</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534899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3724096"/>
          </a:xfrm>
          <a:prstGeom prst="rect">
            <a:avLst/>
          </a:prstGeom>
          <a:noFill/>
        </p:spPr>
        <p:txBody>
          <a:bodyPr wrap="square" rtlCol="0">
            <a:spAutoFit/>
          </a:bodyPr>
          <a:lstStyle/>
          <a:p>
            <a:pPr algn="ctr"/>
            <a:endParaRPr lang="en-US" sz="3600" dirty="0"/>
          </a:p>
          <a:p>
            <a:pPr algn="ctr"/>
            <a:r>
              <a:rPr lang="en-US" sz="3600" dirty="0"/>
              <a:t>To an iconoclast, what kinds of images were permissible?</a:t>
            </a:r>
          </a:p>
          <a:p>
            <a:pPr marL="571500" indent="-571500">
              <a:buFont typeface="Arial" panose="020B0604020202020204" pitchFamily="34" charset="0"/>
              <a:buChar char="•"/>
            </a:pPr>
            <a:endParaRPr lang="en-US" sz="3600" dirty="0"/>
          </a:p>
          <a:p>
            <a:pPr marL="571500" indent="-571500">
              <a:buFont typeface="Arial" panose="020B0604020202020204" pitchFamily="34" charset="0"/>
              <a:buChar char="•"/>
            </a:pPr>
            <a:endParaRPr lang="en-US" sz="3600" dirty="0"/>
          </a:p>
          <a:p>
            <a:pPr marL="571500" indent="-571500">
              <a:buFont typeface="Arial" panose="020B0604020202020204" pitchFamily="34" charset="0"/>
              <a:buChar char="•"/>
            </a:pPr>
            <a:r>
              <a:rPr lang="en-US" sz="2400" dirty="0"/>
              <a:t>Miraculous images, like Christ’s face on St Veronica’s veil</a:t>
            </a:r>
          </a:p>
          <a:p>
            <a:pPr marL="571500" indent="-571500">
              <a:buFont typeface="Arial" panose="020B0604020202020204" pitchFamily="34" charset="0"/>
              <a:buChar char="•"/>
            </a:pPr>
            <a:endParaRPr lang="en-US" sz="2400" dirty="0"/>
          </a:p>
          <a:p>
            <a:pPr marL="571500" indent="-571500">
              <a:buFont typeface="Arial" panose="020B0604020202020204" pitchFamily="34" charset="0"/>
              <a:buChar char="•"/>
            </a:pPr>
            <a:r>
              <a:rPr lang="en-US" sz="2400" dirty="0"/>
              <a:t>Images with authority, like copies of the portrait St Luke painted of the Virgin and Child</a:t>
            </a:r>
          </a:p>
          <a:p>
            <a:pPr marL="571500" indent="-571500">
              <a:buFont typeface="Arial" panose="020B0604020202020204" pitchFamily="34" charset="0"/>
              <a:buChar char="•"/>
            </a:pPr>
            <a:endParaRPr lang="en-US" sz="2000" dirty="0"/>
          </a:p>
        </p:txBody>
      </p:sp>
    </p:spTree>
    <p:extLst>
      <p:ext uri="{BB962C8B-B14F-4D97-AF65-F5344CB8AC3E}">
        <p14:creationId xmlns:p14="http://schemas.microsoft.com/office/powerpoint/2010/main" val="1436973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1999" cy="5632311"/>
          </a:xfrm>
          <a:prstGeom prst="rect">
            <a:avLst/>
          </a:prstGeom>
          <a:noFill/>
        </p:spPr>
        <p:txBody>
          <a:bodyPr wrap="square" rtlCol="0">
            <a:spAutoFit/>
          </a:bodyPr>
          <a:lstStyle/>
          <a:p>
            <a:pPr algn="ctr"/>
            <a:endParaRPr lang="en-US" sz="3600" dirty="0"/>
          </a:p>
          <a:p>
            <a:pPr algn="ctr"/>
            <a:r>
              <a:rPr lang="en-US" sz="3600" dirty="0"/>
              <a:t>The iconophiles:</a:t>
            </a:r>
          </a:p>
          <a:p>
            <a:pPr algn="ctr"/>
            <a:endParaRPr lang="en-US" sz="3600" dirty="0"/>
          </a:p>
          <a:p>
            <a:pPr algn="ctr"/>
            <a:endParaRPr lang="en-US" sz="2400" dirty="0">
              <a:cs typeface="Arial" panose="020B0604020202020204" pitchFamily="34" charset="0"/>
            </a:endParaRPr>
          </a:p>
          <a:p>
            <a:pPr marL="285750" indent="-285750">
              <a:buFont typeface="Arial" panose="020B0604020202020204" pitchFamily="34" charset="0"/>
              <a:buChar char="•"/>
            </a:pPr>
            <a:r>
              <a:rPr lang="en-US" sz="2400" dirty="0">
                <a:cs typeface="Arial" panose="020B0604020202020204" pitchFamily="34" charset="0"/>
              </a:rPr>
              <a:t>Pope Gregory the Great to Bishop </a:t>
            </a:r>
            <a:r>
              <a:rPr lang="en-US" sz="2400" dirty="0" err="1">
                <a:cs typeface="Arial" panose="020B0604020202020204" pitchFamily="34" charset="0"/>
              </a:rPr>
              <a:t>Serenus</a:t>
            </a:r>
            <a:r>
              <a:rPr lang="en-US" sz="2400" dirty="0">
                <a:cs typeface="Arial" panose="020B0604020202020204" pitchFamily="34" charset="0"/>
              </a:rPr>
              <a:t> of Marseilles (late 6</a:t>
            </a:r>
            <a:r>
              <a:rPr lang="en-US" sz="2400" baseline="30000" dirty="0">
                <a:cs typeface="Arial" panose="020B0604020202020204" pitchFamily="34" charset="0"/>
              </a:rPr>
              <a:t>th</a:t>
            </a:r>
            <a:r>
              <a:rPr lang="en-US" sz="2400" dirty="0">
                <a:cs typeface="Arial" panose="020B0604020202020204" pitchFamily="34" charset="0"/>
              </a:rPr>
              <a:t> century CE): “To adore images is one thing; to teach with their help what should be adored is another. What Scripture is to the educated, images are to the ignorant, who see through them what they must accept; they read in them what they cannot read in books. This is especially true of the pagans.”</a:t>
            </a:r>
          </a:p>
          <a:p>
            <a:pPr marL="285750" indent="-285750">
              <a:buFont typeface="Arial" panose="020B0604020202020204" pitchFamily="34" charset="0"/>
              <a:buChar char="•"/>
            </a:pPr>
            <a:endParaRPr lang="en-US" sz="2400" dirty="0">
              <a:cs typeface="Arial" panose="020B0604020202020204" pitchFamily="34" charset="0"/>
            </a:endParaRPr>
          </a:p>
          <a:p>
            <a:pPr marL="285750" indent="-285750">
              <a:buFont typeface="Arial" panose="020B0604020202020204" pitchFamily="34" charset="0"/>
              <a:buChar char="•"/>
            </a:pPr>
            <a:r>
              <a:rPr lang="en-US" sz="2400" dirty="0">
                <a:cs typeface="Arial" panose="020B0604020202020204" pitchFamily="34" charset="0"/>
              </a:rPr>
              <a:t>St John of Damascus (mid 8</a:t>
            </a:r>
            <a:r>
              <a:rPr lang="en-US" sz="2400" baseline="30000" dirty="0">
                <a:cs typeface="Arial" panose="020B0604020202020204" pitchFamily="34" charset="0"/>
              </a:rPr>
              <a:t>th</a:t>
            </a:r>
            <a:r>
              <a:rPr lang="en-US" sz="2400" dirty="0">
                <a:cs typeface="Arial" panose="020B0604020202020204" pitchFamily="34" charset="0"/>
              </a:rPr>
              <a:t> century CE): “</a:t>
            </a:r>
            <a:r>
              <a:rPr lang="en-US" sz="2400" dirty="0"/>
              <a:t>Often, doubtless, when we have not the Lord's Passion in mind and see the image of Christ's crucifixion, his saving Passion is brought back to remembrance, and we fall down and worship not the material but that which is imaged</a:t>
            </a:r>
            <a:r>
              <a:rPr lang="en-US" sz="2400" dirty="0">
                <a:cs typeface="Arial" panose="020B0604020202020204" pitchFamily="34" charset="0"/>
              </a:rPr>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30906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770385" cy="6858000"/>
          </a:xfrm>
          <a:prstGeom prst="rect">
            <a:avLst/>
          </a:prstGeom>
        </p:spPr>
      </p:pic>
      <p:sp>
        <p:nvSpPr>
          <p:cNvPr id="5" name="TextBox 4"/>
          <p:cNvSpPr txBox="1"/>
          <p:nvPr/>
        </p:nvSpPr>
        <p:spPr>
          <a:xfrm>
            <a:off x="4770385" y="0"/>
            <a:ext cx="4159876" cy="707886"/>
          </a:xfrm>
          <a:prstGeom prst="rect">
            <a:avLst/>
          </a:prstGeom>
          <a:noFill/>
        </p:spPr>
        <p:txBody>
          <a:bodyPr wrap="square" rtlCol="0">
            <a:spAutoFit/>
          </a:bodyPr>
          <a:lstStyle/>
          <a:p>
            <a:r>
              <a:rPr lang="en-US" sz="2000" i="1" dirty="0"/>
              <a:t>The Crucifixion</a:t>
            </a:r>
          </a:p>
          <a:p>
            <a:r>
              <a:rPr lang="en-US" sz="2000" dirty="0"/>
              <a:t>French prayer book, late 13</a:t>
            </a:r>
            <a:r>
              <a:rPr lang="en-US" sz="2000" baseline="30000" dirty="0"/>
              <a:t>th</a:t>
            </a:r>
            <a:r>
              <a:rPr lang="en-US" sz="2000" dirty="0"/>
              <a:t> century</a:t>
            </a:r>
          </a:p>
        </p:txBody>
      </p:sp>
      <p:sp>
        <p:nvSpPr>
          <p:cNvPr id="6" name="TextBox 5"/>
          <p:cNvSpPr txBox="1"/>
          <p:nvPr/>
        </p:nvSpPr>
        <p:spPr>
          <a:xfrm>
            <a:off x="5730863" y="2013228"/>
            <a:ext cx="5525036" cy="3970318"/>
          </a:xfrm>
          <a:prstGeom prst="rect">
            <a:avLst/>
          </a:prstGeom>
          <a:noFill/>
        </p:spPr>
        <p:txBody>
          <a:bodyPr wrap="square" rtlCol="0">
            <a:spAutoFit/>
          </a:bodyPr>
          <a:lstStyle/>
          <a:p>
            <a:r>
              <a:rPr lang="en-US" sz="2800" dirty="0"/>
              <a:t>Affective piety: </a:t>
            </a:r>
          </a:p>
          <a:p>
            <a:r>
              <a:rPr lang="en-US" sz="2800" dirty="0"/>
              <a:t>emotional engagement with and devotion to Christ, particularly human aspects like his death, and to the joys and sorrows of the Virgin Mary.</a:t>
            </a:r>
          </a:p>
          <a:p>
            <a:endParaRPr lang="en-US" sz="2800" dirty="0"/>
          </a:p>
          <a:p>
            <a:r>
              <a:rPr lang="en-US" sz="2800" dirty="0">
                <a:hlinkClick r:id="rId3"/>
              </a:rPr>
              <a:t>http://ica.themorgan.org/manuscript/page/110/128492</a:t>
            </a:r>
            <a:endParaRPr lang="en-US" sz="2800" dirty="0"/>
          </a:p>
        </p:txBody>
      </p:sp>
    </p:spTree>
    <p:extLst>
      <p:ext uri="{BB962C8B-B14F-4D97-AF65-F5344CB8AC3E}">
        <p14:creationId xmlns:p14="http://schemas.microsoft.com/office/powerpoint/2010/main" val="754312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US" sz="3600" dirty="0">
                <a:latin typeface="+mn-lt"/>
              </a:rPr>
              <a:t>Why manuscripts?</a:t>
            </a:r>
          </a:p>
        </p:txBody>
      </p:sp>
      <p:sp>
        <p:nvSpPr>
          <p:cNvPr id="3" name="Content Placeholder 2"/>
          <p:cNvSpPr>
            <a:spLocks noGrp="1"/>
          </p:cNvSpPr>
          <p:nvPr>
            <p:ph idx="1"/>
          </p:nvPr>
        </p:nvSpPr>
        <p:spPr>
          <a:xfrm>
            <a:off x="0" y="1325563"/>
            <a:ext cx="12192000" cy="4351338"/>
          </a:xfrm>
        </p:spPr>
        <p:txBody>
          <a:bodyPr/>
          <a:lstStyle/>
          <a:p>
            <a:endParaRPr lang="en-US" dirty="0"/>
          </a:p>
          <a:p>
            <a:endParaRPr lang="en-US" dirty="0"/>
          </a:p>
          <a:p>
            <a:r>
              <a:rPr lang="en-US" dirty="0"/>
              <a:t>There are so many of them.</a:t>
            </a:r>
          </a:p>
          <a:p>
            <a:endParaRPr lang="en-US" dirty="0"/>
          </a:p>
          <a:p>
            <a:r>
              <a:rPr lang="en-US" dirty="0"/>
              <a:t>They preserve medieval culture.</a:t>
            </a:r>
          </a:p>
          <a:p>
            <a:endParaRPr lang="en-US" dirty="0"/>
          </a:p>
          <a:p>
            <a:r>
              <a:rPr lang="en-US" dirty="0"/>
              <a:t>We have access to them here at the University!</a:t>
            </a:r>
          </a:p>
        </p:txBody>
      </p:sp>
    </p:spTree>
    <p:extLst>
      <p:ext uri="{BB962C8B-B14F-4D97-AF65-F5344CB8AC3E}">
        <p14:creationId xmlns:p14="http://schemas.microsoft.com/office/powerpoint/2010/main" val="2723966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a:t>How to make a manuscript</a:t>
            </a:r>
          </a:p>
        </p:txBody>
      </p:sp>
      <p:sp>
        <p:nvSpPr>
          <p:cNvPr id="5" name="TextBox 4"/>
          <p:cNvSpPr txBox="1"/>
          <p:nvPr/>
        </p:nvSpPr>
        <p:spPr>
          <a:xfrm>
            <a:off x="0" y="901521"/>
            <a:ext cx="121920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t>Parchment: Calf, sheep, or goat skin</a:t>
            </a:r>
          </a:p>
          <a:p>
            <a:pPr marL="285750" indent="-285750">
              <a:buFont typeface="Arial" panose="020B0604020202020204" pitchFamily="34" charset="0"/>
              <a:buChar char="•"/>
            </a:pPr>
            <a:r>
              <a:rPr lang="en-US" sz="2400" dirty="0"/>
              <a:t>Vellum: Specifically calf skin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707377"/>
            <a:ext cx="2910625" cy="415062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7364" y="2707377"/>
            <a:ext cx="4173854" cy="4150623"/>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78896" y="2707376"/>
            <a:ext cx="3513104" cy="4145463"/>
          </a:xfrm>
          <a:prstGeom prst="rect">
            <a:avLst/>
          </a:prstGeom>
        </p:spPr>
      </p:pic>
      <p:sp>
        <p:nvSpPr>
          <p:cNvPr id="11" name="TextBox 10"/>
          <p:cNvSpPr txBox="1"/>
          <p:nvPr/>
        </p:nvSpPr>
        <p:spPr>
          <a:xfrm>
            <a:off x="-22088" y="1731118"/>
            <a:ext cx="2932711" cy="1015663"/>
          </a:xfrm>
          <a:prstGeom prst="rect">
            <a:avLst/>
          </a:prstGeom>
          <a:noFill/>
        </p:spPr>
        <p:txBody>
          <a:bodyPr wrap="square" rtlCol="0">
            <a:spAutoFit/>
          </a:bodyPr>
          <a:lstStyle/>
          <a:p>
            <a:pPr algn="ctr"/>
            <a:r>
              <a:rPr lang="en-US" sz="2000" dirty="0"/>
              <a:t>The parchment is washed, stretched, and scraped with a </a:t>
            </a:r>
            <a:r>
              <a:rPr lang="en-US" sz="2000" dirty="0" err="1"/>
              <a:t>lunellum</a:t>
            </a:r>
            <a:endParaRPr lang="en-US" sz="2000" dirty="0"/>
          </a:p>
        </p:txBody>
      </p:sp>
      <p:sp>
        <p:nvSpPr>
          <p:cNvPr id="12" name="TextBox 11"/>
          <p:cNvSpPr txBox="1"/>
          <p:nvPr/>
        </p:nvSpPr>
        <p:spPr>
          <a:xfrm>
            <a:off x="3577364" y="2292987"/>
            <a:ext cx="4173854" cy="400110"/>
          </a:xfrm>
          <a:prstGeom prst="rect">
            <a:avLst/>
          </a:prstGeom>
          <a:noFill/>
        </p:spPr>
        <p:txBody>
          <a:bodyPr wrap="square" rtlCol="0">
            <a:spAutoFit/>
          </a:bodyPr>
          <a:lstStyle/>
          <a:p>
            <a:pPr algn="ctr"/>
            <a:r>
              <a:rPr lang="en-US" sz="2000" dirty="0"/>
              <a:t>Purchasing parchment</a:t>
            </a:r>
          </a:p>
        </p:txBody>
      </p:sp>
      <p:sp>
        <p:nvSpPr>
          <p:cNvPr id="13" name="TextBox 12"/>
          <p:cNvSpPr txBox="1"/>
          <p:nvPr/>
        </p:nvSpPr>
        <p:spPr>
          <a:xfrm>
            <a:off x="8678896" y="2238949"/>
            <a:ext cx="3513104" cy="400110"/>
          </a:xfrm>
          <a:prstGeom prst="rect">
            <a:avLst/>
          </a:prstGeom>
          <a:noFill/>
        </p:spPr>
        <p:txBody>
          <a:bodyPr wrap="square" rtlCol="0">
            <a:spAutoFit/>
          </a:bodyPr>
          <a:lstStyle/>
          <a:p>
            <a:pPr algn="ctr"/>
            <a:r>
              <a:rPr lang="en-US" sz="2000" dirty="0"/>
              <a:t>Cutting parchment</a:t>
            </a:r>
          </a:p>
        </p:txBody>
      </p:sp>
    </p:spTree>
    <p:extLst>
      <p:ext uri="{BB962C8B-B14F-4D97-AF65-F5344CB8AC3E}">
        <p14:creationId xmlns:p14="http://schemas.microsoft.com/office/powerpoint/2010/main" val="1092659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a:t>How to make a manuscript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067" y="1018986"/>
            <a:ext cx="4134924" cy="5839014"/>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3851" y="1018986"/>
            <a:ext cx="4446221" cy="5839014"/>
          </a:xfrm>
          <a:prstGeom prst="rect">
            <a:avLst/>
          </a:prstGeom>
        </p:spPr>
      </p:pic>
      <p:sp>
        <p:nvSpPr>
          <p:cNvPr id="8" name="TextBox 7"/>
          <p:cNvSpPr txBox="1"/>
          <p:nvPr/>
        </p:nvSpPr>
        <p:spPr>
          <a:xfrm>
            <a:off x="1056067" y="553792"/>
            <a:ext cx="4134924" cy="400110"/>
          </a:xfrm>
          <a:prstGeom prst="rect">
            <a:avLst/>
          </a:prstGeom>
          <a:noFill/>
        </p:spPr>
        <p:txBody>
          <a:bodyPr wrap="square" rtlCol="0">
            <a:spAutoFit/>
          </a:bodyPr>
          <a:lstStyle/>
          <a:p>
            <a:pPr algn="ctr"/>
            <a:r>
              <a:rPr lang="en-US" sz="2000" dirty="0"/>
              <a:t>Ruling a manuscript</a:t>
            </a:r>
          </a:p>
        </p:txBody>
      </p:sp>
      <p:sp>
        <p:nvSpPr>
          <p:cNvPr id="9" name="TextBox 8"/>
          <p:cNvSpPr txBox="1"/>
          <p:nvPr/>
        </p:nvSpPr>
        <p:spPr>
          <a:xfrm>
            <a:off x="6603851" y="599959"/>
            <a:ext cx="4446221" cy="400110"/>
          </a:xfrm>
          <a:prstGeom prst="rect">
            <a:avLst/>
          </a:prstGeom>
          <a:noFill/>
        </p:spPr>
        <p:txBody>
          <a:bodyPr wrap="square" rtlCol="0">
            <a:spAutoFit/>
          </a:bodyPr>
          <a:lstStyle/>
          <a:p>
            <a:pPr algn="ctr"/>
            <a:r>
              <a:rPr lang="en-US" sz="2000" dirty="0"/>
              <a:t>Visible pricking marks and ruled lines</a:t>
            </a:r>
          </a:p>
        </p:txBody>
      </p:sp>
    </p:spTree>
    <p:extLst>
      <p:ext uri="{BB962C8B-B14F-4D97-AF65-F5344CB8AC3E}">
        <p14:creationId xmlns:p14="http://schemas.microsoft.com/office/powerpoint/2010/main" val="1452501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a:t>How to make a manuscript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23172"/>
            <a:ext cx="5838825" cy="4371975"/>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3436" t="2486" r="2901" b="18741"/>
          <a:stretch/>
        </p:blipFill>
        <p:spPr>
          <a:xfrm>
            <a:off x="6709893" y="1920537"/>
            <a:ext cx="5482107" cy="4374610"/>
          </a:xfrm>
          <a:prstGeom prst="rect">
            <a:avLst/>
          </a:prstGeom>
        </p:spPr>
      </p:pic>
      <p:sp>
        <p:nvSpPr>
          <p:cNvPr id="9" name="TextBox 8"/>
          <p:cNvSpPr txBox="1"/>
          <p:nvPr/>
        </p:nvSpPr>
        <p:spPr>
          <a:xfrm>
            <a:off x="0" y="1055488"/>
            <a:ext cx="5838825" cy="707886"/>
          </a:xfrm>
          <a:prstGeom prst="rect">
            <a:avLst/>
          </a:prstGeom>
          <a:noFill/>
        </p:spPr>
        <p:txBody>
          <a:bodyPr wrap="square" rtlCol="0">
            <a:spAutoFit/>
          </a:bodyPr>
          <a:lstStyle/>
          <a:p>
            <a:pPr algn="ctr"/>
            <a:r>
              <a:rPr lang="en-US" sz="2000" dirty="0"/>
              <a:t>The scribe Jean </a:t>
            </a:r>
            <a:r>
              <a:rPr lang="en-US" sz="2000" dirty="0" err="1"/>
              <a:t>Miélot</a:t>
            </a:r>
            <a:r>
              <a:rPr lang="en-US" sz="2000" dirty="0"/>
              <a:t> writing. He holds a penknife in his left hand to keep the page steady.</a:t>
            </a:r>
          </a:p>
        </p:txBody>
      </p:sp>
      <p:sp>
        <p:nvSpPr>
          <p:cNvPr id="10" name="TextBox 9"/>
          <p:cNvSpPr txBox="1"/>
          <p:nvPr/>
        </p:nvSpPr>
        <p:spPr>
          <a:xfrm>
            <a:off x="6610398" y="929491"/>
            <a:ext cx="5482107" cy="707886"/>
          </a:xfrm>
          <a:prstGeom prst="rect">
            <a:avLst/>
          </a:prstGeom>
          <a:noFill/>
        </p:spPr>
        <p:txBody>
          <a:bodyPr wrap="square" rtlCol="0">
            <a:spAutoFit/>
          </a:bodyPr>
          <a:lstStyle/>
          <a:p>
            <a:pPr algn="ctr"/>
            <a:r>
              <a:rPr lang="en-US" sz="2000" dirty="0"/>
              <a:t>The red text is rubrication, which shows when one section ends and another begins.</a:t>
            </a:r>
          </a:p>
        </p:txBody>
      </p:sp>
    </p:spTree>
    <p:extLst>
      <p:ext uri="{BB962C8B-B14F-4D97-AF65-F5344CB8AC3E}">
        <p14:creationId xmlns:p14="http://schemas.microsoft.com/office/powerpoint/2010/main" val="1584678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5588"/>
            <a:ext cx="6019800" cy="5029200"/>
          </a:xfrm>
          <a:prstGeom prst="rect">
            <a:avLst/>
          </a:prstGeom>
        </p:spPr>
      </p:pic>
      <p:sp>
        <p:nvSpPr>
          <p:cNvPr id="8" name="TextBox 7"/>
          <p:cNvSpPr txBox="1"/>
          <p:nvPr/>
        </p:nvSpPr>
        <p:spPr>
          <a:xfrm>
            <a:off x="0" y="0"/>
            <a:ext cx="12191999" cy="646331"/>
          </a:xfrm>
          <a:prstGeom prst="rect">
            <a:avLst/>
          </a:prstGeom>
          <a:noFill/>
        </p:spPr>
        <p:txBody>
          <a:bodyPr wrap="square" rtlCol="0">
            <a:spAutoFit/>
          </a:bodyPr>
          <a:lstStyle/>
          <a:p>
            <a:pPr algn="ctr"/>
            <a:r>
              <a:rPr lang="en-GB" sz="3600" dirty="0"/>
              <a:t>Some medieval scripts</a:t>
            </a:r>
          </a:p>
        </p:txBody>
      </p:sp>
      <p:sp>
        <p:nvSpPr>
          <p:cNvPr id="9" name="TextBox 8"/>
          <p:cNvSpPr txBox="1"/>
          <p:nvPr/>
        </p:nvSpPr>
        <p:spPr>
          <a:xfrm>
            <a:off x="6019800" y="1153296"/>
            <a:ext cx="6096001" cy="4247317"/>
          </a:xfrm>
          <a:prstGeom prst="rect">
            <a:avLst/>
          </a:prstGeom>
          <a:noFill/>
        </p:spPr>
        <p:txBody>
          <a:bodyPr wrap="square" rtlCol="0">
            <a:spAutoFit/>
          </a:bodyPr>
          <a:lstStyle/>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r>
              <a:rPr lang="en-GB" dirty="0"/>
              <a:t>Carolingian miniscule (c.800-c.1050) </a:t>
            </a:r>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r>
              <a:rPr lang="en-GB" dirty="0" err="1"/>
              <a:t>Pregothic</a:t>
            </a:r>
            <a:r>
              <a:rPr lang="en-GB" dirty="0"/>
              <a:t> script (c.1050-c.1250)</a:t>
            </a:r>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r>
              <a:rPr lang="en-GB" dirty="0"/>
              <a:t>Gothic script (c.1250-c.1500)</a:t>
            </a:r>
          </a:p>
        </p:txBody>
      </p:sp>
    </p:spTree>
    <p:extLst>
      <p:ext uri="{BB962C8B-B14F-4D97-AF65-F5344CB8AC3E}">
        <p14:creationId xmlns:p14="http://schemas.microsoft.com/office/powerpoint/2010/main" val="1197790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898" t="1716" r="1283" b="961"/>
          <a:stretch/>
        </p:blipFill>
        <p:spPr>
          <a:xfrm>
            <a:off x="2941704" y="1252151"/>
            <a:ext cx="6382732" cy="4983892"/>
          </a:xfrm>
          <a:prstGeom prst="rect">
            <a:avLst/>
          </a:prstGeom>
        </p:spPr>
      </p:pic>
      <p:sp>
        <p:nvSpPr>
          <p:cNvPr id="5" name="TextBox 4"/>
          <p:cNvSpPr txBox="1"/>
          <p:nvPr/>
        </p:nvSpPr>
        <p:spPr>
          <a:xfrm>
            <a:off x="0" y="0"/>
            <a:ext cx="12191999" cy="646331"/>
          </a:xfrm>
          <a:prstGeom prst="rect">
            <a:avLst/>
          </a:prstGeom>
          <a:noFill/>
        </p:spPr>
        <p:txBody>
          <a:bodyPr wrap="square" rtlCol="0">
            <a:spAutoFit/>
          </a:bodyPr>
          <a:lstStyle/>
          <a:p>
            <a:pPr algn="ctr"/>
            <a:r>
              <a:rPr lang="en-GB" sz="3600" dirty="0"/>
              <a:t>Some medieval scripts</a:t>
            </a:r>
          </a:p>
        </p:txBody>
      </p:sp>
      <p:sp>
        <p:nvSpPr>
          <p:cNvPr id="6" name="TextBox 5"/>
          <p:cNvSpPr txBox="1"/>
          <p:nvPr/>
        </p:nvSpPr>
        <p:spPr>
          <a:xfrm>
            <a:off x="2941704" y="807308"/>
            <a:ext cx="6382732" cy="400110"/>
          </a:xfrm>
          <a:prstGeom prst="rect">
            <a:avLst/>
          </a:prstGeom>
          <a:noFill/>
        </p:spPr>
        <p:txBody>
          <a:bodyPr wrap="square" rtlCol="0">
            <a:spAutoFit/>
          </a:bodyPr>
          <a:lstStyle/>
          <a:p>
            <a:pPr algn="ctr"/>
            <a:r>
              <a:rPr lang="en-GB" sz="2000" dirty="0"/>
              <a:t>A scribe’s sheet of sample scripts, c.1450</a:t>
            </a:r>
          </a:p>
        </p:txBody>
      </p:sp>
    </p:spTree>
    <p:extLst>
      <p:ext uri="{BB962C8B-B14F-4D97-AF65-F5344CB8AC3E}">
        <p14:creationId xmlns:p14="http://schemas.microsoft.com/office/powerpoint/2010/main" val="2742767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a:t>How to make a manuscript</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3311" t="4508" r="2839" b="10986"/>
          <a:stretch/>
        </p:blipFill>
        <p:spPr>
          <a:xfrm>
            <a:off x="0" y="688606"/>
            <a:ext cx="6375042" cy="6169394"/>
          </a:xfrm>
          <a:prstGeom prst="rect">
            <a:avLst/>
          </a:prstGeom>
        </p:spPr>
      </p:pic>
      <p:sp>
        <p:nvSpPr>
          <p:cNvPr id="6" name="TextBox 5"/>
          <p:cNvSpPr txBox="1"/>
          <p:nvPr/>
        </p:nvSpPr>
        <p:spPr>
          <a:xfrm>
            <a:off x="6517085" y="2120024"/>
            <a:ext cx="5816958" cy="2246769"/>
          </a:xfrm>
          <a:prstGeom prst="rect">
            <a:avLst/>
          </a:prstGeom>
          <a:noFill/>
        </p:spPr>
        <p:txBody>
          <a:bodyPr wrap="square" rtlCol="0">
            <a:spAutoFit/>
          </a:bodyPr>
          <a:lstStyle/>
          <a:p>
            <a:r>
              <a:rPr lang="en-US" sz="2000" dirty="0"/>
              <a:t>Illumination:</a:t>
            </a:r>
          </a:p>
          <a:p>
            <a:endParaRPr lang="en-US" sz="2000" dirty="0"/>
          </a:p>
          <a:p>
            <a:pPr marL="285750" indent="-285750">
              <a:buFont typeface="Arial" panose="020B0604020202020204" pitchFamily="34" charset="0"/>
              <a:buChar char="•"/>
            </a:pPr>
            <a:r>
              <a:rPr lang="en-US" sz="2000" dirty="0"/>
              <a:t>After text was complete, the images were drawn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Gold leaf was applied first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image was then painted</a:t>
            </a:r>
          </a:p>
        </p:txBody>
      </p:sp>
    </p:spTree>
    <p:extLst>
      <p:ext uri="{BB962C8B-B14F-4D97-AF65-F5344CB8AC3E}">
        <p14:creationId xmlns:p14="http://schemas.microsoft.com/office/powerpoint/2010/main" val="461176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36699" t="21380" r="30449" b="43843"/>
          <a:stretch/>
        </p:blipFill>
        <p:spPr bwMode="auto">
          <a:xfrm>
            <a:off x="-1" y="1101905"/>
            <a:ext cx="8229600" cy="575609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0"/>
            <a:ext cx="12192000" cy="646331"/>
          </a:xfrm>
          <a:prstGeom prst="rect">
            <a:avLst/>
          </a:prstGeom>
          <a:noFill/>
        </p:spPr>
        <p:txBody>
          <a:bodyPr wrap="square" rtlCol="0">
            <a:spAutoFit/>
          </a:bodyPr>
          <a:lstStyle/>
          <a:p>
            <a:pPr algn="ctr"/>
            <a:r>
              <a:rPr lang="en-US" sz="3600" dirty="0"/>
              <a:t>How to make a manuscript</a:t>
            </a:r>
          </a:p>
        </p:txBody>
      </p:sp>
      <p:sp>
        <p:nvSpPr>
          <p:cNvPr id="6" name="TextBox 5"/>
          <p:cNvSpPr txBox="1"/>
          <p:nvPr/>
        </p:nvSpPr>
        <p:spPr>
          <a:xfrm>
            <a:off x="-1" y="701795"/>
            <a:ext cx="8229599" cy="400110"/>
          </a:xfrm>
          <a:prstGeom prst="rect">
            <a:avLst/>
          </a:prstGeom>
          <a:noFill/>
        </p:spPr>
        <p:txBody>
          <a:bodyPr wrap="square" rtlCol="0">
            <a:spAutoFit/>
          </a:bodyPr>
          <a:lstStyle/>
          <a:p>
            <a:pPr algn="ctr"/>
            <a:r>
              <a:rPr lang="en-US" sz="2000" dirty="0"/>
              <a:t>Binding</a:t>
            </a:r>
          </a:p>
        </p:txBody>
      </p:sp>
      <p:sp>
        <p:nvSpPr>
          <p:cNvPr id="7" name="TextBox 6"/>
          <p:cNvSpPr txBox="1"/>
          <p:nvPr/>
        </p:nvSpPr>
        <p:spPr>
          <a:xfrm>
            <a:off x="8318375" y="2305615"/>
            <a:ext cx="3962402" cy="2246769"/>
          </a:xfrm>
          <a:prstGeom prst="rect">
            <a:avLst/>
          </a:prstGeom>
          <a:noFill/>
        </p:spPr>
        <p:txBody>
          <a:bodyPr wrap="square" rtlCol="0">
            <a:spAutoFit/>
          </a:bodyPr>
          <a:lstStyle/>
          <a:p>
            <a:r>
              <a:rPr lang="en-US" sz="2000" dirty="0" err="1"/>
              <a:t>Bifolium</a:t>
            </a:r>
            <a:r>
              <a:rPr lang="en-US" sz="2000" dirty="0"/>
              <a:t>: a single sheet of parchment folded in half to create two folios</a:t>
            </a:r>
          </a:p>
          <a:p>
            <a:endParaRPr lang="en-US" sz="2000" dirty="0"/>
          </a:p>
          <a:p>
            <a:r>
              <a:rPr lang="en-US" sz="2000" dirty="0"/>
              <a:t>Quire: a gathering of multiple </a:t>
            </a:r>
            <a:r>
              <a:rPr lang="en-US" sz="2000" dirty="0" err="1"/>
              <a:t>bifolia</a:t>
            </a:r>
            <a:r>
              <a:rPr lang="en-US" sz="2000" dirty="0"/>
              <a:t>. Multiple quires are bound together to form a manuscript.</a:t>
            </a:r>
          </a:p>
        </p:txBody>
      </p:sp>
    </p:spTree>
    <p:extLst>
      <p:ext uri="{BB962C8B-B14F-4D97-AF65-F5344CB8AC3E}">
        <p14:creationId xmlns:p14="http://schemas.microsoft.com/office/powerpoint/2010/main" val="2542786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314" r="1970" b="1596"/>
          <a:stretch/>
        </p:blipFill>
        <p:spPr>
          <a:xfrm>
            <a:off x="1904276" y="1279434"/>
            <a:ext cx="8383448" cy="5578566"/>
          </a:xfrm>
          <a:prstGeom prst="rect">
            <a:avLst/>
          </a:prstGeom>
        </p:spPr>
      </p:pic>
      <p:sp>
        <p:nvSpPr>
          <p:cNvPr id="5" name="TextBox 4"/>
          <p:cNvSpPr txBox="1"/>
          <p:nvPr/>
        </p:nvSpPr>
        <p:spPr>
          <a:xfrm>
            <a:off x="7557403" y="885419"/>
            <a:ext cx="2730321" cy="400110"/>
          </a:xfrm>
          <a:prstGeom prst="rect">
            <a:avLst/>
          </a:prstGeom>
          <a:noFill/>
        </p:spPr>
        <p:txBody>
          <a:bodyPr wrap="square" rtlCol="0">
            <a:spAutoFit/>
          </a:bodyPr>
          <a:lstStyle/>
          <a:p>
            <a:pPr algn="r"/>
            <a:r>
              <a:rPr lang="en-US" sz="2000" dirty="0"/>
              <a:t>Folio 39 recto</a:t>
            </a:r>
          </a:p>
        </p:txBody>
      </p:sp>
      <p:sp>
        <p:nvSpPr>
          <p:cNvPr id="6" name="TextBox 5"/>
          <p:cNvSpPr txBox="1"/>
          <p:nvPr/>
        </p:nvSpPr>
        <p:spPr>
          <a:xfrm>
            <a:off x="1904276" y="885419"/>
            <a:ext cx="2730321" cy="400110"/>
          </a:xfrm>
          <a:prstGeom prst="rect">
            <a:avLst/>
          </a:prstGeom>
          <a:noFill/>
        </p:spPr>
        <p:txBody>
          <a:bodyPr wrap="square" rtlCol="0">
            <a:spAutoFit/>
          </a:bodyPr>
          <a:lstStyle/>
          <a:p>
            <a:r>
              <a:rPr lang="en-US" sz="2000" dirty="0"/>
              <a:t>Folio 38 verso</a:t>
            </a:r>
          </a:p>
        </p:txBody>
      </p:sp>
      <p:sp>
        <p:nvSpPr>
          <p:cNvPr id="7" name="TextBox 6"/>
          <p:cNvSpPr txBox="1"/>
          <p:nvPr/>
        </p:nvSpPr>
        <p:spPr>
          <a:xfrm>
            <a:off x="0" y="2065882"/>
            <a:ext cx="1904276" cy="1938992"/>
          </a:xfrm>
          <a:prstGeom prst="rect">
            <a:avLst/>
          </a:prstGeom>
          <a:noFill/>
        </p:spPr>
        <p:txBody>
          <a:bodyPr wrap="square" rtlCol="0">
            <a:spAutoFit/>
          </a:bodyPr>
          <a:lstStyle/>
          <a:p>
            <a:r>
              <a:rPr lang="en-US" sz="2000" dirty="0"/>
              <a:t>Verso: the back (or reverse) of a single folio, on the left-hand side of an open manuscript</a:t>
            </a:r>
          </a:p>
        </p:txBody>
      </p:sp>
      <p:sp>
        <p:nvSpPr>
          <p:cNvPr id="8" name="TextBox 7"/>
          <p:cNvSpPr txBox="1"/>
          <p:nvPr/>
        </p:nvSpPr>
        <p:spPr>
          <a:xfrm>
            <a:off x="10287724" y="2219770"/>
            <a:ext cx="1998721" cy="1631216"/>
          </a:xfrm>
          <a:prstGeom prst="rect">
            <a:avLst/>
          </a:prstGeom>
          <a:noFill/>
        </p:spPr>
        <p:txBody>
          <a:bodyPr wrap="square" rtlCol="0">
            <a:spAutoFit/>
          </a:bodyPr>
          <a:lstStyle/>
          <a:p>
            <a:r>
              <a:rPr lang="en-US" sz="2000" dirty="0"/>
              <a:t>Recto: the front of a single folio, on the right-hand side of an open manuscript</a:t>
            </a:r>
          </a:p>
        </p:txBody>
      </p:sp>
      <p:sp>
        <p:nvSpPr>
          <p:cNvPr id="9" name="TextBox 8"/>
          <p:cNvSpPr txBox="1"/>
          <p:nvPr/>
        </p:nvSpPr>
        <p:spPr>
          <a:xfrm>
            <a:off x="0" y="0"/>
            <a:ext cx="12192000" cy="646331"/>
          </a:xfrm>
          <a:prstGeom prst="rect">
            <a:avLst/>
          </a:prstGeom>
          <a:noFill/>
        </p:spPr>
        <p:txBody>
          <a:bodyPr wrap="square" rtlCol="0">
            <a:spAutoFit/>
          </a:bodyPr>
          <a:lstStyle/>
          <a:p>
            <a:pPr algn="ctr"/>
            <a:r>
              <a:rPr lang="en-US" sz="3600" dirty="0"/>
              <a:t>A complete manuscript</a:t>
            </a:r>
          </a:p>
        </p:txBody>
      </p:sp>
    </p:spTree>
    <p:extLst>
      <p:ext uri="{BB962C8B-B14F-4D97-AF65-F5344CB8AC3E}">
        <p14:creationId xmlns:p14="http://schemas.microsoft.com/office/powerpoint/2010/main" val="862386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4000" dirty="0"/>
              <a:t>Abbreviations: used by scribes to save space when writing</a:t>
            </a:r>
          </a:p>
        </p:txBody>
      </p:sp>
      <p:pic>
        <p:nvPicPr>
          <p:cNvPr id="4" name="Picture 3"/>
          <p:cNvPicPr/>
          <p:nvPr/>
        </p:nvPicPr>
        <p:blipFill rotWithShape="1">
          <a:blip r:embed="rId2"/>
          <a:srcRect l="14625" t="36309" r="65267" b="41238"/>
          <a:stretch/>
        </p:blipFill>
        <p:spPr bwMode="auto">
          <a:xfrm>
            <a:off x="0" y="1705748"/>
            <a:ext cx="4730750" cy="148590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a:srcRect l="12630" t="38463" r="66430" b="39308"/>
          <a:stretch/>
        </p:blipFill>
        <p:spPr bwMode="auto">
          <a:xfrm>
            <a:off x="0" y="4102443"/>
            <a:ext cx="4730750" cy="1405839"/>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0" y="1359804"/>
            <a:ext cx="4730750" cy="369332"/>
          </a:xfrm>
          <a:prstGeom prst="rect">
            <a:avLst/>
          </a:prstGeom>
          <a:noFill/>
        </p:spPr>
        <p:txBody>
          <a:bodyPr wrap="square" rtlCol="0">
            <a:spAutoFit/>
          </a:bodyPr>
          <a:lstStyle/>
          <a:p>
            <a:pPr algn="ctr"/>
            <a:r>
              <a:rPr lang="en-GB" dirty="0"/>
              <a:t>Suspension</a:t>
            </a:r>
          </a:p>
        </p:txBody>
      </p:sp>
      <p:sp>
        <p:nvSpPr>
          <p:cNvPr id="7" name="TextBox 6"/>
          <p:cNvSpPr txBox="1"/>
          <p:nvPr/>
        </p:nvSpPr>
        <p:spPr>
          <a:xfrm>
            <a:off x="0" y="3733111"/>
            <a:ext cx="4730750" cy="369332"/>
          </a:xfrm>
          <a:prstGeom prst="rect">
            <a:avLst/>
          </a:prstGeom>
          <a:noFill/>
        </p:spPr>
        <p:txBody>
          <a:bodyPr wrap="square" rtlCol="0">
            <a:spAutoFit/>
          </a:bodyPr>
          <a:lstStyle/>
          <a:p>
            <a:pPr algn="ctr"/>
            <a:r>
              <a:rPr lang="en-GB" dirty="0"/>
              <a:t>Contraction</a:t>
            </a:r>
          </a:p>
        </p:txBody>
      </p:sp>
      <p:sp>
        <p:nvSpPr>
          <p:cNvPr id="8" name="TextBox 7"/>
          <p:cNvSpPr txBox="1"/>
          <p:nvPr/>
        </p:nvSpPr>
        <p:spPr>
          <a:xfrm>
            <a:off x="3562864" y="2275664"/>
            <a:ext cx="4730750" cy="369332"/>
          </a:xfrm>
          <a:prstGeom prst="rect">
            <a:avLst/>
          </a:prstGeom>
          <a:noFill/>
        </p:spPr>
        <p:txBody>
          <a:bodyPr wrap="square" rtlCol="0">
            <a:spAutoFit/>
          </a:bodyPr>
          <a:lstStyle/>
          <a:p>
            <a:pPr algn="ctr"/>
            <a:r>
              <a:rPr lang="en-GB" dirty="0" err="1"/>
              <a:t>temptacio</a:t>
            </a:r>
            <a:r>
              <a:rPr lang="en-GB" dirty="0"/>
              <a:t>[n]: temptation</a:t>
            </a:r>
          </a:p>
        </p:txBody>
      </p:sp>
      <p:sp>
        <p:nvSpPr>
          <p:cNvPr id="9" name="TextBox 8"/>
          <p:cNvSpPr txBox="1"/>
          <p:nvPr/>
        </p:nvSpPr>
        <p:spPr>
          <a:xfrm>
            <a:off x="4615421" y="4620696"/>
            <a:ext cx="4730750" cy="369332"/>
          </a:xfrm>
          <a:prstGeom prst="rect">
            <a:avLst/>
          </a:prstGeom>
          <a:noFill/>
        </p:spPr>
        <p:txBody>
          <a:bodyPr wrap="square" rtlCol="0">
            <a:spAutoFit/>
          </a:bodyPr>
          <a:lstStyle/>
          <a:p>
            <a:pPr algn="ctr"/>
            <a:r>
              <a:rPr lang="en-GB" dirty="0"/>
              <a:t>co[m]</a:t>
            </a:r>
            <a:r>
              <a:rPr lang="en-GB" dirty="0" err="1"/>
              <a:t>mencem</a:t>
            </a:r>
            <a:r>
              <a:rPr lang="en-GB" dirty="0"/>
              <a:t>[</a:t>
            </a:r>
            <a:r>
              <a:rPr lang="en-GB" dirty="0" err="1"/>
              <a:t>en</a:t>
            </a:r>
            <a:r>
              <a:rPr lang="en-GB" dirty="0"/>
              <a:t>]t: commencement, beginning</a:t>
            </a:r>
          </a:p>
        </p:txBody>
      </p:sp>
      <p:sp>
        <p:nvSpPr>
          <p:cNvPr id="10" name="Rectangle 9"/>
          <p:cNvSpPr/>
          <p:nvPr/>
        </p:nvSpPr>
        <p:spPr>
          <a:xfrm>
            <a:off x="4118919" y="2158314"/>
            <a:ext cx="288324" cy="48668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77051" y="4503346"/>
            <a:ext cx="288324" cy="48668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629891" y="4516512"/>
            <a:ext cx="489028" cy="486682"/>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8004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fontScale="90000"/>
          </a:bodyPr>
          <a:lstStyle/>
          <a:p>
            <a:r>
              <a:rPr lang="en-US" sz="4000" dirty="0"/>
              <a:t>Colophon: an inscription, generally at the end of a manuscript, relating how, when, and why the manuscript was produced</a:t>
            </a:r>
          </a:p>
        </p:txBody>
      </p:sp>
      <p:pic>
        <p:nvPicPr>
          <p:cNvPr id="1026" name="Picture 2" descr="Egerton MS 630, f. 198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5319"/>
            <a:ext cx="5563301" cy="33157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rotWithShape="1">
          <a:blip r:embed="rId3"/>
          <a:srcRect l="12780" t="27913" r="64702" b="25569"/>
          <a:stretch/>
        </p:blipFill>
        <p:spPr bwMode="auto">
          <a:xfrm>
            <a:off x="6697362" y="1985319"/>
            <a:ext cx="5494638" cy="3315730"/>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1" y="1595713"/>
            <a:ext cx="5563301" cy="369332"/>
          </a:xfrm>
          <a:prstGeom prst="rect">
            <a:avLst/>
          </a:prstGeom>
          <a:noFill/>
        </p:spPr>
        <p:txBody>
          <a:bodyPr wrap="square" rtlCol="0">
            <a:spAutoFit/>
          </a:bodyPr>
          <a:lstStyle/>
          <a:p>
            <a:pPr algn="ctr"/>
            <a:r>
              <a:rPr lang="en-GB" dirty="0"/>
              <a:t>Colophon by the scribe</a:t>
            </a:r>
          </a:p>
        </p:txBody>
      </p:sp>
      <p:sp>
        <p:nvSpPr>
          <p:cNvPr id="7" name="TextBox 6"/>
          <p:cNvSpPr txBox="1"/>
          <p:nvPr/>
        </p:nvSpPr>
        <p:spPr>
          <a:xfrm>
            <a:off x="6697363" y="1621797"/>
            <a:ext cx="5494637" cy="369332"/>
          </a:xfrm>
          <a:prstGeom prst="rect">
            <a:avLst/>
          </a:prstGeom>
          <a:noFill/>
        </p:spPr>
        <p:txBody>
          <a:bodyPr wrap="square" rtlCol="0">
            <a:spAutoFit/>
          </a:bodyPr>
          <a:lstStyle/>
          <a:p>
            <a:pPr algn="ctr"/>
            <a:r>
              <a:rPr lang="en-GB" dirty="0"/>
              <a:t>Owner’s inscription</a:t>
            </a:r>
          </a:p>
        </p:txBody>
      </p:sp>
    </p:spTree>
    <p:extLst>
      <p:ext uri="{BB962C8B-B14F-4D97-AF65-F5344CB8AC3E}">
        <p14:creationId xmlns:p14="http://schemas.microsoft.com/office/powerpoint/2010/main" val="31719211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4140"/>
            <a:ext cx="12192000" cy="1325563"/>
          </a:xfrm>
        </p:spPr>
        <p:txBody>
          <a:bodyPr>
            <a:noAutofit/>
          </a:bodyPr>
          <a:lstStyle/>
          <a:p>
            <a:r>
              <a:rPr lang="en-US" sz="3600" dirty="0"/>
              <a:t>Gloss: a note commenting on, clarifying, or translating part of the main text. They are usually in the margins or between lines of text.</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314" r="1970" b="1596"/>
          <a:stretch/>
        </p:blipFill>
        <p:spPr>
          <a:xfrm>
            <a:off x="1735601" y="1909749"/>
            <a:ext cx="8383448" cy="5578566"/>
          </a:xfrm>
          <a:prstGeom prst="rect">
            <a:avLst/>
          </a:prstGeom>
        </p:spPr>
      </p:pic>
    </p:spTree>
    <p:extLst>
      <p:ext uri="{BB962C8B-B14F-4D97-AF65-F5344CB8AC3E}">
        <p14:creationId xmlns:p14="http://schemas.microsoft.com/office/powerpoint/2010/main" val="3506349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3600" dirty="0"/>
              <a:t>Attribute: an object, animal, or person that symbolically identifies a saint</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3436" t="2486" r="2901" b="18741"/>
          <a:stretch/>
        </p:blipFill>
        <p:spPr>
          <a:xfrm>
            <a:off x="5237019" y="1911041"/>
            <a:ext cx="6188364" cy="4938189"/>
          </a:xfrm>
          <a:prstGeom prst="rect">
            <a:avLst/>
          </a:prstGeom>
        </p:spPr>
      </p:pic>
      <p:sp>
        <p:nvSpPr>
          <p:cNvPr id="5" name="TextBox 4"/>
          <p:cNvSpPr txBox="1"/>
          <p:nvPr/>
        </p:nvSpPr>
        <p:spPr>
          <a:xfrm>
            <a:off x="5590147" y="1402558"/>
            <a:ext cx="5482107" cy="400110"/>
          </a:xfrm>
          <a:prstGeom prst="rect">
            <a:avLst/>
          </a:prstGeom>
          <a:noFill/>
        </p:spPr>
        <p:txBody>
          <a:bodyPr wrap="square" rtlCol="0">
            <a:spAutoFit/>
          </a:bodyPr>
          <a:lstStyle/>
          <a:p>
            <a:pPr algn="ctr"/>
            <a:r>
              <a:rPr lang="en-GB" sz="2000" dirty="0"/>
              <a:t>St Peter’s key</a:t>
            </a:r>
          </a:p>
        </p:txBody>
      </p:sp>
      <p:pic>
        <p:nvPicPr>
          <p:cNvPr id="3074" name="Picture 2" descr="http://www.bl.uk/IllImages/Glossary/big/Attribute/K02844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617" y="1924430"/>
            <a:ext cx="3371273" cy="49335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66617" y="1373484"/>
            <a:ext cx="3720714" cy="400110"/>
          </a:xfrm>
          <a:prstGeom prst="rect">
            <a:avLst/>
          </a:prstGeom>
          <a:noFill/>
        </p:spPr>
        <p:txBody>
          <a:bodyPr wrap="square" rtlCol="0">
            <a:spAutoFit/>
          </a:bodyPr>
          <a:lstStyle/>
          <a:p>
            <a:r>
              <a:rPr lang="en-GB" sz="2000" dirty="0"/>
              <a:t>St Catherine of Alexandria’s wheel</a:t>
            </a:r>
          </a:p>
        </p:txBody>
      </p:sp>
    </p:spTree>
    <p:extLst>
      <p:ext uri="{BB962C8B-B14F-4D97-AF65-F5344CB8AC3E}">
        <p14:creationId xmlns:p14="http://schemas.microsoft.com/office/powerpoint/2010/main" val="1350835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3600" dirty="0"/>
              <a:t>Bas-de-page scenes: meaning “bottom of the page,” these usually unframed scenes may or may not illustrate the text above</a:t>
            </a:r>
          </a:p>
        </p:txBody>
      </p:sp>
      <p:pic>
        <p:nvPicPr>
          <p:cNvPr id="5122" name="Picture 2" descr="http://www.butterflycrossing.net/wp-content/uploads/2015/07/MSBodl264f132v.jpg"/>
          <p:cNvPicPr>
            <a:picLocks noChangeAspect="1" noChangeArrowheads="1"/>
          </p:cNvPicPr>
          <p:nvPr/>
        </p:nvPicPr>
        <p:blipFill rotWithShape="1">
          <a:blip r:embed="rId2">
            <a:extLst>
              <a:ext uri="{28A0092B-C50C-407E-A947-70E740481C1C}">
                <a14:useLocalDpi xmlns:a14="http://schemas.microsoft.com/office/drawing/2010/main" val="0"/>
              </a:ext>
            </a:extLst>
          </a:blip>
          <a:srcRect r="4496"/>
          <a:stretch/>
        </p:blipFill>
        <p:spPr bwMode="auto">
          <a:xfrm>
            <a:off x="1084959" y="2301064"/>
            <a:ext cx="9809018" cy="3347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241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3600" dirty="0"/>
              <a:t>Border: a decorative design framing the text and/or image. They might contain plants, flowers, animals, or people.</a:t>
            </a:r>
          </a:p>
        </p:txBody>
      </p:sp>
      <p:pic>
        <p:nvPicPr>
          <p:cNvPr id="7170" name="Picture 2" descr="http://www.bl.uk/IllImages/Glossary/big/Patron/c7470-02.jpg"/>
          <p:cNvPicPr>
            <a:picLocks noChangeAspect="1" noChangeArrowheads="1"/>
          </p:cNvPicPr>
          <p:nvPr/>
        </p:nvPicPr>
        <p:blipFill rotWithShape="1">
          <a:blip r:embed="rId2">
            <a:extLst>
              <a:ext uri="{28A0092B-C50C-407E-A947-70E740481C1C}">
                <a14:useLocalDpi xmlns:a14="http://schemas.microsoft.com/office/drawing/2010/main" val="0"/>
              </a:ext>
            </a:extLst>
          </a:blip>
          <a:srcRect l="2909" t="5017" r="11710" b="79859"/>
          <a:stretch/>
        </p:blipFill>
        <p:spPr bwMode="auto">
          <a:xfrm>
            <a:off x="-1" y="1228435"/>
            <a:ext cx="4494317" cy="10806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562762" y="1854424"/>
            <a:ext cx="3620655" cy="369332"/>
          </a:xfrm>
          <a:prstGeom prst="rect">
            <a:avLst/>
          </a:prstGeom>
          <a:noFill/>
        </p:spPr>
        <p:txBody>
          <a:bodyPr wrap="square" rtlCol="0">
            <a:spAutoFit/>
          </a:bodyPr>
          <a:lstStyle/>
          <a:p>
            <a:r>
              <a:rPr lang="en-GB" dirty="0"/>
              <a:t>An early 15</a:t>
            </a:r>
            <a:r>
              <a:rPr lang="en-GB" baseline="30000" dirty="0"/>
              <a:t>th</a:t>
            </a:r>
            <a:r>
              <a:rPr lang="en-GB" dirty="0"/>
              <a:t>-century French border</a:t>
            </a:r>
          </a:p>
        </p:txBody>
      </p:sp>
      <p:pic>
        <p:nvPicPr>
          <p:cNvPr id="7172" name="Picture 4" descr="http://www.medievalists.net/wp-content/uploads/2013/12/Book-of-Hours-mary-of-burgundy.jpg"/>
          <p:cNvPicPr>
            <a:picLocks noChangeAspect="1" noChangeArrowheads="1"/>
          </p:cNvPicPr>
          <p:nvPr/>
        </p:nvPicPr>
        <p:blipFill rotWithShape="1">
          <a:blip r:embed="rId3">
            <a:extLst>
              <a:ext uri="{28A0092B-C50C-407E-A947-70E740481C1C}">
                <a14:useLocalDpi xmlns:a14="http://schemas.microsoft.com/office/drawing/2010/main" val="0"/>
              </a:ext>
            </a:extLst>
          </a:blip>
          <a:srcRect l="52341" t="67636" r="4735" b="5576"/>
          <a:stretch/>
        </p:blipFill>
        <p:spPr bwMode="auto">
          <a:xfrm>
            <a:off x="-1" y="2462990"/>
            <a:ext cx="4494317" cy="18918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77576"/>
          <a:stretch/>
        </p:blipFill>
        <p:spPr>
          <a:xfrm>
            <a:off x="1" y="4573646"/>
            <a:ext cx="4494316" cy="1455888"/>
          </a:xfrm>
          <a:prstGeom prst="rect">
            <a:avLst/>
          </a:prstGeom>
        </p:spPr>
      </p:pic>
      <p:sp>
        <p:nvSpPr>
          <p:cNvPr id="9" name="TextBox 8"/>
          <p:cNvSpPr txBox="1"/>
          <p:nvPr/>
        </p:nvSpPr>
        <p:spPr>
          <a:xfrm>
            <a:off x="4562762" y="3750144"/>
            <a:ext cx="3620655" cy="369332"/>
          </a:xfrm>
          <a:prstGeom prst="rect">
            <a:avLst/>
          </a:prstGeom>
          <a:noFill/>
        </p:spPr>
        <p:txBody>
          <a:bodyPr wrap="square" rtlCol="0">
            <a:spAutoFit/>
          </a:bodyPr>
          <a:lstStyle/>
          <a:p>
            <a:r>
              <a:rPr lang="en-GB" dirty="0"/>
              <a:t>A mid 15</a:t>
            </a:r>
            <a:r>
              <a:rPr lang="en-GB" baseline="30000" dirty="0"/>
              <a:t>th</a:t>
            </a:r>
            <a:r>
              <a:rPr lang="en-GB" dirty="0"/>
              <a:t>-century Flemish border</a:t>
            </a:r>
          </a:p>
        </p:txBody>
      </p:sp>
      <p:sp>
        <p:nvSpPr>
          <p:cNvPr id="10" name="TextBox 9"/>
          <p:cNvSpPr txBox="1"/>
          <p:nvPr/>
        </p:nvSpPr>
        <p:spPr>
          <a:xfrm>
            <a:off x="4494316" y="5444899"/>
            <a:ext cx="5222339" cy="369332"/>
          </a:xfrm>
          <a:prstGeom prst="rect">
            <a:avLst/>
          </a:prstGeom>
          <a:noFill/>
        </p:spPr>
        <p:txBody>
          <a:bodyPr wrap="square" rtlCol="0">
            <a:spAutoFit/>
          </a:bodyPr>
          <a:lstStyle/>
          <a:p>
            <a:r>
              <a:rPr lang="en-GB" dirty="0"/>
              <a:t>A late 15</a:t>
            </a:r>
            <a:r>
              <a:rPr lang="en-GB" baseline="30000" dirty="0"/>
              <a:t>th</a:t>
            </a:r>
            <a:r>
              <a:rPr lang="en-GB" dirty="0"/>
              <a:t>-century/early 16</a:t>
            </a:r>
            <a:r>
              <a:rPr lang="en-GB" baseline="30000" dirty="0"/>
              <a:t>th</a:t>
            </a:r>
            <a:r>
              <a:rPr lang="en-GB" dirty="0"/>
              <a:t>-century Flemish border</a:t>
            </a:r>
          </a:p>
        </p:txBody>
      </p:sp>
    </p:spTree>
    <p:extLst>
      <p:ext uri="{BB962C8B-B14F-4D97-AF65-F5344CB8AC3E}">
        <p14:creationId xmlns:p14="http://schemas.microsoft.com/office/powerpoint/2010/main" val="752409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3600" dirty="0"/>
              <a:t>Devices: coats of arms, emblems, or mottos used to identify a person, family, or country</a:t>
            </a:r>
          </a:p>
        </p:txBody>
      </p:sp>
      <p:pic>
        <p:nvPicPr>
          <p:cNvPr id="4" name="Picture 3"/>
          <p:cNvPicPr/>
          <p:nvPr/>
        </p:nvPicPr>
        <p:blipFill rotWithShape="1">
          <a:blip r:embed="rId2"/>
          <a:srcRect l="7147" t="20678" r="62607" b="10201"/>
          <a:stretch/>
        </p:blipFill>
        <p:spPr bwMode="auto">
          <a:xfrm>
            <a:off x="620784" y="2531593"/>
            <a:ext cx="3711575" cy="183414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a:srcRect l="13129" t="15690" r="77399" b="5565"/>
          <a:stretch/>
        </p:blipFill>
        <p:spPr bwMode="auto">
          <a:xfrm>
            <a:off x="9013077" y="1325563"/>
            <a:ext cx="2392218" cy="5571764"/>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620784" y="4751169"/>
            <a:ext cx="3744623" cy="1323439"/>
          </a:xfrm>
          <a:prstGeom prst="rect">
            <a:avLst/>
          </a:prstGeom>
          <a:noFill/>
        </p:spPr>
        <p:txBody>
          <a:bodyPr wrap="square" rtlCol="0">
            <a:spAutoFit/>
          </a:bodyPr>
          <a:lstStyle/>
          <a:p>
            <a:pPr algn="ctr"/>
            <a:r>
              <a:rPr lang="en-GB" sz="2000" dirty="0"/>
              <a:t>The motto of Margaret of York, Duchess of Burgundy (r.1468-1477): “ben </a:t>
            </a:r>
            <a:r>
              <a:rPr lang="en-GB" sz="2000" dirty="0" err="1"/>
              <a:t>en</a:t>
            </a:r>
            <a:r>
              <a:rPr lang="en-GB" sz="2000" dirty="0"/>
              <a:t> </a:t>
            </a:r>
            <a:r>
              <a:rPr lang="en-GB" sz="2000" dirty="0" err="1"/>
              <a:t>aviegne</a:t>
            </a:r>
            <a:r>
              <a:rPr lang="en-GB" sz="2000" dirty="0"/>
              <a:t>” meaning “may good come of it”</a:t>
            </a:r>
          </a:p>
        </p:txBody>
      </p:sp>
      <p:sp>
        <p:nvSpPr>
          <p:cNvPr id="7" name="TextBox 6"/>
          <p:cNvSpPr txBox="1"/>
          <p:nvPr/>
        </p:nvSpPr>
        <p:spPr>
          <a:xfrm>
            <a:off x="6390039" y="2530534"/>
            <a:ext cx="2392219" cy="1015663"/>
          </a:xfrm>
          <a:prstGeom prst="rect">
            <a:avLst/>
          </a:prstGeom>
          <a:noFill/>
        </p:spPr>
        <p:txBody>
          <a:bodyPr wrap="square" rtlCol="0">
            <a:spAutoFit/>
          </a:bodyPr>
          <a:lstStyle/>
          <a:p>
            <a:pPr algn="r"/>
            <a:r>
              <a:rPr lang="en-GB" sz="2000" dirty="0"/>
              <a:t>The coat of arms of Margaret of York, Duchess of Burgundy</a:t>
            </a:r>
          </a:p>
        </p:txBody>
      </p:sp>
    </p:spTree>
    <p:extLst>
      <p:ext uri="{BB962C8B-B14F-4D97-AF65-F5344CB8AC3E}">
        <p14:creationId xmlns:p14="http://schemas.microsoft.com/office/powerpoint/2010/main" val="3007549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3600" dirty="0"/>
              <a:t>Drollery: a humorous face or figure in the margins or border of a manuscript page</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1241" t="9427" r="3801" b="1414"/>
          <a:stretch/>
        </p:blipFill>
        <p:spPr>
          <a:xfrm>
            <a:off x="3566394" y="1936356"/>
            <a:ext cx="5059211" cy="4378037"/>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513" y="1929244"/>
            <a:ext cx="2444750" cy="439226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326" y="1929244"/>
            <a:ext cx="2247900" cy="4371975"/>
          </a:xfrm>
          <a:prstGeom prst="rect">
            <a:avLst/>
          </a:prstGeom>
        </p:spPr>
      </p:pic>
    </p:spTree>
    <p:extLst>
      <p:ext uri="{BB962C8B-B14F-4D97-AF65-F5344CB8AC3E}">
        <p14:creationId xmlns:p14="http://schemas.microsoft.com/office/powerpoint/2010/main" val="3566261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a:bodyPr>
          <a:lstStyle/>
          <a:p>
            <a:r>
              <a:rPr lang="en-US" sz="3600" dirty="0"/>
              <a:t>Initial: an enlarged and decorated letter at the beginning of an important section of text</a:t>
            </a:r>
          </a:p>
        </p:txBody>
      </p:sp>
      <p:pic>
        <p:nvPicPr>
          <p:cNvPr id="11266" name="Picture 2" descr="Decorated border and initial"/>
          <p:cNvPicPr>
            <a:picLocks noChangeAspect="1" noChangeArrowheads="1"/>
          </p:cNvPicPr>
          <p:nvPr/>
        </p:nvPicPr>
        <p:blipFill rotWithShape="1">
          <a:blip r:embed="rId2">
            <a:extLst>
              <a:ext uri="{28A0092B-C50C-407E-A947-70E740481C1C}">
                <a14:useLocalDpi xmlns:a14="http://schemas.microsoft.com/office/drawing/2010/main" val="0"/>
              </a:ext>
            </a:extLst>
          </a:blip>
          <a:srcRect l="26873" t="46734" r="49541" b="41823"/>
          <a:stretch/>
        </p:blipFill>
        <p:spPr bwMode="auto">
          <a:xfrm>
            <a:off x="0" y="3055228"/>
            <a:ext cx="4344562" cy="30876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5595" t="21869" r="69108" b="59747"/>
          <a:stretch/>
        </p:blipFill>
        <p:spPr>
          <a:xfrm>
            <a:off x="4941474" y="3057932"/>
            <a:ext cx="3186647" cy="3084946"/>
          </a:xfrm>
          <a:prstGeom prst="rect">
            <a:avLst/>
          </a:prstGeom>
        </p:spPr>
      </p:pic>
      <p:pic>
        <p:nvPicPr>
          <p:cNvPr id="11268" name="Picture 4" descr="Zoomorphic initial"/>
          <p:cNvPicPr>
            <a:picLocks noChangeAspect="1" noChangeArrowheads="1"/>
          </p:cNvPicPr>
          <p:nvPr/>
        </p:nvPicPr>
        <p:blipFill rotWithShape="1">
          <a:blip r:embed="rId4">
            <a:extLst>
              <a:ext uri="{28A0092B-C50C-407E-A947-70E740481C1C}">
                <a14:useLocalDpi xmlns:a14="http://schemas.microsoft.com/office/drawing/2010/main" val="0"/>
              </a:ext>
            </a:extLst>
          </a:blip>
          <a:srcRect l="1776" t="9178" r="27049" b="2330"/>
          <a:stretch/>
        </p:blipFill>
        <p:spPr bwMode="auto">
          <a:xfrm>
            <a:off x="8802254" y="3055228"/>
            <a:ext cx="3389746" cy="3084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2120907"/>
            <a:ext cx="4350328" cy="461665"/>
          </a:xfrm>
          <a:prstGeom prst="rect">
            <a:avLst/>
          </a:prstGeom>
          <a:noFill/>
        </p:spPr>
        <p:txBody>
          <a:bodyPr wrap="square" rtlCol="0">
            <a:spAutoFit/>
          </a:bodyPr>
          <a:lstStyle/>
          <a:p>
            <a:pPr algn="ctr"/>
            <a:r>
              <a:rPr lang="en-GB" sz="2400" dirty="0"/>
              <a:t>Decorated initial “T”</a:t>
            </a:r>
          </a:p>
        </p:txBody>
      </p:sp>
      <p:sp>
        <p:nvSpPr>
          <p:cNvPr id="8" name="TextBox 7"/>
          <p:cNvSpPr txBox="1"/>
          <p:nvPr/>
        </p:nvSpPr>
        <p:spPr>
          <a:xfrm>
            <a:off x="4941474" y="2120907"/>
            <a:ext cx="3186647" cy="461665"/>
          </a:xfrm>
          <a:prstGeom prst="rect">
            <a:avLst/>
          </a:prstGeom>
          <a:noFill/>
        </p:spPr>
        <p:txBody>
          <a:bodyPr wrap="square" rtlCol="0">
            <a:spAutoFit/>
          </a:bodyPr>
          <a:lstStyle/>
          <a:p>
            <a:pPr algn="ctr"/>
            <a:r>
              <a:rPr lang="en-GB" sz="2400" dirty="0"/>
              <a:t>Historiated initial “S”</a:t>
            </a:r>
          </a:p>
        </p:txBody>
      </p:sp>
      <p:sp>
        <p:nvSpPr>
          <p:cNvPr id="9" name="TextBox 8"/>
          <p:cNvSpPr txBox="1"/>
          <p:nvPr/>
        </p:nvSpPr>
        <p:spPr>
          <a:xfrm>
            <a:off x="8802254" y="2120907"/>
            <a:ext cx="3389746" cy="461665"/>
          </a:xfrm>
          <a:prstGeom prst="rect">
            <a:avLst/>
          </a:prstGeom>
          <a:noFill/>
        </p:spPr>
        <p:txBody>
          <a:bodyPr wrap="square" rtlCol="0">
            <a:spAutoFit/>
          </a:bodyPr>
          <a:lstStyle/>
          <a:p>
            <a:pPr algn="ctr"/>
            <a:r>
              <a:rPr lang="en-GB" sz="2400" dirty="0"/>
              <a:t>Zoomorphic initial “O”</a:t>
            </a:r>
          </a:p>
        </p:txBody>
      </p:sp>
    </p:spTree>
    <p:extLst>
      <p:ext uri="{BB962C8B-B14F-4D97-AF65-F5344CB8AC3E}">
        <p14:creationId xmlns:p14="http://schemas.microsoft.com/office/powerpoint/2010/main" val="3141396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normAutofit fontScale="90000"/>
          </a:bodyPr>
          <a:lstStyle/>
          <a:p>
            <a:r>
              <a:rPr lang="en-US" sz="3600" dirty="0"/>
              <a:t>Patron: the person who commissioned the manuscript, not necessarily (but often) the owner. Manuscripts often included portraits of them.</a:t>
            </a:r>
          </a:p>
        </p:txBody>
      </p:sp>
      <p:pic>
        <p:nvPicPr>
          <p:cNvPr id="6146" name="Picture 2" descr="http://www.bl.uk/IllImages/Glossary/big/Patron/c11649-05.jpg"/>
          <p:cNvPicPr>
            <a:picLocks noChangeAspect="1" noChangeArrowheads="1"/>
          </p:cNvPicPr>
          <p:nvPr/>
        </p:nvPicPr>
        <p:blipFill rotWithShape="1">
          <a:blip r:embed="rId2">
            <a:extLst>
              <a:ext uri="{28A0092B-C50C-407E-A947-70E740481C1C}">
                <a14:useLocalDpi xmlns:a14="http://schemas.microsoft.com/office/drawing/2010/main" val="0"/>
              </a:ext>
            </a:extLst>
          </a:blip>
          <a:srcRect l="18163" t="8596" r="43440" b="50002"/>
          <a:stretch/>
        </p:blipFill>
        <p:spPr bwMode="auto">
          <a:xfrm>
            <a:off x="1505527" y="1325563"/>
            <a:ext cx="3075709" cy="473773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bl.uk/IllImages/Glossary/big/Patron/c7470-02.jpg"/>
          <p:cNvPicPr>
            <a:picLocks noChangeAspect="1" noChangeArrowheads="1"/>
          </p:cNvPicPr>
          <p:nvPr/>
        </p:nvPicPr>
        <p:blipFill rotWithShape="1">
          <a:blip r:embed="rId3">
            <a:extLst>
              <a:ext uri="{28A0092B-C50C-407E-A947-70E740481C1C}">
                <a14:useLocalDpi xmlns:a14="http://schemas.microsoft.com/office/drawing/2010/main" val="0"/>
              </a:ext>
            </a:extLst>
          </a:blip>
          <a:srcRect l="17209" t="20070" r="33519" b="47299"/>
          <a:stretch/>
        </p:blipFill>
        <p:spPr bwMode="auto">
          <a:xfrm>
            <a:off x="5671127" y="1325563"/>
            <a:ext cx="5243889" cy="4714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4645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5078313"/>
          </a:xfrm>
          <a:prstGeom prst="rect">
            <a:avLst/>
          </a:prstGeom>
          <a:noFill/>
        </p:spPr>
        <p:txBody>
          <a:bodyPr wrap="square" rtlCol="0">
            <a:spAutoFit/>
          </a:bodyPr>
          <a:lstStyle/>
          <a:p>
            <a:pPr algn="ctr"/>
            <a:r>
              <a:rPr lang="en-GB" sz="3600" dirty="0"/>
              <a:t>Manuscripts at the archive visit</a:t>
            </a:r>
          </a:p>
          <a:p>
            <a:endParaRPr lang="en-GB" sz="3600" dirty="0"/>
          </a:p>
          <a:p>
            <a:endParaRPr lang="en-GB" sz="3600" dirty="0"/>
          </a:p>
          <a:p>
            <a:endParaRPr lang="en-GB" sz="3600" dirty="0"/>
          </a:p>
          <a:p>
            <a:pPr marL="571500" indent="-571500">
              <a:buFont typeface="Arial" panose="020B0604020202020204" pitchFamily="34" charset="0"/>
              <a:buChar char="•"/>
            </a:pPr>
            <a:r>
              <a:rPr lang="en-GB" sz="3600" dirty="0"/>
              <a:t>An unbound prayer book</a:t>
            </a:r>
          </a:p>
          <a:p>
            <a:pPr marL="571500" indent="-571500">
              <a:buFont typeface="Arial" panose="020B0604020202020204" pitchFamily="34" charset="0"/>
              <a:buChar char="•"/>
            </a:pPr>
            <a:endParaRPr lang="en-GB" sz="3600" dirty="0"/>
          </a:p>
          <a:p>
            <a:pPr marL="571500" indent="-571500">
              <a:buFont typeface="Arial" panose="020B0604020202020204" pitchFamily="34" charset="0"/>
              <a:buChar char="•"/>
            </a:pPr>
            <a:r>
              <a:rPr lang="en-GB" sz="3600" dirty="0"/>
              <a:t>The </a:t>
            </a:r>
            <a:r>
              <a:rPr lang="en-GB" sz="3600" dirty="0" err="1"/>
              <a:t>Lampeter</a:t>
            </a:r>
            <a:r>
              <a:rPr lang="en-GB" sz="3600" dirty="0"/>
              <a:t> Bible</a:t>
            </a:r>
          </a:p>
          <a:p>
            <a:pPr marL="571500" indent="-571500">
              <a:buFont typeface="Arial" panose="020B0604020202020204" pitchFamily="34" charset="0"/>
              <a:buChar char="•"/>
            </a:pPr>
            <a:endParaRPr lang="en-GB" sz="3600" dirty="0"/>
          </a:p>
          <a:p>
            <a:pPr marL="571500" indent="-571500">
              <a:buFont typeface="Arial" panose="020B0604020202020204" pitchFamily="34" charset="0"/>
              <a:buChar char="•"/>
            </a:pPr>
            <a:r>
              <a:rPr lang="en-GB" sz="3600" dirty="0"/>
              <a:t>The </a:t>
            </a:r>
            <a:r>
              <a:rPr lang="en-GB" sz="3600" dirty="0" err="1"/>
              <a:t>Boddham</a:t>
            </a:r>
            <a:r>
              <a:rPr lang="en-GB" sz="3600" dirty="0"/>
              <a:t> Hours</a:t>
            </a:r>
          </a:p>
        </p:txBody>
      </p:sp>
    </p:spTree>
    <p:extLst>
      <p:ext uri="{BB962C8B-B14F-4D97-AF65-F5344CB8AC3E}">
        <p14:creationId xmlns:p14="http://schemas.microsoft.com/office/powerpoint/2010/main" val="2139282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lstStyle/>
          <a:p>
            <a:pPr algn="ctr"/>
            <a:r>
              <a:rPr lang="en-US" dirty="0"/>
              <a:t>The </a:t>
            </a:r>
            <a:r>
              <a:rPr lang="en-US" dirty="0" err="1"/>
              <a:t>Lampeter</a:t>
            </a:r>
            <a:r>
              <a:rPr lang="en-US" dirty="0"/>
              <a:t> Bible</a:t>
            </a:r>
          </a:p>
        </p:txBody>
      </p:sp>
      <p:sp>
        <p:nvSpPr>
          <p:cNvPr id="4" name="TextBox 3"/>
          <p:cNvSpPr txBox="1"/>
          <p:nvPr/>
        </p:nvSpPr>
        <p:spPr>
          <a:xfrm>
            <a:off x="0" y="2203546"/>
            <a:ext cx="12192000"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t>Written by a scribe who identifies himself as G. de </a:t>
            </a:r>
            <a:r>
              <a:rPr lang="en-GB" sz="2400" dirty="0" err="1"/>
              <a:t>Fécamp</a:t>
            </a:r>
            <a:endParaRPr lang="en-GB" sz="2400" dirty="0"/>
          </a:p>
          <a:p>
            <a:endParaRPr lang="en-GB" sz="2400" dirty="0"/>
          </a:p>
          <a:p>
            <a:pPr marL="285750" indent="-285750">
              <a:buFont typeface="Arial" panose="020B0604020202020204" pitchFamily="34" charset="0"/>
              <a:buChar char="•"/>
            </a:pPr>
            <a:r>
              <a:rPr lang="en-GB" sz="2400" dirty="0"/>
              <a:t>Commissioned by Abbot James of Saint-Pierre-sur-Dives, a Benedictine abbey in Normandy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Completed in 1279</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Keep an eye out for: --a portrait of Abbot James on folio 233 verso</a:t>
            </a:r>
          </a:p>
          <a:p>
            <a:pPr lvl="1"/>
            <a:r>
              <a:rPr lang="en-GB" sz="2400" dirty="0"/>
              <a:t>		               --a colophon at the very end of the manuscript, folio 427</a:t>
            </a:r>
          </a:p>
          <a:p>
            <a:pPr lvl="1"/>
            <a:r>
              <a:rPr lang="en-GB" sz="2400" dirty="0"/>
              <a:t>		               --historiated initials</a:t>
            </a:r>
          </a:p>
          <a:p>
            <a:pPr lvl="1"/>
            <a:r>
              <a:rPr lang="en-GB" sz="2400" dirty="0"/>
              <a:t>		               --drolleries on the top line of text</a:t>
            </a:r>
          </a:p>
        </p:txBody>
      </p:sp>
    </p:spTree>
    <p:extLst>
      <p:ext uri="{BB962C8B-B14F-4D97-AF65-F5344CB8AC3E}">
        <p14:creationId xmlns:p14="http://schemas.microsoft.com/office/powerpoint/2010/main" val="41409260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lstStyle/>
          <a:p>
            <a:pPr algn="ctr"/>
            <a:r>
              <a:rPr lang="en-US" dirty="0"/>
              <a:t>The </a:t>
            </a:r>
            <a:r>
              <a:rPr lang="en-US" dirty="0" err="1"/>
              <a:t>Boddham</a:t>
            </a:r>
            <a:r>
              <a:rPr lang="en-US" dirty="0"/>
              <a:t> Hours</a:t>
            </a:r>
          </a:p>
        </p:txBody>
      </p:sp>
      <p:sp>
        <p:nvSpPr>
          <p:cNvPr id="4" name="TextBox 3"/>
          <p:cNvSpPr txBox="1"/>
          <p:nvPr/>
        </p:nvSpPr>
        <p:spPr>
          <a:xfrm>
            <a:off x="0" y="2046420"/>
            <a:ext cx="12192000"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t>15</a:t>
            </a:r>
            <a:r>
              <a:rPr lang="en-GB" sz="2400" baseline="30000" dirty="0"/>
              <a:t>th</a:t>
            </a:r>
            <a:r>
              <a:rPr lang="en-GB" sz="2400" dirty="0"/>
              <a:t>-century French book of hours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Use of Rouen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Intended for a female owner</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Keep an eye out for: --a portrait of the owner on folio 68 recto</a:t>
            </a:r>
          </a:p>
          <a:p>
            <a:r>
              <a:rPr lang="en-GB" sz="2400" dirty="0"/>
              <a:t>		               --coats of arms</a:t>
            </a:r>
          </a:p>
          <a:p>
            <a:r>
              <a:rPr lang="en-GB" sz="2400" dirty="0"/>
              <a:t>		               --attributes of saints</a:t>
            </a:r>
          </a:p>
          <a:p>
            <a:r>
              <a:rPr lang="en-GB" sz="2400" dirty="0"/>
              <a:t>		               --decorated initials</a:t>
            </a:r>
          </a:p>
        </p:txBody>
      </p:sp>
    </p:spTree>
    <p:extLst>
      <p:ext uri="{BB962C8B-B14F-4D97-AF65-F5344CB8AC3E}">
        <p14:creationId xmlns:p14="http://schemas.microsoft.com/office/powerpoint/2010/main" val="2230779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325563"/>
          </a:xfrm>
        </p:spPr>
        <p:txBody>
          <a:bodyPr/>
          <a:lstStyle/>
          <a:p>
            <a:pPr algn="ctr"/>
            <a:r>
              <a:rPr lang="en-US" dirty="0"/>
              <a:t>A book of hours may include:</a:t>
            </a:r>
          </a:p>
        </p:txBody>
      </p:sp>
      <p:sp>
        <p:nvSpPr>
          <p:cNvPr id="4" name="TextBox 3"/>
          <p:cNvSpPr txBox="1"/>
          <p:nvPr/>
        </p:nvSpPr>
        <p:spPr>
          <a:xfrm>
            <a:off x="0" y="1880004"/>
            <a:ext cx="12192000"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Calendar of the liturgical year</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Excerpts from the four Gospels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Hours of the Virgin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Psalms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Prayers to particular saints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Office of the Dead</a:t>
            </a:r>
          </a:p>
        </p:txBody>
      </p:sp>
    </p:spTree>
    <p:extLst>
      <p:ext uri="{BB962C8B-B14F-4D97-AF65-F5344CB8AC3E}">
        <p14:creationId xmlns:p14="http://schemas.microsoft.com/office/powerpoint/2010/main" val="20398353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5563"/>
            <a:ext cx="12192000" cy="1325563"/>
          </a:xfrm>
        </p:spPr>
        <p:txBody>
          <a:bodyPr/>
          <a:lstStyle/>
          <a:p>
            <a:pPr algn="ctr"/>
            <a:r>
              <a:rPr lang="en-US" dirty="0"/>
              <a:t>Other kinds of religious texts</a:t>
            </a:r>
          </a:p>
        </p:txBody>
      </p:sp>
      <p:sp>
        <p:nvSpPr>
          <p:cNvPr id="5" name="TextBox 4"/>
          <p:cNvSpPr txBox="1"/>
          <p:nvPr/>
        </p:nvSpPr>
        <p:spPr>
          <a:xfrm>
            <a:off x="142043" y="2219389"/>
            <a:ext cx="12192000" cy="461665"/>
          </a:xfrm>
          <a:prstGeom prst="rect">
            <a:avLst/>
          </a:prstGeom>
          <a:noFill/>
        </p:spPr>
        <p:txBody>
          <a:bodyPr wrap="square" rtlCol="0">
            <a:spAutoFit/>
          </a:bodyPr>
          <a:lstStyle/>
          <a:p>
            <a:r>
              <a:rPr lang="en-GB" sz="2400" dirty="0"/>
              <a:t>Psalter: contains the Book of Psalms</a:t>
            </a:r>
          </a:p>
        </p:txBody>
      </p:sp>
      <p:pic>
        <p:nvPicPr>
          <p:cNvPr id="8194" name="Picture 2" descr="Add_ms_42130_f013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5103" y="1275156"/>
            <a:ext cx="4088688" cy="60267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94182" y="5195730"/>
            <a:ext cx="3001818" cy="830997"/>
          </a:xfrm>
          <a:prstGeom prst="rect">
            <a:avLst/>
          </a:prstGeom>
          <a:noFill/>
        </p:spPr>
        <p:txBody>
          <a:bodyPr wrap="square" rtlCol="0">
            <a:spAutoFit/>
          </a:bodyPr>
          <a:lstStyle/>
          <a:p>
            <a:r>
              <a:rPr lang="en-GB" sz="2400" dirty="0"/>
              <a:t>The Luttrell Psalter</a:t>
            </a:r>
          </a:p>
          <a:p>
            <a:r>
              <a:rPr lang="en-GB" sz="2400" dirty="0"/>
              <a:t>English, c.1320-1340</a:t>
            </a:r>
          </a:p>
        </p:txBody>
      </p:sp>
    </p:spTree>
    <p:extLst>
      <p:ext uri="{BB962C8B-B14F-4D97-AF65-F5344CB8AC3E}">
        <p14:creationId xmlns:p14="http://schemas.microsoft.com/office/powerpoint/2010/main" val="22650733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5563"/>
            <a:ext cx="12192000" cy="1325563"/>
          </a:xfrm>
        </p:spPr>
        <p:txBody>
          <a:bodyPr/>
          <a:lstStyle/>
          <a:p>
            <a:pPr algn="ctr"/>
            <a:r>
              <a:rPr lang="en-US" dirty="0"/>
              <a:t>Other kinds of religious texts</a:t>
            </a:r>
          </a:p>
        </p:txBody>
      </p:sp>
      <p:sp>
        <p:nvSpPr>
          <p:cNvPr id="5" name="TextBox 4"/>
          <p:cNvSpPr txBox="1"/>
          <p:nvPr/>
        </p:nvSpPr>
        <p:spPr>
          <a:xfrm>
            <a:off x="88777" y="1666233"/>
            <a:ext cx="12192000" cy="3785652"/>
          </a:xfrm>
          <a:prstGeom prst="rect">
            <a:avLst/>
          </a:prstGeom>
          <a:noFill/>
        </p:spPr>
        <p:txBody>
          <a:bodyPr wrap="square" rtlCol="0">
            <a:spAutoFit/>
          </a:bodyPr>
          <a:lstStyle/>
          <a:p>
            <a:endParaRPr lang="en-GB" sz="2400" dirty="0"/>
          </a:p>
          <a:p>
            <a:endParaRPr lang="en-GB" sz="2400" dirty="0"/>
          </a:p>
          <a:p>
            <a:r>
              <a:rPr lang="en-GB" sz="2400" dirty="0"/>
              <a:t>Breviary: combines multiple liturgical texts used to perform the Divine Office</a:t>
            </a:r>
          </a:p>
          <a:p>
            <a:endParaRPr lang="en-GB" sz="2400" dirty="0"/>
          </a:p>
          <a:p>
            <a:r>
              <a:rPr lang="en-GB" sz="2400" dirty="0"/>
              <a:t>Bible </a:t>
            </a:r>
            <a:r>
              <a:rPr lang="en-GB" sz="2400" dirty="0" err="1"/>
              <a:t>historiale</a:t>
            </a:r>
            <a:r>
              <a:rPr lang="en-GB" sz="2400" dirty="0"/>
              <a:t>: contained a French translation of the Bible (from c.1250) and </a:t>
            </a:r>
            <a:r>
              <a:rPr lang="en-GB" sz="2400" dirty="0" err="1"/>
              <a:t>Guyart</a:t>
            </a:r>
            <a:r>
              <a:rPr lang="en-GB" sz="2400" dirty="0"/>
              <a:t> de </a:t>
            </a:r>
            <a:r>
              <a:rPr lang="en-GB" sz="2400" dirty="0" err="1"/>
              <a:t>Moulins</a:t>
            </a:r>
            <a:r>
              <a:rPr lang="en-GB" sz="2400" dirty="0"/>
              <a:t>’</a:t>
            </a:r>
          </a:p>
          <a:p>
            <a:r>
              <a:rPr lang="en-GB" sz="2400" dirty="0"/>
              <a:t>	          	  translation (from the 1290s) of Peter </a:t>
            </a:r>
            <a:r>
              <a:rPr lang="en-GB" sz="2400" dirty="0" err="1"/>
              <a:t>Comestor’s</a:t>
            </a:r>
            <a:r>
              <a:rPr lang="en-GB" sz="2400" dirty="0"/>
              <a:t> </a:t>
            </a:r>
            <a:r>
              <a:rPr lang="en-GB" sz="2400" i="1" dirty="0" err="1"/>
              <a:t>Historia</a:t>
            </a:r>
            <a:r>
              <a:rPr lang="en-GB" sz="2400" i="1" dirty="0"/>
              <a:t> </a:t>
            </a:r>
            <a:r>
              <a:rPr lang="en-GB" sz="2400" i="1" dirty="0" err="1"/>
              <a:t>scholastica</a:t>
            </a:r>
            <a:endParaRPr lang="en-GB" sz="2400" dirty="0"/>
          </a:p>
          <a:p>
            <a:endParaRPr lang="en-GB" sz="2400" dirty="0"/>
          </a:p>
          <a:p>
            <a:r>
              <a:rPr lang="en-GB" sz="2400" dirty="0"/>
              <a:t>Bible </a:t>
            </a:r>
            <a:r>
              <a:rPr lang="en-GB" sz="2400" dirty="0" err="1"/>
              <a:t>moralisée</a:t>
            </a:r>
            <a:r>
              <a:rPr lang="en-GB" sz="2400" dirty="0"/>
              <a:t>: meaning “moralized Bible,” it was the most popular type of medieval picture </a:t>
            </a:r>
          </a:p>
          <a:p>
            <a:r>
              <a:rPr lang="en-GB" sz="2400" dirty="0"/>
              <a:t>		   Bible, starting in the 13</a:t>
            </a:r>
            <a:r>
              <a:rPr lang="en-GB" sz="2400" baseline="30000" dirty="0"/>
              <a:t>th</a:t>
            </a:r>
            <a:r>
              <a:rPr lang="en-GB" sz="2400" dirty="0"/>
              <a:t> century. It contained biblical passages and </a:t>
            </a:r>
          </a:p>
          <a:p>
            <a:r>
              <a:rPr lang="en-GB" sz="2400" dirty="0"/>
              <a:t>		   commentaries, as well as numerous illustrations.</a:t>
            </a:r>
          </a:p>
        </p:txBody>
      </p:sp>
    </p:spTree>
    <p:extLst>
      <p:ext uri="{BB962C8B-B14F-4D97-AF65-F5344CB8AC3E}">
        <p14:creationId xmlns:p14="http://schemas.microsoft.com/office/powerpoint/2010/main" val="30217195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70" name="Shape 170" descr="De Lisle Psalter Tree of Life"/>
          <p:cNvPicPr preferRelativeResize="0">
            <a:picLocks noGrp="1"/>
          </p:cNvPicPr>
          <p:nvPr>
            <p:ph type="body" idx="1"/>
          </p:nvPr>
        </p:nvPicPr>
        <p:blipFill rotWithShape="1">
          <a:blip r:embed="rId3">
            <a:alphaModFix/>
          </a:blip>
          <a:stretch/>
        </p:blipFill>
        <p:spPr>
          <a:xfrm>
            <a:off x="6933460" y="0"/>
            <a:ext cx="4709889" cy="6857999"/>
          </a:xfrm>
          <a:prstGeom prst="rect">
            <a:avLst/>
          </a:prstGeom>
          <a:noFill/>
          <a:ln>
            <a:noFill/>
          </a:ln>
        </p:spPr>
      </p:pic>
      <p:sp>
        <p:nvSpPr>
          <p:cNvPr id="169" name="Shape 169"/>
          <p:cNvSpPr txBox="1">
            <a:spLocks noGrp="1"/>
          </p:cNvSpPr>
          <p:nvPr>
            <p:ph type="title" idx="4294967295"/>
          </p:nvPr>
        </p:nvSpPr>
        <p:spPr>
          <a:xfrm>
            <a:off x="1162975" y="417250"/>
            <a:ext cx="3973513" cy="4094826"/>
          </a:xfrm>
          <a:prstGeom prst="rect">
            <a:avLst/>
          </a:prstGeom>
          <a:noFill/>
          <a:ln>
            <a:noFill/>
          </a:ln>
        </p:spPr>
        <p:txBody>
          <a:bodyPr vert="horz" wrap="square" lIns="91425" tIns="45700" rIns="91425" bIns="45700" rtlCol="0" anchor="ctr" anchorCtr="1">
            <a:noAutofit/>
          </a:bodyPr>
          <a:lstStyle/>
          <a:p>
            <a:pPr>
              <a:lnSpc>
                <a:spcPct val="100000"/>
              </a:lnSpc>
              <a:spcBef>
                <a:spcPts val="0"/>
              </a:spcBef>
              <a:buClr>
                <a:schemeClr val="lt2"/>
              </a:buClr>
              <a:buSzPct val="25000"/>
            </a:pPr>
            <a:r>
              <a:rPr lang="en-US" b="1" dirty="0">
                <a:latin typeface="+mn-lt"/>
                <a:ea typeface="Arial"/>
                <a:cs typeface="Arial"/>
                <a:sym typeface="Arial"/>
              </a:rPr>
              <a:t>The Tree of Life</a:t>
            </a:r>
            <a:br>
              <a:rPr lang="en-US" b="1" dirty="0">
                <a:latin typeface="+mn-lt"/>
                <a:ea typeface="Arial"/>
                <a:cs typeface="Arial"/>
                <a:sym typeface="Arial"/>
              </a:rPr>
            </a:br>
            <a:br>
              <a:rPr lang="en-US" b="1" dirty="0">
                <a:latin typeface="+mn-lt"/>
                <a:ea typeface="Arial"/>
                <a:cs typeface="Arial"/>
                <a:sym typeface="Arial"/>
              </a:rPr>
            </a:br>
            <a:r>
              <a:rPr lang="en-US" sz="2800" b="1" dirty="0">
                <a:latin typeface="+mn-lt"/>
                <a:ea typeface="Arial"/>
                <a:cs typeface="Arial"/>
                <a:sym typeface="Arial"/>
              </a:rPr>
              <a:t>Psalter of Robert de Lisle</a:t>
            </a:r>
            <a:br>
              <a:rPr lang="en-US" sz="2800" b="1" dirty="0">
                <a:latin typeface="+mn-lt"/>
                <a:ea typeface="Arial"/>
                <a:cs typeface="Arial"/>
                <a:sym typeface="Arial"/>
              </a:rPr>
            </a:br>
            <a:r>
              <a:rPr lang="en-US" sz="2800" b="1" dirty="0">
                <a:latin typeface="+mn-lt"/>
                <a:ea typeface="Arial"/>
                <a:cs typeface="Arial"/>
                <a:sym typeface="Arial"/>
              </a:rPr>
              <a:t>c.1300-1350</a:t>
            </a:r>
            <a:br>
              <a:rPr lang="en-US" b="1" dirty="0">
                <a:latin typeface="+mn-lt"/>
                <a:ea typeface="Arial"/>
                <a:cs typeface="Arial"/>
                <a:sym typeface="Arial"/>
              </a:rPr>
            </a:br>
            <a:endParaRPr lang="en-US" b="1" dirty="0">
              <a:latin typeface="+mn-lt"/>
              <a:ea typeface="Arial"/>
              <a:cs typeface="Arial"/>
              <a:sym typeface="Arial"/>
            </a:endParaRPr>
          </a:p>
        </p:txBody>
      </p:sp>
    </p:spTree>
    <p:extLst>
      <p:ext uri="{BB962C8B-B14F-4D97-AF65-F5344CB8AC3E}">
        <p14:creationId xmlns:p14="http://schemas.microsoft.com/office/powerpoint/2010/main" val="34475114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6" name="Shape 176" descr="De Lisle Psalter Tree of Vices"/>
          <p:cNvPicPr preferRelativeResize="0">
            <a:picLocks noGrp="1"/>
          </p:cNvPicPr>
          <p:nvPr>
            <p:ph type="body" idx="1"/>
          </p:nvPr>
        </p:nvPicPr>
        <p:blipFill rotWithShape="1">
          <a:blip r:embed="rId3">
            <a:alphaModFix/>
          </a:blip>
          <a:stretch/>
        </p:blipFill>
        <p:spPr>
          <a:xfrm>
            <a:off x="7537142" y="0"/>
            <a:ext cx="4654858" cy="6858000"/>
          </a:xfrm>
          <a:prstGeom prst="rect">
            <a:avLst/>
          </a:prstGeom>
          <a:noFill/>
          <a:ln>
            <a:noFill/>
          </a:ln>
        </p:spPr>
      </p:pic>
      <p:sp>
        <p:nvSpPr>
          <p:cNvPr id="175" name="Shape 175"/>
          <p:cNvSpPr txBox="1">
            <a:spLocks noGrp="1"/>
          </p:cNvSpPr>
          <p:nvPr>
            <p:ph type="title" idx="4294967295"/>
          </p:nvPr>
        </p:nvSpPr>
        <p:spPr>
          <a:xfrm>
            <a:off x="798990" y="382479"/>
            <a:ext cx="5814874" cy="5334000"/>
          </a:xfrm>
          <a:prstGeom prst="rect">
            <a:avLst/>
          </a:prstGeom>
          <a:noFill/>
          <a:ln>
            <a:noFill/>
          </a:ln>
        </p:spPr>
        <p:txBody>
          <a:bodyPr vert="horz" wrap="square" lIns="91425" tIns="45700" rIns="91425" bIns="45700" rtlCol="0" anchor="ctr" anchorCtr="1">
            <a:noAutofit/>
          </a:bodyPr>
          <a:lstStyle/>
          <a:p>
            <a:pPr>
              <a:lnSpc>
                <a:spcPct val="100000"/>
              </a:lnSpc>
              <a:spcBef>
                <a:spcPts val="0"/>
              </a:spcBef>
              <a:buClr>
                <a:schemeClr val="lt2"/>
              </a:buClr>
              <a:buSzPct val="25000"/>
            </a:pPr>
            <a:r>
              <a:rPr lang="en-US" b="1" dirty="0">
                <a:latin typeface="+mn-lt"/>
                <a:ea typeface="Arial"/>
                <a:cs typeface="Arial"/>
                <a:sym typeface="Arial"/>
              </a:rPr>
              <a:t>The Tree of Vices</a:t>
            </a:r>
            <a:br>
              <a:rPr lang="en-US" b="1" dirty="0">
                <a:latin typeface="+mn-lt"/>
                <a:ea typeface="Arial"/>
                <a:cs typeface="Arial"/>
                <a:sym typeface="Arial"/>
              </a:rPr>
            </a:br>
            <a:br>
              <a:rPr lang="en-US" b="1" dirty="0">
                <a:latin typeface="+mn-lt"/>
                <a:ea typeface="Arial"/>
                <a:cs typeface="Arial"/>
                <a:sym typeface="Arial"/>
              </a:rPr>
            </a:br>
            <a:br>
              <a:rPr lang="en-US" b="1" dirty="0">
                <a:latin typeface="+mn-lt"/>
                <a:ea typeface="Arial"/>
                <a:cs typeface="Arial"/>
                <a:sym typeface="Arial"/>
              </a:rPr>
            </a:br>
            <a:br>
              <a:rPr lang="en-US" b="1" dirty="0">
                <a:latin typeface="+mn-lt"/>
                <a:ea typeface="Arial"/>
                <a:cs typeface="Arial"/>
                <a:sym typeface="Arial"/>
              </a:rPr>
            </a:br>
            <a:br>
              <a:rPr lang="en-US" b="1" dirty="0">
                <a:latin typeface="+mn-lt"/>
                <a:ea typeface="Arial"/>
                <a:cs typeface="Arial"/>
                <a:sym typeface="Arial"/>
              </a:rPr>
            </a:br>
            <a:r>
              <a:rPr lang="en-US" sz="2800" b="1" dirty="0">
                <a:latin typeface="+mn-lt"/>
                <a:ea typeface="Arial"/>
                <a:cs typeface="Arial"/>
                <a:sym typeface="Arial"/>
              </a:rPr>
              <a:t>Psalter of Robert de Lisle</a:t>
            </a:r>
            <a:br>
              <a:rPr lang="en-US" sz="2800" b="1" dirty="0">
                <a:latin typeface="+mn-lt"/>
                <a:ea typeface="Arial"/>
                <a:cs typeface="Arial"/>
                <a:sym typeface="Arial"/>
              </a:rPr>
            </a:br>
            <a:r>
              <a:rPr lang="en-US" sz="2800" b="1" dirty="0">
                <a:solidFill>
                  <a:schemeClr val="tx1"/>
                </a:solidFill>
                <a:latin typeface="Calibri" panose="020F0502020204030204"/>
                <a:ea typeface="Arial"/>
                <a:cs typeface="Arial"/>
                <a:sym typeface="Arial"/>
              </a:rPr>
              <a:t>c.1300-1350</a:t>
            </a:r>
            <a:endParaRPr lang="en-US" b="1" dirty="0">
              <a:solidFill>
                <a:schemeClr val="tx1"/>
              </a:solidFill>
              <a:latin typeface="+mn-lt"/>
              <a:ea typeface="Arial"/>
              <a:cs typeface="Arial"/>
              <a:sym typeface="Arial"/>
            </a:endParaRPr>
          </a:p>
        </p:txBody>
      </p:sp>
    </p:spTree>
    <p:extLst>
      <p:ext uri="{BB962C8B-B14F-4D97-AF65-F5344CB8AC3E}">
        <p14:creationId xmlns:p14="http://schemas.microsoft.com/office/powerpoint/2010/main" val="11957998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pic>
        <p:nvPicPr>
          <p:cNvPr id="182" name="Shape 182" descr="De Lisle Psalter Tree of Virtues"/>
          <p:cNvPicPr preferRelativeResize="0">
            <a:picLocks noGrp="1"/>
          </p:cNvPicPr>
          <p:nvPr>
            <p:ph type="body" idx="1"/>
          </p:nvPr>
        </p:nvPicPr>
        <p:blipFill rotWithShape="1">
          <a:blip r:embed="rId3">
            <a:alphaModFix/>
          </a:blip>
          <a:stretch/>
        </p:blipFill>
        <p:spPr>
          <a:xfrm>
            <a:off x="7421733" y="0"/>
            <a:ext cx="4694990" cy="6858000"/>
          </a:xfrm>
          <a:prstGeom prst="rect">
            <a:avLst/>
          </a:prstGeom>
          <a:noFill/>
          <a:ln>
            <a:noFill/>
          </a:ln>
        </p:spPr>
      </p:pic>
      <p:sp>
        <p:nvSpPr>
          <p:cNvPr id="181" name="Shape 181"/>
          <p:cNvSpPr txBox="1">
            <a:spLocks noGrp="1"/>
          </p:cNvSpPr>
          <p:nvPr>
            <p:ph type="title" idx="4294967295"/>
          </p:nvPr>
        </p:nvSpPr>
        <p:spPr>
          <a:xfrm>
            <a:off x="-1" y="533400"/>
            <a:ext cx="6755907" cy="5334000"/>
          </a:xfrm>
          <a:prstGeom prst="rect">
            <a:avLst/>
          </a:prstGeom>
          <a:noFill/>
          <a:ln>
            <a:noFill/>
          </a:ln>
        </p:spPr>
        <p:txBody>
          <a:bodyPr vert="horz" wrap="square" lIns="91425" tIns="45700" rIns="91425" bIns="45700" rtlCol="0" anchor="ctr" anchorCtr="1">
            <a:noAutofit/>
          </a:bodyPr>
          <a:lstStyle/>
          <a:p>
            <a:pPr>
              <a:lnSpc>
                <a:spcPct val="100000"/>
              </a:lnSpc>
              <a:spcBef>
                <a:spcPts val="0"/>
              </a:spcBef>
              <a:buClr>
                <a:schemeClr val="lt2"/>
              </a:buClr>
              <a:buSzPct val="25000"/>
            </a:pPr>
            <a:r>
              <a:rPr lang="en-US" b="1" dirty="0">
                <a:latin typeface="+mn-lt"/>
                <a:ea typeface="Arial"/>
                <a:cs typeface="Arial"/>
                <a:sym typeface="Arial"/>
              </a:rPr>
              <a:t>The Tree of Virtues</a:t>
            </a:r>
            <a:br>
              <a:rPr lang="en-US" b="1" dirty="0">
                <a:latin typeface="+mn-lt"/>
                <a:ea typeface="Arial"/>
                <a:cs typeface="Arial"/>
                <a:sym typeface="Arial"/>
              </a:rPr>
            </a:br>
            <a:br>
              <a:rPr lang="en-US" b="1" dirty="0">
                <a:latin typeface="+mn-lt"/>
                <a:ea typeface="Arial"/>
                <a:cs typeface="Arial"/>
                <a:sym typeface="Arial"/>
              </a:rPr>
            </a:br>
            <a:br>
              <a:rPr lang="en-US" b="1" dirty="0">
                <a:latin typeface="+mn-lt"/>
                <a:ea typeface="Arial"/>
                <a:cs typeface="Arial"/>
                <a:sym typeface="Arial"/>
              </a:rPr>
            </a:br>
            <a:br>
              <a:rPr lang="en-US" b="1" dirty="0">
                <a:latin typeface="+mn-lt"/>
                <a:ea typeface="Arial"/>
                <a:cs typeface="Arial"/>
                <a:sym typeface="Arial"/>
              </a:rPr>
            </a:br>
            <a:br>
              <a:rPr lang="en-US" b="1" dirty="0">
                <a:latin typeface="+mn-lt"/>
                <a:ea typeface="Arial"/>
                <a:cs typeface="Arial"/>
                <a:sym typeface="Arial"/>
              </a:rPr>
            </a:br>
            <a:r>
              <a:rPr lang="en-US" sz="2800" b="1" dirty="0">
                <a:latin typeface="+mn-lt"/>
                <a:ea typeface="Arial"/>
                <a:cs typeface="Arial"/>
                <a:sym typeface="Arial"/>
              </a:rPr>
              <a:t>Psalter of Robert de Lisle</a:t>
            </a:r>
            <a:br>
              <a:rPr lang="en-US" sz="2800" b="1" dirty="0">
                <a:latin typeface="+mn-lt"/>
                <a:ea typeface="Arial"/>
                <a:cs typeface="Arial"/>
                <a:sym typeface="Arial"/>
              </a:rPr>
            </a:br>
            <a:r>
              <a:rPr lang="en-US" sz="2800" b="1" dirty="0">
                <a:solidFill>
                  <a:schemeClr val="tx1"/>
                </a:solidFill>
                <a:latin typeface="Calibri" panose="020F0502020204030204"/>
                <a:ea typeface="Arial"/>
                <a:cs typeface="Arial"/>
                <a:sym typeface="Arial"/>
              </a:rPr>
              <a:t>c.1300-1350</a:t>
            </a:r>
            <a:br>
              <a:rPr lang="en-US" b="1" dirty="0">
                <a:latin typeface="+mn-lt"/>
                <a:ea typeface="Arial"/>
                <a:cs typeface="Arial"/>
                <a:sym typeface="Arial"/>
              </a:rPr>
            </a:br>
            <a:endParaRPr lang="en-US" b="1" dirty="0">
              <a:latin typeface="+mn-lt"/>
              <a:ea typeface="Arial"/>
              <a:cs typeface="Arial"/>
              <a:sym typeface="Arial"/>
            </a:endParaRPr>
          </a:p>
        </p:txBody>
      </p:sp>
    </p:spTree>
    <p:extLst>
      <p:ext uri="{BB962C8B-B14F-4D97-AF65-F5344CB8AC3E}">
        <p14:creationId xmlns:p14="http://schemas.microsoft.com/office/powerpoint/2010/main" val="7640591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1069</TotalTime>
  <Words>1161</Words>
  <Application>Microsoft Office PowerPoint</Application>
  <PresentationFormat>Widescreen</PresentationFormat>
  <Paragraphs>189</Paragraphs>
  <Slides>35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Noto Sans Symbols</vt:lpstr>
      <vt:lpstr>Verdana</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manuscripts?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Abbreviations: used by scribes to save space when writing</vt:lpstr>
      <vt:lpstr>Colophon: an inscription, generally at the end of a manuscript, relating how, when, and why the manuscript was produced</vt:lpstr>
      <vt:lpstr>Gloss: a note commenting on, clarifying, or translating part of the main text. They are usually in the margins or between lines of text.</vt:lpstr>
      <vt:lpstr>Attribute: an object, animal, or person that symbolically identifies a saint</vt:lpstr>
      <vt:lpstr>Bas-de-page scenes: meaning “bottom of the page,” these usually unframed scenes may or may not illustrate the text above</vt:lpstr>
      <vt:lpstr>Border: a decorative design framing the text and/or image. They might contain plants, flowers, animals, or people.</vt:lpstr>
      <vt:lpstr>Devices: coats of arms, emblems, or mottos used to identify a person, family, or country</vt:lpstr>
      <vt:lpstr>Drollery: a humorous face or figure in the margins or border of a manuscript page</vt:lpstr>
      <vt:lpstr>Initial: an enlarged and decorated letter at the beginning of an important section of text</vt:lpstr>
      <vt:lpstr>Patron: the person who commissioned the manuscript, not necessarily (but often) the owner. Manuscripts often included portraits of them.</vt:lpstr>
      <vt:lpstr>PowerPoint Presentation</vt:lpstr>
      <vt:lpstr>The Lampeter Bible</vt:lpstr>
      <vt:lpstr>The Boddham Hours</vt:lpstr>
      <vt:lpstr>A book of hours may include:</vt:lpstr>
      <vt:lpstr>Other kinds of religious texts</vt:lpstr>
      <vt:lpstr>Other kinds of religious texts</vt:lpstr>
      <vt:lpstr>The Tree of Life  Psalter of Robert de Lisle c.1300-1350 </vt:lpstr>
      <vt:lpstr>The Tree of Vices     Psalter of Robert de Lisle c.1300-1350</vt:lpstr>
      <vt:lpstr>The Tree of Virtues     Psalter of Robert de Lisle c.1300-1350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Erica</dc:creator>
  <cp:lastModifiedBy>Harriet Webster</cp:lastModifiedBy>
  <cp:revision>49</cp:revision>
  <cp:lastPrinted>2017-10-19T16:30:37Z</cp:lastPrinted>
  <dcterms:created xsi:type="dcterms:W3CDTF">2017-10-14T15:46:33Z</dcterms:created>
  <dcterms:modified xsi:type="dcterms:W3CDTF">2018-09-26T10:26:46Z</dcterms:modified>
</cp:coreProperties>
</file>