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4"/>
  </p:notesMasterIdLst>
  <p:handoutMasterIdLst>
    <p:handoutMasterId r:id="rId25"/>
  </p:handoutMasterIdLst>
  <p:sldIdLst>
    <p:sldId id="256" r:id="rId5"/>
    <p:sldId id="257" r:id="rId6"/>
    <p:sldId id="258" r:id="rId7"/>
    <p:sldId id="262" r:id="rId8"/>
    <p:sldId id="268" r:id="rId9"/>
    <p:sldId id="269" r:id="rId10"/>
    <p:sldId id="265" r:id="rId11"/>
    <p:sldId id="264" r:id="rId12"/>
    <p:sldId id="263" r:id="rId13"/>
    <p:sldId id="272" r:id="rId14"/>
    <p:sldId id="274" r:id="rId15"/>
    <p:sldId id="273" r:id="rId16"/>
    <p:sldId id="276" r:id="rId17"/>
    <p:sldId id="275" r:id="rId18"/>
    <p:sldId id="278" r:id="rId19"/>
    <p:sldId id="270" r:id="rId20"/>
    <p:sldId id="259" r:id="rId21"/>
    <p:sldId id="271"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9898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DD3D7B-3AD1-4B09-8FBD-3EB43B799BE8}" v="1638" dt="2022-11-22T14:19:34.7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0704" autoAdjust="0"/>
  </p:normalViewPr>
  <p:slideViewPr>
    <p:cSldViewPr snapToGrid="0">
      <p:cViewPr>
        <p:scale>
          <a:sx n="75" d="100"/>
          <a:sy n="75" d="100"/>
        </p:scale>
        <p:origin x="974" y="48"/>
      </p:cViewPr>
      <p:guideLst/>
    </p:cSldViewPr>
  </p:slideViewPr>
  <p:notesTextViewPr>
    <p:cViewPr>
      <p:scale>
        <a:sx n="1" d="1"/>
        <a:sy n="1" d="1"/>
      </p:scale>
      <p:origin x="0" y="-29"/>
    </p:cViewPr>
  </p:notesTextViewPr>
  <p:sorterViewPr>
    <p:cViewPr>
      <p:scale>
        <a:sx n="100" d="100"/>
        <a:sy n="100" d="100"/>
      </p:scale>
      <p:origin x="0" y="0"/>
    </p:cViewPr>
  </p:sorterViewPr>
  <p:notesViewPr>
    <p:cSldViewPr snapToGrid="0">
      <p:cViewPr>
        <p:scale>
          <a:sx n="1" d="2"/>
          <a:sy n="1" d="2"/>
        </p:scale>
        <p:origin x="3480" y="41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fin W Griffiths" userId="85fcc156-c49d-4c12-b138-72837769e1ee" providerId="ADAL" clId="{47DD3D7B-3AD1-4B09-8FBD-3EB43B799BE8}"/>
    <pc:docChg chg="modSld">
      <pc:chgData name="Hefin W Griffiths" userId="85fcc156-c49d-4c12-b138-72837769e1ee" providerId="ADAL" clId="{47DD3D7B-3AD1-4B09-8FBD-3EB43B799BE8}" dt="2022-11-22T17:23:07.890" v="52" actId="20577"/>
      <pc:docMkLst>
        <pc:docMk/>
      </pc:docMkLst>
      <pc:sldChg chg="modNotesTx">
        <pc:chgData name="Hefin W Griffiths" userId="85fcc156-c49d-4c12-b138-72837769e1ee" providerId="ADAL" clId="{47DD3D7B-3AD1-4B09-8FBD-3EB43B799BE8}" dt="2022-11-22T17:23:07.890" v="52" actId="20577"/>
        <pc:sldMkLst>
          <pc:docMk/>
          <pc:sldMk cId="2303579910" sldId="26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D8915E-DC14-41D6-9BB5-F49E1C265163}" type="doc">
      <dgm:prSet loTypeId="urn:microsoft.com/office/officeart/2016/7/layout/HorizontalActionList" loCatId="list" qsTypeId="urn:microsoft.com/office/officeart/2005/8/quickstyle/simple1" qsCatId="simple" csTypeId="urn:microsoft.com/office/officeart/2005/8/colors/accent1_2" csCatId="accent1" phldr="1"/>
      <dgm:spPr/>
      <dgm:t>
        <a:bodyPr/>
        <a:lstStyle/>
        <a:p>
          <a:endParaRPr lang="en-US"/>
        </a:p>
      </dgm:t>
    </dgm:pt>
    <dgm:pt modelId="{8FE81FEC-2664-411F-AEB3-065F29F52751}">
      <dgm:prSet custT="1"/>
      <dgm:spPr/>
      <dgm:t>
        <a:bodyPr lIns="182880" tIns="182880" rIns="182880" bIns="182880"/>
        <a:lstStyle/>
        <a:p>
          <a:pPr marL="0" lvl="0" indent="0" algn="l" defTabSz="666750" rtl="0">
            <a:lnSpc>
              <a:spcPct val="100000"/>
            </a:lnSpc>
            <a:spcBef>
              <a:spcPct val="0"/>
            </a:spcBef>
            <a:spcAft>
              <a:spcPct val="35000"/>
            </a:spcAft>
            <a:buNone/>
          </a:pPr>
          <a:r>
            <a:rPr lang="en-US" sz="1100" kern="1200" spc="50" baseline="0" dirty="0">
              <a:solidFill>
                <a:prstClr val="black">
                  <a:hueOff val="0"/>
                  <a:satOff val="0"/>
                  <a:lumOff val="0"/>
                  <a:alphaOff val="0"/>
                </a:prstClr>
              </a:solidFill>
              <a:latin typeface="Tenorite"/>
              <a:ea typeface="+mn-ea"/>
              <a:cs typeface="+mn-cs"/>
            </a:rPr>
            <a:t>The flanked PM will feel more in control as they will have had the Q &amp; A stages with their peer PMs.</a:t>
          </a:r>
        </a:p>
        <a:p>
          <a:pPr marL="0" lvl="0" indent="0" algn="l" defTabSz="666750" rtl="0">
            <a:lnSpc>
              <a:spcPct val="100000"/>
            </a:lnSpc>
            <a:spcBef>
              <a:spcPct val="0"/>
            </a:spcBef>
            <a:spcAft>
              <a:spcPct val="35000"/>
            </a:spcAft>
            <a:buNone/>
          </a:pPr>
          <a:r>
            <a:rPr lang="en-US" sz="1100" kern="1200" spc="50" baseline="0" dirty="0">
              <a:solidFill>
                <a:prstClr val="black">
                  <a:hueOff val="0"/>
                  <a:satOff val="0"/>
                  <a:lumOff val="0"/>
                  <a:alphaOff val="0"/>
                </a:prstClr>
              </a:solidFill>
              <a:latin typeface="Tenorite"/>
              <a:ea typeface="+mn-ea"/>
              <a:cs typeface="+mn-cs"/>
            </a:rPr>
            <a:t>Conditional MS Forms used to build Project control documents in a survey format.  Documentation feels lighter.</a:t>
          </a:r>
        </a:p>
      </dgm:t>
    </dgm:pt>
    <dgm:pt modelId="{BCBC007E-0269-421B-9C41-DE26D5C3A822}" type="parTrans" cxnId="{711E093C-AD42-45A4-8D40-A2D39702062E}">
      <dgm:prSet/>
      <dgm:spPr/>
      <dgm:t>
        <a:bodyPr/>
        <a:lstStyle/>
        <a:p>
          <a:endParaRPr lang="en-US">
            <a:latin typeface="+mn-lt"/>
          </a:endParaRPr>
        </a:p>
      </dgm:t>
    </dgm:pt>
    <dgm:pt modelId="{80230EB7-7230-4881-A631-309C07417378}" type="sibTrans" cxnId="{711E093C-AD42-45A4-8D40-A2D39702062E}">
      <dgm:prSet/>
      <dgm:spPr/>
      <dgm:t>
        <a:bodyPr/>
        <a:lstStyle/>
        <a:p>
          <a:endParaRPr lang="en-US">
            <a:latin typeface="+mn-lt"/>
          </a:endParaRPr>
        </a:p>
      </dgm:t>
    </dgm:pt>
    <dgm:pt modelId="{73D947E0-108F-4D20-A71E-3CF329F97212}">
      <dgm:prSet phldr="0" custT="1"/>
      <dgm:spPr/>
      <dgm:t>
        <a:bodyPr/>
        <a:lstStyle/>
        <a:p>
          <a:pPr marL="0" indent="0" algn="ctr" defTabSz="914400" rtl="0" eaLnBrk="1" latinLnBrk="0" hangingPunct="1">
            <a:lnSpc>
              <a:spcPct val="90000"/>
            </a:lnSpc>
            <a:spcBef>
              <a:spcPts val="1000"/>
            </a:spcBef>
            <a:buFont typeface="Arial" panose="020B0604020202020204" pitchFamily="34" charset="0"/>
            <a:buNone/>
          </a:pPr>
          <a:r>
            <a:rPr lang="en-US" sz="1100" kern="1200" spc="150" baseline="0" dirty="0">
              <a:solidFill>
                <a:schemeClr val="tx1"/>
              </a:solidFill>
              <a:latin typeface="+mj-lt"/>
              <a:ea typeface="+mj-ea"/>
              <a:cs typeface="+mj-cs"/>
            </a:rPr>
            <a:t>STREAMLINED COMMUNICATION &amp; COLLABORATIVVE CULTURE</a:t>
          </a:r>
        </a:p>
      </dgm:t>
    </dgm:pt>
    <dgm:pt modelId="{9D249532-A24D-4D8F-848A-9F42F2E486C9}" type="parTrans" cxnId="{A0077D09-C12C-46D0-8DF7-194B6911362A}">
      <dgm:prSet/>
      <dgm:spPr/>
      <dgm:t>
        <a:bodyPr/>
        <a:lstStyle/>
        <a:p>
          <a:endParaRPr lang="en-US">
            <a:latin typeface="+mn-lt"/>
          </a:endParaRPr>
        </a:p>
      </dgm:t>
    </dgm:pt>
    <dgm:pt modelId="{AE813459-65AB-4FA9-B717-330DDA6DFA4E}" type="sibTrans" cxnId="{A0077D09-C12C-46D0-8DF7-194B6911362A}">
      <dgm:prSet/>
      <dgm:spPr/>
      <dgm:t>
        <a:bodyPr/>
        <a:lstStyle/>
        <a:p>
          <a:endParaRPr lang="en-US">
            <a:latin typeface="+mn-lt"/>
          </a:endParaRPr>
        </a:p>
      </dgm:t>
    </dgm:pt>
    <dgm:pt modelId="{30A490C8-22B4-4D68-875C-0F0DE2FF864D}">
      <dgm:prSet phldr="0" custT="1"/>
      <dgm:spPr/>
      <dgm:t>
        <a:bodyPr/>
        <a:lstStyle/>
        <a:p>
          <a:pPr marL="0">
            <a:lnSpc>
              <a:spcPct val="100000"/>
            </a:lnSpc>
            <a:buFont typeface="Arial" panose="020B0604020202020204" pitchFamily="34" charset="0"/>
            <a:buChar char="•"/>
          </a:pPr>
          <a:r>
            <a:rPr lang="en-US" sz="1100" spc="50" baseline="0" dirty="0">
              <a:latin typeface="+mn-lt"/>
            </a:rPr>
            <a:t>Between stakeholders (internal &amp; external) </a:t>
          </a:r>
        </a:p>
        <a:p>
          <a:pPr marL="0">
            <a:lnSpc>
              <a:spcPct val="100000"/>
            </a:lnSpc>
            <a:buFont typeface="Arial" panose="020B0604020202020204" pitchFamily="34" charset="0"/>
            <a:buChar char="•"/>
          </a:pPr>
          <a:r>
            <a:rPr lang="en-US" sz="1100" spc="50" baseline="0" dirty="0">
              <a:latin typeface="+mn-lt"/>
            </a:rPr>
            <a:t>Management levels can dip in/out of channels from a higher level to gather positional updates and query if/when necessary</a:t>
          </a:r>
        </a:p>
        <a:p>
          <a:pPr marL="0">
            <a:lnSpc>
              <a:spcPct val="100000"/>
            </a:lnSpc>
            <a:buFont typeface="Arial" panose="020B0604020202020204" pitchFamily="34" charset="0"/>
            <a:buChar char="•"/>
          </a:pPr>
          <a:r>
            <a:rPr lang="en-US" sz="1100" spc="50" baseline="0" dirty="0">
              <a:latin typeface="+mn-lt"/>
            </a:rPr>
            <a:t>PMs will find it easier to work more closely with others without feeling letting go of control points</a:t>
          </a:r>
        </a:p>
        <a:p>
          <a:pPr marL="0">
            <a:lnSpc>
              <a:spcPct val="100000"/>
            </a:lnSpc>
            <a:buFont typeface="Arial" panose="020B0604020202020204" pitchFamily="34" charset="0"/>
            <a:buNone/>
          </a:pPr>
          <a:endParaRPr lang="en-US" sz="1100" spc="50" baseline="0" dirty="0">
            <a:latin typeface="+mn-lt"/>
          </a:endParaRPr>
        </a:p>
      </dgm:t>
    </dgm:pt>
    <dgm:pt modelId="{035C64B0-4F0C-4FD1-BD23-B1D4C9887CBE}" type="parTrans" cxnId="{381FE1CC-8184-4745-8EB3-6DE11655998D}">
      <dgm:prSet/>
      <dgm:spPr/>
      <dgm:t>
        <a:bodyPr/>
        <a:lstStyle/>
        <a:p>
          <a:endParaRPr lang="en-US">
            <a:latin typeface="+mn-lt"/>
          </a:endParaRPr>
        </a:p>
      </dgm:t>
    </dgm:pt>
    <dgm:pt modelId="{45495DA8-8707-41E3-A12B-FA5766269C44}" type="sibTrans" cxnId="{381FE1CC-8184-4745-8EB3-6DE11655998D}">
      <dgm:prSet/>
      <dgm:spPr/>
      <dgm:t>
        <a:bodyPr/>
        <a:lstStyle/>
        <a:p>
          <a:endParaRPr lang="en-US">
            <a:latin typeface="+mn-lt"/>
          </a:endParaRPr>
        </a:p>
      </dgm:t>
    </dgm:pt>
    <dgm:pt modelId="{B1AFA1AF-0FF8-45B3-A6D0-0E255A2F637D}">
      <dgm:prSet phldr="0" custT="1"/>
      <dgm:spPr/>
      <dgm:t>
        <a:bodyPr/>
        <a:lstStyle/>
        <a:p>
          <a:pPr marL="0"/>
          <a:r>
            <a:rPr lang="en-US" sz="1100" kern="1200" spc="150" baseline="0" dirty="0">
              <a:solidFill>
                <a:prstClr val="black"/>
              </a:solidFill>
              <a:latin typeface="Tenorite"/>
              <a:ea typeface="+mn-ea"/>
              <a:cs typeface="+mn-cs"/>
            </a:rPr>
            <a:t>KNOWLEDGE TRANSFER &amp; EXPERIENCE CASCADE </a:t>
          </a:r>
        </a:p>
      </dgm:t>
    </dgm:pt>
    <dgm:pt modelId="{10C68AF5-481C-45AA-A216-8BBBB04515B9}" type="parTrans" cxnId="{F28D7702-2FC3-49BD-BB13-C989E5EE622A}">
      <dgm:prSet/>
      <dgm:spPr/>
      <dgm:t>
        <a:bodyPr/>
        <a:lstStyle/>
        <a:p>
          <a:endParaRPr lang="en-US">
            <a:latin typeface="+mn-lt"/>
          </a:endParaRPr>
        </a:p>
      </dgm:t>
    </dgm:pt>
    <dgm:pt modelId="{88649F7A-400B-4056-965D-C9AC0B3AD942}" type="sibTrans" cxnId="{F28D7702-2FC3-49BD-BB13-C989E5EE622A}">
      <dgm:prSet/>
      <dgm:spPr/>
      <dgm:t>
        <a:bodyPr/>
        <a:lstStyle/>
        <a:p>
          <a:endParaRPr lang="en-US">
            <a:latin typeface="+mn-lt"/>
          </a:endParaRPr>
        </a:p>
      </dgm:t>
    </dgm:pt>
    <dgm:pt modelId="{50418D2B-9486-42DE-AFDD-1D31420040FF}">
      <dgm:prSet phldr="0" custT="1"/>
      <dgm:spPr/>
      <dgm:t>
        <a:bodyPr/>
        <a:lstStyle/>
        <a:p>
          <a:pPr marL="0">
            <a:lnSpc>
              <a:spcPct val="100000"/>
            </a:lnSpc>
          </a:pPr>
          <a:r>
            <a:rPr lang="en-US" sz="1100" spc="50" baseline="0" dirty="0">
              <a:latin typeface="+mn-lt"/>
            </a:rPr>
            <a:t>Challenge &amp; response collaboration between PMs</a:t>
          </a:r>
        </a:p>
        <a:p>
          <a:pPr marL="0">
            <a:lnSpc>
              <a:spcPct val="100000"/>
            </a:lnSpc>
          </a:pPr>
          <a:r>
            <a:rPr lang="en-US" sz="1100" spc="50" baseline="0" dirty="0">
              <a:latin typeface="+mn-lt"/>
            </a:rPr>
            <a:t>Promote better ways of working</a:t>
          </a:r>
        </a:p>
        <a:p>
          <a:pPr marL="0">
            <a:lnSpc>
              <a:spcPct val="100000"/>
            </a:lnSpc>
          </a:pPr>
          <a:r>
            <a:rPr lang="en-US" sz="1100" spc="50" baseline="0" dirty="0">
              <a:latin typeface="+mn-lt"/>
            </a:rPr>
            <a:t>Increased Efficiency</a:t>
          </a:r>
        </a:p>
        <a:p>
          <a:pPr marL="0">
            <a:lnSpc>
              <a:spcPct val="100000"/>
            </a:lnSpc>
          </a:pPr>
          <a:r>
            <a:rPr lang="en-US" sz="1100" spc="50" baseline="0" dirty="0">
              <a:latin typeface="+mn-lt"/>
            </a:rPr>
            <a:t>Better selection of PM methodology and usage</a:t>
          </a:r>
        </a:p>
      </dgm:t>
    </dgm:pt>
    <dgm:pt modelId="{D5A17F6B-93F5-442B-938A-0F38C281BE88}" type="parTrans" cxnId="{5A5BA622-5DEB-48B9-88D9-C1DE36C711E5}">
      <dgm:prSet/>
      <dgm:spPr/>
      <dgm:t>
        <a:bodyPr/>
        <a:lstStyle/>
        <a:p>
          <a:endParaRPr lang="en-US">
            <a:latin typeface="+mn-lt"/>
          </a:endParaRPr>
        </a:p>
      </dgm:t>
    </dgm:pt>
    <dgm:pt modelId="{1D87A0A5-8024-4710-846B-D5BFAC785107}" type="sibTrans" cxnId="{5A5BA622-5DEB-48B9-88D9-C1DE36C711E5}">
      <dgm:prSet/>
      <dgm:spPr/>
      <dgm:t>
        <a:bodyPr/>
        <a:lstStyle/>
        <a:p>
          <a:endParaRPr lang="en-US">
            <a:latin typeface="+mn-lt"/>
          </a:endParaRPr>
        </a:p>
      </dgm:t>
    </dgm:pt>
    <dgm:pt modelId="{E9682B4F-0217-4B50-923E-C104AA24290F}">
      <dgm:prSet phldr="0" custT="1"/>
      <dgm:spPr/>
      <dgm:t>
        <a:bodyPr/>
        <a:lstStyle/>
        <a:p>
          <a:pPr marL="0" lvl="0" indent="0" algn="ctr" defTabSz="889000">
            <a:lnSpc>
              <a:spcPct val="90000"/>
            </a:lnSpc>
            <a:spcBef>
              <a:spcPct val="0"/>
            </a:spcBef>
            <a:spcAft>
              <a:spcPct val="35000"/>
            </a:spcAft>
            <a:buNone/>
          </a:pPr>
          <a:r>
            <a:rPr lang="en-US" sz="1100" kern="1200" spc="150" baseline="0" dirty="0">
              <a:solidFill>
                <a:prstClr val="black"/>
              </a:solidFill>
              <a:latin typeface="Tenorite"/>
              <a:ea typeface="+mn-ea"/>
              <a:cs typeface="+mn-cs"/>
            </a:rPr>
            <a:t>ROBUST BUSINESS CONTINUATION STRATEGY</a:t>
          </a:r>
        </a:p>
      </dgm:t>
    </dgm:pt>
    <dgm:pt modelId="{E0F6C4AF-9BBB-4698-91D7-F9AE3EACBD5D}" type="parTrans" cxnId="{6C23D0C9-74B2-4C8B-AB2F-A03B3B0EBE56}">
      <dgm:prSet/>
      <dgm:spPr/>
      <dgm:t>
        <a:bodyPr/>
        <a:lstStyle/>
        <a:p>
          <a:endParaRPr lang="en-US">
            <a:latin typeface="+mn-lt"/>
          </a:endParaRPr>
        </a:p>
      </dgm:t>
    </dgm:pt>
    <dgm:pt modelId="{B8632E42-D7EB-4C31-877E-6F1B2801851A}" type="sibTrans" cxnId="{6C23D0C9-74B2-4C8B-AB2F-A03B3B0EBE56}">
      <dgm:prSet/>
      <dgm:spPr/>
      <dgm:t>
        <a:bodyPr/>
        <a:lstStyle/>
        <a:p>
          <a:endParaRPr lang="en-US">
            <a:latin typeface="+mn-lt"/>
          </a:endParaRPr>
        </a:p>
      </dgm:t>
    </dgm:pt>
    <dgm:pt modelId="{0EC0C300-11E4-45CF-8418-973585107209}">
      <dgm:prSet phldr="0" custT="1"/>
      <dgm:spPr/>
      <dgm:t>
        <a:bodyPr/>
        <a:lstStyle/>
        <a:p>
          <a:pPr marL="0" lvl="0" indent="0" algn="l" defTabSz="666750">
            <a:lnSpc>
              <a:spcPct val="100000"/>
            </a:lnSpc>
            <a:spcBef>
              <a:spcPct val="0"/>
            </a:spcBef>
            <a:spcAft>
              <a:spcPct val="35000"/>
            </a:spcAft>
            <a:buNone/>
          </a:pPr>
          <a:r>
            <a:rPr lang="en-US" sz="1100" kern="1200" spc="50" baseline="0" dirty="0">
              <a:solidFill>
                <a:prstClr val="black">
                  <a:hueOff val="0"/>
                  <a:satOff val="0"/>
                  <a:lumOff val="0"/>
                  <a:alphaOff val="0"/>
                </a:prstClr>
              </a:solidFill>
              <a:latin typeface="Tenorite"/>
              <a:ea typeface="+mn-ea"/>
              <a:cs typeface="+mn-cs"/>
            </a:rPr>
            <a:t>PM shadowing/flanking to promote Project takeover if/when necessary</a:t>
          </a:r>
        </a:p>
        <a:p>
          <a:pPr marL="0" lvl="0" indent="0" algn="l" defTabSz="666750">
            <a:lnSpc>
              <a:spcPct val="100000"/>
            </a:lnSpc>
            <a:spcBef>
              <a:spcPct val="0"/>
            </a:spcBef>
            <a:spcAft>
              <a:spcPct val="35000"/>
            </a:spcAft>
            <a:buNone/>
          </a:pPr>
          <a:r>
            <a:rPr lang="en-US" sz="1100" kern="1200" spc="50" baseline="0" dirty="0">
              <a:solidFill>
                <a:prstClr val="black">
                  <a:hueOff val="0"/>
                  <a:satOff val="0"/>
                  <a:lumOff val="0"/>
                  <a:alphaOff val="0"/>
                </a:prstClr>
              </a:solidFill>
              <a:latin typeface="Tenorite"/>
              <a:ea typeface="+mn-ea"/>
              <a:cs typeface="+mn-cs"/>
            </a:rPr>
            <a:t>Less project stall – MS Project Tasks triggering MS Forms Q &amp; A when deadlines are passed</a:t>
          </a:r>
        </a:p>
      </dgm:t>
    </dgm:pt>
    <dgm:pt modelId="{1E4DD98E-100E-46B7-B24A-408BBF69E9FA}" type="parTrans" cxnId="{51563A4F-C0EB-47D6-B5BC-47A4E599AD4B}">
      <dgm:prSet/>
      <dgm:spPr/>
      <dgm:t>
        <a:bodyPr/>
        <a:lstStyle/>
        <a:p>
          <a:endParaRPr lang="en-US">
            <a:latin typeface="+mn-lt"/>
          </a:endParaRPr>
        </a:p>
      </dgm:t>
    </dgm:pt>
    <dgm:pt modelId="{90FAB5D1-62B3-4FF6-A07D-EE607F529C32}" type="sibTrans" cxnId="{51563A4F-C0EB-47D6-B5BC-47A4E599AD4B}">
      <dgm:prSet/>
      <dgm:spPr/>
      <dgm:t>
        <a:bodyPr/>
        <a:lstStyle/>
        <a:p>
          <a:endParaRPr lang="en-US">
            <a:latin typeface="+mn-lt"/>
          </a:endParaRPr>
        </a:p>
      </dgm:t>
    </dgm:pt>
    <dgm:pt modelId="{FEB4A941-E9FA-4A86-A673-85FF34B35F20}">
      <dgm:prSet phldr="0" custT="1"/>
      <dgm:spPr/>
      <dgm:t>
        <a:bodyPr/>
        <a:lstStyle/>
        <a:p>
          <a:pPr marL="0" lvl="0" indent="0" algn="l" defTabSz="666750" rtl="0">
            <a:lnSpc>
              <a:spcPct val="100000"/>
            </a:lnSpc>
            <a:spcBef>
              <a:spcPct val="0"/>
            </a:spcBef>
            <a:spcAft>
              <a:spcPct val="35000"/>
            </a:spcAft>
            <a:buNone/>
          </a:pPr>
          <a:r>
            <a:rPr lang="en-US" sz="1100" kern="1200" spc="50" baseline="0" dirty="0">
              <a:solidFill>
                <a:prstClr val="black">
                  <a:hueOff val="0"/>
                  <a:satOff val="0"/>
                  <a:lumOff val="0"/>
                  <a:alphaOff val="0"/>
                </a:prstClr>
              </a:solidFill>
              <a:latin typeface="Tenorite"/>
              <a:ea typeface="+mn-ea"/>
              <a:cs typeface="+mn-cs"/>
            </a:rPr>
            <a:t>Collaborative approach will discover robust approach to Rewards &amp; Recognition to maintain interest in a project – involved stakeholders to test new infrastructure projects</a:t>
          </a:r>
        </a:p>
      </dgm:t>
    </dgm:pt>
    <dgm:pt modelId="{39522508-BC4E-4DD5-A744-AFEFFE36DB74}" type="parTrans" cxnId="{F942F56C-9025-4AA1-9B36-C5AE0A93B0F5}">
      <dgm:prSet/>
      <dgm:spPr/>
      <dgm:t>
        <a:bodyPr/>
        <a:lstStyle/>
        <a:p>
          <a:endParaRPr lang="en-US">
            <a:latin typeface="+mn-lt"/>
          </a:endParaRPr>
        </a:p>
      </dgm:t>
    </dgm:pt>
    <dgm:pt modelId="{97624CC8-6315-4683-B26C-C30D552DA5A6}" type="sibTrans" cxnId="{F942F56C-9025-4AA1-9B36-C5AE0A93B0F5}">
      <dgm:prSet/>
      <dgm:spPr/>
      <dgm:t>
        <a:bodyPr/>
        <a:lstStyle/>
        <a:p>
          <a:endParaRPr lang="en-US">
            <a:latin typeface="+mn-lt"/>
          </a:endParaRPr>
        </a:p>
      </dgm:t>
    </dgm:pt>
    <dgm:pt modelId="{A2322D3A-7AC2-4C5C-9D7E-EAB2313D47D4}">
      <dgm:prSet phldr="0" custT="1"/>
      <dgm:spPr/>
      <dgm:t>
        <a:bodyPr/>
        <a:lstStyle/>
        <a:p>
          <a:pPr marL="0" lvl="0" indent="0" algn="ctr" defTabSz="889000">
            <a:lnSpc>
              <a:spcPct val="90000"/>
            </a:lnSpc>
            <a:spcBef>
              <a:spcPct val="0"/>
            </a:spcBef>
            <a:spcAft>
              <a:spcPct val="35000"/>
            </a:spcAft>
            <a:buNone/>
          </a:pPr>
          <a:r>
            <a:rPr lang="en-US" sz="1100" kern="1200" spc="150" baseline="0" dirty="0">
              <a:solidFill>
                <a:prstClr val="black"/>
              </a:solidFill>
              <a:latin typeface="Tenorite"/>
              <a:ea typeface="+mn-ea"/>
              <a:cs typeface="+mn-cs"/>
            </a:rPr>
            <a:t>INCREASED PM PROJECT CONTROL &amp; CHOICE</a:t>
          </a:r>
        </a:p>
      </dgm:t>
    </dgm:pt>
    <dgm:pt modelId="{4A8C15D4-B36F-4764-B4FF-F2AF790D3E17}" type="parTrans" cxnId="{179FAFCF-F878-464E-A8A6-1185EFA0E380}">
      <dgm:prSet/>
      <dgm:spPr/>
      <dgm:t>
        <a:bodyPr/>
        <a:lstStyle/>
        <a:p>
          <a:endParaRPr lang="en-US">
            <a:latin typeface="+mn-lt"/>
          </a:endParaRPr>
        </a:p>
      </dgm:t>
    </dgm:pt>
    <dgm:pt modelId="{84DE1C3A-3FC7-4DB3-88ED-33F65A71557A}" type="sibTrans" cxnId="{179FAFCF-F878-464E-A8A6-1185EFA0E380}">
      <dgm:prSet/>
      <dgm:spPr/>
      <dgm:t>
        <a:bodyPr/>
        <a:lstStyle/>
        <a:p>
          <a:endParaRPr lang="en-US">
            <a:latin typeface="+mn-lt"/>
          </a:endParaRPr>
        </a:p>
      </dgm:t>
    </dgm:pt>
    <dgm:pt modelId="{4F85505A-81B6-4FDA-A144-900B71DAD946}">
      <dgm:prSet phldr="0" custT="1"/>
      <dgm:spPr/>
      <dgm:t>
        <a:bodyPr/>
        <a:lstStyle/>
        <a:p>
          <a:pPr marL="0"/>
          <a:r>
            <a:rPr lang="en-US" sz="1100" kern="1200" spc="150" baseline="0" dirty="0">
              <a:solidFill>
                <a:prstClr val="black"/>
              </a:solidFill>
              <a:latin typeface="Tenorite"/>
              <a:ea typeface="+mn-ea"/>
              <a:cs typeface="+mn-cs"/>
            </a:rPr>
            <a:t>IDENTIFICATION OF REWARDS &amp; RECOGNITION</a:t>
          </a:r>
        </a:p>
      </dgm:t>
    </dgm:pt>
    <dgm:pt modelId="{D9A96E25-7BBE-4DDD-8DDE-B4970D4340A8}" type="parTrans" cxnId="{2D633B56-E147-4EFC-B9EE-6C0413F329B0}">
      <dgm:prSet/>
      <dgm:spPr/>
      <dgm:t>
        <a:bodyPr/>
        <a:lstStyle/>
        <a:p>
          <a:endParaRPr lang="en-US">
            <a:latin typeface="+mn-lt"/>
          </a:endParaRPr>
        </a:p>
      </dgm:t>
    </dgm:pt>
    <dgm:pt modelId="{68F74A88-49DC-44B1-BC0D-220A7B97601C}" type="sibTrans" cxnId="{2D633B56-E147-4EFC-B9EE-6C0413F329B0}">
      <dgm:prSet/>
      <dgm:spPr/>
      <dgm:t>
        <a:bodyPr/>
        <a:lstStyle/>
        <a:p>
          <a:endParaRPr lang="en-US">
            <a:latin typeface="+mn-lt"/>
          </a:endParaRPr>
        </a:p>
      </dgm:t>
    </dgm:pt>
    <dgm:pt modelId="{E4B4F7C4-5024-45F0-9FD7-C5068A1AE6C4}" type="pres">
      <dgm:prSet presAssocID="{0DD8915E-DC14-41D6-9BB5-F49E1C265163}" presName="Name0" presStyleCnt="0">
        <dgm:presLayoutVars>
          <dgm:dir/>
          <dgm:animLvl val="lvl"/>
          <dgm:resizeHandles val="exact"/>
        </dgm:presLayoutVars>
      </dgm:prSet>
      <dgm:spPr/>
    </dgm:pt>
    <dgm:pt modelId="{473E2436-1BC1-4A6C-8568-5C38418F52D1}" type="pres">
      <dgm:prSet presAssocID="{73D947E0-108F-4D20-A71E-3CF329F97212}" presName="composite" presStyleCnt="0"/>
      <dgm:spPr/>
    </dgm:pt>
    <dgm:pt modelId="{BDBD7220-3F85-45D2-BED6-5BBFBC23EAE3}" type="pres">
      <dgm:prSet presAssocID="{73D947E0-108F-4D20-A71E-3CF329F97212}" presName="parTx" presStyleLbl="alignNode1" presStyleIdx="0" presStyleCnt="5">
        <dgm:presLayoutVars>
          <dgm:chMax val="0"/>
          <dgm:chPref val="0"/>
        </dgm:presLayoutVars>
      </dgm:prSet>
      <dgm:spPr/>
    </dgm:pt>
    <dgm:pt modelId="{22359DD7-1BFB-4900-BAE6-6084F2F57988}" type="pres">
      <dgm:prSet presAssocID="{73D947E0-108F-4D20-A71E-3CF329F97212}" presName="desTx" presStyleLbl="alignAccFollowNode1" presStyleIdx="0" presStyleCnt="5">
        <dgm:presLayoutVars/>
      </dgm:prSet>
      <dgm:spPr/>
    </dgm:pt>
    <dgm:pt modelId="{38C65349-0C40-499F-9765-B6F38C2DC3C3}" type="pres">
      <dgm:prSet presAssocID="{AE813459-65AB-4FA9-B717-330DDA6DFA4E}" presName="space" presStyleCnt="0"/>
      <dgm:spPr/>
    </dgm:pt>
    <dgm:pt modelId="{C6650FDC-3601-45F5-9125-6E3F90A53F8A}" type="pres">
      <dgm:prSet presAssocID="{B1AFA1AF-0FF8-45B3-A6D0-0E255A2F637D}" presName="composite" presStyleCnt="0"/>
      <dgm:spPr/>
    </dgm:pt>
    <dgm:pt modelId="{C4F84DEA-2002-4D32-8E80-70EEE05E345A}" type="pres">
      <dgm:prSet presAssocID="{B1AFA1AF-0FF8-45B3-A6D0-0E255A2F637D}" presName="parTx" presStyleLbl="alignNode1" presStyleIdx="1" presStyleCnt="5">
        <dgm:presLayoutVars>
          <dgm:chMax val="0"/>
          <dgm:chPref val="0"/>
        </dgm:presLayoutVars>
      </dgm:prSet>
      <dgm:spPr/>
    </dgm:pt>
    <dgm:pt modelId="{4FEB85EB-D046-4CDB-8A62-BBCE260C4490}" type="pres">
      <dgm:prSet presAssocID="{B1AFA1AF-0FF8-45B3-A6D0-0E255A2F637D}" presName="desTx" presStyleLbl="alignAccFollowNode1" presStyleIdx="1" presStyleCnt="5">
        <dgm:presLayoutVars/>
      </dgm:prSet>
      <dgm:spPr/>
    </dgm:pt>
    <dgm:pt modelId="{40F59683-723F-44D1-8379-95635EED1AA8}" type="pres">
      <dgm:prSet presAssocID="{88649F7A-400B-4056-965D-C9AC0B3AD942}" presName="space" presStyleCnt="0"/>
      <dgm:spPr/>
    </dgm:pt>
    <dgm:pt modelId="{BB2E4F65-C461-40C3-BC82-6A29AA851F44}" type="pres">
      <dgm:prSet presAssocID="{E9682B4F-0217-4B50-923E-C104AA24290F}" presName="composite" presStyleCnt="0"/>
      <dgm:spPr/>
    </dgm:pt>
    <dgm:pt modelId="{49B7F8FA-D256-41EF-9327-52A3551D9A60}" type="pres">
      <dgm:prSet presAssocID="{E9682B4F-0217-4B50-923E-C104AA24290F}" presName="parTx" presStyleLbl="alignNode1" presStyleIdx="2" presStyleCnt="5">
        <dgm:presLayoutVars>
          <dgm:chMax val="0"/>
          <dgm:chPref val="0"/>
        </dgm:presLayoutVars>
      </dgm:prSet>
      <dgm:spPr/>
    </dgm:pt>
    <dgm:pt modelId="{6B5FE59C-B471-448A-AA7A-B526DCC4D4CA}" type="pres">
      <dgm:prSet presAssocID="{E9682B4F-0217-4B50-923E-C104AA24290F}" presName="desTx" presStyleLbl="alignAccFollowNode1" presStyleIdx="2" presStyleCnt="5">
        <dgm:presLayoutVars/>
      </dgm:prSet>
      <dgm:spPr/>
    </dgm:pt>
    <dgm:pt modelId="{A91542D9-4FB3-4302-AD03-3D6EF82E6748}" type="pres">
      <dgm:prSet presAssocID="{B8632E42-D7EB-4C31-877E-6F1B2801851A}" presName="space" presStyleCnt="0"/>
      <dgm:spPr/>
    </dgm:pt>
    <dgm:pt modelId="{1A7C3045-2DAF-4A19-82DB-79436B2E4575}" type="pres">
      <dgm:prSet presAssocID="{4F85505A-81B6-4FDA-A144-900B71DAD946}" presName="composite" presStyleCnt="0"/>
      <dgm:spPr/>
    </dgm:pt>
    <dgm:pt modelId="{4132ECB1-6BEF-4935-AFA3-B2EAA48FDE7E}" type="pres">
      <dgm:prSet presAssocID="{4F85505A-81B6-4FDA-A144-900B71DAD946}" presName="parTx" presStyleLbl="alignNode1" presStyleIdx="3" presStyleCnt="5">
        <dgm:presLayoutVars>
          <dgm:chMax val="0"/>
          <dgm:chPref val="0"/>
        </dgm:presLayoutVars>
      </dgm:prSet>
      <dgm:spPr/>
    </dgm:pt>
    <dgm:pt modelId="{C42A8BDE-B838-475D-AFDE-17B60D744AB6}" type="pres">
      <dgm:prSet presAssocID="{4F85505A-81B6-4FDA-A144-900B71DAD946}" presName="desTx" presStyleLbl="alignAccFollowNode1" presStyleIdx="3" presStyleCnt="5">
        <dgm:presLayoutVars/>
      </dgm:prSet>
      <dgm:spPr/>
    </dgm:pt>
    <dgm:pt modelId="{D0DC94A3-770A-4810-A89A-7DB7918862F6}" type="pres">
      <dgm:prSet presAssocID="{68F74A88-49DC-44B1-BC0D-220A7B97601C}" presName="space" presStyleCnt="0"/>
      <dgm:spPr/>
    </dgm:pt>
    <dgm:pt modelId="{647B2244-AC3A-441A-A6FB-6136FA04F429}" type="pres">
      <dgm:prSet presAssocID="{A2322D3A-7AC2-4C5C-9D7E-EAB2313D47D4}" presName="composite" presStyleCnt="0"/>
      <dgm:spPr/>
    </dgm:pt>
    <dgm:pt modelId="{59606EB9-9F10-4D12-A33F-A242FDCC0D0F}" type="pres">
      <dgm:prSet presAssocID="{A2322D3A-7AC2-4C5C-9D7E-EAB2313D47D4}" presName="parTx" presStyleLbl="alignNode1" presStyleIdx="4" presStyleCnt="5">
        <dgm:presLayoutVars>
          <dgm:chMax val="0"/>
          <dgm:chPref val="0"/>
        </dgm:presLayoutVars>
      </dgm:prSet>
      <dgm:spPr/>
    </dgm:pt>
    <dgm:pt modelId="{C8429E68-36DD-4F6A-A2F4-7CCDADCEFAD1}" type="pres">
      <dgm:prSet presAssocID="{A2322D3A-7AC2-4C5C-9D7E-EAB2313D47D4}" presName="desTx" presStyleLbl="alignAccFollowNode1" presStyleIdx="4" presStyleCnt="5">
        <dgm:presLayoutVars/>
      </dgm:prSet>
      <dgm:spPr/>
    </dgm:pt>
  </dgm:ptLst>
  <dgm:cxnLst>
    <dgm:cxn modelId="{F28D7702-2FC3-49BD-BB13-C989E5EE622A}" srcId="{0DD8915E-DC14-41D6-9BB5-F49E1C265163}" destId="{B1AFA1AF-0FF8-45B3-A6D0-0E255A2F637D}" srcOrd="1" destOrd="0" parTransId="{10C68AF5-481C-45AA-A216-8BBBB04515B9}" sibTransId="{88649F7A-400B-4056-965D-C9AC0B3AD942}"/>
    <dgm:cxn modelId="{31826907-E438-4A1B-A800-F181C547104F}" type="presOf" srcId="{30A490C8-22B4-4D68-875C-0F0DE2FF864D}" destId="{22359DD7-1BFB-4900-BAE6-6084F2F57988}" srcOrd="0" destOrd="0" presId="urn:microsoft.com/office/officeart/2016/7/layout/HorizontalActionList"/>
    <dgm:cxn modelId="{A0077D09-C12C-46D0-8DF7-194B6911362A}" srcId="{0DD8915E-DC14-41D6-9BB5-F49E1C265163}" destId="{73D947E0-108F-4D20-A71E-3CF329F97212}" srcOrd="0" destOrd="0" parTransId="{9D249532-A24D-4D8F-848A-9F42F2E486C9}" sibTransId="{AE813459-65AB-4FA9-B717-330DDA6DFA4E}"/>
    <dgm:cxn modelId="{5A5BA622-5DEB-48B9-88D9-C1DE36C711E5}" srcId="{B1AFA1AF-0FF8-45B3-A6D0-0E255A2F637D}" destId="{50418D2B-9486-42DE-AFDD-1D31420040FF}" srcOrd="0" destOrd="0" parTransId="{D5A17F6B-93F5-442B-938A-0F38C281BE88}" sibTransId="{1D87A0A5-8024-4710-846B-D5BFAC785107}"/>
    <dgm:cxn modelId="{711E093C-AD42-45A4-8D40-A2D39702062E}" srcId="{A2322D3A-7AC2-4C5C-9D7E-EAB2313D47D4}" destId="{8FE81FEC-2664-411F-AEB3-065F29F52751}" srcOrd="0" destOrd="0" parTransId="{BCBC007E-0269-421B-9C41-DE26D5C3A822}" sibTransId="{80230EB7-7230-4881-A631-309C07417378}"/>
    <dgm:cxn modelId="{77A55366-077C-403B-A9E1-B9C6B5CA3288}" type="presOf" srcId="{73D947E0-108F-4D20-A71E-3CF329F97212}" destId="{BDBD7220-3F85-45D2-BED6-5BBFBC23EAE3}" srcOrd="0" destOrd="0" presId="urn:microsoft.com/office/officeart/2016/7/layout/HorizontalActionList"/>
    <dgm:cxn modelId="{F942F56C-9025-4AA1-9B36-C5AE0A93B0F5}" srcId="{4F85505A-81B6-4FDA-A144-900B71DAD946}" destId="{FEB4A941-E9FA-4A86-A673-85FF34B35F20}" srcOrd="0" destOrd="0" parTransId="{39522508-BC4E-4DD5-A744-AFEFFE36DB74}" sibTransId="{97624CC8-6315-4683-B26C-C30D552DA5A6}"/>
    <dgm:cxn modelId="{B7F6ED6E-855A-4A7B-AE18-3BD04546002C}" type="presOf" srcId="{B1AFA1AF-0FF8-45B3-A6D0-0E255A2F637D}" destId="{C4F84DEA-2002-4D32-8E80-70EEE05E345A}" srcOrd="0" destOrd="0" presId="urn:microsoft.com/office/officeart/2016/7/layout/HorizontalActionList"/>
    <dgm:cxn modelId="{51563A4F-C0EB-47D6-B5BC-47A4E599AD4B}" srcId="{E9682B4F-0217-4B50-923E-C104AA24290F}" destId="{0EC0C300-11E4-45CF-8418-973585107209}" srcOrd="0" destOrd="0" parTransId="{1E4DD98E-100E-46B7-B24A-408BBF69E9FA}" sibTransId="{90FAB5D1-62B3-4FF6-A07D-EE607F529C32}"/>
    <dgm:cxn modelId="{6291F24F-B536-4688-99BC-6A4CB5E15E15}" type="presOf" srcId="{4F85505A-81B6-4FDA-A144-900B71DAD946}" destId="{4132ECB1-6BEF-4935-AFA3-B2EAA48FDE7E}" srcOrd="0" destOrd="0" presId="urn:microsoft.com/office/officeart/2016/7/layout/HorizontalActionList"/>
    <dgm:cxn modelId="{2D633B56-E147-4EFC-B9EE-6C0413F329B0}" srcId="{0DD8915E-DC14-41D6-9BB5-F49E1C265163}" destId="{4F85505A-81B6-4FDA-A144-900B71DAD946}" srcOrd="3" destOrd="0" parTransId="{D9A96E25-7BBE-4DDD-8DDE-B4970D4340A8}" sibTransId="{68F74A88-49DC-44B1-BC0D-220A7B97601C}"/>
    <dgm:cxn modelId="{110097B3-0B24-42EE-9C79-845C028B379B}" type="presOf" srcId="{E9682B4F-0217-4B50-923E-C104AA24290F}" destId="{49B7F8FA-D256-41EF-9327-52A3551D9A60}" srcOrd="0" destOrd="0" presId="urn:microsoft.com/office/officeart/2016/7/layout/HorizontalActionList"/>
    <dgm:cxn modelId="{C54EA6C2-0E6B-42D8-9A4A-4456127A91A8}" type="presOf" srcId="{A2322D3A-7AC2-4C5C-9D7E-EAB2313D47D4}" destId="{59606EB9-9F10-4D12-A33F-A242FDCC0D0F}" srcOrd="0" destOrd="0" presId="urn:microsoft.com/office/officeart/2016/7/layout/HorizontalActionList"/>
    <dgm:cxn modelId="{E339F9C8-AD35-4E33-9434-788C81500EB2}" type="presOf" srcId="{8FE81FEC-2664-411F-AEB3-065F29F52751}" destId="{C8429E68-36DD-4F6A-A2F4-7CCDADCEFAD1}" srcOrd="0" destOrd="0" presId="urn:microsoft.com/office/officeart/2016/7/layout/HorizontalActionList"/>
    <dgm:cxn modelId="{6C23D0C9-74B2-4C8B-AB2F-A03B3B0EBE56}" srcId="{0DD8915E-DC14-41D6-9BB5-F49E1C265163}" destId="{E9682B4F-0217-4B50-923E-C104AA24290F}" srcOrd="2" destOrd="0" parTransId="{E0F6C4AF-9BBB-4698-91D7-F9AE3EACBD5D}" sibTransId="{B8632E42-D7EB-4C31-877E-6F1B2801851A}"/>
    <dgm:cxn modelId="{381FE1CC-8184-4745-8EB3-6DE11655998D}" srcId="{73D947E0-108F-4D20-A71E-3CF329F97212}" destId="{30A490C8-22B4-4D68-875C-0F0DE2FF864D}" srcOrd="0" destOrd="0" parTransId="{035C64B0-4F0C-4FD1-BD23-B1D4C9887CBE}" sibTransId="{45495DA8-8707-41E3-A12B-FA5766269C44}"/>
    <dgm:cxn modelId="{179FAFCF-F878-464E-A8A6-1185EFA0E380}" srcId="{0DD8915E-DC14-41D6-9BB5-F49E1C265163}" destId="{A2322D3A-7AC2-4C5C-9D7E-EAB2313D47D4}" srcOrd="4" destOrd="0" parTransId="{4A8C15D4-B36F-4764-B4FF-F2AF790D3E17}" sibTransId="{84DE1C3A-3FC7-4DB3-88ED-33F65A71557A}"/>
    <dgm:cxn modelId="{8CB96BD1-8B01-481A-B525-C5C507C9951C}" type="presOf" srcId="{0EC0C300-11E4-45CF-8418-973585107209}" destId="{6B5FE59C-B471-448A-AA7A-B526DCC4D4CA}" srcOrd="0" destOrd="0" presId="urn:microsoft.com/office/officeart/2016/7/layout/HorizontalActionList"/>
    <dgm:cxn modelId="{36A4EED2-16DE-4F21-9B57-BD053CD7ED3D}" type="presOf" srcId="{FEB4A941-E9FA-4A86-A673-85FF34B35F20}" destId="{C42A8BDE-B838-475D-AFDE-17B60D744AB6}" srcOrd="0" destOrd="0" presId="urn:microsoft.com/office/officeart/2016/7/layout/HorizontalActionList"/>
    <dgm:cxn modelId="{BF1349D4-34AE-476D-8D7B-F3ABAB74304F}" type="presOf" srcId="{50418D2B-9486-42DE-AFDD-1D31420040FF}" destId="{4FEB85EB-D046-4CDB-8A62-BBCE260C4490}" srcOrd="0" destOrd="0" presId="urn:microsoft.com/office/officeart/2016/7/layout/HorizontalActionList"/>
    <dgm:cxn modelId="{825BC9D8-F515-4FBF-8CF8-23CD32968E1D}" type="presOf" srcId="{0DD8915E-DC14-41D6-9BB5-F49E1C265163}" destId="{E4B4F7C4-5024-45F0-9FD7-C5068A1AE6C4}" srcOrd="0" destOrd="0" presId="urn:microsoft.com/office/officeart/2016/7/layout/HorizontalActionList"/>
    <dgm:cxn modelId="{E9D2B9D9-3B26-471C-AF45-E02D1C258CD3}" type="presParOf" srcId="{E4B4F7C4-5024-45F0-9FD7-C5068A1AE6C4}" destId="{473E2436-1BC1-4A6C-8568-5C38418F52D1}" srcOrd="0" destOrd="0" presId="urn:microsoft.com/office/officeart/2016/7/layout/HorizontalActionList"/>
    <dgm:cxn modelId="{A151C920-5872-4C88-8534-922E9C800B9B}" type="presParOf" srcId="{473E2436-1BC1-4A6C-8568-5C38418F52D1}" destId="{BDBD7220-3F85-45D2-BED6-5BBFBC23EAE3}" srcOrd="0" destOrd="0" presId="urn:microsoft.com/office/officeart/2016/7/layout/HorizontalActionList"/>
    <dgm:cxn modelId="{45373909-AB37-4D9A-936C-DC8447BC111D}" type="presParOf" srcId="{473E2436-1BC1-4A6C-8568-5C38418F52D1}" destId="{22359DD7-1BFB-4900-BAE6-6084F2F57988}" srcOrd="1" destOrd="0" presId="urn:microsoft.com/office/officeart/2016/7/layout/HorizontalActionList"/>
    <dgm:cxn modelId="{CFC7E7C1-85BC-47FC-BC11-D0BACA8440B9}" type="presParOf" srcId="{E4B4F7C4-5024-45F0-9FD7-C5068A1AE6C4}" destId="{38C65349-0C40-499F-9765-B6F38C2DC3C3}" srcOrd="1" destOrd="0" presId="urn:microsoft.com/office/officeart/2016/7/layout/HorizontalActionList"/>
    <dgm:cxn modelId="{86FF1107-69E9-4310-A0D8-2BF61292A72B}" type="presParOf" srcId="{E4B4F7C4-5024-45F0-9FD7-C5068A1AE6C4}" destId="{C6650FDC-3601-45F5-9125-6E3F90A53F8A}" srcOrd="2" destOrd="0" presId="urn:microsoft.com/office/officeart/2016/7/layout/HorizontalActionList"/>
    <dgm:cxn modelId="{1C7F1C64-2F3D-4695-A56C-92B1B848B0C2}" type="presParOf" srcId="{C6650FDC-3601-45F5-9125-6E3F90A53F8A}" destId="{C4F84DEA-2002-4D32-8E80-70EEE05E345A}" srcOrd="0" destOrd="0" presId="urn:microsoft.com/office/officeart/2016/7/layout/HorizontalActionList"/>
    <dgm:cxn modelId="{DC59A3FF-666D-48A7-B3BE-98A9F829402D}" type="presParOf" srcId="{C6650FDC-3601-45F5-9125-6E3F90A53F8A}" destId="{4FEB85EB-D046-4CDB-8A62-BBCE260C4490}" srcOrd="1" destOrd="0" presId="urn:microsoft.com/office/officeart/2016/7/layout/HorizontalActionList"/>
    <dgm:cxn modelId="{AAE65B9C-F662-4FAA-8FDB-82E7FB86BB24}" type="presParOf" srcId="{E4B4F7C4-5024-45F0-9FD7-C5068A1AE6C4}" destId="{40F59683-723F-44D1-8379-95635EED1AA8}" srcOrd="3" destOrd="0" presId="urn:microsoft.com/office/officeart/2016/7/layout/HorizontalActionList"/>
    <dgm:cxn modelId="{F5BE37E3-59D0-4D56-B08C-9B1D93695802}" type="presParOf" srcId="{E4B4F7C4-5024-45F0-9FD7-C5068A1AE6C4}" destId="{BB2E4F65-C461-40C3-BC82-6A29AA851F44}" srcOrd="4" destOrd="0" presId="urn:microsoft.com/office/officeart/2016/7/layout/HorizontalActionList"/>
    <dgm:cxn modelId="{1FC3B8DB-8632-4AA8-99E5-4F0C12504130}" type="presParOf" srcId="{BB2E4F65-C461-40C3-BC82-6A29AA851F44}" destId="{49B7F8FA-D256-41EF-9327-52A3551D9A60}" srcOrd="0" destOrd="0" presId="urn:microsoft.com/office/officeart/2016/7/layout/HorizontalActionList"/>
    <dgm:cxn modelId="{03A1CBF9-FFCE-4B8C-9850-8B297556CCF4}" type="presParOf" srcId="{BB2E4F65-C461-40C3-BC82-6A29AA851F44}" destId="{6B5FE59C-B471-448A-AA7A-B526DCC4D4CA}" srcOrd="1" destOrd="0" presId="urn:microsoft.com/office/officeart/2016/7/layout/HorizontalActionList"/>
    <dgm:cxn modelId="{BAB9C1C4-8A05-4AE7-B42E-55875981524E}" type="presParOf" srcId="{E4B4F7C4-5024-45F0-9FD7-C5068A1AE6C4}" destId="{A91542D9-4FB3-4302-AD03-3D6EF82E6748}" srcOrd="5" destOrd="0" presId="urn:microsoft.com/office/officeart/2016/7/layout/HorizontalActionList"/>
    <dgm:cxn modelId="{F7DEAAC8-FCAD-4F6B-92BD-91B8342F3277}" type="presParOf" srcId="{E4B4F7C4-5024-45F0-9FD7-C5068A1AE6C4}" destId="{1A7C3045-2DAF-4A19-82DB-79436B2E4575}" srcOrd="6" destOrd="0" presId="urn:microsoft.com/office/officeart/2016/7/layout/HorizontalActionList"/>
    <dgm:cxn modelId="{13555CA3-20BE-41F8-BD09-0BA8CEE1C702}" type="presParOf" srcId="{1A7C3045-2DAF-4A19-82DB-79436B2E4575}" destId="{4132ECB1-6BEF-4935-AFA3-B2EAA48FDE7E}" srcOrd="0" destOrd="0" presId="urn:microsoft.com/office/officeart/2016/7/layout/HorizontalActionList"/>
    <dgm:cxn modelId="{0848E8B2-6BD5-4CB6-B7E0-F8F1B1F78E2F}" type="presParOf" srcId="{1A7C3045-2DAF-4A19-82DB-79436B2E4575}" destId="{C42A8BDE-B838-475D-AFDE-17B60D744AB6}" srcOrd="1" destOrd="0" presId="urn:microsoft.com/office/officeart/2016/7/layout/HorizontalActionList"/>
    <dgm:cxn modelId="{FD5AD2F1-E5D1-4359-99EB-D3225676DF7F}" type="presParOf" srcId="{E4B4F7C4-5024-45F0-9FD7-C5068A1AE6C4}" destId="{D0DC94A3-770A-4810-A89A-7DB7918862F6}" srcOrd="7" destOrd="0" presId="urn:microsoft.com/office/officeart/2016/7/layout/HorizontalActionList"/>
    <dgm:cxn modelId="{2608DA2F-9259-4A20-98D1-9A5F5780B66F}" type="presParOf" srcId="{E4B4F7C4-5024-45F0-9FD7-C5068A1AE6C4}" destId="{647B2244-AC3A-441A-A6FB-6136FA04F429}" srcOrd="8" destOrd="0" presId="urn:microsoft.com/office/officeart/2016/7/layout/HorizontalActionList"/>
    <dgm:cxn modelId="{F55613FD-292F-4CCF-A44A-E9FC24D70E0E}" type="presParOf" srcId="{647B2244-AC3A-441A-A6FB-6136FA04F429}" destId="{59606EB9-9F10-4D12-A33F-A242FDCC0D0F}" srcOrd="0" destOrd="0" presId="urn:microsoft.com/office/officeart/2016/7/layout/HorizontalActionList"/>
    <dgm:cxn modelId="{7B4FE576-C66F-4D92-B6AC-DA1D068316E4}" type="presParOf" srcId="{647B2244-AC3A-441A-A6FB-6136FA04F429}" destId="{C8429E68-36DD-4F6A-A2F4-7CCDADCEFAD1}" srcOrd="1" destOrd="0" presId="urn:microsoft.com/office/officeart/2016/7/layout/Horizontal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BD7220-3F85-45D2-BED6-5BBFBC23EAE3}">
      <dsp:nvSpPr>
        <dsp:cNvPr id="0" name=""/>
        <dsp:cNvSpPr/>
      </dsp:nvSpPr>
      <dsp:spPr>
        <a:xfrm>
          <a:off x="13760" y="107208"/>
          <a:ext cx="2011384" cy="60341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944" tIns="158944" rIns="158944" bIns="158944" numCol="1" spcCol="1270" anchor="ctr" anchorCtr="0">
          <a:noAutofit/>
        </a:bodyPr>
        <a:lstStyle/>
        <a:p>
          <a:pPr marL="0" lvl="0" indent="0" algn="ctr" defTabSz="914400" rtl="0" eaLnBrk="1" latinLnBrk="0" hangingPunct="1">
            <a:lnSpc>
              <a:spcPct val="90000"/>
            </a:lnSpc>
            <a:spcBef>
              <a:spcPct val="0"/>
            </a:spcBef>
            <a:spcAft>
              <a:spcPct val="35000"/>
            </a:spcAft>
            <a:buFont typeface="Arial" panose="020B0604020202020204" pitchFamily="34" charset="0"/>
            <a:buNone/>
          </a:pPr>
          <a:r>
            <a:rPr lang="en-US" sz="1100" kern="1200" spc="150" baseline="0" dirty="0">
              <a:solidFill>
                <a:schemeClr val="tx1"/>
              </a:solidFill>
              <a:latin typeface="+mj-lt"/>
              <a:ea typeface="+mj-ea"/>
              <a:cs typeface="+mj-cs"/>
            </a:rPr>
            <a:t>STREAMLINED COMMUNICATION &amp; COLLABORATIVVE CULTURE</a:t>
          </a:r>
        </a:p>
      </dsp:txBody>
      <dsp:txXfrm>
        <a:off x="13760" y="107208"/>
        <a:ext cx="2011384" cy="603415"/>
      </dsp:txXfrm>
    </dsp:sp>
    <dsp:sp modelId="{22359DD7-1BFB-4900-BAE6-6084F2F57988}">
      <dsp:nvSpPr>
        <dsp:cNvPr id="0" name=""/>
        <dsp:cNvSpPr/>
      </dsp:nvSpPr>
      <dsp:spPr>
        <a:xfrm>
          <a:off x="13760" y="710623"/>
          <a:ext cx="2011384" cy="292708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680" tIns="198680" rIns="198680" bIns="198680" numCol="1" spcCol="1270" anchor="t" anchorCtr="0">
          <a:noAutofit/>
        </a:bodyPr>
        <a:lstStyle/>
        <a:p>
          <a:pPr marL="0" lvl="0" indent="0" algn="l" defTabSz="488950">
            <a:lnSpc>
              <a:spcPct val="100000"/>
            </a:lnSpc>
            <a:spcBef>
              <a:spcPct val="0"/>
            </a:spcBef>
            <a:spcAft>
              <a:spcPct val="35000"/>
            </a:spcAft>
            <a:buFont typeface="Arial" panose="020B0604020202020204" pitchFamily="34" charset="0"/>
            <a:buNone/>
          </a:pPr>
          <a:r>
            <a:rPr lang="en-US" sz="1100" kern="1200" spc="50" baseline="0" dirty="0">
              <a:latin typeface="+mn-lt"/>
            </a:rPr>
            <a:t>Between stakeholders (internal &amp; external) </a:t>
          </a:r>
        </a:p>
        <a:p>
          <a:pPr marL="0" lvl="0" indent="0" algn="l" defTabSz="488950">
            <a:lnSpc>
              <a:spcPct val="100000"/>
            </a:lnSpc>
            <a:spcBef>
              <a:spcPct val="0"/>
            </a:spcBef>
            <a:spcAft>
              <a:spcPct val="35000"/>
            </a:spcAft>
            <a:buFont typeface="Arial" panose="020B0604020202020204" pitchFamily="34" charset="0"/>
            <a:buNone/>
          </a:pPr>
          <a:r>
            <a:rPr lang="en-US" sz="1100" kern="1200" spc="50" baseline="0" dirty="0">
              <a:latin typeface="+mn-lt"/>
            </a:rPr>
            <a:t>Management levels can dip in/out of channels from a higher level to gather positional updates and query if/when necessary</a:t>
          </a:r>
        </a:p>
        <a:p>
          <a:pPr marL="0" lvl="0" indent="0" algn="l" defTabSz="488950">
            <a:lnSpc>
              <a:spcPct val="100000"/>
            </a:lnSpc>
            <a:spcBef>
              <a:spcPct val="0"/>
            </a:spcBef>
            <a:spcAft>
              <a:spcPct val="35000"/>
            </a:spcAft>
            <a:buFont typeface="Arial" panose="020B0604020202020204" pitchFamily="34" charset="0"/>
            <a:buNone/>
          </a:pPr>
          <a:r>
            <a:rPr lang="en-US" sz="1100" kern="1200" spc="50" baseline="0" dirty="0">
              <a:latin typeface="+mn-lt"/>
            </a:rPr>
            <a:t>PMs will find it easier to work more closely with others without feeling letting go of control points</a:t>
          </a:r>
        </a:p>
        <a:p>
          <a:pPr marL="0" lvl="0" indent="0" algn="l" defTabSz="488950">
            <a:lnSpc>
              <a:spcPct val="100000"/>
            </a:lnSpc>
            <a:spcBef>
              <a:spcPct val="0"/>
            </a:spcBef>
            <a:spcAft>
              <a:spcPct val="35000"/>
            </a:spcAft>
            <a:buFont typeface="Arial" panose="020B0604020202020204" pitchFamily="34" charset="0"/>
            <a:buNone/>
          </a:pPr>
          <a:endParaRPr lang="en-US" sz="1100" kern="1200" spc="50" baseline="0" dirty="0">
            <a:latin typeface="+mn-lt"/>
          </a:endParaRPr>
        </a:p>
      </dsp:txBody>
      <dsp:txXfrm>
        <a:off x="13760" y="710623"/>
        <a:ext cx="2011384" cy="2927081"/>
      </dsp:txXfrm>
    </dsp:sp>
    <dsp:sp modelId="{C4F84DEA-2002-4D32-8E80-70EEE05E345A}">
      <dsp:nvSpPr>
        <dsp:cNvPr id="0" name=""/>
        <dsp:cNvSpPr/>
      </dsp:nvSpPr>
      <dsp:spPr>
        <a:xfrm>
          <a:off x="2132933" y="107208"/>
          <a:ext cx="2011384" cy="60341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944" tIns="158944" rIns="158944" bIns="158944" numCol="1" spcCol="1270" anchor="ctr" anchorCtr="0">
          <a:noAutofit/>
        </a:bodyPr>
        <a:lstStyle/>
        <a:p>
          <a:pPr marL="0" lvl="0" indent="0" algn="ctr" defTabSz="488950">
            <a:lnSpc>
              <a:spcPct val="90000"/>
            </a:lnSpc>
            <a:spcBef>
              <a:spcPct val="0"/>
            </a:spcBef>
            <a:spcAft>
              <a:spcPct val="35000"/>
            </a:spcAft>
            <a:buNone/>
          </a:pPr>
          <a:r>
            <a:rPr lang="en-US" sz="1100" kern="1200" spc="150" baseline="0" dirty="0">
              <a:solidFill>
                <a:prstClr val="black"/>
              </a:solidFill>
              <a:latin typeface="Tenorite"/>
              <a:ea typeface="+mn-ea"/>
              <a:cs typeface="+mn-cs"/>
            </a:rPr>
            <a:t>KNOWLEDGE TRANSFER &amp; EXPERIENCE CASCADE </a:t>
          </a:r>
        </a:p>
      </dsp:txBody>
      <dsp:txXfrm>
        <a:off x="2132933" y="107208"/>
        <a:ext cx="2011384" cy="603415"/>
      </dsp:txXfrm>
    </dsp:sp>
    <dsp:sp modelId="{4FEB85EB-D046-4CDB-8A62-BBCE260C4490}">
      <dsp:nvSpPr>
        <dsp:cNvPr id="0" name=""/>
        <dsp:cNvSpPr/>
      </dsp:nvSpPr>
      <dsp:spPr>
        <a:xfrm>
          <a:off x="2132933" y="710623"/>
          <a:ext cx="2011384" cy="292708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680" tIns="198680" rIns="198680" bIns="198680" numCol="1" spcCol="1270" anchor="t" anchorCtr="0">
          <a:noAutofit/>
        </a:bodyPr>
        <a:lstStyle/>
        <a:p>
          <a:pPr marL="0" lvl="0" indent="0" algn="l" defTabSz="488950">
            <a:lnSpc>
              <a:spcPct val="100000"/>
            </a:lnSpc>
            <a:spcBef>
              <a:spcPct val="0"/>
            </a:spcBef>
            <a:spcAft>
              <a:spcPct val="35000"/>
            </a:spcAft>
            <a:buNone/>
          </a:pPr>
          <a:r>
            <a:rPr lang="en-US" sz="1100" kern="1200" spc="50" baseline="0" dirty="0">
              <a:latin typeface="+mn-lt"/>
            </a:rPr>
            <a:t>Challenge &amp; response collaboration between PMs</a:t>
          </a:r>
        </a:p>
        <a:p>
          <a:pPr marL="0" lvl="0" indent="0" algn="l" defTabSz="488950">
            <a:lnSpc>
              <a:spcPct val="100000"/>
            </a:lnSpc>
            <a:spcBef>
              <a:spcPct val="0"/>
            </a:spcBef>
            <a:spcAft>
              <a:spcPct val="35000"/>
            </a:spcAft>
            <a:buNone/>
          </a:pPr>
          <a:r>
            <a:rPr lang="en-US" sz="1100" kern="1200" spc="50" baseline="0" dirty="0">
              <a:latin typeface="+mn-lt"/>
            </a:rPr>
            <a:t>Promote better ways of working</a:t>
          </a:r>
        </a:p>
        <a:p>
          <a:pPr marL="0" lvl="0" indent="0" algn="l" defTabSz="488950">
            <a:lnSpc>
              <a:spcPct val="100000"/>
            </a:lnSpc>
            <a:spcBef>
              <a:spcPct val="0"/>
            </a:spcBef>
            <a:spcAft>
              <a:spcPct val="35000"/>
            </a:spcAft>
            <a:buNone/>
          </a:pPr>
          <a:r>
            <a:rPr lang="en-US" sz="1100" kern="1200" spc="50" baseline="0" dirty="0">
              <a:latin typeface="+mn-lt"/>
            </a:rPr>
            <a:t>Increased Efficiency</a:t>
          </a:r>
        </a:p>
        <a:p>
          <a:pPr marL="0" lvl="0" indent="0" algn="l" defTabSz="488950">
            <a:lnSpc>
              <a:spcPct val="100000"/>
            </a:lnSpc>
            <a:spcBef>
              <a:spcPct val="0"/>
            </a:spcBef>
            <a:spcAft>
              <a:spcPct val="35000"/>
            </a:spcAft>
            <a:buNone/>
          </a:pPr>
          <a:r>
            <a:rPr lang="en-US" sz="1100" kern="1200" spc="50" baseline="0" dirty="0">
              <a:latin typeface="+mn-lt"/>
            </a:rPr>
            <a:t>Better selection of PM methodology and usage</a:t>
          </a:r>
        </a:p>
      </dsp:txBody>
      <dsp:txXfrm>
        <a:off x="2132933" y="710623"/>
        <a:ext cx="2011384" cy="2927081"/>
      </dsp:txXfrm>
    </dsp:sp>
    <dsp:sp modelId="{49B7F8FA-D256-41EF-9327-52A3551D9A60}">
      <dsp:nvSpPr>
        <dsp:cNvPr id="0" name=""/>
        <dsp:cNvSpPr/>
      </dsp:nvSpPr>
      <dsp:spPr>
        <a:xfrm>
          <a:off x="4252107" y="107208"/>
          <a:ext cx="2011384" cy="60341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944" tIns="158944" rIns="158944" bIns="158944" numCol="1" spcCol="1270" anchor="ctr" anchorCtr="0">
          <a:noAutofit/>
        </a:bodyPr>
        <a:lstStyle/>
        <a:p>
          <a:pPr marL="0" lvl="0" indent="0" algn="ctr" defTabSz="889000">
            <a:lnSpc>
              <a:spcPct val="90000"/>
            </a:lnSpc>
            <a:spcBef>
              <a:spcPct val="0"/>
            </a:spcBef>
            <a:spcAft>
              <a:spcPct val="35000"/>
            </a:spcAft>
            <a:buNone/>
          </a:pPr>
          <a:r>
            <a:rPr lang="en-US" sz="1100" kern="1200" spc="150" baseline="0" dirty="0">
              <a:solidFill>
                <a:prstClr val="black"/>
              </a:solidFill>
              <a:latin typeface="Tenorite"/>
              <a:ea typeface="+mn-ea"/>
              <a:cs typeface="+mn-cs"/>
            </a:rPr>
            <a:t>ROBUST BUSINESS CONTINUATION STRATEGY</a:t>
          </a:r>
        </a:p>
      </dsp:txBody>
      <dsp:txXfrm>
        <a:off x="4252107" y="107208"/>
        <a:ext cx="2011384" cy="603415"/>
      </dsp:txXfrm>
    </dsp:sp>
    <dsp:sp modelId="{6B5FE59C-B471-448A-AA7A-B526DCC4D4CA}">
      <dsp:nvSpPr>
        <dsp:cNvPr id="0" name=""/>
        <dsp:cNvSpPr/>
      </dsp:nvSpPr>
      <dsp:spPr>
        <a:xfrm>
          <a:off x="4252107" y="710623"/>
          <a:ext cx="2011384" cy="292708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680" tIns="198680" rIns="198680" bIns="198680" numCol="1" spcCol="1270" anchor="t" anchorCtr="0">
          <a:noAutofit/>
        </a:bodyPr>
        <a:lstStyle/>
        <a:p>
          <a:pPr marL="0" lvl="0" indent="0" algn="l" defTabSz="666750">
            <a:lnSpc>
              <a:spcPct val="100000"/>
            </a:lnSpc>
            <a:spcBef>
              <a:spcPct val="0"/>
            </a:spcBef>
            <a:spcAft>
              <a:spcPct val="35000"/>
            </a:spcAft>
            <a:buNone/>
          </a:pPr>
          <a:r>
            <a:rPr lang="en-US" sz="1100" kern="1200" spc="50" baseline="0" dirty="0">
              <a:solidFill>
                <a:prstClr val="black">
                  <a:hueOff val="0"/>
                  <a:satOff val="0"/>
                  <a:lumOff val="0"/>
                  <a:alphaOff val="0"/>
                </a:prstClr>
              </a:solidFill>
              <a:latin typeface="Tenorite"/>
              <a:ea typeface="+mn-ea"/>
              <a:cs typeface="+mn-cs"/>
            </a:rPr>
            <a:t>PM shadowing/flanking to promote Project takeover if/when necessary</a:t>
          </a:r>
        </a:p>
        <a:p>
          <a:pPr marL="0" lvl="0" indent="0" algn="l" defTabSz="666750">
            <a:lnSpc>
              <a:spcPct val="100000"/>
            </a:lnSpc>
            <a:spcBef>
              <a:spcPct val="0"/>
            </a:spcBef>
            <a:spcAft>
              <a:spcPct val="35000"/>
            </a:spcAft>
            <a:buNone/>
          </a:pPr>
          <a:r>
            <a:rPr lang="en-US" sz="1100" kern="1200" spc="50" baseline="0" dirty="0">
              <a:solidFill>
                <a:prstClr val="black">
                  <a:hueOff val="0"/>
                  <a:satOff val="0"/>
                  <a:lumOff val="0"/>
                  <a:alphaOff val="0"/>
                </a:prstClr>
              </a:solidFill>
              <a:latin typeface="Tenorite"/>
              <a:ea typeface="+mn-ea"/>
              <a:cs typeface="+mn-cs"/>
            </a:rPr>
            <a:t>Less project stall – MS Project Tasks triggering MS Forms Q &amp; A when deadlines are passed</a:t>
          </a:r>
        </a:p>
      </dsp:txBody>
      <dsp:txXfrm>
        <a:off x="4252107" y="710623"/>
        <a:ext cx="2011384" cy="2927081"/>
      </dsp:txXfrm>
    </dsp:sp>
    <dsp:sp modelId="{4132ECB1-6BEF-4935-AFA3-B2EAA48FDE7E}">
      <dsp:nvSpPr>
        <dsp:cNvPr id="0" name=""/>
        <dsp:cNvSpPr/>
      </dsp:nvSpPr>
      <dsp:spPr>
        <a:xfrm>
          <a:off x="6371281" y="107208"/>
          <a:ext cx="2011384" cy="60341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944" tIns="158944" rIns="158944" bIns="158944" numCol="1" spcCol="1270" anchor="ctr" anchorCtr="0">
          <a:noAutofit/>
        </a:bodyPr>
        <a:lstStyle/>
        <a:p>
          <a:pPr marL="0" lvl="0" indent="0" algn="ctr" defTabSz="488950">
            <a:lnSpc>
              <a:spcPct val="90000"/>
            </a:lnSpc>
            <a:spcBef>
              <a:spcPct val="0"/>
            </a:spcBef>
            <a:spcAft>
              <a:spcPct val="35000"/>
            </a:spcAft>
            <a:buNone/>
          </a:pPr>
          <a:r>
            <a:rPr lang="en-US" sz="1100" kern="1200" spc="150" baseline="0" dirty="0">
              <a:solidFill>
                <a:prstClr val="black"/>
              </a:solidFill>
              <a:latin typeface="Tenorite"/>
              <a:ea typeface="+mn-ea"/>
              <a:cs typeface="+mn-cs"/>
            </a:rPr>
            <a:t>IDENTIFICATION OF REWARDS &amp; RECOGNITION</a:t>
          </a:r>
        </a:p>
      </dsp:txBody>
      <dsp:txXfrm>
        <a:off x="6371281" y="107208"/>
        <a:ext cx="2011384" cy="603415"/>
      </dsp:txXfrm>
    </dsp:sp>
    <dsp:sp modelId="{C42A8BDE-B838-475D-AFDE-17B60D744AB6}">
      <dsp:nvSpPr>
        <dsp:cNvPr id="0" name=""/>
        <dsp:cNvSpPr/>
      </dsp:nvSpPr>
      <dsp:spPr>
        <a:xfrm>
          <a:off x="6371281" y="710623"/>
          <a:ext cx="2011384" cy="292708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680" tIns="198680" rIns="198680" bIns="198680" numCol="1" spcCol="1270" anchor="t" anchorCtr="0">
          <a:noAutofit/>
        </a:bodyPr>
        <a:lstStyle/>
        <a:p>
          <a:pPr marL="0" lvl="0" indent="0" algn="l" defTabSz="666750" rtl="0">
            <a:lnSpc>
              <a:spcPct val="100000"/>
            </a:lnSpc>
            <a:spcBef>
              <a:spcPct val="0"/>
            </a:spcBef>
            <a:spcAft>
              <a:spcPct val="35000"/>
            </a:spcAft>
            <a:buNone/>
          </a:pPr>
          <a:r>
            <a:rPr lang="en-US" sz="1100" kern="1200" spc="50" baseline="0" dirty="0">
              <a:solidFill>
                <a:prstClr val="black">
                  <a:hueOff val="0"/>
                  <a:satOff val="0"/>
                  <a:lumOff val="0"/>
                  <a:alphaOff val="0"/>
                </a:prstClr>
              </a:solidFill>
              <a:latin typeface="Tenorite"/>
              <a:ea typeface="+mn-ea"/>
              <a:cs typeface="+mn-cs"/>
            </a:rPr>
            <a:t>Collaborative approach will discover robust approach to Rewards &amp; Recognition to maintain interest in a project – involved stakeholders to test new infrastructure projects</a:t>
          </a:r>
        </a:p>
      </dsp:txBody>
      <dsp:txXfrm>
        <a:off x="6371281" y="710623"/>
        <a:ext cx="2011384" cy="2927081"/>
      </dsp:txXfrm>
    </dsp:sp>
    <dsp:sp modelId="{59606EB9-9F10-4D12-A33F-A242FDCC0D0F}">
      <dsp:nvSpPr>
        <dsp:cNvPr id="0" name=""/>
        <dsp:cNvSpPr/>
      </dsp:nvSpPr>
      <dsp:spPr>
        <a:xfrm>
          <a:off x="8490455" y="107208"/>
          <a:ext cx="2011384" cy="60341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944" tIns="158944" rIns="158944" bIns="158944" numCol="1" spcCol="1270" anchor="ctr" anchorCtr="0">
          <a:noAutofit/>
        </a:bodyPr>
        <a:lstStyle/>
        <a:p>
          <a:pPr marL="0" lvl="0" indent="0" algn="ctr" defTabSz="889000">
            <a:lnSpc>
              <a:spcPct val="90000"/>
            </a:lnSpc>
            <a:spcBef>
              <a:spcPct val="0"/>
            </a:spcBef>
            <a:spcAft>
              <a:spcPct val="35000"/>
            </a:spcAft>
            <a:buNone/>
          </a:pPr>
          <a:r>
            <a:rPr lang="en-US" sz="1100" kern="1200" spc="150" baseline="0" dirty="0">
              <a:solidFill>
                <a:prstClr val="black"/>
              </a:solidFill>
              <a:latin typeface="Tenorite"/>
              <a:ea typeface="+mn-ea"/>
              <a:cs typeface="+mn-cs"/>
            </a:rPr>
            <a:t>INCREASED PM PROJECT CONTROL &amp; CHOICE</a:t>
          </a:r>
        </a:p>
      </dsp:txBody>
      <dsp:txXfrm>
        <a:off x="8490455" y="107208"/>
        <a:ext cx="2011384" cy="603415"/>
      </dsp:txXfrm>
    </dsp:sp>
    <dsp:sp modelId="{C8429E68-36DD-4F6A-A2F4-7CCDADCEFAD1}">
      <dsp:nvSpPr>
        <dsp:cNvPr id="0" name=""/>
        <dsp:cNvSpPr/>
      </dsp:nvSpPr>
      <dsp:spPr>
        <a:xfrm>
          <a:off x="8490455" y="710623"/>
          <a:ext cx="2011384" cy="292708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666750" rtl="0">
            <a:lnSpc>
              <a:spcPct val="100000"/>
            </a:lnSpc>
            <a:spcBef>
              <a:spcPct val="0"/>
            </a:spcBef>
            <a:spcAft>
              <a:spcPct val="35000"/>
            </a:spcAft>
            <a:buNone/>
          </a:pPr>
          <a:r>
            <a:rPr lang="en-US" sz="1100" kern="1200" spc="50" baseline="0" dirty="0">
              <a:solidFill>
                <a:prstClr val="black">
                  <a:hueOff val="0"/>
                  <a:satOff val="0"/>
                  <a:lumOff val="0"/>
                  <a:alphaOff val="0"/>
                </a:prstClr>
              </a:solidFill>
              <a:latin typeface="Tenorite"/>
              <a:ea typeface="+mn-ea"/>
              <a:cs typeface="+mn-cs"/>
            </a:rPr>
            <a:t>The flanked PM will feel more in control as they will have had the Q &amp; A stages with their peer PMs.</a:t>
          </a:r>
        </a:p>
        <a:p>
          <a:pPr marL="0" lvl="0" indent="0" algn="l" defTabSz="666750" rtl="0">
            <a:lnSpc>
              <a:spcPct val="100000"/>
            </a:lnSpc>
            <a:spcBef>
              <a:spcPct val="0"/>
            </a:spcBef>
            <a:spcAft>
              <a:spcPct val="35000"/>
            </a:spcAft>
            <a:buNone/>
          </a:pPr>
          <a:r>
            <a:rPr lang="en-US" sz="1100" kern="1200" spc="50" baseline="0" dirty="0">
              <a:solidFill>
                <a:prstClr val="black">
                  <a:hueOff val="0"/>
                  <a:satOff val="0"/>
                  <a:lumOff val="0"/>
                  <a:alphaOff val="0"/>
                </a:prstClr>
              </a:solidFill>
              <a:latin typeface="Tenorite"/>
              <a:ea typeface="+mn-ea"/>
              <a:cs typeface="+mn-cs"/>
            </a:rPr>
            <a:t>Conditional MS Forms used to build Project control documents in a survey format.  Documentation feels lighter.</a:t>
          </a:r>
        </a:p>
      </dsp:txBody>
      <dsp:txXfrm>
        <a:off x="8490455" y="710623"/>
        <a:ext cx="2011384" cy="2927081"/>
      </dsp:txXfrm>
    </dsp:sp>
  </dsp:spTree>
</dsp:drawing>
</file>

<file path=ppt/diagrams/layout1.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E7F456E-01A6-4013-ACA5-F5492591A24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84983A3-9B9B-4D61-97C9-B9E239A315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56F32FC-4BD9-442A-A8C6-51598C909FE3}" type="datetimeFigureOut">
              <a:rPr lang="en-US" smtClean="0"/>
              <a:t>11/22/2022</a:t>
            </a:fld>
            <a:endParaRPr lang="en-US" dirty="0"/>
          </a:p>
        </p:txBody>
      </p:sp>
      <p:sp>
        <p:nvSpPr>
          <p:cNvPr id="4" name="Footer Placeholder 3">
            <a:extLst>
              <a:ext uri="{FF2B5EF4-FFF2-40B4-BE49-F238E27FC236}">
                <a16:creationId xmlns:a16="http://schemas.microsoft.com/office/drawing/2014/main" id="{5EEABE74-7A97-4D17-8390-42ADD25C33C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42C1DBD-1052-425E-BF3C-983304BED5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8EEFA9E-C190-4F5C-8394-BD5F1CD55C02}" type="slidenum">
              <a:rPr lang="en-US" smtClean="0"/>
              <a:t>‹#›</a:t>
            </a:fld>
            <a:endParaRPr lang="en-US" dirty="0"/>
          </a:p>
        </p:txBody>
      </p:sp>
    </p:spTree>
    <p:extLst>
      <p:ext uri="{BB962C8B-B14F-4D97-AF65-F5344CB8AC3E}">
        <p14:creationId xmlns:p14="http://schemas.microsoft.com/office/powerpoint/2010/main" val="23248019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6371FA-A98D-41E8-93F4-09945841298A}" type="datetimeFigureOut">
              <a:rPr lang="en-US" smtClean="0"/>
              <a:t>11/22/2022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289C57-55D7-40A4-A101-E74FAC7A092B}" type="slidenum">
              <a:rPr lang="en-US" smtClean="0"/>
              <a:t>‹#›</a:t>
            </a:fld>
            <a:endParaRPr lang="en-US" dirty="0"/>
          </a:p>
        </p:txBody>
      </p:sp>
    </p:spTree>
    <p:extLst>
      <p:ext uri="{BB962C8B-B14F-4D97-AF65-F5344CB8AC3E}">
        <p14:creationId xmlns:p14="http://schemas.microsoft.com/office/powerpoint/2010/main" val="2839902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the audience and thank them for their attention – DON’T RAMBLE</a:t>
            </a:r>
          </a:p>
        </p:txBody>
      </p:sp>
      <p:sp>
        <p:nvSpPr>
          <p:cNvPr id="4" name="Slide Number Placeholder 3"/>
          <p:cNvSpPr>
            <a:spLocks noGrp="1"/>
          </p:cNvSpPr>
          <p:nvPr>
            <p:ph type="sldNum" sz="quarter" idx="5"/>
          </p:nvPr>
        </p:nvSpPr>
        <p:spPr/>
        <p:txBody>
          <a:bodyPr/>
          <a:lstStyle/>
          <a:p>
            <a:fld id="{22289C57-55D7-40A4-A101-E74FAC7A092B}" type="slidenum">
              <a:rPr lang="en-US" smtClean="0"/>
              <a:t>1</a:t>
            </a:fld>
            <a:endParaRPr lang="en-US" dirty="0"/>
          </a:p>
        </p:txBody>
      </p:sp>
    </p:spTree>
    <p:extLst>
      <p:ext uri="{BB962C8B-B14F-4D97-AF65-F5344CB8AC3E}">
        <p14:creationId xmlns:p14="http://schemas.microsoft.com/office/powerpoint/2010/main" val="25758460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a quick overview of what to expect today</a:t>
            </a:r>
          </a:p>
        </p:txBody>
      </p:sp>
      <p:sp>
        <p:nvSpPr>
          <p:cNvPr id="4" name="Slide Number Placeholder 3"/>
          <p:cNvSpPr>
            <a:spLocks noGrp="1"/>
          </p:cNvSpPr>
          <p:nvPr>
            <p:ph type="sldNum" sz="quarter" idx="5"/>
          </p:nvPr>
        </p:nvSpPr>
        <p:spPr/>
        <p:txBody>
          <a:bodyPr/>
          <a:lstStyle/>
          <a:p>
            <a:fld id="{22289C57-55D7-40A4-A101-E74FAC7A092B}" type="slidenum">
              <a:rPr lang="en-US" smtClean="0"/>
              <a:t>2</a:t>
            </a:fld>
            <a:endParaRPr lang="en-US" dirty="0"/>
          </a:p>
        </p:txBody>
      </p:sp>
    </p:spTree>
    <p:extLst>
      <p:ext uri="{BB962C8B-B14F-4D97-AF65-F5344CB8AC3E}">
        <p14:creationId xmlns:p14="http://schemas.microsoft.com/office/powerpoint/2010/main" val="35678233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yourself and your approach to the assignment and how you completed the work</a:t>
            </a:r>
          </a:p>
        </p:txBody>
      </p:sp>
      <p:sp>
        <p:nvSpPr>
          <p:cNvPr id="4" name="Slide Number Placeholder 3"/>
          <p:cNvSpPr>
            <a:spLocks noGrp="1"/>
          </p:cNvSpPr>
          <p:nvPr>
            <p:ph type="sldNum" sz="quarter" idx="5"/>
          </p:nvPr>
        </p:nvSpPr>
        <p:spPr/>
        <p:txBody>
          <a:bodyPr/>
          <a:lstStyle/>
          <a:p>
            <a:fld id="{22289C57-55D7-40A4-A101-E74FAC7A092B}" type="slidenum">
              <a:rPr lang="en-US" smtClean="0"/>
              <a:t>3</a:t>
            </a:fld>
            <a:endParaRPr lang="en-US" dirty="0"/>
          </a:p>
        </p:txBody>
      </p:sp>
    </p:spTree>
    <p:extLst>
      <p:ext uri="{BB962C8B-B14F-4D97-AF65-F5344CB8AC3E}">
        <p14:creationId xmlns:p14="http://schemas.microsoft.com/office/powerpoint/2010/main" val="767033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where current LA employer is struggling to deliver projects on time and on money. </a:t>
            </a:r>
          </a:p>
          <a:p>
            <a:r>
              <a:rPr lang="en-GB" dirty="0"/>
              <a:t>The reliance on the traditional PRINCE2 methodology is dated and documentation is heavy on the PM.</a:t>
            </a:r>
          </a:p>
        </p:txBody>
      </p:sp>
      <p:sp>
        <p:nvSpPr>
          <p:cNvPr id="4" name="Slide Number Placeholder 3"/>
          <p:cNvSpPr>
            <a:spLocks noGrp="1"/>
          </p:cNvSpPr>
          <p:nvPr>
            <p:ph type="sldNum" sz="quarter" idx="5"/>
          </p:nvPr>
        </p:nvSpPr>
        <p:spPr/>
        <p:txBody>
          <a:bodyPr/>
          <a:lstStyle/>
          <a:p>
            <a:fld id="{22289C57-55D7-40A4-A101-E74FAC7A092B}" type="slidenum">
              <a:rPr lang="en-US" smtClean="0"/>
              <a:t>4</a:t>
            </a:fld>
            <a:endParaRPr lang="en-US" dirty="0"/>
          </a:p>
        </p:txBody>
      </p:sp>
    </p:spTree>
    <p:extLst>
      <p:ext uri="{BB962C8B-B14F-4D97-AF65-F5344CB8AC3E}">
        <p14:creationId xmlns:p14="http://schemas.microsoft.com/office/powerpoint/2010/main" val="5255017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main problem areas.</a:t>
            </a:r>
          </a:p>
          <a:p>
            <a:r>
              <a:rPr lang="en-GB" dirty="0"/>
              <a:t>Detail ‘Imposter Syndrome’ causing long term staff sickness for Mental Health related issues as a result.</a:t>
            </a:r>
          </a:p>
          <a:p>
            <a:r>
              <a:rPr lang="en-GB" dirty="0"/>
              <a:t>Creativity stifled due to too much bureaucracy. Very Authoritative and </a:t>
            </a:r>
            <a:r>
              <a:rPr lang="en-GB"/>
              <a:t>slows delivery.</a:t>
            </a:r>
            <a:endParaRPr lang="en-GB" dirty="0"/>
          </a:p>
        </p:txBody>
      </p:sp>
      <p:sp>
        <p:nvSpPr>
          <p:cNvPr id="4" name="Slide Number Placeholder 3"/>
          <p:cNvSpPr>
            <a:spLocks noGrp="1"/>
          </p:cNvSpPr>
          <p:nvPr>
            <p:ph type="sldNum" sz="quarter" idx="5"/>
          </p:nvPr>
        </p:nvSpPr>
        <p:spPr/>
        <p:txBody>
          <a:bodyPr/>
          <a:lstStyle/>
          <a:p>
            <a:fld id="{22289C57-55D7-40A4-A101-E74FAC7A092B}" type="slidenum">
              <a:rPr lang="en-US" smtClean="0"/>
              <a:t>5</a:t>
            </a:fld>
            <a:endParaRPr lang="en-US" dirty="0"/>
          </a:p>
        </p:txBody>
      </p:sp>
    </p:spTree>
    <p:extLst>
      <p:ext uri="{BB962C8B-B14F-4D97-AF65-F5344CB8AC3E}">
        <p14:creationId xmlns:p14="http://schemas.microsoft.com/office/powerpoint/2010/main" val="14660370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many items to address before even thinking about project delivery!  </a:t>
            </a:r>
          </a:p>
          <a:p>
            <a:r>
              <a:rPr lang="en-GB" dirty="0"/>
              <a:t>Develop idea and project stages are so bureaucratic.</a:t>
            </a:r>
          </a:p>
          <a:p>
            <a:r>
              <a:rPr lang="en-GB" dirty="0"/>
              <a:t>Explain most managers in LA tend to slow project delivery down with the view that problems will show themselves over time but in today’s fast-paced environments this approach is the main problem!</a:t>
            </a:r>
          </a:p>
        </p:txBody>
      </p:sp>
      <p:sp>
        <p:nvSpPr>
          <p:cNvPr id="4" name="Slide Number Placeholder 3"/>
          <p:cNvSpPr>
            <a:spLocks noGrp="1"/>
          </p:cNvSpPr>
          <p:nvPr>
            <p:ph type="sldNum" sz="quarter" idx="5"/>
          </p:nvPr>
        </p:nvSpPr>
        <p:spPr/>
        <p:txBody>
          <a:bodyPr/>
          <a:lstStyle/>
          <a:p>
            <a:fld id="{22289C57-55D7-40A4-A101-E74FAC7A092B}" type="slidenum">
              <a:rPr lang="en-US" smtClean="0"/>
              <a:t>6</a:t>
            </a:fld>
            <a:endParaRPr lang="en-US" dirty="0"/>
          </a:p>
        </p:txBody>
      </p:sp>
    </p:spTree>
    <p:extLst>
      <p:ext uri="{BB962C8B-B14F-4D97-AF65-F5344CB8AC3E}">
        <p14:creationId xmlns:p14="http://schemas.microsoft.com/office/powerpoint/2010/main" val="9800486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May need to explain the Kurt Lewin Change Management approach – light approach.</a:t>
            </a:r>
          </a:p>
          <a:p>
            <a:r>
              <a:rPr lang="en-GB" dirty="0"/>
              <a:t>More space in the freezer = More capacity for PMs</a:t>
            </a:r>
          </a:p>
        </p:txBody>
      </p:sp>
      <p:sp>
        <p:nvSpPr>
          <p:cNvPr id="4" name="Slide Number Placeholder 3"/>
          <p:cNvSpPr>
            <a:spLocks noGrp="1"/>
          </p:cNvSpPr>
          <p:nvPr>
            <p:ph type="sldNum" sz="quarter" idx="5"/>
          </p:nvPr>
        </p:nvSpPr>
        <p:spPr/>
        <p:txBody>
          <a:bodyPr/>
          <a:lstStyle/>
          <a:p>
            <a:fld id="{22289C57-55D7-40A4-A101-E74FAC7A092B}" type="slidenum">
              <a:rPr lang="en-US" smtClean="0"/>
              <a:t>7</a:t>
            </a:fld>
            <a:endParaRPr lang="en-US" dirty="0"/>
          </a:p>
        </p:txBody>
      </p:sp>
    </p:spTree>
    <p:extLst>
      <p:ext uri="{BB962C8B-B14F-4D97-AF65-F5344CB8AC3E}">
        <p14:creationId xmlns:p14="http://schemas.microsoft.com/office/powerpoint/2010/main" val="34919587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MS TEAMS is now the core collaboration platform.  Organisational wide surveys are undertaken using MS Forms.</a:t>
            </a:r>
          </a:p>
          <a:p>
            <a:r>
              <a:rPr lang="en-GB" dirty="0"/>
              <a:t>MS Project has superseded majority of PM management IT solutions</a:t>
            </a:r>
          </a:p>
          <a:p>
            <a:r>
              <a:rPr lang="en-GB" dirty="0"/>
              <a:t>MS SharePoint is now the dedicated spreadsheet tool for LA’s and is fully integrated with the MS Power Automate and MS PowerBI apps</a:t>
            </a:r>
          </a:p>
          <a:p>
            <a:endParaRPr lang="en-GB" dirty="0"/>
          </a:p>
        </p:txBody>
      </p:sp>
      <p:sp>
        <p:nvSpPr>
          <p:cNvPr id="4" name="Slide Number Placeholder 3"/>
          <p:cNvSpPr>
            <a:spLocks noGrp="1"/>
          </p:cNvSpPr>
          <p:nvPr>
            <p:ph type="sldNum" sz="quarter" idx="5"/>
          </p:nvPr>
        </p:nvSpPr>
        <p:spPr/>
        <p:txBody>
          <a:bodyPr/>
          <a:lstStyle/>
          <a:p>
            <a:fld id="{22289C57-55D7-40A4-A101-E74FAC7A092B}" type="slidenum">
              <a:rPr lang="en-US" smtClean="0"/>
              <a:t>8</a:t>
            </a:fld>
            <a:endParaRPr lang="en-US" dirty="0"/>
          </a:p>
        </p:txBody>
      </p:sp>
    </p:spTree>
    <p:extLst>
      <p:ext uri="{BB962C8B-B14F-4D97-AF65-F5344CB8AC3E}">
        <p14:creationId xmlns:p14="http://schemas.microsoft.com/office/powerpoint/2010/main" val="37858657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Detail how COVID Pandemic accelerated MS TEAMS for LAs &amp; as a result opened the MS PM Toolkits within for project delivery</a:t>
            </a:r>
          </a:p>
          <a:p>
            <a:r>
              <a:rPr lang="en-GB" dirty="0"/>
              <a:t>Explain how PMs have become siloed over the past few decades – Authors own experience from discussing with longer service PMs</a:t>
            </a:r>
          </a:p>
          <a:p>
            <a:r>
              <a:rPr lang="en-GB" dirty="0"/>
              <a:t>Describe guest access for external guests to TEAMS Channels and it’s importance over past communication platforms – chat functionality</a:t>
            </a:r>
          </a:p>
          <a:p>
            <a:r>
              <a:rPr lang="en-GB" dirty="0"/>
              <a:t>Responses from MS Forms can be used to highlight management to potential project problems and Power Automate to propose/advise corrective action(s)</a:t>
            </a:r>
          </a:p>
        </p:txBody>
      </p:sp>
      <p:sp>
        <p:nvSpPr>
          <p:cNvPr id="4" name="Slide Number Placeholder 3"/>
          <p:cNvSpPr>
            <a:spLocks noGrp="1"/>
          </p:cNvSpPr>
          <p:nvPr>
            <p:ph type="sldNum" sz="quarter" idx="5"/>
          </p:nvPr>
        </p:nvSpPr>
        <p:spPr/>
        <p:txBody>
          <a:bodyPr/>
          <a:lstStyle/>
          <a:p>
            <a:fld id="{22289C57-55D7-40A4-A101-E74FAC7A092B}" type="slidenum">
              <a:rPr lang="en-US" smtClean="0"/>
              <a:t>9</a:t>
            </a:fld>
            <a:endParaRPr lang="en-US" dirty="0"/>
          </a:p>
        </p:txBody>
      </p:sp>
    </p:spTree>
    <p:extLst>
      <p:ext uri="{BB962C8B-B14F-4D97-AF65-F5344CB8AC3E}">
        <p14:creationId xmlns:p14="http://schemas.microsoft.com/office/powerpoint/2010/main" val="38211486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how TEAMS channels have been working in LAs to date</a:t>
            </a:r>
          </a:p>
          <a:p>
            <a:r>
              <a:rPr lang="en-GB" dirty="0"/>
              <a:t>Detail how collaboration takes place – Chats, meetings, files, lists, task lists, etc</a:t>
            </a:r>
          </a:p>
        </p:txBody>
      </p:sp>
      <p:sp>
        <p:nvSpPr>
          <p:cNvPr id="4" name="Slide Number Placeholder 3"/>
          <p:cNvSpPr>
            <a:spLocks noGrp="1"/>
          </p:cNvSpPr>
          <p:nvPr>
            <p:ph type="sldNum" sz="quarter" idx="5"/>
          </p:nvPr>
        </p:nvSpPr>
        <p:spPr/>
        <p:txBody>
          <a:bodyPr/>
          <a:lstStyle/>
          <a:p>
            <a:fld id="{22289C57-55D7-40A4-A101-E74FAC7A092B}" type="slidenum">
              <a:rPr lang="en-US" smtClean="0"/>
              <a:t>10</a:t>
            </a:fld>
            <a:endParaRPr lang="en-US" dirty="0"/>
          </a:p>
        </p:txBody>
      </p:sp>
    </p:spTree>
    <p:extLst>
      <p:ext uri="{BB962C8B-B14F-4D97-AF65-F5344CB8AC3E}">
        <p14:creationId xmlns:p14="http://schemas.microsoft.com/office/powerpoint/2010/main" val="17820364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Describe how the initial MS Forms Q &amp; A can be used to develop the MS Project elements of the TEAMS channel and the GANTT Chart within MS Project</a:t>
            </a:r>
          </a:p>
        </p:txBody>
      </p:sp>
      <p:sp>
        <p:nvSpPr>
          <p:cNvPr id="4" name="Slide Number Placeholder 3"/>
          <p:cNvSpPr>
            <a:spLocks noGrp="1"/>
          </p:cNvSpPr>
          <p:nvPr>
            <p:ph type="sldNum" sz="quarter" idx="5"/>
          </p:nvPr>
        </p:nvSpPr>
        <p:spPr/>
        <p:txBody>
          <a:bodyPr/>
          <a:lstStyle/>
          <a:p>
            <a:fld id="{22289C57-55D7-40A4-A101-E74FAC7A092B}" type="slidenum">
              <a:rPr lang="en-US" smtClean="0"/>
              <a:t>11</a:t>
            </a:fld>
            <a:endParaRPr lang="en-US" dirty="0"/>
          </a:p>
        </p:txBody>
      </p:sp>
    </p:spTree>
    <p:extLst>
      <p:ext uri="{BB962C8B-B14F-4D97-AF65-F5344CB8AC3E}">
        <p14:creationId xmlns:p14="http://schemas.microsoft.com/office/powerpoint/2010/main" val="16008625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MS Forms process and how they’ve been used to date and how they can be used with responses to PowerBI for triggers</a:t>
            </a:r>
          </a:p>
          <a:p>
            <a:r>
              <a:rPr lang="en-GB" dirty="0"/>
              <a:t>Can be used as the basis to call a SCRUM approach to areas of a Project.</a:t>
            </a:r>
          </a:p>
        </p:txBody>
      </p:sp>
      <p:sp>
        <p:nvSpPr>
          <p:cNvPr id="4" name="Slide Number Placeholder 3"/>
          <p:cNvSpPr>
            <a:spLocks noGrp="1"/>
          </p:cNvSpPr>
          <p:nvPr>
            <p:ph type="sldNum" sz="quarter" idx="5"/>
          </p:nvPr>
        </p:nvSpPr>
        <p:spPr/>
        <p:txBody>
          <a:bodyPr/>
          <a:lstStyle/>
          <a:p>
            <a:fld id="{22289C57-55D7-40A4-A101-E74FAC7A092B}" type="slidenum">
              <a:rPr lang="en-US" smtClean="0"/>
              <a:t>12</a:t>
            </a:fld>
            <a:endParaRPr lang="en-US" dirty="0"/>
          </a:p>
        </p:txBody>
      </p:sp>
    </p:spTree>
    <p:extLst>
      <p:ext uri="{BB962C8B-B14F-4D97-AF65-F5344CB8AC3E}">
        <p14:creationId xmlns:p14="http://schemas.microsoft.com/office/powerpoint/2010/main" val="8240505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some redaction of names</a:t>
            </a:r>
          </a:p>
          <a:p>
            <a:r>
              <a:rPr lang="en-GB" dirty="0"/>
              <a:t>Point out where PowerBI is called from SP</a:t>
            </a:r>
          </a:p>
          <a:p>
            <a:r>
              <a:rPr lang="en-GB" dirty="0"/>
              <a:t>Shows percentages complete</a:t>
            </a:r>
          </a:p>
          <a:p>
            <a:r>
              <a:rPr lang="en-GB" dirty="0"/>
              <a:t>Outline Latest Update column and how project contributors not only PMs can add comments</a:t>
            </a:r>
          </a:p>
          <a:p>
            <a:r>
              <a:rPr lang="en-GB" dirty="0"/>
              <a:t>Ultimately PMs will have ‘Owner’ statuses for Edit privileges over ‘Member’ status for contributors </a:t>
            </a:r>
          </a:p>
        </p:txBody>
      </p:sp>
      <p:sp>
        <p:nvSpPr>
          <p:cNvPr id="4" name="Slide Number Placeholder 3"/>
          <p:cNvSpPr>
            <a:spLocks noGrp="1"/>
          </p:cNvSpPr>
          <p:nvPr>
            <p:ph type="sldNum" sz="quarter" idx="5"/>
          </p:nvPr>
        </p:nvSpPr>
        <p:spPr/>
        <p:txBody>
          <a:bodyPr/>
          <a:lstStyle/>
          <a:p>
            <a:fld id="{22289C57-55D7-40A4-A101-E74FAC7A092B}" type="slidenum">
              <a:rPr lang="en-US" smtClean="0"/>
              <a:t>13</a:t>
            </a:fld>
            <a:endParaRPr lang="en-US" dirty="0"/>
          </a:p>
        </p:txBody>
      </p:sp>
    </p:spTree>
    <p:extLst>
      <p:ext uri="{BB962C8B-B14F-4D97-AF65-F5344CB8AC3E}">
        <p14:creationId xmlns:p14="http://schemas.microsoft.com/office/powerpoint/2010/main" val="18761618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why PowerBI is so important in both its visual and calculated content elements – how it streamlines best view of presented data for the author to pick and chose the best view.  Puts PM in the driving seat.</a:t>
            </a:r>
          </a:p>
        </p:txBody>
      </p:sp>
      <p:sp>
        <p:nvSpPr>
          <p:cNvPr id="4" name="Slide Number Placeholder 3"/>
          <p:cNvSpPr>
            <a:spLocks noGrp="1"/>
          </p:cNvSpPr>
          <p:nvPr>
            <p:ph type="sldNum" sz="quarter" idx="5"/>
          </p:nvPr>
        </p:nvSpPr>
        <p:spPr/>
        <p:txBody>
          <a:bodyPr/>
          <a:lstStyle/>
          <a:p>
            <a:fld id="{22289C57-55D7-40A4-A101-E74FAC7A092B}" type="slidenum">
              <a:rPr lang="en-US" smtClean="0"/>
              <a:t>14</a:t>
            </a:fld>
            <a:endParaRPr lang="en-US" dirty="0"/>
          </a:p>
        </p:txBody>
      </p:sp>
    </p:spTree>
    <p:extLst>
      <p:ext uri="{BB962C8B-B14F-4D97-AF65-F5344CB8AC3E}">
        <p14:creationId xmlns:p14="http://schemas.microsoft.com/office/powerpoint/2010/main" val="24080893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Detail how this could change the culture for new &amp; existing PMs to follow and work together.</a:t>
            </a:r>
          </a:p>
          <a:p>
            <a:r>
              <a:rPr lang="en-GB" dirty="0"/>
              <a:t>Describe how Power Automate can throw up ideas and stop the one track mind mentality.</a:t>
            </a:r>
          </a:p>
        </p:txBody>
      </p:sp>
      <p:sp>
        <p:nvSpPr>
          <p:cNvPr id="4" name="Slide Number Placeholder 3"/>
          <p:cNvSpPr>
            <a:spLocks noGrp="1"/>
          </p:cNvSpPr>
          <p:nvPr>
            <p:ph type="sldNum" sz="quarter" idx="5"/>
          </p:nvPr>
        </p:nvSpPr>
        <p:spPr/>
        <p:txBody>
          <a:bodyPr/>
          <a:lstStyle/>
          <a:p>
            <a:fld id="{22289C57-55D7-40A4-A101-E74FAC7A092B}" type="slidenum">
              <a:rPr lang="en-US" smtClean="0"/>
              <a:t>16</a:t>
            </a:fld>
            <a:endParaRPr lang="en-US" dirty="0"/>
          </a:p>
        </p:txBody>
      </p:sp>
    </p:spTree>
    <p:extLst>
      <p:ext uri="{BB962C8B-B14F-4D97-AF65-F5344CB8AC3E}">
        <p14:creationId xmlns:p14="http://schemas.microsoft.com/office/powerpoint/2010/main" val="1259548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how the idea will streamline PM methodologies and approaches</a:t>
            </a:r>
          </a:p>
          <a:p>
            <a:r>
              <a:rPr lang="en-GB" dirty="0"/>
              <a:t>Detail how the style will not centre on the PM but help maintain control delivery</a:t>
            </a:r>
          </a:p>
          <a:p>
            <a:r>
              <a:rPr lang="en-GB" dirty="0"/>
              <a:t>Q &amp; A approach will transform experience cascade</a:t>
            </a:r>
          </a:p>
          <a:p>
            <a:r>
              <a:rPr lang="en-GB" dirty="0"/>
              <a:t>Process is customisable based on project size &amp; scope</a:t>
            </a:r>
          </a:p>
          <a:p>
            <a:r>
              <a:rPr lang="en-GB" dirty="0"/>
              <a:t>Gradual development of rules algorithms will formulate AI and WebChat opportunities</a:t>
            </a:r>
          </a:p>
        </p:txBody>
      </p:sp>
      <p:sp>
        <p:nvSpPr>
          <p:cNvPr id="4" name="Slide Number Placeholder 3"/>
          <p:cNvSpPr>
            <a:spLocks noGrp="1"/>
          </p:cNvSpPr>
          <p:nvPr>
            <p:ph type="sldNum" sz="quarter" idx="5"/>
          </p:nvPr>
        </p:nvSpPr>
        <p:spPr/>
        <p:txBody>
          <a:bodyPr/>
          <a:lstStyle/>
          <a:p>
            <a:fld id="{22289C57-55D7-40A4-A101-E74FAC7A092B}" type="slidenum">
              <a:rPr lang="en-US" smtClean="0"/>
              <a:t>17</a:t>
            </a:fld>
            <a:endParaRPr lang="en-US" dirty="0"/>
          </a:p>
        </p:txBody>
      </p:sp>
    </p:spTree>
    <p:extLst>
      <p:ext uri="{BB962C8B-B14F-4D97-AF65-F5344CB8AC3E}">
        <p14:creationId xmlns:p14="http://schemas.microsoft.com/office/powerpoint/2010/main" val="25714583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the audience for their time and invite questions</a:t>
            </a:r>
          </a:p>
        </p:txBody>
      </p:sp>
      <p:sp>
        <p:nvSpPr>
          <p:cNvPr id="4" name="Slide Number Placeholder 3"/>
          <p:cNvSpPr>
            <a:spLocks noGrp="1"/>
          </p:cNvSpPr>
          <p:nvPr>
            <p:ph type="sldNum" sz="quarter" idx="5"/>
          </p:nvPr>
        </p:nvSpPr>
        <p:spPr/>
        <p:txBody>
          <a:bodyPr/>
          <a:lstStyle/>
          <a:p>
            <a:fld id="{22289C57-55D7-40A4-A101-E74FAC7A092B}" type="slidenum">
              <a:rPr lang="en-US" smtClean="0"/>
              <a:t>18</a:t>
            </a:fld>
            <a:endParaRPr lang="en-US" dirty="0"/>
          </a:p>
        </p:txBody>
      </p:sp>
    </p:spTree>
    <p:extLst>
      <p:ext uri="{BB962C8B-B14F-4D97-AF65-F5344CB8AC3E}">
        <p14:creationId xmlns:p14="http://schemas.microsoft.com/office/powerpoint/2010/main" val="215278770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anchor="b">
            <a:noAutofit/>
          </a:bodyPr>
          <a:lstStyle>
            <a:lvl1pPr algn="l">
              <a:defRPr sz="3600" spc="150" baseline="0"/>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pic>
        <p:nvPicPr>
          <p:cNvPr id="8" name="Graphic 7">
            <a:extLst>
              <a:ext uri="{FF2B5EF4-FFF2-40B4-BE49-F238E27FC236}">
                <a16:creationId xmlns:a16="http://schemas.microsoft.com/office/drawing/2014/main" id="{A04F1E16-9A84-4D0E-9706-79C396AF6AE6}"/>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1776826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28341" b="23071"/>
          <a:stretch/>
        </p:blipFill>
        <p:spPr>
          <a:xfrm>
            <a:off x="5605529"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500" y="1020445"/>
            <a:ext cx="2895600" cy="1325563"/>
          </a:xfrm>
        </p:spPr>
        <p:txBody>
          <a:bodyPr anchor="b">
            <a:normAutofit/>
          </a:bodyPr>
          <a:lstStyle>
            <a:lvl1pPr>
              <a:defRPr sz="2800" spc="150" baseline="0">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500" y="2924175"/>
            <a:ext cx="2895600" cy="2519363"/>
          </a:xfrm>
        </p:spPr>
        <p:txBody>
          <a:bodyPr>
            <a:normAutofit/>
          </a:bodyPr>
          <a:lstStyle>
            <a:lvl1pPr marL="0" indent="0">
              <a:lnSpc>
                <a:spcPct val="150000"/>
              </a:lnSpc>
              <a:buNone/>
              <a:defRPr sz="1400">
                <a:solidFill>
                  <a:schemeClr val="bg1"/>
                </a:solidFill>
              </a:defRPr>
            </a:lvl1pPr>
            <a:lvl2pPr marL="457200" indent="0">
              <a:lnSpc>
                <a:spcPct val="150000"/>
              </a:lnSpc>
              <a:buNone/>
              <a:defRPr sz="1400">
                <a:solidFill>
                  <a:schemeClr val="bg1"/>
                </a:solidFill>
              </a:defRPr>
            </a:lvl2pPr>
            <a:lvl3pPr marL="914400" indent="0">
              <a:lnSpc>
                <a:spcPct val="150000"/>
              </a:lnSpc>
              <a:buNone/>
              <a:defRPr sz="1400">
                <a:solidFill>
                  <a:schemeClr val="bg1"/>
                </a:solidFill>
              </a:defRPr>
            </a:lvl3pPr>
            <a:lvl4pPr marL="1371600" indent="0">
              <a:lnSpc>
                <a:spcPct val="150000"/>
              </a:lnSpc>
              <a:buNone/>
              <a:defRPr sz="1400">
                <a:solidFill>
                  <a:schemeClr val="bg1"/>
                </a:solidFill>
              </a:defRPr>
            </a:lvl4pPr>
            <a:lvl5pPr marL="1828800" indent="0">
              <a:lnSpc>
                <a:spcPct val="150000"/>
              </a:lnSpc>
              <a:buNone/>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63047" y="6356349"/>
            <a:ext cx="1503317" cy="365125"/>
          </a:xfrm>
        </p:spPr>
        <p:txBody>
          <a:bodyPr/>
          <a:lstStyle>
            <a:lvl1pPr>
              <a:defRPr sz="900"/>
            </a:lvl1pPr>
          </a:lstStyle>
          <a:p>
            <a:r>
              <a:rPr lang="en-US" dirty="0"/>
              <a:t>SUMMER/AUTUMN 2022</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1783079" y="6356349"/>
            <a:ext cx="5173981" cy="365125"/>
          </a:xfrm>
        </p:spPr>
        <p:txBody>
          <a:bodyPr/>
          <a:lstStyle>
            <a:lvl1pPr>
              <a:defRPr sz="900"/>
            </a:lvl1pPr>
          </a:lstStyle>
          <a:p>
            <a:r>
              <a:rPr lang="en-US" dirty="0"/>
              <a:t>PRESENTATION TITLE</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7037445" y="6356348"/>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982124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grpSp>
        <p:nvGrpSpPr>
          <p:cNvPr id="7" name="Group 6">
            <a:extLst>
              <a:ext uri="{FF2B5EF4-FFF2-40B4-BE49-F238E27FC236}">
                <a16:creationId xmlns:a16="http://schemas.microsoft.com/office/drawing/2014/main" id="{D7A1CF8B-3479-49A3-A30E-2F2ECE962075}"/>
              </a:ext>
            </a:extLst>
          </p:cNvPr>
          <p:cNvGrpSpPr/>
          <p:nvPr userDrawn="1"/>
        </p:nvGrpSpPr>
        <p:grpSpPr>
          <a:xfrm>
            <a:off x="6953250" y="-25401"/>
            <a:ext cx="5238750" cy="6902451"/>
            <a:chOff x="6953250" y="-25401"/>
            <a:chExt cx="5238750" cy="6902451"/>
          </a:xfrm>
        </p:grpSpPr>
        <p:cxnSp>
          <p:nvCxnSpPr>
            <p:cNvPr id="14" name="Straight Connector 13">
              <a:extLst>
                <a:ext uri="{FF2B5EF4-FFF2-40B4-BE49-F238E27FC236}">
                  <a16:creationId xmlns:a16="http://schemas.microsoft.com/office/drawing/2014/main" id="{49FBD260-5143-4B12-B9F8-33E48D548909}"/>
                </a:ext>
              </a:extLst>
            </p:cNvPr>
            <p:cNvCxnSpPr/>
            <p:nvPr userDrawn="1"/>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userDrawn="1"/>
          </p:nvCxnSpPr>
          <p:spPr>
            <a:xfrm flipH="1">
              <a:off x="6953250" y="-25401"/>
              <a:ext cx="3790950" cy="69024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8" name="Date Placeholder 7">
            <a:extLst>
              <a:ext uri="{FF2B5EF4-FFF2-40B4-BE49-F238E27FC236}">
                <a16:creationId xmlns:a16="http://schemas.microsoft.com/office/drawing/2014/main" id="{4A702916-1904-39E7-4411-2F0732E3D99F}"/>
              </a:ext>
            </a:extLst>
          </p:cNvPr>
          <p:cNvSpPr>
            <a:spLocks noGrp="1"/>
          </p:cNvSpPr>
          <p:nvPr>
            <p:ph type="dt" sz="half" idx="10"/>
          </p:nvPr>
        </p:nvSpPr>
        <p:spPr/>
        <p:txBody>
          <a:bodyPr/>
          <a:lstStyle/>
          <a:p>
            <a:r>
              <a:rPr lang="en-US" dirty="0"/>
              <a:t>20XX</a:t>
            </a:r>
          </a:p>
        </p:txBody>
      </p:sp>
      <p:sp>
        <p:nvSpPr>
          <p:cNvPr id="9" name="Footer Placeholder 8">
            <a:extLst>
              <a:ext uri="{FF2B5EF4-FFF2-40B4-BE49-F238E27FC236}">
                <a16:creationId xmlns:a16="http://schemas.microsoft.com/office/drawing/2014/main" id="{DC57156E-14FC-59C4-47AD-4455040249C8}"/>
              </a:ext>
            </a:extLst>
          </p:cNvPr>
          <p:cNvSpPr>
            <a:spLocks noGrp="1"/>
          </p:cNvSpPr>
          <p:nvPr>
            <p:ph type="ftr" sz="quarter" idx="11"/>
          </p:nvPr>
        </p:nvSpPr>
        <p:spPr/>
        <p:txBody>
          <a:bodyPr/>
          <a:lstStyle/>
          <a:p>
            <a:r>
              <a:rPr lang="en-US" dirty="0"/>
              <a:t>PRESENTATION TITLE</a:t>
            </a:r>
          </a:p>
        </p:txBody>
      </p:sp>
      <p:sp>
        <p:nvSpPr>
          <p:cNvPr id="10" name="Slide Number Placeholder 9">
            <a:extLst>
              <a:ext uri="{FF2B5EF4-FFF2-40B4-BE49-F238E27FC236}">
                <a16:creationId xmlns:a16="http://schemas.microsoft.com/office/drawing/2014/main" id="{BD7B6F79-C9B3-254C-9B97-C216D28EF714}"/>
              </a:ext>
            </a:extLst>
          </p:cNvPr>
          <p:cNvSpPr>
            <a:spLocks noGrp="1"/>
          </p:cNvSpPr>
          <p:nvPr>
            <p:ph type="sldNum" sz="quarter" idx="12"/>
          </p:nvPr>
        </p:nvSpPr>
        <p:spPr/>
        <p:txBody>
          <a:bodyPr/>
          <a:lstStyle/>
          <a:p>
            <a:fld id="{A49DFD55-3C28-40EF-9E31-A92D2E4017FF}" type="slidenum">
              <a:rPr lang="en-US" smtClean="0"/>
              <a:t>‹#›</a:t>
            </a:fld>
            <a:endParaRPr lang="en-US" dirty="0"/>
          </a:p>
        </p:txBody>
      </p:sp>
    </p:spTree>
    <p:extLst>
      <p:ext uri="{BB962C8B-B14F-4D97-AF65-F5344CB8AC3E}">
        <p14:creationId xmlns:p14="http://schemas.microsoft.com/office/powerpoint/2010/main" val="4249735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Break">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148840"/>
            <a:ext cx="4179570" cy="1715531"/>
          </a:xfrm>
        </p:spPr>
        <p:txBody>
          <a:bodyPr anchor="b">
            <a:noAutofit/>
          </a:bodyPr>
          <a:lstStyle>
            <a:lvl1pPr algn="l">
              <a:defRPr sz="3600" spc="150"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991350" y="3962003"/>
            <a:ext cx="4179570" cy="365125"/>
          </a:xfrm>
        </p:spPr>
        <p:txBody>
          <a:bodyPr>
            <a:normAutofit/>
          </a:bodyPr>
          <a:lstStyle>
            <a:lvl1pPr marL="0" indent="0" algn="l">
              <a:buNone/>
              <a:defRPr sz="1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2699512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sp>
        <p:nvSpPr>
          <p:cNvPr id="7" name="Chart Placeholder 6">
            <a:extLst>
              <a:ext uri="{FF2B5EF4-FFF2-40B4-BE49-F238E27FC236}">
                <a16:creationId xmlns:a16="http://schemas.microsoft.com/office/drawing/2014/main" id="{08AF2DB4-A973-4307-B59C-6058A138835C}"/>
              </a:ext>
            </a:extLst>
          </p:cNvPr>
          <p:cNvSpPr>
            <a:spLocks noGrp="1"/>
          </p:cNvSpPr>
          <p:nvPr>
            <p:ph type="chart" sz="quarter" idx="13"/>
          </p:nvPr>
        </p:nvSpPr>
        <p:spPr>
          <a:xfrm>
            <a:off x="838200" y="2111608"/>
            <a:ext cx="10515600" cy="3744912"/>
          </a:xfrm>
        </p:spPr>
        <p:txBody>
          <a:bodyPr/>
          <a:lstStyle/>
          <a:p>
            <a:r>
              <a:rPr lang="en-US" dirty="0"/>
              <a:t>Click icon to add chart</a:t>
            </a:r>
          </a:p>
        </p:txBody>
      </p:sp>
    </p:spTree>
    <p:extLst>
      <p:ext uri="{BB962C8B-B14F-4D97-AF65-F5344CB8AC3E}">
        <p14:creationId xmlns:p14="http://schemas.microsoft.com/office/powerpoint/2010/main" val="1485277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8" name="Table Placeholder 7">
            <a:extLst>
              <a:ext uri="{FF2B5EF4-FFF2-40B4-BE49-F238E27FC236}">
                <a16:creationId xmlns:a16="http://schemas.microsoft.com/office/drawing/2014/main" id="{C3975522-461E-4D79-B5B9-BF9471B54688}"/>
              </a:ext>
            </a:extLst>
          </p:cNvPr>
          <p:cNvSpPr>
            <a:spLocks noGrp="1"/>
          </p:cNvSpPr>
          <p:nvPr>
            <p:ph type="tbl" sz="quarter" idx="14"/>
          </p:nvPr>
        </p:nvSpPr>
        <p:spPr>
          <a:xfrm>
            <a:off x="838200" y="2111381"/>
            <a:ext cx="10515600" cy="3744913"/>
          </a:xfrm>
        </p:spPr>
        <p:txBody>
          <a:bodyPr/>
          <a:lstStyle/>
          <a:p>
            <a:r>
              <a:rPr lang="en-US" dirty="0"/>
              <a:t>Click icon to add table</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3370680036"/>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4657724" y="2809875"/>
            <a:ext cx="6696075" cy="1909763"/>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10" name="Subtitle 2">
            <a:extLst>
              <a:ext uri="{FF2B5EF4-FFF2-40B4-BE49-F238E27FC236}">
                <a16:creationId xmlns:a16="http://schemas.microsoft.com/office/drawing/2014/main" id="{104828DA-5EC5-4A00-9A7B-CD9668EF24D1}"/>
              </a:ext>
            </a:extLst>
          </p:cNvPr>
          <p:cNvSpPr>
            <a:spLocks noGrp="1"/>
          </p:cNvSpPr>
          <p:nvPr>
            <p:ph type="subTitle" idx="1"/>
          </p:nvPr>
        </p:nvSpPr>
        <p:spPr>
          <a:xfrm>
            <a:off x="4657725" y="5028803"/>
            <a:ext cx="6696074" cy="365125"/>
          </a:xfrm>
        </p:spPr>
        <p:txBody>
          <a:bodyPr anchor="b">
            <a:normAutofit/>
          </a:bodyPr>
          <a:lstStyle>
            <a:lvl1pPr marL="0" indent="0" algn="l">
              <a:buNone/>
              <a:defRPr sz="1600">
                <a:solidFill>
                  <a:schemeClr val="bg2">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3" name="Date Placeholder 2">
            <a:extLst>
              <a:ext uri="{FF2B5EF4-FFF2-40B4-BE49-F238E27FC236}">
                <a16:creationId xmlns:a16="http://schemas.microsoft.com/office/drawing/2014/main" id="{D9303E9A-96BC-4283-A6E1-5948AEB119F4}"/>
              </a:ext>
            </a:extLst>
          </p:cNvPr>
          <p:cNvSpPr>
            <a:spLocks noGrp="1"/>
          </p:cNvSpPr>
          <p:nvPr>
            <p:ph type="dt" sz="half" idx="10"/>
          </p:nvPr>
        </p:nvSpPr>
        <p:spPr>
          <a:xfrm>
            <a:off x="4676774" y="6356350"/>
            <a:ext cx="1695450" cy="365125"/>
          </a:xfrm>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45A19C49-052B-4D3E-B227-1D787463CE96}"/>
              </a:ext>
            </a:extLst>
          </p:cNvPr>
          <p:cNvSpPr>
            <a:spLocks noGrp="1"/>
          </p:cNvSpPr>
          <p:nvPr>
            <p:ph type="ftr" sz="quarter" idx="11"/>
          </p:nvPr>
        </p:nvSpPr>
        <p:spPr>
          <a:xfrm>
            <a:off x="6743699" y="6356350"/>
            <a:ext cx="2543175" cy="365125"/>
          </a:xfrm>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4E5E724A-95F0-41B6-A77E-EDD067272C27}"/>
              </a:ext>
            </a:extLst>
          </p:cNvPr>
          <p:cNvSpPr>
            <a:spLocks noGrp="1"/>
          </p:cNvSpPr>
          <p:nvPr>
            <p:ph type="sldNum" sz="quarter" idx="12"/>
          </p:nvPr>
        </p:nvSpPr>
        <p:spPr>
          <a:xfrm>
            <a:off x="9658350" y="6356350"/>
            <a:ext cx="1695450" cy="365125"/>
          </a:xfrm>
        </p:spPr>
        <p:txBody>
          <a:bodyPr/>
          <a:lstStyle>
            <a:lvl1pPr>
              <a:defRPr sz="900"/>
            </a:lvl1pPr>
          </a:lstStyle>
          <a:p>
            <a:fld id="{A49DFD55-3C28-40EF-9E31-A92D2E4017FF}" type="slidenum">
              <a:rPr lang="en-US" smtClean="0"/>
              <a:pPr/>
              <a:t>‹#›</a:t>
            </a:fld>
            <a:endParaRPr lang="en-US" dirty="0"/>
          </a:p>
        </p:txBody>
      </p:sp>
      <p:cxnSp>
        <p:nvCxnSpPr>
          <p:cNvPr id="9" name="Straight Connector 8">
            <a:extLst>
              <a:ext uri="{FF2B5EF4-FFF2-40B4-BE49-F238E27FC236}">
                <a16:creationId xmlns:a16="http://schemas.microsoft.com/office/drawing/2014/main" id="{BDAC7E4E-FE06-4E90-8107-6B543E5515ED}"/>
              </a:ext>
              <a:ext uri="{C183D7F6-B498-43B3-948B-1728B52AA6E4}">
                <adec:decorative xmlns:adec="http://schemas.microsoft.com/office/drawing/2017/decorative" val="1"/>
              </a:ext>
            </a:extLst>
          </p:cNvPr>
          <p:cNvCxnSpPr/>
          <p:nvPr userDrawn="1"/>
        </p:nvCxnSpPr>
        <p:spPr>
          <a:xfrm flipV="1">
            <a:off x="2209800" y="0"/>
            <a:ext cx="243840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30656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a:lstStyle/>
          <a:p>
            <a:r>
              <a:rPr lang="en-US" dirty="0"/>
              <a:t>Click icon to add picture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28568" y="5084524"/>
            <a:ext cx="2317707"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a:lstStyle/>
          <a:p>
            <a:r>
              <a:rPr lang="en-US" dirty="0"/>
              <a:t>Click icon to add picture</a:t>
            </a:r>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578300" y="5084524"/>
            <a:ext cx="2330816"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a:lstStyle/>
          <a:p>
            <a:pPr lvl="1"/>
            <a:r>
              <a:rPr lang="en-US" dirty="0"/>
              <a:t>Click icon to add picture</a:t>
            </a:r>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068964" y="5084524"/>
            <a:ext cx="2317707"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a:lstStyle/>
          <a:p>
            <a:r>
              <a:rPr lang="en-US" dirty="0"/>
              <a:t>Click icon to add picture</a:t>
            </a:r>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488845" y="5084524"/>
            <a:ext cx="2317706"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grpSp>
        <p:nvGrpSpPr>
          <p:cNvPr id="4" name="Group 3">
            <a:extLst>
              <a:ext uri="{FF2B5EF4-FFF2-40B4-BE49-F238E27FC236}">
                <a16:creationId xmlns:a16="http://schemas.microsoft.com/office/drawing/2014/main" id="{73C911F2-9041-416A-B83C-F23B354E063B}"/>
              </a:ext>
              <a:ext uri="{C183D7F6-B498-43B3-948B-1728B52AA6E4}">
                <adec:decorative xmlns:adec="http://schemas.microsoft.com/office/drawing/2017/decorative" val="1"/>
              </a:ext>
            </a:extLst>
          </p:cNvPr>
          <p:cNvGrpSpPr/>
          <p:nvPr userDrawn="1"/>
        </p:nvGrpSpPr>
        <p:grpSpPr>
          <a:xfrm>
            <a:off x="7334250" y="0"/>
            <a:ext cx="4857750" cy="1724025"/>
            <a:chOff x="7334250" y="0"/>
            <a:chExt cx="4857750" cy="1724025"/>
          </a:xfrm>
        </p:grpSpPr>
        <p:cxnSp>
          <p:nvCxnSpPr>
            <p:cNvPr id="10" name="Straight Connector 9">
              <a:extLst>
                <a:ext uri="{FF2B5EF4-FFF2-40B4-BE49-F238E27FC236}">
                  <a16:creationId xmlns:a16="http://schemas.microsoft.com/office/drawing/2014/main" id="{4E4B72DA-52CB-4D39-A342-8857B4D959B2}"/>
                </a:ext>
              </a:extLst>
            </p:cNvPr>
            <p:cNvCxnSpPr/>
            <p:nvPr userDrawn="1"/>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Lst>
            </p:cNvPr>
            <p:cNvCxnSpPr>
              <a:cxnSpLocks/>
            </p:cNvCxnSpPr>
            <p:nvPr userDrawn="1"/>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51227852"/>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Slide 8 People">
    <p:bg>
      <p:bgPr>
        <a:solidFill>
          <a:schemeClr val="bg1"/>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87AAB93-862D-455E-9E73-3D0DAEFDEDB4}"/>
              </a:ext>
              <a:ext uri="{C183D7F6-B498-43B3-948B-1728B52AA6E4}">
                <adec:decorative xmlns:adec="http://schemas.microsoft.com/office/drawing/2017/decorative" val="1"/>
              </a:ext>
            </a:extLst>
          </p:cNvPr>
          <p:cNvGrpSpPr/>
          <p:nvPr userDrawn="1"/>
        </p:nvGrpSpPr>
        <p:grpSpPr>
          <a:xfrm>
            <a:off x="0" y="473953"/>
            <a:ext cx="12192000" cy="5621336"/>
            <a:chOff x="0" y="473953"/>
            <a:chExt cx="12192000" cy="5621336"/>
          </a:xfrm>
        </p:grpSpPr>
        <p:pic>
          <p:nvPicPr>
            <p:cNvPr id="13" name="Graphic 12">
              <a:extLst>
                <a:ext uri="{FF2B5EF4-FFF2-40B4-BE49-F238E27FC236}">
                  <a16:creationId xmlns:a16="http://schemas.microsoft.com/office/drawing/2014/main" id="{B0DFD584-E5CF-41EF-B51E-679CE22DDF9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grpSp>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a:normAutofit/>
          </a:bodyPr>
          <a:lstStyle>
            <a:lvl1pPr marL="0" indent="0" algn="l">
              <a:lnSpc>
                <a:spcPct val="100000"/>
              </a:lnSpc>
              <a:buFont typeface="Arial" panose="020B0604020202020204" pitchFamily="34" charset="0"/>
              <a:buNone/>
              <a:defRPr sz="900">
                <a:solidFill>
                  <a:sysClr val="windowText" lastClr="000000"/>
                </a:solidFill>
              </a:defRPr>
            </a:lvl1pPr>
          </a:lstStyle>
          <a:p>
            <a:r>
              <a:rPr lang="en-US" dirty="0"/>
              <a:t>Click icon to add picture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500168" y="3809747"/>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dirty="0"/>
              <a:t>Click icon to add picture</a:t>
            </a:r>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49262" y="3809747"/>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32" name="Picture Placeholder 10">
            <a:extLst>
              <a:ext uri="{FF2B5EF4-FFF2-40B4-BE49-F238E27FC236}">
                <a16:creationId xmlns:a16="http://schemas.microsoft.com/office/drawing/2014/main" id="{1938DB4D-239F-4E8E-8802-0470B0131189}"/>
              </a:ext>
            </a:extLst>
          </p:cNvPr>
          <p:cNvSpPr>
            <a:spLocks noGrp="1"/>
          </p:cNvSpPr>
          <p:nvPr>
            <p:ph type="pic" sz="quarter" idx="37"/>
          </p:nvPr>
        </p:nvSpPr>
        <p:spPr>
          <a:xfrm>
            <a:off x="6655584" y="2428875"/>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dirty="0"/>
              <a:t>Click icon to add picture</a:t>
            </a:r>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98355" y="3654378"/>
            <a:ext cx="2105135"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095999" y="3809747"/>
            <a:ext cx="2299855"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dirty="0"/>
              <a:t>Click icon to add picture</a:t>
            </a:r>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4480" y="3809747"/>
            <a:ext cx="1844126"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dirty="0"/>
              <a:t>Click icon to add picture</a:t>
            </a:r>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500168" y="5668583"/>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dirty="0"/>
              <a:t>Click icon to add picture</a:t>
            </a:r>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849262" y="5668583"/>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33" name="Picture Placeholder 10">
            <a:extLst>
              <a:ext uri="{FF2B5EF4-FFF2-40B4-BE49-F238E27FC236}">
                <a16:creationId xmlns:a16="http://schemas.microsoft.com/office/drawing/2014/main" id="{E029C5CA-EDDA-4BF9-9051-8B09E98EE1E2}"/>
              </a:ext>
            </a:extLst>
          </p:cNvPr>
          <p:cNvSpPr>
            <a:spLocks noGrp="1"/>
          </p:cNvSpPr>
          <p:nvPr>
            <p:ph type="pic" sz="quarter" idx="38"/>
          </p:nvPr>
        </p:nvSpPr>
        <p:spPr>
          <a:xfrm>
            <a:off x="6655584"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dirty="0"/>
              <a:t>Click icon to add picture</a:t>
            </a:r>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339926" y="5668583"/>
            <a:ext cx="1813474"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dirty="0"/>
              <a:t>Click icon to add picture</a:t>
            </a:r>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744480" y="5668583"/>
            <a:ext cx="1844126"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rgbClr val="898989"/>
                </a:solidFill>
              </a:defRPr>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rgbClr val="898989"/>
                </a:solidFill>
              </a:defRPr>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857120649"/>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E786F69D-D4FA-4075-A7EC-8D31A184F630}"/>
              </a:ext>
              <a:ext uri="{C183D7F6-B498-43B3-948B-1728B52AA6E4}">
                <adec:decorative xmlns:adec="http://schemas.microsoft.com/office/drawing/2017/decorative" val="1"/>
              </a:ext>
            </a:extLst>
          </p:cNvPr>
          <p:cNvGrpSpPr/>
          <p:nvPr userDrawn="1"/>
        </p:nvGrpSpPr>
        <p:grpSpPr>
          <a:xfrm>
            <a:off x="0" y="0"/>
            <a:ext cx="2590800" cy="1027906"/>
            <a:chOff x="0" y="0"/>
            <a:chExt cx="2590800" cy="1027906"/>
          </a:xfrm>
        </p:grpSpPr>
        <p:cxnSp>
          <p:nvCxnSpPr>
            <p:cNvPr id="10" name="Straight Connector 9">
              <a:extLst>
                <a:ext uri="{FF2B5EF4-FFF2-40B4-BE49-F238E27FC236}">
                  <a16:creationId xmlns:a16="http://schemas.microsoft.com/office/drawing/2014/main" id="{66988B2D-0240-4256-8268-4B9FF1E72363}"/>
                </a:ext>
              </a:extLst>
            </p:cNvPr>
            <p:cNvCxnSpPr>
              <a:cxnSpLocks/>
            </p:cNvCxnSpPr>
            <p:nvPr userDrawn="1"/>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Lst>
            </p:cNvPr>
            <p:cNvCxnSpPr>
              <a:cxnSpLocks/>
            </p:cNvCxnSpPr>
            <p:nvPr userDrawn="1"/>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7" name="SmartArt Placeholder 6">
            <a:extLst>
              <a:ext uri="{FF2B5EF4-FFF2-40B4-BE49-F238E27FC236}">
                <a16:creationId xmlns:a16="http://schemas.microsoft.com/office/drawing/2014/main" id="{156CA116-0F6E-4EE9-B34F-03BA07161A7A}"/>
              </a:ext>
            </a:extLst>
          </p:cNvPr>
          <p:cNvSpPr>
            <a:spLocks noGrp="1"/>
          </p:cNvSpPr>
          <p:nvPr>
            <p:ph type="dgm" sz="quarter" idx="15"/>
          </p:nvPr>
        </p:nvSpPr>
        <p:spPr>
          <a:xfrm>
            <a:off x="838200" y="2111375"/>
            <a:ext cx="10515600" cy="3744913"/>
          </a:xfrm>
        </p:spPr>
        <p:txBody>
          <a:bodyPr/>
          <a:lstStyle/>
          <a:p>
            <a:r>
              <a:rPr lang="en-US" dirty="0"/>
              <a:t>Click icon to add SmartArt graphic</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68311559"/>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p:nvPr>
        </p:nvSpPr>
        <p:spPr>
          <a:xfrm>
            <a:off x="166074" y="1507772"/>
            <a:ext cx="2141764" cy="514350"/>
          </a:xfrm>
        </p:spPr>
        <p:txBody>
          <a:bodyPr anchor="ctr">
            <a:normAutofit/>
          </a:bodyPr>
          <a:lstStyle>
            <a:lvl1pPr marL="0" indent="0" algn="r">
              <a:buNone/>
              <a:defRPr sz="2000"/>
            </a:lvl1pPr>
          </a:lstStyle>
          <a:p>
            <a:pPr lvl="0"/>
            <a:r>
              <a:rPr lang="en-US"/>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p:nvPr>
        </p:nvSpPr>
        <p:spPr>
          <a:xfrm>
            <a:off x="732131" y="2584097"/>
            <a:ext cx="2141764" cy="514350"/>
          </a:xfrm>
        </p:spPr>
        <p:txBody>
          <a:bodyPr anchor="ctr">
            <a:normAutofit/>
          </a:bodyPr>
          <a:lstStyle>
            <a:lvl1pPr marL="0" indent="0" algn="r">
              <a:buNone/>
              <a:defRPr sz="2000"/>
            </a:lvl1pPr>
          </a:lstStyle>
          <a:p>
            <a:pPr lvl="0"/>
            <a:r>
              <a:rPr lang="en-US"/>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p:nvPr>
        </p:nvSpPr>
        <p:spPr>
          <a:xfrm>
            <a:off x="1338556" y="3660422"/>
            <a:ext cx="2141764" cy="514350"/>
          </a:xfrm>
        </p:spPr>
        <p:txBody>
          <a:bodyPr anchor="ctr">
            <a:normAutofit/>
          </a:bodyPr>
          <a:lstStyle>
            <a:lvl1pPr marL="0" indent="0" algn="r">
              <a:buNone/>
              <a:defRPr sz="2000"/>
            </a:lvl1pPr>
          </a:lstStyle>
          <a:p>
            <a:pPr lvl="0"/>
            <a:r>
              <a:rPr lang="en-US"/>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p:nvPr>
        </p:nvSpPr>
        <p:spPr>
          <a:xfrm>
            <a:off x="1922756" y="4736748"/>
            <a:ext cx="2141764" cy="514350"/>
          </a:xfrm>
        </p:spPr>
        <p:txBody>
          <a:bodyPr anchor="ctr">
            <a:normAutofit/>
          </a:bodyPr>
          <a:lstStyle>
            <a:lvl1pPr marL="0" indent="0" algn="r">
              <a:buNone/>
              <a:defRPr sz="2000"/>
            </a:lvl1pPr>
          </a:lstStyle>
          <a:p>
            <a:pPr lvl="0"/>
            <a:r>
              <a:rPr lang="en-US"/>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6" y="1613528"/>
            <a:ext cx="5102680" cy="1010842"/>
          </a:xfrm>
        </p:spPr>
        <p:txBody>
          <a:bodyPr anchor="t">
            <a:normAutofit/>
          </a:bodyPr>
          <a:lstStyle>
            <a:lvl1pPr marL="0" indent="0" algn="l">
              <a:lnSpc>
                <a:spcPct val="100000"/>
              </a:lnSpc>
              <a:buNone/>
              <a:defRPr sz="1400" spc="50" baseline="0"/>
            </a:lvl1pPr>
          </a:lstStyle>
          <a:p>
            <a:pPr lvl="0"/>
            <a:r>
              <a:rPr lang="en-US" dirty="0"/>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9" y="2682564"/>
            <a:ext cx="5102680"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8" y="3755394"/>
            <a:ext cx="5102680"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80" y="4824430"/>
            <a:ext cx="5102680"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749143" y="6356350"/>
            <a:ext cx="3775981" cy="365125"/>
          </a:xfrm>
        </p:spPr>
        <p:txBody>
          <a:bodyPr/>
          <a:lstStyle>
            <a:lvl1pPr>
              <a:defRPr sz="900"/>
            </a:lvl1pPr>
          </a:lstStyle>
          <a:p>
            <a:r>
              <a:rPr lang="en-US" dirty="0"/>
              <a:t>PRESENTATION TITLE</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a:lstStyle>
            <a:lvl1pPr>
              <a:defRPr sz="900"/>
            </a:lvl1pPr>
          </a:lstStyle>
          <a:p>
            <a:fld id="{A49DFD55-3C28-40EF-9E31-A92D2E4017FF}" type="slidenum">
              <a:rPr lang="en-US" smtClean="0"/>
              <a:pPr/>
              <a:t>‹#›</a:t>
            </a:fld>
            <a:endParaRPr lang="en-US" dirty="0"/>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userDrawn="1"/>
        </p:nvCxnSpPr>
        <p:spPr>
          <a:xfrm>
            <a:off x="4353515" y="502393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userDrawn="1"/>
        </p:nvCxnSpPr>
        <p:spPr>
          <a:xfrm>
            <a:off x="3759917" y="3948451"/>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userDrawn="1"/>
        </p:nvCxnSpPr>
        <p:spPr>
          <a:xfrm>
            <a:off x="3173453" y="2872686"/>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userDrawn="1"/>
        </p:nvCxnSpPr>
        <p:spPr>
          <a:xfrm>
            <a:off x="2586263" y="179608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spTree>
    <p:extLst>
      <p:ext uri="{BB962C8B-B14F-4D97-AF65-F5344CB8AC3E}">
        <p14:creationId xmlns:p14="http://schemas.microsoft.com/office/powerpoint/2010/main" val="11652594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2432451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grpSp>
        <p:nvGrpSpPr>
          <p:cNvPr id="10" name="Group 9">
            <a:extLst>
              <a:ext uri="{FF2B5EF4-FFF2-40B4-BE49-F238E27FC236}">
                <a16:creationId xmlns:a16="http://schemas.microsoft.com/office/drawing/2014/main" id="{B2368EF4-1233-48C7-8DB5-75844BFCD594}"/>
              </a:ext>
              <a:ext uri="{C183D7F6-B498-43B3-948B-1728B52AA6E4}">
                <adec:decorative xmlns:adec="http://schemas.microsoft.com/office/drawing/2017/decorative" val="1"/>
              </a:ext>
            </a:extLst>
          </p:cNvPr>
          <p:cNvGrpSpPr/>
          <p:nvPr userDrawn="1"/>
        </p:nvGrpSpPr>
        <p:grpSpPr>
          <a:xfrm>
            <a:off x="0" y="0"/>
            <a:ext cx="2238376" cy="3105150"/>
            <a:chOff x="0" y="0"/>
            <a:chExt cx="2238376" cy="3105150"/>
          </a:xfrm>
        </p:grpSpPr>
        <p:cxnSp>
          <p:nvCxnSpPr>
            <p:cNvPr id="16" name="Straight Connector 15">
              <a:extLst>
                <a:ext uri="{FF2B5EF4-FFF2-40B4-BE49-F238E27FC236}">
                  <a16:creationId xmlns:a16="http://schemas.microsoft.com/office/drawing/2014/main" id="{463D7850-C2A6-43CE-BBE4-8E81A0A593BF}"/>
                </a:ext>
              </a:extLst>
            </p:cNvPr>
            <p:cNvCxnSpPr>
              <a:cxnSpLocks/>
            </p:cNvCxnSpPr>
            <p:nvPr userDrawn="1"/>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Lst>
            </p:cNvPr>
            <p:cNvCxnSpPr>
              <a:cxnSpLocks/>
            </p:cNvCxnSpPr>
            <p:nvPr userDrawn="1"/>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18896713"/>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grpSp>
        <p:nvGrpSpPr>
          <p:cNvPr id="4" name="Group 3">
            <a:extLst>
              <a:ext uri="{FF2B5EF4-FFF2-40B4-BE49-F238E27FC236}">
                <a16:creationId xmlns:a16="http://schemas.microsoft.com/office/drawing/2014/main" id="{D74AA03A-263D-4B5F-B05B-7D6923A9A4D3}"/>
              </a:ext>
            </a:extLst>
          </p:cNvPr>
          <p:cNvGrpSpPr/>
          <p:nvPr userDrawn="1"/>
        </p:nvGrpSpPr>
        <p:grpSpPr>
          <a:xfrm>
            <a:off x="0" y="0"/>
            <a:ext cx="4762501" cy="5186363"/>
            <a:chOff x="0" y="0"/>
            <a:chExt cx="4762501" cy="5186363"/>
          </a:xfrm>
        </p:grpSpPr>
        <p:cxnSp>
          <p:nvCxnSpPr>
            <p:cNvPr id="23" name="Straight Connector 22">
              <a:extLst>
                <a:ext uri="{FF2B5EF4-FFF2-40B4-BE49-F238E27FC236}">
                  <a16:creationId xmlns:a16="http://schemas.microsoft.com/office/drawing/2014/main" id="{D87F08D6-2CA7-4A5A-BE34-07113DCA535D}"/>
                </a:ext>
              </a:extLst>
            </p:cNvPr>
            <p:cNvCxnSpPr>
              <a:cxnSpLocks/>
            </p:cNvCxnSpPr>
            <p:nvPr userDrawn="1"/>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userDrawn="1"/>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PRESENTATION TITLE</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917780591"/>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600" spc="150" baseline="0">
                <a:solidFill>
                  <a:schemeClr val="bg1"/>
                </a:solidFill>
              </a:defRPr>
            </a:lvl1pPr>
          </a:lstStyle>
          <a:p>
            <a:r>
              <a:rPr lang="en-US" dirty="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1371997"/>
          </a:xfrm>
        </p:spPr>
        <p:txBody>
          <a:bodyPr>
            <a:normAutofit/>
          </a:bodyPr>
          <a:lstStyle>
            <a:lvl1pPr marL="0" indent="0" algn="l">
              <a:lnSpc>
                <a:spcPct val="150000"/>
              </a:lnSpc>
              <a:buNone/>
              <a:defRPr sz="14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6" name="Graphic 5">
            <a:extLst>
              <a:ext uri="{FF2B5EF4-FFF2-40B4-BE49-F238E27FC236}">
                <a16:creationId xmlns:a16="http://schemas.microsoft.com/office/drawing/2014/main" id="{ED3361C9-310A-4255-A94E-B77588962DA5}"/>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a:lstStyle>
            <a:lvl1pPr>
              <a:defRPr sz="900"/>
            </a:lvl1pPr>
          </a:lstStyle>
          <a:p>
            <a:r>
              <a:rPr lang="en-US" dirty="0"/>
              <a:t>PRESENTATION TITLE</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1291140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dirty="0"/>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9DFD55-3C28-40EF-9E31-A92D2E4017FF}" type="slidenum">
              <a:rPr lang="en-US" smtClean="0"/>
              <a:t>‹#›</a:t>
            </a:fld>
            <a:endParaRPr lang="en-US" dirty="0"/>
          </a:p>
        </p:txBody>
      </p:sp>
    </p:spTree>
    <p:extLst>
      <p:ext uri="{BB962C8B-B14F-4D97-AF65-F5344CB8AC3E}">
        <p14:creationId xmlns:p14="http://schemas.microsoft.com/office/powerpoint/2010/main" val="23190612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1" r:id="rId4"/>
    <p:sldLayoutId id="2147483666" r:id="rId5"/>
    <p:sldLayoutId id="2147483667" r:id="rId6"/>
    <p:sldLayoutId id="2147483654" r:id="rId7"/>
    <p:sldLayoutId id="2147483663" r:id="rId8"/>
    <p:sldLayoutId id="2147483662" r:id="rId9"/>
    <p:sldLayoutId id="2147483668" r:id="rId10"/>
    <p:sldLayoutId id="2147483652" r:id="rId11"/>
    <p:sldLayoutId id="2147483653" r:id="rId12"/>
    <p:sldLayoutId id="2147483660" r:id="rId13"/>
    <p:sldLayoutId id="2147483664" r:id="rId14"/>
    <p:sldLayoutId id="2147483665" r:id="rId15"/>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hyperlink" Target="https://www.peoplematters.in/news/employee-relations/80-managers-create-frustration-for-their-team-study-23237"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8.jpg"/><Relationship Id="rId7" Type="http://schemas.openxmlformats.org/officeDocument/2006/relationships/hyperlink" Target="https://www.oercommons.org/courseware/lesson/72511" TargetMode="External"/><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image" Target="../media/image20.jpg"/><Relationship Id="rId5" Type="http://schemas.openxmlformats.org/officeDocument/2006/relationships/image" Target="../media/image19.png"/><Relationship Id="rId4" Type="http://schemas.openxmlformats.org/officeDocument/2006/relationships/hyperlink" Target="https://www.flickr.com/photos/thomashawk/7884404756/"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hyperlink" Target="https://dekomp.uia.no/doku.php?id=microsoft_forms" TargetMode="External"/><Relationship Id="rId3" Type="http://schemas.openxmlformats.org/officeDocument/2006/relationships/image" Target="../media/image21.jpg"/><Relationship Id="rId7" Type="http://schemas.openxmlformats.org/officeDocument/2006/relationships/image" Target="../media/image23.png"/><Relationship Id="rId12" Type="http://schemas.openxmlformats.org/officeDocument/2006/relationships/hyperlink" Target="https://socialcompare.com/en/comparison/sharepoint-versus-other-dms" TargetMode="External"/><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hyperlink" Target="https://www.nexsys.it/blog/microsoft-teams-dark-mode-come-attivare-il-tema-scuro/" TargetMode="External"/><Relationship Id="rId11" Type="http://schemas.openxmlformats.org/officeDocument/2006/relationships/image" Target="../media/image25.png"/><Relationship Id="rId5" Type="http://schemas.openxmlformats.org/officeDocument/2006/relationships/image" Target="../media/image22.png"/><Relationship Id="rId10" Type="http://schemas.openxmlformats.org/officeDocument/2006/relationships/hyperlink" Target="https://bg.wikipedia.org/wiki/Microsoft_Project" TargetMode="External"/><Relationship Id="rId4" Type="http://schemas.openxmlformats.org/officeDocument/2006/relationships/hyperlink" Target="https://twentytwo.fibreculturejournal.org/fcj-154-trolls-peers-and-the-diagram-of-collaboration/" TargetMode="External"/><Relationship Id="rId9"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hyperlink" Target="http://paul-barford.blogspot.com/2016/03/working-together.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28.png"/></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30.png"/></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image" Target="../media/image32.png"/></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1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8" Type="http://schemas.openxmlformats.org/officeDocument/2006/relationships/hyperlink" Target="https://www.cnwintech.com/portfolio/ai-tech-first-project/" TargetMode="External"/><Relationship Id="rId3" Type="http://schemas.openxmlformats.org/officeDocument/2006/relationships/image" Target="../media/image37.jpg"/><Relationship Id="rId7" Type="http://schemas.openxmlformats.org/officeDocument/2006/relationships/image" Target="../media/image39.png"/><Relationship Id="rId2" Type="http://schemas.openxmlformats.org/officeDocument/2006/relationships/notesSlide" Target="../notesSlides/notesSlide16.xml"/><Relationship Id="rId1" Type="http://schemas.openxmlformats.org/officeDocument/2006/relationships/slideLayout" Target="../slideLayouts/slideLayout14.xml"/><Relationship Id="rId6" Type="http://schemas.openxmlformats.org/officeDocument/2006/relationships/hyperlink" Target="https://freepngimg.com/png/14428-live-chat-png-file" TargetMode="External"/><Relationship Id="rId5" Type="http://schemas.openxmlformats.org/officeDocument/2006/relationships/image" Target="../media/image38.png"/><Relationship Id="rId4" Type="http://schemas.openxmlformats.org/officeDocument/2006/relationships/hyperlink" Target="https://blog.themigrainereliefcenter.com/10-migraine-relief-success-stories" TargetMode="External"/><Relationship Id="rId9" Type="http://schemas.openxmlformats.org/officeDocument/2006/relationships/hyperlink" Target="https://creativecommons.org/licenses/by-nc-nd/3.0/"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hyperlink" Target="https://journals.sagepub.com/doi/epdf/10.1177/875697281704800301" TargetMode="External"/><Relationship Id="rId2" Type="http://schemas.openxmlformats.org/officeDocument/2006/relationships/hyperlink" Target="https://www.paconsulting.com/insights/tearing-down-the-walls-public-sector-collaboration/" TargetMode="External"/><Relationship Id="rId1" Type="http://schemas.openxmlformats.org/officeDocument/2006/relationships/slideLayout" Target="../slideLayouts/slideLayout10.xml"/><Relationship Id="rId4" Type="http://schemas.openxmlformats.org/officeDocument/2006/relationships/hyperlink" Target="https://scrumorg-website-prod.s3.amazonaws.com/drupal/2021-01/Scrumorg-Scrum-Framework-tabloi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75451-6A4B-484B-9ED1-353CCE25B0F4}"/>
              </a:ext>
            </a:extLst>
          </p:cNvPr>
          <p:cNvSpPr>
            <a:spLocks noGrp="1"/>
          </p:cNvSpPr>
          <p:nvPr>
            <p:ph type="ctrTitle"/>
          </p:nvPr>
        </p:nvSpPr>
        <p:spPr>
          <a:xfrm>
            <a:off x="6416040" y="4434840"/>
            <a:ext cx="5191242" cy="1122202"/>
          </a:xfrm>
        </p:spPr>
        <p:txBody>
          <a:bodyPr/>
          <a:lstStyle/>
          <a:p>
            <a:r>
              <a:rPr lang="en-US" dirty="0"/>
              <a:t>Planning and Designing A Project management process for the workplace</a:t>
            </a:r>
          </a:p>
        </p:txBody>
      </p:sp>
      <p:sp>
        <p:nvSpPr>
          <p:cNvPr id="3" name="Subtitle 2">
            <a:extLst>
              <a:ext uri="{FF2B5EF4-FFF2-40B4-BE49-F238E27FC236}">
                <a16:creationId xmlns:a16="http://schemas.microsoft.com/office/drawing/2014/main" id="{0236A1B4-B8D1-4A72-8E20-0703F54BF1FE}"/>
              </a:ext>
            </a:extLst>
          </p:cNvPr>
          <p:cNvSpPr>
            <a:spLocks noGrp="1"/>
          </p:cNvSpPr>
          <p:nvPr>
            <p:ph type="subTitle" idx="1"/>
          </p:nvPr>
        </p:nvSpPr>
        <p:spPr>
          <a:xfrm>
            <a:off x="6416041" y="5586890"/>
            <a:ext cx="4941770" cy="803750"/>
          </a:xfrm>
        </p:spPr>
        <p:txBody>
          <a:bodyPr>
            <a:normAutofit fontScale="85000" lnSpcReduction="20000"/>
          </a:bodyPr>
          <a:lstStyle/>
          <a:p>
            <a:r>
              <a:rPr lang="en-US" dirty="0"/>
              <a:t>by Hefin Griffiths</a:t>
            </a:r>
          </a:p>
          <a:p>
            <a:r>
              <a:rPr lang="en-US" dirty="0"/>
              <a:t>UWTSD – BMPF7018: Managing Work-based Projects</a:t>
            </a:r>
          </a:p>
          <a:p>
            <a:r>
              <a:rPr lang="en-US" dirty="0"/>
              <a:t>August 2022 – November 2022</a:t>
            </a:r>
          </a:p>
        </p:txBody>
      </p:sp>
    </p:spTree>
    <p:extLst>
      <p:ext uri="{BB962C8B-B14F-4D97-AF65-F5344CB8AC3E}">
        <p14:creationId xmlns:p14="http://schemas.microsoft.com/office/powerpoint/2010/main" val="25860588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F5859-10C9-4588-9727-B9362E26C29D}"/>
              </a:ext>
            </a:extLst>
          </p:cNvPr>
          <p:cNvSpPr>
            <a:spLocks noGrp="1"/>
          </p:cNvSpPr>
          <p:nvPr>
            <p:ph type="title"/>
          </p:nvPr>
        </p:nvSpPr>
        <p:spPr>
          <a:xfrm>
            <a:off x="1333500" y="1020445"/>
            <a:ext cx="2895600" cy="1325563"/>
          </a:xfrm>
        </p:spPr>
        <p:txBody>
          <a:bodyPr/>
          <a:lstStyle/>
          <a:p>
            <a:r>
              <a:rPr lang="en-US" dirty="0"/>
              <a:t>AGENDA</a:t>
            </a:r>
          </a:p>
        </p:txBody>
      </p:sp>
      <p:sp>
        <p:nvSpPr>
          <p:cNvPr id="3" name="Content Placeholder 2">
            <a:extLst>
              <a:ext uri="{FF2B5EF4-FFF2-40B4-BE49-F238E27FC236}">
                <a16:creationId xmlns:a16="http://schemas.microsoft.com/office/drawing/2014/main" id="{5671D7E5-EF66-4BCD-8DAA-E9061157F0BE}"/>
              </a:ext>
            </a:extLst>
          </p:cNvPr>
          <p:cNvSpPr>
            <a:spLocks noGrp="1"/>
          </p:cNvSpPr>
          <p:nvPr>
            <p:ph idx="1"/>
          </p:nvPr>
        </p:nvSpPr>
        <p:spPr>
          <a:xfrm>
            <a:off x="1333500" y="2924175"/>
            <a:ext cx="3819228" cy="2519363"/>
          </a:xfrm>
        </p:spPr>
        <p:txBody>
          <a:bodyPr>
            <a:normAutofit lnSpcReduction="10000"/>
          </a:bodyPr>
          <a:lstStyle/>
          <a:p>
            <a:r>
              <a:rPr lang="en-US" dirty="0"/>
              <a:t>Introduction</a:t>
            </a:r>
          </a:p>
          <a:p>
            <a:r>
              <a:rPr lang="en-US" dirty="0"/>
              <a:t>Current Project Management process problems</a:t>
            </a:r>
          </a:p>
          <a:p>
            <a:r>
              <a:rPr lang="en-US" dirty="0"/>
              <a:t>Areas to improve for smoother delivery</a:t>
            </a:r>
          </a:p>
          <a:p>
            <a:r>
              <a:rPr lang="en-US" dirty="0"/>
              <a:t>The idea</a:t>
            </a:r>
          </a:p>
          <a:p>
            <a:r>
              <a:rPr lang="en-US" dirty="0"/>
              <a:t>How it will improve things</a:t>
            </a:r>
          </a:p>
          <a:p>
            <a:r>
              <a:rPr lang="en-US" dirty="0"/>
              <a:t>Summary</a:t>
            </a:r>
          </a:p>
        </p:txBody>
      </p:sp>
    </p:spTree>
    <p:extLst>
      <p:ext uri="{BB962C8B-B14F-4D97-AF65-F5344CB8AC3E}">
        <p14:creationId xmlns:p14="http://schemas.microsoft.com/office/powerpoint/2010/main" val="1713219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2731C-311B-46F7-A865-6C3AF6B09A47}"/>
              </a:ext>
            </a:extLst>
          </p:cNvPr>
          <p:cNvSpPr>
            <a:spLocks noGrp="1"/>
          </p:cNvSpPr>
          <p:nvPr>
            <p:ph type="title"/>
          </p:nvPr>
        </p:nvSpPr>
        <p:spPr>
          <a:xfrm>
            <a:off x="285115" y="218759"/>
            <a:ext cx="5111750" cy="1204912"/>
          </a:xfrm>
        </p:spPr>
        <p:txBody>
          <a:bodyPr/>
          <a:lstStyle/>
          <a:p>
            <a:r>
              <a:rPr lang="en-US" dirty="0"/>
              <a:t>INTRODUCTION</a:t>
            </a:r>
          </a:p>
        </p:txBody>
      </p:sp>
      <p:sp>
        <p:nvSpPr>
          <p:cNvPr id="3" name="Text Placeholder 2">
            <a:extLst>
              <a:ext uri="{FF2B5EF4-FFF2-40B4-BE49-F238E27FC236}">
                <a16:creationId xmlns:a16="http://schemas.microsoft.com/office/drawing/2014/main" id="{9D5232F9-FD00-464A-9F17-619C91AEF8F3}"/>
              </a:ext>
            </a:extLst>
          </p:cNvPr>
          <p:cNvSpPr>
            <a:spLocks noGrp="1"/>
          </p:cNvSpPr>
          <p:nvPr>
            <p:ph type="body" idx="1"/>
          </p:nvPr>
        </p:nvSpPr>
        <p:spPr>
          <a:xfrm>
            <a:off x="285114" y="1517013"/>
            <a:ext cx="7690485" cy="5122227"/>
          </a:xfrm>
        </p:spPr>
        <p:txBody>
          <a:bodyPr>
            <a:normAutofit/>
          </a:bodyPr>
          <a:lstStyle/>
          <a:p>
            <a:r>
              <a:rPr lang="en-US" dirty="0"/>
              <a:t>After being an ICT Project Manager delivering Software/Hardware transformational change in the Public Sector for almost 15 years, it is evident that traditional Project Management processes are not the best fit in a rapidly changing techno-economic environment.  Communication interdepartmentally is good, but collaboration is poor yet the most critical component in any large organization.  Agile approaches are yet to become mainstream which highlights Local Authorities as very reactive in their approach.  Heavy, bureaucratic and authoritative processes are stifling rapid progression.  COVID19 brought about rapid transformational changes but those changes have yet to take cultural effect within Local Authority levels.</a:t>
            </a:r>
          </a:p>
          <a:p>
            <a:endParaRPr lang="en-US" dirty="0"/>
          </a:p>
          <a:p>
            <a:endParaRPr lang="en-US" dirty="0"/>
          </a:p>
          <a:p>
            <a:r>
              <a:rPr lang="en-US" dirty="0"/>
              <a:t>PMBOK Quote:</a:t>
            </a:r>
          </a:p>
          <a:p>
            <a:r>
              <a:rPr lang="en-US" dirty="0"/>
              <a:t>“The Project Manager works closely with all relevant managers to achieve the project objectives and to ensure the project management plan aligns with the portfolio or program plan. The project manager also works closely and in </a:t>
            </a:r>
            <a:r>
              <a:rPr lang="en-US" b="1" dirty="0"/>
              <a:t>collaboration</a:t>
            </a:r>
            <a:r>
              <a:rPr lang="en-US" dirty="0"/>
              <a:t> with other roles, such as organizational manager, subject matter experts, and those involved with Business Analysis”</a:t>
            </a:r>
          </a:p>
          <a:p>
            <a:pPr algn="r"/>
            <a:r>
              <a:rPr lang="en-US" dirty="0"/>
              <a:t>PMBOK Guide 6</a:t>
            </a:r>
            <a:r>
              <a:rPr lang="en-US" baseline="30000" dirty="0"/>
              <a:t>th</a:t>
            </a:r>
            <a:r>
              <a:rPr lang="en-US" dirty="0"/>
              <a:t> Ed Part 1: Section 3.3.3 PMI 2017 – Page 54</a:t>
            </a:r>
          </a:p>
          <a:p>
            <a:endParaRPr lang="en-US" dirty="0"/>
          </a:p>
        </p:txBody>
      </p:sp>
    </p:spTree>
    <p:extLst>
      <p:ext uri="{BB962C8B-B14F-4D97-AF65-F5344CB8AC3E}">
        <p14:creationId xmlns:p14="http://schemas.microsoft.com/office/powerpoint/2010/main" val="3571516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E5F11-B7B9-4B80-8C6A-A8A7A7190B77}"/>
              </a:ext>
            </a:extLst>
          </p:cNvPr>
          <p:cNvSpPr>
            <a:spLocks noGrp="1"/>
          </p:cNvSpPr>
          <p:nvPr>
            <p:ph type="ctrTitle"/>
          </p:nvPr>
        </p:nvSpPr>
        <p:spPr>
          <a:xfrm>
            <a:off x="6991350" y="1066800"/>
            <a:ext cx="4179570" cy="1715531"/>
          </a:xfrm>
        </p:spPr>
        <p:txBody>
          <a:bodyPr/>
          <a:lstStyle/>
          <a:p>
            <a:r>
              <a:rPr lang="en-US" dirty="0"/>
              <a:t>Current Processes</a:t>
            </a:r>
          </a:p>
        </p:txBody>
      </p:sp>
      <p:sp>
        <p:nvSpPr>
          <p:cNvPr id="3" name="Subtitle 2">
            <a:extLst>
              <a:ext uri="{FF2B5EF4-FFF2-40B4-BE49-F238E27FC236}">
                <a16:creationId xmlns:a16="http://schemas.microsoft.com/office/drawing/2014/main" id="{DA8AFAA9-633A-475C-B8ED-840A34F7294D}"/>
              </a:ext>
            </a:extLst>
          </p:cNvPr>
          <p:cNvSpPr>
            <a:spLocks noGrp="1"/>
          </p:cNvSpPr>
          <p:nvPr>
            <p:ph type="subTitle" idx="1"/>
          </p:nvPr>
        </p:nvSpPr>
        <p:spPr>
          <a:xfrm>
            <a:off x="6991350" y="2887583"/>
            <a:ext cx="4941570" cy="2365137"/>
          </a:xfrm>
        </p:spPr>
        <p:txBody>
          <a:bodyPr>
            <a:normAutofit fontScale="77500" lnSpcReduction="20000"/>
          </a:bodyPr>
          <a:lstStyle/>
          <a:p>
            <a:r>
              <a:rPr lang="en-US" dirty="0"/>
              <a:t>Current Local Authority employer relies heavily on aiming its officers at the Intranet PRINCE 2 led methodology in the following stages:</a:t>
            </a:r>
          </a:p>
          <a:p>
            <a:pPr marL="342900" indent="-342900">
              <a:buAutoNum type="arabicPeriod"/>
            </a:pPr>
            <a:r>
              <a:rPr lang="en-US" dirty="0"/>
              <a:t>Develop the idea</a:t>
            </a:r>
          </a:p>
          <a:p>
            <a:pPr marL="342900" indent="-342900">
              <a:buAutoNum type="arabicPeriod"/>
            </a:pPr>
            <a:r>
              <a:rPr lang="en-US" dirty="0"/>
              <a:t>Develop the project</a:t>
            </a:r>
          </a:p>
          <a:p>
            <a:pPr marL="342900" indent="-342900">
              <a:buAutoNum type="arabicPeriod"/>
            </a:pPr>
            <a:r>
              <a:rPr lang="en-US" dirty="0"/>
              <a:t>Deliver the project</a:t>
            </a:r>
          </a:p>
          <a:p>
            <a:pPr marL="342900" indent="-342900">
              <a:buAutoNum type="arabicPeriod"/>
            </a:pPr>
            <a:r>
              <a:rPr lang="en-US" dirty="0"/>
              <a:t>Review and close project</a:t>
            </a:r>
          </a:p>
          <a:p>
            <a:pPr marL="342900" indent="-342900">
              <a:buAutoNum type="arabicPeriod"/>
            </a:pPr>
            <a:r>
              <a:rPr lang="en-US" dirty="0"/>
              <a:t>Overlay all stages with monitoring and control functions</a:t>
            </a:r>
          </a:p>
          <a:p>
            <a:r>
              <a:rPr lang="en-US" dirty="0"/>
              <a:t>Guidance documentation provided for the more complex elements, e.g. Roles &amp; responsibilities, Project Governance, Partnership Guidance, GRANTS approvals, etc.</a:t>
            </a:r>
          </a:p>
          <a:p>
            <a:endParaRPr lang="en-US" dirty="0"/>
          </a:p>
          <a:p>
            <a:endParaRPr lang="en-US" dirty="0"/>
          </a:p>
          <a:p>
            <a:endParaRPr lang="en-US" dirty="0"/>
          </a:p>
        </p:txBody>
      </p:sp>
    </p:spTree>
    <p:extLst>
      <p:ext uri="{BB962C8B-B14F-4D97-AF65-F5344CB8AC3E}">
        <p14:creationId xmlns:p14="http://schemas.microsoft.com/office/powerpoint/2010/main" val="379728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6D044-C704-4974-935B-AE3D7EFC9BC4}"/>
              </a:ext>
            </a:extLst>
          </p:cNvPr>
          <p:cNvSpPr>
            <a:spLocks noGrp="1"/>
          </p:cNvSpPr>
          <p:nvPr>
            <p:ph type="title"/>
          </p:nvPr>
        </p:nvSpPr>
        <p:spPr>
          <a:xfrm>
            <a:off x="5029198" y="0"/>
            <a:ext cx="6451601" cy="1386839"/>
          </a:xfrm>
        </p:spPr>
        <p:txBody>
          <a:bodyPr/>
          <a:lstStyle/>
          <a:p>
            <a:r>
              <a:rPr lang="en-US" dirty="0"/>
              <a:t>What issues do the current processes introduce?</a:t>
            </a:r>
          </a:p>
        </p:txBody>
      </p:sp>
      <p:sp>
        <p:nvSpPr>
          <p:cNvPr id="3" name="Subtitle 2">
            <a:extLst>
              <a:ext uri="{FF2B5EF4-FFF2-40B4-BE49-F238E27FC236}">
                <a16:creationId xmlns:a16="http://schemas.microsoft.com/office/drawing/2014/main" id="{E43E2070-239C-D380-42CD-6F719EDB8142}"/>
              </a:ext>
            </a:extLst>
          </p:cNvPr>
          <p:cNvSpPr>
            <a:spLocks noGrp="1"/>
          </p:cNvSpPr>
          <p:nvPr>
            <p:ph type="subTitle" idx="1"/>
          </p:nvPr>
        </p:nvSpPr>
        <p:spPr>
          <a:xfrm>
            <a:off x="5029199" y="1386839"/>
            <a:ext cx="6837681" cy="3124199"/>
          </a:xfrm>
        </p:spPr>
        <p:txBody>
          <a:bodyPr/>
          <a:lstStyle/>
          <a:p>
            <a:r>
              <a:rPr lang="en-GB" dirty="0">
                <a:solidFill>
                  <a:schemeClr val="tx1"/>
                </a:solidFill>
              </a:rPr>
              <a:t>Numerous problems are being felt throughout the Project Management arena whilst delivering projects within Local Authorities (LAs):</a:t>
            </a:r>
          </a:p>
          <a:p>
            <a:pPr marL="342900" indent="-342900">
              <a:buAutoNum type="arabicPeriod"/>
            </a:pPr>
            <a:r>
              <a:rPr lang="en-GB" dirty="0">
                <a:solidFill>
                  <a:schemeClr val="tx1"/>
                </a:solidFill>
              </a:rPr>
              <a:t>Creates a reactive delivery environment</a:t>
            </a:r>
          </a:p>
          <a:p>
            <a:pPr marL="342900" indent="-342900">
              <a:buAutoNum type="arabicPeriod"/>
            </a:pPr>
            <a:r>
              <a:rPr lang="en-GB" dirty="0">
                <a:solidFill>
                  <a:schemeClr val="tx1"/>
                </a:solidFill>
              </a:rPr>
              <a:t>Roles &amp; Responsibilities can become blurred or cause conflict</a:t>
            </a:r>
          </a:p>
          <a:p>
            <a:pPr marL="342900" indent="-342900">
              <a:buAutoNum type="arabicPeriod"/>
            </a:pPr>
            <a:r>
              <a:rPr lang="en-GB" dirty="0">
                <a:solidFill>
                  <a:schemeClr val="tx1"/>
                </a:solidFill>
              </a:rPr>
              <a:t>Reward &amp; Recognition becomes too formal and forgotten about</a:t>
            </a:r>
          </a:p>
          <a:p>
            <a:pPr marL="342900" indent="-342900">
              <a:buAutoNum type="arabicPeriod"/>
            </a:pPr>
            <a:r>
              <a:rPr lang="en-GB" dirty="0">
                <a:solidFill>
                  <a:schemeClr val="tx1"/>
                </a:solidFill>
              </a:rPr>
              <a:t>Introduces ‘Imposter Syndrome’ for project managers where stakeholders are not engaging the project stages seriously enough</a:t>
            </a:r>
          </a:p>
          <a:p>
            <a:pPr marL="342900" indent="-342900">
              <a:buAutoNum type="arabicPeriod"/>
            </a:pPr>
            <a:r>
              <a:rPr lang="en-GB" dirty="0">
                <a:solidFill>
                  <a:schemeClr val="tx1"/>
                </a:solidFill>
              </a:rPr>
              <a:t>Reduces PM delivery creativity – one track minded/not looking for alternative delivery styles</a:t>
            </a:r>
          </a:p>
          <a:p>
            <a:pPr marL="342900" indent="-342900">
              <a:buAutoNum type="arabicPeriod"/>
            </a:pPr>
            <a:endParaRPr lang="en-GB" dirty="0"/>
          </a:p>
        </p:txBody>
      </p:sp>
      <p:pic>
        <p:nvPicPr>
          <p:cNvPr id="5" name="Picture 4" descr="A person with the hands up&#10;&#10;Description automatically generated with low confidence">
            <a:extLst>
              <a:ext uri="{FF2B5EF4-FFF2-40B4-BE49-F238E27FC236}">
                <a16:creationId xmlns:a16="http://schemas.microsoft.com/office/drawing/2014/main" id="{05BB80E2-1075-31EE-1E0F-8938D509FBC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30952" y="1028700"/>
            <a:ext cx="3020906" cy="1699260"/>
          </a:xfrm>
          <a:prstGeom prst="rect">
            <a:avLst/>
          </a:prstGeom>
        </p:spPr>
      </p:pic>
      <p:sp>
        <p:nvSpPr>
          <p:cNvPr id="6" name="Subtitle 2">
            <a:extLst>
              <a:ext uri="{FF2B5EF4-FFF2-40B4-BE49-F238E27FC236}">
                <a16:creationId xmlns:a16="http://schemas.microsoft.com/office/drawing/2014/main" id="{C6FA66DB-B628-08A7-A0EE-04314E913371}"/>
              </a:ext>
            </a:extLst>
          </p:cNvPr>
          <p:cNvSpPr txBox="1">
            <a:spLocks/>
          </p:cNvSpPr>
          <p:nvPr/>
        </p:nvSpPr>
        <p:spPr>
          <a:xfrm>
            <a:off x="3194684" y="4599937"/>
            <a:ext cx="8855075" cy="1699261"/>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bg2">
                    <a:lumMod val="50000"/>
                  </a:schemeClr>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solidFill>
                  <a:schemeClr val="tx1"/>
                </a:solidFill>
              </a:rPr>
              <a:t>PA Consulting quote:</a:t>
            </a:r>
          </a:p>
          <a:p>
            <a:r>
              <a:rPr lang="en-GB" dirty="0">
                <a:solidFill>
                  <a:schemeClr val="tx1"/>
                </a:solidFill>
              </a:rPr>
              <a:t>	“A culture of collaboration will not flourish unless it is underpinned by a workable model where priorities and money flows are aligned. There is no single correct model – it could take the form of a pooled budget or a shared team. The essential point is that there is a common focus on the outcomes to be achieved. This is what will get staff doing the right thing.”</a:t>
            </a:r>
          </a:p>
          <a:p>
            <a:pPr algn="r"/>
            <a:r>
              <a:rPr lang="en-GB" dirty="0">
                <a:solidFill>
                  <a:schemeClr val="tx1"/>
                </a:solidFill>
              </a:rPr>
              <a:t>Matthew Walker, Richard Hughes – PA Consulting.com (2014)</a:t>
            </a:r>
          </a:p>
        </p:txBody>
      </p:sp>
    </p:spTree>
    <p:extLst>
      <p:ext uri="{BB962C8B-B14F-4D97-AF65-F5344CB8AC3E}">
        <p14:creationId xmlns:p14="http://schemas.microsoft.com/office/powerpoint/2010/main" val="23035799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E5FEE2D-79E5-4C1D-8BF7-EE619CA7039A}"/>
              </a:ext>
            </a:extLst>
          </p:cNvPr>
          <p:cNvSpPr>
            <a:spLocks noGrp="1"/>
          </p:cNvSpPr>
          <p:nvPr>
            <p:ph type="title"/>
          </p:nvPr>
        </p:nvSpPr>
        <p:spPr>
          <a:xfrm>
            <a:off x="274320" y="198120"/>
            <a:ext cx="6199505" cy="1005840"/>
          </a:xfrm>
        </p:spPr>
        <p:txBody>
          <a:bodyPr/>
          <a:lstStyle/>
          <a:p>
            <a:r>
              <a:rPr lang="en-US" dirty="0"/>
              <a:t>AREAS FOR IMPROVEMENT</a:t>
            </a:r>
          </a:p>
        </p:txBody>
      </p:sp>
      <p:sp>
        <p:nvSpPr>
          <p:cNvPr id="2" name="Text Placeholder 1">
            <a:extLst>
              <a:ext uri="{FF2B5EF4-FFF2-40B4-BE49-F238E27FC236}">
                <a16:creationId xmlns:a16="http://schemas.microsoft.com/office/drawing/2014/main" id="{64C6FDD6-F343-4784-4355-E6AB066E334B}"/>
              </a:ext>
            </a:extLst>
          </p:cNvPr>
          <p:cNvSpPr>
            <a:spLocks noGrp="1"/>
          </p:cNvSpPr>
          <p:nvPr>
            <p:ph type="body" idx="1"/>
          </p:nvPr>
        </p:nvSpPr>
        <p:spPr>
          <a:xfrm>
            <a:off x="274320" y="1405254"/>
            <a:ext cx="7200900" cy="1901826"/>
          </a:xfrm>
        </p:spPr>
        <p:txBody>
          <a:bodyPr/>
          <a:lstStyle/>
          <a:p>
            <a:r>
              <a:rPr lang="en-GB" dirty="0"/>
              <a:t>Project Management processes that are in need of improvement:</a:t>
            </a:r>
          </a:p>
          <a:p>
            <a:pPr marL="342900" indent="-342900">
              <a:buAutoNum type="arabicPeriod"/>
            </a:pPr>
            <a:r>
              <a:rPr lang="en-GB" dirty="0"/>
              <a:t>Rigidity and manual form/process filling</a:t>
            </a:r>
          </a:p>
          <a:p>
            <a:pPr marL="342900" indent="-342900">
              <a:buAutoNum type="arabicPeriod"/>
            </a:pPr>
            <a:r>
              <a:rPr lang="en-GB" dirty="0"/>
              <a:t>Limited pathway to iterative AGILE product development</a:t>
            </a:r>
          </a:p>
          <a:p>
            <a:pPr marL="342900" indent="-342900">
              <a:buAutoNum type="arabicPeriod"/>
            </a:pPr>
            <a:r>
              <a:rPr lang="en-GB" dirty="0"/>
              <a:t>Loss of project interest due to heavy documentation/bureaucracy </a:t>
            </a:r>
          </a:p>
          <a:p>
            <a:pPr marL="342900" indent="-342900">
              <a:buAutoNum type="arabicPeriod"/>
            </a:pPr>
            <a:r>
              <a:rPr lang="en-GB" dirty="0"/>
              <a:t>Review and Closing stages are not followed up &amp; learned from (Audit)</a:t>
            </a:r>
          </a:p>
        </p:txBody>
      </p:sp>
      <p:pic>
        <p:nvPicPr>
          <p:cNvPr id="6" name="Picture 5" descr="A picture containing brick&#10;&#10;Description automatically generated">
            <a:extLst>
              <a:ext uri="{FF2B5EF4-FFF2-40B4-BE49-F238E27FC236}">
                <a16:creationId xmlns:a16="http://schemas.microsoft.com/office/drawing/2014/main" id="{1B51733B-6974-4D90-AD2C-6F2E8B2BD85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284719" y="454431"/>
            <a:ext cx="4176309" cy="2785566"/>
          </a:xfrm>
          <a:prstGeom prst="rect">
            <a:avLst/>
          </a:prstGeom>
        </p:spPr>
      </p:pic>
      <p:pic>
        <p:nvPicPr>
          <p:cNvPr id="5" name="Picture 4">
            <a:extLst>
              <a:ext uri="{FF2B5EF4-FFF2-40B4-BE49-F238E27FC236}">
                <a16:creationId xmlns:a16="http://schemas.microsoft.com/office/drawing/2014/main" id="{279CB636-3BD9-A32F-47C2-580FB04C9344}"/>
              </a:ext>
            </a:extLst>
          </p:cNvPr>
          <p:cNvPicPr>
            <a:picLocks noChangeAspect="1"/>
          </p:cNvPicPr>
          <p:nvPr/>
        </p:nvPicPr>
        <p:blipFill>
          <a:blip r:embed="rId5"/>
          <a:stretch>
            <a:fillRect/>
          </a:stretch>
        </p:blipFill>
        <p:spPr>
          <a:xfrm>
            <a:off x="366570" y="3307080"/>
            <a:ext cx="6521275" cy="2970178"/>
          </a:xfrm>
          <a:prstGeom prst="rect">
            <a:avLst/>
          </a:prstGeom>
        </p:spPr>
      </p:pic>
      <p:sp>
        <p:nvSpPr>
          <p:cNvPr id="8" name="Text Placeholder 1">
            <a:extLst>
              <a:ext uri="{FF2B5EF4-FFF2-40B4-BE49-F238E27FC236}">
                <a16:creationId xmlns:a16="http://schemas.microsoft.com/office/drawing/2014/main" id="{F126B00B-2FAB-713B-AB77-91A760508D1E}"/>
              </a:ext>
            </a:extLst>
          </p:cNvPr>
          <p:cNvSpPr txBox="1">
            <a:spLocks/>
          </p:cNvSpPr>
          <p:nvPr/>
        </p:nvSpPr>
        <p:spPr>
          <a:xfrm>
            <a:off x="366570" y="6353985"/>
            <a:ext cx="6521274" cy="305895"/>
          </a:xfrm>
          <a:prstGeom prst="rect">
            <a:avLst/>
          </a:prstGeom>
        </p:spPr>
        <p:txBody>
          <a:bodyPr vert="horz" lIns="91440" tIns="45720" rIns="91440" bIns="4572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400" kern="1200" spc="50" baseline="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pPr algn="r"/>
            <a:r>
              <a:rPr lang="en-GB" dirty="0"/>
              <a:t>Project Management Journal (2017)</a:t>
            </a:r>
          </a:p>
        </p:txBody>
      </p:sp>
      <p:pic>
        <p:nvPicPr>
          <p:cNvPr id="9" name="Picture 8">
            <a:extLst>
              <a:ext uri="{FF2B5EF4-FFF2-40B4-BE49-F238E27FC236}">
                <a16:creationId xmlns:a16="http://schemas.microsoft.com/office/drawing/2014/main" id="{B6BCD52A-7D0B-5A42-FDF3-6C38446A2E3C}"/>
              </a:ext>
            </a:extLst>
          </p:cNvPr>
          <p:cNvPicPr>
            <a:picLocks noChangeAspect="1"/>
          </p:cNvPicPr>
          <p:nvPr/>
        </p:nvPicPr>
        <p:blipFill>
          <a:blip r:embed="rId6">
            <a:extLst>
              <a:ext uri="{837473B0-CC2E-450A-ABE3-18F120FF3D39}">
                <a1611:picAttrSrcUrl xmlns:a1611="http://schemas.microsoft.com/office/drawing/2016/11/main" r:id="rId7"/>
              </a:ext>
            </a:extLst>
          </a:blip>
          <a:srcRect/>
          <a:stretch/>
        </p:blipFill>
        <p:spPr>
          <a:xfrm>
            <a:off x="7284719" y="3449305"/>
            <a:ext cx="4176309" cy="2762454"/>
          </a:xfrm>
          <a:prstGeom prst="rect">
            <a:avLst/>
          </a:prstGeom>
        </p:spPr>
      </p:pic>
      <p:cxnSp>
        <p:nvCxnSpPr>
          <p:cNvPr id="11" name="Straight Connector 10">
            <a:extLst>
              <a:ext uri="{FF2B5EF4-FFF2-40B4-BE49-F238E27FC236}">
                <a16:creationId xmlns:a16="http://schemas.microsoft.com/office/drawing/2014/main" id="{50D353DA-5E31-8A8D-C347-35CFCC952F34}"/>
              </a:ext>
            </a:extLst>
          </p:cNvPr>
          <p:cNvCxnSpPr/>
          <p:nvPr/>
        </p:nvCxnSpPr>
        <p:spPr>
          <a:xfrm>
            <a:off x="7284719" y="454431"/>
            <a:ext cx="4176309" cy="2785566"/>
          </a:xfrm>
          <a:prstGeom prst="line">
            <a:avLst/>
          </a:prstGeom>
          <a:ln w="76200">
            <a:solidFill>
              <a:srgbClr val="FF0000"/>
            </a:solidFill>
          </a:ln>
        </p:spPr>
        <p:style>
          <a:lnRef idx="1">
            <a:schemeClr val="accent2"/>
          </a:lnRef>
          <a:fillRef idx="0">
            <a:schemeClr val="accent2"/>
          </a:fillRef>
          <a:effectRef idx="0">
            <a:schemeClr val="accent2"/>
          </a:effectRef>
          <a:fontRef idx="minor">
            <a:schemeClr val="tx1"/>
          </a:fontRef>
        </p:style>
      </p:cxnSp>
      <p:cxnSp>
        <p:nvCxnSpPr>
          <p:cNvPr id="13" name="Straight Connector 12">
            <a:extLst>
              <a:ext uri="{FF2B5EF4-FFF2-40B4-BE49-F238E27FC236}">
                <a16:creationId xmlns:a16="http://schemas.microsoft.com/office/drawing/2014/main" id="{FA825D33-4F13-30C6-E53A-0CA6CEC43BEF}"/>
              </a:ext>
            </a:extLst>
          </p:cNvPr>
          <p:cNvCxnSpPr>
            <a:cxnSpLocks/>
          </p:cNvCxnSpPr>
          <p:nvPr/>
        </p:nvCxnSpPr>
        <p:spPr>
          <a:xfrm flipV="1">
            <a:off x="7284718" y="454431"/>
            <a:ext cx="4176310" cy="2729686"/>
          </a:xfrm>
          <a:prstGeom prst="line">
            <a:avLst/>
          </a:prstGeom>
          <a:ln w="76200">
            <a:solidFill>
              <a:srgbClr val="FF0000"/>
            </a:solidFill>
          </a:ln>
        </p:spPr>
        <p:style>
          <a:lnRef idx="1">
            <a:schemeClr val="accent2"/>
          </a:lnRef>
          <a:fillRef idx="0">
            <a:schemeClr val="accent2"/>
          </a:fillRef>
          <a:effectRef idx="0">
            <a:schemeClr val="accent2"/>
          </a:effectRef>
          <a:fontRef idx="minor">
            <a:schemeClr val="tx1"/>
          </a:fontRef>
        </p:style>
      </p:cxnSp>
      <p:cxnSp>
        <p:nvCxnSpPr>
          <p:cNvPr id="15" name="Straight Connector 14">
            <a:extLst>
              <a:ext uri="{FF2B5EF4-FFF2-40B4-BE49-F238E27FC236}">
                <a16:creationId xmlns:a16="http://schemas.microsoft.com/office/drawing/2014/main" id="{B008037C-55DF-E0F8-5EBC-5E6F47AFAAA8}"/>
              </a:ext>
            </a:extLst>
          </p:cNvPr>
          <p:cNvCxnSpPr>
            <a:cxnSpLocks/>
          </p:cNvCxnSpPr>
          <p:nvPr/>
        </p:nvCxnSpPr>
        <p:spPr>
          <a:xfrm>
            <a:off x="8463280" y="5090160"/>
            <a:ext cx="245022" cy="355600"/>
          </a:xfrm>
          <a:prstGeom prst="line">
            <a:avLst/>
          </a:prstGeom>
          <a:ln w="76200">
            <a:solidFill>
              <a:srgbClr val="00B050"/>
            </a:solidFill>
          </a:ln>
        </p:spPr>
        <p:style>
          <a:lnRef idx="1">
            <a:schemeClr val="accent2"/>
          </a:lnRef>
          <a:fillRef idx="0">
            <a:schemeClr val="accent2"/>
          </a:fillRef>
          <a:effectRef idx="0">
            <a:schemeClr val="accent2"/>
          </a:effectRef>
          <a:fontRef idx="minor">
            <a:schemeClr val="tx1"/>
          </a:fontRef>
        </p:style>
      </p:cxnSp>
      <p:cxnSp>
        <p:nvCxnSpPr>
          <p:cNvPr id="17" name="Straight Connector 16">
            <a:extLst>
              <a:ext uri="{FF2B5EF4-FFF2-40B4-BE49-F238E27FC236}">
                <a16:creationId xmlns:a16="http://schemas.microsoft.com/office/drawing/2014/main" id="{AC4EFD93-BD06-0F18-456D-57CAFB14D383}"/>
              </a:ext>
            </a:extLst>
          </p:cNvPr>
          <p:cNvCxnSpPr>
            <a:cxnSpLocks/>
          </p:cNvCxnSpPr>
          <p:nvPr/>
        </p:nvCxnSpPr>
        <p:spPr>
          <a:xfrm flipH="1">
            <a:off x="8708302" y="4124960"/>
            <a:ext cx="1807298" cy="1320800"/>
          </a:xfrm>
          <a:prstGeom prst="line">
            <a:avLst/>
          </a:prstGeom>
          <a:ln w="76200">
            <a:solidFill>
              <a:srgbClr val="00B050"/>
            </a:solidFill>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2499682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A2CD4-732A-43E4-BCB9-CBA2055E0AC6}"/>
              </a:ext>
            </a:extLst>
          </p:cNvPr>
          <p:cNvSpPr>
            <a:spLocks noGrp="1"/>
          </p:cNvSpPr>
          <p:nvPr>
            <p:ph type="ctrTitle"/>
          </p:nvPr>
        </p:nvSpPr>
        <p:spPr>
          <a:xfrm>
            <a:off x="6644640" y="2971800"/>
            <a:ext cx="5445760" cy="3384550"/>
          </a:xfrm>
        </p:spPr>
        <p:txBody>
          <a:bodyPr/>
          <a:lstStyle/>
          <a:p>
            <a:r>
              <a:rPr lang="en-US" b="1" dirty="0"/>
              <a:t>The idea </a:t>
            </a:r>
            <a:r>
              <a:rPr lang="en-US" dirty="0"/>
              <a:t>– time to defrost, MAKE USE OF WHAT WE CAN, make some space in the freezer and freeze only what we need​</a:t>
            </a:r>
          </a:p>
        </p:txBody>
      </p:sp>
    </p:spTree>
    <p:extLst>
      <p:ext uri="{BB962C8B-B14F-4D97-AF65-F5344CB8AC3E}">
        <p14:creationId xmlns:p14="http://schemas.microsoft.com/office/powerpoint/2010/main" val="744379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F181F635-6A16-54B2-D9E2-337DF2A63CF0}"/>
              </a:ext>
            </a:extLst>
          </p:cNvPr>
          <p:cNvPicPr>
            <a:picLocks noChangeAspect="1"/>
          </p:cNvPicPr>
          <p:nvPr/>
        </p:nvPicPr>
        <p:blipFill>
          <a:blip r:embed="rId3">
            <a:alphaModFix amt="18000"/>
            <a:extLst>
              <a:ext uri="{837473B0-CC2E-450A-ABE3-18F120FF3D39}">
                <a1611:picAttrSrcUrl xmlns:a1611="http://schemas.microsoft.com/office/drawing/2016/11/main" r:id="rId4"/>
              </a:ext>
            </a:extLst>
          </a:blip>
          <a:stretch>
            <a:fillRect/>
          </a:stretch>
        </p:blipFill>
        <p:spPr>
          <a:xfrm>
            <a:off x="203199" y="0"/>
            <a:ext cx="11668761" cy="6579293"/>
          </a:xfrm>
          <a:prstGeom prst="rect">
            <a:avLst/>
          </a:prstGeom>
        </p:spPr>
      </p:pic>
      <p:sp>
        <p:nvSpPr>
          <p:cNvPr id="2" name="Title 1">
            <a:extLst>
              <a:ext uri="{FF2B5EF4-FFF2-40B4-BE49-F238E27FC236}">
                <a16:creationId xmlns:a16="http://schemas.microsoft.com/office/drawing/2014/main" id="{4F6A2D15-4D68-4BF7-9421-032AE6C8852C}"/>
              </a:ext>
            </a:extLst>
          </p:cNvPr>
          <p:cNvSpPr>
            <a:spLocks noGrp="1"/>
          </p:cNvSpPr>
          <p:nvPr>
            <p:ph type="title"/>
          </p:nvPr>
        </p:nvSpPr>
        <p:spPr>
          <a:xfrm>
            <a:off x="586740" y="892177"/>
            <a:ext cx="10972800" cy="1325563"/>
          </a:xfrm>
        </p:spPr>
        <p:txBody>
          <a:bodyPr/>
          <a:lstStyle/>
          <a:p>
            <a:r>
              <a:rPr lang="en-US" dirty="0"/>
              <a:t>FRESH VIEW USING MS TEAMS COLLABORATION CHANNELS</a:t>
            </a:r>
            <a:br>
              <a:rPr lang="en-US" dirty="0"/>
            </a:br>
            <a:r>
              <a:rPr lang="en-US" dirty="0"/>
              <a:t>- </a:t>
            </a:r>
            <a:r>
              <a:rPr lang="en-US" sz="1600" dirty="0"/>
              <a:t>Underpinned by the Microsoft Office365 toolkit</a:t>
            </a:r>
          </a:p>
        </p:txBody>
      </p:sp>
      <p:pic>
        <p:nvPicPr>
          <p:cNvPr id="16" name="Picture Placeholder 15">
            <a:extLst>
              <a:ext uri="{FF2B5EF4-FFF2-40B4-BE49-F238E27FC236}">
                <a16:creationId xmlns:a16="http://schemas.microsoft.com/office/drawing/2014/main" id="{788ADF35-7762-4E85-BE67-27FDB5522B9D}"/>
              </a:ext>
            </a:extLst>
          </p:cNvPr>
          <p:cNvPicPr>
            <a:picLocks noGrp="1" noChangeAspect="1"/>
          </p:cNvPicPr>
          <p:nvPr>
            <p:ph type="pic" sz="quarter" idx="14"/>
          </p:nvPr>
        </p:nvPicPr>
        <p:blipFill>
          <a:blip r:embed="rId5">
            <a:extLst>
              <a:ext uri="{837473B0-CC2E-450A-ABE3-18F120FF3D39}">
                <a1611:picAttrSrcUrl xmlns:a1611="http://schemas.microsoft.com/office/drawing/2016/11/main" r:id="rId6"/>
              </a:ext>
            </a:extLst>
          </a:blip>
          <a:srcRect/>
          <a:stretch/>
        </p:blipFill>
        <p:spPr>
          <a:xfrm>
            <a:off x="1487181" y="2886074"/>
            <a:ext cx="1845511" cy="1845511"/>
          </a:xfrm>
        </p:spPr>
      </p:pic>
      <p:sp>
        <p:nvSpPr>
          <p:cNvPr id="3" name="Text Placeholder 2">
            <a:extLst>
              <a:ext uri="{FF2B5EF4-FFF2-40B4-BE49-F238E27FC236}">
                <a16:creationId xmlns:a16="http://schemas.microsoft.com/office/drawing/2014/main" id="{78BCC184-1096-457B-AB72-BD49E6E54117}"/>
              </a:ext>
            </a:extLst>
          </p:cNvPr>
          <p:cNvSpPr>
            <a:spLocks noGrp="1"/>
          </p:cNvSpPr>
          <p:nvPr>
            <p:ph type="body" idx="1"/>
          </p:nvPr>
        </p:nvSpPr>
        <p:spPr>
          <a:xfrm>
            <a:off x="1228568" y="5084524"/>
            <a:ext cx="2317707" cy="343061"/>
          </a:xfrm>
        </p:spPr>
        <p:txBody>
          <a:bodyPr/>
          <a:lstStyle/>
          <a:p>
            <a:r>
              <a:rPr lang="en-US" dirty="0"/>
              <a:t>MICROSOFT TEAMS</a:t>
            </a:r>
          </a:p>
        </p:txBody>
      </p:sp>
      <p:sp>
        <p:nvSpPr>
          <p:cNvPr id="11" name="Text Placeholder 10">
            <a:extLst>
              <a:ext uri="{FF2B5EF4-FFF2-40B4-BE49-F238E27FC236}">
                <a16:creationId xmlns:a16="http://schemas.microsoft.com/office/drawing/2014/main" id="{DB420882-1CC0-49B4-8DDE-24EC26687506}"/>
              </a:ext>
            </a:extLst>
          </p:cNvPr>
          <p:cNvSpPr>
            <a:spLocks noGrp="1"/>
          </p:cNvSpPr>
          <p:nvPr>
            <p:ph type="body" idx="21"/>
          </p:nvPr>
        </p:nvSpPr>
        <p:spPr>
          <a:xfrm>
            <a:off x="1487181" y="5464114"/>
            <a:ext cx="1845511" cy="343061"/>
          </a:xfrm>
        </p:spPr>
        <p:txBody>
          <a:bodyPr/>
          <a:lstStyle/>
          <a:p>
            <a:r>
              <a:rPr lang="en-US" dirty="0"/>
              <a:t>Collaboration Channels</a:t>
            </a:r>
          </a:p>
        </p:txBody>
      </p:sp>
      <p:pic>
        <p:nvPicPr>
          <p:cNvPr id="18" name="Picture Placeholder 17">
            <a:extLst>
              <a:ext uri="{FF2B5EF4-FFF2-40B4-BE49-F238E27FC236}">
                <a16:creationId xmlns:a16="http://schemas.microsoft.com/office/drawing/2014/main" id="{F2557ABA-5037-481D-8C54-94B63E80E2EC}"/>
              </a:ext>
            </a:extLst>
          </p:cNvPr>
          <p:cNvPicPr>
            <a:picLocks noGrp="1" noChangeAspect="1"/>
          </p:cNvPicPr>
          <p:nvPr>
            <p:ph type="pic" sz="quarter" idx="15"/>
          </p:nvPr>
        </p:nvPicPr>
        <p:blipFill>
          <a:blip r:embed="rId7">
            <a:extLst>
              <a:ext uri="{837473B0-CC2E-450A-ABE3-18F120FF3D39}">
                <a1611:picAttrSrcUrl xmlns:a1611="http://schemas.microsoft.com/office/drawing/2016/11/main" r:id="rId8"/>
              </a:ext>
            </a:extLst>
          </a:blip>
          <a:srcRect/>
          <a:stretch/>
        </p:blipFill>
        <p:spPr>
          <a:xfrm>
            <a:off x="3836914" y="2886074"/>
            <a:ext cx="1845511" cy="1845511"/>
          </a:xfrm>
        </p:spPr>
      </p:pic>
      <p:sp>
        <p:nvSpPr>
          <p:cNvPr id="8" name="Text Placeholder 7">
            <a:extLst>
              <a:ext uri="{FF2B5EF4-FFF2-40B4-BE49-F238E27FC236}">
                <a16:creationId xmlns:a16="http://schemas.microsoft.com/office/drawing/2014/main" id="{8F0714D4-1A7C-4D7F-A5C0-4F766382B6A9}"/>
              </a:ext>
            </a:extLst>
          </p:cNvPr>
          <p:cNvSpPr>
            <a:spLocks noGrp="1"/>
          </p:cNvSpPr>
          <p:nvPr>
            <p:ph type="body" idx="18"/>
          </p:nvPr>
        </p:nvSpPr>
        <p:spPr>
          <a:xfrm>
            <a:off x="3578300" y="5084524"/>
            <a:ext cx="2330816" cy="343061"/>
          </a:xfrm>
        </p:spPr>
        <p:txBody>
          <a:bodyPr/>
          <a:lstStyle/>
          <a:p>
            <a:r>
              <a:rPr lang="en-US" dirty="0"/>
              <a:t>MICROSOFT FORMS</a:t>
            </a:r>
          </a:p>
        </p:txBody>
      </p:sp>
      <p:sp>
        <p:nvSpPr>
          <p:cNvPr id="12" name="Text Placeholder 11">
            <a:extLst>
              <a:ext uri="{FF2B5EF4-FFF2-40B4-BE49-F238E27FC236}">
                <a16:creationId xmlns:a16="http://schemas.microsoft.com/office/drawing/2014/main" id="{E017101B-2009-4267-8513-19000E37B1F0}"/>
              </a:ext>
            </a:extLst>
          </p:cNvPr>
          <p:cNvSpPr>
            <a:spLocks noGrp="1"/>
          </p:cNvSpPr>
          <p:nvPr>
            <p:ph type="body" idx="22"/>
          </p:nvPr>
        </p:nvSpPr>
        <p:spPr>
          <a:xfrm>
            <a:off x="3836913" y="5478796"/>
            <a:ext cx="1855949" cy="343061"/>
          </a:xfrm>
        </p:spPr>
        <p:txBody>
          <a:bodyPr/>
          <a:lstStyle/>
          <a:p>
            <a:r>
              <a:rPr lang="en-US" dirty="0"/>
              <a:t>Conditional Q &amp; A</a:t>
            </a:r>
          </a:p>
        </p:txBody>
      </p:sp>
      <p:pic>
        <p:nvPicPr>
          <p:cNvPr id="20" name="Picture Placeholder 19">
            <a:extLst>
              <a:ext uri="{FF2B5EF4-FFF2-40B4-BE49-F238E27FC236}">
                <a16:creationId xmlns:a16="http://schemas.microsoft.com/office/drawing/2014/main" id="{618E88B2-D607-4D3C-9519-A591A729DCC9}"/>
              </a:ext>
            </a:extLst>
          </p:cNvPr>
          <p:cNvPicPr>
            <a:picLocks noGrp="1" noChangeAspect="1"/>
          </p:cNvPicPr>
          <p:nvPr>
            <p:ph type="pic" sz="quarter" idx="16"/>
          </p:nvPr>
        </p:nvPicPr>
        <p:blipFill>
          <a:blip r:embed="rId9">
            <a:extLst>
              <a:ext uri="{837473B0-CC2E-450A-ABE3-18F120FF3D39}">
                <a1611:picAttrSrcUrl xmlns:a1611="http://schemas.microsoft.com/office/drawing/2016/11/main" r:id="rId10"/>
              </a:ext>
            </a:extLst>
          </a:blip>
          <a:srcRect/>
          <a:stretch/>
        </p:blipFill>
        <p:spPr>
          <a:xfrm>
            <a:off x="6327578" y="2999064"/>
            <a:ext cx="1845511" cy="1619530"/>
          </a:xfrm>
        </p:spPr>
      </p:pic>
      <p:sp>
        <p:nvSpPr>
          <p:cNvPr id="9" name="Text Placeholder 8">
            <a:extLst>
              <a:ext uri="{FF2B5EF4-FFF2-40B4-BE49-F238E27FC236}">
                <a16:creationId xmlns:a16="http://schemas.microsoft.com/office/drawing/2014/main" id="{36AEE506-9967-4592-BC98-D3FD3028A8E5}"/>
              </a:ext>
            </a:extLst>
          </p:cNvPr>
          <p:cNvSpPr>
            <a:spLocks noGrp="1"/>
          </p:cNvSpPr>
          <p:nvPr>
            <p:ph type="body" idx="19"/>
          </p:nvPr>
        </p:nvSpPr>
        <p:spPr>
          <a:xfrm>
            <a:off x="6068964" y="5084524"/>
            <a:ext cx="2317707" cy="343061"/>
          </a:xfrm>
        </p:spPr>
        <p:txBody>
          <a:bodyPr/>
          <a:lstStyle/>
          <a:p>
            <a:r>
              <a:rPr lang="en-US" dirty="0"/>
              <a:t>MICROSOFT PROJECT</a:t>
            </a:r>
          </a:p>
        </p:txBody>
      </p:sp>
      <p:sp>
        <p:nvSpPr>
          <p:cNvPr id="13" name="Text Placeholder 12">
            <a:extLst>
              <a:ext uri="{FF2B5EF4-FFF2-40B4-BE49-F238E27FC236}">
                <a16:creationId xmlns:a16="http://schemas.microsoft.com/office/drawing/2014/main" id="{D40B843D-6615-46EB-A813-BEBD624EC685}"/>
              </a:ext>
            </a:extLst>
          </p:cNvPr>
          <p:cNvSpPr>
            <a:spLocks noGrp="1"/>
          </p:cNvSpPr>
          <p:nvPr>
            <p:ph type="body" idx="23"/>
          </p:nvPr>
        </p:nvSpPr>
        <p:spPr>
          <a:xfrm>
            <a:off x="6327577" y="5478796"/>
            <a:ext cx="1845511" cy="343061"/>
          </a:xfrm>
        </p:spPr>
        <p:txBody>
          <a:bodyPr/>
          <a:lstStyle/>
          <a:p>
            <a:r>
              <a:rPr lang="en-US" dirty="0"/>
              <a:t>Stage/Task Management</a:t>
            </a:r>
          </a:p>
        </p:txBody>
      </p:sp>
      <p:pic>
        <p:nvPicPr>
          <p:cNvPr id="22" name="Picture Placeholder 21">
            <a:extLst>
              <a:ext uri="{FF2B5EF4-FFF2-40B4-BE49-F238E27FC236}">
                <a16:creationId xmlns:a16="http://schemas.microsoft.com/office/drawing/2014/main" id="{82AF3253-9767-4EC7-B0DB-3A850BEFB035}"/>
              </a:ext>
            </a:extLst>
          </p:cNvPr>
          <p:cNvPicPr>
            <a:picLocks noGrp="1" noChangeAspect="1"/>
          </p:cNvPicPr>
          <p:nvPr>
            <p:ph type="pic" sz="quarter" idx="17"/>
          </p:nvPr>
        </p:nvPicPr>
        <p:blipFill>
          <a:blip r:embed="rId11">
            <a:extLst>
              <a:ext uri="{837473B0-CC2E-450A-ABE3-18F120FF3D39}">
                <a1611:picAttrSrcUrl xmlns:a1611="http://schemas.microsoft.com/office/drawing/2016/11/main" r:id="rId12"/>
              </a:ext>
            </a:extLst>
          </a:blip>
          <a:srcRect/>
          <a:stretch/>
        </p:blipFill>
        <p:spPr>
          <a:xfrm>
            <a:off x="8747458" y="2904530"/>
            <a:ext cx="1845511" cy="1808600"/>
          </a:xfrm>
        </p:spPr>
      </p:pic>
      <p:sp>
        <p:nvSpPr>
          <p:cNvPr id="10" name="Text Placeholder 9">
            <a:extLst>
              <a:ext uri="{FF2B5EF4-FFF2-40B4-BE49-F238E27FC236}">
                <a16:creationId xmlns:a16="http://schemas.microsoft.com/office/drawing/2014/main" id="{F5F1AEEC-D56B-4D10-B1F5-63AA91152B53}"/>
              </a:ext>
            </a:extLst>
          </p:cNvPr>
          <p:cNvSpPr>
            <a:spLocks noGrp="1"/>
          </p:cNvSpPr>
          <p:nvPr>
            <p:ph type="body" idx="20"/>
          </p:nvPr>
        </p:nvSpPr>
        <p:spPr>
          <a:xfrm>
            <a:off x="8488845" y="5084524"/>
            <a:ext cx="2317706" cy="343061"/>
          </a:xfrm>
        </p:spPr>
        <p:txBody>
          <a:bodyPr/>
          <a:lstStyle/>
          <a:p>
            <a:r>
              <a:rPr lang="en-US" dirty="0"/>
              <a:t>MICROSOFT SHAREPOINT</a:t>
            </a:r>
          </a:p>
        </p:txBody>
      </p:sp>
      <p:sp>
        <p:nvSpPr>
          <p:cNvPr id="14" name="Text Placeholder 13">
            <a:extLst>
              <a:ext uri="{FF2B5EF4-FFF2-40B4-BE49-F238E27FC236}">
                <a16:creationId xmlns:a16="http://schemas.microsoft.com/office/drawing/2014/main" id="{3099A0B0-BDD0-48DA-AA3E-13153E65129F}"/>
              </a:ext>
            </a:extLst>
          </p:cNvPr>
          <p:cNvSpPr>
            <a:spLocks noGrp="1"/>
          </p:cNvSpPr>
          <p:nvPr>
            <p:ph type="body" idx="24"/>
          </p:nvPr>
        </p:nvSpPr>
        <p:spPr>
          <a:xfrm>
            <a:off x="8747458" y="5464114"/>
            <a:ext cx="1845510" cy="501709"/>
          </a:xfrm>
        </p:spPr>
        <p:txBody>
          <a:bodyPr/>
          <a:lstStyle/>
          <a:p>
            <a:r>
              <a:rPr lang="en-US" dirty="0"/>
              <a:t>List projects for Managing Successful Programmes</a:t>
            </a:r>
          </a:p>
        </p:txBody>
      </p:sp>
    </p:spTree>
    <p:extLst>
      <p:ext uri="{BB962C8B-B14F-4D97-AF65-F5344CB8AC3E}">
        <p14:creationId xmlns:p14="http://schemas.microsoft.com/office/powerpoint/2010/main" val="26193012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D0E59-4C68-4F87-9821-23C69713D980}"/>
              </a:ext>
            </a:extLst>
          </p:cNvPr>
          <p:cNvSpPr>
            <a:spLocks noGrp="1"/>
          </p:cNvSpPr>
          <p:nvPr>
            <p:ph type="title"/>
          </p:nvPr>
        </p:nvSpPr>
        <p:spPr>
          <a:xfrm>
            <a:off x="381000" y="306706"/>
            <a:ext cx="8351520" cy="782954"/>
          </a:xfrm>
        </p:spPr>
        <p:txBody>
          <a:bodyPr>
            <a:normAutofit fontScale="90000"/>
          </a:bodyPr>
          <a:lstStyle/>
          <a:p>
            <a:r>
              <a:rPr lang="en-US" dirty="0"/>
              <a:t>HOW IT WILL WORK </a:t>
            </a:r>
            <a:br>
              <a:rPr lang="en-US" dirty="0"/>
            </a:br>
            <a:r>
              <a:rPr lang="en-US" sz="2000" dirty="0"/>
              <a:t>– Collaborative approach using the ‘FreshView’ approach</a:t>
            </a:r>
          </a:p>
        </p:txBody>
      </p:sp>
      <p:sp>
        <p:nvSpPr>
          <p:cNvPr id="3" name="Text Placeholder 2">
            <a:extLst>
              <a:ext uri="{FF2B5EF4-FFF2-40B4-BE49-F238E27FC236}">
                <a16:creationId xmlns:a16="http://schemas.microsoft.com/office/drawing/2014/main" id="{25A49E2A-E51F-4DB7-B643-0BACFA4CDF33}"/>
              </a:ext>
            </a:extLst>
          </p:cNvPr>
          <p:cNvSpPr>
            <a:spLocks noGrp="1"/>
          </p:cNvSpPr>
          <p:nvPr>
            <p:ph type="body" idx="1"/>
          </p:nvPr>
        </p:nvSpPr>
        <p:spPr>
          <a:xfrm>
            <a:off x="381000" y="1245233"/>
            <a:ext cx="7117080" cy="5155567"/>
          </a:xfrm>
        </p:spPr>
        <p:txBody>
          <a:bodyPr>
            <a:normAutofit fontScale="92500" lnSpcReduction="10000"/>
          </a:bodyPr>
          <a:lstStyle/>
          <a:p>
            <a:r>
              <a:rPr lang="en-US" dirty="0"/>
              <a:t>Most LAs predominantly operate with large staff numbers. LAs need to understand the importance of Project Management in a collaborative environment over siloed approaches. Leadership programmes are not delivering PM advantages as expected. Too many different PM approaches have driven PMs in different directions. Clashes in approaches result in conflict during deliveries.</a:t>
            </a:r>
          </a:p>
          <a:p>
            <a:r>
              <a:rPr lang="en-US" dirty="0"/>
              <a:t>Microsoft (MS) TEAMS has been catapulted to the forefront of most large organizations due to the COVID Pandemic. Microsoft Outlook is no longer the core tool for project communication – now more like a repository for evidential discussions. PMs will be shadowed/flanked by 2 other PMs from the projects team to promote collaboration utilizing the ‘FreshView’ approach. Flanking PMs should be prepared to become the lead PM at anytime to promote business continuity.</a:t>
            </a:r>
          </a:p>
          <a:p>
            <a:r>
              <a:rPr lang="en-US" dirty="0"/>
              <a:t>Most LAs rely heavily on external consultants/subcontractors for service delivery. MS TEAMS channels allow for guest access for external stakeholders to collaborate with LA officers.</a:t>
            </a:r>
          </a:p>
          <a:p>
            <a:r>
              <a:rPr lang="en-US" dirty="0"/>
              <a:t>MS Project can launch Tasks to other PMs in the project group in the form of conditional MS Forms to form the ‘FreshView’ approach. The MS Forms will use MS Power Automate to steer MS Project Tasks during the conditional Q &amp; A. Can be used to flush out reward and recognition opportunities.</a:t>
            </a:r>
          </a:p>
          <a:p>
            <a:r>
              <a:rPr lang="en-US" dirty="0"/>
              <a:t>MS SharePoint lists can be used to document discussions and project progress.</a:t>
            </a:r>
          </a:p>
          <a:p>
            <a:r>
              <a:rPr lang="en-US" dirty="0"/>
              <a:t>‘FreshView’ using MS TEAMS feeds well into MS Power BI and PIMS platforms.  Openness &amp; Transparency  is achieved for all included in the Project TEAMS channel. MSP PMs can request access to the channels to ensure project delivery is in line with longer term strategies.</a:t>
            </a:r>
          </a:p>
        </p:txBody>
      </p:sp>
      <p:pic>
        <p:nvPicPr>
          <p:cNvPr id="5" name="Picture 4" descr="Icon&#10;&#10;Description automatically generated">
            <a:extLst>
              <a:ext uri="{FF2B5EF4-FFF2-40B4-BE49-F238E27FC236}">
                <a16:creationId xmlns:a16="http://schemas.microsoft.com/office/drawing/2014/main" id="{D4F00153-B63F-3365-96DD-58D5F433490E}"/>
              </a:ext>
            </a:extLst>
          </p:cNvPr>
          <p:cNvPicPr>
            <a:picLocks noChangeAspect="1"/>
          </p:cNvPicPr>
          <p:nvPr/>
        </p:nvPicPr>
        <p:blipFill>
          <a:blip r:embed="rId3">
            <a:alphaModFix amt="69000"/>
            <a:extLst>
              <a:ext uri="{837473B0-CC2E-450A-ABE3-18F120FF3D39}">
                <a1611:picAttrSrcUrl xmlns:a1611="http://schemas.microsoft.com/office/drawing/2016/11/main" r:id="rId4"/>
              </a:ext>
            </a:extLst>
          </a:blip>
          <a:stretch>
            <a:fillRect/>
          </a:stretch>
        </p:blipFill>
        <p:spPr>
          <a:xfrm>
            <a:off x="8643784" y="4343400"/>
            <a:ext cx="2854796" cy="1935909"/>
          </a:xfrm>
          <a:prstGeom prst="rect">
            <a:avLst/>
          </a:prstGeom>
        </p:spPr>
      </p:pic>
    </p:spTree>
    <p:extLst>
      <p:ext uri="{BB962C8B-B14F-4D97-AF65-F5344CB8AC3E}">
        <p14:creationId xmlns:p14="http://schemas.microsoft.com/office/powerpoint/2010/main" val="40550799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5B791-D652-9E52-1909-52A5007CD178}"/>
              </a:ext>
            </a:extLst>
          </p:cNvPr>
          <p:cNvSpPr>
            <a:spLocks noGrp="1"/>
          </p:cNvSpPr>
          <p:nvPr>
            <p:ph type="title"/>
          </p:nvPr>
        </p:nvSpPr>
        <p:spPr>
          <a:xfrm>
            <a:off x="226694" y="129457"/>
            <a:ext cx="6875145" cy="561022"/>
          </a:xfrm>
        </p:spPr>
        <p:txBody>
          <a:bodyPr/>
          <a:lstStyle/>
          <a:p>
            <a:r>
              <a:rPr lang="en-GB" dirty="0"/>
              <a:t>WHAT WOULD THIS LOOK LIKE?</a:t>
            </a:r>
          </a:p>
        </p:txBody>
      </p:sp>
      <p:sp>
        <p:nvSpPr>
          <p:cNvPr id="3" name="Text Placeholder 2">
            <a:extLst>
              <a:ext uri="{FF2B5EF4-FFF2-40B4-BE49-F238E27FC236}">
                <a16:creationId xmlns:a16="http://schemas.microsoft.com/office/drawing/2014/main" id="{FD77877E-C178-8654-C24E-558B9A216B8E}"/>
              </a:ext>
            </a:extLst>
          </p:cNvPr>
          <p:cNvSpPr>
            <a:spLocks noGrp="1"/>
          </p:cNvSpPr>
          <p:nvPr>
            <p:ph type="body" idx="1"/>
          </p:nvPr>
        </p:nvSpPr>
        <p:spPr>
          <a:xfrm>
            <a:off x="142874" y="1144185"/>
            <a:ext cx="2379346" cy="365125"/>
          </a:xfrm>
        </p:spPr>
        <p:txBody>
          <a:bodyPr>
            <a:normAutofit/>
          </a:bodyPr>
          <a:lstStyle/>
          <a:p>
            <a:r>
              <a:rPr lang="en-GB" dirty="0"/>
              <a:t>General – Channel View:</a:t>
            </a:r>
          </a:p>
        </p:txBody>
      </p:sp>
      <p:sp>
        <p:nvSpPr>
          <p:cNvPr id="9" name="Text Placeholder 2">
            <a:extLst>
              <a:ext uri="{FF2B5EF4-FFF2-40B4-BE49-F238E27FC236}">
                <a16:creationId xmlns:a16="http://schemas.microsoft.com/office/drawing/2014/main" id="{37F068AE-3CCF-4384-F1F6-8829879F2A88}"/>
              </a:ext>
            </a:extLst>
          </p:cNvPr>
          <p:cNvSpPr txBox="1">
            <a:spLocks/>
          </p:cNvSpPr>
          <p:nvPr/>
        </p:nvSpPr>
        <p:spPr>
          <a:xfrm>
            <a:off x="6251852" y="1123151"/>
            <a:ext cx="3135987" cy="365125"/>
          </a:xfrm>
          <a:prstGeom prst="rect">
            <a:avLst/>
          </a:prstGeom>
        </p:spPr>
        <p:txBody>
          <a:bodyPr vert="horz" lIns="91440" tIns="45720" rIns="91440" bIns="4572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400" kern="1200" spc="50" baseline="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dirty="0"/>
              <a:t>Collaboration Whiteboard View:</a:t>
            </a:r>
          </a:p>
        </p:txBody>
      </p:sp>
      <p:sp>
        <p:nvSpPr>
          <p:cNvPr id="12" name="Text Placeholder 2">
            <a:extLst>
              <a:ext uri="{FF2B5EF4-FFF2-40B4-BE49-F238E27FC236}">
                <a16:creationId xmlns:a16="http://schemas.microsoft.com/office/drawing/2014/main" id="{7A6EC902-0224-9A0D-CEE3-BB6107C7FD4E}"/>
              </a:ext>
            </a:extLst>
          </p:cNvPr>
          <p:cNvSpPr txBox="1">
            <a:spLocks/>
          </p:cNvSpPr>
          <p:nvPr/>
        </p:nvSpPr>
        <p:spPr>
          <a:xfrm>
            <a:off x="239290" y="736993"/>
            <a:ext cx="9148550" cy="365125"/>
          </a:xfrm>
          <a:prstGeom prst="rect">
            <a:avLst/>
          </a:prstGeom>
        </p:spPr>
        <p:txBody>
          <a:bodyPr vert="horz" lIns="91440" tIns="45720" rIns="91440" bIns="4572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400" kern="1200" spc="50" baseline="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dirty="0"/>
              <a:t>MS TEAMS Channel: All project collaborative communications to be managed here </a:t>
            </a:r>
          </a:p>
        </p:txBody>
      </p:sp>
      <p:pic>
        <p:nvPicPr>
          <p:cNvPr id="14" name="Picture 13">
            <a:extLst>
              <a:ext uri="{FF2B5EF4-FFF2-40B4-BE49-F238E27FC236}">
                <a16:creationId xmlns:a16="http://schemas.microsoft.com/office/drawing/2014/main" id="{D7D9B14A-11D9-20C1-B3DB-DFCFF1855111}"/>
              </a:ext>
            </a:extLst>
          </p:cNvPr>
          <p:cNvPicPr>
            <a:picLocks noChangeAspect="1"/>
          </p:cNvPicPr>
          <p:nvPr/>
        </p:nvPicPr>
        <p:blipFill>
          <a:blip r:embed="rId3"/>
          <a:stretch>
            <a:fillRect/>
          </a:stretch>
        </p:blipFill>
        <p:spPr>
          <a:xfrm>
            <a:off x="142874" y="1509309"/>
            <a:ext cx="5953126" cy="3560667"/>
          </a:xfrm>
          <a:prstGeom prst="rect">
            <a:avLst/>
          </a:prstGeom>
        </p:spPr>
      </p:pic>
      <p:pic>
        <p:nvPicPr>
          <p:cNvPr id="16" name="Picture 15">
            <a:extLst>
              <a:ext uri="{FF2B5EF4-FFF2-40B4-BE49-F238E27FC236}">
                <a16:creationId xmlns:a16="http://schemas.microsoft.com/office/drawing/2014/main" id="{314992B8-8293-E54B-4141-8017D3AA05B6}"/>
              </a:ext>
            </a:extLst>
          </p:cNvPr>
          <p:cNvPicPr>
            <a:picLocks noChangeAspect="1"/>
          </p:cNvPicPr>
          <p:nvPr/>
        </p:nvPicPr>
        <p:blipFill>
          <a:blip r:embed="rId4"/>
          <a:stretch>
            <a:fillRect/>
          </a:stretch>
        </p:blipFill>
        <p:spPr>
          <a:xfrm>
            <a:off x="6537960" y="1458509"/>
            <a:ext cx="5394960" cy="3579766"/>
          </a:xfrm>
          <a:prstGeom prst="rect">
            <a:avLst/>
          </a:prstGeom>
        </p:spPr>
      </p:pic>
    </p:spTree>
    <p:extLst>
      <p:ext uri="{BB962C8B-B14F-4D97-AF65-F5344CB8AC3E}">
        <p14:creationId xmlns:p14="http://schemas.microsoft.com/office/powerpoint/2010/main" val="2078378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5B791-D652-9E52-1909-52A5007CD178}"/>
              </a:ext>
            </a:extLst>
          </p:cNvPr>
          <p:cNvSpPr>
            <a:spLocks noGrp="1"/>
          </p:cNvSpPr>
          <p:nvPr>
            <p:ph type="title"/>
          </p:nvPr>
        </p:nvSpPr>
        <p:spPr>
          <a:xfrm>
            <a:off x="226694" y="129457"/>
            <a:ext cx="6875145" cy="561022"/>
          </a:xfrm>
        </p:spPr>
        <p:txBody>
          <a:bodyPr/>
          <a:lstStyle/>
          <a:p>
            <a:r>
              <a:rPr lang="en-GB" dirty="0"/>
              <a:t>WHAT WOULD THIS LOOK LIKE?</a:t>
            </a:r>
          </a:p>
        </p:txBody>
      </p:sp>
      <p:sp>
        <p:nvSpPr>
          <p:cNvPr id="3" name="Text Placeholder 2">
            <a:extLst>
              <a:ext uri="{FF2B5EF4-FFF2-40B4-BE49-F238E27FC236}">
                <a16:creationId xmlns:a16="http://schemas.microsoft.com/office/drawing/2014/main" id="{FD77877E-C178-8654-C24E-558B9A216B8E}"/>
              </a:ext>
            </a:extLst>
          </p:cNvPr>
          <p:cNvSpPr>
            <a:spLocks noGrp="1"/>
          </p:cNvSpPr>
          <p:nvPr>
            <p:ph type="body" idx="1"/>
          </p:nvPr>
        </p:nvSpPr>
        <p:spPr>
          <a:xfrm>
            <a:off x="142874" y="1144185"/>
            <a:ext cx="2379346" cy="365125"/>
          </a:xfrm>
        </p:spPr>
        <p:txBody>
          <a:bodyPr>
            <a:normAutofit fontScale="92500"/>
          </a:bodyPr>
          <a:lstStyle/>
          <a:p>
            <a:r>
              <a:rPr lang="en-GB" dirty="0"/>
              <a:t>General – MS Project view:</a:t>
            </a:r>
          </a:p>
        </p:txBody>
      </p:sp>
      <p:sp>
        <p:nvSpPr>
          <p:cNvPr id="9" name="Text Placeholder 2">
            <a:extLst>
              <a:ext uri="{FF2B5EF4-FFF2-40B4-BE49-F238E27FC236}">
                <a16:creationId xmlns:a16="http://schemas.microsoft.com/office/drawing/2014/main" id="{37F068AE-3CCF-4384-F1F6-8829879F2A88}"/>
              </a:ext>
            </a:extLst>
          </p:cNvPr>
          <p:cNvSpPr txBox="1">
            <a:spLocks/>
          </p:cNvSpPr>
          <p:nvPr/>
        </p:nvSpPr>
        <p:spPr>
          <a:xfrm>
            <a:off x="6251852" y="1123151"/>
            <a:ext cx="3909061" cy="365125"/>
          </a:xfrm>
          <a:prstGeom prst="rect">
            <a:avLst/>
          </a:prstGeom>
        </p:spPr>
        <p:txBody>
          <a:bodyPr vert="horz" lIns="91440" tIns="45720" rIns="91440" bIns="4572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400" kern="1200" spc="50" baseline="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dirty="0"/>
              <a:t>MS Project View – AGILE Sprint UAT view:</a:t>
            </a:r>
          </a:p>
        </p:txBody>
      </p:sp>
      <p:sp>
        <p:nvSpPr>
          <p:cNvPr id="12" name="Text Placeholder 2">
            <a:extLst>
              <a:ext uri="{FF2B5EF4-FFF2-40B4-BE49-F238E27FC236}">
                <a16:creationId xmlns:a16="http://schemas.microsoft.com/office/drawing/2014/main" id="{7A6EC902-0224-9A0D-CEE3-BB6107C7FD4E}"/>
              </a:ext>
            </a:extLst>
          </p:cNvPr>
          <p:cNvSpPr txBox="1">
            <a:spLocks/>
          </p:cNvSpPr>
          <p:nvPr/>
        </p:nvSpPr>
        <p:spPr>
          <a:xfrm>
            <a:off x="239290" y="736993"/>
            <a:ext cx="11655530" cy="365125"/>
          </a:xfrm>
          <a:prstGeom prst="rect">
            <a:avLst/>
          </a:prstGeom>
        </p:spPr>
        <p:txBody>
          <a:bodyPr vert="horz" lIns="91440" tIns="45720" rIns="91440" bIns="45720" rtlCol="0">
            <a:normAutofit fontScale="92500"/>
          </a:bodyPr>
          <a:lstStyle>
            <a:lvl1pPr marL="0" indent="0" algn="l" defTabSz="914400" rtl="0" eaLnBrk="1" latinLnBrk="0" hangingPunct="1">
              <a:lnSpc>
                <a:spcPct val="100000"/>
              </a:lnSpc>
              <a:spcBef>
                <a:spcPts val="1000"/>
              </a:spcBef>
              <a:buFont typeface="Arial" panose="020B0604020202020204" pitchFamily="34" charset="0"/>
              <a:buNone/>
              <a:defRPr sz="1400" kern="1200" spc="50" baseline="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dirty="0"/>
              <a:t>MS TEAMS Channel with MS Project GANTT Chart view: All project collaborative communications to be managed here with a Timeline view </a:t>
            </a:r>
          </a:p>
        </p:txBody>
      </p:sp>
      <p:pic>
        <p:nvPicPr>
          <p:cNvPr id="8" name="Picture 7">
            <a:extLst>
              <a:ext uri="{FF2B5EF4-FFF2-40B4-BE49-F238E27FC236}">
                <a16:creationId xmlns:a16="http://schemas.microsoft.com/office/drawing/2014/main" id="{DAA20735-9C9E-A2A0-333E-205E7D74A0A5}"/>
              </a:ext>
            </a:extLst>
          </p:cNvPr>
          <p:cNvPicPr>
            <a:picLocks noChangeAspect="1"/>
          </p:cNvPicPr>
          <p:nvPr/>
        </p:nvPicPr>
        <p:blipFill>
          <a:blip r:embed="rId3"/>
          <a:stretch>
            <a:fillRect/>
          </a:stretch>
        </p:blipFill>
        <p:spPr>
          <a:xfrm>
            <a:off x="142875" y="1488277"/>
            <a:ext cx="6108978" cy="2785036"/>
          </a:xfrm>
          <a:prstGeom prst="rect">
            <a:avLst/>
          </a:prstGeom>
        </p:spPr>
      </p:pic>
      <p:pic>
        <p:nvPicPr>
          <p:cNvPr id="11" name="Picture 10">
            <a:extLst>
              <a:ext uri="{FF2B5EF4-FFF2-40B4-BE49-F238E27FC236}">
                <a16:creationId xmlns:a16="http://schemas.microsoft.com/office/drawing/2014/main" id="{060ED973-41C9-0C5C-FAB7-3F0B704233FE}"/>
              </a:ext>
            </a:extLst>
          </p:cNvPr>
          <p:cNvPicPr>
            <a:picLocks noChangeAspect="1"/>
          </p:cNvPicPr>
          <p:nvPr/>
        </p:nvPicPr>
        <p:blipFill>
          <a:blip r:embed="rId4"/>
          <a:stretch>
            <a:fillRect/>
          </a:stretch>
        </p:blipFill>
        <p:spPr>
          <a:xfrm>
            <a:off x="6431280" y="1488276"/>
            <a:ext cx="5617845" cy="3992113"/>
          </a:xfrm>
          <a:prstGeom prst="rect">
            <a:avLst/>
          </a:prstGeom>
        </p:spPr>
      </p:pic>
    </p:spTree>
    <p:extLst>
      <p:ext uri="{BB962C8B-B14F-4D97-AF65-F5344CB8AC3E}">
        <p14:creationId xmlns:p14="http://schemas.microsoft.com/office/powerpoint/2010/main" val="4201441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5B791-D652-9E52-1909-52A5007CD178}"/>
              </a:ext>
            </a:extLst>
          </p:cNvPr>
          <p:cNvSpPr>
            <a:spLocks noGrp="1"/>
          </p:cNvSpPr>
          <p:nvPr>
            <p:ph type="title"/>
          </p:nvPr>
        </p:nvSpPr>
        <p:spPr>
          <a:xfrm>
            <a:off x="226694" y="129457"/>
            <a:ext cx="6875145" cy="561022"/>
          </a:xfrm>
        </p:spPr>
        <p:txBody>
          <a:bodyPr/>
          <a:lstStyle/>
          <a:p>
            <a:r>
              <a:rPr lang="en-GB" dirty="0"/>
              <a:t>WHAT WOULD THIS LOOK LIKE?</a:t>
            </a:r>
          </a:p>
        </p:txBody>
      </p:sp>
      <p:sp>
        <p:nvSpPr>
          <p:cNvPr id="3" name="Text Placeholder 2">
            <a:extLst>
              <a:ext uri="{FF2B5EF4-FFF2-40B4-BE49-F238E27FC236}">
                <a16:creationId xmlns:a16="http://schemas.microsoft.com/office/drawing/2014/main" id="{FD77877E-C178-8654-C24E-558B9A216B8E}"/>
              </a:ext>
            </a:extLst>
          </p:cNvPr>
          <p:cNvSpPr>
            <a:spLocks noGrp="1"/>
          </p:cNvSpPr>
          <p:nvPr>
            <p:ph type="body" idx="1"/>
          </p:nvPr>
        </p:nvSpPr>
        <p:spPr>
          <a:xfrm>
            <a:off x="493395" y="1222374"/>
            <a:ext cx="1197820" cy="365125"/>
          </a:xfrm>
        </p:spPr>
        <p:txBody>
          <a:bodyPr/>
          <a:lstStyle/>
          <a:p>
            <a:r>
              <a:rPr lang="en-GB" dirty="0"/>
              <a:t>On Screen:</a:t>
            </a:r>
          </a:p>
        </p:txBody>
      </p:sp>
      <p:pic>
        <p:nvPicPr>
          <p:cNvPr id="8" name="Picture 7">
            <a:extLst>
              <a:ext uri="{FF2B5EF4-FFF2-40B4-BE49-F238E27FC236}">
                <a16:creationId xmlns:a16="http://schemas.microsoft.com/office/drawing/2014/main" id="{90A4B90D-0A83-3AD8-876A-3DD7739FD131}"/>
              </a:ext>
            </a:extLst>
          </p:cNvPr>
          <p:cNvPicPr>
            <a:picLocks noChangeAspect="1"/>
          </p:cNvPicPr>
          <p:nvPr/>
        </p:nvPicPr>
        <p:blipFill>
          <a:blip r:embed="rId3"/>
          <a:stretch>
            <a:fillRect/>
          </a:stretch>
        </p:blipFill>
        <p:spPr>
          <a:xfrm>
            <a:off x="493395" y="1615918"/>
            <a:ext cx="7109885" cy="3970330"/>
          </a:xfrm>
          <a:prstGeom prst="rect">
            <a:avLst/>
          </a:prstGeom>
        </p:spPr>
      </p:pic>
      <p:sp>
        <p:nvSpPr>
          <p:cNvPr id="9" name="Text Placeholder 2">
            <a:extLst>
              <a:ext uri="{FF2B5EF4-FFF2-40B4-BE49-F238E27FC236}">
                <a16:creationId xmlns:a16="http://schemas.microsoft.com/office/drawing/2014/main" id="{37F068AE-3CCF-4384-F1F6-8829879F2A88}"/>
              </a:ext>
            </a:extLst>
          </p:cNvPr>
          <p:cNvSpPr txBox="1">
            <a:spLocks/>
          </p:cNvSpPr>
          <p:nvPr/>
        </p:nvSpPr>
        <p:spPr>
          <a:xfrm>
            <a:off x="7930515" y="1222373"/>
            <a:ext cx="1197820" cy="365125"/>
          </a:xfrm>
          <a:prstGeom prst="rect">
            <a:avLst/>
          </a:prstGeom>
        </p:spPr>
        <p:txBody>
          <a:bodyPr vert="horz" lIns="91440" tIns="45720" rIns="91440" bIns="4572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400" kern="1200" spc="50" baseline="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dirty="0"/>
              <a:t>On Mobile:</a:t>
            </a:r>
          </a:p>
        </p:txBody>
      </p:sp>
      <p:pic>
        <p:nvPicPr>
          <p:cNvPr id="11" name="Picture 10">
            <a:extLst>
              <a:ext uri="{FF2B5EF4-FFF2-40B4-BE49-F238E27FC236}">
                <a16:creationId xmlns:a16="http://schemas.microsoft.com/office/drawing/2014/main" id="{202F21CE-0339-3BE7-939B-198F6DC4757D}"/>
              </a:ext>
            </a:extLst>
          </p:cNvPr>
          <p:cNvPicPr>
            <a:picLocks noChangeAspect="1"/>
          </p:cNvPicPr>
          <p:nvPr/>
        </p:nvPicPr>
        <p:blipFill>
          <a:blip r:embed="rId4"/>
          <a:stretch>
            <a:fillRect/>
          </a:stretch>
        </p:blipFill>
        <p:spPr>
          <a:xfrm>
            <a:off x="9033561" y="1791071"/>
            <a:ext cx="1897277" cy="3092978"/>
          </a:xfrm>
          <a:prstGeom prst="rect">
            <a:avLst/>
          </a:prstGeom>
        </p:spPr>
      </p:pic>
      <p:sp>
        <p:nvSpPr>
          <p:cNvPr id="12" name="Text Placeholder 2">
            <a:extLst>
              <a:ext uri="{FF2B5EF4-FFF2-40B4-BE49-F238E27FC236}">
                <a16:creationId xmlns:a16="http://schemas.microsoft.com/office/drawing/2014/main" id="{7A6EC902-0224-9A0D-CEE3-BB6107C7FD4E}"/>
              </a:ext>
            </a:extLst>
          </p:cNvPr>
          <p:cNvSpPr txBox="1">
            <a:spLocks/>
          </p:cNvSpPr>
          <p:nvPr/>
        </p:nvSpPr>
        <p:spPr>
          <a:xfrm>
            <a:off x="239290" y="736993"/>
            <a:ext cx="9148550" cy="365125"/>
          </a:xfrm>
          <a:prstGeom prst="rect">
            <a:avLst/>
          </a:prstGeom>
        </p:spPr>
        <p:txBody>
          <a:bodyPr vert="horz" lIns="91440" tIns="45720" rIns="91440" bIns="45720" rtlCol="0">
            <a:normAutofit fontScale="92500"/>
          </a:bodyPr>
          <a:lstStyle>
            <a:lvl1pPr marL="0" indent="0" algn="l" defTabSz="914400" rtl="0" eaLnBrk="1" latinLnBrk="0" hangingPunct="1">
              <a:lnSpc>
                <a:spcPct val="100000"/>
              </a:lnSpc>
              <a:spcBef>
                <a:spcPts val="1000"/>
              </a:spcBef>
              <a:buFont typeface="Arial" panose="020B0604020202020204" pitchFamily="34" charset="0"/>
              <a:buNone/>
              <a:defRPr sz="1400" kern="1200" spc="50" baseline="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dirty="0"/>
              <a:t>MS Forms: Flanking PMs conditional Q &amp; A, challenge/response form – possibly calling a SCRUM iteration approach</a:t>
            </a:r>
          </a:p>
        </p:txBody>
      </p:sp>
    </p:spTree>
    <p:extLst>
      <p:ext uri="{BB962C8B-B14F-4D97-AF65-F5344CB8AC3E}">
        <p14:creationId xmlns:p14="http://schemas.microsoft.com/office/powerpoint/2010/main" val="22886632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5B791-D652-9E52-1909-52A5007CD178}"/>
              </a:ext>
            </a:extLst>
          </p:cNvPr>
          <p:cNvSpPr>
            <a:spLocks noGrp="1"/>
          </p:cNvSpPr>
          <p:nvPr>
            <p:ph type="title"/>
          </p:nvPr>
        </p:nvSpPr>
        <p:spPr>
          <a:xfrm>
            <a:off x="226694" y="129457"/>
            <a:ext cx="6875145" cy="561022"/>
          </a:xfrm>
        </p:spPr>
        <p:txBody>
          <a:bodyPr/>
          <a:lstStyle/>
          <a:p>
            <a:r>
              <a:rPr lang="en-GB" dirty="0"/>
              <a:t>WHAT WOULD THIS LOOK LIKE?</a:t>
            </a:r>
          </a:p>
        </p:txBody>
      </p:sp>
      <p:sp>
        <p:nvSpPr>
          <p:cNvPr id="3" name="Text Placeholder 2">
            <a:extLst>
              <a:ext uri="{FF2B5EF4-FFF2-40B4-BE49-F238E27FC236}">
                <a16:creationId xmlns:a16="http://schemas.microsoft.com/office/drawing/2014/main" id="{FD77877E-C178-8654-C24E-558B9A216B8E}"/>
              </a:ext>
            </a:extLst>
          </p:cNvPr>
          <p:cNvSpPr>
            <a:spLocks noGrp="1"/>
          </p:cNvSpPr>
          <p:nvPr>
            <p:ph type="body" idx="1"/>
          </p:nvPr>
        </p:nvSpPr>
        <p:spPr>
          <a:xfrm>
            <a:off x="239290" y="1148632"/>
            <a:ext cx="1731645" cy="365125"/>
          </a:xfrm>
        </p:spPr>
        <p:txBody>
          <a:bodyPr>
            <a:normAutofit fontScale="85000" lnSpcReduction="10000"/>
          </a:bodyPr>
          <a:lstStyle/>
          <a:p>
            <a:r>
              <a:rPr lang="en-GB" dirty="0"/>
              <a:t>MS SharePoint View:</a:t>
            </a:r>
          </a:p>
        </p:txBody>
      </p:sp>
      <p:sp>
        <p:nvSpPr>
          <p:cNvPr id="12" name="Text Placeholder 2">
            <a:extLst>
              <a:ext uri="{FF2B5EF4-FFF2-40B4-BE49-F238E27FC236}">
                <a16:creationId xmlns:a16="http://schemas.microsoft.com/office/drawing/2014/main" id="{7A6EC902-0224-9A0D-CEE3-BB6107C7FD4E}"/>
              </a:ext>
            </a:extLst>
          </p:cNvPr>
          <p:cNvSpPr txBox="1">
            <a:spLocks/>
          </p:cNvSpPr>
          <p:nvPr/>
        </p:nvSpPr>
        <p:spPr>
          <a:xfrm>
            <a:off x="239290" y="736993"/>
            <a:ext cx="11807930" cy="365125"/>
          </a:xfrm>
          <a:prstGeom prst="rect">
            <a:avLst/>
          </a:prstGeom>
        </p:spPr>
        <p:txBody>
          <a:bodyPr vert="horz" lIns="91440" tIns="45720" rIns="91440" bIns="4572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400" kern="1200" spc="50" baseline="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dirty="0"/>
              <a:t>MS SharePoint: Visual of project within SP for Managing Successful Programmes (MSP) strategies</a:t>
            </a:r>
          </a:p>
        </p:txBody>
      </p:sp>
      <p:pic>
        <p:nvPicPr>
          <p:cNvPr id="10" name="Picture 9">
            <a:extLst>
              <a:ext uri="{FF2B5EF4-FFF2-40B4-BE49-F238E27FC236}">
                <a16:creationId xmlns:a16="http://schemas.microsoft.com/office/drawing/2014/main" id="{B928D8D7-F461-1A63-9463-5FA10C0F32C8}"/>
              </a:ext>
            </a:extLst>
          </p:cNvPr>
          <p:cNvPicPr>
            <a:picLocks noChangeAspect="1"/>
          </p:cNvPicPr>
          <p:nvPr/>
        </p:nvPicPr>
        <p:blipFill>
          <a:blip r:embed="rId3"/>
          <a:stretch>
            <a:fillRect/>
          </a:stretch>
        </p:blipFill>
        <p:spPr>
          <a:xfrm>
            <a:off x="1045527" y="1411132"/>
            <a:ext cx="10100946" cy="5317411"/>
          </a:xfrm>
          <a:prstGeom prst="rect">
            <a:avLst/>
          </a:prstGeom>
        </p:spPr>
      </p:pic>
      <p:pic>
        <p:nvPicPr>
          <p:cNvPr id="8" name="Picture 7">
            <a:extLst>
              <a:ext uri="{FF2B5EF4-FFF2-40B4-BE49-F238E27FC236}">
                <a16:creationId xmlns:a16="http://schemas.microsoft.com/office/drawing/2014/main" id="{75343974-A8AD-661F-5D02-72D8D6F8EFF2}"/>
              </a:ext>
            </a:extLst>
          </p:cNvPr>
          <p:cNvPicPr>
            <a:picLocks noChangeAspect="1"/>
          </p:cNvPicPr>
          <p:nvPr/>
        </p:nvPicPr>
        <p:blipFill>
          <a:blip r:embed="rId4"/>
          <a:stretch>
            <a:fillRect/>
          </a:stretch>
        </p:blipFill>
        <p:spPr>
          <a:xfrm>
            <a:off x="2522220" y="1700856"/>
            <a:ext cx="3785203" cy="943284"/>
          </a:xfrm>
          <a:prstGeom prst="rect">
            <a:avLst/>
          </a:prstGeom>
        </p:spPr>
      </p:pic>
    </p:spTree>
    <p:extLst>
      <p:ext uri="{BB962C8B-B14F-4D97-AF65-F5344CB8AC3E}">
        <p14:creationId xmlns:p14="http://schemas.microsoft.com/office/powerpoint/2010/main" val="738829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5B791-D652-9E52-1909-52A5007CD178}"/>
              </a:ext>
            </a:extLst>
          </p:cNvPr>
          <p:cNvSpPr>
            <a:spLocks noGrp="1"/>
          </p:cNvSpPr>
          <p:nvPr>
            <p:ph type="title"/>
          </p:nvPr>
        </p:nvSpPr>
        <p:spPr>
          <a:xfrm>
            <a:off x="226694" y="129457"/>
            <a:ext cx="6875145" cy="561022"/>
          </a:xfrm>
        </p:spPr>
        <p:txBody>
          <a:bodyPr/>
          <a:lstStyle/>
          <a:p>
            <a:r>
              <a:rPr lang="en-GB" dirty="0"/>
              <a:t>WHAT WOULD THIS LOOK LIKE?</a:t>
            </a:r>
          </a:p>
        </p:txBody>
      </p:sp>
      <p:sp>
        <p:nvSpPr>
          <p:cNvPr id="3" name="Text Placeholder 2">
            <a:extLst>
              <a:ext uri="{FF2B5EF4-FFF2-40B4-BE49-F238E27FC236}">
                <a16:creationId xmlns:a16="http://schemas.microsoft.com/office/drawing/2014/main" id="{FD77877E-C178-8654-C24E-558B9A216B8E}"/>
              </a:ext>
            </a:extLst>
          </p:cNvPr>
          <p:cNvSpPr>
            <a:spLocks noGrp="1"/>
          </p:cNvSpPr>
          <p:nvPr>
            <p:ph type="body" idx="1"/>
          </p:nvPr>
        </p:nvSpPr>
        <p:spPr>
          <a:xfrm>
            <a:off x="493394" y="1222374"/>
            <a:ext cx="1731645" cy="365125"/>
          </a:xfrm>
        </p:spPr>
        <p:txBody>
          <a:bodyPr>
            <a:normAutofit/>
          </a:bodyPr>
          <a:lstStyle/>
          <a:p>
            <a:r>
              <a:rPr lang="en-GB" dirty="0"/>
              <a:t>MS PowerBI view:</a:t>
            </a:r>
          </a:p>
        </p:txBody>
      </p:sp>
      <p:sp>
        <p:nvSpPr>
          <p:cNvPr id="9" name="Text Placeholder 2">
            <a:extLst>
              <a:ext uri="{FF2B5EF4-FFF2-40B4-BE49-F238E27FC236}">
                <a16:creationId xmlns:a16="http://schemas.microsoft.com/office/drawing/2014/main" id="{37F068AE-3CCF-4384-F1F6-8829879F2A88}"/>
              </a:ext>
            </a:extLst>
          </p:cNvPr>
          <p:cNvSpPr txBox="1">
            <a:spLocks/>
          </p:cNvSpPr>
          <p:nvPr/>
        </p:nvSpPr>
        <p:spPr>
          <a:xfrm>
            <a:off x="5835014" y="1222374"/>
            <a:ext cx="1586865" cy="365125"/>
          </a:xfrm>
          <a:prstGeom prst="rect">
            <a:avLst/>
          </a:prstGeom>
        </p:spPr>
        <p:txBody>
          <a:bodyPr vert="horz" lIns="91440" tIns="45720" rIns="91440" bIns="4572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400" kern="1200" spc="50" baseline="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endParaRPr lang="en-GB" dirty="0"/>
          </a:p>
        </p:txBody>
      </p:sp>
      <p:sp>
        <p:nvSpPr>
          <p:cNvPr id="12" name="Text Placeholder 2">
            <a:extLst>
              <a:ext uri="{FF2B5EF4-FFF2-40B4-BE49-F238E27FC236}">
                <a16:creationId xmlns:a16="http://schemas.microsoft.com/office/drawing/2014/main" id="{7A6EC902-0224-9A0D-CEE3-BB6107C7FD4E}"/>
              </a:ext>
            </a:extLst>
          </p:cNvPr>
          <p:cNvSpPr txBox="1">
            <a:spLocks/>
          </p:cNvSpPr>
          <p:nvPr/>
        </p:nvSpPr>
        <p:spPr>
          <a:xfrm>
            <a:off x="239290" y="736993"/>
            <a:ext cx="11807930" cy="365125"/>
          </a:xfrm>
          <a:prstGeom prst="rect">
            <a:avLst/>
          </a:prstGeom>
        </p:spPr>
        <p:txBody>
          <a:bodyPr vert="horz" lIns="91440" tIns="45720" rIns="91440" bIns="4572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400" kern="1200" spc="50" baseline="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dirty="0"/>
              <a:t>MS PowerBI Integrated view from SP view for Organisational KPI/PIMS: SP Integration to PowerBI for KPI/PIMS</a:t>
            </a:r>
          </a:p>
        </p:txBody>
      </p:sp>
      <p:pic>
        <p:nvPicPr>
          <p:cNvPr id="16" name="Picture 15">
            <a:extLst>
              <a:ext uri="{FF2B5EF4-FFF2-40B4-BE49-F238E27FC236}">
                <a16:creationId xmlns:a16="http://schemas.microsoft.com/office/drawing/2014/main" id="{BE83B764-F714-4480-B82E-796D765DBB05}"/>
              </a:ext>
            </a:extLst>
          </p:cNvPr>
          <p:cNvPicPr>
            <a:picLocks noChangeAspect="1"/>
          </p:cNvPicPr>
          <p:nvPr/>
        </p:nvPicPr>
        <p:blipFill>
          <a:blip r:embed="rId3"/>
          <a:stretch>
            <a:fillRect/>
          </a:stretch>
        </p:blipFill>
        <p:spPr>
          <a:xfrm>
            <a:off x="975360" y="1587499"/>
            <a:ext cx="9341954" cy="4460846"/>
          </a:xfrm>
          <a:prstGeom prst="rect">
            <a:avLst/>
          </a:prstGeom>
        </p:spPr>
      </p:pic>
    </p:spTree>
    <p:extLst>
      <p:ext uri="{BB962C8B-B14F-4D97-AF65-F5344CB8AC3E}">
        <p14:creationId xmlns:p14="http://schemas.microsoft.com/office/powerpoint/2010/main" val="28666469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F2413A6-DD03-6088-F9CC-40BBCBD4C0DA}"/>
              </a:ext>
            </a:extLst>
          </p:cNvPr>
          <p:cNvSpPr>
            <a:spLocks noGrp="1"/>
          </p:cNvSpPr>
          <p:nvPr>
            <p:ph type="ctrTitle"/>
          </p:nvPr>
        </p:nvSpPr>
        <p:spPr>
          <a:xfrm>
            <a:off x="1711960" y="136525"/>
            <a:ext cx="10195560" cy="1127464"/>
          </a:xfrm>
        </p:spPr>
        <p:txBody>
          <a:bodyPr/>
          <a:lstStyle/>
          <a:p>
            <a:r>
              <a:rPr lang="en-GB" dirty="0"/>
              <a:t>AN Example of this approach &amp; How THIS would fit into AN existing pm style</a:t>
            </a:r>
          </a:p>
        </p:txBody>
      </p:sp>
      <p:sp>
        <p:nvSpPr>
          <p:cNvPr id="8" name="Subtitle 7">
            <a:extLst>
              <a:ext uri="{FF2B5EF4-FFF2-40B4-BE49-F238E27FC236}">
                <a16:creationId xmlns:a16="http://schemas.microsoft.com/office/drawing/2014/main" id="{DB5D8F03-B9CC-6ED8-0C34-10B7928B5549}"/>
              </a:ext>
            </a:extLst>
          </p:cNvPr>
          <p:cNvSpPr>
            <a:spLocks noGrp="1"/>
          </p:cNvSpPr>
          <p:nvPr>
            <p:ph type="subTitle" idx="1"/>
          </p:nvPr>
        </p:nvSpPr>
        <p:spPr>
          <a:xfrm>
            <a:off x="2377440" y="5415280"/>
            <a:ext cx="9814560" cy="1442719"/>
          </a:xfrm>
        </p:spPr>
        <p:txBody>
          <a:bodyPr>
            <a:normAutofit/>
          </a:bodyPr>
          <a:lstStyle/>
          <a:p>
            <a:r>
              <a:rPr lang="en-GB" dirty="0"/>
              <a:t>As we know, SCRUM Framework with Sprints for transformational project implementation works well within an APM style.  MS TEAMS would handle Scrum meetings and review/audits.  MS Power Automate toolkit would overlay all functions being handled from MS Project launching tasks to MS Forms to prompt the PMs to collaborate.  MS SharePoint would handle the lists and MS Project would hold the more traditional GANTT Charts for visuals.</a:t>
            </a:r>
          </a:p>
        </p:txBody>
      </p:sp>
      <p:pic>
        <p:nvPicPr>
          <p:cNvPr id="10" name="Picture 9">
            <a:extLst>
              <a:ext uri="{FF2B5EF4-FFF2-40B4-BE49-F238E27FC236}">
                <a16:creationId xmlns:a16="http://schemas.microsoft.com/office/drawing/2014/main" id="{2ECE97E7-4504-87F6-BA28-43E4B6C13840}"/>
              </a:ext>
            </a:extLst>
          </p:cNvPr>
          <p:cNvPicPr>
            <a:picLocks noChangeAspect="1"/>
          </p:cNvPicPr>
          <p:nvPr/>
        </p:nvPicPr>
        <p:blipFill>
          <a:blip r:embed="rId2"/>
          <a:stretch>
            <a:fillRect/>
          </a:stretch>
        </p:blipFill>
        <p:spPr>
          <a:xfrm>
            <a:off x="3769360" y="1268520"/>
            <a:ext cx="7569200" cy="3990599"/>
          </a:xfrm>
          <a:prstGeom prst="rect">
            <a:avLst/>
          </a:prstGeom>
        </p:spPr>
      </p:pic>
    </p:spTree>
    <p:extLst>
      <p:ext uri="{BB962C8B-B14F-4D97-AF65-F5344CB8AC3E}">
        <p14:creationId xmlns:p14="http://schemas.microsoft.com/office/powerpoint/2010/main" val="13307408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7762301-F83A-4BEA-9D11-E6C99FB574A8}"/>
              </a:ext>
            </a:extLst>
          </p:cNvPr>
          <p:cNvSpPr>
            <a:spLocks noGrp="1"/>
          </p:cNvSpPr>
          <p:nvPr>
            <p:ph type="title"/>
          </p:nvPr>
        </p:nvSpPr>
        <p:spPr>
          <a:xfrm>
            <a:off x="838200" y="365125"/>
            <a:ext cx="10515600" cy="1325563"/>
          </a:xfrm>
        </p:spPr>
        <p:txBody>
          <a:bodyPr/>
          <a:lstStyle/>
          <a:p>
            <a:r>
              <a:rPr lang="en-US" dirty="0"/>
              <a:t>HOW IT WILL IMPROVE THINGS</a:t>
            </a:r>
          </a:p>
        </p:txBody>
      </p:sp>
      <p:graphicFrame>
        <p:nvGraphicFramePr>
          <p:cNvPr id="33" name="Content Placeholder 3" descr="Timeline Placeholder ">
            <a:extLst>
              <a:ext uri="{FF2B5EF4-FFF2-40B4-BE49-F238E27FC236}">
                <a16:creationId xmlns:a16="http://schemas.microsoft.com/office/drawing/2014/main" id="{7BC1F95D-CCD2-421B-B06B-706699FAAD5D}"/>
              </a:ext>
            </a:extLst>
          </p:cNvPr>
          <p:cNvGraphicFramePr>
            <a:graphicFrameLocks noGrp="1"/>
          </p:cNvGraphicFramePr>
          <p:nvPr>
            <p:ph type="dgm" sz="quarter" idx="15"/>
            <p:extLst>
              <p:ext uri="{D42A27DB-BD31-4B8C-83A1-F6EECF244321}">
                <p14:modId xmlns:p14="http://schemas.microsoft.com/office/powerpoint/2010/main" val="1083260271"/>
              </p:ext>
            </p:extLst>
          </p:nvPr>
        </p:nvGraphicFramePr>
        <p:xfrm>
          <a:off x="838200" y="2111375"/>
          <a:ext cx="10515600" cy="37449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63854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3DB88-62DD-4C41-977F-D59BEF14EE76}"/>
              </a:ext>
            </a:extLst>
          </p:cNvPr>
          <p:cNvSpPr>
            <a:spLocks noGrp="1"/>
          </p:cNvSpPr>
          <p:nvPr>
            <p:ph type="title"/>
          </p:nvPr>
        </p:nvSpPr>
        <p:spPr>
          <a:xfrm>
            <a:off x="4107179" y="597219"/>
            <a:ext cx="4544695" cy="819147"/>
          </a:xfrm>
        </p:spPr>
        <p:txBody>
          <a:bodyPr/>
          <a:lstStyle/>
          <a:p>
            <a:r>
              <a:rPr lang="en-US" dirty="0"/>
              <a:t>SUMMARY</a:t>
            </a:r>
          </a:p>
        </p:txBody>
      </p:sp>
      <p:sp>
        <p:nvSpPr>
          <p:cNvPr id="3" name="Text Placeholder 2">
            <a:extLst>
              <a:ext uri="{FF2B5EF4-FFF2-40B4-BE49-F238E27FC236}">
                <a16:creationId xmlns:a16="http://schemas.microsoft.com/office/drawing/2014/main" id="{AEF37E83-2D8B-42EF-A2C4-5D2BBDB1F05B}"/>
              </a:ext>
            </a:extLst>
          </p:cNvPr>
          <p:cNvSpPr>
            <a:spLocks noGrp="1"/>
          </p:cNvSpPr>
          <p:nvPr>
            <p:ph type="body" idx="1"/>
          </p:nvPr>
        </p:nvSpPr>
        <p:spPr>
          <a:xfrm>
            <a:off x="4981574" y="1534794"/>
            <a:ext cx="6753225" cy="5069206"/>
          </a:xfrm>
        </p:spPr>
        <p:txBody>
          <a:bodyPr/>
          <a:lstStyle/>
          <a:p>
            <a:r>
              <a:rPr lang="en-US" dirty="0"/>
              <a:t>‘FreshView’ approach utilizing the MS Toolkit, will streamline project delivery regardless of which PM approach/methodology is used.</a:t>
            </a:r>
          </a:p>
          <a:p>
            <a:r>
              <a:rPr lang="en-US" dirty="0"/>
              <a:t>It is a concept that will keep the client at the centre of the Project deliverables but ensure the assigned PM has confidence and overall control to deliver as efficiently as possible.</a:t>
            </a:r>
          </a:p>
          <a:p>
            <a:r>
              <a:rPr lang="en-GB" dirty="0"/>
              <a:t>Minimises</a:t>
            </a:r>
            <a:r>
              <a:rPr lang="en-US" dirty="0"/>
              <a:t> wasted time, maximizes opportunities along the project timeline.  Promotes a proactive over reactive approach to Project Management.</a:t>
            </a:r>
          </a:p>
          <a:p>
            <a:r>
              <a:rPr lang="en-US" dirty="0"/>
              <a:t>Stimulates cascade of experience in the form of knowledge transfer during challenge/response phases (iterations). Better approach to critical thinking using challenge/response form capture.</a:t>
            </a:r>
          </a:p>
          <a:p>
            <a:r>
              <a:rPr lang="en-US" dirty="0"/>
              <a:t>Project group can be confident the project is progressing via visual and documented evidence in SharePoint list and MSP can routinely update using TEAMS Channels.</a:t>
            </a:r>
          </a:p>
          <a:p>
            <a:r>
              <a:rPr lang="en-US" dirty="0"/>
              <a:t>Allows for future development into AI and WebChat functionality as rules databases build inside the ‘FreshView’/MS PM Toolkit.</a:t>
            </a:r>
          </a:p>
          <a:p>
            <a:r>
              <a:rPr lang="en-US" dirty="0"/>
              <a:t>One PM Methodology for organizational culture adoption.</a:t>
            </a:r>
          </a:p>
          <a:p>
            <a:r>
              <a:rPr lang="en-US" dirty="0"/>
              <a:t>Development of an organizational Project Management Office (PMO)</a:t>
            </a:r>
          </a:p>
        </p:txBody>
      </p:sp>
      <p:pic>
        <p:nvPicPr>
          <p:cNvPr id="8" name="Picture 7" descr="A picture containing sky, outdoor, sunset, orange&#10;&#10;Description automatically generated">
            <a:extLst>
              <a:ext uri="{FF2B5EF4-FFF2-40B4-BE49-F238E27FC236}">
                <a16:creationId xmlns:a16="http://schemas.microsoft.com/office/drawing/2014/main" id="{AB822E2D-331D-693E-776A-D8FEBF88FC1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204" y="2979420"/>
            <a:ext cx="3771386" cy="2511743"/>
          </a:xfrm>
          <a:prstGeom prst="rect">
            <a:avLst/>
          </a:prstGeom>
        </p:spPr>
      </p:pic>
      <p:pic>
        <p:nvPicPr>
          <p:cNvPr id="10" name="Picture 9" descr="Icon&#10;&#10;Description automatically generated">
            <a:extLst>
              <a:ext uri="{FF2B5EF4-FFF2-40B4-BE49-F238E27FC236}">
                <a16:creationId xmlns:a16="http://schemas.microsoft.com/office/drawing/2014/main" id="{69571733-A93F-5AE3-351B-F8A4A158305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1243217" y="4357181"/>
            <a:ext cx="811729" cy="966025"/>
          </a:xfrm>
          <a:prstGeom prst="rect">
            <a:avLst/>
          </a:prstGeom>
        </p:spPr>
      </p:pic>
      <p:pic>
        <p:nvPicPr>
          <p:cNvPr id="20" name="Picture 19" descr="A picture containing text, coelenterate, coral&#10;&#10;Description automatically generated">
            <a:extLst>
              <a:ext uri="{FF2B5EF4-FFF2-40B4-BE49-F238E27FC236}">
                <a16:creationId xmlns:a16="http://schemas.microsoft.com/office/drawing/2014/main" id="{35756111-F01C-3E38-EB88-E80C174FDC0C}"/>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0269801" y="5223266"/>
            <a:ext cx="1625072" cy="1126301"/>
          </a:xfrm>
          <a:prstGeom prst="rect">
            <a:avLst/>
          </a:prstGeom>
        </p:spPr>
      </p:pic>
      <p:sp>
        <p:nvSpPr>
          <p:cNvPr id="21" name="TextBox 20">
            <a:extLst>
              <a:ext uri="{FF2B5EF4-FFF2-40B4-BE49-F238E27FC236}">
                <a16:creationId xmlns:a16="http://schemas.microsoft.com/office/drawing/2014/main" id="{008776C0-0FD0-43FA-AB5D-9D26393A49C4}"/>
              </a:ext>
            </a:extLst>
          </p:cNvPr>
          <p:cNvSpPr txBox="1"/>
          <p:nvPr/>
        </p:nvSpPr>
        <p:spPr>
          <a:xfrm>
            <a:off x="9911608" y="12060945"/>
            <a:ext cx="1625072" cy="507831"/>
          </a:xfrm>
          <a:prstGeom prst="rect">
            <a:avLst/>
          </a:prstGeom>
          <a:noFill/>
        </p:spPr>
        <p:txBody>
          <a:bodyPr wrap="square" rtlCol="0">
            <a:spAutoFit/>
          </a:bodyPr>
          <a:lstStyle/>
          <a:p>
            <a:r>
              <a:rPr lang="en-GB" sz="900" dirty="0">
                <a:hlinkClick r:id="rId8" tooltip="https://www.cnwintech.com/portfolio/ai-tech-first-project/"/>
              </a:rPr>
              <a:t>This Photo</a:t>
            </a:r>
            <a:r>
              <a:rPr lang="en-GB" sz="900" dirty="0"/>
              <a:t> by Unknown Author is licensed under </a:t>
            </a:r>
            <a:r>
              <a:rPr lang="en-GB" sz="900" dirty="0">
                <a:hlinkClick r:id="rId9" tooltip="https://creativecommons.org/licenses/by-nc-nd/3.0/"/>
              </a:rPr>
              <a:t>CC BY-NC-ND</a:t>
            </a:r>
            <a:endParaRPr lang="en-GB" sz="900" dirty="0"/>
          </a:p>
        </p:txBody>
      </p:sp>
    </p:spTree>
    <p:extLst>
      <p:ext uri="{BB962C8B-B14F-4D97-AF65-F5344CB8AC3E}">
        <p14:creationId xmlns:p14="http://schemas.microsoft.com/office/powerpoint/2010/main" val="3321043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F1EDE-5423-435C-B149-87AB1BC22B83}"/>
              </a:ext>
            </a:extLst>
          </p:cNvPr>
          <p:cNvSpPr>
            <a:spLocks noGrp="1"/>
          </p:cNvSpPr>
          <p:nvPr>
            <p:ph type="ctrTitle"/>
          </p:nvPr>
        </p:nvSpPr>
        <p:spPr>
          <a:xfrm>
            <a:off x="4267200" y="1615736"/>
            <a:ext cx="4179570" cy="1524735"/>
          </a:xfrm>
        </p:spPr>
        <p:txBody>
          <a:bodyPr/>
          <a:lstStyle/>
          <a:p>
            <a:r>
              <a:rPr lang="en-US" dirty="0"/>
              <a:t>THANK YOU</a:t>
            </a:r>
            <a:br>
              <a:rPr lang="en-US" dirty="0"/>
            </a:br>
            <a:br>
              <a:rPr lang="en-US" dirty="0"/>
            </a:br>
            <a:r>
              <a:rPr lang="en-US" dirty="0"/>
              <a:t>ANY QUESTIONS?</a:t>
            </a:r>
          </a:p>
        </p:txBody>
      </p:sp>
      <p:sp>
        <p:nvSpPr>
          <p:cNvPr id="3" name="Subtitle 2">
            <a:extLst>
              <a:ext uri="{FF2B5EF4-FFF2-40B4-BE49-F238E27FC236}">
                <a16:creationId xmlns:a16="http://schemas.microsoft.com/office/drawing/2014/main" id="{AF64C29E-DF30-4DC6-AB95-2016F9A703B6}"/>
              </a:ext>
            </a:extLst>
          </p:cNvPr>
          <p:cNvSpPr>
            <a:spLocks noGrp="1"/>
          </p:cNvSpPr>
          <p:nvPr>
            <p:ph type="subTitle" idx="1"/>
          </p:nvPr>
        </p:nvSpPr>
        <p:spPr>
          <a:xfrm>
            <a:off x="4267200" y="3238103"/>
            <a:ext cx="4179570" cy="1371997"/>
          </a:xfrm>
        </p:spPr>
        <p:txBody>
          <a:bodyPr>
            <a:normAutofit/>
          </a:bodyPr>
          <a:lstStyle/>
          <a:p>
            <a:r>
              <a:rPr lang="en-US" dirty="0"/>
              <a:t>Hefin Griffiths</a:t>
            </a:r>
          </a:p>
        </p:txBody>
      </p:sp>
    </p:spTree>
    <p:extLst>
      <p:ext uri="{BB962C8B-B14F-4D97-AF65-F5344CB8AC3E}">
        <p14:creationId xmlns:p14="http://schemas.microsoft.com/office/powerpoint/2010/main" val="19697875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74716EE5-DB64-ECF2-EF0F-0F7E26C231A1}"/>
              </a:ext>
            </a:extLst>
          </p:cNvPr>
          <p:cNvSpPr>
            <a:spLocks noGrp="1"/>
          </p:cNvSpPr>
          <p:nvPr>
            <p:ph type="title"/>
          </p:nvPr>
        </p:nvSpPr>
        <p:spPr>
          <a:xfrm>
            <a:off x="589280" y="365125"/>
            <a:ext cx="3667760" cy="762635"/>
          </a:xfrm>
        </p:spPr>
        <p:txBody>
          <a:bodyPr/>
          <a:lstStyle/>
          <a:p>
            <a:pPr algn="l"/>
            <a:r>
              <a:rPr lang="en-US" dirty="0"/>
              <a:t>REFERENCES</a:t>
            </a:r>
          </a:p>
        </p:txBody>
      </p:sp>
      <p:sp>
        <p:nvSpPr>
          <p:cNvPr id="15" name="Subtitle 2">
            <a:extLst>
              <a:ext uri="{FF2B5EF4-FFF2-40B4-BE49-F238E27FC236}">
                <a16:creationId xmlns:a16="http://schemas.microsoft.com/office/drawing/2014/main" id="{AE249E7D-B040-9E75-843C-7DD5696B1EFB}"/>
              </a:ext>
            </a:extLst>
          </p:cNvPr>
          <p:cNvSpPr>
            <a:spLocks noGrp="1"/>
          </p:cNvSpPr>
          <p:nvPr>
            <p:ph type="subTitle" idx="4294967295"/>
          </p:nvPr>
        </p:nvSpPr>
        <p:spPr>
          <a:xfrm>
            <a:off x="589280" y="1270000"/>
            <a:ext cx="11297920" cy="4968875"/>
          </a:xfrm>
        </p:spPr>
        <p:txBody>
          <a:bodyPr>
            <a:normAutofit fontScale="77500" lnSpcReduction="20000"/>
          </a:bodyPr>
          <a:lstStyle/>
          <a:p>
            <a:pPr marL="0" indent="0">
              <a:buNone/>
            </a:pPr>
            <a:r>
              <a:rPr lang="en-US" dirty="0">
                <a:solidFill>
                  <a:schemeClr val="tx1"/>
                </a:solidFill>
              </a:rPr>
              <a:t>PMBOK Guide 6</a:t>
            </a:r>
            <a:r>
              <a:rPr lang="en-US" baseline="30000" dirty="0">
                <a:solidFill>
                  <a:schemeClr val="tx1"/>
                </a:solidFill>
              </a:rPr>
              <a:t>th</a:t>
            </a:r>
            <a:r>
              <a:rPr lang="en-US" dirty="0">
                <a:solidFill>
                  <a:schemeClr val="tx1"/>
                </a:solidFill>
              </a:rPr>
              <a:t> Edition – PART1: Section 3.3.3 PMI 2017 Page 54</a:t>
            </a:r>
          </a:p>
          <a:p>
            <a:pPr marL="0" indent="0">
              <a:buNone/>
            </a:pPr>
            <a:endParaRPr lang="en-GB" dirty="0">
              <a:solidFill>
                <a:schemeClr val="tx1"/>
              </a:solidFill>
            </a:endParaRPr>
          </a:p>
          <a:p>
            <a:pPr marL="0" indent="0">
              <a:buNone/>
            </a:pPr>
            <a:r>
              <a:rPr lang="en-GB" dirty="0">
                <a:solidFill>
                  <a:schemeClr val="tx1"/>
                </a:solidFill>
              </a:rPr>
              <a:t>PAConsulting.com - Tearing down the walls: why the public sector needs a new culture of collaboration</a:t>
            </a:r>
          </a:p>
          <a:p>
            <a:pPr marL="0" indent="0">
              <a:buNone/>
            </a:pPr>
            <a:r>
              <a:rPr lang="en-US" dirty="0">
                <a:solidFill>
                  <a:schemeClr val="tx1"/>
                </a:solidFill>
              </a:rPr>
              <a:t>Matthew Walker, Richard Hughes 02/01/2014</a:t>
            </a:r>
            <a:endParaRPr lang="en-GB" dirty="0">
              <a:solidFill>
                <a:schemeClr val="tx1"/>
              </a:solidFill>
            </a:endParaRPr>
          </a:p>
          <a:p>
            <a:pPr marL="0" indent="0">
              <a:buNone/>
            </a:pPr>
            <a:r>
              <a:rPr lang="en-GB" dirty="0">
                <a:hlinkClick r:id="rId2"/>
              </a:rPr>
              <a:t>Tearing down the walls: why the public sector needs a… | PA Consulting</a:t>
            </a:r>
            <a:endParaRPr lang="en-GB" dirty="0"/>
          </a:p>
          <a:p>
            <a:pPr marL="0" indent="0">
              <a:buNone/>
            </a:pPr>
            <a:endParaRPr lang="en-US" dirty="0">
              <a:solidFill>
                <a:schemeClr val="tx1"/>
              </a:solidFill>
            </a:endParaRPr>
          </a:p>
          <a:p>
            <a:pPr marL="0" indent="0">
              <a:buNone/>
            </a:pPr>
            <a:r>
              <a:rPr lang="en-GB" dirty="0">
                <a:solidFill>
                  <a:schemeClr val="tx1"/>
                </a:solidFill>
              </a:rPr>
              <a:t>Project Management Journal - Agile Methods on Large Projects in Large Organizations </a:t>
            </a:r>
          </a:p>
          <a:p>
            <a:pPr marL="0" indent="0">
              <a:buNone/>
            </a:pPr>
            <a:r>
              <a:rPr lang="en-US" dirty="0">
                <a:solidFill>
                  <a:schemeClr val="tx1"/>
                </a:solidFill>
              </a:rPr>
              <a:t>Brian Hobbs, Yvan Petit - </a:t>
            </a:r>
            <a:r>
              <a:rPr lang="en-GB" dirty="0">
                <a:solidFill>
                  <a:schemeClr val="tx1"/>
                </a:solidFill>
              </a:rPr>
              <a:t>June/July 2017</a:t>
            </a:r>
          </a:p>
          <a:p>
            <a:pPr marL="0" indent="0">
              <a:buNone/>
            </a:pPr>
            <a:r>
              <a:rPr lang="en-GB" dirty="0">
                <a:solidFill>
                  <a:schemeClr val="tx1"/>
                </a:solidFill>
                <a:hlinkClick r:id="rId3"/>
              </a:rPr>
              <a:t>https://journals.sagepub.com/doi/epdf/10.1177/875697281704800301</a:t>
            </a:r>
            <a:endParaRPr lang="en-GB" dirty="0">
              <a:solidFill>
                <a:schemeClr val="tx1"/>
              </a:solidFill>
            </a:endParaRPr>
          </a:p>
          <a:p>
            <a:pPr marL="0" indent="0">
              <a:buNone/>
            </a:pPr>
            <a:endParaRPr lang="en-GB" dirty="0">
              <a:solidFill>
                <a:schemeClr val="tx1"/>
              </a:solidFill>
            </a:endParaRPr>
          </a:p>
          <a:p>
            <a:pPr marL="0" indent="0">
              <a:buNone/>
            </a:pPr>
            <a:r>
              <a:rPr lang="en-US" dirty="0">
                <a:solidFill>
                  <a:schemeClr val="tx1"/>
                </a:solidFill>
              </a:rPr>
              <a:t>Scrum.org</a:t>
            </a:r>
          </a:p>
          <a:p>
            <a:pPr marL="0" indent="0">
              <a:buNone/>
            </a:pPr>
            <a:r>
              <a:rPr lang="en-US" dirty="0">
                <a:solidFill>
                  <a:schemeClr val="tx1"/>
                </a:solidFill>
                <a:hlinkClick r:id="rId4"/>
              </a:rPr>
              <a:t>https://scrumorg-website-prod.s3.amazonaws.com/drupal/2021-01/Scrumorg-Scrum-Framework-tabloid.pdf</a:t>
            </a:r>
            <a:endParaRPr lang="en-US" dirty="0">
              <a:solidFill>
                <a:schemeClr val="tx1"/>
              </a:solidFill>
            </a:endParaRPr>
          </a:p>
          <a:p>
            <a:endParaRPr lang="en-US" dirty="0">
              <a:solidFill>
                <a:schemeClr val="tx1"/>
              </a:solidFill>
            </a:endParaRPr>
          </a:p>
          <a:p>
            <a:endParaRPr lang="en-US" dirty="0">
              <a:solidFill>
                <a:schemeClr val="tx1"/>
              </a:solidFill>
            </a:endParaRPr>
          </a:p>
        </p:txBody>
      </p:sp>
    </p:spTree>
    <p:extLst>
      <p:ext uri="{BB962C8B-B14F-4D97-AF65-F5344CB8AC3E}">
        <p14:creationId xmlns:p14="http://schemas.microsoft.com/office/powerpoint/2010/main" val="3950421084"/>
      </p:ext>
    </p:extLst>
  </p:cSld>
  <p:clrMapOvr>
    <a:masterClrMapping/>
  </p:clrMapOvr>
</p:sld>
</file>

<file path=ppt/theme/theme1.xml><?xml version="1.0" encoding="utf-8"?>
<a:theme xmlns:a="http://schemas.openxmlformats.org/drawingml/2006/main" name="Office Theme">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ist Presentation_tm67328976_Win32_LW_SL_v3" id="{B5A5B451-F186-4F05-917D-430247B33515}" vid="{C0610F80-F57F-4E6B-A096-3AEBDD5FC5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0FD6FE22-81A0-4500-AFD0-342D21BB9A2C}">
  <ds:schemaRefs>
    <ds:schemaRef ds:uri="http://schemas.microsoft.com/sharepoint/v3/contenttype/forms"/>
  </ds:schemaRefs>
</ds:datastoreItem>
</file>

<file path=customXml/itemProps2.xml><?xml version="1.0" encoding="utf-8"?>
<ds:datastoreItem xmlns:ds="http://schemas.openxmlformats.org/officeDocument/2006/customXml" ds:itemID="{CC96B61E-1B64-430F-934F-7D1B9002802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9C43685-694E-4579-B109-3C418D49DA65}">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{A4355AF7-12D3-4B60-8985-AFAF91BDFB5A}tf67328976_win32</Template>
  <TotalTime>952</TotalTime>
  <Words>2274</Words>
  <Application>Microsoft Office PowerPoint</Application>
  <PresentationFormat>Widescreen</PresentationFormat>
  <Paragraphs>180</Paragraphs>
  <Slides>19</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Tenorite</vt:lpstr>
      <vt:lpstr>Office Theme</vt:lpstr>
      <vt:lpstr>Planning and Designing A Project management process for the workplace</vt:lpstr>
      <vt:lpstr>AGENDA</vt:lpstr>
      <vt:lpstr>INTRODUCTION</vt:lpstr>
      <vt:lpstr>Current Processes</vt:lpstr>
      <vt:lpstr>What issues do the current processes introduce?</vt:lpstr>
      <vt:lpstr>AREAS FOR IMPROVEMENT</vt:lpstr>
      <vt:lpstr>The idea – time to defrost, MAKE USE OF WHAT WE CAN, make some space in the freezer and freeze only what we need​</vt:lpstr>
      <vt:lpstr>FRESH VIEW USING MS TEAMS COLLABORATION CHANNELS - Underpinned by the Microsoft Office365 toolkit</vt:lpstr>
      <vt:lpstr>HOW IT WILL WORK  – Collaborative approach using the ‘FreshView’ approach</vt:lpstr>
      <vt:lpstr>WHAT WOULD THIS LOOK LIKE?</vt:lpstr>
      <vt:lpstr>WHAT WOULD THIS LOOK LIKE?</vt:lpstr>
      <vt:lpstr>WHAT WOULD THIS LOOK LIKE?</vt:lpstr>
      <vt:lpstr>WHAT WOULD THIS LOOK LIKE?</vt:lpstr>
      <vt:lpstr>WHAT WOULD THIS LOOK LIKE?</vt:lpstr>
      <vt:lpstr>AN Example of this approach &amp; How THIS would fit into AN existing pm style</vt:lpstr>
      <vt:lpstr>HOW IT WILL IMPROVE THINGS</vt:lpstr>
      <vt:lpstr>SUMMARY</vt:lpstr>
      <vt:lpstr>THANK YOU  ANY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Planning and Designing A Project management process for the workplace</dc:title>
  <dc:creator>Hefin W Griffiths</dc:creator>
  <cp:lastModifiedBy>Hefin W Griffiths</cp:lastModifiedBy>
  <cp:revision>2</cp:revision>
  <dcterms:created xsi:type="dcterms:W3CDTF">2022-11-14T10:15:36Z</dcterms:created>
  <dcterms:modified xsi:type="dcterms:W3CDTF">2022-11-22T17:23:08Z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