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4" r:id="rId1"/>
  </p:sldMasterIdLst>
  <p:notesMasterIdLst>
    <p:notesMasterId r:id="rId13"/>
  </p:notesMasterIdLst>
  <p:handoutMasterIdLst>
    <p:handoutMasterId r:id="rId14"/>
  </p:handoutMasterIdLst>
  <p:sldIdLst>
    <p:sldId id="267" r:id="rId2"/>
    <p:sldId id="268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04" autoAdjust="0"/>
    <p:restoredTop sz="94706" autoAdjust="0"/>
  </p:normalViewPr>
  <p:slideViewPr>
    <p:cSldViewPr snapToGrid="0">
      <p:cViewPr varScale="1">
        <p:scale>
          <a:sx n="74" d="100"/>
          <a:sy n="74" d="100"/>
        </p:scale>
        <p:origin x="792" y="72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3" d="100"/>
          <a:sy n="63" d="100"/>
        </p:scale>
        <p:origin x="283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en-US"/>
              <a:t>4/29/2019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en-US"/>
              <a:t>4/29/2019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2510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203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212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A72D1-64D5-4552-ACDD-1CCE5F7F800D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513F29E-967E-4B69-BEAA-E3504E4378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938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A8D9AD5-F248-4919-864A-CFD76CC027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960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050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68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167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 smtClean="0"/>
              <a:pPr/>
              <a:t>4/29/2019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A013F82-EE5E-44EE-A61D-E31C6657F26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32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 smtClean="0"/>
              <a:pPr/>
              <a:t>4/29/2019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75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 smtClean="0"/>
              <a:pPr/>
              <a:t>4/29/2019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05561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 smtClean="0"/>
              <a:pPr/>
              <a:t>4/29/2019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5886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 smtClean="0"/>
              <a:pPr/>
              <a:t>4/29/2019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147188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 smtClean="0"/>
              <a:pPr/>
              <a:t>4/29/2019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9217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837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583DDF-CA54-461A-A486-592D2374C532}" type="datetimeFigureOut">
              <a:rPr lang="en-US" smtClean="0"/>
              <a:t>4/29/2019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581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583DDF-CA54-461A-A486-592D2374C532}" type="datetimeFigureOut">
              <a:rPr lang="en-US" smtClean="0"/>
              <a:pPr/>
              <a:t>4/29/2019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A8D9AD5-F248-4919-864A-CFD76CC027D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554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77" r:id="rId13"/>
    <p:sldLayoutId id="2147483678" r:id="rId14"/>
    <p:sldLayoutId id="2147483679" r:id="rId15"/>
    <p:sldLayoutId id="2147483680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anagementstudyguide.com/theory-x-y-motivation.htm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://www.researchersworld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5991" t="17621" r="2730" b="34743"/>
          <a:stretch/>
        </p:blipFill>
        <p:spPr>
          <a:xfrm>
            <a:off x="0" y="0"/>
            <a:ext cx="12209171" cy="370911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3349" y="4590058"/>
            <a:ext cx="4642297" cy="1652658"/>
          </a:xfrm>
          <a:prstGeom prst="rect">
            <a:avLst/>
          </a:prstGeom>
        </p:spPr>
      </p:pic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7513669" y="3727173"/>
            <a:ext cx="5489890" cy="3130827"/>
          </a:xfrm>
        </p:spPr>
        <p:txBody>
          <a:bodyPr>
            <a:normAutofit fontScale="25000" lnSpcReduction="20000"/>
          </a:bodyPr>
          <a:lstStyle/>
          <a:p>
            <a:r>
              <a:rPr lang="en-GB" sz="6400" b="1" dirty="0">
                <a:latin typeface="Adobe Heiti Std R" panose="020B0400000000000000" pitchFamily="34" charset="-128"/>
                <a:ea typeface="Adobe Heiti Std R" panose="020B0400000000000000" pitchFamily="34" charset="-128"/>
              </a:rPr>
              <a:t>CARMEN- MARIANA PROCA: ID 1809333</a:t>
            </a:r>
            <a:endParaRPr lang="en-GB" sz="6400" dirty="0">
              <a:latin typeface="Adobe Heiti Std R" panose="020B0400000000000000" pitchFamily="34" charset="-128"/>
              <a:ea typeface="Adobe Heiti Std R" panose="020B0400000000000000" pitchFamily="34" charset="-128"/>
            </a:endParaRPr>
          </a:p>
          <a:p>
            <a:r>
              <a:rPr lang="en-GB" sz="6400" b="1" dirty="0">
                <a:latin typeface="Adobe Heiti Std R" panose="020B0400000000000000" pitchFamily="34" charset="-128"/>
                <a:ea typeface="Adobe Heiti Std R" panose="020B0400000000000000" pitchFamily="34" charset="-128"/>
              </a:rPr>
              <a:t>RALUCA IGNAT: ID 1714518</a:t>
            </a:r>
            <a:endParaRPr lang="en-GB" sz="6400" dirty="0">
              <a:latin typeface="Adobe Heiti Std R" panose="020B0400000000000000" pitchFamily="34" charset="-128"/>
              <a:ea typeface="Adobe Heiti Std R" panose="020B0400000000000000" pitchFamily="34" charset="-128"/>
            </a:endParaRPr>
          </a:p>
          <a:p>
            <a:r>
              <a:rPr lang="en-GB" sz="6400" b="1" dirty="0">
                <a:latin typeface="Adobe Heiti Std R" panose="020B0400000000000000" pitchFamily="34" charset="-128"/>
                <a:ea typeface="Adobe Heiti Std R" panose="020B0400000000000000" pitchFamily="34" charset="-128"/>
              </a:rPr>
              <a:t>NICOLETA POPESCU: ID 1808468</a:t>
            </a:r>
            <a:endParaRPr lang="en-GB" sz="6400" dirty="0">
              <a:latin typeface="Adobe Heiti Std R" panose="020B0400000000000000" pitchFamily="34" charset="-128"/>
              <a:ea typeface="Adobe Heiti Std R" panose="020B0400000000000000" pitchFamily="34" charset="-128"/>
            </a:endParaRPr>
          </a:p>
          <a:p>
            <a:r>
              <a:rPr lang="en-GB" sz="6400" b="1" dirty="0">
                <a:latin typeface="Adobe Heiti Std R" panose="020B0400000000000000" pitchFamily="34" charset="-128"/>
                <a:ea typeface="Adobe Heiti Std R" panose="020B0400000000000000" pitchFamily="34" charset="-128"/>
              </a:rPr>
              <a:t>MIRELA BRASOVEANU: ID1809440</a:t>
            </a:r>
            <a:endParaRPr lang="en-GB" sz="6400" dirty="0">
              <a:latin typeface="Adobe Heiti Std R" panose="020B0400000000000000" pitchFamily="34" charset="-128"/>
              <a:ea typeface="Adobe Heiti Std R" panose="020B0400000000000000" pitchFamily="34" charset="-128"/>
            </a:endParaRPr>
          </a:p>
          <a:p>
            <a:r>
              <a:rPr lang="en-GB" sz="6400" b="1" dirty="0">
                <a:latin typeface="Adobe Heiti Std R" panose="020B0400000000000000" pitchFamily="34" charset="-128"/>
                <a:ea typeface="Adobe Heiti Std R" panose="020B0400000000000000" pitchFamily="34" charset="-128"/>
              </a:rPr>
              <a:t>MIRCEA PROCA: ID 1811226</a:t>
            </a:r>
            <a:endParaRPr lang="en-GB" sz="6400" dirty="0">
              <a:latin typeface="Adobe Heiti Std R" panose="020B0400000000000000" pitchFamily="34" charset="-128"/>
              <a:ea typeface="Adobe Heiti Std R" panose="020B0400000000000000" pitchFamily="34" charset="-128"/>
            </a:endParaRPr>
          </a:p>
          <a:p>
            <a:r>
              <a:rPr lang="en-GB" sz="6400" b="1" dirty="0">
                <a:latin typeface="Adobe Heiti Std R" panose="020B0400000000000000" pitchFamily="34" charset="-128"/>
                <a:ea typeface="Adobe Heiti Std R" panose="020B0400000000000000" pitchFamily="34" charset="-128"/>
              </a:rPr>
              <a:t> </a:t>
            </a:r>
            <a:endParaRPr lang="en-GB" sz="6400" dirty="0">
              <a:latin typeface="Adobe Heiti Std R" panose="020B0400000000000000" pitchFamily="34" charset="-128"/>
              <a:ea typeface="Adobe Heiti Std R" panose="020B0400000000000000" pitchFamily="34" charset="-128"/>
            </a:endParaRPr>
          </a:p>
          <a:p>
            <a:r>
              <a:rPr lang="en-GB" sz="6400" b="1" dirty="0">
                <a:latin typeface="Adobe Heiti Std R" panose="020B0400000000000000" pitchFamily="34" charset="-128"/>
                <a:ea typeface="Adobe Heiti Std R" panose="020B0400000000000000" pitchFamily="34" charset="-128"/>
              </a:rPr>
              <a:t>MODULE TITLE: </a:t>
            </a:r>
            <a:r>
              <a:rPr lang="en-GB" sz="6400" dirty="0">
                <a:latin typeface="Adobe Heiti Std R" panose="020B0400000000000000" pitchFamily="34" charset="-128"/>
                <a:ea typeface="Adobe Heiti Std R" panose="020B0400000000000000" pitchFamily="34" charset="-128"/>
              </a:rPr>
              <a:t>INTRODUCTION THE MODERN</a:t>
            </a:r>
          </a:p>
          <a:p>
            <a:r>
              <a:rPr lang="en-GB" sz="6400" dirty="0">
                <a:latin typeface="Adobe Heiti Std R" panose="020B0400000000000000" pitchFamily="34" charset="-128"/>
                <a:ea typeface="Adobe Heiti Std R" panose="020B0400000000000000" pitchFamily="34" charset="-128"/>
              </a:rPr>
              <a:t>WORKPLACE </a:t>
            </a:r>
          </a:p>
          <a:p>
            <a:r>
              <a:rPr lang="en-GB" sz="6400" b="1" dirty="0">
                <a:latin typeface="Adobe Heiti Std R" panose="020B0400000000000000" pitchFamily="34" charset="-128"/>
                <a:ea typeface="Adobe Heiti Std R" panose="020B0400000000000000" pitchFamily="34" charset="-128"/>
              </a:rPr>
              <a:t>LECTURER NAME: </a:t>
            </a:r>
            <a:r>
              <a:rPr lang="en-GB" sz="6400" dirty="0">
                <a:latin typeface="Adobe Heiti Std R" panose="020B0400000000000000" pitchFamily="34" charset="-128"/>
                <a:ea typeface="Adobe Heiti Std R" panose="020B0400000000000000" pitchFamily="34" charset="-128"/>
              </a:rPr>
              <a:t>ANUPAM MAZUMDAR</a:t>
            </a:r>
          </a:p>
          <a:p>
            <a:r>
              <a:rPr lang="en-GB" sz="6400" b="1" dirty="0">
                <a:latin typeface="Adobe Heiti Std R" panose="020B0400000000000000" pitchFamily="34" charset="-128"/>
                <a:ea typeface="Adobe Heiti Std R" panose="020B0400000000000000" pitchFamily="34" charset="-128"/>
              </a:rPr>
              <a:t>MODULE CODE:    </a:t>
            </a:r>
            <a:r>
              <a:rPr lang="en-GB" sz="6400" dirty="0">
                <a:latin typeface="Adobe Heiti Std R" panose="020B0400000000000000" pitchFamily="34" charset="-128"/>
                <a:ea typeface="Adobe Heiti Std R" panose="020B0400000000000000" pitchFamily="34" charset="-128"/>
              </a:rPr>
              <a:t>LCBB4003</a:t>
            </a:r>
          </a:p>
          <a:p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828599">
            <a:off x="5444802" y="5780009"/>
            <a:ext cx="1758190" cy="54914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/>
          <a:srcRect l="7027" t="7123" r="4722" b="7572"/>
          <a:stretch/>
        </p:blipFill>
        <p:spPr>
          <a:xfrm>
            <a:off x="159017" y="4092585"/>
            <a:ext cx="1279216" cy="99494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32168" y="1"/>
            <a:ext cx="1477003" cy="87359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63765" y="6548907"/>
            <a:ext cx="395073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solidFill>
                  <a:srgbClr val="FF0000"/>
                </a:solidFill>
                <a:latin typeface="Adobe Caslon Pro Bold" panose="0205070206050A020403" pitchFamily="18" charset="0"/>
              </a:rPr>
              <a:t>Since 1906-Bringing Our Best to You</a:t>
            </a:r>
            <a:endParaRPr lang="en-GB" sz="1600" dirty="0">
              <a:solidFill>
                <a:srgbClr val="FF0000"/>
              </a:solidFill>
              <a:latin typeface="Adobe Caslon Pro Bold" panose="0205070206050A0204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717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791" y="1564106"/>
            <a:ext cx="7561428" cy="4475747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sz="3200" dirty="0" smtClean="0"/>
              <a:t> </a:t>
            </a:r>
            <a:r>
              <a:rPr lang="en-GB" sz="3600" dirty="0" smtClean="0">
                <a:solidFill>
                  <a:schemeClr val="tx1"/>
                </a:solidFill>
                <a:latin typeface="Baskerville Old Face" panose="02020602080505020303" pitchFamily="18" charset="0"/>
                <a:ea typeface="Adobe Heiti Std R" panose="020B0400000000000000" pitchFamily="34" charset="-128"/>
              </a:rPr>
              <a:t>Introduction of Kellogg’s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 smtClean="0">
                <a:solidFill>
                  <a:schemeClr val="tx1"/>
                </a:solidFill>
                <a:latin typeface="Baskerville Old Face" panose="02020602080505020303" pitchFamily="18" charset="0"/>
                <a:ea typeface="Adobe Heiti Std R" panose="020B0400000000000000" pitchFamily="34" charset="-128"/>
              </a:rPr>
              <a:t>Outline and Background of Kellogg’s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 smtClean="0">
                <a:solidFill>
                  <a:schemeClr val="tx1"/>
                </a:solidFill>
                <a:latin typeface="Baskerville Old Face" panose="02020602080505020303" pitchFamily="18" charset="0"/>
                <a:ea typeface="Adobe Heiti Std R" panose="020B0400000000000000" pitchFamily="34" charset="-128"/>
              </a:rPr>
              <a:t>Objectives and goals(why they’re important and how they’re established)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 smtClean="0">
                <a:solidFill>
                  <a:schemeClr val="tx1"/>
                </a:solidFill>
                <a:latin typeface="Baskerville Old Face" panose="02020602080505020303" pitchFamily="18" charset="0"/>
                <a:ea typeface="Adobe Heiti Std R" panose="020B0400000000000000" pitchFamily="34" charset="-128"/>
              </a:rPr>
              <a:t>Management behaviour and leadership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 smtClean="0">
                <a:solidFill>
                  <a:schemeClr val="tx1"/>
                </a:solidFill>
                <a:latin typeface="Baskerville Old Face" panose="02020602080505020303" pitchFamily="18" charset="0"/>
                <a:ea typeface="Adobe Heiti Std R" panose="020B0400000000000000" pitchFamily="34" charset="-128"/>
              </a:rPr>
              <a:t>Team and group behaviours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 smtClean="0">
                <a:solidFill>
                  <a:schemeClr val="tx1"/>
                </a:solidFill>
                <a:latin typeface="Baskerville Old Face" panose="02020602080505020303" pitchFamily="18" charset="0"/>
                <a:ea typeface="Adobe Heiti Std R" panose="020B0400000000000000" pitchFamily="34" charset="-128"/>
              </a:rPr>
              <a:t>Perception and Motivation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3810000" y="200071"/>
            <a:ext cx="399532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CONTENT: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571529">
            <a:off x="9904677" y="22220"/>
            <a:ext cx="1914310" cy="24751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13570" r="13427"/>
          <a:stretch/>
        </p:blipFill>
        <p:spPr>
          <a:xfrm>
            <a:off x="8341137" y="389943"/>
            <a:ext cx="1600200" cy="220130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t="8349" b="8162"/>
          <a:stretch/>
        </p:blipFill>
        <p:spPr>
          <a:xfrm>
            <a:off x="10009406" y="5035775"/>
            <a:ext cx="2182594" cy="18222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/>
          <a:srcRect l="13531" r="13722"/>
          <a:stretch/>
        </p:blipFill>
        <p:spPr>
          <a:xfrm>
            <a:off x="10293835" y="2474768"/>
            <a:ext cx="1756610" cy="241467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6"/>
          <a:srcRect l="18516" t="4684" r="13742" b="6284"/>
          <a:stretch/>
        </p:blipFill>
        <p:spPr>
          <a:xfrm>
            <a:off x="6094413" y="4786700"/>
            <a:ext cx="3488026" cy="196801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7"/>
          <a:srcRect l="14421" t="-552" r="14737" b="-1261"/>
          <a:stretch/>
        </p:blipFill>
        <p:spPr>
          <a:xfrm>
            <a:off x="8348535" y="2639383"/>
            <a:ext cx="1512012" cy="2180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774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38003" y="1446712"/>
            <a:ext cx="9601198" cy="2959767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en-GB" sz="2800" dirty="0" smtClean="0">
                <a:solidFill>
                  <a:srgbClr val="FF0000"/>
                </a:solidFill>
                <a:latin typeface="Baskerville Old Face" panose="02020602080505020303" pitchFamily="18" charset="0"/>
              </a:rPr>
              <a:t>Kellogg’s </a:t>
            </a:r>
            <a:r>
              <a:rPr lang="en-GB" sz="2800" dirty="0">
                <a:solidFill>
                  <a:srgbClr val="FF0000"/>
                </a:solidFill>
                <a:latin typeface="Baskerville Old Face" panose="02020602080505020303" pitchFamily="18" charset="0"/>
              </a:rPr>
              <a:t>Company </a:t>
            </a:r>
            <a:r>
              <a:rPr lang="en-GB" sz="2800" dirty="0">
                <a:solidFill>
                  <a:schemeClr val="tx1"/>
                </a:solidFill>
                <a:latin typeface="Baskerville Old Face" panose="02020602080505020303" pitchFamily="18" charset="0"/>
              </a:rPr>
              <a:t>is the world’s leading producer of breakfast </a:t>
            </a:r>
            <a:r>
              <a:rPr lang="en-GB" sz="2800" dirty="0" smtClean="0">
                <a:solidFill>
                  <a:schemeClr val="tx1"/>
                </a:solidFill>
                <a:latin typeface="Baskerville Old Face" panose="02020602080505020303" pitchFamily="18" charset="0"/>
              </a:rPr>
              <a:t>cereals.</a:t>
            </a:r>
          </a:p>
          <a:p>
            <a:pPr marL="45720" indent="0">
              <a:buNone/>
            </a:pPr>
            <a:r>
              <a:rPr lang="en-GB" sz="2800" dirty="0" smtClean="0">
                <a:solidFill>
                  <a:schemeClr val="tx1"/>
                </a:solidFill>
                <a:latin typeface="Baskerville Old Face" panose="02020602080505020303" pitchFamily="18" charset="0"/>
              </a:rPr>
              <a:t>Kellogg’s </a:t>
            </a:r>
            <a:r>
              <a:rPr lang="en-GB" sz="2800" dirty="0">
                <a:solidFill>
                  <a:schemeClr val="tx1"/>
                </a:solidFill>
                <a:latin typeface="Baskerville Old Face" panose="02020602080505020303" pitchFamily="18" charset="0"/>
              </a:rPr>
              <a:t>has </a:t>
            </a:r>
            <a:r>
              <a:rPr lang="en-GB" sz="2800" dirty="0" smtClean="0">
                <a:solidFill>
                  <a:schemeClr val="tx1"/>
                </a:solidFill>
                <a:latin typeface="Baskerville Old Face" panose="02020602080505020303" pitchFamily="18" charset="0"/>
              </a:rPr>
              <a:t>been the </a:t>
            </a:r>
            <a:r>
              <a:rPr lang="en-GB" sz="2800" dirty="0">
                <a:solidFill>
                  <a:schemeClr val="tx1"/>
                </a:solidFill>
                <a:latin typeface="Baskerville Old Face" panose="02020602080505020303" pitchFamily="18" charset="0"/>
              </a:rPr>
              <a:t>leader in health and nutrition </a:t>
            </a:r>
            <a:r>
              <a:rPr lang="en-GB" sz="2800" dirty="0" smtClean="0">
                <a:solidFill>
                  <a:schemeClr val="tx1"/>
                </a:solidFill>
                <a:latin typeface="Baskerville Old Face" panose="02020602080505020303" pitchFamily="18" charset="0"/>
              </a:rPr>
              <a:t>foods for more than 100 years.</a:t>
            </a:r>
          </a:p>
          <a:p>
            <a:pPr marL="45720" indent="0">
              <a:buNone/>
            </a:pPr>
            <a:r>
              <a:rPr lang="en-GB" sz="2800" dirty="0" smtClean="0">
                <a:solidFill>
                  <a:schemeClr val="tx1"/>
                </a:solidFill>
                <a:latin typeface="Baskerville Old Face" panose="02020602080505020303" pitchFamily="18" charset="0"/>
              </a:rPr>
              <a:t>Their business focus and strategy is</a:t>
            </a:r>
            <a:r>
              <a:rPr lang="en-GB" sz="2800" dirty="0" smtClean="0">
                <a:latin typeface="Baskerville Old Face" panose="02020602080505020303" pitchFamily="18" charset="0"/>
              </a:rPr>
              <a:t> </a:t>
            </a:r>
            <a:r>
              <a:rPr lang="en-GB" sz="2800" dirty="0">
                <a:solidFill>
                  <a:srgbClr val="FF0000"/>
                </a:solidFill>
                <a:latin typeface="Baskerville Old Face" panose="02020602080505020303" pitchFamily="18" charset="0"/>
              </a:rPr>
              <a:t>growth</a:t>
            </a:r>
            <a:r>
              <a:rPr lang="en-GB" sz="2800" dirty="0">
                <a:latin typeface="Baskerville Old Face" panose="02020602080505020303" pitchFamily="18" charset="0"/>
              </a:rPr>
              <a:t> </a:t>
            </a:r>
            <a:r>
              <a:rPr lang="en-GB" sz="2800" dirty="0">
                <a:solidFill>
                  <a:schemeClr val="tx1"/>
                </a:solidFill>
                <a:latin typeface="Baskerville Old Face" panose="02020602080505020303" pitchFamily="18" charset="0"/>
              </a:rPr>
              <a:t>and </a:t>
            </a:r>
            <a:r>
              <a:rPr lang="en-GB" sz="2800" dirty="0" smtClean="0">
                <a:solidFill>
                  <a:schemeClr val="tx1"/>
                </a:solidFill>
                <a:latin typeface="Baskerville Old Face" panose="02020602080505020303" pitchFamily="18" charset="0"/>
              </a:rPr>
              <a:t>their</a:t>
            </a:r>
            <a:r>
              <a:rPr lang="en-GB" sz="2800" dirty="0" smtClean="0">
                <a:latin typeface="Baskerville Old Face" panose="02020602080505020303" pitchFamily="18" charset="0"/>
              </a:rPr>
              <a:t> </a:t>
            </a:r>
            <a:r>
              <a:rPr lang="en-GB" sz="2800" dirty="0">
                <a:solidFill>
                  <a:srgbClr val="FF0000"/>
                </a:solidFill>
                <a:latin typeface="Baskerville Old Face" panose="02020602080505020303" pitchFamily="18" charset="0"/>
              </a:rPr>
              <a:t>influence on the environment.</a:t>
            </a:r>
          </a:p>
          <a:p>
            <a:pPr marL="4572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505401" y="287019"/>
            <a:ext cx="51780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INTRODUCTION</a:t>
            </a:r>
            <a:endParaRPr lang="en-US" sz="54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96" y="208029"/>
            <a:ext cx="1525507" cy="153305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410" y="4559644"/>
            <a:ext cx="4446023" cy="174959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8968" y="4499829"/>
            <a:ext cx="3112118" cy="176687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12496" y="6309237"/>
            <a:ext cx="77494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latin typeface="Baskerville Old Face" panose="02020602080505020303" pitchFamily="18" charset="0"/>
              </a:rPr>
              <a:t>Reference</a:t>
            </a:r>
            <a:r>
              <a:rPr lang="en-GB" sz="1600" dirty="0">
                <a:latin typeface="Baskerville Old Face" panose="02020602080505020303" pitchFamily="18" charset="0"/>
              </a:rPr>
              <a:t>: </a:t>
            </a:r>
            <a:endParaRPr lang="en-GB" sz="1600" dirty="0" smtClean="0">
              <a:latin typeface="Baskerville Old Face" panose="02020602080505020303" pitchFamily="18" charset="0"/>
            </a:endParaRPr>
          </a:p>
          <a:p>
            <a:r>
              <a:rPr lang="en-GB" sz="1600" dirty="0" smtClean="0">
                <a:latin typeface="Baskerville Old Face" panose="02020602080505020303" pitchFamily="18" charset="0"/>
              </a:rPr>
              <a:t>The </a:t>
            </a:r>
            <a:r>
              <a:rPr lang="en-GB" sz="1600" dirty="0">
                <a:latin typeface="Baskerville Old Face" panose="02020602080505020303" pitchFamily="18" charset="0"/>
              </a:rPr>
              <a:t>History of Kellogg Company, Battle Creek, Mich.: Kellogg Company, 1986.</a:t>
            </a:r>
          </a:p>
        </p:txBody>
      </p:sp>
    </p:spTree>
    <p:extLst>
      <p:ext uri="{BB962C8B-B14F-4D97-AF65-F5344CB8AC3E}">
        <p14:creationId xmlns:p14="http://schemas.microsoft.com/office/powerpoint/2010/main" val="2007293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24164" y="248198"/>
            <a:ext cx="465294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BACKGROUND AND…</a:t>
            </a:r>
            <a:endParaRPr lang="en-US" sz="36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443790" y="1347537"/>
            <a:ext cx="1028116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Kellogg’s</a:t>
            </a:r>
            <a:r>
              <a:rPr lang="en-GB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 is an American multifunctional food manufacturing company. </a:t>
            </a:r>
            <a:br>
              <a:rPr lang="en-GB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</a:br>
            <a:r>
              <a:rPr lang="en-GB" sz="2400" dirty="0" smtClean="0">
                <a:latin typeface="Baskerville Old Face" panose="02020602080505020303" pitchFamily="18" charset="0"/>
                <a:cs typeface="Times New Roman" panose="02020603050405020304" pitchFamily="18" charset="0"/>
              </a:rPr>
              <a:t>It </a:t>
            </a:r>
            <a:r>
              <a:rPr lang="en-GB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was founded by W.K.Kellogg in 1906 with only 44 employees in Battle Creek, </a:t>
            </a:r>
            <a:r>
              <a:rPr lang="en-GB" sz="2400" dirty="0" smtClean="0">
                <a:latin typeface="Baskerville Old Face" panose="02020602080505020303" pitchFamily="18" charset="0"/>
                <a:cs typeface="Times New Roman" panose="02020603050405020304" pitchFamily="18" charset="0"/>
              </a:rPr>
              <a:t>Michigan.</a:t>
            </a:r>
          </a:p>
          <a:p>
            <a:r>
              <a:rPr lang="en-GB" sz="2400" dirty="0" smtClean="0">
                <a:latin typeface="Baskerville Old Face" panose="02020602080505020303" pitchFamily="18" charset="0"/>
                <a:cs typeface="Times New Roman" panose="02020603050405020304" pitchFamily="18" charset="0"/>
              </a:rPr>
              <a:t>Together </a:t>
            </a:r>
            <a:r>
              <a:rPr lang="en-GB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they created </a:t>
            </a:r>
            <a:r>
              <a:rPr lang="en-GB" sz="2400" dirty="0">
                <a:solidFill>
                  <a:srgbClr val="FF0000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Kellogg’s Corn Flakes.</a:t>
            </a:r>
            <a:r>
              <a:rPr lang="en-GB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803479" y="3324038"/>
            <a:ext cx="560518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 smtClean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…OUTLINE OF KELLOGG’S</a:t>
            </a:r>
            <a:endParaRPr lang="en-US" sz="36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540482" y="4189001"/>
            <a:ext cx="8987165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Kellogg's</a:t>
            </a:r>
            <a:r>
              <a:rPr lang="en-GB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  is the world’s leading producer of  </a:t>
            </a:r>
            <a:r>
              <a:rPr lang="en-GB" sz="2400" dirty="0">
                <a:solidFill>
                  <a:srgbClr val="FF0000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cereal</a:t>
            </a:r>
            <a:r>
              <a:rPr lang="en-GB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 and </a:t>
            </a:r>
            <a:r>
              <a:rPr lang="en-GB" sz="2400" dirty="0">
                <a:solidFill>
                  <a:srgbClr val="FF0000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convenience foods</a:t>
            </a:r>
            <a:r>
              <a:rPr lang="en-GB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, including </a:t>
            </a:r>
            <a:r>
              <a:rPr lang="en-GB" sz="2400" dirty="0">
                <a:solidFill>
                  <a:srgbClr val="FF0000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crackers cookies</a:t>
            </a:r>
            <a:r>
              <a:rPr lang="en-GB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, and </a:t>
            </a:r>
            <a:r>
              <a:rPr lang="en-GB" sz="2400" dirty="0">
                <a:solidFill>
                  <a:srgbClr val="FF0000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toaster </a:t>
            </a:r>
            <a:r>
              <a:rPr lang="en-GB" sz="2400" dirty="0" smtClean="0">
                <a:solidFill>
                  <a:srgbClr val="FF0000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pastries</a:t>
            </a:r>
            <a:r>
              <a:rPr lang="en-GB" sz="2400" dirty="0" smtClean="0">
                <a:latin typeface="Baskerville Old Face" panose="02020602080505020303" pitchFamily="18" charset="0"/>
                <a:cs typeface="Times New Roman" panose="02020603050405020304" pitchFamily="18" charset="0"/>
              </a:rPr>
              <a:t>. They market </a:t>
            </a:r>
            <a:r>
              <a:rPr lang="en-GB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their products by several well known brands including</a:t>
            </a:r>
            <a:r>
              <a:rPr lang="en-GB" sz="2400" dirty="0">
                <a:solidFill>
                  <a:srgbClr val="FF0000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 corn flakes, pringles, eggo, keebler</a:t>
            </a:r>
            <a:r>
              <a:rPr lang="en-GB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 and </a:t>
            </a:r>
            <a:r>
              <a:rPr lang="en-GB" sz="2400" dirty="0">
                <a:solidFill>
                  <a:srgbClr val="FF0000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cheez-it. </a:t>
            </a:r>
            <a:br>
              <a:rPr lang="en-GB" sz="2400" dirty="0">
                <a:solidFill>
                  <a:srgbClr val="FF0000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</a:br>
            <a:r>
              <a:rPr lang="en-GB" sz="2400" dirty="0" smtClean="0">
                <a:solidFill>
                  <a:srgbClr val="FF0000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Kellogg’s </a:t>
            </a:r>
            <a:r>
              <a:rPr lang="en-GB" sz="2400" dirty="0" smtClean="0">
                <a:latin typeface="Baskerville Old Face" panose="02020602080505020303" pitchFamily="18" charset="0"/>
                <a:cs typeface="Times New Roman" panose="02020603050405020304" pitchFamily="18" charset="0"/>
              </a:rPr>
              <a:t>sells their products in </a:t>
            </a:r>
            <a:r>
              <a:rPr lang="en-GB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more then 180 countries</a:t>
            </a:r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443790" y="6488668"/>
            <a:ext cx="8512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www.kellogghistory.com/history.html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59526" cy="188382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4244" y="0"/>
            <a:ext cx="1437756" cy="150222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27648" y="2181920"/>
            <a:ext cx="1664352" cy="124978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5"/>
          <a:srcRect l="4778" t="3257" r="4711" b="1855"/>
          <a:stretch/>
        </p:blipFill>
        <p:spPr>
          <a:xfrm>
            <a:off x="10527227" y="3804939"/>
            <a:ext cx="1564736" cy="2984113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4577780"/>
            <a:ext cx="1540483" cy="228022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7"/>
          <a:srcRect l="10442" r="6788"/>
          <a:stretch/>
        </p:blipFill>
        <p:spPr>
          <a:xfrm>
            <a:off x="48391" y="2806814"/>
            <a:ext cx="1262743" cy="1382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770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53037" y="0"/>
            <a:ext cx="1147782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GOALS AND OBJECTIVES OF KELLOGG’S COMPANY</a:t>
            </a:r>
            <a:endParaRPr lang="en-US" sz="36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53037" y="1349827"/>
            <a:ext cx="110163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Baskerville Old Face" panose="02020602080505020303" pitchFamily="18" charset="0"/>
              </a:rPr>
              <a:t>Goals and objectives are created to achieve the vision and purpose of the Kellogg’s company.</a:t>
            </a:r>
          </a:p>
          <a:p>
            <a:r>
              <a:rPr lang="en-GB" sz="2400" dirty="0" smtClean="0">
                <a:latin typeface="Baskerville Old Face" panose="02020602080505020303" pitchFamily="18" charset="0"/>
              </a:rPr>
              <a:t>Kellogg’s’ objectives have </a:t>
            </a:r>
            <a:r>
              <a:rPr lang="en-GB" sz="2400" dirty="0" smtClean="0">
                <a:solidFill>
                  <a:srgbClr val="FF0000"/>
                </a:solidFill>
                <a:latin typeface="Baskerville Old Face" panose="02020602080505020303" pitchFamily="18" charset="0"/>
              </a:rPr>
              <a:t>SMART</a:t>
            </a:r>
            <a:r>
              <a:rPr lang="en-GB" sz="2400" dirty="0" smtClean="0">
                <a:latin typeface="Baskerville Old Face" panose="02020602080505020303" pitchFamily="18" charset="0"/>
              </a:rPr>
              <a:t> qualities in it. That means </a:t>
            </a:r>
            <a:r>
              <a:rPr lang="en-GB" sz="2400" dirty="0" smtClean="0">
                <a:solidFill>
                  <a:srgbClr val="FF0000"/>
                </a:solidFill>
                <a:latin typeface="Baskerville Old Face" panose="02020602080505020303" pitchFamily="18" charset="0"/>
              </a:rPr>
              <a:t>S</a:t>
            </a:r>
            <a:r>
              <a:rPr lang="en-GB" sz="2400" dirty="0" smtClean="0">
                <a:latin typeface="Baskerville Old Face" panose="02020602080505020303" pitchFamily="18" charset="0"/>
              </a:rPr>
              <a:t>pecific, </a:t>
            </a:r>
            <a:r>
              <a:rPr lang="en-GB" sz="2400" dirty="0" smtClean="0">
                <a:solidFill>
                  <a:srgbClr val="FF0000"/>
                </a:solidFill>
                <a:latin typeface="Baskerville Old Face" panose="02020602080505020303" pitchFamily="18" charset="0"/>
              </a:rPr>
              <a:t>M</a:t>
            </a:r>
            <a:r>
              <a:rPr lang="en-GB" sz="2400" dirty="0" smtClean="0">
                <a:latin typeface="Baskerville Old Face" panose="02020602080505020303" pitchFamily="18" charset="0"/>
              </a:rPr>
              <a:t>easurable, </a:t>
            </a:r>
            <a:r>
              <a:rPr lang="en-GB" sz="2400" dirty="0" smtClean="0">
                <a:solidFill>
                  <a:srgbClr val="FF0000"/>
                </a:solidFill>
                <a:latin typeface="Baskerville Old Face" panose="02020602080505020303" pitchFamily="18" charset="0"/>
              </a:rPr>
              <a:t>A</a:t>
            </a:r>
            <a:r>
              <a:rPr lang="en-GB" sz="2400" dirty="0" smtClean="0">
                <a:latin typeface="Baskerville Old Face" panose="02020602080505020303" pitchFamily="18" charset="0"/>
              </a:rPr>
              <a:t>ttainable, </a:t>
            </a:r>
            <a:r>
              <a:rPr lang="en-GB" sz="2400" dirty="0" smtClean="0">
                <a:solidFill>
                  <a:srgbClr val="FF0000"/>
                </a:solidFill>
                <a:latin typeface="Baskerville Old Face" panose="02020602080505020303" pitchFamily="18" charset="0"/>
              </a:rPr>
              <a:t>R</a:t>
            </a:r>
            <a:r>
              <a:rPr lang="en-GB" sz="2400" dirty="0" smtClean="0">
                <a:latin typeface="Baskerville Old Face" panose="02020602080505020303" pitchFamily="18" charset="0"/>
              </a:rPr>
              <a:t>ealistic and </a:t>
            </a:r>
            <a:r>
              <a:rPr lang="en-GB" sz="2400" dirty="0" smtClean="0">
                <a:solidFill>
                  <a:srgbClr val="FF0000"/>
                </a:solidFill>
                <a:latin typeface="Baskerville Old Face" panose="02020602080505020303" pitchFamily="18" charset="0"/>
              </a:rPr>
              <a:t>T</a:t>
            </a:r>
            <a:r>
              <a:rPr lang="en-GB" sz="2400" dirty="0" smtClean="0">
                <a:latin typeface="Baskerville Old Face" panose="02020602080505020303" pitchFamily="18" charset="0"/>
              </a:rPr>
              <a:t>ime sensitive.</a:t>
            </a:r>
            <a:endParaRPr lang="en-GB" sz="2400" dirty="0">
              <a:latin typeface="Baskerville Old Face" panose="02020602080505020303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3483" r="3680"/>
          <a:stretch/>
        </p:blipFill>
        <p:spPr>
          <a:xfrm>
            <a:off x="10331571" y="1129888"/>
            <a:ext cx="1860430" cy="135651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899660" y="3409840"/>
            <a:ext cx="7292340" cy="27515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143000" indent="-114300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US" altLang="en-US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Goals and objectives encourage and support activity in all </a:t>
            </a:r>
            <a:r>
              <a:rPr lang="en-US" altLang="en-US" sz="2400" dirty="0" smtClean="0">
                <a:latin typeface="Baskerville Old Face" panose="02020602080505020303" pitchFamily="18" charset="0"/>
                <a:cs typeface="Times New Roman" panose="02020603050405020304" pitchFamily="18" charset="0"/>
              </a:rPr>
              <a:t>departments of a company.</a:t>
            </a:r>
            <a:endParaRPr lang="en-GB" altLang="en-US" sz="2400" dirty="0">
              <a:latin typeface="Baskerville Old Face" panose="02020602080505020303" pitchFamily="18" charset="0"/>
              <a:cs typeface="Times New Roman" panose="02020603050405020304" pitchFamily="18" charset="0"/>
            </a:endParaRPr>
          </a:p>
          <a:p>
            <a:pPr marL="1143000" indent="-114300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US" altLang="en-US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H</a:t>
            </a:r>
            <a:r>
              <a:rPr lang="en-US" altLang="en-US" sz="2400" dirty="0" smtClean="0">
                <a:latin typeface="Baskerville Old Face" panose="02020602080505020303" pitchFamily="18" charset="0"/>
                <a:cs typeface="Times New Roman" panose="02020603050405020304" pitchFamily="18" charset="0"/>
              </a:rPr>
              <a:t>elps </a:t>
            </a:r>
            <a:r>
              <a:rPr lang="en-US" altLang="en-US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in competing in the </a:t>
            </a:r>
            <a:r>
              <a:rPr lang="en-US" altLang="en-US" sz="2400" dirty="0" smtClean="0">
                <a:latin typeface="Baskerville Old Face" panose="02020602080505020303" pitchFamily="18" charset="0"/>
                <a:cs typeface="Times New Roman" panose="02020603050405020304" pitchFamily="18" charset="0"/>
              </a:rPr>
              <a:t>market</a:t>
            </a:r>
            <a:r>
              <a:rPr lang="en-US" altLang="en-US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.</a:t>
            </a:r>
            <a:endParaRPr lang="en-GB" altLang="en-US" sz="2400" dirty="0">
              <a:latin typeface="Baskerville Old Face" panose="02020602080505020303" pitchFamily="18" charset="0"/>
              <a:cs typeface="Times New Roman" panose="02020603050405020304" pitchFamily="18" charset="0"/>
            </a:endParaRPr>
          </a:p>
          <a:p>
            <a:pPr marL="1143000" indent="-114300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US" altLang="en-US" sz="2400" dirty="0" smtClean="0">
                <a:latin typeface="Baskerville Old Face" panose="02020602080505020303" pitchFamily="18" charset="0"/>
                <a:cs typeface="Times New Roman" panose="02020603050405020304" pitchFamily="18" charset="0"/>
              </a:rPr>
              <a:t>They can emphasize </a:t>
            </a:r>
            <a:r>
              <a:rPr lang="en-US" altLang="en-US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and expand </a:t>
            </a:r>
            <a:r>
              <a:rPr lang="en-US" altLang="en-US" sz="2400" dirty="0" smtClean="0">
                <a:latin typeface="Baskerville Old Face" panose="02020602080505020303" pitchFamily="18" charset="0"/>
                <a:cs typeface="Times New Roman" panose="02020603050405020304" pitchFamily="18" charset="0"/>
              </a:rPr>
              <a:t>their </a:t>
            </a:r>
            <a:r>
              <a:rPr lang="en-US" altLang="en-US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business.</a:t>
            </a:r>
            <a:endParaRPr lang="en-GB" altLang="en-US" sz="2400" dirty="0">
              <a:latin typeface="Baskerville Old Face" panose="02020602080505020303" pitchFamily="18" charset="0"/>
              <a:cs typeface="Times New Roman" panose="02020603050405020304" pitchFamily="18" charset="0"/>
            </a:endParaRPr>
          </a:p>
          <a:p>
            <a:pPr marL="1143000" indent="-114300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US" altLang="en-US" sz="2400" dirty="0" smtClean="0">
                <a:latin typeface="Baskerville Old Face" panose="02020602080505020303" pitchFamily="18" charset="0"/>
                <a:cs typeface="Times New Roman" panose="02020603050405020304" pitchFamily="18" charset="0"/>
              </a:rPr>
              <a:t>Helps </a:t>
            </a:r>
            <a:r>
              <a:rPr lang="en-US" altLang="en-US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in generating profit for the company.</a:t>
            </a:r>
            <a:endParaRPr lang="en-GB" altLang="en-US" sz="2400" dirty="0">
              <a:latin typeface="Baskerville Old Face" panose="02020602080505020303" pitchFamily="18" charset="0"/>
              <a:cs typeface="Times New Roman" panose="02020603050405020304" pitchFamily="18" charset="0"/>
            </a:endParaRPr>
          </a:p>
          <a:p>
            <a:pPr marL="1143000" indent="-1143000">
              <a:lnSpc>
                <a:spcPct val="120000"/>
              </a:lnSpc>
              <a:buFont typeface="Wingdings" panose="05000000000000000000" pitchFamily="2" charset="2"/>
              <a:buChar char="q"/>
            </a:pPr>
            <a:r>
              <a:rPr lang="en-US" altLang="en-US" sz="2400" dirty="0" smtClean="0">
                <a:latin typeface="Baskerville Old Face" panose="02020602080505020303" pitchFamily="18" charset="0"/>
                <a:cs typeface="Times New Roman" panose="02020603050405020304" pitchFamily="18" charset="0"/>
              </a:rPr>
              <a:t>Creates </a:t>
            </a:r>
            <a:r>
              <a:rPr lang="en-US" altLang="en-US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market value for the customers.</a:t>
            </a:r>
            <a:endParaRPr lang="en-GB" altLang="en-US" sz="2400" dirty="0">
              <a:latin typeface="Baskerville Old Face" panose="02020602080505020303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716" y="3622983"/>
            <a:ext cx="1627684" cy="2315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083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19707" y="990600"/>
            <a:ext cx="10328101" cy="19573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altLang="en-US" sz="2400" dirty="0" smtClean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The Kellogg’s’ staff are </a:t>
            </a:r>
            <a:r>
              <a:rPr lang="en-US" altLang="en-US" sz="2400" dirty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highly motivated by </a:t>
            </a:r>
            <a:r>
              <a:rPr lang="en-US" altLang="en-US" sz="2400" dirty="0" smtClean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the management and leadership </a:t>
            </a:r>
            <a:r>
              <a:rPr lang="en-US" altLang="en-US" sz="2400" dirty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of </a:t>
            </a:r>
            <a:r>
              <a:rPr lang="en-US" altLang="en-US" sz="2400" dirty="0" smtClean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the organization</a:t>
            </a:r>
            <a:r>
              <a:rPr lang="en-US" altLang="en-US" sz="2400" dirty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. Management and leadership cares about </a:t>
            </a:r>
            <a:r>
              <a:rPr lang="en-US" altLang="en-US" sz="2400" dirty="0" smtClean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Kellogg’s’ staff and they try to </a:t>
            </a:r>
            <a:r>
              <a:rPr lang="en-US" altLang="en-US" sz="2400" dirty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keep the organization </a:t>
            </a:r>
            <a:r>
              <a:rPr lang="en-US" altLang="en-US" sz="2400" dirty="0" smtClean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behaviour happy </a:t>
            </a:r>
            <a:r>
              <a:rPr lang="en-US" altLang="en-US" sz="2400" dirty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and familiar for </a:t>
            </a:r>
            <a:r>
              <a:rPr lang="en-US" altLang="en-US" sz="2400" dirty="0" err="1" smtClean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theiremployees</a:t>
            </a:r>
            <a:r>
              <a:rPr lang="en-US" altLang="en-US" sz="2400" dirty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.      </a:t>
            </a:r>
          </a:p>
          <a:p>
            <a:pPr marL="0" indent="0">
              <a:buNone/>
            </a:pPr>
            <a:r>
              <a:rPr lang="en-US" altLang="en-US" sz="2400" dirty="0" smtClean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The </a:t>
            </a:r>
            <a:r>
              <a:rPr lang="en-US" altLang="en-US" sz="2400" dirty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organizational </a:t>
            </a:r>
            <a:r>
              <a:rPr lang="en-US" altLang="en-US" sz="2400" dirty="0" smtClean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behaviour </a:t>
            </a:r>
            <a:r>
              <a:rPr lang="en-US" altLang="en-US" sz="2400" dirty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of </a:t>
            </a:r>
            <a:r>
              <a:rPr lang="en-US" altLang="en-US" sz="2400" dirty="0" smtClean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Kellogg’s </a:t>
            </a:r>
            <a:r>
              <a:rPr lang="en-US" altLang="en-US" sz="2400" dirty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is too good according to employees </a:t>
            </a:r>
            <a:r>
              <a:rPr lang="en-US" altLang="en-US" sz="2400" dirty="0" smtClean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that work </a:t>
            </a:r>
            <a:r>
              <a:rPr lang="en-US" altLang="en-US" sz="2400" dirty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</a:rPr>
              <a:t>there. </a:t>
            </a:r>
            <a:endParaRPr lang="en-GB" sz="2400" dirty="0">
              <a:solidFill>
                <a:schemeClr val="tx1"/>
              </a:solidFill>
              <a:latin typeface="Baskerville Old Face" panose="02020602080505020303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27081" y="0"/>
            <a:ext cx="1132072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LEADERSHIP AND MANAGEMENT BEHAVIOURS</a:t>
            </a:r>
            <a:endParaRPr lang="en-US" sz="40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r="392"/>
          <a:stretch/>
        </p:blipFill>
        <p:spPr>
          <a:xfrm>
            <a:off x="3794760" y="2811780"/>
            <a:ext cx="7406640" cy="176181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348740" y="4800659"/>
            <a:ext cx="101333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There are different ways to improve the team behaviour to make </a:t>
            </a:r>
            <a:r>
              <a:rPr lang="en-US" altLang="en-US" sz="2400" dirty="0" smtClean="0">
                <a:latin typeface="Baskerville Old Face" panose="02020602080505020303" pitchFamily="18" charset="0"/>
                <a:cs typeface="Times New Roman" panose="02020603050405020304" pitchFamily="18" charset="0"/>
              </a:rPr>
              <a:t>group performance better</a:t>
            </a:r>
            <a:r>
              <a:rPr lang="en-US" altLang="en-US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. In the Kellogg's </a:t>
            </a:r>
            <a:r>
              <a:rPr lang="en-US" altLang="en-US" sz="2400" dirty="0" smtClean="0">
                <a:latin typeface="Baskerville Old Face" panose="02020602080505020303" pitchFamily="18" charset="0"/>
                <a:cs typeface="Times New Roman" panose="02020603050405020304" pitchFamily="18" charset="0"/>
              </a:rPr>
              <a:t>team, leadership </a:t>
            </a:r>
            <a:r>
              <a:rPr lang="en-US" altLang="en-US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can implement different changes to improve the team behaviour for better performance and productivity. </a:t>
            </a:r>
          </a:p>
          <a:p>
            <a:r>
              <a:rPr lang="en-US" altLang="en-US" sz="2400" dirty="0" smtClean="0">
                <a:latin typeface="Baskerville Old Face" panose="02020602080505020303" pitchFamily="18" charset="0"/>
                <a:cs typeface="Times New Roman" panose="02020603050405020304" pitchFamily="18" charset="0"/>
              </a:rPr>
              <a:t>The </a:t>
            </a:r>
            <a:r>
              <a:rPr lang="en-US" altLang="en-US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current situation of </a:t>
            </a:r>
            <a:r>
              <a:rPr lang="en-US" altLang="en-US" sz="2400" dirty="0" smtClean="0">
                <a:latin typeface="Baskerville Old Face" panose="02020602080505020303" pitchFamily="18" charset="0"/>
                <a:cs typeface="Times New Roman" panose="02020603050405020304" pitchFamily="18" charset="0"/>
              </a:rPr>
              <a:t>Kellogg’s </a:t>
            </a:r>
            <a:r>
              <a:rPr lang="en-US" altLang="en-US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is too good in performance and productivity.</a:t>
            </a:r>
            <a:endParaRPr lang="en-GB" sz="2400" dirty="0">
              <a:latin typeface="Baskerville Old Face" panose="0202060208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8132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987939" y="201275"/>
            <a:ext cx="871905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GROUP AND TEAM BEHAVIOURS</a:t>
            </a:r>
            <a:endParaRPr lang="en-US" sz="4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200950" y="1452714"/>
            <a:ext cx="985629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Baskerville Old Face" panose="02020602080505020303" pitchFamily="18" charset="0"/>
              </a:rPr>
              <a:t>At the moment the team behaviour in Kellogg’s is good and this can be improved even more by implementing the Belbin Model. </a:t>
            </a:r>
          </a:p>
          <a:p>
            <a:r>
              <a:rPr lang="en-GB" sz="2400" dirty="0" smtClean="0">
                <a:latin typeface="Baskerville Old Face" panose="02020602080505020303" pitchFamily="18" charset="0"/>
              </a:rPr>
              <a:t>It upgrades the performance of individuals and evaluates their work according to their performance. (McDonald C)</a:t>
            </a:r>
            <a:endParaRPr lang="en-GB" sz="2400" dirty="0">
              <a:latin typeface="Baskerville Old Face" panose="02020602080505020303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251" y="4948048"/>
            <a:ext cx="1940233" cy="109034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0869" y="3793336"/>
            <a:ext cx="1714899" cy="224505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/>
          <a:srcRect t="26175" b="27483"/>
          <a:stretch/>
        </p:blipFill>
        <p:spPr>
          <a:xfrm>
            <a:off x="0" y="3664352"/>
            <a:ext cx="2841862" cy="97682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491984" y="3793336"/>
            <a:ext cx="622779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Baskerville Old Face" panose="02020602080505020303" pitchFamily="18" charset="0"/>
              </a:rPr>
              <a:t>When improving the group behaviour it helps to make the overall performance better. Leadership should introduce a variety of changes to improve the performance and productivity. Currently, Kellogg’s are doing a great job in doing this.</a:t>
            </a:r>
            <a:endParaRPr lang="en-GB" sz="2400" dirty="0">
              <a:latin typeface="Baskerville Old Face" panose="0202060208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7190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969568" y="0"/>
            <a:ext cx="847058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MOTIVATION AND PERCEPTION</a:t>
            </a:r>
            <a:endParaRPr lang="en-US" sz="4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45433" y="1023060"/>
            <a:ext cx="539816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FF0000"/>
                </a:solidFill>
                <a:latin typeface="Baskerville Old Face" panose="02020602080505020303" pitchFamily="18" charset="0"/>
              </a:rPr>
              <a:t>MOTIVATION</a:t>
            </a:r>
          </a:p>
          <a:p>
            <a:endParaRPr lang="en-GB" dirty="0">
              <a:latin typeface="Baskerville Old Face" panose="02020602080505020303" pitchFamily="18" charset="0"/>
            </a:endParaRPr>
          </a:p>
          <a:p>
            <a:r>
              <a:rPr lang="en-GB" dirty="0" smtClean="0">
                <a:latin typeface="Baskerville Old Face" panose="02020602080505020303" pitchFamily="18" charset="0"/>
              </a:rPr>
              <a:t>Kellogg’s company follows the </a:t>
            </a:r>
            <a:r>
              <a:rPr lang="en-GB" dirty="0" smtClean="0">
                <a:solidFill>
                  <a:srgbClr val="FF0000"/>
                </a:solidFill>
                <a:latin typeface="Baskerville Old Face" panose="02020602080505020303" pitchFamily="18" charset="0"/>
              </a:rPr>
              <a:t>Maslow</a:t>
            </a:r>
            <a:r>
              <a:rPr lang="en-GB" dirty="0">
                <a:latin typeface="Baskerville Old Face" panose="02020602080505020303" pitchFamily="18" charset="0"/>
              </a:rPr>
              <a:t> </a:t>
            </a:r>
            <a:r>
              <a:rPr lang="en-GB" dirty="0" smtClean="0">
                <a:latin typeface="Baskerville Old Face" panose="02020602080505020303" pitchFamily="18" charset="0"/>
              </a:rPr>
              <a:t>hierarchy to keep its employees driven: </a:t>
            </a:r>
          </a:p>
          <a:p>
            <a:r>
              <a:rPr lang="en-GB" b="1" dirty="0" smtClean="0">
                <a:latin typeface="Baskerville Old Face" panose="02020602080505020303" pitchFamily="18" charset="0"/>
              </a:rPr>
              <a:t>Hierarchy of need: </a:t>
            </a:r>
            <a:r>
              <a:rPr lang="en-GB" dirty="0" smtClean="0">
                <a:latin typeface="Baskerville Old Face" panose="02020602080505020303" pitchFamily="18" charset="0"/>
              </a:rPr>
              <a:t>Individuals satisfy need before progressing to next level</a:t>
            </a:r>
          </a:p>
          <a:p>
            <a:r>
              <a:rPr lang="en-GB" b="1" dirty="0" smtClean="0">
                <a:latin typeface="Baskerville Old Face" panose="02020602080505020303" pitchFamily="18" charset="0"/>
              </a:rPr>
              <a:t>Motivation at every level:</a:t>
            </a:r>
            <a:r>
              <a:rPr lang="en-GB" dirty="0" smtClean="0">
                <a:latin typeface="Baskerville Old Face" panose="02020602080505020303" pitchFamily="18" charset="0"/>
              </a:rPr>
              <a:t> Strong communication helps to support a sense of belonging.</a:t>
            </a:r>
          </a:p>
          <a:p>
            <a:r>
              <a:rPr lang="en-GB" b="1" dirty="0" smtClean="0">
                <a:latin typeface="Baskerville Old Face" panose="02020602080505020303" pitchFamily="18" charset="0"/>
              </a:rPr>
              <a:t>Motivational factors may be different at each level: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Baskerville Old Face" panose="02020602080505020303" pitchFamily="18" charset="0"/>
              </a:rPr>
              <a:t>Financial – offers competitive pay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Baskerville Old Face" panose="02020602080505020303" pitchFamily="18" charset="0"/>
              </a:rPr>
              <a:t>Non-financial – positively recognize achievement</a:t>
            </a:r>
            <a:endParaRPr lang="en-GB" dirty="0">
              <a:latin typeface="Baskerville Old Face" panose="02020602080505020303" pitchFamily="18" charset="0"/>
            </a:endParaRPr>
          </a:p>
          <a:p>
            <a:pPr lvl="1"/>
            <a:endParaRPr lang="en-GB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504422" y="3989617"/>
            <a:ext cx="520154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  <a:latin typeface="Baskerville Old Face" panose="02020602080505020303" pitchFamily="18" charset="0"/>
              </a:rPr>
              <a:t>Herzberg</a:t>
            </a:r>
            <a:r>
              <a:rPr lang="en-GB" dirty="0">
                <a:latin typeface="Baskerville Old Face" panose="02020602080505020303" pitchFamily="18" charset="0"/>
              </a:rPr>
              <a:t> </a:t>
            </a:r>
            <a:r>
              <a:rPr lang="en-GB" dirty="0" smtClean="0">
                <a:latin typeface="Baskerville Old Face" panose="02020602080505020303" pitchFamily="18" charset="0"/>
              </a:rPr>
              <a:t>identified two groups of factors that influenced the motivation workers:</a:t>
            </a:r>
          </a:p>
          <a:p>
            <a:r>
              <a:rPr lang="en-GB" b="1" dirty="0" smtClean="0">
                <a:latin typeface="Baskerville Old Face" panose="02020602080505020303" pitchFamily="18" charset="0"/>
              </a:rPr>
              <a:t>Hygiene factors: </a:t>
            </a:r>
            <a:r>
              <a:rPr lang="en-GB" dirty="0" smtClean="0">
                <a:latin typeface="Baskerville Old Face" panose="02020602080505020303" pitchFamily="18" charset="0"/>
              </a:rPr>
              <a:t>Company policy, working conditions, pay, supervision and good relations with other workers</a:t>
            </a:r>
          </a:p>
          <a:p>
            <a:r>
              <a:rPr lang="en-GB" b="1" dirty="0" smtClean="0">
                <a:latin typeface="Baskerville Old Face" panose="02020602080505020303" pitchFamily="18" charset="0"/>
              </a:rPr>
              <a:t>Motivational factor: </a:t>
            </a:r>
            <a:r>
              <a:rPr lang="en-GB" dirty="0" smtClean="0">
                <a:latin typeface="Baskerville Old Face" panose="02020602080505020303" pitchFamily="18" charset="0"/>
              </a:rPr>
              <a:t>Interesting work, achievement, recognition, personal development and promotion and more responsibility.</a:t>
            </a:r>
            <a:endParaRPr lang="en-GB" dirty="0">
              <a:latin typeface="Baskerville Old Face" panose="02020602080505020303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943600" y="1023060"/>
            <a:ext cx="5834743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>
                <a:solidFill>
                  <a:srgbClr val="FF0000"/>
                </a:solidFill>
                <a:latin typeface="Baskerville Old Face" panose="02020602080505020303" pitchFamily="18" charset="0"/>
              </a:rPr>
              <a:t>PERCEPTION</a:t>
            </a:r>
          </a:p>
          <a:p>
            <a:endParaRPr lang="en-GB" sz="2000" dirty="0">
              <a:latin typeface="Baskerville Old Face" panose="02020602080505020303" pitchFamily="18" charset="0"/>
            </a:endParaRPr>
          </a:p>
          <a:p>
            <a:r>
              <a:rPr lang="en-GB" sz="2000" dirty="0" smtClean="0">
                <a:latin typeface="Baskerville Old Face" panose="02020602080505020303" pitchFamily="18" charset="0"/>
              </a:rPr>
              <a:t>Kellogg’s analyses the perception of its consumers by using the </a:t>
            </a:r>
            <a:r>
              <a:rPr lang="en-GB" sz="2000" dirty="0" smtClean="0">
                <a:solidFill>
                  <a:srgbClr val="FF0000"/>
                </a:solidFill>
                <a:latin typeface="Baskerville Old Face" panose="02020602080505020303" pitchFamily="18" charset="0"/>
              </a:rPr>
              <a:t>Engel Kollat Blackwell Model of Consumer Behaviour </a:t>
            </a:r>
            <a:r>
              <a:rPr lang="en-GB" sz="2000" dirty="0" smtClean="0">
                <a:latin typeface="Baskerville Old Face" panose="02020602080505020303" pitchFamily="18" charset="0"/>
              </a:rPr>
              <a:t>that changes the perception of people towards the products of its company.</a:t>
            </a:r>
          </a:p>
          <a:p>
            <a:r>
              <a:rPr lang="en-GB" sz="2000" b="1" dirty="0" smtClean="0">
                <a:latin typeface="Baskerville Old Face" panose="02020602080505020303" pitchFamily="18" charset="0"/>
              </a:rPr>
              <a:t>Data input: </a:t>
            </a:r>
            <a:r>
              <a:rPr lang="en-GB" sz="2000" dirty="0" smtClean="0">
                <a:latin typeface="Baskerville Old Face" panose="02020602080505020303" pitchFamily="18" charset="0"/>
              </a:rPr>
              <a:t>Kellogg’s company gets information from advertising and non-advertising sources.</a:t>
            </a:r>
          </a:p>
          <a:p>
            <a:r>
              <a:rPr lang="en-GB" sz="2000" b="1" dirty="0" smtClean="0">
                <a:latin typeface="Baskerville Old Face" panose="02020602080505020303" pitchFamily="18" charset="0"/>
              </a:rPr>
              <a:t>Data processing: </a:t>
            </a:r>
            <a:r>
              <a:rPr lang="en-GB" sz="2000" dirty="0" smtClean="0">
                <a:latin typeface="Baskerville Old Face" panose="02020602080505020303" pitchFamily="18" charset="0"/>
              </a:rPr>
              <a:t>Kellogg’s company includes the patron’s aspect, interest, belief, attractiveness and holding of incoming facts.</a:t>
            </a:r>
          </a:p>
          <a:p>
            <a:r>
              <a:rPr lang="en-GB" sz="2000" b="1" dirty="0" smtClean="0">
                <a:latin typeface="Baskerville Old Face" panose="02020602080505020303" pitchFamily="18" charset="0"/>
              </a:rPr>
              <a:t>Decision making process: </a:t>
            </a:r>
            <a:r>
              <a:rPr lang="en-GB" sz="2000" dirty="0" smtClean="0">
                <a:latin typeface="Baskerville Old Face" panose="02020602080505020303" pitchFamily="18" charset="0"/>
              </a:rPr>
              <a:t>the relevant recognition of the structure is based on five fundamental choices.</a:t>
            </a:r>
            <a:endParaRPr lang="en-GB" sz="2000" dirty="0">
              <a:latin typeface="Baskerville Old Face" panose="02020602080505020303" pitchFamily="18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3432" y="5370107"/>
            <a:ext cx="3233448" cy="130167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1667" y="4806239"/>
            <a:ext cx="2603218" cy="186553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927279" y="5881184"/>
            <a:ext cx="8766983" cy="786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9250" indent="-349250">
              <a:lnSpc>
                <a:spcPct val="150000"/>
              </a:lnSpc>
            </a:pP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Herzberg’s Two-Factor Theory of Motivation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 2019.[Online].Available through:&lt;</a:t>
            </a:r>
            <a:r>
              <a:rPr lang="en-GB" sz="1600" u="sng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4"/>
              </a:rPr>
              <a:t>https://managementstudyguide.com/theory-x-y-motivation.htm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&gt;</a:t>
            </a:r>
            <a:endParaRPr lang="en-GB" sz="16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5020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61946" y="1702637"/>
            <a:ext cx="4921931" cy="40014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Baskerville Old Face" panose="02020602080505020303" pitchFamily="18" charset="0"/>
              </a:rPr>
              <a:t>In conclusion </a:t>
            </a:r>
            <a:r>
              <a:rPr lang="en-GB" sz="2400" b="1" dirty="0">
                <a:solidFill>
                  <a:srgbClr val="FF0000"/>
                </a:solidFill>
                <a:latin typeface="Baskerville Old Face" panose="02020602080505020303" pitchFamily="18" charset="0"/>
              </a:rPr>
              <a:t>Kellogg’s</a:t>
            </a:r>
            <a:r>
              <a:rPr lang="en-GB" sz="2400" b="1" dirty="0">
                <a:latin typeface="Baskerville Old Face" panose="02020602080505020303" pitchFamily="18" charset="0"/>
              </a:rPr>
              <a:t> </a:t>
            </a:r>
            <a:r>
              <a:rPr lang="en-GB" sz="2400" b="1" dirty="0" smtClean="0">
                <a:latin typeface="Baskerville Old Face" panose="02020602080505020303" pitchFamily="18" charset="0"/>
              </a:rPr>
              <a:t>proposes: </a:t>
            </a:r>
            <a:endParaRPr lang="en-GB" sz="2400" b="1" dirty="0">
              <a:latin typeface="Baskerville Old Face" panose="02020602080505020303" pitchFamily="18" charset="0"/>
            </a:endParaRPr>
          </a:p>
          <a:p>
            <a:endParaRPr lang="en-GB" sz="2400" dirty="0">
              <a:latin typeface="Baskerville Old Face" panose="02020602080505020303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FF0000"/>
                </a:solidFill>
                <a:latin typeface="Baskerville Old Face" panose="02020602080505020303" pitchFamily="18" charset="0"/>
              </a:rPr>
              <a:t>Healthy food at convenience.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FF0000"/>
                </a:solidFill>
                <a:latin typeface="Baskerville Old Face" panose="02020602080505020303" pitchFamily="18" charset="0"/>
              </a:rPr>
              <a:t>Cost effective.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 smtClean="0">
                <a:solidFill>
                  <a:srgbClr val="FF0000"/>
                </a:solidFill>
                <a:latin typeface="Baskerville Old Face" panose="02020602080505020303" pitchFamily="18" charset="0"/>
              </a:rPr>
              <a:t>Better </a:t>
            </a:r>
            <a:r>
              <a:rPr lang="en-GB" sz="2400" dirty="0">
                <a:solidFill>
                  <a:srgbClr val="FF0000"/>
                </a:solidFill>
                <a:latin typeface="Baskerville Old Face" panose="02020602080505020303" pitchFamily="18" charset="0"/>
              </a:rPr>
              <a:t>standard of living.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FF0000"/>
                </a:solidFill>
                <a:latin typeface="Baskerville Old Face" panose="02020602080505020303" pitchFamily="18" charset="0"/>
              </a:rPr>
              <a:t>Innovation in products and taste.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FF0000"/>
                </a:solidFill>
                <a:latin typeface="Baskerville Old Face" panose="02020602080505020303" pitchFamily="18" charset="0"/>
              </a:rPr>
              <a:t>Excellent Quality.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 smtClean="0">
                <a:solidFill>
                  <a:srgbClr val="FF0000"/>
                </a:solidFill>
                <a:latin typeface="Baskerville Old Face" panose="02020602080505020303" pitchFamily="18" charset="0"/>
              </a:rPr>
              <a:t>Value </a:t>
            </a:r>
            <a:r>
              <a:rPr lang="en-GB" sz="2400" dirty="0">
                <a:solidFill>
                  <a:srgbClr val="FF0000"/>
                </a:solidFill>
                <a:latin typeface="Baskerville Old Face" panose="02020602080505020303" pitchFamily="18" charset="0"/>
              </a:rPr>
              <a:t>for money</a:t>
            </a:r>
            <a:r>
              <a:rPr lang="en-GB" sz="24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825843" y="0"/>
            <a:ext cx="47580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9525">
                  <a:solidFill>
                    <a:schemeClr val="accent4">
                      <a:lumMod val="50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CONCLUSION</a:t>
            </a:r>
            <a:endParaRPr lang="en-US" sz="5400" b="1" dirty="0">
              <a:ln w="9525">
                <a:solidFill>
                  <a:schemeClr val="accent4">
                    <a:lumMod val="50000"/>
                  </a:schemeClr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7" name="Curved Up Arrow 6"/>
          <p:cNvSpPr/>
          <p:nvPr/>
        </p:nvSpPr>
        <p:spPr>
          <a:xfrm>
            <a:off x="3498278" y="461665"/>
            <a:ext cx="5558635" cy="779306"/>
          </a:xfrm>
          <a:prstGeom prst="curvedUp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t="12745" r="12772" b="14707"/>
          <a:stretch/>
        </p:blipFill>
        <p:spPr>
          <a:xfrm>
            <a:off x="234150" y="189634"/>
            <a:ext cx="2355062" cy="1704479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4478" y="278579"/>
            <a:ext cx="2657667" cy="161553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996" y="3955978"/>
            <a:ext cx="2448349" cy="2555899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60742" y="4495111"/>
            <a:ext cx="3626458" cy="217587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49387" y="5908678"/>
            <a:ext cx="5223313" cy="646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409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65954" y="1219199"/>
            <a:ext cx="9602788" cy="5203373"/>
          </a:xfrm>
        </p:spPr>
        <p:txBody>
          <a:bodyPr>
            <a:normAutofit fontScale="85000" lnSpcReduction="20000"/>
          </a:bodyPr>
          <a:lstStyle/>
          <a:p>
            <a:pPr marL="384048" indent="-384048" fontAlgn="auto">
              <a:defRPr/>
            </a:pPr>
            <a:r>
              <a:rPr lang="en-GB" sz="22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Keane, R.E and et. al., 2015 representing climate disturbance &amp; vegetation interactions in landscape models.</a:t>
            </a:r>
            <a:r>
              <a:rPr lang="en-GB" sz="2200" i="1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Ecological Modelling</a:t>
            </a:r>
            <a:r>
              <a:rPr lang="en-GB" sz="22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.309.pp.33-47</a:t>
            </a:r>
          </a:p>
          <a:p>
            <a:pPr marL="384048" indent="-384048" fontAlgn="auto">
              <a:defRPr/>
            </a:pPr>
            <a:r>
              <a:rPr lang="en-US" sz="22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Kelloway, E.K., Nielsen, K. and Dimoff, J.K. eds., 2017. </a:t>
            </a:r>
            <a:r>
              <a:rPr lang="en-US" sz="2200" i="1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Leading to occupational health and safety: How leadership behaviours impact organizational safety and well-being</a:t>
            </a:r>
            <a:r>
              <a:rPr lang="en-US" sz="22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. John Wiley &amp; Sons.</a:t>
            </a:r>
            <a:endParaRPr lang="en-GB" sz="2200" dirty="0">
              <a:latin typeface="Baskerville Old Face" panose="02020602080505020303" pitchFamily="18" charset="0"/>
              <a:cs typeface="Times New Roman" panose="02020603050405020304" pitchFamily="18" charset="0"/>
            </a:endParaRPr>
          </a:p>
          <a:p>
            <a:pPr marL="384048" indent="-384048" fontAlgn="auto">
              <a:defRPr/>
            </a:pPr>
            <a:r>
              <a:rPr lang="en-US" sz="22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Kok, S.K. and McDonald, C., 2017. Underpinning excellence in higher education–an investigation into the leadership, governance and management behaviours of high-performing academic departments. </a:t>
            </a:r>
            <a:r>
              <a:rPr lang="en-US" sz="2200" i="1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Studies in Higher Education.</a:t>
            </a:r>
            <a:r>
              <a:rPr lang="en-US" sz="22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 42(2). pp.210-231.</a:t>
            </a:r>
            <a:endParaRPr lang="en-GB" sz="2200" dirty="0">
              <a:latin typeface="Baskerville Old Face" panose="02020602080505020303" pitchFamily="18" charset="0"/>
              <a:cs typeface="Times New Roman" panose="02020603050405020304" pitchFamily="18" charset="0"/>
            </a:endParaRPr>
          </a:p>
          <a:p>
            <a:pPr marL="384048" indent="-384048" fontAlgn="auto">
              <a:defRPr/>
            </a:pPr>
            <a:r>
              <a:rPr lang="en-US" sz="22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Lee, A.N. and Nie, Y., 2017. Teachers’ perceptions of school leaders’ empowering behaviours and psychological empowerment: Evidence from a Singapore sample. </a:t>
            </a:r>
            <a:r>
              <a:rPr lang="en-US" sz="2200" i="1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Educational Management Administration &amp; Leadership.</a:t>
            </a:r>
            <a:r>
              <a:rPr lang="en-US" sz="22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 </a:t>
            </a:r>
            <a:r>
              <a:rPr lang="en-US" sz="2200" i="1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45</a:t>
            </a:r>
            <a:r>
              <a:rPr lang="en-US" sz="22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(2). pp.260-283</a:t>
            </a:r>
            <a:endParaRPr lang="en-GB" sz="2200" i="1" dirty="0">
              <a:latin typeface="Baskerville Old Face" panose="02020602080505020303" pitchFamily="18" charset="0"/>
              <a:cs typeface="Times New Roman" panose="02020603050405020304" pitchFamily="18" charset="0"/>
            </a:endParaRPr>
          </a:p>
          <a:p>
            <a:r>
              <a:rPr lang="en-GB" sz="2200" i="1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The History of Kellogg Company</a:t>
            </a:r>
            <a:r>
              <a:rPr lang="en-GB" sz="22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, Battle Creek, Mich.: Kellogg Company, 1986.</a:t>
            </a:r>
          </a:p>
          <a:p>
            <a:r>
              <a:rPr lang="en-GB" sz="22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Geiger, CJ, Wyse, BW, Parent, CR et al. (1991) Review of nutrition labeling formats. </a:t>
            </a:r>
            <a:r>
              <a:rPr lang="en-GB" sz="2200" i="1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J Am Diet Assoc</a:t>
            </a:r>
            <a:r>
              <a:rPr lang="en-GB" sz="22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 91, 808–812, 815</a:t>
            </a:r>
          </a:p>
          <a:p>
            <a:r>
              <a:rPr lang="en-GB" sz="22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www.kellogghistory.com/history.html</a:t>
            </a:r>
          </a:p>
          <a:p>
            <a:r>
              <a:rPr lang="en-GB" sz="2200" dirty="0">
                <a:latin typeface="Baskerville Old Face" panose="02020602080505020303" pitchFamily="18" charset="0"/>
                <a:cs typeface="Times New Roman" panose="02020603050405020304" pitchFamily="18" charset="0"/>
              </a:rPr>
              <a:t>www.trnslatemedia.com/translation-blog</a:t>
            </a:r>
          </a:p>
          <a:p>
            <a:r>
              <a:rPr lang="en-GB" sz="2200" dirty="0">
                <a:solidFill>
                  <a:schemeClr val="tx1"/>
                </a:solidFill>
                <a:latin typeface="Baskerville Old Face" panose="02020602080505020303" pitchFamily="18" charset="0"/>
                <a:cs typeface="Times New Roman" panose="02020603050405020304" pitchFamily="18" charset="0"/>
                <a:hlinkClick r:id="rId2"/>
              </a:rPr>
              <a:t>www.researchersworld.com</a:t>
            </a:r>
            <a:endParaRPr lang="en-GB" sz="2200" dirty="0">
              <a:solidFill>
                <a:schemeClr val="tx1"/>
              </a:solidFill>
              <a:latin typeface="Baskerville Old Face" panose="02020602080505020303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809288" y="0"/>
            <a:ext cx="4616970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0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REFERENCES</a:t>
            </a:r>
            <a:endParaRPr lang="en-US" sz="60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4870" y="5164726"/>
            <a:ext cx="3462776" cy="1257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3527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293" r="1852"/>
          <a:stretch/>
        </p:blipFill>
        <p:spPr>
          <a:xfrm>
            <a:off x="-1" y="0"/>
            <a:ext cx="12555941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4902" y="2461585"/>
            <a:ext cx="5232495" cy="1953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27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Seashells">
      <a:dk1>
        <a:srgbClr val="634823"/>
      </a:dk1>
      <a:lt1>
        <a:sysClr val="window" lastClr="FFFFFF"/>
      </a:lt1>
      <a:dk2>
        <a:srgbClr val="000000"/>
      </a:dk2>
      <a:lt2>
        <a:srgbClr val="F9EDD7"/>
      </a:lt2>
      <a:accent1>
        <a:srgbClr val="803C63"/>
      </a:accent1>
      <a:accent2>
        <a:srgbClr val="5A95A4"/>
      </a:accent2>
      <a:accent3>
        <a:srgbClr val="EBB419"/>
      </a:accent3>
      <a:accent4>
        <a:srgbClr val="E1771F"/>
      </a:accent4>
      <a:accent5>
        <a:srgbClr val="648C7A"/>
      </a:accent5>
      <a:accent6>
        <a:srgbClr val="ACBB51"/>
      </a:accent6>
      <a:hlink>
        <a:srgbClr val="5A95A4"/>
      </a:hlink>
      <a:folHlink>
        <a:srgbClr val="E1771F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ashells">
      <a:dk1>
        <a:srgbClr val="634823"/>
      </a:dk1>
      <a:lt1>
        <a:sysClr val="window" lastClr="FFFFFF"/>
      </a:lt1>
      <a:dk2>
        <a:srgbClr val="000000"/>
      </a:dk2>
      <a:lt2>
        <a:srgbClr val="F9EDD7"/>
      </a:lt2>
      <a:accent1>
        <a:srgbClr val="803C63"/>
      </a:accent1>
      <a:accent2>
        <a:srgbClr val="5A95A4"/>
      </a:accent2>
      <a:accent3>
        <a:srgbClr val="EBB419"/>
      </a:accent3>
      <a:accent4>
        <a:srgbClr val="E1771F"/>
      </a:accent4>
      <a:accent5>
        <a:srgbClr val="648C7A"/>
      </a:accent5>
      <a:accent6>
        <a:srgbClr val="ACBB51"/>
      </a:accent6>
      <a:hlink>
        <a:srgbClr val="5A95A4"/>
      </a:hlink>
      <a:folHlink>
        <a:srgbClr val="E1771F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157</TotalTime>
  <Words>707</Words>
  <Application>Microsoft Office PowerPoint</Application>
  <PresentationFormat>Widescreen</PresentationFormat>
  <Paragraphs>85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2" baseType="lpstr">
      <vt:lpstr>Adobe Heiti Std R</vt:lpstr>
      <vt:lpstr>Adobe Caslon Pro Bold</vt:lpstr>
      <vt:lpstr>Arial</vt:lpstr>
      <vt:lpstr>Baskerville Old Face</vt:lpstr>
      <vt:lpstr>Calibri</vt:lpstr>
      <vt:lpstr>Century Gothic</vt:lpstr>
      <vt:lpstr>Corbel</vt:lpstr>
      <vt:lpstr>Times New Roman</vt:lpstr>
      <vt:lpstr>Wingdings</vt:lpstr>
      <vt:lpstr>Wingdings 3</vt:lpstr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Carmen</dc:creator>
  <cp:lastModifiedBy>Carmen</cp:lastModifiedBy>
  <cp:revision>32</cp:revision>
  <dcterms:created xsi:type="dcterms:W3CDTF">2019-04-25T19:46:52Z</dcterms:created>
  <dcterms:modified xsi:type="dcterms:W3CDTF">2019-04-29T07:09:45Z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