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62" r:id="rId2"/>
    <p:sldId id="256" r:id="rId3"/>
    <p:sldId id="257" r:id="rId4"/>
    <p:sldId id="258" r:id="rId5"/>
    <p:sldId id="259"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72C584-243E-42E7-AE77-E650DA2BA0C8}" v="7" dt="2026-05-13T13:39:44.5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07CC75-C712-47FF-8D69-AE9AE90B18FD}" type="datetimeFigureOut">
              <a:rPr lang="en-GB" smtClean="0"/>
              <a:t>13/05/2026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4BB6A-E538-4B93-B621-6D7CE99D4BF9}" type="slidenum">
              <a:rPr lang="en-GB" smtClean="0"/>
              <a:t>‹#›</a:t>
            </a:fld>
            <a:endParaRPr lang="en-GB"/>
          </a:p>
        </p:txBody>
      </p:sp>
    </p:spTree>
    <p:extLst>
      <p:ext uri="{BB962C8B-B14F-4D97-AF65-F5344CB8AC3E}">
        <p14:creationId xmlns:p14="http://schemas.microsoft.com/office/powerpoint/2010/main" val="3210521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A4BB6A-E538-4B93-B621-6D7CE99D4BF9}" type="slidenum">
              <a:rPr lang="en-GB" smtClean="0"/>
              <a:t>5</a:t>
            </a:fld>
            <a:endParaRPr lang="en-GB"/>
          </a:p>
        </p:txBody>
      </p:sp>
    </p:spTree>
    <p:extLst>
      <p:ext uri="{BB962C8B-B14F-4D97-AF65-F5344CB8AC3E}">
        <p14:creationId xmlns:p14="http://schemas.microsoft.com/office/powerpoint/2010/main" val="3220173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7B74-1E18-9993-F64C-7710DA4352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284BD40-0972-288C-A767-623D0FD70D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DD5DEC7-D25D-4DD9-C03B-BA7D699B84BC}"/>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171E1480-69F4-13BF-134A-4D3613AB8A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E58BB-DE21-3D11-AD3C-381BC68709CA}"/>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949474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9758E-4D6C-7317-1936-331D35186E4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3207DC8-11F7-AE41-6723-07FB632BA3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936E60-E403-8FE5-EC6A-5D7A8658A50C}"/>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AC93472B-9C33-B946-E2F2-C1D366996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FF98E-247C-D762-3B68-DA9D4D05750A}"/>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3494792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8DA87-B974-BD69-8393-7F4334B2EB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72EF05-BB7F-7714-6843-4A791F0FC1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74FE6D8-B0F6-7C69-FAE3-314391B2BBCA}"/>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18E0DCDB-1695-9E89-B94E-4CBE6E3A58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F39F4-B04F-F61A-2B04-861BB86A9492}"/>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4182086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1F06-24B5-35D6-CA94-5021E68016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53EF6D2-30EB-7347-CADE-66120FA997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F62E17-9312-D097-C459-2839330FCF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B5C8334-2F23-CDF3-A6FF-757218A66A4B}"/>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6" name="Footer Placeholder 5">
            <a:extLst>
              <a:ext uri="{FF2B5EF4-FFF2-40B4-BE49-F238E27FC236}">
                <a16:creationId xmlns:a16="http://schemas.microsoft.com/office/drawing/2014/main" id="{6A6EACDD-7068-550C-D13C-0CFDA2AF6E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FA0571-31EE-4DC7-9ED2-D8C7D29FEE07}"/>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385515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15549-FD0E-3BA2-F565-DAD879153D0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58DCB71-C1E7-F46D-568E-3E8F379C99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C70700-CDC3-3F27-F130-CB471BB209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F8959A3-9EBC-1C58-28B6-7BA80F8ACE0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A2FAA9-D71A-0385-B638-926B8AB73A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BA1E3D1-39BA-4730-6C48-59D599ACBDE2}"/>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8" name="Footer Placeholder 7">
            <a:extLst>
              <a:ext uri="{FF2B5EF4-FFF2-40B4-BE49-F238E27FC236}">
                <a16:creationId xmlns:a16="http://schemas.microsoft.com/office/drawing/2014/main" id="{9CD66EE5-9759-9755-B7E4-FEF51D3C91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F38F1D-F305-A00B-CC38-DEF6BFBFE484}"/>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803221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34AB7-FAE0-3151-DB4F-FD46609D8CC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CCF574D-D9D8-390C-253D-DD63A1F32472}"/>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4" name="Footer Placeholder 3">
            <a:extLst>
              <a:ext uri="{FF2B5EF4-FFF2-40B4-BE49-F238E27FC236}">
                <a16:creationId xmlns:a16="http://schemas.microsoft.com/office/drawing/2014/main" id="{39774B00-F80C-7038-AFE5-57ED6BF5D3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676A43-2E7D-86EF-D6D4-3AFF91AB66DC}"/>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2533478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3F4E8F-2950-F00D-6634-921729010525}"/>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3" name="Footer Placeholder 2">
            <a:extLst>
              <a:ext uri="{FF2B5EF4-FFF2-40B4-BE49-F238E27FC236}">
                <a16:creationId xmlns:a16="http://schemas.microsoft.com/office/drawing/2014/main" id="{17FFC56E-CFD5-83FB-3F31-A994809FAD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29B538-7838-1405-6E25-99195E3EC07D}"/>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2069007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8D051-F70E-E689-0538-C1C0CD4F075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B8397D9-F2B6-C618-D054-A97C397812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31F2EB0-7D14-DF82-79C9-0C47DFBA6B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836ED4-0779-49D5-42B9-0B7DD8AA56A0}"/>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6" name="Footer Placeholder 5">
            <a:extLst>
              <a:ext uri="{FF2B5EF4-FFF2-40B4-BE49-F238E27FC236}">
                <a16:creationId xmlns:a16="http://schemas.microsoft.com/office/drawing/2014/main" id="{20B69ED3-6F0B-569B-703D-7BC704488F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583DF8-DB80-6DA6-31C0-521423317666}"/>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3315512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DF6F6-E55C-0A4D-3830-B1C63FB6843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C00A59A-B6DF-2105-78F9-7DA2CDB3A2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4F1CC3-AB4E-D7D3-6C4B-E3770C26D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7BE5D3-0D99-B351-DD69-B7E091515CEE}"/>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6" name="Footer Placeholder 5">
            <a:extLst>
              <a:ext uri="{FF2B5EF4-FFF2-40B4-BE49-F238E27FC236}">
                <a16:creationId xmlns:a16="http://schemas.microsoft.com/office/drawing/2014/main" id="{3D89DCCC-4934-42AB-E03A-0C0405643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2E2088-D737-A93C-C3EA-6F9899E1B8C6}"/>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2034694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1F96-D081-0E7A-617F-5EFCCCB5A64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453B8B9-4DE0-C1B8-093C-FF1C47C2C2B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E0E865-FC4E-C6CC-CC4A-CDAF56F2CD3D}"/>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3B172DC7-F452-B700-EEEE-6F1C2A977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0A10B-91C9-54A9-A598-DC6E05ADDC2D}"/>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347455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B53EFB-432A-A737-35BA-7CDDA92B455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935A032-6227-96ED-B5DE-5F933859C28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C110CBE-7C3E-98D0-E4C4-BD1D7D6C3686}"/>
              </a:ext>
            </a:extLst>
          </p:cNvPr>
          <p:cNvSpPr>
            <a:spLocks noGrp="1"/>
          </p:cNvSpPr>
          <p:nvPr>
            <p:ph type="dt" sz="half" idx="10"/>
          </p:nvPr>
        </p:nvSpPr>
        <p:spPr/>
        <p:txBody>
          <a:body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B91BB36D-B03F-E34B-D556-9A999912EC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493BF-B703-81B5-D51C-34353BAB9069}"/>
              </a:ext>
            </a:extLst>
          </p:cNvPr>
          <p:cNvSpPr>
            <a:spLocks noGrp="1"/>
          </p:cNvSpPr>
          <p:nvPr>
            <p:ph type="sldNum" sz="quarter" idx="12"/>
          </p:nvPr>
        </p:nvSpPr>
        <p:spPr/>
        <p:txBody>
          <a:bodyPr/>
          <a:lstStyle/>
          <a:p>
            <a:fld id="{8C09A3F2-3CE0-4B59-9DC8-0A5C89791746}" type="slidenum">
              <a:rPr lang="en-GB" smtClean="0"/>
              <a:t>‹#›</a:t>
            </a:fld>
            <a:endParaRPr lang="en-GB"/>
          </a:p>
        </p:txBody>
      </p:sp>
    </p:spTree>
    <p:extLst>
      <p:ext uri="{BB962C8B-B14F-4D97-AF65-F5344CB8AC3E}">
        <p14:creationId xmlns:p14="http://schemas.microsoft.com/office/powerpoint/2010/main" val="4043605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DD49EB-240E-E64E-4350-C35440FA49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BFD9CAB-E7DA-D5F8-3AA8-5ACFB4F036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4E8E87-71ED-FFE6-FC3F-DD6507026CC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85DA7B-CF3C-4287-9E6C-167568A00180}" type="datetimeFigureOut">
              <a:rPr lang="en-GB" smtClean="0"/>
              <a:t>13/05/2026</a:t>
            </a:fld>
            <a:endParaRPr lang="en-GB"/>
          </a:p>
        </p:txBody>
      </p:sp>
      <p:sp>
        <p:nvSpPr>
          <p:cNvPr id="5" name="Footer Placeholder 4">
            <a:extLst>
              <a:ext uri="{FF2B5EF4-FFF2-40B4-BE49-F238E27FC236}">
                <a16:creationId xmlns:a16="http://schemas.microsoft.com/office/drawing/2014/main" id="{622610A7-2178-B107-CF2A-31DC570D0B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7833DE1-50BE-3432-63AE-F59C61BA47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09A3F2-3CE0-4B59-9DC8-0A5C89791746}" type="slidenum">
              <a:rPr lang="en-GB" smtClean="0"/>
              <a:t>‹#›</a:t>
            </a:fld>
            <a:endParaRPr lang="en-GB"/>
          </a:p>
        </p:txBody>
      </p:sp>
    </p:spTree>
    <p:extLst>
      <p:ext uri="{BB962C8B-B14F-4D97-AF65-F5344CB8AC3E}">
        <p14:creationId xmlns:p14="http://schemas.microsoft.com/office/powerpoint/2010/main" val="1623613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curriculum-for-wales/designing-your-curriculum/pedagogy/" TargetMode="External"/><Relationship Id="rId2" Type="http://schemas.openxmlformats.org/officeDocument/2006/relationships/hyperlink" Target="https://naturalresources.wales/guidance-and-advice/business-sectors/education-and-skills/benefits-for-health-and-learning/?lang=en" TargetMode="External"/><Relationship Id="rId1" Type="http://schemas.openxmlformats.org/officeDocument/2006/relationships/slideLayout" Target="../slideLayouts/slideLayout7.xml"/><Relationship Id="rId5" Type="http://schemas.openxmlformats.org/officeDocument/2006/relationships/hyperlink" Target="https://hwb.gov.wales/api/storage/7b01cf26-9974-4c3d-bb1f-ee79e111b448/physical-education-inthe-national-curriculum.pdf" TargetMode="External"/><Relationship Id="rId4" Type="http://schemas.openxmlformats.org/officeDocument/2006/relationships/hyperlink" Target="https://www.bbc.co.uk/bitesize/articles/z8bkwm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55BC89-F852-3C98-1D75-AFFE4CE3D9C8}"/>
              </a:ext>
            </a:extLst>
          </p:cNvPr>
          <p:cNvSpPr txBox="1"/>
          <p:nvPr/>
        </p:nvSpPr>
        <p:spPr>
          <a:xfrm>
            <a:off x="1481328" y="1901952"/>
            <a:ext cx="6775704" cy="1569660"/>
          </a:xfrm>
          <a:prstGeom prst="rect">
            <a:avLst/>
          </a:prstGeom>
          <a:noFill/>
        </p:spPr>
        <p:txBody>
          <a:bodyPr wrap="square" rtlCol="0">
            <a:spAutoFit/>
          </a:bodyPr>
          <a:lstStyle/>
          <a:p>
            <a:r>
              <a:rPr lang="en-GB" sz="2400" dirty="0"/>
              <a:t>Tom Lake </a:t>
            </a:r>
          </a:p>
          <a:p>
            <a:r>
              <a:rPr lang="en-GB" sz="2400" dirty="0"/>
              <a:t>Student ID: 2500463</a:t>
            </a:r>
          </a:p>
          <a:p>
            <a:r>
              <a:rPr lang="en-GB" sz="2400" dirty="0"/>
              <a:t>Facilitating learning in the outdoors ( BMSH4102)</a:t>
            </a:r>
          </a:p>
          <a:p>
            <a:endParaRPr lang="en-GB" sz="2400" dirty="0"/>
          </a:p>
        </p:txBody>
      </p:sp>
    </p:spTree>
    <p:extLst>
      <p:ext uri="{BB962C8B-B14F-4D97-AF65-F5344CB8AC3E}">
        <p14:creationId xmlns:p14="http://schemas.microsoft.com/office/powerpoint/2010/main" val="1757208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9E5BD79-1176-A444-98F6-6CBBF7965A7D}"/>
              </a:ext>
            </a:extLst>
          </p:cNvPr>
          <p:cNvPicPr>
            <a:picLocks noChangeAspect="1"/>
          </p:cNvPicPr>
          <p:nvPr/>
        </p:nvPicPr>
        <p:blipFill>
          <a:blip r:embed="rId2"/>
          <a:stretch>
            <a:fillRect/>
          </a:stretch>
        </p:blipFill>
        <p:spPr>
          <a:xfrm>
            <a:off x="7306774" y="1563624"/>
            <a:ext cx="4482890" cy="2267712"/>
          </a:xfrm>
          <a:prstGeom prst="rect">
            <a:avLst/>
          </a:prstGeom>
        </p:spPr>
      </p:pic>
      <p:sp>
        <p:nvSpPr>
          <p:cNvPr id="8" name="TextBox 7">
            <a:extLst>
              <a:ext uri="{FF2B5EF4-FFF2-40B4-BE49-F238E27FC236}">
                <a16:creationId xmlns:a16="http://schemas.microsoft.com/office/drawing/2014/main" id="{38387BE4-AF2B-D191-1E19-8A1412E30B4E}"/>
              </a:ext>
            </a:extLst>
          </p:cNvPr>
          <p:cNvSpPr txBox="1"/>
          <p:nvPr/>
        </p:nvSpPr>
        <p:spPr>
          <a:xfrm>
            <a:off x="283464" y="347472"/>
            <a:ext cx="6510528" cy="8217634"/>
          </a:xfrm>
          <a:prstGeom prst="rect">
            <a:avLst/>
          </a:prstGeom>
          <a:noFill/>
        </p:spPr>
        <p:txBody>
          <a:bodyPr wrap="square" rtlCol="0">
            <a:spAutoFit/>
          </a:bodyPr>
          <a:lstStyle/>
          <a:p>
            <a:r>
              <a:rPr lang="en-GB" sz="2400" u="sng" dirty="0"/>
              <a:t>How well was the plan implemented?</a:t>
            </a:r>
          </a:p>
          <a:p>
            <a:endParaRPr lang="en-GB" dirty="0"/>
          </a:p>
          <a:p>
            <a:endParaRPr lang="en-GB" dirty="0"/>
          </a:p>
          <a:p>
            <a:r>
              <a:rPr lang="en-GB" dirty="0"/>
              <a:t>For all groups we were able to offer all of the activities although some where adjusted. We were able to keep relatively close to the  time limits to ensure all activities had enough time to be completed fully. However we reduced the time for some of the earlier activities to allow time to build the dens.</a:t>
            </a:r>
          </a:p>
          <a:p>
            <a:endParaRPr lang="en-GB" dirty="0"/>
          </a:p>
          <a:p>
            <a:r>
              <a:rPr lang="en-GB" dirty="0"/>
              <a:t>All groups were able to use teamwork and other skills they had learnt to make effective and sturdy shelters.</a:t>
            </a:r>
          </a:p>
          <a:p>
            <a:endParaRPr lang="en-GB" dirty="0"/>
          </a:p>
          <a:p>
            <a:r>
              <a:rPr lang="en-GB" dirty="0"/>
              <a:t>The process of creating the lesson plan provoked thoughts about how to effectively run checkpoints, e.g. splitting into two groups to learn different knots, to allow maximal learning. </a:t>
            </a:r>
          </a:p>
          <a:p>
            <a:endParaRPr lang="en-GB" dirty="0"/>
          </a:p>
          <a:p>
            <a:r>
              <a:rPr lang="en-GB" dirty="0"/>
              <a:t>As a team Caitlin and I were able to gain information about each others checkpoints to be able to assist each other effectively.</a:t>
            </a:r>
          </a:p>
          <a:p>
            <a:endParaRPr lang="en-GB" dirty="0"/>
          </a:p>
          <a:p>
            <a:r>
              <a:rPr lang="en-GB" dirty="0"/>
              <a:t>Also using ‘One Drive’ to collaborate on the lesson plan gave us a platform to share our ideas and help each other which worked very effectively.</a:t>
            </a:r>
          </a:p>
          <a:p>
            <a:endParaRPr lang="en-GB" dirty="0"/>
          </a:p>
          <a:p>
            <a:endParaRPr lang="en-GB" dirty="0"/>
          </a:p>
          <a:p>
            <a:endParaRPr lang="en-GB" dirty="0"/>
          </a:p>
          <a:p>
            <a:br>
              <a:rPr lang="en-GB" dirty="0"/>
            </a:br>
            <a:endParaRPr lang="en-GB" dirty="0"/>
          </a:p>
          <a:p>
            <a:endParaRPr lang="en-GB" dirty="0"/>
          </a:p>
          <a:p>
            <a:endParaRPr lang="en-GB" dirty="0"/>
          </a:p>
        </p:txBody>
      </p:sp>
    </p:spTree>
    <p:extLst>
      <p:ext uri="{BB962C8B-B14F-4D97-AF65-F5344CB8AC3E}">
        <p14:creationId xmlns:p14="http://schemas.microsoft.com/office/powerpoint/2010/main" val="2566677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16AD4-2AA0-80C1-8E3F-AA849EBF5A28}"/>
              </a:ext>
            </a:extLst>
          </p:cNvPr>
          <p:cNvSpPr>
            <a:spLocks noGrp="1"/>
          </p:cNvSpPr>
          <p:nvPr>
            <p:ph type="title"/>
          </p:nvPr>
        </p:nvSpPr>
        <p:spPr>
          <a:xfrm>
            <a:off x="838200" y="365125"/>
            <a:ext cx="10515600" cy="6309995"/>
          </a:xfrm>
        </p:spPr>
        <p:txBody>
          <a:bodyPr>
            <a:normAutofit/>
          </a:bodyPr>
          <a:lstStyle/>
          <a:p>
            <a:r>
              <a:rPr lang="en-GB" u="sng" dirty="0"/>
              <a:t>What did I change after the first session?</a:t>
            </a:r>
            <a:br>
              <a:rPr lang="en-GB" dirty="0"/>
            </a:br>
            <a:br>
              <a:rPr lang="en-GB" dirty="0"/>
            </a:br>
            <a:r>
              <a:rPr lang="en-GB" sz="2000" dirty="0">
                <a:latin typeface="Arial" panose="020B0604020202020204" pitchFamily="34" charset="0"/>
                <a:cs typeface="Arial" panose="020B0604020202020204" pitchFamily="34" charset="0"/>
              </a:rPr>
              <a:t>I built a free-standing tripod for the students to use when practicing their clove hitches on without having to hold up the pole. This reduces cognitive load, granting the children more focus on the hitch.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During the second session of the first day, I noticed that six students were all trying to tie hitches on one tripod which was very crowded. So, for the second day I built two tripods to allow enough room to concentrate.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During one of the sessions we were delayed and were going to be unable to complete all elements of the journeying. So we removed the first stop ( the movement activity) as it was not essential to the den building which was the focus. However, we did incorporate movement between checkpoints to promote creativity on the time limit.</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If we were running late I changed allow the children time to appreciate their shelters once they had made them, even if it meant we were a few minutes late as I felt that this was very important.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endParaRPr lang="en-GB" dirty="0"/>
          </a:p>
        </p:txBody>
      </p:sp>
    </p:spTree>
    <p:extLst>
      <p:ext uri="{BB962C8B-B14F-4D97-AF65-F5344CB8AC3E}">
        <p14:creationId xmlns:p14="http://schemas.microsoft.com/office/powerpoint/2010/main" val="4196039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722AD4-CDDB-DC3E-71AC-98C98AF4E3F9}"/>
              </a:ext>
            </a:extLst>
          </p:cNvPr>
          <p:cNvSpPr txBox="1"/>
          <p:nvPr/>
        </p:nvSpPr>
        <p:spPr>
          <a:xfrm>
            <a:off x="1371600" y="256032"/>
            <a:ext cx="7159752" cy="5909310"/>
          </a:xfrm>
          <a:prstGeom prst="rect">
            <a:avLst/>
          </a:prstGeom>
          <a:noFill/>
        </p:spPr>
        <p:txBody>
          <a:bodyPr wrap="square" rtlCol="0">
            <a:spAutoFit/>
          </a:bodyPr>
          <a:lstStyle/>
          <a:p>
            <a:r>
              <a:rPr lang="en-GB" sz="3600" u="sng" dirty="0"/>
              <a:t>Teaching and Facilitation styles</a:t>
            </a:r>
          </a:p>
          <a:p>
            <a:endParaRPr lang="en-GB" dirty="0"/>
          </a:p>
          <a:p>
            <a:r>
              <a:rPr lang="en-GB" dirty="0"/>
              <a:t>I have used many of these styles before being a Young Leader in the Scouts but </a:t>
            </a:r>
            <a:r>
              <a:rPr lang="en-GB" dirty="0" err="1"/>
              <a:t>gaininig</a:t>
            </a:r>
            <a:r>
              <a:rPr lang="en-GB" dirty="0"/>
              <a:t> knowledge and awareness on all of the styles and their appropriate use cases allowed me to use them very effectively and transition between them fluently when I thought appropriate.</a:t>
            </a:r>
          </a:p>
          <a:p>
            <a:endParaRPr lang="en-GB" dirty="0"/>
          </a:p>
          <a:p>
            <a:r>
              <a:rPr lang="en-GB" dirty="0"/>
              <a:t>I was able to use a variety of approaches from across the spectrum of teaching styles .</a:t>
            </a:r>
          </a:p>
          <a:p>
            <a:endParaRPr lang="en-GB" dirty="0"/>
          </a:p>
          <a:p>
            <a:r>
              <a:rPr lang="en-GB" dirty="0"/>
              <a:t>In most checkpoints we managed to used the relevant/ intended styles. However, we were able to change to a command style, if necessary, due to time constraints to finish all of the activities in time.</a:t>
            </a:r>
          </a:p>
          <a:p>
            <a:endParaRPr lang="en-GB" dirty="0"/>
          </a:p>
          <a:p>
            <a:r>
              <a:rPr lang="en-GB" dirty="0"/>
              <a:t>I could also apply this for that struggled with tasks or struggled to stay focused on the activity.</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30191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80BF509-0DD3-E758-C67A-36BC91E0DE39}"/>
              </a:ext>
            </a:extLst>
          </p:cNvPr>
          <p:cNvSpPr txBox="1"/>
          <p:nvPr/>
        </p:nvSpPr>
        <p:spPr>
          <a:xfrm>
            <a:off x="877824" y="1014984"/>
            <a:ext cx="8019288" cy="4401205"/>
          </a:xfrm>
          <a:prstGeom prst="rect">
            <a:avLst/>
          </a:prstGeom>
          <a:noFill/>
        </p:spPr>
        <p:txBody>
          <a:bodyPr wrap="square" rtlCol="0">
            <a:spAutoFit/>
          </a:bodyPr>
          <a:lstStyle/>
          <a:p>
            <a:r>
              <a:rPr lang="en-GB" sz="2800" u="sng" dirty="0"/>
              <a:t>What would I change in the future?</a:t>
            </a:r>
          </a:p>
          <a:p>
            <a:endParaRPr lang="en-GB" dirty="0"/>
          </a:p>
          <a:p>
            <a:r>
              <a:rPr lang="en-GB" dirty="0"/>
              <a:t>If the session length could be extended it would allow me more time to explain the iron age theme to the group and build the immersive aspect of the session. Moreover, it would allow more time to create advanced shelter shapes. As well as, allowing the chance to run an activity from the shelters. Perhaps, storytelling or ‘creating a storm’ and testing their shelters. </a:t>
            </a:r>
          </a:p>
          <a:p>
            <a:endParaRPr lang="en-GB" dirty="0"/>
          </a:p>
          <a:p>
            <a:r>
              <a:rPr lang="en-GB" dirty="0"/>
              <a:t>I would consider having an example shelter already at the site as it may spark the children’s creativity and imagination.</a:t>
            </a:r>
          </a:p>
          <a:p>
            <a:endParaRPr lang="en-GB" dirty="0"/>
          </a:p>
          <a:p>
            <a:r>
              <a:rPr lang="en-GB" dirty="0"/>
              <a:t>The den building venue afforded a woodland area with a variety of options very conveniently nearby on campus however there were a few metal grates that were sharp and rusty that wear hazardous and I may try and remove or cordon off those areas for safety.</a:t>
            </a:r>
          </a:p>
        </p:txBody>
      </p:sp>
    </p:spTree>
    <p:extLst>
      <p:ext uri="{BB962C8B-B14F-4D97-AF65-F5344CB8AC3E}">
        <p14:creationId xmlns:p14="http://schemas.microsoft.com/office/powerpoint/2010/main" val="1846859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20E9AA-7492-4985-8A70-B84E400C5390}"/>
              </a:ext>
            </a:extLst>
          </p:cNvPr>
          <p:cNvSpPr txBox="1"/>
          <p:nvPr/>
        </p:nvSpPr>
        <p:spPr>
          <a:xfrm>
            <a:off x="813816" y="621792"/>
            <a:ext cx="11027664" cy="6247864"/>
          </a:xfrm>
          <a:prstGeom prst="rect">
            <a:avLst/>
          </a:prstGeom>
          <a:noFill/>
        </p:spPr>
        <p:txBody>
          <a:bodyPr wrap="square" rtlCol="0">
            <a:spAutoFit/>
          </a:bodyPr>
          <a:lstStyle/>
          <a:p>
            <a:r>
              <a:rPr lang="en-GB" sz="2400" u="sng" dirty="0"/>
              <a:t>How will I apply my learning to my professional career?</a:t>
            </a:r>
          </a:p>
          <a:p>
            <a:endParaRPr lang="en-GB" sz="2400" u="sng" dirty="0"/>
          </a:p>
          <a:p>
            <a:r>
              <a:rPr lang="en-GB" sz="1600" dirty="0"/>
              <a:t>The chance to lead a group in a more structured and prepared format was very informative for my CPD. I was a young leader in Scouts where I often lead activities with minimal preparation, this activity has given me the chance to methodically create a lesson plan.</a:t>
            </a:r>
          </a:p>
          <a:p>
            <a:endParaRPr lang="en-GB" sz="1600" dirty="0"/>
          </a:p>
          <a:p>
            <a:r>
              <a:rPr lang="en-GB" dirty="0"/>
              <a:t>By repeating the activity four times enabled me to adapt and experiment with teaching styles and group management and gain feedback about how different people may respond to certain prompts or tasks.</a:t>
            </a:r>
          </a:p>
          <a:p>
            <a:endParaRPr lang="en-GB" sz="2400" u="sng" dirty="0"/>
          </a:p>
          <a:p>
            <a:r>
              <a:rPr lang="en-GB" dirty="0"/>
              <a:t>I found using a variety of locations very interesting as it provided the children with lots of stimulation by changing environments. It also created a sense of excitement for the children discovering where their next activity would be and what materials they may find there. I hope to be able to apply this to being a Climbing Wall Instructor (CWI) planting different activities around a centre and doing a journey inside and around a climbing gym.</a:t>
            </a:r>
          </a:p>
          <a:p>
            <a:endParaRPr lang="en-GB" dirty="0"/>
          </a:p>
          <a:p>
            <a:r>
              <a:rPr lang="en-GB" dirty="0"/>
              <a:t>Being able to work with four different groups of children was very challenging as I am used to knowing a small group of scouts very well. However, this replicated working in an outdoor centre with large volumes of children. With the assistance of Heddwen I was able to create methods to remember the names for two identical twins which helped me  create a better relationship and a more effective experience for the groups.</a:t>
            </a:r>
          </a:p>
          <a:p>
            <a:endParaRPr lang="en-GB" sz="2400" u="sng" dirty="0"/>
          </a:p>
          <a:p>
            <a:endParaRPr lang="en-GB" sz="2400" u="sng" dirty="0"/>
          </a:p>
        </p:txBody>
      </p:sp>
    </p:spTree>
    <p:extLst>
      <p:ext uri="{BB962C8B-B14F-4D97-AF65-F5344CB8AC3E}">
        <p14:creationId xmlns:p14="http://schemas.microsoft.com/office/powerpoint/2010/main" val="459410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918A1F-28AF-CE39-A7FC-F3227FC901B5}"/>
              </a:ext>
            </a:extLst>
          </p:cNvPr>
          <p:cNvSpPr txBox="1"/>
          <p:nvPr/>
        </p:nvSpPr>
        <p:spPr>
          <a:xfrm>
            <a:off x="868680" y="91440"/>
            <a:ext cx="9116568" cy="7571303"/>
          </a:xfrm>
          <a:prstGeom prst="rect">
            <a:avLst/>
          </a:prstGeom>
          <a:noFill/>
        </p:spPr>
        <p:txBody>
          <a:bodyPr wrap="square" rtlCol="0">
            <a:spAutoFit/>
          </a:bodyPr>
          <a:lstStyle/>
          <a:p>
            <a:r>
              <a:rPr lang="en-GB" u="sng" dirty="0"/>
              <a:t>Bibliography</a:t>
            </a:r>
          </a:p>
          <a:p>
            <a:endParaRPr lang="en-GB" u="sng" dirty="0"/>
          </a:p>
          <a:p>
            <a:r>
              <a:rPr lang="en-GB" u="sng" dirty="0"/>
              <a:t>Reference List</a:t>
            </a:r>
          </a:p>
          <a:p>
            <a:endParaRPr lang="en-GB" u="sng" dirty="0"/>
          </a:p>
          <a:p>
            <a:r>
              <a:rPr lang="en-GB" dirty="0"/>
              <a:t>Muska </a:t>
            </a:r>
            <a:r>
              <a:rPr lang="en-GB" dirty="0" err="1"/>
              <a:t>Mosston</a:t>
            </a:r>
            <a:r>
              <a:rPr lang="en-GB" dirty="0"/>
              <a:t> and Ashworth, S. (2008) </a:t>
            </a:r>
            <a:r>
              <a:rPr lang="en-GB" i="1" dirty="0"/>
              <a:t>Teaching physical education</a:t>
            </a:r>
            <a:r>
              <a:rPr lang="en-GB" dirty="0"/>
              <a:t>. 1st </a:t>
            </a:r>
            <a:r>
              <a:rPr lang="en-GB" dirty="0" err="1"/>
              <a:t>edn</a:t>
            </a:r>
            <a:r>
              <a:rPr lang="en-GB" dirty="0"/>
              <a:t>. Gao Deng Jiao Yu Chu Ban She.</a:t>
            </a:r>
          </a:p>
          <a:p>
            <a:r>
              <a:rPr lang="en-GB" i="1" dirty="0"/>
              <a:t>Natural Resources Wales / Benefits for health and learning</a:t>
            </a:r>
            <a:r>
              <a:rPr lang="en-GB" dirty="0"/>
              <a:t> (no date) </a:t>
            </a:r>
            <a:r>
              <a:rPr lang="en-GB" i="1" dirty="0" err="1"/>
              <a:t>naturalresources.wales</a:t>
            </a:r>
            <a:r>
              <a:rPr lang="en-GB" dirty="0"/>
              <a:t>. Available at: </a:t>
            </a:r>
            <a:r>
              <a:rPr lang="en-GB" u="sng" dirty="0">
                <a:hlinkClick r:id="rId2"/>
              </a:rPr>
              <a:t>https://naturalresources.wales/guidance-and-advice/business-sectors/education-and-skills/benefits-for-health-and-learning/?lang=en</a:t>
            </a:r>
            <a:r>
              <a:rPr lang="en-GB" dirty="0"/>
              <a:t> (Accessed: 30 April 2026).</a:t>
            </a:r>
          </a:p>
          <a:p>
            <a:r>
              <a:rPr lang="en-GB" dirty="0"/>
              <a:t>Welsh Government (2023) </a:t>
            </a:r>
            <a:r>
              <a:rPr lang="en-GB" i="1" dirty="0"/>
              <a:t>Pedagogy - Hwb</a:t>
            </a:r>
            <a:r>
              <a:rPr lang="en-GB" dirty="0"/>
              <a:t>, </a:t>
            </a:r>
            <a:r>
              <a:rPr lang="en-GB" i="1" dirty="0" err="1"/>
              <a:t>hwb.gov.wales</a:t>
            </a:r>
            <a:r>
              <a:rPr lang="en-GB" dirty="0"/>
              <a:t>. Available at: </a:t>
            </a:r>
            <a:r>
              <a:rPr lang="en-GB" u="sng" dirty="0">
                <a:hlinkClick r:id="rId3"/>
              </a:rPr>
              <a:t>https://hwb.gov.wales/curriculum-for-wales/designing-your-curriculum/pedagogy/</a:t>
            </a:r>
            <a:r>
              <a:rPr lang="en-GB" dirty="0"/>
              <a:t> (Accessed: 30 April 2026).</a:t>
            </a:r>
          </a:p>
          <a:p>
            <a:r>
              <a:rPr lang="en-GB" i="1" dirty="0"/>
              <a:t>What was life like in the Iron Age?</a:t>
            </a:r>
            <a:r>
              <a:rPr lang="en-GB" dirty="0"/>
              <a:t> (no date) </a:t>
            </a:r>
            <a:r>
              <a:rPr lang="en-GB" i="1" dirty="0"/>
              <a:t>BBC Bitesize</a:t>
            </a:r>
            <a:r>
              <a:rPr lang="en-GB" dirty="0"/>
              <a:t>. Available at: </a:t>
            </a:r>
            <a:r>
              <a:rPr lang="en-GB" u="sng" dirty="0">
                <a:hlinkClick r:id="rId4"/>
              </a:rPr>
              <a:t>https://www.bbc.co.uk/bitesize/articles/z8bkwmn</a:t>
            </a:r>
            <a:r>
              <a:rPr lang="en-GB" dirty="0"/>
              <a:t> (Accessed: 30 April 2026).</a:t>
            </a:r>
          </a:p>
          <a:p>
            <a:r>
              <a:rPr lang="en-GB" i="1" dirty="0"/>
              <a:t>Yr Adran Plant, Addysg, </a:t>
            </a:r>
            <a:r>
              <a:rPr lang="en-GB" i="1" dirty="0" err="1"/>
              <a:t>Dysgu</a:t>
            </a:r>
            <a:r>
              <a:rPr lang="en-GB" i="1" dirty="0"/>
              <a:t> </a:t>
            </a:r>
            <a:r>
              <a:rPr lang="en-GB" i="1" dirty="0" err="1"/>
              <a:t>Gydol</a:t>
            </a:r>
            <a:r>
              <a:rPr lang="en-GB" i="1" dirty="0"/>
              <a:t> Oes a </a:t>
            </a:r>
            <a:r>
              <a:rPr lang="en-GB" i="1" dirty="0" err="1"/>
              <a:t>Sgiliau</a:t>
            </a:r>
            <a:r>
              <a:rPr lang="en-GB" i="1" dirty="0"/>
              <a:t> Department for Children, Education, Lifelong Learning and Skills Key Stages 2-4 Physical education in the National Curriculum for Wales</a:t>
            </a:r>
            <a:r>
              <a:rPr lang="en-GB" dirty="0"/>
              <a:t> (no date a), pp. 12–17. Available at: </a:t>
            </a:r>
            <a:r>
              <a:rPr lang="en-GB" u="sng" dirty="0">
                <a:hlinkClick r:id="rId5"/>
              </a:rPr>
              <a:t>https://hwb.gov.wales/api/storage/7b01cf26-9974-4c3d-bb1f-ee79e111b448/physical-education-inthe-national-curriculum.pdf</a:t>
            </a:r>
            <a:r>
              <a:rPr lang="en-GB" dirty="0"/>
              <a:t> (Accessed: 29 April 2026).</a:t>
            </a:r>
          </a:p>
          <a:p>
            <a:r>
              <a:rPr lang="en-GB" i="1" dirty="0"/>
              <a:t>Yr Adran Plant, Addysg, </a:t>
            </a:r>
            <a:r>
              <a:rPr lang="en-GB" i="1" dirty="0" err="1"/>
              <a:t>Dysgu</a:t>
            </a:r>
            <a:r>
              <a:rPr lang="en-GB" i="1" dirty="0"/>
              <a:t> </a:t>
            </a:r>
            <a:r>
              <a:rPr lang="en-GB" i="1" dirty="0" err="1"/>
              <a:t>Gydol</a:t>
            </a:r>
            <a:r>
              <a:rPr lang="en-GB" i="1" dirty="0"/>
              <a:t> Oes a </a:t>
            </a:r>
            <a:r>
              <a:rPr lang="en-GB" i="1" dirty="0" err="1"/>
              <a:t>Sgiliau</a:t>
            </a:r>
            <a:r>
              <a:rPr lang="en-GB" i="1" dirty="0"/>
              <a:t> Department for Children, Education, Lifelong Learning and Skills Key Stages 2-4 Physical education in the National Curriculum for Wales</a:t>
            </a:r>
            <a:r>
              <a:rPr lang="en-GB" dirty="0"/>
              <a:t> (no date b).</a:t>
            </a:r>
          </a:p>
          <a:p>
            <a:endParaRPr lang="en-GB" dirty="0"/>
          </a:p>
          <a:p>
            <a:endParaRPr lang="en-GB" u="sng" dirty="0"/>
          </a:p>
          <a:p>
            <a:endParaRPr lang="en-GB" u="sng" dirty="0"/>
          </a:p>
          <a:p>
            <a:endParaRPr lang="en-GB" u="sng" dirty="0"/>
          </a:p>
        </p:txBody>
      </p:sp>
    </p:spTree>
    <p:extLst>
      <p:ext uri="{BB962C8B-B14F-4D97-AF65-F5344CB8AC3E}">
        <p14:creationId xmlns:p14="http://schemas.microsoft.com/office/powerpoint/2010/main" val="3994398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4B57A1-74B5-EDB1-B98B-6B14D5F2879D}"/>
              </a:ext>
            </a:extLst>
          </p:cNvPr>
          <p:cNvSpPr txBox="1"/>
          <p:nvPr/>
        </p:nvSpPr>
        <p:spPr>
          <a:xfrm>
            <a:off x="1051560" y="950976"/>
            <a:ext cx="4736592" cy="2585323"/>
          </a:xfrm>
          <a:prstGeom prst="rect">
            <a:avLst/>
          </a:prstGeom>
          <a:noFill/>
        </p:spPr>
        <p:txBody>
          <a:bodyPr wrap="square" rtlCol="0">
            <a:spAutoFit/>
          </a:bodyPr>
          <a:lstStyle/>
          <a:p>
            <a:r>
              <a:rPr lang="en-GB" u="sng" dirty="0"/>
              <a:t>AI Acknowledgement</a:t>
            </a:r>
          </a:p>
          <a:p>
            <a:endParaRPr lang="en-GB" u="sng" dirty="0"/>
          </a:p>
          <a:p>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92519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149</TotalTime>
  <Words>1245</Words>
  <Application>Microsoft Office PowerPoint</Application>
  <PresentationFormat>Widescreen</PresentationFormat>
  <Paragraphs>63</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PowerPoint Presentation</vt:lpstr>
      <vt:lpstr>What did I change after the first session?  I built a free-standing tripod for the students to use when practicing their clove hitches on without having to hold up the pole. This reduces cognitive load, granting the children more focus on the hitch.   During the second session of the first day, I noticed that six students were all trying to tie hitches on one tripod which was very crowded. So, for the second day I built two tripods to allow enough room to concentrate.   During one of the sessions we were delayed and were going to be unable to complete all elements of the journeying. So we removed the first stop ( the movement activity) as it was not essential to the den building which was the focus. However, we did incorporate movement between checkpoints to promote creativity on the time limit.   If we were running late I changed allow the children time to appreciate their shelters once they had made them, even if it meant we were a few minutes late as I felt that this was very important.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Tom Lake</dc:creator>
  <cp:lastModifiedBy>Tom Lake</cp:lastModifiedBy>
  <cp:revision>2</cp:revision>
  <dcterms:created xsi:type="dcterms:W3CDTF">2026-05-12T15:55:42Z</dcterms:created>
  <dcterms:modified xsi:type="dcterms:W3CDTF">2026-05-13T13:40:03Z</dcterms:modified>
</cp:coreProperties>
</file>