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7" r:id="rId2"/>
    <p:sldId id="267" r:id="rId3"/>
    <p:sldId id="266" r:id="rId4"/>
    <p:sldId id="265" r:id="rId5"/>
    <p:sldId id="264" r:id="rId6"/>
    <p:sldId id="263" r:id="rId7"/>
    <p:sldId id="262" r:id="rId8"/>
    <p:sldId id="260" r:id="rId9"/>
    <p:sldId id="268" r:id="rId10"/>
    <p:sldId id="259"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8CD818-EC6B-415B-AA12-A50737B2ABD2}" type="datetimeFigureOut">
              <a:rPr lang="en-US" smtClean="0"/>
              <a:t>10/17/2023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2D8449-F9F9-40F9-A742-3C928087A29F}" type="slidenum">
              <a:rPr lang="en-US" smtClean="0"/>
              <a:t>‹#›</a:t>
            </a:fld>
            <a:endParaRPr lang="en-US"/>
          </a:p>
        </p:txBody>
      </p:sp>
    </p:spTree>
    <p:extLst>
      <p:ext uri="{BB962C8B-B14F-4D97-AF65-F5344CB8AC3E}">
        <p14:creationId xmlns:p14="http://schemas.microsoft.com/office/powerpoint/2010/main" val="799597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0" dirty="0">
                <a:effectLst/>
                <a:latin typeface="Times New Roman" panose="02020603050405020304" pitchFamily="18" charset="0"/>
                <a:cs typeface="Arial" panose="020B0604020202020204" pitchFamily="34" charset="0"/>
              </a:rPr>
              <a:t>Introduction</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following presentation will be conducted to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analyse</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importance and role of quality service within the hospitality sector. The Sofitel Hotels and Resorts will be selected as a case study organisation for further discussion on the above-mentioned topic. Initially, a wide overview of the organisation will be provided along with identifying its main customers. Therefore the nature, roles and scope of guest service will be discussed while relating it to the chosen organisation. The importance of hospitality and the ways hotels meet guest expectations will be explored in this presentation.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90A7A4-2A97-477A-B5F1-1A07E70334C8}" type="slidenum">
              <a:rPr lang="en-IN" smtClean="0"/>
              <a:t>3</a:t>
            </a:fld>
            <a:endParaRPr lang="en-IN"/>
          </a:p>
        </p:txBody>
      </p:sp>
    </p:spTree>
    <p:extLst>
      <p:ext uri="{BB962C8B-B14F-4D97-AF65-F5344CB8AC3E}">
        <p14:creationId xmlns:p14="http://schemas.microsoft.com/office/powerpoint/2010/main" val="2471644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effectLst/>
                <a:latin typeface="Times New Roman" panose="02020603050405020304" pitchFamily="18" charset="0"/>
                <a:cs typeface="Arial" panose="020B0604020202020204" pitchFamily="34" charset="0"/>
              </a:rPr>
              <a:t>Overview of the organisation</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Sofitel Hotels and Resorts is one of the top French hotel chains that is based in Paris, France. This organisation is mainly owned by Accor since the year 1980. This organisation was founded in the year 1964 in France and proceeded with rapid development all across the world to reach over 200 different properties. The organisation embraces the art of wellness and follows a holistic approach. The focus of this organisation is on offering rejuvenation and a wealth of relaxation by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utilising</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its fitness concepts, signature Sofitel Spa, and De-Light wholesome foods (Sofitel, 2023). The vision of this organisation is to become one of the leading premium or world-class entertainment-integrating hotels all across the world. The mission of this organisation is to surpass the expectations of the guests by providing them with exceptional guest service while rewarding the associates and ensuring a noticeable ROI for their investors. A Total of three core values can be seen within the organisation for instance passion for excellence, spirit of openness and essence of pleasure. The overall revenue of the organisation is nearly 3.1 billion pounds each year.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90A7A4-2A97-477A-B5F1-1A07E70334C8}" type="slidenum">
              <a:rPr lang="en-IN" smtClean="0"/>
              <a:t>4</a:t>
            </a:fld>
            <a:endParaRPr lang="en-IN"/>
          </a:p>
        </p:txBody>
      </p:sp>
    </p:spTree>
    <p:extLst>
      <p:ext uri="{BB962C8B-B14F-4D97-AF65-F5344CB8AC3E}">
        <p14:creationId xmlns:p14="http://schemas.microsoft.com/office/powerpoint/2010/main" val="3161214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effectLst/>
                <a:latin typeface="Times New Roman" panose="02020603050405020304" pitchFamily="18" charset="0"/>
                <a:cs typeface="Arial" panose="020B0604020202020204" pitchFamily="34" charset="0"/>
              </a:rPr>
              <a:t>Identification of the main customers of the hotel and justification</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main customers of Sofitel can be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categorised</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as business clientele and upscale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travellers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hotel applies a range of techniques and provides various kinds of facilities to appeal to customers.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Business </a:t>
            </a:r>
            <a:r>
              <a:rPr lang="en-US" sz="18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travellers</a:t>
            </a: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Business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travellers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are attracted by Sofitel with the help of their convenient locations within main business districts, luxury amenities and world-class facilities for instance business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centres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meeting rooms and more. The attention to detail feature of the organisation is one of the prime reasons behind its popularity among business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travellers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(Hospitality Net, 2023). The hotel is also committed to providing an improved guest service experience that also contributes to attracting business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travellers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Luxury seekers and leisure </a:t>
            </a:r>
            <a:r>
              <a:rPr lang="en-US" sz="18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travellers</a:t>
            </a: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requirements of the leisure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travellers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are catered to by Sofitel by providing them with a comfortable and luxurious stay. The organisation also provides a premium vacation experience that further contributes to attracting individuals, families and couples. Apart From that,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travellers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seeking high-end services are also one of the prime targeted customers of Sofitel (</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Pratt and </a:t>
            </a: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Tolkach</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2022)</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Event planners and Food Enthusiasts: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range of venues for special events, conferences and weddings are provided by Sofitel which greatly attracts the event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organisers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planners. A premium dining experience is also provided by the organisation which helps in attracting food enthusiasts (Sofitel Legend the Grand Amsterdam , 2023). The upscale restaurants and culinary offerings greatly help the organisation to make it a preferable voice for food enthusiasts.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90A7A4-2A97-477A-B5F1-1A07E70334C8}" type="slidenum">
              <a:rPr lang="en-IN" smtClean="0"/>
              <a:t>5</a:t>
            </a:fld>
            <a:endParaRPr lang="en-IN"/>
          </a:p>
        </p:txBody>
      </p:sp>
    </p:spTree>
    <p:extLst>
      <p:ext uri="{BB962C8B-B14F-4D97-AF65-F5344CB8AC3E}">
        <p14:creationId xmlns:p14="http://schemas.microsoft.com/office/powerpoint/2010/main" val="1718001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effectLst/>
                <a:latin typeface="Times New Roman" panose="02020603050405020304" pitchFamily="18" charset="0"/>
                <a:cs typeface="Arial" panose="020B0604020202020204" pitchFamily="34" charset="0"/>
              </a:rPr>
              <a:t>The ways Sofitel appeals to this group of customers</a:t>
            </a:r>
          </a:p>
          <a:p>
            <a:pPr marL="0" marR="0" algn="just">
              <a:lnSpc>
                <a:spcPct val="200000"/>
              </a:lnSpc>
              <a:spcBef>
                <a:spcPts val="0"/>
              </a:spcBef>
              <a:spcAft>
                <a:spcPts val="0"/>
              </a:spcAft>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Luxury, elegance and exceptional service: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sophisticated and opulent ambience of Sofitel contributed to its increased popularity. The organisation has provided its customers with highly furnished furniture, and attractive decor and has a high focus on attention to detail that contributes to the creation of a luxury atmosphere within the hotel (</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Campos and Almeida, 2022)</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Delivering exceptional service to the customers through their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personalised</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attraction, skilled employees and more also helps in catering for the diverse preferences and needs of their guests.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Prime locations and prime dining: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hotels and other properties of Sofitel are situated in prime locations for instance scenic destinations, near city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centres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more. This helps in providing the guests with stunning views and convenience (Miceli, 2023). The cuisines offered by the restaurants of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Sofiel</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are also prepared by valuable chefs who further contribute to improving the guest service experience.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90A7A4-2A97-477A-B5F1-1A07E70334C8}" type="slidenum">
              <a:rPr lang="en-IN" smtClean="0"/>
              <a:t>6</a:t>
            </a:fld>
            <a:endParaRPr lang="en-IN"/>
          </a:p>
        </p:txBody>
      </p:sp>
    </p:spTree>
    <p:extLst>
      <p:ext uri="{BB962C8B-B14F-4D97-AF65-F5344CB8AC3E}">
        <p14:creationId xmlns:p14="http://schemas.microsoft.com/office/powerpoint/2010/main" val="3288876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effectLst/>
                <a:latin typeface="Times New Roman" panose="02020603050405020304" pitchFamily="18" charset="0"/>
                <a:cs typeface="Arial" panose="020B0604020202020204" pitchFamily="34" charset="0"/>
              </a:rPr>
              <a:t>Nature, scope, and role of guest services and facilities</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wide range of offerings are included within the guest facilities and hotels that help ensure an optimum level of guest satisfaction. Some of the essential guest service facilities are front desk service, room service, dining options, housekeeping and more. The role of these guest services and facilities is to improve the overall experience of the guests by providing them with convenience, entertainment and comfort (</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Lee et al., 2019)</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Sofitel also focuses on improving or maintaining its guest service and facilities. These facilities and services of the organisation are aligned with its luxury focus to ensure the expected guest satisfaction level. The hotel includes high-end restaurants, fitness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centres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spa and wellness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centres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more that help in maintaining the quality of its guest service and facilities. The scope of the guest service is diverse as it covers the guest service that starts with their arrival and ends with their departure (Legrand, 2021).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90A7A4-2A97-477A-B5F1-1A07E70334C8}" type="slidenum">
              <a:rPr lang="en-IN" smtClean="0"/>
              <a:t>7</a:t>
            </a:fld>
            <a:endParaRPr lang="en-IN"/>
          </a:p>
        </p:txBody>
      </p:sp>
    </p:spTree>
    <p:extLst>
      <p:ext uri="{BB962C8B-B14F-4D97-AF65-F5344CB8AC3E}">
        <p14:creationId xmlns:p14="http://schemas.microsoft.com/office/powerpoint/2010/main" val="35338555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effectLst/>
                <a:latin typeface="Times New Roman" panose="02020603050405020304" pitchFamily="18" charset="0"/>
                <a:cs typeface="Arial" panose="020B0604020202020204" pitchFamily="34" charset="0"/>
              </a:rPr>
              <a:t>Importance of Hospitality</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Hospitality is one of the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epicentres</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of the hotel industry as the overall guest satisfaction level entirely depends on the hospitality services provided by the hotels. An authentic hospitality service directs an organisation to create a welcoming and warm atmosphere for its guests to make them feel respected and valued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Altexsoft</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 The Sofitel seek to deliver memorable experiences through their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personalised</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offerings, meeting the guest's needs and more to fulfil and exceed the expectations of their guest.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90A7A4-2A97-477A-B5F1-1A07E70334C8}" type="slidenum">
              <a:rPr lang="en-IN" smtClean="0"/>
              <a:t>8</a:t>
            </a:fld>
            <a:endParaRPr lang="en-IN"/>
          </a:p>
        </p:txBody>
      </p:sp>
    </p:spTree>
    <p:extLst>
      <p:ext uri="{BB962C8B-B14F-4D97-AF65-F5344CB8AC3E}">
        <p14:creationId xmlns:p14="http://schemas.microsoft.com/office/powerpoint/2010/main" val="1053969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effectLst/>
                <a:latin typeface="Times New Roman" panose="02020603050405020304" pitchFamily="18" charset="0"/>
                <a:cs typeface="Arial" panose="020B0604020202020204" pitchFamily="34" charset="0"/>
              </a:rPr>
              <a:t>The ways hotels meet or exceed the expectations of their guest </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hotel meets the expectations of its guests by providing them with impressive service by going through continuous improvements and upgrading its facilities alongside providing attention to every detail. This not only satisfies their guests but also provides them with an enhanced amount of positive word of mouth and guest loyalty. Guest loyalty and positive brand image are some of the essential factors for hotels as they help them maintain their competitive position in the market. The hotels also pay a significant amount of attention to hygiene and safety standards (Vianna, 2021). This is essential as the guests are now becoming more and more aware of those factors and one of the greatest contributors to this was the pandemic.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D2D8449-F9F9-40F9-A742-3C928087A29F}" type="slidenum">
              <a:rPr lang="en-US" smtClean="0"/>
              <a:t>9</a:t>
            </a:fld>
            <a:endParaRPr lang="en-US"/>
          </a:p>
        </p:txBody>
      </p:sp>
    </p:spTree>
    <p:extLst>
      <p:ext uri="{BB962C8B-B14F-4D97-AF65-F5344CB8AC3E}">
        <p14:creationId xmlns:p14="http://schemas.microsoft.com/office/powerpoint/2010/main" val="3273558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0" dirty="0">
                <a:effectLst/>
                <a:latin typeface="Times New Roman" panose="02020603050405020304" pitchFamily="18" charset="0"/>
                <a:cs typeface="Arial" panose="020B0604020202020204" pitchFamily="34" charset="0"/>
              </a:rPr>
              <a:t>Conclusion</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above presentation has been concluded with the understanding of the importance of hospitality, quality and guest service and their role within the hospitality industry, particularly within hotels, for instance, as Sofitel. The Sofitel has been identified as a French hotel chain that has a presence in many parts of the world. This presentation has identified that guest service and hospitality played a major role in the growth of the hotels. It has been later on understood that the hotels primarily seek to meet their guest expectations to increase and maintain their loyalty levels which further provides them with a competitive edge in the market.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90A7A4-2A97-477A-B5F1-1A07E70334C8}" type="slidenum">
              <a:rPr lang="en-IN" smtClean="0"/>
              <a:t>10</a:t>
            </a:fld>
            <a:endParaRPr lang="en-IN"/>
          </a:p>
        </p:txBody>
      </p:sp>
    </p:spTree>
    <p:extLst>
      <p:ext uri="{BB962C8B-B14F-4D97-AF65-F5344CB8AC3E}">
        <p14:creationId xmlns:p14="http://schemas.microsoft.com/office/powerpoint/2010/main" val="3415126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0" dirty="0">
                <a:effectLst/>
                <a:latin typeface="Times New Roman" panose="02020603050405020304" pitchFamily="18" charset="0"/>
                <a:cs typeface="Arial" panose="020B0604020202020204" pitchFamily="34" charset="0"/>
              </a:rPr>
              <a:t>References</a:t>
            </a:r>
          </a:p>
          <a:p>
            <a:pPr marL="0" marR="0" algn="just">
              <a:lnSpc>
                <a:spcPct val="200000"/>
              </a:lnSpc>
              <a:spcBef>
                <a:spcPts val="0"/>
              </a:spcBef>
              <a:spcAft>
                <a:spcPts val="0"/>
              </a:spcAft>
            </a:pPr>
            <a:r>
              <a:rPr lang="en-US" sz="1800" dirty="0" err="1">
                <a:effectLst/>
                <a:latin typeface="Times New Roman" panose="02020603050405020304" pitchFamily="18" charset="0"/>
                <a:ea typeface="Arial" panose="020B0604020202020204" pitchFamily="34" charset="0"/>
                <a:cs typeface="Arial" panose="020B0604020202020204" pitchFamily="34" charset="0"/>
              </a:rPr>
              <a:t>Altexsoft</a:t>
            </a:r>
            <a:r>
              <a:rPr lang="en-US" sz="1800" dirty="0">
                <a:effectLst/>
                <a:latin typeface="Times New Roman" panose="02020603050405020304" pitchFamily="18" charset="0"/>
                <a:ea typeface="Arial" panose="020B0604020202020204" pitchFamily="34" charset="0"/>
                <a:cs typeface="Arial" panose="020B0604020202020204" pitchFamily="34" charset="0"/>
              </a:rPr>
              <a:t>, (2022). Hotel Property Management Systems: Products and Features. [Online] Available at: https://www.altexsoft.com/blog/travel/hotel-property-management-systems-products-and-features/ [Accessed 5 10 2023].</a:t>
            </a:r>
          </a:p>
          <a:p>
            <a:pPr marL="0" marR="0" algn="just">
              <a:lnSpc>
                <a:spcPct val="200000"/>
              </a:lnSpc>
              <a:spcBef>
                <a:spcPts val="0"/>
              </a:spcBef>
              <a:spcAft>
                <a:spcPts val="0"/>
              </a:spcAft>
            </a:pP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Campos, A.C. and Almeida, S., (2022). 6. Unique stories for unique brands: appealing to the hotel guest experience through digital storytelling. </a:t>
            </a:r>
            <a:r>
              <a:rPr lang="en-US"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Handbook on the Tourist Experience: Design, Marketing and Management</a:t>
            </a:r>
            <a:r>
              <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p.73.</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Hospitality Net, (2023). Sofitel. [Online] Available at: https://www.hospitalitynet.org/brand/23000066/sofitel.html [Accessed 5 10 2023].</a:t>
            </a:r>
          </a:p>
          <a:p>
            <a:pPr marL="0" marR="0" algn="just">
              <a:lnSpc>
                <a:spcPct val="200000"/>
              </a:lnSpc>
              <a:spcBef>
                <a:spcPts val="0"/>
              </a:spcBef>
              <a:spcAft>
                <a:spcPts val="0"/>
              </a:spcAft>
            </a:pP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Lee, M., Lee, S. and Koh, Y., (2019). Multisensory experience for enhancing hotel guest experience: Empirical evidence from big data analytics. </a:t>
            </a:r>
            <a:r>
              <a:rPr lang="en-US"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International Journal of Contemporary Hospitality Management</a:t>
            </a:r>
            <a:r>
              <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t>
            </a:r>
            <a:r>
              <a:rPr lang="en-US"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31</a:t>
            </a:r>
            <a:r>
              <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(11), pp.4313-4337.</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Legrand, W., (2021). The solutions nature provides: how can hotels contribute and benefit?. [Online] Available at: https://www.hospitalitynet.org/viewpoint/125000113.html [Accessed 5 10 2023].</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Miceli, M., (2023). The Different Types of Accommodation and How to Take Advantage of Them for Your Hotel Strategy. [Online] Available at: https://amenitiz.com/en/blog/what-are-the-different-types-of-accommodation/?p_a=false [Accessed 5 10 2023].</a:t>
            </a:r>
          </a:p>
          <a:p>
            <a:pPr marL="0" marR="0" algn="just">
              <a:lnSpc>
                <a:spcPct val="200000"/>
              </a:lnSpc>
              <a:spcBef>
                <a:spcPts val="0"/>
              </a:spcBef>
              <a:spcAft>
                <a:spcPts val="0"/>
              </a:spcAft>
            </a:pP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Pratt, S. and </a:t>
            </a: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Tolkach</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D., (2022). Affective and coping responses to quarantine hotel stays. </a:t>
            </a:r>
            <a:r>
              <a:rPr lang="en-US"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Stress and Health</a:t>
            </a:r>
            <a:r>
              <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t>
            </a:r>
            <a:r>
              <a:rPr lang="en-US"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38</a:t>
            </a:r>
            <a:r>
              <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(4), pp.692-707.</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Sofitel Legend the Grand Amsterdam , (2023). PRIVACY POLICY. [Online] Available at: https://www.sofitel-legend-thegrand.com/en/privacy-policy.html [Accessed 5 10 2023].</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Sofitel, (2023). Live the French way. [Online] Available at: https://sofitel.accor.com/northamerica/index.en.shtml [Accessed 5 10 2023].</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Vianna, C., (2021). 5 tips for how to exceed guest expectations. [Online] Available at: https://www.xola.com/articles/5-tips-for-how-to-exceed-guest-expectations/#:~:text=Listen%20closely%20%26%20anticipate%20guest%20needs,-Oftentimes%20guests%20feel&amp;text=They%20should%20be%20trained%20to,before%20they%20even%20address%20them. [Accessed 5 10 2023].</a:t>
            </a:r>
          </a:p>
        </p:txBody>
      </p:sp>
      <p:sp>
        <p:nvSpPr>
          <p:cNvPr id="4" name="Slide Number Placeholder 3"/>
          <p:cNvSpPr>
            <a:spLocks noGrp="1"/>
          </p:cNvSpPr>
          <p:nvPr>
            <p:ph type="sldNum" sz="quarter" idx="5"/>
          </p:nvPr>
        </p:nvSpPr>
        <p:spPr/>
        <p:txBody>
          <a:bodyPr/>
          <a:lstStyle/>
          <a:p>
            <a:fld id="{6990A7A4-2A97-477A-B5F1-1A07E70334C8}" type="slidenum">
              <a:rPr lang="en-IN" smtClean="0"/>
              <a:t>11</a:t>
            </a:fld>
            <a:endParaRPr lang="en-IN"/>
          </a:p>
        </p:txBody>
      </p:sp>
    </p:spTree>
    <p:extLst>
      <p:ext uri="{BB962C8B-B14F-4D97-AF65-F5344CB8AC3E}">
        <p14:creationId xmlns:p14="http://schemas.microsoft.com/office/powerpoint/2010/main" val="469978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FCA7E-7516-46A1-93D0-BF3B23A233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23BFF71-75DF-48EA-90CC-EB09C655F6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89734AE-05D7-480A-B002-38D63F4C5DBA}"/>
              </a:ext>
            </a:extLst>
          </p:cNvPr>
          <p:cNvSpPr>
            <a:spLocks noGrp="1"/>
          </p:cNvSpPr>
          <p:nvPr>
            <p:ph type="dt" sz="half" idx="10"/>
          </p:nvPr>
        </p:nvSpPr>
        <p:spPr/>
        <p:txBody>
          <a:bodyPr/>
          <a:lstStyle/>
          <a:p>
            <a:fld id="{FE695A71-3094-4E95-8CAE-5160CE628B97}" type="datetimeFigureOut">
              <a:rPr lang="en-US" smtClean="0"/>
              <a:t>10/17/2023</a:t>
            </a:fld>
            <a:endParaRPr lang="en-US"/>
          </a:p>
        </p:txBody>
      </p:sp>
      <p:sp>
        <p:nvSpPr>
          <p:cNvPr id="5" name="Footer Placeholder 4">
            <a:extLst>
              <a:ext uri="{FF2B5EF4-FFF2-40B4-BE49-F238E27FC236}">
                <a16:creationId xmlns:a16="http://schemas.microsoft.com/office/drawing/2014/main" id="{73495220-DE1B-4EBA-89C8-269AA70080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F80746-9736-4439-AE4E-7F40FA142C4D}"/>
              </a:ext>
            </a:extLst>
          </p:cNvPr>
          <p:cNvSpPr>
            <a:spLocks noGrp="1"/>
          </p:cNvSpPr>
          <p:nvPr>
            <p:ph type="sldNum" sz="quarter" idx="12"/>
          </p:nvPr>
        </p:nvSpPr>
        <p:spPr/>
        <p:txBody>
          <a:bodyPr/>
          <a:lstStyle/>
          <a:p>
            <a:fld id="{A146D3F0-C394-48CE-A468-9DE5C32DAD17}" type="slidenum">
              <a:rPr lang="en-US" smtClean="0"/>
              <a:t>‹#›</a:t>
            </a:fld>
            <a:endParaRPr lang="en-US"/>
          </a:p>
        </p:txBody>
      </p:sp>
    </p:spTree>
    <p:extLst>
      <p:ext uri="{BB962C8B-B14F-4D97-AF65-F5344CB8AC3E}">
        <p14:creationId xmlns:p14="http://schemas.microsoft.com/office/powerpoint/2010/main" val="2884179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97A4B-0D13-46ED-ACF9-E63A30A1F5B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007290-7000-4BC1-B67E-7704A385A8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1CA3EF-829B-4DB0-A979-0BB703B9B3A8}"/>
              </a:ext>
            </a:extLst>
          </p:cNvPr>
          <p:cNvSpPr>
            <a:spLocks noGrp="1"/>
          </p:cNvSpPr>
          <p:nvPr>
            <p:ph type="dt" sz="half" idx="10"/>
          </p:nvPr>
        </p:nvSpPr>
        <p:spPr/>
        <p:txBody>
          <a:bodyPr/>
          <a:lstStyle/>
          <a:p>
            <a:fld id="{FE695A71-3094-4E95-8CAE-5160CE628B97}" type="datetimeFigureOut">
              <a:rPr lang="en-US" smtClean="0"/>
              <a:t>10/17/2023</a:t>
            </a:fld>
            <a:endParaRPr lang="en-US"/>
          </a:p>
        </p:txBody>
      </p:sp>
      <p:sp>
        <p:nvSpPr>
          <p:cNvPr id="5" name="Footer Placeholder 4">
            <a:extLst>
              <a:ext uri="{FF2B5EF4-FFF2-40B4-BE49-F238E27FC236}">
                <a16:creationId xmlns:a16="http://schemas.microsoft.com/office/drawing/2014/main" id="{DD81A913-A070-4A85-A645-340E94B2C4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0F51EA-9FE2-4273-A63B-01C0464C8019}"/>
              </a:ext>
            </a:extLst>
          </p:cNvPr>
          <p:cNvSpPr>
            <a:spLocks noGrp="1"/>
          </p:cNvSpPr>
          <p:nvPr>
            <p:ph type="sldNum" sz="quarter" idx="12"/>
          </p:nvPr>
        </p:nvSpPr>
        <p:spPr/>
        <p:txBody>
          <a:bodyPr/>
          <a:lstStyle/>
          <a:p>
            <a:fld id="{A146D3F0-C394-48CE-A468-9DE5C32DAD17}" type="slidenum">
              <a:rPr lang="en-US" smtClean="0"/>
              <a:t>‹#›</a:t>
            </a:fld>
            <a:endParaRPr lang="en-US"/>
          </a:p>
        </p:txBody>
      </p:sp>
    </p:spTree>
    <p:extLst>
      <p:ext uri="{BB962C8B-B14F-4D97-AF65-F5344CB8AC3E}">
        <p14:creationId xmlns:p14="http://schemas.microsoft.com/office/powerpoint/2010/main" val="4117489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6D743-2FEA-47B6-8F36-C1A53EBFAA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9FA2BE3-6A8D-4557-9578-6D041CBD63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DC2BA8-788E-40DA-AC0F-3C3D5DA99C54}"/>
              </a:ext>
            </a:extLst>
          </p:cNvPr>
          <p:cNvSpPr>
            <a:spLocks noGrp="1"/>
          </p:cNvSpPr>
          <p:nvPr>
            <p:ph type="dt" sz="half" idx="10"/>
          </p:nvPr>
        </p:nvSpPr>
        <p:spPr/>
        <p:txBody>
          <a:bodyPr/>
          <a:lstStyle/>
          <a:p>
            <a:fld id="{FE695A71-3094-4E95-8CAE-5160CE628B97}" type="datetimeFigureOut">
              <a:rPr lang="en-US" smtClean="0"/>
              <a:t>10/17/2023</a:t>
            </a:fld>
            <a:endParaRPr lang="en-US"/>
          </a:p>
        </p:txBody>
      </p:sp>
      <p:sp>
        <p:nvSpPr>
          <p:cNvPr id="5" name="Footer Placeholder 4">
            <a:extLst>
              <a:ext uri="{FF2B5EF4-FFF2-40B4-BE49-F238E27FC236}">
                <a16:creationId xmlns:a16="http://schemas.microsoft.com/office/drawing/2014/main" id="{DBCBB53C-91C2-4559-A139-761C5FCA92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69D0E1-4027-41C8-89F2-06C2FF7CFA17}"/>
              </a:ext>
            </a:extLst>
          </p:cNvPr>
          <p:cNvSpPr>
            <a:spLocks noGrp="1"/>
          </p:cNvSpPr>
          <p:nvPr>
            <p:ph type="sldNum" sz="quarter" idx="12"/>
          </p:nvPr>
        </p:nvSpPr>
        <p:spPr/>
        <p:txBody>
          <a:bodyPr/>
          <a:lstStyle/>
          <a:p>
            <a:fld id="{A146D3F0-C394-48CE-A468-9DE5C32DAD17}" type="slidenum">
              <a:rPr lang="en-US" smtClean="0"/>
              <a:t>‹#›</a:t>
            </a:fld>
            <a:endParaRPr lang="en-US"/>
          </a:p>
        </p:txBody>
      </p:sp>
    </p:spTree>
    <p:extLst>
      <p:ext uri="{BB962C8B-B14F-4D97-AF65-F5344CB8AC3E}">
        <p14:creationId xmlns:p14="http://schemas.microsoft.com/office/powerpoint/2010/main" val="467374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C25A5-88B0-453D-ABAA-7A650C287B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4F733D-EE35-43EE-8A7D-BC843F7263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3E82C62-4098-4D2E-B952-EEC68817DE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D350-D28E-499C-B06E-7483B0AB3144}"/>
              </a:ext>
            </a:extLst>
          </p:cNvPr>
          <p:cNvSpPr>
            <a:spLocks noGrp="1"/>
          </p:cNvSpPr>
          <p:nvPr>
            <p:ph type="dt" sz="half" idx="10"/>
          </p:nvPr>
        </p:nvSpPr>
        <p:spPr/>
        <p:txBody>
          <a:bodyPr/>
          <a:lstStyle/>
          <a:p>
            <a:fld id="{FE695A71-3094-4E95-8CAE-5160CE628B97}" type="datetimeFigureOut">
              <a:rPr lang="en-US" smtClean="0"/>
              <a:t>10/17/2023</a:t>
            </a:fld>
            <a:endParaRPr lang="en-US"/>
          </a:p>
        </p:txBody>
      </p:sp>
      <p:sp>
        <p:nvSpPr>
          <p:cNvPr id="6" name="Footer Placeholder 5">
            <a:extLst>
              <a:ext uri="{FF2B5EF4-FFF2-40B4-BE49-F238E27FC236}">
                <a16:creationId xmlns:a16="http://schemas.microsoft.com/office/drawing/2014/main" id="{56E1E8FF-BE2B-4540-A9F7-9636D44EFA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95F108-73A7-47CA-A0B9-DCB2F1AF596A}"/>
              </a:ext>
            </a:extLst>
          </p:cNvPr>
          <p:cNvSpPr>
            <a:spLocks noGrp="1"/>
          </p:cNvSpPr>
          <p:nvPr>
            <p:ph type="sldNum" sz="quarter" idx="12"/>
          </p:nvPr>
        </p:nvSpPr>
        <p:spPr/>
        <p:txBody>
          <a:bodyPr/>
          <a:lstStyle/>
          <a:p>
            <a:fld id="{A146D3F0-C394-48CE-A468-9DE5C32DAD17}" type="slidenum">
              <a:rPr lang="en-US" smtClean="0"/>
              <a:t>‹#›</a:t>
            </a:fld>
            <a:endParaRPr lang="en-US"/>
          </a:p>
        </p:txBody>
      </p:sp>
    </p:spTree>
    <p:extLst>
      <p:ext uri="{BB962C8B-B14F-4D97-AF65-F5344CB8AC3E}">
        <p14:creationId xmlns:p14="http://schemas.microsoft.com/office/powerpoint/2010/main" val="2759948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C862F-0B9F-489B-95C7-F017838BC99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D3AB51A-63C9-4F8C-BC6B-4FCD3B773B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C849E6-9540-4B96-B03A-444A6BC8BA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45FE06F-C9E0-47AA-A22B-A7CFEC0DFB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B24731-1285-43AA-9171-0010A8B2CA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D0E370D-F6BD-48BF-8573-4FB1AB03A037}"/>
              </a:ext>
            </a:extLst>
          </p:cNvPr>
          <p:cNvSpPr>
            <a:spLocks noGrp="1"/>
          </p:cNvSpPr>
          <p:nvPr>
            <p:ph type="dt" sz="half" idx="10"/>
          </p:nvPr>
        </p:nvSpPr>
        <p:spPr/>
        <p:txBody>
          <a:bodyPr/>
          <a:lstStyle/>
          <a:p>
            <a:fld id="{FE695A71-3094-4E95-8CAE-5160CE628B97}" type="datetimeFigureOut">
              <a:rPr lang="en-US" smtClean="0"/>
              <a:t>10/17/2023</a:t>
            </a:fld>
            <a:endParaRPr lang="en-US"/>
          </a:p>
        </p:txBody>
      </p:sp>
      <p:sp>
        <p:nvSpPr>
          <p:cNvPr id="8" name="Footer Placeholder 7">
            <a:extLst>
              <a:ext uri="{FF2B5EF4-FFF2-40B4-BE49-F238E27FC236}">
                <a16:creationId xmlns:a16="http://schemas.microsoft.com/office/drawing/2014/main" id="{1695CC5A-A5A8-47D0-BFCD-2B0C71BBD6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C5D4DE-E932-4C9E-BE8F-84EEC9D97237}"/>
              </a:ext>
            </a:extLst>
          </p:cNvPr>
          <p:cNvSpPr>
            <a:spLocks noGrp="1"/>
          </p:cNvSpPr>
          <p:nvPr>
            <p:ph type="sldNum" sz="quarter" idx="12"/>
          </p:nvPr>
        </p:nvSpPr>
        <p:spPr/>
        <p:txBody>
          <a:bodyPr/>
          <a:lstStyle/>
          <a:p>
            <a:fld id="{A146D3F0-C394-48CE-A468-9DE5C32DAD17}" type="slidenum">
              <a:rPr lang="en-US" smtClean="0"/>
              <a:t>‹#›</a:t>
            </a:fld>
            <a:endParaRPr lang="en-US"/>
          </a:p>
        </p:txBody>
      </p:sp>
    </p:spTree>
    <p:extLst>
      <p:ext uri="{BB962C8B-B14F-4D97-AF65-F5344CB8AC3E}">
        <p14:creationId xmlns:p14="http://schemas.microsoft.com/office/powerpoint/2010/main" val="2740213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5977-1EE4-4F69-8E2B-9ABCA29937E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58E4A8C-C86F-427D-A72D-902932A3FBD2}"/>
              </a:ext>
            </a:extLst>
          </p:cNvPr>
          <p:cNvSpPr>
            <a:spLocks noGrp="1"/>
          </p:cNvSpPr>
          <p:nvPr>
            <p:ph type="dt" sz="half" idx="10"/>
          </p:nvPr>
        </p:nvSpPr>
        <p:spPr/>
        <p:txBody>
          <a:bodyPr/>
          <a:lstStyle/>
          <a:p>
            <a:fld id="{FE695A71-3094-4E95-8CAE-5160CE628B97}" type="datetimeFigureOut">
              <a:rPr lang="en-US" smtClean="0"/>
              <a:t>10/17/2023</a:t>
            </a:fld>
            <a:endParaRPr lang="en-US"/>
          </a:p>
        </p:txBody>
      </p:sp>
      <p:sp>
        <p:nvSpPr>
          <p:cNvPr id="4" name="Footer Placeholder 3">
            <a:extLst>
              <a:ext uri="{FF2B5EF4-FFF2-40B4-BE49-F238E27FC236}">
                <a16:creationId xmlns:a16="http://schemas.microsoft.com/office/drawing/2014/main" id="{645C8529-94D7-4B1C-B2F4-55B8A1D6FC0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3AD1A3E-F037-4A48-B608-76B5CCB7DA3D}"/>
              </a:ext>
            </a:extLst>
          </p:cNvPr>
          <p:cNvSpPr>
            <a:spLocks noGrp="1"/>
          </p:cNvSpPr>
          <p:nvPr>
            <p:ph type="sldNum" sz="quarter" idx="12"/>
          </p:nvPr>
        </p:nvSpPr>
        <p:spPr/>
        <p:txBody>
          <a:bodyPr/>
          <a:lstStyle/>
          <a:p>
            <a:fld id="{A146D3F0-C394-48CE-A468-9DE5C32DAD17}" type="slidenum">
              <a:rPr lang="en-US" smtClean="0"/>
              <a:t>‹#›</a:t>
            </a:fld>
            <a:endParaRPr lang="en-US"/>
          </a:p>
        </p:txBody>
      </p:sp>
    </p:spTree>
    <p:extLst>
      <p:ext uri="{BB962C8B-B14F-4D97-AF65-F5344CB8AC3E}">
        <p14:creationId xmlns:p14="http://schemas.microsoft.com/office/powerpoint/2010/main" val="3475171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911F00-183C-4E3B-8404-D185565A31E0}"/>
              </a:ext>
            </a:extLst>
          </p:cNvPr>
          <p:cNvSpPr>
            <a:spLocks noGrp="1"/>
          </p:cNvSpPr>
          <p:nvPr>
            <p:ph type="dt" sz="half" idx="10"/>
          </p:nvPr>
        </p:nvSpPr>
        <p:spPr/>
        <p:txBody>
          <a:bodyPr/>
          <a:lstStyle/>
          <a:p>
            <a:fld id="{FE695A71-3094-4E95-8CAE-5160CE628B97}" type="datetimeFigureOut">
              <a:rPr lang="en-US" smtClean="0"/>
              <a:t>10/17/2023</a:t>
            </a:fld>
            <a:endParaRPr lang="en-US"/>
          </a:p>
        </p:txBody>
      </p:sp>
      <p:sp>
        <p:nvSpPr>
          <p:cNvPr id="3" name="Footer Placeholder 2">
            <a:extLst>
              <a:ext uri="{FF2B5EF4-FFF2-40B4-BE49-F238E27FC236}">
                <a16:creationId xmlns:a16="http://schemas.microsoft.com/office/drawing/2014/main" id="{D2466028-9B43-4D82-987B-44EE696F22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475C453-756C-4E2F-9CF1-9AF12960BF8B}"/>
              </a:ext>
            </a:extLst>
          </p:cNvPr>
          <p:cNvSpPr>
            <a:spLocks noGrp="1"/>
          </p:cNvSpPr>
          <p:nvPr>
            <p:ph type="sldNum" sz="quarter" idx="12"/>
          </p:nvPr>
        </p:nvSpPr>
        <p:spPr/>
        <p:txBody>
          <a:bodyPr/>
          <a:lstStyle/>
          <a:p>
            <a:fld id="{A146D3F0-C394-48CE-A468-9DE5C32DAD17}" type="slidenum">
              <a:rPr lang="en-US" smtClean="0"/>
              <a:t>‹#›</a:t>
            </a:fld>
            <a:endParaRPr lang="en-US"/>
          </a:p>
        </p:txBody>
      </p:sp>
    </p:spTree>
    <p:extLst>
      <p:ext uri="{BB962C8B-B14F-4D97-AF65-F5344CB8AC3E}">
        <p14:creationId xmlns:p14="http://schemas.microsoft.com/office/powerpoint/2010/main" val="65792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97FD3-2EBF-4CC6-BF4D-530D360531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9453EDE-424C-4521-B083-BD0A67DF04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10E1F12-844B-4DBA-A13B-8D17D0CBDC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E945EC-00B7-4A0F-AAF4-F24CE9BD4482}"/>
              </a:ext>
            </a:extLst>
          </p:cNvPr>
          <p:cNvSpPr>
            <a:spLocks noGrp="1"/>
          </p:cNvSpPr>
          <p:nvPr>
            <p:ph type="dt" sz="half" idx="10"/>
          </p:nvPr>
        </p:nvSpPr>
        <p:spPr/>
        <p:txBody>
          <a:bodyPr/>
          <a:lstStyle/>
          <a:p>
            <a:fld id="{FE695A71-3094-4E95-8CAE-5160CE628B97}" type="datetimeFigureOut">
              <a:rPr lang="en-US" smtClean="0"/>
              <a:t>10/17/2023</a:t>
            </a:fld>
            <a:endParaRPr lang="en-US"/>
          </a:p>
        </p:txBody>
      </p:sp>
      <p:sp>
        <p:nvSpPr>
          <p:cNvPr id="6" name="Footer Placeholder 5">
            <a:extLst>
              <a:ext uri="{FF2B5EF4-FFF2-40B4-BE49-F238E27FC236}">
                <a16:creationId xmlns:a16="http://schemas.microsoft.com/office/drawing/2014/main" id="{6E559381-AB78-4183-8A18-2942D4859E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BD51D6-270E-4969-9F9B-5D2D0C025066}"/>
              </a:ext>
            </a:extLst>
          </p:cNvPr>
          <p:cNvSpPr>
            <a:spLocks noGrp="1"/>
          </p:cNvSpPr>
          <p:nvPr>
            <p:ph type="sldNum" sz="quarter" idx="12"/>
          </p:nvPr>
        </p:nvSpPr>
        <p:spPr/>
        <p:txBody>
          <a:bodyPr/>
          <a:lstStyle/>
          <a:p>
            <a:fld id="{A146D3F0-C394-48CE-A468-9DE5C32DAD17}" type="slidenum">
              <a:rPr lang="en-US" smtClean="0"/>
              <a:t>‹#›</a:t>
            </a:fld>
            <a:endParaRPr lang="en-US"/>
          </a:p>
        </p:txBody>
      </p:sp>
    </p:spTree>
    <p:extLst>
      <p:ext uri="{BB962C8B-B14F-4D97-AF65-F5344CB8AC3E}">
        <p14:creationId xmlns:p14="http://schemas.microsoft.com/office/powerpoint/2010/main" val="228564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9A6A6-5AF8-4E50-B529-259C0031AC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A31B317-866B-48A9-B39E-BEECB1D2CC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2BFD8A-A67C-4844-A018-4ECA5A50FA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2BD952-72B6-4F8D-AB4B-0BF4D3FFBDDC}"/>
              </a:ext>
            </a:extLst>
          </p:cNvPr>
          <p:cNvSpPr>
            <a:spLocks noGrp="1"/>
          </p:cNvSpPr>
          <p:nvPr>
            <p:ph type="dt" sz="half" idx="10"/>
          </p:nvPr>
        </p:nvSpPr>
        <p:spPr/>
        <p:txBody>
          <a:bodyPr/>
          <a:lstStyle/>
          <a:p>
            <a:fld id="{FE695A71-3094-4E95-8CAE-5160CE628B97}" type="datetimeFigureOut">
              <a:rPr lang="en-US" smtClean="0"/>
              <a:t>10/17/2023</a:t>
            </a:fld>
            <a:endParaRPr lang="en-US"/>
          </a:p>
        </p:txBody>
      </p:sp>
      <p:sp>
        <p:nvSpPr>
          <p:cNvPr id="6" name="Footer Placeholder 5">
            <a:extLst>
              <a:ext uri="{FF2B5EF4-FFF2-40B4-BE49-F238E27FC236}">
                <a16:creationId xmlns:a16="http://schemas.microsoft.com/office/drawing/2014/main" id="{317F999E-F622-4E68-A846-06EB15E7F5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45E984-5C7D-4485-9EB5-8D7B09AF8B98}"/>
              </a:ext>
            </a:extLst>
          </p:cNvPr>
          <p:cNvSpPr>
            <a:spLocks noGrp="1"/>
          </p:cNvSpPr>
          <p:nvPr>
            <p:ph type="sldNum" sz="quarter" idx="12"/>
          </p:nvPr>
        </p:nvSpPr>
        <p:spPr/>
        <p:txBody>
          <a:bodyPr/>
          <a:lstStyle/>
          <a:p>
            <a:fld id="{A146D3F0-C394-48CE-A468-9DE5C32DAD17}" type="slidenum">
              <a:rPr lang="en-US" smtClean="0"/>
              <a:t>‹#›</a:t>
            </a:fld>
            <a:endParaRPr lang="en-US"/>
          </a:p>
        </p:txBody>
      </p:sp>
    </p:spTree>
    <p:extLst>
      <p:ext uri="{BB962C8B-B14F-4D97-AF65-F5344CB8AC3E}">
        <p14:creationId xmlns:p14="http://schemas.microsoft.com/office/powerpoint/2010/main" val="534313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3F028-011F-4288-91CE-D3CCC71AFB6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588DB27-FE3F-4140-8839-B1CAD40539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6F1535-DF1E-402B-BCB6-2BB4662176A4}"/>
              </a:ext>
            </a:extLst>
          </p:cNvPr>
          <p:cNvSpPr>
            <a:spLocks noGrp="1"/>
          </p:cNvSpPr>
          <p:nvPr>
            <p:ph type="dt" sz="half" idx="10"/>
          </p:nvPr>
        </p:nvSpPr>
        <p:spPr/>
        <p:txBody>
          <a:bodyPr/>
          <a:lstStyle/>
          <a:p>
            <a:fld id="{FE695A71-3094-4E95-8CAE-5160CE628B97}" type="datetimeFigureOut">
              <a:rPr lang="en-US" smtClean="0"/>
              <a:t>10/17/2023</a:t>
            </a:fld>
            <a:endParaRPr lang="en-US"/>
          </a:p>
        </p:txBody>
      </p:sp>
      <p:sp>
        <p:nvSpPr>
          <p:cNvPr id="5" name="Footer Placeholder 4">
            <a:extLst>
              <a:ext uri="{FF2B5EF4-FFF2-40B4-BE49-F238E27FC236}">
                <a16:creationId xmlns:a16="http://schemas.microsoft.com/office/drawing/2014/main" id="{6FA9CE9C-8463-4400-BB93-936155A05E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3AD5DF-3A3E-4941-B106-449D92ECF265}"/>
              </a:ext>
            </a:extLst>
          </p:cNvPr>
          <p:cNvSpPr>
            <a:spLocks noGrp="1"/>
          </p:cNvSpPr>
          <p:nvPr>
            <p:ph type="sldNum" sz="quarter" idx="12"/>
          </p:nvPr>
        </p:nvSpPr>
        <p:spPr/>
        <p:txBody>
          <a:bodyPr/>
          <a:lstStyle/>
          <a:p>
            <a:fld id="{A146D3F0-C394-48CE-A468-9DE5C32DAD17}" type="slidenum">
              <a:rPr lang="en-US" smtClean="0"/>
              <a:t>‹#›</a:t>
            </a:fld>
            <a:endParaRPr lang="en-US"/>
          </a:p>
        </p:txBody>
      </p:sp>
    </p:spTree>
    <p:extLst>
      <p:ext uri="{BB962C8B-B14F-4D97-AF65-F5344CB8AC3E}">
        <p14:creationId xmlns:p14="http://schemas.microsoft.com/office/powerpoint/2010/main" val="3659767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EB563C-F0E3-41F1-98A3-004E10EB71B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D613E84-B9F0-42A2-8090-18E051F95C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40038C-2EA0-451B-A565-B17D2A3DBDA5}"/>
              </a:ext>
            </a:extLst>
          </p:cNvPr>
          <p:cNvSpPr>
            <a:spLocks noGrp="1"/>
          </p:cNvSpPr>
          <p:nvPr>
            <p:ph type="dt" sz="half" idx="10"/>
          </p:nvPr>
        </p:nvSpPr>
        <p:spPr/>
        <p:txBody>
          <a:bodyPr/>
          <a:lstStyle/>
          <a:p>
            <a:fld id="{FE695A71-3094-4E95-8CAE-5160CE628B97}" type="datetimeFigureOut">
              <a:rPr lang="en-US" smtClean="0"/>
              <a:t>10/17/2023</a:t>
            </a:fld>
            <a:endParaRPr lang="en-US"/>
          </a:p>
        </p:txBody>
      </p:sp>
      <p:sp>
        <p:nvSpPr>
          <p:cNvPr id="5" name="Footer Placeholder 4">
            <a:extLst>
              <a:ext uri="{FF2B5EF4-FFF2-40B4-BE49-F238E27FC236}">
                <a16:creationId xmlns:a16="http://schemas.microsoft.com/office/drawing/2014/main" id="{F0DFF9D4-3811-4C22-856D-D7DDE5EFBE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536D07-F71F-42B6-9AF4-ED60D8AA9F89}"/>
              </a:ext>
            </a:extLst>
          </p:cNvPr>
          <p:cNvSpPr>
            <a:spLocks noGrp="1"/>
          </p:cNvSpPr>
          <p:nvPr>
            <p:ph type="sldNum" sz="quarter" idx="12"/>
          </p:nvPr>
        </p:nvSpPr>
        <p:spPr/>
        <p:txBody>
          <a:bodyPr/>
          <a:lstStyle/>
          <a:p>
            <a:fld id="{A146D3F0-C394-48CE-A468-9DE5C32DAD17}" type="slidenum">
              <a:rPr lang="en-US" smtClean="0"/>
              <a:t>‹#›</a:t>
            </a:fld>
            <a:endParaRPr lang="en-US"/>
          </a:p>
        </p:txBody>
      </p:sp>
    </p:spTree>
    <p:extLst>
      <p:ext uri="{BB962C8B-B14F-4D97-AF65-F5344CB8AC3E}">
        <p14:creationId xmlns:p14="http://schemas.microsoft.com/office/powerpoint/2010/main" val="1133821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A4F76A-723D-408B-856C-7A71C8FD7F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46771E0-E2AB-45B5-A5BE-4D859F078E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A4EE08-FAB5-49F9-8CF6-8E6D02D9D5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695A71-3094-4E95-8CAE-5160CE628B97}" type="datetimeFigureOut">
              <a:rPr lang="en-US" smtClean="0"/>
              <a:t>10/17/2023</a:t>
            </a:fld>
            <a:endParaRPr lang="en-US"/>
          </a:p>
        </p:txBody>
      </p:sp>
      <p:sp>
        <p:nvSpPr>
          <p:cNvPr id="5" name="Footer Placeholder 4">
            <a:extLst>
              <a:ext uri="{FF2B5EF4-FFF2-40B4-BE49-F238E27FC236}">
                <a16:creationId xmlns:a16="http://schemas.microsoft.com/office/drawing/2014/main" id="{F98DB3D0-C08B-47CB-AC2D-D2E0ED8635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C1A11C2-A1F1-4496-B8EB-4357A1A8E4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46D3F0-C394-48CE-A468-9DE5C32DAD17}" type="slidenum">
              <a:rPr lang="en-US" smtClean="0"/>
              <a:t>‹#›</a:t>
            </a:fld>
            <a:endParaRPr lang="en-US"/>
          </a:p>
        </p:txBody>
      </p:sp>
    </p:spTree>
    <p:extLst>
      <p:ext uri="{BB962C8B-B14F-4D97-AF65-F5344CB8AC3E}">
        <p14:creationId xmlns:p14="http://schemas.microsoft.com/office/powerpoint/2010/main" val="18436208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32CEF7-CBED-44D6-9FE6-1486A1745B10}"/>
              </a:ext>
            </a:extLst>
          </p:cNvPr>
          <p:cNvSpPr txBox="1"/>
          <p:nvPr/>
        </p:nvSpPr>
        <p:spPr>
          <a:xfrm>
            <a:off x="3344594" y="1215853"/>
            <a:ext cx="6930116" cy="2508379"/>
          </a:xfrm>
          <a:prstGeom prst="rect">
            <a:avLst/>
          </a:prstGeom>
          <a:solidFill>
            <a:schemeClr val="accent6">
              <a:lumMod val="40000"/>
              <a:lumOff val="60000"/>
            </a:schemeClr>
          </a:solidFill>
          <a:ln>
            <a:solidFill>
              <a:schemeClr val="bg2">
                <a:lumMod val="10000"/>
              </a:schemeClr>
            </a:solidFill>
          </a:ln>
          <a:effectLst>
            <a:outerShdw blurRad="44450" dist="27940" dir="5400000" algn="ctr">
              <a:srgbClr val="000000">
                <a:alpha val="32000"/>
              </a:srgbClr>
            </a:outerShdw>
          </a:effectLst>
          <a:scene3d>
            <a:camera prst="obliqueTopLeft"/>
            <a:lightRig rig="balanced" dir="t">
              <a:rot lat="0" lon="0" rev="8700000"/>
            </a:lightRig>
          </a:scene3d>
          <a:sp3d>
            <a:bevelT w="190500" h="38100"/>
          </a:sp3d>
        </p:spPr>
        <p:txBody>
          <a:bodyPr wrap="square">
            <a:spAutoFit/>
          </a:bodyPr>
          <a:lstStyle/>
          <a:p>
            <a:pPr marL="0" marR="0" algn="ctr">
              <a:lnSpc>
                <a:spcPct val="200000"/>
              </a:lnSpc>
              <a:spcBef>
                <a:spcPts val="0"/>
              </a:spcBef>
              <a:spcAft>
                <a:spcPts val="0"/>
              </a:spcAft>
            </a:pPr>
            <a:r>
              <a:rPr lang="en-US" sz="2800" b="1" dirty="0">
                <a:effectLst/>
                <a:latin typeface="Times New Roman" panose="02020603050405020304" pitchFamily="18" charset="0"/>
                <a:ea typeface="Arial" panose="020B0604020202020204" pitchFamily="34" charset="0"/>
                <a:cs typeface="Times New Roman" panose="02020603050405020304" pitchFamily="18" charset="0"/>
              </a:rPr>
              <a:t>Module Name: Hospitality &amp; Guest Services</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200000"/>
              </a:lnSpc>
              <a:spcBef>
                <a:spcPts val="0"/>
              </a:spcBef>
              <a:spcAft>
                <a:spcPts val="0"/>
              </a:spcAft>
            </a:pPr>
            <a:r>
              <a:rPr lang="en-US" sz="2800" b="1" dirty="0">
                <a:effectLst/>
                <a:latin typeface="Times New Roman" panose="02020603050405020304" pitchFamily="18" charset="0"/>
                <a:ea typeface="Arial" panose="020B0604020202020204" pitchFamily="34" charset="0"/>
                <a:cs typeface="Times New Roman" panose="02020603050405020304" pitchFamily="18" charset="0"/>
              </a:rPr>
              <a:t>Assignment Title: Presentation</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sz="1800" b="1" dirty="0">
                <a:effectLst/>
                <a:latin typeface="Arial" panose="020B0604020202020204" pitchFamily="34" charset="0"/>
                <a:ea typeface="Arial" panose="020B0604020202020204" pitchFamily="34" charset="0"/>
              </a:rPr>
              <a:t>Student name: Larisa </a:t>
            </a:r>
            <a:r>
              <a:rPr lang="en-GB" sz="1800" b="1" dirty="0" err="1">
                <a:effectLst/>
                <a:latin typeface="Arial" panose="020B0604020202020204" pitchFamily="34" charset="0"/>
                <a:ea typeface="Arial" panose="020B0604020202020204" pitchFamily="34" charset="0"/>
              </a:rPr>
              <a:t>Afloarei</a:t>
            </a:r>
            <a:endParaRPr lang="en-GB" sz="1800" dirty="0">
              <a:effectLst/>
              <a:latin typeface="Arial" panose="020B0604020202020204" pitchFamily="34" charset="0"/>
              <a:ea typeface="Arial" panose="020B0604020202020204" pitchFamily="34" charset="0"/>
            </a:endParaRPr>
          </a:p>
          <a:p>
            <a:pPr algn="ctr"/>
            <a:r>
              <a:rPr lang="en-GB" sz="1800" b="1" dirty="0">
                <a:effectLst/>
                <a:latin typeface="Arial" panose="020B0604020202020204" pitchFamily="34" charset="0"/>
                <a:ea typeface="Arial" panose="020B0604020202020204" pitchFamily="34" charset="0"/>
              </a:rPr>
              <a:t>Student ID number: 2243427</a:t>
            </a:r>
            <a:endParaRPr lang="en-US" sz="4800" dirty="0"/>
          </a:p>
        </p:txBody>
      </p:sp>
    </p:spTree>
    <p:extLst>
      <p:ext uri="{BB962C8B-B14F-4D97-AF65-F5344CB8AC3E}">
        <p14:creationId xmlns:p14="http://schemas.microsoft.com/office/powerpoint/2010/main" val="2496129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452ED6D-08DE-412B-A0D5-262ED9E87F4C}"/>
              </a:ext>
            </a:extLst>
          </p:cNvPr>
          <p:cNvSpPr/>
          <p:nvPr/>
        </p:nvSpPr>
        <p:spPr>
          <a:xfrm>
            <a:off x="211015" y="126608"/>
            <a:ext cx="11788728" cy="970671"/>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27F50C8-CAE1-BFD7-BFD6-EE18B844FF2E}"/>
              </a:ext>
            </a:extLst>
          </p:cNvPr>
          <p:cNvSpPr txBox="1"/>
          <p:nvPr/>
        </p:nvSpPr>
        <p:spPr>
          <a:xfrm>
            <a:off x="4381354" y="246056"/>
            <a:ext cx="3448050"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Table of Contents</a:t>
            </a:r>
          </a:p>
        </p:txBody>
      </p:sp>
      <p:sp>
        <p:nvSpPr>
          <p:cNvPr id="7" name="TextBox 6">
            <a:extLst>
              <a:ext uri="{FF2B5EF4-FFF2-40B4-BE49-F238E27FC236}">
                <a16:creationId xmlns:a16="http://schemas.microsoft.com/office/drawing/2014/main" id="{25E31EA9-E6A1-4E52-AB2E-52C2BAE3D867}"/>
              </a:ext>
            </a:extLst>
          </p:cNvPr>
          <p:cNvSpPr txBox="1"/>
          <p:nvPr/>
        </p:nvSpPr>
        <p:spPr>
          <a:xfrm>
            <a:off x="2011680" y="1406997"/>
            <a:ext cx="9056076" cy="4993931"/>
          </a:xfrm>
          <a:prstGeom prst="rect">
            <a:avLst/>
          </a:prstGeom>
          <a:solidFill>
            <a:schemeClr val="accent1">
              <a:lumMod val="40000"/>
              <a:lumOff val="60000"/>
            </a:schemeClr>
          </a:solidFill>
          <a:ln>
            <a:noFill/>
          </a:ln>
          <a:effectLst>
            <a:glow rad="228600">
              <a:schemeClr val="accent2">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prst="convex"/>
          </a:sp3d>
        </p:spPr>
        <p:txBody>
          <a:bodyPr wrap="square">
            <a:spAutoFit/>
          </a:bodyPr>
          <a:lstStyle/>
          <a:p>
            <a:pPr lvl="1" algn="just">
              <a:lnSpc>
                <a:spcPct val="200000"/>
              </a:lnSpc>
            </a:pPr>
            <a:r>
              <a:rPr lang="en-US" dirty="0">
                <a:effectLst/>
                <a:latin typeface="Times New Roman" panose="02020603050405020304" pitchFamily="18" charset="0"/>
                <a:ea typeface="Arial" panose="020B0604020202020204" pitchFamily="34" charset="0"/>
                <a:cs typeface="Arial" panose="020B0604020202020204" pitchFamily="34" charset="0"/>
              </a:rPr>
              <a:t>Introduction-------------------------------------------------------------------3</a:t>
            </a:r>
          </a:p>
          <a:p>
            <a:pPr lvl="1" algn="just">
              <a:lnSpc>
                <a:spcPct val="200000"/>
              </a:lnSpc>
            </a:pPr>
            <a:r>
              <a:rPr lang="en-US" dirty="0">
                <a:effectLst/>
                <a:latin typeface="Times New Roman" panose="02020603050405020304" pitchFamily="18" charset="0"/>
                <a:ea typeface="Arial" panose="020B0604020202020204" pitchFamily="34" charset="0"/>
                <a:cs typeface="Arial" panose="020B0604020202020204" pitchFamily="34" charset="0"/>
              </a:rPr>
              <a:t>Overview of the organisation-----------------------------------------------4</a:t>
            </a:r>
          </a:p>
          <a:p>
            <a:pPr lvl="1" algn="just">
              <a:lnSpc>
                <a:spcPct val="200000"/>
              </a:lnSpc>
            </a:pPr>
            <a:r>
              <a:rPr lang="en-US" dirty="0">
                <a:effectLst/>
                <a:latin typeface="Times New Roman" panose="02020603050405020304" pitchFamily="18" charset="0"/>
                <a:ea typeface="Arial" panose="020B0604020202020204" pitchFamily="34" charset="0"/>
                <a:cs typeface="Arial" panose="020B0604020202020204" pitchFamily="34" charset="0"/>
              </a:rPr>
              <a:t>Identification of the main customers of the hotel and justification----5</a:t>
            </a:r>
          </a:p>
          <a:p>
            <a:pPr lvl="1" algn="just">
              <a:lnSpc>
                <a:spcPct val="200000"/>
              </a:lnSpc>
            </a:pPr>
            <a:r>
              <a:rPr lang="en-US" dirty="0">
                <a:effectLst/>
                <a:latin typeface="Times New Roman" panose="02020603050405020304" pitchFamily="18" charset="0"/>
                <a:ea typeface="Arial" panose="020B0604020202020204" pitchFamily="34" charset="0"/>
                <a:cs typeface="Arial" panose="020B0604020202020204" pitchFamily="34" charset="0"/>
              </a:rPr>
              <a:t>The ways Sofitel appeals to this group of customers--------------------6</a:t>
            </a:r>
          </a:p>
          <a:p>
            <a:pPr lvl="1" algn="just">
              <a:lnSpc>
                <a:spcPct val="200000"/>
              </a:lnSpc>
            </a:pPr>
            <a:r>
              <a:rPr lang="en-US" dirty="0">
                <a:effectLst/>
                <a:latin typeface="Times New Roman" panose="02020603050405020304" pitchFamily="18" charset="0"/>
                <a:ea typeface="Arial" panose="020B0604020202020204" pitchFamily="34" charset="0"/>
                <a:cs typeface="Arial" panose="020B0604020202020204" pitchFamily="34" charset="0"/>
              </a:rPr>
              <a:t>Nature, scope, and role of guest services and facilities-----------------7</a:t>
            </a:r>
          </a:p>
          <a:p>
            <a:pPr lvl="1" algn="just">
              <a:lnSpc>
                <a:spcPct val="200000"/>
              </a:lnSpc>
            </a:pPr>
            <a:r>
              <a:rPr lang="en-US" dirty="0">
                <a:effectLst/>
                <a:latin typeface="Times New Roman" panose="02020603050405020304" pitchFamily="18" charset="0"/>
                <a:ea typeface="Arial" panose="020B0604020202020204" pitchFamily="34" charset="0"/>
                <a:cs typeface="Arial" panose="020B0604020202020204" pitchFamily="34" charset="0"/>
              </a:rPr>
              <a:t>Importance of Hospitality---------------------------------------------------8</a:t>
            </a:r>
          </a:p>
          <a:p>
            <a:pPr lvl="1" algn="just">
              <a:lnSpc>
                <a:spcPct val="200000"/>
              </a:lnSpc>
            </a:pPr>
            <a:r>
              <a:rPr lang="en-US" dirty="0">
                <a:effectLst/>
                <a:latin typeface="Times New Roman" panose="02020603050405020304" pitchFamily="18" charset="0"/>
                <a:ea typeface="Arial" panose="020B0604020202020204" pitchFamily="34" charset="0"/>
                <a:cs typeface="Arial" panose="020B0604020202020204" pitchFamily="34" charset="0"/>
              </a:rPr>
              <a:t>The ways hotels meet or exceed the expectations of their guest-------9</a:t>
            </a:r>
          </a:p>
          <a:p>
            <a:pPr lvl="1" algn="just">
              <a:lnSpc>
                <a:spcPct val="200000"/>
              </a:lnSpc>
            </a:pPr>
            <a:r>
              <a:rPr lang="en-US" dirty="0">
                <a:effectLst/>
                <a:latin typeface="Times New Roman" panose="02020603050405020304" pitchFamily="18" charset="0"/>
                <a:ea typeface="Arial" panose="020B0604020202020204" pitchFamily="34" charset="0"/>
                <a:cs typeface="Arial" panose="020B0604020202020204" pitchFamily="34" charset="0"/>
              </a:rPr>
              <a:t>Conclusion---------------------------------------------------------------------10</a:t>
            </a:r>
          </a:p>
          <a:p>
            <a:pPr lvl="1" algn="just">
              <a:lnSpc>
                <a:spcPct val="200000"/>
              </a:lnSpc>
            </a:pPr>
            <a:r>
              <a:rPr lang="en-US" dirty="0">
                <a:effectLst/>
                <a:latin typeface="Times New Roman" panose="02020603050405020304" pitchFamily="18" charset="0"/>
                <a:ea typeface="Arial" panose="020B0604020202020204" pitchFamily="34" charset="0"/>
                <a:cs typeface="Arial" panose="020B0604020202020204" pitchFamily="34" charset="0"/>
              </a:rPr>
              <a:t>References---------------------------------------------------------------------11</a:t>
            </a:r>
          </a:p>
        </p:txBody>
      </p:sp>
    </p:spTree>
    <p:extLst>
      <p:ext uri="{BB962C8B-B14F-4D97-AF65-F5344CB8AC3E}">
        <p14:creationId xmlns:p14="http://schemas.microsoft.com/office/powerpoint/2010/main" val="156844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FC9483-FB67-4B01-9F1F-F66AFC3388D4}"/>
              </a:ext>
            </a:extLst>
          </p:cNvPr>
          <p:cNvSpPr/>
          <p:nvPr/>
        </p:nvSpPr>
        <p:spPr>
          <a:xfrm>
            <a:off x="211015" y="126608"/>
            <a:ext cx="11788728" cy="970671"/>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DF3D83F-82CC-30A9-2AF1-DE169551C0E7}"/>
              </a:ext>
            </a:extLst>
          </p:cNvPr>
          <p:cNvSpPr txBox="1"/>
          <p:nvPr/>
        </p:nvSpPr>
        <p:spPr>
          <a:xfrm>
            <a:off x="447674" y="1451914"/>
            <a:ext cx="7195072" cy="4439613"/>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following presentation will be conducted to </a:t>
            </a:r>
            <a:r>
              <a:rPr lang="en-US" sz="1800" dirty="0" err="1">
                <a:effectLst/>
                <a:latin typeface="Times New Roman" panose="02020603050405020304" pitchFamily="18" charset="0"/>
                <a:ea typeface="Times New Roman" panose="02020603050405020304" pitchFamily="18" charset="0"/>
              </a:rPr>
              <a:t>analyse</a:t>
            </a:r>
            <a:r>
              <a:rPr lang="en-US" sz="1800" dirty="0">
                <a:effectLst/>
                <a:latin typeface="Times New Roman" panose="02020603050405020304" pitchFamily="18" charset="0"/>
                <a:ea typeface="Times New Roman" panose="02020603050405020304" pitchFamily="18" charset="0"/>
              </a:rPr>
              <a:t> the importance and role of quality service within the hospitality sector. </a:t>
            </a:r>
          </a:p>
          <a:p>
            <a:pPr marL="285750" indent="-285750" algn="just">
              <a:lnSpc>
                <a:spcPct val="200000"/>
              </a:lnSpc>
              <a:buFont typeface="Arial" panose="020B0604020202020204" pitchFamily="34" charset="0"/>
              <a:buChar char="•"/>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Sofitel Hotels and Resorts will be selected as a case study organisation for further discussion on the above-mentioned topic. </a:t>
            </a:r>
          </a:p>
          <a:p>
            <a:pPr marL="285750" indent="-285750" algn="just">
              <a:lnSpc>
                <a:spcPct val="200000"/>
              </a:lnSpc>
              <a:buFont typeface="Arial" panose="020B0604020202020204" pitchFamily="34" charset="0"/>
              <a:buChar char="•"/>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importance of hospitality and the ways hotels meet guest expectations will be explored in this presentation. </a:t>
            </a:r>
            <a:endParaRPr lang="en-IN" dirty="0">
              <a:effectLst/>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E212B107-FEE2-BB10-B72D-3BF15B8FD241}"/>
              </a:ext>
            </a:extLst>
          </p:cNvPr>
          <p:cNvSpPr txBox="1"/>
          <p:nvPr/>
        </p:nvSpPr>
        <p:spPr>
          <a:xfrm>
            <a:off x="4872110" y="77301"/>
            <a:ext cx="2466537" cy="927177"/>
          </a:xfrm>
          <a:prstGeom prst="rect">
            <a:avLst/>
          </a:prstGeom>
          <a:noFill/>
        </p:spPr>
        <p:txBody>
          <a:bodyPr wrap="square">
            <a:spAutoFit/>
          </a:bodyPr>
          <a:lstStyle/>
          <a:p>
            <a:pPr>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Introduction</a:t>
            </a:r>
          </a:p>
        </p:txBody>
      </p:sp>
      <p:sp>
        <p:nvSpPr>
          <p:cNvPr id="12" name="Plaque 11">
            <a:extLst>
              <a:ext uri="{FF2B5EF4-FFF2-40B4-BE49-F238E27FC236}">
                <a16:creationId xmlns:a16="http://schemas.microsoft.com/office/drawing/2014/main" id="{532FEB7C-FD8B-41AC-A5C1-1188EA0657AD}"/>
              </a:ext>
            </a:extLst>
          </p:cNvPr>
          <p:cNvSpPr/>
          <p:nvPr/>
        </p:nvSpPr>
        <p:spPr>
          <a:xfrm>
            <a:off x="7793501" y="1586813"/>
            <a:ext cx="4206241" cy="4771784"/>
          </a:xfrm>
          <a:prstGeom prst="plaque">
            <a:avLst/>
          </a:prstGeom>
          <a:blipFill>
            <a:blip r:embed="rId3"/>
            <a:stretch>
              <a:fillRect/>
            </a:stretch>
          </a:blip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0936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92C3408-6CE2-4101-9A39-80DFC3CD9021}"/>
              </a:ext>
            </a:extLst>
          </p:cNvPr>
          <p:cNvSpPr/>
          <p:nvPr/>
        </p:nvSpPr>
        <p:spPr>
          <a:xfrm>
            <a:off x="211015" y="126608"/>
            <a:ext cx="11788728" cy="970671"/>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4D869B9-D140-B025-1505-BE17E7AA553E}"/>
              </a:ext>
            </a:extLst>
          </p:cNvPr>
          <p:cNvSpPr txBox="1"/>
          <p:nvPr/>
        </p:nvSpPr>
        <p:spPr>
          <a:xfrm>
            <a:off x="5149111" y="1476375"/>
            <a:ext cx="6794091" cy="4993931"/>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Sofitel Hotels and Resorts is one of the top French hotel chains that is based in Paris, France. This organisation is mainly owned by Accor since the year 1980. </a:t>
            </a:r>
          </a:p>
          <a:p>
            <a:pPr marL="285750" indent="-285750" algn="just">
              <a:lnSpc>
                <a:spcPct val="200000"/>
              </a:lnSpc>
              <a:buFont typeface="Arial" panose="020B0604020202020204" pitchFamily="34" charset="0"/>
              <a:buChar char="•"/>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organisation embraces the art of wellness and follows a holistic approach. </a:t>
            </a:r>
          </a:p>
          <a:p>
            <a:pPr marL="285750" indent="-285750" algn="just">
              <a:lnSpc>
                <a:spcPct val="200000"/>
              </a:lnSpc>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overall revenue of the organisation is nearly 3.1 billion pounds each year. </a:t>
            </a: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94A6C75-31D4-4C3A-9807-45212A49C30E}"/>
              </a:ext>
            </a:extLst>
          </p:cNvPr>
          <p:cNvSpPr txBox="1"/>
          <p:nvPr/>
        </p:nvSpPr>
        <p:spPr>
          <a:xfrm>
            <a:off x="3048000" y="0"/>
            <a:ext cx="6096000" cy="927177"/>
          </a:xfrm>
          <a:prstGeom prst="rect">
            <a:avLst/>
          </a:prstGeom>
          <a:noFill/>
        </p:spPr>
        <p:txBody>
          <a:bodyPr wrap="square">
            <a:spAutoFit/>
          </a:bodyPr>
          <a:lstStyle/>
          <a:p>
            <a:pPr marL="0" marR="0" algn="just">
              <a:lnSpc>
                <a:spcPct val="200000"/>
              </a:lnSpc>
              <a:spcBef>
                <a:spcPts val="1800"/>
              </a:spcBef>
              <a:spcAft>
                <a:spcPts val="600"/>
              </a:spcAft>
            </a:pPr>
            <a:r>
              <a:rPr lang="en-US" sz="3200" b="1" dirty="0">
                <a:effectLst/>
                <a:latin typeface="Times New Roman" panose="02020603050405020304" pitchFamily="18" charset="0"/>
                <a:cs typeface="Arial" panose="020B0604020202020204" pitchFamily="34" charset="0"/>
              </a:rPr>
              <a:t>Overview of the organisation</a:t>
            </a:r>
          </a:p>
        </p:txBody>
      </p:sp>
      <p:sp>
        <p:nvSpPr>
          <p:cNvPr id="10" name="Flowchart: Decision 9">
            <a:extLst>
              <a:ext uri="{FF2B5EF4-FFF2-40B4-BE49-F238E27FC236}">
                <a16:creationId xmlns:a16="http://schemas.microsoft.com/office/drawing/2014/main" id="{41543A5A-FEAA-4E2B-A7BE-8FFC1BF50D96}"/>
              </a:ext>
            </a:extLst>
          </p:cNvPr>
          <p:cNvSpPr/>
          <p:nvPr/>
        </p:nvSpPr>
        <p:spPr>
          <a:xfrm>
            <a:off x="211016" y="1223887"/>
            <a:ext cx="5064370" cy="5246419"/>
          </a:xfrm>
          <a:prstGeom prst="flowChartDecision">
            <a:avLst/>
          </a:prstGeom>
          <a:blipFill>
            <a:blip r:embed="rId3"/>
            <a:stretch>
              <a:fillRect/>
            </a:stretch>
          </a:blip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475CF388-685B-4116-8D76-9C5DE6399701}"/>
              </a:ext>
            </a:extLst>
          </p:cNvPr>
          <p:cNvSpPr txBox="1"/>
          <p:nvPr/>
        </p:nvSpPr>
        <p:spPr>
          <a:xfrm>
            <a:off x="1944859" y="6470306"/>
            <a:ext cx="1853419"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(Sofitel, 2023)</a:t>
            </a:r>
            <a:endParaRPr lang="en-US" dirty="0"/>
          </a:p>
        </p:txBody>
      </p:sp>
    </p:spTree>
    <p:extLst>
      <p:ext uri="{BB962C8B-B14F-4D97-AF65-F5344CB8AC3E}">
        <p14:creationId xmlns:p14="http://schemas.microsoft.com/office/powerpoint/2010/main" val="3811411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1C4D95D-14CC-4036-B019-FD9EEBA09E6E}"/>
              </a:ext>
            </a:extLst>
          </p:cNvPr>
          <p:cNvSpPr/>
          <p:nvPr/>
        </p:nvSpPr>
        <p:spPr>
          <a:xfrm>
            <a:off x="211015" y="126608"/>
            <a:ext cx="11788728" cy="970671"/>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D991FE6-B9C7-BEF3-8EE9-491F0B429F92}"/>
              </a:ext>
            </a:extLst>
          </p:cNvPr>
          <p:cNvSpPr txBox="1"/>
          <p:nvPr/>
        </p:nvSpPr>
        <p:spPr>
          <a:xfrm>
            <a:off x="309490" y="126608"/>
            <a:ext cx="12192000" cy="584775"/>
          </a:xfrm>
          <a:prstGeom prst="rect">
            <a:avLst/>
          </a:prstGeom>
          <a:noFill/>
        </p:spPr>
        <p:txBody>
          <a:bodyPr wrap="square">
            <a:spAutoFit/>
          </a:bodyPr>
          <a:lstStyle/>
          <a:p>
            <a:pPr marL="0" marR="0" algn="just">
              <a:spcBef>
                <a:spcPts val="1800"/>
              </a:spcBef>
              <a:spcAft>
                <a:spcPts val="600"/>
              </a:spcAft>
            </a:pPr>
            <a:r>
              <a:rPr lang="en-US" sz="3200" b="1" dirty="0">
                <a:effectLst/>
                <a:latin typeface="Times New Roman" panose="02020603050405020304" pitchFamily="18" charset="0"/>
                <a:cs typeface="Arial" panose="020B0604020202020204" pitchFamily="34" charset="0"/>
              </a:rPr>
              <a:t>Identification of the main customers of the hotel and justification</a:t>
            </a:r>
          </a:p>
        </p:txBody>
      </p:sp>
      <p:sp>
        <p:nvSpPr>
          <p:cNvPr id="6" name="TextBox 5">
            <a:extLst>
              <a:ext uri="{FF2B5EF4-FFF2-40B4-BE49-F238E27FC236}">
                <a16:creationId xmlns:a16="http://schemas.microsoft.com/office/drawing/2014/main" id="{136A6B98-7228-DC81-811A-7D9A47C338ED}"/>
              </a:ext>
            </a:extLst>
          </p:cNvPr>
          <p:cNvSpPr txBox="1"/>
          <p:nvPr/>
        </p:nvSpPr>
        <p:spPr>
          <a:xfrm>
            <a:off x="211015" y="1477107"/>
            <a:ext cx="7948246" cy="4993611"/>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800" b="1" dirty="0">
                <a:effectLst/>
                <a:latin typeface="Times New Roman" panose="02020603050405020304" pitchFamily="18" charset="0"/>
                <a:ea typeface="Times New Roman" panose="02020603050405020304" pitchFamily="18" charset="0"/>
              </a:rPr>
              <a:t>Business </a:t>
            </a:r>
            <a:r>
              <a:rPr lang="en-US" sz="1800" b="1" dirty="0" err="1">
                <a:effectLst/>
                <a:latin typeface="Times New Roman" panose="02020603050405020304" pitchFamily="18" charset="0"/>
                <a:ea typeface="Times New Roman" panose="02020603050405020304" pitchFamily="18" charset="0"/>
              </a:rPr>
              <a:t>travellers</a:t>
            </a:r>
            <a:r>
              <a:rPr lang="en-US" sz="1800" b="1"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Business </a:t>
            </a:r>
            <a:r>
              <a:rPr lang="en-US" sz="1800" dirty="0" err="1">
                <a:effectLst/>
                <a:latin typeface="Times New Roman" panose="02020603050405020304" pitchFamily="18" charset="0"/>
                <a:ea typeface="Times New Roman" panose="02020603050405020304" pitchFamily="18" charset="0"/>
              </a:rPr>
              <a:t>travellers</a:t>
            </a:r>
            <a:r>
              <a:rPr lang="en-US" sz="1800" dirty="0">
                <a:effectLst/>
                <a:latin typeface="Times New Roman" panose="02020603050405020304" pitchFamily="18" charset="0"/>
                <a:ea typeface="Times New Roman" panose="02020603050405020304" pitchFamily="18" charset="0"/>
              </a:rPr>
              <a:t> are attracted by Sofitel with the help of their convenient locations within main business districts</a:t>
            </a: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US" sz="1800" b="1" dirty="0">
                <a:effectLst/>
                <a:latin typeface="Times New Roman" panose="02020603050405020304" pitchFamily="18" charset="0"/>
                <a:ea typeface="Times New Roman" panose="02020603050405020304" pitchFamily="18" charset="0"/>
              </a:rPr>
              <a:t>Luxury seekers and leisure </a:t>
            </a:r>
            <a:r>
              <a:rPr lang="en-US" sz="1800" b="1" dirty="0" err="1">
                <a:effectLst/>
                <a:latin typeface="Times New Roman" panose="02020603050405020304" pitchFamily="18" charset="0"/>
                <a:ea typeface="Times New Roman" panose="02020603050405020304" pitchFamily="18" charset="0"/>
              </a:rPr>
              <a:t>travellers</a:t>
            </a:r>
            <a:r>
              <a:rPr lang="en-US" sz="1800" b="1"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The requirements of the leisure </a:t>
            </a:r>
            <a:r>
              <a:rPr lang="en-US" sz="1800" dirty="0" err="1">
                <a:effectLst/>
                <a:latin typeface="Times New Roman" panose="02020603050405020304" pitchFamily="18" charset="0"/>
                <a:ea typeface="Times New Roman" panose="02020603050405020304" pitchFamily="18" charset="0"/>
              </a:rPr>
              <a:t>travellers</a:t>
            </a:r>
            <a:r>
              <a:rPr lang="en-US" sz="1800" dirty="0">
                <a:effectLst/>
                <a:latin typeface="Times New Roman" panose="02020603050405020304" pitchFamily="18" charset="0"/>
                <a:ea typeface="Times New Roman" panose="02020603050405020304" pitchFamily="18" charset="0"/>
              </a:rPr>
              <a:t> are catered to by Sofitel by providing them with a comfortable and luxurious stay. </a:t>
            </a:r>
          </a:p>
          <a:p>
            <a:pPr marL="285750" indent="-285750" algn="just">
              <a:lnSpc>
                <a:spcPct val="200000"/>
              </a:lnSpc>
              <a:buFont typeface="Arial" panose="020B0604020202020204" pitchFamily="34" charset="0"/>
              <a:buChar char="•"/>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US" sz="1800" b="1" dirty="0">
                <a:effectLst/>
                <a:latin typeface="Times New Roman" panose="02020603050405020304" pitchFamily="18" charset="0"/>
                <a:ea typeface="Times New Roman" panose="02020603050405020304" pitchFamily="18" charset="0"/>
              </a:rPr>
              <a:t>Event planners and Food Enthusiasts: </a:t>
            </a:r>
            <a:r>
              <a:rPr lang="en-US" sz="1800" dirty="0">
                <a:effectLst/>
                <a:latin typeface="Times New Roman" panose="02020603050405020304" pitchFamily="18" charset="0"/>
                <a:ea typeface="Times New Roman" panose="02020603050405020304" pitchFamily="18" charset="0"/>
              </a:rPr>
              <a:t>A range of venues for special events, conferences and weddings are provided by Sofitel which greatly attracts the event </a:t>
            </a:r>
            <a:r>
              <a:rPr lang="en-US" sz="1800" dirty="0" err="1">
                <a:effectLst/>
                <a:latin typeface="Times New Roman" panose="02020603050405020304" pitchFamily="18" charset="0"/>
                <a:ea typeface="Times New Roman" panose="02020603050405020304" pitchFamily="18" charset="0"/>
              </a:rPr>
              <a:t>organisers</a:t>
            </a:r>
            <a:r>
              <a:rPr lang="en-US" sz="1800" dirty="0">
                <a:effectLst/>
                <a:latin typeface="Times New Roman" panose="02020603050405020304" pitchFamily="18" charset="0"/>
                <a:ea typeface="Times New Roman" panose="02020603050405020304" pitchFamily="18" charset="0"/>
              </a:rPr>
              <a:t> and planners</a:t>
            </a:r>
            <a:endParaRPr lang="en-IN" dirty="0">
              <a:effectLst/>
              <a:latin typeface="Arial" panose="020B0604020202020204" pitchFamily="34" charset="0"/>
              <a:ea typeface="Arial" panose="020B0604020202020204" pitchFamily="34" charset="0"/>
            </a:endParaRPr>
          </a:p>
        </p:txBody>
      </p:sp>
      <p:sp>
        <p:nvSpPr>
          <p:cNvPr id="9" name="Rectangle: Top Corners Snipped 8">
            <a:extLst>
              <a:ext uri="{FF2B5EF4-FFF2-40B4-BE49-F238E27FC236}">
                <a16:creationId xmlns:a16="http://schemas.microsoft.com/office/drawing/2014/main" id="{1D04D6B9-45A2-4358-81DD-30F4CD1BD299}"/>
              </a:ext>
            </a:extLst>
          </p:cNvPr>
          <p:cNvSpPr/>
          <p:nvPr/>
        </p:nvSpPr>
        <p:spPr>
          <a:xfrm>
            <a:off x="8234291" y="1674264"/>
            <a:ext cx="3765452" cy="4599295"/>
          </a:xfrm>
          <a:prstGeom prst="snip2SameRect">
            <a:avLst/>
          </a:prstGeom>
          <a:blipFill>
            <a:blip r:embed="rId3"/>
            <a:stretch>
              <a:fillRect/>
            </a:stretch>
          </a:blip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7A35FDC3-F1DD-4EB6-A3ED-68AE1E79A36F}"/>
              </a:ext>
            </a:extLst>
          </p:cNvPr>
          <p:cNvSpPr txBox="1"/>
          <p:nvPr/>
        </p:nvSpPr>
        <p:spPr>
          <a:xfrm>
            <a:off x="7721991" y="6495702"/>
            <a:ext cx="4470009"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(Sofitel Legend the Grand Amsterdam , 2023)</a:t>
            </a:r>
            <a:endParaRPr lang="en-US" dirty="0"/>
          </a:p>
        </p:txBody>
      </p:sp>
    </p:spTree>
    <p:extLst>
      <p:ext uri="{BB962C8B-B14F-4D97-AF65-F5344CB8AC3E}">
        <p14:creationId xmlns:p14="http://schemas.microsoft.com/office/powerpoint/2010/main" val="1515772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8CDA433-667F-43D1-BED4-7C3B1AF66EF7}"/>
              </a:ext>
            </a:extLst>
          </p:cNvPr>
          <p:cNvSpPr/>
          <p:nvPr/>
        </p:nvSpPr>
        <p:spPr>
          <a:xfrm>
            <a:off x="211015" y="126608"/>
            <a:ext cx="11788728" cy="970671"/>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2BFCE0-7C09-7954-7DC0-A6D015785620}"/>
              </a:ext>
            </a:extLst>
          </p:cNvPr>
          <p:cNvSpPr txBox="1"/>
          <p:nvPr/>
        </p:nvSpPr>
        <p:spPr>
          <a:xfrm>
            <a:off x="1389827" y="-1890"/>
            <a:ext cx="9412345" cy="927177"/>
          </a:xfrm>
          <a:prstGeom prst="rect">
            <a:avLst/>
          </a:prstGeom>
          <a:noFill/>
        </p:spPr>
        <p:txBody>
          <a:bodyPr wrap="square">
            <a:spAutoFit/>
          </a:bodyPr>
          <a:lstStyle/>
          <a:p>
            <a:pPr marL="0" marR="0" algn="just">
              <a:lnSpc>
                <a:spcPct val="200000"/>
              </a:lnSpc>
              <a:spcBef>
                <a:spcPts val="1800"/>
              </a:spcBef>
              <a:spcAft>
                <a:spcPts val="600"/>
              </a:spcAft>
            </a:pPr>
            <a:r>
              <a:rPr lang="en-US" sz="3200" b="1" dirty="0">
                <a:effectLst/>
                <a:latin typeface="Times New Roman" panose="02020603050405020304" pitchFamily="18" charset="0"/>
                <a:cs typeface="Arial" panose="020B0604020202020204" pitchFamily="34" charset="0"/>
              </a:rPr>
              <a:t>The ways Sofitel appeals to this group of customers</a:t>
            </a:r>
          </a:p>
        </p:txBody>
      </p:sp>
      <p:sp>
        <p:nvSpPr>
          <p:cNvPr id="6" name="TextBox 5">
            <a:extLst>
              <a:ext uri="{FF2B5EF4-FFF2-40B4-BE49-F238E27FC236}">
                <a16:creationId xmlns:a16="http://schemas.microsoft.com/office/drawing/2014/main" id="{137BEC75-1D8D-7CE4-75EE-C97701B4D9E2}"/>
              </a:ext>
            </a:extLst>
          </p:cNvPr>
          <p:cNvSpPr txBox="1"/>
          <p:nvPr/>
        </p:nvSpPr>
        <p:spPr>
          <a:xfrm>
            <a:off x="4611329" y="1680472"/>
            <a:ext cx="7462684" cy="4439613"/>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800" b="1" dirty="0">
                <a:effectLst/>
                <a:latin typeface="Times New Roman" panose="02020603050405020304" pitchFamily="18" charset="0"/>
                <a:ea typeface="Times New Roman" panose="02020603050405020304" pitchFamily="18" charset="0"/>
              </a:rPr>
              <a:t>Luxury, elegance and exceptional service: </a:t>
            </a:r>
            <a:r>
              <a:rPr lang="en-US" sz="1800" dirty="0">
                <a:effectLst/>
                <a:latin typeface="Times New Roman" panose="02020603050405020304" pitchFamily="18" charset="0"/>
                <a:ea typeface="Times New Roman" panose="02020603050405020304" pitchFamily="18" charset="0"/>
              </a:rPr>
              <a:t>The sophisticated and opulent ambience of Sofitel contributed to its increased popularity. </a:t>
            </a: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endParaRPr lang="en-US" sz="1800" b="1" dirty="0">
              <a:effectLst/>
              <a:latin typeface="Times New Roman" panose="02020603050405020304" pitchFamily="18" charset="0"/>
              <a:ea typeface="Times New Roman" panose="02020603050405020304" pitchFamily="18" charset="0"/>
            </a:endParaRPr>
          </a:p>
          <a:p>
            <a:pPr marL="285750" indent="-285750" algn="just">
              <a:lnSpc>
                <a:spcPct val="200000"/>
              </a:lnSpc>
              <a:buFont typeface="Arial" panose="020B0604020202020204" pitchFamily="34" charset="0"/>
              <a:buChar char="•"/>
            </a:pPr>
            <a:endParaRPr lang="en-US" b="1" dirty="0">
              <a:latin typeface="Times New Roman" panose="02020603050405020304" pitchFamily="18" charset="0"/>
              <a:ea typeface="Times New Roman" panose="02020603050405020304" pitchFamily="18" charset="0"/>
            </a:endParaRPr>
          </a:p>
          <a:p>
            <a:pPr marL="285750" indent="-285750" algn="just">
              <a:lnSpc>
                <a:spcPct val="200000"/>
              </a:lnSpc>
              <a:buFont typeface="Arial" panose="020B0604020202020204" pitchFamily="34" charset="0"/>
              <a:buChar char="•"/>
            </a:pPr>
            <a:endParaRPr lang="en-US" sz="1800" b="1" dirty="0">
              <a:effectLst/>
              <a:latin typeface="Times New Roman" panose="02020603050405020304" pitchFamily="18" charset="0"/>
              <a:ea typeface="Times New Roman" panose="02020603050405020304" pitchFamily="18" charset="0"/>
            </a:endParaRPr>
          </a:p>
          <a:p>
            <a:pPr marL="285750" indent="-285750" algn="just">
              <a:lnSpc>
                <a:spcPct val="200000"/>
              </a:lnSpc>
              <a:buFont typeface="Arial" panose="020B0604020202020204" pitchFamily="34" charset="0"/>
              <a:buChar char="•"/>
            </a:pPr>
            <a:r>
              <a:rPr lang="en-US" sz="1800" b="1" dirty="0">
                <a:effectLst/>
                <a:latin typeface="Times New Roman" panose="02020603050405020304" pitchFamily="18" charset="0"/>
                <a:ea typeface="Times New Roman" panose="02020603050405020304" pitchFamily="18" charset="0"/>
              </a:rPr>
              <a:t>Prime locations and prime dining: </a:t>
            </a:r>
            <a:r>
              <a:rPr lang="en-US" sz="1800" dirty="0">
                <a:effectLst/>
                <a:latin typeface="Times New Roman" panose="02020603050405020304" pitchFamily="18" charset="0"/>
                <a:ea typeface="Times New Roman" panose="02020603050405020304" pitchFamily="18" charset="0"/>
              </a:rPr>
              <a:t>The hotels and other properties of Sofitel are situated in prime locations for instance scenic destinations, near city </a:t>
            </a:r>
            <a:r>
              <a:rPr lang="en-US" sz="1800" dirty="0" err="1">
                <a:effectLst/>
                <a:latin typeface="Times New Roman" panose="02020603050405020304" pitchFamily="18" charset="0"/>
                <a:ea typeface="Times New Roman" panose="02020603050405020304" pitchFamily="18" charset="0"/>
              </a:rPr>
              <a:t>centres</a:t>
            </a:r>
            <a:r>
              <a:rPr lang="en-US" sz="1800" dirty="0">
                <a:effectLst/>
                <a:latin typeface="Times New Roman" panose="02020603050405020304" pitchFamily="18" charset="0"/>
                <a:ea typeface="Times New Roman" panose="02020603050405020304" pitchFamily="18" charset="0"/>
              </a:rPr>
              <a:t> and more.</a:t>
            </a:r>
            <a:endParaRPr lang="en-IN" dirty="0">
              <a:effectLst/>
              <a:latin typeface="Arial" panose="020B0604020202020204" pitchFamily="34" charset="0"/>
              <a:ea typeface="Arial" panose="020B0604020202020204" pitchFamily="34" charset="0"/>
            </a:endParaRPr>
          </a:p>
        </p:txBody>
      </p:sp>
      <p:sp>
        <p:nvSpPr>
          <p:cNvPr id="9" name="Teardrop 8">
            <a:extLst>
              <a:ext uri="{FF2B5EF4-FFF2-40B4-BE49-F238E27FC236}">
                <a16:creationId xmlns:a16="http://schemas.microsoft.com/office/drawing/2014/main" id="{1B1AFDA4-8D9D-435B-86BC-165A50AC82E5}"/>
              </a:ext>
            </a:extLst>
          </p:cNvPr>
          <p:cNvSpPr/>
          <p:nvPr/>
        </p:nvSpPr>
        <p:spPr>
          <a:xfrm>
            <a:off x="211015" y="1434904"/>
            <a:ext cx="4400314" cy="4979963"/>
          </a:xfrm>
          <a:prstGeom prst="teardrop">
            <a:avLst/>
          </a:prstGeom>
          <a:blipFill>
            <a:blip r:embed="rId3"/>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9F1B528-C24A-41AF-9929-B03F0CCB2A52}"/>
              </a:ext>
            </a:extLst>
          </p:cNvPr>
          <p:cNvSpPr txBox="1"/>
          <p:nvPr/>
        </p:nvSpPr>
        <p:spPr>
          <a:xfrm>
            <a:off x="1568869" y="6488668"/>
            <a:ext cx="1684606"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(Sofitel, 2023)</a:t>
            </a:r>
            <a:endParaRPr lang="en-US" dirty="0"/>
          </a:p>
        </p:txBody>
      </p:sp>
    </p:spTree>
    <p:extLst>
      <p:ext uri="{BB962C8B-B14F-4D97-AF65-F5344CB8AC3E}">
        <p14:creationId xmlns:p14="http://schemas.microsoft.com/office/powerpoint/2010/main" val="4074587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E2A5F0C-5D65-4D79-97F2-DEA7CD45F8C1}"/>
              </a:ext>
            </a:extLst>
          </p:cNvPr>
          <p:cNvSpPr/>
          <p:nvPr/>
        </p:nvSpPr>
        <p:spPr>
          <a:xfrm>
            <a:off x="211015" y="126608"/>
            <a:ext cx="11788728" cy="970671"/>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37E2-F60E-A655-5650-3F6530423441}"/>
              </a:ext>
            </a:extLst>
          </p:cNvPr>
          <p:cNvSpPr txBox="1"/>
          <p:nvPr/>
        </p:nvSpPr>
        <p:spPr>
          <a:xfrm>
            <a:off x="1270859" y="0"/>
            <a:ext cx="9669040" cy="927177"/>
          </a:xfrm>
          <a:prstGeom prst="rect">
            <a:avLst/>
          </a:prstGeom>
          <a:noFill/>
        </p:spPr>
        <p:txBody>
          <a:bodyPr wrap="square">
            <a:spAutoFit/>
          </a:bodyPr>
          <a:lstStyle/>
          <a:p>
            <a:pPr marL="0" marR="0" algn="just">
              <a:lnSpc>
                <a:spcPct val="200000"/>
              </a:lnSpc>
              <a:spcBef>
                <a:spcPts val="1800"/>
              </a:spcBef>
              <a:spcAft>
                <a:spcPts val="600"/>
              </a:spcAft>
            </a:pPr>
            <a:r>
              <a:rPr lang="en-US" sz="3200" b="1" dirty="0">
                <a:effectLst/>
                <a:latin typeface="Times New Roman" panose="02020603050405020304" pitchFamily="18" charset="0"/>
                <a:cs typeface="Arial" panose="020B0604020202020204" pitchFamily="34" charset="0"/>
              </a:rPr>
              <a:t>Nature, scope, and role of guest services and facilities</a:t>
            </a:r>
          </a:p>
        </p:txBody>
      </p:sp>
      <p:sp>
        <p:nvSpPr>
          <p:cNvPr id="11" name="TextBox 10">
            <a:extLst>
              <a:ext uri="{FF2B5EF4-FFF2-40B4-BE49-F238E27FC236}">
                <a16:creationId xmlns:a16="http://schemas.microsoft.com/office/drawing/2014/main" id="{366ADBD3-B900-47E6-AC2D-9D8CC4BC6860}"/>
              </a:ext>
            </a:extLst>
          </p:cNvPr>
          <p:cNvSpPr txBox="1"/>
          <p:nvPr/>
        </p:nvSpPr>
        <p:spPr>
          <a:xfrm>
            <a:off x="276225" y="1526932"/>
            <a:ext cx="6645080" cy="646331"/>
          </a:xfrm>
          <a:prstGeom prst="rect">
            <a:avLst/>
          </a:prstGeom>
          <a:noFill/>
        </p:spPr>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A wide range of offerings are included within the guest facilities and hotels that help ensure an optimum level of guest satisfaction. </a:t>
            </a:r>
            <a:endParaRPr lang="en-US" dirty="0"/>
          </a:p>
        </p:txBody>
      </p:sp>
      <p:sp>
        <p:nvSpPr>
          <p:cNvPr id="13" name="TextBox 12">
            <a:extLst>
              <a:ext uri="{FF2B5EF4-FFF2-40B4-BE49-F238E27FC236}">
                <a16:creationId xmlns:a16="http://schemas.microsoft.com/office/drawing/2014/main" id="{C754FFDD-C04F-4A63-A326-752AB466DACA}"/>
              </a:ext>
            </a:extLst>
          </p:cNvPr>
          <p:cNvSpPr txBox="1"/>
          <p:nvPr/>
        </p:nvSpPr>
        <p:spPr>
          <a:xfrm>
            <a:off x="276225" y="3723473"/>
            <a:ext cx="6645080" cy="923330"/>
          </a:xfrm>
          <a:prstGeom prst="rect">
            <a:avLst/>
          </a:prstGeom>
          <a:noFill/>
        </p:spPr>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role of these guest services and facilities is to improve the overall experience of the guests by providing them with convenience, entertainment and comfort </a:t>
            </a:r>
            <a:endParaRPr lang="en-US" dirty="0"/>
          </a:p>
        </p:txBody>
      </p:sp>
      <p:sp>
        <p:nvSpPr>
          <p:cNvPr id="15" name="TextBox 14">
            <a:extLst>
              <a:ext uri="{FF2B5EF4-FFF2-40B4-BE49-F238E27FC236}">
                <a16:creationId xmlns:a16="http://schemas.microsoft.com/office/drawing/2014/main" id="{B814E764-31F1-4132-92CD-8E4AD625B237}"/>
              </a:ext>
            </a:extLst>
          </p:cNvPr>
          <p:cNvSpPr txBox="1"/>
          <p:nvPr/>
        </p:nvSpPr>
        <p:spPr>
          <a:xfrm>
            <a:off x="276225" y="5578398"/>
            <a:ext cx="6645080" cy="646331"/>
          </a:xfrm>
          <a:prstGeom prst="rect">
            <a:avLst/>
          </a:prstGeom>
          <a:noFill/>
        </p:spPr>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scope of the guest service is diverse as it covers the guest service that starts with their arrival and ends with their departure </a:t>
            </a:r>
            <a:endParaRPr lang="en-US" dirty="0"/>
          </a:p>
        </p:txBody>
      </p:sp>
      <p:sp>
        <p:nvSpPr>
          <p:cNvPr id="17" name="Isosceles Triangle 16">
            <a:extLst>
              <a:ext uri="{FF2B5EF4-FFF2-40B4-BE49-F238E27FC236}">
                <a16:creationId xmlns:a16="http://schemas.microsoft.com/office/drawing/2014/main" id="{32F7DBB8-524C-4EF1-AF75-590A1E50D8F4}"/>
              </a:ext>
            </a:extLst>
          </p:cNvPr>
          <p:cNvSpPr/>
          <p:nvPr/>
        </p:nvSpPr>
        <p:spPr>
          <a:xfrm>
            <a:off x="6499274" y="1526933"/>
            <a:ext cx="5641145" cy="4845522"/>
          </a:xfrm>
          <a:prstGeom prst="triangle">
            <a:avLst>
              <a:gd name="adj" fmla="val 49730"/>
            </a:avLst>
          </a:prstGeom>
          <a:blipFill>
            <a:blip r:embed="rId3"/>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A82D32A9-8D56-4999-BF03-2579096A6616}"/>
              </a:ext>
            </a:extLst>
          </p:cNvPr>
          <p:cNvSpPr txBox="1"/>
          <p:nvPr/>
        </p:nvSpPr>
        <p:spPr>
          <a:xfrm>
            <a:off x="8720720" y="6432777"/>
            <a:ext cx="2219179"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(Legrand, 2021)</a:t>
            </a:r>
            <a:endParaRPr lang="en-US" dirty="0"/>
          </a:p>
        </p:txBody>
      </p:sp>
    </p:spTree>
    <p:extLst>
      <p:ext uri="{BB962C8B-B14F-4D97-AF65-F5344CB8AC3E}">
        <p14:creationId xmlns:p14="http://schemas.microsoft.com/office/powerpoint/2010/main" val="2120771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2E0BDC9-D95C-469A-A61E-1F58F184041B}"/>
              </a:ext>
            </a:extLst>
          </p:cNvPr>
          <p:cNvSpPr/>
          <p:nvPr/>
        </p:nvSpPr>
        <p:spPr>
          <a:xfrm>
            <a:off x="211015" y="126608"/>
            <a:ext cx="11788728" cy="970671"/>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7ECD091-4B93-5D3D-927F-AD4E94A93B04}"/>
              </a:ext>
            </a:extLst>
          </p:cNvPr>
          <p:cNvSpPr txBox="1"/>
          <p:nvPr/>
        </p:nvSpPr>
        <p:spPr>
          <a:xfrm>
            <a:off x="3425332" y="-16259"/>
            <a:ext cx="5360093" cy="927177"/>
          </a:xfrm>
          <a:prstGeom prst="rect">
            <a:avLst/>
          </a:prstGeom>
          <a:noFill/>
        </p:spPr>
        <p:txBody>
          <a:bodyPr wrap="square">
            <a:spAutoFit/>
          </a:bodyPr>
          <a:lstStyle/>
          <a:p>
            <a:pPr marL="0" marR="0" algn="just">
              <a:lnSpc>
                <a:spcPct val="200000"/>
              </a:lnSpc>
              <a:spcBef>
                <a:spcPts val="1800"/>
              </a:spcBef>
              <a:spcAft>
                <a:spcPts val="600"/>
              </a:spcAft>
            </a:pPr>
            <a:r>
              <a:rPr lang="en-US" sz="3200" b="1" dirty="0">
                <a:effectLst/>
                <a:latin typeface="Times New Roman" panose="02020603050405020304" pitchFamily="18" charset="0"/>
                <a:cs typeface="Arial" panose="020B0604020202020204" pitchFamily="34" charset="0"/>
              </a:rPr>
              <a:t>Importance of Hospitality</a:t>
            </a:r>
          </a:p>
        </p:txBody>
      </p:sp>
      <p:sp>
        <p:nvSpPr>
          <p:cNvPr id="11" name="TextBox 10">
            <a:extLst>
              <a:ext uri="{FF2B5EF4-FFF2-40B4-BE49-F238E27FC236}">
                <a16:creationId xmlns:a16="http://schemas.microsoft.com/office/drawing/2014/main" id="{EB21AB59-69C6-4BD6-9201-B7485E7D08A9}"/>
              </a:ext>
            </a:extLst>
          </p:cNvPr>
          <p:cNvSpPr txBox="1"/>
          <p:nvPr/>
        </p:nvSpPr>
        <p:spPr>
          <a:xfrm>
            <a:off x="4554415" y="1388236"/>
            <a:ext cx="7870874" cy="923330"/>
          </a:xfrm>
          <a:prstGeom prst="rect">
            <a:avLst/>
          </a:prstGeom>
          <a:noFill/>
        </p:spPr>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Hospitality is one of the </a:t>
            </a:r>
            <a:r>
              <a:rPr lang="en-US" sz="1800" dirty="0" err="1">
                <a:effectLst/>
                <a:latin typeface="Times New Roman" panose="02020603050405020304" pitchFamily="18" charset="0"/>
                <a:ea typeface="Times New Roman" panose="02020603050405020304" pitchFamily="18" charset="0"/>
              </a:rPr>
              <a:t>epicentres</a:t>
            </a:r>
            <a:r>
              <a:rPr lang="en-US" sz="1800" dirty="0">
                <a:effectLst/>
                <a:latin typeface="Times New Roman" panose="02020603050405020304" pitchFamily="18" charset="0"/>
                <a:ea typeface="Times New Roman" panose="02020603050405020304" pitchFamily="18" charset="0"/>
              </a:rPr>
              <a:t> of the hotel industry as the overall guest satisfaction level entirely depends on the hospitality services provided by the hotels. </a:t>
            </a:r>
            <a:endParaRPr lang="en-US" dirty="0"/>
          </a:p>
        </p:txBody>
      </p:sp>
      <p:sp>
        <p:nvSpPr>
          <p:cNvPr id="13" name="TextBox 12">
            <a:extLst>
              <a:ext uri="{FF2B5EF4-FFF2-40B4-BE49-F238E27FC236}">
                <a16:creationId xmlns:a16="http://schemas.microsoft.com/office/drawing/2014/main" id="{6EC0BBD4-2F01-4DE1-AD7D-F36AD693BEC5}"/>
              </a:ext>
            </a:extLst>
          </p:cNvPr>
          <p:cNvSpPr txBox="1"/>
          <p:nvPr/>
        </p:nvSpPr>
        <p:spPr>
          <a:xfrm>
            <a:off x="4554415" y="3623105"/>
            <a:ext cx="7637586" cy="646331"/>
          </a:xfrm>
          <a:prstGeom prst="rect">
            <a:avLst/>
          </a:prstGeom>
          <a:noFill/>
        </p:spPr>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An authentic hospitality service directs an organisation to create a welcoming and warm atmosphere for its guests</a:t>
            </a:r>
            <a:endParaRPr lang="en-US" dirty="0"/>
          </a:p>
        </p:txBody>
      </p:sp>
      <p:sp>
        <p:nvSpPr>
          <p:cNvPr id="15" name="TextBox 14">
            <a:extLst>
              <a:ext uri="{FF2B5EF4-FFF2-40B4-BE49-F238E27FC236}">
                <a16:creationId xmlns:a16="http://schemas.microsoft.com/office/drawing/2014/main" id="{6112461A-854A-4420-ADC7-B6F4A1DBB48B}"/>
              </a:ext>
            </a:extLst>
          </p:cNvPr>
          <p:cNvSpPr txBox="1"/>
          <p:nvPr/>
        </p:nvSpPr>
        <p:spPr>
          <a:xfrm>
            <a:off x="4554413" y="5594477"/>
            <a:ext cx="7637586" cy="646331"/>
          </a:xfrm>
          <a:prstGeom prst="rect">
            <a:avLst/>
          </a:prstGeom>
          <a:noFill/>
        </p:spPr>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Sofitel seek to deliver memorable experiences through their </a:t>
            </a:r>
            <a:r>
              <a:rPr lang="en-US" sz="1800" dirty="0" err="1">
                <a:effectLst/>
                <a:latin typeface="Times New Roman" panose="02020603050405020304" pitchFamily="18" charset="0"/>
                <a:ea typeface="Times New Roman" panose="02020603050405020304" pitchFamily="18" charset="0"/>
              </a:rPr>
              <a:t>personalised</a:t>
            </a:r>
            <a:r>
              <a:rPr lang="en-US" sz="1800" dirty="0">
                <a:effectLst/>
                <a:latin typeface="Times New Roman" panose="02020603050405020304" pitchFamily="18" charset="0"/>
                <a:ea typeface="Times New Roman" panose="02020603050405020304" pitchFamily="18" charset="0"/>
              </a:rPr>
              <a:t> offerings, meeting the guest's needs</a:t>
            </a:r>
            <a:endParaRPr lang="en-US" dirty="0"/>
          </a:p>
        </p:txBody>
      </p:sp>
      <p:pic>
        <p:nvPicPr>
          <p:cNvPr id="9" name="Picture 8">
            <a:extLst>
              <a:ext uri="{FF2B5EF4-FFF2-40B4-BE49-F238E27FC236}">
                <a16:creationId xmlns:a16="http://schemas.microsoft.com/office/drawing/2014/main" id="{89E3A47D-1456-46EF-A4E8-0BA4799AA990}"/>
              </a:ext>
            </a:extLst>
          </p:cNvPr>
          <p:cNvPicPr>
            <a:picLocks noChangeAspect="1"/>
          </p:cNvPicPr>
          <p:nvPr/>
        </p:nvPicPr>
        <p:blipFill>
          <a:blip r:embed="rId3"/>
          <a:stretch>
            <a:fillRect/>
          </a:stretch>
        </p:blipFill>
        <p:spPr>
          <a:xfrm>
            <a:off x="268856" y="1478847"/>
            <a:ext cx="4285558" cy="4438795"/>
          </a:xfrm>
          <a:prstGeom prst="ellipse">
            <a:avLst/>
          </a:prstGeom>
          <a:ln>
            <a:noFill/>
          </a:ln>
          <a:effectLst>
            <a:softEdge rad="112500"/>
          </a:effectLst>
        </p:spPr>
      </p:pic>
      <p:sp>
        <p:nvSpPr>
          <p:cNvPr id="18" name="TextBox 17">
            <a:extLst>
              <a:ext uri="{FF2B5EF4-FFF2-40B4-BE49-F238E27FC236}">
                <a16:creationId xmlns:a16="http://schemas.microsoft.com/office/drawing/2014/main" id="{38C7EEF6-67E7-4755-92CA-7757ADC238C1}"/>
              </a:ext>
            </a:extLst>
          </p:cNvPr>
          <p:cNvSpPr txBox="1"/>
          <p:nvPr/>
        </p:nvSpPr>
        <p:spPr>
          <a:xfrm>
            <a:off x="1017175" y="6226066"/>
            <a:ext cx="278892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(Hospitality Net, 2023)</a:t>
            </a:r>
            <a:endParaRPr lang="en-US" dirty="0"/>
          </a:p>
        </p:txBody>
      </p:sp>
    </p:spTree>
    <p:extLst>
      <p:ext uri="{BB962C8B-B14F-4D97-AF65-F5344CB8AC3E}">
        <p14:creationId xmlns:p14="http://schemas.microsoft.com/office/powerpoint/2010/main" val="3410688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CE65781-490F-463B-A1EC-151E3D871279}"/>
              </a:ext>
            </a:extLst>
          </p:cNvPr>
          <p:cNvSpPr/>
          <p:nvPr/>
        </p:nvSpPr>
        <p:spPr>
          <a:xfrm>
            <a:off x="211015" y="126608"/>
            <a:ext cx="11788728" cy="970671"/>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FE525-82CA-4F44-8A78-E7D71D05A67E}"/>
              </a:ext>
            </a:extLst>
          </p:cNvPr>
          <p:cNvSpPr>
            <a:spLocks noGrp="1"/>
          </p:cNvSpPr>
          <p:nvPr>
            <p:ph type="title"/>
          </p:nvPr>
        </p:nvSpPr>
        <p:spPr>
          <a:xfrm>
            <a:off x="407963" y="-54670"/>
            <a:ext cx="11394831" cy="1325563"/>
          </a:xfrm>
        </p:spPr>
        <p:txBody>
          <a:bodyPr>
            <a:normAutofit/>
          </a:bodyPr>
          <a:lstStyle/>
          <a:p>
            <a:r>
              <a:rPr lang="en-US" sz="3200" b="1" dirty="0">
                <a:effectLst/>
                <a:latin typeface="Times New Roman" panose="02020603050405020304" pitchFamily="18" charset="0"/>
                <a:cs typeface="Arial" panose="020B0604020202020204" pitchFamily="34" charset="0"/>
              </a:rPr>
              <a:t>The ways hotels meet or exceed the expectations of their guest </a:t>
            </a:r>
            <a:endParaRPr lang="en-US" sz="6600" dirty="0"/>
          </a:p>
        </p:txBody>
      </p:sp>
      <p:sp>
        <p:nvSpPr>
          <p:cNvPr id="5" name="TextBox 4">
            <a:extLst>
              <a:ext uri="{FF2B5EF4-FFF2-40B4-BE49-F238E27FC236}">
                <a16:creationId xmlns:a16="http://schemas.microsoft.com/office/drawing/2014/main" id="{B7423CDA-8E82-4ADB-A042-579A5FA6C170}"/>
              </a:ext>
            </a:extLst>
          </p:cNvPr>
          <p:cNvSpPr txBox="1"/>
          <p:nvPr/>
        </p:nvSpPr>
        <p:spPr>
          <a:xfrm>
            <a:off x="330591" y="1444507"/>
            <a:ext cx="7575452" cy="923330"/>
          </a:xfrm>
          <a:prstGeom prst="rect">
            <a:avLst/>
          </a:prstGeom>
          <a:noFill/>
        </p:spPr>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hotel meets the expectations of its guests by providing them with impressive service by going through continuous improvements and upgrading its facilities </a:t>
            </a:r>
            <a:endParaRPr lang="en-US" dirty="0"/>
          </a:p>
        </p:txBody>
      </p:sp>
      <p:sp>
        <p:nvSpPr>
          <p:cNvPr id="7" name="TextBox 6">
            <a:extLst>
              <a:ext uri="{FF2B5EF4-FFF2-40B4-BE49-F238E27FC236}">
                <a16:creationId xmlns:a16="http://schemas.microsoft.com/office/drawing/2014/main" id="{1BE57AB9-F712-40A2-8EB7-CF203662184D}"/>
              </a:ext>
            </a:extLst>
          </p:cNvPr>
          <p:cNvSpPr txBox="1"/>
          <p:nvPr/>
        </p:nvSpPr>
        <p:spPr>
          <a:xfrm>
            <a:off x="330590" y="3429000"/>
            <a:ext cx="6914271" cy="646331"/>
          </a:xfrm>
          <a:prstGeom prst="rect">
            <a:avLst/>
          </a:prstGeom>
          <a:noFill/>
        </p:spPr>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This not only satisfies their guests but also provides them with an enhanced amount of positive word of mouth and guest loyalty. </a:t>
            </a:r>
            <a:endParaRPr lang="en-US" dirty="0"/>
          </a:p>
        </p:txBody>
      </p:sp>
      <p:sp>
        <p:nvSpPr>
          <p:cNvPr id="9" name="TextBox 8">
            <a:extLst>
              <a:ext uri="{FF2B5EF4-FFF2-40B4-BE49-F238E27FC236}">
                <a16:creationId xmlns:a16="http://schemas.microsoft.com/office/drawing/2014/main" id="{8B842C74-26C0-4A3E-9E65-53096F9F50D7}"/>
              </a:ext>
            </a:extLst>
          </p:cNvPr>
          <p:cNvSpPr txBox="1"/>
          <p:nvPr/>
        </p:nvSpPr>
        <p:spPr>
          <a:xfrm>
            <a:off x="330591" y="5413493"/>
            <a:ext cx="6745458" cy="923330"/>
          </a:xfrm>
          <a:prstGeom prst="rect">
            <a:avLst/>
          </a:prstGeom>
          <a:noFill/>
        </p:spPr>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This is essential as the guests are now becoming more and more aware of those factors and one of the greatest contributors to this was the pandemic. </a:t>
            </a:r>
            <a:endParaRPr lang="en-US" dirty="0"/>
          </a:p>
        </p:txBody>
      </p:sp>
      <p:pic>
        <p:nvPicPr>
          <p:cNvPr id="11" name="Picture 10">
            <a:extLst>
              <a:ext uri="{FF2B5EF4-FFF2-40B4-BE49-F238E27FC236}">
                <a16:creationId xmlns:a16="http://schemas.microsoft.com/office/drawing/2014/main" id="{79B55718-A619-47C0-8CC4-CEE34C44C4D2}"/>
              </a:ext>
            </a:extLst>
          </p:cNvPr>
          <p:cNvPicPr>
            <a:picLocks noChangeAspect="1"/>
          </p:cNvPicPr>
          <p:nvPr/>
        </p:nvPicPr>
        <p:blipFill>
          <a:blip r:embed="rId3"/>
          <a:stretch>
            <a:fillRect/>
          </a:stretch>
        </p:blipFill>
        <p:spPr>
          <a:xfrm>
            <a:off x="7244860" y="1801585"/>
            <a:ext cx="4362121" cy="454749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3" name="TextBox 12">
            <a:extLst>
              <a:ext uri="{FF2B5EF4-FFF2-40B4-BE49-F238E27FC236}">
                <a16:creationId xmlns:a16="http://schemas.microsoft.com/office/drawing/2014/main" id="{F0A49694-9A3D-4B9B-BC8C-6DDF47CF57F2}"/>
              </a:ext>
            </a:extLst>
          </p:cNvPr>
          <p:cNvSpPr txBox="1"/>
          <p:nvPr/>
        </p:nvSpPr>
        <p:spPr>
          <a:xfrm>
            <a:off x="10085363" y="6362060"/>
            <a:ext cx="2106637"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Altexsoft</a:t>
            </a:r>
            <a:r>
              <a:rPr lang="en-US" sz="1800" dirty="0">
                <a:effectLst/>
                <a:latin typeface="Times New Roman" panose="02020603050405020304" pitchFamily="18" charset="0"/>
                <a:ea typeface="Times New Roman" panose="02020603050405020304" pitchFamily="18" charset="0"/>
              </a:rPr>
              <a:t>, 2022)</a:t>
            </a:r>
            <a:endParaRPr lang="en-US" dirty="0"/>
          </a:p>
        </p:txBody>
      </p:sp>
    </p:spTree>
    <p:extLst>
      <p:ext uri="{BB962C8B-B14F-4D97-AF65-F5344CB8AC3E}">
        <p14:creationId xmlns:p14="http://schemas.microsoft.com/office/powerpoint/2010/main" val="3290183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5CB23C6-7C9D-40FC-A8B5-B41910B0B526}"/>
              </a:ext>
            </a:extLst>
          </p:cNvPr>
          <p:cNvSpPr/>
          <p:nvPr/>
        </p:nvSpPr>
        <p:spPr>
          <a:xfrm>
            <a:off x="211015" y="126608"/>
            <a:ext cx="11788728" cy="970671"/>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0AF405F-8DD2-A8A6-B764-140BEB9E62FA}"/>
              </a:ext>
            </a:extLst>
          </p:cNvPr>
          <p:cNvSpPr txBox="1"/>
          <p:nvPr/>
        </p:nvSpPr>
        <p:spPr>
          <a:xfrm>
            <a:off x="4699819" y="0"/>
            <a:ext cx="2439156" cy="927177"/>
          </a:xfrm>
          <a:prstGeom prst="rect">
            <a:avLst/>
          </a:prstGeom>
          <a:noFill/>
        </p:spPr>
        <p:txBody>
          <a:bodyPr wrap="square">
            <a:spAutoFit/>
          </a:bodyPr>
          <a:lstStyle/>
          <a:p>
            <a:pPr algn="ctr">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Conclusion</a:t>
            </a:r>
          </a:p>
        </p:txBody>
      </p:sp>
      <p:sp>
        <p:nvSpPr>
          <p:cNvPr id="6" name="TextBox 5">
            <a:extLst>
              <a:ext uri="{FF2B5EF4-FFF2-40B4-BE49-F238E27FC236}">
                <a16:creationId xmlns:a16="http://schemas.microsoft.com/office/drawing/2014/main" id="{63CA4C44-9351-1DFD-F0BC-3B18D37C7109}"/>
              </a:ext>
            </a:extLst>
          </p:cNvPr>
          <p:cNvSpPr txBox="1"/>
          <p:nvPr/>
        </p:nvSpPr>
        <p:spPr>
          <a:xfrm>
            <a:off x="4699819" y="1527073"/>
            <a:ext cx="7433187" cy="4439613"/>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above presentation has been concluded with the understanding of the importance of hospitality, quality and guest service </a:t>
            </a:r>
          </a:p>
          <a:p>
            <a:pPr marL="285750" indent="-285750" algn="just">
              <a:lnSpc>
                <a:spcPct val="200000"/>
              </a:lnSpc>
              <a:buFont typeface="Arial" panose="020B0604020202020204" pitchFamily="34" charset="0"/>
              <a:buChar char="•"/>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Sofitel has been identified as a French hotel chain that has a presence in many parts of the world. </a:t>
            </a:r>
          </a:p>
          <a:p>
            <a:pPr marL="285750" indent="-285750" algn="just">
              <a:lnSpc>
                <a:spcPct val="200000"/>
              </a:lnSpc>
              <a:buFont typeface="Arial" panose="020B0604020202020204" pitchFamily="34" charset="0"/>
              <a:buChar char="•"/>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It has been later on understood that the hotels primarily seek to meet their guest expectations </a:t>
            </a:r>
            <a:endParaRPr lang="en-IN" dirty="0">
              <a:effectLst/>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73E57E73-FCD7-49C2-9770-3D6E9C28FC73}"/>
              </a:ext>
            </a:extLst>
          </p:cNvPr>
          <p:cNvPicPr>
            <a:picLocks noChangeAspect="1"/>
          </p:cNvPicPr>
          <p:nvPr/>
        </p:nvPicPr>
        <p:blipFill>
          <a:blip r:embed="rId3"/>
          <a:stretch>
            <a:fillRect/>
          </a:stretch>
        </p:blipFill>
        <p:spPr>
          <a:xfrm>
            <a:off x="351691" y="1350498"/>
            <a:ext cx="4149971" cy="509250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9" name="TextBox 8">
            <a:extLst>
              <a:ext uri="{FF2B5EF4-FFF2-40B4-BE49-F238E27FC236}">
                <a16:creationId xmlns:a16="http://schemas.microsoft.com/office/drawing/2014/main" id="{BEB3A3EF-C88B-4B56-893C-8F996882B5DF}"/>
              </a:ext>
            </a:extLst>
          </p:cNvPr>
          <p:cNvSpPr txBox="1"/>
          <p:nvPr/>
        </p:nvSpPr>
        <p:spPr>
          <a:xfrm>
            <a:off x="211015" y="6443003"/>
            <a:ext cx="2022231"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(Vianna, 2021)</a:t>
            </a:r>
            <a:endParaRPr lang="en-US" dirty="0"/>
          </a:p>
        </p:txBody>
      </p:sp>
    </p:spTree>
    <p:extLst>
      <p:ext uri="{BB962C8B-B14F-4D97-AF65-F5344CB8AC3E}">
        <p14:creationId xmlns:p14="http://schemas.microsoft.com/office/powerpoint/2010/main" val="2398848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883540A-FE7C-4336-AD1D-42C4D64A26F8}"/>
              </a:ext>
            </a:extLst>
          </p:cNvPr>
          <p:cNvSpPr/>
          <p:nvPr/>
        </p:nvSpPr>
        <p:spPr>
          <a:xfrm>
            <a:off x="211015" y="126608"/>
            <a:ext cx="11788728" cy="970671"/>
          </a:xfrm>
          <a:prstGeom prst="rect">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1FB2745-9717-5806-7ED7-468817927A6C}"/>
              </a:ext>
            </a:extLst>
          </p:cNvPr>
          <p:cNvSpPr txBox="1"/>
          <p:nvPr/>
        </p:nvSpPr>
        <p:spPr>
          <a:xfrm>
            <a:off x="4837376" y="0"/>
            <a:ext cx="2517245" cy="927177"/>
          </a:xfrm>
          <a:prstGeom prst="rect">
            <a:avLst/>
          </a:prstGeom>
          <a:noFill/>
        </p:spPr>
        <p:txBody>
          <a:bodyPr wrap="square">
            <a:spAutoFit/>
          </a:bodyPr>
          <a:lstStyle/>
          <a:p>
            <a:pPr algn="just">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References</a:t>
            </a:r>
          </a:p>
        </p:txBody>
      </p:sp>
      <p:sp>
        <p:nvSpPr>
          <p:cNvPr id="6" name="TextBox 5">
            <a:extLst>
              <a:ext uri="{FF2B5EF4-FFF2-40B4-BE49-F238E27FC236}">
                <a16:creationId xmlns:a16="http://schemas.microsoft.com/office/drawing/2014/main" id="{312439B3-5B08-D5A7-2F83-E27CA2C6D3C7}"/>
              </a:ext>
            </a:extLst>
          </p:cNvPr>
          <p:cNvSpPr txBox="1"/>
          <p:nvPr/>
        </p:nvSpPr>
        <p:spPr>
          <a:xfrm>
            <a:off x="194309" y="1419546"/>
            <a:ext cx="11803381" cy="4439933"/>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US" sz="1800" dirty="0" err="1">
                <a:effectLst/>
                <a:latin typeface="Times New Roman" panose="02020603050405020304" pitchFamily="18" charset="0"/>
                <a:ea typeface="Arial" panose="020B0604020202020204" pitchFamily="34" charset="0"/>
                <a:cs typeface="Arial" panose="020B0604020202020204" pitchFamily="34" charset="0"/>
              </a:rPr>
              <a:t>Altexsoft</a:t>
            </a:r>
            <a:r>
              <a:rPr lang="en-US" sz="1800" dirty="0">
                <a:effectLst/>
                <a:latin typeface="Times New Roman" panose="02020603050405020304" pitchFamily="18" charset="0"/>
                <a:ea typeface="Arial" panose="020B0604020202020204" pitchFamily="34" charset="0"/>
                <a:cs typeface="Arial" panose="020B0604020202020204" pitchFamily="34" charset="0"/>
              </a:rPr>
              <a:t>, (2022). Hotel Property Management Systems: Products and Features. [Online] Available at: https://www.altexsoft.com/blog/travel/hotel-property-management-systems-products-and-features/ [Accessed 5 10 2023].</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lnSpc>
                <a:spcPct val="200000"/>
              </a:lnSpc>
              <a:spcBef>
                <a:spcPts val="0"/>
              </a:spcBef>
              <a:spcAft>
                <a:spcPts val="0"/>
              </a:spcAft>
              <a:buFont typeface="Arial" panose="020B0604020202020204" pitchFamily="34" charset="0"/>
              <a:buChar char="•"/>
            </a:pP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Campos, A.C. and Almeida, S., (2022). 6. Unique stories for unique brands: appealing to the hotel guest experience through digital storytelling. </a:t>
            </a:r>
            <a:r>
              <a:rPr lang="en-US"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Handbook on the Tourist Experience: Design, Marketing and Management</a:t>
            </a:r>
            <a:r>
              <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p.73.</a:t>
            </a:r>
          </a:p>
          <a:p>
            <a:pPr marL="285750" marR="0" indent="-285750" algn="just">
              <a:lnSpc>
                <a:spcPct val="200000"/>
              </a:lnSpc>
              <a:spcBef>
                <a:spcPts val="0"/>
              </a:spcBef>
              <a:spcAft>
                <a:spcPts val="0"/>
              </a:spcAft>
              <a:buFont typeface="Arial" panose="020B0604020202020204" pitchFamily="34" charset="0"/>
              <a:buChar char="•"/>
            </a:pPr>
            <a:endPar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lnSpc>
                <a:spcPct val="20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Hospitality Net, (2023). Sofitel. [Online] Available at: https://www.hospitalitynet.org/brand/23000066/sofitel.html [Accessed 5 10 2023].</a:t>
            </a:r>
          </a:p>
        </p:txBody>
      </p:sp>
    </p:spTree>
    <p:extLst>
      <p:ext uri="{BB962C8B-B14F-4D97-AF65-F5344CB8AC3E}">
        <p14:creationId xmlns:p14="http://schemas.microsoft.com/office/powerpoint/2010/main" val="14836534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2535</Words>
  <Application>Microsoft Office PowerPoint</Application>
  <PresentationFormat>Widescreen</PresentationFormat>
  <Paragraphs>108</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ways hotels meet or exceed the expectations of their guest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2023-10-10T17:24:16Z</dcterms:created>
  <dcterms:modified xsi:type="dcterms:W3CDTF">2023-10-17T18:39:16Z</dcterms:modified>
</cp:coreProperties>
</file>