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6" r:id="rId2"/>
    <p:sldId id="257" r:id="rId3"/>
    <p:sldId id="258" r:id="rId4"/>
    <p:sldId id="269" r:id="rId5"/>
    <p:sldId id="270" r:id="rId6"/>
    <p:sldId id="259" r:id="rId7"/>
    <p:sldId id="263" r:id="rId8"/>
    <p:sldId id="271" r:id="rId9"/>
    <p:sldId id="260" r:id="rId10"/>
    <p:sldId id="264" r:id="rId11"/>
    <p:sldId id="261" r:id="rId12"/>
    <p:sldId id="265" r:id="rId13"/>
    <p:sldId id="262" r:id="rId14"/>
    <p:sldId id="266" r:id="rId15"/>
    <p:sldId id="267" r:id="rId16"/>
    <p:sldId id="272" r:id="rId17"/>
    <p:sldId id="268" r:id="rId1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048F568-3B85-46BA-81B2-F8E54D07F504}" type="datetimeFigureOut">
              <a:rPr lang="en-GB" smtClean="0"/>
              <a:t>23/01/2015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FD5A46-8B80-4295-BF44-BDA5AEB7B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00105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And always keep a-hold of Nurse; For fear of finding something worse (Hilaire Belloc, quoted from “Jim”)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FD5A46-8B80-4295-BF44-BDA5AEB7B03A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62211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6B582D-7013-48AA-8573-978746D0BDDA}" type="datetimeFigureOut">
              <a:rPr lang="en-GB" smtClean="0"/>
              <a:t>23/01/2015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25240-7F78-4A78-9CE2-7819289D67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4773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6B582D-7013-48AA-8573-978746D0BDDA}" type="datetimeFigureOut">
              <a:rPr lang="en-GB" smtClean="0"/>
              <a:t>23/01/2015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25240-7F78-4A78-9CE2-7819289D67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40161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6B582D-7013-48AA-8573-978746D0BDDA}" type="datetimeFigureOut">
              <a:rPr lang="en-GB" smtClean="0"/>
              <a:t>23/01/2015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25240-7F78-4A78-9CE2-7819289D67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07385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6B582D-7013-48AA-8573-978746D0BDDA}" type="datetimeFigureOut">
              <a:rPr lang="en-GB" smtClean="0"/>
              <a:t>23/01/2015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25240-7F78-4A78-9CE2-7819289D67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63830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6B582D-7013-48AA-8573-978746D0BDDA}" type="datetimeFigureOut">
              <a:rPr lang="en-GB" smtClean="0"/>
              <a:t>23/01/2015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25240-7F78-4A78-9CE2-7819289D67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50555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6B582D-7013-48AA-8573-978746D0BDDA}" type="datetimeFigureOut">
              <a:rPr lang="en-GB" smtClean="0"/>
              <a:t>23/01/2015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25240-7F78-4A78-9CE2-7819289D67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75961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6B582D-7013-48AA-8573-978746D0BDDA}" type="datetimeFigureOut">
              <a:rPr lang="en-GB" smtClean="0"/>
              <a:t>23/01/2015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25240-7F78-4A78-9CE2-7819289D67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31859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6B582D-7013-48AA-8573-978746D0BDDA}" type="datetimeFigureOut">
              <a:rPr lang="en-GB" smtClean="0"/>
              <a:t>23/01/2015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25240-7F78-4A78-9CE2-7819289D67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0913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6B582D-7013-48AA-8573-978746D0BDDA}" type="datetimeFigureOut">
              <a:rPr lang="en-GB" smtClean="0"/>
              <a:t>23/01/2015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25240-7F78-4A78-9CE2-7819289D67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95405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6B582D-7013-48AA-8573-978746D0BDDA}" type="datetimeFigureOut">
              <a:rPr lang="en-GB" smtClean="0"/>
              <a:t>23/01/2015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25240-7F78-4A78-9CE2-7819289D67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45482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6B582D-7013-48AA-8573-978746D0BDDA}" type="datetimeFigureOut">
              <a:rPr lang="en-GB" smtClean="0"/>
              <a:t>23/01/2015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25240-7F78-4A78-9CE2-7819289D67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79409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6B582D-7013-48AA-8573-978746D0BDDA}" type="datetimeFigureOut">
              <a:rPr lang="en-GB" smtClean="0"/>
              <a:t>23/01/2015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C25240-7F78-4A78-9CE2-7819289D67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28773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Structured Organisations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Dr J Rees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131945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Structured Organisation – Essential Features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Organisation in a complex environment:-</a:t>
            </a:r>
          </a:p>
          <a:p>
            <a:pPr lvl="1"/>
            <a:r>
              <a:rPr lang="en-GB" dirty="0" smtClean="0"/>
              <a:t>Forms a map via which the business can plan, direct and control</a:t>
            </a:r>
          </a:p>
          <a:p>
            <a:pPr lvl="1"/>
            <a:r>
              <a:rPr lang="en-GB" dirty="0" smtClean="0"/>
              <a:t>Identifies Key activities for control &amp; resource</a:t>
            </a:r>
          </a:p>
          <a:p>
            <a:pPr lvl="1"/>
            <a:r>
              <a:rPr lang="en-GB" dirty="0" smtClean="0"/>
              <a:t>Provides definition, order objectivity</a:t>
            </a:r>
          </a:p>
          <a:p>
            <a:pPr lvl="1"/>
            <a:r>
              <a:rPr lang="en-GB" dirty="0" smtClean="0"/>
              <a:t>Helps define role, duty, relationship</a:t>
            </a:r>
          </a:p>
          <a:p>
            <a:pPr lvl="1"/>
            <a:r>
              <a:rPr lang="en-GB" dirty="0" smtClean="0"/>
              <a:t>Helps identify (and eliminate) duplication of effort &amp; activity</a:t>
            </a:r>
          </a:p>
        </p:txBody>
      </p:sp>
    </p:spTree>
    <p:extLst>
      <p:ext uri="{BB962C8B-B14F-4D97-AF65-F5344CB8AC3E}">
        <p14:creationId xmlns:p14="http://schemas.microsoft.com/office/powerpoint/2010/main" val="15155058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1"/>
            <a:r>
              <a:rPr lang="en-GB" dirty="0" smtClean="0"/>
              <a:t>Provides viable means for allocation &amp; control of costs, budget manpower</a:t>
            </a:r>
          </a:p>
          <a:p>
            <a:pPr lvl="1"/>
            <a:r>
              <a:rPr lang="en-GB" dirty="0" smtClean="0"/>
              <a:t>Permits objective measurement against task, profit, quality</a:t>
            </a:r>
          </a:p>
          <a:p>
            <a:pPr lvl="1"/>
            <a:r>
              <a:rPr lang="en-GB" dirty="0" smtClean="0"/>
              <a:t>Facilitates communication (data &amp; instructions)</a:t>
            </a:r>
          </a:p>
          <a:p>
            <a:pPr lvl="1"/>
            <a:r>
              <a:rPr lang="en-GB" dirty="0" smtClean="0"/>
              <a:t>Provides identity /group</a:t>
            </a:r>
          </a:p>
          <a:p>
            <a:pPr lvl="1"/>
            <a:r>
              <a:rPr lang="en-GB" dirty="0" smtClean="0"/>
              <a:t>Speeds up response of business to extend stimuli</a:t>
            </a:r>
          </a:p>
          <a:p>
            <a:pPr lvl="1"/>
            <a:r>
              <a:rPr lang="en-GB" dirty="0" smtClean="0"/>
              <a:t>Is a tuneable, </a:t>
            </a:r>
            <a:r>
              <a:rPr lang="en-GB" dirty="0" err="1" smtClean="0"/>
              <a:t>refinable</a:t>
            </a:r>
            <a:r>
              <a:rPr lang="en-GB" dirty="0" smtClean="0"/>
              <a:t> asset of the business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789783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Common Organisational Patterns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 smtClean="0"/>
              <a:t>Centralised</a:t>
            </a:r>
            <a:endParaRPr lang="en-GB" dirty="0"/>
          </a:p>
          <a:p>
            <a:pPr lvl="1"/>
            <a:r>
              <a:rPr lang="en-GB" dirty="0" smtClean="0"/>
              <a:t>Authority </a:t>
            </a:r>
            <a:r>
              <a:rPr lang="en-GB" dirty="0"/>
              <a:t>concentrated in one central position - makes all major decisions.</a:t>
            </a:r>
          </a:p>
          <a:p>
            <a:pPr lvl="1"/>
            <a:r>
              <a:rPr lang="en-GB" dirty="0" smtClean="0"/>
              <a:t>Delegation </a:t>
            </a:r>
            <a:r>
              <a:rPr lang="en-GB" dirty="0"/>
              <a:t>via formal procedures and authority </a:t>
            </a:r>
            <a:r>
              <a:rPr lang="en-GB" dirty="0" smtClean="0"/>
              <a:t>levels</a:t>
            </a:r>
            <a:endParaRPr lang="en-GB" dirty="0"/>
          </a:p>
          <a:p>
            <a:r>
              <a:rPr lang="en-GB" dirty="0" smtClean="0"/>
              <a:t>Decentralised</a:t>
            </a:r>
            <a:endParaRPr lang="en-GB" dirty="0"/>
          </a:p>
          <a:p>
            <a:pPr lvl="1"/>
            <a:r>
              <a:rPr lang="en-GB" dirty="0" smtClean="0"/>
              <a:t>Decision </a:t>
            </a:r>
            <a:r>
              <a:rPr lang="en-GB" dirty="0"/>
              <a:t>making is dispersed into small </a:t>
            </a:r>
            <a:r>
              <a:rPr lang="en-GB" dirty="0" smtClean="0"/>
              <a:t>units</a:t>
            </a:r>
            <a:endParaRPr lang="en-GB" dirty="0"/>
          </a:p>
          <a:p>
            <a:r>
              <a:rPr lang="en-GB" dirty="0" smtClean="0"/>
              <a:t>Functional</a:t>
            </a:r>
            <a:endParaRPr lang="en-GB" dirty="0"/>
          </a:p>
          <a:p>
            <a:pPr lvl="1"/>
            <a:r>
              <a:rPr lang="en-GB" dirty="0" smtClean="0"/>
              <a:t>Resources </a:t>
            </a:r>
            <a:r>
              <a:rPr lang="en-GB" dirty="0"/>
              <a:t>&amp; authority structured on the basis of recognised </a:t>
            </a:r>
            <a:r>
              <a:rPr lang="en-GB" dirty="0" smtClean="0"/>
              <a:t>industrial and professional skills</a:t>
            </a:r>
          </a:p>
          <a:p>
            <a:pPr lvl="1"/>
            <a:r>
              <a:rPr lang="en-GB" dirty="0" smtClean="0"/>
              <a:t>Head </a:t>
            </a:r>
            <a:r>
              <a:rPr lang="en-GB" dirty="0"/>
              <a:t>of function responsible for control of </a:t>
            </a:r>
            <a:r>
              <a:rPr lang="en-GB" dirty="0" smtClean="0"/>
              <a:t>resources, standards</a:t>
            </a:r>
            <a:r>
              <a:rPr lang="en-GB" dirty="0"/>
              <a:t>, </a:t>
            </a:r>
            <a:r>
              <a:rPr lang="en-GB" dirty="0" smtClean="0"/>
              <a:t>liaison and communications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092681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Common Patterns cont.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Product</a:t>
            </a:r>
            <a:endParaRPr lang="en-GB" dirty="0"/>
          </a:p>
          <a:p>
            <a:pPr lvl="1"/>
            <a:r>
              <a:rPr lang="en-GB" dirty="0" smtClean="0"/>
              <a:t>Line </a:t>
            </a:r>
            <a:r>
              <a:rPr lang="en-GB" dirty="0"/>
              <a:t>management controls staff of many disciplines associated with </a:t>
            </a:r>
            <a:r>
              <a:rPr lang="en-GB" dirty="0" smtClean="0"/>
              <a:t>a process or product</a:t>
            </a:r>
            <a:endParaRPr lang="en-GB" dirty="0"/>
          </a:p>
          <a:p>
            <a:r>
              <a:rPr lang="en-GB" dirty="0" smtClean="0"/>
              <a:t>Matrix</a:t>
            </a:r>
            <a:endParaRPr lang="en-GB" dirty="0"/>
          </a:p>
          <a:p>
            <a:pPr lvl="1"/>
            <a:r>
              <a:rPr lang="en-GB" dirty="0" smtClean="0"/>
              <a:t>Both </a:t>
            </a:r>
            <a:r>
              <a:rPr lang="en-GB" dirty="0"/>
              <a:t>line authority and functional authority. Project oriented structure.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4704286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Basics – Product Structure</a:t>
            </a:r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3203848" y="1556792"/>
            <a:ext cx="172819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Head of Division</a:t>
            </a:r>
            <a:endParaRPr lang="en-GB" dirty="0"/>
          </a:p>
        </p:txBody>
      </p:sp>
      <p:sp>
        <p:nvSpPr>
          <p:cNvPr id="8" name="Rectangle 7"/>
          <p:cNvSpPr/>
          <p:nvPr/>
        </p:nvSpPr>
        <p:spPr>
          <a:xfrm>
            <a:off x="1043608" y="3795935"/>
            <a:ext cx="172819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Head of Beans</a:t>
            </a:r>
            <a:endParaRPr lang="en-GB" dirty="0"/>
          </a:p>
        </p:txBody>
      </p:sp>
      <p:sp>
        <p:nvSpPr>
          <p:cNvPr id="9" name="Rectangle 8"/>
          <p:cNvSpPr/>
          <p:nvPr/>
        </p:nvSpPr>
        <p:spPr>
          <a:xfrm>
            <a:off x="5436096" y="3795935"/>
            <a:ext cx="172819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Head of Insurance Services</a:t>
            </a:r>
            <a:endParaRPr lang="en-GB" dirty="0"/>
          </a:p>
        </p:txBody>
      </p:sp>
      <p:sp>
        <p:nvSpPr>
          <p:cNvPr id="10" name="Rectangle 9"/>
          <p:cNvSpPr/>
          <p:nvPr/>
        </p:nvSpPr>
        <p:spPr>
          <a:xfrm>
            <a:off x="3207490" y="2684125"/>
            <a:ext cx="172819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Deputy</a:t>
            </a:r>
            <a:endParaRPr lang="en-GB" dirty="0"/>
          </a:p>
        </p:txBody>
      </p:sp>
      <p:sp>
        <p:nvSpPr>
          <p:cNvPr id="11" name="Rectangle 10"/>
          <p:cNvSpPr/>
          <p:nvPr/>
        </p:nvSpPr>
        <p:spPr>
          <a:xfrm>
            <a:off x="3203848" y="3795935"/>
            <a:ext cx="172819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Head of Soups</a:t>
            </a:r>
            <a:endParaRPr lang="en-GB" dirty="0"/>
          </a:p>
        </p:txBody>
      </p:sp>
      <p:cxnSp>
        <p:nvCxnSpPr>
          <p:cNvPr id="13" name="Straight Connector 12"/>
          <p:cNvCxnSpPr>
            <a:stCxn id="7" idx="2"/>
            <a:endCxn id="10" idx="0"/>
          </p:cNvCxnSpPr>
          <p:nvPr/>
        </p:nvCxnSpPr>
        <p:spPr>
          <a:xfrm>
            <a:off x="4067944" y="2348880"/>
            <a:ext cx="3642" cy="33524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>
            <a:stCxn id="10" idx="2"/>
            <a:endCxn id="11" idx="0"/>
          </p:cNvCxnSpPr>
          <p:nvPr/>
        </p:nvCxnSpPr>
        <p:spPr>
          <a:xfrm flipH="1">
            <a:off x="4067944" y="3476213"/>
            <a:ext cx="3642" cy="31972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>
            <a:stCxn id="8" idx="0"/>
          </p:cNvCxnSpPr>
          <p:nvPr/>
        </p:nvCxnSpPr>
        <p:spPr>
          <a:xfrm flipV="1">
            <a:off x="1907704" y="3636074"/>
            <a:ext cx="0" cy="15986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1907704" y="3636074"/>
            <a:ext cx="439248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>
            <a:stCxn id="9" idx="0"/>
          </p:cNvCxnSpPr>
          <p:nvPr/>
        </p:nvCxnSpPr>
        <p:spPr>
          <a:xfrm flipV="1">
            <a:off x="6300192" y="3636074"/>
            <a:ext cx="0" cy="15986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1933779" y="4599256"/>
            <a:ext cx="3642" cy="31972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 flipV="1">
            <a:off x="1043608" y="4769790"/>
            <a:ext cx="0" cy="15986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>
            <a:off x="1043608" y="4759117"/>
            <a:ext cx="18002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 flipV="1">
            <a:off x="2843808" y="4769790"/>
            <a:ext cx="0" cy="15986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 flipH="1">
            <a:off x="4094019" y="4599068"/>
            <a:ext cx="3642" cy="31972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 flipV="1">
            <a:off x="3203848" y="4769602"/>
            <a:ext cx="0" cy="15986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>
            <a:off x="3203848" y="4758929"/>
            <a:ext cx="18002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 flipV="1">
            <a:off x="5004048" y="4769602"/>
            <a:ext cx="0" cy="15986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/>
          <p:cNvCxnSpPr/>
          <p:nvPr/>
        </p:nvCxnSpPr>
        <p:spPr>
          <a:xfrm flipH="1">
            <a:off x="6326267" y="4609929"/>
            <a:ext cx="3642" cy="31972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 flipV="1">
            <a:off x="6329909" y="4769790"/>
            <a:ext cx="906387" cy="1067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/>
          <p:cNvCxnSpPr/>
          <p:nvPr/>
        </p:nvCxnSpPr>
        <p:spPr>
          <a:xfrm flipV="1">
            <a:off x="7236296" y="4780463"/>
            <a:ext cx="0" cy="15986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TextBox 37"/>
          <p:cNvSpPr txBox="1"/>
          <p:nvPr/>
        </p:nvSpPr>
        <p:spPr>
          <a:xfrm>
            <a:off x="1679469" y="4940324"/>
            <a:ext cx="5284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Etc.</a:t>
            </a:r>
            <a:endParaRPr lang="en-GB" dirty="0"/>
          </a:p>
        </p:txBody>
      </p:sp>
      <p:sp>
        <p:nvSpPr>
          <p:cNvPr id="39" name="TextBox 38"/>
          <p:cNvSpPr txBox="1"/>
          <p:nvPr/>
        </p:nvSpPr>
        <p:spPr>
          <a:xfrm>
            <a:off x="1547664" y="5374393"/>
            <a:ext cx="10097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P</a:t>
            </a:r>
            <a:r>
              <a:rPr lang="en-GB" dirty="0" smtClean="0"/>
              <a:t>roducts</a:t>
            </a:r>
            <a:endParaRPr lang="en-GB" dirty="0"/>
          </a:p>
        </p:txBody>
      </p:sp>
      <p:sp>
        <p:nvSpPr>
          <p:cNvPr id="40" name="TextBox 39"/>
          <p:cNvSpPr txBox="1"/>
          <p:nvPr/>
        </p:nvSpPr>
        <p:spPr>
          <a:xfrm>
            <a:off x="5853984" y="5374393"/>
            <a:ext cx="9482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Services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706007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Product Structure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Benefits</a:t>
            </a:r>
          </a:p>
          <a:p>
            <a:pPr lvl="1"/>
            <a:r>
              <a:rPr lang="en-GB" dirty="0" smtClean="0"/>
              <a:t>Clear authority</a:t>
            </a:r>
          </a:p>
          <a:p>
            <a:pPr lvl="1"/>
            <a:r>
              <a:rPr lang="en-GB" dirty="0" smtClean="0"/>
              <a:t>Clear focus</a:t>
            </a:r>
          </a:p>
          <a:p>
            <a:pPr lvl="1"/>
            <a:r>
              <a:rPr lang="en-GB" dirty="0" smtClean="0"/>
              <a:t>Clarity of purpose and responsibility</a:t>
            </a:r>
          </a:p>
          <a:p>
            <a:r>
              <a:rPr lang="en-GB" dirty="0" smtClean="0"/>
              <a:t>Issues</a:t>
            </a:r>
          </a:p>
          <a:p>
            <a:pPr lvl="1"/>
            <a:r>
              <a:rPr lang="en-GB" dirty="0" smtClean="0"/>
              <a:t>Hierarchic – tendency to </a:t>
            </a:r>
            <a:r>
              <a:rPr lang="en-GB" dirty="0" err="1" smtClean="0"/>
              <a:t>managerialism</a:t>
            </a:r>
            <a:endParaRPr lang="en-GB" dirty="0" smtClean="0"/>
          </a:p>
          <a:p>
            <a:pPr lvl="1"/>
            <a:r>
              <a:rPr lang="en-GB" dirty="0" smtClean="0"/>
              <a:t>Risk of siloes developing</a:t>
            </a:r>
          </a:p>
          <a:p>
            <a:pPr lvl="1"/>
            <a:r>
              <a:rPr lang="en-GB" dirty="0" smtClean="0"/>
              <a:t>Weakened professional relationships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854977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97" b="43661"/>
          <a:stretch/>
        </p:blipFill>
        <p:spPr bwMode="auto">
          <a:xfrm>
            <a:off x="611560" y="1412776"/>
            <a:ext cx="7686675" cy="504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Silo Loyalty Can Lead to Conflict …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4585910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Basics – Functional Structure</a:t>
            </a:r>
            <a:endParaRPr lang="en-GB" dirty="0"/>
          </a:p>
        </p:txBody>
      </p:sp>
      <p:sp>
        <p:nvSpPr>
          <p:cNvPr id="3" name="Rectangle 2"/>
          <p:cNvSpPr/>
          <p:nvPr/>
        </p:nvSpPr>
        <p:spPr>
          <a:xfrm>
            <a:off x="1259632" y="1772816"/>
            <a:ext cx="172819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Head of IT</a:t>
            </a:r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5652120" y="1772816"/>
            <a:ext cx="172819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Head of Finance</a:t>
            </a:r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3419872" y="1772816"/>
            <a:ext cx="172819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Chief Engineer</a:t>
            </a:r>
            <a:endParaRPr lang="en-GB" dirty="0"/>
          </a:p>
        </p:txBody>
      </p:sp>
      <p:cxnSp>
        <p:nvCxnSpPr>
          <p:cNvPr id="6" name="Straight Connector 5"/>
          <p:cNvCxnSpPr/>
          <p:nvPr/>
        </p:nvCxnSpPr>
        <p:spPr>
          <a:xfrm flipH="1">
            <a:off x="2149803" y="2576137"/>
            <a:ext cx="3642" cy="31972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 flipV="1">
            <a:off x="1259632" y="2746671"/>
            <a:ext cx="0" cy="15986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 flipV="1">
            <a:off x="1259632" y="2735810"/>
            <a:ext cx="900100" cy="1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flipH="1">
            <a:off x="4310043" y="2575949"/>
            <a:ext cx="3642" cy="31972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flipV="1">
            <a:off x="3419872" y="2746483"/>
            <a:ext cx="0" cy="15986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3419872" y="2735810"/>
            <a:ext cx="18002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V="1">
            <a:off x="5220072" y="2746483"/>
            <a:ext cx="0" cy="15986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 flipH="1">
            <a:off x="6542291" y="2586810"/>
            <a:ext cx="3642" cy="31972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 flipV="1">
            <a:off x="6545933" y="2746671"/>
            <a:ext cx="906387" cy="1067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 flipV="1">
            <a:off x="7452320" y="2757344"/>
            <a:ext cx="0" cy="15986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Rectangle 17"/>
          <p:cNvSpPr/>
          <p:nvPr/>
        </p:nvSpPr>
        <p:spPr>
          <a:xfrm>
            <a:off x="539552" y="2927062"/>
            <a:ext cx="1440160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Systems Manager</a:t>
            </a:r>
            <a:endParaRPr lang="en-GB" dirty="0"/>
          </a:p>
        </p:txBody>
      </p:sp>
      <p:sp>
        <p:nvSpPr>
          <p:cNvPr id="19" name="Rectangle 18"/>
          <p:cNvSpPr/>
          <p:nvPr/>
        </p:nvSpPr>
        <p:spPr>
          <a:xfrm>
            <a:off x="539552" y="4068766"/>
            <a:ext cx="1440160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Head of Programming</a:t>
            </a:r>
            <a:endParaRPr lang="en-GB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3727453"/>
            <a:ext cx="1728192" cy="341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3" name="Rectangle 22"/>
          <p:cNvSpPr/>
          <p:nvPr/>
        </p:nvSpPr>
        <p:spPr>
          <a:xfrm>
            <a:off x="2267744" y="4068766"/>
            <a:ext cx="1440160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QA Manager</a:t>
            </a:r>
            <a:endParaRPr lang="en-GB" dirty="0"/>
          </a:p>
        </p:txBody>
      </p:sp>
      <p:cxnSp>
        <p:nvCxnSpPr>
          <p:cNvPr id="24" name="Straight Connector 23"/>
          <p:cNvCxnSpPr/>
          <p:nvPr/>
        </p:nvCxnSpPr>
        <p:spPr>
          <a:xfrm flipH="1">
            <a:off x="1249703" y="4859689"/>
            <a:ext cx="3642" cy="31972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 flipV="1">
            <a:off x="359532" y="5030223"/>
            <a:ext cx="0" cy="15986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>
            <a:off x="359532" y="5019550"/>
            <a:ext cx="18002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 flipV="1">
            <a:off x="2159732" y="5030223"/>
            <a:ext cx="0" cy="15986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299112" y="5301208"/>
            <a:ext cx="19210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Team Leaders, etc.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2349522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Functional Structure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Benefits</a:t>
            </a:r>
          </a:p>
          <a:p>
            <a:pPr lvl="1"/>
            <a:r>
              <a:rPr lang="en-GB" dirty="0" smtClean="0"/>
              <a:t>Strong professional relationships</a:t>
            </a:r>
          </a:p>
          <a:p>
            <a:pPr lvl="1"/>
            <a:r>
              <a:rPr lang="en-GB" dirty="0" smtClean="0"/>
              <a:t>Clarity of functional responsibility</a:t>
            </a:r>
          </a:p>
          <a:p>
            <a:pPr lvl="1"/>
            <a:r>
              <a:rPr lang="en-GB" dirty="0" smtClean="0"/>
              <a:t>Authority often combined with professional capability</a:t>
            </a:r>
          </a:p>
          <a:p>
            <a:r>
              <a:rPr lang="en-GB" dirty="0" smtClean="0"/>
              <a:t>Issues</a:t>
            </a:r>
          </a:p>
          <a:p>
            <a:pPr lvl="1"/>
            <a:r>
              <a:rPr lang="en-GB" dirty="0" smtClean="0"/>
              <a:t>Lack of ownership of product/service</a:t>
            </a:r>
          </a:p>
          <a:p>
            <a:pPr lvl="1"/>
            <a:r>
              <a:rPr lang="en-GB" dirty="0" smtClean="0"/>
              <a:t>Risk of clan behaviours</a:t>
            </a:r>
          </a:p>
          <a:p>
            <a:pPr lvl="1"/>
            <a:r>
              <a:rPr lang="en-GB" dirty="0" smtClean="0"/>
              <a:t>More diffuse responsibility and purpose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617540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Basics – Matrix Structure</a:t>
            </a:r>
            <a:endParaRPr lang="en-GB" dirty="0"/>
          </a:p>
        </p:txBody>
      </p:sp>
      <p:cxnSp>
        <p:nvCxnSpPr>
          <p:cNvPr id="4" name="Straight Connector 3"/>
          <p:cNvCxnSpPr/>
          <p:nvPr/>
        </p:nvCxnSpPr>
        <p:spPr>
          <a:xfrm>
            <a:off x="2281632" y="4509120"/>
            <a:ext cx="5472608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697456" y="4061002"/>
            <a:ext cx="151216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Functional line management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3001712" y="2980882"/>
            <a:ext cx="15121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Product line management</a:t>
            </a:r>
            <a:endParaRPr lang="en-GB" dirty="0"/>
          </a:p>
        </p:txBody>
      </p:sp>
      <p:cxnSp>
        <p:nvCxnSpPr>
          <p:cNvPr id="7" name="Straight Connector 6"/>
          <p:cNvCxnSpPr/>
          <p:nvPr/>
        </p:nvCxnSpPr>
        <p:spPr>
          <a:xfrm>
            <a:off x="3649784" y="3670798"/>
            <a:ext cx="0" cy="233442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ectangle 10"/>
          <p:cNvSpPr/>
          <p:nvPr/>
        </p:nvSpPr>
        <p:spPr>
          <a:xfrm>
            <a:off x="2965708" y="4133589"/>
            <a:ext cx="1368152" cy="8640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Faculty Accountant</a:t>
            </a:r>
            <a:endParaRPr lang="en-GB" dirty="0"/>
          </a:p>
        </p:txBody>
      </p:sp>
      <p:sp>
        <p:nvSpPr>
          <p:cNvPr id="12" name="TextBox 11"/>
          <p:cNvSpPr txBox="1"/>
          <p:nvPr/>
        </p:nvSpPr>
        <p:spPr>
          <a:xfrm>
            <a:off x="4544955" y="1718095"/>
            <a:ext cx="276697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e.g. Technical specialism</a:t>
            </a:r>
          </a:p>
          <a:p>
            <a:r>
              <a:rPr lang="en-GB" dirty="0"/>
              <a:t>e</a:t>
            </a:r>
            <a:r>
              <a:rPr lang="en-GB" dirty="0" smtClean="0"/>
              <a:t>mbedded in departmental</a:t>
            </a:r>
          </a:p>
          <a:p>
            <a:r>
              <a:rPr lang="en-GB" dirty="0" smtClean="0"/>
              <a:t>operations</a:t>
            </a:r>
            <a:endParaRPr lang="en-GB" dirty="0"/>
          </a:p>
        </p:txBody>
      </p:sp>
      <p:sp>
        <p:nvSpPr>
          <p:cNvPr id="13" name="TextBox 12"/>
          <p:cNvSpPr txBox="1"/>
          <p:nvPr/>
        </p:nvSpPr>
        <p:spPr>
          <a:xfrm>
            <a:off x="697456" y="1718095"/>
            <a:ext cx="27092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Dual reporting relationship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3227623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Matrix Structure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Benefits</a:t>
            </a:r>
          </a:p>
          <a:p>
            <a:pPr lvl="1"/>
            <a:r>
              <a:rPr lang="en-GB" dirty="0" smtClean="0"/>
              <a:t>Communication</a:t>
            </a:r>
          </a:p>
          <a:p>
            <a:pPr lvl="1"/>
            <a:r>
              <a:rPr lang="en-GB" dirty="0" smtClean="0"/>
              <a:t>Clarity on both functional and product responsibility and ownership</a:t>
            </a:r>
          </a:p>
          <a:p>
            <a:pPr lvl="1"/>
            <a:r>
              <a:rPr lang="en-GB" dirty="0" smtClean="0"/>
              <a:t>Clear strengths where role is complex</a:t>
            </a:r>
          </a:p>
          <a:p>
            <a:r>
              <a:rPr lang="en-GB" dirty="0" smtClean="0"/>
              <a:t>Issues</a:t>
            </a:r>
          </a:p>
          <a:p>
            <a:pPr lvl="1"/>
            <a:r>
              <a:rPr lang="en-GB" dirty="0" smtClean="0"/>
              <a:t>Authority confusion</a:t>
            </a:r>
          </a:p>
          <a:p>
            <a:pPr lvl="1"/>
            <a:r>
              <a:rPr lang="en-GB" dirty="0" smtClean="0"/>
              <a:t>Role conflict</a:t>
            </a:r>
          </a:p>
          <a:p>
            <a:pPr lvl="1"/>
            <a:r>
              <a:rPr lang="en-GB" dirty="0" smtClean="0"/>
              <a:t>“Always somewhere to hide”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861123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Uses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Many organisations have elements of product and functional structures</a:t>
            </a:r>
          </a:p>
          <a:p>
            <a:pPr lvl="1"/>
            <a:r>
              <a:rPr lang="en-GB" dirty="0" smtClean="0"/>
              <a:t>Technical specialities overlaying product/service delivery (e.g. finance, estates, HR)</a:t>
            </a:r>
          </a:p>
          <a:p>
            <a:pPr lvl="1"/>
            <a:r>
              <a:rPr lang="en-GB" dirty="0" smtClean="0"/>
              <a:t>Product focused teams in functional structures (e.g</a:t>
            </a:r>
            <a:r>
              <a:rPr lang="en-GB" dirty="0"/>
              <a:t>.</a:t>
            </a:r>
            <a:r>
              <a:rPr lang="en-GB" dirty="0" smtClean="0"/>
              <a:t> DB2 database support team, the field applications support team for CISCO data centres)</a:t>
            </a:r>
          </a:p>
          <a:p>
            <a:r>
              <a:rPr lang="en-GB" dirty="0" smtClean="0"/>
              <a:t>Key is … WHATEVER WORKS BEST!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7225492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Span of Control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Max efficient no. of subordinates for one manager is  8-10</a:t>
            </a:r>
          </a:p>
          <a:p>
            <a:pPr lvl="1"/>
            <a:r>
              <a:rPr lang="en-GB" dirty="0" smtClean="0"/>
              <a:t>Refer to Roman Cohorts</a:t>
            </a:r>
          </a:p>
          <a:p>
            <a:r>
              <a:rPr lang="en-GB" dirty="0" smtClean="0"/>
              <a:t>Too many, can’t retain sufficient knowledge of your people</a:t>
            </a:r>
          </a:p>
          <a:p>
            <a:pPr lvl="1"/>
            <a:r>
              <a:rPr lang="en-GB" dirty="0" smtClean="0"/>
              <a:t>Why senior managers really don’t control the work</a:t>
            </a:r>
          </a:p>
          <a:p>
            <a:pPr lvl="1"/>
            <a:r>
              <a:rPr lang="en-GB" dirty="0" smtClean="0"/>
              <a:t>We control, instead, the agenda and the resources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 smtClean="0"/>
          </a:p>
          <a:p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4745124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Key Organisational Principles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GB" dirty="0" smtClean="0"/>
              <a:t>GROUPING OF ACTIVITIES</a:t>
            </a:r>
          </a:p>
          <a:p>
            <a:pPr marL="514350" indent="-514350">
              <a:buFont typeface="+mj-lt"/>
              <a:buAutoNum type="arabicPeriod"/>
            </a:pPr>
            <a:endParaRPr lang="en-GB" dirty="0" smtClean="0"/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AUTHORITY &amp; RESPONSIBILITY</a:t>
            </a:r>
          </a:p>
          <a:p>
            <a:pPr marL="514350" indent="-514350">
              <a:buFont typeface="+mj-lt"/>
              <a:buAutoNum type="arabicPeriod"/>
            </a:pPr>
            <a:endParaRPr lang="en-GB" dirty="0" smtClean="0"/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WORKING RELATIONSHIPS</a:t>
            </a:r>
          </a:p>
        </p:txBody>
      </p:sp>
    </p:spTree>
    <p:extLst>
      <p:ext uri="{BB962C8B-B14F-4D97-AF65-F5344CB8AC3E}">
        <p14:creationId xmlns:p14="http://schemas.microsoft.com/office/powerpoint/2010/main" val="145119220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Determinants of Structure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Size of organisation</a:t>
            </a:r>
          </a:p>
          <a:p>
            <a:r>
              <a:rPr lang="en-GB" dirty="0" smtClean="0"/>
              <a:t>Sector and area of operations</a:t>
            </a:r>
          </a:p>
          <a:p>
            <a:pPr lvl="1"/>
            <a:r>
              <a:rPr lang="en-GB" dirty="0" smtClean="0"/>
              <a:t>Type of product or service</a:t>
            </a:r>
          </a:p>
          <a:p>
            <a:r>
              <a:rPr lang="en-GB" dirty="0" smtClean="0"/>
              <a:t>Type of clients, requirements of clients</a:t>
            </a:r>
          </a:p>
          <a:p>
            <a:r>
              <a:rPr lang="en-GB" dirty="0" smtClean="0"/>
              <a:t>Mentality of governance tier</a:t>
            </a:r>
          </a:p>
          <a:p>
            <a:r>
              <a:rPr lang="en-GB" dirty="0" smtClean="0"/>
              <a:t>History</a:t>
            </a:r>
          </a:p>
          <a:p>
            <a:pPr lvl="1"/>
            <a:r>
              <a:rPr lang="en-GB" dirty="0" smtClean="0"/>
              <a:t>Prior successes and problems, risk appetite, desire for change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2352402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Issues with Layered Organisation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Authority ≠ technical superiority</a:t>
            </a:r>
          </a:p>
          <a:p>
            <a:r>
              <a:rPr lang="en-GB" dirty="0" smtClean="0"/>
              <a:t>Prioritisation and delegation</a:t>
            </a:r>
          </a:p>
          <a:p>
            <a:r>
              <a:rPr lang="en-GB" dirty="0" smtClean="0"/>
              <a:t>Responsibility, accountability and authority</a:t>
            </a:r>
          </a:p>
          <a:p>
            <a:r>
              <a:rPr lang="en-GB" dirty="0" smtClean="0"/>
              <a:t>Upward and downward management</a:t>
            </a:r>
          </a:p>
          <a:p>
            <a:r>
              <a:rPr lang="en-GB" dirty="0" smtClean="0"/>
              <a:t>The “soap bubble” </a:t>
            </a:r>
            <a:r>
              <a:rPr lang="en-GB" dirty="0" smtClean="0"/>
              <a:t>effect</a:t>
            </a:r>
          </a:p>
          <a:p>
            <a:r>
              <a:rPr lang="en-GB" dirty="0" smtClean="0"/>
              <a:t>Inertia</a:t>
            </a:r>
          </a:p>
          <a:p>
            <a:r>
              <a:rPr lang="en-GB" dirty="0" smtClean="0"/>
              <a:t>Hilaire Belloc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988812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61</TotalTime>
  <Words>562</Words>
  <Application>Microsoft Office PowerPoint</Application>
  <PresentationFormat>On-screen Show (4:3)</PresentationFormat>
  <Paragraphs>119</Paragraphs>
  <Slides>17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18" baseType="lpstr">
      <vt:lpstr>Office Theme</vt:lpstr>
      <vt:lpstr>Structured Organisations</vt:lpstr>
      <vt:lpstr>Structured Organisation – Essential Features</vt:lpstr>
      <vt:lpstr>PowerPoint Presentation</vt:lpstr>
      <vt:lpstr>Common Organisational Patterns</vt:lpstr>
      <vt:lpstr>Common Patterns cont.</vt:lpstr>
      <vt:lpstr>Basics – Product Structure</vt:lpstr>
      <vt:lpstr>Product Structure</vt:lpstr>
      <vt:lpstr>Silo Loyalty Can Lead to Conflict …</vt:lpstr>
      <vt:lpstr>Basics – Functional Structure</vt:lpstr>
      <vt:lpstr>Functional Structure</vt:lpstr>
      <vt:lpstr>Basics – Matrix Structure</vt:lpstr>
      <vt:lpstr>Matrix Structure</vt:lpstr>
      <vt:lpstr>Uses</vt:lpstr>
      <vt:lpstr>Span of Control</vt:lpstr>
      <vt:lpstr>Key Organisational Principles </vt:lpstr>
      <vt:lpstr>Determinants of Structure</vt:lpstr>
      <vt:lpstr>Issues with Layered Organisation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Structured Organisations</dc:title>
  <dc:creator>Rees, John</dc:creator>
  <cp:lastModifiedBy>Rees, John</cp:lastModifiedBy>
  <cp:revision>8</cp:revision>
  <dcterms:created xsi:type="dcterms:W3CDTF">2015-01-23T09:09:06Z</dcterms:created>
  <dcterms:modified xsi:type="dcterms:W3CDTF">2015-01-23T11:07:07Z</dcterms:modified>
</cp:coreProperties>
</file>