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327" r:id="rId3"/>
    <p:sldId id="328" r:id="rId4"/>
    <p:sldId id="332" r:id="rId5"/>
    <p:sldId id="333" r:id="rId6"/>
    <p:sldId id="334" r:id="rId7"/>
    <p:sldId id="336" r:id="rId8"/>
    <p:sldId id="337" r:id="rId9"/>
    <p:sldId id="368" r:id="rId10"/>
    <p:sldId id="338" r:id="rId11"/>
    <p:sldId id="339" r:id="rId12"/>
    <p:sldId id="340" r:id="rId13"/>
    <p:sldId id="349" r:id="rId14"/>
    <p:sldId id="370" r:id="rId15"/>
    <p:sldId id="342" r:id="rId16"/>
    <p:sldId id="350" r:id="rId17"/>
    <p:sldId id="369" r:id="rId18"/>
    <p:sldId id="371" r:id="rId19"/>
    <p:sldId id="343" r:id="rId20"/>
    <p:sldId id="351" r:id="rId2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B5B66"/>
    <a:srgbClr val="CC66FF"/>
    <a:srgbClr val="99CC00"/>
    <a:srgbClr val="FF99CC"/>
    <a:srgbClr val="FF6600"/>
    <a:srgbClr val="C7CAD4"/>
    <a:srgbClr val="CFCAD4"/>
    <a:srgbClr val="00FFFF"/>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084" autoAdjust="0"/>
    <p:restoredTop sz="66925" autoAdjust="0"/>
  </p:normalViewPr>
  <p:slideViewPr>
    <p:cSldViewPr showGuides="1">
      <p:cViewPr varScale="1">
        <p:scale>
          <a:sx n="67" d="100"/>
          <a:sy n="67" d="100"/>
        </p:scale>
        <p:origin x="2004" y="5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wa Kazimierska" userId="8edb7084-dccb-4d8f-9cfb-38098ea1d667" providerId="ADAL" clId="{D65FAE57-F740-44F5-AE19-1E465A67F459}"/>
    <pc:docChg chg="delSld modSld">
      <pc:chgData name="Ewa Kazimierska" userId="8edb7084-dccb-4d8f-9cfb-38098ea1d667" providerId="ADAL" clId="{D65FAE57-F740-44F5-AE19-1E465A67F459}" dt="2022-11-03T08:35:30.246" v="1" actId="1076"/>
      <pc:docMkLst>
        <pc:docMk/>
      </pc:docMkLst>
      <pc:sldChg chg="del">
        <pc:chgData name="Ewa Kazimierska" userId="8edb7084-dccb-4d8f-9cfb-38098ea1d667" providerId="ADAL" clId="{D65FAE57-F740-44F5-AE19-1E465A67F459}" dt="2022-11-03T08:35:19.121" v="0" actId="47"/>
        <pc:sldMkLst>
          <pc:docMk/>
          <pc:sldMk cId="0" sldId="259"/>
        </pc:sldMkLst>
      </pc:sldChg>
      <pc:sldChg chg="del">
        <pc:chgData name="Ewa Kazimierska" userId="8edb7084-dccb-4d8f-9cfb-38098ea1d667" providerId="ADAL" clId="{D65FAE57-F740-44F5-AE19-1E465A67F459}" dt="2022-11-03T08:35:19.121" v="0" actId="47"/>
        <pc:sldMkLst>
          <pc:docMk/>
          <pc:sldMk cId="0" sldId="260"/>
        </pc:sldMkLst>
      </pc:sldChg>
      <pc:sldChg chg="del">
        <pc:chgData name="Ewa Kazimierska" userId="8edb7084-dccb-4d8f-9cfb-38098ea1d667" providerId="ADAL" clId="{D65FAE57-F740-44F5-AE19-1E465A67F459}" dt="2022-11-03T08:35:19.121" v="0" actId="47"/>
        <pc:sldMkLst>
          <pc:docMk/>
          <pc:sldMk cId="1610066806" sldId="291"/>
        </pc:sldMkLst>
      </pc:sldChg>
      <pc:sldChg chg="del">
        <pc:chgData name="Ewa Kazimierska" userId="8edb7084-dccb-4d8f-9cfb-38098ea1d667" providerId="ADAL" clId="{D65FAE57-F740-44F5-AE19-1E465A67F459}" dt="2022-11-03T08:35:19.121" v="0" actId="47"/>
        <pc:sldMkLst>
          <pc:docMk/>
          <pc:sldMk cId="713414301" sldId="344"/>
        </pc:sldMkLst>
      </pc:sldChg>
      <pc:sldChg chg="del">
        <pc:chgData name="Ewa Kazimierska" userId="8edb7084-dccb-4d8f-9cfb-38098ea1d667" providerId="ADAL" clId="{D65FAE57-F740-44F5-AE19-1E465A67F459}" dt="2022-11-03T08:35:19.121" v="0" actId="47"/>
        <pc:sldMkLst>
          <pc:docMk/>
          <pc:sldMk cId="2197033724" sldId="348"/>
        </pc:sldMkLst>
      </pc:sldChg>
      <pc:sldChg chg="modSp mod">
        <pc:chgData name="Ewa Kazimierska" userId="8edb7084-dccb-4d8f-9cfb-38098ea1d667" providerId="ADAL" clId="{D65FAE57-F740-44F5-AE19-1E465A67F459}" dt="2022-11-03T08:35:30.246" v="1" actId="1076"/>
        <pc:sldMkLst>
          <pc:docMk/>
          <pc:sldMk cId="2176466017" sldId="351"/>
        </pc:sldMkLst>
        <pc:spChg chg="mod">
          <ac:chgData name="Ewa Kazimierska" userId="8edb7084-dccb-4d8f-9cfb-38098ea1d667" providerId="ADAL" clId="{D65FAE57-F740-44F5-AE19-1E465A67F459}" dt="2022-11-03T08:35:30.246" v="1" actId="1076"/>
          <ac:spMkLst>
            <pc:docMk/>
            <pc:sldMk cId="2176466017" sldId="351"/>
            <ac:spMk id="10" creationId="{16E36201-497E-4096-87EA-6D5426F8F023}"/>
          </ac:spMkLst>
        </pc:spChg>
      </pc:sldChg>
      <pc:sldChg chg="del">
        <pc:chgData name="Ewa Kazimierska" userId="8edb7084-dccb-4d8f-9cfb-38098ea1d667" providerId="ADAL" clId="{D65FAE57-F740-44F5-AE19-1E465A67F459}" dt="2022-11-03T08:35:19.121" v="0" actId="47"/>
        <pc:sldMkLst>
          <pc:docMk/>
          <pc:sldMk cId="375749404" sldId="361"/>
        </pc:sldMkLst>
      </pc:sldChg>
      <pc:sldChg chg="del">
        <pc:chgData name="Ewa Kazimierska" userId="8edb7084-dccb-4d8f-9cfb-38098ea1d667" providerId="ADAL" clId="{D65FAE57-F740-44F5-AE19-1E465A67F459}" dt="2022-11-03T08:35:19.121" v="0" actId="47"/>
        <pc:sldMkLst>
          <pc:docMk/>
          <pc:sldMk cId="2882787300" sldId="362"/>
        </pc:sldMkLst>
      </pc:sldChg>
      <pc:sldChg chg="del">
        <pc:chgData name="Ewa Kazimierska" userId="8edb7084-dccb-4d8f-9cfb-38098ea1d667" providerId="ADAL" clId="{D65FAE57-F740-44F5-AE19-1E465A67F459}" dt="2022-11-03T08:35:19.121" v="0" actId="47"/>
        <pc:sldMkLst>
          <pc:docMk/>
          <pc:sldMk cId="2021520042" sldId="363"/>
        </pc:sldMkLst>
      </pc:sldChg>
      <pc:sldChg chg="del">
        <pc:chgData name="Ewa Kazimierska" userId="8edb7084-dccb-4d8f-9cfb-38098ea1d667" providerId="ADAL" clId="{D65FAE57-F740-44F5-AE19-1E465A67F459}" dt="2022-11-03T08:35:19.121" v="0" actId="47"/>
        <pc:sldMkLst>
          <pc:docMk/>
          <pc:sldMk cId="1914750156" sldId="364"/>
        </pc:sldMkLst>
      </pc:sldChg>
      <pc:sldChg chg="del">
        <pc:chgData name="Ewa Kazimierska" userId="8edb7084-dccb-4d8f-9cfb-38098ea1d667" providerId="ADAL" clId="{D65FAE57-F740-44F5-AE19-1E465A67F459}" dt="2022-11-03T08:35:19.121" v="0" actId="47"/>
        <pc:sldMkLst>
          <pc:docMk/>
          <pc:sldMk cId="1222080359" sldId="365"/>
        </pc:sldMkLst>
      </pc:sldChg>
      <pc:sldChg chg="del">
        <pc:chgData name="Ewa Kazimierska" userId="8edb7084-dccb-4d8f-9cfb-38098ea1d667" providerId="ADAL" clId="{D65FAE57-F740-44F5-AE19-1E465A67F459}" dt="2022-11-03T08:35:19.121" v="0" actId="47"/>
        <pc:sldMkLst>
          <pc:docMk/>
          <pc:sldMk cId="1653885330" sldId="366"/>
        </pc:sldMkLst>
      </pc:sldChg>
      <pc:sldChg chg="del">
        <pc:chgData name="Ewa Kazimierska" userId="8edb7084-dccb-4d8f-9cfb-38098ea1d667" providerId="ADAL" clId="{D65FAE57-F740-44F5-AE19-1E465A67F459}" dt="2022-11-03T08:35:19.121" v="0" actId="47"/>
        <pc:sldMkLst>
          <pc:docMk/>
          <pc:sldMk cId="3906564018" sldId="367"/>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28575" cap="rnd">
              <a:solidFill>
                <a:srgbClr val="FF0000"/>
              </a:solidFill>
              <a:round/>
            </a:ln>
            <a:effectLst/>
          </c:spPr>
          <c:marker>
            <c:symbol val="none"/>
          </c:marker>
          <c:xVal>
            <c:numRef>
              <c:f>Sheet1!$A$1:$A$3</c:f>
              <c:numCache>
                <c:formatCode>General</c:formatCode>
                <c:ptCount val="3"/>
                <c:pt idx="0">
                  <c:v>0</c:v>
                </c:pt>
                <c:pt idx="1">
                  <c:v>1</c:v>
                </c:pt>
                <c:pt idx="2">
                  <c:v>2</c:v>
                </c:pt>
              </c:numCache>
            </c:numRef>
          </c:xVal>
          <c:yVal>
            <c:numRef>
              <c:f>Sheet1!$B$1:$B$3</c:f>
              <c:numCache>
                <c:formatCode>General</c:formatCode>
                <c:ptCount val="3"/>
                <c:pt idx="0">
                  <c:v>1</c:v>
                </c:pt>
                <c:pt idx="1">
                  <c:v>2</c:v>
                </c:pt>
                <c:pt idx="2">
                  <c:v>3</c:v>
                </c:pt>
              </c:numCache>
            </c:numRef>
          </c:yVal>
          <c:smooth val="0"/>
          <c:extLst>
            <c:ext xmlns:c16="http://schemas.microsoft.com/office/drawing/2014/chart" uri="{C3380CC4-5D6E-409C-BE32-E72D297353CC}">
              <c16:uniqueId val="{00000000-EAFE-463B-97F4-B4BE0B8B43C4}"/>
            </c:ext>
          </c:extLst>
        </c:ser>
        <c:ser>
          <c:idx val="1"/>
          <c:order val="1"/>
          <c:spPr>
            <a:ln w="28575" cap="rnd">
              <a:solidFill>
                <a:srgbClr val="7030A0"/>
              </a:solidFill>
              <a:round/>
            </a:ln>
            <a:effectLst/>
          </c:spPr>
          <c:marker>
            <c:symbol val="none"/>
          </c:marker>
          <c:xVal>
            <c:numRef>
              <c:f>Sheet1!$A$3:$A$6</c:f>
              <c:numCache>
                <c:formatCode>General</c:formatCode>
                <c:ptCount val="4"/>
                <c:pt idx="0">
                  <c:v>2</c:v>
                </c:pt>
                <c:pt idx="1">
                  <c:v>3</c:v>
                </c:pt>
                <c:pt idx="2">
                  <c:v>4</c:v>
                </c:pt>
                <c:pt idx="3">
                  <c:v>5</c:v>
                </c:pt>
              </c:numCache>
            </c:numRef>
          </c:xVal>
          <c:yVal>
            <c:numRef>
              <c:f>Sheet1!$B$3:$B$6</c:f>
              <c:numCache>
                <c:formatCode>General</c:formatCode>
                <c:ptCount val="4"/>
                <c:pt idx="0">
                  <c:v>3</c:v>
                </c:pt>
                <c:pt idx="1">
                  <c:v>3</c:v>
                </c:pt>
                <c:pt idx="2">
                  <c:v>3</c:v>
                </c:pt>
                <c:pt idx="3">
                  <c:v>3</c:v>
                </c:pt>
              </c:numCache>
            </c:numRef>
          </c:yVal>
          <c:smooth val="0"/>
          <c:extLst>
            <c:ext xmlns:c16="http://schemas.microsoft.com/office/drawing/2014/chart" uri="{C3380CC4-5D6E-409C-BE32-E72D297353CC}">
              <c16:uniqueId val="{00000001-EAFE-463B-97F4-B4BE0B8B43C4}"/>
            </c:ext>
          </c:extLst>
        </c:ser>
        <c:ser>
          <c:idx val="2"/>
          <c:order val="2"/>
          <c:spPr>
            <a:ln w="28575" cap="rnd">
              <a:solidFill>
                <a:srgbClr val="0000FF"/>
              </a:solidFill>
              <a:round/>
            </a:ln>
            <a:effectLst/>
          </c:spPr>
          <c:marker>
            <c:symbol val="none"/>
          </c:marker>
          <c:xVal>
            <c:numRef>
              <c:f>Sheet1!$A$6:$A$7</c:f>
              <c:numCache>
                <c:formatCode>General</c:formatCode>
                <c:ptCount val="2"/>
                <c:pt idx="0">
                  <c:v>5</c:v>
                </c:pt>
                <c:pt idx="1">
                  <c:v>5.5</c:v>
                </c:pt>
              </c:numCache>
            </c:numRef>
          </c:xVal>
          <c:yVal>
            <c:numRef>
              <c:f>Sheet1!$B$6:$B$7</c:f>
              <c:numCache>
                <c:formatCode>General</c:formatCode>
                <c:ptCount val="2"/>
                <c:pt idx="0">
                  <c:v>3</c:v>
                </c:pt>
                <c:pt idx="1">
                  <c:v>5.5</c:v>
                </c:pt>
              </c:numCache>
            </c:numRef>
          </c:yVal>
          <c:smooth val="0"/>
          <c:extLst>
            <c:ext xmlns:c16="http://schemas.microsoft.com/office/drawing/2014/chart" uri="{C3380CC4-5D6E-409C-BE32-E72D297353CC}">
              <c16:uniqueId val="{00000002-EAFE-463B-97F4-B4BE0B8B43C4}"/>
            </c:ext>
          </c:extLst>
        </c:ser>
        <c:ser>
          <c:idx val="3"/>
          <c:order val="3"/>
          <c:spPr>
            <a:ln w="28575" cap="rnd">
              <a:solidFill>
                <a:srgbClr val="00B050"/>
              </a:solidFill>
              <a:round/>
            </a:ln>
            <a:effectLst/>
          </c:spPr>
          <c:marker>
            <c:symbol val="none"/>
          </c:marker>
          <c:xVal>
            <c:numRef>
              <c:f>Sheet1!$A$7:$A$12</c:f>
              <c:numCache>
                <c:formatCode>General</c:formatCode>
                <c:ptCount val="6"/>
                <c:pt idx="0">
                  <c:v>5.5</c:v>
                </c:pt>
                <c:pt idx="1">
                  <c:v>6</c:v>
                </c:pt>
                <c:pt idx="2">
                  <c:v>7</c:v>
                </c:pt>
                <c:pt idx="3">
                  <c:v>8</c:v>
                </c:pt>
                <c:pt idx="4">
                  <c:v>9</c:v>
                </c:pt>
                <c:pt idx="5">
                  <c:v>11</c:v>
                </c:pt>
              </c:numCache>
            </c:numRef>
          </c:xVal>
          <c:yVal>
            <c:numRef>
              <c:f>Sheet1!$B$7:$B$12</c:f>
              <c:numCache>
                <c:formatCode>General</c:formatCode>
                <c:ptCount val="6"/>
                <c:pt idx="0">
                  <c:v>5.5</c:v>
                </c:pt>
                <c:pt idx="1">
                  <c:v>5.5</c:v>
                </c:pt>
                <c:pt idx="2">
                  <c:v>5.5</c:v>
                </c:pt>
                <c:pt idx="3">
                  <c:v>5.5</c:v>
                </c:pt>
                <c:pt idx="4">
                  <c:v>5.5</c:v>
                </c:pt>
                <c:pt idx="5">
                  <c:v>5.5</c:v>
                </c:pt>
              </c:numCache>
            </c:numRef>
          </c:yVal>
          <c:smooth val="0"/>
          <c:extLst>
            <c:ext xmlns:c16="http://schemas.microsoft.com/office/drawing/2014/chart" uri="{C3380CC4-5D6E-409C-BE32-E72D297353CC}">
              <c16:uniqueId val="{00000003-EAFE-463B-97F4-B4BE0B8B43C4}"/>
            </c:ext>
          </c:extLst>
        </c:ser>
        <c:ser>
          <c:idx val="4"/>
          <c:order val="4"/>
          <c:spPr>
            <a:ln w="28575" cap="rnd">
              <a:solidFill>
                <a:srgbClr val="FFC000"/>
              </a:solidFill>
              <a:round/>
            </a:ln>
            <a:effectLst/>
          </c:spPr>
          <c:marker>
            <c:symbol val="none"/>
          </c:marker>
          <c:xVal>
            <c:numRef>
              <c:f>Sheet1!$A$12:$A$13</c:f>
              <c:numCache>
                <c:formatCode>General</c:formatCode>
                <c:ptCount val="2"/>
                <c:pt idx="0">
                  <c:v>11</c:v>
                </c:pt>
                <c:pt idx="1">
                  <c:v>13</c:v>
                </c:pt>
              </c:numCache>
            </c:numRef>
          </c:xVal>
          <c:yVal>
            <c:numRef>
              <c:f>Sheet1!$B$12:$B$13</c:f>
              <c:numCache>
                <c:formatCode>General</c:formatCode>
                <c:ptCount val="2"/>
                <c:pt idx="0">
                  <c:v>5.5</c:v>
                </c:pt>
                <c:pt idx="1">
                  <c:v>6.5</c:v>
                </c:pt>
              </c:numCache>
            </c:numRef>
          </c:yVal>
          <c:smooth val="0"/>
          <c:extLst>
            <c:ext xmlns:c16="http://schemas.microsoft.com/office/drawing/2014/chart" uri="{C3380CC4-5D6E-409C-BE32-E72D297353CC}">
              <c16:uniqueId val="{00000004-EAFE-463B-97F4-B4BE0B8B43C4}"/>
            </c:ext>
          </c:extLst>
        </c:ser>
        <c:dLbls>
          <c:showLegendKey val="0"/>
          <c:showVal val="0"/>
          <c:showCatName val="0"/>
          <c:showSerName val="0"/>
          <c:showPercent val="0"/>
          <c:showBubbleSize val="0"/>
        </c:dLbls>
        <c:axId val="1198135983"/>
        <c:axId val="1198137647"/>
      </c:scatterChart>
      <c:valAx>
        <c:axId val="1198135983"/>
        <c:scaling>
          <c:orientation val="minMax"/>
        </c:scaling>
        <c:delete val="0"/>
        <c:axPos val="b"/>
        <c:numFmt formatCode="General" sourceLinked="1"/>
        <c:majorTickMark val="none"/>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00" b="0" i="0" u="none" strike="noStrike" kern="1200" baseline="0">
                <a:solidFill>
                  <a:schemeClr val="tx1">
                    <a:lumMod val="65000"/>
                    <a:lumOff val="35000"/>
                  </a:schemeClr>
                </a:solidFill>
                <a:latin typeface="+mn-lt"/>
                <a:ea typeface="+mn-ea"/>
                <a:cs typeface="+mn-cs"/>
              </a:defRPr>
            </a:pPr>
            <a:endParaRPr lang="en-US"/>
          </a:p>
        </c:txPr>
        <c:crossAx val="1198137647"/>
        <c:crosses val="autoZero"/>
        <c:crossBetween val="midCat"/>
      </c:valAx>
      <c:valAx>
        <c:axId val="1198137647"/>
        <c:scaling>
          <c:orientation val="minMax"/>
        </c:scaling>
        <c:delete val="0"/>
        <c:axPos val="l"/>
        <c:numFmt formatCode="General" sourceLinked="1"/>
        <c:majorTickMark val="none"/>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00" b="0" i="0" u="none" strike="noStrike" kern="1200" baseline="0">
                <a:solidFill>
                  <a:schemeClr val="tx1">
                    <a:lumMod val="65000"/>
                    <a:lumOff val="35000"/>
                  </a:schemeClr>
                </a:solidFill>
                <a:latin typeface="+mn-lt"/>
                <a:ea typeface="+mn-ea"/>
                <a:cs typeface="+mn-cs"/>
              </a:defRPr>
            </a:pPr>
            <a:endParaRPr lang="en-US"/>
          </a:p>
        </c:txPr>
        <c:crossAx val="1198135983"/>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28575" cap="rnd">
              <a:solidFill>
                <a:srgbClr val="00B050"/>
              </a:solidFill>
              <a:round/>
            </a:ln>
            <a:effectLst/>
          </c:spPr>
          <c:marker>
            <c:symbol val="none"/>
          </c:marker>
          <c:xVal>
            <c:numRef>
              <c:f>Sheet1!$A$23:$A$26</c:f>
              <c:numCache>
                <c:formatCode>General</c:formatCode>
                <c:ptCount val="4"/>
                <c:pt idx="0">
                  <c:v>1</c:v>
                </c:pt>
                <c:pt idx="1">
                  <c:v>1.5</c:v>
                </c:pt>
                <c:pt idx="2">
                  <c:v>2</c:v>
                </c:pt>
                <c:pt idx="3">
                  <c:v>2.5</c:v>
                </c:pt>
              </c:numCache>
            </c:numRef>
          </c:xVal>
          <c:yVal>
            <c:numRef>
              <c:f>Sheet1!$B$23:$B$26</c:f>
              <c:numCache>
                <c:formatCode>General</c:formatCode>
                <c:ptCount val="4"/>
                <c:pt idx="0">
                  <c:v>400</c:v>
                </c:pt>
                <c:pt idx="1">
                  <c:v>50</c:v>
                </c:pt>
                <c:pt idx="2">
                  <c:v>100</c:v>
                </c:pt>
                <c:pt idx="3">
                  <c:v>150</c:v>
                </c:pt>
              </c:numCache>
            </c:numRef>
          </c:yVal>
          <c:smooth val="0"/>
          <c:extLst>
            <c:ext xmlns:c16="http://schemas.microsoft.com/office/drawing/2014/chart" uri="{C3380CC4-5D6E-409C-BE32-E72D297353CC}">
              <c16:uniqueId val="{00000000-E277-48F2-A458-792B97103FC0}"/>
            </c:ext>
          </c:extLst>
        </c:ser>
        <c:dLbls>
          <c:showLegendKey val="0"/>
          <c:showVal val="0"/>
          <c:showCatName val="0"/>
          <c:showSerName val="0"/>
          <c:showPercent val="0"/>
          <c:showBubbleSize val="0"/>
        </c:dLbls>
        <c:axId val="1201286047"/>
        <c:axId val="1201283967"/>
      </c:scatterChart>
      <c:valAx>
        <c:axId val="1201286047"/>
        <c:scaling>
          <c:orientation val="minMax"/>
          <c:max val="2.5"/>
          <c:min val="0.75000000000000011"/>
        </c:scaling>
        <c:delete val="0"/>
        <c:axPos val="b"/>
        <c:numFmt formatCode="General" sourceLinked="1"/>
        <c:majorTickMark val="none"/>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00" b="0" i="0" u="none" strike="noStrike" kern="1200" baseline="0">
                <a:solidFill>
                  <a:schemeClr val="tx1">
                    <a:lumMod val="65000"/>
                    <a:lumOff val="35000"/>
                  </a:schemeClr>
                </a:solidFill>
                <a:latin typeface="+mn-lt"/>
                <a:ea typeface="+mn-ea"/>
                <a:cs typeface="+mn-cs"/>
              </a:defRPr>
            </a:pPr>
            <a:endParaRPr lang="en-US"/>
          </a:p>
        </c:txPr>
        <c:crossAx val="1201283967"/>
        <c:crossesAt val="-50"/>
        <c:crossBetween val="midCat"/>
      </c:valAx>
      <c:valAx>
        <c:axId val="1201283967"/>
        <c:scaling>
          <c:orientation val="minMax"/>
          <c:min val="-50"/>
        </c:scaling>
        <c:delete val="0"/>
        <c:axPos val="l"/>
        <c:numFmt formatCode="General" sourceLinked="1"/>
        <c:majorTickMark val="none"/>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00" b="0" i="0" u="none" strike="noStrike" kern="1200" baseline="0">
                <a:solidFill>
                  <a:schemeClr val="tx1">
                    <a:lumMod val="65000"/>
                    <a:lumOff val="35000"/>
                  </a:schemeClr>
                </a:solidFill>
                <a:latin typeface="+mn-lt"/>
                <a:ea typeface="+mn-ea"/>
                <a:cs typeface="+mn-cs"/>
              </a:defRPr>
            </a:pPr>
            <a:endParaRPr lang="en-US"/>
          </a:p>
        </c:txPr>
        <c:crossAx val="1201286047"/>
        <c:crosses val="autoZero"/>
        <c:crossBetween val="midCat"/>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1696017569104897E-2"/>
          <c:y val="5.6065683525486201E-2"/>
          <c:w val="0.93468744531933512"/>
          <c:h val="0.91941396590005142"/>
        </c:manualLayout>
      </c:layout>
      <c:scatterChart>
        <c:scatterStyle val="lineMarker"/>
        <c:varyColors val="0"/>
        <c:ser>
          <c:idx val="0"/>
          <c:order val="0"/>
          <c:spPr>
            <a:ln w="28575" cap="rnd">
              <a:solidFill>
                <a:srgbClr val="00B050"/>
              </a:solidFill>
              <a:round/>
            </a:ln>
            <a:effectLst/>
          </c:spPr>
          <c:marker>
            <c:symbol val="none"/>
          </c:marker>
          <c:xVal>
            <c:numRef>
              <c:f>Sheet1!$A$23:$A$26</c:f>
              <c:numCache>
                <c:formatCode>General</c:formatCode>
                <c:ptCount val="4"/>
                <c:pt idx="0">
                  <c:v>1</c:v>
                </c:pt>
                <c:pt idx="1">
                  <c:v>1.5</c:v>
                </c:pt>
                <c:pt idx="2">
                  <c:v>2</c:v>
                </c:pt>
                <c:pt idx="3">
                  <c:v>2.5</c:v>
                </c:pt>
              </c:numCache>
            </c:numRef>
          </c:xVal>
          <c:yVal>
            <c:numRef>
              <c:f>Sheet1!$B$23:$B$26</c:f>
              <c:numCache>
                <c:formatCode>General</c:formatCode>
                <c:ptCount val="4"/>
                <c:pt idx="0">
                  <c:v>200</c:v>
                </c:pt>
                <c:pt idx="1">
                  <c:v>30</c:v>
                </c:pt>
                <c:pt idx="2">
                  <c:v>90</c:v>
                </c:pt>
                <c:pt idx="3">
                  <c:v>150</c:v>
                </c:pt>
              </c:numCache>
            </c:numRef>
          </c:yVal>
          <c:smooth val="0"/>
          <c:extLst>
            <c:ext xmlns:c16="http://schemas.microsoft.com/office/drawing/2014/chart" uri="{C3380CC4-5D6E-409C-BE32-E72D297353CC}">
              <c16:uniqueId val="{00000000-D1D8-4059-A112-C985527283C8}"/>
            </c:ext>
          </c:extLst>
        </c:ser>
        <c:dLbls>
          <c:showLegendKey val="0"/>
          <c:showVal val="0"/>
          <c:showCatName val="0"/>
          <c:showSerName val="0"/>
          <c:showPercent val="0"/>
          <c:showBubbleSize val="0"/>
        </c:dLbls>
        <c:axId val="1201286047"/>
        <c:axId val="1201283967"/>
      </c:scatterChart>
      <c:valAx>
        <c:axId val="1201286047"/>
        <c:scaling>
          <c:orientation val="minMax"/>
          <c:max val="2.5"/>
          <c:min val="0.75000000000000011"/>
        </c:scaling>
        <c:delete val="0"/>
        <c:axPos val="b"/>
        <c:numFmt formatCode="General" sourceLinked="1"/>
        <c:majorTickMark val="none"/>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00" b="0" i="0" u="none" strike="noStrike" kern="1200" baseline="0">
                <a:solidFill>
                  <a:schemeClr val="tx1">
                    <a:lumMod val="65000"/>
                    <a:lumOff val="35000"/>
                  </a:schemeClr>
                </a:solidFill>
                <a:latin typeface="+mn-lt"/>
                <a:ea typeface="+mn-ea"/>
                <a:cs typeface="+mn-cs"/>
              </a:defRPr>
            </a:pPr>
            <a:endParaRPr lang="en-US"/>
          </a:p>
        </c:txPr>
        <c:crossAx val="1201283967"/>
        <c:crossesAt val="-50"/>
        <c:crossBetween val="midCat"/>
      </c:valAx>
      <c:valAx>
        <c:axId val="1201283967"/>
        <c:scaling>
          <c:orientation val="minMax"/>
          <c:min val="-50"/>
        </c:scaling>
        <c:delete val="0"/>
        <c:axPos val="l"/>
        <c:numFmt formatCode="General" sourceLinked="1"/>
        <c:majorTickMark val="none"/>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00" b="0" i="0" u="none" strike="noStrike" kern="1200" baseline="0">
                <a:solidFill>
                  <a:schemeClr val="tx1">
                    <a:lumMod val="65000"/>
                    <a:lumOff val="35000"/>
                  </a:schemeClr>
                </a:solidFill>
                <a:latin typeface="+mn-lt"/>
                <a:ea typeface="+mn-ea"/>
                <a:cs typeface="+mn-cs"/>
              </a:defRPr>
            </a:pPr>
            <a:endParaRPr lang="en-US"/>
          </a:p>
        </c:txPr>
        <c:crossAx val="1201286047"/>
        <c:crosses val="autoZero"/>
        <c:crossBetween val="midCat"/>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3B932D-B67E-44BC-9791-2732EAD27C65}" type="datetimeFigureOut">
              <a:rPr lang="en-GB" smtClean="0"/>
              <a:t>03/11/2022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12F7A3-8BB9-4D71-B39C-1E6C03030FD3}" type="slidenum">
              <a:rPr lang="en-GB" smtClean="0"/>
              <a:t>‹#›</a:t>
            </a:fld>
            <a:endParaRPr lang="en-GB"/>
          </a:p>
        </p:txBody>
      </p:sp>
    </p:spTree>
    <p:extLst>
      <p:ext uri="{BB962C8B-B14F-4D97-AF65-F5344CB8AC3E}">
        <p14:creationId xmlns:p14="http://schemas.microsoft.com/office/powerpoint/2010/main" val="38438222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chemsafetypro.com/Topics/CRA/Vapor_Pressure.html"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12F7A3-8BB9-4D71-B39C-1E6C03030FD3}" type="slidenum">
              <a:rPr lang="en-GB" smtClean="0"/>
              <a:t>4</a:t>
            </a:fld>
            <a:endParaRPr lang="en-GB"/>
          </a:p>
        </p:txBody>
      </p:sp>
    </p:spTree>
    <p:extLst>
      <p:ext uri="{BB962C8B-B14F-4D97-AF65-F5344CB8AC3E}">
        <p14:creationId xmlns:p14="http://schemas.microsoft.com/office/powerpoint/2010/main" val="561525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12F7A3-8BB9-4D71-B39C-1E6C03030FD3}" type="slidenum">
              <a:rPr lang="en-GB" smtClean="0"/>
              <a:t>8</a:t>
            </a:fld>
            <a:endParaRPr lang="en-GB"/>
          </a:p>
        </p:txBody>
      </p:sp>
    </p:spTree>
    <p:extLst>
      <p:ext uri="{BB962C8B-B14F-4D97-AF65-F5344CB8AC3E}">
        <p14:creationId xmlns:p14="http://schemas.microsoft.com/office/powerpoint/2010/main" val="6263480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666666"/>
                </a:solidFill>
                <a:effectLst/>
                <a:latin typeface="Helvetica Neue"/>
              </a:rPr>
              <a:t>Knowing the melting point of a chemical is very important for its storage &amp; transport. You probably do not want to store or transport a solid at a temperature close to or above its melting point in which case melting may cause leaking and severe consequences.</a:t>
            </a:r>
          </a:p>
          <a:p>
            <a:pPr algn="l"/>
            <a:r>
              <a:rPr lang="en-GB" b="0" i="0" dirty="0">
                <a:solidFill>
                  <a:srgbClr val="666666"/>
                </a:solidFill>
                <a:effectLst/>
                <a:latin typeface="Helvetica Neue"/>
              </a:rPr>
              <a:t>In addition to that, melting point is often used to predict the partition </a:t>
            </a:r>
            <a:r>
              <a:rPr lang="en-GB" b="0" i="0" dirty="0" err="1">
                <a:solidFill>
                  <a:srgbClr val="666666"/>
                </a:solidFill>
                <a:effectLst/>
                <a:latin typeface="Helvetica Neue"/>
              </a:rPr>
              <a:t>behavior</a:t>
            </a:r>
            <a:r>
              <a:rPr lang="en-GB" b="0" i="0" dirty="0">
                <a:solidFill>
                  <a:srgbClr val="666666"/>
                </a:solidFill>
                <a:effectLst/>
                <a:latin typeface="Helvetica Neue"/>
              </a:rPr>
              <a:t> of a chemical between solid and gas phases. A higher melting point indicates greater intermolecular forces and therefore less </a:t>
            </a:r>
            <a:r>
              <a:rPr lang="en-GB" b="0" i="0" u="none" strike="noStrike" dirty="0">
                <a:solidFill>
                  <a:srgbClr val="337AB7"/>
                </a:solidFill>
                <a:effectLst/>
                <a:latin typeface="Helvetica Neue"/>
                <a:hlinkClick r:id="rId3"/>
              </a:rPr>
              <a:t>vapour pressure</a:t>
            </a:r>
            <a:r>
              <a:rPr lang="en-GB" b="0" i="0" dirty="0">
                <a:solidFill>
                  <a:srgbClr val="666666"/>
                </a:solidFill>
                <a:effectLst/>
                <a:latin typeface="Helvetica Neue"/>
              </a:rPr>
              <a:t>.</a:t>
            </a:r>
          </a:p>
          <a:p>
            <a:pPr algn="l"/>
            <a:r>
              <a:rPr lang="en-GB" b="0" i="0" dirty="0">
                <a:solidFill>
                  <a:srgbClr val="666666"/>
                </a:solidFill>
                <a:effectLst/>
                <a:latin typeface="Helvetica Neue"/>
              </a:rPr>
              <a:t>Melting point test is not required for every chemical. Usually it is conducted for solid materials under normal conditions. Under REACH, a vapor pressure test does not need to be conducted if the melting point of a substance is above 300 °C.</a:t>
            </a:r>
          </a:p>
          <a:p>
            <a:endParaRPr lang="en-GB" dirty="0"/>
          </a:p>
        </p:txBody>
      </p:sp>
      <p:sp>
        <p:nvSpPr>
          <p:cNvPr id="4" name="Slide Number Placeholder 3"/>
          <p:cNvSpPr>
            <a:spLocks noGrp="1"/>
          </p:cNvSpPr>
          <p:nvPr>
            <p:ph type="sldNum" sz="quarter" idx="5"/>
          </p:nvPr>
        </p:nvSpPr>
        <p:spPr/>
        <p:txBody>
          <a:bodyPr/>
          <a:lstStyle/>
          <a:p>
            <a:fld id="{DE12F7A3-8BB9-4D71-B39C-1E6C03030FD3}" type="slidenum">
              <a:rPr lang="en-GB" smtClean="0"/>
              <a:t>9</a:t>
            </a:fld>
            <a:endParaRPr lang="en-GB"/>
          </a:p>
        </p:txBody>
      </p:sp>
    </p:spTree>
    <p:extLst>
      <p:ext uri="{BB962C8B-B14F-4D97-AF65-F5344CB8AC3E}">
        <p14:creationId xmlns:p14="http://schemas.microsoft.com/office/powerpoint/2010/main" val="8462501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600" b="0" i="0" dirty="0">
                <a:solidFill>
                  <a:srgbClr val="000000"/>
                </a:solidFill>
                <a:effectLst/>
                <a:latin typeface="+mn-lt"/>
              </a:rPr>
              <a:t>The phase </a:t>
            </a:r>
            <a:r>
              <a:rPr lang="en-GB" sz="1600" b="0" i="0" dirty="0" err="1">
                <a:solidFill>
                  <a:srgbClr val="000000"/>
                </a:solidFill>
                <a:effectLst/>
                <a:latin typeface="+mn-lt"/>
              </a:rPr>
              <a:t>behavior</a:t>
            </a:r>
            <a:r>
              <a:rPr lang="en-GB" sz="1600" b="0" i="0" dirty="0">
                <a:solidFill>
                  <a:srgbClr val="000000"/>
                </a:solidFill>
                <a:effectLst/>
                <a:latin typeface="+mn-lt"/>
              </a:rPr>
              <a:t> of explosive substances is important for the proper design of stable explosive devices.</a:t>
            </a:r>
          </a:p>
          <a:p>
            <a:pPr algn="l"/>
            <a:r>
              <a:rPr lang="en-GB" sz="1600" b="0" i="0" dirty="0">
                <a:solidFill>
                  <a:srgbClr val="000000"/>
                </a:solidFill>
                <a:effectLst/>
                <a:latin typeface="+mn-lt"/>
              </a:rPr>
              <a:t>However, the equilibrium </a:t>
            </a:r>
            <a:r>
              <a:rPr lang="en-GB" sz="1600" b="0" i="0" dirty="0" err="1">
                <a:solidFill>
                  <a:srgbClr val="000000"/>
                </a:solidFill>
                <a:effectLst/>
                <a:latin typeface="+mn-lt"/>
              </a:rPr>
              <a:t>behavior</a:t>
            </a:r>
            <a:r>
              <a:rPr lang="en-GB" sz="1600" b="0" i="0" dirty="0">
                <a:solidFill>
                  <a:srgbClr val="000000"/>
                </a:solidFill>
                <a:effectLst/>
                <a:latin typeface="+mn-lt"/>
              </a:rPr>
              <a:t> of chemical compounds can be difficult to assess, because thermodynamic and kinetic  </a:t>
            </a:r>
            <a:r>
              <a:rPr lang="en-GB" sz="1600" b="0" i="0" dirty="0" err="1">
                <a:solidFill>
                  <a:srgbClr val="000000"/>
                </a:solidFill>
                <a:effectLst/>
                <a:latin typeface="+mn-lt"/>
              </a:rPr>
              <a:t>behaviors</a:t>
            </a:r>
            <a:r>
              <a:rPr lang="en-GB" sz="1600" b="0" i="0" dirty="0">
                <a:solidFill>
                  <a:srgbClr val="000000"/>
                </a:solidFill>
                <a:effectLst/>
                <a:latin typeface="+mn-lt"/>
              </a:rPr>
              <a:t> are generally convoluted in the experimental </a:t>
            </a:r>
            <a:r>
              <a:rPr lang="en-GB" sz="1600" b="0" i="0" dirty="0" err="1">
                <a:solidFill>
                  <a:srgbClr val="000000"/>
                </a:solidFill>
                <a:effectLst/>
                <a:latin typeface="+mn-lt"/>
              </a:rPr>
              <a:t>results.The</a:t>
            </a:r>
            <a:r>
              <a:rPr lang="en-GB" sz="1600" b="0" i="0" dirty="0">
                <a:solidFill>
                  <a:srgbClr val="000000"/>
                </a:solidFill>
                <a:effectLst/>
                <a:latin typeface="+mn-lt"/>
              </a:rPr>
              <a:t> phase </a:t>
            </a:r>
            <a:r>
              <a:rPr lang="en-GB" sz="1600" b="0" i="0" dirty="0" err="1">
                <a:solidFill>
                  <a:srgbClr val="000000"/>
                </a:solidFill>
                <a:effectLst/>
                <a:latin typeface="+mn-lt"/>
              </a:rPr>
              <a:t>behavior</a:t>
            </a:r>
            <a:r>
              <a:rPr lang="en-GB" sz="1600" b="0" i="0" dirty="0">
                <a:solidFill>
                  <a:srgbClr val="000000"/>
                </a:solidFill>
                <a:effectLst/>
                <a:latin typeface="+mn-lt"/>
              </a:rPr>
              <a:t> of TNT is a case in point. A thorough review of the  literature data demonstrates that the orthorhombic polymorph is the most stable under ambient conditions. Using the topological approach for the construction of a pressure-temperature phase diagram, it can be shown that all data  is consistent with an overall enantiotropic system. Nonetheless, it is also clear that the differences between the orthorhombic and the monoclinic polymorphs are relatively small and that the driving force of interconversion between the two under ambient conditions is therefore limited</a:t>
            </a:r>
          </a:p>
          <a:p>
            <a:endParaRPr lang="en-GB" dirty="0"/>
          </a:p>
        </p:txBody>
      </p:sp>
      <p:sp>
        <p:nvSpPr>
          <p:cNvPr id="4" name="Slide Number Placeholder 3"/>
          <p:cNvSpPr>
            <a:spLocks noGrp="1"/>
          </p:cNvSpPr>
          <p:nvPr>
            <p:ph type="sldNum" sz="quarter" idx="5"/>
          </p:nvPr>
        </p:nvSpPr>
        <p:spPr/>
        <p:txBody>
          <a:bodyPr/>
          <a:lstStyle/>
          <a:p>
            <a:fld id="{DE12F7A3-8BB9-4D71-B39C-1E6C03030FD3}" type="slidenum">
              <a:rPr lang="en-GB" smtClean="0"/>
              <a:t>17</a:t>
            </a:fld>
            <a:endParaRPr lang="en-GB"/>
          </a:p>
        </p:txBody>
      </p:sp>
    </p:spTree>
    <p:extLst>
      <p:ext uri="{BB962C8B-B14F-4D97-AF65-F5344CB8AC3E}">
        <p14:creationId xmlns:p14="http://schemas.microsoft.com/office/powerpoint/2010/main" val="24393852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98384-44DC-435B-A9F8-71A1633CD7A5}"/>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823F3E6-F572-4F6B-9141-5BDCB4F141F5}"/>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0BA0294-9D3C-480A-8CD3-E5FAE42F76CD}"/>
              </a:ext>
            </a:extLst>
          </p:cNvPr>
          <p:cNvSpPr>
            <a:spLocks noGrp="1"/>
          </p:cNvSpPr>
          <p:nvPr>
            <p:ph type="dt" sz="half" idx="10"/>
          </p:nvPr>
        </p:nvSpPr>
        <p:spPr/>
        <p:txBody>
          <a:bodyPr/>
          <a:lstStyle>
            <a:lvl1pPr>
              <a:defRPr/>
            </a:lvl1pPr>
          </a:lstStyle>
          <a:p>
            <a:endParaRPr lang="es-ES" altLang="en-US"/>
          </a:p>
        </p:txBody>
      </p:sp>
      <p:sp>
        <p:nvSpPr>
          <p:cNvPr id="5" name="Footer Placeholder 4">
            <a:extLst>
              <a:ext uri="{FF2B5EF4-FFF2-40B4-BE49-F238E27FC236}">
                <a16:creationId xmlns:a16="http://schemas.microsoft.com/office/drawing/2014/main" id="{4D72CFC3-67F6-4561-951C-E363E7A95453}"/>
              </a:ext>
            </a:extLst>
          </p:cNvPr>
          <p:cNvSpPr>
            <a:spLocks noGrp="1"/>
          </p:cNvSpPr>
          <p:nvPr>
            <p:ph type="ftr" sz="quarter" idx="11"/>
          </p:nvPr>
        </p:nvSpPr>
        <p:spPr/>
        <p:txBody>
          <a:bodyPr/>
          <a:lstStyle>
            <a:lvl1pPr>
              <a:defRPr/>
            </a:lvl1pPr>
          </a:lstStyle>
          <a:p>
            <a:endParaRPr lang="es-ES" altLang="en-US"/>
          </a:p>
        </p:txBody>
      </p:sp>
      <p:sp>
        <p:nvSpPr>
          <p:cNvPr id="6" name="Slide Number Placeholder 5">
            <a:extLst>
              <a:ext uri="{FF2B5EF4-FFF2-40B4-BE49-F238E27FC236}">
                <a16:creationId xmlns:a16="http://schemas.microsoft.com/office/drawing/2014/main" id="{F49CF6BE-16B8-46FB-AC5B-4059553D713E}"/>
              </a:ext>
            </a:extLst>
          </p:cNvPr>
          <p:cNvSpPr>
            <a:spLocks noGrp="1"/>
          </p:cNvSpPr>
          <p:nvPr>
            <p:ph type="sldNum" sz="quarter" idx="12"/>
          </p:nvPr>
        </p:nvSpPr>
        <p:spPr/>
        <p:txBody>
          <a:bodyPr/>
          <a:lstStyle>
            <a:lvl1pPr>
              <a:defRPr/>
            </a:lvl1pPr>
          </a:lstStyle>
          <a:p>
            <a:fld id="{32C39CDE-D3D1-437D-A42A-BEC252AA9F63}" type="slidenum">
              <a:rPr lang="es-ES" altLang="en-US"/>
              <a:pPr/>
              <a:t>‹#›</a:t>
            </a:fld>
            <a:endParaRPr lang="es-ES" altLang="en-US"/>
          </a:p>
        </p:txBody>
      </p:sp>
    </p:spTree>
    <p:extLst>
      <p:ext uri="{BB962C8B-B14F-4D97-AF65-F5344CB8AC3E}">
        <p14:creationId xmlns:p14="http://schemas.microsoft.com/office/powerpoint/2010/main" val="3033732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423B8-8291-4FBE-8FC2-C9BFAFF775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D32E46-CF31-4338-A400-1453347E7CD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D9A1C1-F560-44CB-A980-D36D43CD94E7}"/>
              </a:ext>
            </a:extLst>
          </p:cNvPr>
          <p:cNvSpPr>
            <a:spLocks noGrp="1"/>
          </p:cNvSpPr>
          <p:nvPr>
            <p:ph type="dt" sz="half" idx="10"/>
          </p:nvPr>
        </p:nvSpPr>
        <p:spPr/>
        <p:txBody>
          <a:bodyPr/>
          <a:lstStyle>
            <a:lvl1pPr>
              <a:defRPr/>
            </a:lvl1pPr>
          </a:lstStyle>
          <a:p>
            <a:endParaRPr lang="es-ES" altLang="en-US"/>
          </a:p>
        </p:txBody>
      </p:sp>
      <p:sp>
        <p:nvSpPr>
          <p:cNvPr id="5" name="Footer Placeholder 4">
            <a:extLst>
              <a:ext uri="{FF2B5EF4-FFF2-40B4-BE49-F238E27FC236}">
                <a16:creationId xmlns:a16="http://schemas.microsoft.com/office/drawing/2014/main" id="{6C8AB042-D015-43DE-A281-F3B73D6BD5C4}"/>
              </a:ext>
            </a:extLst>
          </p:cNvPr>
          <p:cNvSpPr>
            <a:spLocks noGrp="1"/>
          </p:cNvSpPr>
          <p:nvPr>
            <p:ph type="ftr" sz="quarter" idx="11"/>
          </p:nvPr>
        </p:nvSpPr>
        <p:spPr/>
        <p:txBody>
          <a:bodyPr/>
          <a:lstStyle>
            <a:lvl1pPr>
              <a:defRPr/>
            </a:lvl1pPr>
          </a:lstStyle>
          <a:p>
            <a:endParaRPr lang="es-ES" altLang="en-US"/>
          </a:p>
        </p:txBody>
      </p:sp>
      <p:sp>
        <p:nvSpPr>
          <p:cNvPr id="6" name="Slide Number Placeholder 5">
            <a:extLst>
              <a:ext uri="{FF2B5EF4-FFF2-40B4-BE49-F238E27FC236}">
                <a16:creationId xmlns:a16="http://schemas.microsoft.com/office/drawing/2014/main" id="{6C66EF9C-838E-4F78-9B42-029065E94BAB}"/>
              </a:ext>
            </a:extLst>
          </p:cNvPr>
          <p:cNvSpPr>
            <a:spLocks noGrp="1"/>
          </p:cNvSpPr>
          <p:nvPr>
            <p:ph type="sldNum" sz="quarter" idx="12"/>
          </p:nvPr>
        </p:nvSpPr>
        <p:spPr/>
        <p:txBody>
          <a:bodyPr/>
          <a:lstStyle>
            <a:lvl1pPr>
              <a:defRPr/>
            </a:lvl1pPr>
          </a:lstStyle>
          <a:p>
            <a:fld id="{2ADB1192-BDEA-41C8-92C7-4BE2D2E96004}" type="slidenum">
              <a:rPr lang="es-ES" altLang="en-US"/>
              <a:pPr/>
              <a:t>‹#›</a:t>
            </a:fld>
            <a:endParaRPr lang="es-ES" altLang="en-US"/>
          </a:p>
        </p:txBody>
      </p:sp>
    </p:spTree>
    <p:extLst>
      <p:ext uri="{BB962C8B-B14F-4D97-AF65-F5344CB8AC3E}">
        <p14:creationId xmlns:p14="http://schemas.microsoft.com/office/powerpoint/2010/main" val="3346940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25B69-D448-4BA3-9E04-13F611AFC2E8}"/>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AB5E00-BD02-46E7-9F73-C181A411E2AA}"/>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C7FB0FEA-A164-41B7-816A-2B171ED70B4F}"/>
              </a:ext>
            </a:extLst>
          </p:cNvPr>
          <p:cNvSpPr>
            <a:spLocks noGrp="1"/>
          </p:cNvSpPr>
          <p:nvPr>
            <p:ph type="dt" sz="half" idx="10"/>
          </p:nvPr>
        </p:nvSpPr>
        <p:spPr/>
        <p:txBody>
          <a:bodyPr/>
          <a:lstStyle>
            <a:lvl1pPr>
              <a:defRPr/>
            </a:lvl1pPr>
          </a:lstStyle>
          <a:p>
            <a:endParaRPr lang="es-ES" altLang="en-US"/>
          </a:p>
        </p:txBody>
      </p:sp>
      <p:sp>
        <p:nvSpPr>
          <p:cNvPr id="5" name="Footer Placeholder 4">
            <a:extLst>
              <a:ext uri="{FF2B5EF4-FFF2-40B4-BE49-F238E27FC236}">
                <a16:creationId xmlns:a16="http://schemas.microsoft.com/office/drawing/2014/main" id="{AC3BFE9C-A28F-4430-8E36-A0B98CC8E932}"/>
              </a:ext>
            </a:extLst>
          </p:cNvPr>
          <p:cNvSpPr>
            <a:spLocks noGrp="1"/>
          </p:cNvSpPr>
          <p:nvPr>
            <p:ph type="ftr" sz="quarter" idx="11"/>
          </p:nvPr>
        </p:nvSpPr>
        <p:spPr/>
        <p:txBody>
          <a:bodyPr/>
          <a:lstStyle>
            <a:lvl1pPr>
              <a:defRPr/>
            </a:lvl1pPr>
          </a:lstStyle>
          <a:p>
            <a:endParaRPr lang="es-ES" altLang="en-US"/>
          </a:p>
        </p:txBody>
      </p:sp>
      <p:sp>
        <p:nvSpPr>
          <p:cNvPr id="6" name="Slide Number Placeholder 5">
            <a:extLst>
              <a:ext uri="{FF2B5EF4-FFF2-40B4-BE49-F238E27FC236}">
                <a16:creationId xmlns:a16="http://schemas.microsoft.com/office/drawing/2014/main" id="{02390DA3-B5E9-4BFC-B7F7-CCDD02257C0C}"/>
              </a:ext>
            </a:extLst>
          </p:cNvPr>
          <p:cNvSpPr>
            <a:spLocks noGrp="1"/>
          </p:cNvSpPr>
          <p:nvPr>
            <p:ph type="sldNum" sz="quarter" idx="12"/>
          </p:nvPr>
        </p:nvSpPr>
        <p:spPr/>
        <p:txBody>
          <a:bodyPr/>
          <a:lstStyle>
            <a:lvl1pPr>
              <a:defRPr/>
            </a:lvl1pPr>
          </a:lstStyle>
          <a:p>
            <a:fld id="{3A653E58-83AB-4E24-9335-DBFBBC6ADA48}" type="slidenum">
              <a:rPr lang="es-ES" altLang="en-US"/>
              <a:pPr/>
              <a:t>‹#›</a:t>
            </a:fld>
            <a:endParaRPr lang="es-ES" altLang="en-US"/>
          </a:p>
        </p:txBody>
      </p:sp>
    </p:spTree>
    <p:extLst>
      <p:ext uri="{BB962C8B-B14F-4D97-AF65-F5344CB8AC3E}">
        <p14:creationId xmlns:p14="http://schemas.microsoft.com/office/powerpoint/2010/main" val="806068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3A7FF-DFE6-483A-91FA-4A172717C1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576126-D59A-4D5C-AE14-D6EB84B33785}"/>
              </a:ext>
            </a:extLst>
          </p:cNvPr>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468B0B-9DB6-4174-A1B2-258B4B6601F5}"/>
              </a:ext>
            </a:extLst>
          </p:cNvPr>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FD27749-9363-4D80-A78B-C706A70AD1C8}"/>
              </a:ext>
            </a:extLst>
          </p:cNvPr>
          <p:cNvSpPr>
            <a:spLocks noGrp="1"/>
          </p:cNvSpPr>
          <p:nvPr>
            <p:ph type="dt" sz="half" idx="10"/>
          </p:nvPr>
        </p:nvSpPr>
        <p:spPr/>
        <p:txBody>
          <a:bodyPr/>
          <a:lstStyle>
            <a:lvl1pPr>
              <a:defRPr/>
            </a:lvl1pPr>
          </a:lstStyle>
          <a:p>
            <a:endParaRPr lang="es-ES" altLang="en-US"/>
          </a:p>
        </p:txBody>
      </p:sp>
      <p:sp>
        <p:nvSpPr>
          <p:cNvPr id="6" name="Footer Placeholder 5">
            <a:extLst>
              <a:ext uri="{FF2B5EF4-FFF2-40B4-BE49-F238E27FC236}">
                <a16:creationId xmlns:a16="http://schemas.microsoft.com/office/drawing/2014/main" id="{F4D2299D-B3D9-41BC-905D-199660FDEA23}"/>
              </a:ext>
            </a:extLst>
          </p:cNvPr>
          <p:cNvSpPr>
            <a:spLocks noGrp="1"/>
          </p:cNvSpPr>
          <p:nvPr>
            <p:ph type="ftr" sz="quarter" idx="11"/>
          </p:nvPr>
        </p:nvSpPr>
        <p:spPr/>
        <p:txBody>
          <a:bodyPr/>
          <a:lstStyle>
            <a:lvl1pPr>
              <a:defRPr/>
            </a:lvl1pPr>
          </a:lstStyle>
          <a:p>
            <a:endParaRPr lang="es-ES" altLang="en-US"/>
          </a:p>
        </p:txBody>
      </p:sp>
      <p:sp>
        <p:nvSpPr>
          <p:cNvPr id="7" name="Slide Number Placeholder 6">
            <a:extLst>
              <a:ext uri="{FF2B5EF4-FFF2-40B4-BE49-F238E27FC236}">
                <a16:creationId xmlns:a16="http://schemas.microsoft.com/office/drawing/2014/main" id="{99A9A10E-4899-43A5-87A5-F01A4F7CD855}"/>
              </a:ext>
            </a:extLst>
          </p:cNvPr>
          <p:cNvSpPr>
            <a:spLocks noGrp="1"/>
          </p:cNvSpPr>
          <p:nvPr>
            <p:ph type="sldNum" sz="quarter" idx="12"/>
          </p:nvPr>
        </p:nvSpPr>
        <p:spPr/>
        <p:txBody>
          <a:bodyPr/>
          <a:lstStyle>
            <a:lvl1pPr>
              <a:defRPr/>
            </a:lvl1pPr>
          </a:lstStyle>
          <a:p>
            <a:fld id="{B09DD50F-DF8B-410E-B266-7BBBC4289E55}" type="slidenum">
              <a:rPr lang="es-ES" altLang="en-US"/>
              <a:pPr/>
              <a:t>‹#›</a:t>
            </a:fld>
            <a:endParaRPr lang="es-ES" altLang="en-US"/>
          </a:p>
        </p:txBody>
      </p:sp>
    </p:spTree>
    <p:extLst>
      <p:ext uri="{BB962C8B-B14F-4D97-AF65-F5344CB8AC3E}">
        <p14:creationId xmlns:p14="http://schemas.microsoft.com/office/powerpoint/2010/main" val="3328363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F426B-B5C3-4854-814C-DAEF8160DEAF}"/>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3570AFD-D7CB-450A-9FFE-25FE16DEAE33}"/>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2E1D8E-947B-4703-909E-ECF971F472B9}"/>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90D486E-2012-4821-A9C7-2CD5E8B1E1E4}"/>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1108964-6DF2-4C3E-93BE-AB2D8D195D6E}"/>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ECF2B26-18CF-42C5-AB9B-1CC1BDAF1F68}"/>
              </a:ext>
            </a:extLst>
          </p:cNvPr>
          <p:cNvSpPr>
            <a:spLocks noGrp="1"/>
          </p:cNvSpPr>
          <p:nvPr>
            <p:ph type="dt" sz="half" idx="10"/>
          </p:nvPr>
        </p:nvSpPr>
        <p:spPr/>
        <p:txBody>
          <a:bodyPr/>
          <a:lstStyle>
            <a:lvl1pPr>
              <a:defRPr/>
            </a:lvl1pPr>
          </a:lstStyle>
          <a:p>
            <a:endParaRPr lang="es-ES" altLang="en-US"/>
          </a:p>
        </p:txBody>
      </p:sp>
      <p:sp>
        <p:nvSpPr>
          <p:cNvPr id="8" name="Footer Placeholder 7">
            <a:extLst>
              <a:ext uri="{FF2B5EF4-FFF2-40B4-BE49-F238E27FC236}">
                <a16:creationId xmlns:a16="http://schemas.microsoft.com/office/drawing/2014/main" id="{6B46BE3C-6F8E-483E-B9D8-D39F1BF7518F}"/>
              </a:ext>
            </a:extLst>
          </p:cNvPr>
          <p:cNvSpPr>
            <a:spLocks noGrp="1"/>
          </p:cNvSpPr>
          <p:nvPr>
            <p:ph type="ftr" sz="quarter" idx="11"/>
          </p:nvPr>
        </p:nvSpPr>
        <p:spPr/>
        <p:txBody>
          <a:bodyPr/>
          <a:lstStyle>
            <a:lvl1pPr>
              <a:defRPr/>
            </a:lvl1pPr>
          </a:lstStyle>
          <a:p>
            <a:endParaRPr lang="es-ES" altLang="en-US"/>
          </a:p>
        </p:txBody>
      </p:sp>
      <p:sp>
        <p:nvSpPr>
          <p:cNvPr id="9" name="Slide Number Placeholder 8">
            <a:extLst>
              <a:ext uri="{FF2B5EF4-FFF2-40B4-BE49-F238E27FC236}">
                <a16:creationId xmlns:a16="http://schemas.microsoft.com/office/drawing/2014/main" id="{33E967F0-45D9-49D0-B64A-F78FB8105843}"/>
              </a:ext>
            </a:extLst>
          </p:cNvPr>
          <p:cNvSpPr>
            <a:spLocks noGrp="1"/>
          </p:cNvSpPr>
          <p:nvPr>
            <p:ph type="sldNum" sz="quarter" idx="12"/>
          </p:nvPr>
        </p:nvSpPr>
        <p:spPr/>
        <p:txBody>
          <a:bodyPr/>
          <a:lstStyle>
            <a:lvl1pPr>
              <a:defRPr/>
            </a:lvl1pPr>
          </a:lstStyle>
          <a:p>
            <a:fld id="{266CD40F-CD40-4D23-9E14-87B3582A6EB5}" type="slidenum">
              <a:rPr lang="es-ES" altLang="en-US"/>
              <a:pPr/>
              <a:t>‹#›</a:t>
            </a:fld>
            <a:endParaRPr lang="es-ES" altLang="en-US"/>
          </a:p>
        </p:txBody>
      </p:sp>
    </p:spTree>
    <p:extLst>
      <p:ext uri="{BB962C8B-B14F-4D97-AF65-F5344CB8AC3E}">
        <p14:creationId xmlns:p14="http://schemas.microsoft.com/office/powerpoint/2010/main" val="3281743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4463B-5335-46AE-BFE5-EE90F3DDD21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A4E820C-BE52-4337-B081-505F9307A60C}"/>
              </a:ext>
            </a:extLst>
          </p:cNvPr>
          <p:cNvSpPr>
            <a:spLocks noGrp="1"/>
          </p:cNvSpPr>
          <p:nvPr>
            <p:ph type="dt" sz="half" idx="10"/>
          </p:nvPr>
        </p:nvSpPr>
        <p:spPr/>
        <p:txBody>
          <a:bodyPr/>
          <a:lstStyle>
            <a:lvl1pPr>
              <a:defRPr/>
            </a:lvl1pPr>
          </a:lstStyle>
          <a:p>
            <a:endParaRPr lang="es-ES" altLang="en-US"/>
          </a:p>
        </p:txBody>
      </p:sp>
      <p:sp>
        <p:nvSpPr>
          <p:cNvPr id="4" name="Footer Placeholder 3">
            <a:extLst>
              <a:ext uri="{FF2B5EF4-FFF2-40B4-BE49-F238E27FC236}">
                <a16:creationId xmlns:a16="http://schemas.microsoft.com/office/drawing/2014/main" id="{BB452A4C-9452-48E2-A27C-1E3C9FE49B2D}"/>
              </a:ext>
            </a:extLst>
          </p:cNvPr>
          <p:cNvSpPr>
            <a:spLocks noGrp="1"/>
          </p:cNvSpPr>
          <p:nvPr>
            <p:ph type="ftr" sz="quarter" idx="11"/>
          </p:nvPr>
        </p:nvSpPr>
        <p:spPr/>
        <p:txBody>
          <a:bodyPr/>
          <a:lstStyle>
            <a:lvl1pPr>
              <a:defRPr/>
            </a:lvl1pPr>
          </a:lstStyle>
          <a:p>
            <a:endParaRPr lang="es-ES" altLang="en-US"/>
          </a:p>
        </p:txBody>
      </p:sp>
      <p:sp>
        <p:nvSpPr>
          <p:cNvPr id="5" name="Slide Number Placeholder 4">
            <a:extLst>
              <a:ext uri="{FF2B5EF4-FFF2-40B4-BE49-F238E27FC236}">
                <a16:creationId xmlns:a16="http://schemas.microsoft.com/office/drawing/2014/main" id="{FA5EC42C-8C58-4FEE-9696-607A13380940}"/>
              </a:ext>
            </a:extLst>
          </p:cNvPr>
          <p:cNvSpPr>
            <a:spLocks noGrp="1"/>
          </p:cNvSpPr>
          <p:nvPr>
            <p:ph type="sldNum" sz="quarter" idx="12"/>
          </p:nvPr>
        </p:nvSpPr>
        <p:spPr/>
        <p:txBody>
          <a:bodyPr/>
          <a:lstStyle>
            <a:lvl1pPr>
              <a:defRPr/>
            </a:lvl1pPr>
          </a:lstStyle>
          <a:p>
            <a:fld id="{5469E60D-2D75-47EF-823F-A7873605D9CF}" type="slidenum">
              <a:rPr lang="es-ES" altLang="en-US"/>
              <a:pPr/>
              <a:t>‹#›</a:t>
            </a:fld>
            <a:endParaRPr lang="es-ES" altLang="en-US"/>
          </a:p>
        </p:txBody>
      </p:sp>
    </p:spTree>
    <p:extLst>
      <p:ext uri="{BB962C8B-B14F-4D97-AF65-F5344CB8AC3E}">
        <p14:creationId xmlns:p14="http://schemas.microsoft.com/office/powerpoint/2010/main" val="2516737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BE1EE6-70F8-472F-BEFE-D0F109799424}"/>
              </a:ext>
            </a:extLst>
          </p:cNvPr>
          <p:cNvSpPr>
            <a:spLocks noGrp="1"/>
          </p:cNvSpPr>
          <p:nvPr>
            <p:ph type="dt" sz="half" idx="10"/>
          </p:nvPr>
        </p:nvSpPr>
        <p:spPr/>
        <p:txBody>
          <a:bodyPr/>
          <a:lstStyle>
            <a:lvl1pPr>
              <a:defRPr/>
            </a:lvl1pPr>
          </a:lstStyle>
          <a:p>
            <a:endParaRPr lang="es-ES" altLang="en-US"/>
          </a:p>
        </p:txBody>
      </p:sp>
      <p:sp>
        <p:nvSpPr>
          <p:cNvPr id="3" name="Footer Placeholder 2">
            <a:extLst>
              <a:ext uri="{FF2B5EF4-FFF2-40B4-BE49-F238E27FC236}">
                <a16:creationId xmlns:a16="http://schemas.microsoft.com/office/drawing/2014/main" id="{CE4A2894-EA45-4C0A-AA1C-93F924C378E1}"/>
              </a:ext>
            </a:extLst>
          </p:cNvPr>
          <p:cNvSpPr>
            <a:spLocks noGrp="1"/>
          </p:cNvSpPr>
          <p:nvPr>
            <p:ph type="ftr" sz="quarter" idx="11"/>
          </p:nvPr>
        </p:nvSpPr>
        <p:spPr/>
        <p:txBody>
          <a:bodyPr/>
          <a:lstStyle>
            <a:lvl1pPr>
              <a:defRPr/>
            </a:lvl1pPr>
          </a:lstStyle>
          <a:p>
            <a:endParaRPr lang="es-ES" altLang="en-US"/>
          </a:p>
        </p:txBody>
      </p:sp>
      <p:sp>
        <p:nvSpPr>
          <p:cNvPr id="4" name="Slide Number Placeholder 3">
            <a:extLst>
              <a:ext uri="{FF2B5EF4-FFF2-40B4-BE49-F238E27FC236}">
                <a16:creationId xmlns:a16="http://schemas.microsoft.com/office/drawing/2014/main" id="{3117FDF7-0857-49DB-8BEF-A5BDD64CE9DA}"/>
              </a:ext>
            </a:extLst>
          </p:cNvPr>
          <p:cNvSpPr>
            <a:spLocks noGrp="1"/>
          </p:cNvSpPr>
          <p:nvPr>
            <p:ph type="sldNum" sz="quarter" idx="12"/>
          </p:nvPr>
        </p:nvSpPr>
        <p:spPr/>
        <p:txBody>
          <a:bodyPr/>
          <a:lstStyle>
            <a:lvl1pPr>
              <a:defRPr/>
            </a:lvl1pPr>
          </a:lstStyle>
          <a:p>
            <a:fld id="{C21BA16A-EF9E-4C97-954B-A6D831176CB3}" type="slidenum">
              <a:rPr lang="es-ES" altLang="en-US"/>
              <a:pPr/>
              <a:t>‹#›</a:t>
            </a:fld>
            <a:endParaRPr lang="es-ES" altLang="en-US"/>
          </a:p>
        </p:txBody>
      </p:sp>
    </p:spTree>
    <p:extLst>
      <p:ext uri="{BB962C8B-B14F-4D97-AF65-F5344CB8AC3E}">
        <p14:creationId xmlns:p14="http://schemas.microsoft.com/office/powerpoint/2010/main" val="179235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299CF-2C62-43AF-A53B-0C959B9FE1A7}"/>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CD5C96B-AEAC-4F00-9795-380DA1BB2743}"/>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2EDD350-CB2A-467F-A6F1-0F1FFDF2ED7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D17068-537E-4846-98E9-56B33E3A3237}"/>
              </a:ext>
            </a:extLst>
          </p:cNvPr>
          <p:cNvSpPr>
            <a:spLocks noGrp="1"/>
          </p:cNvSpPr>
          <p:nvPr>
            <p:ph type="dt" sz="half" idx="10"/>
          </p:nvPr>
        </p:nvSpPr>
        <p:spPr/>
        <p:txBody>
          <a:bodyPr/>
          <a:lstStyle>
            <a:lvl1pPr>
              <a:defRPr/>
            </a:lvl1pPr>
          </a:lstStyle>
          <a:p>
            <a:endParaRPr lang="es-ES" altLang="en-US"/>
          </a:p>
        </p:txBody>
      </p:sp>
      <p:sp>
        <p:nvSpPr>
          <p:cNvPr id="6" name="Footer Placeholder 5">
            <a:extLst>
              <a:ext uri="{FF2B5EF4-FFF2-40B4-BE49-F238E27FC236}">
                <a16:creationId xmlns:a16="http://schemas.microsoft.com/office/drawing/2014/main" id="{F079D425-4C52-437B-BBBE-9D0A0329FD2B}"/>
              </a:ext>
            </a:extLst>
          </p:cNvPr>
          <p:cNvSpPr>
            <a:spLocks noGrp="1"/>
          </p:cNvSpPr>
          <p:nvPr>
            <p:ph type="ftr" sz="quarter" idx="11"/>
          </p:nvPr>
        </p:nvSpPr>
        <p:spPr/>
        <p:txBody>
          <a:bodyPr/>
          <a:lstStyle>
            <a:lvl1pPr>
              <a:defRPr/>
            </a:lvl1pPr>
          </a:lstStyle>
          <a:p>
            <a:endParaRPr lang="es-ES" altLang="en-US"/>
          </a:p>
        </p:txBody>
      </p:sp>
      <p:sp>
        <p:nvSpPr>
          <p:cNvPr id="7" name="Slide Number Placeholder 6">
            <a:extLst>
              <a:ext uri="{FF2B5EF4-FFF2-40B4-BE49-F238E27FC236}">
                <a16:creationId xmlns:a16="http://schemas.microsoft.com/office/drawing/2014/main" id="{78AA2661-4451-4B0B-BBF3-B9903978CF45}"/>
              </a:ext>
            </a:extLst>
          </p:cNvPr>
          <p:cNvSpPr>
            <a:spLocks noGrp="1"/>
          </p:cNvSpPr>
          <p:nvPr>
            <p:ph type="sldNum" sz="quarter" idx="12"/>
          </p:nvPr>
        </p:nvSpPr>
        <p:spPr/>
        <p:txBody>
          <a:bodyPr/>
          <a:lstStyle>
            <a:lvl1pPr>
              <a:defRPr/>
            </a:lvl1pPr>
          </a:lstStyle>
          <a:p>
            <a:fld id="{66CB1476-7AA8-471E-AAAD-D2F880718C4A}" type="slidenum">
              <a:rPr lang="es-ES" altLang="en-US"/>
              <a:pPr/>
              <a:t>‹#›</a:t>
            </a:fld>
            <a:endParaRPr lang="es-ES" altLang="en-US"/>
          </a:p>
        </p:txBody>
      </p:sp>
    </p:spTree>
    <p:extLst>
      <p:ext uri="{BB962C8B-B14F-4D97-AF65-F5344CB8AC3E}">
        <p14:creationId xmlns:p14="http://schemas.microsoft.com/office/powerpoint/2010/main" val="3158644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90ECF-7B74-44B4-BD5A-F4422A2E4D4F}"/>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40FD94C-EBA5-4CA6-8A48-58EF4507CF2E}"/>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083F00A-5F30-41CC-89D6-1A234D48DFF5}"/>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CA3854-7BBB-42C7-ACC6-6C17889F13CB}"/>
              </a:ext>
            </a:extLst>
          </p:cNvPr>
          <p:cNvSpPr>
            <a:spLocks noGrp="1"/>
          </p:cNvSpPr>
          <p:nvPr>
            <p:ph type="dt" sz="half" idx="10"/>
          </p:nvPr>
        </p:nvSpPr>
        <p:spPr/>
        <p:txBody>
          <a:bodyPr/>
          <a:lstStyle>
            <a:lvl1pPr>
              <a:defRPr/>
            </a:lvl1pPr>
          </a:lstStyle>
          <a:p>
            <a:endParaRPr lang="es-ES" altLang="en-US"/>
          </a:p>
        </p:txBody>
      </p:sp>
      <p:sp>
        <p:nvSpPr>
          <p:cNvPr id="6" name="Footer Placeholder 5">
            <a:extLst>
              <a:ext uri="{FF2B5EF4-FFF2-40B4-BE49-F238E27FC236}">
                <a16:creationId xmlns:a16="http://schemas.microsoft.com/office/drawing/2014/main" id="{0AEE8D83-B68A-4DF1-BDE2-CB6C45880DBC}"/>
              </a:ext>
            </a:extLst>
          </p:cNvPr>
          <p:cNvSpPr>
            <a:spLocks noGrp="1"/>
          </p:cNvSpPr>
          <p:nvPr>
            <p:ph type="ftr" sz="quarter" idx="11"/>
          </p:nvPr>
        </p:nvSpPr>
        <p:spPr/>
        <p:txBody>
          <a:bodyPr/>
          <a:lstStyle>
            <a:lvl1pPr>
              <a:defRPr/>
            </a:lvl1pPr>
          </a:lstStyle>
          <a:p>
            <a:endParaRPr lang="es-ES" altLang="en-US"/>
          </a:p>
        </p:txBody>
      </p:sp>
      <p:sp>
        <p:nvSpPr>
          <p:cNvPr id="7" name="Slide Number Placeholder 6">
            <a:extLst>
              <a:ext uri="{FF2B5EF4-FFF2-40B4-BE49-F238E27FC236}">
                <a16:creationId xmlns:a16="http://schemas.microsoft.com/office/drawing/2014/main" id="{4041EEF2-BF60-4DE1-979F-F25F524DF8F3}"/>
              </a:ext>
            </a:extLst>
          </p:cNvPr>
          <p:cNvSpPr>
            <a:spLocks noGrp="1"/>
          </p:cNvSpPr>
          <p:nvPr>
            <p:ph type="sldNum" sz="quarter" idx="12"/>
          </p:nvPr>
        </p:nvSpPr>
        <p:spPr/>
        <p:txBody>
          <a:bodyPr/>
          <a:lstStyle>
            <a:lvl1pPr>
              <a:defRPr/>
            </a:lvl1pPr>
          </a:lstStyle>
          <a:p>
            <a:fld id="{313D91B6-8F7F-4367-8F77-6D2AAF1A437E}" type="slidenum">
              <a:rPr lang="es-ES" altLang="en-US"/>
              <a:pPr/>
              <a:t>‹#›</a:t>
            </a:fld>
            <a:endParaRPr lang="es-ES" altLang="en-US"/>
          </a:p>
        </p:txBody>
      </p:sp>
    </p:spTree>
    <p:extLst>
      <p:ext uri="{BB962C8B-B14F-4D97-AF65-F5344CB8AC3E}">
        <p14:creationId xmlns:p14="http://schemas.microsoft.com/office/powerpoint/2010/main" val="651662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23452-2B4C-47A8-B59E-15A8AABCECE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28AABD-A9F6-47E7-906D-02EA1C743DE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8AA164-2C03-4676-BCD8-33778DA53267}"/>
              </a:ext>
            </a:extLst>
          </p:cNvPr>
          <p:cNvSpPr>
            <a:spLocks noGrp="1"/>
          </p:cNvSpPr>
          <p:nvPr>
            <p:ph type="dt" sz="half" idx="10"/>
          </p:nvPr>
        </p:nvSpPr>
        <p:spPr/>
        <p:txBody>
          <a:bodyPr/>
          <a:lstStyle>
            <a:lvl1pPr>
              <a:defRPr/>
            </a:lvl1pPr>
          </a:lstStyle>
          <a:p>
            <a:endParaRPr lang="es-ES" altLang="en-US"/>
          </a:p>
        </p:txBody>
      </p:sp>
      <p:sp>
        <p:nvSpPr>
          <p:cNvPr id="5" name="Footer Placeholder 4">
            <a:extLst>
              <a:ext uri="{FF2B5EF4-FFF2-40B4-BE49-F238E27FC236}">
                <a16:creationId xmlns:a16="http://schemas.microsoft.com/office/drawing/2014/main" id="{5F0DC70D-C73B-4EB5-B59E-A889D003D327}"/>
              </a:ext>
            </a:extLst>
          </p:cNvPr>
          <p:cNvSpPr>
            <a:spLocks noGrp="1"/>
          </p:cNvSpPr>
          <p:nvPr>
            <p:ph type="ftr" sz="quarter" idx="11"/>
          </p:nvPr>
        </p:nvSpPr>
        <p:spPr/>
        <p:txBody>
          <a:bodyPr/>
          <a:lstStyle>
            <a:lvl1pPr>
              <a:defRPr/>
            </a:lvl1pPr>
          </a:lstStyle>
          <a:p>
            <a:endParaRPr lang="es-ES" altLang="en-US"/>
          </a:p>
        </p:txBody>
      </p:sp>
      <p:sp>
        <p:nvSpPr>
          <p:cNvPr id="6" name="Slide Number Placeholder 5">
            <a:extLst>
              <a:ext uri="{FF2B5EF4-FFF2-40B4-BE49-F238E27FC236}">
                <a16:creationId xmlns:a16="http://schemas.microsoft.com/office/drawing/2014/main" id="{8650AACC-7261-41FE-B0DF-3F8BD3670373}"/>
              </a:ext>
            </a:extLst>
          </p:cNvPr>
          <p:cNvSpPr>
            <a:spLocks noGrp="1"/>
          </p:cNvSpPr>
          <p:nvPr>
            <p:ph type="sldNum" sz="quarter" idx="12"/>
          </p:nvPr>
        </p:nvSpPr>
        <p:spPr/>
        <p:txBody>
          <a:bodyPr/>
          <a:lstStyle>
            <a:lvl1pPr>
              <a:defRPr/>
            </a:lvl1pPr>
          </a:lstStyle>
          <a:p>
            <a:fld id="{5A898CAC-1C36-4D8B-B3EA-4846A7CC2A7E}" type="slidenum">
              <a:rPr lang="es-ES" altLang="en-US"/>
              <a:pPr/>
              <a:t>‹#›</a:t>
            </a:fld>
            <a:endParaRPr lang="es-ES" altLang="en-US"/>
          </a:p>
        </p:txBody>
      </p:sp>
    </p:spTree>
    <p:extLst>
      <p:ext uri="{BB962C8B-B14F-4D97-AF65-F5344CB8AC3E}">
        <p14:creationId xmlns:p14="http://schemas.microsoft.com/office/powerpoint/2010/main" val="2799997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528522-5938-4836-8779-6EEA316C4894}"/>
              </a:ext>
            </a:extLst>
          </p:cNvPr>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8B5C6DB-E346-47D9-828F-60B855862235}"/>
              </a:ext>
            </a:extLst>
          </p:cNvPr>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24693D-B210-416B-9540-0AAB8077876E}"/>
              </a:ext>
            </a:extLst>
          </p:cNvPr>
          <p:cNvSpPr>
            <a:spLocks noGrp="1"/>
          </p:cNvSpPr>
          <p:nvPr>
            <p:ph type="dt" sz="half" idx="10"/>
          </p:nvPr>
        </p:nvSpPr>
        <p:spPr/>
        <p:txBody>
          <a:bodyPr/>
          <a:lstStyle>
            <a:lvl1pPr>
              <a:defRPr/>
            </a:lvl1pPr>
          </a:lstStyle>
          <a:p>
            <a:endParaRPr lang="es-ES" altLang="en-US"/>
          </a:p>
        </p:txBody>
      </p:sp>
      <p:sp>
        <p:nvSpPr>
          <p:cNvPr id="5" name="Footer Placeholder 4">
            <a:extLst>
              <a:ext uri="{FF2B5EF4-FFF2-40B4-BE49-F238E27FC236}">
                <a16:creationId xmlns:a16="http://schemas.microsoft.com/office/drawing/2014/main" id="{443E79DD-6B2F-418C-9B34-AC16ECEA5DA7}"/>
              </a:ext>
            </a:extLst>
          </p:cNvPr>
          <p:cNvSpPr>
            <a:spLocks noGrp="1"/>
          </p:cNvSpPr>
          <p:nvPr>
            <p:ph type="ftr" sz="quarter" idx="11"/>
          </p:nvPr>
        </p:nvSpPr>
        <p:spPr/>
        <p:txBody>
          <a:bodyPr/>
          <a:lstStyle>
            <a:lvl1pPr>
              <a:defRPr/>
            </a:lvl1pPr>
          </a:lstStyle>
          <a:p>
            <a:endParaRPr lang="es-ES" altLang="en-US"/>
          </a:p>
        </p:txBody>
      </p:sp>
      <p:sp>
        <p:nvSpPr>
          <p:cNvPr id="6" name="Slide Number Placeholder 5">
            <a:extLst>
              <a:ext uri="{FF2B5EF4-FFF2-40B4-BE49-F238E27FC236}">
                <a16:creationId xmlns:a16="http://schemas.microsoft.com/office/drawing/2014/main" id="{41DAA966-C142-49CA-B46C-ABEA22826F91}"/>
              </a:ext>
            </a:extLst>
          </p:cNvPr>
          <p:cNvSpPr>
            <a:spLocks noGrp="1"/>
          </p:cNvSpPr>
          <p:nvPr>
            <p:ph type="sldNum" sz="quarter" idx="12"/>
          </p:nvPr>
        </p:nvSpPr>
        <p:spPr/>
        <p:txBody>
          <a:bodyPr/>
          <a:lstStyle>
            <a:lvl1pPr>
              <a:defRPr/>
            </a:lvl1pPr>
          </a:lstStyle>
          <a:p>
            <a:fld id="{740AF0D4-CD30-4285-8F90-0FEFB5D29F86}" type="slidenum">
              <a:rPr lang="es-ES" altLang="en-US"/>
              <a:pPr/>
              <a:t>‹#›</a:t>
            </a:fld>
            <a:endParaRPr lang="es-ES" altLang="en-US"/>
          </a:p>
        </p:txBody>
      </p:sp>
    </p:spTree>
    <p:extLst>
      <p:ext uri="{BB962C8B-B14F-4D97-AF65-F5344CB8AC3E}">
        <p14:creationId xmlns:p14="http://schemas.microsoft.com/office/powerpoint/2010/main" val="195911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91A53F73-9B6C-46BB-B43F-9D38A92F3626}"/>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a:extLst>
              <a:ext uri="{FF2B5EF4-FFF2-40B4-BE49-F238E27FC236}">
                <a16:creationId xmlns:a16="http://schemas.microsoft.com/office/drawing/2014/main" id="{2CD8F2D0-1938-4B72-963C-5317ABF4235E}"/>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a:extLst>
              <a:ext uri="{FF2B5EF4-FFF2-40B4-BE49-F238E27FC236}">
                <a16:creationId xmlns:a16="http://schemas.microsoft.com/office/drawing/2014/main" id="{A07C8464-BF41-455D-948A-74113B627D07}"/>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n-US"/>
          </a:p>
        </p:txBody>
      </p:sp>
      <p:sp>
        <p:nvSpPr>
          <p:cNvPr id="1029" name="Rectangle 5">
            <a:extLst>
              <a:ext uri="{FF2B5EF4-FFF2-40B4-BE49-F238E27FC236}">
                <a16:creationId xmlns:a16="http://schemas.microsoft.com/office/drawing/2014/main" id="{7088FD4A-E974-4A41-80D5-5CD5987655CB}"/>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 altLang="en-US"/>
          </a:p>
        </p:txBody>
      </p:sp>
      <p:sp>
        <p:nvSpPr>
          <p:cNvPr id="1030" name="Rectangle 6">
            <a:extLst>
              <a:ext uri="{FF2B5EF4-FFF2-40B4-BE49-F238E27FC236}">
                <a16:creationId xmlns:a16="http://schemas.microsoft.com/office/drawing/2014/main" id="{1A6CCBA7-A0B9-4695-9E4B-E7AE628CBCC0}"/>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F4F3056-6684-43F5-AF46-6F5A5AD8E561}" type="slidenum">
              <a:rPr lang="es-ES" altLang="en-US"/>
              <a:pPr/>
              <a:t>‹#›</a:t>
            </a:fld>
            <a:endParaRPr lang="es-E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chart" Target="../charts/char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chart" Target="../charts/char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chart" Target="../charts/chart3.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10.gi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5B756-E6BC-4DCB-AC11-111AA36E0CAE}"/>
              </a:ext>
            </a:extLst>
          </p:cNvPr>
          <p:cNvSpPr>
            <a:spLocks noGrp="1"/>
          </p:cNvSpPr>
          <p:nvPr>
            <p:ph type="ctrTitle"/>
          </p:nvPr>
        </p:nvSpPr>
        <p:spPr>
          <a:xfrm>
            <a:off x="1143000" y="1556792"/>
            <a:ext cx="7245424" cy="2387600"/>
          </a:xfrm>
        </p:spPr>
        <p:txBody>
          <a:bodyPr/>
          <a:lstStyle/>
          <a:p>
            <a:r>
              <a:rPr lang="en-GB" dirty="0"/>
              <a:t>SOLIDS &amp; LIQUIDS </a:t>
            </a:r>
            <a:br>
              <a:rPr lang="en-GB" dirty="0"/>
            </a:br>
            <a:br>
              <a:rPr lang="en-GB" dirty="0"/>
            </a:br>
            <a:r>
              <a:rPr lang="en-GB" sz="4000" dirty="0"/>
              <a:t>Lecture 9</a:t>
            </a:r>
            <a:endParaRPr lang="en-GB" dirty="0"/>
          </a:p>
        </p:txBody>
      </p:sp>
      <p:sp>
        <p:nvSpPr>
          <p:cNvPr id="5" name="TextBox 4">
            <a:extLst>
              <a:ext uri="{FF2B5EF4-FFF2-40B4-BE49-F238E27FC236}">
                <a16:creationId xmlns:a16="http://schemas.microsoft.com/office/drawing/2014/main" id="{BFE8E8FC-64F1-446B-8C20-961374613C5B}"/>
              </a:ext>
            </a:extLst>
          </p:cNvPr>
          <p:cNvSpPr txBox="1"/>
          <p:nvPr/>
        </p:nvSpPr>
        <p:spPr>
          <a:xfrm>
            <a:off x="3563888" y="5301208"/>
            <a:ext cx="2408032" cy="861774"/>
          </a:xfrm>
          <a:prstGeom prst="rect">
            <a:avLst/>
          </a:prstGeom>
          <a:noFill/>
        </p:spPr>
        <p:txBody>
          <a:bodyPr wrap="none" rtlCol="0">
            <a:spAutoFit/>
          </a:bodyPr>
          <a:lstStyle/>
          <a:p>
            <a:r>
              <a:rPr lang="en-GB" dirty="0"/>
              <a:t>Dr Ewa Kazimierska</a:t>
            </a:r>
          </a:p>
          <a:p>
            <a:endParaRPr lang="en-GB" dirty="0"/>
          </a:p>
          <a:p>
            <a:r>
              <a:rPr lang="en-GB" sz="1400" dirty="0"/>
              <a:t>e.kazimierska@uwtsd.ac.uk</a:t>
            </a:r>
          </a:p>
        </p:txBody>
      </p:sp>
      <p:sp>
        <p:nvSpPr>
          <p:cNvPr id="4" name="TextBox 3">
            <a:extLst>
              <a:ext uri="{FF2B5EF4-FFF2-40B4-BE49-F238E27FC236}">
                <a16:creationId xmlns:a16="http://schemas.microsoft.com/office/drawing/2014/main" id="{F9C377C4-E43E-4FE0-A5FE-D635D357FE51}"/>
              </a:ext>
            </a:extLst>
          </p:cNvPr>
          <p:cNvSpPr txBox="1"/>
          <p:nvPr/>
        </p:nvSpPr>
        <p:spPr>
          <a:xfrm>
            <a:off x="8458200" y="0"/>
            <a:ext cx="466794" cy="369332"/>
          </a:xfrm>
          <a:prstGeom prst="rect">
            <a:avLst/>
          </a:prstGeom>
          <a:noFill/>
        </p:spPr>
        <p:txBody>
          <a:bodyPr wrap="none" rtlCol="0">
            <a:spAutoFit/>
          </a:bodyPr>
          <a:lstStyle/>
          <a:p>
            <a:r>
              <a:rPr lang="en-GB" dirty="0"/>
              <a:t>Y2</a:t>
            </a:r>
          </a:p>
        </p:txBody>
      </p:sp>
      <p:sp>
        <p:nvSpPr>
          <p:cNvPr id="6" name="TextBox 5">
            <a:extLst>
              <a:ext uri="{FF2B5EF4-FFF2-40B4-BE49-F238E27FC236}">
                <a16:creationId xmlns:a16="http://schemas.microsoft.com/office/drawing/2014/main" id="{3241FCAF-9FD8-4508-A051-FBD94EC61F9A}"/>
              </a:ext>
            </a:extLst>
          </p:cNvPr>
          <p:cNvSpPr txBox="1"/>
          <p:nvPr/>
        </p:nvSpPr>
        <p:spPr>
          <a:xfrm>
            <a:off x="0" y="-11200"/>
            <a:ext cx="1321708" cy="369332"/>
          </a:xfrm>
          <a:prstGeom prst="rect">
            <a:avLst/>
          </a:prstGeom>
          <a:noFill/>
        </p:spPr>
        <p:txBody>
          <a:bodyPr wrap="none" rtlCol="0">
            <a:spAutoFit/>
          </a:bodyPr>
          <a:lstStyle/>
          <a:p>
            <a:r>
              <a:rPr lang="en-GB" dirty="0"/>
              <a:t>ACDB4011</a:t>
            </a:r>
          </a:p>
        </p:txBody>
      </p:sp>
      <p:pic>
        <p:nvPicPr>
          <p:cNvPr id="7" name="Picture 6">
            <a:extLst>
              <a:ext uri="{FF2B5EF4-FFF2-40B4-BE49-F238E27FC236}">
                <a16:creationId xmlns:a16="http://schemas.microsoft.com/office/drawing/2014/main" id="{470391A0-AE2E-4595-92EF-B5E1582BB6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5073" y="5837634"/>
            <a:ext cx="2998927"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2"/>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3"/>
            <a:stretch>
              <a:fillRect/>
            </a:stretch>
          </p:blipFill>
          <p:spPr>
            <a:xfrm>
              <a:off x="7760249" y="6381328"/>
              <a:ext cx="1383751" cy="483518"/>
            </a:xfrm>
            <a:prstGeom prst="rect">
              <a:avLst/>
            </a:prstGeom>
          </p:spPr>
        </p:pic>
      </p:grpSp>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SOLIDS AND LIQUIDS</a:t>
            </a:r>
            <a:endParaRPr lang="en-GB" sz="2400" b="1"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0AB8A1AF-0E04-48AF-BC3B-44DD27B48203}"/>
              </a:ext>
            </a:extLst>
          </p:cNvPr>
          <p:cNvSpPr txBox="1"/>
          <p:nvPr/>
        </p:nvSpPr>
        <p:spPr>
          <a:xfrm>
            <a:off x="539551" y="703729"/>
            <a:ext cx="880369" cy="430887"/>
          </a:xfrm>
          <a:prstGeom prst="rect">
            <a:avLst/>
          </a:prstGeom>
          <a:noFill/>
        </p:spPr>
        <p:txBody>
          <a:bodyPr wrap="none" rtlCol="0">
            <a:spAutoFit/>
          </a:bodyPr>
          <a:lstStyle/>
          <a:p>
            <a:r>
              <a:rPr lang="en-GB" sz="2200" b="1" dirty="0">
                <a:latin typeface="Calibri" panose="020F0502020204030204" pitchFamily="34" charset="0"/>
                <a:cs typeface="Calibri" panose="020F0502020204030204" pitchFamily="34" charset="0"/>
              </a:rPr>
              <a:t>Phase</a:t>
            </a:r>
          </a:p>
        </p:txBody>
      </p:sp>
      <p:sp>
        <p:nvSpPr>
          <p:cNvPr id="9" name="TextBox 8">
            <a:extLst>
              <a:ext uri="{FF2B5EF4-FFF2-40B4-BE49-F238E27FC236}">
                <a16:creationId xmlns:a16="http://schemas.microsoft.com/office/drawing/2014/main" id="{0AD365B0-EDF2-4F71-A193-C3CE1CE30DE5}"/>
              </a:ext>
            </a:extLst>
          </p:cNvPr>
          <p:cNvSpPr txBox="1"/>
          <p:nvPr/>
        </p:nvSpPr>
        <p:spPr>
          <a:xfrm>
            <a:off x="2553849" y="700056"/>
            <a:ext cx="1659429" cy="430887"/>
          </a:xfrm>
          <a:prstGeom prst="rect">
            <a:avLst/>
          </a:prstGeom>
          <a:noFill/>
        </p:spPr>
        <p:txBody>
          <a:bodyPr wrap="none" rtlCol="0">
            <a:spAutoFit/>
          </a:bodyPr>
          <a:lstStyle/>
          <a:p>
            <a:r>
              <a:rPr lang="en-GB" sz="2200" b="1" dirty="0">
                <a:latin typeface="Calibri" panose="020F0502020204030204" pitchFamily="34" charset="0"/>
                <a:cs typeface="Calibri" panose="020F0502020204030204" pitchFamily="34" charset="0"/>
              </a:rPr>
              <a:t>Macroscopic</a:t>
            </a:r>
          </a:p>
        </p:txBody>
      </p:sp>
      <p:sp>
        <p:nvSpPr>
          <p:cNvPr id="10" name="TextBox 9">
            <a:extLst>
              <a:ext uri="{FF2B5EF4-FFF2-40B4-BE49-F238E27FC236}">
                <a16:creationId xmlns:a16="http://schemas.microsoft.com/office/drawing/2014/main" id="{8FB5004F-A8B7-4CDF-9A46-98945AD61608}"/>
              </a:ext>
            </a:extLst>
          </p:cNvPr>
          <p:cNvSpPr txBox="1"/>
          <p:nvPr/>
        </p:nvSpPr>
        <p:spPr>
          <a:xfrm>
            <a:off x="6010370" y="700056"/>
            <a:ext cx="2092239" cy="430887"/>
          </a:xfrm>
          <a:prstGeom prst="rect">
            <a:avLst/>
          </a:prstGeom>
          <a:noFill/>
        </p:spPr>
        <p:txBody>
          <a:bodyPr wrap="none" rtlCol="0">
            <a:spAutoFit/>
          </a:bodyPr>
          <a:lstStyle/>
          <a:p>
            <a:r>
              <a:rPr lang="en-GB" sz="2200" b="1" dirty="0">
                <a:latin typeface="Calibri" panose="020F0502020204030204" pitchFamily="34" charset="0"/>
                <a:cs typeface="Calibri" panose="020F0502020204030204" pitchFamily="34" charset="0"/>
              </a:rPr>
              <a:t>Sub-microscopic</a:t>
            </a:r>
          </a:p>
        </p:txBody>
      </p:sp>
      <p:sp>
        <p:nvSpPr>
          <p:cNvPr id="11" name="TextBox 10">
            <a:extLst>
              <a:ext uri="{FF2B5EF4-FFF2-40B4-BE49-F238E27FC236}">
                <a16:creationId xmlns:a16="http://schemas.microsoft.com/office/drawing/2014/main" id="{9DCE69F7-F3A0-4639-960D-DF72EB3FBC5D}"/>
              </a:ext>
            </a:extLst>
          </p:cNvPr>
          <p:cNvSpPr txBox="1"/>
          <p:nvPr/>
        </p:nvSpPr>
        <p:spPr>
          <a:xfrm>
            <a:off x="547706" y="1198327"/>
            <a:ext cx="758541" cy="430887"/>
          </a:xfrm>
          <a:prstGeom prst="rect">
            <a:avLst/>
          </a:prstGeom>
          <a:noFill/>
        </p:spPr>
        <p:txBody>
          <a:bodyPr wrap="none" rtlCol="0">
            <a:spAutoFit/>
          </a:bodyPr>
          <a:lstStyle/>
          <a:p>
            <a:r>
              <a:rPr lang="en-GB" sz="2200" b="1" dirty="0">
                <a:latin typeface="Calibri" panose="020F0502020204030204" pitchFamily="34" charset="0"/>
                <a:cs typeface="Calibri" panose="020F0502020204030204" pitchFamily="34" charset="0"/>
              </a:rPr>
              <a:t>Solid</a:t>
            </a:r>
          </a:p>
        </p:txBody>
      </p:sp>
      <p:sp>
        <p:nvSpPr>
          <p:cNvPr id="12" name="TextBox 11">
            <a:extLst>
              <a:ext uri="{FF2B5EF4-FFF2-40B4-BE49-F238E27FC236}">
                <a16:creationId xmlns:a16="http://schemas.microsoft.com/office/drawing/2014/main" id="{543999C3-1D31-4084-A76D-AF6F58E8D080}"/>
              </a:ext>
            </a:extLst>
          </p:cNvPr>
          <p:cNvSpPr txBox="1"/>
          <p:nvPr/>
        </p:nvSpPr>
        <p:spPr>
          <a:xfrm>
            <a:off x="519699" y="2993008"/>
            <a:ext cx="893193" cy="430887"/>
          </a:xfrm>
          <a:prstGeom prst="rect">
            <a:avLst/>
          </a:prstGeom>
          <a:noFill/>
        </p:spPr>
        <p:txBody>
          <a:bodyPr wrap="none" rtlCol="0">
            <a:spAutoFit/>
          </a:bodyPr>
          <a:lstStyle/>
          <a:p>
            <a:r>
              <a:rPr lang="en-GB" sz="2200" b="1" dirty="0">
                <a:latin typeface="Calibri" panose="020F0502020204030204" pitchFamily="34" charset="0"/>
                <a:cs typeface="Calibri" panose="020F0502020204030204" pitchFamily="34" charset="0"/>
              </a:rPr>
              <a:t>Liquid</a:t>
            </a:r>
          </a:p>
        </p:txBody>
      </p:sp>
      <p:sp>
        <p:nvSpPr>
          <p:cNvPr id="13" name="TextBox 12">
            <a:extLst>
              <a:ext uri="{FF2B5EF4-FFF2-40B4-BE49-F238E27FC236}">
                <a16:creationId xmlns:a16="http://schemas.microsoft.com/office/drawing/2014/main" id="{CE14E524-32C4-451A-A657-B00F6B6CAE5A}"/>
              </a:ext>
            </a:extLst>
          </p:cNvPr>
          <p:cNvSpPr txBox="1"/>
          <p:nvPr/>
        </p:nvSpPr>
        <p:spPr>
          <a:xfrm>
            <a:off x="596542" y="4598012"/>
            <a:ext cx="615874" cy="430887"/>
          </a:xfrm>
          <a:prstGeom prst="rect">
            <a:avLst/>
          </a:prstGeom>
          <a:noFill/>
        </p:spPr>
        <p:txBody>
          <a:bodyPr wrap="none" rtlCol="0">
            <a:spAutoFit/>
          </a:bodyPr>
          <a:lstStyle/>
          <a:p>
            <a:r>
              <a:rPr lang="en-GB" sz="2200" b="1" dirty="0">
                <a:latin typeface="Calibri" panose="020F0502020204030204" pitchFamily="34" charset="0"/>
                <a:cs typeface="Calibri" panose="020F0502020204030204" pitchFamily="34" charset="0"/>
              </a:rPr>
              <a:t>Gas</a:t>
            </a:r>
          </a:p>
        </p:txBody>
      </p:sp>
      <p:sp>
        <p:nvSpPr>
          <p:cNvPr id="14" name="TextBox 13">
            <a:extLst>
              <a:ext uri="{FF2B5EF4-FFF2-40B4-BE49-F238E27FC236}">
                <a16:creationId xmlns:a16="http://schemas.microsoft.com/office/drawing/2014/main" id="{AFC844D8-52DF-4FE0-8999-E287EC3FB2EB}"/>
              </a:ext>
            </a:extLst>
          </p:cNvPr>
          <p:cNvSpPr txBox="1"/>
          <p:nvPr/>
        </p:nvSpPr>
        <p:spPr>
          <a:xfrm>
            <a:off x="2365269" y="1047829"/>
            <a:ext cx="2007153" cy="660565"/>
          </a:xfrm>
          <a:prstGeom prst="rect">
            <a:avLst/>
          </a:prstGeom>
          <a:noFill/>
        </p:spPr>
        <p:txBody>
          <a:bodyPr wrap="none" rtlCol="0">
            <a:spAutoFit/>
          </a:bodyPr>
          <a:lstStyle/>
          <a:p>
            <a:pPr>
              <a:lnSpc>
                <a:spcPts val="2200"/>
              </a:lnSpc>
            </a:pPr>
            <a:r>
              <a:rPr lang="en-GB" sz="2200" dirty="0">
                <a:solidFill>
                  <a:srgbClr val="FF0000"/>
                </a:solidFill>
                <a:latin typeface="Calibri" panose="020F0502020204030204" pitchFamily="34" charset="0"/>
                <a:cs typeface="Calibri" panose="020F0502020204030204" pitchFamily="34" charset="0"/>
              </a:rPr>
              <a:t>Definite</a:t>
            </a:r>
            <a:r>
              <a:rPr lang="en-GB" sz="2200" dirty="0">
                <a:latin typeface="Calibri" panose="020F0502020204030204" pitchFamily="34" charset="0"/>
                <a:cs typeface="Calibri" panose="020F0502020204030204" pitchFamily="34" charset="0"/>
              </a:rPr>
              <a:t> </a:t>
            </a:r>
            <a:r>
              <a:rPr lang="en-GB" sz="2200" dirty="0">
                <a:solidFill>
                  <a:srgbClr val="7030A0"/>
                </a:solidFill>
                <a:latin typeface="Calibri" panose="020F0502020204030204" pitchFamily="34" charset="0"/>
                <a:cs typeface="Calibri" panose="020F0502020204030204" pitchFamily="34" charset="0"/>
              </a:rPr>
              <a:t>volume</a:t>
            </a:r>
          </a:p>
          <a:p>
            <a:pPr>
              <a:lnSpc>
                <a:spcPts val="2200"/>
              </a:lnSpc>
            </a:pPr>
            <a:r>
              <a:rPr lang="en-GB" sz="2200" dirty="0">
                <a:solidFill>
                  <a:srgbClr val="FF0000"/>
                </a:solidFill>
                <a:latin typeface="Calibri" panose="020F0502020204030204" pitchFamily="34" charset="0"/>
                <a:cs typeface="Calibri" panose="020F0502020204030204" pitchFamily="34" charset="0"/>
              </a:rPr>
              <a:t>Definite </a:t>
            </a:r>
            <a:r>
              <a:rPr lang="en-GB" sz="2200" dirty="0">
                <a:solidFill>
                  <a:srgbClr val="00B050"/>
                </a:solidFill>
                <a:latin typeface="Calibri" panose="020F0502020204030204" pitchFamily="34" charset="0"/>
                <a:cs typeface="Calibri" panose="020F0502020204030204" pitchFamily="34" charset="0"/>
              </a:rPr>
              <a:t>shape</a:t>
            </a:r>
          </a:p>
        </p:txBody>
      </p:sp>
      <p:sp>
        <p:nvSpPr>
          <p:cNvPr id="15" name="TextBox 14">
            <a:extLst>
              <a:ext uri="{FF2B5EF4-FFF2-40B4-BE49-F238E27FC236}">
                <a16:creationId xmlns:a16="http://schemas.microsoft.com/office/drawing/2014/main" id="{61298A90-1A19-4D7C-99BA-CFE752FB3F53}"/>
              </a:ext>
            </a:extLst>
          </p:cNvPr>
          <p:cNvSpPr txBox="1"/>
          <p:nvPr/>
        </p:nvSpPr>
        <p:spPr>
          <a:xfrm>
            <a:off x="2298722" y="2942839"/>
            <a:ext cx="2335448" cy="660565"/>
          </a:xfrm>
          <a:prstGeom prst="rect">
            <a:avLst/>
          </a:prstGeom>
          <a:noFill/>
        </p:spPr>
        <p:txBody>
          <a:bodyPr wrap="none" rtlCol="0">
            <a:spAutoFit/>
          </a:bodyPr>
          <a:lstStyle/>
          <a:p>
            <a:pPr>
              <a:lnSpc>
                <a:spcPts val="2200"/>
              </a:lnSpc>
            </a:pPr>
            <a:r>
              <a:rPr lang="en-GB" sz="2200" dirty="0">
                <a:solidFill>
                  <a:srgbClr val="FF0000"/>
                </a:solidFill>
                <a:latin typeface="Calibri" panose="020F0502020204030204" pitchFamily="34" charset="0"/>
                <a:cs typeface="Calibri" panose="020F0502020204030204" pitchFamily="34" charset="0"/>
              </a:rPr>
              <a:t>Definite</a:t>
            </a:r>
            <a:r>
              <a:rPr lang="en-GB" sz="2200" dirty="0">
                <a:latin typeface="Calibri" panose="020F0502020204030204" pitchFamily="34" charset="0"/>
                <a:cs typeface="Calibri" panose="020F0502020204030204" pitchFamily="34" charset="0"/>
              </a:rPr>
              <a:t> </a:t>
            </a:r>
            <a:r>
              <a:rPr lang="en-GB" sz="2200" dirty="0">
                <a:solidFill>
                  <a:srgbClr val="7030A0"/>
                </a:solidFill>
                <a:latin typeface="Calibri" panose="020F0502020204030204" pitchFamily="34" charset="0"/>
                <a:cs typeface="Calibri" panose="020F0502020204030204" pitchFamily="34" charset="0"/>
              </a:rPr>
              <a:t>volume</a:t>
            </a:r>
          </a:p>
          <a:p>
            <a:pPr>
              <a:lnSpc>
                <a:spcPts val="2200"/>
              </a:lnSpc>
            </a:pPr>
            <a:r>
              <a:rPr lang="en-GB" sz="2200" dirty="0">
                <a:solidFill>
                  <a:srgbClr val="00B050"/>
                </a:solidFill>
                <a:latin typeface="Calibri" panose="020F0502020204030204" pitchFamily="34" charset="0"/>
                <a:cs typeface="Calibri" panose="020F0502020204030204" pitchFamily="34" charset="0"/>
              </a:rPr>
              <a:t>Shape</a:t>
            </a:r>
            <a:r>
              <a:rPr lang="en-GB" sz="2200" dirty="0">
                <a:latin typeface="Calibri" panose="020F0502020204030204" pitchFamily="34" charset="0"/>
                <a:cs typeface="Calibri" panose="020F0502020204030204" pitchFamily="34" charset="0"/>
              </a:rPr>
              <a:t> of </a:t>
            </a:r>
            <a:r>
              <a:rPr lang="en-GB" sz="2200" dirty="0">
                <a:solidFill>
                  <a:srgbClr val="00FFFF"/>
                </a:solidFill>
                <a:latin typeface="Calibri" panose="020F0502020204030204" pitchFamily="34" charset="0"/>
                <a:cs typeface="Calibri" panose="020F0502020204030204" pitchFamily="34" charset="0"/>
              </a:rPr>
              <a:t>container</a:t>
            </a:r>
          </a:p>
        </p:txBody>
      </p:sp>
      <p:sp>
        <p:nvSpPr>
          <p:cNvPr id="16" name="TextBox 15">
            <a:extLst>
              <a:ext uri="{FF2B5EF4-FFF2-40B4-BE49-F238E27FC236}">
                <a16:creationId xmlns:a16="http://schemas.microsoft.com/office/drawing/2014/main" id="{05859623-EF45-4DFC-AD2D-FFB101B97B89}"/>
              </a:ext>
            </a:extLst>
          </p:cNvPr>
          <p:cNvSpPr txBox="1"/>
          <p:nvPr/>
        </p:nvSpPr>
        <p:spPr>
          <a:xfrm>
            <a:off x="2179575" y="4637918"/>
            <a:ext cx="2511137" cy="660565"/>
          </a:xfrm>
          <a:prstGeom prst="rect">
            <a:avLst/>
          </a:prstGeom>
          <a:noFill/>
        </p:spPr>
        <p:txBody>
          <a:bodyPr wrap="none" rtlCol="0">
            <a:spAutoFit/>
          </a:bodyPr>
          <a:lstStyle/>
          <a:p>
            <a:pPr>
              <a:lnSpc>
                <a:spcPts val="2200"/>
              </a:lnSpc>
            </a:pPr>
            <a:r>
              <a:rPr lang="en-GB" sz="2200" dirty="0">
                <a:solidFill>
                  <a:srgbClr val="7030A0"/>
                </a:solidFill>
                <a:latin typeface="Calibri" panose="020F0502020204030204" pitchFamily="34" charset="0"/>
                <a:cs typeface="Calibri" panose="020F0502020204030204" pitchFamily="34" charset="0"/>
              </a:rPr>
              <a:t>Volume</a:t>
            </a:r>
            <a:r>
              <a:rPr lang="en-GB" sz="2200" dirty="0">
                <a:latin typeface="Calibri" panose="020F0502020204030204" pitchFamily="34" charset="0"/>
                <a:cs typeface="Calibri" panose="020F0502020204030204" pitchFamily="34" charset="0"/>
              </a:rPr>
              <a:t> of </a:t>
            </a:r>
            <a:r>
              <a:rPr lang="en-GB" sz="2200" dirty="0">
                <a:solidFill>
                  <a:srgbClr val="00FFFF"/>
                </a:solidFill>
                <a:latin typeface="Calibri" panose="020F0502020204030204" pitchFamily="34" charset="0"/>
                <a:cs typeface="Calibri" panose="020F0502020204030204" pitchFamily="34" charset="0"/>
              </a:rPr>
              <a:t>container</a:t>
            </a:r>
          </a:p>
          <a:p>
            <a:pPr>
              <a:lnSpc>
                <a:spcPts val="2200"/>
              </a:lnSpc>
            </a:pPr>
            <a:r>
              <a:rPr lang="en-GB" sz="2200" dirty="0">
                <a:solidFill>
                  <a:srgbClr val="00B050"/>
                </a:solidFill>
                <a:latin typeface="Calibri" panose="020F0502020204030204" pitchFamily="34" charset="0"/>
                <a:cs typeface="Calibri" panose="020F0502020204030204" pitchFamily="34" charset="0"/>
              </a:rPr>
              <a:t>Shape</a:t>
            </a:r>
            <a:r>
              <a:rPr lang="en-GB" sz="2200" dirty="0">
                <a:latin typeface="Calibri" panose="020F0502020204030204" pitchFamily="34" charset="0"/>
                <a:cs typeface="Calibri" panose="020F0502020204030204" pitchFamily="34" charset="0"/>
              </a:rPr>
              <a:t> of </a:t>
            </a:r>
            <a:r>
              <a:rPr lang="en-GB" sz="2200" dirty="0">
                <a:solidFill>
                  <a:srgbClr val="00FFFF"/>
                </a:solidFill>
                <a:latin typeface="Calibri" panose="020F0502020204030204" pitchFamily="34" charset="0"/>
                <a:cs typeface="Calibri" panose="020F0502020204030204" pitchFamily="34" charset="0"/>
              </a:rPr>
              <a:t>container</a:t>
            </a:r>
          </a:p>
        </p:txBody>
      </p:sp>
      <p:sp>
        <p:nvSpPr>
          <p:cNvPr id="17" name="TextBox 16">
            <a:extLst>
              <a:ext uri="{FF2B5EF4-FFF2-40B4-BE49-F238E27FC236}">
                <a16:creationId xmlns:a16="http://schemas.microsoft.com/office/drawing/2014/main" id="{2352CC8A-C9DC-4788-B3BB-1803C8BF99C8}"/>
              </a:ext>
            </a:extLst>
          </p:cNvPr>
          <p:cNvSpPr txBox="1"/>
          <p:nvPr/>
        </p:nvSpPr>
        <p:spPr>
          <a:xfrm>
            <a:off x="5370502" y="988518"/>
            <a:ext cx="3747436" cy="1107996"/>
          </a:xfrm>
          <a:prstGeom prst="rect">
            <a:avLst/>
          </a:prstGeom>
          <a:noFill/>
        </p:spPr>
        <p:txBody>
          <a:bodyPr wrap="none" rtlCol="0">
            <a:spAutoFit/>
          </a:bodyPr>
          <a:lstStyle/>
          <a:p>
            <a:r>
              <a:rPr lang="en-GB" sz="2200" dirty="0">
                <a:solidFill>
                  <a:srgbClr val="7030A0"/>
                </a:solidFill>
                <a:latin typeface="Calibri" panose="020F0502020204030204" pitchFamily="34" charset="0"/>
                <a:cs typeface="Calibri" panose="020F0502020204030204" pitchFamily="34" charset="0"/>
              </a:rPr>
              <a:t>Particles attracted strongly</a:t>
            </a:r>
          </a:p>
          <a:p>
            <a:r>
              <a:rPr lang="en-GB" sz="2200" dirty="0">
                <a:solidFill>
                  <a:srgbClr val="00FFFF"/>
                </a:solidFill>
                <a:latin typeface="Calibri" panose="020F0502020204030204" pitchFamily="34" charset="0"/>
                <a:cs typeface="Calibri" panose="020F0502020204030204" pitchFamily="34" charset="0"/>
              </a:rPr>
              <a:t>Regular arrangement/structure</a:t>
            </a:r>
          </a:p>
          <a:p>
            <a:r>
              <a:rPr lang="en-GB" sz="2200" dirty="0">
                <a:solidFill>
                  <a:srgbClr val="FF0000"/>
                </a:solidFill>
                <a:latin typeface="Calibri" panose="020F0502020204030204" pitchFamily="34" charset="0"/>
                <a:cs typeface="Calibri" panose="020F0502020204030204" pitchFamily="34" charset="0"/>
              </a:rPr>
              <a:t>‘balls held with springs’</a:t>
            </a:r>
          </a:p>
        </p:txBody>
      </p:sp>
      <p:sp>
        <p:nvSpPr>
          <p:cNvPr id="18" name="TextBox 17">
            <a:extLst>
              <a:ext uri="{FF2B5EF4-FFF2-40B4-BE49-F238E27FC236}">
                <a16:creationId xmlns:a16="http://schemas.microsoft.com/office/drawing/2014/main" id="{9FAA9ABF-0BE0-4A99-A2FE-914381A18827}"/>
              </a:ext>
            </a:extLst>
          </p:cNvPr>
          <p:cNvSpPr txBox="1"/>
          <p:nvPr/>
        </p:nvSpPr>
        <p:spPr>
          <a:xfrm>
            <a:off x="5436096" y="2897068"/>
            <a:ext cx="3455882" cy="1107996"/>
          </a:xfrm>
          <a:prstGeom prst="rect">
            <a:avLst/>
          </a:prstGeom>
          <a:noFill/>
        </p:spPr>
        <p:txBody>
          <a:bodyPr wrap="none" rtlCol="0">
            <a:spAutoFit/>
          </a:bodyPr>
          <a:lstStyle/>
          <a:p>
            <a:r>
              <a:rPr lang="en-GB" sz="2200" dirty="0">
                <a:solidFill>
                  <a:srgbClr val="7030A0"/>
                </a:solidFill>
                <a:latin typeface="Calibri" panose="020F0502020204030204" pitchFamily="34" charset="0"/>
                <a:cs typeface="Calibri" panose="020F0502020204030204" pitchFamily="34" charset="0"/>
              </a:rPr>
              <a:t>Particles attracted weakly</a:t>
            </a:r>
          </a:p>
          <a:p>
            <a:r>
              <a:rPr lang="en-GB" sz="2200" dirty="0">
                <a:solidFill>
                  <a:srgbClr val="00FFFF"/>
                </a:solidFill>
                <a:latin typeface="Calibri" panose="020F0502020204030204" pitchFamily="34" charset="0"/>
                <a:cs typeface="Calibri" panose="020F0502020204030204" pitchFamily="34" charset="0"/>
              </a:rPr>
              <a:t>More random arrangement</a:t>
            </a:r>
          </a:p>
          <a:p>
            <a:r>
              <a:rPr lang="en-GB" sz="2200" dirty="0">
                <a:solidFill>
                  <a:srgbClr val="FF0000"/>
                </a:solidFill>
                <a:latin typeface="Calibri" panose="020F0502020204030204" pitchFamily="34" charset="0"/>
                <a:cs typeface="Calibri" panose="020F0502020204030204" pitchFamily="34" charset="0"/>
              </a:rPr>
              <a:t>‘balls held with wires/bands’</a:t>
            </a:r>
          </a:p>
        </p:txBody>
      </p:sp>
      <p:sp>
        <p:nvSpPr>
          <p:cNvPr id="19" name="TextBox 18">
            <a:extLst>
              <a:ext uri="{FF2B5EF4-FFF2-40B4-BE49-F238E27FC236}">
                <a16:creationId xmlns:a16="http://schemas.microsoft.com/office/drawing/2014/main" id="{40D0FE9A-BC80-4E6D-8AD7-26C287760688}"/>
              </a:ext>
            </a:extLst>
          </p:cNvPr>
          <p:cNvSpPr txBox="1"/>
          <p:nvPr/>
        </p:nvSpPr>
        <p:spPr>
          <a:xfrm>
            <a:off x="5453408" y="4591662"/>
            <a:ext cx="3438570" cy="1107996"/>
          </a:xfrm>
          <a:prstGeom prst="rect">
            <a:avLst/>
          </a:prstGeom>
          <a:noFill/>
        </p:spPr>
        <p:txBody>
          <a:bodyPr wrap="none" rtlCol="0">
            <a:spAutoFit/>
          </a:bodyPr>
          <a:lstStyle/>
          <a:p>
            <a:r>
              <a:rPr lang="en-GB" sz="2200" dirty="0">
                <a:solidFill>
                  <a:srgbClr val="7030A0"/>
                </a:solidFill>
                <a:latin typeface="Calibri" panose="020F0502020204030204" pitchFamily="34" charset="0"/>
                <a:cs typeface="Calibri" panose="020F0502020204030204" pitchFamily="34" charset="0"/>
              </a:rPr>
              <a:t>Particles not attracted at all</a:t>
            </a:r>
          </a:p>
          <a:p>
            <a:r>
              <a:rPr lang="en-GB" sz="2200" dirty="0">
                <a:solidFill>
                  <a:srgbClr val="00FFFF"/>
                </a:solidFill>
                <a:latin typeface="Calibri" panose="020F0502020204030204" pitchFamily="34" charset="0"/>
                <a:cs typeface="Calibri" panose="020F0502020204030204" pitchFamily="34" charset="0"/>
              </a:rPr>
              <a:t>Totally random arrangement</a:t>
            </a:r>
          </a:p>
          <a:p>
            <a:r>
              <a:rPr lang="en-GB" sz="2200" dirty="0">
                <a:solidFill>
                  <a:srgbClr val="FF0000"/>
                </a:solidFill>
                <a:latin typeface="Calibri" panose="020F0502020204030204" pitchFamily="34" charset="0"/>
                <a:cs typeface="Calibri" panose="020F0502020204030204" pitchFamily="34" charset="0"/>
              </a:rPr>
              <a:t>‘balls not attached at all’</a:t>
            </a:r>
          </a:p>
        </p:txBody>
      </p:sp>
      <p:cxnSp>
        <p:nvCxnSpPr>
          <p:cNvPr id="20" name="Straight Connector 19">
            <a:extLst>
              <a:ext uri="{FF2B5EF4-FFF2-40B4-BE49-F238E27FC236}">
                <a16:creationId xmlns:a16="http://schemas.microsoft.com/office/drawing/2014/main" id="{1C202C73-C0BA-4225-9873-18FB4AAC31AE}"/>
              </a:ext>
            </a:extLst>
          </p:cNvPr>
          <p:cNvCxnSpPr/>
          <p:nvPr/>
        </p:nvCxnSpPr>
        <p:spPr>
          <a:xfrm>
            <a:off x="101449" y="1069388"/>
            <a:ext cx="871296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6A9CF661-ECD1-4AE1-903F-B590D7322DE5}"/>
              </a:ext>
            </a:extLst>
          </p:cNvPr>
          <p:cNvCxnSpPr>
            <a:cxnSpLocks/>
          </p:cNvCxnSpPr>
          <p:nvPr/>
        </p:nvCxnSpPr>
        <p:spPr>
          <a:xfrm>
            <a:off x="1691680" y="548680"/>
            <a:ext cx="0" cy="607344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D6C1795-4B43-48C7-AE1D-1D3FECB827C4}"/>
              </a:ext>
            </a:extLst>
          </p:cNvPr>
          <p:cNvCxnSpPr>
            <a:cxnSpLocks/>
          </p:cNvCxnSpPr>
          <p:nvPr/>
        </p:nvCxnSpPr>
        <p:spPr>
          <a:xfrm>
            <a:off x="5148064" y="548680"/>
            <a:ext cx="0" cy="607344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842EAF63-6CFD-48C1-B7D5-52F62A853285}"/>
              </a:ext>
            </a:extLst>
          </p:cNvPr>
          <p:cNvSpPr txBox="1"/>
          <p:nvPr/>
        </p:nvSpPr>
        <p:spPr>
          <a:xfrm>
            <a:off x="3734722" y="6622120"/>
            <a:ext cx="4266220" cy="276999"/>
          </a:xfrm>
          <a:prstGeom prst="rect">
            <a:avLst/>
          </a:prstGeom>
          <a:noFill/>
        </p:spPr>
        <p:txBody>
          <a:bodyPr wrap="square">
            <a:spAutoFit/>
          </a:bodyPr>
          <a:lstStyle/>
          <a:p>
            <a:r>
              <a:rPr lang="en-GB" sz="1200" dirty="0"/>
              <a:t>https://www.youtube.com/watch?v=KCL8zqjXbME&amp;t=37s</a:t>
            </a:r>
          </a:p>
        </p:txBody>
      </p:sp>
      <p:pic>
        <p:nvPicPr>
          <p:cNvPr id="26" name="Picture 2" descr="Solids, liquids and gases - BBC Bitesize">
            <a:extLst>
              <a:ext uri="{FF2B5EF4-FFF2-40B4-BE49-F238E27FC236}">
                <a16:creationId xmlns:a16="http://schemas.microsoft.com/office/drawing/2014/main" id="{74DBE8BD-1A8C-4BD8-A6AA-68B0032714C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520" t="30659" r="68663" b="23014"/>
          <a:stretch/>
        </p:blipFill>
        <p:spPr bwMode="auto">
          <a:xfrm>
            <a:off x="2051720" y="1749349"/>
            <a:ext cx="975818" cy="102462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Solids, liquids and gases - BBC Bitesize">
            <a:extLst>
              <a:ext uri="{FF2B5EF4-FFF2-40B4-BE49-F238E27FC236}">
                <a16:creationId xmlns:a16="http://schemas.microsoft.com/office/drawing/2014/main" id="{0E23FEE9-458B-4F69-9DB3-AD86E0C44EE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3992" t="30660" r="32036" b="23013"/>
          <a:stretch/>
        </p:blipFill>
        <p:spPr bwMode="auto">
          <a:xfrm>
            <a:off x="2542102" y="3514806"/>
            <a:ext cx="1335766" cy="102462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Solids, liquids and gases - BBC Bitesize">
            <a:extLst>
              <a:ext uri="{FF2B5EF4-FFF2-40B4-BE49-F238E27FC236}">
                <a16:creationId xmlns:a16="http://schemas.microsoft.com/office/drawing/2014/main" id="{E141D450-A14D-4E12-B7E0-82894976053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9147" t="11086" r="4566" b="23451"/>
          <a:stretch/>
        </p:blipFill>
        <p:spPr bwMode="auto">
          <a:xfrm>
            <a:off x="2601340" y="5245437"/>
            <a:ext cx="1033592" cy="1447831"/>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a:extLst>
              <a:ext uri="{FF2B5EF4-FFF2-40B4-BE49-F238E27FC236}">
                <a16:creationId xmlns:a16="http://schemas.microsoft.com/office/drawing/2014/main" id="{28185ED9-77B5-4D88-8930-3C1E3CC85D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86788" y="1757941"/>
            <a:ext cx="1355734" cy="986413"/>
          </a:xfrm>
          <a:prstGeom prst="rect">
            <a:avLst/>
          </a:prstGeom>
          <a:noFill/>
          <a:extLst>
            <a:ext uri="{909E8E84-426E-40DD-AFC4-6F175D3DCCD1}">
              <a14:hiddenFill xmlns:a14="http://schemas.microsoft.com/office/drawing/2010/main">
                <a:solidFill>
                  <a:srgbClr val="FFFFFF"/>
                </a:solidFill>
              </a14:hiddenFill>
            </a:ext>
          </a:extLst>
        </p:spPr>
      </p:pic>
      <p:cxnSp>
        <p:nvCxnSpPr>
          <p:cNvPr id="29" name="Straight Connector 28">
            <a:extLst>
              <a:ext uri="{FF2B5EF4-FFF2-40B4-BE49-F238E27FC236}">
                <a16:creationId xmlns:a16="http://schemas.microsoft.com/office/drawing/2014/main" id="{3D98BFDC-C222-4EC3-AAA4-F3AED52CBDD3}"/>
              </a:ext>
            </a:extLst>
          </p:cNvPr>
          <p:cNvCxnSpPr/>
          <p:nvPr/>
        </p:nvCxnSpPr>
        <p:spPr>
          <a:xfrm>
            <a:off x="101449" y="4590499"/>
            <a:ext cx="871296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46DA219-63C7-4E8D-8415-FA0B9927CE0D}"/>
              </a:ext>
            </a:extLst>
          </p:cNvPr>
          <p:cNvCxnSpPr/>
          <p:nvPr/>
        </p:nvCxnSpPr>
        <p:spPr>
          <a:xfrm>
            <a:off x="107504" y="2852936"/>
            <a:ext cx="871296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3148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2"/>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3"/>
            <a:stretch>
              <a:fillRect/>
            </a:stretch>
          </p:blipFill>
          <p:spPr>
            <a:xfrm>
              <a:off x="7760249" y="6381328"/>
              <a:ext cx="1383751" cy="483518"/>
            </a:xfrm>
            <a:prstGeom prst="rect">
              <a:avLst/>
            </a:prstGeom>
          </p:spPr>
        </p:pic>
      </p:grpSp>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INTERPARTICLE and INTERMOLECULAR FORCES </a:t>
            </a:r>
            <a:endParaRPr lang="en-GB" sz="2400" b="1"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0C55DF84-599F-4300-B5A7-0374794FAD5A}"/>
              </a:ext>
            </a:extLst>
          </p:cNvPr>
          <p:cNvSpPr txBox="1"/>
          <p:nvPr/>
        </p:nvSpPr>
        <p:spPr>
          <a:xfrm>
            <a:off x="35496" y="1873347"/>
            <a:ext cx="2724913" cy="769441"/>
          </a:xfrm>
          <a:prstGeom prst="rect">
            <a:avLst/>
          </a:prstGeom>
          <a:noFill/>
        </p:spPr>
        <p:txBody>
          <a:bodyPr wrap="none" rtlCol="0">
            <a:spAutoFit/>
          </a:bodyPr>
          <a:lstStyle/>
          <a:p>
            <a:r>
              <a:rPr lang="en-GB" sz="2200" b="1" dirty="0">
                <a:latin typeface="Calibri" panose="020F0502020204030204" pitchFamily="34" charset="0"/>
                <a:cs typeface="Calibri" panose="020F0502020204030204" pitchFamily="34" charset="0"/>
              </a:rPr>
              <a:t>Two broad Categories</a:t>
            </a:r>
          </a:p>
          <a:p>
            <a:r>
              <a:rPr lang="en-GB" sz="2200" b="1" dirty="0">
                <a:latin typeface="Calibri" panose="020F0502020204030204" pitchFamily="34" charset="0"/>
                <a:cs typeface="Calibri" panose="020F0502020204030204" pitchFamily="34" charset="0"/>
              </a:rPr>
              <a:t>(focus on solids):</a:t>
            </a:r>
          </a:p>
        </p:txBody>
      </p:sp>
      <p:sp>
        <p:nvSpPr>
          <p:cNvPr id="9" name="TextBox 8">
            <a:extLst>
              <a:ext uri="{FF2B5EF4-FFF2-40B4-BE49-F238E27FC236}">
                <a16:creationId xmlns:a16="http://schemas.microsoft.com/office/drawing/2014/main" id="{6AC9FE94-0A0A-454C-8A78-688DDF019F04}"/>
              </a:ext>
            </a:extLst>
          </p:cNvPr>
          <p:cNvSpPr txBox="1"/>
          <p:nvPr/>
        </p:nvSpPr>
        <p:spPr>
          <a:xfrm>
            <a:off x="2915816" y="1704070"/>
            <a:ext cx="3080780" cy="1107996"/>
          </a:xfrm>
          <a:prstGeom prst="rect">
            <a:avLst/>
          </a:prstGeom>
          <a:noFill/>
        </p:spPr>
        <p:txBody>
          <a:bodyPr wrap="none" rtlCol="0">
            <a:spAutoFit/>
          </a:bodyPr>
          <a:lstStyle/>
          <a:p>
            <a:r>
              <a:rPr lang="en-GB" sz="2200" b="1" dirty="0">
                <a:solidFill>
                  <a:srgbClr val="00B050"/>
                </a:solidFill>
                <a:latin typeface="Calibri" panose="020F0502020204030204" pitchFamily="34" charset="0"/>
                <a:cs typeface="Calibri" panose="020F0502020204030204" pitchFamily="34" charset="0"/>
              </a:rPr>
              <a:t>Infinite Arrays (IPF)</a:t>
            </a:r>
          </a:p>
          <a:p>
            <a:endParaRPr lang="en-GB" sz="2200" b="1" dirty="0">
              <a:solidFill>
                <a:srgbClr val="00B050"/>
              </a:solidFill>
              <a:latin typeface="Calibri" panose="020F0502020204030204" pitchFamily="34" charset="0"/>
              <a:cs typeface="Calibri" panose="020F0502020204030204" pitchFamily="34" charset="0"/>
            </a:endParaRPr>
          </a:p>
          <a:p>
            <a:r>
              <a:rPr lang="en-GB" sz="2200" b="1" dirty="0">
                <a:solidFill>
                  <a:srgbClr val="0000FF"/>
                </a:solidFill>
                <a:latin typeface="Calibri" panose="020F0502020204030204" pitchFamily="34" charset="0"/>
                <a:cs typeface="Calibri" panose="020F0502020204030204" pitchFamily="34" charset="0"/>
              </a:rPr>
              <a:t>Discrete molecules (IMF)</a:t>
            </a:r>
          </a:p>
        </p:txBody>
      </p:sp>
      <p:sp>
        <p:nvSpPr>
          <p:cNvPr id="4" name="TextBox 3">
            <a:extLst>
              <a:ext uri="{FF2B5EF4-FFF2-40B4-BE49-F238E27FC236}">
                <a16:creationId xmlns:a16="http://schemas.microsoft.com/office/drawing/2014/main" id="{39BC5B56-567D-4CAE-8A91-AB6AEE4901AB}"/>
              </a:ext>
            </a:extLst>
          </p:cNvPr>
          <p:cNvSpPr txBox="1"/>
          <p:nvPr/>
        </p:nvSpPr>
        <p:spPr>
          <a:xfrm>
            <a:off x="5868144" y="548680"/>
            <a:ext cx="2333267" cy="1107996"/>
          </a:xfrm>
          <a:prstGeom prst="rect">
            <a:avLst/>
          </a:prstGeom>
          <a:noFill/>
          <a:ln w="19050">
            <a:solidFill>
              <a:srgbClr val="00B050"/>
            </a:solidFill>
          </a:ln>
        </p:spPr>
        <p:txBody>
          <a:bodyPr wrap="none" rtlCol="0">
            <a:spAutoFit/>
          </a:bodyPr>
          <a:lstStyle/>
          <a:p>
            <a:r>
              <a:rPr lang="en-GB" sz="2200" b="1" dirty="0">
                <a:latin typeface="Calibri" panose="020F0502020204030204" pitchFamily="34" charset="0"/>
                <a:cs typeface="Calibri" panose="020F0502020204030204" pitchFamily="34" charset="0"/>
              </a:rPr>
              <a:t>IONIC BONDS</a:t>
            </a:r>
          </a:p>
          <a:p>
            <a:r>
              <a:rPr lang="en-GB" sz="2200" b="1" dirty="0">
                <a:latin typeface="Calibri" panose="020F0502020204030204" pitchFamily="34" charset="0"/>
                <a:cs typeface="Calibri" panose="020F0502020204030204" pitchFamily="34" charset="0"/>
              </a:rPr>
              <a:t>METALLIC BONDS</a:t>
            </a:r>
          </a:p>
          <a:p>
            <a:r>
              <a:rPr lang="en-GB" sz="2200" b="1" dirty="0">
                <a:latin typeface="Calibri" panose="020F0502020204030204" pitchFamily="34" charset="0"/>
                <a:cs typeface="Calibri" panose="020F0502020204030204" pitchFamily="34" charset="0"/>
              </a:rPr>
              <a:t>COVALENT BONDS</a:t>
            </a:r>
          </a:p>
        </p:txBody>
      </p:sp>
      <p:sp>
        <p:nvSpPr>
          <p:cNvPr id="11" name="TextBox 10">
            <a:extLst>
              <a:ext uri="{FF2B5EF4-FFF2-40B4-BE49-F238E27FC236}">
                <a16:creationId xmlns:a16="http://schemas.microsoft.com/office/drawing/2014/main" id="{313B2E65-3CAF-49DD-99E6-E2C13F1D52C1}"/>
              </a:ext>
            </a:extLst>
          </p:cNvPr>
          <p:cNvSpPr txBox="1"/>
          <p:nvPr/>
        </p:nvSpPr>
        <p:spPr>
          <a:xfrm>
            <a:off x="5364088" y="3005843"/>
            <a:ext cx="3666260" cy="1107996"/>
          </a:xfrm>
          <a:prstGeom prst="rect">
            <a:avLst/>
          </a:prstGeom>
          <a:noFill/>
          <a:ln w="19050">
            <a:solidFill>
              <a:srgbClr val="0000FF"/>
            </a:solidFill>
          </a:ln>
        </p:spPr>
        <p:txBody>
          <a:bodyPr wrap="none" rtlCol="0">
            <a:spAutoFit/>
          </a:bodyPr>
          <a:lstStyle/>
          <a:p>
            <a:r>
              <a:rPr lang="en-GB" sz="2200" b="1" dirty="0">
                <a:latin typeface="Calibri" panose="020F0502020204030204" pitchFamily="34" charset="0"/>
                <a:cs typeface="Calibri" panose="020F0502020204030204" pitchFamily="34" charset="0"/>
              </a:rPr>
              <a:t>DIPOLE-DIPOLE</a:t>
            </a:r>
          </a:p>
          <a:p>
            <a:r>
              <a:rPr lang="en-GB" sz="2200" b="1" dirty="0">
                <a:latin typeface="Calibri" panose="020F0502020204030204" pitchFamily="34" charset="0"/>
                <a:cs typeface="Calibri" panose="020F0502020204030204" pitchFamily="34" charset="0"/>
              </a:rPr>
              <a:t>LONDON DISPERSION FORCES</a:t>
            </a:r>
          </a:p>
          <a:p>
            <a:r>
              <a:rPr lang="en-GB" sz="2200" b="1" dirty="0">
                <a:latin typeface="Calibri" panose="020F0502020204030204" pitchFamily="34" charset="0"/>
                <a:cs typeface="Calibri" panose="020F0502020204030204" pitchFamily="34" charset="0"/>
              </a:rPr>
              <a:t>HYDROGEN BONDING</a:t>
            </a:r>
          </a:p>
        </p:txBody>
      </p:sp>
      <p:cxnSp>
        <p:nvCxnSpPr>
          <p:cNvPr id="10" name="Straight Arrow Connector 9">
            <a:extLst>
              <a:ext uri="{FF2B5EF4-FFF2-40B4-BE49-F238E27FC236}">
                <a16:creationId xmlns:a16="http://schemas.microsoft.com/office/drawing/2014/main" id="{2031C2A4-E1E8-4AC8-8108-7F07690F1663}"/>
              </a:ext>
            </a:extLst>
          </p:cNvPr>
          <p:cNvCxnSpPr>
            <a:cxnSpLocks/>
            <a:stCxn id="9" idx="0"/>
            <a:endCxn id="4" idx="1"/>
          </p:cNvCxnSpPr>
          <p:nvPr/>
        </p:nvCxnSpPr>
        <p:spPr>
          <a:xfrm flipV="1">
            <a:off x="4456206" y="1102678"/>
            <a:ext cx="1411938" cy="601392"/>
          </a:xfrm>
          <a:prstGeom prst="straightConnector1">
            <a:avLst/>
          </a:prstGeom>
          <a:ln w="190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03451966-BE71-40FC-9102-92DB71C5178E}"/>
              </a:ext>
            </a:extLst>
          </p:cNvPr>
          <p:cNvCxnSpPr>
            <a:cxnSpLocks/>
            <a:endCxn id="11" idx="1"/>
          </p:cNvCxnSpPr>
          <p:nvPr/>
        </p:nvCxnSpPr>
        <p:spPr>
          <a:xfrm>
            <a:off x="4355976" y="2772106"/>
            <a:ext cx="1008112" cy="787735"/>
          </a:xfrm>
          <a:prstGeom prst="straightConnector1">
            <a:avLst/>
          </a:prstGeom>
          <a:ln w="1905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6359FACA-473F-42B3-9A21-275C763BDDC8}"/>
              </a:ext>
            </a:extLst>
          </p:cNvPr>
          <p:cNvSpPr txBox="1"/>
          <p:nvPr/>
        </p:nvSpPr>
        <p:spPr>
          <a:xfrm>
            <a:off x="749428" y="4508124"/>
            <a:ext cx="8280920" cy="2123658"/>
          </a:xfrm>
          <a:prstGeom prst="rect">
            <a:avLst/>
          </a:prstGeom>
          <a:noFill/>
        </p:spPr>
        <p:txBody>
          <a:bodyPr wrap="square" rtlCol="0">
            <a:spAutoFit/>
          </a:bodyPr>
          <a:lstStyle/>
          <a:p>
            <a:r>
              <a:rPr lang="en-US" sz="2200" b="1" dirty="0">
                <a:solidFill>
                  <a:srgbClr val="00B050"/>
                </a:solidFill>
                <a:latin typeface="Calibri" panose="020F0502020204030204" pitchFamily="34" charset="0"/>
                <a:cs typeface="Calibri" panose="020F0502020204030204" pitchFamily="34" charset="0"/>
              </a:rPr>
              <a:t>Interparticle forces are the forces that hold molecules in </a:t>
            </a:r>
            <a:r>
              <a:rPr lang="en-US" sz="2200" b="1">
                <a:solidFill>
                  <a:srgbClr val="00B050"/>
                </a:solidFill>
                <a:latin typeface="Calibri" panose="020F0502020204030204" pitchFamily="34" charset="0"/>
                <a:cs typeface="Calibri" panose="020F0502020204030204" pitchFamily="34" charset="0"/>
              </a:rPr>
              <a:t>infinite arrays</a:t>
            </a:r>
          </a:p>
          <a:p>
            <a:endParaRPr lang="en-GB" sz="2200" dirty="0">
              <a:solidFill>
                <a:srgbClr val="00B050"/>
              </a:solidFill>
              <a:latin typeface="Calibri" panose="020F0502020204030204" pitchFamily="34" charset="0"/>
              <a:cs typeface="Calibri" panose="020F0502020204030204" pitchFamily="34" charset="0"/>
            </a:endParaRPr>
          </a:p>
          <a:p>
            <a:r>
              <a:rPr lang="en-US" sz="2200" b="1" i="0" dirty="0">
                <a:solidFill>
                  <a:srgbClr val="0000FF"/>
                </a:solidFill>
                <a:effectLst/>
                <a:latin typeface="Calibri" panose="020F0502020204030204" pitchFamily="34" charset="0"/>
                <a:cs typeface="Calibri" panose="020F0502020204030204" pitchFamily="34" charset="0"/>
              </a:rPr>
              <a:t>Intermolecular forces are the forces that hold molecules in a substance </a:t>
            </a:r>
            <a:r>
              <a:rPr lang="en-US" sz="2200" b="1" dirty="0">
                <a:solidFill>
                  <a:srgbClr val="0000FF"/>
                </a:solidFill>
                <a:latin typeface="Calibri" panose="020F0502020204030204" pitchFamily="34" charset="0"/>
                <a:cs typeface="Calibri" panose="020F0502020204030204" pitchFamily="34" charset="0"/>
              </a:rPr>
              <a:t>(between discrete molecules – relatively weak)</a:t>
            </a:r>
            <a:endParaRPr lang="en-US" sz="2200" b="1" i="0" dirty="0">
              <a:solidFill>
                <a:srgbClr val="0000FF"/>
              </a:solidFill>
              <a:effectLst/>
              <a:latin typeface="Calibri" panose="020F0502020204030204" pitchFamily="34" charset="0"/>
              <a:cs typeface="Calibri" panose="020F0502020204030204" pitchFamily="34" charset="0"/>
            </a:endParaRPr>
          </a:p>
          <a:p>
            <a:r>
              <a:rPr lang="en-US" sz="2200" b="0" i="0" dirty="0">
                <a:solidFill>
                  <a:srgbClr val="202124"/>
                </a:solidFill>
                <a:effectLst/>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130497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3"/>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4"/>
            <a:stretch>
              <a:fillRect/>
            </a:stretch>
          </p:blipFill>
          <p:spPr>
            <a:xfrm>
              <a:off x="7760249" y="6381328"/>
              <a:ext cx="1383751" cy="483518"/>
            </a:xfrm>
            <a:prstGeom prst="rect">
              <a:avLst/>
            </a:prstGeom>
          </p:spPr>
        </p:pic>
      </p:grpSp>
      <p:sp>
        <p:nvSpPr>
          <p:cNvPr id="9" name="TextBox 8">
            <a:extLst>
              <a:ext uri="{FF2B5EF4-FFF2-40B4-BE49-F238E27FC236}">
                <a16:creationId xmlns:a16="http://schemas.microsoft.com/office/drawing/2014/main" id="{6AD12FE9-EBE9-46C0-A207-F6EB13902BC9}"/>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IPF – COVALENT BONDS</a:t>
            </a:r>
            <a:endParaRPr lang="en-GB" sz="2400" b="1"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C98EF533-3FA1-4273-9584-F0F87EBA9B81}"/>
              </a:ext>
            </a:extLst>
          </p:cNvPr>
          <p:cNvSpPr txBox="1"/>
          <p:nvPr/>
        </p:nvSpPr>
        <p:spPr>
          <a:xfrm>
            <a:off x="658052" y="596284"/>
            <a:ext cx="7760250" cy="646331"/>
          </a:xfrm>
          <a:prstGeom prst="rect">
            <a:avLst/>
          </a:prstGeom>
          <a:noFill/>
        </p:spPr>
        <p:txBody>
          <a:bodyPr wrap="square" rtlCol="0">
            <a:spAutoFit/>
          </a:bodyPr>
          <a:lstStyle/>
          <a:p>
            <a:r>
              <a:rPr lang="en-GB" b="1" dirty="0">
                <a:solidFill>
                  <a:srgbClr val="00B050"/>
                </a:solidFill>
              </a:rPr>
              <a:t>network covalent bonds </a:t>
            </a:r>
            <a:r>
              <a:rPr lang="en-GB" dirty="0"/>
              <a:t>found</a:t>
            </a:r>
            <a:r>
              <a:rPr lang="en-GB" b="1" dirty="0"/>
              <a:t> </a:t>
            </a:r>
            <a:r>
              <a:rPr lang="en-GB" dirty="0"/>
              <a:t>in </a:t>
            </a:r>
            <a:r>
              <a:rPr lang="en-US" i="0" dirty="0">
                <a:solidFill>
                  <a:srgbClr val="202124"/>
                </a:solidFill>
                <a:effectLst/>
                <a:latin typeface="arial" panose="020B0604020202020204" pitchFamily="34" charset="0"/>
              </a:rPr>
              <a:t>large, rigid three-dimensional arrangements of atoms held together by strong covalent bonds</a:t>
            </a:r>
            <a:endParaRPr lang="en-GB" dirty="0"/>
          </a:p>
        </p:txBody>
      </p:sp>
      <p:sp>
        <p:nvSpPr>
          <p:cNvPr id="10" name="TextBox 9">
            <a:extLst>
              <a:ext uri="{FF2B5EF4-FFF2-40B4-BE49-F238E27FC236}">
                <a16:creationId xmlns:a16="http://schemas.microsoft.com/office/drawing/2014/main" id="{325E3465-5753-4BCC-8975-FD81BC2269A2}"/>
              </a:ext>
            </a:extLst>
          </p:cNvPr>
          <p:cNvSpPr txBox="1"/>
          <p:nvPr/>
        </p:nvSpPr>
        <p:spPr>
          <a:xfrm>
            <a:off x="5645374" y="6488668"/>
            <a:ext cx="2114874" cy="369332"/>
          </a:xfrm>
          <a:prstGeom prst="rect">
            <a:avLst/>
          </a:prstGeom>
          <a:noFill/>
        </p:spPr>
        <p:txBody>
          <a:bodyPr wrap="none" rtlCol="0">
            <a:spAutoFit/>
          </a:bodyPr>
          <a:lstStyle/>
          <a:p>
            <a:r>
              <a:rPr lang="en-GB" b="1" dirty="0">
                <a:solidFill>
                  <a:srgbClr val="C00000"/>
                </a:solidFill>
                <a:latin typeface="Calibri" panose="020F0502020204030204" pitchFamily="34" charset="0"/>
                <a:cs typeface="Calibri" panose="020F0502020204030204" pitchFamily="34" charset="0"/>
              </a:rPr>
              <a:t>VERY, VERY STRONG</a:t>
            </a:r>
          </a:p>
        </p:txBody>
      </p:sp>
      <p:grpSp>
        <p:nvGrpSpPr>
          <p:cNvPr id="11" name="Group 10">
            <a:extLst>
              <a:ext uri="{FF2B5EF4-FFF2-40B4-BE49-F238E27FC236}">
                <a16:creationId xmlns:a16="http://schemas.microsoft.com/office/drawing/2014/main" id="{6985DC95-2118-4194-92B7-13731BAEB711}"/>
              </a:ext>
            </a:extLst>
          </p:cNvPr>
          <p:cNvGrpSpPr/>
          <p:nvPr/>
        </p:nvGrpSpPr>
        <p:grpSpPr>
          <a:xfrm>
            <a:off x="971600" y="1700386"/>
            <a:ext cx="7024918" cy="4536926"/>
            <a:chOff x="971600" y="1484362"/>
            <a:chExt cx="7024918" cy="4536926"/>
          </a:xfrm>
        </p:grpSpPr>
        <p:pic>
          <p:nvPicPr>
            <p:cNvPr id="19458" name="Picture 2" descr="Four Types of Solids • Teacher Guide">
              <a:extLst>
                <a:ext uri="{FF2B5EF4-FFF2-40B4-BE49-F238E27FC236}">
                  <a16:creationId xmlns:a16="http://schemas.microsoft.com/office/drawing/2014/main" id="{A710CD45-CD32-4FF4-9D1D-30897AF68A2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1600" y="1484362"/>
              <a:ext cx="7024918" cy="453692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E5E96F5F-0E2F-4DF8-93DB-1F5FCA0338F3}"/>
                </a:ext>
              </a:extLst>
            </p:cNvPr>
            <p:cNvCxnSpPr/>
            <p:nvPr/>
          </p:nvCxnSpPr>
          <p:spPr>
            <a:xfrm>
              <a:off x="2843808" y="5877272"/>
              <a:ext cx="1512168" cy="0"/>
            </a:xfrm>
            <a:prstGeom prst="straightConnector1">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709D260-3549-4489-8EE6-1350648DB010}"/>
                </a:ext>
              </a:extLst>
            </p:cNvPr>
            <p:cNvSpPr txBox="1"/>
            <p:nvPr/>
          </p:nvSpPr>
          <p:spPr>
            <a:xfrm>
              <a:off x="3140311" y="5617004"/>
              <a:ext cx="919162" cy="307777"/>
            </a:xfrm>
            <a:prstGeom prst="rect">
              <a:avLst/>
            </a:prstGeom>
            <a:noFill/>
          </p:spPr>
          <p:txBody>
            <a:bodyPr wrap="none" rtlCol="0">
              <a:spAutoFit/>
            </a:bodyPr>
            <a:lstStyle/>
            <a:p>
              <a:r>
                <a:rPr lang="en-GB" sz="1400" dirty="0">
                  <a:latin typeface="Calibri" panose="020F0502020204030204" pitchFamily="34" charset="0"/>
                  <a:cs typeface="Calibri" panose="020F0502020204030204" pitchFamily="34" charset="0"/>
                </a:rPr>
                <a:t>allotropes</a:t>
              </a:r>
            </a:p>
          </p:txBody>
        </p:sp>
      </p:grpSp>
      <p:sp>
        <p:nvSpPr>
          <p:cNvPr id="12" name="TextBox 11">
            <a:extLst>
              <a:ext uri="{FF2B5EF4-FFF2-40B4-BE49-F238E27FC236}">
                <a16:creationId xmlns:a16="http://schemas.microsoft.com/office/drawing/2014/main" id="{2A403DFD-88A1-46A7-89FD-C825EAFE3D2C}"/>
              </a:ext>
            </a:extLst>
          </p:cNvPr>
          <p:cNvSpPr txBox="1"/>
          <p:nvPr/>
        </p:nvSpPr>
        <p:spPr>
          <a:xfrm>
            <a:off x="1601924" y="1368671"/>
            <a:ext cx="1560042" cy="369332"/>
          </a:xfrm>
          <a:prstGeom prst="rect">
            <a:avLst/>
          </a:prstGeom>
          <a:noFill/>
        </p:spPr>
        <p:txBody>
          <a:bodyPr wrap="none" rtlCol="0">
            <a:spAutoFit/>
          </a:bodyPr>
          <a:lstStyle/>
          <a:p>
            <a:r>
              <a:rPr lang="en-GB" dirty="0">
                <a:solidFill>
                  <a:srgbClr val="0000FF"/>
                </a:solidFill>
                <a:latin typeface="Calibri" panose="020F0502020204030204" pitchFamily="34" charset="0"/>
                <a:cs typeface="Calibri" panose="020F0502020204030204" pitchFamily="34" charset="0"/>
              </a:rPr>
              <a:t>trigonal planar</a:t>
            </a:r>
          </a:p>
        </p:txBody>
      </p:sp>
      <p:sp>
        <p:nvSpPr>
          <p:cNvPr id="14" name="TextBox 13">
            <a:extLst>
              <a:ext uri="{FF2B5EF4-FFF2-40B4-BE49-F238E27FC236}">
                <a16:creationId xmlns:a16="http://schemas.microsoft.com/office/drawing/2014/main" id="{D3B3F8F9-B66E-4F71-BC60-8453C7E0C1B4}"/>
              </a:ext>
            </a:extLst>
          </p:cNvPr>
          <p:cNvSpPr txBox="1"/>
          <p:nvPr/>
        </p:nvSpPr>
        <p:spPr>
          <a:xfrm>
            <a:off x="4283968" y="1400296"/>
            <a:ext cx="1234249" cy="369332"/>
          </a:xfrm>
          <a:prstGeom prst="rect">
            <a:avLst/>
          </a:prstGeom>
          <a:noFill/>
        </p:spPr>
        <p:txBody>
          <a:bodyPr wrap="none" rtlCol="0">
            <a:spAutoFit/>
          </a:bodyPr>
          <a:lstStyle/>
          <a:p>
            <a:r>
              <a:rPr lang="en-GB" dirty="0">
                <a:solidFill>
                  <a:srgbClr val="0000FF"/>
                </a:solidFill>
                <a:latin typeface="Calibri" panose="020F0502020204030204" pitchFamily="34" charset="0"/>
                <a:cs typeface="Calibri" panose="020F0502020204030204" pitchFamily="34" charset="0"/>
              </a:rPr>
              <a:t>tetrahedral</a:t>
            </a:r>
          </a:p>
        </p:txBody>
      </p:sp>
      <p:sp>
        <p:nvSpPr>
          <p:cNvPr id="15" name="TextBox 14">
            <a:extLst>
              <a:ext uri="{FF2B5EF4-FFF2-40B4-BE49-F238E27FC236}">
                <a16:creationId xmlns:a16="http://schemas.microsoft.com/office/drawing/2014/main" id="{08F8CAFD-E4B5-4D2B-A9AD-CB0F93E2728F}"/>
              </a:ext>
            </a:extLst>
          </p:cNvPr>
          <p:cNvSpPr txBox="1"/>
          <p:nvPr/>
        </p:nvSpPr>
        <p:spPr>
          <a:xfrm>
            <a:off x="6260391" y="1148335"/>
            <a:ext cx="1714197" cy="646331"/>
          </a:xfrm>
          <a:prstGeom prst="rect">
            <a:avLst/>
          </a:prstGeom>
          <a:noFill/>
        </p:spPr>
        <p:txBody>
          <a:bodyPr wrap="square" rtlCol="0">
            <a:spAutoFit/>
          </a:bodyPr>
          <a:lstStyle/>
          <a:p>
            <a:r>
              <a:rPr lang="en-GB" dirty="0">
                <a:solidFill>
                  <a:srgbClr val="0000FF"/>
                </a:solidFill>
                <a:latin typeface="Calibri" panose="020F0502020204030204" pitchFamily="34" charset="0"/>
                <a:cs typeface="Calibri" panose="020F0502020204030204" pitchFamily="34" charset="0"/>
              </a:rPr>
              <a:t>Si tetrahedral held by O atoms</a:t>
            </a:r>
          </a:p>
        </p:txBody>
      </p:sp>
    </p:spTree>
    <p:extLst>
      <p:ext uri="{BB962C8B-B14F-4D97-AF65-F5344CB8AC3E}">
        <p14:creationId xmlns:p14="http://schemas.microsoft.com/office/powerpoint/2010/main" val="20683688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2"/>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3"/>
            <a:stretch>
              <a:fillRect/>
            </a:stretch>
          </p:blipFill>
          <p:spPr>
            <a:xfrm>
              <a:off x="7760249" y="6381328"/>
              <a:ext cx="1383751" cy="483518"/>
            </a:xfrm>
            <a:prstGeom prst="rect">
              <a:avLst/>
            </a:prstGeom>
          </p:spPr>
        </p:pic>
      </p:grpSp>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IMF – POLAR COVALENT MOLECULES</a:t>
            </a:r>
          </a:p>
        </p:txBody>
      </p:sp>
      <p:grpSp>
        <p:nvGrpSpPr>
          <p:cNvPr id="50" name="Group 49">
            <a:extLst>
              <a:ext uri="{FF2B5EF4-FFF2-40B4-BE49-F238E27FC236}">
                <a16:creationId xmlns:a16="http://schemas.microsoft.com/office/drawing/2014/main" id="{260D89AD-8934-4F72-A93E-DCCA4ED0A6A1}"/>
              </a:ext>
            </a:extLst>
          </p:cNvPr>
          <p:cNvGrpSpPr/>
          <p:nvPr/>
        </p:nvGrpSpPr>
        <p:grpSpPr>
          <a:xfrm>
            <a:off x="777005" y="1899982"/>
            <a:ext cx="2679108" cy="3657664"/>
            <a:chOff x="3821853" y="1720243"/>
            <a:chExt cx="2679108" cy="3657664"/>
          </a:xfrm>
        </p:grpSpPr>
        <p:grpSp>
          <p:nvGrpSpPr>
            <p:cNvPr id="15" name="Group 14">
              <a:extLst>
                <a:ext uri="{FF2B5EF4-FFF2-40B4-BE49-F238E27FC236}">
                  <a16:creationId xmlns:a16="http://schemas.microsoft.com/office/drawing/2014/main" id="{A0E0D6AC-BF25-4009-A5B7-31F1DFDD64A9}"/>
                </a:ext>
              </a:extLst>
            </p:cNvPr>
            <p:cNvGrpSpPr>
              <a:grpSpLocks noChangeAspect="1"/>
            </p:cNvGrpSpPr>
            <p:nvPr/>
          </p:nvGrpSpPr>
          <p:grpSpPr>
            <a:xfrm>
              <a:off x="5295429" y="1720243"/>
              <a:ext cx="1149076" cy="714136"/>
              <a:chOff x="4240148" y="5667191"/>
              <a:chExt cx="1389005" cy="863250"/>
            </a:xfrm>
          </p:grpSpPr>
          <p:sp>
            <p:nvSpPr>
              <p:cNvPr id="16" name="Oval 15">
                <a:extLst>
                  <a:ext uri="{FF2B5EF4-FFF2-40B4-BE49-F238E27FC236}">
                    <a16:creationId xmlns:a16="http://schemas.microsoft.com/office/drawing/2014/main" id="{A6F8212C-27E7-458D-9A7D-1DD2052DF1F2}"/>
                  </a:ext>
                </a:extLst>
              </p:cNvPr>
              <p:cNvSpPr/>
              <p:nvPr/>
            </p:nvSpPr>
            <p:spPr>
              <a:xfrm>
                <a:off x="4308392" y="5667191"/>
                <a:ext cx="1320761" cy="863250"/>
              </a:xfrm>
              <a:prstGeom prst="ellipse">
                <a:avLst/>
              </a:prstGeom>
              <a:gradFill flip="none" rotWithShape="1">
                <a:gsLst>
                  <a:gs pos="0">
                    <a:srgbClr val="FF0000">
                      <a:tint val="66000"/>
                      <a:satMod val="160000"/>
                    </a:srgbClr>
                  </a:gs>
                  <a:gs pos="4000">
                    <a:srgbClr val="FF0000"/>
                  </a:gs>
                  <a:gs pos="85000">
                    <a:srgbClr val="FF0000">
                      <a:tint val="23500"/>
                      <a:satMod val="160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B669AE8-1D8C-48B6-B180-368CF0188112}"/>
                  </a:ext>
                </a:extLst>
              </p:cNvPr>
              <p:cNvSpPr txBox="1"/>
              <p:nvPr/>
            </p:nvSpPr>
            <p:spPr>
              <a:xfrm>
                <a:off x="4240148" y="5856989"/>
                <a:ext cx="556511" cy="483653"/>
              </a:xfrm>
              <a:prstGeom prst="rect">
                <a:avLst/>
              </a:prstGeom>
              <a:noFill/>
            </p:spPr>
            <p:txBody>
              <a:bodyPr wrap="none" rtlCol="0">
                <a:spAutoFit/>
              </a:bodyPr>
              <a:lstStyle/>
              <a:p>
                <a:r>
                  <a:rPr lang="en-GB" sz="2000" dirty="0">
                    <a:solidFill>
                      <a:srgbClr val="FF0000"/>
                    </a:solidFill>
                    <a:sym typeface="Symbol" panose="05050102010706020507" pitchFamily="18" charset="2"/>
                  </a:rPr>
                  <a:t>+</a:t>
                </a:r>
                <a:endParaRPr lang="en-GB" sz="2000" dirty="0">
                  <a:solidFill>
                    <a:srgbClr val="FF0000"/>
                  </a:solidFill>
                </a:endParaRPr>
              </a:p>
            </p:txBody>
          </p:sp>
          <p:sp>
            <p:nvSpPr>
              <p:cNvPr id="18" name="TextBox 17">
                <a:extLst>
                  <a:ext uri="{FF2B5EF4-FFF2-40B4-BE49-F238E27FC236}">
                    <a16:creationId xmlns:a16="http://schemas.microsoft.com/office/drawing/2014/main" id="{721B6BB2-1861-4D97-B267-68E586720088}"/>
                  </a:ext>
                </a:extLst>
              </p:cNvPr>
              <p:cNvSpPr txBox="1"/>
              <p:nvPr/>
            </p:nvSpPr>
            <p:spPr>
              <a:xfrm>
                <a:off x="5150151" y="5856988"/>
                <a:ext cx="479002" cy="483653"/>
              </a:xfrm>
              <a:prstGeom prst="rect">
                <a:avLst/>
              </a:prstGeom>
              <a:noFill/>
            </p:spPr>
            <p:txBody>
              <a:bodyPr wrap="none" rtlCol="0">
                <a:spAutoFit/>
              </a:bodyPr>
              <a:lstStyle/>
              <a:p>
                <a:r>
                  <a:rPr lang="en-GB" sz="2000" dirty="0">
                    <a:solidFill>
                      <a:srgbClr val="0000FF"/>
                    </a:solidFill>
                    <a:sym typeface="Symbol" panose="05050102010706020507" pitchFamily="18" charset="2"/>
                  </a:rPr>
                  <a:t>-</a:t>
                </a:r>
                <a:endParaRPr lang="en-GB" sz="2000" dirty="0">
                  <a:solidFill>
                    <a:srgbClr val="0000FF"/>
                  </a:solidFill>
                </a:endParaRPr>
              </a:p>
            </p:txBody>
          </p:sp>
        </p:grpSp>
        <p:grpSp>
          <p:nvGrpSpPr>
            <p:cNvPr id="19" name="Group 18">
              <a:extLst>
                <a:ext uri="{FF2B5EF4-FFF2-40B4-BE49-F238E27FC236}">
                  <a16:creationId xmlns:a16="http://schemas.microsoft.com/office/drawing/2014/main" id="{9FAE4B51-4E7B-4C4C-811B-D82EFFD1986F}"/>
                </a:ext>
              </a:extLst>
            </p:cNvPr>
            <p:cNvGrpSpPr>
              <a:grpSpLocks noChangeAspect="1"/>
            </p:cNvGrpSpPr>
            <p:nvPr/>
          </p:nvGrpSpPr>
          <p:grpSpPr>
            <a:xfrm>
              <a:off x="3821853" y="1747335"/>
              <a:ext cx="1149076" cy="714136"/>
              <a:chOff x="4240148" y="5667191"/>
              <a:chExt cx="1389005" cy="863250"/>
            </a:xfrm>
          </p:grpSpPr>
          <p:sp>
            <p:nvSpPr>
              <p:cNvPr id="20" name="Oval 19">
                <a:extLst>
                  <a:ext uri="{FF2B5EF4-FFF2-40B4-BE49-F238E27FC236}">
                    <a16:creationId xmlns:a16="http://schemas.microsoft.com/office/drawing/2014/main" id="{D0CD66FB-B2E5-4D20-AD14-807D0F04CECC}"/>
                  </a:ext>
                </a:extLst>
              </p:cNvPr>
              <p:cNvSpPr/>
              <p:nvPr/>
            </p:nvSpPr>
            <p:spPr>
              <a:xfrm>
                <a:off x="4308392" y="5667191"/>
                <a:ext cx="1320761" cy="863250"/>
              </a:xfrm>
              <a:prstGeom prst="ellipse">
                <a:avLst/>
              </a:prstGeom>
              <a:gradFill flip="none" rotWithShape="1">
                <a:gsLst>
                  <a:gs pos="0">
                    <a:srgbClr val="FF0000">
                      <a:tint val="66000"/>
                      <a:satMod val="160000"/>
                    </a:srgbClr>
                  </a:gs>
                  <a:gs pos="4000">
                    <a:srgbClr val="FF0000"/>
                  </a:gs>
                  <a:gs pos="85000">
                    <a:srgbClr val="FF0000">
                      <a:tint val="23500"/>
                      <a:satMod val="160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1629658F-A4FF-4F5D-A2CA-49EE08403BB5}"/>
                  </a:ext>
                </a:extLst>
              </p:cNvPr>
              <p:cNvSpPr txBox="1"/>
              <p:nvPr/>
            </p:nvSpPr>
            <p:spPr>
              <a:xfrm>
                <a:off x="4240148" y="5856989"/>
                <a:ext cx="556511" cy="483653"/>
              </a:xfrm>
              <a:prstGeom prst="rect">
                <a:avLst/>
              </a:prstGeom>
              <a:noFill/>
            </p:spPr>
            <p:txBody>
              <a:bodyPr wrap="none" rtlCol="0">
                <a:spAutoFit/>
              </a:bodyPr>
              <a:lstStyle/>
              <a:p>
                <a:r>
                  <a:rPr lang="en-GB" sz="2000" dirty="0">
                    <a:solidFill>
                      <a:srgbClr val="FF0000"/>
                    </a:solidFill>
                    <a:sym typeface="Symbol" panose="05050102010706020507" pitchFamily="18" charset="2"/>
                  </a:rPr>
                  <a:t>+</a:t>
                </a:r>
                <a:endParaRPr lang="en-GB" sz="2000" dirty="0">
                  <a:solidFill>
                    <a:srgbClr val="FF0000"/>
                  </a:solidFill>
                </a:endParaRPr>
              </a:p>
            </p:txBody>
          </p:sp>
          <p:sp>
            <p:nvSpPr>
              <p:cNvPr id="22" name="TextBox 21">
                <a:extLst>
                  <a:ext uri="{FF2B5EF4-FFF2-40B4-BE49-F238E27FC236}">
                    <a16:creationId xmlns:a16="http://schemas.microsoft.com/office/drawing/2014/main" id="{1AD07962-B8F5-4EC2-9B9E-98503C7D908D}"/>
                  </a:ext>
                </a:extLst>
              </p:cNvPr>
              <p:cNvSpPr txBox="1"/>
              <p:nvPr/>
            </p:nvSpPr>
            <p:spPr>
              <a:xfrm>
                <a:off x="5150151" y="5856988"/>
                <a:ext cx="479002" cy="483653"/>
              </a:xfrm>
              <a:prstGeom prst="rect">
                <a:avLst/>
              </a:prstGeom>
              <a:noFill/>
            </p:spPr>
            <p:txBody>
              <a:bodyPr wrap="none" rtlCol="0">
                <a:spAutoFit/>
              </a:bodyPr>
              <a:lstStyle/>
              <a:p>
                <a:r>
                  <a:rPr lang="en-GB" sz="2000" dirty="0">
                    <a:solidFill>
                      <a:srgbClr val="0000FF"/>
                    </a:solidFill>
                    <a:sym typeface="Symbol" panose="05050102010706020507" pitchFamily="18" charset="2"/>
                  </a:rPr>
                  <a:t>-</a:t>
                </a:r>
                <a:endParaRPr lang="en-GB" sz="2000" dirty="0">
                  <a:solidFill>
                    <a:srgbClr val="0000FF"/>
                  </a:solidFill>
                </a:endParaRPr>
              </a:p>
            </p:txBody>
          </p:sp>
        </p:grpSp>
        <p:cxnSp>
          <p:nvCxnSpPr>
            <p:cNvPr id="24" name="Straight Connector 23">
              <a:extLst>
                <a:ext uri="{FF2B5EF4-FFF2-40B4-BE49-F238E27FC236}">
                  <a16:creationId xmlns:a16="http://schemas.microsoft.com/office/drawing/2014/main" id="{5974A40B-B1D3-4B80-A8F0-CAF3EE87463B}"/>
                </a:ext>
              </a:extLst>
            </p:cNvPr>
            <p:cNvCxnSpPr/>
            <p:nvPr/>
          </p:nvCxnSpPr>
          <p:spPr>
            <a:xfrm>
              <a:off x="4960811" y="2098915"/>
              <a:ext cx="446401" cy="0"/>
            </a:xfrm>
            <a:prstGeom prst="line">
              <a:avLst/>
            </a:prstGeom>
            <a:ln w="57150">
              <a:solidFill>
                <a:srgbClr val="0000FF"/>
              </a:solidFill>
              <a:prstDash val="sysDash"/>
            </a:ln>
          </p:spPr>
          <p:style>
            <a:lnRef idx="1">
              <a:schemeClr val="accent1"/>
            </a:lnRef>
            <a:fillRef idx="0">
              <a:schemeClr val="accent1"/>
            </a:fillRef>
            <a:effectRef idx="0">
              <a:schemeClr val="accent1"/>
            </a:effectRef>
            <a:fontRef idx="minor">
              <a:schemeClr val="tx1"/>
            </a:fontRef>
          </p:style>
        </p:cxnSp>
        <p:grpSp>
          <p:nvGrpSpPr>
            <p:cNvPr id="25" name="Group 24">
              <a:extLst>
                <a:ext uri="{FF2B5EF4-FFF2-40B4-BE49-F238E27FC236}">
                  <a16:creationId xmlns:a16="http://schemas.microsoft.com/office/drawing/2014/main" id="{9031A2AF-3497-499E-9C16-ACC68FCC121C}"/>
                </a:ext>
              </a:extLst>
            </p:cNvPr>
            <p:cNvGrpSpPr>
              <a:grpSpLocks noChangeAspect="1"/>
            </p:cNvGrpSpPr>
            <p:nvPr/>
          </p:nvGrpSpPr>
          <p:grpSpPr>
            <a:xfrm rot="20800610">
              <a:off x="5240409" y="2674188"/>
              <a:ext cx="1149076" cy="714136"/>
              <a:chOff x="4240148" y="5667191"/>
              <a:chExt cx="1389005" cy="863250"/>
            </a:xfrm>
          </p:grpSpPr>
          <p:sp>
            <p:nvSpPr>
              <p:cNvPr id="26" name="Oval 25">
                <a:extLst>
                  <a:ext uri="{FF2B5EF4-FFF2-40B4-BE49-F238E27FC236}">
                    <a16:creationId xmlns:a16="http://schemas.microsoft.com/office/drawing/2014/main" id="{E3E90465-BFEA-443A-AA5E-1672E04381DD}"/>
                  </a:ext>
                </a:extLst>
              </p:cNvPr>
              <p:cNvSpPr/>
              <p:nvPr/>
            </p:nvSpPr>
            <p:spPr>
              <a:xfrm>
                <a:off x="4308392" y="5667191"/>
                <a:ext cx="1320761" cy="863250"/>
              </a:xfrm>
              <a:prstGeom prst="ellipse">
                <a:avLst/>
              </a:prstGeom>
              <a:gradFill flip="none" rotWithShape="1">
                <a:gsLst>
                  <a:gs pos="0">
                    <a:srgbClr val="FF0000">
                      <a:tint val="66000"/>
                      <a:satMod val="160000"/>
                    </a:srgbClr>
                  </a:gs>
                  <a:gs pos="4000">
                    <a:srgbClr val="FF0000"/>
                  </a:gs>
                  <a:gs pos="85000">
                    <a:srgbClr val="FF0000">
                      <a:tint val="23500"/>
                      <a:satMod val="160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TextBox 26">
                <a:extLst>
                  <a:ext uri="{FF2B5EF4-FFF2-40B4-BE49-F238E27FC236}">
                    <a16:creationId xmlns:a16="http://schemas.microsoft.com/office/drawing/2014/main" id="{D866AF1A-6A02-4909-9B65-8045A03EC622}"/>
                  </a:ext>
                </a:extLst>
              </p:cNvPr>
              <p:cNvSpPr txBox="1"/>
              <p:nvPr/>
            </p:nvSpPr>
            <p:spPr>
              <a:xfrm>
                <a:off x="4240148" y="5856989"/>
                <a:ext cx="556511" cy="483653"/>
              </a:xfrm>
              <a:prstGeom prst="rect">
                <a:avLst/>
              </a:prstGeom>
              <a:noFill/>
            </p:spPr>
            <p:txBody>
              <a:bodyPr wrap="none" rtlCol="0">
                <a:spAutoFit/>
              </a:bodyPr>
              <a:lstStyle/>
              <a:p>
                <a:r>
                  <a:rPr lang="en-GB" sz="2000" dirty="0">
                    <a:solidFill>
                      <a:srgbClr val="FF0000"/>
                    </a:solidFill>
                    <a:sym typeface="Symbol" panose="05050102010706020507" pitchFamily="18" charset="2"/>
                  </a:rPr>
                  <a:t>+</a:t>
                </a:r>
                <a:endParaRPr lang="en-GB" sz="2000" dirty="0">
                  <a:solidFill>
                    <a:srgbClr val="FF0000"/>
                  </a:solidFill>
                </a:endParaRPr>
              </a:p>
            </p:txBody>
          </p:sp>
          <p:sp>
            <p:nvSpPr>
              <p:cNvPr id="28" name="TextBox 27">
                <a:extLst>
                  <a:ext uri="{FF2B5EF4-FFF2-40B4-BE49-F238E27FC236}">
                    <a16:creationId xmlns:a16="http://schemas.microsoft.com/office/drawing/2014/main" id="{D43BBEAC-A746-4CE3-BA59-D8544630F869}"/>
                  </a:ext>
                </a:extLst>
              </p:cNvPr>
              <p:cNvSpPr txBox="1"/>
              <p:nvPr/>
            </p:nvSpPr>
            <p:spPr>
              <a:xfrm>
                <a:off x="5150151" y="5856988"/>
                <a:ext cx="479002" cy="483653"/>
              </a:xfrm>
              <a:prstGeom prst="rect">
                <a:avLst/>
              </a:prstGeom>
              <a:noFill/>
            </p:spPr>
            <p:txBody>
              <a:bodyPr wrap="none" rtlCol="0">
                <a:spAutoFit/>
              </a:bodyPr>
              <a:lstStyle/>
              <a:p>
                <a:r>
                  <a:rPr lang="en-GB" sz="2000" dirty="0">
                    <a:solidFill>
                      <a:srgbClr val="0000FF"/>
                    </a:solidFill>
                    <a:sym typeface="Symbol" panose="05050102010706020507" pitchFamily="18" charset="2"/>
                  </a:rPr>
                  <a:t>-</a:t>
                </a:r>
                <a:endParaRPr lang="en-GB" sz="2000" dirty="0">
                  <a:solidFill>
                    <a:srgbClr val="0000FF"/>
                  </a:solidFill>
                </a:endParaRPr>
              </a:p>
            </p:txBody>
          </p:sp>
        </p:grpSp>
        <p:grpSp>
          <p:nvGrpSpPr>
            <p:cNvPr id="29" name="Group 28">
              <a:extLst>
                <a:ext uri="{FF2B5EF4-FFF2-40B4-BE49-F238E27FC236}">
                  <a16:creationId xmlns:a16="http://schemas.microsoft.com/office/drawing/2014/main" id="{703AECBC-D060-4634-8D87-41665A8D73C2}"/>
                </a:ext>
              </a:extLst>
            </p:cNvPr>
            <p:cNvGrpSpPr>
              <a:grpSpLocks noChangeAspect="1"/>
            </p:cNvGrpSpPr>
            <p:nvPr/>
          </p:nvGrpSpPr>
          <p:grpSpPr>
            <a:xfrm>
              <a:off x="3847832" y="3078647"/>
              <a:ext cx="1149076" cy="714136"/>
              <a:chOff x="4240148" y="5667191"/>
              <a:chExt cx="1389005" cy="863250"/>
            </a:xfrm>
          </p:grpSpPr>
          <p:sp>
            <p:nvSpPr>
              <p:cNvPr id="30" name="Oval 29">
                <a:extLst>
                  <a:ext uri="{FF2B5EF4-FFF2-40B4-BE49-F238E27FC236}">
                    <a16:creationId xmlns:a16="http://schemas.microsoft.com/office/drawing/2014/main" id="{BA9E21C2-C2B4-4D34-9A74-F1DE1012872A}"/>
                  </a:ext>
                </a:extLst>
              </p:cNvPr>
              <p:cNvSpPr/>
              <p:nvPr/>
            </p:nvSpPr>
            <p:spPr>
              <a:xfrm>
                <a:off x="4308392" y="5667191"/>
                <a:ext cx="1320761" cy="863250"/>
              </a:xfrm>
              <a:prstGeom prst="ellipse">
                <a:avLst/>
              </a:prstGeom>
              <a:gradFill flip="none" rotWithShape="1">
                <a:gsLst>
                  <a:gs pos="0">
                    <a:srgbClr val="FF0000">
                      <a:tint val="66000"/>
                      <a:satMod val="160000"/>
                    </a:srgbClr>
                  </a:gs>
                  <a:gs pos="4000">
                    <a:srgbClr val="FF0000"/>
                  </a:gs>
                  <a:gs pos="85000">
                    <a:srgbClr val="FF0000">
                      <a:tint val="23500"/>
                      <a:satMod val="160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F1EEC9E7-6AC6-4084-9DDB-0C292451D064}"/>
                  </a:ext>
                </a:extLst>
              </p:cNvPr>
              <p:cNvSpPr txBox="1"/>
              <p:nvPr/>
            </p:nvSpPr>
            <p:spPr>
              <a:xfrm>
                <a:off x="4240148" y="5856989"/>
                <a:ext cx="556511" cy="483653"/>
              </a:xfrm>
              <a:prstGeom prst="rect">
                <a:avLst/>
              </a:prstGeom>
              <a:noFill/>
            </p:spPr>
            <p:txBody>
              <a:bodyPr wrap="none" rtlCol="0">
                <a:spAutoFit/>
              </a:bodyPr>
              <a:lstStyle/>
              <a:p>
                <a:r>
                  <a:rPr lang="en-GB" sz="2000" dirty="0">
                    <a:solidFill>
                      <a:srgbClr val="FF0000"/>
                    </a:solidFill>
                    <a:sym typeface="Symbol" panose="05050102010706020507" pitchFamily="18" charset="2"/>
                  </a:rPr>
                  <a:t>+</a:t>
                </a:r>
                <a:endParaRPr lang="en-GB" sz="2000" dirty="0">
                  <a:solidFill>
                    <a:srgbClr val="FF0000"/>
                  </a:solidFill>
                </a:endParaRPr>
              </a:p>
            </p:txBody>
          </p:sp>
          <p:sp>
            <p:nvSpPr>
              <p:cNvPr id="32" name="TextBox 31">
                <a:extLst>
                  <a:ext uri="{FF2B5EF4-FFF2-40B4-BE49-F238E27FC236}">
                    <a16:creationId xmlns:a16="http://schemas.microsoft.com/office/drawing/2014/main" id="{96A7A87D-ABBE-4124-9BD1-4E25EDF607AF}"/>
                  </a:ext>
                </a:extLst>
              </p:cNvPr>
              <p:cNvSpPr txBox="1"/>
              <p:nvPr/>
            </p:nvSpPr>
            <p:spPr>
              <a:xfrm>
                <a:off x="5150151" y="5856988"/>
                <a:ext cx="479002" cy="483653"/>
              </a:xfrm>
              <a:prstGeom prst="rect">
                <a:avLst/>
              </a:prstGeom>
              <a:noFill/>
            </p:spPr>
            <p:txBody>
              <a:bodyPr wrap="none" rtlCol="0">
                <a:spAutoFit/>
              </a:bodyPr>
              <a:lstStyle/>
              <a:p>
                <a:r>
                  <a:rPr lang="en-GB" sz="2000" dirty="0">
                    <a:solidFill>
                      <a:srgbClr val="0000FF"/>
                    </a:solidFill>
                    <a:sym typeface="Symbol" panose="05050102010706020507" pitchFamily="18" charset="2"/>
                  </a:rPr>
                  <a:t>-</a:t>
                </a:r>
                <a:endParaRPr lang="en-GB" sz="2000" dirty="0">
                  <a:solidFill>
                    <a:srgbClr val="0000FF"/>
                  </a:solidFill>
                </a:endParaRPr>
              </a:p>
            </p:txBody>
          </p:sp>
        </p:grpSp>
        <p:cxnSp>
          <p:nvCxnSpPr>
            <p:cNvPr id="33" name="Straight Connector 32">
              <a:extLst>
                <a:ext uri="{FF2B5EF4-FFF2-40B4-BE49-F238E27FC236}">
                  <a16:creationId xmlns:a16="http://schemas.microsoft.com/office/drawing/2014/main" id="{F8EC4284-7EB3-47F5-ABC3-975DF0635508}"/>
                </a:ext>
              </a:extLst>
            </p:cNvPr>
            <p:cNvCxnSpPr>
              <a:cxnSpLocks/>
            </p:cNvCxnSpPr>
            <p:nvPr/>
          </p:nvCxnSpPr>
          <p:spPr>
            <a:xfrm flipV="1">
              <a:off x="4986790" y="3235659"/>
              <a:ext cx="365095" cy="194568"/>
            </a:xfrm>
            <a:prstGeom prst="line">
              <a:avLst/>
            </a:prstGeom>
            <a:ln w="57150">
              <a:solidFill>
                <a:srgbClr val="0000FF"/>
              </a:solidFill>
              <a:prstDash val="sysDash"/>
            </a:ln>
          </p:spPr>
          <p:style>
            <a:lnRef idx="1">
              <a:schemeClr val="accent1"/>
            </a:lnRef>
            <a:fillRef idx="0">
              <a:schemeClr val="accent1"/>
            </a:fillRef>
            <a:effectRef idx="0">
              <a:schemeClr val="accent1"/>
            </a:effectRef>
            <a:fontRef idx="minor">
              <a:schemeClr val="tx1"/>
            </a:fontRef>
          </p:style>
        </p:cxnSp>
        <p:grpSp>
          <p:nvGrpSpPr>
            <p:cNvPr id="35" name="Group 34">
              <a:extLst>
                <a:ext uri="{FF2B5EF4-FFF2-40B4-BE49-F238E27FC236}">
                  <a16:creationId xmlns:a16="http://schemas.microsoft.com/office/drawing/2014/main" id="{BF24CF37-8C50-4E57-9875-617066097334}"/>
                </a:ext>
              </a:extLst>
            </p:cNvPr>
            <p:cNvGrpSpPr>
              <a:grpSpLocks noChangeAspect="1"/>
            </p:cNvGrpSpPr>
            <p:nvPr/>
          </p:nvGrpSpPr>
          <p:grpSpPr>
            <a:xfrm rot="1052800">
              <a:off x="5351885" y="4663771"/>
              <a:ext cx="1149076" cy="714136"/>
              <a:chOff x="4240148" y="5667191"/>
              <a:chExt cx="1389005" cy="863250"/>
            </a:xfrm>
          </p:grpSpPr>
          <p:sp>
            <p:nvSpPr>
              <p:cNvPr id="36" name="Oval 35">
                <a:extLst>
                  <a:ext uri="{FF2B5EF4-FFF2-40B4-BE49-F238E27FC236}">
                    <a16:creationId xmlns:a16="http://schemas.microsoft.com/office/drawing/2014/main" id="{310BA2DB-013A-4FEA-9319-7312E5AD1E82}"/>
                  </a:ext>
                </a:extLst>
              </p:cNvPr>
              <p:cNvSpPr/>
              <p:nvPr/>
            </p:nvSpPr>
            <p:spPr>
              <a:xfrm>
                <a:off x="4308392" y="5667191"/>
                <a:ext cx="1320761" cy="863250"/>
              </a:xfrm>
              <a:prstGeom prst="ellipse">
                <a:avLst/>
              </a:prstGeom>
              <a:gradFill flip="none" rotWithShape="1">
                <a:gsLst>
                  <a:gs pos="0">
                    <a:srgbClr val="FF0000">
                      <a:tint val="66000"/>
                      <a:satMod val="160000"/>
                    </a:srgbClr>
                  </a:gs>
                  <a:gs pos="4000">
                    <a:srgbClr val="FF0000"/>
                  </a:gs>
                  <a:gs pos="85000">
                    <a:srgbClr val="FF0000">
                      <a:tint val="23500"/>
                      <a:satMod val="160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TextBox 36">
                <a:extLst>
                  <a:ext uri="{FF2B5EF4-FFF2-40B4-BE49-F238E27FC236}">
                    <a16:creationId xmlns:a16="http://schemas.microsoft.com/office/drawing/2014/main" id="{D591BC0A-2DCC-453F-973C-9572AD351494}"/>
                  </a:ext>
                </a:extLst>
              </p:cNvPr>
              <p:cNvSpPr txBox="1"/>
              <p:nvPr/>
            </p:nvSpPr>
            <p:spPr>
              <a:xfrm>
                <a:off x="4240148" y="5856989"/>
                <a:ext cx="556511" cy="483653"/>
              </a:xfrm>
              <a:prstGeom prst="rect">
                <a:avLst/>
              </a:prstGeom>
              <a:noFill/>
            </p:spPr>
            <p:txBody>
              <a:bodyPr wrap="none" rtlCol="0">
                <a:spAutoFit/>
              </a:bodyPr>
              <a:lstStyle/>
              <a:p>
                <a:r>
                  <a:rPr lang="en-GB" sz="2000" dirty="0">
                    <a:solidFill>
                      <a:srgbClr val="FF0000"/>
                    </a:solidFill>
                    <a:sym typeface="Symbol" panose="05050102010706020507" pitchFamily="18" charset="2"/>
                  </a:rPr>
                  <a:t>+</a:t>
                </a:r>
                <a:endParaRPr lang="en-GB" sz="2000" dirty="0">
                  <a:solidFill>
                    <a:srgbClr val="FF0000"/>
                  </a:solidFill>
                </a:endParaRPr>
              </a:p>
            </p:txBody>
          </p:sp>
          <p:sp>
            <p:nvSpPr>
              <p:cNvPr id="38" name="TextBox 37">
                <a:extLst>
                  <a:ext uri="{FF2B5EF4-FFF2-40B4-BE49-F238E27FC236}">
                    <a16:creationId xmlns:a16="http://schemas.microsoft.com/office/drawing/2014/main" id="{1159149E-E8CD-48FD-BC2B-E5B2AD054720}"/>
                  </a:ext>
                </a:extLst>
              </p:cNvPr>
              <p:cNvSpPr txBox="1"/>
              <p:nvPr/>
            </p:nvSpPr>
            <p:spPr>
              <a:xfrm>
                <a:off x="5150151" y="5856988"/>
                <a:ext cx="479002" cy="483653"/>
              </a:xfrm>
              <a:prstGeom prst="rect">
                <a:avLst/>
              </a:prstGeom>
              <a:noFill/>
            </p:spPr>
            <p:txBody>
              <a:bodyPr wrap="none" rtlCol="0">
                <a:spAutoFit/>
              </a:bodyPr>
              <a:lstStyle/>
              <a:p>
                <a:r>
                  <a:rPr lang="en-GB" sz="2000" dirty="0">
                    <a:solidFill>
                      <a:srgbClr val="0000FF"/>
                    </a:solidFill>
                    <a:sym typeface="Symbol" panose="05050102010706020507" pitchFamily="18" charset="2"/>
                  </a:rPr>
                  <a:t>-</a:t>
                </a:r>
                <a:endParaRPr lang="en-GB" sz="2000" dirty="0">
                  <a:solidFill>
                    <a:srgbClr val="0000FF"/>
                  </a:solidFill>
                </a:endParaRPr>
              </a:p>
            </p:txBody>
          </p:sp>
        </p:grpSp>
        <p:grpSp>
          <p:nvGrpSpPr>
            <p:cNvPr id="39" name="Group 38">
              <a:extLst>
                <a:ext uri="{FF2B5EF4-FFF2-40B4-BE49-F238E27FC236}">
                  <a16:creationId xmlns:a16="http://schemas.microsoft.com/office/drawing/2014/main" id="{39E766FB-4B9F-46FB-AFC6-7A8900F45152}"/>
                </a:ext>
              </a:extLst>
            </p:cNvPr>
            <p:cNvGrpSpPr>
              <a:grpSpLocks noChangeAspect="1"/>
            </p:cNvGrpSpPr>
            <p:nvPr/>
          </p:nvGrpSpPr>
          <p:grpSpPr>
            <a:xfrm>
              <a:off x="3878309" y="4222129"/>
              <a:ext cx="1149076" cy="714136"/>
              <a:chOff x="4240148" y="5667191"/>
              <a:chExt cx="1389005" cy="863250"/>
            </a:xfrm>
          </p:grpSpPr>
          <p:sp>
            <p:nvSpPr>
              <p:cNvPr id="40" name="Oval 39">
                <a:extLst>
                  <a:ext uri="{FF2B5EF4-FFF2-40B4-BE49-F238E27FC236}">
                    <a16:creationId xmlns:a16="http://schemas.microsoft.com/office/drawing/2014/main" id="{1E3BD6A3-8450-43D1-B6FF-3E50A4D1E999}"/>
                  </a:ext>
                </a:extLst>
              </p:cNvPr>
              <p:cNvSpPr/>
              <p:nvPr/>
            </p:nvSpPr>
            <p:spPr>
              <a:xfrm>
                <a:off x="4308392" y="5667191"/>
                <a:ext cx="1320761" cy="863250"/>
              </a:xfrm>
              <a:prstGeom prst="ellipse">
                <a:avLst/>
              </a:prstGeom>
              <a:gradFill flip="none" rotWithShape="1">
                <a:gsLst>
                  <a:gs pos="0">
                    <a:srgbClr val="FF0000">
                      <a:tint val="66000"/>
                      <a:satMod val="160000"/>
                    </a:srgbClr>
                  </a:gs>
                  <a:gs pos="4000">
                    <a:srgbClr val="FF0000"/>
                  </a:gs>
                  <a:gs pos="85000">
                    <a:srgbClr val="FF0000">
                      <a:tint val="23500"/>
                      <a:satMod val="160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TextBox 40">
                <a:extLst>
                  <a:ext uri="{FF2B5EF4-FFF2-40B4-BE49-F238E27FC236}">
                    <a16:creationId xmlns:a16="http://schemas.microsoft.com/office/drawing/2014/main" id="{EFE3EC45-6B70-493F-A7CC-BA5B9631C6F8}"/>
                  </a:ext>
                </a:extLst>
              </p:cNvPr>
              <p:cNvSpPr txBox="1"/>
              <p:nvPr/>
            </p:nvSpPr>
            <p:spPr>
              <a:xfrm>
                <a:off x="4240148" y="5856989"/>
                <a:ext cx="556511" cy="483653"/>
              </a:xfrm>
              <a:prstGeom prst="rect">
                <a:avLst/>
              </a:prstGeom>
              <a:noFill/>
            </p:spPr>
            <p:txBody>
              <a:bodyPr wrap="none" rtlCol="0">
                <a:spAutoFit/>
              </a:bodyPr>
              <a:lstStyle/>
              <a:p>
                <a:r>
                  <a:rPr lang="en-GB" sz="2000" dirty="0">
                    <a:solidFill>
                      <a:srgbClr val="FF0000"/>
                    </a:solidFill>
                    <a:sym typeface="Symbol" panose="05050102010706020507" pitchFamily="18" charset="2"/>
                  </a:rPr>
                  <a:t>+</a:t>
                </a:r>
                <a:endParaRPr lang="en-GB" sz="2000" dirty="0">
                  <a:solidFill>
                    <a:srgbClr val="FF0000"/>
                  </a:solidFill>
                </a:endParaRPr>
              </a:p>
            </p:txBody>
          </p:sp>
          <p:sp>
            <p:nvSpPr>
              <p:cNvPr id="42" name="TextBox 41">
                <a:extLst>
                  <a:ext uri="{FF2B5EF4-FFF2-40B4-BE49-F238E27FC236}">
                    <a16:creationId xmlns:a16="http://schemas.microsoft.com/office/drawing/2014/main" id="{31CB10D6-6EB9-4777-A566-C8A51264D39C}"/>
                  </a:ext>
                </a:extLst>
              </p:cNvPr>
              <p:cNvSpPr txBox="1"/>
              <p:nvPr/>
            </p:nvSpPr>
            <p:spPr>
              <a:xfrm>
                <a:off x="5150151" y="5856988"/>
                <a:ext cx="479002" cy="483653"/>
              </a:xfrm>
              <a:prstGeom prst="rect">
                <a:avLst/>
              </a:prstGeom>
              <a:noFill/>
            </p:spPr>
            <p:txBody>
              <a:bodyPr wrap="none" rtlCol="0">
                <a:spAutoFit/>
              </a:bodyPr>
              <a:lstStyle/>
              <a:p>
                <a:r>
                  <a:rPr lang="en-GB" sz="2000" dirty="0">
                    <a:solidFill>
                      <a:srgbClr val="0000FF"/>
                    </a:solidFill>
                    <a:sym typeface="Symbol" panose="05050102010706020507" pitchFamily="18" charset="2"/>
                  </a:rPr>
                  <a:t>-</a:t>
                </a:r>
                <a:endParaRPr lang="en-GB" sz="2000" dirty="0">
                  <a:solidFill>
                    <a:srgbClr val="0000FF"/>
                  </a:solidFill>
                </a:endParaRPr>
              </a:p>
            </p:txBody>
          </p:sp>
        </p:grpSp>
        <p:cxnSp>
          <p:nvCxnSpPr>
            <p:cNvPr id="43" name="Straight Connector 42">
              <a:extLst>
                <a:ext uri="{FF2B5EF4-FFF2-40B4-BE49-F238E27FC236}">
                  <a16:creationId xmlns:a16="http://schemas.microsoft.com/office/drawing/2014/main" id="{72F1664F-613A-4DED-9354-1E93BEB442FA}"/>
                </a:ext>
              </a:extLst>
            </p:cNvPr>
            <p:cNvCxnSpPr>
              <a:cxnSpLocks/>
            </p:cNvCxnSpPr>
            <p:nvPr/>
          </p:nvCxnSpPr>
          <p:spPr>
            <a:xfrm>
              <a:off x="5017267" y="4573709"/>
              <a:ext cx="462601" cy="205541"/>
            </a:xfrm>
            <a:prstGeom prst="line">
              <a:avLst/>
            </a:prstGeom>
            <a:ln w="57150">
              <a:solidFill>
                <a:srgbClr val="0000FF"/>
              </a:solidFill>
              <a:prstDash val="sysDash"/>
            </a:ln>
          </p:spPr>
          <p:style>
            <a:lnRef idx="1">
              <a:schemeClr val="accent1"/>
            </a:lnRef>
            <a:fillRef idx="0">
              <a:schemeClr val="accent1"/>
            </a:fillRef>
            <a:effectRef idx="0">
              <a:schemeClr val="accent1"/>
            </a:effectRef>
            <a:fontRef idx="minor">
              <a:schemeClr val="tx1"/>
            </a:fontRef>
          </p:style>
        </p:cxnSp>
      </p:grpSp>
      <p:sp>
        <p:nvSpPr>
          <p:cNvPr id="23" name="TextBox 22">
            <a:extLst>
              <a:ext uri="{FF2B5EF4-FFF2-40B4-BE49-F238E27FC236}">
                <a16:creationId xmlns:a16="http://schemas.microsoft.com/office/drawing/2014/main" id="{13A80CCF-CAAF-4714-A1EF-58C9EA0458E3}"/>
              </a:ext>
            </a:extLst>
          </p:cNvPr>
          <p:cNvSpPr txBox="1"/>
          <p:nvPr/>
        </p:nvSpPr>
        <p:spPr>
          <a:xfrm>
            <a:off x="753364" y="708567"/>
            <a:ext cx="2669000" cy="369332"/>
          </a:xfrm>
          <a:prstGeom prst="rect">
            <a:avLst/>
          </a:prstGeom>
          <a:noFill/>
        </p:spPr>
        <p:txBody>
          <a:bodyPr wrap="none" rtlCol="0">
            <a:spAutoFit/>
          </a:bodyPr>
          <a:lstStyle/>
          <a:p>
            <a:r>
              <a:rPr lang="en-GB" b="1" dirty="0">
                <a:solidFill>
                  <a:srgbClr val="0000FF"/>
                </a:solidFill>
                <a:latin typeface="Calibri" panose="020F0502020204030204" pitchFamily="34" charset="0"/>
                <a:cs typeface="Calibri" panose="020F0502020204030204" pitchFamily="34" charset="0"/>
              </a:rPr>
              <a:t>IMF – dipole-dipole forces</a:t>
            </a:r>
          </a:p>
        </p:txBody>
      </p:sp>
      <p:cxnSp>
        <p:nvCxnSpPr>
          <p:cNvPr id="44" name="Straight Arrow Connector 43">
            <a:extLst>
              <a:ext uri="{FF2B5EF4-FFF2-40B4-BE49-F238E27FC236}">
                <a16:creationId xmlns:a16="http://schemas.microsoft.com/office/drawing/2014/main" id="{7E822215-4510-4409-891C-4CF6BEDA9B3F}"/>
              </a:ext>
            </a:extLst>
          </p:cNvPr>
          <p:cNvCxnSpPr>
            <a:cxnSpLocks/>
          </p:cNvCxnSpPr>
          <p:nvPr/>
        </p:nvCxnSpPr>
        <p:spPr>
          <a:xfrm>
            <a:off x="2087864" y="1060923"/>
            <a:ext cx="0" cy="1047438"/>
          </a:xfrm>
          <a:prstGeom prst="straightConnector1">
            <a:avLst/>
          </a:prstGeom>
          <a:ln w="127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59470C7C-2EE3-4AFA-9E1E-04DD8BFB5E6D}"/>
              </a:ext>
            </a:extLst>
          </p:cNvPr>
          <p:cNvSpPr txBox="1"/>
          <p:nvPr/>
        </p:nvSpPr>
        <p:spPr>
          <a:xfrm>
            <a:off x="6804248" y="6438421"/>
            <a:ext cx="889987" cy="369332"/>
          </a:xfrm>
          <a:prstGeom prst="rect">
            <a:avLst/>
          </a:prstGeom>
          <a:noFill/>
        </p:spPr>
        <p:txBody>
          <a:bodyPr wrap="none" rtlCol="0">
            <a:spAutoFit/>
          </a:bodyPr>
          <a:lstStyle/>
          <a:p>
            <a:r>
              <a:rPr lang="en-GB" b="1" dirty="0">
                <a:solidFill>
                  <a:srgbClr val="C00000"/>
                </a:solidFill>
              </a:rPr>
              <a:t>WEAK</a:t>
            </a:r>
          </a:p>
        </p:txBody>
      </p:sp>
      <mc:AlternateContent xmlns:mc="http://schemas.openxmlformats.org/markup-compatibility/2006" xmlns:a14="http://schemas.microsoft.com/office/drawing/2010/main">
        <mc:Choice Requires="a14">
          <p:sp>
            <p:nvSpPr>
              <p:cNvPr id="46" name="TextBox 45">
                <a:extLst>
                  <a:ext uri="{FF2B5EF4-FFF2-40B4-BE49-F238E27FC236}">
                    <a16:creationId xmlns:a16="http://schemas.microsoft.com/office/drawing/2014/main" id="{6DF1CC62-A113-4E7A-B8A4-AE8BC3EC7F7C}"/>
                  </a:ext>
                </a:extLst>
              </p:cNvPr>
              <p:cNvSpPr txBox="1"/>
              <p:nvPr/>
            </p:nvSpPr>
            <p:spPr>
              <a:xfrm>
                <a:off x="4044064" y="3415398"/>
                <a:ext cx="3942298" cy="100495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m:rPr>
                          <m:sty m:val="p"/>
                        </m:rPr>
                        <a:rPr lang="en-GB" sz="2800" b="0" i="0" smtClean="0">
                          <a:solidFill>
                            <a:srgbClr val="FF0000"/>
                          </a:solidFill>
                          <a:latin typeface="Cambria Math" panose="02040503050406030204" pitchFamily="18" charset="0"/>
                        </a:rPr>
                        <m:t>PE</m:t>
                      </m:r>
                      <m:r>
                        <a:rPr lang="en-GB" sz="2800" b="0" i="0"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i="0">
                              <a:latin typeface="Cambria Math" panose="02040503050406030204" pitchFamily="18" charset="0"/>
                            </a:rPr>
                            <m:t>0.66</m:t>
                          </m:r>
                          <m:d>
                            <m:dPr>
                              <m:ctrlPr>
                                <a:rPr lang="en-GB" sz="2800" b="0" i="1" smtClean="0">
                                  <a:latin typeface="Cambria Math" panose="02040503050406030204" pitchFamily="18" charset="0"/>
                                  <a:sym typeface="Symbol" panose="05050102010706020507" pitchFamily="18" charset="2"/>
                                </a:rPr>
                              </m:ctrlPr>
                            </m:dPr>
                            <m:e>
                              <m:r>
                                <a:rPr lang="en-GB" sz="2800" b="0" i="0" smtClean="0">
                                  <a:latin typeface="Cambria Math" panose="02040503050406030204" pitchFamily="18" charset="0"/>
                                  <a:sym typeface="Symbol" panose="05050102010706020507" pitchFamily="18" charset="2"/>
                                </a:rPr>
                                <m:t></m:t>
                              </m:r>
                              <m:r>
                                <a:rPr lang="en-GB" sz="2800" b="0" i="0" baseline="-25000" smtClean="0">
                                  <a:latin typeface="Cambria Math" panose="02040503050406030204" pitchFamily="18" charset="0"/>
                                  <a:sym typeface="Symbol" panose="05050102010706020507" pitchFamily="18" charset="2"/>
                                </a:rPr>
                                <m:t>1</m:t>
                              </m:r>
                              <m:r>
                                <a:rPr lang="en-GB" sz="2800" i="0">
                                  <a:latin typeface="Cambria Math" panose="02040503050406030204" pitchFamily="18" charset="0"/>
                                  <a:sym typeface="Symbol" panose="05050102010706020507" pitchFamily="18" charset="2"/>
                                </a:rPr>
                                <m:t></m:t>
                              </m:r>
                              <m:r>
                                <a:rPr lang="en-GB" sz="2800" b="0" i="0" baseline="-25000" smtClean="0">
                                  <a:latin typeface="Cambria Math" panose="02040503050406030204" pitchFamily="18" charset="0"/>
                                  <a:sym typeface="Symbol" panose="05050102010706020507" pitchFamily="18" charset="2"/>
                                </a:rPr>
                                <m:t>2</m:t>
                              </m:r>
                            </m:e>
                          </m:d>
                          <m:r>
                            <a:rPr lang="en-GB" sz="2800" b="0" i="0" baseline="30000" smtClean="0">
                              <a:latin typeface="Cambria Math" panose="02040503050406030204" pitchFamily="18" charset="0"/>
                              <a:sym typeface="Symbol" panose="05050102010706020507" pitchFamily="18" charset="2"/>
                            </a:rPr>
                            <m:t>2</m:t>
                          </m:r>
                        </m:num>
                        <m:den>
                          <m:r>
                            <a:rPr lang="en-GB" sz="2800" b="0" i="0" smtClean="0">
                              <a:latin typeface="Cambria Math" panose="02040503050406030204" pitchFamily="18" charset="0"/>
                            </a:rPr>
                            <m:t>(4</m:t>
                          </m:r>
                          <m:r>
                            <a:rPr lang="en-GB" sz="2800" b="0" i="0" smtClean="0">
                              <a:latin typeface="Cambria Math" panose="02040503050406030204" pitchFamily="18" charset="0"/>
                              <a:sym typeface="Symbol" panose="05050102010706020507" pitchFamily="18" charset="2"/>
                            </a:rPr>
                            <m:t></m:t>
                          </m:r>
                          <m:r>
                            <a:rPr lang="en-GB" sz="2800" b="0" i="0" baseline="-25000" smtClean="0">
                              <a:latin typeface="Cambria Math" panose="02040503050406030204" pitchFamily="18" charset="0"/>
                              <a:sym typeface="Symbol" panose="05050102010706020507" pitchFamily="18" charset="2"/>
                            </a:rPr>
                            <m:t>0</m:t>
                          </m:r>
                          <m:r>
                            <a:rPr lang="en-GB" sz="2800" b="0" i="0" smtClean="0">
                              <a:latin typeface="Cambria Math" panose="02040503050406030204" pitchFamily="18" charset="0"/>
                              <a:sym typeface="Symbol" panose="05050102010706020507" pitchFamily="18" charset="2"/>
                            </a:rPr>
                            <m:t>)</m:t>
                          </m:r>
                          <m:r>
                            <a:rPr lang="en-GB" sz="2800" b="0" i="0" baseline="30000" smtClean="0">
                              <a:latin typeface="Cambria Math" panose="02040503050406030204" pitchFamily="18" charset="0"/>
                              <a:sym typeface="Symbol" panose="05050102010706020507" pitchFamily="18" charset="2"/>
                            </a:rPr>
                            <m:t>2</m:t>
                          </m:r>
                          <m:r>
                            <m:rPr>
                              <m:sty m:val="p"/>
                            </m:rPr>
                            <a:rPr lang="en-GB" sz="2800" b="0" i="0" smtClean="0">
                              <a:latin typeface="Cambria Math" panose="02040503050406030204" pitchFamily="18" charset="0"/>
                              <a:sym typeface="Symbol" panose="05050102010706020507" pitchFamily="18" charset="2"/>
                            </a:rPr>
                            <m:t>k</m:t>
                          </m:r>
                          <m:r>
                            <m:rPr>
                              <m:sty m:val="p"/>
                            </m:rPr>
                            <a:rPr lang="en-GB" sz="2800" b="0" i="0" baseline="-25000" smtClean="0">
                              <a:latin typeface="Cambria Math" panose="02040503050406030204" pitchFamily="18" charset="0"/>
                              <a:sym typeface="Symbol" panose="05050102010706020507" pitchFamily="18" charset="2"/>
                            </a:rPr>
                            <m:t>B</m:t>
                          </m:r>
                          <m:r>
                            <m:rPr>
                              <m:sty m:val="p"/>
                            </m:rPr>
                            <a:rPr lang="en-GB" sz="2800" b="0" i="0" smtClean="0">
                              <a:latin typeface="Cambria Math" panose="02040503050406030204" pitchFamily="18" charset="0"/>
                              <a:sym typeface="Symbol" panose="05050102010706020507" pitchFamily="18" charset="2"/>
                            </a:rPr>
                            <m:t>T</m:t>
                          </m:r>
                        </m:den>
                      </m:f>
                      <m:r>
                        <a:rPr lang="en-GB" sz="2800" b="0" i="0" smtClean="0">
                          <a:latin typeface="Cambria Math" panose="02040503050406030204" pitchFamily="18" charset="0"/>
                          <a:sym typeface="Symbol" panose="05050102010706020507" pitchFamily="18" charset="2"/>
                        </a:rPr>
                        <m:t></m:t>
                      </m:r>
                      <m:f>
                        <m:fPr>
                          <m:ctrlPr>
                            <a:rPr lang="en-GB" sz="2800" b="0" i="1" smtClean="0">
                              <a:latin typeface="Cambria Math" panose="02040503050406030204" pitchFamily="18" charset="0"/>
                              <a:sym typeface="Symbol" panose="05050102010706020507" pitchFamily="18" charset="2"/>
                            </a:rPr>
                          </m:ctrlPr>
                        </m:fPr>
                        <m:num>
                          <m:r>
                            <a:rPr lang="en-GB" sz="2800" b="0" i="0" smtClean="0">
                              <a:latin typeface="Cambria Math" panose="02040503050406030204" pitchFamily="18" charset="0"/>
                              <a:sym typeface="Symbol" panose="05050102010706020507" pitchFamily="18" charset="2"/>
                            </a:rPr>
                            <m:t>1</m:t>
                          </m:r>
                        </m:num>
                        <m:den>
                          <m:r>
                            <m:rPr>
                              <m:sty m:val="p"/>
                            </m:rPr>
                            <a:rPr lang="en-GB" sz="2800" b="0" i="0" smtClean="0">
                              <a:solidFill>
                                <a:srgbClr val="FF0000"/>
                              </a:solidFill>
                              <a:latin typeface="Cambria Math" panose="02040503050406030204" pitchFamily="18" charset="0"/>
                              <a:sym typeface="Symbol" panose="05050102010706020507" pitchFamily="18" charset="2"/>
                            </a:rPr>
                            <m:t>r</m:t>
                          </m:r>
                          <m:r>
                            <a:rPr lang="en-GB" sz="2800" b="0" i="0" baseline="30000" smtClean="0">
                              <a:solidFill>
                                <a:srgbClr val="FF0000"/>
                              </a:solidFill>
                              <a:latin typeface="Cambria Math" panose="02040503050406030204" pitchFamily="18" charset="0"/>
                              <a:sym typeface="Symbol" panose="05050102010706020507" pitchFamily="18" charset="2"/>
                            </a:rPr>
                            <m:t>6</m:t>
                          </m:r>
                          <m:r>
                            <a:rPr lang="en-GB" sz="2800" b="0" i="0" baseline="30000" smtClean="0">
                              <a:latin typeface="Cambria Math" panose="02040503050406030204" pitchFamily="18" charset="0"/>
                              <a:sym typeface="Symbol" panose="05050102010706020507" pitchFamily="18" charset="2"/>
                            </a:rPr>
                            <m:t> </m:t>
                          </m:r>
                        </m:den>
                      </m:f>
                    </m:oMath>
                  </m:oMathPara>
                </a14:m>
                <a:endParaRPr lang="en-GB" sz="2800" dirty="0"/>
              </a:p>
            </p:txBody>
          </p:sp>
        </mc:Choice>
        <mc:Fallback xmlns="">
          <p:sp>
            <p:nvSpPr>
              <p:cNvPr id="46" name="TextBox 45">
                <a:extLst>
                  <a:ext uri="{FF2B5EF4-FFF2-40B4-BE49-F238E27FC236}">
                    <a16:creationId xmlns:a16="http://schemas.microsoft.com/office/drawing/2014/main" id="{6DF1CC62-A113-4E7A-B8A4-AE8BC3EC7F7C}"/>
                  </a:ext>
                </a:extLst>
              </p:cNvPr>
              <p:cNvSpPr txBox="1">
                <a:spLocks noRot="1" noChangeAspect="1" noMove="1" noResize="1" noEditPoints="1" noAdjustHandles="1" noChangeArrowheads="1" noChangeShapeType="1" noTextEdit="1"/>
              </p:cNvSpPr>
              <p:nvPr/>
            </p:nvSpPr>
            <p:spPr>
              <a:xfrm>
                <a:off x="4044064" y="3415398"/>
                <a:ext cx="3942298" cy="1004955"/>
              </a:xfrm>
              <a:prstGeom prst="rect">
                <a:avLst/>
              </a:prstGeom>
              <a:blipFill>
                <a:blip r:embed="rId4"/>
                <a:stretch>
                  <a:fillRect/>
                </a:stretch>
              </a:blipFill>
            </p:spPr>
            <p:txBody>
              <a:bodyPr/>
              <a:lstStyle/>
              <a:p>
                <a:r>
                  <a:rPr lang="en-GB">
                    <a:noFill/>
                  </a:rPr>
                  <a:t> </a:t>
                </a:r>
              </a:p>
            </p:txBody>
          </p:sp>
        </mc:Fallback>
      </mc:AlternateContent>
      <p:sp>
        <p:nvSpPr>
          <p:cNvPr id="47" name="TextBox 46">
            <a:extLst>
              <a:ext uri="{FF2B5EF4-FFF2-40B4-BE49-F238E27FC236}">
                <a16:creationId xmlns:a16="http://schemas.microsoft.com/office/drawing/2014/main" id="{C0EBA2B1-797F-4A4D-88E3-71AB41A2C721}"/>
              </a:ext>
            </a:extLst>
          </p:cNvPr>
          <p:cNvSpPr txBox="1"/>
          <p:nvPr/>
        </p:nvSpPr>
        <p:spPr>
          <a:xfrm>
            <a:off x="2051720" y="5848208"/>
            <a:ext cx="4852675" cy="400110"/>
          </a:xfrm>
          <a:prstGeom prst="rect">
            <a:avLst/>
          </a:prstGeom>
          <a:noFill/>
        </p:spPr>
        <p:txBody>
          <a:bodyPr wrap="none" rtlCol="0">
            <a:spAutoFit/>
          </a:bodyPr>
          <a:lstStyle/>
          <a:p>
            <a:r>
              <a:rPr lang="en-GB" sz="2000" b="1" dirty="0">
                <a:solidFill>
                  <a:srgbClr val="0000FF"/>
                </a:solidFill>
                <a:latin typeface="Calibri" panose="020F0502020204030204" pitchFamily="34" charset="0"/>
                <a:cs typeface="Calibri" panose="020F0502020204030204" pitchFamily="34" charset="0"/>
              </a:rPr>
              <a:t>PE decreases when the distance increases r</a:t>
            </a:r>
            <a:r>
              <a:rPr lang="en-GB" sz="2000" b="1" baseline="30000" dirty="0">
                <a:solidFill>
                  <a:srgbClr val="0000FF"/>
                </a:solidFill>
                <a:latin typeface="Calibri" panose="020F0502020204030204" pitchFamily="34" charset="0"/>
                <a:cs typeface="Calibri" panose="020F0502020204030204" pitchFamily="34" charset="0"/>
              </a:rPr>
              <a:t>6</a:t>
            </a:r>
          </a:p>
        </p:txBody>
      </p:sp>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A3E048DA-DAC3-4E06-85DE-AC64D1C020CE}"/>
                  </a:ext>
                </a:extLst>
              </p:cNvPr>
              <p:cNvSpPr txBox="1"/>
              <p:nvPr/>
            </p:nvSpPr>
            <p:spPr>
              <a:xfrm>
                <a:off x="4427984" y="4666022"/>
                <a:ext cx="3632370" cy="584775"/>
              </a:xfrm>
              <a:prstGeom prst="rect">
                <a:avLst/>
              </a:prstGeom>
              <a:noFill/>
            </p:spPr>
            <p:txBody>
              <a:bodyPr wrap="square">
                <a:spAutoFit/>
              </a:bodyPr>
              <a:lstStyle/>
              <a:p>
                <a:pPr marL="285750" indent="-285750">
                  <a:buFont typeface="Symbol" panose="05050102010706020507" pitchFamily="18" charset="2"/>
                  <a:buChar char="m"/>
                </a:pPr>
                <a14:m>
                  <m:oMath xmlns:m="http://schemas.openxmlformats.org/officeDocument/2006/math">
                    <m:r>
                      <a:rPr lang="en-GB" sz="1600" b="0" i="0" smtClean="0">
                        <a:latin typeface="Cambria Math" panose="02040503050406030204" pitchFamily="18" charset="0"/>
                        <a:sym typeface="Symbol" panose="05050102010706020507" pitchFamily="18" charset="2"/>
                      </a:rPr>
                      <m:t>−</m:t>
                    </m:r>
                    <m:r>
                      <m:rPr>
                        <m:sty m:val="p"/>
                      </m:rPr>
                      <a:rPr lang="en-GB" sz="1600" b="0" i="0" smtClean="0">
                        <a:latin typeface="Cambria Math" panose="02040503050406030204" pitchFamily="18" charset="0"/>
                        <a:sym typeface="Symbol" panose="05050102010706020507" pitchFamily="18" charset="2"/>
                      </a:rPr>
                      <m:t>dipole</m:t>
                    </m:r>
                    <m:r>
                      <a:rPr lang="en-GB" sz="1600" b="0" i="0" smtClean="0">
                        <a:latin typeface="Cambria Math" panose="02040503050406030204" pitchFamily="18" charset="0"/>
                        <a:sym typeface="Symbol" panose="05050102010706020507" pitchFamily="18" charset="2"/>
                      </a:rPr>
                      <m:t> </m:t>
                    </m:r>
                    <m:r>
                      <m:rPr>
                        <m:sty m:val="p"/>
                      </m:rPr>
                      <a:rPr lang="en-GB" sz="1600" b="0" i="0" smtClean="0">
                        <a:latin typeface="Cambria Math" panose="02040503050406030204" pitchFamily="18" charset="0"/>
                        <a:sym typeface="Symbol" panose="05050102010706020507" pitchFamily="18" charset="2"/>
                      </a:rPr>
                      <m:t>moment</m:t>
                    </m:r>
                    <m:r>
                      <a:rPr lang="en-GB" sz="1600" b="0" i="0" smtClean="0">
                        <a:latin typeface="Cambria Math" panose="02040503050406030204" pitchFamily="18" charset="0"/>
                        <a:sym typeface="Symbol" panose="05050102010706020507" pitchFamily="18" charset="2"/>
                      </a:rPr>
                      <m:t> </m:t>
                    </m:r>
                    <m:r>
                      <m:rPr>
                        <m:sty m:val="p"/>
                      </m:rPr>
                      <a:rPr lang="en-GB" sz="1600" b="0" i="0" smtClean="0">
                        <a:latin typeface="Cambria Math" panose="02040503050406030204" pitchFamily="18" charset="0"/>
                        <a:sym typeface="Symbol" panose="05050102010706020507" pitchFamily="18" charset="2"/>
                      </a:rPr>
                      <m:t>on</m:t>
                    </m:r>
                    <m:r>
                      <a:rPr lang="en-GB" sz="1600" b="0" i="0" smtClean="0">
                        <a:latin typeface="Cambria Math" panose="02040503050406030204" pitchFamily="18" charset="0"/>
                        <a:sym typeface="Symbol" panose="05050102010706020507" pitchFamily="18" charset="2"/>
                      </a:rPr>
                      <m:t> </m:t>
                    </m:r>
                    <m:r>
                      <m:rPr>
                        <m:sty m:val="p"/>
                      </m:rPr>
                      <a:rPr lang="en-GB" sz="1600" b="0" i="0" smtClean="0">
                        <a:latin typeface="Cambria Math" panose="02040503050406030204" pitchFamily="18" charset="0"/>
                        <a:sym typeface="Symbol" panose="05050102010706020507" pitchFamily="18" charset="2"/>
                      </a:rPr>
                      <m:t>a</m:t>
                    </m:r>
                    <m:r>
                      <a:rPr lang="en-GB" sz="1600" b="0" i="0" smtClean="0">
                        <a:latin typeface="Cambria Math" panose="02040503050406030204" pitchFamily="18" charset="0"/>
                        <a:sym typeface="Symbol" panose="05050102010706020507" pitchFamily="18" charset="2"/>
                      </a:rPr>
                      <m:t> </m:t>
                    </m:r>
                    <m:r>
                      <m:rPr>
                        <m:sty m:val="p"/>
                      </m:rPr>
                      <a:rPr lang="en-GB" sz="1600" b="0" i="0" smtClean="0">
                        <a:latin typeface="Cambria Math" panose="02040503050406030204" pitchFamily="18" charset="0"/>
                        <a:sym typeface="Symbol" panose="05050102010706020507" pitchFamily="18" charset="2"/>
                      </a:rPr>
                      <m:t>molecule</m:t>
                    </m:r>
                  </m:oMath>
                </a14:m>
                <a:endParaRPr lang="en-GB" sz="1600" b="0" dirty="0">
                  <a:latin typeface="Calibri" panose="020F0502020204030204" pitchFamily="34" charset="0"/>
                  <a:cs typeface="Calibri" panose="020F0502020204030204" pitchFamily="34" charset="0"/>
                  <a:sym typeface="Symbol" panose="05050102010706020507" pitchFamily="18" charset="2"/>
                </a:endParaRPr>
              </a:p>
              <a:p>
                <a:r>
                  <a:rPr lang="en-GB" sz="1600" dirty="0">
                    <a:latin typeface="Calibri" panose="020F0502020204030204" pitchFamily="34" charset="0"/>
                    <a:cs typeface="Calibri" panose="020F0502020204030204" pitchFamily="34" charset="0"/>
                  </a:rPr>
                  <a:t>k</a:t>
                </a:r>
                <a:r>
                  <a:rPr lang="en-GB" sz="1600" baseline="-25000" dirty="0">
                    <a:latin typeface="Calibri" panose="020F0502020204030204" pitchFamily="34" charset="0"/>
                    <a:cs typeface="Calibri" panose="020F0502020204030204" pitchFamily="34" charset="0"/>
                  </a:rPr>
                  <a:t>B</a:t>
                </a:r>
                <a:r>
                  <a:rPr lang="en-GB" sz="1600" dirty="0">
                    <a:latin typeface="Calibri" panose="020F0502020204030204" pitchFamily="34" charset="0"/>
                    <a:cs typeface="Calibri" panose="020F0502020204030204" pitchFamily="34" charset="0"/>
                  </a:rPr>
                  <a:t> – </a:t>
                </a:r>
                <a:r>
                  <a:rPr lang="en-GB" sz="1600" dirty="0" err="1">
                    <a:latin typeface="Calibri" panose="020F0502020204030204" pitchFamily="34" charset="0"/>
                    <a:cs typeface="Calibri" panose="020F0502020204030204" pitchFamily="34" charset="0"/>
                  </a:rPr>
                  <a:t>Boltzman</a:t>
                </a:r>
                <a:r>
                  <a:rPr lang="en-GB" sz="1600" dirty="0">
                    <a:latin typeface="Calibri" panose="020F0502020204030204" pitchFamily="34" charset="0"/>
                    <a:cs typeface="Calibri" panose="020F0502020204030204" pitchFamily="34" charset="0"/>
                  </a:rPr>
                  <a:t> constant</a:t>
                </a:r>
              </a:p>
            </p:txBody>
          </p:sp>
        </mc:Choice>
        <mc:Fallback xmlns="">
          <p:sp>
            <p:nvSpPr>
              <p:cNvPr id="49" name="TextBox 48">
                <a:extLst>
                  <a:ext uri="{FF2B5EF4-FFF2-40B4-BE49-F238E27FC236}">
                    <a16:creationId xmlns:a16="http://schemas.microsoft.com/office/drawing/2014/main" id="{A3E048DA-DAC3-4E06-85DE-AC64D1C020CE}"/>
                  </a:ext>
                </a:extLst>
              </p:cNvPr>
              <p:cNvSpPr txBox="1">
                <a:spLocks noRot="1" noChangeAspect="1" noMove="1" noResize="1" noEditPoints="1" noAdjustHandles="1" noChangeArrowheads="1" noChangeShapeType="1" noTextEdit="1"/>
              </p:cNvSpPr>
              <p:nvPr/>
            </p:nvSpPr>
            <p:spPr>
              <a:xfrm>
                <a:off x="4427984" y="4666022"/>
                <a:ext cx="3632370" cy="584775"/>
              </a:xfrm>
              <a:prstGeom prst="rect">
                <a:avLst/>
              </a:prstGeom>
              <a:blipFill>
                <a:blip r:embed="rId5"/>
                <a:stretch>
                  <a:fillRect l="-839" t="-5208" b="-12500"/>
                </a:stretch>
              </a:blipFill>
            </p:spPr>
            <p:txBody>
              <a:bodyPr/>
              <a:lstStyle/>
              <a:p>
                <a:r>
                  <a:rPr lang="en-GB">
                    <a:noFill/>
                  </a:rPr>
                  <a:t> </a:t>
                </a:r>
              </a:p>
            </p:txBody>
          </p:sp>
        </mc:Fallback>
      </mc:AlternateContent>
      <p:sp>
        <p:nvSpPr>
          <p:cNvPr id="52" name="TextBox 51">
            <a:extLst>
              <a:ext uri="{FF2B5EF4-FFF2-40B4-BE49-F238E27FC236}">
                <a16:creationId xmlns:a16="http://schemas.microsoft.com/office/drawing/2014/main" id="{093BE490-F290-40C7-898F-42D963966C61}"/>
              </a:ext>
            </a:extLst>
          </p:cNvPr>
          <p:cNvSpPr txBox="1"/>
          <p:nvPr/>
        </p:nvSpPr>
        <p:spPr>
          <a:xfrm>
            <a:off x="3985560" y="690783"/>
            <a:ext cx="4917553" cy="2460674"/>
          </a:xfrm>
          <a:prstGeom prst="rect">
            <a:avLst/>
          </a:prstGeom>
          <a:noFill/>
        </p:spPr>
        <p:txBody>
          <a:bodyPr wrap="square" rtlCol="0">
            <a:spAutoFit/>
          </a:bodyPr>
          <a:lstStyle/>
          <a:p>
            <a:pPr marL="285750" indent="-285750">
              <a:lnSpc>
                <a:spcPct val="130000"/>
              </a:lnSpc>
              <a:buFont typeface="Arial" panose="020B0604020202020204" pitchFamily="34" charset="0"/>
              <a:buChar char="•"/>
            </a:pPr>
            <a:r>
              <a:rPr lang="en-GB" sz="2000" dirty="0">
                <a:latin typeface="Calibri" panose="020F0502020204030204" pitchFamily="34" charset="0"/>
                <a:cs typeface="Calibri" panose="020F0502020204030204" pitchFamily="34" charset="0"/>
              </a:rPr>
              <a:t>between two discrete molecules</a:t>
            </a:r>
          </a:p>
          <a:p>
            <a:pPr marL="285750" indent="-285750">
              <a:lnSpc>
                <a:spcPct val="130000"/>
              </a:lnSpc>
              <a:buFont typeface="Arial" panose="020B0604020202020204" pitchFamily="34" charset="0"/>
              <a:buChar char="•"/>
            </a:pPr>
            <a:r>
              <a:rPr lang="en-GB" sz="2000" dirty="0">
                <a:latin typeface="Calibri" panose="020F0502020204030204" pitchFamily="34" charset="0"/>
                <a:cs typeface="Calibri" panose="020F0502020204030204" pitchFamily="34" charset="0"/>
              </a:rPr>
              <a:t>whole molecule that has a dipole moment interacts with another dipole molecule</a:t>
            </a:r>
          </a:p>
          <a:p>
            <a:pPr marL="285750" indent="-285750">
              <a:lnSpc>
                <a:spcPct val="130000"/>
              </a:lnSpc>
              <a:buFont typeface="Arial" panose="020B0604020202020204" pitchFamily="34" charset="0"/>
              <a:buChar char="•"/>
            </a:pPr>
            <a:r>
              <a:rPr lang="en-GB" sz="2000" dirty="0">
                <a:latin typeface="Calibri" panose="020F0502020204030204" pitchFamily="34" charset="0"/>
                <a:cs typeface="Calibri" panose="020F0502020204030204" pitchFamily="34" charset="0"/>
              </a:rPr>
              <a:t>weaker than IPF </a:t>
            </a:r>
          </a:p>
          <a:p>
            <a:pPr marL="285750" indent="-285750">
              <a:lnSpc>
                <a:spcPct val="130000"/>
              </a:lnSpc>
              <a:buFont typeface="Arial" panose="020B0604020202020204" pitchFamily="34" charset="0"/>
              <a:buChar char="•"/>
            </a:pPr>
            <a:r>
              <a:rPr lang="en-GB" sz="2000" dirty="0">
                <a:latin typeface="Calibri" panose="020F0502020204030204" pitchFamily="34" charset="0"/>
                <a:cs typeface="Calibri" panose="020F0502020204030204" pitchFamily="34" charset="0"/>
              </a:rPr>
              <a:t>undirected, slightly negative interaction</a:t>
            </a:r>
          </a:p>
          <a:p>
            <a:pPr marL="285750" indent="-285750">
              <a:lnSpc>
                <a:spcPct val="130000"/>
              </a:lnSpc>
              <a:buFont typeface="Arial" panose="020B0604020202020204" pitchFamily="34" charset="0"/>
              <a:buChar char="•"/>
            </a:pPr>
            <a:r>
              <a:rPr lang="en-GB" sz="2000" dirty="0">
                <a:latin typeface="Calibri" panose="020F0502020204030204" pitchFamily="34" charset="0"/>
                <a:cs typeface="Calibri" panose="020F0502020204030204" pitchFamily="34" charset="0"/>
              </a:rPr>
              <a:t>affect the molecules</a:t>
            </a:r>
          </a:p>
        </p:txBody>
      </p:sp>
    </p:spTree>
    <p:extLst>
      <p:ext uri="{BB962C8B-B14F-4D97-AF65-F5344CB8AC3E}">
        <p14:creationId xmlns:p14="http://schemas.microsoft.com/office/powerpoint/2010/main" val="6272255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15685"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2"/>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3"/>
            <a:stretch>
              <a:fillRect/>
            </a:stretch>
          </p:blipFill>
          <p:spPr>
            <a:xfrm>
              <a:off x="7760249" y="6381328"/>
              <a:ext cx="1383751" cy="483518"/>
            </a:xfrm>
            <a:prstGeom prst="rect">
              <a:avLst/>
            </a:prstGeom>
          </p:spPr>
        </p:pic>
      </p:grpSp>
      <p:sp>
        <p:nvSpPr>
          <p:cNvPr id="6" name="TextBox 5">
            <a:extLst>
              <a:ext uri="{FF2B5EF4-FFF2-40B4-BE49-F238E27FC236}">
                <a16:creationId xmlns:a16="http://schemas.microsoft.com/office/drawing/2014/main" id="{8098FA4E-8FC3-4F71-B7B9-CE829D73CCB3}"/>
              </a:ext>
            </a:extLst>
          </p:cNvPr>
          <p:cNvSpPr txBox="1"/>
          <p:nvPr/>
        </p:nvSpPr>
        <p:spPr>
          <a:xfrm>
            <a:off x="0" y="20297"/>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IMF – LONDON DISPERSION FORCES</a:t>
            </a:r>
          </a:p>
        </p:txBody>
      </p:sp>
      <p:sp>
        <p:nvSpPr>
          <p:cNvPr id="2" name="TextBox 1">
            <a:extLst>
              <a:ext uri="{FF2B5EF4-FFF2-40B4-BE49-F238E27FC236}">
                <a16:creationId xmlns:a16="http://schemas.microsoft.com/office/drawing/2014/main" id="{08FCE99E-59D1-4BA7-AEEE-08988AAE9F3B}"/>
              </a:ext>
            </a:extLst>
          </p:cNvPr>
          <p:cNvSpPr txBox="1"/>
          <p:nvPr/>
        </p:nvSpPr>
        <p:spPr>
          <a:xfrm>
            <a:off x="322071" y="554639"/>
            <a:ext cx="3075073" cy="369332"/>
          </a:xfrm>
          <a:prstGeom prst="rect">
            <a:avLst/>
          </a:prstGeom>
          <a:noFill/>
        </p:spPr>
        <p:txBody>
          <a:bodyPr wrap="none" rtlCol="0">
            <a:spAutoFit/>
          </a:bodyPr>
          <a:lstStyle/>
          <a:p>
            <a:r>
              <a:rPr lang="en-GB" b="1" dirty="0">
                <a:solidFill>
                  <a:srgbClr val="0000FF"/>
                </a:solidFill>
                <a:latin typeface="Clibri"/>
              </a:rPr>
              <a:t>Non-polar Covalent Molecules</a:t>
            </a:r>
          </a:p>
        </p:txBody>
      </p:sp>
      <p:grpSp>
        <p:nvGrpSpPr>
          <p:cNvPr id="15" name="Group 14">
            <a:extLst>
              <a:ext uri="{FF2B5EF4-FFF2-40B4-BE49-F238E27FC236}">
                <a16:creationId xmlns:a16="http://schemas.microsoft.com/office/drawing/2014/main" id="{F3F1C7DE-E986-4632-9C38-67931E0D7281}"/>
              </a:ext>
            </a:extLst>
          </p:cNvPr>
          <p:cNvGrpSpPr/>
          <p:nvPr/>
        </p:nvGrpSpPr>
        <p:grpSpPr>
          <a:xfrm>
            <a:off x="179512" y="3219165"/>
            <a:ext cx="3561946" cy="1286707"/>
            <a:chOff x="452365" y="2308745"/>
            <a:chExt cx="3561946" cy="1286707"/>
          </a:xfrm>
        </p:grpSpPr>
        <p:sp>
          <p:nvSpPr>
            <p:cNvPr id="10" name="Oval 9">
              <a:extLst>
                <a:ext uri="{FF2B5EF4-FFF2-40B4-BE49-F238E27FC236}">
                  <a16:creationId xmlns:a16="http://schemas.microsoft.com/office/drawing/2014/main" id="{55EB09BD-31A9-4A8F-9A2B-624C1CCC3F06}"/>
                </a:ext>
              </a:extLst>
            </p:cNvPr>
            <p:cNvSpPr/>
            <p:nvPr/>
          </p:nvSpPr>
          <p:spPr>
            <a:xfrm rot="10800000">
              <a:off x="534171" y="2308745"/>
              <a:ext cx="1401184" cy="915813"/>
            </a:xfrm>
            <a:prstGeom prst="ellipse">
              <a:avLst/>
            </a:prstGeom>
            <a:gradFill flip="none" rotWithShape="1">
              <a:gsLst>
                <a:gs pos="0">
                  <a:srgbClr val="FF0000">
                    <a:tint val="66000"/>
                    <a:satMod val="160000"/>
                  </a:srgbClr>
                </a:gs>
                <a:gs pos="4000">
                  <a:srgbClr val="FF0000"/>
                </a:gs>
                <a:gs pos="85000">
                  <a:srgbClr val="FF0000">
                    <a:tint val="23500"/>
                    <a:satMod val="160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a:extLst>
                <a:ext uri="{FF2B5EF4-FFF2-40B4-BE49-F238E27FC236}">
                  <a16:creationId xmlns:a16="http://schemas.microsoft.com/office/drawing/2014/main" id="{7180C3F2-71F3-41D9-AA31-B3D3C7DCD7C8}"/>
                </a:ext>
              </a:extLst>
            </p:cNvPr>
            <p:cNvSpPr/>
            <p:nvPr/>
          </p:nvSpPr>
          <p:spPr>
            <a:xfrm rot="10800000">
              <a:off x="2465224" y="2308745"/>
              <a:ext cx="1401184" cy="915813"/>
            </a:xfrm>
            <a:prstGeom prst="ellipse">
              <a:avLst/>
            </a:prstGeom>
            <a:gradFill flip="none" rotWithShape="1">
              <a:gsLst>
                <a:gs pos="0">
                  <a:srgbClr val="FF0000">
                    <a:tint val="66000"/>
                    <a:satMod val="160000"/>
                  </a:srgbClr>
                </a:gs>
                <a:gs pos="4000">
                  <a:srgbClr val="FF0000"/>
                </a:gs>
                <a:gs pos="85000">
                  <a:srgbClr val="FF0000">
                    <a:tint val="23500"/>
                    <a:satMod val="160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7" name="Straight Connector 16">
              <a:extLst>
                <a:ext uri="{FF2B5EF4-FFF2-40B4-BE49-F238E27FC236}">
                  <a16:creationId xmlns:a16="http://schemas.microsoft.com/office/drawing/2014/main" id="{F60AB17A-5F42-4ECD-8E75-3C13E3AB97D1}"/>
                </a:ext>
              </a:extLst>
            </p:cNvPr>
            <p:cNvCxnSpPr>
              <a:cxnSpLocks/>
            </p:cNvCxnSpPr>
            <p:nvPr/>
          </p:nvCxnSpPr>
          <p:spPr>
            <a:xfrm>
              <a:off x="1946422" y="2773182"/>
              <a:ext cx="518800" cy="0"/>
            </a:xfrm>
            <a:prstGeom prst="line">
              <a:avLst/>
            </a:prstGeom>
            <a:ln w="57150">
              <a:solidFill>
                <a:srgbClr val="0000FF"/>
              </a:solidFill>
              <a:prstDash val="sysDash"/>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DBC53062-C5B7-4EC3-B4C9-2B44DFF23BF9}"/>
                </a:ext>
              </a:extLst>
            </p:cNvPr>
            <p:cNvSpPr txBox="1"/>
            <p:nvPr/>
          </p:nvSpPr>
          <p:spPr>
            <a:xfrm>
              <a:off x="1397830" y="3195342"/>
              <a:ext cx="587020" cy="400110"/>
            </a:xfrm>
            <a:prstGeom prst="rect">
              <a:avLst/>
            </a:prstGeom>
            <a:noFill/>
          </p:spPr>
          <p:txBody>
            <a:bodyPr wrap="none" rtlCol="0">
              <a:spAutoFit/>
            </a:bodyPr>
            <a:lstStyle/>
            <a:p>
              <a:r>
                <a:rPr lang="en-GB" sz="2000" dirty="0">
                  <a:solidFill>
                    <a:srgbClr val="FF6600"/>
                  </a:solidFill>
                  <a:sym typeface="Symbol" panose="05050102010706020507" pitchFamily="18" charset="2"/>
                </a:rPr>
                <a:t>+</a:t>
              </a:r>
              <a:endParaRPr lang="en-GB" sz="2000" dirty="0">
                <a:solidFill>
                  <a:srgbClr val="FF6600"/>
                </a:solidFill>
              </a:endParaRPr>
            </a:p>
          </p:txBody>
        </p:sp>
        <p:sp>
          <p:nvSpPr>
            <p:cNvPr id="20" name="TextBox 19">
              <a:extLst>
                <a:ext uri="{FF2B5EF4-FFF2-40B4-BE49-F238E27FC236}">
                  <a16:creationId xmlns:a16="http://schemas.microsoft.com/office/drawing/2014/main" id="{838FC059-35F7-4A33-922C-DCFA5B7B3BEB}"/>
                </a:ext>
              </a:extLst>
            </p:cNvPr>
            <p:cNvSpPr txBox="1"/>
            <p:nvPr/>
          </p:nvSpPr>
          <p:spPr>
            <a:xfrm>
              <a:off x="452365" y="3175782"/>
              <a:ext cx="522900" cy="400110"/>
            </a:xfrm>
            <a:prstGeom prst="rect">
              <a:avLst/>
            </a:prstGeom>
            <a:noFill/>
          </p:spPr>
          <p:txBody>
            <a:bodyPr wrap="none" rtlCol="0">
              <a:spAutoFit/>
            </a:bodyPr>
            <a:lstStyle/>
            <a:p>
              <a:r>
                <a:rPr lang="en-GB" sz="2000" dirty="0">
                  <a:solidFill>
                    <a:srgbClr val="0070C0"/>
                  </a:solidFill>
                  <a:sym typeface="Symbol" panose="05050102010706020507" pitchFamily="18" charset="2"/>
                </a:rPr>
                <a:t>-</a:t>
              </a:r>
              <a:endParaRPr lang="en-GB" sz="2000" dirty="0">
                <a:solidFill>
                  <a:srgbClr val="0070C0"/>
                </a:solidFill>
              </a:endParaRPr>
            </a:p>
          </p:txBody>
        </p:sp>
        <p:sp>
          <p:nvSpPr>
            <p:cNvPr id="21" name="TextBox 20">
              <a:extLst>
                <a:ext uri="{FF2B5EF4-FFF2-40B4-BE49-F238E27FC236}">
                  <a16:creationId xmlns:a16="http://schemas.microsoft.com/office/drawing/2014/main" id="{1ABD7BB7-CA3A-434E-9CA5-D46D4ADE0374}"/>
                </a:ext>
              </a:extLst>
            </p:cNvPr>
            <p:cNvSpPr txBox="1"/>
            <p:nvPr/>
          </p:nvSpPr>
          <p:spPr>
            <a:xfrm>
              <a:off x="3427291" y="3153975"/>
              <a:ext cx="587020" cy="400110"/>
            </a:xfrm>
            <a:prstGeom prst="rect">
              <a:avLst/>
            </a:prstGeom>
            <a:noFill/>
          </p:spPr>
          <p:txBody>
            <a:bodyPr wrap="none" rtlCol="0">
              <a:spAutoFit/>
            </a:bodyPr>
            <a:lstStyle/>
            <a:p>
              <a:r>
                <a:rPr lang="en-GB" sz="2000" dirty="0">
                  <a:solidFill>
                    <a:srgbClr val="FF6600"/>
                  </a:solidFill>
                  <a:sym typeface="Symbol" panose="05050102010706020507" pitchFamily="18" charset="2"/>
                </a:rPr>
                <a:t>+</a:t>
              </a:r>
              <a:endParaRPr lang="en-GB" sz="2000" dirty="0">
                <a:solidFill>
                  <a:srgbClr val="FF6600"/>
                </a:solidFill>
              </a:endParaRPr>
            </a:p>
          </p:txBody>
        </p:sp>
        <p:sp>
          <p:nvSpPr>
            <p:cNvPr id="22" name="TextBox 21">
              <a:extLst>
                <a:ext uri="{FF2B5EF4-FFF2-40B4-BE49-F238E27FC236}">
                  <a16:creationId xmlns:a16="http://schemas.microsoft.com/office/drawing/2014/main" id="{E5D96A49-9D9E-4ECA-BDFF-6DAE2BAE381F}"/>
                </a:ext>
              </a:extLst>
            </p:cNvPr>
            <p:cNvSpPr txBox="1"/>
            <p:nvPr/>
          </p:nvSpPr>
          <p:spPr>
            <a:xfrm>
              <a:off x="2480473" y="3145774"/>
              <a:ext cx="522900" cy="400110"/>
            </a:xfrm>
            <a:prstGeom prst="rect">
              <a:avLst/>
            </a:prstGeom>
            <a:noFill/>
          </p:spPr>
          <p:txBody>
            <a:bodyPr wrap="none" rtlCol="0">
              <a:spAutoFit/>
            </a:bodyPr>
            <a:lstStyle/>
            <a:p>
              <a:r>
                <a:rPr lang="en-GB" sz="2000" dirty="0">
                  <a:solidFill>
                    <a:srgbClr val="0070C0"/>
                  </a:solidFill>
                  <a:sym typeface="Symbol" panose="05050102010706020507" pitchFamily="18" charset="2"/>
                </a:rPr>
                <a:t>-</a:t>
              </a:r>
              <a:endParaRPr lang="en-GB" sz="2000" dirty="0">
                <a:solidFill>
                  <a:srgbClr val="0070C0"/>
                </a:solidFill>
              </a:endParaRPr>
            </a:p>
          </p:txBody>
        </p:sp>
      </p:grpSp>
      <p:sp>
        <p:nvSpPr>
          <p:cNvPr id="23" name="TextBox 22">
            <a:extLst>
              <a:ext uri="{FF2B5EF4-FFF2-40B4-BE49-F238E27FC236}">
                <a16:creationId xmlns:a16="http://schemas.microsoft.com/office/drawing/2014/main" id="{77554A7B-29CB-4DBF-9B43-F1B0DF375466}"/>
              </a:ext>
            </a:extLst>
          </p:cNvPr>
          <p:cNvSpPr txBox="1"/>
          <p:nvPr/>
        </p:nvSpPr>
        <p:spPr>
          <a:xfrm>
            <a:off x="287233" y="2348928"/>
            <a:ext cx="3505587" cy="646331"/>
          </a:xfrm>
          <a:prstGeom prst="rect">
            <a:avLst/>
          </a:prstGeom>
          <a:noFill/>
        </p:spPr>
        <p:txBody>
          <a:bodyPr wrap="square" rtlCol="0">
            <a:spAutoFit/>
          </a:bodyPr>
          <a:lstStyle/>
          <a:p>
            <a:r>
              <a:rPr lang="en-GB" b="1" i="1" dirty="0">
                <a:solidFill>
                  <a:srgbClr val="0000FF"/>
                </a:solidFill>
                <a:latin typeface="Calibri" panose="020F0502020204030204" pitchFamily="34" charset="0"/>
                <a:cs typeface="Calibri" panose="020F0502020204030204" pitchFamily="34" charset="0"/>
              </a:rPr>
              <a:t>Induced dipole </a:t>
            </a:r>
          </a:p>
          <a:p>
            <a:r>
              <a:rPr lang="en-GB" b="1" i="1" dirty="0">
                <a:solidFill>
                  <a:srgbClr val="0000FF"/>
                </a:solidFill>
                <a:latin typeface="Calibri" panose="020F0502020204030204" pitchFamily="34" charset="0"/>
                <a:cs typeface="Calibri" panose="020F0502020204030204" pitchFamily="34" charset="0"/>
              </a:rPr>
              <a:t>Proximity of electron cloud</a:t>
            </a:r>
          </a:p>
        </p:txBody>
      </p:sp>
      <p:sp>
        <p:nvSpPr>
          <p:cNvPr id="24" name="TextBox 23">
            <a:extLst>
              <a:ext uri="{FF2B5EF4-FFF2-40B4-BE49-F238E27FC236}">
                <a16:creationId xmlns:a16="http://schemas.microsoft.com/office/drawing/2014/main" id="{D8C35F5B-7602-4E77-8549-D738156EEC94}"/>
              </a:ext>
            </a:extLst>
          </p:cNvPr>
          <p:cNvSpPr txBox="1"/>
          <p:nvPr/>
        </p:nvSpPr>
        <p:spPr>
          <a:xfrm>
            <a:off x="4073928" y="1829667"/>
            <a:ext cx="4879823" cy="2583912"/>
          </a:xfrm>
          <a:prstGeom prst="rect">
            <a:avLst/>
          </a:prstGeom>
          <a:noFill/>
        </p:spPr>
        <p:txBody>
          <a:bodyPr wrap="square" rtlCol="0">
            <a:spAutoFit/>
          </a:bodyPr>
          <a:lstStyle/>
          <a:p>
            <a:pPr>
              <a:lnSpc>
                <a:spcPct val="130000"/>
              </a:lnSpc>
            </a:pPr>
            <a:r>
              <a:rPr lang="en-GB" b="1" dirty="0">
                <a:solidFill>
                  <a:srgbClr val="0000FF"/>
                </a:solidFill>
                <a:latin typeface="Calibri" panose="020F0502020204030204" pitchFamily="34" charset="0"/>
                <a:cs typeface="Calibri" panose="020F0502020204030204" pitchFamily="34" charset="0"/>
              </a:rPr>
              <a:t>POLARIZABILITY: </a:t>
            </a:r>
            <a:r>
              <a:rPr lang="en-US" b="0" i="0" dirty="0">
                <a:solidFill>
                  <a:srgbClr val="333333"/>
                </a:solidFill>
                <a:effectLst/>
                <a:latin typeface="Calibri" panose="020F0502020204030204" pitchFamily="34" charset="0"/>
                <a:cs typeface="Calibri" panose="020F0502020204030204" pitchFamily="34" charset="0"/>
              </a:rPr>
              <a:t>relative tendency of an electron cloud of an atom or molecule, to be distorted from its normal shape by an external electric field, caused by the presence of a nearby </a:t>
            </a:r>
            <a:r>
              <a:rPr lang="en-GB" b="0" i="0" dirty="0">
                <a:solidFill>
                  <a:srgbClr val="333333"/>
                </a:solidFill>
                <a:effectLst/>
                <a:latin typeface="Calibri" panose="020F0502020204030204" pitchFamily="34" charset="0"/>
                <a:cs typeface="Calibri" panose="020F0502020204030204" pitchFamily="34" charset="0"/>
              </a:rPr>
              <a:t>molecule</a:t>
            </a:r>
            <a:endParaRPr lang="en-GB" b="1" dirty="0">
              <a:solidFill>
                <a:srgbClr val="0000FF"/>
              </a:solidFill>
              <a:latin typeface="Calibri" panose="020F0502020204030204" pitchFamily="34" charset="0"/>
              <a:cs typeface="Calibri" panose="020F0502020204030204" pitchFamily="34" charset="0"/>
            </a:endParaRPr>
          </a:p>
          <a:p>
            <a:pPr>
              <a:lnSpc>
                <a:spcPct val="130000"/>
              </a:lnSpc>
            </a:pPr>
            <a:r>
              <a:rPr lang="en-GB" dirty="0">
                <a:solidFill>
                  <a:srgbClr val="0000FF"/>
                </a:solidFill>
                <a:latin typeface="Calibri" panose="020F0502020204030204" pitchFamily="34" charset="0"/>
                <a:cs typeface="Calibri" panose="020F0502020204030204" pitchFamily="34" charset="0"/>
              </a:rPr>
              <a:t>‘Squishiness of molecules’</a:t>
            </a:r>
          </a:p>
          <a:p>
            <a:pPr>
              <a:lnSpc>
                <a:spcPct val="130000"/>
              </a:lnSpc>
            </a:pPr>
            <a:r>
              <a:rPr lang="en-GB" dirty="0">
                <a:solidFill>
                  <a:srgbClr val="0000FF"/>
                </a:solidFill>
                <a:latin typeface="Calibri" panose="020F0502020204030204" pitchFamily="34" charset="0"/>
                <a:cs typeface="Calibri" panose="020F0502020204030204" pitchFamily="34" charset="0"/>
              </a:rPr>
              <a:t>Bigger molecules more squishy</a:t>
            </a:r>
          </a:p>
          <a:p>
            <a:pPr>
              <a:lnSpc>
                <a:spcPct val="130000"/>
              </a:lnSpc>
            </a:pPr>
            <a:r>
              <a:rPr lang="en-GB" dirty="0">
                <a:solidFill>
                  <a:srgbClr val="0000FF"/>
                </a:solidFill>
                <a:latin typeface="Calibri" panose="020F0502020204030204" pitchFamily="34" charset="0"/>
                <a:cs typeface="Calibri" panose="020F0502020204030204" pitchFamily="34" charset="0"/>
              </a:rPr>
              <a:t>Larger LD forces</a:t>
            </a:r>
          </a:p>
        </p:txBody>
      </p:sp>
      <p:sp>
        <p:nvSpPr>
          <p:cNvPr id="4" name="TextBox 3">
            <a:extLst>
              <a:ext uri="{FF2B5EF4-FFF2-40B4-BE49-F238E27FC236}">
                <a16:creationId xmlns:a16="http://schemas.microsoft.com/office/drawing/2014/main" id="{4366CAC5-E9EB-49F6-9C7B-505543262F2C}"/>
              </a:ext>
            </a:extLst>
          </p:cNvPr>
          <p:cNvSpPr txBox="1"/>
          <p:nvPr/>
        </p:nvSpPr>
        <p:spPr>
          <a:xfrm>
            <a:off x="1101811" y="5596962"/>
            <a:ext cx="7488832" cy="775084"/>
          </a:xfrm>
          <a:prstGeom prst="rect">
            <a:avLst/>
          </a:prstGeom>
          <a:noFill/>
        </p:spPr>
        <p:txBody>
          <a:bodyPr wrap="square" rtlCol="0">
            <a:spAutoFit/>
          </a:bodyPr>
          <a:lstStyle/>
          <a:p>
            <a:pPr>
              <a:lnSpc>
                <a:spcPct val="130000"/>
              </a:lnSpc>
            </a:pPr>
            <a:r>
              <a:rPr lang="en-GB" b="1" dirty="0">
                <a:solidFill>
                  <a:srgbClr val="00B0F0"/>
                </a:solidFill>
              </a:rPr>
              <a:t>Van der Waals forces are ALL intermolecular forces</a:t>
            </a:r>
          </a:p>
          <a:p>
            <a:pPr>
              <a:lnSpc>
                <a:spcPct val="130000"/>
              </a:lnSpc>
            </a:pPr>
            <a:r>
              <a:rPr lang="en-GB" b="1" dirty="0">
                <a:solidFill>
                  <a:srgbClr val="00B0F0"/>
                </a:solidFill>
              </a:rPr>
              <a:t>London dispersion forces are an example of Van der Waals forces</a:t>
            </a:r>
          </a:p>
        </p:txBody>
      </p:sp>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id="{C97317F2-665A-4701-8498-146CB773555D}"/>
                  </a:ext>
                </a:extLst>
              </p:cNvPr>
              <p:cNvSpPr txBox="1"/>
              <p:nvPr/>
            </p:nvSpPr>
            <p:spPr>
              <a:xfrm>
                <a:off x="996117" y="4569658"/>
                <a:ext cx="5383330" cy="92217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sty m:val="p"/>
                        </m:rPr>
                        <a:rPr lang="en-GB" sz="2400" b="0" i="0" smtClean="0">
                          <a:solidFill>
                            <a:srgbClr val="FF0000"/>
                          </a:solidFill>
                          <a:latin typeface="Cambria Math" panose="02040503050406030204" pitchFamily="18" charset="0"/>
                        </a:rPr>
                        <m:t>PE</m:t>
                      </m:r>
                      <m:r>
                        <a:rPr lang="en-GB" sz="2400" b="0" i="0"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0" smtClean="0">
                              <a:latin typeface="Cambria Math" panose="02040503050406030204" pitchFamily="18" charset="0"/>
                            </a:rPr>
                            <m:t>1.5</m:t>
                          </m:r>
                          <m:d>
                            <m:dPr>
                              <m:ctrlPr>
                                <a:rPr lang="en-GB" sz="2400" b="0" i="1" smtClean="0">
                                  <a:latin typeface="Cambria Math" panose="02040503050406030204" pitchFamily="18" charset="0"/>
                                  <a:sym typeface="Symbol" panose="05050102010706020507" pitchFamily="18" charset="2"/>
                                </a:rPr>
                              </m:ctrlPr>
                            </m:dPr>
                            <m:e>
                              <m:r>
                                <a:rPr lang="en-GB" sz="2400" b="0" i="0" smtClean="0">
                                  <a:latin typeface="Cambria Math" panose="02040503050406030204" pitchFamily="18" charset="0"/>
                                  <a:sym typeface="Symbol" panose="05050102010706020507" pitchFamily="18" charset="2"/>
                                </a:rPr>
                                <m:t></m:t>
                              </m:r>
                              <m:r>
                                <a:rPr lang="en-GB" sz="2400" b="0" i="0" baseline="-25000" smtClean="0">
                                  <a:latin typeface="Cambria Math" panose="02040503050406030204" pitchFamily="18" charset="0"/>
                                  <a:sym typeface="Symbol" panose="05050102010706020507" pitchFamily="18" charset="2"/>
                                </a:rPr>
                                <m:t>1</m:t>
                              </m:r>
                              <m:r>
                                <a:rPr lang="en-GB" sz="2400" i="0">
                                  <a:latin typeface="Cambria Math" panose="02040503050406030204" pitchFamily="18" charset="0"/>
                                  <a:sym typeface="Symbol" panose="05050102010706020507" pitchFamily="18" charset="2"/>
                                </a:rPr>
                                <m:t></m:t>
                              </m:r>
                              <m:r>
                                <a:rPr lang="en-GB" sz="2400" b="0" i="0" baseline="-25000" smtClean="0">
                                  <a:latin typeface="Cambria Math" panose="02040503050406030204" pitchFamily="18" charset="0"/>
                                  <a:sym typeface="Symbol" panose="05050102010706020507" pitchFamily="18" charset="2"/>
                                </a:rPr>
                                <m:t>2</m:t>
                              </m:r>
                            </m:e>
                          </m:d>
                          <m:r>
                            <a:rPr lang="en-GB" sz="2400" b="0" i="0" baseline="30000" smtClean="0">
                              <a:latin typeface="Cambria Math" panose="02040503050406030204" pitchFamily="18" charset="0"/>
                              <a:sym typeface="Symbol" panose="05050102010706020507" pitchFamily="18" charset="2"/>
                            </a:rPr>
                            <m:t>2</m:t>
                          </m:r>
                        </m:num>
                        <m:den>
                          <m:d>
                            <m:dPr>
                              <m:ctrlPr>
                                <a:rPr lang="en-GB" sz="2400" b="0" i="1" smtClean="0">
                                  <a:latin typeface="Cambria Math" panose="02040503050406030204" pitchFamily="18" charset="0"/>
                                </a:rPr>
                              </m:ctrlPr>
                            </m:dPr>
                            <m:e>
                              <m:r>
                                <a:rPr lang="en-GB" sz="2400" b="0" i="0" smtClean="0">
                                  <a:latin typeface="Cambria Math" panose="02040503050406030204" pitchFamily="18" charset="0"/>
                                </a:rPr>
                                <m:t>4</m:t>
                              </m:r>
                              <m:r>
                                <a:rPr lang="en-GB" sz="2400" b="0" i="0" smtClean="0">
                                  <a:latin typeface="Cambria Math" panose="02040503050406030204" pitchFamily="18" charset="0"/>
                                  <a:sym typeface="Symbol" panose="05050102010706020507" pitchFamily="18" charset="2"/>
                                </a:rPr>
                                <m:t></m:t>
                              </m:r>
                              <m:r>
                                <a:rPr lang="en-GB" sz="2400" b="0" i="0" baseline="-25000" smtClean="0">
                                  <a:latin typeface="Cambria Math" panose="02040503050406030204" pitchFamily="18" charset="0"/>
                                  <a:sym typeface="Symbol" panose="05050102010706020507" pitchFamily="18" charset="2"/>
                                </a:rPr>
                                <m:t>0</m:t>
                              </m:r>
                            </m:e>
                          </m:d>
                          <m:r>
                            <a:rPr lang="en-GB" sz="2400" b="0" i="0" baseline="30000" smtClean="0">
                              <a:latin typeface="Cambria Math" panose="02040503050406030204" pitchFamily="18" charset="0"/>
                              <a:sym typeface="Symbol" panose="05050102010706020507" pitchFamily="18" charset="2"/>
                            </a:rPr>
                            <m:t>2</m:t>
                          </m:r>
                        </m:den>
                      </m:f>
                      <m:r>
                        <a:rPr lang="en-GB" sz="2400" b="0" i="0" smtClean="0">
                          <a:latin typeface="Cambria Math" panose="02040503050406030204" pitchFamily="18" charset="0"/>
                        </a:rPr>
                        <m:t> </m:t>
                      </m:r>
                      <m:r>
                        <a:rPr lang="en-GB" sz="2400" b="0" i="0" smtClean="0">
                          <a:latin typeface="Cambria Math" panose="02040503050406030204" pitchFamily="18" charset="0"/>
                          <a:sym typeface="Symbol" panose="05050102010706020507" pitchFamily="18" charset="2"/>
                        </a:rPr>
                        <m:t> </m:t>
                      </m:r>
                      <m:d>
                        <m:dPr>
                          <m:ctrlPr>
                            <a:rPr lang="en-GB" sz="2400" b="0" i="1" smtClean="0">
                              <a:latin typeface="Cambria Math" panose="02040503050406030204" pitchFamily="18" charset="0"/>
                              <a:sym typeface="Symbol" panose="05050102010706020507" pitchFamily="18" charset="2"/>
                            </a:rPr>
                          </m:ctrlPr>
                        </m:dPr>
                        <m:e>
                          <m:f>
                            <m:fPr>
                              <m:ctrlPr>
                                <a:rPr lang="en-GB" sz="2400" b="0" i="1" smtClean="0">
                                  <a:latin typeface="Cambria Math" panose="02040503050406030204" pitchFamily="18" charset="0"/>
                                  <a:sym typeface="Symbol" panose="05050102010706020507" pitchFamily="18" charset="2"/>
                                </a:rPr>
                              </m:ctrlPr>
                            </m:fPr>
                            <m:num>
                              <m:r>
                                <m:rPr>
                                  <m:sty m:val="p"/>
                                </m:rPr>
                                <a:rPr lang="en-GB" sz="2400" b="0" i="0" smtClean="0">
                                  <a:latin typeface="Cambria Math" panose="02040503050406030204" pitchFamily="18" charset="0"/>
                                  <a:sym typeface="Symbol" panose="05050102010706020507" pitchFamily="18" charset="2"/>
                                </a:rPr>
                                <m:t>I</m:t>
                              </m:r>
                              <m:r>
                                <a:rPr lang="en-GB" sz="2400" b="0" i="0" baseline="-25000" smtClean="0">
                                  <a:latin typeface="Cambria Math" panose="02040503050406030204" pitchFamily="18" charset="0"/>
                                  <a:sym typeface="Symbol" panose="05050102010706020507" pitchFamily="18" charset="2"/>
                                </a:rPr>
                                <m:t>1</m:t>
                              </m:r>
                              <m:r>
                                <m:rPr>
                                  <m:sty m:val="p"/>
                                </m:rPr>
                                <a:rPr lang="en-GB" sz="2400" b="0" i="0" smtClean="0">
                                  <a:latin typeface="Cambria Math" panose="02040503050406030204" pitchFamily="18" charset="0"/>
                                  <a:sym typeface="Symbol" panose="05050102010706020507" pitchFamily="18" charset="2"/>
                                </a:rPr>
                                <m:t>I</m:t>
                              </m:r>
                              <m:r>
                                <a:rPr lang="en-GB" sz="2400" b="0" i="0" baseline="-25000" smtClean="0">
                                  <a:latin typeface="Cambria Math" panose="02040503050406030204" pitchFamily="18" charset="0"/>
                                  <a:sym typeface="Symbol" panose="05050102010706020507" pitchFamily="18" charset="2"/>
                                </a:rPr>
                                <m:t>2</m:t>
                              </m:r>
                            </m:num>
                            <m:den>
                              <m:r>
                                <m:rPr>
                                  <m:sty m:val="p"/>
                                </m:rPr>
                                <a:rPr lang="en-GB" sz="2400" b="0" i="0" smtClean="0">
                                  <a:latin typeface="Cambria Math" panose="02040503050406030204" pitchFamily="18" charset="0"/>
                                  <a:sym typeface="Symbol" panose="05050102010706020507" pitchFamily="18" charset="2"/>
                                </a:rPr>
                                <m:t>I</m:t>
                              </m:r>
                              <m:r>
                                <a:rPr lang="en-GB" sz="2400" b="0" i="0" baseline="-25000" smtClean="0">
                                  <a:latin typeface="Cambria Math" panose="02040503050406030204" pitchFamily="18" charset="0"/>
                                  <a:sym typeface="Symbol" panose="05050102010706020507" pitchFamily="18" charset="2"/>
                                </a:rPr>
                                <m:t>1</m:t>
                              </m:r>
                              <m:r>
                                <a:rPr lang="en-GB" sz="2400" b="0" i="0" smtClean="0">
                                  <a:latin typeface="Cambria Math" panose="02040503050406030204" pitchFamily="18" charset="0"/>
                                  <a:sym typeface="Symbol" panose="05050102010706020507" pitchFamily="18" charset="2"/>
                                </a:rPr>
                                <m:t>+</m:t>
                              </m:r>
                              <m:r>
                                <m:rPr>
                                  <m:sty m:val="p"/>
                                </m:rPr>
                                <a:rPr lang="en-GB" sz="2400" b="0" i="0" smtClean="0">
                                  <a:latin typeface="Cambria Math" panose="02040503050406030204" pitchFamily="18" charset="0"/>
                                  <a:sym typeface="Symbol" panose="05050102010706020507" pitchFamily="18" charset="2"/>
                                </a:rPr>
                                <m:t>I</m:t>
                              </m:r>
                              <m:r>
                                <a:rPr lang="en-GB" sz="2400" b="0" i="0" baseline="-25000" smtClean="0">
                                  <a:latin typeface="Cambria Math" panose="02040503050406030204" pitchFamily="18" charset="0"/>
                                  <a:sym typeface="Symbol" panose="05050102010706020507" pitchFamily="18" charset="2"/>
                                </a:rPr>
                                <m:t>2</m:t>
                              </m:r>
                            </m:den>
                          </m:f>
                        </m:e>
                      </m:d>
                      <m:f>
                        <m:fPr>
                          <m:ctrlPr>
                            <a:rPr lang="en-GB" sz="2400" b="0" i="1" smtClean="0">
                              <a:latin typeface="Cambria Math" panose="02040503050406030204" pitchFamily="18" charset="0"/>
                              <a:sym typeface="Symbol" panose="05050102010706020507" pitchFamily="18" charset="2"/>
                            </a:rPr>
                          </m:ctrlPr>
                        </m:fPr>
                        <m:num>
                          <m:r>
                            <a:rPr lang="en-GB" sz="2400" b="0" i="0" smtClean="0">
                              <a:latin typeface="Cambria Math" panose="02040503050406030204" pitchFamily="18" charset="0"/>
                              <a:sym typeface="Symbol" panose="05050102010706020507" pitchFamily="18" charset="2"/>
                            </a:rPr>
                            <m:t>1</m:t>
                          </m:r>
                        </m:num>
                        <m:den>
                          <m:r>
                            <m:rPr>
                              <m:sty m:val="p"/>
                            </m:rPr>
                            <a:rPr lang="en-GB" sz="2400" b="0" i="0" smtClean="0">
                              <a:solidFill>
                                <a:srgbClr val="FF0000"/>
                              </a:solidFill>
                              <a:latin typeface="Cambria Math" panose="02040503050406030204" pitchFamily="18" charset="0"/>
                              <a:sym typeface="Symbol" panose="05050102010706020507" pitchFamily="18" charset="2"/>
                            </a:rPr>
                            <m:t>r</m:t>
                          </m:r>
                          <m:r>
                            <a:rPr lang="en-GB" sz="2400" b="0" i="0" baseline="30000" smtClean="0">
                              <a:solidFill>
                                <a:srgbClr val="FF0000"/>
                              </a:solidFill>
                              <a:latin typeface="Cambria Math" panose="02040503050406030204" pitchFamily="18" charset="0"/>
                              <a:sym typeface="Symbol" panose="05050102010706020507" pitchFamily="18" charset="2"/>
                            </a:rPr>
                            <m:t>6</m:t>
                          </m:r>
                          <m:r>
                            <a:rPr lang="en-GB" sz="2400" b="0" i="0" baseline="30000" smtClean="0">
                              <a:latin typeface="Cambria Math" panose="02040503050406030204" pitchFamily="18" charset="0"/>
                              <a:sym typeface="Symbol" panose="05050102010706020507" pitchFamily="18" charset="2"/>
                            </a:rPr>
                            <m:t> </m:t>
                          </m:r>
                        </m:den>
                      </m:f>
                    </m:oMath>
                  </m:oMathPara>
                </a14:m>
                <a:endParaRPr lang="en-GB" sz="2400" dirty="0"/>
              </a:p>
            </p:txBody>
          </p:sp>
        </mc:Choice>
        <mc:Fallback xmlns="">
          <p:sp>
            <p:nvSpPr>
              <p:cNvPr id="18" name="TextBox 17">
                <a:extLst>
                  <a:ext uri="{FF2B5EF4-FFF2-40B4-BE49-F238E27FC236}">
                    <a16:creationId xmlns:a16="http://schemas.microsoft.com/office/drawing/2014/main" id="{C97317F2-665A-4701-8498-146CB773555D}"/>
                  </a:ext>
                </a:extLst>
              </p:cNvPr>
              <p:cNvSpPr txBox="1">
                <a:spLocks noRot="1" noChangeAspect="1" noMove="1" noResize="1" noEditPoints="1" noAdjustHandles="1" noChangeArrowheads="1" noChangeShapeType="1" noTextEdit="1"/>
              </p:cNvSpPr>
              <p:nvPr/>
            </p:nvSpPr>
            <p:spPr>
              <a:xfrm>
                <a:off x="996117" y="4569658"/>
                <a:ext cx="5383330" cy="922176"/>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E508C1E9-F2E1-492E-BF1D-E98BA7A410FB}"/>
                  </a:ext>
                </a:extLst>
              </p:cNvPr>
              <p:cNvSpPr txBox="1"/>
              <p:nvPr/>
            </p:nvSpPr>
            <p:spPr>
              <a:xfrm>
                <a:off x="6982855" y="4907059"/>
                <a:ext cx="2330055" cy="584775"/>
              </a:xfrm>
              <a:prstGeom prst="rect">
                <a:avLst/>
              </a:prstGeom>
              <a:noFill/>
            </p:spPr>
            <p:txBody>
              <a:bodyPr wrap="square">
                <a:spAutoFit/>
              </a:bodyPr>
              <a:lstStyle/>
              <a:p>
                <a:pPr marL="285750" indent="-285750">
                  <a:buFont typeface="Symbol" panose="05050102010706020507" pitchFamily="18" charset="2"/>
                  <a:buChar char="a"/>
                </a:pPr>
                <a14:m>
                  <m:oMath xmlns:m="http://schemas.openxmlformats.org/officeDocument/2006/math">
                    <m:r>
                      <a:rPr lang="en-GB" sz="1600" b="0" i="0" smtClean="0">
                        <a:latin typeface="Cambria Math" panose="02040503050406030204" pitchFamily="18" charset="0"/>
                        <a:sym typeface="Symbol" panose="05050102010706020507" pitchFamily="18" charset="2"/>
                      </a:rPr>
                      <m:t>−</m:t>
                    </m:r>
                    <m:r>
                      <m:rPr>
                        <m:sty m:val="p"/>
                      </m:rPr>
                      <a:rPr lang="en-GB" sz="1600" b="0" i="0" smtClean="0">
                        <a:latin typeface="Cambria Math" panose="02040503050406030204" pitchFamily="18" charset="0"/>
                        <a:sym typeface="Symbol" panose="05050102010706020507" pitchFamily="18" charset="2"/>
                      </a:rPr>
                      <m:t>polarizibility</m:t>
                    </m:r>
                  </m:oMath>
                </a14:m>
                <a:endParaRPr lang="en-GB" sz="1600" b="0" dirty="0">
                  <a:latin typeface="Calibri" panose="020F0502020204030204" pitchFamily="34" charset="0"/>
                  <a:cs typeface="Calibri" panose="020F0502020204030204" pitchFamily="34" charset="0"/>
                  <a:sym typeface="Symbol" panose="05050102010706020507" pitchFamily="18" charset="2"/>
                </a:endParaRPr>
              </a:p>
              <a:p>
                <a:r>
                  <a:rPr lang="en-GB" sz="1600" dirty="0">
                    <a:latin typeface="Calibri" panose="020F0502020204030204" pitchFamily="34" charset="0"/>
                    <a:cs typeface="Calibri" panose="020F0502020204030204" pitchFamily="34" charset="0"/>
                  </a:rPr>
                  <a:t>I – ionisation energy</a:t>
                </a:r>
              </a:p>
            </p:txBody>
          </p:sp>
        </mc:Choice>
        <mc:Fallback xmlns="">
          <p:sp>
            <p:nvSpPr>
              <p:cNvPr id="25" name="TextBox 24">
                <a:extLst>
                  <a:ext uri="{FF2B5EF4-FFF2-40B4-BE49-F238E27FC236}">
                    <a16:creationId xmlns:a16="http://schemas.microsoft.com/office/drawing/2014/main" id="{E508C1E9-F2E1-492E-BF1D-E98BA7A410FB}"/>
                  </a:ext>
                </a:extLst>
              </p:cNvPr>
              <p:cNvSpPr txBox="1">
                <a:spLocks noRot="1" noChangeAspect="1" noMove="1" noResize="1" noEditPoints="1" noAdjustHandles="1" noChangeArrowheads="1" noChangeShapeType="1" noTextEdit="1"/>
              </p:cNvSpPr>
              <p:nvPr/>
            </p:nvSpPr>
            <p:spPr>
              <a:xfrm>
                <a:off x="6982855" y="4907059"/>
                <a:ext cx="2330055" cy="584775"/>
              </a:xfrm>
              <a:prstGeom prst="rect">
                <a:avLst/>
              </a:prstGeom>
              <a:blipFill>
                <a:blip r:embed="rId5"/>
                <a:stretch>
                  <a:fillRect l="-1305" t="-5208" b="-12500"/>
                </a:stretch>
              </a:blipFill>
            </p:spPr>
            <p:txBody>
              <a:bodyPr/>
              <a:lstStyle/>
              <a:p>
                <a:r>
                  <a:rPr lang="en-GB">
                    <a:noFill/>
                  </a:rPr>
                  <a:t> </a:t>
                </a:r>
              </a:p>
            </p:txBody>
          </p:sp>
        </mc:Fallback>
      </mc:AlternateContent>
      <p:sp>
        <p:nvSpPr>
          <p:cNvPr id="26" name="Oval 25">
            <a:extLst>
              <a:ext uri="{FF2B5EF4-FFF2-40B4-BE49-F238E27FC236}">
                <a16:creationId xmlns:a16="http://schemas.microsoft.com/office/drawing/2014/main" id="{03D8794B-B14B-4125-9E70-365D8FE8425C}"/>
              </a:ext>
            </a:extLst>
          </p:cNvPr>
          <p:cNvSpPr/>
          <p:nvPr/>
        </p:nvSpPr>
        <p:spPr>
          <a:xfrm>
            <a:off x="163751" y="1093089"/>
            <a:ext cx="1401184" cy="915813"/>
          </a:xfrm>
          <a:prstGeom prst="ellipse">
            <a:avLst/>
          </a:prstGeom>
          <a:solidFill>
            <a:srgbClr val="FB5B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Non-polar</a:t>
            </a:r>
          </a:p>
        </p:txBody>
      </p:sp>
      <p:sp>
        <p:nvSpPr>
          <p:cNvPr id="27" name="Oval 26">
            <a:extLst>
              <a:ext uri="{FF2B5EF4-FFF2-40B4-BE49-F238E27FC236}">
                <a16:creationId xmlns:a16="http://schemas.microsoft.com/office/drawing/2014/main" id="{F84EAC7C-759D-4BC8-BF47-25AF53400CB9}"/>
              </a:ext>
            </a:extLst>
          </p:cNvPr>
          <p:cNvSpPr/>
          <p:nvPr/>
        </p:nvSpPr>
        <p:spPr>
          <a:xfrm>
            <a:off x="2094802" y="1100688"/>
            <a:ext cx="1401184" cy="915813"/>
          </a:xfrm>
          <a:prstGeom prst="ellipse">
            <a:avLst/>
          </a:prstGeom>
          <a:solidFill>
            <a:srgbClr val="FB5B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Non-polar</a:t>
            </a:r>
            <a:endParaRPr lang="en-GB" dirty="0"/>
          </a:p>
        </p:txBody>
      </p:sp>
      <p:cxnSp>
        <p:nvCxnSpPr>
          <p:cNvPr id="11" name="Straight Arrow Connector 10">
            <a:extLst>
              <a:ext uri="{FF2B5EF4-FFF2-40B4-BE49-F238E27FC236}">
                <a16:creationId xmlns:a16="http://schemas.microsoft.com/office/drawing/2014/main" id="{7EAA1465-E3FA-47C2-98C8-5C529117419F}"/>
              </a:ext>
            </a:extLst>
          </p:cNvPr>
          <p:cNvCxnSpPr/>
          <p:nvPr/>
        </p:nvCxnSpPr>
        <p:spPr>
          <a:xfrm flipH="1">
            <a:off x="1731129" y="1401194"/>
            <a:ext cx="413502" cy="0"/>
          </a:xfrm>
          <a:prstGeom prst="straightConnector1">
            <a:avLst/>
          </a:prstGeom>
          <a:ln w="1905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D78DBA54-D886-40CB-B4C2-9B4C9E308742}"/>
              </a:ext>
            </a:extLst>
          </p:cNvPr>
          <p:cNvCxnSpPr>
            <a:cxnSpLocks/>
            <a:stCxn id="26" idx="6"/>
          </p:cNvCxnSpPr>
          <p:nvPr/>
        </p:nvCxnSpPr>
        <p:spPr>
          <a:xfrm>
            <a:off x="1564935" y="1550996"/>
            <a:ext cx="332389" cy="0"/>
          </a:xfrm>
          <a:prstGeom prst="straightConnector1">
            <a:avLst/>
          </a:prstGeom>
          <a:ln w="1905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4DFD249D-2A20-4AF4-9EAB-443405028854}"/>
              </a:ext>
            </a:extLst>
          </p:cNvPr>
          <p:cNvSpPr txBox="1"/>
          <p:nvPr/>
        </p:nvSpPr>
        <p:spPr>
          <a:xfrm>
            <a:off x="3961327" y="533096"/>
            <a:ext cx="4717976" cy="1135183"/>
          </a:xfrm>
          <a:prstGeom prst="rect">
            <a:avLst/>
          </a:prstGeom>
          <a:noFill/>
        </p:spPr>
        <p:txBody>
          <a:bodyPr wrap="square">
            <a:spAutoFit/>
          </a:bodyPr>
          <a:lstStyle/>
          <a:p>
            <a:pPr marL="285750" indent="-285750">
              <a:lnSpc>
                <a:spcPct val="130000"/>
              </a:lnSpc>
              <a:buFont typeface="Arial" panose="020B0604020202020204" pitchFamily="34" charset="0"/>
              <a:buChar char="•"/>
            </a:pPr>
            <a:r>
              <a:rPr lang="en-US" b="1" i="0" dirty="0">
                <a:solidFill>
                  <a:srgbClr val="202124"/>
                </a:solidFill>
                <a:effectLst/>
                <a:latin typeface="arial" panose="020B0604020202020204" pitchFamily="34" charset="0"/>
              </a:rPr>
              <a:t>the weakest intermolecular force</a:t>
            </a:r>
            <a:r>
              <a:rPr lang="en-US" b="0" i="0" dirty="0">
                <a:solidFill>
                  <a:srgbClr val="202124"/>
                </a:solidFill>
                <a:effectLst/>
                <a:latin typeface="arial" panose="020B0604020202020204" pitchFamily="34" charset="0"/>
              </a:rPr>
              <a:t> </a:t>
            </a:r>
          </a:p>
          <a:p>
            <a:pPr marL="285750" indent="-285750">
              <a:lnSpc>
                <a:spcPct val="130000"/>
              </a:lnSpc>
              <a:buFont typeface="Arial" panose="020B0604020202020204" pitchFamily="34" charset="0"/>
              <a:buChar char="•"/>
            </a:pPr>
            <a:r>
              <a:rPr lang="en-US" dirty="0">
                <a:solidFill>
                  <a:srgbClr val="202124"/>
                </a:solidFill>
                <a:latin typeface="arial" panose="020B0604020202020204" pitchFamily="34" charset="0"/>
              </a:rPr>
              <a:t>a </a:t>
            </a:r>
            <a:r>
              <a:rPr lang="en-US" b="0" i="0" dirty="0">
                <a:solidFill>
                  <a:srgbClr val="202124"/>
                </a:solidFill>
                <a:effectLst/>
                <a:latin typeface="arial" panose="020B0604020202020204" pitchFamily="34" charset="0"/>
              </a:rPr>
              <a:t>temporary attractive force that results from temporary dipoles</a:t>
            </a:r>
            <a:endParaRPr lang="en-GB" dirty="0"/>
          </a:p>
        </p:txBody>
      </p:sp>
      <p:sp>
        <p:nvSpPr>
          <p:cNvPr id="30" name="TextBox 29">
            <a:extLst>
              <a:ext uri="{FF2B5EF4-FFF2-40B4-BE49-F238E27FC236}">
                <a16:creationId xmlns:a16="http://schemas.microsoft.com/office/drawing/2014/main" id="{DA16AD23-E33B-431C-91CE-49822FFA386B}"/>
              </a:ext>
            </a:extLst>
          </p:cNvPr>
          <p:cNvSpPr txBox="1"/>
          <p:nvPr/>
        </p:nvSpPr>
        <p:spPr>
          <a:xfrm>
            <a:off x="5580112" y="6507029"/>
            <a:ext cx="2292166" cy="369332"/>
          </a:xfrm>
          <a:prstGeom prst="rect">
            <a:avLst/>
          </a:prstGeom>
          <a:noFill/>
        </p:spPr>
        <p:txBody>
          <a:bodyPr wrap="none" rtlCol="0">
            <a:spAutoFit/>
          </a:bodyPr>
          <a:lstStyle/>
          <a:p>
            <a:r>
              <a:rPr lang="en-GB" b="1" dirty="0">
                <a:solidFill>
                  <a:srgbClr val="C00000"/>
                </a:solidFill>
              </a:rPr>
              <a:t>VERY, VERY WEAK</a:t>
            </a:r>
          </a:p>
        </p:txBody>
      </p:sp>
    </p:spTree>
    <p:extLst>
      <p:ext uri="{BB962C8B-B14F-4D97-AF65-F5344CB8AC3E}">
        <p14:creationId xmlns:p14="http://schemas.microsoft.com/office/powerpoint/2010/main" val="13137500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2"/>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3"/>
            <a:stretch>
              <a:fillRect/>
            </a:stretch>
          </p:blipFill>
          <p:spPr>
            <a:xfrm>
              <a:off x="7760249" y="6381328"/>
              <a:ext cx="1383751" cy="483518"/>
            </a:xfrm>
            <a:prstGeom prst="rect">
              <a:avLst/>
            </a:prstGeom>
          </p:spPr>
        </p:pic>
      </p:grpSp>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HEATING CURVE</a:t>
            </a:r>
            <a:endParaRPr lang="en-GB" sz="2400" b="1" dirty="0">
              <a:effectLst>
                <a:outerShdw blurRad="38100" dist="38100" dir="2700000" algn="tl">
                  <a:srgbClr val="000000">
                    <a:alpha val="43137"/>
                  </a:srgbClr>
                </a:outerShdw>
              </a:effectLst>
            </a:endParaRPr>
          </a:p>
        </p:txBody>
      </p:sp>
      <p:grpSp>
        <p:nvGrpSpPr>
          <p:cNvPr id="22" name="Group 21">
            <a:extLst>
              <a:ext uri="{FF2B5EF4-FFF2-40B4-BE49-F238E27FC236}">
                <a16:creationId xmlns:a16="http://schemas.microsoft.com/office/drawing/2014/main" id="{888E99C9-0DF2-4E56-B857-36FB1671763C}"/>
              </a:ext>
            </a:extLst>
          </p:cNvPr>
          <p:cNvGrpSpPr/>
          <p:nvPr/>
        </p:nvGrpSpPr>
        <p:grpSpPr>
          <a:xfrm>
            <a:off x="103995" y="2110574"/>
            <a:ext cx="5751085" cy="3337629"/>
            <a:chOff x="348308" y="2204864"/>
            <a:chExt cx="5751085" cy="3337629"/>
          </a:xfrm>
        </p:grpSpPr>
        <p:graphicFrame>
          <p:nvGraphicFramePr>
            <p:cNvPr id="6" name="Chart 5">
              <a:extLst>
                <a:ext uri="{FF2B5EF4-FFF2-40B4-BE49-F238E27FC236}">
                  <a16:creationId xmlns:a16="http://schemas.microsoft.com/office/drawing/2014/main" id="{2900C2B1-71B0-4854-BD96-2EC908D72271}"/>
                </a:ext>
              </a:extLst>
            </p:cNvPr>
            <p:cNvGraphicFramePr>
              <a:graphicFrameLocks/>
            </p:cNvGraphicFramePr>
            <p:nvPr>
              <p:extLst>
                <p:ext uri="{D42A27DB-BD31-4B8C-83A1-F6EECF244321}">
                  <p14:modId xmlns:p14="http://schemas.microsoft.com/office/powerpoint/2010/main" val="1624053578"/>
                </p:ext>
              </p:extLst>
            </p:nvPr>
          </p:nvGraphicFramePr>
          <p:xfrm>
            <a:off x="683568" y="2204864"/>
            <a:ext cx="5400600" cy="3168352"/>
          </p:xfrm>
          <a:graphic>
            <a:graphicData uri="http://schemas.openxmlformats.org/drawingml/2006/chart">
              <c:chart xmlns:c="http://schemas.openxmlformats.org/drawingml/2006/chart" xmlns:r="http://schemas.openxmlformats.org/officeDocument/2006/relationships" r:id="rId4"/>
            </a:graphicData>
          </a:graphic>
        </p:graphicFrame>
        <p:cxnSp>
          <p:nvCxnSpPr>
            <p:cNvPr id="9" name="Straight Connector 8">
              <a:extLst>
                <a:ext uri="{FF2B5EF4-FFF2-40B4-BE49-F238E27FC236}">
                  <a16:creationId xmlns:a16="http://schemas.microsoft.com/office/drawing/2014/main" id="{130C4BDC-6778-4229-8385-8006D574F6CE}"/>
                </a:ext>
              </a:extLst>
            </p:cNvPr>
            <p:cNvCxnSpPr>
              <a:cxnSpLocks/>
            </p:cNvCxnSpPr>
            <p:nvPr/>
          </p:nvCxnSpPr>
          <p:spPr>
            <a:xfrm flipH="1">
              <a:off x="807842" y="3983563"/>
              <a:ext cx="794082"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42685E8-FF72-49EB-8E0F-8DA46AA9FBF3}"/>
                </a:ext>
              </a:extLst>
            </p:cNvPr>
            <p:cNvCxnSpPr>
              <a:cxnSpLocks/>
            </p:cNvCxnSpPr>
            <p:nvPr/>
          </p:nvCxnSpPr>
          <p:spPr>
            <a:xfrm flipH="1">
              <a:off x="807842" y="2963007"/>
              <a:ext cx="20297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35BEF06-33B3-4E86-BA87-0CCC6A7AC360}"/>
                </a:ext>
              </a:extLst>
            </p:cNvPr>
            <p:cNvSpPr txBox="1"/>
            <p:nvPr/>
          </p:nvSpPr>
          <p:spPr>
            <a:xfrm>
              <a:off x="424534" y="3754747"/>
              <a:ext cx="470000" cy="338554"/>
            </a:xfrm>
            <a:prstGeom prst="rect">
              <a:avLst/>
            </a:prstGeom>
            <a:noFill/>
          </p:spPr>
          <p:txBody>
            <a:bodyPr wrap="none" rtlCol="0">
              <a:spAutoFit/>
            </a:bodyPr>
            <a:lstStyle/>
            <a:p>
              <a:r>
                <a:rPr lang="en-GB" sz="1600" b="1" dirty="0" err="1">
                  <a:solidFill>
                    <a:srgbClr val="7030A0"/>
                  </a:solidFill>
                  <a:latin typeface="Calibri" panose="020F0502020204030204" pitchFamily="34" charset="0"/>
                  <a:cs typeface="Calibri" panose="020F0502020204030204" pitchFamily="34" charset="0"/>
                </a:rPr>
                <a:t>mp</a:t>
              </a:r>
              <a:endParaRPr lang="en-GB" sz="1600" b="1" dirty="0">
                <a:solidFill>
                  <a:srgbClr val="7030A0"/>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D2C0B864-F820-47E8-AD55-86987D80A2D1}"/>
                </a:ext>
              </a:extLst>
            </p:cNvPr>
            <p:cNvSpPr txBox="1"/>
            <p:nvPr/>
          </p:nvSpPr>
          <p:spPr>
            <a:xfrm>
              <a:off x="405411" y="2749082"/>
              <a:ext cx="572593" cy="338554"/>
            </a:xfrm>
            <a:prstGeom prst="rect">
              <a:avLst/>
            </a:prstGeom>
            <a:noFill/>
          </p:spPr>
          <p:txBody>
            <a:bodyPr wrap="square" rtlCol="0">
              <a:spAutoFit/>
            </a:bodyPr>
            <a:lstStyle/>
            <a:p>
              <a:r>
                <a:rPr lang="en-GB" sz="1600" b="1" dirty="0">
                  <a:solidFill>
                    <a:srgbClr val="00B050"/>
                  </a:solidFill>
                  <a:latin typeface="Calibri" panose="020F0502020204030204" pitchFamily="34" charset="0"/>
                  <a:cs typeface="Calibri" panose="020F0502020204030204" pitchFamily="34" charset="0"/>
                </a:rPr>
                <a:t>bp</a:t>
              </a:r>
            </a:p>
          </p:txBody>
        </p:sp>
        <p:sp>
          <p:nvSpPr>
            <p:cNvPr id="12" name="TextBox 11">
              <a:extLst>
                <a:ext uri="{FF2B5EF4-FFF2-40B4-BE49-F238E27FC236}">
                  <a16:creationId xmlns:a16="http://schemas.microsoft.com/office/drawing/2014/main" id="{1B310241-E2F7-42A2-84BC-43949C411F1A}"/>
                </a:ext>
              </a:extLst>
            </p:cNvPr>
            <p:cNvSpPr txBox="1"/>
            <p:nvPr/>
          </p:nvSpPr>
          <p:spPr>
            <a:xfrm>
              <a:off x="348308" y="2249337"/>
              <a:ext cx="572593" cy="338554"/>
            </a:xfrm>
            <a:prstGeom prst="rect">
              <a:avLst/>
            </a:prstGeom>
            <a:noFill/>
          </p:spPr>
          <p:txBody>
            <a:bodyPr wrap="none" rtlCol="0">
              <a:spAutoFit/>
            </a:bodyPr>
            <a:lstStyle/>
            <a:p>
              <a:r>
                <a:rPr lang="en-GB" sz="1600" b="1" dirty="0">
                  <a:solidFill>
                    <a:srgbClr val="FF0000"/>
                  </a:solidFill>
                  <a:latin typeface="Calibri" panose="020F0502020204030204" pitchFamily="34" charset="0"/>
                  <a:cs typeface="Calibri" panose="020F0502020204030204" pitchFamily="34" charset="0"/>
                </a:rPr>
                <a:t>T (K)</a:t>
              </a:r>
            </a:p>
          </p:txBody>
        </p:sp>
        <p:sp>
          <p:nvSpPr>
            <p:cNvPr id="13" name="TextBox 12">
              <a:extLst>
                <a:ext uri="{FF2B5EF4-FFF2-40B4-BE49-F238E27FC236}">
                  <a16:creationId xmlns:a16="http://schemas.microsoft.com/office/drawing/2014/main" id="{CA0558A4-DF62-4F05-BDB4-13E383F1EECA}"/>
                </a:ext>
              </a:extLst>
            </p:cNvPr>
            <p:cNvSpPr txBox="1"/>
            <p:nvPr/>
          </p:nvSpPr>
          <p:spPr>
            <a:xfrm>
              <a:off x="1471318" y="3716124"/>
              <a:ext cx="1268296" cy="338554"/>
            </a:xfrm>
            <a:prstGeom prst="rect">
              <a:avLst/>
            </a:prstGeom>
            <a:noFill/>
          </p:spPr>
          <p:txBody>
            <a:bodyPr wrap="none" rtlCol="0">
              <a:spAutoFit/>
            </a:bodyPr>
            <a:lstStyle/>
            <a:p>
              <a:r>
                <a:rPr lang="en-GB" sz="1600" b="1" dirty="0" err="1">
                  <a:solidFill>
                    <a:srgbClr val="FF0000"/>
                  </a:solidFill>
                  <a:latin typeface="Calibri" panose="020F0502020204030204" pitchFamily="34" charset="0"/>
                  <a:cs typeface="Calibri" panose="020F0502020204030204" pitchFamily="34" charset="0"/>
                </a:rPr>
                <a:t>solid</a:t>
              </a:r>
              <a:r>
                <a:rPr lang="en-GB" sz="1600" b="1" dirty="0" err="1">
                  <a:latin typeface="Calibri" panose="020F0502020204030204" pitchFamily="34" charset="0"/>
                  <a:cs typeface="Calibri" panose="020F0502020204030204" pitchFamily="34" charset="0"/>
                  <a:sym typeface="Wingdings" panose="05000000000000000000" pitchFamily="2" charset="2"/>
                </a:rPr>
                <a:t></a:t>
              </a:r>
              <a:r>
                <a:rPr lang="en-GB" sz="1600" b="1" dirty="0" err="1">
                  <a:solidFill>
                    <a:srgbClr val="0000FF"/>
                  </a:solidFill>
                  <a:latin typeface="Calibri" panose="020F0502020204030204" pitchFamily="34" charset="0"/>
                  <a:cs typeface="Calibri" panose="020F0502020204030204" pitchFamily="34" charset="0"/>
                  <a:sym typeface="Wingdings" panose="05000000000000000000" pitchFamily="2" charset="2"/>
                </a:rPr>
                <a:t>liquid</a:t>
              </a:r>
              <a:endParaRPr lang="en-GB" sz="1600" b="1" dirty="0">
                <a:solidFill>
                  <a:srgbClr val="0000FF"/>
                </a:solidFill>
                <a:latin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66A6D450-9E3E-4562-A374-9BB64FCBFF69}"/>
                </a:ext>
              </a:extLst>
            </p:cNvPr>
            <p:cNvSpPr txBox="1"/>
            <p:nvPr/>
          </p:nvSpPr>
          <p:spPr>
            <a:xfrm>
              <a:off x="1117836" y="4341802"/>
              <a:ext cx="587020" cy="338554"/>
            </a:xfrm>
            <a:prstGeom prst="rect">
              <a:avLst/>
            </a:prstGeom>
            <a:noFill/>
          </p:spPr>
          <p:txBody>
            <a:bodyPr wrap="none" rtlCol="0">
              <a:spAutoFit/>
            </a:bodyPr>
            <a:lstStyle/>
            <a:p>
              <a:r>
                <a:rPr lang="en-GB" sz="1600" b="1" dirty="0">
                  <a:solidFill>
                    <a:srgbClr val="FF0000"/>
                  </a:solidFill>
                  <a:latin typeface="Calibri" panose="020F0502020204030204" pitchFamily="34" charset="0"/>
                  <a:cs typeface="Calibri" panose="020F0502020204030204" pitchFamily="34" charset="0"/>
                </a:rPr>
                <a:t>solid</a:t>
              </a:r>
            </a:p>
          </p:txBody>
        </p:sp>
        <p:sp>
          <p:nvSpPr>
            <p:cNvPr id="15" name="TextBox 14">
              <a:extLst>
                <a:ext uri="{FF2B5EF4-FFF2-40B4-BE49-F238E27FC236}">
                  <a16:creationId xmlns:a16="http://schemas.microsoft.com/office/drawing/2014/main" id="{11296573-5BA4-4B93-AEFD-F04E38D05D8D}"/>
                </a:ext>
              </a:extLst>
            </p:cNvPr>
            <p:cNvSpPr txBox="1"/>
            <p:nvPr/>
          </p:nvSpPr>
          <p:spPr>
            <a:xfrm>
              <a:off x="2653884" y="3403285"/>
              <a:ext cx="712054" cy="338554"/>
            </a:xfrm>
            <a:prstGeom prst="rect">
              <a:avLst/>
            </a:prstGeom>
            <a:noFill/>
          </p:spPr>
          <p:txBody>
            <a:bodyPr wrap="none" rtlCol="0">
              <a:spAutoFit/>
            </a:bodyPr>
            <a:lstStyle/>
            <a:p>
              <a:r>
                <a:rPr lang="en-GB" sz="1600" b="1" dirty="0">
                  <a:solidFill>
                    <a:srgbClr val="FF0000"/>
                  </a:solidFill>
                  <a:latin typeface="Calibri" panose="020F0502020204030204" pitchFamily="34" charset="0"/>
                  <a:cs typeface="Calibri" panose="020F0502020204030204" pitchFamily="34" charset="0"/>
                  <a:sym typeface="Wingdings" panose="05000000000000000000" pitchFamily="2" charset="2"/>
                </a:rPr>
                <a:t> </a:t>
              </a:r>
              <a:r>
                <a:rPr lang="en-GB" sz="1600" b="1" dirty="0">
                  <a:solidFill>
                    <a:srgbClr val="0000FF"/>
                  </a:solidFill>
                  <a:latin typeface="Calibri" panose="020F0502020204030204" pitchFamily="34" charset="0"/>
                  <a:cs typeface="Calibri" panose="020F0502020204030204" pitchFamily="34" charset="0"/>
                  <a:sym typeface="Wingdings" panose="05000000000000000000" pitchFamily="2" charset="2"/>
                </a:rPr>
                <a:t>liquid</a:t>
              </a:r>
              <a:endParaRPr lang="en-GB" sz="1600" b="1" dirty="0">
                <a:solidFill>
                  <a:srgbClr val="0000FF"/>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4ACEDB33-A1CD-449F-A82C-6631E219BEE0}"/>
                </a:ext>
              </a:extLst>
            </p:cNvPr>
            <p:cNvSpPr txBox="1"/>
            <p:nvPr/>
          </p:nvSpPr>
          <p:spPr>
            <a:xfrm>
              <a:off x="3321604" y="2677669"/>
              <a:ext cx="1142942" cy="338554"/>
            </a:xfrm>
            <a:prstGeom prst="rect">
              <a:avLst/>
            </a:prstGeom>
            <a:noFill/>
          </p:spPr>
          <p:txBody>
            <a:bodyPr wrap="none" rtlCol="0">
              <a:spAutoFit/>
            </a:bodyPr>
            <a:lstStyle/>
            <a:p>
              <a:r>
                <a:rPr lang="en-GB" sz="1600" b="1" dirty="0" err="1">
                  <a:solidFill>
                    <a:srgbClr val="0000FF"/>
                  </a:solidFill>
                  <a:latin typeface="Calibri" panose="020F0502020204030204" pitchFamily="34" charset="0"/>
                  <a:cs typeface="Calibri" panose="020F0502020204030204" pitchFamily="34" charset="0"/>
                  <a:sym typeface="Wingdings" panose="05000000000000000000" pitchFamily="2" charset="2"/>
                </a:rPr>
                <a:t>liquid</a:t>
              </a:r>
              <a:r>
                <a:rPr lang="en-GB" sz="1600" b="1" dirty="0" err="1">
                  <a:latin typeface="Calibri" panose="020F0502020204030204" pitchFamily="34" charset="0"/>
                  <a:cs typeface="Calibri" panose="020F0502020204030204" pitchFamily="34" charset="0"/>
                  <a:sym typeface="Wingdings" panose="05000000000000000000" pitchFamily="2" charset="2"/>
                </a:rPr>
                <a:t></a:t>
              </a:r>
              <a:r>
                <a:rPr lang="en-GB" sz="1600" b="1" dirty="0" err="1">
                  <a:solidFill>
                    <a:srgbClr val="FFC000"/>
                  </a:solidFill>
                  <a:latin typeface="Calibri" panose="020F0502020204030204" pitchFamily="34" charset="0"/>
                  <a:cs typeface="Calibri" panose="020F0502020204030204" pitchFamily="34" charset="0"/>
                  <a:sym typeface="Wingdings" panose="05000000000000000000" pitchFamily="2" charset="2"/>
                </a:rPr>
                <a:t>gas</a:t>
              </a:r>
              <a:endParaRPr lang="en-GB" sz="1600" b="1" dirty="0">
                <a:solidFill>
                  <a:srgbClr val="FFC000"/>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E9FB7F70-0A8F-4CEC-9F11-677BC5AC68EA}"/>
                </a:ext>
              </a:extLst>
            </p:cNvPr>
            <p:cNvSpPr txBox="1"/>
            <p:nvPr/>
          </p:nvSpPr>
          <p:spPr>
            <a:xfrm>
              <a:off x="5220072" y="2587891"/>
              <a:ext cx="461665" cy="338554"/>
            </a:xfrm>
            <a:prstGeom prst="rect">
              <a:avLst/>
            </a:prstGeom>
            <a:noFill/>
          </p:spPr>
          <p:txBody>
            <a:bodyPr wrap="none" rtlCol="0">
              <a:spAutoFit/>
            </a:bodyPr>
            <a:lstStyle/>
            <a:p>
              <a:r>
                <a:rPr lang="en-GB" sz="1600" b="1" dirty="0">
                  <a:solidFill>
                    <a:srgbClr val="FFC000"/>
                  </a:solidFill>
                  <a:latin typeface="Calibri" panose="020F0502020204030204" pitchFamily="34" charset="0"/>
                  <a:cs typeface="Calibri" panose="020F0502020204030204" pitchFamily="34" charset="0"/>
                  <a:sym typeface="Wingdings" panose="05000000000000000000" pitchFamily="2" charset="2"/>
                </a:rPr>
                <a:t>gas</a:t>
              </a:r>
              <a:endParaRPr lang="en-GB" sz="1600" b="1" dirty="0">
                <a:solidFill>
                  <a:srgbClr val="FFC000"/>
                </a:solidFill>
                <a:latin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36DC1DEC-230D-44FD-AC3C-DF26577962A4}"/>
                </a:ext>
              </a:extLst>
            </p:cNvPr>
            <p:cNvSpPr txBox="1"/>
            <p:nvPr/>
          </p:nvSpPr>
          <p:spPr>
            <a:xfrm>
              <a:off x="5289876" y="5203939"/>
              <a:ext cx="809517" cy="338554"/>
            </a:xfrm>
            <a:prstGeom prst="rect">
              <a:avLst/>
            </a:prstGeom>
            <a:noFill/>
          </p:spPr>
          <p:txBody>
            <a:bodyPr wrap="none" rtlCol="0">
              <a:spAutoFit/>
            </a:bodyPr>
            <a:lstStyle/>
            <a:p>
              <a:r>
                <a:rPr lang="en-GB" sz="1600" b="1" dirty="0">
                  <a:solidFill>
                    <a:srgbClr val="0070C0"/>
                  </a:solidFill>
                  <a:latin typeface="Calibri" panose="020F0502020204030204" pitchFamily="34" charset="0"/>
                  <a:cs typeface="Calibri" panose="020F0502020204030204" pitchFamily="34" charset="0"/>
                </a:rPr>
                <a:t>heat (J)</a:t>
              </a:r>
            </a:p>
          </p:txBody>
        </p:sp>
      </p:grpSp>
      <p:grpSp>
        <p:nvGrpSpPr>
          <p:cNvPr id="37" name="Group 36">
            <a:extLst>
              <a:ext uri="{FF2B5EF4-FFF2-40B4-BE49-F238E27FC236}">
                <a16:creationId xmlns:a16="http://schemas.microsoft.com/office/drawing/2014/main" id="{21B1E31F-7B36-4B2D-A982-8B8FA59B5D4D}"/>
              </a:ext>
            </a:extLst>
          </p:cNvPr>
          <p:cNvGrpSpPr/>
          <p:nvPr/>
        </p:nvGrpSpPr>
        <p:grpSpPr>
          <a:xfrm>
            <a:off x="941762" y="963271"/>
            <a:ext cx="6714659" cy="688943"/>
            <a:chOff x="607436" y="997323"/>
            <a:chExt cx="6714659" cy="688943"/>
          </a:xfrm>
        </p:grpSpPr>
        <p:sp>
          <p:nvSpPr>
            <p:cNvPr id="23" name="TextBox 22">
              <a:extLst>
                <a:ext uri="{FF2B5EF4-FFF2-40B4-BE49-F238E27FC236}">
                  <a16:creationId xmlns:a16="http://schemas.microsoft.com/office/drawing/2014/main" id="{ADB1F33D-5CBC-4370-ADBC-E80AEC1AC8D7}"/>
                </a:ext>
              </a:extLst>
            </p:cNvPr>
            <p:cNvSpPr txBox="1"/>
            <p:nvPr/>
          </p:nvSpPr>
          <p:spPr>
            <a:xfrm>
              <a:off x="607436" y="997323"/>
              <a:ext cx="587020" cy="338554"/>
            </a:xfrm>
            <a:prstGeom prst="rect">
              <a:avLst/>
            </a:prstGeom>
            <a:noFill/>
          </p:spPr>
          <p:txBody>
            <a:bodyPr wrap="none" rtlCol="0">
              <a:spAutoFit/>
            </a:bodyPr>
            <a:lstStyle/>
            <a:p>
              <a:r>
                <a:rPr lang="en-GB" sz="1600" b="1" dirty="0">
                  <a:solidFill>
                    <a:srgbClr val="FF0000"/>
                  </a:solidFill>
                  <a:latin typeface="Calibri" panose="020F0502020204030204" pitchFamily="34" charset="0"/>
                  <a:cs typeface="Calibri" panose="020F0502020204030204" pitchFamily="34" charset="0"/>
                </a:rPr>
                <a:t>solid</a:t>
              </a:r>
            </a:p>
          </p:txBody>
        </p:sp>
        <p:sp>
          <p:nvSpPr>
            <p:cNvPr id="24" name="TextBox 23">
              <a:extLst>
                <a:ext uri="{FF2B5EF4-FFF2-40B4-BE49-F238E27FC236}">
                  <a16:creationId xmlns:a16="http://schemas.microsoft.com/office/drawing/2014/main" id="{22377A49-3832-4D4D-B40C-66D5E8DE5444}"/>
                </a:ext>
              </a:extLst>
            </p:cNvPr>
            <p:cNvSpPr txBox="1"/>
            <p:nvPr/>
          </p:nvSpPr>
          <p:spPr>
            <a:xfrm>
              <a:off x="3457747" y="1016328"/>
              <a:ext cx="712054" cy="338554"/>
            </a:xfrm>
            <a:prstGeom prst="rect">
              <a:avLst/>
            </a:prstGeom>
            <a:noFill/>
          </p:spPr>
          <p:txBody>
            <a:bodyPr wrap="none" rtlCol="0">
              <a:spAutoFit/>
            </a:bodyPr>
            <a:lstStyle/>
            <a:p>
              <a:r>
                <a:rPr lang="en-GB" sz="1600" b="1" dirty="0">
                  <a:solidFill>
                    <a:srgbClr val="FF0000"/>
                  </a:solidFill>
                  <a:latin typeface="Calibri" panose="020F0502020204030204" pitchFamily="34" charset="0"/>
                  <a:cs typeface="Calibri" panose="020F0502020204030204" pitchFamily="34" charset="0"/>
                  <a:sym typeface="Wingdings" panose="05000000000000000000" pitchFamily="2" charset="2"/>
                </a:rPr>
                <a:t> </a:t>
              </a:r>
              <a:r>
                <a:rPr lang="en-GB" sz="1600" b="1" dirty="0">
                  <a:solidFill>
                    <a:srgbClr val="0000FF"/>
                  </a:solidFill>
                  <a:latin typeface="Calibri" panose="020F0502020204030204" pitchFamily="34" charset="0"/>
                  <a:cs typeface="Calibri" panose="020F0502020204030204" pitchFamily="34" charset="0"/>
                  <a:sym typeface="Wingdings" panose="05000000000000000000" pitchFamily="2" charset="2"/>
                </a:rPr>
                <a:t>liquid</a:t>
              </a:r>
              <a:endParaRPr lang="en-GB" sz="1600" b="1" dirty="0">
                <a:solidFill>
                  <a:srgbClr val="0000FF"/>
                </a:solidFill>
                <a:latin typeface="Calibri" panose="020F0502020204030204" pitchFamily="34" charset="0"/>
                <a:cs typeface="Calibri" panose="020F0502020204030204" pitchFamily="34" charset="0"/>
              </a:endParaRPr>
            </a:p>
          </p:txBody>
        </p:sp>
        <p:sp>
          <p:nvSpPr>
            <p:cNvPr id="25" name="TextBox 24">
              <a:extLst>
                <a:ext uri="{FF2B5EF4-FFF2-40B4-BE49-F238E27FC236}">
                  <a16:creationId xmlns:a16="http://schemas.microsoft.com/office/drawing/2014/main" id="{6CD8ED76-5A3E-4B9B-A1DF-F8D656E677C5}"/>
                </a:ext>
              </a:extLst>
            </p:cNvPr>
            <p:cNvSpPr txBox="1"/>
            <p:nvPr/>
          </p:nvSpPr>
          <p:spPr>
            <a:xfrm>
              <a:off x="6320472" y="1021167"/>
              <a:ext cx="461665" cy="338554"/>
            </a:xfrm>
            <a:prstGeom prst="rect">
              <a:avLst/>
            </a:prstGeom>
            <a:noFill/>
          </p:spPr>
          <p:txBody>
            <a:bodyPr wrap="none" rtlCol="0">
              <a:spAutoFit/>
            </a:bodyPr>
            <a:lstStyle/>
            <a:p>
              <a:r>
                <a:rPr lang="en-GB" sz="1600" b="1" dirty="0">
                  <a:solidFill>
                    <a:srgbClr val="FFC000"/>
                  </a:solidFill>
                  <a:latin typeface="Calibri" panose="020F0502020204030204" pitchFamily="34" charset="0"/>
                  <a:cs typeface="Calibri" panose="020F0502020204030204" pitchFamily="34" charset="0"/>
                  <a:sym typeface="Wingdings" panose="05000000000000000000" pitchFamily="2" charset="2"/>
                </a:rPr>
                <a:t>gas</a:t>
              </a:r>
              <a:endParaRPr lang="en-GB" sz="1600" b="1" dirty="0">
                <a:solidFill>
                  <a:srgbClr val="FFC000"/>
                </a:solidFill>
                <a:latin typeface="Calibri" panose="020F0502020204030204" pitchFamily="34" charset="0"/>
                <a:cs typeface="Calibri" panose="020F0502020204030204" pitchFamily="34" charset="0"/>
              </a:endParaRPr>
            </a:p>
          </p:txBody>
        </p:sp>
        <p:sp>
          <p:nvSpPr>
            <p:cNvPr id="26" name="TextBox 25">
              <a:extLst>
                <a:ext uri="{FF2B5EF4-FFF2-40B4-BE49-F238E27FC236}">
                  <a16:creationId xmlns:a16="http://schemas.microsoft.com/office/drawing/2014/main" id="{D049955F-A0B1-401C-9488-48D3026B6B16}"/>
                </a:ext>
              </a:extLst>
            </p:cNvPr>
            <p:cNvSpPr txBox="1"/>
            <p:nvPr/>
          </p:nvSpPr>
          <p:spPr>
            <a:xfrm>
              <a:off x="2060212" y="1010359"/>
              <a:ext cx="655949" cy="338554"/>
            </a:xfrm>
            <a:prstGeom prst="rect">
              <a:avLst/>
            </a:prstGeom>
            <a:noFill/>
          </p:spPr>
          <p:txBody>
            <a:bodyPr wrap="none" rtlCol="0">
              <a:spAutoFit/>
            </a:bodyPr>
            <a:lstStyle/>
            <a:p>
              <a:r>
                <a:rPr lang="en-GB" sz="1600" b="1" dirty="0">
                  <a:solidFill>
                    <a:srgbClr val="7030A0"/>
                  </a:solidFill>
                  <a:latin typeface="Calibri" panose="020F0502020204030204" pitchFamily="34" charset="0"/>
                  <a:cs typeface="Calibri" panose="020F0502020204030204" pitchFamily="34" charset="0"/>
                </a:rPr>
                <a:t>melts</a:t>
              </a:r>
            </a:p>
          </p:txBody>
        </p:sp>
        <p:sp>
          <p:nvSpPr>
            <p:cNvPr id="27" name="TextBox 26">
              <a:extLst>
                <a:ext uri="{FF2B5EF4-FFF2-40B4-BE49-F238E27FC236}">
                  <a16:creationId xmlns:a16="http://schemas.microsoft.com/office/drawing/2014/main" id="{42D68D02-BE01-4CB2-8BC3-E3E210443FDD}"/>
                </a:ext>
              </a:extLst>
            </p:cNvPr>
            <p:cNvSpPr txBox="1"/>
            <p:nvPr/>
          </p:nvSpPr>
          <p:spPr>
            <a:xfrm>
              <a:off x="4927253" y="1026808"/>
              <a:ext cx="587020" cy="338554"/>
            </a:xfrm>
            <a:prstGeom prst="rect">
              <a:avLst/>
            </a:prstGeom>
            <a:noFill/>
          </p:spPr>
          <p:txBody>
            <a:bodyPr wrap="none" rtlCol="0">
              <a:spAutoFit/>
            </a:bodyPr>
            <a:lstStyle/>
            <a:p>
              <a:r>
                <a:rPr lang="en-GB" sz="1600" b="1" dirty="0">
                  <a:solidFill>
                    <a:srgbClr val="00B050"/>
                  </a:solidFill>
                  <a:latin typeface="Calibri" panose="020F0502020204030204" pitchFamily="34" charset="0"/>
                  <a:cs typeface="Calibri" panose="020F0502020204030204" pitchFamily="34" charset="0"/>
                </a:rPr>
                <a:t>boils</a:t>
              </a:r>
            </a:p>
          </p:txBody>
        </p:sp>
        <p:sp>
          <p:nvSpPr>
            <p:cNvPr id="31" name="TextBox 30">
              <a:extLst>
                <a:ext uri="{FF2B5EF4-FFF2-40B4-BE49-F238E27FC236}">
                  <a16:creationId xmlns:a16="http://schemas.microsoft.com/office/drawing/2014/main" id="{F2F99DA2-43AD-449F-AD8F-E7D3FEE98182}"/>
                </a:ext>
              </a:extLst>
            </p:cNvPr>
            <p:cNvSpPr txBox="1"/>
            <p:nvPr/>
          </p:nvSpPr>
          <p:spPr>
            <a:xfrm>
              <a:off x="607436" y="1224601"/>
              <a:ext cx="6714659" cy="461665"/>
            </a:xfrm>
            <a:prstGeom prst="rect">
              <a:avLst/>
            </a:prstGeom>
            <a:noFill/>
          </p:spPr>
          <p:txBody>
            <a:bodyPr wrap="none" rtlCol="0">
              <a:spAutoFit/>
            </a:bodyPr>
            <a:lstStyle/>
            <a:p>
              <a:r>
                <a:rPr lang="en-GB" sz="1200" b="1" dirty="0">
                  <a:latin typeface="Calibri" panose="020F0502020204030204" pitchFamily="34" charset="0"/>
                  <a:cs typeface="Calibri" panose="020F0502020204030204" pitchFamily="34" charset="0"/>
                </a:rPr>
                <a:t>balls and 	               springs	    balls and	                   breaks	       balls</a:t>
              </a:r>
            </a:p>
            <a:p>
              <a:r>
                <a:rPr lang="en-GB" sz="1200" b="1" dirty="0">
                  <a:latin typeface="Calibri" panose="020F0502020204030204" pitchFamily="34" charset="0"/>
                  <a:cs typeface="Calibri" panose="020F0502020204030204" pitchFamily="34" charset="0"/>
                </a:rPr>
                <a:t>springs  	               to wires	    wires	                   wires	       unattached</a:t>
              </a:r>
            </a:p>
          </p:txBody>
        </p:sp>
        <p:cxnSp>
          <p:nvCxnSpPr>
            <p:cNvPr id="32" name="Straight Arrow Connector 31">
              <a:extLst>
                <a:ext uri="{FF2B5EF4-FFF2-40B4-BE49-F238E27FC236}">
                  <a16:creationId xmlns:a16="http://schemas.microsoft.com/office/drawing/2014/main" id="{A8048358-CAD8-42E9-8517-A9D671F6EC7D}"/>
                </a:ext>
              </a:extLst>
            </p:cNvPr>
            <p:cNvCxnSpPr>
              <a:cxnSpLocks/>
            </p:cNvCxnSpPr>
            <p:nvPr/>
          </p:nvCxnSpPr>
          <p:spPr>
            <a:xfrm>
              <a:off x="1364062" y="1359721"/>
              <a:ext cx="626711"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8A97AD72-1F75-43E6-AEAE-3619F28CD39C}"/>
                </a:ext>
              </a:extLst>
            </p:cNvPr>
            <p:cNvCxnSpPr>
              <a:cxnSpLocks/>
            </p:cNvCxnSpPr>
            <p:nvPr/>
          </p:nvCxnSpPr>
          <p:spPr>
            <a:xfrm>
              <a:off x="2757157" y="1359721"/>
              <a:ext cx="626711"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8D5E5B5A-7476-4491-AD21-D44DEDE683BE}"/>
                </a:ext>
              </a:extLst>
            </p:cNvPr>
            <p:cNvCxnSpPr>
              <a:cxnSpLocks/>
            </p:cNvCxnSpPr>
            <p:nvPr/>
          </p:nvCxnSpPr>
          <p:spPr>
            <a:xfrm>
              <a:off x="4225795" y="1359721"/>
              <a:ext cx="626711"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2C88FE43-7A7B-4DA4-9FF1-90FC084A920F}"/>
                </a:ext>
              </a:extLst>
            </p:cNvPr>
            <p:cNvCxnSpPr>
              <a:cxnSpLocks/>
            </p:cNvCxnSpPr>
            <p:nvPr/>
          </p:nvCxnSpPr>
          <p:spPr>
            <a:xfrm>
              <a:off x="5580112" y="1373242"/>
              <a:ext cx="626711"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8" name="TextBox 37">
            <a:extLst>
              <a:ext uri="{FF2B5EF4-FFF2-40B4-BE49-F238E27FC236}">
                <a16:creationId xmlns:a16="http://schemas.microsoft.com/office/drawing/2014/main" id="{D1BA1AC5-56BC-40ED-BC13-8B282C056336}"/>
              </a:ext>
            </a:extLst>
          </p:cNvPr>
          <p:cNvSpPr txBox="1"/>
          <p:nvPr/>
        </p:nvSpPr>
        <p:spPr>
          <a:xfrm>
            <a:off x="5475004" y="2752656"/>
            <a:ext cx="3906054" cy="2031325"/>
          </a:xfrm>
          <a:prstGeom prst="rect">
            <a:avLst/>
          </a:prstGeom>
          <a:noFill/>
        </p:spPr>
        <p:txBody>
          <a:bodyPr wrap="square" rtlCol="0">
            <a:spAutoFit/>
          </a:bodyPr>
          <a:lstStyle/>
          <a:p>
            <a:r>
              <a:rPr lang="en-GB" b="1" dirty="0">
                <a:solidFill>
                  <a:srgbClr val="00B050"/>
                </a:solidFill>
                <a:latin typeface="Calibri" panose="020F0502020204030204" pitchFamily="34" charset="0"/>
                <a:cs typeface="Calibri" panose="020F0502020204030204" pitchFamily="34" charset="0"/>
              </a:rPr>
              <a:t>Springs and wires</a:t>
            </a:r>
            <a:r>
              <a:rPr lang="en-GB" b="1" dirty="0">
                <a:latin typeface="Calibri" panose="020F0502020204030204" pitchFamily="34" charset="0"/>
                <a:cs typeface="Calibri" panose="020F0502020204030204" pitchFamily="34" charset="0"/>
              </a:rPr>
              <a:t> </a:t>
            </a:r>
            <a:r>
              <a:rPr lang="en-GB" b="1" dirty="0">
                <a:solidFill>
                  <a:srgbClr val="0000FF"/>
                </a:solidFill>
                <a:latin typeface="Calibri" panose="020F0502020204030204" pitchFamily="34" charset="0"/>
                <a:cs typeface="Calibri" panose="020F0502020204030204" pitchFamily="34" charset="0"/>
              </a:rPr>
              <a:t>‘stretched’ when heating</a:t>
            </a:r>
          </a:p>
          <a:p>
            <a:r>
              <a:rPr lang="en-GB" b="1" dirty="0">
                <a:solidFill>
                  <a:srgbClr val="FF0000"/>
                </a:solidFill>
                <a:latin typeface="Calibri" panose="020F0502020204030204" pitchFamily="34" charset="0"/>
                <a:cs typeface="Calibri" panose="020F0502020204030204" pitchFamily="34" charset="0"/>
              </a:rPr>
              <a:t>Broken when melting/fusing and boiling/vaporising</a:t>
            </a:r>
          </a:p>
          <a:p>
            <a:endParaRPr lang="en-GB" b="1" dirty="0">
              <a:latin typeface="Calibri" panose="020F0502020204030204" pitchFamily="34" charset="0"/>
              <a:cs typeface="Calibri" panose="020F0502020204030204" pitchFamily="34" charset="0"/>
            </a:endParaRPr>
          </a:p>
          <a:p>
            <a:r>
              <a:rPr lang="en-GB" b="1" dirty="0">
                <a:latin typeface="Calibri" panose="020F0502020204030204" pitchFamily="34" charset="0"/>
                <a:cs typeface="Calibri" panose="020F0502020204030204" pitchFamily="34" charset="0"/>
              </a:rPr>
              <a:t>Stronger these forces: </a:t>
            </a:r>
            <a:r>
              <a:rPr lang="en-GB" b="1" dirty="0">
                <a:solidFill>
                  <a:srgbClr val="7030A0"/>
                </a:solidFill>
                <a:latin typeface="Calibri" panose="020F0502020204030204" pitchFamily="34" charset="0"/>
                <a:cs typeface="Calibri" panose="020F0502020204030204" pitchFamily="34" charset="0"/>
              </a:rPr>
              <a:t>Higher melting point </a:t>
            </a:r>
            <a:r>
              <a:rPr lang="en-GB" b="1" dirty="0">
                <a:solidFill>
                  <a:srgbClr val="00B050"/>
                </a:solidFill>
                <a:latin typeface="Calibri" panose="020F0502020204030204" pitchFamily="34" charset="0"/>
                <a:cs typeface="Calibri" panose="020F0502020204030204" pitchFamily="34" charset="0"/>
              </a:rPr>
              <a:t>Higher boiling point</a:t>
            </a:r>
          </a:p>
        </p:txBody>
      </p:sp>
      <p:sp>
        <p:nvSpPr>
          <p:cNvPr id="2" name="TextBox 1">
            <a:extLst>
              <a:ext uri="{FF2B5EF4-FFF2-40B4-BE49-F238E27FC236}">
                <a16:creationId xmlns:a16="http://schemas.microsoft.com/office/drawing/2014/main" id="{DADEA126-103D-468C-82EC-E3A5EBDC7438}"/>
              </a:ext>
            </a:extLst>
          </p:cNvPr>
          <p:cNvSpPr txBox="1"/>
          <p:nvPr/>
        </p:nvSpPr>
        <p:spPr>
          <a:xfrm>
            <a:off x="737009" y="462233"/>
            <a:ext cx="7673896" cy="369332"/>
          </a:xfrm>
          <a:prstGeom prst="rect">
            <a:avLst/>
          </a:prstGeom>
          <a:noFill/>
        </p:spPr>
        <p:txBody>
          <a:bodyPr wrap="none" rtlCol="0">
            <a:spAutoFit/>
          </a:bodyPr>
          <a:lstStyle/>
          <a:p>
            <a:r>
              <a:rPr lang="en-GB" b="1" dirty="0">
                <a:solidFill>
                  <a:srgbClr val="00B0F0"/>
                </a:solidFill>
              </a:rPr>
              <a:t>effect of IPF on microscopic behaviour of a substance upon heating</a:t>
            </a:r>
          </a:p>
        </p:txBody>
      </p:sp>
      <p:sp>
        <p:nvSpPr>
          <p:cNvPr id="18" name="TextBox 17">
            <a:extLst>
              <a:ext uri="{FF2B5EF4-FFF2-40B4-BE49-F238E27FC236}">
                <a16:creationId xmlns:a16="http://schemas.microsoft.com/office/drawing/2014/main" id="{41B8597F-5CB4-4FD0-A7BB-6FECFC6BA94C}"/>
              </a:ext>
            </a:extLst>
          </p:cNvPr>
          <p:cNvSpPr txBox="1"/>
          <p:nvPr/>
        </p:nvSpPr>
        <p:spPr>
          <a:xfrm>
            <a:off x="1025232" y="1618608"/>
            <a:ext cx="3137205" cy="369332"/>
          </a:xfrm>
          <a:prstGeom prst="rect">
            <a:avLst/>
          </a:prstGeom>
          <a:noFill/>
        </p:spPr>
        <p:txBody>
          <a:bodyPr wrap="none" rtlCol="0">
            <a:spAutoFit/>
          </a:bodyPr>
          <a:lstStyle/>
          <a:p>
            <a:r>
              <a:rPr lang="en-GB" b="1" dirty="0">
                <a:solidFill>
                  <a:srgbClr val="00B050"/>
                </a:solidFill>
                <a:latin typeface="Calibri" panose="020F0502020204030204" pitchFamily="34" charset="0"/>
                <a:cs typeface="Calibri" panose="020F0502020204030204" pitchFamily="34" charset="0"/>
              </a:rPr>
              <a:t>Spring and wires represent IPF </a:t>
            </a:r>
          </a:p>
        </p:txBody>
      </p:sp>
      <p:sp>
        <p:nvSpPr>
          <p:cNvPr id="39" name="TextBox 38">
            <a:extLst>
              <a:ext uri="{FF2B5EF4-FFF2-40B4-BE49-F238E27FC236}">
                <a16:creationId xmlns:a16="http://schemas.microsoft.com/office/drawing/2014/main" id="{043A2FC8-B897-41CA-B527-4112555E9035}"/>
              </a:ext>
            </a:extLst>
          </p:cNvPr>
          <p:cNvSpPr txBox="1"/>
          <p:nvPr/>
        </p:nvSpPr>
        <p:spPr>
          <a:xfrm>
            <a:off x="390291" y="5488182"/>
            <a:ext cx="8505474" cy="775084"/>
          </a:xfrm>
          <a:prstGeom prst="rect">
            <a:avLst/>
          </a:prstGeom>
          <a:noFill/>
        </p:spPr>
        <p:txBody>
          <a:bodyPr wrap="square">
            <a:spAutoFit/>
          </a:bodyPr>
          <a:lstStyle/>
          <a:p>
            <a:pPr>
              <a:lnSpc>
                <a:spcPct val="130000"/>
              </a:lnSpc>
            </a:pPr>
            <a:r>
              <a:rPr lang="en-US" b="1" dirty="0">
                <a:solidFill>
                  <a:srgbClr val="7030A0"/>
                </a:solidFill>
                <a:latin typeface="arial" panose="020B0604020202020204" pitchFamily="34" charset="0"/>
              </a:rPr>
              <a:t>melting point </a:t>
            </a:r>
            <a:r>
              <a:rPr lang="en-US" b="1" dirty="0">
                <a:solidFill>
                  <a:srgbClr val="202124"/>
                </a:solidFill>
                <a:latin typeface="arial" panose="020B0604020202020204" pitchFamily="34" charset="0"/>
              </a:rPr>
              <a:t>- </a:t>
            </a:r>
            <a:r>
              <a:rPr lang="en-US" dirty="0">
                <a:solidFill>
                  <a:srgbClr val="202124"/>
                </a:solidFill>
                <a:latin typeface="arial" panose="020B0604020202020204" pitchFamily="34" charset="0"/>
              </a:rPr>
              <a:t>the </a:t>
            </a:r>
            <a:r>
              <a:rPr lang="en-US" i="0" dirty="0">
                <a:solidFill>
                  <a:srgbClr val="202124"/>
                </a:solidFill>
                <a:effectLst/>
                <a:latin typeface="arial" panose="020B0604020202020204" pitchFamily="34" charset="0"/>
              </a:rPr>
              <a:t>constant temperature at which a solid changes into liquid  </a:t>
            </a:r>
          </a:p>
          <a:p>
            <a:pPr>
              <a:lnSpc>
                <a:spcPct val="130000"/>
              </a:lnSpc>
            </a:pPr>
            <a:r>
              <a:rPr lang="en-US" b="1" dirty="0">
                <a:solidFill>
                  <a:srgbClr val="00B050"/>
                </a:solidFill>
                <a:latin typeface="arial" panose="020B0604020202020204" pitchFamily="34" charset="0"/>
              </a:rPr>
              <a:t>b</a:t>
            </a:r>
            <a:r>
              <a:rPr lang="en-US" b="1" i="0" dirty="0">
                <a:solidFill>
                  <a:srgbClr val="00B050"/>
                </a:solidFill>
                <a:effectLst/>
                <a:latin typeface="arial" panose="020B0604020202020204" pitchFamily="34" charset="0"/>
              </a:rPr>
              <a:t>oiling point </a:t>
            </a:r>
            <a:r>
              <a:rPr lang="en-US" b="0" i="0" dirty="0">
                <a:solidFill>
                  <a:srgbClr val="202124"/>
                </a:solidFill>
                <a:effectLst/>
                <a:latin typeface="arial" panose="020B0604020202020204" pitchFamily="34" charset="0"/>
              </a:rPr>
              <a:t>- </a:t>
            </a:r>
            <a:r>
              <a:rPr lang="en-US" dirty="0">
                <a:solidFill>
                  <a:srgbClr val="202124"/>
                </a:solidFill>
                <a:latin typeface="arial" panose="020B0604020202020204" pitchFamily="34" charset="0"/>
              </a:rPr>
              <a:t>t</a:t>
            </a:r>
            <a:r>
              <a:rPr lang="en-US" b="0" i="0" dirty="0">
                <a:solidFill>
                  <a:srgbClr val="202124"/>
                </a:solidFill>
                <a:effectLst/>
                <a:latin typeface="arial" panose="020B0604020202020204" pitchFamily="34" charset="0"/>
              </a:rPr>
              <a:t>he constant temperature at which a liquid starts changing into gas </a:t>
            </a:r>
            <a:endParaRPr lang="en-GB" dirty="0"/>
          </a:p>
        </p:txBody>
      </p:sp>
      <p:sp>
        <p:nvSpPr>
          <p:cNvPr id="20" name="TextBox 19">
            <a:extLst>
              <a:ext uri="{FF2B5EF4-FFF2-40B4-BE49-F238E27FC236}">
                <a16:creationId xmlns:a16="http://schemas.microsoft.com/office/drawing/2014/main" id="{303A05A6-D730-4232-B39E-AE546DF21150}"/>
              </a:ext>
            </a:extLst>
          </p:cNvPr>
          <p:cNvSpPr txBox="1"/>
          <p:nvPr/>
        </p:nvSpPr>
        <p:spPr>
          <a:xfrm>
            <a:off x="3015769" y="6292681"/>
            <a:ext cx="2265364" cy="400110"/>
          </a:xfrm>
          <a:prstGeom prst="rect">
            <a:avLst/>
          </a:prstGeom>
          <a:noFill/>
        </p:spPr>
        <p:txBody>
          <a:bodyPr wrap="none" rtlCol="0">
            <a:spAutoFit/>
          </a:bodyPr>
          <a:lstStyle/>
          <a:p>
            <a:r>
              <a:rPr lang="en-GB" sz="2000" b="1" dirty="0">
                <a:solidFill>
                  <a:srgbClr val="00B0F0"/>
                </a:solidFill>
                <a:latin typeface="Calibri" panose="020F0502020204030204" pitchFamily="34" charset="0"/>
                <a:cs typeface="Calibri" panose="020F0502020204030204" pitchFamily="34" charset="0"/>
              </a:rPr>
              <a:t>DEPEND  ON  IPF !!!</a:t>
            </a:r>
          </a:p>
        </p:txBody>
      </p:sp>
    </p:spTree>
    <p:extLst>
      <p:ext uri="{BB962C8B-B14F-4D97-AF65-F5344CB8AC3E}">
        <p14:creationId xmlns:p14="http://schemas.microsoft.com/office/powerpoint/2010/main" val="2976671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3"/>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4"/>
            <a:stretch>
              <a:fillRect/>
            </a:stretch>
          </p:blipFill>
          <p:spPr>
            <a:xfrm>
              <a:off x="7760249" y="6381328"/>
              <a:ext cx="1383751" cy="483518"/>
            </a:xfrm>
            <a:prstGeom prst="rect">
              <a:avLst/>
            </a:prstGeom>
          </p:spPr>
        </p:pic>
      </p:grpSp>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MELTING POINTS</a:t>
            </a:r>
            <a:endParaRPr lang="en-GB" sz="2400" b="1"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79B4C3EC-0659-452B-A565-355D13FF375C}"/>
              </a:ext>
            </a:extLst>
          </p:cNvPr>
          <p:cNvSpPr txBox="1"/>
          <p:nvPr/>
        </p:nvSpPr>
        <p:spPr>
          <a:xfrm>
            <a:off x="251713" y="1987891"/>
            <a:ext cx="3836307" cy="769441"/>
          </a:xfrm>
          <a:prstGeom prst="rect">
            <a:avLst/>
          </a:prstGeom>
          <a:noFill/>
        </p:spPr>
        <p:txBody>
          <a:bodyPr wrap="none" rtlCol="0">
            <a:spAutoFit/>
          </a:bodyPr>
          <a:lstStyle/>
          <a:p>
            <a:r>
              <a:rPr lang="en-GB" sz="2200" dirty="0">
                <a:solidFill>
                  <a:srgbClr val="7030A0"/>
                </a:solidFill>
                <a:latin typeface="Calibri" panose="020F0502020204030204" pitchFamily="34" charset="0"/>
                <a:cs typeface="Calibri" panose="020F0502020204030204" pitchFamily="34" charset="0"/>
              </a:rPr>
              <a:t>Tungsten		3422 °C</a:t>
            </a:r>
          </a:p>
          <a:p>
            <a:r>
              <a:rPr lang="en-GB" sz="2200" dirty="0">
                <a:solidFill>
                  <a:srgbClr val="7030A0"/>
                </a:solidFill>
                <a:latin typeface="Calibri" panose="020F0502020204030204" pitchFamily="34" charset="0"/>
                <a:cs typeface="Calibri" panose="020F0502020204030204" pitchFamily="34" charset="0"/>
              </a:rPr>
              <a:t>Mercury		 - 39 °C</a:t>
            </a:r>
          </a:p>
        </p:txBody>
      </p:sp>
      <p:sp>
        <p:nvSpPr>
          <p:cNvPr id="9" name="TextBox 8">
            <a:extLst>
              <a:ext uri="{FF2B5EF4-FFF2-40B4-BE49-F238E27FC236}">
                <a16:creationId xmlns:a16="http://schemas.microsoft.com/office/drawing/2014/main" id="{F909D5A6-F510-4788-8F28-FC9C4AC25B2E}"/>
              </a:ext>
            </a:extLst>
          </p:cNvPr>
          <p:cNvSpPr txBox="1"/>
          <p:nvPr/>
        </p:nvSpPr>
        <p:spPr>
          <a:xfrm>
            <a:off x="203721" y="1171091"/>
            <a:ext cx="4978411" cy="769441"/>
          </a:xfrm>
          <a:prstGeom prst="rect">
            <a:avLst/>
          </a:prstGeom>
          <a:noFill/>
        </p:spPr>
        <p:txBody>
          <a:bodyPr wrap="square">
            <a:spAutoFit/>
          </a:bodyPr>
          <a:lstStyle/>
          <a:p>
            <a:r>
              <a:rPr lang="en-GB" sz="2200" dirty="0">
                <a:solidFill>
                  <a:srgbClr val="0070C0"/>
                </a:solidFill>
                <a:latin typeface="Calibri" panose="020F0502020204030204" pitchFamily="34" charset="0"/>
                <a:cs typeface="Calibri" panose="020F0502020204030204" pitchFamily="34" charset="0"/>
              </a:rPr>
              <a:t>Lithium Fluoride	845 °C</a:t>
            </a:r>
          </a:p>
          <a:p>
            <a:r>
              <a:rPr lang="en-GB" sz="2200" dirty="0">
                <a:solidFill>
                  <a:srgbClr val="0070C0"/>
                </a:solidFill>
                <a:latin typeface="Calibri" panose="020F0502020204030204" pitchFamily="34" charset="0"/>
                <a:cs typeface="Calibri" panose="020F0502020204030204" pitchFamily="34" charset="0"/>
              </a:rPr>
              <a:t>Magnesium Oxide	2852 °C </a:t>
            </a:r>
          </a:p>
        </p:txBody>
      </p:sp>
      <p:sp>
        <p:nvSpPr>
          <p:cNvPr id="10" name="TextBox 9">
            <a:extLst>
              <a:ext uri="{FF2B5EF4-FFF2-40B4-BE49-F238E27FC236}">
                <a16:creationId xmlns:a16="http://schemas.microsoft.com/office/drawing/2014/main" id="{B6E31BA3-E003-48A0-9D89-560AD11E4C5E}"/>
              </a:ext>
            </a:extLst>
          </p:cNvPr>
          <p:cNvSpPr txBox="1"/>
          <p:nvPr/>
        </p:nvSpPr>
        <p:spPr>
          <a:xfrm>
            <a:off x="242197" y="2879198"/>
            <a:ext cx="3836307" cy="430887"/>
          </a:xfrm>
          <a:prstGeom prst="rect">
            <a:avLst/>
          </a:prstGeom>
          <a:noFill/>
        </p:spPr>
        <p:txBody>
          <a:bodyPr wrap="none" rtlCol="0">
            <a:spAutoFit/>
          </a:bodyPr>
          <a:lstStyle/>
          <a:p>
            <a:r>
              <a:rPr lang="en-GB" sz="2200" dirty="0">
                <a:latin typeface="Calibri" panose="020F0502020204030204" pitchFamily="34" charset="0"/>
                <a:cs typeface="Calibri" panose="020F0502020204030204" pitchFamily="34" charset="0"/>
              </a:rPr>
              <a:t>Diamond		3550 °C</a:t>
            </a:r>
          </a:p>
        </p:txBody>
      </p:sp>
      <p:sp>
        <p:nvSpPr>
          <p:cNvPr id="11" name="TextBox 10">
            <a:extLst>
              <a:ext uri="{FF2B5EF4-FFF2-40B4-BE49-F238E27FC236}">
                <a16:creationId xmlns:a16="http://schemas.microsoft.com/office/drawing/2014/main" id="{50C256FD-BA7D-4857-BE38-B0214E56A0C4}"/>
              </a:ext>
            </a:extLst>
          </p:cNvPr>
          <p:cNvSpPr txBox="1"/>
          <p:nvPr/>
        </p:nvSpPr>
        <p:spPr>
          <a:xfrm>
            <a:off x="284759" y="3344599"/>
            <a:ext cx="3828848" cy="2732286"/>
          </a:xfrm>
          <a:prstGeom prst="rect">
            <a:avLst/>
          </a:prstGeom>
          <a:noFill/>
        </p:spPr>
        <p:txBody>
          <a:bodyPr wrap="square" rtlCol="0">
            <a:spAutoFit/>
          </a:bodyPr>
          <a:lstStyle/>
          <a:p>
            <a:r>
              <a:rPr lang="en-GB" sz="2200" dirty="0">
                <a:solidFill>
                  <a:srgbClr val="FF6600"/>
                </a:solidFill>
                <a:latin typeface="Calibri" panose="020F0502020204030204" pitchFamily="34" charset="0"/>
                <a:cs typeface="Calibri" panose="020F0502020204030204" pitchFamily="34" charset="0"/>
              </a:rPr>
              <a:t>Acetone		-95 °C</a:t>
            </a:r>
          </a:p>
          <a:p>
            <a:endParaRPr lang="en-GB" sz="2200" dirty="0">
              <a:solidFill>
                <a:srgbClr val="FF6600"/>
              </a:solidFill>
              <a:latin typeface="Calibri" panose="020F0502020204030204" pitchFamily="34" charset="0"/>
              <a:cs typeface="Calibri" panose="020F0502020204030204" pitchFamily="34" charset="0"/>
            </a:endParaRPr>
          </a:p>
          <a:p>
            <a:pPr>
              <a:lnSpc>
                <a:spcPts val="3100"/>
              </a:lnSpc>
            </a:pPr>
            <a:r>
              <a:rPr lang="en-GB" sz="2200" dirty="0">
                <a:solidFill>
                  <a:srgbClr val="FF6600"/>
                </a:solidFill>
                <a:latin typeface="Calibri" panose="020F0502020204030204" pitchFamily="34" charset="0"/>
                <a:cs typeface="Calibri" panose="020F0502020204030204" pitchFamily="34" charset="0"/>
              </a:rPr>
              <a:t>Fluorine		-220 °C</a:t>
            </a:r>
          </a:p>
          <a:p>
            <a:pPr>
              <a:lnSpc>
                <a:spcPts val="3100"/>
              </a:lnSpc>
            </a:pPr>
            <a:r>
              <a:rPr lang="en-GB" sz="2200" dirty="0">
                <a:solidFill>
                  <a:srgbClr val="FF6600"/>
                </a:solidFill>
                <a:latin typeface="Calibri" panose="020F0502020204030204" pitchFamily="34" charset="0"/>
                <a:cs typeface="Calibri" panose="020F0502020204030204" pitchFamily="34" charset="0"/>
              </a:rPr>
              <a:t>Chlorine		-101 °C</a:t>
            </a:r>
          </a:p>
          <a:p>
            <a:pPr>
              <a:lnSpc>
                <a:spcPts val="3100"/>
              </a:lnSpc>
            </a:pPr>
            <a:r>
              <a:rPr lang="en-GB" sz="2200" dirty="0">
                <a:solidFill>
                  <a:srgbClr val="FF6600"/>
                </a:solidFill>
                <a:latin typeface="Calibri" panose="020F0502020204030204" pitchFamily="34" charset="0"/>
                <a:cs typeface="Calibri" panose="020F0502020204030204" pitchFamily="34" charset="0"/>
              </a:rPr>
              <a:t>Bromine		-7 °C</a:t>
            </a:r>
          </a:p>
          <a:p>
            <a:pPr>
              <a:lnSpc>
                <a:spcPts val="3100"/>
              </a:lnSpc>
            </a:pPr>
            <a:r>
              <a:rPr lang="en-GB" sz="2200" dirty="0">
                <a:solidFill>
                  <a:srgbClr val="FF6600"/>
                </a:solidFill>
                <a:latin typeface="Calibri" panose="020F0502020204030204" pitchFamily="34" charset="0"/>
                <a:cs typeface="Calibri" panose="020F0502020204030204" pitchFamily="34" charset="0"/>
              </a:rPr>
              <a:t>Iodine			 114 °C		</a:t>
            </a:r>
          </a:p>
        </p:txBody>
      </p:sp>
      <p:sp>
        <p:nvSpPr>
          <p:cNvPr id="12" name="TextBox 11">
            <a:extLst>
              <a:ext uri="{FF2B5EF4-FFF2-40B4-BE49-F238E27FC236}">
                <a16:creationId xmlns:a16="http://schemas.microsoft.com/office/drawing/2014/main" id="{6A1980DE-60C5-4B67-BC4F-C354634B173C}"/>
              </a:ext>
            </a:extLst>
          </p:cNvPr>
          <p:cNvSpPr txBox="1"/>
          <p:nvPr/>
        </p:nvSpPr>
        <p:spPr>
          <a:xfrm>
            <a:off x="4231384" y="1313171"/>
            <a:ext cx="861133" cy="430887"/>
          </a:xfrm>
          <a:prstGeom prst="rect">
            <a:avLst/>
          </a:prstGeom>
          <a:noFill/>
        </p:spPr>
        <p:txBody>
          <a:bodyPr wrap="none" rtlCol="0">
            <a:spAutoFit/>
          </a:bodyPr>
          <a:lstStyle/>
          <a:p>
            <a:r>
              <a:rPr lang="en-GB" sz="2200" b="1" dirty="0">
                <a:solidFill>
                  <a:srgbClr val="00B050"/>
                </a:solidFill>
                <a:latin typeface="Calibri" panose="020F0502020204030204" pitchFamily="34" charset="0"/>
                <a:cs typeface="Calibri" panose="020F0502020204030204" pitchFamily="34" charset="0"/>
              </a:rPr>
              <a:t>IONIC</a:t>
            </a:r>
          </a:p>
        </p:txBody>
      </p:sp>
      <p:sp>
        <p:nvSpPr>
          <p:cNvPr id="13" name="TextBox 12">
            <a:extLst>
              <a:ext uri="{FF2B5EF4-FFF2-40B4-BE49-F238E27FC236}">
                <a16:creationId xmlns:a16="http://schemas.microsoft.com/office/drawing/2014/main" id="{58064A13-4D72-48C6-9D1E-D02E9F17A39E}"/>
              </a:ext>
            </a:extLst>
          </p:cNvPr>
          <p:cNvSpPr txBox="1"/>
          <p:nvPr/>
        </p:nvSpPr>
        <p:spPr>
          <a:xfrm>
            <a:off x="4237583" y="2177331"/>
            <a:ext cx="1319848" cy="430887"/>
          </a:xfrm>
          <a:prstGeom prst="rect">
            <a:avLst/>
          </a:prstGeom>
          <a:noFill/>
        </p:spPr>
        <p:txBody>
          <a:bodyPr wrap="none" rtlCol="0">
            <a:spAutoFit/>
          </a:bodyPr>
          <a:lstStyle/>
          <a:p>
            <a:r>
              <a:rPr lang="en-GB" sz="2200" b="1" dirty="0">
                <a:solidFill>
                  <a:srgbClr val="00B050"/>
                </a:solidFill>
                <a:latin typeface="Calibri" panose="020F0502020204030204" pitchFamily="34" charset="0"/>
                <a:cs typeface="Calibri" panose="020F0502020204030204" pitchFamily="34" charset="0"/>
              </a:rPr>
              <a:t>METALLIC</a:t>
            </a:r>
          </a:p>
        </p:txBody>
      </p:sp>
      <p:sp>
        <p:nvSpPr>
          <p:cNvPr id="14" name="TextBox 13">
            <a:extLst>
              <a:ext uri="{FF2B5EF4-FFF2-40B4-BE49-F238E27FC236}">
                <a16:creationId xmlns:a16="http://schemas.microsoft.com/office/drawing/2014/main" id="{A3F6E017-FDD0-46FA-B28C-C7CA2FE8A77C}"/>
              </a:ext>
            </a:extLst>
          </p:cNvPr>
          <p:cNvSpPr txBox="1"/>
          <p:nvPr/>
        </p:nvSpPr>
        <p:spPr>
          <a:xfrm>
            <a:off x="4270024" y="2870064"/>
            <a:ext cx="2706510" cy="430887"/>
          </a:xfrm>
          <a:prstGeom prst="rect">
            <a:avLst/>
          </a:prstGeom>
          <a:noFill/>
        </p:spPr>
        <p:txBody>
          <a:bodyPr wrap="none" rtlCol="0">
            <a:spAutoFit/>
          </a:bodyPr>
          <a:lstStyle/>
          <a:p>
            <a:r>
              <a:rPr lang="en-GB" sz="2200" b="1" dirty="0">
                <a:solidFill>
                  <a:srgbClr val="00B050"/>
                </a:solidFill>
                <a:latin typeface="Calibri" panose="020F0502020204030204" pitchFamily="34" charset="0"/>
                <a:cs typeface="Calibri" panose="020F0502020204030204" pitchFamily="34" charset="0"/>
              </a:rPr>
              <a:t>COVALENT NETWORK</a:t>
            </a:r>
          </a:p>
        </p:txBody>
      </p:sp>
      <p:sp>
        <p:nvSpPr>
          <p:cNvPr id="15" name="TextBox 14">
            <a:extLst>
              <a:ext uri="{FF2B5EF4-FFF2-40B4-BE49-F238E27FC236}">
                <a16:creationId xmlns:a16="http://schemas.microsoft.com/office/drawing/2014/main" id="{E6A3F559-EEE0-4A0D-B51D-B93879EFE314}"/>
              </a:ext>
            </a:extLst>
          </p:cNvPr>
          <p:cNvSpPr txBox="1"/>
          <p:nvPr/>
        </p:nvSpPr>
        <p:spPr>
          <a:xfrm>
            <a:off x="4194523" y="4224331"/>
            <a:ext cx="1656928" cy="430887"/>
          </a:xfrm>
          <a:prstGeom prst="rect">
            <a:avLst/>
          </a:prstGeom>
          <a:noFill/>
        </p:spPr>
        <p:txBody>
          <a:bodyPr wrap="none" rtlCol="0">
            <a:spAutoFit/>
          </a:bodyPr>
          <a:lstStyle/>
          <a:p>
            <a:r>
              <a:rPr lang="en-GB" sz="2200" b="1" dirty="0">
                <a:solidFill>
                  <a:srgbClr val="0000FF"/>
                </a:solidFill>
                <a:latin typeface="Calibri" panose="020F0502020204030204" pitchFamily="34" charset="0"/>
                <a:cs typeface="Calibri" panose="020F0502020204030204" pitchFamily="34" charset="0"/>
              </a:rPr>
              <a:t>MOLECULAR</a:t>
            </a:r>
          </a:p>
        </p:txBody>
      </p:sp>
      <p:sp>
        <p:nvSpPr>
          <p:cNvPr id="16" name="TextBox 15">
            <a:extLst>
              <a:ext uri="{FF2B5EF4-FFF2-40B4-BE49-F238E27FC236}">
                <a16:creationId xmlns:a16="http://schemas.microsoft.com/office/drawing/2014/main" id="{8A956581-AFFD-4E85-A1D0-35E91F947F42}"/>
              </a:ext>
            </a:extLst>
          </p:cNvPr>
          <p:cNvSpPr txBox="1"/>
          <p:nvPr/>
        </p:nvSpPr>
        <p:spPr>
          <a:xfrm>
            <a:off x="1287468" y="5936059"/>
            <a:ext cx="2239908" cy="769441"/>
          </a:xfrm>
          <a:prstGeom prst="rect">
            <a:avLst/>
          </a:prstGeom>
          <a:noFill/>
          <a:ln w="9525">
            <a:solidFill>
              <a:schemeClr val="tx1"/>
            </a:solidFill>
          </a:ln>
        </p:spPr>
        <p:txBody>
          <a:bodyPr wrap="square" rtlCol="0">
            <a:spAutoFit/>
          </a:bodyPr>
          <a:lstStyle/>
          <a:p>
            <a:r>
              <a:rPr lang="en-GB" sz="2200" dirty="0">
                <a:latin typeface="Calibri" panose="020F0502020204030204" pitchFamily="34" charset="0"/>
                <a:cs typeface="Calibri" panose="020F0502020204030204" pitchFamily="34" charset="0"/>
              </a:rPr>
              <a:t>increase in melting point</a:t>
            </a:r>
          </a:p>
        </p:txBody>
      </p:sp>
      <p:sp>
        <p:nvSpPr>
          <p:cNvPr id="17" name="TextBox 16">
            <a:extLst>
              <a:ext uri="{FF2B5EF4-FFF2-40B4-BE49-F238E27FC236}">
                <a16:creationId xmlns:a16="http://schemas.microsoft.com/office/drawing/2014/main" id="{D6A0EB2D-2440-44CC-8641-D1FD89F50789}"/>
              </a:ext>
            </a:extLst>
          </p:cNvPr>
          <p:cNvSpPr txBox="1"/>
          <p:nvPr/>
        </p:nvSpPr>
        <p:spPr>
          <a:xfrm>
            <a:off x="5481032" y="3526719"/>
            <a:ext cx="1546128" cy="769441"/>
          </a:xfrm>
          <a:prstGeom prst="rect">
            <a:avLst/>
          </a:prstGeom>
          <a:noFill/>
          <a:ln>
            <a:solidFill>
              <a:schemeClr val="tx1"/>
            </a:solidFill>
          </a:ln>
        </p:spPr>
        <p:txBody>
          <a:bodyPr wrap="square" rtlCol="0">
            <a:spAutoFit/>
          </a:bodyPr>
          <a:lstStyle/>
          <a:p>
            <a:r>
              <a:rPr lang="en-GB" sz="2200" dirty="0">
                <a:latin typeface="Calibri" panose="020F0502020204030204" pitchFamily="34" charset="0"/>
                <a:cs typeface="Calibri" panose="020F0502020204030204" pitchFamily="34" charset="0"/>
              </a:rPr>
              <a:t>increase in mass</a:t>
            </a:r>
          </a:p>
        </p:txBody>
      </p:sp>
      <p:sp>
        <p:nvSpPr>
          <p:cNvPr id="18" name="TextBox 17">
            <a:extLst>
              <a:ext uri="{FF2B5EF4-FFF2-40B4-BE49-F238E27FC236}">
                <a16:creationId xmlns:a16="http://schemas.microsoft.com/office/drawing/2014/main" id="{C80D985E-4A19-49D4-9255-094B56DB7A66}"/>
              </a:ext>
            </a:extLst>
          </p:cNvPr>
          <p:cNvSpPr txBox="1"/>
          <p:nvPr/>
        </p:nvSpPr>
        <p:spPr>
          <a:xfrm>
            <a:off x="7346604" y="3535378"/>
            <a:ext cx="1701912" cy="769441"/>
          </a:xfrm>
          <a:prstGeom prst="rect">
            <a:avLst/>
          </a:prstGeom>
          <a:noFill/>
          <a:ln>
            <a:solidFill>
              <a:schemeClr val="tx1"/>
            </a:solidFill>
          </a:ln>
        </p:spPr>
        <p:txBody>
          <a:bodyPr wrap="square" rtlCol="0">
            <a:spAutoFit/>
          </a:bodyPr>
          <a:lstStyle/>
          <a:p>
            <a:r>
              <a:rPr lang="en-GB" sz="2200" dirty="0">
                <a:latin typeface="Calibri" panose="020F0502020204030204" pitchFamily="34" charset="0"/>
                <a:cs typeface="Calibri" panose="020F0502020204030204" pitchFamily="34" charset="0"/>
              </a:rPr>
              <a:t>increase in polarizability</a:t>
            </a:r>
          </a:p>
        </p:txBody>
      </p:sp>
      <p:cxnSp>
        <p:nvCxnSpPr>
          <p:cNvPr id="20" name="Straight Arrow Connector 19">
            <a:extLst>
              <a:ext uri="{FF2B5EF4-FFF2-40B4-BE49-F238E27FC236}">
                <a16:creationId xmlns:a16="http://schemas.microsoft.com/office/drawing/2014/main" id="{2EF27196-7440-4F30-9759-85B5AD0DADB1}"/>
              </a:ext>
            </a:extLst>
          </p:cNvPr>
          <p:cNvCxnSpPr>
            <a:cxnSpLocks/>
          </p:cNvCxnSpPr>
          <p:nvPr/>
        </p:nvCxnSpPr>
        <p:spPr>
          <a:xfrm>
            <a:off x="2339752" y="4117271"/>
            <a:ext cx="0" cy="1589472"/>
          </a:xfrm>
          <a:prstGeom prst="straightConnector1">
            <a:avLst/>
          </a:prstGeom>
          <a:ln w="28575">
            <a:solidFill>
              <a:schemeClr val="tx2"/>
            </a:solidFill>
            <a:tailEnd type="triangle"/>
          </a:ln>
        </p:spPr>
        <p:style>
          <a:lnRef idx="1">
            <a:schemeClr val="accent1"/>
          </a:lnRef>
          <a:fillRef idx="0">
            <a:schemeClr val="accent1"/>
          </a:fillRef>
          <a:effectRef idx="0">
            <a:schemeClr val="accent1"/>
          </a:effectRef>
          <a:fontRef idx="minor">
            <a:schemeClr val="tx1"/>
          </a:fontRef>
        </p:style>
      </p:cxnSp>
      <p:pic>
        <p:nvPicPr>
          <p:cNvPr id="26" name="Picture 25">
            <a:extLst>
              <a:ext uri="{FF2B5EF4-FFF2-40B4-BE49-F238E27FC236}">
                <a16:creationId xmlns:a16="http://schemas.microsoft.com/office/drawing/2014/main" id="{1EA487A7-7C35-4F01-AD02-28D855680195}"/>
              </a:ext>
            </a:extLst>
          </p:cNvPr>
          <p:cNvPicPr>
            <a:picLocks noChangeAspect="1"/>
          </p:cNvPicPr>
          <p:nvPr/>
        </p:nvPicPr>
        <p:blipFill rotWithShape="1">
          <a:blip r:embed="rId5"/>
          <a:srcRect l="86662" t="12120" r="8049" b="46781"/>
          <a:stretch/>
        </p:blipFill>
        <p:spPr>
          <a:xfrm>
            <a:off x="1636670" y="4117271"/>
            <a:ext cx="473063" cy="1545344"/>
          </a:xfrm>
          <a:prstGeom prst="rect">
            <a:avLst/>
          </a:prstGeom>
        </p:spPr>
      </p:pic>
      <p:sp>
        <p:nvSpPr>
          <p:cNvPr id="23" name="TextBox 22">
            <a:extLst>
              <a:ext uri="{FF2B5EF4-FFF2-40B4-BE49-F238E27FC236}">
                <a16:creationId xmlns:a16="http://schemas.microsoft.com/office/drawing/2014/main" id="{5D455F89-56D8-43B6-9B73-8F8CAAA39ADE}"/>
              </a:ext>
            </a:extLst>
          </p:cNvPr>
          <p:cNvSpPr txBox="1"/>
          <p:nvPr/>
        </p:nvSpPr>
        <p:spPr>
          <a:xfrm>
            <a:off x="252932" y="499075"/>
            <a:ext cx="8505474" cy="496931"/>
          </a:xfrm>
          <a:prstGeom prst="rect">
            <a:avLst/>
          </a:prstGeom>
          <a:noFill/>
        </p:spPr>
        <p:txBody>
          <a:bodyPr wrap="square">
            <a:spAutoFit/>
          </a:bodyPr>
          <a:lstStyle/>
          <a:p>
            <a:pPr>
              <a:lnSpc>
                <a:spcPct val="130000"/>
              </a:lnSpc>
            </a:pPr>
            <a:r>
              <a:rPr lang="en-US" sz="2200" b="1" dirty="0">
                <a:solidFill>
                  <a:srgbClr val="7030A0"/>
                </a:solidFill>
                <a:latin typeface="Calibri" panose="020F0502020204030204" pitchFamily="34" charset="0"/>
                <a:cs typeface="Calibri" panose="020F0502020204030204" pitchFamily="34" charset="0"/>
              </a:rPr>
              <a:t>melting point </a:t>
            </a:r>
            <a:r>
              <a:rPr lang="en-US" sz="2200" b="1" dirty="0">
                <a:solidFill>
                  <a:srgbClr val="202124"/>
                </a:solidFill>
                <a:latin typeface="Calibri" panose="020F0502020204030204" pitchFamily="34" charset="0"/>
                <a:cs typeface="Calibri" panose="020F0502020204030204" pitchFamily="34" charset="0"/>
              </a:rPr>
              <a:t>- </a:t>
            </a:r>
            <a:r>
              <a:rPr lang="en-US" sz="2200" i="0" dirty="0">
                <a:solidFill>
                  <a:srgbClr val="202124"/>
                </a:solidFill>
                <a:effectLst/>
                <a:latin typeface="Calibri" panose="020F0502020204030204" pitchFamily="34" charset="0"/>
                <a:cs typeface="Calibri" panose="020F0502020204030204" pitchFamily="34" charset="0"/>
              </a:rPr>
              <a:t>constant temperature at which a solid changes into liquid  </a:t>
            </a:r>
          </a:p>
        </p:txBody>
      </p:sp>
      <p:sp>
        <p:nvSpPr>
          <p:cNvPr id="4" name="TextBox 3">
            <a:extLst>
              <a:ext uri="{FF2B5EF4-FFF2-40B4-BE49-F238E27FC236}">
                <a16:creationId xmlns:a16="http://schemas.microsoft.com/office/drawing/2014/main" id="{46222AFB-9C62-4425-B522-4F5646181D6F}"/>
              </a:ext>
            </a:extLst>
          </p:cNvPr>
          <p:cNvSpPr txBox="1"/>
          <p:nvPr/>
        </p:nvSpPr>
        <p:spPr>
          <a:xfrm>
            <a:off x="6012160" y="2029067"/>
            <a:ext cx="2969462" cy="769441"/>
          </a:xfrm>
          <a:prstGeom prst="rect">
            <a:avLst/>
          </a:prstGeom>
          <a:noFill/>
        </p:spPr>
        <p:txBody>
          <a:bodyPr wrap="square" rtlCol="0">
            <a:spAutoFit/>
          </a:bodyPr>
          <a:lstStyle/>
          <a:p>
            <a:r>
              <a:rPr lang="en-GB" sz="2200" dirty="0">
                <a:latin typeface="Calibri" panose="020F0502020204030204" pitchFamily="34" charset="0"/>
                <a:cs typeface="Calibri" panose="020F0502020204030204" pitchFamily="34" charset="0"/>
              </a:rPr>
              <a:t>liquid Hg – IMF weaker than in solid</a:t>
            </a:r>
          </a:p>
        </p:txBody>
      </p:sp>
      <p:sp>
        <p:nvSpPr>
          <p:cNvPr id="24" name="TextBox 23">
            <a:extLst>
              <a:ext uri="{FF2B5EF4-FFF2-40B4-BE49-F238E27FC236}">
                <a16:creationId xmlns:a16="http://schemas.microsoft.com/office/drawing/2014/main" id="{2FB66938-C82B-4459-92FB-79599F9CFBC6}"/>
              </a:ext>
            </a:extLst>
          </p:cNvPr>
          <p:cNvSpPr txBox="1"/>
          <p:nvPr/>
        </p:nvSpPr>
        <p:spPr>
          <a:xfrm>
            <a:off x="5933165" y="1270541"/>
            <a:ext cx="2518959" cy="430887"/>
          </a:xfrm>
          <a:prstGeom prst="rect">
            <a:avLst/>
          </a:prstGeom>
          <a:noFill/>
        </p:spPr>
        <p:txBody>
          <a:bodyPr wrap="none" rtlCol="0">
            <a:spAutoFit/>
          </a:bodyPr>
          <a:lstStyle/>
          <a:p>
            <a:r>
              <a:rPr lang="en-GB" sz="2200" dirty="0">
                <a:latin typeface="Calibri" panose="020F0502020204030204" pitchFamily="34" charset="0"/>
                <a:cs typeface="Calibri" panose="020F0502020204030204" pitchFamily="34" charset="0"/>
              </a:rPr>
              <a:t>strong IPF – high </a:t>
            </a:r>
            <a:r>
              <a:rPr lang="en-GB" sz="2200" dirty="0" err="1">
                <a:latin typeface="Calibri" panose="020F0502020204030204" pitchFamily="34" charset="0"/>
                <a:cs typeface="Calibri" panose="020F0502020204030204" pitchFamily="34" charset="0"/>
              </a:rPr>
              <a:t>mp</a:t>
            </a:r>
            <a:endParaRPr lang="en-GB" sz="2200" dirty="0">
              <a:latin typeface="Calibri" panose="020F0502020204030204" pitchFamily="34" charset="0"/>
              <a:cs typeface="Calibri" panose="020F0502020204030204" pitchFamily="34" charset="0"/>
            </a:endParaRPr>
          </a:p>
        </p:txBody>
      </p:sp>
      <p:sp>
        <p:nvSpPr>
          <p:cNvPr id="25" name="TextBox 24">
            <a:extLst>
              <a:ext uri="{FF2B5EF4-FFF2-40B4-BE49-F238E27FC236}">
                <a16:creationId xmlns:a16="http://schemas.microsoft.com/office/drawing/2014/main" id="{1A7C7CDD-73F2-4D35-97E8-6184BB35C3CE}"/>
              </a:ext>
            </a:extLst>
          </p:cNvPr>
          <p:cNvSpPr txBox="1"/>
          <p:nvPr/>
        </p:nvSpPr>
        <p:spPr>
          <a:xfrm>
            <a:off x="5258498" y="5662615"/>
            <a:ext cx="3645930" cy="1107996"/>
          </a:xfrm>
          <a:prstGeom prst="rect">
            <a:avLst/>
          </a:prstGeom>
          <a:noFill/>
        </p:spPr>
        <p:txBody>
          <a:bodyPr wrap="square" rtlCol="0">
            <a:spAutoFit/>
          </a:bodyPr>
          <a:lstStyle/>
          <a:p>
            <a:r>
              <a:rPr lang="en-GB" sz="2200" dirty="0">
                <a:latin typeface="Calibri" panose="020F0502020204030204" pitchFamily="34" charset="0"/>
                <a:cs typeface="Calibri" panose="020F0502020204030204" pitchFamily="34" charset="0"/>
              </a:rPr>
              <a:t>In halogens there are only LD forces but high polarizability makes them strong</a:t>
            </a:r>
          </a:p>
        </p:txBody>
      </p:sp>
      <p:sp>
        <p:nvSpPr>
          <p:cNvPr id="27" name="TextBox 26">
            <a:extLst>
              <a:ext uri="{FF2B5EF4-FFF2-40B4-BE49-F238E27FC236}">
                <a16:creationId xmlns:a16="http://schemas.microsoft.com/office/drawing/2014/main" id="{82AB7AC1-9127-4417-95FE-4A2798D17866}"/>
              </a:ext>
            </a:extLst>
          </p:cNvPr>
          <p:cNvSpPr txBox="1"/>
          <p:nvPr/>
        </p:nvSpPr>
        <p:spPr>
          <a:xfrm>
            <a:off x="356972" y="3594565"/>
            <a:ext cx="777777" cy="430887"/>
          </a:xfrm>
          <a:prstGeom prst="rect">
            <a:avLst/>
          </a:prstGeom>
          <a:noFill/>
        </p:spPr>
        <p:txBody>
          <a:bodyPr wrap="none" rtlCol="0">
            <a:spAutoFit/>
          </a:bodyPr>
          <a:lstStyle/>
          <a:p>
            <a:r>
              <a:rPr lang="en-GB" sz="2200" dirty="0">
                <a:latin typeface="Calibri" panose="020F0502020204030204" pitchFamily="34" charset="0"/>
                <a:cs typeface="Calibri" panose="020F0502020204030204" pitchFamily="34" charset="0"/>
              </a:rPr>
              <a:t>polar</a:t>
            </a:r>
          </a:p>
        </p:txBody>
      </p:sp>
      <p:sp>
        <p:nvSpPr>
          <p:cNvPr id="28" name="TextBox 27">
            <a:extLst>
              <a:ext uri="{FF2B5EF4-FFF2-40B4-BE49-F238E27FC236}">
                <a16:creationId xmlns:a16="http://schemas.microsoft.com/office/drawing/2014/main" id="{DB6B3E9B-E401-4ADD-83D7-BEB7B9383561}"/>
              </a:ext>
            </a:extLst>
          </p:cNvPr>
          <p:cNvSpPr txBox="1"/>
          <p:nvPr/>
        </p:nvSpPr>
        <p:spPr>
          <a:xfrm rot="16200000">
            <a:off x="-513823" y="4583109"/>
            <a:ext cx="1308371" cy="430887"/>
          </a:xfrm>
          <a:prstGeom prst="rect">
            <a:avLst/>
          </a:prstGeom>
          <a:noFill/>
        </p:spPr>
        <p:txBody>
          <a:bodyPr wrap="none" rtlCol="0">
            <a:spAutoFit/>
          </a:bodyPr>
          <a:lstStyle/>
          <a:p>
            <a:r>
              <a:rPr lang="en-GB" sz="2200" dirty="0">
                <a:latin typeface="Calibri" panose="020F0502020204030204" pitchFamily="34" charset="0"/>
                <a:cs typeface="Calibri" panose="020F0502020204030204" pitchFamily="34" charset="0"/>
              </a:rPr>
              <a:t>non-polar</a:t>
            </a:r>
          </a:p>
        </p:txBody>
      </p:sp>
      <p:cxnSp>
        <p:nvCxnSpPr>
          <p:cNvPr id="29" name="Straight Arrow Connector 28">
            <a:extLst>
              <a:ext uri="{FF2B5EF4-FFF2-40B4-BE49-F238E27FC236}">
                <a16:creationId xmlns:a16="http://schemas.microsoft.com/office/drawing/2014/main" id="{9C6AC5E7-13F3-4682-90C1-53810B39CA53}"/>
              </a:ext>
            </a:extLst>
          </p:cNvPr>
          <p:cNvCxnSpPr>
            <a:cxnSpLocks/>
          </p:cNvCxnSpPr>
          <p:nvPr/>
        </p:nvCxnSpPr>
        <p:spPr>
          <a:xfrm>
            <a:off x="6156176" y="4293096"/>
            <a:ext cx="0" cy="1296144"/>
          </a:xfrm>
          <a:prstGeom prst="straightConnector1">
            <a:avLst/>
          </a:prstGeom>
          <a:ln w="28575">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445210FF-A5CE-4325-912C-A29B0EA7090B}"/>
              </a:ext>
            </a:extLst>
          </p:cNvPr>
          <p:cNvCxnSpPr>
            <a:cxnSpLocks/>
          </p:cNvCxnSpPr>
          <p:nvPr/>
        </p:nvCxnSpPr>
        <p:spPr>
          <a:xfrm>
            <a:off x="8100392" y="4293096"/>
            <a:ext cx="0" cy="1296144"/>
          </a:xfrm>
          <a:prstGeom prst="straightConnector1">
            <a:avLst/>
          </a:prstGeom>
          <a:ln w="28575">
            <a:solidFill>
              <a:schemeClr val="tx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8363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3"/>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4"/>
            <a:stretch>
              <a:fillRect/>
            </a:stretch>
          </p:blipFill>
          <p:spPr>
            <a:xfrm>
              <a:off x="7760249" y="6381328"/>
              <a:ext cx="1383751" cy="483518"/>
            </a:xfrm>
            <a:prstGeom prst="rect">
              <a:avLst/>
            </a:prstGeom>
          </p:spPr>
        </p:pic>
      </p:grpSp>
      <p:pic>
        <p:nvPicPr>
          <p:cNvPr id="4" name="Picture 3">
            <a:extLst>
              <a:ext uri="{FF2B5EF4-FFF2-40B4-BE49-F238E27FC236}">
                <a16:creationId xmlns:a16="http://schemas.microsoft.com/office/drawing/2014/main" id="{6B840325-6AFC-41F4-A57F-4395EAF2FB2C}"/>
              </a:ext>
            </a:extLst>
          </p:cNvPr>
          <p:cNvPicPr>
            <a:picLocks noChangeAspect="1"/>
          </p:cNvPicPr>
          <p:nvPr/>
        </p:nvPicPr>
        <p:blipFill>
          <a:blip r:embed="rId5"/>
          <a:stretch>
            <a:fillRect/>
          </a:stretch>
        </p:blipFill>
        <p:spPr>
          <a:xfrm>
            <a:off x="251520" y="1052736"/>
            <a:ext cx="8731351" cy="3477742"/>
          </a:xfrm>
          <a:prstGeom prst="rect">
            <a:avLst/>
          </a:prstGeom>
        </p:spPr>
      </p:pic>
      <p:sp>
        <p:nvSpPr>
          <p:cNvPr id="5" name="Rectangle 4">
            <a:extLst>
              <a:ext uri="{FF2B5EF4-FFF2-40B4-BE49-F238E27FC236}">
                <a16:creationId xmlns:a16="http://schemas.microsoft.com/office/drawing/2014/main" id="{AD971718-ACB2-48CF-BFE3-BB166A0225AF}"/>
              </a:ext>
            </a:extLst>
          </p:cNvPr>
          <p:cNvSpPr/>
          <p:nvPr/>
        </p:nvSpPr>
        <p:spPr>
          <a:xfrm>
            <a:off x="4283968" y="1063415"/>
            <a:ext cx="1512168" cy="345638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18C634C5-5334-44EF-84B1-45B77DD6C174}"/>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MELTING POINTS of VARIOUS EXPLOSIVES</a:t>
            </a:r>
            <a:endParaRPr lang="en-GB"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509937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2"/>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3"/>
            <a:stretch>
              <a:fillRect/>
            </a:stretch>
          </p:blipFill>
          <p:spPr>
            <a:xfrm>
              <a:off x="7760249" y="6381328"/>
              <a:ext cx="1383751" cy="483518"/>
            </a:xfrm>
            <a:prstGeom prst="rect">
              <a:avLst/>
            </a:prstGeom>
          </p:spPr>
        </p:pic>
      </p:grpSp>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MELTING POINTS</a:t>
            </a:r>
            <a:endParaRPr lang="en-GB" sz="2400" b="1" dirty="0">
              <a:effectLst>
                <a:outerShdw blurRad="38100" dist="38100" dir="2700000" algn="tl">
                  <a:srgbClr val="000000">
                    <a:alpha val="43137"/>
                  </a:srgbClr>
                </a:outerShdw>
              </a:effectLst>
            </a:endParaRPr>
          </a:p>
        </p:txBody>
      </p:sp>
      <p:pic>
        <p:nvPicPr>
          <p:cNvPr id="9" name="Picture 8">
            <a:extLst>
              <a:ext uri="{FF2B5EF4-FFF2-40B4-BE49-F238E27FC236}">
                <a16:creationId xmlns:a16="http://schemas.microsoft.com/office/drawing/2014/main" id="{945010CF-3A79-46BF-A89E-CA9C93B25203}"/>
              </a:ext>
            </a:extLst>
          </p:cNvPr>
          <p:cNvPicPr>
            <a:picLocks noChangeAspect="1"/>
          </p:cNvPicPr>
          <p:nvPr/>
        </p:nvPicPr>
        <p:blipFill rotWithShape="1">
          <a:blip r:embed="rId4"/>
          <a:srcRect l="81192" t="9341" r="13515" b="46651"/>
          <a:stretch/>
        </p:blipFill>
        <p:spPr>
          <a:xfrm>
            <a:off x="262946" y="1053716"/>
            <a:ext cx="561023" cy="2231658"/>
          </a:xfrm>
          <a:prstGeom prst="rect">
            <a:avLst/>
          </a:prstGeom>
        </p:spPr>
      </p:pic>
      <p:grpSp>
        <p:nvGrpSpPr>
          <p:cNvPr id="22" name="Group 21">
            <a:extLst>
              <a:ext uri="{FF2B5EF4-FFF2-40B4-BE49-F238E27FC236}">
                <a16:creationId xmlns:a16="http://schemas.microsoft.com/office/drawing/2014/main" id="{58B5CC3C-3E5B-4FC7-B80E-0AE41242FB84}"/>
              </a:ext>
            </a:extLst>
          </p:cNvPr>
          <p:cNvGrpSpPr/>
          <p:nvPr/>
        </p:nvGrpSpPr>
        <p:grpSpPr>
          <a:xfrm>
            <a:off x="4262043" y="912073"/>
            <a:ext cx="4468829" cy="2826476"/>
            <a:chOff x="3586487" y="210451"/>
            <a:chExt cx="4468829" cy="2826476"/>
          </a:xfrm>
        </p:grpSpPr>
        <p:graphicFrame>
          <p:nvGraphicFramePr>
            <p:cNvPr id="10" name="Chart 9">
              <a:extLst>
                <a:ext uri="{FF2B5EF4-FFF2-40B4-BE49-F238E27FC236}">
                  <a16:creationId xmlns:a16="http://schemas.microsoft.com/office/drawing/2014/main" id="{0D464FA0-AE2A-41A1-8734-CA1098ED1321}"/>
                </a:ext>
              </a:extLst>
            </p:cNvPr>
            <p:cNvGraphicFramePr>
              <a:graphicFrameLocks/>
            </p:cNvGraphicFramePr>
            <p:nvPr>
              <p:extLst>
                <p:ext uri="{D42A27DB-BD31-4B8C-83A1-F6EECF244321}">
                  <p14:modId xmlns:p14="http://schemas.microsoft.com/office/powerpoint/2010/main" val="3531522238"/>
                </p:ext>
              </p:extLst>
            </p:nvPr>
          </p:nvGraphicFramePr>
          <p:xfrm>
            <a:off x="3960184" y="210451"/>
            <a:ext cx="3654154" cy="2538693"/>
          </p:xfrm>
          <a:graphic>
            <a:graphicData uri="http://schemas.openxmlformats.org/drawingml/2006/chart">
              <c:chart xmlns:c="http://schemas.openxmlformats.org/drawingml/2006/chart" xmlns:r="http://schemas.openxmlformats.org/officeDocument/2006/relationships" r:id="rId5"/>
            </a:graphicData>
          </a:graphic>
        </p:graphicFrame>
        <p:sp>
          <p:nvSpPr>
            <p:cNvPr id="2" name="TextBox 1">
              <a:extLst>
                <a:ext uri="{FF2B5EF4-FFF2-40B4-BE49-F238E27FC236}">
                  <a16:creationId xmlns:a16="http://schemas.microsoft.com/office/drawing/2014/main" id="{9A10326A-3288-4877-A96D-94C49D7E4FAA}"/>
                </a:ext>
              </a:extLst>
            </p:cNvPr>
            <p:cNvSpPr txBox="1"/>
            <p:nvPr/>
          </p:nvSpPr>
          <p:spPr>
            <a:xfrm>
              <a:off x="7389749" y="2513739"/>
              <a:ext cx="665567" cy="430887"/>
            </a:xfrm>
            <a:prstGeom prst="rect">
              <a:avLst/>
            </a:prstGeom>
            <a:noFill/>
          </p:spPr>
          <p:txBody>
            <a:bodyPr wrap="none" rtlCol="0">
              <a:spAutoFit/>
            </a:bodyPr>
            <a:lstStyle/>
            <a:p>
              <a:r>
                <a:rPr lang="en-GB" sz="2200" dirty="0">
                  <a:solidFill>
                    <a:srgbClr val="FF6600"/>
                  </a:solidFill>
                  <a:latin typeface="Calibri" panose="020F0502020204030204" pitchFamily="34" charset="0"/>
                  <a:cs typeface="Calibri" panose="020F0502020204030204" pitchFamily="34" charset="0"/>
                </a:rPr>
                <a:t>MM</a:t>
              </a:r>
            </a:p>
          </p:txBody>
        </p:sp>
        <p:sp>
          <p:nvSpPr>
            <p:cNvPr id="11" name="TextBox 10">
              <a:extLst>
                <a:ext uri="{FF2B5EF4-FFF2-40B4-BE49-F238E27FC236}">
                  <a16:creationId xmlns:a16="http://schemas.microsoft.com/office/drawing/2014/main" id="{DE39E80A-0A0E-45BF-B65B-1A7D615502C1}"/>
                </a:ext>
              </a:extLst>
            </p:cNvPr>
            <p:cNvSpPr txBox="1"/>
            <p:nvPr/>
          </p:nvSpPr>
          <p:spPr>
            <a:xfrm>
              <a:off x="3586487" y="303337"/>
              <a:ext cx="558166" cy="430887"/>
            </a:xfrm>
            <a:prstGeom prst="rect">
              <a:avLst/>
            </a:prstGeom>
            <a:noFill/>
          </p:spPr>
          <p:txBody>
            <a:bodyPr wrap="none" rtlCol="0">
              <a:spAutoFit/>
            </a:bodyPr>
            <a:lstStyle/>
            <a:p>
              <a:r>
                <a:rPr lang="en-GB" sz="2200" dirty="0" err="1">
                  <a:solidFill>
                    <a:srgbClr val="FF6600"/>
                  </a:solidFill>
                  <a:latin typeface="Calibri" panose="020F0502020204030204" pitchFamily="34" charset="0"/>
                  <a:cs typeface="Calibri" panose="020F0502020204030204" pitchFamily="34" charset="0"/>
                </a:rPr>
                <a:t>mp</a:t>
              </a:r>
              <a:endParaRPr lang="en-GB" sz="2200" dirty="0">
                <a:solidFill>
                  <a:srgbClr val="FF6600"/>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909C5534-B4C9-4F95-815B-D9C9120340EA}"/>
                </a:ext>
              </a:extLst>
            </p:cNvPr>
            <p:cNvSpPr txBox="1"/>
            <p:nvPr/>
          </p:nvSpPr>
          <p:spPr>
            <a:xfrm>
              <a:off x="4366877" y="2594271"/>
              <a:ext cx="372218" cy="430887"/>
            </a:xfrm>
            <a:prstGeom prst="rect">
              <a:avLst/>
            </a:prstGeom>
            <a:noFill/>
          </p:spPr>
          <p:txBody>
            <a:bodyPr wrap="none" rtlCol="0">
              <a:spAutoFit/>
            </a:bodyPr>
            <a:lstStyle/>
            <a:p>
              <a:r>
                <a:rPr lang="en-GB" sz="2200" dirty="0">
                  <a:latin typeface="Calibri" panose="020F0502020204030204" pitchFamily="34" charset="0"/>
                  <a:cs typeface="Calibri" panose="020F0502020204030204" pitchFamily="34" charset="0"/>
                </a:rPr>
                <a:t>O</a:t>
              </a:r>
            </a:p>
          </p:txBody>
        </p:sp>
        <p:sp>
          <p:nvSpPr>
            <p:cNvPr id="13" name="TextBox 12">
              <a:extLst>
                <a:ext uri="{FF2B5EF4-FFF2-40B4-BE49-F238E27FC236}">
                  <a16:creationId xmlns:a16="http://schemas.microsoft.com/office/drawing/2014/main" id="{45FF77C4-1B25-4DAE-83F8-788686EE3746}"/>
                </a:ext>
              </a:extLst>
            </p:cNvPr>
            <p:cNvSpPr txBox="1"/>
            <p:nvPr/>
          </p:nvSpPr>
          <p:spPr>
            <a:xfrm>
              <a:off x="5387176" y="2589985"/>
              <a:ext cx="314510" cy="430887"/>
            </a:xfrm>
            <a:prstGeom prst="rect">
              <a:avLst/>
            </a:prstGeom>
            <a:noFill/>
          </p:spPr>
          <p:txBody>
            <a:bodyPr wrap="none" rtlCol="0">
              <a:spAutoFit/>
            </a:bodyPr>
            <a:lstStyle/>
            <a:p>
              <a:r>
                <a:rPr lang="en-GB" sz="2200" dirty="0">
                  <a:latin typeface="Calibri" panose="020F0502020204030204" pitchFamily="34" charset="0"/>
                  <a:cs typeface="Calibri" panose="020F0502020204030204" pitchFamily="34" charset="0"/>
                </a:rPr>
                <a:t>S</a:t>
              </a:r>
            </a:p>
          </p:txBody>
        </p:sp>
        <p:sp>
          <p:nvSpPr>
            <p:cNvPr id="14" name="TextBox 13">
              <a:extLst>
                <a:ext uri="{FF2B5EF4-FFF2-40B4-BE49-F238E27FC236}">
                  <a16:creationId xmlns:a16="http://schemas.microsoft.com/office/drawing/2014/main" id="{C2AAB2ED-09B2-4B30-8F68-255F054DFD9B}"/>
                </a:ext>
              </a:extLst>
            </p:cNvPr>
            <p:cNvSpPr txBox="1"/>
            <p:nvPr/>
          </p:nvSpPr>
          <p:spPr>
            <a:xfrm>
              <a:off x="6258974" y="2586110"/>
              <a:ext cx="455574" cy="430887"/>
            </a:xfrm>
            <a:prstGeom prst="rect">
              <a:avLst/>
            </a:prstGeom>
            <a:noFill/>
          </p:spPr>
          <p:txBody>
            <a:bodyPr wrap="none" rtlCol="0">
              <a:spAutoFit/>
            </a:bodyPr>
            <a:lstStyle/>
            <a:p>
              <a:r>
                <a:rPr lang="en-GB" sz="2200" dirty="0">
                  <a:latin typeface="Calibri" panose="020F0502020204030204" pitchFamily="34" charset="0"/>
                  <a:cs typeface="Calibri" panose="020F0502020204030204" pitchFamily="34" charset="0"/>
                </a:rPr>
                <a:t>Se</a:t>
              </a:r>
            </a:p>
          </p:txBody>
        </p:sp>
        <p:sp>
          <p:nvSpPr>
            <p:cNvPr id="15" name="TextBox 14">
              <a:extLst>
                <a:ext uri="{FF2B5EF4-FFF2-40B4-BE49-F238E27FC236}">
                  <a16:creationId xmlns:a16="http://schemas.microsoft.com/office/drawing/2014/main" id="{A969577E-13F4-4985-98F1-E24B39E6EF51}"/>
                </a:ext>
              </a:extLst>
            </p:cNvPr>
            <p:cNvSpPr txBox="1"/>
            <p:nvPr/>
          </p:nvSpPr>
          <p:spPr>
            <a:xfrm>
              <a:off x="6936656" y="2606040"/>
              <a:ext cx="438518" cy="430887"/>
            </a:xfrm>
            <a:prstGeom prst="rect">
              <a:avLst/>
            </a:prstGeom>
            <a:noFill/>
          </p:spPr>
          <p:txBody>
            <a:bodyPr wrap="none" rtlCol="0">
              <a:spAutoFit/>
            </a:bodyPr>
            <a:lstStyle/>
            <a:p>
              <a:r>
                <a:rPr lang="en-GB" sz="2200" dirty="0" err="1">
                  <a:latin typeface="Calibri" panose="020F0502020204030204" pitchFamily="34" charset="0"/>
                  <a:cs typeface="Calibri" panose="020F0502020204030204" pitchFamily="34" charset="0"/>
                </a:rPr>
                <a:t>Te</a:t>
              </a:r>
              <a:endParaRPr lang="en-GB" sz="2200" dirty="0">
                <a:latin typeface="Calibri" panose="020F0502020204030204" pitchFamily="34" charset="0"/>
                <a:cs typeface="Calibri" panose="020F0502020204030204" pitchFamily="34" charset="0"/>
              </a:endParaRPr>
            </a:p>
          </p:txBody>
        </p:sp>
        <p:cxnSp>
          <p:nvCxnSpPr>
            <p:cNvPr id="16" name="Straight Connector 15">
              <a:extLst>
                <a:ext uri="{FF2B5EF4-FFF2-40B4-BE49-F238E27FC236}">
                  <a16:creationId xmlns:a16="http://schemas.microsoft.com/office/drawing/2014/main" id="{A0F3796B-42DD-477E-AFD3-A47A388D25FA}"/>
                </a:ext>
              </a:extLst>
            </p:cNvPr>
            <p:cNvCxnSpPr>
              <a:cxnSpLocks/>
            </p:cNvCxnSpPr>
            <p:nvPr/>
          </p:nvCxnSpPr>
          <p:spPr>
            <a:xfrm flipH="1">
              <a:off x="4917107" y="2154465"/>
              <a:ext cx="623768" cy="155011"/>
            </a:xfrm>
            <a:prstGeom prst="line">
              <a:avLst/>
            </a:prstGeom>
            <a:ln w="28575">
              <a:solidFill>
                <a:srgbClr val="0000FF"/>
              </a:solidFill>
              <a:prstDash val="sysDash"/>
            </a:ln>
          </p:spPr>
          <p:style>
            <a:lnRef idx="1">
              <a:schemeClr val="accent1"/>
            </a:lnRef>
            <a:fillRef idx="0">
              <a:schemeClr val="accent1"/>
            </a:fillRef>
            <a:effectRef idx="0">
              <a:schemeClr val="accent1"/>
            </a:effectRef>
            <a:fontRef idx="minor">
              <a:schemeClr val="tx1"/>
            </a:fontRef>
          </p:style>
        </p:cxnSp>
      </p:grpSp>
      <p:sp>
        <p:nvSpPr>
          <p:cNvPr id="19" name="TextBox 18">
            <a:extLst>
              <a:ext uri="{FF2B5EF4-FFF2-40B4-BE49-F238E27FC236}">
                <a16:creationId xmlns:a16="http://schemas.microsoft.com/office/drawing/2014/main" id="{3C220135-8BE8-4CE4-9880-8446A0C834E5}"/>
              </a:ext>
            </a:extLst>
          </p:cNvPr>
          <p:cNvSpPr txBox="1"/>
          <p:nvPr/>
        </p:nvSpPr>
        <p:spPr>
          <a:xfrm>
            <a:off x="955267" y="1098158"/>
            <a:ext cx="2376016" cy="2071208"/>
          </a:xfrm>
          <a:prstGeom prst="rect">
            <a:avLst/>
          </a:prstGeom>
          <a:noFill/>
        </p:spPr>
        <p:txBody>
          <a:bodyPr wrap="square" rtlCol="0">
            <a:spAutoFit/>
          </a:bodyPr>
          <a:lstStyle/>
          <a:p>
            <a:pPr>
              <a:lnSpc>
                <a:spcPct val="150000"/>
              </a:lnSpc>
            </a:pPr>
            <a:r>
              <a:rPr lang="en-GB" sz="2200" dirty="0">
                <a:latin typeface="Calibri" panose="020F0502020204030204" pitchFamily="34" charset="0"/>
                <a:cs typeface="Calibri" panose="020F0502020204030204" pitchFamily="34" charset="0"/>
              </a:rPr>
              <a:t>H</a:t>
            </a:r>
            <a:r>
              <a:rPr lang="en-GB" sz="2200" baseline="-25000" dirty="0">
                <a:latin typeface="Calibri" panose="020F0502020204030204" pitchFamily="34" charset="0"/>
                <a:cs typeface="Calibri" panose="020F0502020204030204" pitchFamily="34" charset="0"/>
              </a:rPr>
              <a:t>2</a:t>
            </a:r>
            <a:r>
              <a:rPr lang="en-GB" sz="2200" dirty="0">
                <a:latin typeface="Calibri" panose="020F0502020204030204" pitchFamily="34" charset="0"/>
                <a:cs typeface="Calibri" panose="020F0502020204030204" pitchFamily="34" charset="0"/>
              </a:rPr>
              <a:t>O	0 °C</a:t>
            </a:r>
          </a:p>
          <a:p>
            <a:pPr>
              <a:lnSpc>
                <a:spcPct val="150000"/>
              </a:lnSpc>
            </a:pPr>
            <a:r>
              <a:rPr lang="en-GB" sz="2200" dirty="0">
                <a:latin typeface="Calibri" panose="020F0502020204030204" pitchFamily="34" charset="0"/>
                <a:cs typeface="Calibri" panose="020F0502020204030204" pitchFamily="34" charset="0"/>
              </a:rPr>
              <a:t>H</a:t>
            </a:r>
            <a:r>
              <a:rPr lang="en-GB" sz="2200" baseline="-25000" dirty="0">
                <a:latin typeface="Calibri" panose="020F0502020204030204" pitchFamily="34" charset="0"/>
                <a:cs typeface="Calibri" panose="020F0502020204030204" pitchFamily="34" charset="0"/>
              </a:rPr>
              <a:t>2</a:t>
            </a:r>
            <a:r>
              <a:rPr lang="en-GB" sz="2200" dirty="0">
                <a:latin typeface="Calibri" panose="020F0502020204030204" pitchFamily="34" charset="0"/>
                <a:cs typeface="Calibri" panose="020F0502020204030204" pitchFamily="34" charset="0"/>
              </a:rPr>
              <a:t>S	-82 °C</a:t>
            </a:r>
          </a:p>
          <a:p>
            <a:pPr>
              <a:lnSpc>
                <a:spcPct val="150000"/>
              </a:lnSpc>
            </a:pPr>
            <a:r>
              <a:rPr lang="en-GB" sz="2200" dirty="0">
                <a:latin typeface="Calibri" panose="020F0502020204030204" pitchFamily="34" charset="0"/>
                <a:cs typeface="Calibri" panose="020F0502020204030204" pitchFamily="34" charset="0"/>
              </a:rPr>
              <a:t>H</a:t>
            </a:r>
            <a:r>
              <a:rPr lang="en-GB" sz="2200" baseline="-25000" dirty="0">
                <a:latin typeface="Calibri" panose="020F0502020204030204" pitchFamily="34" charset="0"/>
                <a:cs typeface="Calibri" panose="020F0502020204030204" pitchFamily="34" charset="0"/>
              </a:rPr>
              <a:t>2</a:t>
            </a:r>
            <a:r>
              <a:rPr lang="en-GB" sz="2200" dirty="0">
                <a:latin typeface="Calibri" panose="020F0502020204030204" pitchFamily="34" charset="0"/>
                <a:cs typeface="Calibri" panose="020F0502020204030204" pitchFamily="34" charset="0"/>
              </a:rPr>
              <a:t>Se	-66 °C</a:t>
            </a:r>
          </a:p>
          <a:p>
            <a:pPr>
              <a:lnSpc>
                <a:spcPct val="150000"/>
              </a:lnSpc>
            </a:pPr>
            <a:r>
              <a:rPr lang="en-GB" sz="2200" dirty="0">
                <a:latin typeface="Calibri" panose="020F0502020204030204" pitchFamily="34" charset="0"/>
                <a:cs typeface="Calibri" panose="020F0502020204030204" pitchFamily="34" charset="0"/>
              </a:rPr>
              <a:t>H</a:t>
            </a:r>
            <a:r>
              <a:rPr lang="en-GB" sz="2200" baseline="-25000" dirty="0">
                <a:latin typeface="Calibri" panose="020F0502020204030204" pitchFamily="34" charset="0"/>
                <a:cs typeface="Calibri" panose="020F0502020204030204" pitchFamily="34" charset="0"/>
              </a:rPr>
              <a:t>2</a:t>
            </a:r>
            <a:r>
              <a:rPr lang="en-GB" sz="2200" dirty="0">
                <a:latin typeface="Calibri" panose="020F0502020204030204" pitchFamily="34" charset="0"/>
                <a:cs typeface="Calibri" panose="020F0502020204030204" pitchFamily="34" charset="0"/>
              </a:rPr>
              <a:t>Te	-49 °C</a:t>
            </a:r>
          </a:p>
        </p:txBody>
      </p:sp>
      <p:sp>
        <p:nvSpPr>
          <p:cNvPr id="4" name="TextBox 3">
            <a:extLst>
              <a:ext uri="{FF2B5EF4-FFF2-40B4-BE49-F238E27FC236}">
                <a16:creationId xmlns:a16="http://schemas.microsoft.com/office/drawing/2014/main" id="{ADE1B59F-6FB2-4FA8-BCB4-C404883D3AC3}"/>
              </a:ext>
            </a:extLst>
          </p:cNvPr>
          <p:cNvSpPr txBox="1"/>
          <p:nvPr/>
        </p:nvSpPr>
        <p:spPr>
          <a:xfrm>
            <a:off x="984919" y="586654"/>
            <a:ext cx="1160318" cy="430887"/>
          </a:xfrm>
          <a:prstGeom prst="rect">
            <a:avLst/>
          </a:prstGeom>
          <a:noFill/>
        </p:spPr>
        <p:txBody>
          <a:bodyPr wrap="none" rtlCol="0">
            <a:spAutoFit/>
          </a:bodyPr>
          <a:lstStyle/>
          <a:p>
            <a:r>
              <a:rPr lang="en-GB" sz="2200" dirty="0">
                <a:latin typeface="Calibri" panose="020F0502020204030204" pitchFamily="34" charset="0"/>
                <a:cs typeface="Calibri" panose="020F0502020204030204" pitchFamily="34" charset="0"/>
              </a:rPr>
              <a:t>hydrides</a:t>
            </a:r>
          </a:p>
        </p:txBody>
      </p:sp>
      <p:sp>
        <p:nvSpPr>
          <p:cNvPr id="6" name="TextBox 5">
            <a:extLst>
              <a:ext uri="{FF2B5EF4-FFF2-40B4-BE49-F238E27FC236}">
                <a16:creationId xmlns:a16="http://schemas.microsoft.com/office/drawing/2014/main" id="{5A82AE52-5100-4061-8572-14055D415B81}"/>
              </a:ext>
            </a:extLst>
          </p:cNvPr>
          <p:cNvSpPr txBox="1"/>
          <p:nvPr/>
        </p:nvSpPr>
        <p:spPr>
          <a:xfrm>
            <a:off x="3268330" y="1133097"/>
            <a:ext cx="579005" cy="430887"/>
          </a:xfrm>
          <a:prstGeom prst="rect">
            <a:avLst/>
          </a:prstGeom>
          <a:noFill/>
        </p:spPr>
        <p:txBody>
          <a:bodyPr wrap="none" rtlCol="0">
            <a:spAutoFit/>
          </a:bodyPr>
          <a:lstStyle/>
          <a:p>
            <a:r>
              <a:rPr lang="en-GB" sz="2200" b="1" dirty="0">
                <a:solidFill>
                  <a:srgbClr val="7030A0"/>
                </a:solidFill>
                <a:latin typeface="Calibri" panose="020F0502020204030204" pitchFamily="34" charset="0"/>
                <a:cs typeface="Calibri" panose="020F0502020204030204" pitchFamily="34" charset="0"/>
              </a:rPr>
              <a:t>???</a:t>
            </a:r>
          </a:p>
        </p:txBody>
      </p:sp>
      <p:sp>
        <p:nvSpPr>
          <p:cNvPr id="17" name="TextBox 16">
            <a:extLst>
              <a:ext uri="{FF2B5EF4-FFF2-40B4-BE49-F238E27FC236}">
                <a16:creationId xmlns:a16="http://schemas.microsoft.com/office/drawing/2014/main" id="{54D15A18-B7BC-4BEF-9801-3EFD13C20796}"/>
              </a:ext>
            </a:extLst>
          </p:cNvPr>
          <p:cNvSpPr txBox="1"/>
          <p:nvPr/>
        </p:nvSpPr>
        <p:spPr>
          <a:xfrm>
            <a:off x="1321962" y="4493324"/>
            <a:ext cx="5002406" cy="430887"/>
          </a:xfrm>
          <a:prstGeom prst="rect">
            <a:avLst/>
          </a:prstGeom>
          <a:noFill/>
        </p:spPr>
        <p:txBody>
          <a:bodyPr wrap="square" rtlCol="0">
            <a:spAutoFit/>
          </a:bodyPr>
          <a:lstStyle/>
          <a:p>
            <a:r>
              <a:rPr lang="en-GB" sz="2200" dirty="0">
                <a:latin typeface="Calibri" panose="020F0502020204030204" pitchFamily="34" charset="0"/>
                <a:cs typeface="Calibri" panose="020F0502020204030204" pitchFamily="34" charset="0"/>
              </a:rPr>
              <a:t>polar molecules – dipole-dipole + LD </a:t>
            </a:r>
          </a:p>
        </p:txBody>
      </p:sp>
      <p:cxnSp>
        <p:nvCxnSpPr>
          <p:cNvPr id="20" name="Straight Arrow Connector 19">
            <a:extLst>
              <a:ext uri="{FF2B5EF4-FFF2-40B4-BE49-F238E27FC236}">
                <a16:creationId xmlns:a16="http://schemas.microsoft.com/office/drawing/2014/main" id="{326E3B0C-DD40-4B41-B6C2-1C89A9021494}"/>
              </a:ext>
            </a:extLst>
          </p:cNvPr>
          <p:cNvCxnSpPr>
            <a:cxnSpLocks/>
          </p:cNvCxnSpPr>
          <p:nvPr/>
        </p:nvCxnSpPr>
        <p:spPr>
          <a:xfrm>
            <a:off x="3538637" y="1570647"/>
            <a:ext cx="0" cy="1587966"/>
          </a:xfrm>
          <a:prstGeom prst="straightConnector1">
            <a:avLst/>
          </a:prstGeom>
          <a:ln w="127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12261B1C-5459-491B-B56B-343169E85CED}"/>
              </a:ext>
            </a:extLst>
          </p:cNvPr>
          <p:cNvSpPr txBox="1"/>
          <p:nvPr/>
        </p:nvSpPr>
        <p:spPr>
          <a:xfrm>
            <a:off x="2580192" y="3304711"/>
            <a:ext cx="2220549" cy="1107996"/>
          </a:xfrm>
          <a:prstGeom prst="rect">
            <a:avLst/>
          </a:prstGeom>
          <a:noFill/>
        </p:spPr>
        <p:txBody>
          <a:bodyPr wrap="square" rtlCol="0">
            <a:spAutoFit/>
          </a:bodyPr>
          <a:lstStyle/>
          <a:p>
            <a:r>
              <a:rPr lang="en-GB" sz="2200" dirty="0" err="1">
                <a:solidFill>
                  <a:srgbClr val="7030A0"/>
                </a:solidFill>
                <a:latin typeface="Calibri" panose="020F0502020204030204" pitchFamily="34" charset="0"/>
                <a:cs typeface="Calibri" panose="020F0502020204030204" pitchFamily="34" charset="0"/>
              </a:rPr>
              <a:t>mp</a:t>
            </a:r>
            <a:r>
              <a:rPr lang="en-GB" sz="2200" dirty="0">
                <a:solidFill>
                  <a:srgbClr val="7030A0"/>
                </a:solidFill>
                <a:latin typeface="Calibri" panose="020F0502020204030204" pitchFamily="34" charset="0"/>
                <a:cs typeface="Calibri" panose="020F0502020204030204" pitchFamily="34" charset="0"/>
              </a:rPr>
              <a:t> increases with size but not for water </a:t>
            </a:r>
          </a:p>
        </p:txBody>
      </p:sp>
      <p:sp>
        <p:nvSpPr>
          <p:cNvPr id="24" name="TextBox 23">
            <a:extLst>
              <a:ext uri="{FF2B5EF4-FFF2-40B4-BE49-F238E27FC236}">
                <a16:creationId xmlns:a16="http://schemas.microsoft.com/office/drawing/2014/main" id="{29AE861E-8640-43D6-ADE0-99A0F6FDA63E}"/>
              </a:ext>
            </a:extLst>
          </p:cNvPr>
          <p:cNvSpPr txBox="1"/>
          <p:nvPr/>
        </p:nvSpPr>
        <p:spPr>
          <a:xfrm>
            <a:off x="1384260" y="5027269"/>
            <a:ext cx="6402793" cy="769441"/>
          </a:xfrm>
          <a:prstGeom prst="rect">
            <a:avLst/>
          </a:prstGeom>
          <a:noFill/>
        </p:spPr>
        <p:txBody>
          <a:bodyPr wrap="square" rtlCol="0">
            <a:spAutoFit/>
          </a:bodyPr>
          <a:lstStyle/>
          <a:p>
            <a:r>
              <a:rPr lang="en-GB" sz="2200" dirty="0">
                <a:latin typeface="Calibri" panose="020F0502020204030204" pitchFamily="34" charset="0"/>
                <a:cs typeface="Calibri" panose="020F0502020204030204" pitchFamily="34" charset="0"/>
              </a:rPr>
              <a:t>H</a:t>
            </a:r>
            <a:r>
              <a:rPr lang="en-GB" sz="2200" baseline="-25000" dirty="0">
                <a:latin typeface="Calibri" panose="020F0502020204030204" pitchFamily="34" charset="0"/>
                <a:cs typeface="Calibri" panose="020F0502020204030204" pitchFamily="34" charset="0"/>
              </a:rPr>
              <a:t>2</a:t>
            </a:r>
            <a:r>
              <a:rPr lang="en-GB" sz="2200" dirty="0">
                <a:latin typeface="Calibri" panose="020F0502020204030204" pitchFamily="34" charset="0"/>
                <a:cs typeface="Calibri" panose="020F0502020204030204" pitchFamily="34" charset="0"/>
              </a:rPr>
              <a:t>S – gas at room temperature even though it has more electrons than water and so stronger LD forces</a:t>
            </a:r>
          </a:p>
        </p:txBody>
      </p:sp>
    </p:spTree>
    <p:extLst>
      <p:ext uri="{BB962C8B-B14F-4D97-AF65-F5344CB8AC3E}">
        <p14:creationId xmlns:p14="http://schemas.microsoft.com/office/powerpoint/2010/main" val="4210135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2"/>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3"/>
            <a:stretch>
              <a:fillRect/>
            </a:stretch>
          </p:blipFill>
          <p:spPr>
            <a:xfrm>
              <a:off x="7760249" y="6381328"/>
              <a:ext cx="1383751" cy="483518"/>
            </a:xfrm>
            <a:prstGeom prst="rect">
              <a:avLst/>
            </a:prstGeom>
          </p:spPr>
        </p:pic>
      </p:grpSp>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IMF – HYDROGEN BONDS</a:t>
            </a:r>
            <a:endParaRPr lang="en-GB" sz="2400" b="1" dirty="0">
              <a:effectLst>
                <a:outerShdw blurRad="38100" dist="38100" dir="2700000" algn="tl">
                  <a:srgbClr val="000000">
                    <a:alpha val="43137"/>
                  </a:srgbClr>
                </a:outerShdw>
              </a:effectLst>
            </a:endParaRPr>
          </a:p>
        </p:txBody>
      </p:sp>
      <p:grpSp>
        <p:nvGrpSpPr>
          <p:cNvPr id="34" name="Group 33">
            <a:extLst>
              <a:ext uri="{FF2B5EF4-FFF2-40B4-BE49-F238E27FC236}">
                <a16:creationId xmlns:a16="http://schemas.microsoft.com/office/drawing/2014/main" id="{7A5146A4-AFA7-40A5-9BEB-4269CD11442C}"/>
              </a:ext>
            </a:extLst>
          </p:cNvPr>
          <p:cNvGrpSpPr/>
          <p:nvPr/>
        </p:nvGrpSpPr>
        <p:grpSpPr>
          <a:xfrm>
            <a:off x="971600" y="1910866"/>
            <a:ext cx="2035346" cy="926035"/>
            <a:chOff x="1838153" y="2047077"/>
            <a:chExt cx="2035346" cy="926035"/>
          </a:xfrm>
        </p:grpSpPr>
        <p:grpSp>
          <p:nvGrpSpPr>
            <p:cNvPr id="28" name="Group 27">
              <a:extLst>
                <a:ext uri="{FF2B5EF4-FFF2-40B4-BE49-F238E27FC236}">
                  <a16:creationId xmlns:a16="http://schemas.microsoft.com/office/drawing/2014/main" id="{79270159-BC18-464A-B8A7-4D71E1B846CC}"/>
                </a:ext>
              </a:extLst>
            </p:cNvPr>
            <p:cNvGrpSpPr/>
            <p:nvPr/>
          </p:nvGrpSpPr>
          <p:grpSpPr>
            <a:xfrm>
              <a:off x="2093565" y="2047077"/>
              <a:ext cx="1548640" cy="926035"/>
              <a:chOff x="3090237" y="2411396"/>
              <a:chExt cx="1548640" cy="926035"/>
            </a:xfrm>
          </p:grpSpPr>
          <p:grpSp>
            <p:nvGrpSpPr>
              <p:cNvPr id="9" name="Group 8">
                <a:extLst>
                  <a:ext uri="{FF2B5EF4-FFF2-40B4-BE49-F238E27FC236}">
                    <a16:creationId xmlns:a16="http://schemas.microsoft.com/office/drawing/2014/main" id="{4CB64C3A-E039-44C5-87A7-833675591AE3}"/>
                  </a:ext>
                </a:extLst>
              </p:cNvPr>
              <p:cNvGrpSpPr/>
              <p:nvPr/>
            </p:nvGrpSpPr>
            <p:grpSpPr>
              <a:xfrm>
                <a:off x="3090237" y="2411396"/>
                <a:ext cx="1548640" cy="926035"/>
                <a:chOff x="2412141" y="591934"/>
                <a:chExt cx="1548640" cy="926035"/>
              </a:xfrm>
            </p:grpSpPr>
            <p:sp>
              <p:nvSpPr>
                <p:cNvPr id="10" name="TextBox 9">
                  <a:extLst>
                    <a:ext uri="{FF2B5EF4-FFF2-40B4-BE49-F238E27FC236}">
                      <a16:creationId xmlns:a16="http://schemas.microsoft.com/office/drawing/2014/main" id="{A3A966BC-FD2E-4F65-9930-587F450102D5}"/>
                    </a:ext>
                  </a:extLst>
                </p:cNvPr>
                <p:cNvSpPr txBox="1"/>
                <p:nvPr/>
              </p:nvSpPr>
              <p:spPr>
                <a:xfrm>
                  <a:off x="2412141" y="1141200"/>
                  <a:ext cx="347894" cy="369332"/>
                </a:xfrm>
                <a:prstGeom prst="rect">
                  <a:avLst/>
                </a:prstGeom>
                <a:noFill/>
              </p:spPr>
              <p:txBody>
                <a:bodyPr wrap="square" rtlCol="0">
                  <a:spAutoFit/>
                </a:bodyPr>
                <a:lstStyle/>
                <a:p>
                  <a:r>
                    <a:rPr lang="en-GB" dirty="0">
                      <a:solidFill>
                        <a:srgbClr val="FF0000"/>
                      </a:solidFill>
                      <a:latin typeface="Calibri" panose="020F0502020204030204" pitchFamily="34" charset="0"/>
                      <a:cs typeface="Calibri" panose="020F0502020204030204" pitchFamily="34" charset="0"/>
                    </a:rPr>
                    <a:t>H</a:t>
                  </a:r>
                </a:p>
              </p:txBody>
            </p:sp>
            <p:sp>
              <p:nvSpPr>
                <p:cNvPr id="11" name="TextBox 10">
                  <a:extLst>
                    <a:ext uri="{FF2B5EF4-FFF2-40B4-BE49-F238E27FC236}">
                      <a16:creationId xmlns:a16="http://schemas.microsoft.com/office/drawing/2014/main" id="{CE302BCB-6150-4930-BEF6-4FC9CC1537E1}"/>
                    </a:ext>
                  </a:extLst>
                </p:cNvPr>
                <p:cNvSpPr txBox="1"/>
                <p:nvPr/>
              </p:nvSpPr>
              <p:spPr>
                <a:xfrm>
                  <a:off x="3010179" y="742789"/>
                  <a:ext cx="351378" cy="369332"/>
                </a:xfrm>
                <a:prstGeom prst="rect">
                  <a:avLst/>
                </a:prstGeom>
                <a:noFill/>
              </p:spPr>
              <p:txBody>
                <a:bodyPr wrap="square" rtlCol="0">
                  <a:spAutoFit/>
                </a:bodyPr>
                <a:lstStyle/>
                <a:p>
                  <a:r>
                    <a:rPr lang="en-GB" dirty="0">
                      <a:solidFill>
                        <a:srgbClr val="0000FF"/>
                      </a:solidFill>
                      <a:latin typeface="Calibri" panose="020F0502020204030204" pitchFamily="34" charset="0"/>
                      <a:cs typeface="Calibri" panose="020F0502020204030204" pitchFamily="34" charset="0"/>
                    </a:rPr>
                    <a:t>O</a:t>
                  </a:r>
                </a:p>
              </p:txBody>
            </p:sp>
            <p:sp>
              <p:nvSpPr>
                <p:cNvPr id="13" name="TextBox 12">
                  <a:extLst>
                    <a:ext uri="{FF2B5EF4-FFF2-40B4-BE49-F238E27FC236}">
                      <a16:creationId xmlns:a16="http://schemas.microsoft.com/office/drawing/2014/main" id="{2B2DE622-C673-4856-B30E-0467A4D61E36}"/>
                    </a:ext>
                  </a:extLst>
                </p:cNvPr>
                <p:cNvSpPr txBox="1"/>
                <p:nvPr/>
              </p:nvSpPr>
              <p:spPr>
                <a:xfrm>
                  <a:off x="3596579" y="1148637"/>
                  <a:ext cx="364202" cy="369332"/>
                </a:xfrm>
                <a:prstGeom prst="rect">
                  <a:avLst/>
                </a:prstGeom>
                <a:noFill/>
              </p:spPr>
              <p:txBody>
                <a:bodyPr wrap="square" rtlCol="0">
                  <a:spAutoFit/>
                </a:bodyPr>
                <a:lstStyle/>
                <a:p>
                  <a:r>
                    <a:rPr lang="en-GB" dirty="0">
                      <a:solidFill>
                        <a:srgbClr val="FF0000"/>
                      </a:solidFill>
                      <a:latin typeface="Calibri" panose="020F0502020204030204" pitchFamily="34" charset="0"/>
                      <a:cs typeface="Calibri" panose="020F0502020204030204" pitchFamily="34" charset="0"/>
                    </a:rPr>
                    <a:t>H</a:t>
                  </a:r>
                </a:p>
              </p:txBody>
            </p:sp>
            <p:sp>
              <p:nvSpPr>
                <p:cNvPr id="14" name="TextBox 13">
                  <a:extLst>
                    <a:ext uri="{FF2B5EF4-FFF2-40B4-BE49-F238E27FC236}">
                      <a16:creationId xmlns:a16="http://schemas.microsoft.com/office/drawing/2014/main" id="{FD86A5C3-686E-4209-8FA0-7E07A5591B46}"/>
                    </a:ext>
                  </a:extLst>
                </p:cNvPr>
                <p:cNvSpPr txBox="1"/>
                <p:nvPr/>
              </p:nvSpPr>
              <p:spPr>
                <a:xfrm>
                  <a:off x="3598293" y="591934"/>
                  <a:ext cx="184731" cy="307777"/>
                </a:xfrm>
                <a:prstGeom prst="rect">
                  <a:avLst/>
                </a:prstGeom>
                <a:noFill/>
              </p:spPr>
              <p:txBody>
                <a:bodyPr wrap="square" rtlCol="0">
                  <a:spAutoFit/>
                </a:bodyPr>
                <a:lstStyle/>
                <a:p>
                  <a:endParaRPr lang="en-GB" sz="1400" dirty="0">
                    <a:latin typeface="Calibri" panose="020F0502020204030204" pitchFamily="34" charset="0"/>
                    <a:cs typeface="Calibri" panose="020F0502020204030204" pitchFamily="34" charset="0"/>
                  </a:endParaRPr>
                </a:p>
              </p:txBody>
            </p:sp>
          </p:grpSp>
          <p:cxnSp>
            <p:nvCxnSpPr>
              <p:cNvPr id="18" name="Straight Connector 17">
                <a:extLst>
                  <a:ext uri="{FF2B5EF4-FFF2-40B4-BE49-F238E27FC236}">
                    <a16:creationId xmlns:a16="http://schemas.microsoft.com/office/drawing/2014/main" id="{B60C7204-E5DA-42CC-8583-4BB273AA6F0D}"/>
                  </a:ext>
                </a:extLst>
              </p:cNvPr>
              <p:cNvCxnSpPr>
                <a:cxnSpLocks/>
              </p:cNvCxnSpPr>
              <p:nvPr/>
            </p:nvCxnSpPr>
            <p:spPr>
              <a:xfrm flipV="1">
                <a:off x="3386911" y="2770501"/>
                <a:ext cx="347894" cy="350539"/>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3AE5CE5-3986-451D-96BD-553AEC56B410}"/>
                  </a:ext>
                </a:extLst>
              </p:cNvPr>
              <p:cNvCxnSpPr>
                <a:cxnSpLocks/>
              </p:cNvCxnSpPr>
              <p:nvPr/>
            </p:nvCxnSpPr>
            <p:spPr>
              <a:xfrm>
                <a:off x="3978001" y="2774894"/>
                <a:ext cx="360040" cy="355399"/>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C4DCF672-6C64-4035-A441-33445523BF91}"/>
                  </a:ext>
                </a:extLst>
              </p:cNvPr>
              <p:cNvSpPr txBox="1"/>
              <p:nvPr/>
            </p:nvSpPr>
            <p:spPr>
              <a:xfrm rot="18937832">
                <a:off x="3556916" y="2440530"/>
                <a:ext cx="364202" cy="307777"/>
              </a:xfrm>
              <a:prstGeom prst="rect">
                <a:avLst/>
              </a:prstGeom>
              <a:noFill/>
            </p:spPr>
            <p:txBody>
              <a:bodyPr wrap="none" rtlCol="0">
                <a:spAutoFit/>
              </a:bodyPr>
              <a:lstStyle/>
              <a:p>
                <a:r>
                  <a:rPr lang="en-GB" sz="1400" dirty="0">
                    <a:latin typeface="Calibri" panose="020F0502020204030204" pitchFamily="34" charset="0"/>
                    <a:cs typeface="Calibri" panose="020F0502020204030204" pitchFamily="34" charset="0"/>
                  </a:rPr>
                  <a:t>••</a:t>
                </a:r>
              </a:p>
            </p:txBody>
          </p:sp>
          <p:sp>
            <p:nvSpPr>
              <p:cNvPr id="27" name="TextBox 26">
                <a:extLst>
                  <a:ext uri="{FF2B5EF4-FFF2-40B4-BE49-F238E27FC236}">
                    <a16:creationId xmlns:a16="http://schemas.microsoft.com/office/drawing/2014/main" id="{86294ACB-610C-46F0-B1F8-D4AECDE15B4C}"/>
                  </a:ext>
                </a:extLst>
              </p:cNvPr>
              <p:cNvSpPr txBox="1"/>
              <p:nvPr/>
            </p:nvSpPr>
            <p:spPr>
              <a:xfrm rot="2341482">
                <a:off x="3794113" y="2425824"/>
                <a:ext cx="364202" cy="307777"/>
              </a:xfrm>
              <a:prstGeom prst="rect">
                <a:avLst/>
              </a:prstGeom>
              <a:noFill/>
            </p:spPr>
            <p:txBody>
              <a:bodyPr wrap="none" rtlCol="0">
                <a:spAutoFit/>
              </a:bodyPr>
              <a:lstStyle/>
              <a:p>
                <a:r>
                  <a:rPr lang="en-GB" sz="1400" dirty="0">
                    <a:latin typeface="Calibri" panose="020F0502020204030204" pitchFamily="34" charset="0"/>
                    <a:cs typeface="Calibri" panose="020F0502020204030204" pitchFamily="34" charset="0"/>
                  </a:rPr>
                  <a:t>••</a:t>
                </a:r>
              </a:p>
            </p:txBody>
          </p:sp>
        </p:grpSp>
        <p:sp>
          <p:nvSpPr>
            <p:cNvPr id="29" name="TextBox 28">
              <a:extLst>
                <a:ext uri="{FF2B5EF4-FFF2-40B4-BE49-F238E27FC236}">
                  <a16:creationId xmlns:a16="http://schemas.microsoft.com/office/drawing/2014/main" id="{D2B185DA-1508-4593-840F-1A774A402D2B}"/>
                </a:ext>
              </a:extLst>
            </p:cNvPr>
            <p:cNvSpPr txBox="1"/>
            <p:nvPr/>
          </p:nvSpPr>
          <p:spPr>
            <a:xfrm>
              <a:off x="1838153" y="2610702"/>
              <a:ext cx="388248" cy="338554"/>
            </a:xfrm>
            <a:prstGeom prst="rect">
              <a:avLst/>
            </a:prstGeom>
            <a:noFill/>
          </p:spPr>
          <p:txBody>
            <a:bodyPr wrap="none" rtlCol="0">
              <a:spAutoFit/>
            </a:bodyPr>
            <a:lstStyle/>
            <a:p>
              <a:r>
                <a:rPr lang="en-GB" sz="1600" dirty="0">
                  <a:solidFill>
                    <a:srgbClr val="FF0000"/>
                  </a:solidFill>
                  <a:latin typeface="Calibri" panose="020F0502020204030204" pitchFamily="34" charset="0"/>
                  <a:cs typeface="Calibri" panose="020F0502020204030204" pitchFamily="34" charset="0"/>
                  <a:sym typeface="Symbol" panose="05050102010706020507" pitchFamily="18" charset="2"/>
                </a:rPr>
                <a:t>+</a:t>
              </a:r>
              <a:endParaRPr lang="en-GB" sz="1600" dirty="0">
                <a:solidFill>
                  <a:srgbClr val="FF0000"/>
                </a:solidFill>
                <a:latin typeface="Calibri" panose="020F0502020204030204" pitchFamily="34" charset="0"/>
                <a:cs typeface="Calibri" panose="020F0502020204030204" pitchFamily="34" charset="0"/>
              </a:endParaRPr>
            </a:p>
          </p:txBody>
        </p:sp>
        <p:sp>
          <p:nvSpPr>
            <p:cNvPr id="30" name="TextBox 29">
              <a:extLst>
                <a:ext uri="{FF2B5EF4-FFF2-40B4-BE49-F238E27FC236}">
                  <a16:creationId xmlns:a16="http://schemas.microsoft.com/office/drawing/2014/main" id="{8E03FDC7-E77D-4C9B-9012-34F8E9DE7948}"/>
                </a:ext>
              </a:extLst>
            </p:cNvPr>
            <p:cNvSpPr txBox="1"/>
            <p:nvPr/>
          </p:nvSpPr>
          <p:spPr>
            <a:xfrm>
              <a:off x="2716937" y="2385744"/>
              <a:ext cx="354584" cy="338554"/>
            </a:xfrm>
            <a:prstGeom prst="rect">
              <a:avLst/>
            </a:prstGeom>
            <a:noFill/>
          </p:spPr>
          <p:txBody>
            <a:bodyPr wrap="none" rtlCol="0">
              <a:spAutoFit/>
            </a:bodyPr>
            <a:lstStyle/>
            <a:p>
              <a:r>
                <a:rPr lang="en-GB" sz="1600" dirty="0">
                  <a:solidFill>
                    <a:srgbClr val="0000FF"/>
                  </a:solidFill>
                  <a:latin typeface="Calibri" panose="020F0502020204030204" pitchFamily="34" charset="0"/>
                  <a:cs typeface="Calibri" panose="020F0502020204030204" pitchFamily="34" charset="0"/>
                  <a:sym typeface="Symbol" panose="05050102010706020507" pitchFamily="18" charset="2"/>
                </a:rPr>
                <a:t>-</a:t>
              </a:r>
              <a:endParaRPr lang="en-GB" sz="1600" dirty="0">
                <a:solidFill>
                  <a:srgbClr val="0000FF"/>
                </a:solidFill>
                <a:latin typeface="Calibri" panose="020F0502020204030204" pitchFamily="34" charset="0"/>
                <a:cs typeface="Calibri" panose="020F0502020204030204" pitchFamily="34" charset="0"/>
              </a:endParaRPr>
            </a:p>
          </p:txBody>
        </p:sp>
        <p:sp>
          <p:nvSpPr>
            <p:cNvPr id="33" name="TextBox 32">
              <a:extLst>
                <a:ext uri="{FF2B5EF4-FFF2-40B4-BE49-F238E27FC236}">
                  <a16:creationId xmlns:a16="http://schemas.microsoft.com/office/drawing/2014/main" id="{3DE66CD4-E3E5-4483-A781-93AA6C98B57F}"/>
                </a:ext>
              </a:extLst>
            </p:cNvPr>
            <p:cNvSpPr txBox="1"/>
            <p:nvPr/>
          </p:nvSpPr>
          <p:spPr>
            <a:xfrm>
              <a:off x="3485251" y="2618654"/>
              <a:ext cx="388248" cy="338554"/>
            </a:xfrm>
            <a:prstGeom prst="rect">
              <a:avLst/>
            </a:prstGeom>
            <a:noFill/>
          </p:spPr>
          <p:txBody>
            <a:bodyPr wrap="none" rtlCol="0">
              <a:spAutoFit/>
            </a:bodyPr>
            <a:lstStyle/>
            <a:p>
              <a:r>
                <a:rPr lang="en-GB" sz="1600" dirty="0">
                  <a:solidFill>
                    <a:srgbClr val="FF0000"/>
                  </a:solidFill>
                  <a:latin typeface="Calibri" panose="020F0502020204030204" pitchFamily="34" charset="0"/>
                  <a:cs typeface="Calibri" panose="020F0502020204030204" pitchFamily="34" charset="0"/>
                  <a:sym typeface="Symbol" panose="05050102010706020507" pitchFamily="18" charset="2"/>
                </a:rPr>
                <a:t>+</a:t>
              </a:r>
              <a:endParaRPr lang="en-GB" sz="1600" dirty="0">
                <a:solidFill>
                  <a:srgbClr val="FF0000"/>
                </a:solidFill>
                <a:latin typeface="Calibri" panose="020F0502020204030204" pitchFamily="34" charset="0"/>
                <a:cs typeface="Calibri" panose="020F0502020204030204" pitchFamily="34" charset="0"/>
              </a:endParaRPr>
            </a:p>
          </p:txBody>
        </p:sp>
      </p:grpSp>
      <p:grpSp>
        <p:nvGrpSpPr>
          <p:cNvPr id="36" name="Group 35">
            <a:extLst>
              <a:ext uri="{FF2B5EF4-FFF2-40B4-BE49-F238E27FC236}">
                <a16:creationId xmlns:a16="http://schemas.microsoft.com/office/drawing/2014/main" id="{FF09EDC6-A99F-44F7-97B2-729B81D16761}"/>
              </a:ext>
            </a:extLst>
          </p:cNvPr>
          <p:cNvGrpSpPr/>
          <p:nvPr/>
        </p:nvGrpSpPr>
        <p:grpSpPr>
          <a:xfrm>
            <a:off x="2070011" y="2984610"/>
            <a:ext cx="2035346" cy="926035"/>
            <a:chOff x="1838153" y="2047077"/>
            <a:chExt cx="2035346" cy="926035"/>
          </a:xfrm>
        </p:grpSpPr>
        <p:grpSp>
          <p:nvGrpSpPr>
            <p:cNvPr id="37" name="Group 36">
              <a:extLst>
                <a:ext uri="{FF2B5EF4-FFF2-40B4-BE49-F238E27FC236}">
                  <a16:creationId xmlns:a16="http://schemas.microsoft.com/office/drawing/2014/main" id="{2AF61D0D-1F2E-44AD-9484-EF8D85937BD5}"/>
                </a:ext>
              </a:extLst>
            </p:cNvPr>
            <p:cNvGrpSpPr/>
            <p:nvPr/>
          </p:nvGrpSpPr>
          <p:grpSpPr>
            <a:xfrm>
              <a:off x="2093565" y="2047077"/>
              <a:ext cx="1548640" cy="926035"/>
              <a:chOff x="3090237" y="2411396"/>
              <a:chExt cx="1548640" cy="926035"/>
            </a:xfrm>
          </p:grpSpPr>
          <p:grpSp>
            <p:nvGrpSpPr>
              <p:cNvPr id="41" name="Group 40">
                <a:extLst>
                  <a:ext uri="{FF2B5EF4-FFF2-40B4-BE49-F238E27FC236}">
                    <a16:creationId xmlns:a16="http://schemas.microsoft.com/office/drawing/2014/main" id="{3FE5D03A-F004-4EEB-ACC4-BF1751DB55EF}"/>
                  </a:ext>
                </a:extLst>
              </p:cNvPr>
              <p:cNvGrpSpPr/>
              <p:nvPr/>
            </p:nvGrpSpPr>
            <p:grpSpPr>
              <a:xfrm>
                <a:off x="3090237" y="2411396"/>
                <a:ext cx="1548640" cy="926035"/>
                <a:chOff x="2412141" y="591934"/>
                <a:chExt cx="1548640" cy="926035"/>
              </a:xfrm>
            </p:grpSpPr>
            <p:sp>
              <p:nvSpPr>
                <p:cNvPr id="46" name="TextBox 45">
                  <a:extLst>
                    <a:ext uri="{FF2B5EF4-FFF2-40B4-BE49-F238E27FC236}">
                      <a16:creationId xmlns:a16="http://schemas.microsoft.com/office/drawing/2014/main" id="{8507DA7D-83B2-451B-B3BC-1BA3FE051216}"/>
                    </a:ext>
                  </a:extLst>
                </p:cNvPr>
                <p:cNvSpPr txBox="1"/>
                <p:nvPr/>
              </p:nvSpPr>
              <p:spPr>
                <a:xfrm>
                  <a:off x="2412141" y="1141200"/>
                  <a:ext cx="347894" cy="369332"/>
                </a:xfrm>
                <a:prstGeom prst="rect">
                  <a:avLst/>
                </a:prstGeom>
                <a:noFill/>
              </p:spPr>
              <p:txBody>
                <a:bodyPr wrap="square" rtlCol="0">
                  <a:spAutoFit/>
                </a:bodyPr>
                <a:lstStyle/>
                <a:p>
                  <a:r>
                    <a:rPr lang="en-GB" dirty="0">
                      <a:solidFill>
                        <a:srgbClr val="FF0000"/>
                      </a:solidFill>
                      <a:latin typeface="Calibri" panose="020F0502020204030204" pitchFamily="34" charset="0"/>
                      <a:cs typeface="Calibri" panose="020F0502020204030204" pitchFamily="34" charset="0"/>
                    </a:rPr>
                    <a:t>H</a:t>
                  </a:r>
                </a:p>
              </p:txBody>
            </p:sp>
            <p:sp>
              <p:nvSpPr>
                <p:cNvPr id="47" name="TextBox 46">
                  <a:extLst>
                    <a:ext uri="{FF2B5EF4-FFF2-40B4-BE49-F238E27FC236}">
                      <a16:creationId xmlns:a16="http://schemas.microsoft.com/office/drawing/2014/main" id="{97FCF39B-EC85-419C-9AB7-94281D4AD698}"/>
                    </a:ext>
                  </a:extLst>
                </p:cNvPr>
                <p:cNvSpPr txBox="1"/>
                <p:nvPr/>
              </p:nvSpPr>
              <p:spPr>
                <a:xfrm>
                  <a:off x="3010179" y="742789"/>
                  <a:ext cx="351378" cy="369332"/>
                </a:xfrm>
                <a:prstGeom prst="rect">
                  <a:avLst/>
                </a:prstGeom>
                <a:noFill/>
              </p:spPr>
              <p:txBody>
                <a:bodyPr wrap="square" rtlCol="0">
                  <a:spAutoFit/>
                </a:bodyPr>
                <a:lstStyle/>
                <a:p>
                  <a:r>
                    <a:rPr lang="en-GB" dirty="0">
                      <a:solidFill>
                        <a:srgbClr val="0000FF"/>
                      </a:solidFill>
                      <a:latin typeface="Calibri" panose="020F0502020204030204" pitchFamily="34" charset="0"/>
                      <a:cs typeface="Calibri" panose="020F0502020204030204" pitchFamily="34" charset="0"/>
                    </a:rPr>
                    <a:t>O</a:t>
                  </a:r>
                </a:p>
              </p:txBody>
            </p:sp>
            <p:sp>
              <p:nvSpPr>
                <p:cNvPr id="48" name="TextBox 47">
                  <a:extLst>
                    <a:ext uri="{FF2B5EF4-FFF2-40B4-BE49-F238E27FC236}">
                      <a16:creationId xmlns:a16="http://schemas.microsoft.com/office/drawing/2014/main" id="{5C2B14B7-DB0F-4907-8437-1A257352F476}"/>
                    </a:ext>
                  </a:extLst>
                </p:cNvPr>
                <p:cNvSpPr txBox="1"/>
                <p:nvPr/>
              </p:nvSpPr>
              <p:spPr>
                <a:xfrm>
                  <a:off x="3596579" y="1148637"/>
                  <a:ext cx="364202" cy="369332"/>
                </a:xfrm>
                <a:prstGeom prst="rect">
                  <a:avLst/>
                </a:prstGeom>
                <a:noFill/>
              </p:spPr>
              <p:txBody>
                <a:bodyPr wrap="square" rtlCol="0">
                  <a:spAutoFit/>
                </a:bodyPr>
                <a:lstStyle/>
                <a:p>
                  <a:r>
                    <a:rPr lang="en-GB" dirty="0">
                      <a:solidFill>
                        <a:srgbClr val="FF0000"/>
                      </a:solidFill>
                      <a:latin typeface="Calibri" panose="020F0502020204030204" pitchFamily="34" charset="0"/>
                      <a:cs typeface="Calibri" panose="020F0502020204030204" pitchFamily="34" charset="0"/>
                    </a:rPr>
                    <a:t>H</a:t>
                  </a:r>
                </a:p>
              </p:txBody>
            </p:sp>
            <p:sp>
              <p:nvSpPr>
                <p:cNvPr id="49" name="TextBox 48">
                  <a:extLst>
                    <a:ext uri="{FF2B5EF4-FFF2-40B4-BE49-F238E27FC236}">
                      <a16:creationId xmlns:a16="http://schemas.microsoft.com/office/drawing/2014/main" id="{701CF7D8-00B3-40E8-B201-79C4D188D2C2}"/>
                    </a:ext>
                  </a:extLst>
                </p:cNvPr>
                <p:cNvSpPr txBox="1"/>
                <p:nvPr/>
              </p:nvSpPr>
              <p:spPr>
                <a:xfrm>
                  <a:off x="3598293" y="591934"/>
                  <a:ext cx="184731" cy="307777"/>
                </a:xfrm>
                <a:prstGeom prst="rect">
                  <a:avLst/>
                </a:prstGeom>
                <a:noFill/>
              </p:spPr>
              <p:txBody>
                <a:bodyPr wrap="square" rtlCol="0">
                  <a:spAutoFit/>
                </a:bodyPr>
                <a:lstStyle/>
                <a:p>
                  <a:endParaRPr lang="en-GB" sz="1400" dirty="0">
                    <a:latin typeface="Calibri" panose="020F0502020204030204" pitchFamily="34" charset="0"/>
                    <a:cs typeface="Calibri" panose="020F0502020204030204" pitchFamily="34" charset="0"/>
                  </a:endParaRPr>
                </a:p>
              </p:txBody>
            </p:sp>
          </p:grpSp>
          <p:cxnSp>
            <p:nvCxnSpPr>
              <p:cNvPr id="42" name="Straight Connector 41">
                <a:extLst>
                  <a:ext uri="{FF2B5EF4-FFF2-40B4-BE49-F238E27FC236}">
                    <a16:creationId xmlns:a16="http://schemas.microsoft.com/office/drawing/2014/main" id="{7D08B441-9942-4761-A296-816C378F77EB}"/>
                  </a:ext>
                </a:extLst>
              </p:cNvPr>
              <p:cNvCxnSpPr>
                <a:cxnSpLocks/>
              </p:cNvCxnSpPr>
              <p:nvPr/>
            </p:nvCxnSpPr>
            <p:spPr>
              <a:xfrm flipV="1">
                <a:off x="3386911" y="2770501"/>
                <a:ext cx="347894" cy="350539"/>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7777DDD6-4296-41F0-BC22-029DE993A643}"/>
                  </a:ext>
                </a:extLst>
              </p:cNvPr>
              <p:cNvCxnSpPr>
                <a:cxnSpLocks/>
              </p:cNvCxnSpPr>
              <p:nvPr/>
            </p:nvCxnSpPr>
            <p:spPr>
              <a:xfrm>
                <a:off x="3978001" y="2774894"/>
                <a:ext cx="360040" cy="355399"/>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EBF127D4-04EE-44B6-AF56-E856E50BEA54}"/>
                  </a:ext>
                </a:extLst>
              </p:cNvPr>
              <p:cNvSpPr txBox="1"/>
              <p:nvPr/>
            </p:nvSpPr>
            <p:spPr>
              <a:xfrm rot="18937832">
                <a:off x="3556916" y="2440530"/>
                <a:ext cx="364202" cy="307777"/>
              </a:xfrm>
              <a:prstGeom prst="rect">
                <a:avLst/>
              </a:prstGeom>
              <a:noFill/>
            </p:spPr>
            <p:txBody>
              <a:bodyPr wrap="none" rtlCol="0">
                <a:spAutoFit/>
              </a:bodyPr>
              <a:lstStyle/>
              <a:p>
                <a:r>
                  <a:rPr lang="en-GB" sz="1400" dirty="0">
                    <a:latin typeface="Calibri" panose="020F0502020204030204" pitchFamily="34" charset="0"/>
                    <a:cs typeface="Calibri" panose="020F0502020204030204" pitchFamily="34" charset="0"/>
                  </a:rPr>
                  <a:t>••</a:t>
                </a:r>
              </a:p>
            </p:txBody>
          </p:sp>
          <p:sp>
            <p:nvSpPr>
              <p:cNvPr id="45" name="TextBox 44">
                <a:extLst>
                  <a:ext uri="{FF2B5EF4-FFF2-40B4-BE49-F238E27FC236}">
                    <a16:creationId xmlns:a16="http://schemas.microsoft.com/office/drawing/2014/main" id="{DCE69035-CE87-4D39-9E0B-2085115BC99D}"/>
                  </a:ext>
                </a:extLst>
              </p:cNvPr>
              <p:cNvSpPr txBox="1"/>
              <p:nvPr/>
            </p:nvSpPr>
            <p:spPr>
              <a:xfrm rot="2341482">
                <a:off x="3794113" y="2425824"/>
                <a:ext cx="364202" cy="307777"/>
              </a:xfrm>
              <a:prstGeom prst="rect">
                <a:avLst/>
              </a:prstGeom>
              <a:noFill/>
            </p:spPr>
            <p:txBody>
              <a:bodyPr wrap="none" rtlCol="0">
                <a:spAutoFit/>
              </a:bodyPr>
              <a:lstStyle/>
              <a:p>
                <a:r>
                  <a:rPr lang="en-GB" sz="1400" dirty="0">
                    <a:latin typeface="Calibri" panose="020F0502020204030204" pitchFamily="34" charset="0"/>
                    <a:cs typeface="Calibri" panose="020F0502020204030204" pitchFamily="34" charset="0"/>
                  </a:rPr>
                  <a:t>••</a:t>
                </a:r>
              </a:p>
            </p:txBody>
          </p:sp>
        </p:grpSp>
        <p:sp>
          <p:nvSpPr>
            <p:cNvPr id="38" name="TextBox 37">
              <a:extLst>
                <a:ext uri="{FF2B5EF4-FFF2-40B4-BE49-F238E27FC236}">
                  <a16:creationId xmlns:a16="http://schemas.microsoft.com/office/drawing/2014/main" id="{2B0AFA34-05F0-433C-8C86-58F9074DB174}"/>
                </a:ext>
              </a:extLst>
            </p:cNvPr>
            <p:cNvSpPr txBox="1"/>
            <p:nvPr/>
          </p:nvSpPr>
          <p:spPr>
            <a:xfrm>
              <a:off x="1838153" y="2610702"/>
              <a:ext cx="388248" cy="338554"/>
            </a:xfrm>
            <a:prstGeom prst="rect">
              <a:avLst/>
            </a:prstGeom>
            <a:noFill/>
          </p:spPr>
          <p:txBody>
            <a:bodyPr wrap="none" rtlCol="0">
              <a:spAutoFit/>
            </a:bodyPr>
            <a:lstStyle/>
            <a:p>
              <a:r>
                <a:rPr lang="en-GB" sz="1600" dirty="0">
                  <a:solidFill>
                    <a:srgbClr val="FF0000"/>
                  </a:solidFill>
                  <a:latin typeface="Calibri" panose="020F0502020204030204" pitchFamily="34" charset="0"/>
                  <a:cs typeface="Calibri" panose="020F0502020204030204" pitchFamily="34" charset="0"/>
                  <a:sym typeface="Symbol" panose="05050102010706020507" pitchFamily="18" charset="2"/>
                </a:rPr>
                <a:t>+</a:t>
              </a:r>
              <a:endParaRPr lang="en-GB" sz="1600" dirty="0">
                <a:solidFill>
                  <a:srgbClr val="FF0000"/>
                </a:solidFill>
                <a:latin typeface="Calibri" panose="020F0502020204030204" pitchFamily="34" charset="0"/>
                <a:cs typeface="Calibri" panose="020F0502020204030204" pitchFamily="34" charset="0"/>
              </a:endParaRPr>
            </a:p>
          </p:txBody>
        </p:sp>
        <p:sp>
          <p:nvSpPr>
            <p:cNvPr id="39" name="TextBox 38">
              <a:extLst>
                <a:ext uri="{FF2B5EF4-FFF2-40B4-BE49-F238E27FC236}">
                  <a16:creationId xmlns:a16="http://schemas.microsoft.com/office/drawing/2014/main" id="{63C68678-0F22-4317-910A-9B23B30348A2}"/>
                </a:ext>
              </a:extLst>
            </p:cNvPr>
            <p:cNvSpPr txBox="1"/>
            <p:nvPr/>
          </p:nvSpPr>
          <p:spPr>
            <a:xfrm>
              <a:off x="2716937" y="2385744"/>
              <a:ext cx="354584" cy="338554"/>
            </a:xfrm>
            <a:prstGeom prst="rect">
              <a:avLst/>
            </a:prstGeom>
            <a:noFill/>
          </p:spPr>
          <p:txBody>
            <a:bodyPr wrap="none" rtlCol="0">
              <a:spAutoFit/>
            </a:bodyPr>
            <a:lstStyle/>
            <a:p>
              <a:r>
                <a:rPr lang="en-GB" sz="1600" dirty="0">
                  <a:solidFill>
                    <a:srgbClr val="0000FF"/>
                  </a:solidFill>
                  <a:latin typeface="Calibri" panose="020F0502020204030204" pitchFamily="34" charset="0"/>
                  <a:cs typeface="Calibri" panose="020F0502020204030204" pitchFamily="34" charset="0"/>
                  <a:sym typeface="Symbol" panose="05050102010706020507" pitchFamily="18" charset="2"/>
                </a:rPr>
                <a:t>-</a:t>
              </a:r>
              <a:endParaRPr lang="en-GB" sz="1600" dirty="0">
                <a:solidFill>
                  <a:srgbClr val="0000FF"/>
                </a:solidFill>
                <a:latin typeface="Calibri" panose="020F0502020204030204" pitchFamily="34" charset="0"/>
                <a:cs typeface="Calibri" panose="020F0502020204030204" pitchFamily="34" charset="0"/>
              </a:endParaRPr>
            </a:p>
          </p:txBody>
        </p:sp>
        <p:sp>
          <p:nvSpPr>
            <p:cNvPr id="40" name="TextBox 39">
              <a:extLst>
                <a:ext uri="{FF2B5EF4-FFF2-40B4-BE49-F238E27FC236}">
                  <a16:creationId xmlns:a16="http://schemas.microsoft.com/office/drawing/2014/main" id="{3AFBC6D8-20D6-4E32-8DBE-5731C04F1EA5}"/>
                </a:ext>
              </a:extLst>
            </p:cNvPr>
            <p:cNvSpPr txBox="1"/>
            <p:nvPr/>
          </p:nvSpPr>
          <p:spPr>
            <a:xfrm>
              <a:off x="3485251" y="2618654"/>
              <a:ext cx="388248" cy="338554"/>
            </a:xfrm>
            <a:prstGeom prst="rect">
              <a:avLst/>
            </a:prstGeom>
            <a:noFill/>
          </p:spPr>
          <p:txBody>
            <a:bodyPr wrap="none" rtlCol="0">
              <a:spAutoFit/>
            </a:bodyPr>
            <a:lstStyle/>
            <a:p>
              <a:r>
                <a:rPr lang="en-GB" sz="1600" dirty="0">
                  <a:solidFill>
                    <a:srgbClr val="FF0000"/>
                  </a:solidFill>
                  <a:latin typeface="Calibri" panose="020F0502020204030204" pitchFamily="34" charset="0"/>
                  <a:cs typeface="Calibri" panose="020F0502020204030204" pitchFamily="34" charset="0"/>
                  <a:sym typeface="Symbol" panose="05050102010706020507" pitchFamily="18" charset="2"/>
                </a:rPr>
                <a:t>+</a:t>
              </a:r>
              <a:endParaRPr lang="en-GB" sz="1600" dirty="0">
                <a:solidFill>
                  <a:srgbClr val="FF0000"/>
                </a:solidFill>
                <a:latin typeface="Calibri" panose="020F0502020204030204" pitchFamily="34" charset="0"/>
                <a:cs typeface="Calibri" panose="020F0502020204030204" pitchFamily="34" charset="0"/>
              </a:endParaRPr>
            </a:p>
          </p:txBody>
        </p:sp>
      </p:grpSp>
      <p:cxnSp>
        <p:nvCxnSpPr>
          <p:cNvPr id="51" name="Straight Arrow Connector 50">
            <a:extLst>
              <a:ext uri="{FF2B5EF4-FFF2-40B4-BE49-F238E27FC236}">
                <a16:creationId xmlns:a16="http://schemas.microsoft.com/office/drawing/2014/main" id="{9B83888C-3B89-48B6-9807-725D4D512989}"/>
              </a:ext>
            </a:extLst>
          </p:cNvPr>
          <p:cNvCxnSpPr>
            <a:cxnSpLocks/>
          </p:cNvCxnSpPr>
          <p:nvPr/>
        </p:nvCxnSpPr>
        <p:spPr>
          <a:xfrm flipH="1" flipV="1">
            <a:off x="2617500" y="2800057"/>
            <a:ext cx="278796" cy="317002"/>
          </a:xfrm>
          <a:prstGeom prst="straightConnector1">
            <a:avLst/>
          </a:prstGeom>
          <a:ln w="127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id="{3E028434-065C-465D-B5B6-EA1B24DCB6C0}"/>
              </a:ext>
            </a:extLst>
          </p:cNvPr>
          <p:cNvSpPr txBox="1"/>
          <p:nvPr/>
        </p:nvSpPr>
        <p:spPr>
          <a:xfrm>
            <a:off x="5257912" y="1860129"/>
            <a:ext cx="2857385" cy="2246769"/>
          </a:xfrm>
          <a:prstGeom prst="rect">
            <a:avLst/>
          </a:prstGeom>
          <a:noFill/>
        </p:spPr>
        <p:txBody>
          <a:bodyPr wrap="none" rtlCol="0">
            <a:spAutoFit/>
          </a:bodyPr>
          <a:lstStyle/>
          <a:p>
            <a:r>
              <a:rPr lang="en-GB" sz="2000" b="1" dirty="0">
                <a:solidFill>
                  <a:srgbClr val="FF6600"/>
                </a:solidFill>
                <a:latin typeface="Calibri" panose="020F0502020204030204" pitchFamily="34" charset="0"/>
                <a:cs typeface="Calibri" panose="020F0502020204030204" pitchFamily="34" charset="0"/>
              </a:rPr>
              <a:t>Very polar O-H bonds</a:t>
            </a:r>
          </a:p>
          <a:p>
            <a:endParaRPr lang="en-GB" sz="2000" b="1" dirty="0">
              <a:latin typeface="Calibri" panose="020F0502020204030204" pitchFamily="34" charset="0"/>
              <a:cs typeface="Calibri" panose="020F0502020204030204" pitchFamily="34" charset="0"/>
            </a:endParaRPr>
          </a:p>
          <a:p>
            <a:r>
              <a:rPr lang="en-GB" sz="2000" b="1" dirty="0">
                <a:solidFill>
                  <a:srgbClr val="00B050"/>
                </a:solidFill>
                <a:latin typeface="Calibri" panose="020F0502020204030204" pitchFamily="34" charset="0"/>
                <a:cs typeface="Calibri" panose="020F0502020204030204" pitchFamily="34" charset="0"/>
              </a:rPr>
              <a:t>Small size of H</a:t>
            </a:r>
          </a:p>
          <a:p>
            <a:r>
              <a:rPr lang="en-GB" sz="2000" b="1" dirty="0">
                <a:solidFill>
                  <a:srgbClr val="00B0F0"/>
                </a:solidFill>
                <a:latin typeface="Calibri" panose="020F0502020204030204" pitchFamily="34" charset="0"/>
                <a:cs typeface="Calibri" panose="020F0502020204030204" pitchFamily="34" charset="0"/>
              </a:rPr>
              <a:t>Small size of O</a:t>
            </a:r>
          </a:p>
          <a:p>
            <a:r>
              <a:rPr lang="en-GB" sz="2000" b="1" dirty="0">
                <a:solidFill>
                  <a:srgbClr val="7030A0"/>
                </a:solidFill>
                <a:latin typeface="Calibri" panose="020F0502020204030204" pitchFamily="34" charset="0"/>
                <a:cs typeface="Calibri" panose="020F0502020204030204" pitchFamily="34" charset="0"/>
              </a:rPr>
              <a:t>Very large charge density</a:t>
            </a:r>
          </a:p>
          <a:p>
            <a:endParaRPr lang="en-GB" sz="2000" b="1" dirty="0">
              <a:latin typeface="Calibri" panose="020F0502020204030204" pitchFamily="34" charset="0"/>
              <a:cs typeface="Calibri" panose="020F0502020204030204" pitchFamily="34" charset="0"/>
            </a:endParaRPr>
          </a:p>
          <a:p>
            <a:r>
              <a:rPr lang="en-GB" sz="2000" b="1" dirty="0">
                <a:solidFill>
                  <a:srgbClr val="FF6600"/>
                </a:solidFill>
                <a:latin typeface="Calibri" panose="020F0502020204030204" pitchFamily="34" charset="0"/>
                <a:cs typeface="Calibri" panose="020F0502020204030204" pitchFamily="34" charset="0"/>
              </a:rPr>
              <a:t>Very directed</a:t>
            </a:r>
          </a:p>
        </p:txBody>
      </p:sp>
      <p:sp>
        <p:nvSpPr>
          <p:cNvPr id="56" name="TextBox 55">
            <a:extLst>
              <a:ext uri="{FF2B5EF4-FFF2-40B4-BE49-F238E27FC236}">
                <a16:creationId xmlns:a16="http://schemas.microsoft.com/office/drawing/2014/main" id="{6CA5CF48-6CFE-43BB-AA46-D817F28D2224}"/>
              </a:ext>
            </a:extLst>
          </p:cNvPr>
          <p:cNvSpPr txBox="1"/>
          <p:nvPr/>
        </p:nvSpPr>
        <p:spPr>
          <a:xfrm>
            <a:off x="5480026" y="6495514"/>
            <a:ext cx="2141933" cy="369332"/>
          </a:xfrm>
          <a:prstGeom prst="rect">
            <a:avLst/>
          </a:prstGeom>
          <a:noFill/>
        </p:spPr>
        <p:txBody>
          <a:bodyPr wrap="none" rtlCol="0">
            <a:spAutoFit/>
          </a:bodyPr>
          <a:lstStyle/>
          <a:p>
            <a:r>
              <a:rPr lang="en-GB" b="1" dirty="0">
                <a:solidFill>
                  <a:srgbClr val="C00000"/>
                </a:solidFill>
                <a:latin typeface="Calibri" panose="020F0502020204030204" pitchFamily="34" charset="0"/>
                <a:cs typeface="Calibri" panose="020F0502020204030204" pitchFamily="34" charset="0"/>
              </a:rPr>
              <a:t>BETTER THAN WEAK</a:t>
            </a:r>
          </a:p>
        </p:txBody>
      </p:sp>
      <p:sp>
        <p:nvSpPr>
          <p:cNvPr id="2" name="TextBox 1">
            <a:extLst>
              <a:ext uri="{FF2B5EF4-FFF2-40B4-BE49-F238E27FC236}">
                <a16:creationId xmlns:a16="http://schemas.microsoft.com/office/drawing/2014/main" id="{D8F01826-8DC6-4352-B0F0-9233C6CFFF80}"/>
              </a:ext>
            </a:extLst>
          </p:cNvPr>
          <p:cNvSpPr txBox="1"/>
          <p:nvPr/>
        </p:nvSpPr>
        <p:spPr>
          <a:xfrm>
            <a:off x="665262" y="648578"/>
            <a:ext cx="8352927" cy="1169551"/>
          </a:xfrm>
          <a:prstGeom prst="rect">
            <a:avLst/>
          </a:prstGeom>
          <a:noFill/>
        </p:spPr>
        <p:txBody>
          <a:bodyPr wrap="square" rtlCol="0">
            <a:spAutoFit/>
          </a:bodyPr>
          <a:lstStyle/>
          <a:p>
            <a:pPr>
              <a:lnSpc>
                <a:spcPct val="130000"/>
              </a:lnSpc>
            </a:pPr>
            <a:r>
              <a:rPr lang="en-GB" sz="2000" b="1" dirty="0">
                <a:solidFill>
                  <a:srgbClr val="0000FF"/>
                </a:solidFill>
                <a:latin typeface="Calibri" panose="020F0502020204030204" pitchFamily="34" charset="0"/>
                <a:cs typeface="Calibri" panose="020F0502020204030204" pitchFamily="34" charset="0"/>
              </a:rPr>
              <a:t>A hydrogen bond consists of a hydrogen atom lying between two small, strongly electronegative atoms with lone pairs of electrons  (N, O or F)</a:t>
            </a:r>
          </a:p>
          <a:p>
            <a:endParaRPr lang="en-GB" dirty="0"/>
          </a:p>
        </p:txBody>
      </p:sp>
      <p:sp>
        <p:nvSpPr>
          <p:cNvPr id="4" name="TextBox 3">
            <a:extLst>
              <a:ext uri="{FF2B5EF4-FFF2-40B4-BE49-F238E27FC236}">
                <a16:creationId xmlns:a16="http://schemas.microsoft.com/office/drawing/2014/main" id="{66E8593D-2B0D-4A17-875E-015A092305F2}"/>
              </a:ext>
            </a:extLst>
          </p:cNvPr>
          <p:cNvSpPr txBox="1"/>
          <p:nvPr/>
        </p:nvSpPr>
        <p:spPr>
          <a:xfrm>
            <a:off x="649134" y="4286353"/>
            <a:ext cx="8525794" cy="1660455"/>
          </a:xfrm>
          <a:prstGeom prst="rect">
            <a:avLst/>
          </a:prstGeom>
          <a:noFill/>
        </p:spPr>
        <p:txBody>
          <a:bodyPr wrap="square" rtlCol="0">
            <a:spAutoFit/>
          </a:bodyPr>
          <a:lstStyle/>
          <a:p>
            <a:pPr>
              <a:lnSpc>
                <a:spcPct val="130000"/>
              </a:lnSpc>
            </a:pPr>
            <a:r>
              <a:rPr lang="en-GB" sz="2000" b="1" dirty="0">
                <a:latin typeface="Calibri" panose="020F0502020204030204" pitchFamily="34" charset="0"/>
                <a:cs typeface="Calibri" panose="020F0502020204030204" pitchFamily="34" charset="0"/>
              </a:rPr>
              <a:t>How does it form? </a:t>
            </a:r>
            <a:r>
              <a:rPr lang="en-GB" sz="2000" dirty="0">
                <a:latin typeface="Calibri" panose="020F0502020204030204" pitchFamily="34" charset="0"/>
                <a:cs typeface="Calibri" panose="020F0502020204030204" pitchFamily="34" charset="0"/>
              </a:rPr>
              <a:t>– O-H bond is polar; the electronegative O pulls the electrons from H creating a large </a:t>
            </a:r>
            <a:r>
              <a:rPr lang="en-GB" sz="2000" dirty="0">
                <a:latin typeface="Calibri" panose="020F0502020204030204" pitchFamily="34" charset="0"/>
                <a:cs typeface="Calibri" panose="020F0502020204030204" pitchFamily="34" charset="0"/>
                <a:sym typeface="Symbol" panose="05050102010706020507" pitchFamily="18" charset="2"/>
              </a:rPr>
              <a:t>+ on H; such H is strongly attracted to the lone pair of electrons on O atom on other H</a:t>
            </a:r>
            <a:r>
              <a:rPr lang="en-GB" sz="2000" baseline="-25000" dirty="0">
                <a:latin typeface="Calibri" panose="020F0502020204030204" pitchFamily="34" charset="0"/>
                <a:cs typeface="Calibri" panose="020F0502020204030204" pitchFamily="34" charset="0"/>
                <a:sym typeface="Symbol" panose="05050102010706020507" pitchFamily="18" charset="2"/>
              </a:rPr>
              <a:t>2</a:t>
            </a:r>
            <a:r>
              <a:rPr lang="en-GB" sz="2000" dirty="0">
                <a:latin typeface="Calibri" panose="020F0502020204030204" pitchFamily="34" charset="0"/>
                <a:cs typeface="Calibri" panose="020F0502020204030204" pitchFamily="34" charset="0"/>
                <a:sym typeface="Symbol" panose="05050102010706020507" pitchFamily="18" charset="2"/>
              </a:rPr>
              <a:t>O molecule to form a </a:t>
            </a:r>
            <a:r>
              <a:rPr lang="en-GB" sz="2000" b="1" dirty="0">
                <a:latin typeface="Calibri" panose="020F0502020204030204" pitchFamily="34" charset="0"/>
                <a:cs typeface="Calibri" panose="020F0502020204030204" pitchFamily="34" charset="0"/>
                <a:sym typeface="Symbol" panose="05050102010706020507" pitchFamily="18" charset="2"/>
              </a:rPr>
              <a:t>HYDROGEN BOND</a:t>
            </a:r>
            <a:endParaRPr lang="en-GB" sz="2000" b="1" dirty="0">
              <a:latin typeface="Calibri" panose="020F0502020204030204" pitchFamily="34" charset="0"/>
              <a:cs typeface="Calibri" panose="020F0502020204030204" pitchFamily="34" charset="0"/>
            </a:endParaRPr>
          </a:p>
          <a:p>
            <a:pPr>
              <a:lnSpc>
                <a:spcPct val="130000"/>
              </a:lnSpc>
            </a:pPr>
            <a:r>
              <a:rPr lang="en-GB" sz="2000" dirty="0">
                <a:latin typeface="Calibri" panose="020F0502020204030204" pitchFamily="34" charset="0"/>
                <a:cs typeface="Calibri" panose="020F0502020204030204" pitchFamily="34" charset="0"/>
              </a:rPr>
              <a:t> </a:t>
            </a:r>
          </a:p>
        </p:txBody>
      </p:sp>
      <p:sp>
        <p:nvSpPr>
          <p:cNvPr id="6" name="TextBox 5">
            <a:extLst>
              <a:ext uri="{FF2B5EF4-FFF2-40B4-BE49-F238E27FC236}">
                <a16:creationId xmlns:a16="http://schemas.microsoft.com/office/drawing/2014/main" id="{193BDDB8-C98C-42C2-B052-CA0166F76463}"/>
              </a:ext>
            </a:extLst>
          </p:cNvPr>
          <p:cNvSpPr txBox="1"/>
          <p:nvPr/>
        </p:nvSpPr>
        <p:spPr>
          <a:xfrm>
            <a:off x="2599994" y="6002871"/>
            <a:ext cx="3873753" cy="369332"/>
          </a:xfrm>
          <a:prstGeom prst="rect">
            <a:avLst/>
          </a:prstGeom>
          <a:noFill/>
        </p:spPr>
        <p:txBody>
          <a:bodyPr wrap="none" rtlCol="0">
            <a:spAutoFit/>
          </a:bodyPr>
          <a:lstStyle/>
          <a:p>
            <a:r>
              <a:rPr lang="en-GB" b="1" dirty="0">
                <a:solidFill>
                  <a:srgbClr val="0000FF"/>
                </a:solidFill>
              </a:rPr>
              <a:t>DOMINATES  ALL  OTHER  IMF !!!</a:t>
            </a:r>
          </a:p>
        </p:txBody>
      </p:sp>
    </p:spTree>
    <p:extLst>
      <p:ext uri="{BB962C8B-B14F-4D97-AF65-F5344CB8AC3E}">
        <p14:creationId xmlns:p14="http://schemas.microsoft.com/office/powerpoint/2010/main" val="22627128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2"/>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3"/>
            <a:stretch>
              <a:fillRect/>
            </a:stretch>
          </p:blipFill>
          <p:spPr>
            <a:xfrm>
              <a:off x="7760249" y="6381328"/>
              <a:ext cx="1383751" cy="483518"/>
            </a:xfrm>
            <a:prstGeom prst="rect">
              <a:avLst/>
            </a:prstGeom>
          </p:spPr>
        </p:pic>
      </p:grpSp>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MELTING POINTS</a:t>
            </a:r>
            <a:endParaRPr lang="en-GB" sz="2400" b="1" dirty="0">
              <a:effectLst>
                <a:outerShdw blurRad="38100" dist="38100" dir="2700000" algn="tl">
                  <a:srgbClr val="000000">
                    <a:alpha val="43137"/>
                  </a:srgbClr>
                </a:outerShdw>
              </a:effectLst>
            </a:endParaRPr>
          </a:p>
        </p:txBody>
      </p:sp>
      <p:pic>
        <p:nvPicPr>
          <p:cNvPr id="9" name="Picture 8">
            <a:extLst>
              <a:ext uri="{FF2B5EF4-FFF2-40B4-BE49-F238E27FC236}">
                <a16:creationId xmlns:a16="http://schemas.microsoft.com/office/drawing/2014/main" id="{95FBF0F3-C25F-48B5-B5F9-559F8273BC3B}"/>
              </a:ext>
            </a:extLst>
          </p:cNvPr>
          <p:cNvPicPr>
            <a:picLocks noChangeAspect="1"/>
          </p:cNvPicPr>
          <p:nvPr/>
        </p:nvPicPr>
        <p:blipFill rotWithShape="1">
          <a:blip r:embed="rId4"/>
          <a:srcRect l="75664" t="12234" r="18827" b="46274"/>
          <a:stretch/>
        </p:blipFill>
        <p:spPr>
          <a:xfrm>
            <a:off x="213844" y="817320"/>
            <a:ext cx="572586" cy="2251066"/>
          </a:xfrm>
          <a:prstGeom prst="rect">
            <a:avLst/>
          </a:prstGeom>
        </p:spPr>
      </p:pic>
      <p:pic>
        <p:nvPicPr>
          <p:cNvPr id="11" name="Picture 10">
            <a:extLst>
              <a:ext uri="{FF2B5EF4-FFF2-40B4-BE49-F238E27FC236}">
                <a16:creationId xmlns:a16="http://schemas.microsoft.com/office/drawing/2014/main" id="{04FC0F9C-7389-4A9B-8BDC-BB06FDF35282}"/>
              </a:ext>
            </a:extLst>
          </p:cNvPr>
          <p:cNvPicPr>
            <a:picLocks noChangeAspect="1"/>
          </p:cNvPicPr>
          <p:nvPr/>
        </p:nvPicPr>
        <p:blipFill rotWithShape="1">
          <a:blip r:embed="rId4"/>
          <a:srcRect l="86484" t="11659" r="8045" b="46651"/>
          <a:stretch/>
        </p:blipFill>
        <p:spPr>
          <a:xfrm>
            <a:off x="7184482" y="810566"/>
            <a:ext cx="536905" cy="2135584"/>
          </a:xfrm>
          <a:prstGeom prst="rect">
            <a:avLst/>
          </a:prstGeom>
        </p:spPr>
      </p:pic>
      <p:sp>
        <p:nvSpPr>
          <p:cNvPr id="2" name="TextBox 1">
            <a:extLst>
              <a:ext uri="{FF2B5EF4-FFF2-40B4-BE49-F238E27FC236}">
                <a16:creationId xmlns:a16="http://schemas.microsoft.com/office/drawing/2014/main" id="{51FFF9A6-F85C-442B-88D4-C53447BE0506}"/>
              </a:ext>
            </a:extLst>
          </p:cNvPr>
          <p:cNvSpPr txBox="1"/>
          <p:nvPr/>
        </p:nvSpPr>
        <p:spPr>
          <a:xfrm>
            <a:off x="971600" y="714128"/>
            <a:ext cx="2005677" cy="2251065"/>
          </a:xfrm>
          <a:prstGeom prst="rect">
            <a:avLst/>
          </a:prstGeom>
          <a:noFill/>
        </p:spPr>
        <p:txBody>
          <a:bodyPr wrap="none" rtlCol="0">
            <a:spAutoFit/>
          </a:bodyPr>
          <a:lstStyle/>
          <a:p>
            <a:pPr>
              <a:lnSpc>
                <a:spcPct val="150000"/>
              </a:lnSpc>
            </a:pPr>
            <a:r>
              <a:rPr lang="en-GB" sz="2400" dirty="0">
                <a:latin typeface="Calibri" panose="020F0502020204030204" pitchFamily="34" charset="0"/>
                <a:cs typeface="Calibri" panose="020F0502020204030204" pitchFamily="34" charset="0"/>
              </a:rPr>
              <a:t>NH</a:t>
            </a:r>
            <a:r>
              <a:rPr lang="en-GB" sz="2400" baseline="-25000" dirty="0">
                <a:latin typeface="Calibri" panose="020F0502020204030204" pitchFamily="34" charset="0"/>
                <a:cs typeface="Calibri" panose="020F0502020204030204" pitchFamily="34" charset="0"/>
              </a:rPr>
              <a:t>3</a:t>
            </a:r>
            <a:r>
              <a:rPr lang="en-GB" sz="2400" dirty="0">
                <a:latin typeface="Calibri" panose="020F0502020204030204" pitchFamily="34" charset="0"/>
                <a:cs typeface="Calibri" panose="020F0502020204030204" pitchFamily="34" charset="0"/>
              </a:rPr>
              <a:t>	-78 °C</a:t>
            </a:r>
          </a:p>
          <a:p>
            <a:pPr>
              <a:lnSpc>
                <a:spcPct val="150000"/>
              </a:lnSpc>
            </a:pPr>
            <a:r>
              <a:rPr lang="en-GB" sz="2400" dirty="0">
                <a:latin typeface="Calibri" panose="020F0502020204030204" pitchFamily="34" charset="0"/>
                <a:cs typeface="Calibri" panose="020F0502020204030204" pitchFamily="34" charset="0"/>
              </a:rPr>
              <a:t>PH</a:t>
            </a:r>
            <a:r>
              <a:rPr lang="en-GB" sz="2400" baseline="-25000" dirty="0">
                <a:latin typeface="Calibri" panose="020F0502020204030204" pitchFamily="34" charset="0"/>
                <a:cs typeface="Calibri" panose="020F0502020204030204" pitchFamily="34" charset="0"/>
              </a:rPr>
              <a:t>3</a:t>
            </a:r>
            <a:r>
              <a:rPr lang="en-GB" sz="2400" dirty="0">
                <a:latin typeface="Calibri" panose="020F0502020204030204" pitchFamily="34" charset="0"/>
                <a:cs typeface="Calibri" panose="020F0502020204030204" pitchFamily="34" charset="0"/>
              </a:rPr>
              <a:t>	-133 °C</a:t>
            </a:r>
            <a:endParaRPr lang="en-GB" sz="2400" baseline="-25000" dirty="0">
              <a:latin typeface="Calibri" panose="020F0502020204030204" pitchFamily="34" charset="0"/>
              <a:cs typeface="Calibri" panose="020F0502020204030204" pitchFamily="34" charset="0"/>
            </a:endParaRPr>
          </a:p>
          <a:p>
            <a:pPr>
              <a:lnSpc>
                <a:spcPct val="150000"/>
              </a:lnSpc>
            </a:pPr>
            <a:r>
              <a:rPr lang="en-GB" sz="2400" dirty="0">
                <a:latin typeface="Calibri" panose="020F0502020204030204" pitchFamily="34" charset="0"/>
                <a:cs typeface="Calibri" panose="020F0502020204030204" pitchFamily="34" charset="0"/>
              </a:rPr>
              <a:t>AsH</a:t>
            </a:r>
            <a:r>
              <a:rPr lang="en-GB" sz="2400" baseline="-25000" dirty="0">
                <a:latin typeface="Calibri" panose="020F0502020204030204" pitchFamily="34" charset="0"/>
                <a:cs typeface="Calibri" panose="020F0502020204030204" pitchFamily="34" charset="0"/>
              </a:rPr>
              <a:t>3</a:t>
            </a:r>
            <a:r>
              <a:rPr lang="en-GB" sz="2400" dirty="0">
                <a:latin typeface="Calibri" panose="020F0502020204030204" pitchFamily="34" charset="0"/>
                <a:cs typeface="Calibri" panose="020F0502020204030204" pitchFamily="34" charset="0"/>
              </a:rPr>
              <a:t>	-111 °C</a:t>
            </a:r>
            <a:endParaRPr lang="en-GB" sz="2400" baseline="-25000" dirty="0">
              <a:latin typeface="Calibri" panose="020F0502020204030204" pitchFamily="34" charset="0"/>
              <a:cs typeface="Calibri" panose="020F0502020204030204" pitchFamily="34" charset="0"/>
            </a:endParaRPr>
          </a:p>
          <a:p>
            <a:pPr>
              <a:lnSpc>
                <a:spcPct val="150000"/>
              </a:lnSpc>
            </a:pPr>
            <a:r>
              <a:rPr lang="en-GB" sz="2400" dirty="0">
                <a:latin typeface="Calibri" panose="020F0502020204030204" pitchFamily="34" charset="0"/>
                <a:cs typeface="Calibri" panose="020F0502020204030204" pitchFamily="34" charset="0"/>
              </a:rPr>
              <a:t>SbH</a:t>
            </a:r>
            <a:r>
              <a:rPr lang="en-GB" sz="2400" baseline="-25000" dirty="0">
                <a:latin typeface="Calibri" panose="020F0502020204030204" pitchFamily="34" charset="0"/>
                <a:cs typeface="Calibri" panose="020F0502020204030204" pitchFamily="34" charset="0"/>
              </a:rPr>
              <a:t>3</a:t>
            </a:r>
            <a:r>
              <a:rPr lang="en-GB" sz="2400" dirty="0">
                <a:latin typeface="Calibri" panose="020F0502020204030204" pitchFamily="34" charset="0"/>
                <a:cs typeface="Calibri" panose="020F0502020204030204" pitchFamily="34" charset="0"/>
              </a:rPr>
              <a:t>	-88 °C</a:t>
            </a:r>
          </a:p>
        </p:txBody>
      </p:sp>
      <p:sp>
        <p:nvSpPr>
          <p:cNvPr id="13" name="TextBox 12">
            <a:extLst>
              <a:ext uri="{FF2B5EF4-FFF2-40B4-BE49-F238E27FC236}">
                <a16:creationId xmlns:a16="http://schemas.microsoft.com/office/drawing/2014/main" id="{A209FE3B-A08C-4CAC-B898-36766C33C99C}"/>
              </a:ext>
            </a:extLst>
          </p:cNvPr>
          <p:cNvSpPr txBox="1"/>
          <p:nvPr/>
        </p:nvSpPr>
        <p:spPr>
          <a:xfrm>
            <a:off x="4932040" y="752825"/>
            <a:ext cx="2005677" cy="2251065"/>
          </a:xfrm>
          <a:prstGeom prst="rect">
            <a:avLst/>
          </a:prstGeom>
          <a:noFill/>
        </p:spPr>
        <p:txBody>
          <a:bodyPr wrap="none" rtlCol="0">
            <a:spAutoFit/>
          </a:bodyPr>
          <a:lstStyle/>
          <a:p>
            <a:pPr>
              <a:lnSpc>
                <a:spcPct val="150000"/>
              </a:lnSpc>
            </a:pPr>
            <a:r>
              <a:rPr lang="en-GB" sz="2400" dirty="0">
                <a:latin typeface="Calibri" panose="020F0502020204030204" pitchFamily="34" charset="0"/>
                <a:cs typeface="Calibri" panose="020F0502020204030204" pitchFamily="34" charset="0"/>
              </a:rPr>
              <a:t>HF	-84 °C</a:t>
            </a:r>
          </a:p>
          <a:p>
            <a:pPr>
              <a:lnSpc>
                <a:spcPct val="150000"/>
              </a:lnSpc>
            </a:pPr>
            <a:r>
              <a:rPr lang="en-GB" sz="2400" dirty="0">
                <a:latin typeface="Calibri" panose="020F0502020204030204" pitchFamily="34" charset="0"/>
                <a:cs typeface="Calibri" panose="020F0502020204030204" pitchFamily="34" charset="0"/>
              </a:rPr>
              <a:t>HCl	-114 °C</a:t>
            </a:r>
            <a:endParaRPr lang="en-GB" sz="2400" baseline="-25000" dirty="0">
              <a:latin typeface="Calibri" panose="020F0502020204030204" pitchFamily="34" charset="0"/>
              <a:cs typeface="Calibri" panose="020F0502020204030204" pitchFamily="34" charset="0"/>
            </a:endParaRPr>
          </a:p>
          <a:p>
            <a:pPr>
              <a:lnSpc>
                <a:spcPct val="150000"/>
              </a:lnSpc>
            </a:pPr>
            <a:r>
              <a:rPr lang="en-GB" sz="2400" dirty="0">
                <a:latin typeface="Calibri" panose="020F0502020204030204" pitchFamily="34" charset="0"/>
                <a:cs typeface="Calibri" panose="020F0502020204030204" pitchFamily="34" charset="0"/>
              </a:rPr>
              <a:t>HBr	-87 °C</a:t>
            </a:r>
            <a:endParaRPr lang="en-GB" sz="2400" baseline="-25000" dirty="0">
              <a:latin typeface="Calibri" panose="020F0502020204030204" pitchFamily="34" charset="0"/>
              <a:cs typeface="Calibri" panose="020F0502020204030204" pitchFamily="34" charset="0"/>
            </a:endParaRPr>
          </a:p>
          <a:p>
            <a:pPr>
              <a:lnSpc>
                <a:spcPct val="150000"/>
              </a:lnSpc>
            </a:pPr>
            <a:r>
              <a:rPr lang="en-GB" sz="2400" dirty="0">
                <a:latin typeface="Calibri" panose="020F0502020204030204" pitchFamily="34" charset="0"/>
                <a:cs typeface="Calibri" panose="020F0502020204030204" pitchFamily="34" charset="0"/>
              </a:rPr>
              <a:t>HI	-51 °C</a:t>
            </a:r>
          </a:p>
        </p:txBody>
      </p:sp>
      <p:grpSp>
        <p:nvGrpSpPr>
          <p:cNvPr id="22" name="Group 21">
            <a:extLst>
              <a:ext uri="{FF2B5EF4-FFF2-40B4-BE49-F238E27FC236}">
                <a16:creationId xmlns:a16="http://schemas.microsoft.com/office/drawing/2014/main" id="{F25E95F9-B074-4732-8F6D-9F753D0E85F5}"/>
              </a:ext>
            </a:extLst>
          </p:cNvPr>
          <p:cNvGrpSpPr/>
          <p:nvPr/>
        </p:nvGrpSpPr>
        <p:grpSpPr>
          <a:xfrm>
            <a:off x="755576" y="3100328"/>
            <a:ext cx="3954767" cy="2452559"/>
            <a:chOff x="2411760" y="3933055"/>
            <a:chExt cx="3954767" cy="2452559"/>
          </a:xfrm>
        </p:grpSpPr>
        <p:grpSp>
          <p:nvGrpSpPr>
            <p:cNvPr id="4" name="Group 3">
              <a:extLst>
                <a:ext uri="{FF2B5EF4-FFF2-40B4-BE49-F238E27FC236}">
                  <a16:creationId xmlns:a16="http://schemas.microsoft.com/office/drawing/2014/main" id="{6ABF3FE9-8F5A-46F5-A03F-EFB58037DD26}"/>
                </a:ext>
              </a:extLst>
            </p:cNvPr>
            <p:cNvGrpSpPr/>
            <p:nvPr/>
          </p:nvGrpSpPr>
          <p:grpSpPr>
            <a:xfrm>
              <a:off x="2411760" y="3933055"/>
              <a:ext cx="3954767" cy="2452559"/>
              <a:chOff x="2411760" y="3933055"/>
              <a:chExt cx="3954767" cy="2452559"/>
            </a:xfrm>
          </p:grpSpPr>
          <p:graphicFrame>
            <p:nvGraphicFramePr>
              <p:cNvPr id="6" name="Chart 5">
                <a:extLst>
                  <a:ext uri="{FF2B5EF4-FFF2-40B4-BE49-F238E27FC236}">
                    <a16:creationId xmlns:a16="http://schemas.microsoft.com/office/drawing/2014/main" id="{0D464FA0-AE2A-41A1-8734-CA1098ED1321}"/>
                  </a:ext>
                </a:extLst>
              </p:cNvPr>
              <p:cNvGraphicFramePr>
                <a:graphicFrameLocks/>
              </p:cNvGraphicFramePr>
              <p:nvPr>
                <p:extLst>
                  <p:ext uri="{D42A27DB-BD31-4B8C-83A1-F6EECF244321}">
                    <p14:modId xmlns:p14="http://schemas.microsoft.com/office/powerpoint/2010/main" val="1542802500"/>
                  </p:ext>
                </p:extLst>
              </p:nvPr>
            </p:nvGraphicFramePr>
            <p:xfrm>
              <a:off x="2808312" y="3933055"/>
              <a:ext cx="3131842" cy="2172119"/>
            </p:xfrm>
            <a:graphic>
              <a:graphicData uri="http://schemas.openxmlformats.org/drawingml/2006/chart">
                <c:chart xmlns:c="http://schemas.openxmlformats.org/drawingml/2006/chart" xmlns:r="http://schemas.openxmlformats.org/officeDocument/2006/relationships" r:id="rId5"/>
              </a:graphicData>
            </a:graphic>
          </p:graphicFrame>
          <p:sp>
            <p:nvSpPr>
              <p:cNvPr id="14" name="TextBox 13">
                <a:extLst>
                  <a:ext uri="{FF2B5EF4-FFF2-40B4-BE49-F238E27FC236}">
                    <a16:creationId xmlns:a16="http://schemas.microsoft.com/office/drawing/2014/main" id="{0E7767B9-B71B-46B6-A9CB-7C2AADE67D33}"/>
                  </a:ext>
                </a:extLst>
              </p:cNvPr>
              <p:cNvSpPr txBox="1"/>
              <p:nvPr/>
            </p:nvSpPr>
            <p:spPr>
              <a:xfrm>
                <a:off x="5832406" y="6027385"/>
                <a:ext cx="534121" cy="338554"/>
              </a:xfrm>
              <a:prstGeom prst="rect">
                <a:avLst/>
              </a:prstGeom>
              <a:noFill/>
            </p:spPr>
            <p:txBody>
              <a:bodyPr wrap="none" rtlCol="0">
                <a:spAutoFit/>
              </a:bodyPr>
              <a:lstStyle/>
              <a:p>
                <a:r>
                  <a:rPr lang="en-GB" sz="1600" dirty="0">
                    <a:solidFill>
                      <a:srgbClr val="FF6600"/>
                    </a:solidFill>
                    <a:latin typeface="Calibri" panose="020F0502020204030204" pitchFamily="34" charset="0"/>
                    <a:cs typeface="Calibri" panose="020F0502020204030204" pitchFamily="34" charset="0"/>
                  </a:rPr>
                  <a:t>MM</a:t>
                </a:r>
              </a:p>
            </p:txBody>
          </p:sp>
          <p:sp>
            <p:nvSpPr>
              <p:cNvPr id="15" name="TextBox 14">
                <a:extLst>
                  <a:ext uri="{FF2B5EF4-FFF2-40B4-BE49-F238E27FC236}">
                    <a16:creationId xmlns:a16="http://schemas.microsoft.com/office/drawing/2014/main" id="{4635BB95-7126-481E-87FD-96BB128958EC}"/>
                  </a:ext>
                </a:extLst>
              </p:cNvPr>
              <p:cNvSpPr txBox="1"/>
              <p:nvPr/>
            </p:nvSpPr>
            <p:spPr>
              <a:xfrm>
                <a:off x="2411760" y="3933055"/>
                <a:ext cx="455574" cy="338554"/>
              </a:xfrm>
              <a:prstGeom prst="rect">
                <a:avLst/>
              </a:prstGeom>
              <a:noFill/>
            </p:spPr>
            <p:txBody>
              <a:bodyPr wrap="none" rtlCol="0">
                <a:spAutoFit/>
              </a:bodyPr>
              <a:lstStyle/>
              <a:p>
                <a:r>
                  <a:rPr lang="en-GB" sz="1600" dirty="0" err="1">
                    <a:solidFill>
                      <a:srgbClr val="FF6600"/>
                    </a:solidFill>
                    <a:latin typeface="Calibri" panose="020F0502020204030204" pitchFamily="34" charset="0"/>
                    <a:cs typeface="Calibri" panose="020F0502020204030204" pitchFamily="34" charset="0"/>
                  </a:rPr>
                  <a:t>mp</a:t>
                </a:r>
                <a:endParaRPr lang="en-GB" sz="1600" dirty="0">
                  <a:solidFill>
                    <a:srgbClr val="FF6600"/>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A784D2F3-1F38-423E-97BA-6AF383950870}"/>
                  </a:ext>
                </a:extLst>
              </p:cNvPr>
              <p:cNvSpPr txBox="1"/>
              <p:nvPr/>
            </p:nvSpPr>
            <p:spPr>
              <a:xfrm>
                <a:off x="3272454" y="6016282"/>
                <a:ext cx="336952" cy="369332"/>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N</a:t>
                </a:r>
              </a:p>
            </p:txBody>
          </p:sp>
          <p:sp>
            <p:nvSpPr>
              <p:cNvPr id="17" name="TextBox 16">
                <a:extLst>
                  <a:ext uri="{FF2B5EF4-FFF2-40B4-BE49-F238E27FC236}">
                    <a16:creationId xmlns:a16="http://schemas.microsoft.com/office/drawing/2014/main" id="{117EBF21-B358-42EF-BBA2-92308BBCD409}"/>
                  </a:ext>
                </a:extLst>
              </p:cNvPr>
              <p:cNvSpPr txBox="1"/>
              <p:nvPr/>
            </p:nvSpPr>
            <p:spPr>
              <a:xfrm>
                <a:off x="4060000" y="6012865"/>
                <a:ext cx="290464" cy="369332"/>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P</a:t>
                </a:r>
              </a:p>
            </p:txBody>
          </p:sp>
          <p:sp>
            <p:nvSpPr>
              <p:cNvPr id="18" name="TextBox 17">
                <a:extLst>
                  <a:ext uri="{FF2B5EF4-FFF2-40B4-BE49-F238E27FC236}">
                    <a16:creationId xmlns:a16="http://schemas.microsoft.com/office/drawing/2014/main" id="{E79E501A-992B-4FB0-8B8D-9014655780B8}"/>
                  </a:ext>
                </a:extLst>
              </p:cNvPr>
              <p:cNvSpPr txBox="1"/>
              <p:nvPr/>
            </p:nvSpPr>
            <p:spPr>
              <a:xfrm>
                <a:off x="4793538" y="6011996"/>
                <a:ext cx="405880" cy="369332"/>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As</a:t>
                </a:r>
              </a:p>
            </p:txBody>
          </p:sp>
          <p:sp>
            <p:nvSpPr>
              <p:cNvPr id="19" name="TextBox 18">
                <a:extLst>
                  <a:ext uri="{FF2B5EF4-FFF2-40B4-BE49-F238E27FC236}">
                    <a16:creationId xmlns:a16="http://schemas.microsoft.com/office/drawing/2014/main" id="{238AB167-08E9-450B-95BF-3157BF9B94F5}"/>
                  </a:ext>
                </a:extLst>
              </p:cNvPr>
              <p:cNvSpPr txBox="1"/>
              <p:nvPr/>
            </p:nvSpPr>
            <p:spPr>
              <a:xfrm>
                <a:off x="5426030" y="6011996"/>
                <a:ext cx="534121" cy="369332"/>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Sb</a:t>
                </a:r>
              </a:p>
            </p:txBody>
          </p:sp>
        </p:grpSp>
        <p:cxnSp>
          <p:nvCxnSpPr>
            <p:cNvPr id="20" name="Straight Connector 19">
              <a:extLst>
                <a:ext uri="{FF2B5EF4-FFF2-40B4-BE49-F238E27FC236}">
                  <a16:creationId xmlns:a16="http://schemas.microsoft.com/office/drawing/2014/main" id="{18032B53-4F22-40E3-9EEF-C42E013BBFE9}"/>
                </a:ext>
              </a:extLst>
            </p:cNvPr>
            <p:cNvCxnSpPr>
              <a:cxnSpLocks/>
            </p:cNvCxnSpPr>
            <p:nvPr/>
          </p:nvCxnSpPr>
          <p:spPr>
            <a:xfrm flipH="1">
              <a:off x="3559772" y="5508575"/>
              <a:ext cx="623768" cy="274576"/>
            </a:xfrm>
            <a:prstGeom prst="line">
              <a:avLst/>
            </a:prstGeom>
            <a:ln w="28575">
              <a:solidFill>
                <a:srgbClr val="0000FF"/>
              </a:solidFill>
              <a:prstDash val="sysDash"/>
            </a:ln>
          </p:spPr>
          <p:style>
            <a:lnRef idx="1">
              <a:schemeClr val="accent1"/>
            </a:lnRef>
            <a:fillRef idx="0">
              <a:schemeClr val="accent1"/>
            </a:fillRef>
            <a:effectRef idx="0">
              <a:schemeClr val="accent1"/>
            </a:effectRef>
            <a:fontRef idx="minor">
              <a:schemeClr val="tx1"/>
            </a:fontRef>
          </p:style>
        </p:cxnSp>
      </p:grpSp>
      <p:sp>
        <p:nvSpPr>
          <p:cNvPr id="23" name="TextBox 22">
            <a:extLst>
              <a:ext uri="{FF2B5EF4-FFF2-40B4-BE49-F238E27FC236}">
                <a16:creationId xmlns:a16="http://schemas.microsoft.com/office/drawing/2014/main" id="{549EC684-7B0D-47C9-8DDB-CF40DAF4B5F8}"/>
              </a:ext>
            </a:extLst>
          </p:cNvPr>
          <p:cNvSpPr txBox="1"/>
          <p:nvPr/>
        </p:nvSpPr>
        <p:spPr>
          <a:xfrm>
            <a:off x="4892055" y="3982128"/>
            <a:ext cx="3916457" cy="923330"/>
          </a:xfrm>
          <a:prstGeom prst="rect">
            <a:avLst/>
          </a:prstGeom>
          <a:noFill/>
        </p:spPr>
        <p:txBody>
          <a:bodyPr wrap="none" rtlCol="0">
            <a:spAutoFit/>
          </a:bodyPr>
          <a:lstStyle/>
          <a:p>
            <a:r>
              <a:rPr lang="en-GB" dirty="0"/>
              <a:t>	      O-H</a:t>
            </a:r>
          </a:p>
          <a:p>
            <a:r>
              <a:rPr lang="en-GB" dirty="0"/>
              <a:t>Generally:    N-H 	   Hydrogen bonds</a:t>
            </a:r>
          </a:p>
          <a:p>
            <a:r>
              <a:rPr lang="en-GB" dirty="0"/>
              <a:t>	      F-H</a:t>
            </a:r>
          </a:p>
        </p:txBody>
      </p:sp>
      <p:sp>
        <p:nvSpPr>
          <p:cNvPr id="10" name="Rectangle 9">
            <a:extLst>
              <a:ext uri="{FF2B5EF4-FFF2-40B4-BE49-F238E27FC236}">
                <a16:creationId xmlns:a16="http://schemas.microsoft.com/office/drawing/2014/main" id="{464BB271-58A9-4526-B14D-1B76B7BFDB41}"/>
              </a:ext>
            </a:extLst>
          </p:cNvPr>
          <p:cNvSpPr/>
          <p:nvPr/>
        </p:nvSpPr>
        <p:spPr>
          <a:xfrm>
            <a:off x="950640" y="810566"/>
            <a:ext cx="6069632" cy="530202"/>
          </a:xfrm>
          <a:prstGeom prst="rect">
            <a:avLst/>
          </a:prstGeom>
          <a:noFill/>
          <a:ln w="190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81E85C1E-7DB9-4BF9-96D9-4D618E3A26F3}"/>
              </a:ext>
            </a:extLst>
          </p:cNvPr>
          <p:cNvSpPr txBox="1"/>
          <p:nvPr/>
        </p:nvSpPr>
        <p:spPr>
          <a:xfrm>
            <a:off x="1547664" y="6021288"/>
            <a:ext cx="6407523" cy="369332"/>
          </a:xfrm>
          <a:prstGeom prst="rect">
            <a:avLst/>
          </a:prstGeom>
          <a:noFill/>
        </p:spPr>
        <p:txBody>
          <a:bodyPr wrap="none" rtlCol="0">
            <a:spAutoFit/>
          </a:bodyPr>
          <a:lstStyle/>
          <a:p>
            <a:r>
              <a:rPr lang="en-GB" b="1" dirty="0">
                <a:solidFill>
                  <a:srgbClr val="0000FF"/>
                </a:solidFill>
              </a:rPr>
              <a:t>NH</a:t>
            </a:r>
            <a:r>
              <a:rPr lang="en-GB" b="1" baseline="-25000" dirty="0">
                <a:solidFill>
                  <a:srgbClr val="0000FF"/>
                </a:solidFill>
              </a:rPr>
              <a:t>3</a:t>
            </a:r>
            <a:r>
              <a:rPr lang="en-GB" b="1" dirty="0">
                <a:solidFill>
                  <a:srgbClr val="0000FF"/>
                </a:solidFill>
              </a:rPr>
              <a:t> and HF have higher boiling points than PH</a:t>
            </a:r>
            <a:r>
              <a:rPr lang="en-GB" b="1" baseline="-25000" dirty="0">
                <a:solidFill>
                  <a:srgbClr val="0000FF"/>
                </a:solidFill>
              </a:rPr>
              <a:t>3</a:t>
            </a:r>
            <a:r>
              <a:rPr lang="en-GB" b="1" dirty="0">
                <a:solidFill>
                  <a:srgbClr val="0000FF"/>
                </a:solidFill>
              </a:rPr>
              <a:t> and HCl </a:t>
            </a:r>
          </a:p>
        </p:txBody>
      </p:sp>
    </p:spTree>
    <p:extLst>
      <p:ext uri="{BB962C8B-B14F-4D97-AF65-F5344CB8AC3E}">
        <p14:creationId xmlns:p14="http://schemas.microsoft.com/office/powerpoint/2010/main" val="20147285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PRACTICE PROBLEMS</a:t>
            </a:r>
            <a:endParaRPr lang="en-GB" sz="2400" b="1" dirty="0">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05ECCB87-A239-494F-8BC8-7828D993C308}"/>
              </a:ext>
            </a:extLst>
          </p:cNvPr>
          <p:cNvSpPr txBox="1"/>
          <p:nvPr/>
        </p:nvSpPr>
        <p:spPr>
          <a:xfrm>
            <a:off x="179512" y="661633"/>
            <a:ext cx="4536504" cy="3693319"/>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PRACTICE PROBLEM 1</a:t>
            </a:r>
            <a:r>
              <a:rPr kumimoji="0" lang="en-US" altLang="en-US"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 </a:t>
            </a: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Which of ethane and ethanol experience London Dispersion forces in the solid and liquid states?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 both ethane and ethanol</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b) ethane only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 ethanol only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d) neither ethane nor ethanol</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 </a:t>
            </a:r>
          </a:p>
          <a:p>
            <a:pPr eaLnBrk="0" hangingPunct="0"/>
            <a:endParaRPr lang="en-US" altLang="en-US" dirty="0">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 </a:t>
            </a:r>
          </a:p>
          <a:p>
            <a:pPr eaLnBrk="0" hangingPunct="0"/>
            <a:endParaRPr lang="en-US" altLang="en-US" dirty="0">
              <a:latin typeface="Calibri" panose="020F0502020204030204" pitchFamily="34" charset="0"/>
              <a:cs typeface="Calibri" panose="020F0502020204030204" pitchFamily="34" charset="0"/>
            </a:endParaRPr>
          </a:p>
          <a:p>
            <a:pPr marL="342900" indent="-342900" eaLnBrk="0" hangingPunct="0">
              <a:buFontTx/>
              <a:buAutoNum type="alphaLcParenR"/>
            </a:pPr>
            <a:endParaRPr lang="en-US" altLang="en-US" dirty="0">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 </a:t>
            </a:r>
          </a:p>
        </p:txBody>
      </p:sp>
      <p:sp>
        <p:nvSpPr>
          <p:cNvPr id="10" name="TextBox 9">
            <a:extLst>
              <a:ext uri="{FF2B5EF4-FFF2-40B4-BE49-F238E27FC236}">
                <a16:creationId xmlns:a16="http://schemas.microsoft.com/office/drawing/2014/main" id="{16E36201-497E-4096-87EA-6D5426F8F023}"/>
              </a:ext>
            </a:extLst>
          </p:cNvPr>
          <p:cNvSpPr txBox="1"/>
          <p:nvPr/>
        </p:nvSpPr>
        <p:spPr>
          <a:xfrm>
            <a:off x="5220072" y="661633"/>
            <a:ext cx="4032448" cy="2031325"/>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b="1" dirty="0">
                <a:latin typeface="Calibri" panose="020F0502020204030204" pitchFamily="34" charset="0"/>
                <a:cs typeface="Calibri" panose="020F0502020204030204" pitchFamily="34" charset="0"/>
              </a:rPr>
              <a:t>PRACTICE PROBLEM 2</a:t>
            </a:r>
            <a:r>
              <a:rPr lang="en-US" altLang="en-US" dirty="0">
                <a:latin typeface="Calibri" panose="020F0502020204030204" pitchFamily="34" charset="0"/>
                <a:cs typeface="Calibri" panose="020F0502020204030204" pitchFamily="34" charset="0"/>
              </a:rPr>
              <a:t>: </a:t>
            </a: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Which of the following substances has the highest melting point and why?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 HCl</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 HBr</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d) HF</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19563C4E-13BB-49D0-840E-711A1CE9B9D1}"/>
              </a:ext>
            </a:extLst>
          </p:cNvPr>
          <p:cNvPicPr>
            <a:picLocks noChangeAspect="1"/>
          </p:cNvPicPr>
          <p:nvPr/>
        </p:nvPicPr>
        <p:blipFill>
          <a:blip r:embed="rId2"/>
          <a:stretch>
            <a:fillRect/>
          </a:stretch>
        </p:blipFill>
        <p:spPr>
          <a:xfrm>
            <a:off x="7760249" y="6381328"/>
            <a:ext cx="1383751" cy="483518"/>
          </a:xfrm>
          <a:prstGeom prst="rect">
            <a:avLst/>
          </a:prstGeom>
        </p:spPr>
      </p:pic>
      <p:sp>
        <p:nvSpPr>
          <p:cNvPr id="7" name="TextBox 6">
            <a:extLst>
              <a:ext uri="{FF2B5EF4-FFF2-40B4-BE49-F238E27FC236}">
                <a16:creationId xmlns:a16="http://schemas.microsoft.com/office/drawing/2014/main" id="{62440C1F-42DD-474D-877C-32934DFA68C3}"/>
              </a:ext>
            </a:extLst>
          </p:cNvPr>
          <p:cNvSpPr txBox="1"/>
          <p:nvPr/>
        </p:nvSpPr>
        <p:spPr>
          <a:xfrm>
            <a:off x="2123728" y="2977438"/>
            <a:ext cx="4032448" cy="2308324"/>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b="1" dirty="0">
                <a:latin typeface="Calibri" panose="020F0502020204030204" pitchFamily="34" charset="0"/>
                <a:cs typeface="Calibri" panose="020F0502020204030204" pitchFamily="34" charset="0"/>
              </a:rPr>
              <a:t>PRACTICE </a:t>
            </a:r>
            <a:r>
              <a:rPr lang="en-US" altLang="en-US" b="1">
                <a:latin typeface="Calibri" panose="020F0502020204030204" pitchFamily="34" charset="0"/>
                <a:cs typeface="Calibri" panose="020F0502020204030204" pitchFamily="34" charset="0"/>
              </a:rPr>
              <a:t>PROBLEM 3</a:t>
            </a:r>
            <a:r>
              <a:rPr lang="en-US" altLang="en-US">
                <a:latin typeface="Calibri" panose="020F0502020204030204" pitchFamily="34" charset="0"/>
                <a:cs typeface="Calibri" panose="020F0502020204030204" pitchFamily="34" charset="0"/>
              </a:rPr>
              <a:t>: </a:t>
            </a: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Which of the following substances are able to form hydrogen bonds?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 HF</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b) CH4</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 NH3</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d) CH3OH</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486365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2"/>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3"/>
            <a:stretch>
              <a:fillRect/>
            </a:stretch>
          </p:blipFill>
          <p:spPr>
            <a:xfrm>
              <a:off x="7760249" y="6381328"/>
              <a:ext cx="1383751" cy="483518"/>
            </a:xfrm>
            <a:prstGeom prst="rect">
              <a:avLst/>
            </a:prstGeom>
          </p:spPr>
        </p:pic>
      </p:grpSp>
      <p:sp>
        <p:nvSpPr>
          <p:cNvPr id="41" name="TextBox 40">
            <a:extLst>
              <a:ext uri="{FF2B5EF4-FFF2-40B4-BE49-F238E27FC236}">
                <a16:creationId xmlns:a16="http://schemas.microsoft.com/office/drawing/2014/main" id="{EA7B4A27-F262-408F-BE7F-DE679E328693}"/>
              </a:ext>
            </a:extLst>
          </p:cNvPr>
          <p:cNvSpPr txBox="1"/>
          <p:nvPr/>
        </p:nvSpPr>
        <p:spPr>
          <a:xfrm>
            <a:off x="5351072" y="3112734"/>
            <a:ext cx="3748983" cy="1569660"/>
          </a:xfrm>
          <a:prstGeom prst="rect">
            <a:avLst/>
          </a:prstGeom>
          <a:noFill/>
        </p:spPr>
        <p:txBody>
          <a:bodyPr wrap="square" rtlCol="0">
            <a:spAutoFit/>
          </a:bodyPr>
          <a:lstStyle/>
          <a:p>
            <a:pPr marL="285750" indent="-285750">
              <a:buFont typeface="Arial" panose="020B0604020202020204" pitchFamily="34" charset="0"/>
              <a:buChar char="•"/>
            </a:pPr>
            <a:r>
              <a:rPr lang="en-GB" sz="1600">
                <a:solidFill>
                  <a:srgbClr val="0000FF"/>
                </a:solidFill>
                <a:latin typeface="Calibri" panose="020F0502020204030204" pitchFamily="34" charset="0"/>
                <a:cs typeface="Calibri" panose="020F0502020204030204" pitchFamily="34" charset="0"/>
              </a:rPr>
              <a:t>liquid </a:t>
            </a:r>
            <a:r>
              <a:rPr lang="en-GB" sz="1600">
                <a:latin typeface="Calibri" panose="020F0502020204030204" pitchFamily="34" charset="0"/>
                <a:cs typeface="Calibri" panose="020F0502020204030204" pitchFamily="34" charset="0"/>
              </a:rPr>
              <a:t>to </a:t>
            </a:r>
            <a:r>
              <a:rPr lang="en-GB" sz="1600">
                <a:solidFill>
                  <a:srgbClr val="00B050"/>
                </a:solidFill>
                <a:latin typeface="Calibri" panose="020F0502020204030204" pitchFamily="34" charset="0"/>
                <a:cs typeface="Calibri" panose="020F0502020204030204" pitchFamily="34" charset="0"/>
              </a:rPr>
              <a:t>gas</a:t>
            </a:r>
            <a:r>
              <a:rPr lang="en-GB" sz="1600">
                <a:latin typeface="Calibri" panose="020F0502020204030204" pitchFamily="34" charset="0"/>
                <a:cs typeface="Calibri" panose="020F0502020204030204" pitchFamily="34" charset="0"/>
              </a:rPr>
              <a:t>: both phases can coexist</a:t>
            </a:r>
          </a:p>
          <a:p>
            <a:pPr marL="285750" indent="-285750">
              <a:buFont typeface="Arial" panose="020B0604020202020204" pitchFamily="34" charset="0"/>
              <a:buChar char="•"/>
            </a:pPr>
            <a:r>
              <a:rPr lang="en-GB" sz="1600">
                <a:latin typeface="Calibri" panose="020F0502020204030204" pitchFamily="34" charset="0"/>
                <a:cs typeface="Calibri" panose="020F0502020204030204" pitchFamily="34" charset="0"/>
              </a:rPr>
              <a:t> condensation </a:t>
            </a:r>
            <a:r>
              <a:rPr lang="en-GB" sz="1600">
                <a:latin typeface="Calibri" panose="020F0502020204030204" pitchFamily="34" charset="0"/>
                <a:cs typeface="Calibri" panose="020F0502020204030204" pitchFamily="34" charset="0"/>
                <a:sym typeface="Wingdings" panose="05000000000000000000" pitchFamily="2" charset="2"/>
              </a:rPr>
              <a:t></a:t>
            </a:r>
            <a:r>
              <a:rPr lang="en-GB" sz="1600">
                <a:latin typeface="Calibri" panose="020F0502020204030204" pitchFamily="34" charset="0"/>
                <a:cs typeface="Calibri" panose="020F0502020204030204" pitchFamily="34" charset="0"/>
              </a:rPr>
              <a:t> boiling/</a:t>
            </a:r>
            <a:r>
              <a:rPr lang="en-GB" sz="1600" err="1">
                <a:latin typeface="Calibri" panose="020F0502020204030204" pitchFamily="34" charset="0"/>
                <a:cs typeface="Calibri" panose="020F0502020204030204" pitchFamily="34" charset="0"/>
              </a:rPr>
              <a:t>vaporisaton</a:t>
            </a:r>
            <a:endParaRPr lang="en-GB" sz="160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600">
                <a:latin typeface="Calibri" panose="020F0502020204030204" pitchFamily="34" charset="0"/>
                <a:cs typeface="Calibri" panose="020F0502020204030204" pitchFamily="34" charset="0"/>
              </a:rPr>
              <a:t>very pressure dependent. </a:t>
            </a:r>
          </a:p>
          <a:p>
            <a:pPr marL="285750" indent="-285750">
              <a:buFont typeface="Arial" panose="020B0604020202020204" pitchFamily="34" charset="0"/>
              <a:buChar char="•"/>
            </a:pPr>
            <a:r>
              <a:rPr lang="en-GB" sz="1600">
                <a:latin typeface="Calibri" panose="020F0502020204030204" pitchFamily="34" charset="0"/>
                <a:cs typeface="Calibri" panose="020F0502020204030204" pitchFamily="34" charset="0"/>
              </a:rPr>
              <a:t>shows vapour pressure of liquid at different temperatures </a:t>
            </a:r>
          </a:p>
          <a:p>
            <a:pPr marL="285750" indent="-285750">
              <a:buFont typeface="Arial" panose="020B0604020202020204" pitchFamily="34" charset="0"/>
              <a:buChar char="•"/>
            </a:pPr>
            <a:r>
              <a:rPr lang="en-GB" sz="1600">
                <a:latin typeface="Calibri" panose="020F0502020204030204" pitchFamily="34" charset="0"/>
                <a:cs typeface="Calibri" panose="020F0502020204030204" pitchFamily="34" charset="0"/>
              </a:rPr>
              <a:t>bp when </a:t>
            </a:r>
            <a:r>
              <a:rPr lang="en-GB" sz="1600" err="1">
                <a:latin typeface="Calibri" panose="020F0502020204030204" pitchFamily="34" charset="0"/>
                <a:cs typeface="Calibri" panose="020F0502020204030204" pitchFamily="34" charset="0"/>
              </a:rPr>
              <a:t>vp</a:t>
            </a:r>
            <a:r>
              <a:rPr lang="en-GB" sz="1600">
                <a:latin typeface="Calibri" panose="020F0502020204030204" pitchFamily="34" charset="0"/>
                <a:cs typeface="Calibri" panose="020F0502020204030204" pitchFamily="34" charset="0"/>
              </a:rPr>
              <a:t> =  external pressure. </a:t>
            </a:r>
          </a:p>
        </p:txBody>
      </p:sp>
      <p:sp>
        <p:nvSpPr>
          <p:cNvPr id="42" name="TextBox 41">
            <a:extLst>
              <a:ext uri="{FF2B5EF4-FFF2-40B4-BE49-F238E27FC236}">
                <a16:creationId xmlns:a16="http://schemas.microsoft.com/office/drawing/2014/main" id="{2AFB6D2D-3C74-4EF3-938A-2FD0282F95FE}"/>
              </a:ext>
            </a:extLst>
          </p:cNvPr>
          <p:cNvSpPr txBox="1"/>
          <p:nvPr/>
        </p:nvSpPr>
        <p:spPr>
          <a:xfrm>
            <a:off x="5360820" y="4842741"/>
            <a:ext cx="3528392" cy="584775"/>
          </a:xfrm>
          <a:prstGeom prst="rect">
            <a:avLst/>
          </a:prstGeom>
          <a:noFill/>
        </p:spPr>
        <p:txBody>
          <a:bodyPr wrap="square" rtlCol="0">
            <a:spAutoFit/>
          </a:bodyPr>
          <a:lstStyle/>
          <a:p>
            <a:pPr marL="285750" indent="-285750">
              <a:buFont typeface="Arial" panose="020B0604020202020204" pitchFamily="34" charset="0"/>
              <a:buChar char="•"/>
            </a:pPr>
            <a:r>
              <a:rPr lang="en-GB" sz="1600">
                <a:solidFill>
                  <a:srgbClr val="FF0000"/>
                </a:solidFill>
                <a:latin typeface="Calibri" panose="020F0502020204030204" pitchFamily="34" charset="0"/>
                <a:cs typeface="Calibri" panose="020F0502020204030204" pitchFamily="34" charset="0"/>
              </a:rPr>
              <a:t>solid</a:t>
            </a:r>
            <a:r>
              <a:rPr lang="en-GB" sz="1600">
                <a:latin typeface="Calibri" panose="020F0502020204030204" pitchFamily="34" charset="0"/>
                <a:cs typeface="Calibri" panose="020F0502020204030204" pitchFamily="34" charset="0"/>
              </a:rPr>
              <a:t> to </a:t>
            </a:r>
            <a:r>
              <a:rPr lang="en-GB" sz="1600">
                <a:solidFill>
                  <a:srgbClr val="00B050"/>
                </a:solidFill>
                <a:latin typeface="Calibri" panose="020F0502020204030204" pitchFamily="34" charset="0"/>
                <a:cs typeface="Calibri" panose="020F0502020204030204" pitchFamily="34" charset="0"/>
              </a:rPr>
              <a:t>gas</a:t>
            </a:r>
            <a:r>
              <a:rPr lang="en-GB" sz="1600">
                <a:latin typeface="Calibri" panose="020F0502020204030204" pitchFamily="34" charset="0"/>
                <a:cs typeface="Calibri" panose="020F0502020204030204" pitchFamily="34" charset="0"/>
              </a:rPr>
              <a:t>: both phases can coexist</a:t>
            </a:r>
          </a:p>
          <a:p>
            <a:pPr marL="285750" indent="-285750">
              <a:buFont typeface="Arial" panose="020B0604020202020204" pitchFamily="34" charset="0"/>
              <a:buChar char="•"/>
            </a:pPr>
            <a:r>
              <a:rPr lang="en-GB" sz="1600">
                <a:latin typeface="Calibri" panose="020F0502020204030204" pitchFamily="34" charset="0"/>
                <a:cs typeface="Calibri" panose="020F0502020204030204" pitchFamily="34" charset="0"/>
              </a:rPr>
              <a:t>deposition </a:t>
            </a:r>
            <a:r>
              <a:rPr lang="en-GB" sz="1600">
                <a:latin typeface="Calibri" panose="020F0502020204030204" pitchFamily="34" charset="0"/>
                <a:cs typeface="Calibri" panose="020F0502020204030204" pitchFamily="34" charset="0"/>
                <a:sym typeface="Wingdings" panose="05000000000000000000" pitchFamily="2" charset="2"/>
              </a:rPr>
              <a:t> </a:t>
            </a:r>
            <a:r>
              <a:rPr lang="en-GB" sz="1600">
                <a:latin typeface="Calibri" panose="020F0502020204030204" pitchFamily="34" charset="0"/>
                <a:cs typeface="Calibri" panose="020F0502020204030204" pitchFamily="34" charset="0"/>
              </a:rPr>
              <a:t>sublimation</a:t>
            </a:r>
          </a:p>
        </p:txBody>
      </p:sp>
      <p:grpSp>
        <p:nvGrpSpPr>
          <p:cNvPr id="4" name="Group 3">
            <a:extLst>
              <a:ext uri="{FF2B5EF4-FFF2-40B4-BE49-F238E27FC236}">
                <a16:creationId xmlns:a16="http://schemas.microsoft.com/office/drawing/2014/main" id="{61AC4BCA-2858-45E7-90F7-9540574859B1}"/>
              </a:ext>
            </a:extLst>
          </p:cNvPr>
          <p:cNvGrpSpPr/>
          <p:nvPr/>
        </p:nvGrpSpPr>
        <p:grpSpPr>
          <a:xfrm>
            <a:off x="-396552" y="805236"/>
            <a:ext cx="6074664" cy="5000028"/>
            <a:chOff x="225527" y="1241533"/>
            <a:chExt cx="6074664" cy="5000028"/>
          </a:xfrm>
        </p:grpSpPr>
        <p:pic>
          <p:nvPicPr>
            <p:cNvPr id="10242" name="Picture 2" descr="phase diagrams of pure substances">
              <a:extLst>
                <a:ext uri="{FF2B5EF4-FFF2-40B4-BE49-F238E27FC236}">
                  <a16:creationId xmlns:a16="http://schemas.microsoft.com/office/drawing/2014/main" id="{C3A4073A-A1E9-49DF-B9CC-5A48FFA250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268760"/>
              <a:ext cx="5904656" cy="492054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EA19AB60-261E-4AC9-AF6F-1FEE5E3A3523}"/>
                </a:ext>
              </a:extLst>
            </p:cNvPr>
            <p:cNvPicPr>
              <a:picLocks noChangeAspect="1"/>
            </p:cNvPicPr>
            <p:nvPr/>
          </p:nvPicPr>
          <p:blipFill rotWithShape="1">
            <a:blip r:embed="rId2"/>
            <a:srcRect l="13213" t="-4738" r="31450" b="74041"/>
            <a:stretch/>
          </p:blipFill>
          <p:spPr>
            <a:xfrm>
              <a:off x="1403648" y="3418880"/>
              <a:ext cx="907843" cy="243335"/>
            </a:xfrm>
            <a:prstGeom prst="rect">
              <a:avLst/>
            </a:prstGeom>
          </p:spPr>
        </p:pic>
        <p:pic>
          <p:nvPicPr>
            <p:cNvPr id="11" name="Picture 10">
              <a:extLst>
                <a:ext uri="{FF2B5EF4-FFF2-40B4-BE49-F238E27FC236}">
                  <a16:creationId xmlns:a16="http://schemas.microsoft.com/office/drawing/2014/main" id="{1A825778-5D4A-4961-833C-E03E1CB3920D}"/>
                </a:ext>
              </a:extLst>
            </p:cNvPr>
            <p:cNvPicPr>
              <a:picLocks noChangeAspect="1"/>
            </p:cNvPicPr>
            <p:nvPr/>
          </p:nvPicPr>
          <p:blipFill rotWithShape="1">
            <a:blip r:embed="rId2"/>
            <a:srcRect l="13213" t="-4738" r="31450" b="74041"/>
            <a:stretch/>
          </p:blipFill>
          <p:spPr>
            <a:xfrm>
              <a:off x="3182561" y="3662215"/>
              <a:ext cx="907843" cy="414857"/>
            </a:xfrm>
            <a:prstGeom prst="rect">
              <a:avLst/>
            </a:prstGeom>
          </p:spPr>
        </p:pic>
        <p:pic>
          <p:nvPicPr>
            <p:cNvPr id="12" name="Picture 11">
              <a:extLst>
                <a:ext uri="{FF2B5EF4-FFF2-40B4-BE49-F238E27FC236}">
                  <a16:creationId xmlns:a16="http://schemas.microsoft.com/office/drawing/2014/main" id="{02F733AA-F786-4485-A83D-BBCD0832923A}"/>
                </a:ext>
              </a:extLst>
            </p:cNvPr>
            <p:cNvPicPr>
              <a:picLocks noChangeAspect="1"/>
            </p:cNvPicPr>
            <p:nvPr/>
          </p:nvPicPr>
          <p:blipFill rotWithShape="1">
            <a:blip r:embed="rId2"/>
            <a:srcRect l="13213" t="-4738" r="31450" b="74041"/>
            <a:stretch/>
          </p:blipFill>
          <p:spPr>
            <a:xfrm>
              <a:off x="3688286" y="5130686"/>
              <a:ext cx="907843" cy="414857"/>
            </a:xfrm>
            <a:prstGeom prst="rect">
              <a:avLst/>
            </a:prstGeom>
          </p:spPr>
        </p:pic>
        <p:pic>
          <p:nvPicPr>
            <p:cNvPr id="13" name="Picture 12">
              <a:extLst>
                <a:ext uri="{FF2B5EF4-FFF2-40B4-BE49-F238E27FC236}">
                  <a16:creationId xmlns:a16="http://schemas.microsoft.com/office/drawing/2014/main" id="{4F58AA9F-5285-4FCF-AF67-E869BE69764D}"/>
                </a:ext>
              </a:extLst>
            </p:cNvPr>
            <p:cNvPicPr>
              <a:picLocks noChangeAspect="1"/>
            </p:cNvPicPr>
            <p:nvPr/>
          </p:nvPicPr>
          <p:blipFill rotWithShape="1">
            <a:blip r:embed="rId2"/>
            <a:srcRect l="38775" t="-4738" r="31450" b="78097"/>
            <a:stretch/>
          </p:blipFill>
          <p:spPr>
            <a:xfrm>
              <a:off x="5652120" y="2348880"/>
              <a:ext cx="504056" cy="360040"/>
            </a:xfrm>
            <a:prstGeom prst="rect">
              <a:avLst/>
            </a:prstGeom>
          </p:spPr>
        </p:pic>
        <p:pic>
          <p:nvPicPr>
            <p:cNvPr id="15" name="Picture 14">
              <a:extLst>
                <a:ext uri="{FF2B5EF4-FFF2-40B4-BE49-F238E27FC236}">
                  <a16:creationId xmlns:a16="http://schemas.microsoft.com/office/drawing/2014/main" id="{0A000C46-CB19-4B38-B05A-8510BCCBEA62}"/>
                </a:ext>
              </a:extLst>
            </p:cNvPr>
            <p:cNvPicPr>
              <a:picLocks noChangeAspect="1"/>
            </p:cNvPicPr>
            <p:nvPr/>
          </p:nvPicPr>
          <p:blipFill rotWithShape="1">
            <a:blip r:embed="rId2"/>
            <a:srcRect l="38775" t="-4738" r="31450" b="78097"/>
            <a:stretch/>
          </p:blipFill>
          <p:spPr>
            <a:xfrm>
              <a:off x="2059463" y="4745741"/>
              <a:ext cx="504056" cy="360040"/>
            </a:xfrm>
            <a:prstGeom prst="rect">
              <a:avLst/>
            </a:prstGeom>
          </p:spPr>
        </p:pic>
        <p:pic>
          <p:nvPicPr>
            <p:cNvPr id="16" name="Picture 15">
              <a:extLst>
                <a:ext uri="{FF2B5EF4-FFF2-40B4-BE49-F238E27FC236}">
                  <a16:creationId xmlns:a16="http://schemas.microsoft.com/office/drawing/2014/main" id="{2A0C5511-F817-4A98-AEAD-EF4551DF8C38}"/>
                </a:ext>
              </a:extLst>
            </p:cNvPr>
            <p:cNvPicPr>
              <a:picLocks noChangeAspect="1"/>
            </p:cNvPicPr>
            <p:nvPr/>
          </p:nvPicPr>
          <p:blipFill rotWithShape="1">
            <a:blip r:embed="rId2"/>
            <a:srcRect l="38775" t="5890" r="31450" b="78097"/>
            <a:stretch/>
          </p:blipFill>
          <p:spPr>
            <a:xfrm>
              <a:off x="225527" y="1241533"/>
              <a:ext cx="1143744" cy="325494"/>
            </a:xfrm>
            <a:prstGeom prst="rect">
              <a:avLst/>
            </a:prstGeom>
          </p:spPr>
        </p:pic>
        <p:pic>
          <p:nvPicPr>
            <p:cNvPr id="17" name="Picture 16">
              <a:extLst>
                <a:ext uri="{FF2B5EF4-FFF2-40B4-BE49-F238E27FC236}">
                  <a16:creationId xmlns:a16="http://schemas.microsoft.com/office/drawing/2014/main" id="{BD7FC6EF-B446-45A3-AAF0-5C3E42637F2E}"/>
                </a:ext>
              </a:extLst>
            </p:cNvPr>
            <p:cNvPicPr>
              <a:picLocks noChangeAspect="1"/>
            </p:cNvPicPr>
            <p:nvPr/>
          </p:nvPicPr>
          <p:blipFill rotWithShape="1">
            <a:blip r:embed="rId2"/>
            <a:srcRect l="38775" t="5890" r="31450" b="78097"/>
            <a:stretch/>
          </p:blipFill>
          <p:spPr>
            <a:xfrm>
              <a:off x="4980206" y="5916067"/>
              <a:ext cx="1319985" cy="325494"/>
            </a:xfrm>
            <a:prstGeom prst="rect">
              <a:avLst/>
            </a:prstGeom>
          </p:spPr>
        </p:pic>
      </p:grpSp>
      <p:sp>
        <p:nvSpPr>
          <p:cNvPr id="6" name="TextBox 5">
            <a:extLst>
              <a:ext uri="{FF2B5EF4-FFF2-40B4-BE49-F238E27FC236}">
                <a16:creationId xmlns:a16="http://schemas.microsoft.com/office/drawing/2014/main" id="{74093EBF-A6C6-4EC4-ABF1-13ED53211FD6}"/>
              </a:ext>
            </a:extLst>
          </p:cNvPr>
          <p:cNvSpPr txBox="1"/>
          <p:nvPr/>
        </p:nvSpPr>
        <p:spPr>
          <a:xfrm>
            <a:off x="175320" y="1925105"/>
            <a:ext cx="338554" cy="369332"/>
          </a:xfrm>
          <a:prstGeom prst="rect">
            <a:avLst/>
          </a:prstGeom>
          <a:noFill/>
        </p:spPr>
        <p:txBody>
          <a:bodyPr wrap="none" rtlCol="0">
            <a:spAutoFit/>
          </a:bodyPr>
          <a:lstStyle/>
          <a:p>
            <a:r>
              <a:rPr lang="en-GB">
                <a:solidFill>
                  <a:srgbClr val="00B050"/>
                </a:solidFill>
              </a:rPr>
              <a:t>P</a:t>
            </a:r>
          </a:p>
        </p:txBody>
      </p:sp>
      <p:sp>
        <p:nvSpPr>
          <p:cNvPr id="19" name="TextBox 18">
            <a:extLst>
              <a:ext uri="{FF2B5EF4-FFF2-40B4-BE49-F238E27FC236}">
                <a16:creationId xmlns:a16="http://schemas.microsoft.com/office/drawing/2014/main" id="{B7E4B77C-8216-45A0-B6ED-79A384384958}"/>
              </a:ext>
            </a:extLst>
          </p:cNvPr>
          <p:cNvSpPr txBox="1"/>
          <p:nvPr/>
        </p:nvSpPr>
        <p:spPr>
          <a:xfrm>
            <a:off x="-74734" y="3267206"/>
            <a:ext cx="631904" cy="307777"/>
          </a:xfrm>
          <a:prstGeom prst="rect">
            <a:avLst/>
          </a:prstGeom>
          <a:noFill/>
        </p:spPr>
        <p:txBody>
          <a:bodyPr wrap="none" rtlCol="0">
            <a:spAutoFit/>
          </a:bodyPr>
          <a:lstStyle/>
          <a:p>
            <a:r>
              <a:rPr lang="en-GB" sz="1400">
                <a:solidFill>
                  <a:srgbClr val="00B050"/>
                </a:solidFill>
              </a:rPr>
              <a:t>1 </a:t>
            </a:r>
            <a:r>
              <a:rPr lang="en-GB" sz="1400" err="1">
                <a:solidFill>
                  <a:srgbClr val="00B050"/>
                </a:solidFill>
              </a:rPr>
              <a:t>atm</a:t>
            </a:r>
            <a:endParaRPr lang="en-GB" sz="1400">
              <a:solidFill>
                <a:srgbClr val="00B050"/>
              </a:solidFill>
            </a:endParaRPr>
          </a:p>
        </p:txBody>
      </p:sp>
      <p:sp>
        <p:nvSpPr>
          <p:cNvPr id="20" name="TextBox 19">
            <a:extLst>
              <a:ext uri="{FF2B5EF4-FFF2-40B4-BE49-F238E27FC236}">
                <a16:creationId xmlns:a16="http://schemas.microsoft.com/office/drawing/2014/main" id="{ED16D50E-60AB-4225-9287-C320D32FB19D}"/>
              </a:ext>
            </a:extLst>
          </p:cNvPr>
          <p:cNvSpPr txBox="1"/>
          <p:nvPr/>
        </p:nvSpPr>
        <p:spPr>
          <a:xfrm>
            <a:off x="871222" y="2722055"/>
            <a:ext cx="877163" cy="369332"/>
          </a:xfrm>
          <a:prstGeom prst="rect">
            <a:avLst/>
          </a:prstGeom>
          <a:noFill/>
        </p:spPr>
        <p:txBody>
          <a:bodyPr wrap="none" rtlCol="0">
            <a:spAutoFit/>
          </a:bodyPr>
          <a:lstStyle/>
          <a:p>
            <a:r>
              <a:rPr lang="en-GB">
                <a:solidFill>
                  <a:srgbClr val="FF0000"/>
                </a:solidFill>
              </a:rPr>
              <a:t>SOLID</a:t>
            </a:r>
          </a:p>
        </p:txBody>
      </p:sp>
      <p:sp>
        <p:nvSpPr>
          <p:cNvPr id="21" name="TextBox 20">
            <a:extLst>
              <a:ext uri="{FF2B5EF4-FFF2-40B4-BE49-F238E27FC236}">
                <a16:creationId xmlns:a16="http://schemas.microsoft.com/office/drawing/2014/main" id="{75FB1A5D-FDEB-496C-8DA2-F0EAF90B67BD}"/>
              </a:ext>
            </a:extLst>
          </p:cNvPr>
          <p:cNvSpPr txBox="1"/>
          <p:nvPr/>
        </p:nvSpPr>
        <p:spPr>
          <a:xfrm>
            <a:off x="2910160" y="4475826"/>
            <a:ext cx="671979" cy="369332"/>
          </a:xfrm>
          <a:prstGeom prst="rect">
            <a:avLst/>
          </a:prstGeom>
          <a:noFill/>
        </p:spPr>
        <p:txBody>
          <a:bodyPr wrap="none" rtlCol="0">
            <a:spAutoFit/>
          </a:bodyPr>
          <a:lstStyle/>
          <a:p>
            <a:r>
              <a:rPr lang="en-GB">
                <a:solidFill>
                  <a:srgbClr val="00B050"/>
                </a:solidFill>
              </a:rPr>
              <a:t>GAS</a:t>
            </a:r>
          </a:p>
        </p:txBody>
      </p:sp>
      <p:sp>
        <p:nvSpPr>
          <p:cNvPr id="22" name="TextBox 21">
            <a:extLst>
              <a:ext uri="{FF2B5EF4-FFF2-40B4-BE49-F238E27FC236}">
                <a16:creationId xmlns:a16="http://schemas.microsoft.com/office/drawing/2014/main" id="{5A736C62-CBAA-416E-B702-DB0D643FA632}"/>
              </a:ext>
            </a:extLst>
          </p:cNvPr>
          <p:cNvSpPr txBox="1"/>
          <p:nvPr/>
        </p:nvSpPr>
        <p:spPr>
          <a:xfrm>
            <a:off x="2943936" y="2842573"/>
            <a:ext cx="954107" cy="369332"/>
          </a:xfrm>
          <a:prstGeom prst="rect">
            <a:avLst/>
          </a:prstGeom>
          <a:noFill/>
        </p:spPr>
        <p:txBody>
          <a:bodyPr wrap="none" rtlCol="0">
            <a:spAutoFit/>
          </a:bodyPr>
          <a:lstStyle/>
          <a:p>
            <a:r>
              <a:rPr lang="en-GB">
                <a:solidFill>
                  <a:srgbClr val="0000FF"/>
                </a:solidFill>
              </a:rPr>
              <a:t>LIQUID</a:t>
            </a:r>
          </a:p>
        </p:txBody>
      </p:sp>
      <p:sp>
        <p:nvSpPr>
          <p:cNvPr id="24" name="TextBox 23">
            <a:extLst>
              <a:ext uri="{FF2B5EF4-FFF2-40B4-BE49-F238E27FC236}">
                <a16:creationId xmlns:a16="http://schemas.microsoft.com/office/drawing/2014/main" id="{A8ED79F4-3215-4322-953A-60342493C78B}"/>
              </a:ext>
            </a:extLst>
          </p:cNvPr>
          <p:cNvSpPr txBox="1"/>
          <p:nvPr/>
        </p:nvSpPr>
        <p:spPr>
          <a:xfrm>
            <a:off x="4012846" y="5379276"/>
            <a:ext cx="441146" cy="369332"/>
          </a:xfrm>
          <a:prstGeom prst="rect">
            <a:avLst/>
          </a:prstGeom>
          <a:noFill/>
        </p:spPr>
        <p:txBody>
          <a:bodyPr wrap="none" rtlCol="0">
            <a:spAutoFit/>
          </a:bodyPr>
          <a:lstStyle/>
          <a:p>
            <a:r>
              <a:rPr lang="en-GB">
                <a:solidFill>
                  <a:srgbClr val="FF0000"/>
                </a:solidFill>
              </a:rPr>
              <a:t>bp</a:t>
            </a:r>
          </a:p>
        </p:txBody>
      </p:sp>
      <p:sp>
        <p:nvSpPr>
          <p:cNvPr id="25" name="TextBox 24">
            <a:extLst>
              <a:ext uri="{FF2B5EF4-FFF2-40B4-BE49-F238E27FC236}">
                <a16:creationId xmlns:a16="http://schemas.microsoft.com/office/drawing/2014/main" id="{DAEA4A1F-8937-448E-8AF9-43C506E5C86F}"/>
              </a:ext>
            </a:extLst>
          </p:cNvPr>
          <p:cNvSpPr txBox="1"/>
          <p:nvPr/>
        </p:nvSpPr>
        <p:spPr>
          <a:xfrm>
            <a:off x="5337283" y="5409330"/>
            <a:ext cx="338554" cy="369332"/>
          </a:xfrm>
          <a:prstGeom prst="rect">
            <a:avLst/>
          </a:prstGeom>
          <a:noFill/>
        </p:spPr>
        <p:txBody>
          <a:bodyPr wrap="none" rtlCol="0">
            <a:spAutoFit/>
          </a:bodyPr>
          <a:lstStyle/>
          <a:p>
            <a:r>
              <a:rPr lang="en-GB">
                <a:solidFill>
                  <a:srgbClr val="FF0000"/>
                </a:solidFill>
              </a:rPr>
              <a:t>T</a:t>
            </a:r>
          </a:p>
        </p:txBody>
      </p:sp>
      <p:cxnSp>
        <p:nvCxnSpPr>
          <p:cNvPr id="26" name="Straight Connector 25">
            <a:extLst>
              <a:ext uri="{FF2B5EF4-FFF2-40B4-BE49-F238E27FC236}">
                <a16:creationId xmlns:a16="http://schemas.microsoft.com/office/drawing/2014/main" id="{8F3C401E-4387-4E70-804C-9BF2BD768699}"/>
              </a:ext>
            </a:extLst>
          </p:cNvPr>
          <p:cNvCxnSpPr>
            <a:cxnSpLocks/>
          </p:cNvCxnSpPr>
          <p:nvPr/>
        </p:nvCxnSpPr>
        <p:spPr>
          <a:xfrm flipH="1">
            <a:off x="557148" y="3500629"/>
            <a:ext cx="3654812" cy="0"/>
          </a:xfrm>
          <a:prstGeom prst="line">
            <a:avLst/>
          </a:prstGeom>
          <a:ln w="19050">
            <a:solidFill>
              <a:srgbClr val="00B050"/>
            </a:solidFill>
            <a:prstDash val="sysDash"/>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11E3C20-A214-459E-97EF-D58E45AE0036}"/>
              </a:ext>
            </a:extLst>
          </p:cNvPr>
          <p:cNvCxnSpPr>
            <a:cxnSpLocks/>
          </p:cNvCxnSpPr>
          <p:nvPr/>
        </p:nvCxnSpPr>
        <p:spPr>
          <a:xfrm flipV="1">
            <a:off x="4244640" y="3527857"/>
            <a:ext cx="0" cy="1855821"/>
          </a:xfrm>
          <a:prstGeom prst="line">
            <a:avLst/>
          </a:prstGeom>
          <a:ln w="19050">
            <a:solidFill>
              <a:srgbClr val="FF6600"/>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7992FAF-9F61-4B09-AD41-3C82A07A6EA4}"/>
              </a:ext>
            </a:extLst>
          </p:cNvPr>
          <p:cNvCxnSpPr>
            <a:cxnSpLocks/>
          </p:cNvCxnSpPr>
          <p:nvPr/>
        </p:nvCxnSpPr>
        <p:spPr>
          <a:xfrm flipV="1">
            <a:off x="2244896" y="3500629"/>
            <a:ext cx="0" cy="1878648"/>
          </a:xfrm>
          <a:prstGeom prst="line">
            <a:avLst/>
          </a:prstGeom>
          <a:ln w="19050">
            <a:solidFill>
              <a:srgbClr val="FF6600"/>
            </a:solidFill>
            <a:prstDash val="sysDash"/>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D46C2FE6-7BF2-4F5D-A957-E53C78DF95D9}"/>
              </a:ext>
            </a:extLst>
          </p:cNvPr>
          <p:cNvSpPr txBox="1"/>
          <p:nvPr/>
        </p:nvSpPr>
        <p:spPr>
          <a:xfrm>
            <a:off x="1980697" y="5383678"/>
            <a:ext cx="505267" cy="369332"/>
          </a:xfrm>
          <a:prstGeom prst="rect">
            <a:avLst/>
          </a:prstGeom>
          <a:noFill/>
        </p:spPr>
        <p:txBody>
          <a:bodyPr wrap="none" rtlCol="0">
            <a:spAutoFit/>
          </a:bodyPr>
          <a:lstStyle/>
          <a:p>
            <a:r>
              <a:rPr lang="en-GB" err="1">
                <a:solidFill>
                  <a:srgbClr val="FF0000"/>
                </a:solidFill>
              </a:rPr>
              <a:t>mp</a:t>
            </a:r>
            <a:endParaRPr lang="en-GB">
              <a:solidFill>
                <a:srgbClr val="FF0000"/>
              </a:solidFill>
            </a:endParaRPr>
          </a:p>
        </p:txBody>
      </p:sp>
      <p:cxnSp>
        <p:nvCxnSpPr>
          <p:cNvPr id="43" name="Straight Connector 42">
            <a:extLst>
              <a:ext uri="{FF2B5EF4-FFF2-40B4-BE49-F238E27FC236}">
                <a16:creationId xmlns:a16="http://schemas.microsoft.com/office/drawing/2014/main" id="{4BED1D13-56A5-4CFC-8402-F45B2A2EF164}"/>
              </a:ext>
            </a:extLst>
          </p:cNvPr>
          <p:cNvCxnSpPr>
            <a:cxnSpLocks/>
          </p:cNvCxnSpPr>
          <p:nvPr/>
        </p:nvCxnSpPr>
        <p:spPr>
          <a:xfrm>
            <a:off x="1470948" y="5109246"/>
            <a:ext cx="2409175"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31E315D-1972-4178-A353-86C04C7082E2}"/>
              </a:ext>
            </a:extLst>
          </p:cNvPr>
          <p:cNvCxnSpPr>
            <a:cxnSpLocks/>
          </p:cNvCxnSpPr>
          <p:nvPr/>
        </p:nvCxnSpPr>
        <p:spPr>
          <a:xfrm>
            <a:off x="2331284" y="2763150"/>
            <a:ext cx="1412267"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9329D2C6-14BE-43E1-98EB-837F9EF8E852}"/>
              </a:ext>
            </a:extLst>
          </p:cNvPr>
          <p:cNvCxnSpPr>
            <a:cxnSpLocks/>
          </p:cNvCxnSpPr>
          <p:nvPr/>
        </p:nvCxnSpPr>
        <p:spPr>
          <a:xfrm flipV="1">
            <a:off x="3297067" y="4239356"/>
            <a:ext cx="1130917" cy="361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BE3738ED-D2A9-425D-9BBE-4471E5584575}"/>
              </a:ext>
            </a:extLst>
          </p:cNvPr>
          <p:cNvCxnSpPr>
            <a:cxnSpLocks/>
          </p:cNvCxnSpPr>
          <p:nvPr/>
        </p:nvCxnSpPr>
        <p:spPr>
          <a:xfrm>
            <a:off x="3705346" y="2763150"/>
            <a:ext cx="1576723" cy="0"/>
          </a:xfrm>
          <a:prstGeom prst="straightConnector1">
            <a:avLst/>
          </a:prstGeom>
          <a:ln w="19050">
            <a:solidFill>
              <a:srgbClr val="0000FF"/>
            </a:solidFill>
            <a:tailEnd type="triangle"/>
          </a:ln>
        </p:spPr>
        <p:style>
          <a:lnRef idx="1">
            <a:schemeClr val="accent1"/>
          </a:lnRef>
          <a:fillRef idx="0">
            <a:schemeClr val="accent1"/>
          </a:fillRef>
          <a:effectRef idx="0">
            <a:schemeClr val="accent1"/>
          </a:effectRef>
          <a:fontRef idx="minor">
            <a:schemeClr val="tx1"/>
          </a:fontRef>
        </p:style>
      </p:cxnSp>
      <p:pic>
        <p:nvPicPr>
          <p:cNvPr id="49" name="Picture 48">
            <a:extLst>
              <a:ext uri="{FF2B5EF4-FFF2-40B4-BE49-F238E27FC236}">
                <a16:creationId xmlns:a16="http://schemas.microsoft.com/office/drawing/2014/main" id="{35DDEDAF-CE1B-4233-98BF-1530898DEDE2}"/>
              </a:ext>
            </a:extLst>
          </p:cNvPr>
          <p:cNvPicPr>
            <a:picLocks noChangeAspect="1"/>
          </p:cNvPicPr>
          <p:nvPr/>
        </p:nvPicPr>
        <p:blipFill rotWithShape="1">
          <a:blip r:embed="rId2"/>
          <a:srcRect l="38775" t="5890" r="31450" b="78097"/>
          <a:stretch/>
        </p:blipFill>
        <p:spPr>
          <a:xfrm flipV="1">
            <a:off x="298427" y="714741"/>
            <a:ext cx="4715173" cy="1162711"/>
          </a:xfrm>
          <a:prstGeom prst="rect">
            <a:avLst/>
          </a:prstGeom>
        </p:spPr>
      </p:pic>
      <p:cxnSp>
        <p:nvCxnSpPr>
          <p:cNvPr id="54" name="Straight Arrow Connector 53">
            <a:extLst>
              <a:ext uri="{FF2B5EF4-FFF2-40B4-BE49-F238E27FC236}">
                <a16:creationId xmlns:a16="http://schemas.microsoft.com/office/drawing/2014/main" id="{137483EF-1C1F-44A5-A1EF-BB500735912A}"/>
              </a:ext>
            </a:extLst>
          </p:cNvPr>
          <p:cNvCxnSpPr>
            <a:cxnSpLocks/>
          </p:cNvCxnSpPr>
          <p:nvPr/>
        </p:nvCxnSpPr>
        <p:spPr>
          <a:xfrm>
            <a:off x="4436417" y="4239356"/>
            <a:ext cx="912923" cy="3610"/>
          </a:xfrm>
          <a:prstGeom prst="straightConnector1">
            <a:avLst/>
          </a:prstGeom>
          <a:ln w="190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849FE924-F88D-4775-9C06-FB9E4A0C2B7D}"/>
              </a:ext>
            </a:extLst>
          </p:cNvPr>
          <p:cNvCxnSpPr>
            <a:cxnSpLocks/>
          </p:cNvCxnSpPr>
          <p:nvPr/>
        </p:nvCxnSpPr>
        <p:spPr>
          <a:xfrm>
            <a:off x="3880123" y="5109416"/>
            <a:ext cx="1401946" cy="0"/>
          </a:xfrm>
          <a:prstGeom prst="straightConnector1">
            <a:avLst/>
          </a:prstGeom>
          <a:ln w="190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a:solidFill>
                  <a:srgbClr val="0070C0"/>
                </a:solidFill>
                <a:effectLst>
                  <a:outerShdw blurRad="38100" dist="38100" dir="2700000" algn="tl">
                    <a:srgbClr val="000000">
                      <a:alpha val="43137"/>
                    </a:srgbClr>
                  </a:outerShdw>
                </a:effectLst>
              </a:rPr>
              <a:t>PHASE DIAGRAM</a:t>
            </a:r>
            <a:endParaRPr lang="en-GB" sz="2400" b="1">
              <a:effectLst>
                <a:outerShdw blurRad="38100" dist="38100" dir="2700000" algn="tl">
                  <a:srgbClr val="000000">
                    <a:alpha val="43137"/>
                  </a:srgbClr>
                </a:outerShdw>
              </a:effectLst>
            </a:endParaRPr>
          </a:p>
        </p:txBody>
      </p:sp>
      <p:cxnSp>
        <p:nvCxnSpPr>
          <p:cNvPr id="71" name="Straight Connector 70">
            <a:extLst>
              <a:ext uri="{FF2B5EF4-FFF2-40B4-BE49-F238E27FC236}">
                <a16:creationId xmlns:a16="http://schemas.microsoft.com/office/drawing/2014/main" id="{D25699B8-6A14-4DB5-AB93-528D57B314F8}"/>
              </a:ext>
            </a:extLst>
          </p:cNvPr>
          <p:cNvCxnSpPr>
            <a:cxnSpLocks/>
          </p:cNvCxnSpPr>
          <p:nvPr/>
        </p:nvCxnSpPr>
        <p:spPr>
          <a:xfrm flipH="1" flipV="1">
            <a:off x="1838038" y="1950837"/>
            <a:ext cx="243311" cy="2627605"/>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
        <p:nvSpPr>
          <p:cNvPr id="10247" name="TextBox 10246">
            <a:extLst>
              <a:ext uri="{FF2B5EF4-FFF2-40B4-BE49-F238E27FC236}">
                <a16:creationId xmlns:a16="http://schemas.microsoft.com/office/drawing/2014/main" id="{3B43E46A-00EA-4E27-A05A-1AB1CB722B48}"/>
              </a:ext>
            </a:extLst>
          </p:cNvPr>
          <p:cNvSpPr txBox="1"/>
          <p:nvPr/>
        </p:nvSpPr>
        <p:spPr>
          <a:xfrm>
            <a:off x="1190144" y="1947931"/>
            <a:ext cx="716093" cy="307777"/>
          </a:xfrm>
          <a:prstGeom prst="rect">
            <a:avLst/>
          </a:prstGeom>
          <a:noFill/>
        </p:spPr>
        <p:txBody>
          <a:bodyPr wrap="none" rtlCol="0">
            <a:spAutoFit/>
          </a:bodyPr>
          <a:lstStyle/>
          <a:p>
            <a:r>
              <a:rPr lang="en-GB" sz="1400">
                <a:solidFill>
                  <a:srgbClr val="0070C0"/>
                </a:solidFill>
                <a:latin typeface="Calibri" panose="020F0502020204030204" pitchFamily="34" charset="0"/>
                <a:cs typeface="Calibri" panose="020F0502020204030204" pitchFamily="34" charset="0"/>
              </a:rPr>
              <a:t>(water)</a:t>
            </a:r>
          </a:p>
        </p:txBody>
      </p:sp>
      <p:sp>
        <p:nvSpPr>
          <p:cNvPr id="39" name="TextBox 38">
            <a:extLst>
              <a:ext uri="{FF2B5EF4-FFF2-40B4-BE49-F238E27FC236}">
                <a16:creationId xmlns:a16="http://schemas.microsoft.com/office/drawing/2014/main" id="{468ABB95-812E-4257-BC68-5199122ECF4B}"/>
              </a:ext>
            </a:extLst>
          </p:cNvPr>
          <p:cNvSpPr txBox="1"/>
          <p:nvPr/>
        </p:nvSpPr>
        <p:spPr>
          <a:xfrm>
            <a:off x="5281353" y="1862850"/>
            <a:ext cx="3687327" cy="1077218"/>
          </a:xfrm>
          <a:prstGeom prst="rect">
            <a:avLst/>
          </a:prstGeom>
          <a:noFill/>
        </p:spPr>
        <p:txBody>
          <a:bodyPr wrap="square" rtlCol="0">
            <a:spAutoFit/>
          </a:bodyPr>
          <a:lstStyle/>
          <a:p>
            <a:pPr marL="285750" indent="-285750">
              <a:buFont typeface="Arial" panose="020B0604020202020204" pitchFamily="34" charset="0"/>
              <a:buChar char="•"/>
            </a:pPr>
            <a:r>
              <a:rPr lang="en-GB" sz="1600">
                <a:solidFill>
                  <a:srgbClr val="FF0000"/>
                </a:solidFill>
                <a:latin typeface="Calibri" panose="020F0502020204030204" pitchFamily="34" charset="0"/>
                <a:cs typeface="Calibri" panose="020F0502020204030204" pitchFamily="34" charset="0"/>
              </a:rPr>
              <a:t>solid</a:t>
            </a:r>
            <a:r>
              <a:rPr lang="en-GB" sz="1600">
                <a:latin typeface="Calibri" panose="020F0502020204030204" pitchFamily="34" charset="0"/>
                <a:cs typeface="Calibri" panose="020F0502020204030204" pitchFamily="34" charset="0"/>
              </a:rPr>
              <a:t> to </a:t>
            </a:r>
            <a:r>
              <a:rPr lang="en-GB" sz="1600">
                <a:solidFill>
                  <a:srgbClr val="0000FF"/>
                </a:solidFill>
                <a:latin typeface="Calibri" panose="020F0502020204030204" pitchFamily="34" charset="0"/>
                <a:cs typeface="Calibri" panose="020F0502020204030204" pitchFamily="34" charset="0"/>
              </a:rPr>
              <a:t>liquid</a:t>
            </a:r>
            <a:r>
              <a:rPr lang="en-GB" sz="1600">
                <a:latin typeface="Calibri" panose="020F0502020204030204" pitchFamily="34" charset="0"/>
                <a:cs typeface="Calibri" panose="020F0502020204030204" pitchFamily="34" charset="0"/>
              </a:rPr>
              <a:t>: both phases can coexist</a:t>
            </a:r>
          </a:p>
          <a:p>
            <a:pPr marL="285750" indent="-285750">
              <a:buFont typeface="Arial" panose="020B0604020202020204" pitchFamily="34" charset="0"/>
              <a:buChar char="•"/>
            </a:pPr>
            <a:r>
              <a:rPr lang="en-GB" sz="1600">
                <a:latin typeface="Calibri" panose="020F0502020204030204" pitchFamily="34" charset="0"/>
                <a:cs typeface="Calibri" panose="020F0502020204030204" pitchFamily="34" charset="0"/>
              </a:rPr>
              <a:t>freezing </a:t>
            </a:r>
            <a:r>
              <a:rPr lang="en-GB" sz="1600">
                <a:latin typeface="Calibri" panose="020F0502020204030204" pitchFamily="34" charset="0"/>
                <a:cs typeface="Calibri" panose="020F0502020204030204" pitchFamily="34" charset="0"/>
                <a:sym typeface="Wingdings" panose="05000000000000000000" pitchFamily="2" charset="2"/>
              </a:rPr>
              <a:t> </a:t>
            </a:r>
            <a:r>
              <a:rPr lang="en-GB" sz="1600">
                <a:latin typeface="Calibri" panose="020F0502020204030204" pitchFamily="34" charset="0"/>
                <a:cs typeface="Calibri" panose="020F0502020204030204" pitchFamily="34" charset="0"/>
              </a:rPr>
              <a:t>melting</a:t>
            </a:r>
          </a:p>
          <a:p>
            <a:pPr marL="285750" indent="-285750">
              <a:buFont typeface="Arial" panose="020B0604020202020204" pitchFamily="34" charset="0"/>
              <a:buChar char="•"/>
            </a:pPr>
            <a:r>
              <a:rPr lang="en-GB" sz="1600">
                <a:latin typeface="Calibri" panose="020F0502020204030204" pitchFamily="34" charset="0"/>
                <a:cs typeface="Calibri" panose="020F0502020204030204" pitchFamily="34" charset="0"/>
              </a:rPr>
              <a:t>almost vertical </a:t>
            </a:r>
          </a:p>
          <a:p>
            <a:pPr marL="285750" indent="-285750">
              <a:buFont typeface="Arial" panose="020B0604020202020204" pitchFamily="34" charset="0"/>
              <a:buChar char="•"/>
            </a:pPr>
            <a:r>
              <a:rPr lang="en-GB" sz="1600" err="1">
                <a:latin typeface="Calibri" panose="020F0502020204030204" pitchFamily="34" charset="0"/>
                <a:cs typeface="Calibri" panose="020F0502020204030204" pitchFamily="34" charset="0"/>
              </a:rPr>
              <a:t>mp</a:t>
            </a:r>
            <a:r>
              <a:rPr lang="en-GB" sz="1600">
                <a:latin typeface="Calibri" panose="020F0502020204030204" pitchFamily="34" charset="0"/>
                <a:cs typeface="Calibri" panose="020F0502020204030204" pitchFamily="34" charset="0"/>
              </a:rPr>
              <a:t> hardly changes with pressure</a:t>
            </a:r>
          </a:p>
        </p:txBody>
      </p:sp>
      <p:sp>
        <p:nvSpPr>
          <p:cNvPr id="23" name="TextBox 22">
            <a:extLst>
              <a:ext uri="{FF2B5EF4-FFF2-40B4-BE49-F238E27FC236}">
                <a16:creationId xmlns:a16="http://schemas.microsoft.com/office/drawing/2014/main" id="{A9C561A0-AB9B-4257-B39D-E361ECAD7F58}"/>
              </a:ext>
            </a:extLst>
          </p:cNvPr>
          <p:cNvSpPr txBox="1"/>
          <p:nvPr/>
        </p:nvSpPr>
        <p:spPr>
          <a:xfrm>
            <a:off x="737934" y="599213"/>
            <a:ext cx="8309887" cy="707886"/>
          </a:xfrm>
          <a:prstGeom prst="rect">
            <a:avLst/>
          </a:prstGeom>
          <a:noFill/>
        </p:spPr>
        <p:txBody>
          <a:bodyPr wrap="square" rtlCol="0">
            <a:spAutoFit/>
          </a:bodyPr>
          <a:lstStyle/>
          <a:p>
            <a:r>
              <a:rPr lang="en-GB" sz="2000" b="1" dirty="0">
                <a:solidFill>
                  <a:srgbClr val="00B0F0"/>
                </a:solidFill>
                <a:latin typeface="Calibri" panose="020F0502020204030204" pitchFamily="34" charset="0"/>
                <a:cs typeface="Calibri" panose="020F0502020204030204" pitchFamily="34" charset="0"/>
              </a:rPr>
              <a:t>The phase diagram </a:t>
            </a:r>
            <a:r>
              <a:rPr lang="en-GB" sz="2000" dirty="0">
                <a:solidFill>
                  <a:srgbClr val="00B0F0"/>
                </a:solidFill>
                <a:latin typeface="Calibri" panose="020F0502020204030204" pitchFamily="34" charset="0"/>
                <a:cs typeface="Calibri" panose="020F0502020204030204" pitchFamily="34" charset="0"/>
              </a:rPr>
              <a:t>is a summary of the temperatures and pressures at which the various solid, liquid and vapour phases of pure substance exist/coexist</a:t>
            </a:r>
          </a:p>
        </p:txBody>
      </p:sp>
    </p:spTree>
    <p:extLst>
      <p:ext uri="{BB962C8B-B14F-4D97-AF65-F5344CB8AC3E}">
        <p14:creationId xmlns:p14="http://schemas.microsoft.com/office/powerpoint/2010/main" val="1402387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6"/>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0247"/>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20" grpId="0"/>
      <p:bldP spid="21" grpId="0"/>
      <p:bldP spid="22" grpId="0"/>
      <p:bldP spid="24" grpId="0"/>
      <p:bldP spid="38" grpId="0"/>
      <p:bldP spid="10247" grpId="0"/>
      <p:bldP spid="3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2"/>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3"/>
            <a:stretch>
              <a:fillRect/>
            </a:stretch>
          </p:blipFill>
          <p:spPr>
            <a:xfrm>
              <a:off x="7760249" y="6381328"/>
              <a:ext cx="1383751" cy="483518"/>
            </a:xfrm>
            <a:prstGeom prst="rect">
              <a:avLst/>
            </a:prstGeom>
          </p:spPr>
        </p:pic>
      </p:grpSp>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WATER</a:t>
            </a:r>
            <a:endParaRPr lang="en-GB" sz="2400" b="1"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3A3F7D7A-E458-4A23-B324-9A34E5E4AEA7}"/>
              </a:ext>
            </a:extLst>
          </p:cNvPr>
          <p:cNvSpPr txBox="1"/>
          <p:nvPr/>
        </p:nvSpPr>
        <p:spPr>
          <a:xfrm>
            <a:off x="35496" y="654963"/>
            <a:ext cx="3454792" cy="369332"/>
          </a:xfrm>
          <a:prstGeom prst="rect">
            <a:avLst/>
          </a:prstGeom>
          <a:noFill/>
        </p:spPr>
        <p:txBody>
          <a:bodyPr wrap="none" rtlCol="0">
            <a:spAutoFit/>
          </a:bodyPr>
          <a:lstStyle/>
          <a:p>
            <a:r>
              <a:rPr lang="en-GB" dirty="0"/>
              <a:t>Ideal Hydrogen Bond Formation</a:t>
            </a:r>
          </a:p>
        </p:txBody>
      </p:sp>
      <p:sp>
        <p:nvSpPr>
          <p:cNvPr id="23" name="TextBox 22">
            <a:extLst>
              <a:ext uri="{FF2B5EF4-FFF2-40B4-BE49-F238E27FC236}">
                <a16:creationId xmlns:a16="http://schemas.microsoft.com/office/drawing/2014/main" id="{E62F6F37-4A34-408E-9E15-6C8560D0878F}"/>
              </a:ext>
            </a:extLst>
          </p:cNvPr>
          <p:cNvSpPr txBox="1"/>
          <p:nvPr/>
        </p:nvSpPr>
        <p:spPr>
          <a:xfrm>
            <a:off x="249486" y="1384335"/>
            <a:ext cx="1287532" cy="369332"/>
          </a:xfrm>
          <a:prstGeom prst="rect">
            <a:avLst/>
          </a:prstGeom>
          <a:noFill/>
        </p:spPr>
        <p:txBody>
          <a:bodyPr wrap="none" rtlCol="0">
            <a:spAutoFit/>
          </a:bodyPr>
          <a:lstStyle/>
          <a:p>
            <a:r>
              <a:rPr lang="en-GB" dirty="0">
                <a:solidFill>
                  <a:srgbClr val="FF0000"/>
                </a:solidFill>
              </a:rPr>
              <a:t>tetrahedral</a:t>
            </a:r>
          </a:p>
        </p:txBody>
      </p:sp>
      <p:grpSp>
        <p:nvGrpSpPr>
          <p:cNvPr id="54" name="Group 53">
            <a:extLst>
              <a:ext uri="{FF2B5EF4-FFF2-40B4-BE49-F238E27FC236}">
                <a16:creationId xmlns:a16="http://schemas.microsoft.com/office/drawing/2014/main" id="{26CAEAC5-495D-44B4-96DD-6B5209BB1A2C}"/>
              </a:ext>
            </a:extLst>
          </p:cNvPr>
          <p:cNvGrpSpPr/>
          <p:nvPr/>
        </p:nvGrpSpPr>
        <p:grpSpPr>
          <a:xfrm>
            <a:off x="473798" y="1067043"/>
            <a:ext cx="3496417" cy="3265170"/>
            <a:chOff x="549482" y="1934168"/>
            <a:chExt cx="3496417" cy="3265170"/>
          </a:xfrm>
        </p:grpSpPr>
        <p:grpSp>
          <p:nvGrpSpPr>
            <p:cNvPr id="32" name="Group 31">
              <a:extLst>
                <a:ext uri="{FF2B5EF4-FFF2-40B4-BE49-F238E27FC236}">
                  <a16:creationId xmlns:a16="http://schemas.microsoft.com/office/drawing/2014/main" id="{09CF66CC-4A98-48AF-80DB-A0348E5D14A3}"/>
                </a:ext>
              </a:extLst>
            </p:cNvPr>
            <p:cNvGrpSpPr/>
            <p:nvPr/>
          </p:nvGrpSpPr>
          <p:grpSpPr>
            <a:xfrm>
              <a:off x="1550849" y="2884294"/>
              <a:ext cx="1515957" cy="1426913"/>
              <a:chOff x="890352" y="1837763"/>
              <a:chExt cx="1515957" cy="1426913"/>
            </a:xfrm>
          </p:grpSpPr>
          <p:grpSp>
            <p:nvGrpSpPr>
              <p:cNvPr id="10" name="Group 9">
                <a:extLst>
                  <a:ext uri="{FF2B5EF4-FFF2-40B4-BE49-F238E27FC236}">
                    <a16:creationId xmlns:a16="http://schemas.microsoft.com/office/drawing/2014/main" id="{AE8F4503-370E-42CB-A95B-C33ADB860872}"/>
                  </a:ext>
                </a:extLst>
              </p:cNvPr>
              <p:cNvGrpSpPr/>
              <p:nvPr/>
            </p:nvGrpSpPr>
            <p:grpSpPr>
              <a:xfrm>
                <a:off x="890352" y="2154922"/>
                <a:ext cx="1373783" cy="1109754"/>
                <a:chOff x="3087337" y="2411396"/>
                <a:chExt cx="1373783" cy="1109754"/>
              </a:xfrm>
            </p:grpSpPr>
            <p:grpSp>
              <p:nvGrpSpPr>
                <p:cNvPr id="14" name="Group 13">
                  <a:extLst>
                    <a:ext uri="{FF2B5EF4-FFF2-40B4-BE49-F238E27FC236}">
                      <a16:creationId xmlns:a16="http://schemas.microsoft.com/office/drawing/2014/main" id="{65000922-17D0-4A12-BC7B-FF85C7D3145A}"/>
                    </a:ext>
                  </a:extLst>
                </p:cNvPr>
                <p:cNvGrpSpPr/>
                <p:nvPr/>
              </p:nvGrpSpPr>
              <p:grpSpPr>
                <a:xfrm>
                  <a:off x="3087337" y="2411396"/>
                  <a:ext cx="1373783" cy="1109754"/>
                  <a:chOff x="2409241" y="591934"/>
                  <a:chExt cx="1373783" cy="1109754"/>
                </a:xfrm>
              </p:grpSpPr>
              <p:sp>
                <p:nvSpPr>
                  <p:cNvPr id="19" name="TextBox 18">
                    <a:extLst>
                      <a:ext uri="{FF2B5EF4-FFF2-40B4-BE49-F238E27FC236}">
                        <a16:creationId xmlns:a16="http://schemas.microsoft.com/office/drawing/2014/main" id="{650DDC44-83DA-4E2D-9DB8-29084CAB700A}"/>
                      </a:ext>
                    </a:extLst>
                  </p:cNvPr>
                  <p:cNvSpPr txBox="1"/>
                  <p:nvPr/>
                </p:nvSpPr>
                <p:spPr>
                  <a:xfrm>
                    <a:off x="2639339" y="1301578"/>
                    <a:ext cx="347894" cy="400110"/>
                  </a:xfrm>
                  <a:prstGeom prst="rect">
                    <a:avLst/>
                  </a:prstGeom>
                  <a:noFill/>
                </p:spPr>
                <p:txBody>
                  <a:bodyPr wrap="square" rtlCol="0">
                    <a:spAutoFit/>
                  </a:bodyPr>
                  <a:lstStyle/>
                  <a:p>
                    <a:r>
                      <a:rPr lang="en-GB" sz="2000" dirty="0">
                        <a:solidFill>
                          <a:srgbClr val="FF0000"/>
                        </a:solidFill>
                        <a:latin typeface="Calibri" panose="020F0502020204030204" pitchFamily="34" charset="0"/>
                        <a:cs typeface="Calibri" panose="020F0502020204030204" pitchFamily="34" charset="0"/>
                      </a:rPr>
                      <a:t>H</a:t>
                    </a:r>
                  </a:p>
                </p:txBody>
              </p:sp>
              <p:sp>
                <p:nvSpPr>
                  <p:cNvPr id="20" name="TextBox 19">
                    <a:extLst>
                      <a:ext uri="{FF2B5EF4-FFF2-40B4-BE49-F238E27FC236}">
                        <a16:creationId xmlns:a16="http://schemas.microsoft.com/office/drawing/2014/main" id="{F70C7DF0-4E59-4092-B031-8D5B6B04EA68}"/>
                      </a:ext>
                    </a:extLst>
                  </p:cNvPr>
                  <p:cNvSpPr txBox="1"/>
                  <p:nvPr/>
                </p:nvSpPr>
                <p:spPr>
                  <a:xfrm>
                    <a:off x="3001470" y="725371"/>
                    <a:ext cx="351378" cy="400110"/>
                  </a:xfrm>
                  <a:prstGeom prst="rect">
                    <a:avLst/>
                  </a:prstGeom>
                  <a:noFill/>
                </p:spPr>
                <p:txBody>
                  <a:bodyPr wrap="square" rtlCol="0">
                    <a:spAutoFit/>
                  </a:bodyPr>
                  <a:lstStyle/>
                  <a:p>
                    <a:r>
                      <a:rPr lang="en-GB" sz="2000" dirty="0">
                        <a:solidFill>
                          <a:srgbClr val="0000FF"/>
                        </a:solidFill>
                        <a:latin typeface="Calibri" panose="020F0502020204030204" pitchFamily="34" charset="0"/>
                        <a:cs typeface="Calibri" panose="020F0502020204030204" pitchFamily="34" charset="0"/>
                      </a:rPr>
                      <a:t>O</a:t>
                    </a:r>
                  </a:p>
                </p:txBody>
              </p:sp>
              <p:sp>
                <p:nvSpPr>
                  <p:cNvPr id="21" name="TextBox 20">
                    <a:extLst>
                      <a:ext uri="{FF2B5EF4-FFF2-40B4-BE49-F238E27FC236}">
                        <a16:creationId xmlns:a16="http://schemas.microsoft.com/office/drawing/2014/main" id="{91B6A23F-8754-40C4-963C-F4AD3BECC5ED}"/>
                      </a:ext>
                    </a:extLst>
                  </p:cNvPr>
                  <p:cNvSpPr txBox="1"/>
                  <p:nvPr/>
                </p:nvSpPr>
                <p:spPr>
                  <a:xfrm>
                    <a:off x="2409241" y="898523"/>
                    <a:ext cx="364202" cy="400110"/>
                  </a:xfrm>
                  <a:prstGeom prst="rect">
                    <a:avLst/>
                  </a:prstGeom>
                  <a:noFill/>
                </p:spPr>
                <p:txBody>
                  <a:bodyPr wrap="square" rtlCol="0">
                    <a:spAutoFit/>
                  </a:bodyPr>
                  <a:lstStyle/>
                  <a:p>
                    <a:r>
                      <a:rPr lang="en-GB" sz="2000" dirty="0">
                        <a:solidFill>
                          <a:srgbClr val="FF0000"/>
                        </a:solidFill>
                        <a:latin typeface="Calibri" panose="020F0502020204030204" pitchFamily="34" charset="0"/>
                        <a:cs typeface="Calibri" panose="020F0502020204030204" pitchFamily="34" charset="0"/>
                      </a:rPr>
                      <a:t>H</a:t>
                    </a:r>
                  </a:p>
                </p:txBody>
              </p:sp>
              <p:sp>
                <p:nvSpPr>
                  <p:cNvPr id="22" name="TextBox 21">
                    <a:extLst>
                      <a:ext uri="{FF2B5EF4-FFF2-40B4-BE49-F238E27FC236}">
                        <a16:creationId xmlns:a16="http://schemas.microsoft.com/office/drawing/2014/main" id="{71C9D9B0-681F-4B3F-8367-2D9861738A87}"/>
                      </a:ext>
                    </a:extLst>
                  </p:cNvPr>
                  <p:cNvSpPr txBox="1"/>
                  <p:nvPr/>
                </p:nvSpPr>
                <p:spPr>
                  <a:xfrm>
                    <a:off x="3598293" y="591934"/>
                    <a:ext cx="184731" cy="307777"/>
                  </a:xfrm>
                  <a:prstGeom prst="rect">
                    <a:avLst/>
                  </a:prstGeom>
                  <a:noFill/>
                </p:spPr>
                <p:txBody>
                  <a:bodyPr wrap="square" rtlCol="0">
                    <a:spAutoFit/>
                  </a:bodyPr>
                  <a:lstStyle/>
                  <a:p>
                    <a:endParaRPr lang="en-GB" sz="1400" dirty="0">
                      <a:latin typeface="Calibri" panose="020F0502020204030204" pitchFamily="34" charset="0"/>
                      <a:cs typeface="Calibri" panose="020F0502020204030204" pitchFamily="34" charset="0"/>
                    </a:endParaRPr>
                  </a:p>
                </p:txBody>
              </p:sp>
            </p:grpSp>
            <p:cxnSp>
              <p:nvCxnSpPr>
                <p:cNvPr id="15" name="Straight Connector 14">
                  <a:extLst>
                    <a:ext uri="{FF2B5EF4-FFF2-40B4-BE49-F238E27FC236}">
                      <a16:creationId xmlns:a16="http://schemas.microsoft.com/office/drawing/2014/main" id="{AB704743-F54E-4CE6-A54F-4ED4013313EF}"/>
                    </a:ext>
                  </a:extLst>
                </p:cNvPr>
                <p:cNvCxnSpPr>
                  <a:cxnSpLocks/>
                </p:cNvCxnSpPr>
                <p:nvPr/>
              </p:nvCxnSpPr>
              <p:spPr>
                <a:xfrm flipV="1">
                  <a:off x="3317435" y="2770501"/>
                  <a:ext cx="417370" cy="120953"/>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3E6B599-0DF3-462E-852F-21A8D27B5428}"/>
                    </a:ext>
                  </a:extLst>
                </p:cNvPr>
                <p:cNvCxnSpPr>
                  <a:cxnSpLocks/>
                </p:cNvCxnSpPr>
                <p:nvPr/>
              </p:nvCxnSpPr>
              <p:spPr>
                <a:xfrm>
                  <a:off x="3940092" y="2777147"/>
                  <a:ext cx="452405" cy="137128"/>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4" name="TextBox 23">
                <a:extLst>
                  <a:ext uri="{FF2B5EF4-FFF2-40B4-BE49-F238E27FC236}">
                    <a16:creationId xmlns:a16="http://schemas.microsoft.com/office/drawing/2014/main" id="{930AB293-623E-4761-B21E-88F6CD526C45}"/>
                  </a:ext>
                </a:extLst>
              </p:cNvPr>
              <p:cNvSpPr txBox="1"/>
              <p:nvPr/>
            </p:nvSpPr>
            <p:spPr>
              <a:xfrm>
                <a:off x="1484878" y="1837763"/>
                <a:ext cx="364202" cy="307777"/>
              </a:xfrm>
              <a:prstGeom prst="rect">
                <a:avLst/>
              </a:prstGeom>
              <a:noFill/>
            </p:spPr>
            <p:txBody>
              <a:bodyPr wrap="none" rtlCol="0">
                <a:spAutoFit/>
              </a:bodyPr>
              <a:lstStyle/>
              <a:p>
                <a:r>
                  <a:rPr lang="en-GB" sz="1400" dirty="0">
                    <a:latin typeface="Calibri" panose="020F0502020204030204" pitchFamily="34" charset="0"/>
                    <a:cs typeface="Calibri" panose="020F0502020204030204" pitchFamily="34" charset="0"/>
                  </a:rPr>
                  <a:t>••</a:t>
                </a:r>
              </a:p>
            </p:txBody>
          </p:sp>
          <p:sp>
            <p:nvSpPr>
              <p:cNvPr id="25" name="TextBox 24">
                <a:extLst>
                  <a:ext uri="{FF2B5EF4-FFF2-40B4-BE49-F238E27FC236}">
                    <a16:creationId xmlns:a16="http://schemas.microsoft.com/office/drawing/2014/main" id="{8BC8D9F2-6A9B-4B21-A964-341DC3530B0A}"/>
                  </a:ext>
                </a:extLst>
              </p:cNvPr>
              <p:cNvSpPr txBox="1"/>
              <p:nvPr/>
            </p:nvSpPr>
            <p:spPr>
              <a:xfrm rot="6637172">
                <a:off x="2070320" y="2549288"/>
                <a:ext cx="364202" cy="307777"/>
              </a:xfrm>
              <a:prstGeom prst="rect">
                <a:avLst/>
              </a:prstGeom>
              <a:noFill/>
            </p:spPr>
            <p:txBody>
              <a:bodyPr wrap="none" rtlCol="0">
                <a:spAutoFit/>
              </a:bodyPr>
              <a:lstStyle/>
              <a:p>
                <a:r>
                  <a:rPr lang="en-GB" sz="1400" dirty="0">
                    <a:latin typeface="Calibri" panose="020F0502020204030204" pitchFamily="34" charset="0"/>
                    <a:cs typeface="Calibri" panose="020F0502020204030204" pitchFamily="34" charset="0"/>
                  </a:rPr>
                  <a:t>••</a:t>
                </a:r>
              </a:p>
            </p:txBody>
          </p:sp>
          <p:sp>
            <p:nvSpPr>
              <p:cNvPr id="26" name="Isosceles Triangle 25">
                <a:extLst>
                  <a:ext uri="{FF2B5EF4-FFF2-40B4-BE49-F238E27FC236}">
                    <a16:creationId xmlns:a16="http://schemas.microsoft.com/office/drawing/2014/main" id="{C1828539-73CC-4DD4-9F03-A80050F1D9CE}"/>
                  </a:ext>
                </a:extLst>
              </p:cNvPr>
              <p:cNvSpPr/>
              <p:nvPr/>
            </p:nvSpPr>
            <p:spPr>
              <a:xfrm rot="2125651">
                <a:off x="1425787" y="2463654"/>
                <a:ext cx="68156" cy="504055"/>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0" name="Straight Connector 29">
                <a:extLst>
                  <a:ext uri="{FF2B5EF4-FFF2-40B4-BE49-F238E27FC236}">
                    <a16:creationId xmlns:a16="http://schemas.microsoft.com/office/drawing/2014/main" id="{46D873C1-579F-4D87-85F0-0E0BAFE5CE25}"/>
                  </a:ext>
                </a:extLst>
              </p:cNvPr>
              <p:cNvCxnSpPr>
                <a:cxnSpLocks/>
              </p:cNvCxnSpPr>
              <p:nvPr/>
            </p:nvCxnSpPr>
            <p:spPr>
              <a:xfrm flipV="1">
                <a:off x="1658177" y="2008513"/>
                <a:ext cx="0" cy="386248"/>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3" name="TextBox 32">
              <a:extLst>
                <a:ext uri="{FF2B5EF4-FFF2-40B4-BE49-F238E27FC236}">
                  <a16:creationId xmlns:a16="http://schemas.microsoft.com/office/drawing/2014/main" id="{C25C88DF-3758-40DD-A959-961E89C6716E}"/>
                </a:ext>
              </a:extLst>
            </p:cNvPr>
            <p:cNvSpPr txBox="1"/>
            <p:nvPr/>
          </p:nvSpPr>
          <p:spPr>
            <a:xfrm>
              <a:off x="2160496" y="1942877"/>
              <a:ext cx="364202" cy="400110"/>
            </a:xfrm>
            <a:prstGeom prst="rect">
              <a:avLst/>
            </a:prstGeom>
            <a:noFill/>
          </p:spPr>
          <p:txBody>
            <a:bodyPr wrap="square" rtlCol="0">
              <a:spAutoFit/>
            </a:bodyPr>
            <a:lstStyle/>
            <a:p>
              <a:r>
                <a:rPr lang="en-GB" sz="2000" dirty="0">
                  <a:solidFill>
                    <a:srgbClr val="FF0000"/>
                  </a:solidFill>
                  <a:latin typeface="Calibri" panose="020F0502020204030204" pitchFamily="34" charset="0"/>
                  <a:cs typeface="Calibri" panose="020F0502020204030204" pitchFamily="34" charset="0"/>
                </a:rPr>
                <a:t>H</a:t>
              </a:r>
            </a:p>
          </p:txBody>
        </p:sp>
        <p:sp>
          <p:nvSpPr>
            <p:cNvPr id="34" name="TextBox 33">
              <a:extLst>
                <a:ext uri="{FF2B5EF4-FFF2-40B4-BE49-F238E27FC236}">
                  <a16:creationId xmlns:a16="http://schemas.microsoft.com/office/drawing/2014/main" id="{64E3CF7A-590C-44A9-B89D-B70C520ED032}"/>
                </a:ext>
              </a:extLst>
            </p:cNvPr>
            <p:cNvSpPr txBox="1"/>
            <p:nvPr/>
          </p:nvSpPr>
          <p:spPr>
            <a:xfrm>
              <a:off x="3681697" y="3871812"/>
              <a:ext cx="364202" cy="400110"/>
            </a:xfrm>
            <a:prstGeom prst="rect">
              <a:avLst/>
            </a:prstGeom>
            <a:noFill/>
          </p:spPr>
          <p:txBody>
            <a:bodyPr wrap="square" rtlCol="0">
              <a:spAutoFit/>
            </a:bodyPr>
            <a:lstStyle/>
            <a:p>
              <a:r>
                <a:rPr lang="en-GB" sz="2000" dirty="0">
                  <a:solidFill>
                    <a:srgbClr val="FF0000"/>
                  </a:solidFill>
                  <a:latin typeface="Calibri" panose="020F0502020204030204" pitchFamily="34" charset="0"/>
                  <a:cs typeface="Calibri" panose="020F0502020204030204" pitchFamily="34" charset="0"/>
                </a:rPr>
                <a:t>H</a:t>
              </a:r>
            </a:p>
          </p:txBody>
        </p:sp>
        <p:cxnSp>
          <p:nvCxnSpPr>
            <p:cNvPr id="35" name="Straight Connector 34">
              <a:extLst>
                <a:ext uri="{FF2B5EF4-FFF2-40B4-BE49-F238E27FC236}">
                  <a16:creationId xmlns:a16="http://schemas.microsoft.com/office/drawing/2014/main" id="{0203DB56-D649-441C-9B00-4BB9F6AFECB9}"/>
                </a:ext>
              </a:extLst>
            </p:cNvPr>
            <p:cNvCxnSpPr>
              <a:cxnSpLocks/>
            </p:cNvCxnSpPr>
            <p:nvPr/>
          </p:nvCxnSpPr>
          <p:spPr>
            <a:xfrm>
              <a:off x="2976131" y="3763892"/>
              <a:ext cx="797184" cy="253683"/>
            </a:xfrm>
            <a:prstGeom prst="line">
              <a:avLst/>
            </a:prstGeom>
            <a:ln w="9525">
              <a:solidFill>
                <a:srgbClr val="0070C0"/>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6B0BEF5-7E93-453A-A5B6-4D923FEE82B8}"/>
                </a:ext>
              </a:extLst>
            </p:cNvPr>
            <p:cNvCxnSpPr>
              <a:cxnSpLocks/>
            </p:cNvCxnSpPr>
            <p:nvPr/>
          </p:nvCxnSpPr>
          <p:spPr>
            <a:xfrm flipH="1" flipV="1">
              <a:off x="2322485" y="2255520"/>
              <a:ext cx="190" cy="721528"/>
            </a:xfrm>
            <a:prstGeom prst="line">
              <a:avLst/>
            </a:prstGeom>
            <a:ln w="9525">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43" name="Oval 42">
              <a:extLst>
                <a:ext uri="{FF2B5EF4-FFF2-40B4-BE49-F238E27FC236}">
                  <a16:creationId xmlns:a16="http://schemas.microsoft.com/office/drawing/2014/main" id="{569F9A95-E2C5-4D2B-83EA-CE24D31F67AE}"/>
                </a:ext>
              </a:extLst>
            </p:cNvPr>
            <p:cNvSpPr/>
            <p:nvPr/>
          </p:nvSpPr>
          <p:spPr>
            <a:xfrm>
              <a:off x="2152721" y="1934168"/>
              <a:ext cx="364202" cy="1246857"/>
            </a:xfrm>
            <a:prstGeom prst="ellipse">
              <a:avLst/>
            </a:prstGeom>
            <a:no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D9A957D6-A2D8-43B9-B930-E7BB8D4B9493}"/>
                </a:ext>
              </a:extLst>
            </p:cNvPr>
            <p:cNvSpPr/>
            <p:nvPr/>
          </p:nvSpPr>
          <p:spPr>
            <a:xfrm rot="17288507">
              <a:off x="3236705" y="3312850"/>
              <a:ext cx="364202" cy="1246857"/>
            </a:xfrm>
            <a:prstGeom prst="ellipse">
              <a:avLst/>
            </a:prstGeom>
            <a:no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5" name="Straight Connector 44">
              <a:extLst>
                <a:ext uri="{FF2B5EF4-FFF2-40B4-BE49-F238E27FC236}">
                  <a16:creationId xmlns:a16="http://schemas.microsoft.com/office/drawing/2014/main" id="{A1F17201-B879-40EF-A078-025D51946DDF}"/>
                </a:ext>
              </a:extLst>
            </p:cNvPr>
            <p:cNvCxnSpPr>
              <a:cxnSpLocks/>
            </p:cNvCxnSpPr>
            <p:nvPr/>
          </p:nvCxnSpPr>
          <p:spPr>
            <a:xfrm flipV="1">
              <a:off x="1464363" y="4181537"/>
              <a:ext cx="373528" cy="654467"/>
            </a:xfrm>
            <a:prstGeom prst="line">
              <a:avLst/>
            </a:prstGeom>
            <a:ln w="9525">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1AE41845-B533-4053-B01F-B74B2BCE8651}"/>
                </a:ext>
              </a:extLst>
            </p:cNvPr>
            <p:cNvSpPr txBox="1"/>
            <p:nvPr/>
          </p:nvSpPr>
          <p:spPr>
            <a:xfrm>
              <a:off x="1189024" y="4730059"/>
              <a:ext cx="351378" cy="400110"/>
            </a:xfrm>
            <a:prstGeom prst="rect">
              <a:avLst/>
            </a:prstGeom>
            <a:noFill/>
          </p:spPr>
          <p:txBody>
            <a:bodyPr wrap="square" rtlCol="0">
              <a:spAutoFit/>
            </a:bodyPr>
            <a:lstStyle/>
            <a:p>
              <a:r>
                <a:rPr lang="en-GB" sz="2000" dirty="0">
                  <a:solidFill>
                    <a:srgbClr val="0000FF"/>
                  </a:solidFill>
                  <a:latin typeface="Calibri" panose="020F0502020204030204" pitchFamily="34" charset="0"/>
                  <a:cs typeface="Calibri" panose="020F0502020204030204" pitchFamily="34" charset="0"/>
                </a:rPr>
                <a:t>O</a:t>
              </a:r>
            </a:p>
          </p:txBody>
        </p:sp>
        <p:cxnSp>
          <p:nvCxnSpPr>
            <p:cNvPr id="49" name="Straight Connector 48">
              <a:extLst>
                <a:ext uri="{FF2B5EF4-FFF2-40B4-BE49-F238E27FC236}">
                  <a16:creationId xmlns:a16="http://schemas.microsoft.com/office/drawing/2014/main" id="{7E297DC3-A659-4349-BB63-724945B7D2C6}"/>
                </a:ext>
              </a:extLst>
            </p:cNvPr>
            <p:cNvCxnSpPr>
              <a:cxnSpLocks/>
            </p:cNvCxnSpPr>
            <p:nvPr/>
          </p:nvCxnSpPr>
          <p:spPr>
            <a:xfrm flipV="1">
              <a:off x="818759" y="3735000"/>
              <a:ext cx="807328" cy="282575"/>
            </a:xfrm>
            <a:prstGeom prst="line">
              <a:avLst/>
            </a:prstGeom>
            <a:ln w="9525">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CB50B3DC-5327-4929-A482-4E43522AC59A}"/>
                </a:ext>
              </a:extLst>
            </p:cNvPr>
            <p:cNvSpPr txBox="1"/>
            <p:nvPr/>
          </p:nvSpPr>
          <p:spPr>
            <a:xfrm>
              <a:off x="549482" y="3854394"/>
              <a:ext cx="351378" cy="400110"/>
            </a:xfrm>
            <a:prstGeom prst="rect">
              <a:avLst/>
            </a:prstGeom>
            <a:noFill/>
          </p:spPr>
          <p:txBody>
            <a:bodyPr wrap="square" rtlCol="0">
              <a:spAutoFit/>
            </a:bodyPr>
            <a:lstStyle/>
            <a:p>
              <a:r>
                <a:rPr lang="en-GB" sz="2000" dirty="0">
                  <a:solidFill>
                    <a:srgbClr val="0000FF"/>
                  </a:solidFill>
                  <a:latin typeface="Calibri" panose="020F0502020204030204" pitchFamily="34" charset="0"/>
                  <a:cs typeface="Calibri" panose="020F0502020204030204" pitchFamily="34" charset="0"/>
                </a:rPr>
                <a:t>O</a:t>
              </a:r>
            </a:p>
          </p:txBody>
        </p:sp>
        <p:sp>
          <p:nvSpPr>
            <p:cNvPr id="52" name="Oval 51">
              <a:extLst>
                <a:ext uri="{FF2B5EF4-FFF2-40B4-BE49-F238E27FC236}">
                  <a16:creationId xmlns:a16="http://schemas.microsoft.com/office/drawing/2014/main" id="{298425FE-599D-46DD-B6F8-B7D123C18B95}"/>
                </a:ext>
              </a:extLst>
            </p:cNvPr>
            <p:cNvSpPr/>
            <p:nvPr/>
          </p:nvSpPr>
          <p:spPr>
            <a:xfrm rot="2092087">
              <a:off x="1463653" y="3854365"/>
              <a:ext cx="368593" cy="1344973"/>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7DC2630E-0358-4020-9BF6-83DD8C9CF8CB}"/>
                </a:ext>
              </a:extLst>
            </p:cNvPr>
            <p:cNvSpPr/>
            <p:nvPr/>
          </p:nvSpPr>
          <p:spPr>
            <a:xfrm rot="4197276">
              <a:off x="1055482" y="3201404"/>
              <a:ext cx="368593" cy="1344973"/>
            </a:xfrm>
            <a:prstGeom prst="ellipse">
              <a:avLst/>
            </a:prstGeom>
            <a:noFill/>
            <a:ln w="19050">
              <a:solidFill>
                <a:srgbClr val="99C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9218" name="Picture 2">
            <a:extLst>
              <a:ext uri="{FF2B5EF4-FFF2-40B4-BE49-F238E27FC236}">
                <a16:creationId xmlns:a16="http://schemas.microsoft.com/office/drawing/2014/main" id="{68D874C7-65EF-4E6A-B3D6-59658B9624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0949" y="3490396"/>
            <a:ext cx="1817905" cy="1845242"/>
          </a:xfrm>
          <a:prstGeom prst="rect">
            <a:avLst/>
          </a:prstGeom>
          <a:noFill/>
          <a:extLst>
            <a:ext uri="{909E8E84-426E-40DD-AFC4-6F175D3DCCD1}">
              <a14:hiddenFill xmlns:a14="http://schemas.microsoft.com/office/drawing/2010/main">
                <a:solidFill>
                  <a:srgbClr val="FFFFFF"/>
                </a:solidFill>
              </a14:hiddenFill>
            </a:ext>
          </a:extLst>
        </p:spPr>
      </p:pic>
      <p:sp>
        <p:nvSpPr>
          <p:cNvPr id="55" name="TextBox 54">
            <a:extLst>
              <a:ext uri="{FF2B5EF4-FFF2-40B4-BE49-F238E27FC236}">
                <a16:creationId xmlns:a16="http://schemas.microsoft.com/office/drawing/2014/main" id="{77090EEF-8520-4FDF-A915-17A015891481}"/>
              </a:ext>
            </a:extLst>
          </p:cNvPr>
          <p:cNvSpPr txBox="1"/>
          <p:nvPr/>
        </p:nvSpPr>
        <p:spPr>
          <a:xfrm>
            <a:off x="2218540" y="5578880"/>
            <a:ext cx="1518364" cy="1200329"/>
          </a:xfrm>
          <a:prstGeom prst="rect">
            <a:avLst/>
          </a:prstGeom>
          <a:noFill/>
        </p:spPr>
        <p:txBody>
          <a:bodyPr wrap="none" rtlCol="0">
            <a:spAutoFit/>
          </a:bodyPr>
          <a:lstStyle/>
          <a:p>
            <a:r>
              <a:rPr lang="en-GB" b="1" dirty="0">
                <a:solidFill>
                  <a:srgbClr val="0000FF"/>
                </a:solidFill>
              </a:rPr>
              <a:t>Only in ice</a:t>
            </a:r>
          </a:p>
          <a:p>
            <a:r>
              <a:rPr lang="en-GB" dirty="0"/>
              <a:t>Rigid</a:t>
            </a:r>
          </a:p>
          <a:p>
            <a:r>
              <a:rPr lang="en-GB" dirty="0"/>
              <a:t>Further apart</a:t>
            </a:r>
          </a:p>
          <a:p>
            <a:r>
              <a:rPr lang="en-GB" dirty="0"/>
              <a:t>Less dense</a:t>
            </a:r>
          </a:p>
        </p:txBody>
      </p:sp>
      <p:sp>
        <p:nvSpPr>
          <p:cNvPr id="58" name="TextBox 57">
            <a:extLst>
              <a:ext uri="{FF2B5EF4-FFF2-40B4-BE49-F238E27FC236}">
                <a16:creationId xmlns:a16="http://schemas.microsoft.com/office/drawing/2014/main" id="{AB0ECC63-53BB-47CC-978A-39EF3C5298EA}"/>
              </a:ext>
            </a:extLst>
          </p:cNvPr>
          <p:cNvSpPr txBox="1"/>
          <p:nvPr/>
        </p:nvSpPr>
        <p:spPr>
          <a:xfrm>
            <a:off x="3880123" y="6488569"/>
            <a:ext cx="5695339" cy="415498"/>
          </a:xfrm>
          <a:prstGeom prst="rect">
            <a:avLst/>
          </a:prstGeom>
          <a:noFill/>
        </p:spPr>
        <p:txBody>
          <a:bodyPr wrap="square">
            <a:spAutoFit/>
          </a:bodyPr>
          <a:lstStyle/>
          <a:p>
            <a:r>
              <a:rPr lang="en-GB" sz="700" dirty="0"/>
              <a:t>https://chem.libretexts.org/Courses/Sacramento_City_College/SCC%3A_Chem_309_-_General_Organic_and_Biochemistry_(Bennett)/Text/07._States_of_Matter_and_the_Gas_Laws/7.2%3A_Solids%2C_Liquids%2C_and_Gases</a:t>
            </a:r>
          </a:p>
        </p:txBody>
      </p:sp>
      <p:sp>
        <p:nvSpPr>
          <p:cNvPr id="57" name="TextBox 56">
            <a:extLst>
              <a:ext uri="{FF2B5EF4-FFF2-40B4-BE49-F238E27FC236}">
                <a16:creationId xmlns:a16="http://schemas.microsoft.com/office/drawing/2014/main" id="{D305A6A2-E2A2-4BA0-87CA-6BEC9E9FF780}"/>
              </a:ext>
            </a:extLst>
          </p:cNvPr>
          <p:cNvSpPr txBox="1"/>
          <p:nvPr/>
        </p:nvSpPr>
        <p:spPr>
          <a:xfrm>
            <a:off x="2787516" y="1414240"/>
            <a:ext cx="2185214" cy="646331"/>
          </a:xfrm>
          <a:prstGeom prst="rect">
            <a:avLst/>
          </a:prstGeom>
          <a:noFill/>
        </p:spPr>
        <p:txBody>
          <a:bodyPr wrap="none" rtlCol="0">
            <a:spAutoFit/>
          </a:bodyPr>
          <a:lstStyle/>
          <a:p>
            <a:r>
              <a:rPr lang="en-GB" dirty="0">
                <a:solidFill>
                  <a:srgbClr val="99CC00"/>
                </a:solidFill>
              </a:rPr>
              <a:t>2 donor H bonds</a:t>
            </a:r>
          </a:p>
          <a:p>
            <a:r>
              <a:rPr lang="en-GB" dirty="0">
                <a:solidFill>
                  <a:srgbClr val="FFC000"/>
                </a:solidFill>
              </a:rPr>
              <a:t>2 acceptor H bonds</a:t>
            </a:r>
          </a:p>
        </p:txBody>
      </p:sp>
      <p:sp>
        <p:nvSpPr>
          <p:cNvPr id="60" name="TextBox 59">
            <a:extLst>
              <a:ext uri="{FF2B5EF4-FFF2-40B4-BE49-F238E27FC236}">
                <a16:creationId xmlns:a16="http://schemas.microsoft.com/office/drawing/2014/main" id="{555F73CE-B74F-41FD-903C-7DF597E61FCB}"/>
              </a:ext>
            </a:extLst>
          </p:cNvPr>
          <p:cNvSpPr txBox="1"/>
          <p:nvPr/>
        </p:nvSpPr>
        <p:spPr>
          <a:xfrm>
            <a:off x="5220072" y="961896"/>
            <a:ext cx="3749744" cy="369332"/>
          </a:xfrm>
          <a:prstGeom prst="rect">
            <a:avLst/>
          </a:prstGeom>
          <a:noFill/>
        </p:spPr>
        <p:txBody>
          <a:bodyPr wrap="none" rtlCol="0">
            <a:spAutoFit/>
          </a:bodyPr>
          <a:lstStyle/>
          <a:p>
            <a:r>
              <a:rPr lang="en-GB" dirty="0">
                <a:solidFill>
                  <a:srgbClr val="0000FF"/>
                </a:solidFill>
              </a:rPr>
              <a:t>Liquid 2-3 H bonds at a given time </a:t>
            </a:r>
          </a:p>
        </p:txBody>
      </p:sp>
      <p:pic>
        <p:nvPicPr>
          <p:cNvPr id="9220" name="Picture 4">
            <a:extLst>
              <a:ext uri="{FF2B5EF4-FFF2-40B4-BE49-F238E27FC236}">
                <a16:creationId xmlns:a16="http://schemas.microsoft.com/office/drawing/2014/main" id="{C0768945-F81D-4FEF-9273-060ACA276D7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82144" y="1640806"/>
            <a:ext cx="1791433" cy="1862521"/>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730E4B3E-BE29-4753-B3D1-FB6D2D5A392E}"/>
              </a:ext>
            </a:extLst>
          </p:cNvPr>
          <p:cNvSpPr txBox="1"/>
          <p:nvPr/>
        </p:nvSpPr>
        <p:spPr>
          <a:xfrm>
            <a:off x="6156176" y="3662631"/>
            <a:ext cx="1762021" cy="923330"/>
          </a:xfrm>
          <a:prstGeom prst="rect">
            <a:avLst/>
          </a:prstGeom>
          <a:noFill/>
        </p:spPr>
        <p:txBody>
          <a:bodyPr wrap="none" rtlCol="0">
            <a:spAutoFit/>
          </a:bodyPr>
          <a:lstStyle/>
          <a:p>
            <a:r>
              <a:rPr lang="en-GB" dirty="0"/>
              <a:t>Less rigid</a:t>
            </a:r>
          </a:p>
          <a:p>
            <a:r>
              <a:rPr lang="en-GB" dirty="0"/>
              <a:t>Closer together</a:t>
            </a:r>
          </a:p>
          <a:p>
            <a:r>
              <a:rPr lang="en-GB" dirty="0"/>
              <a:t>More dense</a:t>
            </a:r>
          </a:p>
        </p:txBody>
      </p:sp>
    </p:spTree>
    <p:extLst>
      <p:ext uri="{BB962C8B-B14F-4D97-AF65-F5344CB8AC3E}">
        <p14:creationId xmlns:p14="http://schemas.microsoft.com/office/powerpoint/2010/main" val="40648159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2"/>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3"/>
            <a:stretch>
              <a:fillRect/>
            </a:stretch>
          </p:blipFill>
          <p:spPr>
            <a:xfrm>
              <a:off x="7760249" y="6381328"/>
              <a:ext cx="1383751" cy="483518"/>
            </a:xfrm>
            <a:prstGeom prst="rect">
              <a:avLst/>
            </a:prstGeom>
          </p:spPr>
        </p:pic>
      </p:grpSp>
      <p:grpSp>
        <p:nvGrpSpPr>
          <p:cNvPr id="48" name="Group 47">
            <a:extLst>
              <a:ext uri="{FF2B5EF4-FFF2-40B4-BE49-F238E27FC236}">
                <a16:creationId xmlns:a16="http://schemas.microsoft.com/office/drawing/2014/main" id="{3BB68DED-8A86-40B2-8511-59E30F8C1F43}"/>
              </a:ext>
            </a:extLst>
          </p:cNvPr>
          <p:cNvGrpSpPr/>
          <p:nvPr/>
        </p:nvGrpSpPr>
        <p:grpSpPr>
          <a:xfrm>
            <a:off x="-396552" y="156455"/>
            <a:ext cx="6074664" cy="5090523"/>
            <a:chOff x="225527" y="1151038"/>
            <a:chExt cx="6074664" cy="5090523"/>
          </a:xfrm>
        </p:grpSpPr>
        <p:grpSp>
          <p:nvGrpSpPr>
            <p:cNvPr id="4" name="Group 3">
              <a:extLst>
                <a:ext uri="{FF2B5EF4-FFF2-40B4-BE49-F238E27FC236}">
                  <a16:creationId xmlns:a16="http://schemas.microsoft.com/office/drawing/2014/main" id="{61AC4BCA-2858-45E7-90F7-9540574859B1}"/>
                </a:ext>
              </a:extLst>
            </p:cNvPr>
            <p:cNvGrpSpPr/>
            <p:nvPr/>
          </p:nvGrpSpPr>
          <p:grpSpPr>
            <a:xfrm>
              <a:off x="225527" y="1241533"/>
              <a:ext cx="6074664" cy="5000028"/>
              <a:chOff x="225527" y="1241533"/>
              <a:chExt cx="6074664" cy="5000028"/>
            </a:xfrm>
          </p:grpSpPr>
          <p:pic>
            <p:nvPicPr>
              <p:cNvPr id="10242" name="Picture 2" descr="phase diagrams of pure substances">
                <a:extLst>
                  <a:ext uri="{FF2B5EF4-FFF2-40B4-BE49-F238E27FC236}">
                    <a16:creationId xmlns:a16="http://schemas.microsoft.com/office/drawing/2014/main" id="{C3A4073A-A1E9-49DF-B9CC-5A48FFA250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268760"/>
                <a:ext cx="5904656" cy="492054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EA19AB60-261E-4AC9-AF6F-1FEE5E3A3523}"/>
                  </a:ext>
                </a:extLst>
              </p:cNvPr>
              <p:cNvPicPr>
                <a:picLocks noChangeAspect="1"/>
              </p:cNvPicPr>
              <p:nvPr/>
            </p:nvPicPr>
            <p:blipFill rotWithShape="1">
              <a:blip r:embed="rId2"/>
              <a:srcRect l="13213" t="-4738" r="31450" b="74041"/>
              <a:stretch/>
            </p:blipFill>
            <p:spPr>
              <a:xfrm>
                <a:off x="1403648" y="3418880"/>
                <a:ext cx="907843" cy="243335"/>
              </a:xfrm>
              <a:prstGeom prst="rect">
                <a:avLst/>
              </a:prstGeom>
            </p:spPr>
          </p:pic>
          <p:pic>
            <p:nvPicPr>
              <p:cNvPr id="11" name="Picture 10">
                <a:extLst>
                  <a:ext uri="{FF2B5EF4-FFF2-40B4-BE49-F238E27FC236}">
                    <a16:creationId xmlns:a16="http://schemas.microsoft.com/office/drawing/2014/main" id="{1A825778-5D4A-4961-833C-E03E1CB3920D}"/>
                  </a:ext>
                </a:extLst>
              </p:cNvPr>
              <p:cNvPicPr>
                <a:picLocks noChangeAspect="1"/>
              </p:cNvPicPr>
              <p:nvPr/>
            </p:nvPicPr>
            <p:blipFill rotWithShape="1">
              <a:blip r:embed="rId2"/>
              <a:srcRect l="13213" t="-4738" r="31450" b="74041"/>
              <a:stretch/>
            </p:blipFill>
            <p:spPr>
              <a:xfrm>
                <a:off x="3182561" y="3662215"/>
                <a:ext cx="907843" cy="414857"/>
              </a:xfrm>
              <a:prstGeom prst="rect">
                <a:avLst/>
              </a:prstGeom>
            </p:spPr>
          </p:pic>
          <p:pic>
            <p:nvPicPr>
              <p:cNvPr id="12" name="Picture 11">
                <a:extLst>
                  <a:ext uri="{FF2B5EF4-FFF2-40B4-BE49-F238E27FC236}">
                    <a16:creationId xmlns:a16="http://schemas.microsoft.com/office/drawing/2014/main" id="{02F733AA-F786-4485-A83D-BBCD0832923A}"/>
                  </a:ext>
                </a:extLst>
              </p:cNvPr>
              <p:cNvPicPr>
                <a:picLocks noChangeAspect="1"/>
              </p:cNvPicPr>
              <p:nvPr/>
            </p:nvPicPr>
            <p:blipFill rotWithShape="1">
              <a:blip r:embed="rId2"/>
              <a:srcRect l="13213" t="-4738" r="31450" b="74041"/>
              <a:stretch/>
            </p:blipFill>
            <p:spPr>
              <a:xfrm>
                <a:off x="3688286" y="5130686"/>
                <a:ext cx="907843" cy="414857"/>
              </a:xfrm>
              <a:prstGeom prst="rect">
                <a:avLst/>
              </a:prstGeom>
            </p:spPr>
          </p:pic>
          <p:pic>
            <p:nvPicPr>
              <p:cNvPr id="13" name="Picture 12">
                <a:extLst>
                  <a:ext uri="{FF2B5EF4-FFF2-40B4-BE49-F238E27FC236}">
                    <a16:creationId xmlns:a16="http://schemas.microsoft.com/office/drawing/2014/main" id="{4F58AA9F-5285-4FCF-AF67-E869BE69764D}"/>
                  </a:ext>
                </a:extLst>
              </p:cNvPr>
              <p:cNvPicPr>
                <a:picLocks noChangeAspect="1"/>
              </p:cNvPicPr>
              <p:nvPr/>
            </p:nvPicPr>
            <p:blipFill rotWithShape="1">
              <a:blip r:embed="rId2"/>
              <a:srcRect l="38775" t="-4738" r="31450" b="78097"/>
              <a:stretch/>
            </p:blipFill>
            <p:spPr>
              <a:xfrm>
                <a:off x="5652120" y="2348880"/>
                <a:ext cx="504056" cy="360040"/>
              </a:xfrm>
              <a:prstGeom prst="rect">
                <a:avLst/>
              </a:prstGeom>
            </p:spPr>
          </p:pic>
          <p:pic>
            <p:nvPicPr>
              <p:cNvPr id="15" name="Picture 14">
                <a:extLst>
                  <a:ext uri="{FF2B5EF4-FFF2-40B4-BE49-F238E27FC236}">
                    <a16:creationId xmlns:a16="http://schemas.microsoft.com/office/drawing/2014/main" id="{0A000C46-CB19-4B38-B05A-8510BCCBEA62}"/>
                  </a:ext>
                </a:extLst>
              </p:cNvPr>
              <p:cNvPicPr>
                <a:picLocks noChangeAspect="1"/>
              </p:cNvPicPr>
              <p:nvPr/>
            </p:nvPicPr>
            <p:blipFill rotWithShape="1">
              <a:blip r:embed="rId2"/>
              <a:srcRect l="38775" t="-4738" r="31450" b="78097"/>
              <a:stretch/>
            </p:blipFill>
            <p:spPr>
              <a:xfrm>
                <a:off x="2059463" y="4745741"/>
                <a:ext cx="504056" cy="360040"/>
              </a:xfrm>
              <a:prstGeom prst="rect">
                <a:avLst/>
              </a:prstGeom>
            </p:spPr>
          </p:pic>
          <p:pic>
            <p:nvPicPr>
              <p:cNvPr id="16" name="Picture 15">
                <a:extLst>
                  <a:ext uri="{FF2B5EF4-FFF2-40B4-BE49-F238E27FC236}">
                    <a16:creationId xmlns:a16="http://schemas.microsoft.com/office/drawing/2014/main" id="{2A0C5511-F817-4A98-AEAD-EF4551DF8C38}"/>
                  </a:ext>
                </a:extLst>
              </p:cNvPr>
              <p:cNvPicPr>
                <a:picLocks noChangeAspect="1"/>
              </p:cNvPicPr>
              <p:nvPr/>
            </p:nvPicPr>
            <p:blipFill rotWithShape="1">
              <a:blip r:embed="rId2"/>
              <a:srcRect l="38775" t="5890" r="31450" b="78097"/>
              <a:stretch/>
            </p:blipFill>
            <p:spPr>
              <a:xfrm>
                <a:off x="225527" y="1241533"/>
                <a:ext cx="1143744" cy="325494"/>
              </a:xfrm>
              <a:prstGeom prst="rect">
                <a:avLst/>
              </a:prstGeom>
            </p:spPr>
          </p:pic>
          <p:pic>
            <p:nvPicPr>
              <p:cNvPr id="17" name="Picture 16">
                <a:extLst>
                  <a:ext uri="{FF2B5EF4-FFF2-40B4-BE49-F238E27FC236}">
                    <a16:creationId xmlns:a16="http://schemas.microsoft.com/office/drawing/2014/main" id="{BD7FC6EF-B446-45A3-AAF0-5C3E42637F2E}"/>
                  </a:ext>
                </a:extLst>
              </p:cNvPr>
              <p:cNvPicPr>
                <a:picLocks noChangeAspect="1"/>
              </p:cNvPicPr>
              <p:nvPr/>
            </p:nvPicPr>
            <p:blipFill rotWithShape="1">
              <a:blip r:embed="rId2"/>
              <a:srcRect l="38775" t="5890" r="31450" b="78097"/>
              <a:stretch/>
            </p:blipFill>
            <p:spPr>
              <a:xfrm>
                <a:off x="4980206" y="5916067"/>
                <a:ext cx="1319985" cy="325494"/>
              </a:xfrm>
              <a:prstGeom prst="rect">
                <a:avLst/>
              </a:prstGeom>
            </p:spPr>
          </p:pic>
        </p:grpSp>
        <p:sp>
          <p:nvSpPr>
            <p:cNvPr id="6" name="TextBox 5">
              <a:extLst>
                <a:ext uri="{FF2B5EF4-FFF2-40B4-BE49-F238E27FC236}">
                  <a16:creationId xmlns:a16="http://schemas.microsoft.com/office/drawing/2014/main" id="{74093EBF-A6C6-4EC4-ABF1-13ED53211FD6}"/>
                </a:ext>
              </a:extLst>
            </p:cNvPr>
            <p:cNvSpPr txBox="1"/>
            <p:nvPr/>
          </p:nvSpPr>
          <p:spPr>
            <a:xfrm>
              <a:off x="797399" y="2361402"/>
              <a:ext cx="338554" cy="369332"/>
            </a:xfrm>
            <a:prstGeom prst="rect">
              <a:avLst/>
            </a:prstGeom>
            <a:noFill/>
          </p:spPr>
          <p:txBody>
            <a:bodyPr wrap="none" rtlCol="0">
              <a:spAutoFit/>
            </a:bodyPr>
            <a:lstStyle/>
            <a:p>
              <a:r>
                <a:rPr lang="en-GB" dirty="0">
                  <a:solidFill>
                    <a:srgbClr val="00B050"/>
                  </a:solidFill>
                </a:rPr>
                <a:t>P</a:t>
              </a:r>
            </a:p>
          </p:txBody>
        </p:sp>
        <p:sp>
          <p:nvSpPr>
            <p:cNvPr id="19" name="TextBox 18">
              <a:extLst>
                <a:ext uri="{FF2B5EF4-FFF2-40B4-BE49-F238E27FC236}">
                  <a16:creationId xmlns:a16="http://schemas.microsoft.com/office/drawing/2014/main" id="{B7E4B77C-8216-45A0-B6ED-79A384384958}"/>
                </a:ext>
              </a:extLst>
            </p:cNvPr>
            <p:cNvSpPr txBox="1"/>
            <p:nvPr/>
          </p:nvSpPr>
          <p:spPr>
            <a:xfrm>
              <a:off x="579243" y="3788662"/>
              <a:ext cx="631904" cy="307777"/>
            </a:xfrm>
            <a:prstGeom prst="rect">
              <a:avLst/>
            </a:prstGeom>
            <a:noFill/>
          </p:spPr>
          <p:txBody>
            <a:bodyPr wrap="none" rtlCol="0">
              <a:spAutoFit/>
            </a:bodyPr>
            <a:lstStyle/>
            <a:p>
              <a:r>
                <a:rPr lang="en-GB" sz="1400" dirty="0">
                  <a:solidFill>
                    <a:srgbClr val="00B050"/>
                  </a:solidFill>
                </a:rPr>
                <a:t>1 </a:t>
              </a:r>
              <a:r>
                <a:rPr lang="en-GB" sz="1400" dirty="0" err="1">
                  <a:solidFill>
                    <a:srgbClr val="00B050"/>
                  </a:solidFill>
                </a:rPr>
                <a:t>atm</a:t>
              </a:r>
              <a:endParaRPr lang="en-GB" sz="1400" dirty="0">
                <a:solidFill>
                  <a:srgbClr val="00B050"/>
                </a:solidFill>
              </a:endParaRPr>
            </a:p>
          </p:txBody>
        </p:sp>
        <p:sp>
          <p:nvSpPr>
            <p:cNvPr id="20" name="TextBox 19">
              <a:extLst>
                <a:ext uri="{FF2B5EF4-FFF2-40B4-BE49-F238E27FC236}">
                  <a16:creationId xmlns:a16="http://schemas.microsoft.com/office/drawing/2014/main" id="{ED16D50E-60AB-4225-9287-C320D32FB19D}"/>
                </a:ext>
              </a:extLst>
            </p:cNvPr>
            <p:cNvSpPr txBox="1"/>
            <p:nvPr/>
          </p:nvSpPr>
          <p:spPr>
            <a:xfrm>
              <a:off x="1493301" y="3158352"/>
              <a:ext cx="877163" cy="369332"/>
            </a:xfrm>
            <a:prstGeom prst="rect">
              <a:avLst/>
            </a:prstGeom>
            <a:noFill/>
          </p:spPr>
          <p:txBody>
            <a:bodyPr wrap="none" rtlCol="0">
              <a:spAutoFit/>
            </a:bodyPr>
            <a:lstStyle/>
            <a:p>
              <a:r>
                <a:rPr lang="en-GB" dirty="0">
                  <a:solidFill>
                    <a:srgbClr val="FF0000"/>
                  </a:solidFill>
                </a:rPr>
                <a:t>SOLID</a:t>
              </a:r>
            </a:p>
          </p:txBody>
        </p:sp>
        <p:sp>
          <p:nvSpPr>
            <p:cNvPr id="21" name="TextBox 20">
              <a:extLst>
                <a:ext uri="{FF2B5EF4-FFF2-40B4-BE49-F238E27FC236}">
                  <a16:creationId xmlns:a16="http://schemas.microsoft.com/office/drawing/2014/main" id="{75FB1A5D-FDEB-496C-8DA2-F0EAF90B67BD}"/>
                </a:ext>
              </a:extLst>
            </p:cNvPr>
            <p:cNvSpPr txBox="1"/>
            <p:nvPr/>
          </p:nvSpPr>
          <p:spPr>
            <a:xfrm>
              <a:off x="3494790" y="5153448"/>
              <a:ext cx="671979" cy="369332"/>
            </a:xfrm>
            <a:prstGeom prst="rect">
              <a:avLst/>
            </a:prstGeom>
            <a:noFill/>
          </p:spPr>
          <p:txBody>
            <a:bodyPr wrap="none" rtlCol="0">
              <a:spAutoFit/>
            </a:bodyPr>
            <a:lstStyle/>
            <a:p>
              <a:r>
                <a:rPr lang="en-GB" dirty="0">
                  <a:solidFill>
                    <a:srgbClr val="00B050"/>
                  </a:solidFill>
                </a:rPr>
                <a:t>GAS</a:t>
              </a:r>
            </a:p>
          </p:txBody>
        </p:sp>
        <p:sp>
          <p:nvSpPr>
            <p:cNvPr id="22" name="TextBox 21">
              <a:extLst>
                <a:ext uri="{FF2B5EF4-FFF2-40B4-BE49-F238E27FC236}">
                  <a16:creationId xmlns:a16="http://schemas.microsoft.com/office/drawing/2014/main" id="{5A736C62-CBAA-416E-B702-DB0D643FA632}"/>
                </a:ext>
              </a:extLst>
            </p:cNvPr>
            <p:cNvSpPr txBox="1"/>
            <p:nvPr/>
          </p:nvSpPr>
          <p:spPr>
            <a:xfrm>
              <a:off x="3566015" y="3278870"/>
              <a:ext cx="954107" cy="369332"/>
            </a:xfrm>
            <a:prstGeom prst="rect">
              <a:avLst/>
            </a:prstGeom>
            <a:noFill/>
          </p:spPr>
          <p:txBody>
            <a:bodyPr wrap="none" rtlCol="0">
              <a:spAutoFit/>
            </a:bodyPr>
            <a:lstStyle/>
            <a:p>
              <a:r>
                <a:rPr lang="en-GB" dirty="0">
                  <a:solidFill>
                    <a:srgbClr val="0000FF"/>
                  </a:solidFill>
                </a:rPr>
                <a:t>LIQUID</a:t>
              </a:r>
            </a:p>
          </p:txBody>
        </p:sp>
        <p:sp>
          <p:nvSpPr>
            <p:cNvPr id="24" name="TextBox 23">
              <a:extLst>
                <a:ext uri="{FF2B5EF4-FFF2-40B4-BE49-F238E27FC236}">
                  <a16:creationId xmlns:a16="http://schemas.microsoft.com/office/drawing/2014/main" id="{A8ED79F4-3215-4322-953A-60342493C78B}"/>
                </a:ext>
              </a:extLst>
            </p:cNvPr>
            <p:cNvSpPr txBox="1"/>
            <p:nvPr/>
          </p:nvSpPr>
          <p:spPr>
            <a:xfrm>
              <a:off x="4682587" y="5828481"/>
              <a:ext cx="441146" cy="369332"/>
            </a:xfrm>
            <a:prstGeom prst="rect">
              <a:avLst/>
            </a:prstGeom>
            <a:noFill/>
          </p:spPr>
          <p:txBody>
            <a:bodyPr wrap="none" rtlCol="0">
              <a:spAutoFit/>
            </a:bodyPr>
            <a:lstStyle/>
            <a:p>
              <a:r>
                <a:rPr lang="en-GB" dirty="0">
                  <a:solidFill>
                    <a:srgbClr val="FF0000"/>
                  </a:solidFill>
                </a:rPr>
                <a:t>bp</a:t>
              </a:r>
            </a:p>
          </p:txBody>
        </p:sp>
        <p:sp>
          <p:nvSpPr>
            <p:cNvPr id="25" name="TextBox 24">
              <a:extLst>
                <a:ext uri="{FF2B5EF4-FFF2-40B4-BE49-F238E27FC236}">
                  <a16:creationId xmlns:a16="http://schemas.microsoft.com/office/drawing/2014/main" id="{DAEA4A1F-8937-448E-8AF9-43C506E5C86F}"/>
                </a:ext>
              </a:extLst>
            </p:cNvPr>
            <p:cNvSpPr txBox="1"/>
            <p:nvPr/>
          </p:nvSpPr>
          <p:spPr>
            <a:xfrm>
              <a:off x="5959362" y="5845627"/>
              <a:ext cx="338554" cy="369332"/>
            </a:xfrm>
            <a:prstGeom prst="rect">
              <a:avLst/>
            </a:prstGeom>
            <a:noFill/>
          </p:spPr>
          <p:txBody>
            <a:bodyPr wrap="none" rtlCol="0">
              <a:spAutoFit/>
            </a:bodyPr>
            <a:lstStyle/>
            <a:p>
              <a:r>
                <a:rPr lang="en-GB" dirty="0">
                  <a:solidFill>
                    <a:srgbClr val="FF0000"/>
                  </a:solidFill>
                </a:rPr>
                <a:t>T</a:t>
              </a:r>
            </a:p>
          </p:txBody>
        </p:sp>
        <p:cxnSp>
          <p:nvCxnSpPr>
            <p:cNvPr id="26" name="Straight Connector 25">
              <a:extLst>
                <a:ext uri="{FF2B5EF4-FFF2-40B4-BE49-F238E27FC236}">
                  <a16:creationId xmlns:a16="http://schemas.microsoft.com/office/drawing/2014/main" id="{8F3C401E-4387-4E70-804C-9BF2BD768699}"/>
                </a:ext>
              </a:extLst>
            </p:cNvPr>
            <p:cNvCxnSpPr>
              <a:cxnSpLocks/>
            </p:cNvCxnSpPr>
            <p:nvPr/>
          </p:nvCxnSpPr>
          <p:spPr>
            <a:xfrm flipH="1">
              <a:off x="1179227" y="3902515"/>
              <a:ext cx="3726820" cy="0"/>
            </a:xfrm>
            <a:prstGeom prst="line">
              <a:avLst/>
            </a:prstGeom>
            <a:ln w="19050">
              <a:solidFill>
                <a:srgbClr val="00B050"/>
              </a:solidFill>
              <a:prstDash val="sysDash"/>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11E3C20-A214-459E-97EF-D58E45AE0036}"/>
                </a:ext>
              </a:extLst>
            </p:cNvPr>
            <p:cNvCxnSpPr>
              <a:cxnSpLocks/>
            </p:cNvCxnSpPr>
            <p:nvPr/>
          </p:nvCxnSpPr>
          <p:spPr>
            <a:xfrm flipV="1">
              <a:off x="4906047" y="3919527"/>
              <a:ext cx="12997" cy="1900448"/>
            </a:xfrm>
            <a:prstGeom prst="line">
              <a:avLst/>
            </a:prstGeom>
            <a:ln w="19050">
              <a:solidFill>
                <a:srgbClr val="FF6600"/>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7992FAF-9F61-4B09-AD41-3C82A07A6EA4}"/>
                </a:ext>
              </a:extLst>
            </p:cNvPr>
            <p:cNvCxnSpPr>
              <a:cxnSpLocks/>
            </p:cNvCxnSpPr>
            <p:nvPr/>
          </p:nvCxnSpPr>
          <p:spPr>
            <a:xfrm flipV="1">
              <a:off x="2684730" y="5006030"/>
              <a:ext cx="0" cy="809543"/>
            </a:xfrm>
            <a:prstGeom prst="line">
              <a:avLst/>
            </a:prstGeom>
            <a:ln w="19050">
              <a:solidFill>
                <a:srgbClr val="FF6600"/>
              </a:solidFill>
              <a:prstDash val="sysDash"/>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D46C2FE6-7BF2-4F5D-A957-E53C78DF95D9}"/>
                </a:ext>
              </a:extLst>
            </p:cNvPr>
            <p:cNvSpPr txBox="1"/>
            <p:nvPr/>
          </p:nvSpPr>
          <p:spPr>
            <a:xfrm>
              <a:off x="2474960" y="5819975"/>
              <a:ext cx="505267" cy="369332"/>
            </a:xfrm>
            <a:prstGeom prst="rect">
              <a:avLst/>
            </a:prstGeom>
            <a:noFill/>
          </p:spPr>
          <p:txBody>
            <a:bodyPr wrap="none" rtlCol="0">
              <a:spAutoFit/>
            </a:bodyPr>
            <a:lstStyle/>
            <a:p>
              <a:r>
                <a:rPr lang="en-GB" dirty="0" err="1">
                  <a:solidFill>
                    <a:srgbClr val="FF0000"/>
                  </a:solidFill>
                </a:rPr>
                <a:t>mp</a:t>
              </a:r>
              <a:endParaRPr lang="en-GB" dirty="0">
                <a:solidFill>
                  <a:srgbClr val="FF0000"/>
                </a:solidFill>
              </a:endParaRPr>
            </a:p>
          </p:txBody>
        </p:sp>
        <p:pic>
          <p:nvPicPr>
            <p:cNvPr id="49" name="Picture 48">
              <a:extLst>
                <a:ext uri="{FF2B5EF4-FFF2-40B4-BE49-F238E27FC236}">
                  <a16:creationId xmlns:a16="http://schemas.microsoft.com/office/drawing/2014/main" id="{35DDEDAF-CE1B-4233-98BF-1530898DEDE2}"/>
                </a:ext>
              </a:extLst>
            </p:cNvPr>
            <p:cNvPicPr>
              <a:picLocks noChangeAspect="1"/>
            </p:cNvPicPr>
            <p:nvPr/>
          </p:nvPicPr>
          <p:blipFill rotWithShape="1">
            <a:blip r:embed="rId2"/>
            <a:srcRect l="38775" t="5890" r="31450" b="78097"/>
            <a:stretch/>
          </p:blipFill>
          <p:spPr>
            <a:xfrm flipV="1">
              <a:off x="920506" y="1151038"/>
              <a:ext cx="4715173" cy="1162711"/>
            </a:xfrm>
            <a:prstGeom prst="rect">
              <a:avLst/>
            </a:prstGeom>
          </p:spPr>
        </p:pic>
      </p:grpSp>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PHASE DIAGRAMS</a:t>
            </a:r>
            <a:endParaRPr lang="en-GB" sz="2400" b="1" dirty="0">
              <a:effectLst>
                <a:outerShdw blurRad="38100" dist="38100" dir="2700000" algn="tl">
                  <a:srgbClr val="000000">
                    <a:alpha val="43137"/>
                  </a:srgbClr>
                </a:outerShdw>
              </a:effectLst>
            </a:endParaRPr>
          </a:p>
        </p:txBody>
      </p:sp>
      <p:sp>
        <p:nvSpPr>
          <p:cNvPr id="2" name="Oval 1">
            <a:extLst>
              <a:ext uri="{FF2B5EF4-FFF2-40B4-BE49-F238E27FC236}">
                <a16:creationId xmlns:a16="http://schemas.microsoft.com/office/drawing/2014/main" id="{7EDB726C-82E1-4A9E-A5A9-057441C42D3C}"/>
              </a:ext>
            </a:extLst>
          </p:cNvPr>
          <p:cNvSpPr/>
          <p:nvPr/>
        </p:nvSpPr>
        <p:spPr>
          <a:xfrm>
            <a:off x="1913794" y="3880489"/>
            <a:ext cx="315554" cy="311379"/>
          </a:xfrm>
          <a:prstGeom prst="ellipse">
            <a:avLst/>
          </a:prstGeom>
          <a:noFill/>
          <a:ln w="28575">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4" name="Straight Connector 13">
            <a:extLst>
              <a:ext uri="{FF2B5EF4-FFF2-40B4-BE49-F238E27FC236}">
                <a16:creationId xmlns:a16="http://schemas.microsoft.com/office/drawing/2014/main" id="{7BDE124C-F97F-4167-AB0C-5579C9020250}"/>
              </a:ext>
            </a:extLst>
          </p:cNvPr>
          <p:cNvCxnSpPr>
            <a:cxnSpLocks/>
            <a:stCxn id="2" idx="6"/>
          </p:cNvCxnSpPr>
          <p:nvPr/>
        </p:nvCxnSpPr>
        <p:spPr>
          <a:xfrm flipV="1">
            <a:off x="2229348" y="3796762"/>
            <a:ext cx="2630684" cy="239417"/>
          </a:xfrm>
          <a:prstGeom prst="line">
            <a:avLst/>
          </a:prstGeom>
          <a:ln w="9525">
            <a:solidFill>
              <a:srgbClr val="FF660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439E3608-95A6-4BB6-BCB9-3FA3D05FDB93}"/>
              </a:ext>
            </a:extLst>
          </p:cNvPr>
          <p:cNvSpPr txBox="1"/>
          <p:nvPr/>
        </p:nvSpPr>
        <p:spPr>
          <a:xfrm>
            <a:off x="4902333" y="3539702"/>
            <a:ext cx="3486090" cy="646331"/>
          </a:xfrm>
          <a:prstGeom prst="rect">
            <a:avLst/>
          </a:prstGeom>
          <a:noFill/>
        </p:spPr>
        <p:txBody>
          <a:bodyPr wrap="square" rtlCol="0">
            <a:spAutoFit/>
          </a:bodyPr>
          <a:lstStyle/>
          <a:p>
            <a:r>
              <a:rPr lang="en-GB" b="1" dirty="0">
                <a:solidFill>
                  <a:srgbClr val="FF6600"/>
                </a:solidFill>
                <a:latin typeface="Calibri" panose="020F0502020204030204" pitchFamily="34" charset="0"/>
                <a:cs typeface="Calibri" panose="020F0502020204030204" pitchFamily="34" charset="0"/>
              </a:rPr>
              <a:t>Triple point</a:t>
            </a:r>
            <a:r>
              <a:rPr lang="en-GB" dirty="0">
                <a:solidFill>
                  <a:srgbClr val="FF6600"/>
                </a:solidFill>
                <a:latin typeface="Calibri" panose="020F0502020204030204" pitchFamily="34" charset="0"/>
                <a:cs typeface="Calibri" panose="020F0502020204030204" pitchFamily="34" charset="0"/>
              </a:rPr>
              <a:t>: at this point all 3 phases can coexist</a:t>
            </a:r>
          </a:p>
        </p:txBody>
      </p:sp>
      <p:sp>
        <p:nvSpPr>
          <p:cNvPr id="51" name="Oval 50">
            <a:extLst>
              <a:ext uri="{FF2B5EF4-FFF2-40B4-BE49-F238E27FC236}">
                <a16:creationId xmlns:a16="http://schemas.microsoft.com/office/drawing/2014/main" id="{E04C54C5-0A12-4694-8621-B4EFCE80862D}"/>
              </a:ext>
            </a:extLst>
          </p:cNvPr>
          <p:cNvSpPr/>
          <p:nvPr/>
        </p:nvSpPr>
        <p:spPr>
          <a:xfrm>
            <a:off x="4801528" y="1411863"/>
            <a:ext cx="315554" cy="311379"/>
          </a:xfrm>
          <a:prstGeom prst="ellipse">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030A0"/>
              </a:solidFill>
            </a:endParaRPr>
          </a:p>
        </p:txBody>
      </p:sp>
      <p:sp>
        <p:nvSpPr>
          <p:cNvPr id="52" name="TextBox 51">
            <a:extLst>
              <a:ext uri="{FF2B5EF4-FFF2-40B4-BE49-F238E27FC236}">
                <a16:creationId xmlns:a16="http://schemas.microsoft.com/office/drawing/2014/main" id="{A1AA7D40-9B5C-4C74-8D43-6B27B88FF31B}"/>
              </a:ext>
            </a:extLst>
          </p:cNvPr>
          <p:cNvSpPr txBox="1"/>
          <p:nvPr/>
        </p:nvSpPr>
        <p:spPr>
          <a:xfrm>
            <a:off x="5684570" y="1211151"/>
            <a:ext cx="3486090" cy="923330"/>
          </a:xfrm>
          <a:prstGeom prst="rect">
            <a:avLst/>
          </a:prstGeom>
          <a:noFill/>
        </p:spPr>
        <p:txBody>
          <a:bodyPr wrap="square" rtlCol="0">
            <a:spAutoFit/>
          </a:bodyPr>
          <a:lstStyle/>
          <a:p>
            <a:r>
              <a:rPr lang="en-GB" b="1" dirty="0">
                <a:solidFill>
                  <a:srgbClr val="7030A0"/>
                </a:solidFill>
                <a:latin typeface="Calibri" panose="020F0502020204030204" pitchFamily="34" charset="0"/>
                <a:cs typeface="Calibri" panose="020F0502020204030204" pitchFamily="34" charset="0"/>
              </a:rPr>
              <a:t>Critical point</a:t>
            </a:r>
            <a:r>
              <a:rPr lang="en-GB" dirty="0">
                <a:solidFill>
                  <a:srgbClr val="7030A0"/>
                </a:solidFill>
                <a:latin typeface="Calibri" panose="020F0502020204030204" pitchFamily="34" charset="0"/>
                <a:cs typeface="Calibri" panose="020F0502020204030204" pitchFamily="34" charset="0"/>
              </a:rPr>
              <a:t>: after this point gas cannot be condensed. Supercritical fluid</a:t>
            </a:r>
          </a:p>
        </p:txBody>
      </p:sp>
      <p:cxnSp>
        <p:nvCxnSpPr>
          <p:cNvPr id="53" name="Straight Connector 52">
            <a:extLst>
              <a:ext uri="{FF2B5EF4-FFF2-40B4-BE49-F238E27FC236}">
                <a16:creationId xmlns:a16="http://schemas.microsoft.com/office/drawing/2014/main" id="{3071BE88-EE64-415C-A996-29B1F041D611}"/>
              </a:ext>
            </a:extLst>
          </p:cNvPr>
          <p:cNvCxnSpPr>
            <a:cxnSpLocks/>
          </p:cNvCxnSpPr>
          <p:nvPr/>
        </p:nvCxnSpPr>
        <p:spPr>
          <a:xfrm flipV="1">
            <a:off x="5117082" y="1430368"/>
            <a:ext cx="567488" cy="95890"/>
          </a:xfrm>
          <a:prstGeom prst="line">
            <a:avLst/>
          </a:prstGeom>
          <a:ln w="9525">
            <a:solidFill>
              <a:srgbClr val="7030A0"/>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15643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3"/>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4"/>
            <a:stretch>
              <a:fillRect/>
            </a:stretch>
          </p:blipFill>
          <p:spPr>
            <a:xfrm>
              <a:off x="7760249" y="6381328"/>
              <a:ext cx="1383751" cy="483518"/>
            </a:xfrm>
            <a:prstGeom prst="rect">
              <a:avLst/>
            </a:prstGeom>
          </p:spPr>
        </p:pic>
      </p:grpSp>
      <p:sp>
        <p:nvSpPr>
          <p:cNvPr id="2" name="AutoShape 2" descr="Topological pressure-temperature phase diagram of TNT representing the... |  Download Scientific Diagram">
            <a:extLst>
              <a:ext uri="{FF2B5EF4-FFF2-40B4-BE49-F238E27FC236}">
                <a16:creationId xmlns:a16="http://schemas.microsoft.com/office/drawing/2014/main" id="{8257D466-260E-4BE7-832B-B7DF5AAEE5E6}"/>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a:extLst>
              <a:ext uri="{FF2B5EF4-FFF2-40B4-BE49-F238E27FC236}">
                <a16:creationId xmlns:a16="http://schemas.microsoft.com/office/drawing/2014/main" id="{1DDDFA24-603C-4641-80D2-39F699ED7264}"/>
              </a:ext>
            </a:extLst>
          </p:cNvPr>
          <p:cNvPicPr>
            <a:picLocks noChangeAspect="1"/>
          </p:cNvPicPr>
          <p:nvPr/>
        </p:nvPicPr>
        <p:blipFill>
          <a:blip r:embed="rId5"/>
          <a:stretch>
            <a:fillRect/>
          </a:stretch>
        </p:blipFill>
        <p:spPr>
          <a:xfrm>
            <a:off x="971600" y="673239"/>
            <a:ext cx="4752480" cy="4941738"/>
          </a:xfrm>
          <a:prstGeom prst="rect">
            <a:avLst/>
          </a:prstGeom>
        </p:spPr>
      </p:pic>
      <p:sp>
        <p:nvSpPr>
          <p:cNvPr id="9" name="TextBox 8">
            <a:extLst>
              <a:ext uri="{FF2B5EF4-FFF2-40B4-BE49-F238E27FC236}">
                <a16:creationId xmlns:a16="http://schemas.microsoft.com/office/drawing/2014/main" id="{9BAFE213-E348-47BE-BA06-9D2D29201F12}"/>
              </a:ext>
            </a:extLst>
          </p:cNvPr>
          <p:cNvSpPr txBox="1"/>
          <p:nvPr/>
        </p:nvSpPr>
        <p:spPr>
          <a:xfrm>
            <a:off x="971600" y="5762858"/>
            <a:ext cx="7560840" cy="954107"/>
          </a:xfrm>
          <a:prstGeom prst="rect">
            <a:avLst/>
          </a:prstGeom>
          <a:noFill/>
        </p:spPr>
        <p:txBody>
          <a:bodyPr wrap="square">
            <a:spAutoFit/>
          </a:bodyPr>
          <a:lstStyle/>
          <a:p>
            <a:pPr algn="l"/>
            <a:r>
              <a:rPr lang="en-GB" sz="1400" b="0" i="0" dirty="0">
                <a:solidFill>
                  <a:srgbClr val="111111"/>
                </a:solidFill>
                <a:effectLst/>
                <a:latin typeface="Roboto" panose="02000000000000000000" pitchFamily="2" charset="0"/>
              </a:rPr>
              <a:t>Topological pressure-temperature phase diagram of TNT representing the stability regions of forms O and M, the liquid (L) and the vapor (V) phase. Triple points: 1: M-L-V, 2: O-L-V, 3: O-M-L, 4: O-M-V. Stability ranking: solid black lines: stable, dashed lines: metastable, white lines: </a:t>
            </a:r>
            <a:r>
              <a:rPr lang="en-GB" sz="1400" b="0" i="0" dirty="0" err="1">
                <a:solidFill>
                  <a:srgbClr val="111111"/>
                </a:solidFill>
                <a:effectLst/>
                <a:latin typeface="Roboto" panose="02000000000000000000" pitchFamily="2" charset="0"/>
              </a:rPr>
              <a:t>supermetastable</a:t>
            </a:r>
            <a:endParaRPr lang="en-GB" sz="1400" b="0" i="0" dirty="0">
              <a:solidFill>
                <a:srgbClr val="111111"/>
              </a:solidFill>
              <a:effectLst/>
              <a:latin typeface="Roboto" panose="02000000000000000000" pitchFamily="2" charset="0"/>
            </a:endParaRPr>
          </a:p>
        </p:txBody>
      </p:sp>
      <p:sp>
        <p:nvSpPr>
          <p:cNvPr id="10" name="TextBox 9">
            <a:extLst>
              <a:ext uri="{FF2B5EF4-FFF2-40B4-BE49-F238E27FC236}">
                <a16:creationId xmlns:a16="http://schemas.microsoft.com/office/drawing/2014/main" id="{44B17302-EECB-4DDD-8655-104509B6840E}"/>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TNT PHASE DIAGRAMS</a:t>
            </a:r>
            <a:endParaRPr lang="en-GB" sz="2400" b="1" dirty="0">
              <a:effectLst>
                <a:outerShdw blurRad="38100" dist="38100" dir="2700000" algn="tl">
                  <a:srgbClr val="000000">
                    <a:alpha val="43137"/>
                  </a:srgbClr>
                </a:outerShdw>
              </a:effectLst>
            </a:endParaRPr>
          </a:p>
        </p:txBody>
      </p:sp>
      <p:sp>
        <p:nvSpPr>
          <p:cNvPr id="11" name="TextBox 10">
            <a:extLst>
              <a:ext uri="{FF2B5EF4-FFF2-40B4-BE49-F238E27FC236}">
                <a16:creationId xmlns:a16="http://schemas.microsoft.com/office/drawing/2014/main" id="{E3CDB4E8-FDE3-434D-BB48-9A4CB3914A25}"/>
              </a:ext>
            </a:extLst>
          </p:cNvPr>
          <p:cNvSpPr txBox="1"/>
          <p:nvPr/>
        </p:nvSpPr>
        <p:spPr>
          <a:xfrm>
            <a:off x="5861503" y="1584962"/>
            <a:ext cx="3030977" cy="2308324"/>
          </a:xfrm>
          <a:prstGeom prst="rect">
            <a:avLst/>
          </a:prstGeom>
          <a:noFill/>
        </p:spPr>
        <p:txBody>
          <a:bodyPr wrap="square">
            <a:spAutoFit/>
          </a:bodyPr>
          <a:lstStyle/>
          <a:p>
            <a:r>
              <a:rPr lang="en-GB" b="0" i="0" dirty="0">
                <a:solidFill>
                  <a:srgbClr val="000000"/>
                </a:solidFill>
                <a:effectLst/>
                <a:latin typeface="ff5"/>
              </a:rPr>
              <a:t>O - orthorhombic polymorph</a:t>
            </a:r>
          </a:p>
          <a:p>
            <a:r>
              <a:rPr lang="en-GB" b="0" i="0" dirty="0">
                <a:solidFill>
                  <a:srgbClr val="000000"/>
                </a:solidFill>
                <a:effectLst/>
                <a:latin typeface="ff5"/>
              </a:rPr>
              <a:t>M - monoclinic polymorph</a:t>
            </a:r>
          </a:p>
          <a:p>
            <a:endParaRPr lang="en-GB" dirty="0">
              <a:solidFill>
                <a:srgbClr val="000000"/>
              </a:solidFill>
              <a:latin typeface="ff5"/>
            </a:endParaRPr>
          </a:p>
          <a:p>
            <a:r>
              <a:rPr lang="en-GB">
                <a:solidFill>
                  <a:srgbClr val="4D5156"/>
                </a:solidFill>
                <a:latin typeface="arial" panose="020B0604020202020204" pitchFamily="34" charset="0"/>
              </a:rPr>
              <a:t>P</a:t>
            </a:r>
            <a:r>
              <a:rPr lang="en-GB" b="0" i="0">
                <a:solidFill>
                  <a:srgbClr val="4D5156"/>
                </a:solidFill>
                <a:effectLst/>
                <a:latin typeface="arial" panose="020B0604020202020204" pitchFamily="34" charset="0"/>
              </a:rPr>
              <a:t>olymorphism </a:t>
            </a:r>
            <a:r>
              <a:rPr lang="en-GB" b="0" i="0" dirty="0">
                <a:solidFill>
                  <a:srgbClr val="4D5156"/>
                </a:solidFill>
                <a:effectLst/>
                <a:latin typeface="arial" panose="020B0604020202020204" pitchFamily="34" charset="0"/>
              </a:rPr>
              <a:t>describes the existence of a solid material in more than one form or crystal structure. </a:t>
            </a:r>
            <a:endParaRPr lang="en-GB" dirty="0"/>
          </a:p>
          <a:p>
            <a:endParaRPr lang="en-GB" dirty="0"/>
          </a:p>
        </p:txBody>
      </p:sp>
    </p:spTree>
    <p:extLst>
      <p:ext uri="{BB962C8B-B14F-4D97-AF65-F5344CB8AC3E}">
        <p14:creationId xmlns:p14="http://schemas.microsoft.com/office/powerpoint/2010/main" val="10800513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2"/>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3"/>
            <a:stretch>
              <a:fillRect/>
            </a:stretch>
          </p:blipFill>
          <p:spPr>
            <a:xfrm>
              <a:off x="7760249" y="6381328"/>
              <a:ext cx="1383751" cy="483518"/>
            </a:xfrm>
            <a:prstGeom prst="rect">
              <a:avLst/>
            </a:prstGeom>
          </p:spPr>
        </p:pic>
      </p:grpSp>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WHY IS KEVLAR SO STRONG?</a:t>
            </a:r>
            <a:endParaRPr lang="en-GB" sz="2400" b="1" dirty="0">
              <a:effectLst>
                <a:outerShdw blurRad="38100" dist="38100" dir="2700000" algn="tl">
                  <a:srgbClr val="000000">
                    <a:alpha val="43137"/>
                  </a:srgbClr>
                </a:outerShdw>
              </a:effectLst>
            </a:endParaRPr>
          </a:p>
        </p:txBody>
      </p:sp>
      <p:pic>
        <p:nvPicPr>
          <p:cNvPr id="6" name="Picture 5" descr="Diagram, text&#10;&#10;Description automatically generated">
            <a:extLst>
              <a:ext uri="{FF2B5EF4-FFF2-40B4-BE49-F238E27FC236}">
                <a16:creationId xmlns:a16="http://schemas.microsoft.com/office/drawing/2014/main" id="{5696BE36-A8A0-41AF-98D9-F063194C91BF}"/>
              </a:ext>
            </a:extLst>
          </p:cNvPr>
          <p:cNvPicPr>
            <a:picLocks noChangeAspect="1"/>
          </p:cNvPicPr>
          <p:nvPr/>
        </p:nvPicPr>
        <p:blipFill rotWithShape="1">
          <a:blip r:embed="rId4">
            <a:extLst>
              <a:ext uri="{28A0092B-C50C-407E-A947-70E740481C1C}">
                <a14:useLocalDpi xmlns:a14="http://schemas.microsoft.com/office/drawing/2010/main" val="0"/>
              </a:ext>
            </a:extLst>
          </a:blip>
          <a:srcRect l="1816" t="16915" r="50150" b="75483"/>
          <a:stretch/>
        </p:blipFill>
        <p:spPr>
          <a:xfrm>
            <a:off x="4147124" y="837288"/>
            <a:ext cx="4922983" cy="992356"/>
          </a:xfrm>
          <a:prstGeom prst="rect">
            <a:avLst/>
          </a:prstGeom>
        </p:spPr>
      </p:pic>
      <p:sp>
        <p:nvSpPr>
          <p:cNvPr id="9" name="TextBox 8">
            <a:extLst>
              <a:ext uri="{FF2B5EF4-FFF2-40B4-BE49-F238E27FC236}">
                <a16:creationId xmlns:a16="http://schemas.microsoft.com/office/drawing/2014/main" id="{51609924-C5D9-4C86-93BB-A5CD247E649D}"/>
              </a:ext>
            </a:extLst>
          </p:cNvPr>
          <p:cNvSpPr txBox="1"/>
          <p:nvPr/>
        </p:nvSpPr>
        <p:spPr>
          <a:xfrm>
            <a:off x="489312" y="587457"/>
            <a:ext cx="3534686" cy="1260345"/>
          </a:xfrm>
          <a:prstGeom prst="rect">
            <a:avLst/>
          </a:prstGeom>
          <a:noFill/>
          <a:ln w="19050">
            <a:solidFill>
              <a:srgbClr val="FF0000"/>
            </a:solidFill>
          </a:ln>
        </p:spPr>
        <p:txBody>
          <a:bodyPr wrap="none" rtlCol="0">
            <a:spAutoFit/>
          </a:bodyPr>
          <a:lstStyle/>
          <a:p>
            <a:pPr marL="285750" indent="-285750">
              <a:lnSpc>
                <a:spcPct val="130000"/>
              </a:lnSpc>
              <a:buFont typeface="Arial" panose="020B0604020202020204" pitchFamily="34" charset="0"/>
              <a:buChar char="•"/>
            </a:pPr>
            <a:r>
              <a:rPr lang="en-GB" sz="2000" dirty="0">
                <a:latin typeface="Calibri" panose="020F0502020204030204" pitchFamily="34" charset="0"/>
                <a:cs typeface="Calibri" panose="020F0502020204030204" pitchFamily="34" charset="0"/>
              </a:rPr>
              <a:t>DuPont, 1965</a:t>
            </a:r>
          </a:p>
          <a:p>
            <a:pPr marL="285750" indent="-285750">
              <a:lnSpc>
                <a:spcPct val="130000"/>
              </a:lnSpc>
              <a:buFont typeface="Arial" panose="020B0604020202020204" pitchFamily="34" charset="0"/>
              <a:buChar char="•"/>
            </a:pPr>
            <a:r>
              <a:rPr lang="en-GB" sz="2000" dirty="0">
                <a:latin typeface="Calibri" panose="020F0502020204030204" pitchFamily="34" charset="0"/>
                <a:cs typeface="Calibri" panose="020F0502020204030204" pitchFamily="34" charset="0"/>
              </a:rPr>
              <a:t>lightweight, flexible, resistant</a:t>
            </a:r>
          </a:p>
          <a:p>
            <a:pPr marL="285750" indent="-285750">
              <a:lnSpc>
                <a:spcPct val="130000"/>
              </a:lnSpc>
              <a:buFont typeface="Arial" panose="020B0604020202020204" pitchFamily="34" charset="0"/>
              <a:buChar char="•"/>
            </a:pPr>
            <a:r>
              <a:rPr lang="en-GB" sz="2000" dirty="0">
                <a:latin typeface="Calibri" panose="020F0502020204030204" pitchFamily="34" charset="0"/>
                <a:cs typeface="Calibri" panose="020F0502020204030204" pitchFamily="34" charset="0"/>
              </a:rPr>
              <a:t>5 times stronger than steel </a:t>
            </a:r>
          </a:p>
        </p:txBody>
      </p:sp>
      <p:sp>
        <p:nvSpPr>
          <p:cNvPr id="11" name="TextBox 10">
            <a:extLst>
              <a:ext uri="{FF2B5EF4-FFF2-40B4-BE49-F238E27FC236}">
                <a16:creationId xmlns:a16="http://schemas.microsoft.com/office/drawing/2014/main" id="{F263161F-5A81-4C47-B0CA-C34D3DD83B7F}"/>
              </a:ext>
            </a:extLst>
          </p:cNvPr>
          <p:cNvSpPr txBox="1"/>
          <p:nvPr/>
        </p:nvSpPr>
        <p:spPr>
          <a:xfrm>
            <a:off x="914199" y="2088266"/>
            <a:ext cx="2467977" cy="707886"/>
          </a:xfrm>
          <a:prstGeom prst="rect">
            <a:avLst/>
          </a:prstGeom>
          <a:noFill/>
          <a:ln w="19050">
            <a:solidFill>
              <a:srgbClr val="0000FF"/>
            </a:solidFill>
          </a:ln>
        </p:spPr>
        <p:txBody>
          <a:bodyPr wrap="square" rtlCol="0">
            <a:spAutoFit/>
          </a:bodyPr>
          <a:lstStyle/>
          <a:p>
            <a:r>
              <a:rPr lang="en-GB" sz="2000" b="1" dirty="0">
                <a:solidFill>
                  <a:srgbClr val="0070C0"/>
                </a:solidFill>
                <a:latin typeface="Calibri" panose="020F0502020204030204" pitchFamily="34" charset="0"/>
                <a:cs typeface="Calibri" panose="020F0502020204030204" pitchFamily="34" charset="0"/>
              </a:rPr>
              <a:t>highly ordered, crystalline structure</a:t>
            </a:r>
          </a:p>
        </p:txBody>
      </p:sp>
      <p:sp>
        <p:nvSpPr>
          <p:cNvPr id="12" name="TextBox 11">
            <a:extLst>
              <a:ext uri="{FF2B5EF4-FFF2-40B4-BE49-F238E27FC236}">
                <a16:creationId xmlns:a16="http://schemas.microsoft.com/office/drawing/2014/main" id="{A0E045F0-85C4-4510-ABFE-29B9A80E0494}"/>
              </a:ext>
            </a:extLst>
          </p:cNvPr>
          <p:cNvSpPr txBox="1"/>
          <p:nvPr/>
        </p:nvSpPr>
        <p:spPr>
          <a:xfrm>
            <a:off x="272378" y="3036616"/>
            <a:ext cx="3751620" cy="2862322"/>
          </a:xfrm>
          <a:prstGeom prst="rect">
            <a:avLst/>
          </a:prstGeom>
          <a:noFill/>
          <a:ln w="19050">
            <a:solidFill>
              <a:srgbClr val="0000FF"/>
            </a:solidFill>
          </a:ln>
        </p:spPr>
        <p:txBody>
          <a:bodyPr wrap="square" rtlCol="0">
            <a:spAutoFit/>
          </a:bodyPr>
          <a:lstStyle/>
          <a:p>
            <a:pPr marL="342900" indent="-342900">
              <a:buAutoNum type="arabicPeriod"/>
            </a:pPr>
            <a:r>
              <a:rPr lang="en-GB" sz="2000" dirty="0">
                <a:latin typeface="Calibri" panose="020F0502020204030204" pitchFamily="34" charset="0"/>
                <a:cs typeface="Calibri" panose="020F0502020204030204" pitchFamily="34" charset="0"/>
              </a:rPr>
              <a:t>Benzene rings linked by amide group – rigidity (limited bond rotation)</a:t>
            </a:r>
          </a:p>
          <a:p>
            <a:pPr marL="342900" indent="-342900">
              <a:buAutoNum type="arabicPeriod"/>
            </a:pPr>
            <a:r>
              <a:rPr lang="en-GB" sz="2000" dirty="0">
                <a:latin typeface="Calibri" panose="020F0502020204030204" pitchFamily="34" charset="0"/>
                <a:cs typeface="Calibri" panose="020F0502020204030204" pitchFamily="34" charset="0"/>
              </a:rPr>
              <a:t>Hydrogen bonding between the chains – prevents slipping</a:t>
            </a:r>
          </a:p>
          <a:p>
            <a:pPr marL="342900" indent="-342900">
              <a:buAutoNum type="arabicPeriod"/>
            </a:pPr>
            <a:r>
              <a:rPr lang="en-GB" sz="2000" dirty="0">
                <a:latin typeface="Calibri" panose="020F0502020204030204" pitchFamily="34" charset="0"/>
                <a:cs typeface="Calibri" panose="020F0502020204030204" pitchFamily="34" charset="0"/>
              </a:rPr>
              <a:t>The chains orientate themselves along the fibre axis with H-bonding linking adjacent chains</a:t>
            </a:r>
          </a:p>
        </p:txBody>
      </p:sp>
      <p:cxnSp>
        <p:nvCxnSpPr>
          <p:cNvPr id="16" name="Straight Arrow Connector 15">
            <a:extLst>
              <a:ext uri="{FF2B5EF4-FFF2-40B4-BE49-F238E27FC236}">
                <a16:creationId xmlns:a16="http://schemas.microsoft.com/office/drawing/2014/main" id="{A809D621-C639-4199-9C75-69039ACEED57}"/>
              </a:ext>
            </a:extLst>
          </p:cNvPr>
          <p:cNvCxnSpPr>
            <a:cxnSpLocks/>
            <a:stCxn id="11" idx="2"/>
            <a:endCxn id="12" idx="0"/>
          </p:cNvCxnSpPr>
          <p:nvPr/>
        </p:nvCxnSpPr>
        <p:spPr>
          <a:xfrm>
            <a:off x="2148188" y="2796152"/>
            <a:ext cx="0" cy="240464"/>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grpSp>
        <p:nvGrpSpPr>
          <p:cNvPr id="18" name="Group 17">
            <a:extLst>
              <a:ext uri="{FF2B5EF4-FFF2-40B4-BE49-F238E27FC236}">
                <a16:creationId xmlns:a16="http://schemas.microsoft.com/office/drawing/2014/main" id="{3E313CA4-F512-4F77-9F99-21EDFCADAD70}"/>
              </a:ext>
            </a:extLst>
          </p:cNvPr>
          <p:cNvGrpSpPr/>
          <p:nvPr/>
        </p:nvGrpSpPr>
        <p:grpSpPr>
          <a:xfrm>
            <a:off x="4147123" y="2639360"/>
            <a:ext cx="4922983" cy="3259578"/>
            <a:chOff x="4137890" y="2300713"/>
            <a:chExt cx="4528566" cy="3057022"/>
          </a:xfrm>
        </p:grpSpPr>
        <p:pic>
          <p:nvPicPr>
            <p:cNvPr id="14" name="Picture 13" descr="Diagram, text&#10;&#10;Description automatically generated">
              <a:extLst>
                <a:ext uri="{FF2B5EF4-FFF2-40B4-BE49-F238E27FC236}">
                  <a16:creationId xmlns:a16="http://schemas.microsoft.com/office/drawing/2014/main" id="{4E59FD2A-CCCC-4FB4-9CC2-BA8BDF410FAD}"/>
                </a:ext>
              </a:extLst>
            </p:cNvPr>
            <p:cNvPicPr>
              <a:picLocks noChangeAspect="1"/>
            </p:cNvPicPr>
            <p:nvPr/>
          </p:nvPicPr>
          <p:blipFill rotWithShape="1">
            <a:blip r:embed="rId4">
              <a:extLst>
                <a:ext uri="{28A0092B-C50C-407E-A947-70E740481C1C}">
                  <a14:useLocalDpi xmlns:a14="http://schemas.microsoft.com/office/drawing/2010/main" val="0"/>
                </a:ext>
              </a:extLst>
            </a:blip>
            <a:srcRect l="5055" t="53332" r="57044" b="2896"/>
            <a:stretch/>
          </p:blipFill>
          <p:spPr>
            <a:xfrm>
              <a:off x="4137890" y="2300713"/>
              <a:ext cx="2078182" cy="3057022"/>
            </a:xfrm>
            <a:prstGeom prst="rect">
              <a:avLst/>
            </a:prstGeom>
          </p:spPr>
        </p:pic>
        <p:pic>
          <p:nvPicPr>
            <p:cNvPr id="17" name="Picture 16" descr="Diagram, text&#10;&#10;Description automatically generated">
              <a:extLst>
                <a:ext uri="{FF2B5EF4-FFF2-40B4-BE49-F238E27FC236}">
                  <a16:creationId xmlns:a16="http://schemas.microsoft.com/office/drawing/2014/main" id="{1F1B8587-2481-40E7-A0E0-5151439D9F64}"/>
                </a:ext>
              </a:extLst>
            </p:cNvPr>
            <p:cNvPicPr>
              <a:picLocks noChangeAspect="1"/>
            </p:cNvPicPr>
            <p:nvPr/>
          </p:nvPicPr>
          <p:blipFill rotWithShape="1">
            <a:blip r:embed="rId4">
              <a:extLst>
                <a:ext uri="{28A0092B-C50C-407E-A947-70E740481C1C}">
                  <a14:useLocalDpi xmlns:a14="http://schemas.microsoft.com/office/drawing/2010/main" val="0"/>
                </a:ext>
              </a:extLst>
            </a:blip>
            <a:srcRect l="47791" t="53332" r="7520" b="2896"/>
            <a:stretch/>
          </p:blipFill>
          <p:spPr>
            <a:xfrm>
              <a:off x="6216072" y="2300713"/>
              <a:ext cx="2450384" cy="3057022"/>
            </a:xfrm>
            <a:prstGeom prst="rect">
              <a:avLst/>
            </a:prstGeom>
          </p:spPr>
        </p:pic>
      </p:grpSp>
    </p:spTree>
    <p:extLst>
      <p:ext uri="{BB962C8B-B14F-4D97-AF65-F5344CB8AC3E}">
        <p14:creationId xmlns:p14="http://schemas.microsoft.com/office/powerpoint/2010/main" val="21525192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A11BE8-48E9-4304-BB9C-7981AF96B23F}"/>
              </a:ext>
            </a:extLst>
          </p:cNvPr>
          <p:cNvGrpSpPr/>
          <p:nvPr/>
        </p:nvGrpSpPr>
        <p:grpSpPr>
          <a:xfrm>
            <a:off x="0" y="3429000"/>
            <a:ext cx="9144000" cy="3435846"/>
            <a:chOff x="0" y="3429000"/>
            <a:chExt cx="9144000" cy="3435846"/>
          </a:xfrm>
        </p:grpSpPr>
        <p:pic>
          <p:nvPicPr>
            <p:cNvPr id="3" name="Picture 2">
              <a:extLst>
                <a:ext uri="{FF2B5EF4-FFF2-40B4-BE49-F238E27FC236}">
                  <a16:creationId xmlns:a16="http://schemas.microsoft.com/office/drawing/2014/main" id="{EAF3E264-F971-45FD-A889-919153EFCBBD}"/>
                </a:ext>
              </a:extLst>
            </p:cNvPr>
            <p:cNvPicPr>
              <a:picLocks noChangeAspect="1"/>
            </p:cNvPicPr>
            <p:nvPr/>
          </p:nvPicPr>
          <p:blipFill rotWithShape="1">
            <a:blip r:embed="rId2"/>
            <a:srcRect l="12988" t="-4740" r="31675" b="1"/>
            <a:stretch/>
          </p:blipFill>
          <p:spPr>
            <a:xfrm>
              <a:off x="0" y="3429000"/>
              <a:ext cx="3203848" cy="3411076"/>
            </a:xfrm>
            <a:prstGeom prst="rect">
              <a:avLst/>
            </a:prstGeom>
          </p:spPr>
        </p:pic>
        <p:pic>
          <p:nvPicPr>
            <p:cNvPr id="7" name="Picture 6">
              <a:extLst>
                <a:ext uri="{FF2B5EF4-FFF2-40B4-BE49-F238E27FC236}">
                  <a16:creationId xmlns:a16="http://schemas.microsoft.com/office/drawing/2014/main" id="{052CA57B-3944-4221-A4B4-9F128253B569}"/>
                </a:ext>
              </a:extLst>
            </p:cNvPr>
            <p:cNvPicPr>
              <a:picLocks noChangeAspect="1"/>
            </p:cNvPicPr>
            <p:nvPr/>
          </p:nvPicPr>
          <p:blipFill>
            <a:blip r:embed="rId3"/>
            <a:stretch>
              <a:fillRect/>
            </a:stretch>
          </p:blipFill>
          <p:spPr>
            <a:xfrm>
              <a:off x="7760249" y="6381328"/>
              <a:ext cx="1383751" cy="483518"/>
            </a:xfrm>
            <a:prstGeom prst="rect">
              <a:avLst/>
            </a:prstGeom>
          </p:spPr>
        </p:pic>
      </p:grpSp>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MACROSCOPIC PROPERTIES</a:t>
            </a:r>
            <a:endParaRPr lang="en-GB" sz="2400" b="1" dirty="0">
              <a:effectLst>
                <a:outerShdw blurRad="38100" dist="38100" dir="2700000" algn="tl">
                  <a:srgbClr val="000000">
                    <a:alpha val="43137"/>
                  </a:srgbClr>
                </a:outerShdw>
              </a:effectLst>
            </a:endParaRPr>
          </a:p>
        </p:txBody>
      </p:sp>
      <p:graphicFrame>
        <p:nvGraphicFramePr>
          <p:cNvPr id="2" name="Table 3">
            <a:extLst>
              <a:ext uri="{FF2B5EF4-FFF2-40B4-BE49-F238E27FC236}">
                <a16:creationId xmlns:a16="http://schemas.microsoft.com/office/drawing/2014/main" id="{1DCAE8CB-1731-46AE-AF6A-552F50F53431}"/>
              </a:ext>
            </a:extLst>
          </p:cNvPr>
          <p:cNvGraphicFramePr>
            <a:graphicFrameLocks noGrp="1"/>
          </p:cNvGraphicFramePr>
          <p:nvPr>
            <p:extLst>
              <p:ext uri="{D42A27DB-BD31-4B8C-83A1-F6EECF244321}">
                <p14:modId xmlns:p14="http://schemas.microsoft.com/office/powerpoint/2010/main" val="3715132657"/>
              </p:ext>
            </p:extLst>
          </p:nvPr>
        </p:nvGraphicFramePr>
        <p:xfrm>
          <a:off x="53752" y="588468"/>
          <a:ext cx="9036496" cy="5303520"/>
        </p:xfrm>
        <a:graphic>
          <a:graphicData uri="http://schemas.openxmlformats.org/drawingml/2006/table">
            <a:tbl>
              <a:tblPr firstRow="1" bandRow="1">
                <a:tableStyleId>{5C22544A-7EE6-4342-B048-85BDC9FD1C3A}</a:tableStyleId>
              </a:tblPr>
              <a:tblGrid>
                <a:gridCol w="2141984">
                  <a:extLst>
                    <a:ext uri="{9D8B030D-6E8A-4147-A177-3AD203B41FA5}">
                      <a16:colId xmlns:a16="http://schemas.microsoft.com/office/drawing/2014/main" val="862794384"/>
                    </a:ext>
                  </a:extLst>
                </a:gridCol>
                <a:gridCol w="2376264">
                  <a:extLst>
                    <a:ext uri="{9D8B030D-6E8A-4147-A177-3AD203B41FA5}">
                      <a16:colId xmlns:a16="http://schemas.microsoft.com/office/drawing/2014/main" val="2633851259"/>
                    </a:ext>
                  </a:extLst>
                </a:gridCol>
                <a:gridCol w="2259124">
                  <a:extLst>
                    <a:ext uri="{9D8B030D-6E8A-4147-A177-3AD203B41FA5}">
                      <a16:colId xmlns:a16="http://schemas.microsoft.com/office/drawing/2014/main" val="1738965042"/>
                    </a:ext>
                  </a:extLst>
                </a:gridCol>
                <a:gridCol w="2259124">
                  <a:extLst>
                    <a:ext uri="{9D8B030D-6E8A-4147-A177-3AD203B41FA5}">
                      <a16:colId xmlns:a16="http://schemas.microsoft.com/office/drawing/2014/main" val="3953274399"/>
                    </a:ext>
                  </a:extLst>
                </a:gridCol>
              </a:tblGrid>
              <a:tr h="370840">
                <a:tc>
                  <a:txBody>
                    <a:bodyPr/>
                    <a:lstStyle/>
                    <a:p>
                      <a:endParaRPr lang="en-GB" sz="2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solidFill>
                            <a:srgbClr val="00B0F0"/>
                          </a:solidFill>
                          <a:latin typeface="Calibri" panose="020F0502020204030204" pitchFamily="34" charset="0"/>
                          <a:cs typeface="Calibri" panose="020F0502020204030204" pitchFamily="34" charset="0"/>
                        </a:rPr>
                        <a:t>IONIC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solidFill>
                            <a:srgbClr val="00B0F0"/>
                          </a:solidFill>
                          <a:latin typeface="Calibri" panose="020F0502020204030204" pitchFamily="34" charset="0"/>
                          <a:cs typeface="Calibri" panose="020F0502020204030204" pitchFamily="34" charset="0"/>
                        </a:rPr>
                        <a:t>METALLIC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solidFill>
                            <a:srgbClr val="00B0F0"/>
                          </a:solidFill>
                          <a:latin typeface="Calibri" panose="020F0502020204030204" pitchFamily="34" charset="0"/>
                          <a:cs typeface="Calibri" panose="020F0502020204030204" pitchFamily="34" charset="0"/>
                        </a:rPr>
                        <a:t>MOLECULAR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3571494"/>
                  </a:ext>
                </a:extLst>
              </a:tr>
              <a:tr h="370840">
                <a:tc>
                  <a:txBody>
                    <a:bodyPr/>
                    <a:lstStyle/>
                    <a:p>
                      <a:r>
                        <a:rPr lang="en-GB" sz="2400" dirty="0">
                          <a:latin typeface="Calibri" panose="020F0502020204030204" pitchFamily="34" charset="0"/>
                          <a:cs typeface="Calibri" panose="020F0502020204030204" pitchFamily="34" charset="0"/>
                        </a:rPr>
                        <a:t>Melting/boiling points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High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Usually high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Low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59413928"/>
                  </a:ext>
                </a:extLst>
              </a:tr>
              <a:tr h="370840">
                <a:tc>
                  <a:txBody>
                    <a:bodyPr/>
                    <a:lstStyle/>
                    <a:p>
                      <a:r>
                        <a:rPr lang="en-GB" sz="2400" dirty="0">
                          <a:latin typeface="Calibri" panose="020F0502020204030204" pitchFamily="34" charset="0"/>
                          <a:cs typeface="Calibri" panose="020F0502020204030204" pitchFamily="34" charset="0"/>
                        </a:rPr>
                        <a:t>Hardness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Hard and brittle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Malleable and ductile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Soft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0821004"/>
                  </a:ext>
                </a:extLst>
              </a:tr>
              <a:tr h="370840">
                <a:tc>
                  <a:txBody>
                    <a:bodyPr/>
                    <a:lstStyle/>
                    <a:p>
                      <a:r>
                        <a:rPr lang="en-GB" sz="2400" dirty="0">
                          <a:latin typeface="Calibri" panose="020F0502020204030204" pitchFamily="34" charset="0"/>
                          <a:cs typeface="Calibri" panose="020F0502020204030204" pitchFamily="34" charset="0"/>
                        </a:rPr>
                        <a:t>Electrical conductance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None in solid</a:t>
                      </a:r>
                    </a:p>
                    <a:p>
                      <a:r>
                        <a:rPr lang="en-GB" sz="2400" dirty="0">
                          <a:latin typeface="Calibri" panose="020F0502020204030204" pitchFamily="34" charset="0"/>
                          <a:cs typeface="Calibri" panose="020F0502020204030204" pitchFamily="34" charset="0"/>
                        </a:rPr>
                        <a:t>In liquid or aqueous solution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In solid and liquid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None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4811731"/>
                  </a:ext>
                </a:extLst>
              </a:tr>
              <a:tr h="370840">
                <a:tc>
                  <a:txBody>
                    <a:bodyPr/>
                    <a:lstStyle/>
                    <a:p>
                      <a:r>
                        <a:rPr lang="en-GB" sz="2400" dirty="0">
                          <a:latin typeface="Calibri" panose="020F0502020204030204" pitchFamily="34" charset="0"/>
                          <a:cs typeface="Calibri" panose="020F0502020204030204" pitchFamily="34" charset="0"/>
                        </a:rPr>
                        <a:t>Solubility in polar solvent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Some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None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Very few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3726942"/>
                  </a:ext>
                </a:extLst>
              </a:tr>
              <a:tr h="370840">
                <a:tc>
                  <a:txBody>
                    <a:bodyPr/>
                    <a:lstStyle/>
                    <a:p>
                      <a:r>
                        <a:rPr lang="en-GB" sz="2400" dirty="0">
                          <a:latin typeface="Calibri" panose="020F0502020204030204" pitchFamily="34" charset="0"/>
                          <a:cs typeface="Calibri" panose="020F0502020204030204" pitchFamily="34" charset="0"/>
                        </a:rPr>
                        <a:t>Solubility in non-polar solvent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None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None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latin typeface="Calibri" panose="020F0502020204030204" pitchFamily="34" charset="0"/>
                          <a:cs typeface="Calibri" panose="020F0502020204030204" pitchFamily="34" charset="0"/>
                        </a:rPr>
                        <a:t>Most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43459953"/>
                  </a:ext>
                </a:extLst>
              </a:tr>
            </a:tbl>
          </a:graphicData>
        </a:graphic>
      </p:graphicFrame>
    </p:spTree>
    <p:extLst>
      <p:ext uri="{BB962C8B-B14F-4D97-AF65-F5344CB8AC3E}">
        <p14:creationId xmlns:p14="http://schemas.microsoft.com/office/powerpoint/2010/main" val="20099359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261B21-240B-4754-B3F9-9554D9E82B1B}"/>
              </a:ext>
            </a:extLst>
          </p:cNvPr>
          <p:cNvSpPr txBox="1"/>
          <p:nvPr/>
        </p:nvSpPr>
        <p:spPr>
          <a:xfrm>
            <a:off x="-1" y="17924"/>
            <a:ext cx="7760249" cy="461665"/>
          </a:xfrm>
          <a:prstGeom prst="rect">
            <a:avLst/>
          </a:prstGeom>
          <a:noFill/>
        </p:spPr>
        <p:txBody>
          <a:bodyPr wrap="square">
            <a:spAutoFit/>
          </a:bodyPr>
          <a:lstStyle/>
          <a:p>
            <a:r>
              <a:rPr lang="en-GB" sz="2400" b="1" dirty="0">
                <a:solidFill>
                  <a:srgbClr val="0070C0"/>
                </a:solidFill>
                <a:effectLst>
                  <a:outerShdw blurRad="38100" dist="38100" dir="2700000" algn="tl">
                    <a:srgbClr val="000000">
                      <a:alpha val="43137"/>
                    </a:srgbClr>
                  </a:outerShdw>
                </a:effectLst>
              </a:rPr>
              <a:t>PRACTICE PROBLEMS</a:t>
            </a:r>
            <a:endParaRPr lang="en-GB" sz="2400" b="1" dirty="0">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05ECCB87-A239-494F-8BC8-7828D993C308}"/>
              </a:ext>
            </a:extLst>
          </p:cNvPr>
          <p:cNvSpPr txBox="1"/>
          <p:nvPr/>
        </p:nvSpPr>
        <p:spPr>
          <a:xfrm>
            <a:off x="329019" y="589625"/>
            <a:ext cx="8784976" cy="3539430"/>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PRACTICE PROBLEM 1</a:t>
            </a: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 A diamond film forms on a surface from gaseous carbon atoms in a vacuum.  What is this phase change called (Enter the letter of your choice.)?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 melting (fusion)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b. sublimation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 condensation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d. crystallization (freezing)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e. </a:t>
            </a:r>
            <a:r>
              <a:rPr kumimoji="0" lang="en-US" altLang="en-US" sz="1600" b="0" i="0" u="none" strike="noStrike" cap="none" normalizeH="0" baseline="0" dirty="0" err="1">
                <a:ln>
                  <a:noFill/>
                </a:ln>
                <a:solidFill>
                  <a:schemeClr val="tx1"/>
                </a:solidFill>
                <a:effectLst/>
                <a:latin typeface="Calibri" panose="020F0502020204030204" pitchFamily="34" charset="0"/>
                <a:cs typeface="Calibri" panose="020F0502020204030204" pitchFamily="34" charset="0"/>
              </a:rPr>
              <a:t>evaporization</a:t>
            </a:r>
            <a:endPar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f. deposition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 </a:t>
            </a:r>
          </a:p>
          <a:p>
            <a:pPr eaLnBrk="0" hangingPunct="0"/>
            <a:endParaRPr lang="en-US" altLang="en-US" sz="1600" dirty="0">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 </a:t>
            </a:r>
          </a:p>
          <a:p>
            <a:pPr eaLnBrk="0" hangingPunct="0"/>
            <a:endParaRPr lang="en-US" altLang="en-US" sz="1600" dirty="0">
              <a:latin typeface="Calibri" panose="020F0502020204030204" pitchFamily="34" charset="0"/>
              <a:cs typeface="Calibri" panose="020F0502020204030204" pitchFamily="34" charset="0"/>
            </a:endParaRPr>
          </a:p>
          <a:p>
            <a:pPr marL="342900" indent="-342900" eaLnBrk="0" hangingPunct="0">
              <a:buFontTx/>
              <a:buAutoNum type="alphaLcParenR"/>
            </a:pPr>
            <a:endParaRPr lang="en-US" altLang="en-US" sz="1600" dirty="0">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 </a:t>
            </a:r>
          </a:p>
        </p:txBody>
      </p:sp>
      <p:sp>
        <p:nvSpPr>
          <p:cNvPr id="10" name="TextBox 9">
            <a:extLst>
              <a:ext uri="{FF2B5EF4-FFF2-40B4-BE49-F238E27FC236}">
                <a16:creationId xmlns:a16="http://schemas.microsoft.com/office/drawing/2014/main" id="{16E36201-497E-4096-87EA-6D5426F8F023}"/>
              </a:ext>
            </a:extLst>
          </p:cNvPr>
          <p:cNvSpPr txBox="1"/>
          <p:nvPr/>
        </p:nvSpPr>
        <p:spPr>
          <a:xfrm>
            <a:off x="2987824" y="1201621"/>
            <a:ext cx="6624736" cy="181588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dirty="0">
                <a:latin typeface="Calibri" panose="020F0502020204030204" pitchFamily="34" charset="0"/>
                <a:cs typeface="Calibri" panose="020F0502020204030204" pitchFamily="34" charset="0"/>
              </a:rPr>
              <a:t>PRACTICE PROBLEM 2</a:t>
            </a:r>
            <a:r>
              <a:rPr lang="en-US" altLang="en-US" sz="1600" dirty="0">
                <a:latin typeface="Calibri" panose="020F0502020204030204" pitchFamily="34" charset="0"/>
                <a:cs typeface="Calibri" panose="020F0502020204030204" pitchFamily="34" charset="0"/>
              </a:rPr>
              <a:t>: </a:t>
            </a: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The critical temperature of water is the: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 temperature at which water vapor condenses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b) temperature at which solid, liquid and gaseous water can coexist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 minimum temperature at which liquid water can exist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d) minimum temperature at which a good cup of tea can be made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e) maximum temperature at which liquid water can exist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19563C4E-13BB-49D0-840E-711A1CE9B9D1}"/>
              </a:ext>
            </a:extLst>
          </p:cNvPr>
          <p:cNvPicPr>
            <a:picLocks noChangeAspect="1"/>
          </p:cNvPicPr>
          <p:nvPr/>
        </p:nvPicPr>
        <p:blipFill>
          <a:blip r:embed="rId2"/>
          <a:stretch>
            <a:fillRect/>
          </a:stretch>
        </p:blipFill>
        <p:spPr>
          <a:xfrm>
            <a:off x="7760249" y="6381328"/>
            <a:ext cx="1383751" cy="483518"/>
          </a:xfrm>
          <a:prstGeom prst="rect">
            <a:avLst/>
          </a:prstGeom>
        </p:spPr>
      </p:pic>
      <p:pic>
        <p:nvPicPr>
          <p:cNvPr id="7" name="Picture 6">
            <a:extLst>
              <a:ext uri="{FF2B5EF4-FFF2-40B4-BE49-F238E27FC236}">
                <a16:creationId xmlns:a16="http://schemas.microsoft.com/office/drawing/2014/main" id="{5A8A59F1-CA43-49CC-8BD3-61610306A63A}"/>
              </a:ext>
            </a:extLst>
          </p:cNvPr>
          <p:cNvPicPr>
            <a:picLocks noChangeAspect="1"/>
          </p:cNvPicPr>
          <p:nvPr/>
        </p:nvPicPr>
        <p:blipFill rotWithShape="1">
          <a:blip r:embed="rId3"/>
          <a:srcRect l="15330" t="30493" r="73157" b="42641"/>
          <a:stretch/>
        </p:blipFill>
        <p:spPr>
          <a:xfrm>
            <a:off x="6225563" y="3980462"/>
            <a:ext cx="2915816" cy="2391941"/>
          </a:xfrm>
          <a:prstGeom prst="rect">
            <a:avLst/>
          </a:prstGeom>
        </p:spPr>
      </p:pic>
      <p:sp>
        <p:nvSpPr>
          <p:cNvPr id="8" name="TextBox 7">
            <a:extLst>
              <a:ext uri="{FF2B5EF4-FFF2-40B4-BE49-F238E27FC236}">
                <a16:creationId xmlns:a16="http://schemas.microsoft.com/office/drawing/2014/main" id="{40901487-B810-48E4-AF7A-379BABAD11ED}"/>
              </a:ext>
            </a:extLst>
          </p:cNvPr>
          <p:cNvSpPr txBox="1"/>
          <p:nvPr/>
        </p:nvSpPr>
        <p:spPr>
          <a:xfrm>
            <a:off x="1808047" y="2832973"/>
            <a:ext cx="4492145" cy="378565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dirty="0">
                <a:latin typeface="Calibri" panose="020F0502020204030204" pitchFamily="34" charset="0"/>
                <a:cs typeface="Calibri" panose="020F0502020204030204" pitchFamily="34" charset="0"/>
              </a:rPr>
              <a:t>PRACTICE PROBLEM 3</a:t>
            </a:r>
            <a:r>
              <a:rPr lang="en-US" altLang="en-US" sz="1600" dirty="0">
                <a:latin typeface="Calibri" panose="020F0502020204030204" pitchFamily="34" charset="0"/>
                <a:cs typeface="Calibri" panose="020F0502020204030204" pitchFamily="34" charset="0"/>
              </a:rPr>
              <a:t>:</a:t>
            </a:r>
            <a:r>
              <a:rPr kumimoji="0" lang="en-US" altLang="en-US" sz="1600" b="0" i="0" u="none" strike="noStrike" cap="none" normalizeH="0" baseline="0" dirty="0">
                <a:ln>
                  <a:noFill/>
                </a:ln>
                <a:solidFill>
                  <a:schemeClr val="tx1"/>
                </a:solidFill>
                <a:effectLst/>
                <a:latin typeface="Arial" panose="020B0604020202020204" pitchFamily="34" charset="0"/>
              </a:rPr>
              <a:t>According to the phase diagram of methanol shown, which statement is correct?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rPr>
              <a:t>a) Solid methanol sublimes at atmospheric pressure.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rPr>
              <a:t>b) Water and methanol have the same relationship between freezing point and pressure as they both have hydrogen bonding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rPr>
              <a:t>c) Solid, liquid, and gaseous methanol can only coexist at pressures above 1 atm.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rPr>
              <a:t>d) At 1.25 atm pressure, the boiling point of methanol is greater than 64.7 ºC</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rPr>
              <a:t>e) At 200 ºC and 1 atm pressure, methanol is a supercritical fluid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76466017"/>
      </p:ext>
    </p:extLst>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2000</Words>
  <Application>Microsoft Office PowerPoint</Application>
  <PresentationFormat>On-screen Show (4:3)</PresentationFormat>
  <Paragraphs>365</Paragraphs>
  <Slides>20</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Clibri</vt:lpstr>
      <vt:lpstr>ff5</vt:lpstr>
      <vt:lpstr>Helvetica Neue</vt:lpstr>
      <vt:lpstr>Arial</vt:lpstr>
      <vt:lpstr>Arial</vt:lpstr>
      <vt:lpstr>Calibri</vt:lpstr>
      <vt:lpstr>Cambria Math</vt:lpstr>
      <vt:lpstr>Roboto</vt:lpstr>
      <vt:lpstr>Symbol</vt:lpstr>
      <vt:lpstr>Diseño predeterminado</vt:lpstr>
      <vt:lpstr>SOLIDS &amp; LIQUIDS   Lecture 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Ewa Kazimierska</cp:lastModifiedBy>
  <cp:revision>232</cp:revision>
  <dcterms:created xsi:type="dcterms:W3CDTF">2010-05-23T14:28:12Z</dcterms:created>
  <dcterms:modified xsi:type="dcterms:W3CDTF">2022-11-03T08:35:40Z</dcterms:modified>
</cp:coreProperties>
</file>