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7" r:id="rId3"/>
    <p:sldId id="259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82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39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6DA50-E339-2311-133C-353602DFA2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CC8ADF-F377-056B-EBA9-BAAC0706B2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D22C84-CDA7-3F86-1421-B86F465B42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A45FBE-1FD5-A843-B641-CB10A1AE2B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376320-BDF0-4CA0-C24E-984F12CA8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2775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96042-CE8C-3A2D-8466-2051BF49FC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BDD4D3-D692-316A-DADC-EA5B97CB6E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B50B18-C11E-AD65-17A5-FE399FF49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858072-54FB-2E0E-0B66-4D1F9732C9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283B87-5F11-4850-CD23-CF3CAB770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0733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60D393-20A8-4A64-C79E-D676399F3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EEEB80-191F-8281-032C-A5D9CE18DB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3DE08-B7DC-097E-91F5-D1BE1BF6B4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C0BEE5-100F-052E-A2E0-7BF842E8F1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68A737-E54E-DA53-EDBE-5AA8C6B0C7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296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1F1CC-3FED-5F0D-9FB5-335236230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3F058A-7733-0B59-FC22-04F51DE52A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1AC298-5171-5C82-5CCB-E859DE0400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08D702-76D3-E4C4-0EA7-A6C508D9F1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A2C860-7E58-27A1-D537-E8C0B4AA96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4737EA-B607-8B19-5460-A352D95CD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4152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8A040-08C4-6273-AB60-C5C09CF40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5E09F7-4E7D-8F83-A566-52C8A0AA16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4B26C9-BEC6-D65E-4E57-67CFB7CD57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0BB0C60-2C5D-2758-C23F-EC89AA3781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FE57D3-6DAA-A91F-7692-356F6511988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0090F5C-4893-84A6-4038-C7716EBAB2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6B9B48-4560-A646-1E44-66925728E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F7E979B-CD6D-53DA-F572-86912C3D92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213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ED523-80CF-6971-DE71-2FE6016318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BAA4AB4-41E6-F42F-6EB4-0C2AEC409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787AFF-7D83-D585-0F75-97EEE07C49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ABB9CD-8276-8975-2BEE-4674E161F1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7529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FFCF848-3E9C-7D44-6A82-C06A49C832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9C3572-E93C-0E52-1FAD-9C70392C0B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ABAB59-054B-E611-738D-7E265D978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5365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03AC22-F1B4-7DE7-41B9-7C6563CAE3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62E30-116B-B7D9-58A7-AF9D80C069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B1A11D-B20C-DA34-DF96-BABA6ED5E0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7BCC7C-79C5-C6DA-F5C8-01B25DBD5E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E18172-420E-4E98-CE9A-000C96C44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9B0DE4-54FA-33E0-8719-4FAAECE76E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3643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CE4AB-4123-2C69-4434-113C9B6209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FE3AB66-7392-A6BB-F0F6-029B9B65AB8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51D7D9-69A9-E596-F231-36DD38AC0D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03EBA0-B6DA-7077-9268-5E5C3561EB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169C09-0713-B87E-A125-0036F482B3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F940A9-B9CF-5425-B451-E692216F8F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7005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370ABE-6ED9-2578-109A-F1487DD837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1B776F-9DC4-5456-52C5-9E2ACCF88B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63CBE0-6943-027E-EED7-544BCA68D3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069095-8106-03C1-A4B7-2A0B56A6EC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BE9F93-C9B6-18C7-F3D4-54C7B942A4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4260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415E5F-25D4-8B8D-9262-8EF6577C71A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AC81C9-F9DB-F545-D003-9C73CB22E9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3EE52F-0DA6-9D93-27D6-49153E0749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175E4-30AC-5B75-348F-B1E02EB96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B91EB7-C0B3-CC51-8E34-5D4DC37E49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2229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Front 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Titl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4763" y="0"/>
            <a:ext cx="12188825" cy="698427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274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19/11/2024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34721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Back 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Final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274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19/11/2024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82930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Management &amp; Leadership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1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274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19/11/2024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87200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19/11/2024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59530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Marketing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19/11/2024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22802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Logistics &amp; Operations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19/11/2024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05854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19/11/2024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904583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 - Gener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rporat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19/11/2024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extBox 8"/>
          <p:cNvSpPr txBox="1"/>
          <p:nvPr userDrawn="1"/>
        </p:nvSpPr>
        <p:spPr>
          <a:xfrm>
            <a:off x="3182112" y="6051550"/>
            <a:ext cx="648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47552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nagement &amp; Leadership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19/11/2024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extBox 8"/>
          <p:cNvSpPr txBox="1"/>
          <p:nvPr userDrawn="1"/>
        </p:nvSpPr>
        <p:spPr>
          <a:xfrm>
            <a:off x="3182112" y="6051550"/>
            <a:ext cx="648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636465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19/11/2024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4359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rket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19/11/2024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06250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istics &amp; Operation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19/11/2024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04179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19/11/2024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51818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nt 2 - Gener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orporat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19/11/2024</a:t>
            </a:fld>
            <a:endParaRPr lang="en-GB" dirty="0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68388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nagement &amp; Leadership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19/11/2024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17867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19/11/2024</a:t>
            </a:fld>
            <a:endParaRPr lang="en-GB" dirty="0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02177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rket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19/11/2024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200425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istics &amp; Operation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19/11/2024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63856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19/11/2024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7676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19" Type="http://schemas.openxmlformats.org/officeDocument/2006/relationships/slideLayout" Target="../slideLayouts/slideLayout30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EBC17D-60B3-768F-AA8A-7628F5375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EB2307-6138-3D08-EC75-941CDC86B1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32C941-3031-8C9C-B510-F0E04BFDAD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05392E-B5F1-4DBB-B27F-81C7EEFDC7E8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2CED8F-D0AF-AE97-3FAD-A1E96EF76CD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1D253D-617F-DA98-21EA-E747590293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736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19/11/2024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552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976" y="935038"/>
            <a:ext cx="10839449" cy="2852737"/>
          </a:xfrm>
        </p:spPr>
        <p:txBody>
          <a:bodyPr>
            <a:normAutofit/>
          </a:bodyPr>
          <a:lstStyle/>
          <a:p>
            <a:r>
              <a:rPr lang="en-GB" sz="4400" b="1" dirty="0"/>
              <a:t>Essentials of International Human Resource Management:</a:t>
            </a:r>
            <a:br>
              <a:rPr lang="en-GB" sz="4400" b="1" dirty="0"/>
            </a:br>
            <a:r>
              <a:rPr lang="en-GB" sz="3800" b="1" dirty="0"/>
              <a:t>The Theory and Practice of Managing People Globally</a:t>
            </a:r>
            <a:endParaRPr lang="en-GB" sz="3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0975" y="3981450"/>
            <a:ext cx="8328025" cy="1346200"/>
          </a:xfrm>
        </p:spPr>
        <p:txBody>
          <a:bodyPr/>
          <a:lstStyle/>
          <a:p>
            <a:r>
              <a:rPr lang="en-GB" dirty="0"/>
              <a:t>John Opute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24884CA-E10F-A855-2F49-757788872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/>
          <a:lstStyle/>
          <a:p>
            <a:r>
              <a:rPr lang="en-GB" b="1" dirty="0"/>
              <a:t>Chapter 02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44DC8EA-8227-854D-EB50-718646839D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Imperatives for international HRM</a:t>
            </a:r>
          </a:p>
        </p:txBody>
      </p:sp>
    </p:spTree>
    <p:extLst>
      <p:ext uri="{BB962C8B-B14F-4D97-AF65-F5344CB8AC3E}">
        <p14:creationId xmlns:p14="http://schemas.microsoft.com/office/powerpoint/2010/main" val="28668228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AAE5324-D599-F5EF-F1D9-55D61DA394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365126"/>
            <a:ext cx="10629900" cy="823912"/>
          </a:xfrm>
        </p:spPr>
        <p:txBody>
          <a:bodyPr>
            <a:normAutofit/>
          </a:bodyPr>
          <a:lstStyle/>
          <a:p>
            <a:r>
              <a:rPr lang="en-GB" sz="4000" b="1" dirty="0"/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5AFE1E-B2B2-057F-A10A-D4ECA352B7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Define International Management</a:t>
            </a:r>
          </a:p>
          <a:p>
            <a:r>
              <a:rPr lang="en-GB" dirty="0"/>
              <a:t>Define Strategic International HRM</a:t>
            </a:r>
          </a:p>
          <a:p>
            <a:r>
              <a:rPr lang="en-GB" dirty="0"/>
              <a:t>Highlight imperatives that command the move</a:t>
            </a:r>
          </a:p>
          <a:p>
            <a:r>
              <a:rPr lang="en-GB" dirty="0"/>
              <a:t>Consider some of the key complexities that IHRM faces</a:t>
            </a:r>
          </a:p>
        </p:txBody>
      </p:sp>
    </p:spTree>
    <p:extLst>
      <p:ext uri="{BB962C8B-B14F-4D97-AF65-F5344CB8AC3E}">
        <p14:creationId xmlns:p14="http://schemas.microsoft.com/office/powerpoint/2010/main" val="38923583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CE679-204C-B60C-AD25-3239D01051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International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42056B-AA93-6A68-51D5-470BDD3191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International = business activity across frontiers</a:t>
            </a:r>
          </a:p>
          <a:p>
            <a:r>
              <a:rPr lang="en-GB" dirty="0"/>
              <a:t>Is Internationalization different? What really changes when business crosses frontiers?</a:t>
            </a:r>
          </a:p>
          <a:p>
            <a:r>
              <a:rPr lang="en-GB" dirty="0"/>
              <a:t>Widened scope of management and strategic decisions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4886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2BEB5-C1F0-F5CD-2D81-ED59DF523E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Managing Strategy in IHRM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E41FDA-6CFA-391E-D6B9-21B19475E1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Implementing Strategy - making the strategy work - is arguably the most difficult part of the whole strategic management process</a:t>
            </a:r>
          </a:p>
          <a:p>
            <a:r>
              <a:rPr lang="en-GB" dirty="0"/>
              <a:t>Why? Answers include inappropriate strategies, lack of resources and questionable feasibility.</a:t>
            </a:r>
          </a:p>
          <a:p>
            <a:r>
              <a:rPr lang="en-GB" dirty="0"/>
              <a:t>Also, implementing strategy changes often fails to address the real ‘problem’ </a:t>
            </a:r>
          </a:p>
        </p:txBody>
      </p:sp>
    </p:spTree>
    <p:extLst>
      <p:ext uri="{BB962C8B-B14F-4D97-AF65-F5344CB8AC3E}">
        <p14:creationId xmlns:p14="http://schemas.microsoft.com/office/powerpoint/2010/main" val="26224708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A27E9-EBD2-DEBF-C462-F94541C8F4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HRM Contexts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BC0BE2-D46D-19E3-1DF9-6597EEFEB2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690688"/>
            <a:ext cx="10629900" cy="3978275"/>
          </a:xfrm>
        </p:spPr>
        <p:txBody>
          <a:bodyPr>
            <a:normAutofit/>
          </a:bodyPr>
          <a:lstStyle/>
          <a:p>
            <a:r>
              <a:rPr lang="en-GB" dirty="0"/>
              <a:t>The transformation phase: from personnel to HRM </a:t>
            </a:r>
          </a:p>
          <a:p>
            <a:r>
              <a:rPr lang="en-GB" dirty="0"/>
              <a:t>Increasing recognition of HR’s strategic role in the literature</a:t>
            </a:r>
          </a:p>
          <a:p>
            <a:r>
              <a:rPr lang="en-GB" dirty="0"/>
              <a:t>Increasing acceptance in business of the central role of people as critical organizational assets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76458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085FE3-CE1E-7215-B9A1-E574C3D833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Imperatives for IHRM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533AB0-87E2-867A-D89C-C9DA0DA8E0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Globalization and its challenges</a:t>
            </a:r>
          </a:p>
          <a:p>
            <a:r>
              <a:rPr lang="en-GB" dirty="0"/>
              <a:t>Strategic choice/approach by MNCs</a:t>
            </a:r>
          </a:p>
          <a:p>
            <a:r>
              <a:rPr lang="en-GB" dirty="0"/>
              <a:t>Strategic influences</a:t>
            </a:r>
          </a:p>
          <a:p>
            <a:r>
              <a:rPr lang="en-GB" dirty="0"/>
              <a:t>Strategic opportunities</a:t>
            </a:r>
          </a:p>
        </p:txBody>
      </p:sp>
    </p:spTree>
    <p:extLst>
      <p:ext uri="{BB962C8B-B14F-4D97-AF65-F5344CB8AC3E}">
        <p14:creationId xmlns:p14="http://schemas.microsoft.com/office/powerpoint/2010/main" val="8782469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A95BD-831A-9DA6-B5E2-E4F000FF81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Globalization and its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EC1602-44E8-3982-DB8C-3AA91E582B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‘Fierce’ competition at global level</a:t>
            </a:r>
          </a:p>
          <a:p>
            <a:r>
              <a:rPr lang="en-GB" dirty="0"/>
              <a:t>More companies operating at global level than before</a:t>
            </a:r>
          </a:p>
          <a:p>
            <a:r>
              <a:rPr lang="en-GB" dirty="0"/>
              <a:t>More companies making the same products</a:t>
            </a:r>
          </a:p>
          <a:p>
            <a:pPr marL="0" indent="0">
              <a:buNone/>
            </a:pPr>
            <a:endParaRPr lang="en-GB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800" dirty="0"/>
              <a:t>Pace of change</a:t>
            </a:r>
          </a:p>
          <a:p>
            <a:pPr>
              <a:defRPr/>
            </a:pPr>
            <a:r>
              <a:rPr lang="en-GB" sz="2800" dirty="0"/>
              <a:t>Technological change</a:t>
            </a:r>
          </a:p>
          <a:p>
            <a:pPr>
              <a:defRPr/>
            </a:pPr>
            <a:r>
              <a:rPr lang="en-GB" sz="2800" dirty="0"/>
              <a:t>Customer requirements</a:t>
            </a:r>
          </a:p>
          <a:p>
            <a:pPr>
              <a:defRPr/>
            </a:pPr>
            <a:r>
              <a:rPr lang="en-GB" sz="2800" dirty="0"/>
              <a:t>Labour market changes</a:t>
            </a:r>
          </a:p>
          <a:p>
            <a:pPr>
              <a:defRPr/>
            </a:pPr>
            <a:r>
              <a:rPr lang="en-GB" sz="2800" dirty="0"/>
              <a:t>Political geography</a:t>
            </a:r>
          </a:p>
          <a:p>
            <a:pPr>
              <a:defRPr/>
            </a:pPr>
            <a:r>
              <a:rPr lang="en-GB" sz="2800" dirty="0"/>
              <a:t>Events (unexpected or otherwise)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09256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8A4EC8-A0B2-881F-E3F0-414C17C059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02C6F-668E-1F5B-62A7-482D7CA58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Globalization and its challenges 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8CD47-8C10-CCE3-19EB-93545C3B29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lnSpc>
                <a:spcPct val="80000"/>
              </a:lnSpc>
              <a:buNone/>
            </a:pPr>
            <a:r>
              <a:rPr lang="en-GB" dirty="0"/>
              <a:t>War of sharks </a:t>
            </a:r>
          </a:p>
          <a:p>
            <a:pPr eaLnBrk="1" hangingPunct="1">
              <a:lnSpc>
                <a:spcPct val="80000"/>
              </a:lnSpc>
            </a:pPr>
            <a:r>
              <a:rPr lang="en-GB" dirty="0"/>
              <a:t>Mergers, acquisitions, strategic alliances</a:t>
            </a:r>
          </a:p>
          <a:p>
            <a:pPr eaLnBrk="1" hangingPunct="1">
              <a:lnSpc>
                <a:spcPct val="80000"/>
              </a:lnSpc>
            </a:pPr>
            <a:r>
              <a:rPr lang="en-GB" dirty="0"/>
              <a:t>Challenges/insufficiency of International models as universalistic</a:t>
            </a:r>
          </a:p>
          <a:p>
            <a:pPr eaLnBrk="1" hangingPunct="1">
              <a:lnSpc>
                <a:spcPct val="80000"/>
              </a:lnSpc>
            </a:pPr>
            <a:r>
              <a:rPr lang="en-GB" dirty="0"/>
              <a:t>The influence of culture and political regimes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92732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E00799-A2B6-CF3F-9259-A58D858F71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Strategic choices by MNCs: approaches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2D7632-940C-D8C8-FBFE-7B697418C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International firm</a:t>
            </a:r>
          </a:p>
          <a:p>
            <a:r>
              <a:rPr lang="en-GB" dirty="0"/>
              <a:t>Multi-country/ Multi-domestic Firm</a:t>
            </a:r>
          </a:p>
          <a:p>
            <a:r>
              <a:rPr lang="en-GB" dirty="0"/>
              <a:t>Global Firm</a:t>
            </a:r>
          </a:p>
          <a:p>
            <a:r>
              <a:rPr lang="en-GB" dirty="0"/>
              <a:t>Transnational Firm</a:t>
            </a:r>
          </a:p>
        </p:txBody>
      </p:sp>
    </p:spTree>
    <p:extLst>
      <p:ext uri="{BB962C8B-B14F-4D97-AF65-F5344CB8AC3E}">
        <p14:creationId xmlns:p14="http://schemas.microsoft.com/office/powerpoint/2010/main" val="32813815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0BBD1-62E9-7428-BA69-75D900F2D5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Strategic choices by MNCs: Staffing orientation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6F3826-0545-9301-E873-7CB359E16A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Ethnocentric approach</a:t>
            </a:r>
          </a:p>
          <a:p>
            <a:r>
              <a:rPr lang="en-GB" dirty="0"/>
              <a:t>Polycentric approach</a:t>
            </a:r>
          </a:p>
          <a:p>
            <a:r>
              <a:rPr lang="en-GB" dirty="0" err="1"/>
              <a:t>Regiocentric</a:t>
            </a:r>
            <a:r>
              <a:rPr lang="en-GB" dirty="0"/>
              <a:t> approach</a:t>
            </a:r>
          </a:p>
          <a:p>
            <a:r>
              <a:rPr lang="en-GB" dirty="0"/>
              <a:t>Geocentric approach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04200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9D078-8CC7-40FA-1D61-7F688AC70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Strategic influences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E79AE4-4606-B0D7-7652-EE82810180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Several complexities: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Employment policies and regulations in foreign subsidiaries</a:t>
            </a:r>
          </a:p>
          <a:p>
            <a:r>
              <a:rPr lang="en-GB" dirty="0"/>
              <a:t>Labour resources: cost and skills, e.g. TCNs</a:t>
            </a:r>
          </a:p>
          <a:p>
            <a:r>
              <a:rPr lang="en-GB" dirty="0"/>
              <a:t>The management of knowledge</a:t>
            </a:r>
          </a:p>
          <a:p>
            <a:r>
              <a:rPr lang="en-GB" dirty="0"/>
              <a:t>Technological and administrative practices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34260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76D97-8D1D-F3A0-5DE1-F2C97A7361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Strategic 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6A8FF4-B30B-A088-6568-91B8508D0D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Exploration of resource capabilities of different locations – for instance skilled workforce </a:t>
            </a:r>
          </a:p>
          <a:p>
            <a:endParaRPr lang="en-GB" dirty="0"/>
          </a:p>
          <a:p>
            <a:r>
              <a:rPr lang="en-GB" dirty="0"/>
              <a:t>Ability to shift investment and resources becomes an important aspect of MNC capability</a:t>
            </a:r>
          </a:p>
          <a:p>
            <a:endParaRPr lang="en-GB" dirty="0"/>
          </a:p>
          <a:p>
            <a:r>
              <a:rPr lang="en-GB" dirty="0"/>
              <a:t>MNCs’ domination of the labour market</a:t>
            </a:r>
          </a:p>
          <a:p>
            <a:endParaRPr lang="en-GB" dirty="0"/>
          </a:p>
          <a:p>
            <a:r>
              <a:rPr lang="en-GB" dirty="0"/>
              <a:t>Locations with favourable employment laws and institutional frameworks</a:t>
            </a:r>
          </a:p>
        </p:txBody>
      </p:sp>
    </p:spTree>
    <p:extLst>
      <p:ext uri="{BB962C8B-B14F-4D97-AF65-F5344CB8AC3E}">
        <p14:creationId xmlns:p14="http://schemas.microsoft.com/office/powerpoint/2010/main" val="19278088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83FF3-110B-66B0-F095-8845617594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Final Considerations: Variables - Companies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96BCBD-A35D-362F-169D-B92E5D94C3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Size</a:t>
            </a:r>
          </a:p>
          <a:p>
            <a:r>
              <a:rPr lang="en-GB" dirty="0"/>
              <a:t>Maturity</a:t>
            </a:r>
          </a:p>
          <a:p>
            <a:r>
              <a:rPr lang="en-GB" dirty="0"/>
              <a:t>Industry</a:t>
            </a:r>
          </a:p>
          <a:p>
            <a:r>
              <a:rPr lang="en-GB" dirty="0"/>
              <a:t>Country of origin</a:t>
            </a:r>
          </a:p>
          <a:p>
            <a:r>
              <a:rPr lang="en-GB" dirty="0"/>
              <a:t>Company management style</a:t>
            </a:r>
          </a:p>
          <a:p>
            <a:r>
              <a:rPr lang="en-GB" dirty="0"/>
              <a:t>Competitive environment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14605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48AA6-CDEB-DDC1-EDBD-77352EC434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Final Considerations 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22C42D-2475-D9F5-50E5-E0606312EF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Choice of transition to a different organization form / strategy should in an ‘ideal world’ be based on:</a:t>
            </a:r>
          </a:p>
          <a:p>
            <a:r>
              <a:rPr lang="en-GB" dirty="0"/>
              <a:t>Opportunity</a:t>
            </a:r>
          </a:p>
          <a:p>
            <a:r>
              <a:rPr lang="en-GB" dirty="0"/>
              <a:t>Intent</a:t>
            </a:r>
          </a:p>
          <a:p>
            <a:r>
              <a:rPr lang="en-GB" dirty="0"/>
              <a:t>Readiness (HR)</a:t>
            </a:r>
          </a:p>
          <a:p>
            <a:r>
              <a:rPr lang="en-GB" dirty="0"/>
              <a:t>Capability (HR)</a:t>
            </a:r>
          </a:p>
        </p:txBody>
      </p:sp>
    </p:spTree>
    <p:extLst>
      <p:ext uri="{BB962C8B-B14F-4D97-AF65-F5344CB8AC3E}">
        <p14:creationId xmlns:p14="http://schemas.microsoft.com/office/powerpoint/2010/main" val="11426767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1EF20-FD3F-23D2-3CC8-A43EB0A621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Final Considerations 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98396D-9FAF-9A1F-9D02-144F4853AE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899" y="1825625"/>
            <a:ext cx="10524203" cy="397827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International organizations are normally very complex, and the many levels and different forms of diversity can make strategic planning and more importantly successful strategic outcomes very difficult in practice.</a:t>
            </a:r>
          </a:p>
          <a:p>
            <a:endParaRPr lang="en-GB" dirty="0"/>
          </a:p>
          <a:p>
            <a:r>
              <a:rPr lang="en-GB" dirty="0"/>
              <a:t>Beware post-hoc rationalizations </a:t>
            </a:r>
          </a:p>
          <a:p>
            <a:endParaRPr lang="en-GB" dirty="0"/>
          </a:p>
          <a:p>
            <a:r>
              <a:rPr lang="en-GB" dirty="0"/>
              <a:t>Occurrence and development of events by chance: When preparation meets opportunity!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35760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84647-F5AB-98D4-27AD-091FF36475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963C11-73AE-FE68-2158-BAF5EF2688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504335"/>
            <a:ext cx="10629900" cy="4299565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Complexities require proactive (if possible) HR practice</a:t>
            </a:r>
          </a:p>
          <a:p>
            <a:r>
              <a:rPr lang="en-GB" dirty="0"/>
              <a:t>Strategic IHRM is involved in:</a:t>
            </a:r>
          </a:p>
          <a:p>
            <a:pPr lvl="1"/>
            <a:r>
              <a:rPr lang="en-GB" dirty="0"/>
              <a:t>Hiring staff that suit a particular business orientation and strategy</a:t>
            </a:r>
          </a:p>
          <a:p>
            <a:pPr lvl="1"/>
            <a:r>
              <a:rPr lang="en-GB" dirty="0"/>
              <a:t>Defining reward that takes account of the market and help MNC to compete</a:t>
            </a:r>
          </a:p>
          <a:p>
            <a:r>
              <a:rPr lang="en-GB" dirty="0"/>
              <a:t>Not training only but development that equips people with skills required at a given time and for a strategic future</a:t>
            </a:r>
          </a:p>
          <a:p>
            <a:r>
              <a:rPr lang="en-GB" dirty="0"/>
              <a:t>Looking at relations from the perspective of what suits MNCs’ strategy  but also the local picture</a:t>
            </a:r>
          </a:p>
          <a:p>
            <a:r>
              <a:rPr lang="en-GB" dirty="0"/>
              <a:t>There is an imperative that HRM professionals look at the ‘bigger picture and think outside the box’ – be aware of international &amp; cultural differences / similarities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59772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4203FC-1A58-070B-07A7-EB84370210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References and 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DF25D5-3D5E-39C9-4C64-7A484F2CC7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7255" y="1439862"/>
            <a:ext cx="10629900" cy="3978275"/>
          </a:xfrm>
        </p:spPr>
        <p:txBody>
          <a:bodyPr>
            <a:normAutofit/>
          </a:bodyPr>
          <a:lstStyle/>
          <a:p>
            <a:r>
              <a:rPr lang="en-GB" sz="1600" dirty="0"/>
              <a:t>Boxall, P &amp; Purcell, J. (2016) Strategy and Human Resource Management (4th ed.), Basingstoke: Palgrave.</a:t>
            </a:r>
          </a:p>
          <a:p>
            <a:r>
              <a:rPr lang="en-GB" sz="1600" dirty="0" err="1"/>
              <a:t>Deresky</a:t>
            </a:r>
            <a:r>
              <a:rPr lang="en-GB" sz="1600" dirty="0"/>
              <a:t>, H (2017) International Management: Managing Across Borders and Cultures. London: Pearson.</a:t>
            </a:r>
          </a:p>
          <a:p>
            <a:r>
              <a:rPr lang="en-GB" sz="1600" dirty="0"/>
              <a:t>Edwards, T &amp; Rees, C. (2011) International Human Resource Management: Globalization, National Systems and Multinational Companies (2nd </a:t>
            </a:r>
            <a:r>
              <a:rPr lang="en-GB" sz="1600"/>
              <a:t>ed.) Harlow</a:t>
            </a:r>
            <a:r>
              <a:rPr lang="en-GB" sz="1600" dirty="0"/>
              <a:t>: Pearson</a:t>
            </a:r>
          </a:p>
          <a:p>
            <a:r>
              <a:rPr lang="en-GB" sz="1600" dirty="0" err="1"/>
              <a:t>Harzing</a:t>
            </a:r>
            <a:r>
              <a:rPr lang="en-GB" sz="1600" dirty="0"/>
              <a:t>, A. W &amp; </a:t>
            </a:r>
            <a:r>
              <a:rPr lang="en-GB" sz="1600" dirty="0" err="1"/>
              <a:t>Pinnington</a:t>
            </a:r>
            <a:r>
              <a:rPr lang="en-GB" sz="1600" dirty="0"/>
              <a:t>, A. (2016) International Human Resource Management, SAGE Publications Ltd, London.</a:t>
            </a:r>
          </a:p>
          <a:p>
            <a:r>
              <a:rPr lang="en-GB" sz="1600" dirty="0"/>
              <a:t>Tarique, I; Briscoe, D., Schuler, R. (2016) International Human Resource Management: Policies and Practices for Multinational Enterprises (5th ed.). London: Routledge. </a:t>
            </a:r>
          </a:p>
          <a:p>
            <a:r>
              <a:rPr lang="en-GB" sz="1600" dirty="0"/>
              <a:t>Briscoe, D., Schuler, R. and Tarique, I. (2012) International Human Resource Management: Policies and Practices for Multinational Enterprises. London: Routledge.</a:t>
            </a:r>
          </a:p>
          <a:p>
            <a:r>
              <a:rPr lang="en-GB" sz="1600" dirty="0"/>
              <a:t>CIPD (2000) Recruitment &amp; selection, Workbook 2, London: CIPD</a:t>
            </a:r>
          </a:p>
          <a:p>
            <a:r>
              <a:rPr lang="en-GB" sz="1600" dirty="0"/>
              <a:t>Harris, H, Brewster, C &amp; Sparrow, P (2003) International human resource management, London: CIPD.</a:t>
            </a:r>
          </a:p>
          <a:p>
            <a:r>
              <a:rPr lang="en-GB" sz="1600" dirty="0"/>
              <a:t>Opute, J. (2020) HRM in Africa: New scenarios and challenges in an emerging economy. London: Palgrave Macmillan</a:t>
            </a:r>
          </a:p>
        </p:txBody>
      </p:sp>
    </p:spTree>
    <p:extLst>
      <p:ext uri="{BB962C8B-B14F-4D97-AF65-F5344CB8AC3E}">
        <p14:creationId xmlns:p14="http://schemas.microsoft.com/office/powerpoint/2010/main" val="15839515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Kogan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794</Words>
  <Application>Microsoft Office PowerPoint</Application>
  <PresentationFormat>Widescreen</PresentationFormat>
  <Paragraphs>104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Calibri Light</vt:lpstr>
      <vt:lpstr>Office Theme</vt:lpstr>
      <vt:lpstr>Kogan Page</vt:lpstr>
      <vt:lpstr>Essentials of International Human Resource Management: The Theory and Practice of Managing People Globally</vt:lpstr>
      <vt:lpstr>Chapter 02 </vt:lpstr>
      <vt:lpstr>Learning Objectives</vt:lpstr>
      <vt:lpstr>International Management</vt:lpstr>
      <vt:lpstr>Managing Strategy in IHRM </vt:lpstr>
      <vt:lpstr>HRM Contexts</vt:lpstr>
      <vt:lpstr>Imperatives for IHRM</vt:lpstr>
      <vt:lpstr>Globalization and its challenges</vt:lpstr>
      <vt:lpstr>Globalization and its challenges (cont.)</vt:lpstr>
      <vt:lpstr>Strategic choices by MNCs: approaches</vt:lpstr>
      <vt:lpstr>Strategic choices by MNCs: Staffing orientation</vt:lpstr>
      <vt:lpstr>Strategic influences</vt:lpstr>
      <vt:lpstr>Strategic opportunities</vt:lpstr>
      <vt:lpstr>Final Considerations: Variables - Companies</vt:lpstr>
      <vt:lpstr>Final Considerations (cont.)</vt:lpstr>
      <vt:lpstr>Final Considerations (cont.)</vt:lpstr>
      <vt:lpstr>Summary</vt:lpstr>
      <vt:lpstr>References and Further Reading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Climate Change Enterprise Risk Management:  A practical guide to reaching net zero goals.</dc:title>
  <dc:creator>Anne-Marie Heeney</dc:creator>
  <cp:lastModifiedBy>Anne-Marie Heeney</cp:lastModifiedBy>
  <cp:revision>10</cp:revision>
  <dcterms:created xsi:type="dcterms:W3CDTF">2023-02-10T13:40:50Z</dcterms:created>
  <dcterms:modified xsi:type="dcterms:W3CDTF">2024-11-19T15:07:42Z</dcterms:modified>
</cp:coreProperties>
</file>