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915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89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1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6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14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9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9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018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388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74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8031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90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6608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30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14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88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F56BB3-3D7D-4CB2-AE03-866364C7F2B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23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SJSI4017 Session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73789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Theory makes sociology different from </a:t>
            </a:r>
          </a:p>
          <a:p>
            <a:pPr lvl="1"/>
            <a:r>
              <a:rPr lang="en-GB" dirty="0"/>
              <a:t>J</a:t>
            </a:r>
            <a:r>
              <a:rPr lang="en-GB" dirty="0" smtClean="0"/>
              <a:t>ournalism </a:t>
            </a:r>
          </a:p>
          <a:p>
            <a:pPr lvl="2"/>
            <a:r>
              <a:rPr lang="en-GB" dirty="0" smtClean="0"/>
              <a:t>or </a:t>
            </a:r>
          </a:p>
          <a:p>
            <a:pPr lvl="1"/>
            <a:r>
              <a:rPr lang="en-GB" dirty="0" smtClean="0"/>
              <a:t>Popular documentary television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300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Theory is a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Statement </a:t>
            </a:r>
            <a:r>
              <a:rPr lang="en-GB" dirty="0"/>
              <a:t>of </a:t>
            </a:r>
            <a:endParaRPr lang="en-GB" dirty="0" smtClean="0"/>
          </a:p>
          <a:p>
            <a:pPr lvl="1"/>
            <a:r>
              <a:rPr lang="en-GB" dirty="0" smtClean="0"/>
              <a:t>how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why </a:t>
            </a:r>
            <a:r>
              <a:rPr lang="en-GB" dirty="0"/>
              <a:t>specific facts are related</a:t>
            </a:r>
          </a:p>
          <a:p>
            <a:endParaRPr lang="en-GB" dirty="0" smtClean="0"/>
          </a:p>
          <a:p>
            <a:r>
              <a:rPr lang="en-GB" dirty="0" smtClean="0"/>
              <a:t>Sociology </a:t>
            </a:r>
            <a:r>
              <a:rPr lang="en-GB" dirty="0"/>
              <a:t>aims to be systematic </a:t>
            </a:r>
            <a:r>
              <a:rPr lang="en-GB" dirty="0" smtClean="0"/>
              <a:t>(Lee </a:t>
            </a:r>
            <a:r>
              <a:rPr lang="en-GB" dirty="0"/>
              <a:t>&amp; Newby, 1983; Craib, 1992)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420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closely linked to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To understand this term it is useful to compare the definition of a </a:t>
            </a:r>
          </a:p>
          <a:p>
            <a:pPr lvl="1"/>
            <a:r>
              <a:rPr lang="en-GB" dirty="0" smtClean="0"/>
              <a:t>scientific and sociological paradigm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091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Scientific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483152"/>
            <a:ext cx="6777317" cy="3189979"/>
          </a:xfrm>
        </p:spPr>
        <p:txBody>
          <a:bodyPr>
            <a:normAutofit/>
          </a:bodyPr>
          <a:lstStyle/>
          <a:p>
            <a:pPr lvl="1"/>
            <a:r>
              <a:rPr lang="en-GB" dirty="0" smtClean="0"/>
              <a:t>a set of facts and convictions </a:t>
            </a:r>
          </a:p>
          <a:p>
            <a:pPr lvl="2"/>
            <a:r>
              <a:rPr lang="en-GB" dirty="0" smtClean="0"/>
              <a:t>which is systematically presented, </a:t>
            </a:r>
          </a:p>
          <a:p>
            <a:pPr lvl="2"/>
            <a:r>
              <a:rPr lang="en-GB" dirty="0" smtClean="0"/>
              <a:t>that is presented as a theory whose function is to </a:t>
            </a:r>
          </a:p>
          <a:p>
            <a:pPr lvl="2"/>
            <a:r>
              <a:rPr lang="en-GB" dirty="0" smtClean="0"/>
              <a:t>initiate theoretical productions, </a:t>
            </a:r>
          </a:p>
          <a:p>
            <a:pPr lvl="2"/>
            <a:r>
              <a:rPr lang="en-GB" dirty="0" smtClean="0"/>
              <a:t>and practical research in certain fields, </a:t>
            </a:r>
          </a:p>
          <a:p>
            <a:pPr lvl="2"/>
            <a:r>
              <a:rPr lang="en-GB" dirty="0" smtClean="0"/>
              <a:t>so that it appears in this sense as a source of some future or already existing theoretical composition (Afrić, 1989).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76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Thus a sociological paradigm represents a </a:t>
            </a:r>
          </a:p>
          <a:p>
            <a:pPr lvl="1"/>
            <a:r>
              <a:rPr lang="en-GB" dirty="0" smtClean="0"/>
              <a:t>Fundamental </a:t>
            </a:r>
            <a:r>
              <a:rPr lang="en-GB" dirty="0"/>
              <a:t>illustration of </a:t>
            </a:r>
            <a:r>
              <a:rPr lang="en-GB" dirty="0" smtClean="0"/>
              <a:t>society,</a:t>
            </a:r>
            <a:endParaRPr lang="en-GB" dirty="0"/>
          </a:p>
          <a:p>
            <a:pPr lvl="1"/>
            <a:r>
              <a:rPr lang="en-GB" dirty="0" smtClean="0"/>
              <a:t>The </a:t>
            </a:r>
            <a:r>
              <a:rPr lang="en-GB" dirty="0"/>
              <a:t>definition of its concept,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comprehension of its structure and dynamics (Merton, 1979</a:t>
            </a:r>
            <a:r>
              <a:rPr lang="en-GB" dirty="0" smtClean="0"/>
              <a:t>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41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Function </a:t>
            </a:r>
            <a:r>
              <a:rPr lang="en-GB" dirty="0"/>
              <a:t>of Sociological </a:t>
            </a:r>
            <a:r>
              <a:rPr lang="en-GB" dirty="0" smtClean="0"/>
              <a:t>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Merton (1979)</a:t>
            </a:r>
            <a:endParaRPr lang="en-GB" dirty="0"/>
          </a:p>
          <a:p>
            <a:pPr lvl="1"/>
            <a:r>
              <a:rPr lang="en-GB" b="1" dirty="0" smtClean="0"/>
              <a:t>Defining </a:t>
            </a:r>
            <a:r>
              <a:rPr lang="en-GB" b="1" dirty="0"/>
              <a:t>concepts</a:t>
            </a:r>
          </a:p>
          <a:p>
            <a:pPr lvl="1"/>
            <a:r>
              <a:rPr lang="en-GB" b="1" dirty="0" smtClean="0"/>
              <a:t>Decreasing Bias in observations </a:t>
            </a:r>
          </a:p>
          <a:p>
            <a:pPr lvl="2"/>
            <a:r>
              <a:rPr lang="en-GB" dirty="0" smtClean="0"/>
              <a:t>Decreasing </a:t>
            </a:r>
            <a:r>
              <a:rPr lang="en-GB" dirty="0"/>
              <a:t>the probability of unconscious introduction of latent assumptions and </a:t>
            </a:r>
            <a:r>
              <a:rPr lang="en-GB" dirty="0" smtClean="0"/>
              <a:t>concepts</a:t>
            </a:r>
            <a:endParaRPr lang="en-GB" b="1" dirty="0"/>
          </a:p>
          <a:p>
            <a:pPr lvl="1"/>
            <a:r>
              <a:rPr lang="en-GB" b="1" dirty="0" smtClean="0"/>
              <a:t>Developing a Theory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cumulating theoretical </a:t>
            </a:r>
            <a:r>
              <a:rPr lang="en-GB" dirty="0" smtClean="0"/>
              <a:t>interpretations </a:t>
            </a:r>
            <a:endParaRPr lang="en-GB" b="1" dirty="0"/>
          </a:p>
          <a:p>
            <a:pPr lvl="1"/>
            <a:r>
              <a:rPr lang="en-GB" b="1" dirty="0" smtClean="0"/>
              <a:t>Systemising Knowledge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concept systematization</a:t>
            </a:r>
          </a:p>
          <a:p>
            <a:pPr lvl="1"/>
            <a:r>
              <a:rPr lang="en-GB" b="1" dirty="0" smtClean="0"/>
              <a:t>Coding Information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qualitative analysis codification </a:t>
            </a:r>
            <a:r>
              <a:rPr lang="en-GB" dirty="0" smtClean="0"/>
              <a:t>or looking for patterns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235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Dominant Perspectives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Action  (Symbolic Interactionism)</a:t>
            </a:r>
          </a:p>
          <a:p>
            <a:r>
              <a:rPr lang="en-GB" dirty="0" smtClean="0"/>
              <a:t>Functionalism</a:t>
            </a:r>
          </a:p>
          <a:p>
            <a:r>
              <a:rPr lang="en-GB" dirty="0" smtClean="0"/>
              <a:t>Conflict Theory</a:t>
            </a:r>
          </a:p>
        </p:txBody>
      </p:sp>
    </p:spTree>
    <p:extLst>
      <p:ext uri="{BB962C8B-B14F-4D97-AF65-F5344CB8AC3E}">
        <p14:creationId xmlns:p14="http://schemas.microsoft.com/office/powerpoint/2010/main" val="3895992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665" y="2132856"/>
            <a:ext cx="9193170" cy="475252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Three Major Paradigms </a:t>
            </a:r>
            <a:br>
              <a:rPr lang="en-GB" dirty="0" smtClean="0"/>
            </a:br>
            <a:r>
              <a:rPr lang="en-GB" dirty="0" smtClean="0"/>
              <a:t>or Perspectives in Sociology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48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Action:</a:t>
            </a:r>
            <a:br>
              <a:rPr lang="en-GB" dirty="0" smtClean="0"/>
            </a:br>
            <a:r>
              <a:rPr lang="en-GB" dirty="0" smtClean="0"/>
              <a:t>Symbolic Interactionism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way that people interact through symbols: </a:t>
            </a:r>
            <a:endParaRPr lang="en-US" sz="1800" dirty="0"/>
          </a:p>
          <a:p>
            <a:pPr lvl="1"/>
            <a:r>
              <a:rPr lang="en-US" dirty="0" smtClean="0"/>
              <a:t>Words</a:t>
            </a:r>
          </a:p>
          <a:p>
            <a:pPr lvl="1"/>
            <a:r>
              <a:rPr lang="en-US" dirty="0" smtClean="0"/>
              <a:t>Gestures</a:t>
            </a:r>
          </a:p>
          <a:p>
            <a:pPr lvl="1"/>
            <a:r>
              <a:rPr lang="en-US" dirty="0" smtClean="0"/>
              <a:t>Rules</a:t>
            </a:r>
          </a:p>
          <a:p>
            <a:pPr lvl="1"/>
            <a:r>
              <a:rPr lang="en-US" dirty="0" smtClean="0"/>
              <a:t>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31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Action:</a:t>
            </a:r>
            <a:br>
              <a:rPr lang="en-GB" dirty="0"/>
            </a:br>
            <a:r>
              <a:rPr lang="en-GB" dirty="0"/>
              <a:t>Symbolic Interactionism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symbolic interaction perspective is based on how humans develop a complex set of symbols to give meaning to the world (</a:t>
            </a:r>
            <a:r>
              <a:rPr lang="en-US" dirty="0" err="1"/>
              <a:t>LaRossa</a:t>
            </a:r>
            <a:r>
              <a:rPr lang="en-US" dirty="0"/>
              <a:t> &amp; </a:t>
            </a:r>
            <a:r>
              <a:rPr lang="en-US" dirty="0" err="1"/>
              <a:t>Reitzes</a:t>
            </a:r>
            <a:r>
              <a:rPr lang="en-US" dirty="0"/>
              <a:t>, 1993). 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099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</a:t>
            </a:r>
            <a:r>
              <a:rPr lang="en-GB" dirty="0" smtClean="0"/>
              <a:t>Interactionism:</a:t>
            </a:r>
            <a:br>
              <a:rPr lang="en-GB" dirty="0" smtClean="0"/>
            </a:br>
            <a:r>
              <a:rPr lang="en-GB" dirty="0" smtClean="0"/>
              <a:t>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Meaning</a:t>
            </a:r>
            <a:r>
              <a:rPr lang="en-US" dirty="0"/>
              <a:t> evolves from </a:t>
            </a:r>
            <a:r>
              <a:rPr lang="en-US" dirty="0" smtClean="0"/>
              <a:t>interactions </a:t>
            </a:r>
          </a:p>
          <a:p>
            <a:pPr lvl="1"/>
            <a:r>
              <a:rPr lang="en-US" dirty="0" smtClean="0"/>
              <a:t>in </a:t>
            </a:r>
            <a:r>
              <a:rPr lang="en-US" dirty="0"/>
              <a:t>their environment </a:t>
            </a:r>
            <a:endParaRPr lang="en-US" dirty="0" smtClean="0"/>
          </a:p>
          <a:p>
            <a:pPr lvl="1"/>
            <a:r>
              <a:rPr lang="en-US" dirty="0" smtClean="0"/>
              <a:t>with people.</a:t>
            </a:r>
          </a:p>
          <a:p>
            <a:pPr lvl="1"/>
            <a:r>
              <a:rPr lang="en-US" dirty="0" smtClean="0"/>
              <a:t>interactions </a:t>
            </a:r>
            <a:r>
              <a:rPr lang="en-US" dirty="0"/>
              <a:t>are subjectively interpreted through existing </a:t>
            </a:r>
            <a:r>
              <a:rPr lang="en-US" dirty="0" smtClean="0"/>
              <a:t>symbols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384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Influence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Interactions with larger societal processes </a:t>
            </a:r>
          </a:p>
          <a:p>
            <a:pPr lvl="1"/>
            <a:r>
              <a:rPr lang="en-US" dirty="0"/>
              <a:t>influence the individual</a:t>
            </a:r>
          </a:p>
          <a:p>
            <a:pPr lvl="1"/>
            <a:r>
              <a:rPr lang="en-US" dirty="0"/>
              <a:t>and vice-versa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33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Social Norms and Values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is through interaction that humans develop a concept of </a:t>
            </a:r>
          </a:p>
          <a:p>
            <a:pPr lvl="1"/>
            <a:r>
              <a:rPr lang="en-US" dirty="0"/>
              <a:t>larger social structures </a:t>
            </a:r>
          </a:p>
          <a:p>
            <a:pPr lvl="1"/>
            <a:r>
              <a:rPr lang="en-US" dirty="0"/>
              <a:t>also of self concept</a:t>
            </a:r>
          </a:p>
          <a:p>
            <a:r>
              <a:rPr lang="en-US" dirty="0"/>
              <a:t>Society affects behavior through constraints by </a:t>
            </a:r>
          </a:p>
          <a:p>
            <a:pPr lvl="1"/>
            <a:r>
              <a:rPr lang="en-US" dirty="0"/>
              <a:t>societal norms and values</a:t>
            </a:r>
          </a:p>
          <a:p>
            <a:r>
              <a:rPr lang="en-US" dirty="0"/>
              <a:t>Self concept also affects behavior</a:t>
            </a:r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315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/>
              <a:t>Social Norms and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Social Norms and values are central to understanding society, inclusion, exclusion and power</a:t>
            </a:r>
          </a:p>
          <a:p>
            <a:pPr lvl="1"/>
            <a:r>
              <a:rPr lang="en-US" dirty="0" smtClean="0"/>
              <a:t>Power at the micro, </a:t>
            </a:r>
            <a:r>
              <a:rPr lang="en-US" dirty="0" err="1" smtClean="0"/>
              <a:t>meso</a:t>
            </a:r>
            <a:r>
              <a:rPr lang="en-US" dirty="0" smtClean="0"/>
              <a:t> and macro level</a:t>
            </a:r>
          </a:p>
          <a:p>
            <a:pPr lvl="1"/>
            <a:endParaRPr lang="en-US" b="1" i="1" dirty="0" smtClean="0"/>
          </a:p>
          <a:p>
            <a:r>
              <a:rPr lang="en-US" b="1" i="1" dirty="0" smtClean="0"/>
              <a:t>Symbolic </a:t>
            </a:r>
            <a:r>
              <a:rPr lang="en-US" b="1" i="1" dirty="0"/>
              <a:t>interactionism is the way we learn to interpret and give meaning to the world though our interactions with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Major Contributors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323652"/>
            <a:ext cx="6777317" cy="4129684"/>
          </a:xfrm>
        </p:spPr>
        <p:txBody>
          <a:bodyPr>
            <a:normAutofit/>
          </a:bodyPr>
          <a:lstStyle/>
          <a:p>
            <a:r>
              <a:rPr lang="en-US" dirty="0" smtClean="0"/>
              <a:t>George </a:t>
            </a:r>
            <a:r>
              <a:rPr lang="en-US" dirty="0"/>
              <a:t>Herbert Mead (1934) often cited as the main contributor to symbolic </a:t>
            </a:r>
            <a:r>
              <a:rPr lang="en-US" dirty="0" smtClean="0"/>
              <a:t>interactionism</a:t>
            </a:r>
          </a:p>
          <a:p>
            <a:pPr lvl="2"/>
            <a:r>
              <a:rPr lang="en-US" i="1" dirty="0" smtClean="0"/>
              <a:t>Never </a:t>
            </a:r>
            <a:r>
              <a:rPr lang="en-US" i="1" dirty="0"/>
              <a:t>published his theory </a:t>
            </a:r>
            <a:r>
              <a:rPr lang="en-US" i="1" dirty="0" smtClean="0"/>
              <a:t>but </a:t>
            </a:r>
            <a:r>
              <a:rPr lang="en-US" i="1" dirty="0" err="1" smtClean="0"/>
              <a:t>Blumer</a:t>
            </a:r>
            <a:r>
              <a:rPr lang="en-US" i="1" dirty="0" smtClean="0"/>
              <a:t> </a:t>
            </a:r>
            <a:r>
              <a:rPr lang="en-US" i="1" dirty="0"/>
              <a:t>his student published it after his </a:t>
            </a:r>
            <a:r>
              <a:rPr lang="en-US" i="1" dirty="0" smtClean="0"/>
              <a:t>death</a:t>
            </a:r>
            <a:endParaRPr lang="en-US" i="1" dirty="0"/>
          </a:p>
          <a:p>
            <a:pPr lvl="1"/>
            <a:r>
              <a:rPr lang="en-US" dirty="0" smtClean="0"/>
              <a:t>Meaning </a:t>
            </a:r>
            <a:r>
              <a:rPr lang="en-US" dirty="0"/>
              <a:t>evolves from </a:t>
            </a:r>
            <a:r>
              <a:rPr lang="en-US" b="1" dirty="0" smtClean="0"/>
              <a:t>gestures</a:t>
            </a:r>
          </a:p>
          <a:p>
            <a:pPr lvl="2"/>
            <a:r>
              <a:rPr lang="en-US" dirty="0" smtClean="0"/>
              <a:t>an </a:t>
            </a:r>
            <a:r>
              <a:rPr lang="en-US" b="1" dirty="0"/>
              <a:t>action</a:t>
            </a:r>
            <a:r>
              <a:rPr lang="en-US" dirty="0"/>
              <a:t> which </a:t>
            </a:r>
            <a:r>
              <a:rPr lang="en-US" b="1" dirty="0"/>
              <a:t>produces a response </a:t>
            </a:r>
            <a:r>
              <a:rPr lang="en-US" dirty="0"/>
              <a:t>in </a:t>
            </a:r>
            <a:r>
              <a:rPr lang="en-US" dirty="0" smtClean="0"/>
              <a:t>another</a:t>
            </a:r>
            <a:endParaRPr lang="en-US" dirty="0"/>
          </a:p>
          <a:p>
            <a:pPr lvl="1"/>
            <a:r>
              <a:rPr lang="en-US" b="1" dirty="0" smtClean="0"/>
              <a:t>Language</a:t>
            </a:r>
            <a:r>
              <a:rPr lang="en-US" dirty="0" smtClean="0"/>
              <a:t> </a:t>
            </a:r>
            <a:r>
              <a:rPr lang="en-US" dirty="0"/>
              <a:t>is a set of </a:t>
            </a:r>
            <a:r>
              <a:rPr lang="en-US" b="1" dirty="0"/>
              <a:t>shared meaning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605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/>
              <a:t>Major Contributors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Herbert </a:t>
            </a:r>
            <a:r>
              <a:rPr lang="en-US" dirty="0" err="1"/>
              <a:t>Blumer</a:t>
            </a:r>
            <a:r>
              <a:rPr lang="en-US" dirty="0"/>
              <a:t> (1969) Mead’s Student </a:t>
            </a:r>
          </a:p>
          <a:p>
            <a:pPr lvl="1"/>
            <a:r>
              <a:rPr lang="en-US" dirty="0"/>
              <a:t>credited with the term </a:t>
            </a:r>
            <a:endParaRPr lang="en-US" dirty="0" smtClean="0"/>
          </a:p>
          <a:p>
            <a:pPr lvl="2"/>
            <a:r>
              <a:rPr lang="en-US" dirty="0" smtClean="0"/>
              <a:t>‘</a:t>
            </a:r>
            <a:r>
              <a:rPr lang="en-US" dirty="0"/>
              <a:t>symbolic interactionism’</a:t>
            </a:r>
          </a:p>
          <a:p>
            <a:pPr lvl="1"/>
            <a:r>
              <a:rPr lang="en-US" dirty="0"/>
              <a:t>summarized the basic assumptions of symbolic interaction from Mead’s earlier work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99014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Core Principles of Social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Meaning</a:t>
            </a:r>
          </a:p>
          <a:p>
            <a:pPr lvl="1"/>
            <a:r>
              <a:rPr lang="en-US" dirty="0" smtClean="0"/>
              <a:t>It is not what you say its what you mean!</a:t>
            </a:r>
          </a:p>
          <a:p>
            <a:r>
              <a:rPr lang="en-US" dirty="0" smtClean="0"/>
              <a:t>Language</a:t>
            </a:r>
          </a:p>
          <a:p>
            <a:pPr lvl="1"/>
            <a:r>
              <a:rPr lang="en-US" dirty="0" smtClean="0"/>
              <a:t>Communication </a:t>
            </a:r>
          </a:p>
          <a:p>
            <a:pPr lvl="2"/>
            <a:r>
              <a:rPr lang="en-US" dirty="0" smtClean="0"/>
              <a:t>Verbal</a:t>
            </a:r>
          </a:p>
          <a:p>
            <a:pPr lvl="2"/>
            <a:r>
              <a:rPr lang="en-US" dirty="0" smtClean="0"/>
              <a:t>Gestures</a:t>
            </a:r>
          </a:p>
          <a:p>
            <a:pPr lvl="2"/>
            <a:r>
              <a:rPr lang="en-US" dirty="0" smtClean="0"/>
              <a:t>Written</a:t>
            </a:r>
          </a:p>
          <a:p>
            <a:pPr lvl="2"/>
            <a:r>
              <a:rPr lang="en-US" dirty="0" smtClean="0"/>
              <a:t>Body language</a:t>
            </a:r>
          </a:p>
          <a:p>
            <a:r>
              <a:rPr lang="en-US" dirty="0" smtClean="0"/>
              <a:t>Thought or “Minding”</a:t>
            </a:r>
          </a:p>
          <a:p>
            <a:pPr lvl="1"/>
            <a:r>
              <a:rPr lang="en-US" dirty="0" smtClean="0"/>
              <a:t>How we understand, make sense and </a:t>
            </a:r>
            <a:r>
              <a:rPr lang="en-US" dirty="0" err="1" smtClean="0"/>
              <a:t>percieve</a:t>
            </a:r>
            <a:r>
              <a:rPr lang="en-US" dirty="0" smtClean="0"/>
              <a:t> the above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466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Human </a:t>
            </a:r>
            <a:r>
              <a:rPr lang="en-US" dirty="0"/>
              <a:t>beings act toward things on the basis of the </a:t>
            </a:r>
            <a:r>
              <a:rPr lang="en-US" dirty="0" smtClean="0"/>
              <a:t>meaning</a:t>
            </a:r>
            <a:endParaRPr lang="en-US" dirty="0"/>
          </a:p>
          <a:p>
            <a:pPr lvl="1"/>
            <a:r>
              <a:rPr lang="en-US" dirty="0" smtClean="0"/>
              <a:t>To understand </a:t>
            </a:r>
            <a:r>
              <a:rPr lang="en-US" dirty="0"/>
              <a:t>human behavior we </a:t>
            </a:r>
            <a:r>
              <a:rPr lang="en-US" dirty="0" smtClean="0"/>
              <a:t>need to know </a:t>
            </a:r>
          </a:p>
          <a:p>
            <a:pPr lvl="2"/>
            <a:r>
              <a:rPr lang="en-US" dirty="0" smtClean="0"/>
              <a:t>how </a:t>
            </a:r>
            <a:r>
              <a:rPr lang="en-US" b="1" dirty="0"/>
              <a:t>people define the </a:t>
            </a:r>
            <a:r>
              <a:rPr lang="en-US" b="1" dirty="0" smtClean="0"/>
              <a:t>things</a:t>
            </a:r>
          </a:p>
          <a:p>
            <a:pPr lvl="3"/>
            <a:r>
              <a:rPr lang="en-US" dirty="0" smtClean="0"/>
              <a:t>objects</a:t>
            </a:r>
            <a:r>
              <a:rPr lang="en-US" dirty="0"/>
              <a:t>, events, individuals, groups, </a:t>
            </a:r>
            <a:r>
              <a:rPr lang="en-US" dirty="0" smtClean="0"/>
              <a:t>structures</a:t>
            </a:r>
          </a:p>
          <a:p>
            <a:pPr lvl="3"/>
            <a:r>
              <a:rPr lang="en-US" dirty="0" smtClean="0"/>
              <a:t>they </a:t>
            </a:r>
            <a:r>
              <a:rPr lang="en-US" dirty="0"/>
              <a:t>encounter in their </a:t>
            </a:r>
            <a:r>
              <a:rPr lang="en-US" dirty="0" smtClean="0"/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2139027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Each person defines, understands and engages with meaning differently</a:t>
            </a:r>
          </a:p>
          <a:p>
            <a:pPr lvl="2"/>
            <a:r>
              <a:rPr lang="en-US" dirty="0"/>
              <a:t>This can at times cause tension through misunderstandings and confusion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5229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Interaction </a:t>
            </a:r>
            <a:r>
              <a:rPr lang="en-US" b="1" dirty="0"/>
              <a:t>with others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are not born knowing the meanings of things 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don’t learn these meanings simply through individual experiences, but rather through the </a:t>
            </a:r>
            <a:r>
              <a:rPr lang="en-US" b="1" dirty="0"/>
              <a:t>interactions with others </a:t>
            </a:r>
          </a:p>
        </p:txBody>
      </p:sp>
    </p:spTree>
    <p:extLst>
      <p:ext uri="{BB962C8B-B14F-4D97-AF65-F5344CB8AC3E}">
        <p14:creationId xmlns:p14="http://schemas.microsoft.com/office/powerpoint/2010/main" val="8615350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These meanings are modified through an interpretive process</a:t>
            </a:r>
          </a:p>
          <a:p>
            <a:pPr lvl="1"/>
            <a:r>
              <a:rPr lang="en-US" dirty="0"/>
              <a:t>An </a:t>
            </a:r>
            <a:r>
              <a:rPr lang="en-US" b="1" dirty="0"/>
              <a:t>individual’s interpretation </a:t>
            </a:r>
            <a:r>
              <a:rPr lang="en-US" dirty="0"/>
              <a:t>of the meaning will </a:t>
            </a:r>
            <a:r>
              <a:rPr lang="en-US" b="1" dirty="0"/>
              <a:t>guide and determine </a:t>
            </a:r>
            <a:r>
              <a:rPr lang="en-US" b="1" dirty="0" smtClean="0"/>
              <a:t>action</a:t>
            </a:r>
          </a:p>
          <a:p>
            <a:r>
              <a:rPr lang="en-US" dirty="0" smtClean="0"/>
              <a:t>If misunderstanding occurs the action may be deemed ‘unexpected’ in the ‘other’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3917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7 Major Assumptions of Symbolic Interactionism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323652"/>
            <a:ext cx="6777317" cy="4201692"/>
          </a:xfrm>
        </p:spPr>
        <p:txBody>
          <a:bodyPr>
            <a:normAutofit fontScale="92500"/>
          </a:bodyPr>
          <a:lstStyle/>
          <a:p>
            <a:pPr marL="525780" indent="-457200">
              <a:buSzPct val="100000"/>
              <a:buFont typeface="+mj-lt"/>
              <a:buAutoNum type="arabicPeriod"/>
            </a:pPr>
            <a:r>
              <a:rPr lang="en-US" dirty="0" smtClean="0"/>
              <a:t>People . . .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unique creatures because of their </a:t>
            </a:r>
            <a:r>
              <a:rPr lang="en-US" b="1" dirty="0" smtClean="0"/>
              <a:t>ability to use symbols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become distinctively </a:t>
            </a:r>
            <a:r>
              <a:rPr lang="en-US" b="1" dirty="0" smtClean="0"/>
              <a:t>human</a:t>
            </a:r>
            <a:r>
              <a:rPr lang="en-US" dirty="0" smtClean="0"/>
              <a:t> through their </a:t>
            </a:r>
            <a:r>
              <a:rPr lang="en-US" b="1" dirty="0" smtClean="0"/>
              <a:t>interaction with others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</a:t>
            </a:r>
            <a:r>
              <a:rPr lang="en-US" b="1" dirty="0" smtClean="0"/>
              <a:t>conscious</a:t>
            </a:r>
            <a:r>
              <a:rPr lang="en-US" dirty="0" smtClean="0"/>
              <a:t> and </a:t>
            </a:r>
            <a:r>
              <a:rPr lang="en-US" b="1" dirty="0" smtClean="0"/>
              <a:t>self-reflective</a:t>
            </a:r>
            <a:r>
              <a:rPr lang="en-US" dirty="0" smtClean="0"/>
              <a:t> beings who </a:t>
            </a:r>
            <a:r>
              <a:rPr lang="en-US" b="1" dirty="0" smtClean="0"/>
              <a:t>actively</a:t>
            </a:r>
            <a:r>
              <a:rPr lang="en-US" dirty="0" smtClean="0"/>
              <a:t> shape their own behavior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purposeful creatures who </a:t>
            </a:r>
            <a:r>
              <a:rPr lang="en-US" b="1" dirty="0" smtClean="0"/>
              <a:t>act in and toward situations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human society consists of </a:t>
            </a:r>
            <a:r>
              <a:rPr lang="en-US" b="1" dirty="0" smtClean="0"/>
              <a:t>people engaging in symbolic interaction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the ‘</a:t>
            </a:r>
            <a:r>
              <a:rPr lang="en-US" b="1" dirty="0" smtClean="0"/>
              <a:t>social act’ </a:t>
            </a:r>
            <a:r>
              <a:rPr lang="en-US" dirty="0" smtClean="0"/>
              <a:t>should be the </a:t>
            </a:r>
            <a:r>
              <a:rPr lang="en-US" b="1" dirty="0" smtClean="0"/>
              <a:t>fundamental unit of social psychological analysis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to understand people’s </a:t>
            </a:r>
            <a:r>
              <a:rPr lang="en-US" b="1" dirty="0" smtClean="0"/>
              <a:t>social acts</a:t>
            </a:r>
            <a:r>
              <a:rPr lang="en-US" dirty="0" smtClean="0"/>
              <a:t>, we need to use methods that enable us </a:t>
            </a:r>
            <a:r>
              <a:rPr lang="en-US" b="1" dirty="0" smtClean="0"/>
              <a:t>to discern the meanings they attribute to these acts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0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95528" y="1581912"/>
            <a:ext cx="7488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Craib, I. (1997) Classical Social Theory: AN Introduction to the Thought of Marx, Weber, Durkheim and Simmel. UK: Oxford Press.</a:t>
            </a:r>
          </a:p>
          <a:p>
            <a:r>
              <a:rPr lang="en-GB" dirty="0" smtClean="0"/>
              <a:t>Blumer, H. (1992) Symbolic Interactionism: Perspective and Method. USA: University of California Press.</a:t>
            </a:r>
          </a:p>
          <a:p>
            <a:r>
              <a:rPr lang="en-GB" dirty="0" smtClean="0"/>
              <a:t>Lee, D. &amp; Newby, H. (2012) The Problem of Sociology. UK: Taylor Davies.</a:t>
            </a:r>
          </a:p>
          <a:p>
            <a:r>
              <a:rPr lang="en-GB" dirty="0" smtClean="0"/>
              <a:t>Merton, R.K. (2010) Sociology of Science and Sociology as Science. USA: Columbia University Press.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9481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Structural-Functionalism </a:t>
            </a:r>
            <a:r>
              <a:rPr lang="en-GB" dirty="0" smtClean="0"/>
              <a:t>Paradigm</a:t>
            </a:r>
          </a:p>
          <a:p>
            <a:r>
              <a:rPr lang="en-GB" dirty="0"/>
              <a:t>Conflict Theory</a:t>
            </a:r>
          </a:p>
        </p:txBody>
      </p:sp>
    </p:spTree>
    <p:extLst>
      <p:ext uri="{BB962C8B-B14F-4D97-AF65-F5344CB8AC3E}">
        <p14:creationId xmlns:p14="http://schemas.microsoft.com/office/powerpoint/2010/main" val="2931273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</TotalTime>
  <Words>850</Words>
  <Application>Microsoft Office PowerPoint</Application>
  <PresentationFormat>Widescreen</PresentationFormat>
  <Paragraphs>130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Trebuchet MS</vt:lpstr>
      <vt:lpstr>Wingdings 3</vt:lpstr>
      <vt:lpstr>Facet</vt:lpstr>
      <vt:lpstr>SJSI4017 Session 2</vt:lpstr>
      <vt:lpstr>What is Theory?</vt:lpstr>
      <vt:lpstr>Sociological Theory is a . . </vt:lpstr>
      <vt:lpstr>Paradigm</vt:lpstr>
      <vt:lpstr>Scientific Paradigm</vt:lpstr>
      <vt:lpstr>Sociological Paradigm</vt:lpstr>
      <vt:lpstr>Function of Sociological Paradigms</vt:lpstr>
      <vt:lpstr>3 Dominant Perspectives</vt:lpstr>
      <vt:lpstr>Three Major Paradigms  or Perspectives in Sociology</vt:lpstr>
      <vt:lpstr>Action: Symbolic Interactionism</vt:lpstr>
      <vt:lpstr>Action: Symbolic Interactionism</vt:lpstr>
      <vt:lpstr>Symbolic Interactionism: Meaning</vt:lpstr>
      <vt:lpstr>Symbolic Interactionism: Influence </vt:lpstr>
      <vt:lpstr>Symbolic Interactionism: Social Norms and Values</vt:lpstr>
      <vt:lpstr>Symbolic Interactionism: Social Norms and Values</vt:lpstr>
      <vt:lpstr>Symbolic Interactionism: Major Contributors </vt:lpstr>
      <vt:lpstr>Symbolic Interactionism: Major Contributors </vt:lpstr>
      <vt:lpstr>Core Principles of Social Interaction Theory</vt:lpstr>
      <vt:lpstr>Major Premises of Symbolic Interaction Theory</vt:lpstr>
      <vt:lpstr>Major Premises of Symbolic Interaction Theory</vt:lpstr>
      <vt:lpstr>Major Premises of Symbolic Interaction Theory</vt:lpstr>
      <vt:lpstr>Major Premises of Symbolic Interaction Theory</vt:lpstr>
      <vt:lpstr>7 Major Assumptions of Symbolic Interactionism Theory</vt:lpstr>
      <vt:lpstr>Reference List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2</dc:title>
  <dc:creator>Caroline Lohmann-Hancock</dc:creator>
  <cp:lastModifiedBy>Phill Morgan</cp:lastModifiedBy>
  <cp:revision>4</cp:revision>
  <dcterms:created xsi:type="dcterms:W3CDTF">2017-08-03T15:00:05Z</dcterms:created>
  <dcterms:modified xsi:type="dcterms:W3CDTF">2019-01-26T18:04:48Z</dcterms:modified>
</cp:coreProperties>
</file>