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703" r:id="rId1"/>
  </p:sldMasterIdLst>
  <p:notesMasterIdLst>
    <p:notesMasterId r:id="rId20"/>
  </p:notesMasterIdLst>
  <p:sldIdLst>
    <p:sldId id="256" r:id="rId2"/>
    <p:sldId id="279" r:id="rId3"/>
    <p:sldId id="258" r:id="rId4"/>
    <p:sldId id="257" r:id="rId5"/>
    <p:sldId id="347" r:id="rId6"/>
    <p:sldId id="348" r:id="rId7"/>
    <p:sldId id="349" r:id="rId8"/>
    <p:sldId id="262" r:id="rId9"/>
    <p:sldId id="263" r:id="rId10"/>
    <p:sldId id="266" r:id="rId11"/>
    <p:sldId id="267" r:id="rId12"/>
    <p:sldId id="287" r:id="rId13"/>
    <p:sldId id="274" r:id="rId14"/>
    <p:sldId id="351" r:id="rId15"/>
    <p:sldId id="352" r:id="rId16"/>
    <p:sldId id="353" r:id="rId17"/>
    <p:sldId id="350" r:id="rId18"/>
    <p:sldId id="265" r:id="rId19"/>
  </p:sldIdLst>
  <p:sldSz cx="9144000" cy="5143500" type="screen16x9"/>
  <p:notesSz cx="6858000" cy="9144000"/>
  <p:embeddedFontLst>
    <p:embeddedFont>
      <p:font typeface="Calibri" panose="020F0502020204030204" pitchFamily="34" charset="0"/>
      <p:regular r:id="rId21"/>
      <p:bold r:id="rId22"/>
      <p:italic r:id="rId23"/>
      <p:boldItalic r:id="rId24"/>
    </p:embeddedFont>
    <p:embeddedFont>
      <p:font typeface="Lato" panose="020F0502020204030203" pitchFamily="34" charset="0"/>
      <p:regular r:id="rId25"/>
      <p:bold r:id="rId26"/>
      <p:italic r:id="rId27"/>
      <p:boldItalic r:id="rId28"/>
    </p:embeddedFont>
    <p:embeddedFont>
      <p:font typeface="Merriweather Light" pitchFamily="2" charset="0"/>
      <p:regular r:id="rId29"/>
      <p:bold r:id="rId30"/>
      <p:italic r:id="rId31"/>
      <p:boldItalic r:id="rId32"/>
    </p:embeddedFont>
    <p:embeddedFont>
      <p:font typeface="Montserrat" panose="02000000000000000000" pitchFamily="2" charset="0"/>
      <p:regular r:id="rId33"/>
      <p:bold r:id="rId34"/>
      <p:italic r:id="rId35"/>
      <p:boldItalic r:id="rId36"/>
    </p:embeddedFont>
    <p:embeddedFont>
      <p:font typeface="Vidaloka" panose="02000504000000020004"/>
      <p:regular r:id="rId3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C3E95F7-4317-4EA0-A9DC-9AE9183E45EA}">
  <a:tblStyle styleId="{2C3E95F7-4317-4EA0-A9DC-9AE9183E45EA}"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0557" autoAdjust="0"/>
  </p:normalViewPr>
  <p:slideViewPr>
    <p:cSldViewPr snapToGrid="0">
      <p:cViewPr varScale="1">
        <p:scale>
          <a:sx n="60" d="100"/>
          <a:sy n="60" d="100"/>
        </p:scale>
        <p:origin x="84" y="216"/>
      </p:cViewPr>
      <p:guideLst/>
    </p:cSldViewPr>
  </p:slideViewPr>
  <p:notesTextViewPr>
    <p:cViewPr>
      <p:scale>
        <a:sx n="1" d="1"/>
        <a:sy n="1" d="1"/>
      </p:scale>
      <p:origin x="0" y="0"/>
    </p:cViewPr>
  </p:notesTextViewPr>
  <p:notesViewPr>
    <p:cSldViewPr snapToGrid="0">
      <p:cViewPr>
        <p:scale>
          <a:sx n="125" d="100"/>
          <a:sy n="125" d="100"/>
        </p:scale>
        <p:origin x="1350" y="-391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font" Target="fonts/font6.fntdata" /><Relationship Id="rId39" Type="http://schemas.openxmlformats.org/officeDocument/2006/relationships/viewProps" Target="viewProps.xml" /><Relationship Id="rId3" Type="http://schemas.openxmlformats.org/officeDocument/2006/relationships/slide" Target="slides/slide2.xml" /><Relationship Id="rId21" Type="http://schemas.openxmlformats.org/officeDocument/2006/relationships/font" Target="fonts/font1.fntdata" /><Relationship Id="rId34" Type="http://schemas.openxmlformats.org/officeDocument/2006/relationships/font" Target="fonts/font14.fntdata"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font" Target="fonts/font5.fntdata" /><Relationship Id="rId33" Type="http://schemas.openxmlformats.org/officeDocument/2006/relationships/font" Target="fonts/font13.fntdata" /><Relationship Id="rId38"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notesMaster" Target="notesMasters/notesMaster1.xml" /><Relationship Id="rId29" Type="http://schemas.openxmlformats.org/officeDocument/2006/relationships/font" Target="fonts/font9.fntdata" /><Relationship Id="rId41"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font" Target="fonts/font4.fntdata" /><Relationship Id="rId32" Type="http://schemas.openxmlformats.org/officeDocument/2006/relationships/font" Target="fonts/font12.fntdata" /><Relationship Id="rId37" Type="http://schemas.openxmlformats.org/officeDocument/2006/relationships/font" Target="fonts/font17.fntdata" /><Relationship Id="rId40" Type="http://schemas.openxmlformats.org/officeDocument/2006/relationships/theme" Target="theme/theme1.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font" Target="fonts/font3.fntdata" /><Relationship Id="rId28" Type="http://schemas.openxmlformats.org/officeDocument/2006/relationships/font" Target="fonts/font8.fntdata" /><Relationship Id="rId36" Type="http://schemas.openxmlformats.org/officeDocument/2006/relationships/font" Target="fonts/font16.fntdata"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font" Target="fonts/font11.fntdata"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font" Target="fonts/font2.fntdata" /><Relationship Id="rId27" Type="http://schemas.openxmlformats.org/officeDocument/2006/relationships/font" Target="fonts/font7.fntdata" /><Relationship Id="rId30" Type="http://schemas.openxmlformats.org/officeDocument/2006/relationships/font" Target="fonts/font10.fntdata" /><Relationship Id="rId35" Type="http://schemas.openxmlformats.org/officeDocument/2006/relationships/font" Target="fonts/font15.fntdata"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extLst>
      <p:ext uri="{BB962C8B-B14F-4D97-AF65-F5344CB8AC3E}">
        <p14:creationId xmlns:p14="http://schemas.microsoft.com/office/powerpoint/2010/main" val="260842663"/>
      </p:ext>
    </p:extLst>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3" Type="http://schemas.openxmlformats.org/officeDocument/2006/relationships/hyperlink" Target="tel:253268" TargetMode="External" /><Relationship Id="rId2" Type="http://schemas.openxmlformats.org/officeDocument/2006/relationships/slide" Target="../slides/slide17.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78"/>
        <p:cNvGrpSpPr/>
        <p:nvPr/>
      </p:nvGrpSpPr>
      <p:grpSpPr>
        <a:xfrm>
          <a:off x="0" y="0"/>
          <a:ext cx="0" cy="0"/>
          <a:chOff x="0" y="0"/>
          <a:chExt cx="0" cy="0"/>
        </a:xfrm>
      </p:grpSpPr>
      <p:sp>
        <p:nvSpPr>
          <p:cNvPr id="479" name="Google Shape;479;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0" name="Google Shape;480;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0678301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06"/>
        <p:cNvGrpSpPr/>
        <p:nvPr/>
      </p:nvGrpSpPr>
      <p:grpSpPr>
        <a:xfrm>
          <a:off x="0" y="0"/>
          <a:ext cx="0" cy="0"/>
          <a:chOff x="0" y="0"/>
          <a:chExt cx="0" cy="0"/>
        </a:xfrm>
      </p:grpSpPr>
      <p:sp>
        <p:nvSpPr>
          <p:cNvPr id="707" name="Google Shape;707;g107aaa41fe9_0_1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08" name="Google Shape;708;g107aaa41fe9_0_1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32035903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
        <p:cNvGrpSpPr/>
        <p:nvPr/>
      </p:nvGrpSpPr>
      <p:grpSpPr>
        <a:xfrm>
          <a:off x="0" y="0"/>
          <a:ext cx="0" cy="0"/>
          <a:chOff x="0" y="0"/>
          <a:chExt cx="0" cy="0"/>
        </a:xfrm>
      </p:grpSpPr>
      <p:sp>
        <p:nvSpPr>
          <p:cNvPr id="491" name="Google Shape;491;gcf7a3c503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2" name="Google Shape;492;gcf7a3c503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42903426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4"/>
        <p:cNvGrpSpPr/>
        <p:nvPr/>
      </p:nvGrpSpPr>
      <p:grpSpPr>
        <a:xfrm>
          <a:off x="0" y="0"/>
          <a:ext cx="0" cy="0"/>
          <a:chOff x="0" y="0"/>
          <a:chExt cx="0" cy="0"/>
        </a:xfrm>
      </p:grpSpPr>
      <p:sp>
        <p:nvSpPr>
          <p:cNvPr id="485" name="Google Shape;485;gcc7554a049_0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6" name="Google Shape;486;gcc7554a049_0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1. Introduction</a:t>
            </a:r>
          </a:p>
          <a:p>
            <a:r>
              <a:rPr lang="en-GB" sz="1100" b="1" i="0" u="none" strike="noStrike" cap="none" dirty="0">
                <a:solidFill>
                  <a:srgbClr val="000000"/>
                </a:solidFill>
                <a:effectLst/>
                <a:latin typeface="Arial"/>
                <a:ea typeface="Arial"/>
                <a:cs typeface="Arial"/>
                <a:sym typeface="Arial"/>
              </a:rPr>
              <a:t>1.1 Contemporary Theme and its Importance in the Hotel and Hospitality Sector</a:t>
            </a:r>
          </a:p>
          <a:p>
            <a:r>
              <a:rPr lang="en-GB" sz="1100" b="0" i="0" u="none" strike="noStrike" cap="none" dirty="0">
                <a:solidFill>
                  <a:srgbClr val="000000"/>
                </a:solidFill>
                <a:effectLst/>
                <a:latin typeface="Arial"/>
                <a:ea typeface="Arial"/>
                <a:cs typeface="Arial"/>
                <a:sym typeface="Arial"/>
              </a:rPr>
              <a:t>The present study delves into the contemporary subject matter of examining the effects of sustainability practises on the hotel and hospitality industry. The significance of sustainability has escalated in contemporary times owing to mounting apprehensions regarding climate change and the conservation of the environment. The hotel and hospitality industry has acknowledged the necessity of implementing sustainable practises to reduce its environmental impact, as it is a major contributor to global carbon emissions and resource consumption. The significance and pertinence of this theme are paramount, as it not only pertains to ecological issues but also carries economic and societal ramifications for the sector.</a:t>
            </a:r>
          </a:p>
          <a:p>
            <a:endParaRPr lang="en-GB"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1799808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4"/>
        <p:cNvGrpSpPr/>
        <p:nvPr/>
      </p:nvGrpSpPr>
      <p:grpSpPr>
        <a:xfrm>
          <a:off x="0" y="0"/>
          <a:ext cx="0" cy="0"/>
          <a:chOff x="0" y="0"/>
          <a:chExt cx="0" cy="0"/>
        </a:xfrm>
      </p:grpSpPr>
      <p:sp>
        <p:nvSpPr>
          <p:cNvPr id="485" name="Google Shape;485;gcc7554a049_0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6" name="Google Shape;486;gcc7554a049_0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1.2 Background on the Hotel and Hospitality Sector and Travelodge</a:t>
            </a:r>
          </a:p>
          <a:p>
            <a:r>
              <a:rPr lang="en-GB" sz="1100" b="0" i="0" u="none" strike="noStrike" cap="none" dirty="0">
                <a:solidFill>
                  <a:srgbClr val="000000"/>
                </a:solidFill>
                <a:effectLst/>
                <a:latin typeface="Arial"/>
                <a:ea typeface="Arial"/>
                <a:cs typeface="Arial"/>
                <a:sym typeface="Arial"/>
              </a:rPr>
              <a:t>Travelodge is a well-established hotel chain that operates within the United Kingdom. Since its inception in 1985, Travelodge has emerged as one of the foremost hotel brands in the nation. The company manages a network of 570 hotels located in the United Kingdom, Ireland, and Spain (Travelodge, 2022). These establishments offer reasonably priced lodging alternatives for individuals travelling for either professional or recreational purposes. The analysis of Travelodge, a prominent player in the hotel industry, is pertinent in the current discourse on sustainability.</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0249706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4"/>
        <p:cNvGrpSpPr/>
        <p:nvPr/>
      </p:nvGrpSpPr>
      <p:grpSpPr>
        <a:xfrm>
          <a:off x="0" y="0"/>
          <a:ext cx="0" cy="0"/>
          <a:chOff x="0" y="0"/>
          <a:chExt cx="0" cy="0"/>
        </a:xfrm>
      </p:grpSpPr>
      <p:sp>
        <p:nvSpPr>
          <p:cNvPr id="485" name="Google Shape;485;gcc7554a049_0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6" name="Google Shape;486;gcc7554a049_0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2. Overview of literature</a:t>
            </a:r>
          </a:p>
          <a:p>
            <a:r>
              <a:rPr lang="en-GB" sz="1100" b="1" i="0" u="none" strike="noStrike" cap="none" dirty="0">
                <a:solidFill>
                  <a:srgbClr val="000000"/>
                </a:solidFill>
                <a:effectLst/>
                <a:latin typeface="Arial"/>
                <a:ea typeface="Arial"/>
                <a:cs typeface="Arial"/>
                <a:sym typeface="Arial"/>
              </a:rPr>
              <a:t>2.1 Key Theory and Concepts</a:t>
            </a:r>
          </a:p>
          <a:p>
            <a:r>
              <a:rPr lang="en-GB" sz="1100" b="0" i="0" u="none" strike="noStrike" cap="none" dirty="0">
                <a:solidFill>
                  <a:srgbClr val="000000"/>
                </a:solidFill>
                <a:effectLst/>
                <a:latin typeface="Arial"/>
                <a:ea typeface="Arial"/>
                <a:cs typeface="Arial"/>
                <a:sym typeface="Arial"/>
              </a:rPr>
              <a:t>The examination of sustainability's influence on the hotel and hospitality industry can be conducted by utilising various fundamental theories and concepts. Theoretical frameworks and conceptual models offer a means of comprehending the multifaceted aspects of sustainability in the industry, encompassing environmental, social, and economic dimensions. The subsequent are the principal theories and concepts:</a:t>
            </a:r>
          </a:p>
          <a:p>
            <a:r>
              <a:rPr lang="en-GB" sz="1100" b="1" i="0" u="none" strike="noStrike" cap="none" dirty="0">
                <a:solidFill>
                  <a:srgbClr val="000000"/>
                </a:solidFill>
                <a:effectLst/>
                <a:latin typeface="Arial"/>
                <a:ea typeface="Arial"/>
                <a:cs typeface="Arial"/>
                <a:sym typeface="Arial"/>
              </a:rPr>
              <a:t>The Triple Bottom Line</a:t>
            </a:r>
          </a:p>
          <a:p>
            <a:r>
              <a:rPr lang="en-GB" sz="1100" b="0" i="0" u="none" strike="noStrike" cap="none" dirty="0">
                <a:solidFill>
                  <a:srgbClr val="000000"/>
                </a:solidFill>
                <a:effectLst/>
                <a:latin typeface="Arial"/>
                <a:ea typeface="Arial"/>
                <a:cs typeface="Arial"/>
                <a:sym typeface="Arial"/>
              </a:rPr>
              <a:t>The integration of environmental, social, and economic elements into decision-making processes is emphasised by the Triple Bottom Line (TBL) theory (Adams et al., 2013). The hotel and hospitality sector has embraced the Triple Bottom Line (TBL) paradigm to evaluate their environmental impact, moral obligations, and financial viability. Hotels may drastically reduce their environmental effect, aid nearby communities, and preserve their financial viability by using sustainable practises.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7084690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84"/>
        <p:cNvGrpSpPr/>
        <p:nvPr/>
      </p:nvGrpSpPr>
      <p:grpSpPr>
        <a:xfrm>
          <a:off x="0" y="0"/>
          <a:ext cx="0" cy="0"/>
          <a:chOff x="0" y="0"/>
          <a:chExt cx="0" cy="0"/>
        </a:xfrm>
      </p:grpSpPr>
      <p:sp>
        <p:nvSpPr>
          <p:cNvPr id="485" name="Google Shape;485;gcc7554a049_0_35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86" name="Google Shape;486;gcc7554a049_0_35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Environmental Management Systems (EMS)</a:t>
            </a:r>
          </a:p>
          <a:p>
            <a:r>
              <a:rPr lang="en-GB" sz="1100" b="0" i="0" u="none" strike="noStrike" cap="none" dirty="0">
                <a:solidFill>
                  <a:srgbClr val="000000"/>
                </a:solidFill>
                <a:effectLst/>
                <a:latin typeface="Arial"/>
                <a:ea typeface="Arial"/>
                <a:cs typeface="Arial"/>
                <a:sym typeface="Arial"/>
              </a:rPr>
              <a:t>Environmental Management Systems (EMS) provide businesses a formal framework to efficiently identify, monitor, and manage their environmental consequences, according to </a:t>
            </a:r>
            <a:r>
              <a:rPr lang="en-GB" sz="1100" b="0" i="0" u="none" strike="noStrike" cap="none" dirty="0" err="1">
                <a:solidFill>
                  <a:srgbClr val="000000"/>
                </a:solidFill>
                <a:effectLst/>
                <a:latin typeface="Arial"/>
                <a:ea typeface="Arial"/>
                <a:cs typeface="Arial"/>
                <a:sym typeface="Arial"/>
              </a:rPr>
              <a:t>Disterheft</a:t>
            </a:r>
            <a:r>
              <a:rPr lang="en-GB" sz="1100" b="0" i="0" u="none" strike="noStrike" cap="none" dirty="0">
                <a:solidFill>
                  <a:srgbClr val="000000"/>
                </a:solidFill>
                <a:effectLst/>
                <a:latin typeface="Arial"/>
                <a:ea typeface="Arial"/>
                <a:cs typeface="Arial"/>
                <a:sym typeface="Arial"/>
              </a:rPr>
              <a:t> et al. (2012). An Environmental Management System (EMS), which is seen as a significant tool for hotels and other enterprises operating in this sector, may be used to ease the adoption of sustainable practises in the hospitality industry. An Emergency Medical Service (EMS) may reduce resource consumption, mitigate waste creation, and evaluate environmental performance by putting policies and processes into practise. Adopting an Environmental Management System (EMS) enables hotels to set quantifiable objectives, carry out routine environmental assessments, and methodically advance their sustainability initiatives. Hotels may improve their environmental performance and save costs by becoming more efficient by taking a rigorous approach.</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709932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2"/>
        <p:cNvGrpSpPr/>
        <p:nvPr/>
      </p:nvGrpSpPr>
      <p:grpSpPr>
        <a:xfrm>
          <a:off x="0" y="0"/>
          <a:ext cx="0" cy="0"/>
          <a:chOff x="0" y="0"/>
          <a:chExt cx="0" cy="0"/>
        </a:xfrm>
      </p:grpSpPr>
      <p:sp>
        <p:nvSpPr>
          <p:cNvPr id="543" name="Google Shape;543;gcd8a80d6bc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44" name="Google Shape;544;gcd8a80d6bc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Green Marketing</a:t>
            </a:r>
          </a:p>
          <a:p>
            <a:r>
              <a:rPr lang="en-GB" sz="1100" b="0" i="0" u="none" strike="noStrike" cap="none" dirty="0">
                <a:solidFill>
                  <a:srgbClr val="000000"/>
                </a:solidFill>
                <a:effectLst/>
                <a:latin typeface="Arial"/>
                <a:ea typeface="Arial"/>
                <a:cs typeface="Arial"/>
                <a:sym typeface="Arial"/>
              </a:rPr>
              <a:t>In order to satiate the growing consumer desire for environmental awareness, green marketing is a commercial strategy that aims to promote products, processes, and services that are environmentally sustainable (Grant, 2008). The use of environmentally friendly marketing techniques may serve as a mechanism to draw in environmentally concerned clients and create a standout market position in comparison to rivals within the hotel and hospitality sector. The effective use of green marketing strategies serves as a tool for influencing customer behaviour towards more environmentally friendly choices, as well as improving the reputation of hotels.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8971387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49"/>
        <p:cNvGrpSpPr/>
        <p:nvPr/>
      </p:nvGrpSpPr>
      <p:grpSpPr>
        <a:xfrm>
          <a:off x="0" y="0"/>
          <a:ext cx="0" cy="0"/>
          <a:chOff x="0" y="0"/>
          <a:chExt cx="0" cy="0"/>
        </a:xfrm>
      </p:grpSpPr>
      <p:sp>
        <p:nvSpPr>
          <p:cNvPr id="550" name="Google Shape;550;g105aad17dc0_0_9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51" name="Google Shape;551;g105aad17dc0_0_9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Corporate Social Responsibility (CSR)</a:t>
            </a:r>
          </a:p>
          <a:p>
            <a:r>
              <a:rPr lang="en-GB" sz="1100" b="0" i="0" u="none" strike="noStrike" cap="none" dirty="0">
                <a:solidFill>
                  <a:srgbClr val="000000"/>
                </a:solidFill>
                <a:effectLst/>
                <a:latin typeface="Arial"/>
                <a:ea typeface="Arial"/>
                <a:cs typeface="Arial"/>
                <a:sym typeface="Arial"/>
              </a:rPr>
              <a:t>Corporate Social Responsibility (CSR) is the idea that businesses have moral obligations to carry out their activities in a way that is socially and ecologically responsible, as well as having a positive influence on society (Du et al., 2010). In the hotel and hospitality sector, corporate social responsibility (CSR) efforts include a broad variety of activities, such as community involvement, employee welfare promotion, and environmental stewardship. Hotels have the ability to participate in Corporate Social Responsibility (CSR) activities through a variety of strategies, including but not limited to supporting community-focused initiatives, enacting fair labour laws, and minimising their environmental impact. By putting Corporate Social Responsibility (CSR) into practise, hotels may increase stakeholder trust, strengthen their brand's image, and have a good influence on society and the environment.</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52421562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8"/>
        <p:cNvGrpSpPr/>
        <p:nvPr/>
      </p:nvGrpSpPr>
      <p:grpSpPr>
        <a:xfrm>
          <a:off x="0" y="0"/>
          <a:ext cx="0" cy="0"/>
          <a:chOff x="0" y="0"/>
          <a:chExt cx="0" cy="0"/>
        </a:xfrm>
      </p:grpSpPr>
      <p:sp>
        <p:nvSpPr>
          <p:cNvPr id="569" name="Google Shape;569;gcf7a3c503a_0_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0" name="Google Shape;570;gcf7a3c503a_0_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2.2 Findings from Journal Articles</a:t>
            </a:r>
          </a:p>
          <a:p>
            <a:r>
              <a:rPr lang="en-GB" sz="1100" b="0" i="0" u="none" strike="noStrike" cap="none" dirty="0">
                <a:solidFill>
                  <a:srgbClr val="000000"/>
                </a:solidFill>
                <a:effectLst/>
                <a:latin typeface="Arial"/>
                <a:ea typeface="Arial"/>
                <a:cs typeface="Arial"/>
                <a:sym typeface="Arial"/>
              </a:rPr>
              <a:t>Significant insights into the importance of sustainability within the hotel and hospitality business have been offered by recent academic publications. A research by </a:t>
            </a:r>
            <a:r>
              <a:rPr lang="en-GB" sz="1100" b="0" i="0" u="none" strike="noStrike" cap="none" dirty="0" err="1">
                <a:solidFill>
                  <a:srgbClr val="000000"/>
                </a:solidFill>
                <a:effectLst/>
                <a:latin typeface="Arial"/>
                <a:ea typeface="Arial"/>
                <a:cs typeface="Arial"/>
                <a:sym typeface="Arial"/>
              </a:rPr>
              <a:t>Saputra</a:t>
            </a:r>
            <a:r>
              <a:rPr lang="en-GB" sz="1100" b="0" i="0" u="none" strike="noStrike" cap="none" dirty="0">
                <a:solidFill>
                  <a:srgbClr val="000000"/>
                </a:solidFill>
                <a:effectLst/>
                <a:latin typeface="Arial"/>
                <a:ea typeface="Arial"/>
                <a:cs typeface="Arial"/>
                <a:sym typeface="Arial"/>
              </a:rPr>
              <a:t> et al. (2023) highlighted the viability of sustainable hotels by shedding light on customers' propensity to spend more for environmentally friendly lodging. The aforementioned discovery not only underscores the increasing inclination of consumers towards eco-friendly alternatives but also indicates that adopting sustainable measures can yield economic advantages for enterprises.</a:t>
            </a:r>
          </a:p>
          <a:p>
            <a:r>
              <a:rPr lang="en-GB" sz="1100" b="0" i="0" u="none" strike="noStrike" cap="none" dirty="0">
                <a:solidFill>
                  <a:srgbClr val="000000"/>
                </a:solidFill>
                <a:effectLst/>
                <a:latin typeface="Arial"/>
                <a:ea typeface="Arial"/>
                <a:cs typeface="Arial"/>
                <a:sym typeface="Arial"/>
              </a:rPr>
              <a:t>Bianco et al. (2023) conducted a thorough examination that demonstrated the potential for cost savings through the adoption of sustainable practises in the hotel industry. The findings of their research indicate that implementing strategies such as enhancing energy efficiency and reducing waste not only promote environmental preservation but also result in noteworthy economic benefits. The implementation of sustainable strategies by hotels can lead to efficient management of operational costs, improved resource efficiency, and enhanced financial performance.</a:t>
            </a:r>
          </a:p>
          <a:p>
            <a:r>
              <a:rPr lang="en-GB" sz="1100" b="0" i="0" u="none" strike="noStrike" cap="none" dirty="0">
                <a:solidFill>
                  <a:srgbClr val="000000"/>
                </a:solidFill>
                <a:effectLst/>
                <a:latin typeface="Arial"/>
                <a:ea typeface="Arial"/>
                <a:cs typeface="Arial"/>
                <a:sym typeface="Arial"/>
              </a:rPr>
              <a:t>The aforementioned results highlight the significance of incorporating sustainable practises into the fundamental operations of hotels and other establishments in the hospitality industry. According to </a:t>
            </a:r>
            <a:r>
              <a:rPr lang="en-GB" sz="1100" b="0" i="0" u="none" strike="noStrike" cap="none" dirty="0" err="1">
                <a:solidFill>
                  <a:srgbClr val="000000"/>
                </a:solidFill>
                <a:effectLst/>
                <a:latin typeface="Arial"/>
                <a:ea typeface="Arial"/>
                <a:cs typeface="Arial"/>
                <a:sym typeface="Arial"/>
              </a:rPr>
              <a:t>Albarbary</a:t>
            </a:r>
            <a:r>
              <a:rPr lang="en-GB" sz="1100" b="0" i="0" u="none" strike="noStrike" cap="none" dirty="0">
                <a:solidFill>
                  <a:srgbClr val="000000"/>
                </a:solidFill>
                <a:effectLst/>
                <a:latin typeface="Arial"/>
                <a:ea typeface="Arial"/>
                <a:cs typeface="Arial"/>
                <a:sym typeface="Arial"/>
              </a:rPr>
              <a:t> et al. (2023), through the adoption of sustainable practises, corporations can not only appeal to eco-friendly consumers but also attain concrete financial advantages. The benefits of sustainable practises, both in terms of financial gains and reputation enhancement, serve as a compelling motivation for industry actors to accord priority and allocate resources towards sustainability initiatives.</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4756282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5"/>
        <p:cNvGrpSpPr/>
        <p:nvPr/>
      </p:nvGrpSpPr>
      <p:grpSpPr>
        <a:xfrm>
          <a:off x="0" y="0"/>
          <a:ext cx="0" cy="0"/>
          <a:chOff x="0" y="0"/>
          <a:chExt cx="0" cy="0"/>
        </a:xfrm>
      </p:grpSpPr>
      <p:sp>
        <p:nvSpPr>
          <p:cNvPr id="576" name="Google Shape;576;g107a9a8b46f_0_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77" name="Google Shape;577;g107a9a8b46f_0_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3. Application to the Hotel and Hospitality Sector</a:t>
            </a:r>
          </a:p>
          <a:p>
            <a:r>
              <a:rPr lang="en-GB" sz="1100" b="1" i="0" u="none" strike="noStrike" cap="none" dirty="0">
                <a:solidFill>
                  <a:srgbClr val="000000"/>
                </a:solidFill>
                <a:effectLst/>
                <a:latin typeface="Arial"/>
                <a:ea typeface="Arial"/>
                <a:cs typeface="Arial"/>
                <a:sym typeface="Arial"/>
              </a:rPr>
              <a:t>3.1 Specific Area: Energy Consumption and Carbon Emissions</a:t>
            </a:r>
          </a:p>
          <a:p>
            <a:r>
              <a:rPr lang="en-GB" sz="1100" b="0" i="0" u="none" strike="noStrike" cap="none" dirty="0">
                <a:solidFill>
                  <a:srgbClr val="000000"/>
                </a:solidFill>
                <a:effectLst/>
                <a:latin typeface="Arial"/>
                <a:ea typeface="Arial"/>
                <a:cs typeface="Arial"/>
                <a:sym typeface="Arial"/>
              </a:rPr>
              <a:t>Within the realm of the hospitality sector, a particular facet that necessitates consideration with regards to ecological sustainability pertains to the utilisation of energy and the resultant release of carbon emissions. Hotels are known for their high energy use because of their continuous operations, and using non-renewable resources for power generation and temperature control has a big impact on greenhouse gas emissions. It is possible to use sustainable techniques that aim to cut down on energy use and lessen the environmental effect of hotels to solve this problem.</a:t>
            </a:r>
          </a:p>
          <a:p>
            <a:r>
              <a:rPr lang="en-GB" sz="1100" b="0" i="0" u="none" strike="noStrike" cap="none" dirty="0">
                <a:solidFill>
                  <a:srgbClr val="000000"/>
                </a:solidFill>
                <a:effectLst/>
                <a:latin typeface="Arial"/>
                <a:ea typeface="Arial"/>
                <a:cs typeface="Arial"/>
                <a:sym typeface="Arial"/>
              </a:rPr>
              <a:t>An essential step in reducing energy use and carbon emissions is the adoption of energy-efficient devices. Hotels have the financial ability to invest in the acquisition of cutting-edge HVAC systems that have been painstakingly engineered to maximize energy efficiency. Intelligent controls and sensors may be included into these systems to make it easier to modify temperature settings depending on occupancy levels, which will save unnecessary energy use.</a:t>
            </a:r>
          </a:p>
          <a:p>
            <a:r>
              <a:rPr lang="en-GB" sz="1100" b="0" i="0" u="none" strike="noStrike" cap="none" dirty="0">
                <a:solidFill>
                  <a:srgbClr val="000000"/>
                </a:solidFill>
                <a:effectLst/>
                <a:latin typeface="Arial"/>
                <a:ea typeface="Arial"/>
                <a:cs typeface="Arial"/>
                <a:sym typeface="Arial"/>
              </a:rPr>
              <a:t>A key strategy for lowering carbon emissions in the hotel industry is the deployment of renewable energy sources. The installation of solar panels on the rooftops of hotels can provide a source of renewable energy that can be utilised to power diverse operations within the premises, thereby promoting sustainability. In addition, hotels have the option to establish collaborative relationships with regional providers of sustainable energy in order to acquire eco-friendly sources of electricity to fulfil their energy requirements. The incorporation of renewable energy sources in hotel operations can lead to a substantial reduction in dependence on non-renewable energy and a consequent decrease in carbon emissions.</a:t>
            </a:r>
          </a:p>
          <a:p>
            <a:r>
              <a:rPr lang="en-GB" sz="1100" b="0" i="0" u="none" strike="noStrike" cap="none" dirty="0">
                <a:solidFill>
                  <a:srgbClr val="000000"/>
                </a:solidFill>
                <a:effectLst/>
                <a:latin typeface="Arial"/>
                <a:ea typeface="Arial"/>
                <a:cs typeface="Arial"/>
                <a:sym typeface="Arial"/>
              </a:rPr>
              <a:t>Energy management systems that are effective are of utmost importance in overseeing and regulating energy consumption in the hospitality industry. The installation of automated energy monitoring systems in hotels enables the tracking and analysis of energy consumption patterns, identification of areas with high energy usage, and implementation of specific efficiency measures. These systems have the capability to offer instantaneous data and analysis, empowering hotel administrators to make well-informed judgements concerning energy efficiency and preservation.</a:t>
            </a:r>
            <a:endParaRPr dirty="0"/>
          </a:p>
        </p:txBody>
      </p:sp>
    </p:spTree>
    <p:extLst>
      <p:ext uri="{BB962C8B-B14F-4D97-AF65-F5344CB8AC3E}">
        <p14:creationId xmlns:p14="http://schemas.microsoft.com/office/powerpoint/2010/main" val="12773056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01"/>
        <p:cNvGrpSpPr/>
        <p:nvPr/>
      </p:nvGrpSpPr>
      <p:grpSpPr>
        <a:xfrm>
          <a:off x="0" y="0"/>
          <a:ext cx="0" cy="0"/>
          <a:chOff x="0" y="0"/>
          <a:chExt cx="0" cy="0"/>
        </a:xfrm>
      </p:grpSpPr>
      <p:sp>
        <p:nvSpPr>
          <p:cNvPr id="902" name="Google Shape;902;g107aaa41fe9_0_25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03" name="Google Shape;903;g107aaa41fe9_0_25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3.2 Management Response to Sustainability: Travelodge Example and Its Limitations</a:t>
            </a:r>
          </a:p>
          <a:p>
            <a:r>
              <a:rPr lang="en-GB" sz="1100" b="0" i="0" u="none" strike="noStrike" cap="none" dirty="0">
                <a:solidFill>
                  <a:srgbClr val="000000"/>
                </a:solidFill>
                <a:effectLst/>
                <a:latin typeface="Arial"/>
                <a:ea typeface="Arial"/>
                <a:cs typeface="Arial"/>
                <a:sym typeface="Arial"/>
              </a:rPr>
              <a:t>Travelodge, a prominent hotel chain in the United Kingdom, has acknowledged the significance of mitigating energy consumption and carbon emissions. The organisation has implemented </a:t>
            </a:r>
            <a:r>
              <a:rPr lang="en-GB" sz="1100" b="0" i="0" u="none" strike="noStrike" cap="none" dirty="0" err="1">
                <a:solidFill>
                  <a:srgbClr val="000000"/>
                </a:solidFill>
                <a:effectLst/>
                <a:latin typeface="Arial"/>
                <a:ea typeface="Arial"/>
                <a:cs typeface="Arial"/>
                <a:sym typeface="Arial"/>
              </a:rPr>
              <a:t>preemptive</a:t>
            </a:r>
            <a:r>
              <a:rPr lang="en-GB" sz="1100" b="0" i="0" u="none" strike="noStrike" cap="none" dirty="0">
                <a:solidFill>
                  <a:srgbClr val="000000"/>
                </a:solidFill>
                <a:effectLst/>
                <a:latin typeface="Arial"/>
                <a:ea typeface="Arial"/>
                <a:cs typeface="Arial"/>
                <a:sym typeface="Arial"/>
              </a:rPr>
              <a:t> actions to mitigate its ecological footprint and advance sustainability across its activities. Travelodge has made significant investments in energy-efficient lighting, heating, and cooling systems within its hotels, resulting in notable decreases in both energy consumption and carbon emissions. The aforementioned initiatives have demonstrated Travelodge's dedication towards sustainable practises and its proactive approach towards addressing the current issue.</a:t>
            </a:r>
          </a:p>
          <a:p>
            <a:r>
              <a:rPr lang="en-GB" sz="1100" b="0" i="0" u="none" strike="noStrike" cap="none" dirty="0">
                <a:solidFill>
                  <a:srgbClr val="000000"/>
                </a:solidFill>
                <a:effectLst/>
                <a:latin typeface="Arial"/>
                <a:ea typeface="Arial"/>
                <a:cs typeface="Arial"/>
                <a:sym typeface="Arial"/>
              </a:rPr>
              <a:t>It is crucial to recognise the potential constraints that may arise during the execution of sustainability initiatives, particularly in the context of an organisation such as Travelodge. The implementation of energy-efficient technologies in older properties may pose difficulties owing to architectural limitations and the requirement for substantial financial resources. The implementation of modern energy-saving systems in older buildings may present significant financial and logistical challenges for hotel chains, as extensive renovations and modifications may be necessary. </a:t>
            </a:r>
          </a:p>
        </p:txBody>
      </p:sp>
    </p:spTree>
    <p:extLst>
      <p:ext uri="{BB962C8B-B14F-4D97-AF65-F5344CB8AC3E}">
        <p14:creationId xmlns:p14="http://schemas.microsoft.com/office/powerpoint/2010/main" val="307084083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7"/>
        <p:cNvGrpSpPr/>
        <p:nvPr/>
      </p:nvGrpSpPr>
      <p:grpSpPr>
        <a:xfrm>
          <a:off x="0" y="0"/>
          <a:ext cx="0" cy="0"/>
          <a:chOff x="0" y="0"/>
          <a:chExt cx="0" cy="0"/>
        </a:xfrm>
      </p:grpSpPr>
      <p:sp>
        <p:nvSpPr>
          <p:cNvPr id="658" name="Google Shape;658;gcf7a3c503a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9" name="Google Shape;659;gcf7a3c503a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The issue of reconciling sustainability objectives with economic feasibility is a significant consideration, particularly for budget hotels such as Travelodge. The expenses linked to the adoption of sustainable measures may have an impact on room rates and overall profitability.</a:t>
            </a:r>
          </a:p>
          <a:p>
            <a:r>
              <a:rPr lang="en-GB" sz="1100" b="0" i="0" u="none" strike="noStrike" cap="none" dirty="0">
                <a:solidFill>
                  <a:srgbClr val="000000"/>
                </a:solidFill>
                <a:effectLst/>
                <a:latin typeface="Arial"/>
                <a:ea typeface="Arial"/>
                <a:cs typeface="Arial"/>
                <a:sym typeface="Arial"/>
              </a:rPr>
              <a:t>In order to surmount these constraints, Travelodge may opt for a gradual strategy to upgrade its antiquated establishments, giving precedence to those with the greatest capacity for energy conservation and taking into account the enduring financial advantages (www.travelodgesustainability.co.uk, 2023). The organisation may consider investigating potential collaborations with energy service enterprises or government-sponsored funding initiatives as a means of mitigating financial constraints and expediting the integration of environmentally-friendly technologies.</a:t>
            </a:r>
          </a:p>
          <a:p>
            <a:r>
              <a:rPr lang="en-GB" sz="1100" b="0" i="0" u="none" strike="noStrike" cap="none" dirty="0">
                <a:solidFill>
                  <a:srgbClr val="000000"/>
                </a:solidFill>
                <a:effectLst/>
                <a:latin typeface="Arial"/>
                <a:ea typeface="Arial"/>
                <a:cs typeface="Arial"/>
                <a:sym typeface="Arial"/>
              </a:rPr>
              <a:t>Furthermore, Travelodge may concentrate on augmenting employee training and engagement initiatives to cultivate a sustainable culture within the company. Through the implementation of sustainability initiatives that educate and engage staff members, Travelodge can effectively promote behavioural changes and foster employee participation in energy conservation practises. It is advisable to encourage and embrace input and feedback from employees, as they may offer significant insights towards enhancing energy efficiency and mitigating environmental impact.</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307600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7"/>
        <p:cNvGrpSpPr/>
        <p:nvPr/>
      </p:nvGrpSpPr>
      <p:grpSpPr>
        <a:xfrm>
          <a:off x="0" y="0"/>
          <a:ext cx="0" cy="0"/>
          <a:chOff x="0" y="0"/>
          <a:chExt cx="0" cy="0"/>
        </a:xfrm>
      </p:grpSpPr>
      <p:sp>
        <p:nvSpPr>
          <p:cNvPr id="658" name="Google Shape;658;gcf7a3c503a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9" name="Google Shape;659;gcf7a3c503a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4. Evaluate future policy and management options for dealing with this issue</a:t>
            </a:r>
          </a:p>
          <a:p>
            <a:r>
              <a:rPr lang="en-GB" sz="1100" b="0" i="0" u="none" strike="noStrike" cap="none" dirty="0">
                <a:solidFill>
                  <a:srgbClr val="000000"/>
                </a:solidFill>
                <a:effectLst/>
                <a:latin typeface="Arial"/>
                <a:ea typeface="Arial"/>
                <a:cs typeface="Arial"/>
                <a:sym typeface="Arial"/>
              </a:rPr>
              <a:t>The matter of energy consumption and carbon emissions within the hotel and hospitality industry necessitates a thorough approach that encompasses forthcoming policies and management alternatives. In order to effectively tackle this challenge, it is possible to assess the following strategies:</a:t>
            </a:r>
          </a:p>
          <a:p>
            <a:r>
              <a:rPr lang="en-GB" sz="1100" b="1" i="0" u="none" strike="noStrike" cap="none" dirty="0">
                <a:solidFill>
                  <a:srgbClr val="000000"/>
                </a:solidFill>
                <a:effectLst/>
                <a:latin typeface="Arial"/>
                <a:ea typeface="Arial"/>
                <a:cs typeface="Arial"/>
                <a:sym typeface="Arial"/>
              </a:rPr>
              <a:t>Establishing industry-wide standards and certifications</a:t>
            </a:r>
            <a:r>
              <a:rPr lang="en-GB" sz="1100" b="0" i="0" u="none" strike="noStrike" cap="none" dirty="0">
                <a:solidFill>
                  <a:srgbClr val="000000"/>
                </a:solidFill>
                <a:effectLst/>
                <a:latin typeface="Arial"/>
                <a:ea typeface="Arial"/>
                <a:cs typeface="Arial"/>
                <a:sym typeface="Arial"/>
              </a:rPr>
              <a:t>: It is recommended that governmental bodies and industry associations work together to establish and execute sustainability standards and certifications for hotels, with the aim of promoting industry-wide conformity. The standards may encompass diverse facets such as energy efficiency, waste management, water preservation, and social accountability. The establishment of unambiguous standards can serve as a driving force for hotels to embrace eco-friendly measures in order to satisfy the requirements and attain accreditation. This methodology not solely promotes conscientious conduct but also empowers customers to exercise discretion while opting for lodging alternatives.</a:t>
            </a:r>
          </a:p>
          <a:p>
            <a:r>
              <a:rPr lang="en-GB" sz="1100" b="1" i="0" u="none" strike="noStrike" cap="none" dirty="0">
                <a:solidFill>
                  <a:srgbClr val="000000"/>
                </a:solidFill>
                <a:effectLst/>
                <a:latin typeface="Arial"/>
                <a:ea typeface="Arial"/>
                <a:cs typeface="Arial"/>
                <a:sym typeface="Arial"/>
              </a:rPr>
              <a:t>Providing financial incentives:</a:t>
            </a:r>
            <a:r>
              <a:rPr lang="en-GB" sz="1100" b="0" i="0" u="none" strike="noStrike" cap="none" dirty="0">
                <a:solidFill>
                  <a:srgbClr val="000000"/>
                </a:solidFill>
                <a:effectLst/>
                <a:latin typeface="Arial"/>
                <a:ea typeface="Arial"/>
                <a:cs typeface="Arial"/>
                <a:sym typeface="Arial"/>
              </a:rPr>
              <a:t> Governments can effectively encourage sustainability by offering monetary rewards to hotels that make investments in energy-efficient technologies and renewable energy sources. Possible academic rewrite: Various financial incentives, such as tax credits, grants, subsidies, or low-interest loans, can be available to support sustainability initiatives (</a:t>
            </a:r>
            <a:r>
              <a:rPr lang="en-GB" sz="1100" b="0" i="0" u="none" strike="noStrike" cap="none" dirty="0" err="1">
                <a:solidFill>
                  <a:srgbClr val="000000"/>
                </a:solidFill>
                <a:effectLst/>
                <a:latin typeface="Arial"/>
                <a:ea typeface="Arial"/>
                <a:cs typeface="Arial"/>
                <a:sym typeface="Arial"/>
              </a:rPr>
              <a:t>Resnik</a:t>
            </a:r>
            <a:r>
              <a:rPr lang="en-GB" sz="1100" b="0" i="0" u="none" strike="noStrike" cap="none" dirty="0">
                <a:solidFill>
                  <a:srgbClr val="000000"/>
                </a:solidFill>
                <a:effectLst/>
                <a:latin typeface="Arial"/>
                <a:ea typeface="Arial"/>
                <a:cs typeface="Arial"/>
                <a:sym typeface="Arial"/>
              </a:rPr>
              <a:t>, 2015). The provision of financial aid can mitigate the initial capital expenditures linked to the integration of environmentally friendly technologies, rendering it more financially feasible for hotels to embrace sustainable practises. Furthermore, the provision of monetary rewards can serve as a catalyst for fostering creativity and expediting the integration of environmentally-friendly technologies across various sectors.</a:t>
            </a:r>
          </a:p>
          <a:p>
            <a:r>
              <a:rPr lang="en-GB" sz="1100" b="1" i="0" u="none" strike="noStrike" cap="none" dirty="0">
                <a:solidFill>
                  <a:srgbClr val="000000"/>
                </a:solidFill>
                <a:effectLst/>
                <a:latin typeface="Arial"/>
                <a:ea typeface="Arial"/>
                <a:cs typeface="Arial"/>
                <a:sym typeface="Arial"/>
              </a:rPr>
              <a:t>Encouraging research and development</a:t>
            </a:r>
            <a:r>
              <a:rPr lang="en-GB" sz="1100" b="0" i="0" u="none" strike="noStrike" cap="none" dirty="0">
                <a:solidFill>
                  <a:srgbClr val="000000"/>
                </a:solidFill>
                <a:effectLst/>
                <a:latin typeface="Arial"/>
                <a:ea typeface="Arial"/>
                <a:cs typeface="Arial"/>
                <a:sym typeface="Arial"/>
              </a:rPr>
              <a:t>: It is recommended that governmental bodies, industry associations, and academic institutions work together to foster research and development endeavours aimed at promoting sustainable practises within the hotel and hospitality industry (</a:t>
            </a:r>
            <a:r>
              <a:rPr lang="en-GB" sz="1100" b="0" i="0" u="none" strike="noStrike" cap="none" dirty="0" err="1">
                <a:solidFill>
                  <a:srgbClr val="000000"/>
                </a:solidFill>
                <a:effectLst/>
                <a:latin typeface="Arial"/>
                <a:ea typeface="Arial"/>
                <a:cs typeface="Arial"/>
                <a:sym typeface="Arial"/>
              </a:rPr>
              <a:t>Venghaus</a:t>
            </a:r>
            <a:r>
              <a:rPr lang="en-GB" sz="1100" b="0" i="0" u="none" strike="noStrike" cap="none" dirty="0">
                <a:solidFill>
                  <a:srgbClr val="000000"/>
                </a:solidFill>
                <a:effectLst/>
                <a:latin typeface="Arial"/>
                <a:ea typeface="Arial"/>
                <a:cs typeface="Arial"/>
                <a:sym typeface="Arial"/>
              </a:rPr>
              <a:t>, 2002). The present study may concentrate on identifying novel approaches to mitigate energy usage, streamline waste disposal, and augment the overall ecological efficacy. Through the allocation of resources towards research and development, it is possible to generate novel technologies and practises that are custom-tailored to the distinctive requirements and obstacles of the industry. This phenomenon has the potential to facilitate the implementation of more efficacious and streamlined approaches towards mitigating carbon emissions and advancing sustainability within the hospitality industry.</a:t>
            </a:r>
          </a:p>
          <a:p>
            <a:r>
              <a:rPr lang="en-GB" sz="1100" b="1" i="0" u="none" strike="noStrike" cap="none" dirty="0">
                <a:solidFill>
                  <a:srgbClr val="000000"/>
                </a:solidFill>
                <a:effectLst/>
                <a:latin typeface="Arial"/>
                <a:ea typeface="Arial"/>
                <a:cs typeface="Arial"/>
                <a:sym typeface="Arial"/>
              </a:rPr>
              <a:t>Enhancing industry collaboration:</a:t>
            </a:r>
            <a:r>
              <a:rPr lang="en-GB" sz="1100" b="0" i="0" u="none" strike="noStrike" cap="none" dirty="0">
                <a:solidFill>
                  <a:srgbClr val="000000"/>
                </a:solidFill>
                <a:effectLst/>
                <a:latin typeface="Arial"/>
                <a:ea typeface="Arial"/>
                <a:cs typeface="Arial"/>
                <a:sym typeface="Arial"/>
              </a:rPr>
              <a:t> The effectiveness of addressing sustainability challenges can be significantly enhanced through collaboration among hotels, industry associations, and other relevant stakeholders. The implementation of platforms aimed at the dissemination of best practises, joint research, and collaborative efforts can expedite the integration of sustainable practises throughout the industry (</a:t>
            </a:r>
            <a:r>
              <a:rPr lang="en-GB" sz="1100" b="0" i="0" u="none" strike="noStrike" cap="none" dirty="0" err="1">
                <a:solidFill>
                  <a:srgbClr val="000000"/>
                </a:solidFill>
                <a:effectLst/>
                <a:latin typeface="Arial"/>
                <a:ea typeface="Arial"/>
                <a:cs typeface="Arial"/>
                <a:sym typeface="Arial"/>
              </a:rPr>
              <a:t>Mgonja</a:t>
            </a:r>
            <a:r>
              <a:rPr lang="en-GB" sz="1100" b="0" i="0" u="none" strike="noStrike" cap="none" dirty="0">
                <a:solidFill>
                  <a:srgbClr val="000000"/>
                </a:solidFill>
                <a:effectLst/>
                <a:latin typeface="Arial"/>
                <a:ea typeface="Arial"/>
                <a:cs typeface="Arial"/>
                <a:sym typeface="Arial"/>
              </a:rPr>
              <a:t>, 2017). Industry associations can assume a leadership role in coordinating conferences, workshops, and forums that facilitate knowledge exchange, idea generation, and success story sharing among hoteliers. Through collaborative efforts, the industrial sector can surmount obstacles, jointly tackle sustainability issues, and promote ongoing enhancements.</a:t>
            </a:r>
          </a:p>
          <a:p>
            <a:r>
              <a:rPr lang="en-GB" sz="1100" b="1" i="0" u="none" strike="noStrike" cap="none" dirty="0">
                <a:solidFill>
                  <a:srgbClr val="000000"/>
                </a:solidFill>
                <a:effectLst/>
                <a:latin typeface="Arial"/>
                <a:ea typeface="Arial"/>
                <a:cs typeface="Arial"/>
                <a:sym typeface="Arial"/>
              </a:rPr>
              <a:t>Embracing technology and innovation:</a:t>
            </a:r>
            <a:r>
              <a:rPr lang="en-GB" sz="1100" b="0" i="0" u="none" strike="noStrike" cap="none" dirty="0">
                <a:solidFill>
                  <a:srgbClr val="000000"/>
                </a:solidFill>
                <a:effectLst/>
                <a:latin typeface="Arial"/>
                <a:ea typeface="Arial"/>
                <a:cs typeface="Arial"/>
                <a:sym typeface="Arial"/>
              </a:rPr>
              <a:t> Hotels ought to utilise technology and innovation as a means to augment their sustainability endeavours. The implementation of smart building management systems, automation for waste management, and data analytics utilisation are potential strategies for optimising energy consumption and identifying areas of improvement (</a:t>
            </a:r>
            <a:r>
              <a:rPr lang="en-GB" sz="1100" b="0" i="0" u="none" strike="noStrike" cap="none" dirty="0" err="1">
                <a:solidFill>
                  <a:srgbClr val="000000"/>
                </a:solidFill>
                <a:effectLst/>
                <a:latin typeface="Arial"/>
                <a:ea typeface="Arial"/>
                <a:cs typeface="Arial"/>
                <a:sym typeface="Arial"/>
              </a:rPr>
              <a:t>Svahn</a:t>
            </a:r>
            <a:r>
              <a:rPr lang="en-GB" sz="1100" b="0" i="0" u="none" strike="noStrike" cap="none" dirty="0">
                <a:solidFill>
                  <a:srgbClr val="000000"/>
                </a:solidFill>
                <a:effectLst/>
                <a:latin typeface="Arial"/>
                <a:ea typeface="Arial"/>
                <a:cs typeface="Arial"/>
                <a:sym typeface="Arial"/>
              </a:rPr>
              <a:t> et al., 2017). Furthermore, the investigation of nascent technologies such as sustainable energy systems, energy storage, and sophisticated energy management strategies can facilitate hotels in attaining substantial decreases in their ecological impact.</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1521404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7"/>
        <p:cNvGrpSpPr/>
        <p:nvPr/>
      </p:nvGrpSpPr>
      <p:grpSpPr>
        <a:xfrm>
          <a:off x="0" y="0"/>
          <a:ext cx="0" cy="0"/>
          <a:chOff x="0" y="0"/>
          <a:chExt cx="0" cy="0"/>
        </a:xfrm>
      </p:grpSpPr>
      <p:sp>
        <p:nvSpPr>
          <p:cNvPr id="658" name="Google Shape;658;gcf7a3c503a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9" name="Google Shape;659;gcf7a3c503a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0" i="0" u="none" strike="noStrike" cap="none" dirty="0">
                <a:solidFill>
                  <a:srgbClr val="000000"/>
                </a:solidFill>
                <a:effectLst/>
                <a:latin typeface="Arial"/>
                <a:ea typeface="Arial"/>
                <a:cs typeface="Arial"/>
                <a:sym typeface="Arial"/>
              </a:rPr>
              <a:t>Based on the evaluations, the following general recommendations can be made:</a:t>
            </a:r>
          </a:p>
          <a:p>
            <a:pPr lvl="0"/>
            <a:r>
              <a:rPr lang="en-GB" sz="1100" b="0" i="0" u="none" strike="noStrike" cap="none" dirty="0">
                <a:solidFill>
                  <a:srgbClr val="000000"/>
                </a:solidFill>
                <a:effectLst/>
                <a:latin typeface="Arial"/>
                <a:ea typeface="Arial"/>
                <a:cs typeface="Arial"/>
                <a:sym typeface="Arial"/>
              </a:rPr>
              <a:t>It is recommended that governments offer incentives for sustainable practises and extend financial support in the form of tax incentives, grants, or subsidies. </a:t>
            </a:r>
          </a:p>
          <a:p>
            <a:pPr lvl="0"/>
            <a:r>
              <a:rPr lang="en-GB" sz="1100" b="0" i="0" u="none" strike="noStrike" cap="none" dirty="0">
                <a:solidFill>
                  <a:srgbClr val="000000"/>
                </a:solidFill>
                <a:effectLst/>
                <a:latin typeface="Arial"/>
                <a:ea typeface="Arial"/>
                <a:cs typeface="Arial"/>
                <a:sym typeface="Arial"/>
              </a:rPr>
              <a:t>The adoption of energy-efficient technologies and renewable energy sources by hotels will be incentivized, thereby rendering sustainability more economically feasible for the industry at large.</a:t>
            </a:r>
          </a:p>
          <a:p>
            <a:pPr lvl="0"/>
            <a:r>
              <a:rPr lang="en-GB" sz="1100" b="0" i="0" u="none" strike="noStrike" cap="none" dirty="0">
                <a:solidFill>
                  <a:srgbClr val="000000"/>
                </a:solidFill>
                <a:effectLst/>
                <a:latin typeface="Arial"/>
                <a:ea typeface="Arial"/>
                <a:cs typeface="Arial"/>
                <a:sym typeface="Arial"/>
              </a:rPr>
              <a:t>It is recommended that industry associations assume an active role in promoting collaboration among hotels. </a:t>
            </a:r>
          </a:p>
          <a:p>
            <a:pPr lvl="0"/>
            <a:r>
              <a:rPr lang="en-GB" sz="1100" b="0" i="0" u="none" strike="noStrike" cap="none" dirty="0">
                <a:solidFill>
                  <a:srgbClr val="000000"/>
                </a:solidFill>
                <a:effectLst/>
                <a:latin typeface="Arial"/>
                <a:ea typeface="Arial"/>
                <a:cs typeface="Arial"/>
                <a:sym typeface="Arial"/>
              </a:rPr>
              <a:t>Through collaborative efforts, the industry can effectively surmount shared obstacles and expedite advancements towards a more sustainable future.</a:t>
            </a:r>
          </a:p>
          <a:p>
            <a:pPr lvl="0"/>
            <a:r>
              <a:rPr lang="en-GB" sz="1100" b="0" i="0" u="none" strike="noStrike" cap="none" dirty="0">
                <a:solidFill>
                  <a:srgbClr val="000000"/>
                </a:solidFill>
                <a:effectLst/>
                <a:latin typeface="Arial"/>
                <a:ea typeface="Arial"/>
                <a:cs typeface="Arial"/>
                <a:sym typeface="Arial"/>
              </a:rPr>
              <a:t>It is recommended that hotels, such as Travelodge, give precedence to the dissemination of knowledge and consciousness among consumers. </a:t>
            </a:r>
          </a:p>
          <a:p>
            <a:pPr lvl="0"/>
            <a:r>
              <a:rPr lang="en-GB" sz="1100" b="0" i="0" u="none" strike="noStrike" cap="none" dirty="0">
                <a:solidFill>
                  <a:srgbClr val="000000"/>
                </a:solidFill>
                <a:effectLst/>
                <a:latin typeface="Arial"/>
                <a:ea typeface="Arial"/>
                <a:cs typeface="Arial"/>
                <a:sym typeface="Arial"/>
              </a:rPr>
              <a:t>Hotels can enhance consumer awareness regarding environmentally conscious choices by means of transparent communication of their sustainability initiatives. </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28378128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57"/>
        <p:cNvGrpSpPr/>
        <p:nvPr/>
      </p:nvGrpSpPr>
      <p:grpSpPr>
        <a:xfrm>
          <a:off x="0" y="0"/>
          <a:ext cx="0" cy="0"/>
          <a:chOff x="0" y="0"/>
          <a:chExt cx="0" cy="0"/>
        </a:xfrm>
      </p:grpSpPr>
      <p:sp>
        <p:nvSpPr>
          <p:cNvPr id="658" name="Google Shape;658;gcf7a3c503a_0_1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59" name="Google Shape;659;gcf7a3c503a_0_1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GB" sz="1100" b="1" i="0" u="none" strike="noStrike" cap="none" dirty="0">
                <a:solidFill>
                  <a:srgbClr val="000000"/>
                </a:solidFill>
                <a:effectLst/>
                <a:latin typeface="Arial"/>
                <a:ea typeface="Arial"/>
                <a:cs typeface="Arial"/>
                <a:sym typeface="Arial"/>
              </a:rPr>
              <a:t>5. Conclusion</a:t>
            </a:r>
          </a:p>
          <a:p>
            <a:r>
              <a:rPr lang="en-GB" sz="1100" b="0" i="0" u="none" strike="noStrike" cap="none" dirty="0">
                <a:solidFill>
                  <a:srgbClr val="000000"/>
                </a:solidFill>
                <a:effectLst/>
                <a:latin typeface="Arial"/>
                <a:ea typeface="Arial"/>
                <a:cs typeface="Arial"/>
                <a:sym typeface="Arial"/>
              </a:rPr>
              <a:t>In summary, the importance of sustainability within the hotel and hospitality industry is of great significance and should not be underestimated. The need to adopt sustainable practises has been necessitated by the contribution of the industry to environmental degradation and the growing consumer demand for eco-friendly alternatives. The utilisation of theoretical frameworks and conceptual models, such as the Triple Bottom Line, sustainable development, environmental management systems, green marketing, and corporate social responsibility, enables hotels to effectively tackle the environmental, social, and economic aspects of their operations. The economic benefits of sustainability initiatives have been highlighted by recent research findings, thus emphasising the necessity for hotels to prioritise sustainability. Notwithstanding, it is imperative to surmount obstacles such as fiscal restrictions and structural constraints. It is recommended that the hotel and hospitality sector pursue various future policy and management options, such as industry-wide standards, financial incentives, research and development, collaboration, and technological innovation, in order to ensure a more sustainable future.</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398153375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0"/>
        <p:cNvGrpSpPr/>
        <p:nvPr/>
      </p:nvGrpSpPr>
      <p:grpSpPr>
        <a:xfrm>
          <a:off x="0" y="0"/>
          <a:ext cx="0" cy="0"/>
          <a:chOff x="0" y="0"/>
          <a:chExt cx="0" cy="0"/>
        </a:xfrm>
      </p:grpSpPr>
      <p:sp>
        <p:nvSpPr>
          <p:cNvPr id="491" name="Google Shape;491;gcf7a3c503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2" name="Google Shape;492;gcf7a3c503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1" i="0" u="sng" strike="noStrike" cap="none" dirty="0">
                <a:solidFill>
                  <a:srgbClr val="000000"/>
                </a:solidFill>
                <a:effectLst/>
                <a:latin typeface="Arial"/>
                <a:ea typeface="Arial"/>
                <a:cs typeface="Arial"/>
                <a:sym typeface="Arial"/>
              </a:rPr>
              <a:t>References</a:t>
            </a:r>
            <a:endParaRPr lang="en-GB" sz="1100" b="1" i="0" u="none" strike="noStrike" cap="none" dirty="0">
              <a:solidFill>
                <a:srgbClr val="000000"/>
              </a:solidFill>
              <a:effectLst/>
              <a:latin typeface="Arial"/>
              <a:ea typeface="Arial"/>
              <a:cs typeface="Arial"/>
              <a:sym typeface="Arial"/>
            </a:endParaRPr>
          </a:p>
          <a:p>
            <a:pPr marL="158750" indent="0">
              <a:buNone/>
            </a:pPr>
            <a:r>
              <a:rPr lang="en-GB" sz="1100" b="0" i="0" u="none" strike="noStrike" cap="none" dirty="0">
                <a:solidFill>
                  <a:srgbClr val="000000"/>
                </a:solidFill>
                <a:effectLst/>
                <a:latin typeface="Arial"/>
                <a:ea typeface="Arial"/>
                <a:cs typeface="Arial"/>
                <a:sym typeface="Arial"/>
              </a:rPr>
              <a:t>Adams, C., Frost, G. and Webber, W., 2013. Triple bottom line: A review of the literature. The triple bottom line, pp.39-47.</a:t>
            </a:r>
          </a:p>
          <a:p>
            <a:pPr marL="158750" indent="0">
              <a:buNone/>
            </a:pPr>
            <a:r>
              <a:rPr lang="en-GB" sz="1100" b="0" i="0" u="none" strike="noStrike" cap="none" dirty="0" err="1">
                <a:solidFill>
                  <a:srgbClr val="000000"/>
                </a:solidFill>
                <a:effectLst/>
                <a:latin typeface="Arial"/>
                <a:ea typeface="Arial"/>
                <a:cs typeface="Arial"/>
                <a:sym typeface="Arial"/>
              </a:rPr>
              <a:t>Albarbary</a:t>
            </a:r>
            <a:r>
              <a:rPr lang="en-GB" sz="1100" b="0" i="0" u="none" strike="noStrike" cap="none" dirty="0">
                <a:solidFill>
                  <a:srgbClr val="000000"/>
                </a:solidFill>
                <a:effectLst/>
                <a:latin typeface="Arial"/>
                <a:ea typeface="Arial"/>
                <a:cs typeface="Arial"/>
                <a:sym typeface="Arial"/>
              </a:rPr>
              <a:t>, M.M., </a:t>
            </a:r>
            <a:r>
              <a:rPr lang="en-GB" sz="1100" b="0" i="0" u="none" strike="noStrike" cap="none" dirty="0" err="1">
                <a:solidFill>
                  <a:srgbClr val="000000"/>
                </a:solidFill>
                <a:effectLst/>
                <a:latin typeface="Arial"/>
                <a:ea typeface="Arial"/>
                <a:cs typeface="Arial"/>
                <a:sym typeface="Arial"/>
              </a:rPr>
              <a:t>Tahwia</a:t>
            </a:r>
            <a:r>
              <a:rPr lang="en-GB" sz="1100" b="0" i="0" u="none" strike="noStrike" cap="none" dirty="0">
                <a:solidFill>
                  <a:srgbClr val="000000"/>
                </a:solidFill>
                <a:effectLst/>
                <a:latin typeface="Arial"/>
                <a:ea typeface="Arial"/>
                <a:cs typeface="Arial"/>
                <a:sym typeface="Arial"/>
              </a:rPr>
              <a:t>, A.M. and </a:t>
            </a:r>
            <a:r>
              <a:rPr lang="en-GB" sz="1100" b="0" i="0" u="none" strike="noStrike" cap="none" dirty="0" err="1">
                <a:solidFill>
                  <a:srgbClr val="000000"/>
                </a:solidFill>
                <a:effectLst/>
                <a:latin typeface="Arial"/>
                <a:ea typeface="Arial"/>
                <a:cs typeface="Arial"/>
                <a:sym typeface="Arial"/>
              </a:rPr>
              <a:t>Elmasoudi</a:t>
            </a:r>
            <a:r>
              <a:rPr lang="en-GB" sz="1100" b="0" i="0" u="none" strike="noStrike" cap="none" dirty="0">
                <a:solidFill>
                  <a:srgbClr val="000000"/>
                </a:solidFill>
                <a:effectLst/>
                <a:latin typeface="Arial"/>
                <a:ea typeface="Arial"/>
                <a:cs typeface="Arial"/>
                <a:sym typeface="Arial"/>
              </a:rPr>
              <a:t>, I., 2023. Integration between sustainability and value engineering in the production of eco-friendly concrete. Sustainability, 15(4), p.3565.</a:t>
            </a:r>
          </a:p>
          <a:p>
            <a:pPr marL="158750" indent="0">
              <a:buNone/>
            </a:pPr>
            <a:r>
              <a:rPr lang="en-GB" sz="1100" b="0" i="0" u="none" strike="noStrike" cap="none" dirty="0">
                <a:solidFill>
                  <a:srgbClr val="000000"/>
                </a:solidFill>
                <a:effectLst/>
                <a:latin typeface="Arial"/>
                <a:ea typeface="Arial"/>
                <a:cs typeface="Arial"/>
                <a:sym typeface="Arial"/>
              </a:rPr>
              <a:t>Amanda Bahraini (2021). The Triple Bottom Line of Sustainability in Waste Management. [online] Waste4Change. Available at: https://waste4change.com/blog/the-triple-bottom-line-of-sustainability-in-waste-management/ [Accessed 31 May 2023].</a:t>
            </a:r>
          </a:p>
          <a:p>
            <a:pPr marL="158750" indent="0">
              <a:buNone/>
            </a:pPr>
            <a:r>
              <a:rPr lang="en-GB" sz="1100" b="0" i="0" u="none" strike="noStrike" cap="none" dirty="0">
                <a:solidFill>
                  <a:srgbClr val="000000"/>
                </a:solidFill>
                <a:effectLst/>
                <a:latin typeface="Arial"/>
                <a:ea typeface="Arial"/>
                <a:cs typeface="Arial"/>
                <a:sym typeface="Arial"/>
              </a:rPr>
              <a:t>Bianco, S., Bernard, S. and </a:t>
            </a:r>
            <a:r>
              <a:rPr lang="en-GB" sz="1100" b="0" i="0" u="none" strike="noStrike" cap="none" dirty="0" err="1">
                <a:solidFill>
                  <a:srgbClr val="000000"/>
                </a:solidFill>
                <a:effectLst/>
                <a:latin typeface="Arial"/>
                <a:ea typeface="Arial"/>
                <a:cs typeface="Arial"/>
                <a:sym typeface="Arial"/>
              </a:rPr>
              <a:t>Singal</a:t>
            </a:r>
            <a:r>
              <a:rPr lang="en-GB" sz="1100" b="0" i="0" u="none" strike="noStrike" cap="none" dirty="0">
                <a:solidFill>
                  <a:srgbClr val="000000"/>
                </a:solidFill>
                <a:effectLst/>
                <a:latin typeface="Arial"/>
                <a:ea typeface="Arial"/>
                <a:cs typeface="Arial"/>
                <a:sym typeface="Arial"/>
              </a:rPr>
              <a:t>, M., 2023. The impact of sustainability certifications on performance and competitive action in hotels. International Journal of Hospitality Management, 108, p.103379.</a:t>
            </a:r>
          </a:p>
          <a:p>
            <a:pPr marL="158750" indent="0">
              <a:buNone/>
            </a:pPr>
            <a:r>
              <a:rPr lang="en-GB" sz="1100" b="0" i="0" u="none" strike="noStrike" cap="none" dirty="0" err="1">
                <a:solidFill>
                  <a:srgbClr val="000000"/>
                </a:solidFill>
                <a:effectLst/>
                <a:latin typeface="Arial"/>
                <a:ea typeface="Arial"/>
                <a:cs typeface="Arial"/>
                <a:sym typeface="Arial"/>
              </a:rPr>
              <a:t>Disterheft</a:t>
            </a:r>
            <a:r>
              <a:rPr lang="en-GB" sz="1100" b="0" i="0" u="none" strike="noStrike" cap="none" dirty="0">
                <a:solidFill>
                  <a:srgbClr val="000000"/>
                </a:solidFill>
                <a:effectLst/>
                <a:latin typeface="Arial"/>
                <a:ea typeface="Arial"/>
                <a:cs typeface="Arial"/>
                <a:sym typeface="Arial"/>
              </a:rPr>
              <a:t>, A., da Silva </a:t>
            </a:r>
            <a:r>
              <a:rPr lang="en-GB" sz="1100" b="0" i="0" u="none" strike="noStrike" cap="none" dirty="0" err="1">
                <a:solidFill>
                  <a:srgbClr val="000000"/>
                </a:solidFill>
                <a:effectLst/>
                <a:latin typeface="Arial"/>
                <a:ea typeface="Arial"/>
                <a:cs typeface="Arial"/>
                <a:sym typeface="Arial"/>
              </a:rPr>
              <a:t>Caeiro</a:t>
            </a:r>
            <a:r>
              <a:rPr lang="en-GB" sz="1100" b="0" i="0" u="none" strike="noStrike" cap="none" dirty="0">
                <a:solidFill>
                  <a:srgbClr val="000000"/>
                </a:solidFill>
                <a:effectLst/>
                <a:latin typeface="Arial"/>
                <a:ea typeface="Arial"/>
                <a:cs typeface="Arial"/>
                <a:sym typeface="Arial"/>
              </a:rPr>
              <a:t>, S.S.F., Ramos, M.R. and de Miranda </a:t>
            </a:r>
            <a:r>
              <a:rPr lang="en-GB" sz="1100" b="0" i="0" u="none" strike="noStrike" cap="none" dirty="0" err="1">
                <a:solidFill>
                  <a:srgbClr val="000000"/>
                </a:solidFill>
                <a:effectLst/>
                <a:latin typeface="Arial"/>
                <a:ea typeface="Arial"/>
                <a:cs typeface="Arial"/>
                <a:sym typeface="Arial"/>
              </a:rPr>
              <a:t>Azeiteiro</a:t>
            </a:r>
            <a:r>
              <a:rPr lang="en-GB" sz="1100" b="0" i="0" u="none" strike="noStrike" cap="none" dirty="0">
                <a:solidFill>
                  <a:srgbClr val="000000"/>
                </a:solidFill>
                <a:effectLst/>
                <a:latin typeface="Arial"/>
                <a:ea typeface="Arial"/>
                <a:cs typeface="Arial"/>
                <a:sym typeface="Arial"/>
              </a:rPr>
              <a:t>, U.M., 2012. Environmental Management Systems (EMS) implementation processes and practices in European higher education institutions–Top-down versus participatory approaches. Journal of Cleaner Production, 31, pp.80-90.</a:t>
            </a:r>
          </a:p>
          <a:p>
            <a:pPr marL="158750" indent="0">
              <a:buNone/>
            </a:pPr>
            <a:r>
              <a:rPr lang="en-GB" sz="1100" b="0" i="0" u="none" strike="noStrike" cap="none" dirty="0">
                <a:solidFill>
                  <a:srgbClr val="000000"/>
                </a:solidFill>
                <a:effectLst/>
                <a:latin typeface="Arial"/>
                <a:ea typeface="Arial"/>
                <a:cs typeface="Arial"/>
                <a:sym typeface="Arial"/>
              </a:rPr>
              <a:t>Du, S., Bhattacharya, C.B. and Sen, S., 2010. Maximizing business returns to corporate social responsibility (CSR): The role of CSR communication. International journal of management reviews, 12(1), pp.8-19.</a:t>
            </a:r>
          </a:p>
          <a:p>
            <a:pPr marL="158750" indent="0">
              <a:buNone/>
            </a:pPr>
            <a:r>
              <a:rPr lang="en-GB" sz="1100" b="0" i="0" u="none" strike="noStrike" cap="none" dirty="0" err="1">
                <a:solidFill>
                  <a:srgbClr val="000000"/>
                </a:solidFill>
                <a:effectLst/>
                <a:latin typeface="Arial"/>
                <a:ea typeface="Arial"/>
                <a:cs typeface="Arial"/>
                <a:sym typeface="Arial"/>
              </a:rPr>
              <a:t>Freepik</a:t>
            </a:r>
            <a:r>
              <a:rPr lang="en-GB" sz="1100" b="0" i="0" u="none" strike="noStrike" cap="none" dirty="0">
                <a:solidFill>
                  <a:srgbClr val="000000"/>
                </a:solidFill>
                <a:effectLst/>
                <a:latin typeface="Arial"/>
                <a:ea typeface="Arial"/>
                <a:cs typeface="Arial"/>
                <a:sym typeface="Arial"/>
              </a:rPr>
              <a:t>. (2023). </a:t>
            </a:r>
            <a:r>
              <a:rPr lang="en-GB" sz="1100" b="0" i="1" u="none" strike="noStrike" cap="none" dirty="0">
                <a:solidFill>
                  <a:srgbClr val="000000"/>
                </a:solidFill>
                <a:effectLst/>
                <a:latin typeface="Arial"/>
                <a:ea typeface="Arial"/>
                <a:cs typeface="Arial"/>
                <a:sym typeface="Arial"/>
              </a:rPr>
              <a:t>Premium Vector | </a:t>
            </a:r>
            <a:r>
              <a:rPr lang="en-GB" sz="1100" b="0" i="1" u="none" strike="noStrike" cap="none" dirty="0" err="1">
                <a:solidFill>
                  <a:srgbClr val="000000"/>
                </a:solidFill>
                <a:effectLst/>
                <a:latin typeface="Arial"/>
                <a:ea typeface="Arial"/>
                <a:cs typeface="Arial"/>
                <a:sym typeface="Arial"/>
              </a:rPr>
              <a:t>Csr</a:t>
            </a:r>
            <a:r>
              <a:rPr lang="en-GB" sz="1100" b="0" i="1" u="none" strike="noStrike" cap="none" dirty="0">
                <a:solidFill>
                  <a:srgbClr val="000000"/>
                </a:solidFill>
                <a:effectLst/>
                <a:latin typeface="Arial"/>
                <a:ea typeface="Arial"/>
                <a:cs typeface="Arial"/>
                <a:sym typeface="Arial"/>
              </a:rPr>
              <a:t> corporate social responsibility sustainability goals market ethics resources sincerity long term vector infographics poster design banner</a:t>
            </a:r>
            <a:r>
              <a:rPr lang="en-GB" sz="1100" b="0" i="0" u="none" strike="noStrike" cap="none" dirty="0">
                <a:solidFill>
                  <a:srgbClr val="000000"/>
                </a:solidFill>
                <a:effectLst/>
                <a:latin typeface="Arial"/>
                <a:ea typeface="Arial"/>
                <a:cs typeface="Arial"/>
                <a:sym typeface="Arial"/>
              </a:rPr>
              <a:t>. [online] Available at: https://www.freepik.com/premium-vector/csr-corporate-social-responsibility-sustainability-goals-market-ethics-resources-sincerity-long-term-vector-infographics-poster-design-banner_24522525.htm#query=corporate%20social%20responsibility&amp;position=9&amp;from_view=keyword&amp;track=ais [Accessed 31 May 2023].</a:t>
            </a:r>
          </a:p>
          <a:p>
            <a:pPr marL="158750" indent="0">
              <a:buNone/>
            </a:pPr>
            <a:r>
              <a:rPr lang="en-GB" sz="1100" b="0" i="0" u="none" strike="noStrike" cap="none" dirty="0">
                <a:solidFill>
                  <a:srgbClr val="000000"/>
                </a:solidFill>
                <a:effectLst/>
                <a:latin typeface="Arial"/>
                <a:ea typeface="Arial"/>
                <a:cs typeface="Arial"/>
                <a:sym typeface="Arial"/>
              </a:rPr>
              <a:t>Grant, J., 2008. Green marketing. Strategic direction, 24(6), pp.25-27.</a:t>
            </a:r>
          </a:p>
          <a:p>
            <a:pPr marL="158750" indent="0">
              <a:buNone/>
            </a:pPr>
            <a:r>
              <a:rPr lang="en-GB" sz="1100" b="0" i="0" u="none" strike="noStrike" cap="none" dirty="0" err="1">
                <a:solidFill>
                  <a:srgbClr val="000000"/>
                </a:solidFill>
                <a:effectLst/>
                <a:latin typeface="Arial"/>
                <a:ea typeface="Arial"/>
                <a:cs typeface="Arial"/>
                <a:sym typeface="Arial"/>
              </a:rPr>
              <a:t>Kunalbhardwaj</a:t>
            </a:r>
            <a:r>
              <a:rPr lang="en-GB" sz="1100" b="0" i="0" u="none" strike="noStrike" cap="none" dirty="0">
                <a:solidFill>
                  <a:srgbClr val="000000"/>
                </a:solidFill>
                <a:effectLst/>
                <a:latin typeface="Arial"/>
                <a:ea typeface="Arial"/>
                <a:cs typeface="Arial"/>
                <a:sym typeface="Arial"/>
              </a:rPr>
              <a:t> (2023). </a:t>
            </a:r>
            <a:r>
              <a:rPr lang="en-GB" sz="1100" b="0" i="1" u="none" strike="noStrike" cap="none" dirty="0">
                <a:solidFill>
                  <a:srgbClr val="000000"/>
                </a:solidFill>
                <a:effectLst/>
                <a:latin typeface="Arial"/>
                <a:ea typeface="Arial"/>
                <a:cs typeface="Arial"/>
                <a:sym typeface="Arial"/>
              </a:rPr>
              <a:t>Green Marketing: The Way Ahead</a:t>
            </a:r>
            <a:r>
              <a:rPr lang="en-GB" sz="1100" b="0" i="0" u="none" strike="noStrike" cap="none" dirty="0">
                <a:solidFill>
                  <a:srgbClr val="000000"/>
                </a:solidFill>
                <a:effectLst/>
                <a:latin typeface="Arial"/>
                <a:ea typeface="Arial"/>
                <a:cs typeface="Arial"/>
                <a:sym typeface="Arial"/>
              </a:rPr>
              <a:t>. [online] legalserviceindia.com. Available at: https://www.legalserviceindia.com/legal/article-1333-green-marketing-the-way-ahead.html [Accessed 31 May 2023].</a:t>
            </a:r>
          </a:p>
          <a:p>
            <a:pPr marL="158750" indent="0">
              <a:buNone/>
            </a:pPr>
            <a:r>
              <a:rPr lang="en-GB" sz="1100" b="0" i="0" u="none" strike="noStrike" cap="none" dirty="0" err="1">
                <a:solidFill>
                  <a:srgbClr val="000000"/>
                </a:solidFill>
                <a:effectLst/>
                <a:latin typeface="Arial"/>
                <a:ea typeface="Arial"/>
                <a:cs typeface="Arial"/>
                <a:sym typeface="Arial"/>
              </a:rPr>
              <a:t>Mgonja</a:t>
            </a:r>
            <a:r>
              <a:rPr lang="en-GB" sz="1100" b="0" i="0" u="none" strike="noStrike" cap="none" dirty="0">
                <a:solidFill>
                  <a:srgbClr val="000000"/>
                </a:solidFill>
                <a:effectLst/>
                <a:latin typeface="Arial"/>
                <a:ea typeface="Arial"/>
                <a:cs typeface="Arial"/>
                <a:sym typeface="Arial"/>
              </a:rPr>
              <a:t>, C., 2017. Enhancing the university-industry collaboration in developing countries through best practices. International Journal of Engineering Trends and Technology, 50(4), pp.216-225.</a:t>
            </a:r>
          </a:p>
          <a:p>
            <a:pPr marL="158750" indent="0">
              <a:buNone/>
            </a:pPr>
            <a:r>
              <a:rPr lang="en-GB" sz="1100" b="0" i="0" u="none" strike="noStrike" cap="none" dirty="0" err="1">
                <a:solidFill>
                  <a:srgbClr val="000000"/>
                </a:solidFill>
                <a:effectLst/>
                <a:latin typeface="Arial"/>
                <a:ea typeface="Arial"/>
                <a:cs typeface="Arial"/>
                <a:sym typeface="Arial"/>
              </a:rPr>
              <a:t>Resnik</a:t>
            </a:r>
            <a:r>
              <a:rPr lang="en-GB" sz="1100" b="0" i="0" u="none" strike="noStrike" cap="none" dirty="0">
                <a:solidFill>
                  <a:srgbClr val="000000"/>
                </a:solidFill>
                <a:effectLst/>
                <a:latin typeface="Arial"/>
                <a:ea typeface="Arial"/>
                <a:cs typeface="Arial"/>
                <a:sym typeface="Arial"/>
              </a:rPr>
              <a:t>, D.B., 2015. Bioethical issues in providing financial incentives to research participants. Medicolegal and bioethics, 5, p.35.</a:t>
            </a:r>
          </a:p>
          <a:p>
            <a:pPr marL="158750" indent="0">
              <a:buNone/>
            </a:pPr>
            <a:r>
              <a:rPr lang="en-GB" sz="1100" b="0" i="0" u="none" strike="noStrike" cap="none" dirty="0" err="1">
                <a:solidFill>
                  <a:srgbClr val="000000"/>
                </a:solidFill>
                <a:effectLst/>
                <a:latin typeface="Arial"/>
                <a:ea typeface="Arial"/>
                <a:cs typeface="Arial"/>
                <a:sym typeface="Arial"/>
              </a:rPr>
              <a:t>Saputra</a:t>
            </a:r>
            <a:r>
              <a:rPr lang="en-GB" sz="1100" b="0" i="0" u="none" strike="noStrike" cap="none" dirty="0">
                <a:solidFill>
                  <a:srgbClr val="000000"/>
                </a:solidFill>
                <a:effectLst/>
                <a:latin typeface="Arial"/>
                <a:ea typeface="Arial"/>
                <a:cs typeface="Arial"/>
                <a:sym typeface="Arial"/>
              </a:rPr>
              <a:t>, K.A.K., </a:t>
            </a:r>
            <a:r>
              <a:rPr lang="en-GB" sz="1100" b="0" i="0" u="none" strike="noStrike" cap="none" dirty="0" err="1">
                <a:solidFill>
                  <a:srgbClr val="000000"/>
                </a:solidFill>
                <a:effectLst/>
                <a:latin typeface="Arial"/>
                <a:ea typeface="Arial"/>
                <a:cs typeface="Arial"/>
                <a:sym typeface="Arial"/>
              </a:rPr>
              <a:t>Subroto</a:t>
            </a:r>
            <a:r>
              <a:rPr lang="en-GB" sz="1100" b="0" i="0" u="none" strike="noStrike" cap="none" dirty="0">
                <a:solidFill>
                  <a:srgbClr val="000000"/>
                </a:solidFill>
                <a:effectLst/>
                <a:latin typeface="Arial"/>
                <a:ea typeface="Arial"/>
                <a:cs typeface="Arial"/>
                <a:sym typeface="Arial"/>
              </a:rPr>
              <a:t>, B., Rahman, A.F. and </a:t>
            </a:r>
            <a:r>
              <a:rPr lang="en-GB" sz="1100" b="0" i="0" u="none" strike="noStrike" cap="none" dirty="0" err="1">
                <a:solidFill>
                  <a:srgbClr val="000000"/>
                </a:solidFill>
                <a:effectLst/>
                <a:latin typeface="Arial"/>
                <a:ea typeface="Arial"/>
                <a:cs typeface="Arial"/>
                <a:sym typeface="Arial"/>
              </a:rPr>
              <a:t>Saraswati</a:t>
            </a:r>
            <a:r>
              <a:rPr lang="en-GB" sz="1100" b="0" i="0" u="none" strike="noStrike" cap="none" dirty="0">
                <a:solidFill>
                  <a:srgbClr val="000000"/>
                </a:solidFill>
                <a:effectLst/>
                <a:latin typeface="Arial"/>
                <a:ea typeface="Arial"/>
                <a:cs typeface="Arial"/>
                <a:sym typeface="Arial"/>
              </a:rPr>
              <a:t>, E., 2023. Sustainability Performance in Hospitality Industry: Interaction of Strategic Sustainability Management and Sat </a:t>
            </a:r>
            <a:r>
              <a:rPr lang="en-GB" sz="1100" b="0" i="0" u="none" strike="noStrike" cap="none" dirty="0" err="1">
                <a:solidFill>
                  <a:srgbClr val="000000"/>
                </a:solidFill>
                <a:effectLst/>
                <a:latin typeface="Arial"/>
                <a:ea typeface="Arial"/>
                <a:cs typeface="Arial"/>
                <a:sym typeface="Arial"/>
              </a:rPr>
              <a:t>kerthi</a:t>
            </a:r>
            <a:r>
              <a:rPr lang="en-GB" sz="1100" b="0" i="0" u="none" strike="noStrike" cap="none" dirty="0">
                <a:solidFill>
                  <a:srgbClr val="000000"/>
                </a:solidFill>
                <a:effectLst/>
                <a:latin typeface="Arial"/>
                <a:ea typeface="Arial"/>
                <a:cs typeface="Arial"/>
                <a:sym typeface="Arial"/>
              </a:rPr>
              <a:t> Culture. </a:t>
            </a:r>
            <a:r>
              <a:rPr lang="en-GB" sz="1100" b="0" i="0" u="none" strike="noStrike" cap="none" dirty="0" err="1">
                <a:solidFill>
                  <a:srgbClr val="000000"/>
                </a:solidFill>
                <a:effectLst/>
                <a:latin typeface="Arial"/>
                <a:ea typeface="Arial"/>
                <a:cs typeface="Arial"/>
                <a:sym typeface="Arial"/>
              </a:rPr>
              <a:t>Jurnal</a:t>
            </a:r>
            <a:r>
              <a:rPr lang="en-GB" sz="1100" b="0" i="0" u="none" strike="noStrike" cap="none" dirty="0">
                <a:solidFill>
                  <a:srgbClr val="000000"/>
                </a:solidFill>
                <a:effectLst/>
                <a:latin typeface="Arial"/>
                <a:ea typeface="Arial"/>
                <a:cs typeface="Arial"/>
                <a:sym typeface="Arial"/>
              </a:rPr>
              <a:t> </a:t>
            </a:r>
            <a:r>
              <a:rPr lang="en-GB" sz="1100" b="0" i="0" u="none" strike="noStrike" cap="none" dirty="0" err="1">
                <a:solidFill>
                  <a:srgbClr val="000000"/>
                </a:solidFill>
                <a:effectLst/>
                <a:latin typeface="Arial"/>
                <a:ea typeface="Arial"/>
                <a:cs typeface="Arial"/>
                <a:sym typeface="Arial"/>
              </a:rPr>
              <a:t>Ilmiah</a:t>
            </a:r>
            <a:r>
              <a:rPr lang="en-GB" sz="1100" b="0" i="0" u="none" strike="noStrike" cap="none" dirty="0">
                <a:solidFill>
                  <a:srgbClr val="000000"/>
                </a:solidFill>
                <a:effectLst/>
                <a:latin typeface="Arial"/>
                <a:ea typeface="Arial"/>
                <a:cs typeface="Arial"/>
                <a:sym typeface="Arial"/>
              </a:rPr>
              <a:t> </a:t>
            </a:r>
            <a:r>
              <a:rPr lang="en-GB" sz="1100" b="0" i="0" u="none" strike="noStrike" cap="none" dirty="0" err="1">
                <a:solidFill>
                  <a:srgbClr val="000000"/>
                </a:solidFill>
                <a:effectLst/>
                <a:latin typeface="Arial"/>
                <a:ea typeface="Arial"/>
                <a:cs typeface="Arial"/>
                <a:sym typeface="Arial"/>
              </a:rPr>
              <a:t>Akuntansi</a:t>
            </a:r>
            <a:r>
              <a:rPr lang="en-GB" sz="1100" b="0" i="0" u="none" strike="noStrike" cap="none" dirty="0">
                <a:solidFill>
                  <a:srgbClr val="000000"/>
                </a:solidFill>
                <a:effectLst/>
                <a:latin typeface="Arial"/>
                <a:ea typeface="Arial"/>
                <a:cs typeface="Arial"/>
                <a:sym typeface="Arial"/>
              </a:rPr>
              <a:t> and </a:t>
            </a:r>
            <a:r>
              <a:rPr lang="en-GB" sz="1100" b="0" i="0" u="none" strike="noStrike" cap="none" dirty="0" err="1">
                <a:solidFill>
                  <a:srgbClr val="000000"/>
                </a:solidFill>
                <a:effectLst/>
                <a:latin typeface="Arial"/>
                <a:ea typeface="Arial"/>
                <a:cs typeface="Arial"/>
                <a:sym typeface="Arial"/>
              </a:rPr>
              <a:t>Bisnis</a:t>
            </a:r>
            <a:r>
              <a:rPr lang="en-GB" sz="1100" b="0" i="0" u="none" strike="noStrike" cap="none" dirty="0">
                <a:solidFill>
                  <a:srgbClr val="000000"/>
                </a:solidFill>
                <a:effectLst/>
                <a:latin typeface="Arial"/>
                <a:ea typeface="Arial"/>
                <a:cs typeface="Arial"/>
                <a:sym typeface="Arial"/>
              </a:rPr>
              <a:t>, 18 (1), pp.147-162.</a:t>
            </a:r>
          </a:p>
          <a:p>
            <a:pPr marL="158750" indent="0">
              <a:buNone/>
            </a:pPr>
            <a:r>
              <a:rPr lang="en-GB" sz="1100" b="0" i="0" u="none" strike="noStrike" cap="none" dirty="0">
                <a:solidFill>
                  <a:srgbClr val="000000"/>
                </a:solidFill>
                <a:effectLst/>
                <a:latin typeface="Arial"/>
                <a:ea typeface="Arial"/>
                <a:cs typeface="Arial"/>
                <a:sym typeface="Arial"/>
              </a:rPr>
              <a:t>Shutterstock. (2023a). </a:t>
            </a:r>
            <a:r>
              <a:rPr lang="en-GB" sz="1100" b="0" i="1" u="none" strike="noStrike" cap="none" dirty="0">
                <a:solidFill>
                  <a:srgbClr val="000000"/>
                </a:solidFill>
                <a:effectLst/>
                <a:latin typeface="Arial"/>
                <a:ea typeface="Arial"/>
                <a:cs typeface="Arial"/>
                <a:sym typeface="Arial"/>
              </a:rPr>
              <a:t>Goals Addressing Poverty Worldwide Realizing Sustainable Stock Vector (Royalty Free) 2147344223</a:t>
            </a:r>
            <a:r>
              <a:rPr lang="en-GB" sz="1100" b="0" i="0" u="none" strike="noStrike" cap="none" dirty="0">
                <a:solidFill>
                  <a:srgbClr val="000000"/>
                </a:solidFill>
                <a:effectLst/>
                <a:latin typeface="Arial"/>
                <a:ea typeface="Arial"/>
                <a:cs typeface="Arial"/>
                <a:sym typeface="Arial"/>
              </a:rPr>
              <a:t>. [online] Available at: https://www.shutterstock.com/image-vector/goals-addressing-poverty-worldwide-realizing-sustainable-2147344223?irclickid=wAST3MStoxyNUTk3CyyAnSYlUkASYDzzWUERRs0&amp;irgwc=1&amp;utm_campaign=Eezy%2C%20LLC&amp;utm_content=1636625&amp;utm_medium=Affiliate&amp;utm_source=38919&amp;utm_term=www.vecteezy.com [Accessed 31 May 2023].</a:t>
            </a:r>
          </a:p>
          <a:p>
            <a:pPr marL="158750" indent="0">
              <a:buNone/>
            </a:pPr>
            <a:r>
              <a:rPr lang="en-GB" sz="1100" b="0" i="0" u="none" strike="noStrike" cap="none" dirty="0">
                <a:solidFill>
                  <a:srgbClr val="000000"/>
                </a:solidFill>
                <a:effectLst/>
                <a:latin typeface="Arial"/>
                <a:ea typeface="Arial"/>
                <a:cs typeface="Arial"/>
                <a:sym typeface="Arial"/>
              </a:rPr>
              <a:t>Sneddon, C., Howarth, R.B. and </a:t>
            </a:r>
            <a:r>
              <a:rPr lang="en-GB" sz="1100" b="0" i="0" u="none" strike="noStrike" cap="none" dirty="0" err="1">
                <a:solidFill>
                  <a:srgbClr val="000000"/>
                </a:solidFill>
                <a:effectLst/>
                <a:latin typeface="Arial"/>
                <a:ea typeface="Arial"/>
                <a:cs typeface="Arial"/>
                <a:sym typeface="Arial"/>
              </a:rPr>
              <a:t>Norgaard</a:t>
            </a:r>
            <a:r>
              <a:rPr lang="en-GB" sz="1100" b="0" i="0" u="none" strike="noStrike" cap="none" dirty="0">
                <a:solidFill>
                  <a:srgbClr val="000000"/>
                </a:solidFill>
                <a:effectLst/>
                <a:latin typeface="Arial"/>
                <a:ea typeface="Arial"/>
                <a:cs typeface="Arial"/>
                <a:sym typeface="Arial"/>
              </a:rPr>
              <a:t>, R.B., 2006. Sustainable development in a post-</a:t>
            </a:r>
            <a:r>
              <a:rPr lang="en-GB" sz="1100" b="0" i="0" u="none" strike="noStrike" cap="none" dirty="0" err="1">
                <a:solidFill>
                  <a:srgbClr val="000000"/>
                </a:solidFill>
                <a:effectLst/>
                <a:latin typeface="Arial"/>
                <a:ea typeface="Arial"/>
                <a:cs typeface="Arial"/>
                <a:sym typeface="Arial"/>
              </a:rPr>
              <a:t>Brundtland</a:t>
            </a:r>
            <a:r>
              <a:rPr lang="en-GB" sz="1100" b="0" i="0" u="none" strike="noStrike" cap="none" dirty="0">
                <a:solidFill>
                  <a:srgbClr val="000000"/>
                </a:solidFill>
                <a:effectLst/>
                <a:latin typeface="Arial"/>
                <a:ea typeface="Arial"/>
                <a:cs typeface="Arial"/>
                <a:sym typeface="Arial"/>
              </a:rPr>
              <a:t> world. Ecological economics, 57(2), pp.</a:t>
            </a:r>
            <a:r>
              <a:rPr lang="en-GB" sz="1100" b="0" i="0" u="sng" strike="noStrike" cap="none" dirty="0">
                <a:solidFill>
                  <a:srgbClr val="000000"/>
                </a:solidFill>
                <a:effectLst/>
                <a:latin typeface="Arial"/>
                <a:ea typeface="Arial"/>
                <a:cs typeface="Arial"/>
                <a:sym typeface="Arial"/>
                <a:hlinkClick r:id="rId3"/>
              </a:rPr>
              <a:t>253-268</a:t>
            </a:r>
            <a:r>
              <a:rPr lang="en-GB" sz="1100" b="0" i="0" u="none" strike="noStrike" cap="none" dirty="0">
                <a:solidFill>
                  <a:srgbClr val="000000"/>
                </a:solidFill>
                <a:effectLst/>
                <a:latin typeface="Arial"/>
                <a:ea typeface="Arial"/>
                <a:cs typeface="Arial"/>
                <a:sym typeface="Arial"/>
              </a:rPr>
              <a:t>.</a:t>
            </a:r>
          </a:p>
          <a:p>
            <a:pPr marL="158750" indent="0">
              <a:buNone/>
            </a:pPr>
            <a:r>
              <a:rPr lang="en-GB" sz="1100" b="0" i="0" u="none" strike="noStrike" cap="none" dirty="0">
                <a:solidFill>
                  <a:srgbClr val="000000"/>
                </a:solidFill>
                <a:effectLst/>
                <a:latin typeface="Arial"/>
                <a:ea typeface="Arial"/>
                <a:cs typeface="Arial"/>
                <a:sym typeface="Arial"/>
              </a:rPr>
              <a:t>Supply Chain Sustainability School. (2023). </a:t>
            </a:r>
            <a:r>
              <a:rPr lang="en-GB" sz="1100" b="0" i="1" u="none" strike="noStrike" cap="none" dirty="0">
                <a:solidFill>
                  <a:srgbClr val="000000"/>
                </a:solidFill>
                <a:effectLst/>
                <a:latin typeface="Arial"/>
                <a:ea typeface="Arial"/>
                <a:cs typeface="Arial"/>
                <a:sym typeface="Arial"/>
              </a:rPr>
              <a:t>Environmental Management</a:t>
            </a:r>
            <a:r>
              <a:rPr lang="en-GB" sz="1100" b="0" i="0" u="none" strike="noStrike" cap="none" dirty="0">
                <a:solidFill>
                  <a:srgbClr val="000000"/>
                </a:solidFill>
                <a:effectLst/>
                <a:latin typeface="Arial"/>
                <a:ea typeface="Arial"/>
                <a:cs typeface="Arial"/>
                <a:sym typeface="Arial"/>
              </a:rPr>
              <a:t>. [online] Available at: https://www.supplychainschool.co.uk/topics/sustainability/environmental-management/ [Accessed 31 May 2023].</a:t>
            </a:r>
          </a:p>
          <a:p>
            <a:pPr marL="158750" indent="0">
              <a:buNone/>
            </a:pPr>
            <a:r>
              <a:rPr lang="en-GB" sz="1100" b="0" i="0" u="none" strike="noStrike" cap="none" dirty="0" err="1">
                <a:solidFill>
                  <a:srgbClr val="000000"/>
                </a:solidFill>
                <a:effectLst/>
                <a:latin typeface="Arial"/>
                <a:ea typeface="Arial"/>
                <a:cs typeface="Arial"/>
                <a:sym typeface="Arial"/>
              </a:rPr>
              <a:t>Svahn</a:t>
            </a:r>
            <a:r>
              <a:rPr lang="en-GB" sz="1100" b="0" i="0" u="none" strike="noStrike" cap="none" dirty="0">
                <a:solidFill>
                  <a:srgbClr val="000000"/>
                </a:solidFill>
                <a:effectLst/>
                <a:latin typeface="Arial"/>
                <a:ea typeface="Arial"/>
                <a:cs typeface="Arial"/>
                <a:sym typeface="Arial"/>
              </a:rPr>
              <a:t>, F., </a:t>
            </a:r>
            <a:r>
              <a:rPr lang="en-GB" sz="1100" b="0" i="0" u="none" strike="noStrike" cap="none" dirty="0" err="1">
                <a:solidFill>
                  <a:srgbClr val="000000"/>
                </a:solidFill>
                <a:effectLst/>
                <a:latin typeface="Arial"/>
                <a:ea typeface="Arial"/>
                <a:cs typeface="Arial"/>
                <a:sym typeface="Arial"/>
              </a:rPr>
              <a:t>Mathiassen</a:t>
            </a:r>
            <a:r>
              <a:rPr lang="en-GB" sz="1100" b="0" i="0" u="none" strike="noStrike" cap="none" dirty="0">
                <a:solidFill>
                  <a:srgbClr val="000000"/>
                </a:solidFill>
                <a:effectLst/>
                <a:latin typeface="Arial"/>
                <a:ea typeface="Arial"/>
                <a:cs typeface="Arial"/>
                <a:sym typeface="Arial"/>
              </a:rPr>
              <a:t>, L. and Lindgren, R., 2017. Embracing Digital Innovation in Incumbent Firms. MIS quarterly, 41(1), pp.239-254.</a:t>
            </a:r>
          </a:p>
          <a:p>
            <a:pPr marL="158750" indent="0">
              <a:buNone/>
            </a:pPr>
            <a:r>
              <a:rPr lang="en-GB" sz="1100" b="0" i="0" u="none" strike="noStrike" cap="none" dirty="0">
                <a:solidFill>
                  <a:srgbClr val="000000"/>
                </a:solidFill>
                <a:effectLst/>
                <a:latin typeface="Arial"/>
                <a:ea typeface="Arial"/>
                <a:cs typeface="Arial"/>
                <a:sym typeface="Arial"/>
              </a:rPr>
              <a:t>Travelodge (2022). Travelodge | Great value hotels throughout the UK &amp; Ireland. [online] Travelodge. Available at: https://www.travelodge.co.uk/ [Accessed 31 May 2023].</a:t>
            </a:r>
          </a:p>
          <a:p>
            <a:pPr marL="158750" indent="0">
              <a:buNone/>
            </a:pPr>
            <a:r>
              <a:rPr lang="en-GB" sz="1100" b="0" i="0" u="none" strike="noStrike" cap="none" dirty="0" err="1">
                <a:solidFill>
                  <a:srgbClr val="000000"/>
                </a:solidFill>
                <a:effectLst/>
                <a:latin typeface="Arial"/>
                <a:ea typeface="Arial"/>
                <a:cs typeface="Arial"/>
                <a:sym typeface="Arial"/>
              </a:rPr>
              <a:t>Venghaus</a:t>
            </a:r>
            <a:r>
              <a:rPr lang="en-GB" sz="1100" b="0" i="0" u="none" strike="noStrike" cap="none" dirty="0">
                <a:solidFill>
                  <a:srgbClr val="000000"/>
                </a:solidFill>
                <a:effectLst/>
                <a:latin typeface="Arial"/>
                <a:ea typeface="Arial"/>
                <a:cs typeface="Arial"/>
                <a:sym typeface="Arial"/>
              </a:rPr>
              <a:t>, J.L., 2002. Tax Incentives: A Means of Encouraging Research and Development for Homeland Security. U. Rich. L. Rev., 37, p.1213.</a:t>
            </a:r>
          </a:p>
          <a:p>
            <a:pPr marL="158750" indent="0">
              <a:buNone/>
            </a:pPr>
            <a:r>
              <a:rPr lang="en-GB" sz="1100" b="0" i="0" u="none" strike="noStrike" cap="none" dirty="0">
                <a:solidFill>
                  <a:srgbClr val="000000"/>
                </a:solidFill>
                <a:effectLst/>
                <a:latin typeface="Arial"/>
                <a:ea typeface="Arial"/>
                <a:cs typeface="Arial"/>
                <a:sym typeface="Arial"/>
              </a:rPr>
              <a:t>www.travelodgesustainability.co.uk. (2023). Travelodge Sustainability | Just another Travelodge Property Development Sites site. [online] Available at: https://www.travelodgesustainability.co.uk/ [Accessed 31 May 2023].</a:t>
            </a:r>
          </a:p>
          <a:p>
            <a:pPr marL="0" lvl="0" indent="0" algn="l" rtl="0">
              <a:spcBef>
                <a:spcPts val="0"/>
              </a:spcBef>
              <a:spcAft>
                <a:spcPts val="0"/>
              </a:spcAft>
              <a:buNone/>
            </a:pPr>
            <a:endParaRPr dirty="0"/>
          </a:p>
        </p:txBody>
      </p:sp>
    </p:spTree>
    <p:extLst>
      <p:ext uri="{BB962C8B-B14F-4D97-AF65-F5344CB8AC3E}">
        <p14:creationId xmlns:p14="http://schemas.microsoft.com/office/powerpoint/2010/main" val="187242195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61"/>
        <p:cNvGrpSpPr/>
        <p:nvPr/>
      </p:nvGrpSpPr>
      <p:grpSpPr>
        <a:xfrm>
          <a:off x="0" y="0"/>
          <a:ext cx="0" cy="0"/>
          <a:chOff x="0" y="0"/>
          <a:chExt cx="0" cy="0"/>
        </a:xfrm>
      </p:grpSpPr>
      <p:sp>
        <p:nvSpPr>
          <p:cNvPr id="562" name="Google Shape;562;g105aad17dc0_0_1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63" name="Google Shape;563;g105aad17dc0_0_1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Abbu</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H.,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Mugge</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P.,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Gudergan</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G. and Kwiatkowski, A., 2020, June. DIGITAL LEADERSHIP-character and competency differentiates digitally mature organizations. In 2020 IEEE International Conference on Engineering, Technology and Innovation (ICE/ITMC) (pp. 1-9). IEEE.</a:t>
            </a:r>
          </a:p>
          <a:p>
            <a:pPr marL="158750" indent="0">
              <a:buNone/>
            </a:pP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Berner</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 and Van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Tonder</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C.L., 2003. The postmodern consumer: Implications of changing customer expectations for organisation development in service organisations. SA Journal of Industrial Psychology, 29(3), pp.1-10.</a:t>
            </a:r>
          </a:p>
          <a:p>
            <a:pPr marL="158750" indent="0">
              <a:buNone/>
            </a:pP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Cardon</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P.W., Huang, Y. and Power, G., 2019. Leadership communication on internal digital platforms, emotional capital, and corporate performance: The case for leader-centric listening. International Journal of Business Communication, p.2329488419828808.</a:t>
            </a:r>
          </a:p>
          <a:p>
            <a:pPr marL="158750" indent="0">
              <a:buNone/>
            </a:pP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Ceesay, L.B., 2020. Building a high customer experience management organization: Toward customer-centricity. Jindal Journal of Business Research, 9(2), pp.162-175.</a:t>
            </a:r>
          </a:p>
          <a:p>
            <a:pPr marL="158750" indent="0">
              <a:buNone/>
            </a:pP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Cheadle, J.E., 2009. Parent educational investment and children’s general knowledge development. Social Science Research, 38(2), pp.477-491.</a:t>
            </a:r>
          </a:p>
          <a:p>
            <a:pPr marL="158750" indent="0">
              <a:buNone/>
            </a:pP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Del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Giudice</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M.,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Carayannis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E.G. and Della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Peruta</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M.R., 2011. Cross-cultural knowledge management: Fostering innovation and collaboration inside the multicultural enterprise (Vol. 11). Springer Science &amp; Business Media.</a:t>
            </a:r>
          </a:p>
          <a:p>
            <a:pPr marL="158750" indent="0">
              <a:buNone/>
            </a:pP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Hong, H. and Shum, M., 2002. Increasing competition and the winner's curse: Evidence from procurement. The Review of Economic Studies, 69(4), pp.871-898.</a:t>
            </a:r>
          </a:p>
          <a:p>
            <a:pPr marL="158750" indent="0">
              <a:buNone/>
            </a:pP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Hunke</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F. and Engel, C., 2018. Utilizing data and analytics to advance service: towards enabling organizations to successfully ride the next wave of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servitization</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In Exploring Service Science: 9th International Conference, IESS 2018, Karlsruhe, Germany, September 19–21, 2018, Proceedings 9 (pp. 219-231). Springer International Publishing.</a:t>
            </a:r>
          </a:p>
          <a:p>
            <a:pPr marL="158750" indent="0">
              <a:buNone/>
            </a:pP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Imran, M.,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Maqbool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N. and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Shafique</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H., 2014. Impact of technological advancement on employee performance in banking sector. International Journal of Human Resource Studies, 4(1), pp.57-70.</a:t>
            </a:r>
          </a:p>
          <a:p>
            <a:pPr marL="158750" indent="0">
              <a:buNone/>
            </a:pP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Jonathan, G.M., 2020. Digital transformation in the public sector: Identifying critical success factors. In Information Systems: 16th European, Mediterranean, and Middle Eastern Conference, EMCIS 2019, Dubai, United Arab Emirates, December 9–10, 2019, Proceedings 16 (pp. 223-235). Springer International Publishing.</a:t>
            </a:r>
          </a:p>
          <a:p>
            <a:pPr marL="158750" indent="0">
              <a:buNone/>
            </a:pP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Kieser</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H., 2017. The influence of digital leadership, innovation and organisational learning on the digital maturity of an organisation (Doctoral dissertation, University of Pretoria).</a:t>
            </a:r>
          </a:p>
          <a:p>
            <a:pPr marL="158750" indent="0">
              <a:buNone/>
            </a:pP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Kozlowski, S.W., 1995. Organizational change, informal learning, and adaptation: Emerging trends in training and continuing education. The Journal of Continuing Higher Education, 43(1), pp.2-11.</a:t>
            </a:r>
          </a:p>
          <a:p>
            <a:pPr marL="158750" indent="0">
              <a:buNone/>
            </a:pP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Marrybeth</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J.K.,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Brackz</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J.S.,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Hadson</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W.B. and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Zlong</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M.S., 2019. Talent acquisition and talent engagement practices significant impact over employee satisfaction. International research journal of management, IT and social sciences, 6(6), pp.244-252.</a:t>
            </a:r>
          </a:p>
          <a:p>
            <a:pPr marL="158750" indent="0">
              <a:buNone/>
            </a:pP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Motiwalla</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L.,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Deokar</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A.V.,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Sarnikar</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S. and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Dimoka</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 2019. Leveraging data analytics for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behavioral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research. Information Systems Frontiers, 21, pp.735-742.</a:t>
            </a:r>
          </a:p>
          <a:p>
            <a:pPr marL="158750" indent="0">
              <a:buNone/>
            </a:pP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Ruel</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H., Rowlands, H. and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Njoku</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E., 2020. Digital business strategizing: the role of leadership and organizational learning. Competitiveness Review: An International Business Journal, 31(1), pp.145-161.</a:t>
            </a:r>
          </a:p>
          <a:p>
            <a:pPr marL="158750" indent="0">
              <a:buNone/>
            </a:pP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Sadegh</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Sharifirad</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M. and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Ataei</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V., 2012. Organizational culture and innovation culture: exploring the relationships between constructs. Leadership &amp; Organization Development Journal, 33(5), pp.494-517.</a:t>
            </a:r>
          </a:p>
          <a:p>
            <a:pPr marL="158750" indent="0">
              <a:buNone/>
            </a:pP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SEOW, P.S., GOH, C., PAN, G., YONG, M. and CHEK, J., 2021. Embracing digital transformation in accounting and finance.</a:t>
            </a:r>
          </a:p>
          <a:p>
            <a:pPr marL="158750" indent="0">
              <a:buNone/>
            </a:pP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Siakas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K.V. and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Siakas</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E., 2007. The agile professional culture: A source of agile quality. Software Process: Improvement and Practice, 12(6), pp.597-610.</a:t>
            </a:r>
          </a:p>
          <a:p>
            <a:pPr marL="158750" indent="0">
              <a:buNone/>
            </a:pP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Thakur, K.,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Qiu</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M., </a:t>
            </a:r>
            <a:r>
              <a:rPr lang="en-GB" sz="1100" b="0" i="0" u="none" strike="noStrike" cap="none" dirty="0" err="1">
                <a:solidFill>
                  <a:srgbClr val="000000"/>
                </a:solidFill>
                <a:effectLst/>
                <a:latin typeface="Times New Roman" panose="02020603050405020304" pitchFamily="18" charset="0"/>
                <a:ea typeface="Arial"/>
                <a:cs typeface="Times New Roman" panose="02020603050405020304" pitchFamily="18" charset="0"/>
                <a:sym typeface="Arial"/>
              </a:rPr>
              <a:t>Gai</a:t>
            </a:r>
            <a:r>
              <a:rPr lang="en-GB" sz="1100" b="0" i="0" u="none" strike="noStrike" cap="none" dirty="0">
                <a:solidFill>
                  <a:srgbClr val="000000"/>
                </a:solidFill>
                <a:effectLst/>
                <a:latin typeface="Times New Roman" panose="02020603050405020304" pitchFamily="18" charset="0"/>
                <a:ea typeface="Arial"/>
                <a:cs typeface="Times New Roman" panose="02020603050405020304" pitchFamily="18" charset="0"/>
                <a:sym typeface="Arial"/>
              </a:rPr>
              <a:t>, K. and Ali, M.L., 2015, November. An investigation on cyber security threats and security models. In 2015 IEEE 2nd international conference on cyber security and cloud computing (pp. 307-311). IEEE.</a:t>
            </a:r>
          </a:p>
          <a:p>
            <a:pPr marL="0" lvl="0" indent="0" algn="l" rtl="0">
              <a:spcBef>
                <a:spcPts val="0"/>
              </a:spcBef>
              <a:spcAft>
                <a:spcPts val="0"/>
              </a:spcAft>
              <a:buNone/>
            </a:pPr>
            <a:endParaRPr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157594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1039975" y="1324500"/>
            <a:ext cx="7064100" cy="2052600"/>
          </a:xfrm>
          <a:prstGeom prst="rect">
            <a:avLst/>
          </a:prstGeom>
        </p:spPr>
        <p:txBody>
          <a:bodyPr spcFirstLastPara="1" wrap="square" lIns="91425" tIns="91425" rIns="91425" bIns="91425" anchor="b" anchorCtr="0">
            <a:noAutofit/>
          </a:bodyPr>
          <a:lstStyle>
            <a:lvl1pPr lvl="0" algn="ctr">
              <a:spcBef>
                <a:spcPts val="0"/>
              </a:spcBef>
              <a:spcAft>
                <a:spcPts val="0"/>
              </a:spcAft>
              <a:buSzPts val="5200"/>
              <a:buNone/>
              <a:defRPr sz="65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0" name="Google Shape;10;p2"/>
          <p:cNvSpPr txBox="1">
            <a:spLocks noGrp="1"/>
          </p:cNvSpPr>
          <p:nvPr>
            <p:ph type="subTitle" idx="1"/>
          </p:nvPr>
        </p:nvSpPr>
        <p:spPr>
          <a:xfrm>
            <a:off x="1040000" y="3377100"/>
            <a:ext cx="7064100" cy="441900"/>
          </a:xfrm>
          <a:prstGeom prst="rect">
            <a:avLst/>
          </a:prstGeom>
        </p:spPr>
        <p:txBody>
          <a:bodyPr spcFirstLastPara="1" wrap="square" lIns="91425" tIns="91425" rIns="91425" bIns="91425" anchor="b" anchorCtr="0">
            <a:noAutofit/>
          </a:bodyPr>
          <a:lstStyle>
            <a:lvl1pPr lvl="0" algn="ctr">
              <a:lnSpc>
                <a:spcPct val="100000"/>
              </a:lnSpc>
              <a:spcBef>
                <a:spcPts val="0"/>
              </a:spcBef>
              <a:spcAft>
                <a:spcPts val="0"/>
              </a:spcAft>
              <a:buSzPts val="2800"/>
              <a:buNone/>
              <a:defRPr sz="16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cxnSp>
        <p:nvCxnSpPr>
          <p:cNvPr id="11" name="Google Shape;11;p2"/>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2" name="Google Shape;12;p2"/>
          <p:cNvCxnSpPr/>
          <p:nvPr/>
        </p:nvCxnSpPr>
        <p:spPr>
          <a:xfrm flipH="1">
            <a:off x="-257975" y="-72550"/>
            <a:ext cx="3047400" cy="13464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3" name="Google Shape;13;p2"/>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4" name="Google Shape;14;p2"/>
          <p:cNvCxnSpPr/>
          <p:nvPr/>
        </p:nvCxnSpPr>
        <p:spPr>
          <a:xfrm flipH="1">
            <a:off x="6467450" y="3935375"/>
            <a:ext cx="3047400" cy="13464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sp>
        <p:nvSpPr>
          <p:cNvPr id="16" name="Google Shape;16;p3"/>
          <p:cNvSpPr txBox="1">
            <a:spLocks noGrp="1"/>
          </p:cNvSpPr>
          <p:nvPr>
            <p:ph type="title"/>
          </p:nvPr>
        </p:nvSpPr>
        <p:spPr>
          <a:xfrm>
            <a:off x="2714550" y="2366272"/>
            <a:ext cx="3714900" cy="818400"/>
          </a:xfrm>
          <a:prstGeom prst="rect">
            <a:avLst/>
          </a:prstGeom>
          <a:noFill/>
        </p:spPr>
        <p:txBody>
          <a:bodyPr spcFirstLastPara="1" wrap="square" lIns="91425" tIns="91425" rIns="91425" bIns="91425" anchor="t" anchorCtr="0">
            <a:noAutofit/>
          </a:bodyPr>
          <a:lstStyle>
            <a:lvl1pPr lvl="0" rtl="0">
              <a:spcBef>
                <a:spcPts val="0"/>
              </a:spcBef>
              <a:spcAft>
                <a:spcPts val="0"/>
              </a:spcAft>
              <a:buClr>
                <a:schemeClr val="accent4"/>
              </a:buClr>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7" name="Google Shape;17;p3"/>
          <p:cNvSpPr txBox="1">
            <a:spLocks noGrp="1"/>
          </p:cNvSpPr>
          <p:nvPr>
            <p:ph type="title" idx="2" hasCustomPrompt="1"/>
          </p:nvPr>
        </p:nvSpPr>
        <p:spPr>
          <a:xfrm>
            <a:off x="3746550" y="1339163"/>
            <a:ext cx="1650900" cy="978300"/>
          </a:xfrm>
          <a:prstGeom prst="rect">
            <a:avLst/>
          </a:prstGeom>
        </p:spPr>
        <p:txBody>
          <a:bodyPr spcFirstLastPara="1" wrap="square" lIns="91425" tIns="91425" rIns="91425" bIns="91425" anchor="t" anchorCtr="0">
            <a:noAutofit/>
          </a:bodyPr>
          <a:lstStyle>
            <a:lvl1pPr lvl="0" rtl="0">
              <a:spcBef>
                <a:spcPts val="0"/>
              </a:spcBef>
              <a:spcAft>
                <a:spcPts val="0"/>
              </a:spcAft>
              <a:buSzPts val="6000"/>
              <a:buNone/>
              <a:defRPr sz="7000">
                <a:solidFill>
                  <a:schemeClr val="accent1"/>
                </a:solidFill>
              </a:defRPr>
            </a:lvl1pPr>
            <a:lvl2pPr lvl="1" algn="ctr" rtl="0">
              <a:spcBef>
                <a:spcPts val="0"/>
              </a:spcBef>
              <a:spcAft>
                <a:spcPts val="0"/>
              </a:spcAft>
              <a:buSzPts val="6000"/>
              <a:buNone/>
              <a:defRPr sz="6000" b="1"/>
            </a:lvl2pPr>
            <a:lvl3pPr lvl="2" algn="ctr" rtl="0">
              <a:spcBef>
                <a:spcPts val="0"/>
              </a:spcBef>
              <a:spcAft>
                <a:spcPts val="0"/>
              </a:spcAft>
              <a:buSzPts val="6000"/>
              <a:buNone/>
              <a:defRPr sz="6000" b="1"/>
            </a:lvl3pPr>
            <a:lvl4pPr lvl="3" algn="ctr" rtl="0">
              <a:spcBef>
                <a:spcPts val="0"/>
              </a:spcBef>
              <a:spcAft>
                <a:spcPts val="0"/>
              </a:spcAft>
              <a:buSzPts val="6000"/>
              <a:buNone/>
              <a:defRPr sz="6000" b="1"/>
            </a:lvl4pPr>
            <a:lvl5pPr lvl="4" algn="ctr" rtl="0">
              <a:spcBef>
                <a:spcPts val="0"/>
              </a:spcBef>
              <a:spcAft>
                <a:spcPts val="0"/>
              </a:spcAft>
              <a:buSzPts val="6000"/>
              <a:buNone/>
              <a:defRPr sz="6000" b="1"/>
            </a:lvl5pPr>
            <a:lvl6pPr lvl="5" algn="ctr" rtl="0">
              <a:spcBef>
                <a:spcPts val="0"/>
              </a:spcBef>
              <a:spcAft>
                <a:spcPts val="0"/>
              </a:spcAft>
              <a:buSzPts val="6000"/>
              <a:buNone/>
              <a:defRPr sz="6000" b="1"/>
            </a:lvl6pPr>
            <a:lvl7pPr lvl="6" algn="ctr" rtl="0">
              <a:spcBef>
                <a:spcPts val="0"/>
              </a:spcBef>
              <a:spcAft>
                <a:spcPts val="0"/>
              </a:spcAft>
              <a:buSzPts val="6000"/>
              <a:buNone/>
              <a:defRPr sz="6000" b="1"/>
            </a:lvl7pPr>
            <a:lvl8pPr lvl="7" algn="ctr" rtl="0">
              <a:spcBef>
                <a:spcPts val="0"/>
              </a:spcBef>
              <a:spcAft>
                <a:spcPts val="0"/>
              </a:spcAft>
              <a:buSzPts val="6000"/>
              <a:buNone/>
              <a:defRPr sz="6000" b="1"/>
            </a:lvl8pPr>
            <a:lvl9pPr lvl="8" algn="ctr" rtl="0">
              <a:spcBef>
                <a:spcPts val="0"/>
              </a:spcBef>
              <a:spcAft>
                <a:spcPts val="0"/>
              </a:spcAft>
              <a:buSzPts val="6000"/>
              <a:buNone/>
              <a:defRPr sz="6000" b="1"/>
            </a:lvl9pPr>
          </a:lstStyle>
          <a:p>
            <a:r>
              <a:t>xx%</a:t>
            </a:r>
          </a:p>
        </p:txBody>
      </p:sp>
      <p:sp>
        <p:nvSpPr>
          <p:cNvPr id="18" name="Google Shape;18;p3"/>
          <p:cNvSpPr txBox="1">
            <a:spLocks noGrp="1"/>
          </p:cNvSpPr>
          <p:nvPr>
            <p:ph type="subTitle" idx="1"/>
          </p:nvPr>
        </p:nvSpPr>
        <p:spPr>
          <a:xfrm>
            <a:off x="2291400" y="3076675"/>
            <a:ext cx="4561200" cy="3930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19" name="Google Shape;19;p3"/>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0" name="Google Shape;20;p3"/>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1" name="Google Shape;21;p3"/>
          <p:cNvCxnSpPr/>
          <p:nvPr/>
        </p:nvCxnSpPr>
        <p:spPr>
          <a:xfrm flipH="1">
            <a:off x="7948925" y="3979775"/>
            <a:ext cx="1378500" cy="12363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2" name="Google Shape;22;p3"/>
          <p:cNvCxnSpPr/>
          <p:nvPr/>
        </p:nvCxnSpPr>
        <p:spPr>
          <a:xfrm flipH="1">
            <a:off x="-112875" y="-88700"/>
            <a:ext cx="1418700" cy="10644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3"/>
        <p:cNvGrpSpPr/>
        <p:nvPr/>
      </p:nvGrpSpPr>
      <p:grpSpPr>
        <a:xfrm>
          <a:off x="0" y="0"/>
          <a:ext cx="0" cy="0"/>
          <a:chOff x="0" y="0"/>
          <a:chExt cx="0" cy="0"/>
        </a:xfrm>
      </p:grpSpPr>
      <p:sp>
        <p:nvSpPr>
          <p:cNvPr id="24" name="Google Shape;24;p4"/>
          <p:cNvSpPr txBox="1">
            <a:spLocks noGrp="1"/>
          </p:cNvSpPr>
          <p:nvPr>
            <p:ph type="title"/>
          </p:nvPr>
        </p:nvSpPr>
        <p:spPr>
          <a:xfrm>
            <a:off x="713225" y="445025"/>
            <a:ext cx="47115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5" name="Google Shape;25;p4"/>
          <p:cNvSpPr txBox="1">
            <a:spLocks noGrp="1"/>
          </p:cNvSpPr>
          <p:nvPr>
            <p:ph type="body" idx="1"/>
          </p:nvPr>
        </p:nvSpPr>
        <p:spPr>
          <a:xfrm>
            <a:off x="713250" y="1272925"/>
            <a:ext cx="7717500" cy="3295800"/>
          </a:xfrm>
          <a:prstGeom prst="rect">
            <a:avLst/>
          </a:prstGeom>
        </p:spPr>
        <p:txBody>
          <a:bodyPr spcFirstLastPara="1" wrap="square" lIns="91425" tIns="91425" rIns="91425" bIns="91425" anchor="t" anchorCtr="0">
            <a:noAutofit/>
          </a:bodyPr>
          <a:lstStyle>
            <a:lvl1pPr marL="457200" lvl="0" indent="-342900">
              <a:lnSpc>
                <a:spcPct val="100000"/>
              </a:lnSpc>
              <a:spcBef>
                <a:spcPts val="0"/>
              </a:spcBef>
              <a:spcAft>
                <a:spcPts val="0"/>
              </a:spcAft>
              <a:buClr>
                <a:schemeClr val="dk1"/>
              </a:buClr>
              <a:buSzPts val="1800"/>
              <a:buFont typeface="Lato"/>
              <a:buChar char="●"/>
              <a:defRPr sz="1100"/>
            </a:lvl1pPr>
            <a:lvl2pPr marL="914400" lvl="1" indent="-317500">
              <a:spcBef>
                <a:spcPts val="0"/>
              </a:spcBef>
              <a:spcAft>
                <a:spcPts val="0"/>
              </a:spcAft>
              <a:buClr>
                <a:schemeClr val="dk1"/>
              </a:buClr>
              <a:buSzPts val="1400"/>
              <a:buFont typeface="Lato"/>
              <a:buChar char="○"/>
              <a:defRPr/>
            </a:lvl2pPr>
            <a:lvl3pPr marL="1371600" lvl="2" indent="-317500">
              <a:spcBef>
                <a:spcPts val="0"/>
              </a:spcBef>
              <a:spcAft>
                <a:spcPts val="0"/>
              </a:spcAft>
              <a:buClr>
                <a:schemeClr val="dk1"/>
              </a:buClr>
              <a:buSzPts val="1400"/>
              <a:buFont typeface="Lato"/>
              <a:buChar char="■"/>
              <a:defRPr/>
            </a:lvl3pPr>
            <a:lvl4pPr marL="1828800" lvl="3" indent="-317500">
              <a:spcBef>
                <a:spcPts val="0"/>
              </a:spcBef>
              <a:spcAft>
                <a:spcPts val="0"/>
              </a:spcAft>
              <a:buClr>
                <a:schemeClr val="dk1"/>
              </a:buClr>
              <a:buSzPts val="1400"/>
              <a:buFont typeface="Lato"/>
              <a:buChar char="●"/>
              <a:defRPr/>
            </a:lvl4pPr>
            <a:lvl5pPr marL="2286000" lvl="4" indent="-317500">
              <a:spcBef>
                <a:spcPts val="0"/>
              </a:spcBef>
              <a:spcAft>
                <a:spcPts val="0"/>
              </a:spcAft>
              <a:buClr>
                <a:schemeClr val="dk1"/>
              </a:buClr>
              <a:buSzPts val="1400"/>
              <a:buFont typeface="Lato"/>
              <a:buChar char="○"/>
              <a:defRPr/>
            </a:lvl5pPr>
            <a:lvl6pPr marL="2743200" lvl="5" indent="-317500">
              <a:spcBef>
                <a:spcPts val="0"/>
              </a:spcBef>
              <a:spcAft>
                <a:spcPts val="0"/>
              </a:spcAft>
              <a:buClr>
                <a:schemeClr val="dk1"/>
              </a:buClr>
              <a:buSzPts val="1400"/>
              <a:buFont typeface="Lato"/>
              <a:buChar char="■"/>
              <a:defRPr/>
            </a:lvl6pPr>
            <a:lvl7pPr marL="3200400" lvl="6" indent="-317500">
              <a:spcBef>
                <a:spcPts val="0"/>
              </a:spcBef>
              <a:spcAft>
                <a:spcPts val="0"/>
              </a:spcAft>
              <a:buClr>
                <a:schemeClr val="dk1"/>
              </a:buClr>
              <a:buSzPts val="1400"/>
              <a:buFont typeface="Lato"/>
              <a:buChar char="●"/>
              <a:defRPr/>
            </a:lvl7pPr>
            <a:lvl8pPr marL="3657600" lvl="7" indent="-317500">
              <a:spcBef>
                <a:spcPts val="0"/>
              </a:spcBef>
              <a:spcAft>
                <a:spcPts val="0"/>
              </a:spcAft>
              <a:buClr>
                <a:schemeClr val="dk1"/>
              </a:buClr>
              <a:buSzPts val="1400"/>
              <a:buFont typeface="Lato"/>
              <a:buChar char="○"/>
              <a:defRPr/>
            </a:lvl8pPr>
            <a:lvl9pPr marL="4114800" lvl="8" indent="-317500">
              <a:spcBef>
                <a:spcPts val="0"/>
              </a:spcBef>
              <a:spcAft>
                <a:spcPts val="0"/>
              </a:spcAft>
              <a:buClr>
                <a:schemeClr val="dk1"/>
              </a:buClr>
              <a:buSzPts val="1400"/>
              <a:buFont typeface="Lato"/>
              <a:buChar char="■"/>
              <a:defRPr/>
            </a:lvl9pPr>
          </a:lstStyle>
          <a:p>
            <a:endParaRPr/>
          </a:p>
        </p:txBody>
      </p:sp>
      <p:cxnSp>
        <p:nvCxnSpPr>
          <p:cNvPr id="26" name="Google Shape;26;p4"/>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7" name="Google Shape;27;p4"/>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8" name="Google Shape;28;p4"/>
          <p:cNvCxnSpPr/>
          <p:nvPr/>
        </p:nvCxnSpPr>
        <p:spPr>
          <a:xfrm>
            <a:off x="6884900" y="-113600"/>
            <a:ext cx="2565600" cy="13062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54"/>
        <p:cNvGrpSpPr/>
        <p:nvPr/>
      </p:nvGrpSpPr>
      <p:grpSpPr>
        <a:xfrm>
          <a:off x="0" y="0"/>
          <a:ext cx="0" cy="0"/>
          <a:chOff x="0" y="0"/>
          <a:chExt cx="0" cy="0"/>
        </a:xfrm>
      </p:grpSpPr>
      <p:sp>
        <p:nvSpPr>
          <p:cNvPr id="55" name="Google Shape;55;p9"/>
          <p:cNvSpPr txBox="1">
            <a:spLocks noGrp="1"/>
          </p:cNvSpPr>
          <p:nvPr>
            <p:ph type="subTitle" idx="1"/>
          </p:nvPr>
        </p:nvSpPr>
        <p:spPr>
          <a:xfrm>
            <a:off x="895950" y="1682000"/>
            <a:ext cx="3847200" cy="237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1"/>
              </a:buClr>
              <a:buSzPts val="1400"/>
              <a:buChar char="●"/>
              <a:defRPr sz="1400"/>
            </a:lvl1pPr>
            <a:lvl2pPr lvl="1" algn="ctr" rtl="0">
              <a:spcBef>
                <a:spcPts val="0"/>
              </a:spcBef>
              <a:spcAft>
                <a:spcPts val="0"/>
              </a:spcAft>
              <a:buSzPts val="1400"/>
              <a:buChar char="○"/>
              <a:defRPr/>
            </a:lvl2pPr>
            <a:lvl3pPr lvl="2" algn="ctr" rtl="0">
              <a:spcBef>
                <a:spcPts val="0"/>
              </a:spcBef>
              <a:spcAft>
                <a:spcPts val="0"/>
              </a:spcAft>
              <a:buSzPts val="1400"/>
              <a:buChar char="■"/>
              <a:defRPr/>
            </a:lvl3pPr>
            <a:lvl4pPr lvl="3" algn="ctr" rtl="0">
              <a:spcBef>
                <a:spcPts val="0"/>
              </a:spcBef>
              <a:spcAft>
                <a:spcPts val="0"/>
              </a:spcAft>
              <a:buSzPts val="1400"/>
              <a:buChar char="●"/>
              <a:defRPr/>
            </a:lvl4pPr>
            <a:lvl5pPr lvl="4" algn="ctr" rtl="0">
              <a:spcBef>
                <a:spcPts val="0"/>
              </a:spcBef>
              <a:spcAft>
                <a:spcPts val="0"/>
              </a:spcAft>
              <a:buSzPts val="1400"/>
              <a:buChar char="○"/>
              <a:defRPr/>
            </a:lvl5pPr>
            <a:lvl6pPr lvl="5" algn="ctr" rtl="0">
              <a:spcBef>
                <a:spcPts val="0"/>
              </a:spcBef>
              <a:spcAft>
                <a:spcPts val="0"/>
              </a:spcAft>
              <a:buSzPts val="1400"/>
              <a:buChar char="■"/>
              <a:defRPr/>
            </a:lvl6pPr>
            <a:lvl7pPr lvl="6" algn="ctr" rtl="0">
              <a:spcBef>
                <a:spcPts val="0"/>
              </a:spcBef>
              <a:spcAft>
                <a:spcPts val="0"/>
              </a:spcAft>
              <a:buSzPts val="1400"/>
              <a:buChar char="●"/>
              <a:defRPr/>
            </a:lvl7pPr>
            <a:lvl8pPr lvl="7" algn="ctr" rtl="0">
              <a:spcBef>
                <a:spcPts val="0"/>
              </a:spcBef>
              <a:spcAft>
                <a:spcPts val="0"/>
              </a:spcAft>
              <a:buSzPts val="1400"/>
              <a:buChar char="○"/>
              <a:defRPr/>
            </a:lvl8pPr>
            <a:lvl9pPr lvl="8" algn="ctr" rtl="0">
              <a:spcBef>
                <a:spcPts val="0"/>
              </a:spcBef>
              <a:spcAft>
                <a:spcPts val="0"/>
              </a:spcAft>
              <a:buSzPts val="1400"/>
              <a:buChar char="■"/>
              <a:defRPr/>
            </a:lvl9pPr>
          </a:lstStyle>
          <a:p>
            <a:endParaRPr/>
          </a:p>
        </p:txBody>
      </p:sp>
      <p:sp>
        <p:nvSpPr>
          <p:cNvPr id="56" name="Google Shape;56;p9"/>
          <p:cNvSpPr txBox="1">
            <a:spLocks noGrp="1"/>
          </p:cNvSpPr>
          <p:nvPr>
            <p:ph type="title"/>
          </p:nvPr>
        </p:nvSpPr>
        <p:spPr>
          <a:xfrm>
            <a:off x="713225" y="445025"/>
            <a:ext cx="56799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000"/>
              <a:buNone/>
              <a:defRPr/>
            </a:lvl2pPr>
            <a:lvl3pPr lvl="2" rtl="0">
              <a:spcBef>
                <a:spcPts val="0"/>
              </a:spcBef>
              <a:spcAft>
                <a:spcPts val="0"/>
              </a:spcAft>
              <a:buSzPts val="3000"/>
              <a:buNone/>
              <a:defRPr/>
            </a:lvl3pPr>
            <a:lvl4pPr lvl="3" rtl="0">
              <a:spcBef>
                <a:spcPts val="0"/>
              </a:spcBef>
              <a:spcAft>
                <a:spcPts val="0"/>
              </a:spcAft>
              <a:buSzPts val="3000"/>
              <a:buNone/>
              <a:defRPr/>
            </a:lvl4pPr>
            <a:lvl5pPr lvl="4" rtl="0">
              <a:spcBef>
                <a:spcPts val="0"/>
              </a:spcBef>
              <a:spcAft>
                <a:spcPts val="0"/>
              </a:spcAft>
              <a:buSzPts val="3000"/>
              <a:buNone/>
              <a:defRPr/>
            </a:lvl5pPr>
            <a:lvl6pPr lvl="5" rtl="0">
              <a:spcBef>
                <a:spcPts val="0"/>
              </a:spcBef>
              <a:spcAft>
                <a:spcPts val="0"/>
              </a:spcAft>
              <a:buSzPts val="3000"/>
              <a:buNone/>
              <a:defRPr/>
            </a:lvl6pPr>
            <a:lvl7pPr lvl="6" rtl="0">
              <a:spcBef>
                <a:spcPts val="0"/>
              </a:spcBef>
              <a:spcAft>
                <a:spcPts val="0"/>
              </a:spcAft>
              <a:buSzPts val="3000"/>
              <a:buNone/>
              <a:defRPr/>
            </a:lvl7pPr>
            <a:lvl8pPr lvl="7" rtl="0">
              <a:spcBef>
                <a:spcPts val="0"/>
              </a:spcBef>
              <a:spcAft>
                <a:spcPts val="0"/>
              </a:spcAft>
              <a:buSzPts val="3000"/>
              <a:buNone/>
              <a:defRPr/>
            </a:lvl8pPr>
            <a:lvl9pPr lvl="8" rtl="0">
              <a:spcBef>
                <a:spcPts val="0"/>
              </a:spcBef>
              <a:spcAft>
                <a:spcPts val="0"/>
              </a:spcAft>
              <a:buSzPts val="3000"/>
              <a:buNone/>
              <a:defRPr/>
            </a:lvl9pPr>
          </a:lstStyle>
          <a:p>
            <a:endParaRPr/>
          </a:p>
        </p:txBody>
      </p:sp>
      <p:cxnSp>
        <p:nvCxnSpPr>
          <p:cNvPr id="57" name="Google Shape;57;p9"/>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58" name="Google Shape;58;p9"/>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59" name="Google Shape;59;p9"/>
          <p:cNvCxnSpPr/>
          <p:nvPr/>
        </p:nvCxnSpPr>
        <p:spPr>
          <a:xfrm flipH="1">
            <a:off x="5925450" y="2797500"/>
            <a:ext cx="3378000" cy="24669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65"/>
        <p:cNvGrpSpPr/>
        <p:nvPr/>
      </p:nvGrpSpPr>
      <p:grpSpPr>
        <a:xfrm>
          <a:off x="0" y="0"/>
          <a:ext cx="0" cy="0"/>
          <a:chOff x="0" y="0"/>
          <a:chExt cx="0" cy="0"/>
        </a:xfrm>
      </p:grpSpPr>
      <p:sp>
        <p:nvSpPr>
          <p:cNvPr id="66" name="Google Shape;66;p11"/>
          <p:cNvSpPr txBox="1">
            <a:spLocks noGrp="1"/>
          </p:cNvSpPr>
          <p:nvPr>
            <p:ph type="title" hasCustomPrompt="1"/>
          </p:nvPr>
        </p:nvSpPr>
        <p:spPr>
          <a:xfrm>
            <a:off x="713225" y="1345363"/>
            <a:ext cx="7717500" cy="1644300"/>
          </a:xfrm>
          <a:prstGeom prst="rect">
            <a:avLst/>
          </a:prstGeom>
        </p:spPr>
        <p:txBody>
          <a:bodyPr spcFirstLastPara="1" wrap="square" lIns="91425" tIns="91425" rIns="91425" bIns="91425" anchor="t" anchorCtr="0">
            <a:noAutofit/>
          </a:bodyPr>
          <a:lstStyle>
            <a:lvl1pPr lvl="0" algn="ctr">
              <a:spcBef>
                <a:spcPts val="0"/>
              </a:spcBef>
              <a:spcAft>
                <a:spcPts val="0"/>
              </a:spcAft>
              <a:buSzPts val="12000"/>
              <a:buNone/>
              <a:defRPr sz="12000">
                <a:solidFill>
                  <a:schemeClr val="accent1"/>
                </a:solidFill>
              </a:defRPr>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67" name="Google Shape;67;p11"/>
          <p:cNvSpPr txBox="1">
            <a:spLocks noGrp="1"/>
          </p:cNvSpPr>
          <p:nvPr>
            <p:ph type="subTitle" idx="1"/>
          </p:nvPr>
        </p:nvSpPr>
        <p:spPr>
          <a:xfrm>
            <a:off x="1514325" y="3188648"/>
            <a:ext cx="6120300" cy="375000"/>
          </a:xfrm>
          <a:prstGeom prst="rect">
            <a:avLst/>
          </a:prstGeom>
        </p:spPr>
        <p:txBody>
          <a:bodyPr spcFirstLastPara="1" wrap="square" lIns="91425" tIns="91425" rIns="91425" bIns="91425" anchor="t" anchorCtr="0">
            <a:noAutofit/>
          </a:bodyPr>
          <a:lstStyle>
            <a:lvl1pPr lvl="0" algn="ctr">
              <a:spcBef>
                <a:spcPts val="0"/>
              </a:spcBef>
              <a:spcAft>
                <a:spcPts val="0"/>
              </a:spcAft>
              <a:buSzPts val="1600"/>
              <a:buNone/>
              <a:defRPr sz="1600"/>
            </a:lvl1pPr>
            <a:lvl2pPr lvl="1" algn="ctr">
              <a:spcBef>
                <a:spcPts val="0"/>
              </a:spcBef>
              <a:spcAft>
                <a:spcPts val="0"/>
              </a:spcAft>
              <a:buSzPts val="1600"/>
              <a:buNone/>
              <a:defRPr sz="1600"/>
            </a:lvl2pPr>
            <a:lvl3pPr lvl="2" algn="ctr">
              <a:spcBef>
                <a:spcPts val="0"/>
              </a:spcBef>
              <a:spcAft>
                <a:spcPts val="0"/>
              </a:spcAft>
              <a:buSzPts val="1600"/>
              <a:buNone/>
              <a:defRPr sz="1600"/>
            </a:lvl3pPr>
            <a:lvl4pPr lvl="3" algn="ctr">
              <a:spcBef>
                <a:spcPts val="0"/>
              </a:spcBef>
              <a:spcAft>
                <a:spcPts val="0"/>
              </a:spcAft>
              <a:buSzPts val="1600"/>
              <a:buNone/>
              <a:defRPr sz="1600"/>
            </a:lvl4pPr>
            <a:lvl5pPr lvl="4" algn="ctr">
              <a:spcBef>
                <a:spcPts val="0"/>
              </a:spcBef>
              <a:spcAft>
                <a:spcPts val="0"/>
              </a:spcAft>
              <a:buSzPts val="1600"/>
              <a:buNone/>
              <a:defRPr sz="1600"/>
            </a:lvl5pPr>
            <a:lvl6pPr lvl="5" algn="ctr">
              <a:spcBef>
                <a:spcPts val="0"/>
              </a:spcBef>
              <a:spcAft>
                <a:spcPts val="0"/>
              </a:spcAft>
              <a:buSzPts val="1600"/>
              <a:buNone/>
              <a:defRPr sz="1600"/>
            </a:lvl6pPr>
            <a:lvl7pPr lvl="6" algn="ctr">
              <a:spcBef>
                <a:spcPts val="0"/>
              </a:spcBef>
              <a:spcAft>
                <a:spcPts val="0"/>
              </a:spcAft>
              <a:buSzPts val="1600"/>
              <a:buNone/>
              <a:defRPr sz="1600"/>
            </a:lvl7pPr>
            <a:lvl8pPr lvl="7" algn="ctr">
              <a:spcBef>
                <a:spcPts val="0"/>
              </a:spcBef>
              <a:spcAft>
                <a:spcPts val="0"/>
              </a:spcAft>
              <a:buSzPts val="1600"/>
              <a:buNone/>
              <a:defRPr sz="1600"/>
            </a:lvl8pPr>
            <a:lvl9pPr lvl="8" algn="ctr">
              <a:spcBef>
                <a:spcPts val="0"/>
              </a:spcBef>
              <a:spcAft>
                <a:spcPts val="0"/>
              </a:spcAft>
              <a:buSzPts val="1600"/>
              <a:buNone/>
              <a:defRPr sz="1600"/>
            </a:lvl9pPr>
          </a:lstStyle>
          <a:p>
            <a:endParaRPr/>
          </a:p>
        </p:txBody>
      </p:sp>
      <p:cxnSp>
        <p:nvCxnSpPr>
          <p:cNvPr id="68" name="Google Shape;68;p11"/>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69" name="Google Shape;69;p11"/>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70" name="Google Shape;70;p11"/>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71" name="Google Shape;71;p11"/>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72"/>
        <p:cNvGrpSpPr/>
        <p:nvPr/>
      </p:nvGrpSpPr>
      <p:grpSpPr>
        <a:xfrm>
          <a:off x="0" y="0"/>
          <a:ext cx="0" cy="0"/>
          <a:chOff x="0" y="0"/>
          <a:chExt cx="0" cy="0"/>
        </a:xfrm>
      </p:grpSpPr>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73"/>
        <p:cNvGrpSpPr/>
        <p:nvPr/>
      </p:nvGrpSpPr>
      <p:grpSpPr>
        <a:xfrm>
          <a:off x="0" y="0"/>
          <a:ext cx="0" cy="0"/>
          <a:chOff x="0" y="0"/>
          <a:chExt cx="0" cy="0"/>
        </a:xfrm>
      </p:grpSpPr>
      <p:sp>
        <p:nvSpPr>
          <p:cNvPr id="74" name="Google Shape;74;p13"/>
          <p:cNvSpPr txBox="1">
            <a:spLocks noGrp="1"/>
          </p:cNvSpPr>
          <p:nvPr>
            <p:ph type="title"/>
          </p:nvPr>
        </p:nvSpPr>
        <p:spPr>
          <a:xfrm>
            <a:off x="713225" y="445025"/>
            <a:ext cx="3583800" cy="572700"/>
          </a:xfrm>
          <a:prstGeom prst="rect">
            <a:avLst/>
          </a:prstGeom>
        </p:spPr>
        <p:txBody>
          <a:bodyPr spcFirstLastPara="1" wrap="square" lIns="91425" tIns="91425" rIns="91425" bIns="91425" anchor="t" anchorCtr="0">
            <a:no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75" name="Google Shape;75;p13"/>
          <p:cNvSpPr txBox="1">
            <a:spLocks noGrp="1"/>
          </p:cNvSpPr>
          <p:nvPr>
            <p:ph type="subTitle" idx="1"/>
          </p:nvPr>
        </p:nvSpPr>
        <p:spPr>
          <a:xfrm>
            <a:off x="5001000" y="1942925"/>
            <a:ext cx="2486100" cy="35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76" name="Google Shape;76;p13"/>
          <p:cNvSpPr txBox="1">
            <a:spLocks noGrp="1"/>
          </p:cNvSpPr>
          <p:nvPr>
            <p:ph type="subTitle" idx="2"/>
          </p:nvPr>
        </p:nvSpPr>
        <p:spPr>
          <a:xfrm>
            <a:off x="5001000" y="2255100"/>
            <a:ext cx="2486100" cy="61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77" name="Google Shape;77;p13"/>
          <p:cNvSpPr txBox="1">
            <a:spLocks noGrp="1"/>
          </p:cNvSpPr>
          <p:nvPr>
            <p:ph type="subTitle" idx="3"/>
          </p:nvPr>
        </p:nvSpPr>
        <p:spPr>
          <a:xfrm>
            <a:off x="1655200" y="1942925"/>
            <a:ext cx="2486100" cy="35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78" name="Google Shape;78;p13"/>
          <p:cNvSpPr txBox="1">
            <a:spLocks noGrp="1"/>
          </p:cNvSpPr>
          <p:nvPr>
            <p:ph type="subTitle" idx="4"/>
          </p:nvPr>
        </p:nvSpPr>
        <p:spPr>
          <a:xfrm>
            <a:off x="1655200" y="2255100"/>
            <a:ext cx="2486100" cy="61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79" name="Google Shape;79;p13"/>
          <p:cNvSpPr txBox="1">
            <a:spLocks noGrp="1"/>
          </p:cNvSpPr>
          <p:nvPr>
            <p:ph type="subTitle" idx="5"/>
          </p:nvPr>
        </p:nvSpPr>
        <p:spPr>
          <a:xfrm>
            <a:off x="5001000" y="3723950"/>
            <a:ext cx="2486100" cy="35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80" name="Google Shape;80;p13"/>
          <p:cNvSpPr txBox="1">
            <a:spLocks noGrp="1"/>
          </p:cNvSpPr>
          <p:nvPr>
            <p:ph type="subTitle" idx="6"/>
          </p:nvPr>
        </p:nvSpPr>
        <p:spPr>
          <a:xfrm>
            <a:off x="5001000" y="4036125"/>
            <a:ext cx="2486100" cy="61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81" name="Google Shape;81;p13"/>
          <p:cNvSpPr txBox="1">
            <a:spLocks noGrp="1"/>
          </p:cNvSpPr>
          <p:nvPr>
            <p:ph type="subTitle" idx="7"/>
          </p:nvPr>
        </p:nvSpPr>
        <p:spPr>
          <a:xfrm>
            <a:off x="1655200" y="3723950"/>
            <a:ext cx="2486100" cy="3570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100"/>
              <a:buNone/>
              <a:defRPr sz="2400">
                <a:latin typeface="Vidaloka"/>
                <a:ea typeface="Vidaloka"/>
                <a:cs typeface="Vidaloka"/>
                <a:sym typeface="Vidaloka"/>
              </a:defRPr>
            </a:lvl1pPr>
            <a:lvl2pPr lvl="1" algn="ctr" rtl="0">
              <a:spcBef>
                <a:spcPts val="0"/>
              </a:spcBef>
              <a:spcAft>
                <a:spcPts val="0"/>
              </a:spcAft>
              <a:buSzPts val="2100"/>
              <a:buNone/>
              <a:defRPr sz="2100" b="1"/>
            </a:lvl2pPr>
            <a:lvl3pPr lvl="2" algn="ctr" rtl="0">
              <a:spcBef>
                <a:spcPts val="0"/>
              </a:spcBef>
              <a:spcAft>
                <a:spcPts val="0"/>
              </a:spcAft>
              <a:buSzPts val="2100"/>
              <a:buNone/>
              <a:defRPr sz="2100" b="1"/>
            </a:lvl3pPr>
            <a:lvl4pPr lvl="3" algn="ctr" rtl="0">
              <a:spcBef>
                <a:spcPts val="0"/>
              </a:spcBef>
              <a:spcAft>
                <a:spcPts val="0"/>
              </a:spcAft>
              <a:buSzPts val="2100"/>
              <a:buNone/>
              <a:defRPr sz="2100" b="1"/>
            </a:lvl4pPr>
            <a:lvl5pPr lvl="4" algn="ctr" rtl="0">
              <a:spcBef>
                <a:spcPts val="0"/>
              </a:spcBef>
              <a:spcAft>
                <a:spcPts val="0"/>
              </a:spcAft>
              <a:buSzPts val="2100"/>
              <a:buNone/>
              <a:defRPr sz="2100" b="1"/>
            </a:lvl5pPr>
            <a:lvl6pPr lvl="5" algn="ctr" rtl="0">
              <a:spcBef>
                <a:spcPts val="0"/>
              </a:spcBef>
              <a:spcAft>
                <a:spcPts val="0"/>
              </a:spcAft>
              <a:buSzPts val="2100"/>
              <a:buNone/>
              <a:defRPr sz="2100" b="1"/>
            </a:lvl6pPr>
            <a:lvl7pPr lvl="6" algn="ctr" rtl="0">
              <a:spcBef>
                <a:spcPts val="0"/>
              </a:spcBef>
              <a:spcAft>
                <a:spcPts val="0"/>
              </a:spcAft>
              <a:buSzPts val="2100"/>
              <a:buNone/>
              <a:defRPr sz="2100" b="1"/>
            </a:lvl7pPr>
            <a:lvl8pPr lvl="7" algn="ctr" rtl="0">
              <a:spcBef>
                <a:spcPts val="0"/>
              </a:spcBef>
              <a:spcAft>
                <a:spcPts val="0"/>
              </a:spcAft>
              <a:buSzPts val="2100"/>
              <a:buNone/>
              <a:defRPr sz="2100" b="1"/>
            </a:lvl8pPr>
            <a:lvl9pPr lvl="8" algn="ctr" rtl="0">
              <a:spcBef>
                <a:spcPts val="0"/>
              </a:spcBef>
              <a:spcAft>
                <a:spcPts val="0"/>
              </a:spcAft>
              <a:buSzPts val="2100"/>
              <a:buNone/>
              <a:defRPr sz="2100" b="1"/>
            </a:lvl9pPr>
          </a:lstStyle>
          <a:p>
            <a:endParaRPr/>
          </a:p>
        </p:txBody>
      </p:sp>
      <p:sp>
        <p:nvSpPr>
          <p:cNvPr id="82" name="Google Shape;82;p13"/>
          <p:cNvSpPr txBox="1">
            <a:spLocks noGrp="1"/>
          </p:cNvSpPr>
          <p:nvPr>
            <p:ph type="subTitle" idx="8"/>
          </p:nvPr>
        </p:nvSpPr>
        <p:spPr>
          <a:xfrm>
            <a:off x="1655250" y="4036125"/>
            <a:ext cx="2486100" cy="6186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83" name="Google Shape;83;p13"/>
          <p:cNvSpPr txBox="1">
            <a:spLocks noGrp="1"/>
          </p:cNvSpPr>
          <p:nvPr>
            <p:ph type="title" idx="9" hasCustomPrompt="1"/>
          </p:nvPr>
        </p:nvSpPr>
        <p:spPr>
          <a:xfrm>
            <a:off x="2378650" y="1303588"/>
            <a:ext cx="1039200" cy="667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4000"/>
              <a:buNone/>
              <a:defRPr sz="3800">
                <a:solidFill>
                  <a:schemeClr val="accent1"/>
                </a:solidFill>
              </a:defRPr>
            </a:lvl1pPr>
            <a:lvl2pPr lvl="1" algn="ctr" rtl="0">
              <a:spcBef>
                <a:spcPts val="0"/>
              </a:spcBef>
              <a:spcAft>
                <a:spcPts val="0"/>
              </a:spcAft>
              <a:buClr>
                <a:schemeClr val="dk2"/>
              </a:buClr>
              <a:buSzPts val="4000"/>
              <a:buNone/>
              <a:defRPr sz="4000">
                <a:solidFill>
                  <a:schemeClr val="dk2"/>
                </a:solidFill>
              </a:defRPr>
            </a:lvl2pPr>
            <a:lvl3pPr lvl="2" algn="ctr" rtl="0">
              <a:spcBef>
                <a:spcPts val="0"/>
              </a:spcBef>
              <a:spcAft>
                <a:spcPts val="0"/>
              </a:spcAft>
              <a:buClr>
                <a:schemeClr val="dk2"/>
              </a:buClr>
              <a:buSzPts val="4000"/>
              <a:buNone/>
              <a:defRPr sz="4000">
                <a:solidFill>
                  <a:schemeClr val="dk2"/>
                </a:solidFill>
              </a:defRPr>
            </a:lvl3pPr>
            <a:lvl4pPr lvl="3" algn="ctr" rtl="0">
              <a:spcBef>
                <a:spcPts val="0"/>
              </a:spcBef>
              <a:spcAft>
                <a:spcPts val="0"/>
              </a:spcAft>
              <a:buClr>
                <a:schemeClr val="dk2"/>
              </a:buClr>
              <a:buSzPts val="4000"/>
              <a:buNone/>
              <a:defRPr sz="4000">
                <a:solidFill>
                  <a:schemeClr val="dk2"/>
                </a:solidFill>
              </a:defRPr>
            </a:lvl4pPr>
            <a:lvl5pPr lvl="4" algn="ctr" rtl="0">
              <a:spcBef>
                <a:spcPts val="0"/>
              </a:spcBef>
              <a:spcAft>
                <a:spcPts val="0"/>
              </a:spcAft>
              <a:buClr>
                <a:schemeClr val="dk2"/>
              </a:buClr>
              <a:buSzPts val="4000"/>
              <a:buNone/>
              <a:defRPr sz="4000">
                <a:solidFill>
                  <a:schemeClr val="dk2"/>
                </a:solidFill>
              </a:defRPr>
            </a:lvl5pPr>
            <a:lvl6pPr lvl="5" algn="ctr" rtl="0">
              <a:spcBef>
                <a:spcPts val="0"/>
              </a:spcBef>
              <a:spcAft>
                <a:spcPts val="0"/>
              </a:spcAft>
              <a:buClr>
                <a:schemeClr val="dk2"/>
              </a:buClr>
              <a:buSzPts val="4000"/>
              <a:buNone/>
              <a:defRPr sz="4000">
                <a:solidFill>
                  <a:schemeClr val="dk2"/>
                </a:solidFill>
              </a:defRPr>
            </a:lvl6pPr>
            <a:lvl7pPr lvl="6" algn="ctr" rtl="0">
              <a:spcBef>
                <a:spcPts val="0"/>
              </a:spcBef>
              <a:spcAft>
                <a:spcPts val="0"/>
              </a:spcAft>
              <a:buClr>
                <a:schemeClr val="dk2"/>
              </a:buClr>
              <a:buSzPts val="4000"/>
              <a:buNone/>
              <a:defRPr sz="4000">
                <a:solidFill>
                  <a:schemeClr val="dk2"/>
                </a:solidFill>
              </a:defRPr>
            </a:lvl7pPr>
            <a:lvl8pPr lvl="7" algn="ctr" rtl="0">
              <a:spcBef>
                <a:spcPts val="0"/>
              </a:spcBef>
              <a:spcAft>
                <a:spcPts val="0"/>
              </a:spcAft>
              <a:buClr>
                <a:schemeClr val="dk2"/>
              </a:buClr>
              <a:buSzPts val="4000"/>
              <a:buNone/>
              <a:defRPr sz="4000">
                <a:solidFill>
                  <a:schemeClr val="dk2"/>
                </a:solidFill>
              </a:defRPr>
            </a:lvl8pPr>
            <a:lvl9pPr lvl="8" algn="ctr" rtl="0">
              <a:spcBef>
                <a:spcPts val="0"/>
              </a:spcBef>
              <a:spcAft>
                <a:spcPts val="0"/>
              </a:spcAft>
              <a:buClr>
                <a:schemeClr val="dk2"/>
              </a:buClr>
              <a:buSzPts val="4000"/>
              <a:buNone/>
              <a:defRPr sz="4000">
                <a:solidFill>
                  <a:schemeClr val="dk2"/>
                </a:solidFill>
              </a:defRPr>
            </a:lvl9pPr>
          </a:lstStyle>
          <a:p>
            <a:r>
              <a:t>xx%</a:t>
            </a:r>
          </a:p>
        </p:txBody>
      </p:sp>
      <p:sp>
        <p:nvSpPr>
          <p:cNvPr id="84" name="Google Shape;84;p13"/>
          <p:cNvSpPr txBox="1">
            <a:spLocks noGrp="1"/>
          </p:cNvSpPr>
          <p:nvPr>
            <p:ph type="title" idx="13" hasCustomPrompt="1"/>
          </p:nvPr>
        </p:nvSpPr>
        <p:spPr>
          <a:xfrm>
            <a:off x="5724450" y="1303588"/>
            <a:ext cx="1039200" cy="667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4000"/>
              <a:buNone/>
              <a:defRPr sz="3800">
                <a:solidFill>
                  <a:schemeClr val="accent1"/>
                </a:solidFill>
              </a:defRPr>
            </a:lvl1pPr>
            <a:lvl2pPr lvl="1" algn="ctr" rtl="0">
              <a:spcBef>
                <a:spcPts val="0"/>
              </a:spcBef>
              <a:spcAft>
                <a:spcPts val="0"/>
              </a:spcAft>
              <a:buClr>
                <a:schemeClr val="dk2"/>
              </a:buClr>
              <a:buSzPts val="4000"/>
              <a:buNone/>
              <a:defRPr sz="4000">
                <a:solidFill>
                  <a:schemeClr val="dk2"/>
                </a:solidFill>
              </a:defRPr>
            </a:lvl2pPr>
            <a:lvl3pPr lvl="2" algn="ctr" rtl="0">
              <a:spcBef>
                <a:spcPts val="0"/>
              </a:spcBef>
              <a:spcAft>
                <a:spcPts val="0"/>
              </a:spcAft>
              <a:buClr>
                <a:schemeClr val="dk2"/>
              </a:buClr>
              <a:buSzPts val="4000"/>
              <a:buNone/>
              <a:defRPr sz="4000">
                <a:solidFill>
                  <a:schemeClr val="dk2"/>
                </a:solidFill>
              </a:defRPr>
            </a:lvl3pPr>
            <a:lvl4pPr lvl="3" algn="ctr" rtl="0">
              <a:spcBef>
                <a:spcPts val="0"/>
              </a:spcBef>
              <a:spcAft>
                <a:spcPts val="0"/>
              </a:spcAft>
              <a:buClr>
                <a:schemeClr val="dk2"/>
              </a:buClr>
              <a:buSzPts val="4000"/>
              <a:buNone/>
              <a:defRPr sz="4000">
                <a:solidFill>
                  <a:schemeClr val="dk2"/>
                </a:solidFill>
              </a:defRPr>
            </a:lvl4pPr>
            <a:lvl5pPr lvl="4" algn="ctr" rtl="0">
              <a:spcBef>
                <a:spcPts val="0"/>
              </a:spcBef>
              <a:spcAft>
                <a:spcPts val="0"/>
              </a:spcAft>
              <a:buClr>
                <a:schemeClr val="dk2"/>
              </a:buClr>
              <a:buSzPts val="4000"/>
              <a:buNone/>
              <a:defRPr sz="4000">
                <a:solidFill>
                  <a:schemeClr val="dk2"/>
                </a:solidFill>
              </a:defRPr>
            </a:lvl5pPr>
            <a:lvl6pPr lvl="5" algn="ctr" rtl="0">
              <a:spcBef>
                <a:spcPts val="0"/>
              </a:spcBef>
              <a:spcAft>
                <a:spcPts val="0"/>
              </a:spcAft>
              <a:buClr>
                <a:schemeClr val="dk2"/>
              </a:buClr>
              <a:buSzPts val="4000"/>
              <a:buNone/>
              <a:defRPr sz="4000">
                <a:solidFill>
                  <a:schemeClr val="dk2"/>
                </a:solidFill>
              </a:defRPr>
            </a:lvl6pPr>
            <a:lvl7pPr lvl="6" algn="ctr" rtl="0">
              <a:spcBef>
                <a:spcPts val="0"/>
              </a:spcBef>
              <a:spcAft>
                <a:spcPts val="0"/>
              </a:spcAft>
              <a:buClr>
                <a:schemeClr val="dk2"/>
              </a:buClr>
              <a:buSzPts val="4000"/>
              <a:buNone/>
              <a:defRPr sz="4000">
                <a:solidFill>
                  <a:schemeClr val="dk2"/>
                </a:solidFill>
              </a:defRPr>
            </a:lvl7pPr>
            <a:lvl8pPr lvl="7" algn="ctr" rtl="0">
              <a:spcBef>
                <a:spcPts val="0"/>
              </a:spcBef>
              <a:spcAft>
                <a:spcPts val="0"/>
              </a:spcAft>
              <a:buClr>
                <a:schemeClr val="dk2"/>
              </a:buClr>
              <a:buSzPts val="4000"/>
              <a:buNone/>
              <a:defRPr sz="4000">
                <a:solidFill>
                  <a:schemeClr val="dk2"/>
                </a:solidFill>
              </a:defRPr>
            </a:lvl8pPr>
            <a:lvl9pPr lvl="8" algn="ctr" rtl="0">
              <a:spcBef>
                <a:spcPts val="0"/>
              </a:spcBef>
              <a:spcAft>
                <a:spcPts val="0"/>
              </a:spcAft>
              <a:buClr>
                <a:schemeClr val="dk2"/>
              </a:buClr>
              <a:buSzPts val="4000"/>
              <a:buNone/>
              <a:defRPr sz="4000">
                <a:solidFill>
                  <a:schemeClr val="dk2"/>
                </a:solidFill>
              </a:defRPr>
            </a:lvl9pPr>
          </a:lstStyle>
          <a:p>
            <a:r>
              <a:t>xx%</a:t>
            </a:r>
          </a:p>
        </p:txBody>
      </p:sp>
      <p:sp>
        <p:nvSpPr>
          <p:cNvPr id="85" name="Google Shape;85;p13"/>
          <p:cNvSpPr txBox="1">
            <a:spLocks noGrp="1"/>
          </p:cNvSpPr>
          <p:nvPr>
            <p:ph type="title" idx="14" hasCustomPrompt="1"/>
          </p:nvPr>
        </p:nvSpPr>
        <p:spPr>
          <a:xfrm>
            <a:off x="2378700" y="3082738"/>
            <a:ext cx="1039200" cy="667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4000"/>
              <a:buNone/>
              <a:defRPr sz="3800">
                <a:solidFill>
                  <a:schemeClr val="accent1"/>
                </a:solidFill>
              </a:defRPr>
            </a:lvl1pPr>
            <a:lvl2pPr lvl="1" algn="ctr" rtl="0">
              <a:spcBef>
                <a:spcPts val="0"/>
              </a:spcBef>
              <a:spcAft>
                <a:spcPts val="0"/>
              </a:spcAft>
              <a:buClr>
                <a:schemeClr val="dk2"/>
              </a:buClr>
              <a:buSzPts val="4000"/>
              <a:buNone/>
              <a:defRPr sz="4000">
                <a:solidFill>
                  <a:schemeClr val="dk2"/>
                </a:solidFill>
              </a:defRPr>
            </a:lvl2pPr>
            <a:lvl3pPr lvl="2" algn="ctr" rtl="0">
              <a:spcBef>
                <a:spcPts val="0"/>
              </a:spcBef>
              <a:spcAft>
                <a:spcPts val="0"/>
              </a:spcAft>
              <a:buClr>
                <a:schemeClr val="dk2"/>
              </a:buClr>
              <a:buSzPts val="4000"/>
              <a:buNone/>
              <a:defRPr sz="4000">
                <a:solidFill>
                  <a:schemeClr val="dk2"/>
                </a:solidFill>
              </a:defRPr>
            </a:lvl3pPr>
            <a:lvl4pPr lvl="3" algn="ctr" rtl="0">
              <a:spcBef>
                <a:spcPts val="0"/>
              </a:spcBef>
              <a:spcAft>
                <a:spcPts val="0"/>
              </a:spcAft>
              <a:buClr>
                <a:schemeClr val="dk2"/>
              </a:buClr>
              <a:buSzPts val="4000"/>
              <a:buNone/>
              <a:defRPr sz="4000">
                <a:solidFill>
                  <a:schemeClr val="dk2"/>
                </a:solidFill>
              </a:defRPr>
            </a:lvl4pPr>
            <a:lvl5pPr lvl="4" algn="ctr" rtl="0">
              <a:spcBef>
                <a:spcPts val="0"/>
              </a:spcBef>
              <a:spcAft>
                <a:spcPts val="0"/>
              </a:spcAft>
              <a:buClr>
                <a:schemeClr val="dk2"/>
              </a:buClr>
              <a:buSzPts val="4000"/>
              <a:buNone/>
              <a:defRPr sz="4000">
                <a:solidFill>
                  <a:schemeClr val="dk2"/>
                </a:solidFill>
              </a:defRPr>
            </a:lvl5pPr>
            <a:lvl6pPr lvl="5" algn="ctr" rtl="0">
              <a:spcBef>
                <a:spcPts val="0"/>
              </a:spcBef>
              <a:spcAft>
                <a:spcPts val="0"/>
              </a:spcAft>
              <a:buClr>
                <a:schemeClr val="dk2"/>
              </a:buClr>
              <a:buSzPts val="4000"/>
              <a:buNone/>
              <a:defRPr sz="4000">
                <a:solidFill>
                  <a:schemeClr val="dk2"/>
                </a:solidFill>
              </a:defRPr>
            </a:lvl6pPr>
            <a:lvl7pPr lvl="6" algn="ctr" rtl="0">
              <a:spcBef>
                <a:spcPts val="0"/>
              </a:spcBef>
              <a:spcAft>
                <a:spcPts val="0"/>
              </a:spcAft>
              <a:buClr>
                <a:schemeClr val="dk2"/>
              </a:buClr>
              <a:buSzPts val="4000"/>
              <a:buNone/>
              <a:defRPr sz="4000">
                <a:solidFill>
                  <a:schemeClr val="dk2"/>
                </a:solidFill>
              </a:defRPr>
            </a:lvl7pPr>
            <a:lvl8pPr lvl="7" algn="ctr" rtl="0">
              <a:spcBef>
                <a:spcPts val="0"/>
              </a:spcBef>
              <a:spcAft>
                <a:spcPts val="0"/>
              </a:spcAft>
              <a:buClr>
                <a:schemeClr val="dk2"/>
              </a:buClr>
              <a:buSzPts val="4000"/>
              <a:buNone/>
              <a:defRPr sz="4000">
                <a:solidFill>
                  <a:schemeClr val="dk2"/>
                </a:solidFill>
              </a:defRPr>
            </a:lvl8pPr>
            <a:lvl9pPr lvl="8" algn="ctr" rtl="0">
              <a:spcBef>
                <a:spcPts val="0"/>
              </a:spcBef>
              <a:spcAft>
                <a:spcPts val="0"/>
              </a:spcAft>
              <a:buClr>
                <a:schemeClr val="dk2"/>
              </a:buClr>
              <a:buSzPts val="4000"/>
              <a:buNone/>
              <a:defRPr sz="4000">
                <a:solidFill>
                  <a:schemeClr val="dk2"/>
                </a:solidFill>
              </a:defRPr>
            </a:lvl9pPr>
          </a:lstStyle>
          <a:p>
            <a:r>
              <a:t>xx%</a:t>
            </a:r>
          </a:p>
        </p:txBody>
      </p:sp>
      <p:sp>
        <p:nvSpPr>
          <p:cNvPr id="86" name="Google Shape;86;p13"/>
          <p:cNvSpPr txBox="1">
            <a:spLocks noGrp="1"/>
          </p:cNvSpPr>
          <p:nvPr>
            <p:ph type="title" idx="15" hasCustomPrompt="1"/>
          </p:nvPr>
        </p:nvSpPr>
        <p:spPr>
          <a:xfrm>
            <a:off x="5724450" y="3082738"/>
            <a:ext cx="1039200" cy="667500"/>
          </a:xfrm>
          <a:prstGeom prst="rect">
            <a:avLst/>
          </a:prstGeom>
        </p:spPr>
        <p:txBody>
          <a:bodyPr spcFirstLastPara="1" wrap="square" lIns="91425" tIns="91425" rIns="91425" bIns="91425" anchor="ctr" anchorCtr="0">
            <a:noAutofit/>
          </a:bodyPr>
          <a:lstStyle>
            <a:lvl1pPr lvl="0" algn="ctr" rtl="0">
              <a:spcBef>
                <a:spcPts val="0"/>
              </a:spcBef>
              <a:spcAft>
                <a:spcPts val="0"/>
              </a:spcAft>
              <a:buClr>
                <a:schemeClr val="dk2"/>
              </a:buClr>
              <a:buSzPts val="4000"/>
              <a:buNone/>
              <a:defRPr sz="3800">
                <a:solidFill>
                  <a:schemeClr val="accent1"/>
                </a:solidFill>
              </a:defRPr>
            </a:lvl1pPr>
            <a:lvl2pPr lvl="1" algn="ctr" rtl="0">
              <a:spcBef>
                <a:spcPts val="0"/>
              </a:spcBef>
              <a:spcAft>
                <a:spcPts val="0"/>
              </a:spcAft>
              <a:buClr>
                <a:schemeClr val="dk2"/>
              </a:buClr>
              <a:buSzPts val="4000"/>
              <a:buNone/>
              <a:defRPr sz="4000">
                <a:solidFill>
                  <a:schemeClr val="dk2"/>
                </a:solidFill>
              </a:defRPr>
            </a:lvl2pPr>
            <a:lvl3pPr lvl="2" algn="ctr" rtl="0">
              <a:spcBef>
                <a:spcPts val="0"/>
              </a:spcBef>
              <a:spcAft>
                <a:spcPts val="0"/>
              </a:spcAft>
              <a:buClr>
                <a:schemeClr val="dk2"/>
              </a:buClr>
              <a:buSzPts val="4000"/>
              <a:buNone/>
              <a:defRPr sz="4000">
                <a:solidFill>
                  <a:schemeClr val="dk2"/>
                </a:solidFill>
              </a:defRPr>
            </a:lvl3pPr>
            <a:lvl4pPr lvl="3" algn="ctr" rtl="0">
              <a:spcBef>
                <a:spcPts val="0"/>
              </a:spcBef>
              <a:spcAft>
                <a:spcPts val="0"/>
              </a:spcAft>
              <a:buClr>
                <a:schemeClr val="dk2"/>
              </a:buClr>
              <a:buSzPts val="4000"/>
              <a:buNone/>
              <a:defRPr sz="4000">
                <a:solidFill>
                  <a:schemeClr val="dk2"/>
                </a:solidFill>
              </a:defRPr>
            </a:lvl4pPr>
            <a:lvl5pPr lvl="4" algn="ctr" rtl="0">
              <a:spcBef>
                <a:spcPts val="0"/>
              </a:spcBef>
              <a:spcAft>
                <a:spcPts val="0"/>
              </a:spcAft>
              <a:buClr>
                <a:schemeClr val="dk2"/>
              </a:buClr>
              <a:buSzPts val="4000"/>
              <a:buNone/>
              <a:defRPr sz="4000">
                <a:solidFill>
                  <a:schemeClr val="dk2"/>
                </a:solidFill>
              </a:defRPr>
            </a:lvl5pPr>
            <a:lvl6pPr lvl="5" algn="ctr" rtl="0">
              <a:spcBef>
                <a:spcPts val="0"/>
              </a:spcBef>
              <a:spcAft>
                <a:spcPts val="0"/>
              </a:spcAft>
              <a:buClr>
                <a:schemeClr val="dk2"/>
              </a:buClr>
              <a:buSzPts val="4000"/>
              <a:buNone/>
              <a:defRPr sz="4000">
                <a:solidFill>
                  <a:schemeClr val="dk2"/>
                </a:solidFill>
              </a:defRPr>
            </a:lvl6pPr>
            <a:lvl7pPr lvl="6" algn="ctr" rtl="0">
              <a:spcBef>
                <a:spcPts val="0"/>
              </a:spcBef>
              <a:spcAft>
                <a:spcPts val="0"/>
              </a:spcAft>
              <a:buClr>
                <a:schemeClr val="dk2"/>
              </a:buClr>
              <a:buSzPts val="4000"/>
              <a:buNone/>
              <a:defRPr sz="4000">
                <a:solidFill>
                  <a:schemeClr val="dk2"/>
                </a:solidFill>
              </a:defRPr>
            </a:lvl7pPr>
            <a:lvl8pPr lvl="7" algn="ctr" rtl="0">
              <a:spcBef>
                <a:spcPts val="0"/>
              </a:spcBef>
              <a:spcAft>
                <a:spcPts val="0"/>
              </a:spcAft>
              <a:buClr>
                <a:schemeClr val="dk2"/>
              </a:buClr>
              <a:buSzPts val="4000"/>
              <a:buNone/>
              <a:defRPr sz="4000">
                <a:solidFill>
                  <a:schemeClr val="dk2"/>
                </a:solidFill>
              </a:defRPr>
            </a:lvl8pPr>
            <a:lvl9pPr lvl="8" algn="ctr" rtl="0">
              <a:spcBef>
                <a:spcPts val="0"/>
              </a:spcBef>
              <a:spcAft>
                <a:spcPts val="0"/>
              </a:spcAft>
              <a:buClr>
                <a:schemeClr val="dk2"/>
              </a:buClr>
              <a:buSzPts val="4000"/>
              <a:buNone/>
              <a:defRPr sz="4000">
                <a:solidFill>
                  <a:schemeClr val="dk2"/>
                </a:solidFill>
              </a:defRPr>
            </a:lvl9pPr>
          </a:lstStyle>
          <a:p>
            <a:r>
              <a:t>xx%</a:t>
            </a:r>
          </a:p>
        </p:txBody>
      </p:sp>
      <p:cxnSp>
        <p:nvCxnSpPr>
          <p:cNvPr id="87" name="Google Shape;87;p13"/>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88" name="Google Shape;88;p13"/>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ext">
  <p:cSld name="CUSTOM_13">
    <p:spTree>
      <p:nvGrpSpPr>
        <p:cNvPr id="1" name="Shape 125"/>
        <p:cNvGrpSpPr/>
        <p:nvPr/>
      </p:nvGrpSpPr>
      <p:grpSpPr>
        <a:xfrm>
          <a:off x="0" y="0"/>
          <a:ext cx="0" cy="0"/>
          <a:chOff x="0" y="0"/>
          <a:chExt cx="0" cy="0"/>
        </a:xfrm>
      </p:grpSpPr>
      <p:sp>
        <p:nvSpPr>
          <p:cNvPr id="126" name="Google Shape;126;p17"/>
          <p:cNvSpPr txBox="1">
            <a:spLocks noGrp="1"/>
          </p:cNvSpPr>
          <p:nvPr>
            <p:ph type="subTitle" idx="1"/>
          </p:nvPr>
        </p:nvSpPr>
        <p:spPr>
          <a:xfrm>
            <a:off x="2648400" y="1682000"/>
            <a:ext cx="3847200" cy="23799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Clr>
                <a:schemeClr val="accent1"/>
              </a:buClr>
              <a:buSzPts val="1400"/>
              <a:buChar char="●"/>
              <a:defRPr sz="1400"/>
            </a:lvl1pPr>
            <a:lvl2pPr lvl="1" algn="ctr" rtl="0">
              <a:spcBef>
                <a:spcPts val="0"/>
              </a:spcBef>
              <a:spcAft>
                <a:spcPts val="0"/>
              </a:spcAft>
              <a:buClr>
                <a:schemeClr val="dk1"/>
              </a:buClr>
              <a:buSzPts val="1400"/>
              <a:buChar char="○"/>
              <a:defRPr/>
            </a:lvl2pPr>
            <a:lvl3pPr lvl="2" algn="ctr" rtl="0">
              <a:spcBef>
                <a:spcPts val="0"/>
              </a:spcBef>
              <a:spcAft>
                <a:spcPts val="0"/>
              </a:spcAft>
              <a:buClr>
                <a:schemeClr val="dk1"/>
              </a:buClr>
              <a:buSzPts val="1400"/>
              <a:buChar char="■"/>
              <a:defRPr/>
            </a:lvl3pPr>
            <a:lvl4pPr lvl="3" algn="ctr" rtl="0">
              <a:spcBef>
                <a:spcPts val="0"/>
              </a:spcBef>
              <a:spcAft>
                <a:spcPts val="0"/>
              </a:spcAft>
              <a:buClr>
                <a:schemeClr val="dk1"/>
              </a:buClr>
              <a:buSzPts val="1400"/>
              <a:buChar char="●"/>
              <a:defRPr/>
            </a:lvl4pPr>
            <a:lvl5pPr lvl="4" algn="ctr" rtl="0">
              <a:spcBef>
                <a:spcPts val="0"/>
              </a:spcBef>
              <a:spcAft>
                <a:spcPts val="0"/>
              </a:spcAft>
              <a:buClr>
                <a:schemeClr val="dk1"/>
              </a:buClr>
              <a:buSzPts val="1400"/>
              <a:buChar char="○"/>
              <a:defRPr/>
            </a:lvl5pPr>
            <a:lvl6pPr lvl="5" algn="ctr" rtl="0">
              <a:spcBef>
                <a:spcPts val="0"/>
              </a:spcBef>
              <a:spcAft>
                <a:spcPts val="0"/>
              </a:spcAft>
              <a:buClr>
                <a:schemeClr val="dk1"/>
              </a:buClr>
              <a:buSzPts val="1400"/>
              <a:buChar char="■"/>
              <a:defRPr/>
            </a:lvl6pPr>
            <a:lvl7pPr lvl="6" algn="ctr" rtl="0">
              <a:spcBef>
                <a:spcPts val="0"/>
              </a:spcBef>
              <a:spcAft>
                <a:spcPts val="0"/>
              </a:spcAft>
              <a:buClr>
                <a:schemeClr val="dk1"/>
              </a:buClr>
              <a:buSzPts val="1400"/>
              <a:buChar char="●"/>
              <a:defRPr/>
            </a:lvl7pPr>
            <a:lvl8pPr lvl="7" algn="ctr" rtl="0">
              <a:spcBef>
                <a:spcPts val="0"/>
              </a:spcBef>
              <a:spcAft>
                <a:spcPts val="0"/>
              </a:spcAft>
              <a:buClr>
                <a:schemeClr val="dk1"/>
              </a:buClr>
              <a:buSzPts val="1400"/>
              <a:buChar char="○"/>
              <a:defRPr/>
            </a:lvl8pPr>
            <a:lvl9pPr lvl="8" algn="ctr" rtl="0">
              <a:spcBef>
                <a:spcPts val="0"/>
              </a:spcBef>
              <a:spcAft>
                <a:spcPts val="0"/>
              </a:spcAft>
              <a:buClr>
                <a:schemeClr val="dk1"/>
              </a:buClr>
              <a:buSzPts val="1400"/>
              <a:buChar char="■"/>
              <a:defRPr/>
            </a:lvl9pPr>
          </a:lstStyle>
          <a:p>
            <a:endParaRPr/>
          </a:p>
        </p:txBody>
      </p:sp>
      <p:sp>
        <p:nvSpPr>
          <p:cNvPr id="127" name="Google Shape;127;p17"/>
          <p:cNvSpPr txBox="1">
            <a:spLocks noGrp="1"/>
          </p:cNvSpPr>
          <p:nvPr>
            <p:ph type="title"/>
          </p:nvPr>
        </p:nvSpPr>
        <p:spPr>
          <a:xfrm>
            <a:off x="1732050" y="445025"/>
            <a:ext cx="56799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vl2pPr>
            <a:lvl3pPr lvl="2" algn="ctr" rtl="0">
              <a:spcBef>
                <a:spcPts val="0"/>
              </a:spcBef>
              <a:spcAft>
                <a:spcPts val="0"/>
              </a:spcAft>
              <a:buSzPts val="3000"/>
              <a:buNone/>
              <a:defRPr/>
            </a:lvl3pPr>
            <a:lvl4pPr lvl="3" algn="ctr" rtl="0">
              <a:spcBef>
                <a:spcPts val="0"/>
              </a:spcBef>
              <a:spcAft>
                <a:spcPts val="0"/>
              </a:spcAft>
              <a:buSzPts val="3000"/>
              <a:buNone/>
              <a:defRPr/>
            </a:lvl4pPr>
            <a:lvl5pPr lvl="4" algn="ctr" rtl="0">
              <a:spcBef>
                <a:spcPts val="0"/>
              </a:spcBef>
              <a:spcAft>
                <a:spcPts val="0"/>
              </a:spcAft>
              <a:buSzPts val="3000"/>
              <a:buNone/>
              <a:defRPr/>
            </a:lvl5pPr>
            <a:lvl6pPr lvl="5" algn="ctr" rtl="0">
              <a:spcBef>
                <a:spcPts val="0"/>
              </a:spcBef>
              <a:spcAft>
                <a:spcPts val="0"/>
              </a:spcAft>
              <a:buSzPts val="3000"/>
              <a:buNone/>
              <a:defRPr/>
            </a:lvl6pPr>
            <a:lvl7pPr lvl="6" algn="ctr" rtl="0">
              <a:spcBef>
                <a:spcPts val="0"/>
              </a:spcBef>
              <a:spcAft>
                <a:spcPts val="0"/>
              </a:spcAft>
              <a:buSzPts val="3000"/>
              <a:buNone/>
              <a:defRPr/>
            </a:lvl7pPr>
            <a:lvl8pPr lvl="7" algn="ctr" rtl="0">
              <a:spcBef>
                <a:spcPts val="0"/>
              </a:spcBef>
              <a:spcAft>
                <a:spcPts val="0"/>
              </a:spcAft>
              <a:buSzPts val="3000"/>
              <a:buNone/>
              <a:defRPr/>
            </a:lvl8pPr>
            <a:lvl9pPr lvl="8" algn="ctr" rtl="0">
              <a:spcBef>
                <a:spcPts val="0"/>
              </a:spcBef>
              <a:spcAft>
                <a:spcPts val="0"/>
              </a:spcAft>
              <a:buSzPts val="3000"/>
              <a:buNone/>
              <a:defRPr/>
            </a:lvl9pPr>
          </a:lstStyle>
          <a:p>
            <a:endParaRPr/>
          </a:p>
        </p:txBody>
      </p:sp>
      <p:cxnSp>
        <p:nvCxnSpPr>
          <p:cNvPr id="128" name="Google Shape;128;p17"/>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29" name="Google Shape;129;p17"/>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30" name="Google Shape;130;p17"/>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31" name="Google Shape;131;p17"/>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Title and text 2">
  <p:cSld name="CUSTOM_14">
    <p:spTree>
      <p:nvGrpSpPr>
        <p:cNvPr id="1" name="Shape 137"/>
        <p:cNvGrpSpPr/>
        <p:nvPr/>
      </p:nvGrpSpPr>
      <p:grpSpPr>
        <a:xfrm>
          <a:off x="0" y="0"/>
          <a:ext cx="0" cy="0"/>
          <a:chOff x="0" y="0"/>
          <a:chExt cx="0" cy="0"/>
        </a:xfrm>
      </p:grpSpPr>
      <p:sp>
        <p:nvSpPr>
          <p:cNvPr id="138" name="Google Shape;138;p19"/>
          <p:cNvSpPr txBox="1">
            <a:spLocks noGrp="1"/>
          </p:cNvSpPr>
          <p:nvPr>
            <p:ph type="title"/>
          </p:nvPr>
        </p:nvSpPr>
        <p:spPr>
          <a:xfrm>
            <a:off x="3742850" y="1549875"/>
            <a:ext cx="4545000" cy="1291200"/>
          </a:xfrm>
          <a:prstGeom prst="rect">
            <a:avLst/>
          </a:prstGeom>
        </p:spPr>
        <p:txBody>
          <a:bodyPr spcFirstLastPara="1" wrap="square" lIns="91425" tIns="91425" rIns="91425" bIns="91425" anchor="t" anchorCtr="0">
            <a:noAutofit/>
          </a:bodyPr>
          <a:lstStyle>
            <a:lvl1pPr lvl="0" rtl="0">
              <a:spcBef>
                <a:spcPts val="0"/>
              </a:spcBef>
              <a:spcAft>
                <a:spcPts val="0"/>
              </a:spcAft>
              <a:buSzPts val="9000"/>
              <a:buNone/>
              <a:defRPr sz="9000"/>
            </a:lvl1pPr>
            <a:lvl2pPr lvl="1" rtl="0">
              <a:spcBef>
                <a:spcPts val="0"/>
              </a:spcBef>
              <a:spcAft>
                <a:spcPts val="0"/>
              </a:spcAft>
              <a:buSzPts val="9000"/>
              <a:buNone/>
              <a:defRPr sz="9000"/>
            </a:lvl2pPr>
            <a:lvl3pPr lvl="2" rtl="0">
              <a:spcBef>
                <a:spcPts val="0"/>
              </a:spcBef>
              <a:spcAft>
                <a:spcPts val="0"/>
              </a:spcAft>
              <a:buSzPts val="9000"/>
              <a:buNone/>
              <a:defRPr sz="9000"/>
            </a:lvl3pPr>
            <a:lvl4pPr lvl="3" rtl="0">
              <a:spcBef>
                <a:spcPts val="0"/>
              </a:spcBef>
              <a:spcAft>
                <a:spcPts val="0"/>
              </a:spcAft>
              <a:buSzPts val="9000"/>
              <a:buNone/>
              <a:defRPr sz="9000"/>
            </a:lvl4pPr>
            <a:lvl5pPr lvl="4" rtl="0">
              <a:spcBef>
                <a:spcPts val="0"/>
              </a:spcBef>
              <a:spcAft>
                <a:spcPts val="0"/>
              </a:spcAft>
              <a:buSzPts val="9000"/>
              <a:buNone/>
              <a:defRPr sz="9000"/>
            </a:lvl5pPr>
            <a:lvl6pPr lvl="5" rtl="0">
              <a:spcBef>
                <a:spcPts val="0"/>
              </a:spcBef>
              <a:spcAft>
                <a:spcPts val="0"/>
              </a:spcAft>
              <a:buSzPts val="9000"/>
              <a:buNone/>
              <a:defRPr sz="9000"/>
            </a:lvl6pPr>
            <a:lvl7pPr lvl="6" rtl="0">
              <a:spcBef>
                <a:spcPts val="0"/>
              </a:spcBef>
              <a:spcAft>
                <a:spcPts val="0"/>
              </a:spcAft>
              <a:buSzPts val="9000"/>
              <a:buNone/>
              <a:defRPr sz="9000"/>
            </a:lvl7pPr>
            <a:lvl8pPr lvl="7" rtl="0">
              <a:spcBef>
                <a:spcPts val="0"/>
              </a:spcBef>
              <a:spcAft>
                <a:spcPts val="0"/>
              </a:spcAft>
              <a:buSzPts val="9000"/>
              <a:buNone/>
              <a:defRPr sz="9000"/>
            </a:lvl8pPr>
            <a:lvl9pPr lvl="8" rtl="0">
              <a:spcBef>
                <a:spcPts val="0"/>
              </a:spcBef>
              <a:spcAft>
                <a:spcPts val="0"/>
              </a:spcAft>
              <a:buSzPts val="9000"/>
              <a:buNone/>
              <a:defRPr sz="9000"/>
            </a:lvl9pPr>
          </a:lstStyle>
          <a:p>
            <a:endParaRPr/>
          </a:p>
        </p:txBody>
      </p:sp>
      <p:sp>
        <p:nvSpPr>
          <p:cNvPr id="139" name="Google Shape;139;p19"/>
          <p:cNvSpPr txBox="1">
            <a:spLocks noGrp="1"/>
          </p:cNvSpPr>
          <p:nvPr>
            <p:ph type="subTitle" idx="1"/>
          </p:nvPr>
        </p:nvSpPr>
        <p:spPr>
          <a:xfrm>
            <a:off x="3742850" y="3039213"/>
            <a:ext cx="4545000" cy="554400"/>
          </a:xfrm>
          <a:prstGeom prst="rect">
            <a:avLst/>
          </a:prstGeom>
        </p:spPr>
        <p:txBody>
          <a:bodyPr spcFirstLastPara="1" wrap="square" lIns="91425" tIns="91425" rIns="91425" bIns="91425" anchor="t" anchorCtr="0">
            <a:noAutofit/>
          </a:bodyPr>
          <a:lstStyle>
            <a:lvl1pPr lvl="0" rtl="0">
              <a:lnSpc>
                <a:spcPct val="100000"/>
              </a:lnSpc>
              <a:spcBef>
                <a:spcPts val="0"/>
              </a:spcBef>
              <a:spcAft>
                <a:spcPts val="0"/>
              </a:spcAft>
              <a:buSzPts val="1800"/>
              <a:buNone/>
              <a:defRPr sz="1400"/>
            </a:lvl1pPr>
            <a:lvl2pPr lvl="1" rtl="0">
              <a:lnSpc>
                <a:spcPct val="100000"/>
              </a:lnSpc>
              <a:spcBef>
                <a:spcPts val="0"/>
              </a:spcBef>
              <a:spcAft>
                <a:spcPts val="0"/>
              </a:spcAft>
              <a:buSzPts val="2100"/>
              <a:buNone/>
              <a:defRPr sz="2100"/>
            </a:lvl2pPr>
            <a:lvl3pPr lvl="2" rtl="0">
              <a:lnSpc>
                <a:spcPct val="100000"/>
              </a:lnSpc>
              <a:spcBef>
                <a:spcPts val="0"/>
              </a:spcBef>
              <a:spcAft>
                <a:spcPts val="0"/>
              </a:spcAft>
              <a:buSzPts val="2100"/>
              <a:buNone/>
              <a:defRPr sz="2100"/>
            </a:lvl3pPr>
            <a:lvl4pPr lvl="3" rtl="0">
              <a:lnSpc>
                <a:spcPct val="100000"/>
              </a:lnSpc>
              <a:spcBef>
                <a:spcPts val="0"/>
              </a:spcBef>
              <a:spcAft>
                <a:spcPts val="0"/>
              </a:spcAft>
              <a:buSzPts val="2100"/>
              <a:buNone/>
              <a:defRPr sz="2100"/>
            </a:lvl4pPr>
            <a:lvl5pPr lvl="4" rtl="0">
              <a:lnSpc>
                <a:spcPct val="100000"/>
              </a:lnSpc>
              <a:spcBef>
                <a:spcPts val="0"/>
              </a:spcBef>
              <a:spcAft>
                <a:spcPts val="0"/>
              </a:spcAft>
              <a:buSzPts val="2100"/>
              <a:buNone/>
              <a:defRPr sz="2100"/>
            </a:lvl5pPr>
            <a:lvl6pPr lvl="5" rtl="0">
              <a:lnSpc>
                <a:spcPct val="100000"/>
              </a:lnSpc>
              <a:spcBef>
                <a:spcPts val="0"/>
              </a:spcBef>
              <a:spcAft>
                <a:spcPts val="0"/>
              </a:spcAft>
              <a:buSzPts val="2100"/>
              <a:buNone/>
              <a:defRPr sz="2100"/>
            </a:lvl6pPr>
            <a:lvl7pPr lvl="6" rtl="0">
              <a:lnSpc>
                <a:spcPct val="100000"/>
              </a:lnSpc>
              <a:spcBef>
                <a:spcPts val="0"/>
              </a:spcBef>
              <a:spcAft>
                <a:spcPts val="0"/>
              </a:spcAft>
              <a:buSzPts val="2100"/>
              <a:buNone/>
              <a:defRPr sz="2100"/>
            </a:lvl7pPr>
            <a:lvl8pPr lvl="7" rtl="0">
              <a:lnSpc>
                <a:spcPct val="100000"/>
              </a:lnSpc>
              <a:spcBef>
                <a:spcPts val="0"/>
              </a:spcBef>
              <a:spcAft>
                <a:spcPts val="0"/>
              </a:spcAft>
              <a:buSzPts val="2100"/>
              <a:buNone/>
              <a:defRPr sz="2100"/>
            </a:lvl8pPr>
            <a:lvl9pPr lvl="8" rtl="0">
              <a:lnSpc>
                <a:spcPct val="100000"/>
              </a:lnSpc>
              <a:spcBef>
                <a:spcPts val="0"/>
              </a:spcBef>
              <a:spcAft>
                <a:spcPts val="0"/>
              </a:spcAft>
              <a:buSzPts val="2100"/>
              <a:buNone/>
              <a:defRPr sz="2100"/>
            </a:lvl9pPr>
          </a:lstStyle>
          <a:p>
            <a:endParaRPr/>
          </a:p>
        </p:txBody>
      </p:sp>
      <p:cxnSp>
        <p:nvCxnSpPr>
          <p:cNvPr id="140" name="Google Shape;140;p19"/>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41" name="Google Shape;141;p19"/>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42" name="Google Shape;142;p19"/>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43" name="Google Shape;143;p19"/>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44" name="Google Shape;144;p19"/>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45" name="Google Shape;145;p19"/>
          <p:cNvCxnSpPr/>
          <p:nvPr/>
        </p:nvCxnSpPr>
        <p:spPr>
          <a:xfrm flipH="1">
            <a:off x="-237137" y="-71162"/>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Section header 1">
  <p:cSld name="CUSTOM_15">
    <p:spTree>
      <p:nvGrpSpPr>
        <p:cNvPr id="1" name="Shape 146"/>
        <p:cNvGrpSpPr/>
        <p:nvPr/>
      </p:nvGrpSpPr>
      <p:grpSpPr>
        <a:xfrm>
          <a:off x="0" y="0"/>
          <a:ext cx="0" cy="0"/>
          <a:chOff x="0" y="0"/>
          <a:chExt cx="0" cy="0"/>
        </a:xfrm>
      </p:grpSpPr>
      <p:sp>
        <p:nvSpPr>
          <p:cNvPr id="147" name="Google Shape;147;p20"/>
          <p:cNvSpPr txBox="1">
            <a:spLocks noGrp="1"/>
          </p:cNvSpPr>
          <p:nvPr>
            <p:ph type="title"/>
          </p:nvPr>
        </p:nvSpPr>
        <p:spPr>
          <a:xfrm>
            <a:off x="1677925" y="2511803"/>
            <a:ext cx="3714900" cy="805800"/>
          </a:xfrm>
          <a:prstGeom prst="rect">
            <a:avLst/>
          </a:prstGeom>
          <a:noFill/>
        </p:spPr>
        <p:txBody>
          <a:bodyPr spcFirstLastPara="1" wrap="square" lIns="91425" tIns="91425" rIns="91425" bIns="91425" anchor="t" anchorCtr="0">
            <a:noAutofit/>
          </a:bodyPr>
          <a:lstStyle>
            <a:lvl1pPr lvl="0" algn="r" rtl="0">
              <a:spcBef>
                <a:spcPts val="0"/>
              </a:spcBef>
              <a:spcAft>
                <a:spcPts val="0"/>
              </a:spcAft>
              <a:buClr>
                <a:schemeClr val="accent4"/>
              </a:buClr>
              <a:buSzPts val="3600"/>
              <a:buNone/>
              <a:defRPr sz="50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148" name="Google Shape;148;p20"/>
          <p:cNvSpPr txBox="1">
            <a:spLocks noGrp="1"/>
          </p:cNvSpPr>
          <p:nvPr>
            <p:ph type="title" idx="2" hasCustomPrompt="1"/>
          </p:nvPr>
        </p:nvSpPr>
        <p:spPr>
          <a:xfrm>
            <a:off x="3741925" y="1484693"/>
            <a:ext cx="1650900" cy="978300"/>
          </a:xfrm>
          <a:prstGeom prst="rect">
            <a:avLst/>
          </a:prstGeom>
        </p:spPr>
        <p:txBody>
          <a:bodyPr spcFirstLastPara="1" wrap="square" lIns="91425" tIns="91425" rIns="91425" bIns="91425" anchor="t" anchorCtr="0">
            <a:noAutofit/>
          </a:bodyPr>
          <a:lstStyle>
            <a:lvl1pPr lvl="0" algn="r" rtl="0">
              <a:spcBef>
                <a:spcPts val="0"/>
              </a:spcBef>
              <a:spcAft>
                <a:spcPts val="0"/>
              </a:spcAft>
              <a:buSzPts val="6000"/>
              <a:buNone/>
              <a:defRPr sz="7000">
                <a:solidFill>
                  <a:schemeClr val="accent1"/>
                </a:solidFill>
              </a:defRPr>
            </a:lvl1pPr>
            <a:lvl2pPr lvl="1" algn="ctr" rtl="0">
              <a:spcBef>
                <a:spcPts val="0"/>
              </a:spcBef>
              <a:spcAft>
                <a:spcPts val="0"/>
              </a:spcAft>
              <a:buSzPts val="6000"/>
              <a:buNone/>
              <a:defRPr sz="6000" b="1"/>
            </a:lvl2pPr>
            <a:lvl3pPr lvl="2" algn="ctr" rtl="0">
              <a:spcBef>
                <a:spcPts val="0"/>
              </a:spcBef>
              <a:spcAft>
                <a:spcPts val="0"/>
              </a:spcAft>
              <a:buSzPts val="6000"/>
              <a:buNone/>
              <a:defRPr sz="6000" b="1"/>
            </a:lvl3pPr>
            <a:lvl4pPr lvl="3" algn="ctr" rtl="0">
              <a:spcBef>
                <a:spcPts val="0"/>
              </a:spcBef>
              <a:spcAft>
                <a:spcPts val="0"/>
              </a:spcAft>
              <a:buSzPts val="6000"/>
              <a:buNone/>
              <a:defRPr sz="6000" b="1"/>
            </a:lvl4pPr>
            <a:lvl5pPr lvl="4" algn="ctr" rtl="0">
              <a:spcBef>
                <a:spcPts val="0"/>
              </a:spcBef>
              <a:spcAft>
                <a:spcPts val="0"/>
              </a:spcAft>
              <a:buSzPts val="6000"/>
              <a:buNone/>
              <a:defRPr sz="6000" b="1"/>
            </a:lvl5pPr>
            <a:lvl6pPr lvl="5" algn="ctr" rtl="0">
              <a:spcBef>
                <a:spcPts val="0"/>
              </a:spcBef>
              <a:spcAft>
                <a:spcPts val="0"/>
              </a:spcAft>
              <a:buSzPts val="6000"/>
              <a:buNone/>
              <a:defRPr sz="6000" b="1"/>
            </a:lvl6pPr>
            <a:lvl7pPr lvl="6" algn="ctr" rtl="0">
              <a:spcBef>
                <a:spcPts val="0"/>
              </a:spcBef>
              <a:spcAft>
                <a:spcPts val="0"/>
              </a:spcAft>
              <a:buSzPts val="6000"/>
              <a:buNone/>
              <a:defRPr sz="6000" b="1"/>
            </a:lvl7pPr>
            <a:lvl8pPr lvl="7" algn="ctr" rtl="0">
              <a:spcBef>
                <a:spcPts val="0"/>
              </a:spcBef>
              <a:spcAft>
                <a:spcPts val="0"/>
              </a:spcAft>
              <a:buSzPts val="6000"/>
              <a:buNone/>
              <a:defRPr sz="6000" b="1"/>
            </a:lvl8pPr>
            <a:lvl9pPr lvl="8" algn="ctr" rtl="0">
              <a:spcBef>
                <a:spcPts val="0"/>
              </a:spcBef>
              <a:spcAft>
                <a:spcPts val="0"/>
              </a:spcAft>
              <a:buSzPts val="6000"/>
              <a:buNone/>
              <a:defRPr sz="6000" b="1"/>
            </a:lvl9pPr>
          </a:lstStyle>
          <a:p>
            <a:r>
              <a:t>xx%</a:t>
            </a:r>
          </a:p>
        </p:txBody>
      </p:sp>
      <p:sp>
        <p:nvSpPr>
          <p:cNvPr id="149" name="Google Shape;149;p20"/>
          <p:cNvSpPr txBox="1">
            <a:spLocks noGrp="1"/>
          </p:cNvSpPr>
          <p:nvPr>
            <p:ph type="subTitle" idx="1"/>
          </p:nvPr>
        </p:nvSpPr>
        <p:spPr>
          <a:xfrm>
            <a:off x="831625" y="3244000"/>
            <a:ext cx="4561200" cy="3930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SzPts val="1800"/>
              <a:buNone/>
              <a:defRPr sz="1400">
                <a:solidFill>
                  <a:schemeClr val="dk1"/>
                </a:solidFill>
              </a:defRPr>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150" name="Google Shape;150;p20"/>
          <p:cNvCxnSpPr/>
          <p:nvPr/>
        </p:nvCxnSpPr>
        <p:spPr>
          <a:xfrm rot="10800000">
            <a:off x="-30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51" name="Google Shape;151;p20"/>
          <p:cNvCxnSpPr/>
          <p:nvPr/>
        </p:nvCxnSpPr>
        <p:spPr>
          <a:xfrm rot="10800000">
            <a:off x="-30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152" name="Google Shape;152;p20"/>
          <p:cNvCxnSpPr/>
          <p:nvPr/>
        </p:nvCxnSpPr>
        <p:spPr>
          <a:xfrm>
            <a:off x="-112875" y="3979775"/>
            <a:ext cx="1378500" cy="12363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153" name="Google Shape;153;p20"/>
          <p:cNvCxnSpPr/>
          <p:nvPr/>
        </p:nvCxnSpPr>
        <p:spPr>
          <a:xfrm>
            <a:off x="7908725" y="-88700"/>
            <a:ext cx="1418700" cy="10644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Section header 3">
  <p:cSld name="CUSTOM_20">
    <p:spTree>
      <p:nvGrpSpPr>
        <p:cNvPr id="1" name="Shape 199"/>
        <p:cNvGrpSpPr/>
        <p:nvPr/>
      </p:nvGrpSpPr>
      <p:grpSpPr>
        <a:xfrm>
          <a:off x="0" y="0"/>
          <a:ext cx="0" cy="0"/>
          <a:chOff x="0" y="0"/>
          <a:chExt cx="0" cy="0"/>
        </a:xfrm>
      </p:grpSpPr>
      <p:sp>
        <p:nvSpPr>
          <p:cNvPr id="200" name="Google Shape;200;p27"/>
          <p:cNvSpPr txBox="1">
            <a:spLocks noGrp="1"/>
          </p:cNvSpPr>
          <p:nvPr>
            <p:ph type="title"/>
          </p:nvPr>
        </p:nvSpPr>
        <p:spPr>
          <a:xfrm>
            <a:off x="4373850" y="944250"/>
            <a:ext cx="2475300" cy="648900"/>
          </a:xfrm>
          <a:prstGeom prst="rect">
            <a:avLst/>
          </a:prstGeom>
          <a:noFill/>
        </p:spPr>
        <p:txBody>
          <a:bodyPr spcFirstLastPara="1" wrap="square" lIns="91425" tIns="91425" rIns="91425" bIns="91425" anchor="ctr" anchorCtr="0">
            <a:noAutofit/>
          </a:bodyPr>
          <a:lstStyle>
            <a:lvl1pPr lvl="0" rtl="0">
              <a:spcBef>
                <a:spcPts val="0"/>
              </a:spcBef>
              <a:spcAft>
                <a:spcPts val="0"/>
              </a:spcAft>
              <a:buSzPts val="3600"/>
              <a:buNone/>
              <a:defRPr sz="3500"/>
            </a:lvl1pPr>
            <a:lvl2pPr lvl="1" rtl="0">
              <a:spcBef>
                <a:spcPts val="0"/>
              </a:spcBef>
              <a:spcAft>
                <a:spcPts val="0"/>
              </a:spcAft>
              <a:buSzPts val="3600"/>
              <a:buNone/>
              <a:defRPr sz="3600"/>
            </a:lvl2pPr>
            <a:lvl3pPr lvl="2" rtl="0">
              <a:spcBef>
                <a:spcPts val="0"/>
              </a:spcBef>
              <a:spcAft>
                <a:spcPts val="0"/>
              </a:spcAft>
              <a:buSzPts val="3600"/>
              <a:buNone/>
              <a:defRPr sz="3600"/>
            </a:lvl3pPr>
            <a:lvl4pPr lvl="3" rtl="0">
              <a:spcBef>
                <a:spcPts val="0"/>
              </a:spcBef>
              <a:spcAft>
                <a:spcPts val="0"/>
              </a:spcAft>
              <a:buSzPts val="3600"/>
              <a:buNone/>
              <a:defRPr sz="3600"/>
            </a:lvl4pPr>
            <a:lvl5pPr lvl="4" rtl="0">
              <a:spcBef>
                <a:spcPts val="0"/>
              </a:spcBef>
              <a:spcAft>
                <a:spcPts val="0"/>
              </a:spcAft>
              <a:buSzPts val="3600"/>
              <a:buNone/>
              <a:defRPr sz="3600"/>
            </a:lvl5pPr>
            <a:lvl6pPr lvl="5" rtl="0">
              <a:spcBef>
                <a:spcPts val="0"/>
              </a:spcBef>
              <a:spcAft>
                <a:spcPts val="0"/>
              </a:spcAft>
              <a:buSzPts val="3600"/>
              <a:buNone/>
              <a:defRPr sz="3600"/>
            </a:lvl6pPr>
            <a:lvl7pPr lvl="6" rtl="0">
              <a:spcBef>
                <a:spcPts val="0"/>
              </a:spcBef>
              <a:spcAft>
                <a:spcPts val="0"/>
              </a:spcAft>
              <a:buSzPts val="3600"/>
              <a:buNone/>
              <a:defRPr sz="3600"/>
            </a:lvl7pPr>
            <a:lvl8pPr lvl="7" rtl="0">
              <a:spcBef>
                <a:spcPts val="0"/>
              </a:spcBef>
              <a:spcAft>
                <a:spcPts val="0"/>
              </a:spcAft>
              <a:buSzPts val="3600"/>
              <a:buNone/>
              <a:defRPr sz="3600"/>
            </a:lvl8pPr>
            <a:lvl9pPr lvl="8" rtl="0">
              <a:spcBef>
                <a:spcPts val="0"/>
              </a:spcBef>
              <a:spcAft>
                <a:spcPts val="0"/>
              </a:spcAft>
              <a:buSzPts val="3600"/>
              <a:buNone/>
              <a:defRPr sz="3600"/>
            </a:lvl9pPr>
          </a:lstStyle>
          <a:p>
            <a:endParaRPr/>
          </a:p>
        </p:txBody>
      </p:sp>
      <p:sp>
        <p:nvSpPr>
          <p:cNvPr id="201" name="Google Shape;201;p27"/>
          <p:cNvSpPr txBox="1">
            <a:spLocks noGrp="1"/>
          </p:cNvSpPr>
          <p:nvPr>
            <p:ph type="title" idx="2" hasCustomPrompt="1"/>
          </p:nvPr>
        </p:nvSpPr>
        <p:spPr>
          <a:xfrm>
            <a:off x="2294850" y="1096650"/>
            <a:ext cx="1650900" cy="9783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6000"/>
              <a:buNone/>
              <a:defRPr sz="7000">
                <a:solidFill>
                  <a:schemeClr val="accent1"/>
                </a:solidFill>
              </a:defRPr>
            </a:lvl1pPr>
            <a:lvl2pPr lvl="1" rtl="0">
              <a:spcBef>
                <a:spcPts val="0"/>
              </a:spcBef>
              <a:spcAft>
                <a:spcPts val="0"/>
              </a:spcAft>
              <a:buSzPts val="6000"/>
              <a:buNone/>
              <a:defRPr sz="6000" b="1"/>
            </a:lvl2pPr>
            <a:lvl3pPr lvl="2" rtl="0">
              <a:spcBef>
                <a:spcPts val="0"/>
              </a:spcBef>
              <a:spcAft>
                <a:spcPts val="0"/>
              </a:spcAft>
              <a:buSzPts val="6000"/>
              <a:buNone/>
              <a:defRPr sz="6000" b="1"/>
            </a:lvl3pPr>
            <a:lvl4pPr lvl="3" rtl="0">
              <a:spcBef>
                <a:spcPts val="0"/>
              </a:spcBef>
              <a:spcAft>
                <a:spcPts val="0"/>
              </a:spcAft>
              <a:buSzPts val="6000"/>
              <a:buNone/>
              <a:defRPr sz="6000" b="1"/>
            </a:lvl4pPr>
            <a:lvl5pPr lvl="4" rtl="0">
              <a:spcBef>
                <a:spcPts val="0"/>
              </a:spcBef>
              <a:spcAft>
                <a:spcPts val="0"/>
              </a:spcAft>
              <a:buSzPts val="6000"/>
              <a:buNone/>
              <a:defRPr sz="6000" b="1"/>
            </a:lvl5pPr>
            <a:lvl6pPr lvl="5" rtl="0">
              <a:spcBef>
                <a:spcPts val="0"/>
              </a:spcBef>
              <a:spcAft>
                <a:spcPts val="0"/>
              </a:spcAft>
              <a:buSzPts val="6000"/>
              <a:buNone/>
              <a:defRPr sz="6000" b="1"/>
            </a:lvl6pPr>
            <a:lvl7pPr lvl="6" rtl="0">
              <a:spcBef>
                <a:spcPts val="0"/>
              </a:spcBef>
              <a:spcAft>
                <a:spcPts val="0"/>
              </a:spcAft>
              <a:buSzPts val="6000"/>
              <a:buNone/>
              <a:defRPr sz="6000" b="1"/>
            </a:lvl7pPr>
            <a:lvl8pPr lvl="7" rtl="0">
              <a:spcBef>
                <a:spcPts val="0"/>
              </a:spcBef>
              <a:spcAft>
                <a:spcPts val="0"/>
              </a:spcAft>
              <a:buSzPts val="6000"/>
              <a:buNone/>
              <a:defRPr sz="6000" b="1"/>
            </a:lvl8pPr>
            <a:lvl9pPr lvl="8" rtl="0">
              <a:spcBef>
                <a:spcPts val="0"/>
              </a:spcBef>
              <a:spcAft>
                <a:spcPts val="0"/>
              </a:spcAft>
              <a:buSzPts val="6000"/>
              <a:buNone/>
              <a:defRPr sz="6000" b="1"/>
            </a:lvl9pPr>
          </a:lstStyle>
          <a:p>
            <a:r>
              <a:t>xx%</a:t>
            </a:r>
          </a:p>
        </p:txBody>
      </p:sp>
      <p:sp>
        <p:nvSpPr>
          <p:cNvPr id="202" name="Google Shape;202;p27"/>
          <p:cNvSpPr txBox="1">
            <a:spLocks noGrp="1"/>
          </p:cNvSpPr>
          <p:nvPr>
            <p:ph type="subTitle" idx="1"/>
          </p:nvPr>
        </p:nvSpPr>
        <p:spPr>
          <a:xfrm>
            <a:off x="4373850" y="1593150"/>
            <a:ext cx="2475300" cy="624900"/>
          </a:xfrm>
          <a:prstGeom prst="rect">
            <a:avLst/>
          </a:prstGeom>
        </p:spPr>
        <p:txBody>
          <a:bodyPr spcFirstLastPara="1" wrap="square" lIns="91425" tIns="91425" rIns="91425" bIns="91425" anchor="ctr" anchorCtr="0">
            <a:noAutofit/>
          </a:bodyPr>
          <a:lstStyle>
            <a:lvl1pPr lvl="0" rtl="0">
              <a:lnSpc>
                <a:spcPct val="100000"/>
              </a:lnSpc>
              <a:spcBef>
                <a:spcPts val="0"/>
              </a:spcBef>
              <a:spcAft>
                <a:spcPts val="0"/>
              </a:spcAft>
              <a:buSzPts val="1800"/>
              <a:buNone/>
              <a:defRPr sz="1400">
                <a:solidFill>
                  <a:schemeClr val="dk1"/>
                </a:solidFill>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cxnSp>
        <p:nvCxnSpPr>
          <p:cNvPr id="203" name="Google Shape;203;p27"/>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04" name="Google Shape;204;p27"/>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05" name="Google Shape;205;p27"/>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06" name="Google Shape;206;p27"/>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07" name="Google Shape;207;p27"/>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08" name="Google Shape;208;p27"/>
          <p:cNvCxnSpPr/>
          <p:nvPr/>
        </p:nvCxnSpPr>
        <p:spPr>
          <a:xfrm flipH="1">
            <a:off x="-237137" y="-71162"/>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six columns">
  <p:cSld name="CUSTOM_22">
    <p:spTree>
      <p:nvGrpSpPr>
        <p:cNvPr id="1" name="Shape 234"/>
        <p:cNvGrpSpPr/>
        <p:nvPr/>
      </p:nvGrpSpPr>
      <p:grpSpPr>
        <a:xfrm>
          <a:off x="0" y="0"/>
          <a:ext cx="0" cy="0"/>
          <a:chOff x="0" y="0"/>
          <a:chExt cx="0" cy="0"/>
        </a:xfrm>
      </p:grpSpPr>
      <p:sp>
        <p:nvSpPr>
          <p:cNvPr id="235" name="Google Shape;235;p31"/>
          <p:cNvSpPr txBox="1">
            <a:spLocks noGrp="1"/>
          </p:cNvSpPr>
          <p:nvPr>
            <p:ph type="subTitle" idx="1"/>
          </p:nvPr>
        </p:nvSpPr>
        <p:spPr>
          <a:xfrm>
            <a:off x="3509000" y="16938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36" name="Google Shape;236;p31"/>
          <p:cNvSpPr txBox="1">
            <a:spLocks noGrp="1"/>
          </p:cNvSpPr>
          <p:nvPr>
            <p:ph type="subTitle" idx="2"/>
          </p:nvPr>
        </p:nvSpPr>
        <p:spPr>
          <a:xfrm>
            <a:off x="3509025" y="2110049"/>
            <a:ext cx="2126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37" name="Google Shape;237;p31"/>
          <p:cNvSpPr txBox="1">
            <a:spLocks noGrp="1"/>
          </p:cNvSpPr>
          <p:nvPr>
            <p:ph type="subTitle" idx="3"/>
          </p:nvPr>
        </p:nvSpPr>
        <p:spPr>
          <a:xfrm>
            <a:off x="953025" y="16938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38" name="Google Shape;238;p31"/>
          <p:cNvSpPr txBox="1">
            <a:spLocks noGrp="1"/>
          </p:cNvSpPr>
          <p:nvPr>
            <p:ph type="subTitle" idx="4"/>
          </p:nvPr>
        </p:nvSpPr>
        <p:spPr>
          <a:xfrm>
            <a:off x="953125" y="2110049"/>
            <a:ext cx="2126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39" name="Google Shape;239;p31"/>
          <p:cNvSpPr txBox="1">
            <a:spLocks noGrp="1"/>
          </p:cNvSpPr>
          <p:nvPr>
            <p:ph type="subTitle" idx="5"/>
          </p:nvPr>
        </p:nvSpPr>
        <p:spPr>
          <a:xfrm>
            <a:off x="6064875" y="16938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40" name="Google Shape;240;p31"/>
          <p:cNvSpPr txBox="1">
            <a:spLocks noGrp="1"/>
          </p:cNvSpPr>
          <p:nvPr>
            <p:ph type="subTitle" idx="6"/>
          </p:nvPr>
        </p:nvSpPr>
        <p:spPr>
          <a:xfrm>
            <a:off x="6064875" y="2110049"/>
            <a:ext cx="2126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41" name="Google Shape;241;p31"/>
          <p:cNvSpPr txBox="1">
            <a:spLocks noGrp="1"/>
          </p:cNvSpPr>
          <p:nvPr>
            <p:ph type="title"/>
          </p:nvPr>
        </p:nvSpPr>
        <p:spPr>
          <a:xfrm>
            <a:off x="1244250" y="445025"/>
            <a:ext cx="66555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3000"/>
              <a:buNone/>
              <a:defRPr/>
            </a:lvl1pPr>
            <a:lvl2pPr lvl="1" algn="ctr" rtl="0">
              <a:spcBef>
                <a:spcPts val="0"/>
              </a:spcBef>
              <a:spcAft>
                <a:spcPts val="0"/>
              </a:spcAft>
              <a:buSzPts val="3000"/>
              <a:buNone/>
              <a:defRPr>
                <a:latin typeface="Merriweather Light"/>
                <a:ea typeface="Merriweather Light"/>
                <a:cs typeface="Merriweather Light"/>
                <a:sym typeface="Merriweather Light"/>
              </a:defRPr>
            </a:lvl2pPr>
            <a:lvl3pPr lvl="2" algn="ctr" rtl="0">
              <a:spcBef>
                <a:spcPts val="0"/>
              </a:spcBef>
              <a:spcAft>
                <a:spcPts val="0"/>
              </a:spcAft>
              <a:buSzPts val="3000"/>
              <a:buNone/>
              <a:defRPr>
                <a:latin typeface="Merriweather Light"/>
                <a:ea typeface="Merriweather Light"/>
                <a:cs typeface="Merriweather Light"/>
                <a:sym typeface="Merriweather Light"/>
              </a:defRPr>
            </a:lvl3pPr>
            <a:lvl4pPr lvl="3" algn="ctr" rtl="0">
              <a:spcBef>
                <a:spcPts val="0"/>
              </a:spcBef>
              <a:spcAft>
                <a:spcPts val="0"/>
              </a:spcAft>
              <a:buSzPts val="3000"/>
              <a:buNone/>
              <a:defRPr>
                <a:latin typeface="Merriweather Light"/>
                <a:ea typeface="Merriweather Light"/>
                <a:cs typeface="Merriweather Light"/>
                <a:sym typeface="Merriweather Light"/>
              </a:defRPr>
            </a:lvl4pPr>
            <a:lvl5pPr lvl="4" algn="ctr" rtl="0">
              <a:spcBef>
                <a:spcPts val="0"/>
              </a:spcBef>
              <a:spcAft>
                <a:spcPts val="0"/>
              </a:spcAft>
              <a:buSzPts val="3000"/>
              <a:buNone/>
              <a:defRPr>
                <a:latin typeface="Merriweather Light"/>
                <a:ea typeface="Merriweather Light"/>
                <a:cs typeface="Merriweather Light"/>
                <a:sym typeface="Merriweather Light"/>
              </a:defRPr>
            </a:lvl5pPr>
            <a:lvl6pPr lvl="5" algn="ctr" rtl="0">
              <a:spcBef>
                <a:spcPts val="0"/>
              </a:spcBef>
              <a:spcAft>
                <a:spcPts val="0"/>
              </a:spcAft>
              <a:buSzPts val="3000"/>
              <a:buNone/>
              <a:defRPr>
                <a:latin typeface="Merriweather Light"/>
                <a:ea typeface="Merriweather Light"/>
                <a:cs typeface="Merriweather Light"/>
                <a:sym typeface="Merriweather Light"/>
              </a:defRPr>
            </a:lvl6pPr>
            <a:lvl7pPr lvl="6" algn="ctr" rtl="0">
              <a:spcBef>
                <a:spcPts val="0"/>
              </a:spcBef>
              <a:spcAft>
                <a:spcPts val="0"/>
              </a:spcAft>
              <a:buSzPts val="3000"/>
              <a:buNone/>
              <a:defRPr>
                <a:latin typeface="Merriweather Light"/>
                <a:ea typeface="Merriweather Light"/>
                <a:cs typeface="Merriweather Light"/>
                <a:sym typeface="Merriweather Light"/>
              </a:defRPr>
            </a:lvl7pPr>
            <a:lvl8pPr lvl="7" algn="ctr" rtl="0">
              <a:spcBef>
                <a:spcPts val="0"/>
              </a:spcBef>
              <a:spcAft>
                <a:spcPts val="0"/>
              </a:spcAft>
              <a:buSzPts val="3000"/>
              <a:buNone/>
              <a:defRPr>
                <a:latin typeface="Merriweather Light"/>
                <a:ea typeface="Merriweather Light"/>
                <a:cs typeface="Merriweather Light"/>
                <a:sym typeface="Merriweather Light"/>
              </a:defRPr>
            </a:lvl8pPr>
            <a:lvl9pPr lvl="8" algn="ctr" rtl="0">
              <a:spcBef>
                <a:spcPts val="0"/>
              </a:spcBef>
              <a:spcAft>
                <a:spcPts val="0"/>
              </a:spcAft>
              <a:buSzPts val="3000"/>
              <a:buNone/>
              <a:defRPr>
                <a:latin typeface="Merriweather Light"/>
                <a:ea typeface="Merriweather Light"/>
                <a:cs typeface="Merriweather Light"/>
                <a:sym typeface="Merriweather Light"/>
              </a:defRPr>
            </a:lvl9pPr>
          </a:lstStyle>
          <a:p>
            <a:endParaRPr/>
          </a:p>
        </p:txBody>
      </p:sp>
      <p:sp>
        <p:nvSpPr>
          <p:cNvPr id="242" name="Google Shape;242;p31"/>
          <p:cNvSpPr txBox="1">
            <a:spLocks noGrp="1"/>
          </p:cNvSpPr>
          <p:nvPr>
            <p:ph type="subTitle" idx="7"/>
          </p:nvPr>
        </p:nvSpPr>
        <p:spPr>
          <a:xfrm>
            <a:off x="3509000" y="33987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43" name="Google Shape;243;p31"/>
          <p:cNvSpPr txBox="1">
            <a:spLocks noGrp="1"/>
          </p:cNvSpPr>
          <p:nvPr>
            <p:ph type="subTitle" idx="8"/>
          </p:nvPr>
        </p:nvSpPr>
        <p:spPr>
          <a:xfrm>
            <a:off x="3509025" y="3814949"/>
            <a:ext cx="2126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44" name="Google Shape;244;p31"/>
          <p:cNvSpPr txBox="1">
            <a:spLocks noGrp="1"/>
          </p:cNvSpPr>
          <p:nvPr>
            <p:ph type="subTitle" idx="9"/>
          </p:nvPr>
        </p:nvSpPr>
        <p:spPr>
          <a:xfrm>
            <a:off x="953025" y="33987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45" name="Google Shape;245;p31"/>
          <p:cNvSpPr txBox="1">
            <a:spLocks noGrp="1"/>
          </p:cNvSpPr>
          <p:nvPr>
            <p:ph type="subTitle" idx="13"/>
          </p:nvPr>
        </p:nvSpPr>
        <p:spPr>
          <a:xfrm>
            <a:off x="953125" y="3814949"/>
            <a:ext cx="2126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sp>
        <p:nvSpPr>
          <p:cNvPr id="246" name="Google Shape;246;p31"/>
          <p:cNvSpPr txBox="1">
            <a:spLocks noGrp="1"/>
          </p:cNvSpPr>
          <p:nvPr>
            <p:ph type="subTitle" idx="14"/>
          </p:nvPr>
        </p:nvSpPr>
        <p:spPr>
          <a:xfrm>
            <a:off x="6064875" y="3398751"/>
            <a:ext cx="2126100" cy="4440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1pPr>
            <a:lvl2pPr lvl="1"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2pPr>
            <a:lvl3pPr lvl="2"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3pPr>
            <a:lvl4pPr lvl="3"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4pPr>
            <a:lvl5pPr lvl="4"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5pPr>
            <a:lvl6pPr lvl="5"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6pPr>
            <a:lvl7pPr lvl="6"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7pPr>
            <a:lvl8pPr lvl="7"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8pPr>
            <a:lvl9pPr lvl="8" algn="ctr" rtl="0">
              <a:spcBef>
                <a:spcPts val="0"/>
              </a:spcBef>
              <a:spcAft>
                <a:spcPts val="0"/>
              </a:spcAft>
              <a:buClr>
                <a:schemeClr val="dk1"/>
              </a:buClr>
              <a:buSzPts val="2400"/>
              <a:buFont typeface="Vidaloka"/>
              <a:buNone/>
              <a:defRPr sz="2400">
                <a:solidFill>
                  <a:schemeClr val="dk1"/>
                </a:solidFill>
                <a:latin typeface="Vidaloka"/>
                <a:ea typeface="Vidaloka"/>
                <a:cs typeface="Vidaloka"/>
                <a:sym typeface="Vidaloka"/>
              </a:defRPr>
            </a:lvl9pPr>
          </a:lstStyle>
          <a:p>
            <a:endParaRPr/>
          </a:p>
        </p:txBody>
      </p:sp>
      <p:sp>
        <p:nvSpPr>
          <p:cNvPr id="247" name="Google Shape;247;p31"/>
          <p:cNvSpPr txBox="1">
            <a:spLocks noGrp="1"/>
          </p:cNvSpPr>
          <p:nvPr>
            <p:ph type="subTitle" idx="15"/>
          </p:nvPr>
        </p:nvSpPr>
        <p:spPr>
          <a:xfrm>
            <a:off x="6064875" y="3814949"/>
            <a:ext cx="2126100" cy="572700"/>
          </a:xfrm>
          <a:prstGeom prst="rect">
            <a:avLst/>
          </a:prstGeom>
        </p:spPr>
        <p:txBody>
          <a:bodyPr spcFirstLastPara="1" wrap="square" lIns="91425" tIns="91425" rIns="91425" bIns="91425" anchor="t" anchorCtr="0">
            <a:noAutofit/>
          </a:bodyPr>
          <a:lstStyle>
            <a:lvl1pPr lvl="0" algn="ctr" rtl="0">
              <a:lnSpc>
                <a:spcPct val="100000"/>
              </a:lnSpc>
              <a:spcBef>
                <a:spcPts val="0"/>
              </a:spcBef>
              <a:spcAft>
                <a:spcPts val="0"/>
              </a:spcAft>
              <a:buSzPts val="1400"/>
              <a:buNone/>
              <a:defRPr sz="1400"/>
            </a:lvl1pPr>
            <a:lvl2pPr lvl="1" algn="ctr" rtl="0">
              <a:spcBef>
                <a:spcPts val="0"/>
              </a:spcBef>
              <a:spcAft>
                <a:spcPts val="0"/>
              </a:spcAft>
              <a:buSzPts val="1400"/>
              <a:buNone/>
              <a:defRPr/>
            </a:lvl2pPr>
            <a:lvl3pPr lvl="2" algn="ctr" rtl="0">
              <a:spcBef>
                <a:spcPts val="0"/>
              </a:spcBef>
              <a:spcAft>
                <a:spcPts val="0"/>
              </a:spcAft>
              <a:buSzPts val="1400"/>
              <a:buNone/>
              <a:defRPr/>
            </a:lvl3pPr>
            <a:lvl4pPr lvl="3" algn="ctr" rtl="0">
              <a:spcBef>
                <a:spcPts val="0"/>
              </a:spcBef>
              <a:spcAft>
                <a:spcPts val="0"/>
              </a:spcAft>
              <a:buSzPts val="1400"/>
              <a:buNone/>
              <a:defRPr/>
            </a:lvl4pPr>
            <a:lvl5pPr lvl="4" algn="ctr" rtl="0">
              <a:spcBef>
                <a:spcPts val="0"/>
              </a:spcBef>
              <a:spcAft>
                <a:spcPts val="0"/>
              </a:spcAft>
              <a:buSzPts val="1400"/>
              <a:buNone/>
              <a:defRPr/>
            </a:lvl5pPr>
            <a:lvl6pPr lvl="5" algn="ctr" rtl="0">
              <a:spcBef>
                <a:spcPts val="0"/>
              </a:spcBef>
              <a:spcAft>
                <a:spcPts val="0"/>
              </a:spcAft>
              <a:buSzPts val="1400"/>
              <a:buNone/>
              <a:defRPr/>
            </a:lvl6pPr>
            <a:lvl7pPr lvl="6" algn="ctr" rtl="0">
              <a:spcBef>
                <a:spcPts val="0"/>
              </a:spcBef>
              <a:spcAft>
                <a:spcPts val="0"/>
              </a:spcAft>
              <a:buSzPts val="1400"/>
              <a:buNone/>
              <a:defRPr/>
            </a:lvl7pPr>
            <a:lvl8pPr lvl="7" algn="ctr" rtl="0">
              <a:spcBef>
                <a:spcPts val="0"/>
              </a:spcBef>
              <a:spcAft>
                <a:spcPts val="0"/>
              </a:spcAft>
              <a:buSzPts val="1400"/>
              <a:buNone/>
              <a:defRPr/>
            </a:lvl8pPr>
            <a:lvl9pPr lvl="8" algn="ctr" rtl="0">
              <a:spcBef>
                <a:spcPts val="0"/>
              </a:spcBef>
              <a:spcAft>
                <a:spcPts val="0"/>
              </a:spcAft>
              <a:buSzPts val="1400"/>
              <a:buNone/>
              <a:defRPr/>
            </a:lvl9pPr>
          </a:lstStyle>
          <a:p>
            <a:endParaRPr/>
          </a:p>
        </p:txBody>
      </p:sp>
      <p:cxnSp>
        <p:nvCxnSpPr>
          <p:cNvPr id="248" name="Google Shape;248;p31"/>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49" name="Google Shape;249;p31"/>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250" name="Google Shape;250;p31"/>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251" name="Google Shape;251;p31"/>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Background">
  <p:cSld name="CUSTOM_10">
    <p:spTree>
      <p:nvGrpSpPr>
        <p:cNvPr id="1" name="Shape 449"/>
        <p:cNvGrpSpPr/>
        <p:nvPr/>
      </p:nvGrpSpPr>
      <p:grpSpPr>
        <a:xfrm>
          <a:off x="0" y="0"/>
          <a:ext cx="0" cy="0"/>
          <a:chOff x="0" y="0"/>
          <a:chExt cx="0" cy="0"/>
        </a:xfrm>
      </p:grpSpPr>
      <p:cxnSp>
        <p:nvCxnSpPr>
          <p:cNvPr id="450" name="Google Shape;450;p50"/>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51" name="Google Shape;451;p50"/>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Background 1">
  <p:cSld name="CUSTOM_10_1">
    <p:spTree>
      <p:nvGrpSpPr>
        <p:cNvPr id="1" name="Shape 452"/>
        <p:cNvGrpSpPr/>
        <p:nvPr/>
      </p:nvGrpSpPr>
      <p:grpSpPr>
        <a:xfrm>
          <a:off x="0" y="0"/>
          <a:ext cx="0" cy="0"/>
          <a:chOff x="0" y="0"/>
          <a:chExt cx="0" cy="0"/>
        </a:xfrm>
      </p:grpSpPr>
      <p:cxnSp>
        <p:nvCxnSpPr>
          <p:cNvPr id="453" name="Google Shape;453;p51"/>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54" name="Google Shape;454;p51"/>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55" name="Google Shape;455;p51"/>
          <p:cNvCxnSpPr/>
          <p:nvPr/>
        </p:nvCxnSpPr>
        <p:spPr>
          <a:xfrm>
            <a:off x="7434175" y="-125600"/>
            <a:ext cx="1993200" cy="13302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56" name="Google Shape;456;p51"/>
          <p:cNvCxnSpPr/>
          <p:nvPr/>
        </p:nvCxnSpPr>
        <p:spPr>
          <a:xfrm>
            <a:off x="-147275" y="3943475"/>
            <a:ext cx="1993200" cy="13302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Background 2">
  <p:cSld name="CUSTOM_10_1_1">
    <p:spTree>
      <p:nvGrpSpPr>
        <p:cNvPr id="1" name="Shape 457"/>
        <p:cNvGrpSpPr/>
        <p:nvPr/>
      </p:nvGrpSpPr>
      <p:grpSpPr>
        <a:xfrm>
          <a:off x="0" y="0"/>
          <a:ext cx="0" cy="0"/>
          <a:chOff x="0" y="0"/>
          <a:chExt cx="0" cy="0"/>
        </a:xfrm>
      </p:grpSpPr>
      <p:cxnSp>
        <p:nvCxnSpPr>
          <p:cNvPr id="458" name="Google Shape;458;p52"/>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59" name="Google Shape;459;p52"/>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60" name="Google Shape;460;p52"/>
          <p:cNvCxnSpPr/>
          <p:nvPr/>
        </p:nvCxnSpPr>
        <p:spPr>
          <a:xfrm flipH="1">
            <a:off x="6772150" y="3663450"/>
            <a:ext cx="2823300" cy="16332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Background 3">
  <p:cSld name="CUSTOM_30">
    <p:spTree>
      <p:nvGrpSpPr>
        <p:cNvPr id="1" name="Shape 461"/>
        <p:cNvGrpSpPr/>
        <p:nvPr/>
      </p:nvGrpSpPr>
      <p:grpSpPr>
        <a:xfrm>
          <a:off x="0" y="0"/>
          <a:ext cx="0" cy="0"/>
          <a:chOff x="0" y="0"/>
          <a:chExt cx="0" cy="0"/>
        </a:xfrm>
      </p:grpSpPr>
      <p:cxnSp>
        <p:nvCxnSpPr>
          <p:cNvPr id="462" name="Google Shape;462;p53"/>
          <p:cNvCxnSpPr/>
          <p:nvPr/>
        </p:nvCxnSpPr>
        <p:spPr>
          <a:xfrm>
            <a:off x="-72550" y="27410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63" name="Google Shape;463;p53"/>
          <p:cNvCxnSpPr/>
          <p:nvPr/>
        </p:nvCxnSpPr>
        <p:spPr>
          <a:xfrm>
            <a:off x="-72550" y="4877450"/>
            <a:ext cx="9287400" cy="0"/>
          </a:xfrm>
          <a:prstGeom prst="straightConnector1">
            <a:avLst/>
          </a:prstGeom>
          <a:noFill/>
          <a:ln w="28575" cap="flat" cmpd="sng">
            <a:solidFill>
              <a:schemeClr val="accent1"/>
            </a:solidFill>
            <a:prstDash val="solid"/>
            <a:round/>
            <a:headEnd type="none" w="med" len="med"/>
            <a:tailEnd type="none" w="med" len="med"/>
          </a:ln>
        </p:spPr>
      </p:cxnSp>
      <p:cxnSp>
        <p:nvCxnSpPr>
          <p:cNvPr id="464" name="Google Shape;464;p53"/>
          <p:cNvCxnSpPr/>
          <p:nvPr/>
        </p:nvCxnSpPr>
        <p:spPr>
          <a:xfrm>
            <a:off x="-250225" y="4076450"/>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65" name="Google Shape;465;p53"/>
          <p:cNvCxnSpPr/>
          <p:nvPr/>
        </p:nvCxnSpPr>
        <p:spPr>
          <a:xfrm>
            <a:off x="7441150" y="-48375"/>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66" name="Google Shape;466;p53"/>
          <p:cNvCxnSpPr/>
          <p:nvPr/>
        </p:nvCxnSpPr>
        <p:spPr>
          <a:xfrm flipH="1">
            <a:off x="7454238" y="4053663"/>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cxnSp>
        <p:nvCxnSpPr>
          <p:cNvPr id="467" name="Google Shape;467;p53"/>
          <p:cNvCxnSpPr/>
          <p:nvPr/>
        </p:nvCxnSpPr>
        <p:spPr>
          <a:xfrm flipH="1">
            <a:off x="-237137" y="-71162"/>
            <a:ext cx="1926900" cy="1161000"/>
          </a:xfrm>
          <a:prstGeom prst="curvedConnector3">
            <a:avLst>
              <a:gd name="adj1" fmla="val 50000"/>
            </a:avLst>
          </a:prstGeom>
          <a:noFill/>
          <a:ln w="28575" cap="flat" cmpd="sng">
            <a:solidFill>
              <a:schemeClr val="accent2"/>
            </a:solidFill>
            <a:prstDash val="solid"/>
            <a:round/>
            <a:headEnd type="none" w="med" len="med"/>
            <a:tailEnd type="none" w="med" len="med"/>
          </a:ln>
        </p:spPr>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3000"/>
              <a:buFont typeface="Vidaloka"/>
              <a:buNone/>
              <a:defRPr sz="3000">
                <a:solidFill>
                  <a:schemeClr val="dk1"/>
                </a:solidFill>
                <a:latin typeface="Vidaloka"/>
                <a:ea typeface="Vidaloka"/>
                <a:cs typeface="Vidaloka"/>
                <a:sym typeface="Vidaloka"/>
              </a:defRPr>
            </a:lvl1pPr>
            <a:lvl2pPr lvl="1">
              <a:spcBef>
                <a:spcPts val="0"/>
              </a:spcBef>
              <a:spcAft>
                <a:spcPts val="0"/>
              </a:spcAft>
              <a:buClr>
                <a:schemeClr val="dk1"/>
              </a:buClr>
              <a:buSzPts val="3000"/>
              <a:buNone/>
              <a:defRPr sz="3000" i="1">
                <a:solidFill>
                  <a:schemeClr val="dk1"/>
                </a:solidFill>
              </a:defRPr>
            </a:lvl2pPr>
            <a:lvl3pPr lvl="2">
              <a:spcBef>
                <a:spcPts val="0"/>
              </a:spcBef>
              <a:spcAft>
                <a:spcPts val="0"/>
              </a:spcAft>
              <a:buClr>
                <a:schemeClr val="dk1"/>
              </a:buClr>
              <a:buSzPts val="3000"/>
              <a:buNone/>
              <a:defRPr sz="3000" i="1">
                <a:solidFill>
                  <a:schemeClr val="dk1"/>
                </a:solidFill>
              </a:defRPr>
            </a:lvl3pPr>
            <a:lvl4pPr lvl="3">
              <a:spcBef>
                <a:spcPts val="0"/>
              </a:spcBef>
              <a:spcAft>
                <a:spcPts val="0"/>
              </a:spcAft>
              <a:buClr>
                <a:schemeClr val="dk1"/>
              </a:buClr>
              <a:buSzPts val="3000"/>
              <a:buNone/>
              <a:defRPr sz="3000" i="1">
                <a:solidFill>
                  <a:schemeClr val="dk1"/>
                </a:solidFill>
              </a:defRPr>
            </a:lvl4pPr>
            <a:lvl5pPr lvl="4">
              <a:spcBef>
                <a:spcPts val="0"/>
              </a:spcBef>
              <a:spcAft>
                <a:spcPts val="0"/>
              </a:spcAft>
              <a:buClr>
                <a:schemeClr val="dk1"/>
              </a:buClr>
              <a:buSzPts val="3000"/>
              <a:buNone/>
              <a:defRPr sz="3000" i="1">
                <a:solidFill>
                  <a:schemeClr val="dk1"/>
                </a:solidFill>
              </a:defRPr>
            </a:lvl5pPr>
            <a:lvl6pPr lvl="5">
              <a:spcBef>
                <a:spcPts val="0"/>
              </a:spcBef>
              <a:spcAft>
                <a:spcPts val="0"/>
              </a:spcAft>
              <a:buClr>
                <a:schemeClr val="dk1"/>
              </a:buClr>
              <a:buSzPts val="3000"/>
              <a:buNone/>
              <a:defRPr sz="3000" i="1">
                <a:solidFill>
                  <a:schemeClr val="dk1"/>
                </a:solidFill>
              </a:defRPr>
            </a:lvl6pPr>
            <a:lvl7pPr lvl="6">
              <a:spcBef>
                <a:spcPts val="0"/>
              </a:spcBef>
              <a:spcAft>
                <a:spcPts val="0"/>
              </a:spcAft>
              <a:buClr>
                <a:schemeClr val="dk1"/>
              </a:buClr>
              <a:buSzPts val="3000"/>
              <a:buNone/>
              <a:defRPr sz="3000" i="1">
                <a:solidFill>
                  <a:schemeClr val="dk1"/>
                </a:solidFill>
              </a:defRPr>
            </a:lvl7pPr>
            <a:lvl8pPr lvl="7">
              <a:spcBef>
                <a:spcPts val="0"/>
              </a:spcBef>
              <a:spcAft>
                <a:spcPts val="0"/>
              </a:spcAft>
              <a:buClr>
                <a:schemeClr val="dk1"/>
              </a:buClr>
              <a:buSzPts val="3000"/>
              <a:buNone/>
              <a:defRPr sz="3000" i="1">
                <a:solidFill>
                  <a:schemeClr val="dk1"/>
                </a:solidFill>
              </a:defRPr>
            </a:lvl8pPr>
            <a:lvl9pPr lvl="8">
              <a:spcBef>
                <a:spcPts val="0"/>
              </a:spcBef>
              <a:spcAft>
                <a:spcPts val="0"/>
              </a:spcAft>
              <a:buClr>
                <a:schemeClr val="dk1"/>
              </a:buClr>
              <a:buSzPts val="3000"/>
              <a:buNone/>
              <a:defRPr sz="3000" i="1">
                <a:solidFill>
                  <a:schemeClr val="dk1"/>
                </a:solidFill>
              </a:defRPr>
            </a:lvl9pPr>
          </a:lstStyle>
          <a:p>
            <a:endParaRPr/>
          </a:p>
        </p:txBody>
      </p:sp>
      <p:sp>
        <p:nvSpPr>
          <p:cNvPr id="7" name="Google Shape;7;p1"/>
          <p:cNvSpPr txBox="1">
            <a:spLocks noGrp="1"/>
          </p:cNvSpPr>
          <p:nvPr>
            <p:ph type="body" idx="1"/>
          </p:nvPr>
        </p:nvSpPr>
        <p:spPr>
          <a:xfrm>
            <a:off x="713250" y="1152475"/>
            <a:ext cx="77175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2"/>
              </a:buClr>
              <a:buSzPts val="1800"/>
              <a:buFont typeface="Montserrat"/>
              <a:buChar char="●"/>
              <a:defRPr sz="1800">
                <a:solidFill>
                  <a:schemeClr val="dk2"/>
                </a:solidFill>
                <a:latin typeface="Montserrat"/>
                <a:ea typeface="Montserrat"/>
                <a:cs typeface="Montserrat"/>
                <a:sym typeface="Montserrat"/>
              </a:defRPr>
            </a:lvl1pPr>
            <a:lvl2pPr marL="914400" lvl="1"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2pPr>
            <a:lvl3pPr marL="1371600" lvl="2"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3pPr>
            <a:lvl4pPr marL="1828800" lvl="3"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4pPr>
            <a:lvl5pPr marL="2286000" lvl="4"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5pPr>
            <a:lvl6pPr marL="2743200" lvl="5"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6pPr>
            <a:lvl7pPr marL="3200400" lvl="6"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7pPr>
            <a:lvl8pPr marL="3657600" lvl="7"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8pPr>
            <a:lvl9pPr marL="4114800" lvl="8" indent="-317500">
              <a:lnSpc>
                <a:spcPct val="115000"/>
              </a:lnSpc>
              <a:spcBef>
                <a:spcPts val="0"/>
              </a:spcBef>
              <a:spcAft>
                <a:spcPts val="0"/>
              </a:spcAft>
              <a:buClr>
                <a:schemeClr val="dk2"/>
              </a:buClr>
              <a:buSzPts val="1400"/>
              <a:buFont typeface="Montserrat"/>
              <a:buChar char="■"/>
              <a:defRPr>
                <a:solidFill>
                  <a:schemeClr val="dk2"/>
                </a:solidFill>
                <a:latin typeface="Montserrat"/>
                <a:ea typeface="Montserrat"/>
                <a:cs typeface="Montserrat"/>
                <a:sym typeface="Montserrat"/>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5" r:id="rId4"/>
    <p:sldLayoutId id="2147483657" r:id="rId5"/>
    <p:sldLayoutId id="2147483658" r:id="rId6"/>
    <p:sldLayoutId id="2147483659" r:id="rId7"/>
    <p:sldLayoutId id="2147483663" r:id="rId8"/>
    <p:sldLayoutId id="2147483665" r:id="rId9"/>
    <p:sldLayoutId id="2147483666" r:id="rId10"/>
    <p:sldLayoutId id="2147483673" r:id="rId11"/>
    <p:sldLayoutId id="2147483677" r:id="rId12"/>
    <p:sldLayoutId id="2147483696" r:id="rId13"/>
    <p:sldLayoutId id="2147483697" r:id="rId14"/>
    <p:sldLayoutId id="2147483698" r:id="rId15"/>
    <p:sldLayoutId id="2147483699" r:id="rId1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11.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7.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3.xml" /></Relationships>
</file>

<file path=ppt/slides/_rels/slide5.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5.xml" /><Relationship Id="rId1" Type="http://schemas.openxmlformats.org/officeDocument/2006/relationships/slideLayout" Target="../slideLayouts/slideLayout3.xml" /></Relationships>
</file>

<file path=ppt/slides/_rels/slide6.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6.xml" /><Relationship Id="rId1" Type="http://schemas.openxmlformats.org/officeDocument/2006/relationships/slideLayout" Target="../slideLayouts/slideLayout3.xml" /></Relationships>
</file>

<file path=ppt/slides/_rels/slide7.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7.xml" /><Relationship Id="rId1" Type="http://schemas.openxmlformats.org/officeDocument/2006/relationships/slideLayout" Target="../slideLayouts/slideLayout3.xml" /></Relationships>
</file>

<file path=ppt/slides/_rels/slide8.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8.xml" /><Relationship Id="rId1" Type="http://schemas.openxmlformats.org/officeDocument/2006/relationships/slideLayout" Target="../slideLayouts/slideLayout4.xml" /></Relationships>
</file>

<file path=ppt/slides/_rels/slide9.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9.xml" /><Relationship Id="rId1" Type="http://schemas.openxmlformats.org/officeDocument/2006/relationships/slideLayout" Target="../slideLayouts/slideLayout8.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0.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2.xml" /></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 /><Relationship Id="rId1" Type="http://schemas.openxmlformats.org/officeDocument/2006/relationships/slideLayout" Target="../slideLayouts/slideLayout5.xml" /></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5.xml" /></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 /><Relationship Id="rId1" Type="http://schemas.openxmlformats.org/officeDocument/2006/relationships/slideLayout" Target="../slideLayouts/slideLayout5.xml" /></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 /><Relationship Id="rId1" Type="http://schemas.openxmlformats.org/officeDocument/2006/relationships/slideLayout" Target="../slideLayouts/slideLayout5.xml" /></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 /><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 /><Relationship Id="rId1" Type="http://schemas.openxmlformats.org/officeDocument/2006/relationships/slideLayout" Target="../slideLayouts/slideLayout9.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481"/>
        <p:cNvGrpSpPr/>
        <p:nvPr/>
      </p:nvGrpSpPr>
      <p:grpSpPr>
        <a:xfrm>
          <a:off x="0" y="0"/>
          <a:ext cx="0" cy="0"/>
          <a:chOff x="0" y="0"/>
          <a:chExt cx="0" cy="0"/>
        </a:xfrm>
      </p:grpSpPr>
      <p:sp>
        <p:nvSpPr>
          <p:cNvPr id="482" name="Google Shape;482;p59"/>
          <p:cNvSpPr txBox="1">
            <a:spLocks noGrp="1"/>
          </p:cNvSpPr>
          <p:nvPr>
            <p:ph type="ctrTitle"/>
          </p:nvPr>
        </p:nvSpPr>
        <p:spPr>
          <a:xfrm>
            <a:off x="1040000" y="615583"/>
            <a:ext cx="7064100" cy="1305684"/>
          </a:xfrm>
          <a:prstGeom prst="rect">
            <a:avLst/>
          </a:prstGeom>
        </p:spPr>
        <p:txBody>
          <a:bodyPr spcFirstLastPara="1" wrap="square" lIns="91425" tIns="91425" rIns="91425" bIns="91425" anchor="b" anchorCtr="0">
            <a:noAutofit/>
          </a:bodyPr>
          <a:lstStyle/>
          <a:p>
            <a:pPr lvl="0"/>
            <a:r>
              <a:rPr lang="en-US" sz="3200" b="1" dirty="0">
                <a:latin typeface="Times New Roman" panose="02020603050405020304" pitchFamily="18" charset="0"/>
                <a:cs typeface="Times New Roman" panose="02020603050405020304" pitchFamily="18" charset="0"/>
              </a:rPr>
              <a:t>BMIH 6001 Contemporary Themes in the Hotel and Hospitality Sector</a:t>
            </a:r>
            <a:endParaRPr sz="3200" b="1" dirty="0">
              <a:latin typeface="Times New Roman" panose="02020603050405020304" pitchFamily="18" charset="0"/>
              <a:cs typeface="Times New Roman" panose="02020603050405020304" pitchFamily="18" charset="0"/>
            </a:endParaRPr>
          </a:p>
        </p:txBody>
      </p:sp>
      <p:sp>
        <p:nvSpPr>
          <p:cNvPr id="483" name="Google Shape;483;p59"/>
          <p:cNvSpPr txBox="1">
            <a:spLocks noGrp="1"/>
          </p:cNvSpPr>
          <p:nvPr>
            <p:ph type="subTitle" idx="1"/>
          </p:nvPr>
        </p:nvSpPr>
        <p:spPr>
          <a:xfrm>
            <a:off x="906435" y="1767621"/>
            <a:ext cx="7282067" cy="3086466"/>
          </a:xfrm>
          <a:prstGeom prst="rect">
            <a:avLst/>
          </a:prstGeom>
        </p:spPr>
        <p:txBody>
          <a:bodyPr spcFirstLastPara="1" wrap="square" lIns="91425" tIns="91425" rIns="91425" bIns="91425" anchor="t" anchorCtr="0">
            <a:noAutofit/>
          </a:bodyPr>
          <a:lstStyle/>
          <a:p>
            <a:pPr marL="0">
              <a:lnSpc>
                <a:spcPct val="150000"/>
              </a:lnSpc>
              <a:spcAft>
                <a:spcPts val="800"/>
              </a:spcAft>
            </a:pPr>
            <a:r>
              <a:rPr lang="en-US" sz="20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Topic: Exploring a Contemporary Theme in the Hotel and Hospitality Sector in UK: An Analysis on Travelodge </a:t>
            </a:r>
            <a:endParaRPr lang="en-GB" sz="2000" b="1" dirty="0">
              <a:solidFill>
                <a:srgbClr val="000000"/>
              </a:solidFill>
              <a:latin typeface="Times New Roman" panose="02020603050405020304" pitchFamily="18" charset="0"/>
              <a:ea typeface="Calibri" panose="020F0502020204030204" pitchFamily="34" charset="0"/>
              <a:cs typeface="Times New Roman" panose="02020603050405020304" pitchFamily="18" charset="0"/>
            </a:endParaRPr>
          </a:p>
          <a:p>
            <a:pPr marL="0">
              <a:lnSpc>
                <a:spcPct val="150000"/>
              </a:lnSpc>
              <a:spcAft>
                <a:spcPts val="800"/>
              </a:spcAft>
            </a:pPr>
            <a:r>
              <a:rPr lang="en-GB" sz="20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https://uowtsd-my.sharepoint.com/:v:/r/personal/2013120_student_uwtsd_ac_uk/Documents/15%20minutes%20ppt%20Belal%20Ahmed.mp4?csf=1&amp;web=1&amp;e=HdvMPo</a:t>
            </a:r>
            <a:endParaRPr lang="en-GB" sz="14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482"/>
                                        </p:tgtEl>
                                        <p:attrNameLst>
                                          <p:attrName>style.visibility</p:attrName>
                                        </p:attrNameLst>
                                      </p:cBhvr>
                                      <p:to>
                                        <p:strVal val="visible"/>
                                      </p:to>
                                    </p:set>
                                    <p:anim calcmode="lin" valueType="num">
                                      <p:cBhvr additive="base">
                                        <p:cTn id="7" dur="1000"/>
                                        <p:tgtEl>
                                          <p:spTgt spid="482"/>
                                        </p:tgtEl>
                                        <p:attrNameLst>
                                          <p:attrName>ppt_x</p:attrName>
                                        </p:attrNameLst>
                                      </p:cBhvr>
                                      <p:tavLst>
                                        <p:tav tm="0">
                                          <p:val>
                                            <p:strVal val="#ppt_x-1"/>
                                          </p:val>
                                        </p:tav>
                                        <p:tav tm="100000">
                                          <p:val>
                                            <p:strVal val="#ppt_x"/>
                                          </p:val>
                                        </p:tav>
                                      </p:tavLst>
                                    </p:anim>
                                  </p:childTnLst>
                                </p:cTn>
                              </p:par>
                              <p:par>
                                <p:cTn id="8" presetID="2" presetClass="entr" presetSubtype="4" fill="hold" nodeType="withEffect">
                                  <p:stCondLst>
                                    <p:cond delay="0"/>
                                  </p:stCondLst>
                                  <p:childTnLst>
                                    <p:set>
                                      <p:cBhvr>
                                        <p:cTn id="9" dur="1" fill="hold">
                                          <p:stCondLst>
                                            <p:cond delay="0"/>
                                          </p:stCondLst>
                                        </p:cTn>
                                        <p:tgtEl>
                                          <p:spTgt spid="483"/>
                                        </p:tgtEl>
                                        <p:attrNameLst>
                                          <p:attrName>style.visibility</p:attrName>
                                        </p:attrNameLst>
                                      </p:cBhvr>
                                      <p:to>
                                        <p:strVal val="visible"/>
                                      </p:to>
                                    </p:set>
                                    <p:anim calcmode="lin" valueType="num">
                                      <p:cBhvr additive="base">
                                        <p:cTn id="10" dur="1000"/>
                                        <p:tgtEl>
                                          <p:spTgt spid="48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709"/>
        <p:cNvGrpSpPr/>
        <p:nvPr/>
      </p:nvGrpSpPr>
      <p:grpSpPr>
        <a:xfrm>
          <a:off x="0" y="0"/>
          <a:ext cx="0" cy="0"/>
          <a:chOff x="0" y="0"/>
          <a:chExt cx="0" cy="0"/>
        </a:xfrm>
      </p:grpSpPr>
      <p:sp>
        <p:nvSpPr>
          <p:cNvPr id="711" name="Google Shape;711;p82"/>
          <p:cNvSpPr txBox="1">
            <a:spLocks noGrp="1"/>
          </p:cNvSpPr>
          <p:nvPr>
            <p:ph type="title" idx="2"/>
          </p:nvPr>
        </p:nvSpPr>
        <p:spPr>
          <a:xfrm>
            <a:off x="1959952" y="851755"/>
            <a:ext cx="4574412" cy="3324591"/>
          </a:xfrm>
          <a:prstGeom prst="rect">
            <a:avLst/>
          </a:prstGeom>
        </p:spPr>
        <p:txBody>
          <a:bodyPr spcFirstLastPara="1" wrap="square" lIns="91425" tIns="91425" rIns="91425" bIns="91425" anchor="ctr" anchorCtr="0">
            <a:noAutofit/>
          </a:bodyPr>
          <a:lstStyle/>
          <a:p>
            <a:pPr algn="l">
              <a:lnSpc>
                <a:spcPct val="150000"/>
              </a:lnSpc>
            </a:pPr>
            <a:r>
              <a:rPr lang="en-GB" sz="2400" dirty="0"/>
              <a:t>Student Name: Mohammad </a:t>
            </a:r>
            <a:r>
              <a:rPr lang="en-GB" sz="2400" dirty="0" err="1"/>
              <a:t>Belal</a:t>
            </a:r>
            <a:r>
              <a:rPr lang="en-GB" sz="2400" dirty="0"/>
              <a:t> Ahmed</a:t>
            </a:r>
            <a:br>
              <a:rPr lang="en-GB" sz="2400" dirty="0"/>
            </a:br>
            <a:r>
              <a:rPr lang="en-GB" sz="2400" dirty="0"/>
              <a:t>ID : 2013120 </a:t>
            </a:r>
            <a:br>
              <a:rPr lang="en-GB" sz="2400" dirty="0"/>
            </a:br>
            <a:r>
              <a:rPr lang="en-GB" sz="2400" dirty="0"/>
              <a:t>Module ID: MBIH6001</a:t>
            </a:r>
            <a:br>
              <a:rPr lang="en-GB" sz="2400" dirty="0"/>
            </a:br>
            <a:r>
              <a:rPr lang="en-GB" sz="2400" dirty="0"/>
              <a:t>Lecturer Name: </a:t>
            </a:r>
            <a:r>
              <a:rPr lang="en-GB" sz="2400"/>
              <a:t>Lisa knight</a:t>
            </a:r>
            <a:br>
              <a:rPr lang="en-GB" sz="2400" dirty="0"/>
            </a:br>
            <a:endParaRPr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711"/>
                                        </p:tgtEl>
                                        <p:attrNameLst>
                                          <p:attrName>style.visibility</p:attrName>
                                        </p:attrNameLst>
                                      </p:cBhvr>
                                      <p:to>
                                        <p:strVal val="visible"/>
                                      </p:to>
                                    </p:set>
                                    <p:anim calcmode="lin" valueType="num">
                                      <p:cBhvr additive="base">
                                        <p:cTn id="7" dur="1000"/>
                                        <p:tgtEl>
                                          <p:spTgt spid="71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493"/>
        <p:cNvGrpSpPr/>
        <p:nvPr/>
      </p:nvGrpSpPr>
      <p:grpSpPr>
        <a:xfrm>
          <a:off x="0" y="0"/>
          <a:ext cx="0" cy="0"/>
          <a:chOff x="0" y="0"/>
          <a:chExt cx="0" cy="0"/>
        </a:xfrm>
      </p:grpSpPr>
      <p:sp>
        <p:nvSpPr>
          <p:cNvPr id="494" name="Google Shape;494;p61"/>
          <p:cNvSpPr txBox="1">
            <a:spLocks noGrp="1"/>
          </p:cNvSpPr>
          <p:nvPr>
            <p:ph type="title"/>
          </p:nvPr>
        </p:nvSpPr>
        <p:spPr>
          <a:xfrm>
            <a:off x="3203290" y="167873"/>
            <a:ext cx="2476072" cy="55156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2400" b="1" dirty="0">
                <a:latin typeface="Times New Roman" panose="02020603050405020304" pitchFamily="18" charset="0"/>
                <a:cs typeface="Times New Roman" panose="02020603050405020304" pitchFamily="18" charset="0"/>
              </a:rPr>
              <a:t>Table of contents</a:t>
            </a:r>
            <a:endParaRPr sz="2400" b="1" dirty="0">
              <a:latin typeface="Times New Roman" panose="02020603050405020304" pitchFamily="18" charset="0"/>
              <a:cs typeface="Times New Roman" panose="02020603050405020304" pitchFamily="18" charset="0"/>
            </a:endParaRPr>
          </a:p>
        </p:txBody>
      </p:sp>
      <p:graphicFrame>
        <p:nvGraphicFramePr>
          <p:cNvPr id="7" name="Table 6"/>
          <p:cNvGraphicFramePr>
            <a:graphicFrameLocks noGrp="1"/>
          </p:cNvGraphicFramePr>
          <p:nvPr>
            <p:extLst>
              <p:ext uri="{D42A27DB-BD31-4B8C-83A1-F6EECF244321}">
                <p14:modId xmlns:p14="http://schemas.microsoft.com/office/powerpoint/2010/main" val="2287706344"/>
              </p:ext>
            </p:extLst>
          </p:nvPr>
        </p:nvGraphicFramePr>
        <p:xfrm>
          <a:off x="2291137" y="719434"/>
          <a:ext cx="4226672" cy="3878601"/>
        </p:xfrm>
        <a:graphic>
          <a:graphicData uri="http://schemas.openxmlformats.org/drawingml/2006/table">
            <a:tbl>
              <a:tblPr firstRow="1" firstCol="1" bandRow="1"/>
              <a:tblGrid>
                <a:gridCol w="3659348">
                  <a:extLst>
                    <a:ext uri="{9D8B030D-6E8A-4147-A177-3AD203B41FA5}">
                      <a16:colId xmlns:a16="http://schemas.microsoft.com/office/drawing/2014/main" val="20000"/>
                    </a:ext>
                  </a:extLst>
                </a:gridCol>
                <a:gridCol w="567324">
                  <a:extLst>
                    <a:ext uri="{9D8B030D-6E8A-4147-A177-3AD203B41FA5}">
                      <a16:colId xmlns:a16="http://schemas.microsoft.com/office/drawing/2014/main" val="20001"/>
                    </a:ext>
                  </a:extLst>
                </a:gridCol>
              </a:tblGrid>
              <a:tr h="204137">
                <a:tc>
                  <a:txBody>
                    <a:bodyPr/>
                    <a:lstStyle/>
                    <a:p>
                      <a:pPr marL="0" marR="0" algn="ctr">
                        <a:lnSpc>
                          <a:spcPct val="150000"/>
                        </a:lnSpc>
                        <a:spcBef>
                          <a:spcPts val="0"/>
                        </a:spcBef>
                        <a:spcAft>
                          <a:spcPts val="0"/>
                        </a:spcAft>
                      </a:pPr>
                      <a:r>
                        <a:rPr lang="en-GB" sz="800" b="1" dirty="0">
                          <a:effectLst/>
                          <a:latin typeface="Times New Roman" panose="02020603050405020304" pitchFamily="18" charset="0"/>
                          <a:ea typeface="Times New Roman" panose="02020603050405020304" pitchFamily="18" charset="0"/>
                          <a:cs typeface="Times New Roman" panose="02020603050405020304" pitchFamily="18" charset="0"/>
                        </a:rPr>
                        <a:t>Title</a:t>
                      </a:r>
                      <a:endParaRPr lang="en-GB" sz="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b="1">
                          <a:effectLst/>
                          <a:latin typeface="Times New Roman" panose="02020603050405020304" pitchFamily="18" charset="0"/>
                          <a:ea typeface="Times New Roman" panose="02020603050405020304" pitchFamily="18" charset="0"/>
                          <a:cs typeface="Times New Roman" panose="02020603050405020304" pitchFamily="18" charset="0"/>
                        </a:rPr>
                        <a:t>Slide No.</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204137">
                <a:tc>
                  <a:txBody>
                    <a:bodyPr/>
                    <a:lstStyle/>
                    <a:p>
                      <a:pPr marL="0" marR="0" algn="just">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1. Introduction</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408273">
                <a:tc>
                  <a:txBody>
                    <a:bodyPr/>
                    <a:lstStyle/>
                    <a:p>
                      <a:pPr marL="0" marR="0" algn="just">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   1.1 Contemporary Theme and its Importance in the Hotel and Hospitality Sector</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04</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r h="204137">
                <a:tc>
                  <a:txBody>
                    <a:bodyPr/>
                    <a:lstStyle/>
                    <a:p>
                      <a:pPr marL="0" marR="0" algn="just">
                        <a:lnSpc>
                          <a:spcPct val="150000"/>
                        </a:lnSpc>
                        <a:spcBef>
                          <a:spcPts val="0"/>
                        </a:spcBef>
                        <a:spcAft>
                          <a:spcPts val="0"/>
                        </a:spcAft>
                      </a:pP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1.2 Background on the Hotel and Hospitality Sector and Travelodge</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05</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3"/>
                  </a:ext>
                </a:extLst>
              </a:tr>
              <a:tr h="204137">
                <a:tc>
                  <a:txBody>
                    <a:bodyPr/>
                    <a:lstStyle/>
                    <a:p>
                      <a:pPr marL="0" marR="0" algn="just">
                        <a:lnSpc>
                          <a:spcPct val="150000"/>
                        </a:lnSpc>
                        <a:spcBef>
                          <a:spcPts val="0"/>
                        </a:spcBef>
                        <a:spcAft>
                          <a:spcPts val="0"/>
                        </a:spcAft>
                      </a:pPr>
                      <a:r>
                        <a:rPr lang="en-GB" sz="800">
                          <a:effectLst/>
                          <a:latin typeface="Times New Roman" panose="02020603050405020304" pitchFamily="18" charset="0"/>
                          <a:ea typeface="Montserrat" panose="020B0604020202020204" charset="0"/>
                          <a:cs typeface="Times New Roman" panose="02020603050405020304" pitchFamily="18" charset="0"/>
                        </a:rPr>
                        <a:t>2. Overview of literature</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4"/>
                  </a:ext>
                </a:extLst>
              </a:tr>
              <a:tr h="204137">
                <a:tc>
                  <a:txBody>
                    <a:bodyPr/>
                    <a:lstStyle/>
                    <a:p>
                      <a:pPr marL="0" marR="0" algn="just">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2.1 Key Theory and Concepts</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06</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5"/>
                  </a:ext>
                </a:extLst>
              </a:tr>
              <a:tr h="204137">
                <a:tc>
                  <a:txBody>
                    <a:bodyPr/>
                    <a:lstStyle/>
                    <a:p>
                      <a:pPr marL="0" marR="0" algn="just">
                        <a:spcBef>
                          <a:spcPts val="0"/>
                        </a:spcBef>
                        <a:spcAft>
                          <a:spcPts val="0"/>
                        </a:spcAft>
                      </a:pPr>
                      <a:r>
                        <a:rPr lang="en-US" sz="700" b="1" dirty="0">
                          <a:solidFill>
                            <a:srgbClr val="000000"/>
                          </a:solidFill>
                          <a:effectLst/>
                          <a:latin typeface="Calibri" panose="020F0502020204030204" pitchFamily="34" charset="0"/>
                          <a:ea typeface="Times New Roman" panose="02020603050405020304" pitchFamily="18" charset="0"/>
                        </a:rPr>
                        <a:t>   The Triple Bottom Line</a:t>
                      </a:r>
                      <a:endParaRPr lang="en-GB" sz="700" b="1" dirty="0">
                        <a:effectLst/>
                        <a:latin typeface="Calibri" panose="020F0502020204030204" pitchFamily="34" charset="0"/>
                        <a:ea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06</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6"/>
                  </a:ext>
                </a:extLst>
              </a:tr>
              <a:tr h="204137">
                <a:tc>
                  <a:txBody>
                    <a:bodyPr/>
                    <a:lstStyle/>
                    <a:p>
                      <a:pPr marL="0" marR="0" algn="just">
                        <a:lnSpc>
                          <a:spcPct val="150000"/>
                        </a:lnSpc>
                        <a:spcBef>
                          <a:spcPts val="0"/>
                        </a:spcBef>
                        <a:spcAft>
                          <a:spcPts val="0"/>
                        </a:spcAft>
                      </a:pP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Environmental Management Systems (EMS)</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07</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7"/>
                  </a:ext>
                </a:extLst>
              </a:tr>
              <a:tr h="204137">
                <a:tc>
                  <a:txBody>
                    <a:bodyPr/>
                    <a:lstStyle/>
                    <a:p>
                      <a:pPr marL="0" marR="0" algn="just">
                        <a:lnSpc>
                          <a:spcPct val="150000"/>
                        </a:lnSpc>
                        <a:spcBef>
                          <a:spcPts val="0"/>
                        </a:spcBef>
                        <a:spcAft>
                          <a:spcPts val="0"/>
                        </a:spcAft>
                      </a:pP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Green Marketing</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08</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8"/>
                  </a:ext>
                </a:extLst>
              </a:tr>
              <a:tr h="204137">
                <a:tc>
                  <a:txBody>
                    <a:bodyPr/>
                    <a:lstStyle/>
                    <a:p>
                      <a:pPr marL="0" marR="0" algn="just">
                        <a:lnSpc>
                          <a:spcPct val="150000"/>
                        </a:lnSpc>
                        <a:spcBef>
                          <a:spcPts val="0"/>
                        </a:spcBef>
                        <a:spcAft>
                          <a:spcPts val="0"/>
                        </a:spcAft>
                      </a:pP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Corporate Social Responsibility (CSR)</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09</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9"/>
                  </a:ext>
                </a:extLst>
              </a:tr>
              <a:tr h="204137">
                <a:tc>
                  <a:txBody>
                    <a:bodyPr/>
                    <a:lstStyle/>
                    <a:p>
                      <a:pPr marL="0" marR="0" algn="just">
                        <a:lnSpc>
                          <a:spcPct val="150000"/>
                        </a:lnSpc>
                        <a:spcBef>
                          <a:spcPts val="0"/>
                        </a:spcBef>
                        <a:spcAft>
                          <a:spcPts val="0"/>
                        </a:spcAft>
                      </a:pP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2.2 Findings from Journal Articles</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10</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0"/>
                  </a:ext>
                </a:extLst>
              </a:tr>
              <a:tr h="204137">
                <a:tc>
                  <a:txBody>
                    <a:bodyPr/>
                    <a:lstStyle/>
                    <a:p>
                      <a:pPr marL="0" marR="0">
                        <a:spcBef>
                          <a:spcPts val="0"/>
                        </a:spcBef>
                        <a:spcAft>
                          <a:spcPts val="0"/>
                        </a:spcAft>
                      </a:pPr>
                      <a:r>
                        <a:rPr lang="en-US" sz="700" b="1" dirty="0">
                          <a:solidFill>
                            <a:srgbClr val="000000"/>
                          </a:solidFill>
                          <a:effectLst/>
                          <a:latin typeface="Calibri" panose="020F0502020204030204" pitchFamily="34" charset="0"/>
                          <a:ea typeface="Montserrat" panose="020B0604020202020204" charset="0"/>
                        </a:rPr>
                        <a:t>3. Application to the Hotel and Hospitality Sector</a:t>
                      </a:r>
                      <a:endParaRPr lang="en-GB" sz="700" b="1" dirty="0">
                        <a:effectLst/>
                        <a:latin typeface="Calibri" panose="020F0502020204030204" pitchFamily="34" charset="0"/>
                        <a:ea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 </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1"/>
                  </a:ext>
                </a:extLst>
              </a:tr>
              <a:tr h="204137">
                <a:tc>
                  <a:txBody>
                    <a:bodyPr/>
                    <a:lstStyle/>
                    <a:p>
                      <a:pPr marL="0" marR="0" algn="just">
                        <a:spcBef>
                          <a:spcPts val="0"/>
                        </a:spcBef>
                        <a:spcAft>
                          <a:spcPts val="0"/>
                        </a:spcAft>
                      </a:pPr>
                      <a:r>
                        <a:rPr lang="en-US" sz="700" b="1" dirty="0">
                          <a:solidFill>
                            <a:srgbClr val="000000"/>
                          </a:solidFill>
                          <a:effectLst/>
                          <a:latin typeface="Calibri" panose="020F0502020204030204" pitchFamily="34" charset="0"/>
                          <a:ea typeface="Times New Roman" panose="02020603050405020304" pitchFamily="18" charset="0"/>
                        </a:rPr>
                        <a:t>   3.1 Specific Area: Energy Consumption and Carbon Emissions</a:t>
                      </a:r>
                      <a:endParaRPr lang="en-GB" sz="700" b="1" dirty="0">
                        <a:effectLst/>
                        <a:latin typeface="Calibri" panose="020F0502020204030204" pitchFamily="34" charset="0"/>
                        <a:ea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11</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2"/>
                  </a:ext>
                </a:extLst>
              </a:tr>
              <a:tr h="408273">
                <a:tc>
                  <a:txBody>
                    <a:bodyPr/>
                    <a:lstStyle/>
                    <a:p>
                      <a:pPr marL="0" marR="0" algn="just">
                        <a:lnSpc>
                          <a:spcPct val="150000"/>
                        </a:lnSpc>
                        <a:spcBef>
                          <a:spcPts val="0"/>
                        </a:spcBef>
                        <a:spcAft>
                          <a:spcPts val="0"/>
                        </a:spcAft>
                      </a:pP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   3.2 Management Response to Sustainability: Travelodge Example and Its Limitations</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12-13</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3"/>
                  </a:ext>
                </a:extLst>
              </a:tr>
              <a:tr h="204137">
                <a:tc>
                  <a:txBody>
                    <a:bodyPr/>
                    <a:lstStyle/>
                    <a:p>
                      <a:pPr marL="0" marR="0" algn="just">
                        <a:lnSpc>
                          <a:spcPct val="150000"/>
                        </a:lnSpc>
                        <a:spcBef>
                          <a:spcPts val="0"/>
                        </a:spcBef>
                        <a:spcAft>
                          <a:spcPts val="0"/>
                        </a:spcAft>
                      </a:pP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4. Evaluate future policy and management options for dealing with this issue</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14-15</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4"/>
                  </a:ext>
                </a:extLst>
              </a:tr>
              <a:tr h="204137">
                <a:tc>
                  <a:txBody>
                    <a:bodyPr/>
                    <a:lstStyle/>
                    <a:p>
                      <a:pPr marL="0" marR="0" algn="just">
                        <a:lnSpc>
                          <a:spcPct val="150000"/>
                        </a:lnSpc>
                        <a:spcBef>
                          <a:spcPts val="0"/>
                        </a:spcBef>
                        <a:spcAft>
                          <a:spcPts val="0"/>
                        </a:spcAft>
                      </a:pP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5. Conclusion</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a:effectLst/>
                          <a:latin typeface="Times New Roman" panose="02020603050405020304" pitchFamily="18" charset="0"/>
                          <a:ea typeface="Times New Roman" panose="02020603050405020304" pitchFamily="18" charset="0"/>
                          <a:cs typeface="Times New Roman" panose="02020603050405020304" pitchFamily="18" charset="0"/>
                        </a:rPr>
                        <a:t>16</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5"/>
                  </a:ext>
                </a:extLst>
              </a:tr>
              <a:tr h="204137">
                <a:tc>
                  <a:txBody>
                    <a:bodyPr/>
                    <a:lstStyle/>
                    <a:p>
                      <a:pPr marL="0" marR="0" algn="just">
                        <a:lnSpc>
                          <a:spcPct val="150000"/>
                        </a:lnSpc>
                        <a:spcBef>
                          <a:spcPts val="0"/>
                        </a:spcBef>
                        <a:spcAft>
                          <a:spcPts val="0"/>
                        </a:spcAft>
                      </a:pPr>
                      <a:r>
                        <a:rPr lang="en-US" sz="800">
                          <a:effectLst/>
                          <a:latin typeface="Times New Roman" panose="02020603050405020304" pitchFamily="18" charset="0"/>
                          <a:ea typeface="Times New Roman" panose="02020603050405020304" pitchFamily="18" charset="0"/>
                          <a:cs typeface="Times New Roman" panose="02020603050405020304" pitchFamily="18" charset="0"/>
                        </a:rPr>
                        <a:t>References</a:t>
                      </a:r>
                      <a:endParaRPr lang="en-GB" sz="80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lgn="ctr">
                        <a:lnSpc>
                          <a:spcPct val="150000"/>
                        </a:lnSpc>
                        <a:spcBef>
                          <a:spcPts val="0"/>
                        </a:spcBef>
                        <a:spcAft>
                          <a:spcPts val="0"/>
                        </a:spcAft>
                      </a:pPr>
                      <a:r>
                        <a:rPr lang="en-GB" sz="800" dirty="0">
                          <a:effectLst/>
                          <a:latin typeface="Times New Roman" panose="02020603050405020304" pitchFamily="18" charset="0"/>
                          <a:ea typeface="Times New Roman" panose="02020603050405020304" pitchFamily="18" charset="0"/>
                          <a:cs typeface="Times New Roman" panose="02020603050405020304" pitchFamily="18" charset="0"/>
                        </a:rPr>
                        <a:t>17</a:t>
                      </a:r>
                      <a:endParaRPr lang="en-GB" sz="800" dirty="0">
                        <a:effectLst/>
                        <a:latin typeface="Arial" panose="020B0604020202020204" pitchFamily="34" charset="0"/>
                        <a:ea typeface="Times New Roman" panose="02020603050405020304" pitchFamily="18" charset="0"/>
                        <a:cs typeface="Times New Roman" panose="02020603050405020304" pitchFamily="18" charset="0"/>
                      </a:endParaRPr>
                    </a:p>
                  </a:txBody>
                  <a:tcPr marL="44951" marR="44951"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16"/>
                  </a:ext>
                </a:extLst>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488" name="Google Shape;488;p60"/>
          <p:cNvSpPr txBox="1">
            <a:spLocks noGrp="1"/>
          </p:cNvSpPr>
          <p:nvPr>
            <p:ph type="title"/>
          </p:nvPr>
        </p:nvSpPr>
        <p:spPr>
          <a:xfrm>
            <a:off x="3487249" y="116253"/>
            <a:ext cx="2173812" cy="572700"/>
          </a:xfrm>
          <a:prstGeom prst="rect">
            <a:avLst/>
          </a:prstGeom>
        </p:spPr>
        <p:txBody>
          <a:bodyPr spcFirstLastPara="1" wrap="square" lIns="91425" tIns="91425" rIns="91425" bIns="91425" anchor="t" anchorCtr="0">
            <a:noAutofit/>
          </a:bodyPr>
          <a:lstStyle/>
          <a:p>
            <a:pPr>
              <a:lnSpc>
                <a:spcPct val="150000"/>
              </a:lnSpc>
            </a:pPr>
            <a:r>
              <a:rPr lang="en-GB" sz="24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1. Introduction</a:t>
            </a:r>
          </a:p>
        </p:txBody>
      </p:sp>
      <p:sp>
        <p:nvSpPr>
          <p:cNvPr id="489" name="Google Shape;489;p60"/>
          <p:cNvSpPr txBox="1">
            <a:spLocks noGrp="1"/>
          </p:cNvSpPr>
          <p:nvPr>
            <p:ph type="body" idx="1"/>
          </p:nvPr>
        </p:nvSpPr>
        <p:spPr>
          <a:xfrm>
            <a:off x="76251" y="800312"/>
            <a:ext cx="8708154" cy="3792236"/>
          </a:xfrm>
          <a:prstGeom prst="rect">
            <a:avLst/>
          </a:prstGeom>
        </p:spPr>
        <p:txBody>
          <a:bodyPr spcFirstLastPara="1" wrap="square" lIns="91425" tIns="91425" rIns="91425" bIns="91425" anchor="t" anchorCtr="0">
            <a:noAutofit/>
          </a:bodyPr>
          <a:lstStyle/>
          <a:p>
            <a:pPr marL="0" indent="0" algn="just">
              <a:lnSpc>
                <a:spcPct val="150000"/>
              </a:lnSpc>
              <a:buNone/>
            </a:pPr>
            <a:r>
              <a:rPr lang="en-US" sz="2000" b="1" dirty="0">
                <a:latin typeface="Times New Roman" panose="02020603050405020304" pitchFamily="18" charset="0"/>
              </a:rPr>
              <a:t>1.1 Contemporary Theme and its Importance in the Hotel and Hospitality Sector</a:t>
            </a: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rPr>
              <a:t>The present study delves into the contemporary subject matter of examining the effects of sustainability </a:t>
            </a:r>
            <a:r>
              <a:rPr lang="en-US" sz="1600" dirty="0" err="1">
                <a:latin typeface="Times New Roman" panose="02020603050405020304" pitchFamily="18" charset="0"/>
              </a:rPr>
              <a:t>practises</a:t>
            </a:r>
            <a:r>
              <a:rPr lang="en-US" sz="1600" dirty="0">
                <a:latin typeface="Times New Roman" panose="02020603050405020304" pitchFamily="18" charset="0"/>
              </a:rPr>
              <a:t> on the hotel and hospitality industry. </a:t>
            </a: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rPr>
              <a:t>The significance of sustainability has escalated in contemporary times owing to mounting apprehensions regarding climate change and the conservation of the environment. </a:t>
            </a: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rPr>
              <a:t>The hotel and hospitality industry has acknowledged the necessity of implementing sustainable </a:t>
            </a:r>
            <a:r>
              <a:rPr lang="en-US" sz="1600" dirty="0" err="1">
                <a:latin typeface="Times New Roman" panose="02020603050405020304" pitchFamily="18" charset="0"/>
              </a:rPr>
              <a:t>practises</a:t>
            </a:r>
            <a:r>
              <a:rPr lang="en-US" sz="1600" dirty="0">
                <a:latin typeface="Times New Roman" panose="02020603050405020304" pitchFamily="18" charset="0"/>
              </a:rPr>
              <a:t> to reduce its environmental impact, as it is a major contributor to global carbon emissions and resource consumption.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489" name="Google Shape;489;p60"/>
          <p:cNvSpPr txBox="1">
            <a:spLocks noGrp="1"/>
          </p:cNvSpPr>
          <p:nvPr>
            <p:ph type="body" idx="1"/>
          </p:nvPr>
        </p:nvSpPr>
        <p:spPr>
          <a:xfrm>
            <a:off x="-9451" y="984103"/>
            <a:ext cx="6221806" cy="3392175"/>
          </a:xfrm>
          <a:prstGeom prst="rect">
            <a:avLst/>
          </a:prstGeom>
          <a:ln>
            <a:noFill/>
          </a:ln>
        </p:spPr>
        <p:txBody>
          <a:bodyPr spcFirstLastPara="1" wrap="square" lIns="91425" tIns="91425" rIns="91425" bIns="91425" anchor="t" anchorCtr="0">
            <a:noAutofit/>
          </a:bodyPr>
          <a:lstStyle/>
          <a:p>
            <a:pPr marL="285750" indent="-28575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Travelodge is a well-established hotel chain that operates within the United Kingdom. </a:t>
            </a:r>
          </a:p>
          <a:p>
            <a:pPr marL="285750" indent="-28575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Travelodge has emerged as one of the foremost hotel brands in the nation. </a:t>
            </a:r>
          </a:p>
          <a:p>
            <a:pPr marL="285750" indent="-28575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company manages a network of 570 hotels located in the United Kingdom, Ireland, and Spain (Travelodge, 2022). </a:t>
            </a:r>
          </a:p>
          <a:p>
            <a:pPr marL="285750" indent="-28575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analysis of Travelodge, a prominent player in the hotel industry, is pertinent in the current discourse on sustainability.</a:t>
            </a:r>
          </a:p>
          <a:p>
            <a:pPr marL="285750" indent="-285750" algn="just">
              <a:lnSpc>
                <a:spcPct val="150000"/>
              </a:lnSpc>
              <a:buFont typeface="Wingdings" panose="05000000000000000000" pitchFamily="2" charset="2"/>
              <a:buChar char="Ø"/>
            </a:pPr>
            <a:r>
              <a:rPr lang="en-US" sz="1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p>
        </p:txBody>
      </p:sp>
      <p:sp>
        <p:nvSpPr>
          <p:cNvPr id="3"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1" descr="308070213_4930672447033761_1921506137700052318_n"/>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94375" y="995485"/>
            <a:ext cx="2212207" cy="2212207"/>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a:spLocks noChangeArrowheads="1"/>
          </p:cNvSpPr>
          <p:nvPr/>
        </p:nvSpPr>
        <p:spPr bwMode="auto">
          <a:xfrm>
            <a:off x="6411074" y="3207692"/>
            <a:ext cx="257881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Figure 1: Logo of </a:t>
            </a:r>
            <a:r>
              <a:rPr kumimoji="0" lang="en-GB" altLang="en-US" sz="1600" b="0" i="0" u="none" strike="noStrike" cap="none" normalizeH="0" baseline="0" dirty="0" err="1">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Traveloge</a:t>
            </a:r>
            <a:endParaRPr kumimoji="0" lang="en-GB"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Source: (Travelodge, 2022)</a:t>
            </a:r>
            <a:endParaRPr kumimoji="0" lang="en-GB"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
        <p:nvSpPr>
          <p:cNvPr id="5" name="TextBox 4"/>
          <p:cNvSpPr txBox="1"/>
          <p:nvPr/>
        </p:nvSpPr>
        <p:spPr>
          <a:xfrm>
            <a:off x="-24865" y="366709"/>
            <a:ext cx="6252634" cy="707886"/>
          </a:xfrm>
          <a:prstGeom prst="rect">
            <a:avLst/>
          </a:prstGeom>
          <a:noFill/>
          <a:ln>
            <a:noFill/>
          </a:ln>
        </p:spPr>
        <p:txBody>
          <a:bodyPr wrap="square" rtlCol="0">
            <a:spAutoFit/>
          </a:bodyPr>
          <a:lstStyle/>
          <a:p>
            <a:r>
              <a:rPr lang="en-US" sz="2000" b="1" dirty="0">
                <a:latin typeface="Times New Roman" panose="02020603050405020304" pitchFamily="18" charset="0"/>
                <a:ea typeface="Times New Roman" panose="02020603050405020304" pitchFamily="18" charset="0"/>
                <a:cs typeface="Times New Roman" panose="02020603050405020304" pitchFamily="18" charset="0"/>
              </a:rPr>
              <a:t>1.2 Background on the Hotel and Hospitality Sector and Travelodge</a:t>
            </a:r>
          </a:p>
        </p:txBody>
      </p:sp>
    </p:spTree>
    <p:extLst>
      <p:ext uri="{BB962C8B-B14F-4D97-AF65-F5344CB8AC3E}">
        <p14:creationId xmlns:p14="http://schemas.microsoft.com/office/powerpoint/2010/main" val="39252924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488" name="Google Shape;488;p60"/>
          <p:cNvSpPr txBox="1">
            <a:spLocks noGrp="1"/>
          </p:cNvSpPr>
          <p:nvPr>
            <p:ph type="title"/>
          </p:nvPr>
        </p:nvSpPr>
        <p:spPr>
          <a:xfrm>
            <a:off x="3456449" y="177898"/>
            <a:ext cx="3334769" cy="572700"/>
          </a:xfrm>
          <a:prstGeom prst="rect">
            <a:avLst/>
          </a:prstGeom>
        </p:spPr>
        <p:txBody>
          <a:bodyPr spcFirstLastPara="1" wrap="square" lIns="91425" tIns="91425" rIns="91425" bIns="91425" anchor="t" anchorCtr="0">
            <a:noAutofit/>
          </a:bodyPr>
          <a:lstStyle/>
          <a:p>
            <a:r>
              <a:rPr lang="en-GB" sz="2400" b="1" dirty="0"/>
              <a:t>2. Overview of literature</a:t>
            </a:r>
          </a:p>
        </p:txBody>
      </p:sp>
      <p:sp>
        <p:nvSpPr>
          <p:cNvPr id="489" name="Google Shape;489;p60"/>
          <p:cNvSpPr txBox="1">
            <a:spLocks noGrp="1"/>
          </p:cNvSpPr>
          <p:nvPr>
            <p:ph type="body" idx="1"/>
          </p:nvPr>
        </p:nvSpPr>
        <p:spPr>
          <a:xfrm>
            <a:off x="0" y="552904"/>
            <a:ext cx="6057422" cy="3907449"/>
          </a:xfrm>
          <a:prstGeom prst="rect">
            <a:avLst/>
          </a:prstGeom>
          <a:ln>
            <a:noFill/>
          </a:ln>
        </p:spPr>
        <p:txBody>
          <a:bodyPr spcFirstLastPara="1" wrap="square" lIns="91425" tIns="91425" rIns="91425" bIns="91425" anchor="t" anchorCtr="0">
            <a:noAutofit/>
          </a:bodyPr>
          <a:lstStyle/>
          <a:p>
            <a:pPr marL="0" indent="0" algn="just">
              <a:lnSpc>
                <a:spcPct val="150000"/>
              </a:lnSpc>
              <a:buNone/>
            </a:pPr>
            <a:r>
              <a:rPr lang="en-GB" sz="1800" b="1" dirty="0">
                <a:latin typeface="Times New Roman" panose="02020603050405020304" pitchFamily="18" charset="0"/>
                <a:cs typeface="Times New Roman" panose="02020603050405020304" pitchFamily="18" charset="0"/>
              </a:rPr>
              <a:t>2.1 Key Theory and Concepts</a:t>
            </a:r>
            <a:endParaRPr lang="en-US" sz="18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0" indent="0" algn="just">
              <a:lnSpc>
                <a:spcPct val="150000"/>
              </a:lnSpc>
              <a:buNone/>
            </a:pPr>
            <a:r>
              <a:rPr lang="en-US" sz="18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Triple Bottom Line</a:t>
            </a:r>
          </a:p>
          <a:p>
            <a:pPr marL="285750" indent="-28575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integration of environmental, social, and economic elements into decision-making processes is </a:t>
            </a:r>
            <a:r>
              <a:rPr lang="en-US" sz="1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emphasised</a:t>
            </a: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by the Triple Bottom Line (TBL) theory (Adams et al., 2013). </a:t>
            </a:r>
          </a:p>
          <a:p>
            <a:pPr marL="285750" indent="-28575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hotel and hospitality sector has embraced the Triple Bottom Line (TBL) paradigm to evaluate their environmental impact, moral obligations, and financial viability. </a:t>
            </a:r>
          </a:p>
          <a:p>
            <a:pPr marL="285750" indent="-28575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Hotels may drastically reduce their environmental effect, aid nearby communities, and preserve their financial viability by using sustainable </a:t>
            </a:r>
            <a:r>
              <a:rPr lang="en-US" sz="1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practises</a:t>
            </a: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p>
        </p:txBody>
      </p:sp>
      <p:sp>
        <p:nvSpPr>
          <p:cNvPr id="2" name="Rectangle 2"/>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2049" name="Picture 4"/>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55220" y="1012159"/>
            <a:ext cx="2428875" cy="226695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p:cNvSpPr>
            <a:spLocks noChangeArrowheads="1"/>
          </p:cNvSpPr>
          <p:nvPr/>
        </p:nvSpPr>
        <p:spPr bwMode="auto">
          <a:xfrm>
            <a:off x="6308333" y="3482295"/>
            <a:ext cx="2969231"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Figure 2: The Triple Bottom Line</a:t>
            </a:r>
            <a:endParaRPr kumimoji="0" lang="en-GB"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rPr>
              <a:t>Source: (Amanda Bahraini, 2021)</a:t>
            </a:r>
            <a:endParaRPr kumimoji="0" lang="en-GB" altLang="en-US" sz="16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77056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87"/>
        <p:cNvGrpSpPr/>
        <p:nvPr/>
      </p:nvGrpSpPr>
      <p:grpSpPr>
        <a:xfrm>
          <a:off x="0" y="0"/>
          <a:ext cx="0" cy="0"/>
          <a:chOff x="0" y="0"/>
          <a:chExt cx="0" cy="0"/>
        </a:xfrm>
      </p:grpSpPr>
      <p:sp>
        <p:nvSpPr>
          <p:cNvPr id="489" name="Google Shape;489;p60"/>
          <p:cNvSpPr txBox="1">
            <a:spLocks noGrp="1"/>
          </p:cNvSpPr>
          <p:nvPr>
            <p:ph type="body" idx="1"/>
          </p:nvPr>
        </p:nvSpPr>
        <p:spPr>
          <a:xfrm>
            <a:off x="0" y="274133"/>
            <a:ext cx="6612226" cy="4544447"/>
          </a:xfrm>
          <a:prstGeom prst="rect">
            <a:avLst/>
          </a:prstGeom>
        </p:spPr>
        <p:txBody>
          <a:bodyPr spcFirstLastPara="1" wrap="square" lIns="91425" tIns="91425" rIns="91425" bIns="91425" anchor="t" anchorCtr="0">
            <a:noAutofit/>
          </a:bodyPr>
          <a:lstStyle/>
          <a:p>
            <a:pPr marL="0" indent="0" algn="just">
              <a:lnSpc>
                <a:spcPct val="150000"/>
              </a:lnSpc>
              <a:buNone/>
            </a:pPr>
            <a:r>
              <a:rPr lang="en-US" sz="18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Environmental Management Systems (EMS)</a:t>
            </a:r>
          </a:p>
          <a:p>
            <a:pPr marL="285750" indent="-28575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EMS provide businesses a formal framework to efficiently identify, monitor, and manage their environmental consequences, according to </a:t>
            </a:r>
            <a:r>
              <a:rPr lang="en-US" sz="1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Disterheft</a:t>
            </a: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et al. (2012).</a:t>
            </a:r>
          </a:p>
          <a:p>
            <a:pPr marL="285750" indent="-28575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EMS may reduce resource consumption, mitigate waste creation, and evaluate environmental performance by putting policies and processes into </a:t>
            </a:r>
            <a:r>
              <a:rPr lang="en-US" sz="1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practise</a:t>
            </a: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p>
          <a:p>
            <a:pPr marL="285750" indent="-28575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Adopting EMS enables hotels to set quantifiable objectives, carry out routine environmental assessments, and methodically advance their sustainability initiatives. </a:t>
            </a:r>
          </a:p>
          <a:p>
            <a:pPr marL="285750" indent="-28575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Hotels may improve their environmental performance and save costs by becoming more efficient by taking a rigorous approach.</a:t>
            </a:r>
          </a:p>
          <a:p>
            <a:pPr marL="0" indent="0" algn="just">
              <a:lnSpc>
                <a:spcPct val="150000"/>
              </a:lnSpc>
              <a:buNone/>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p>
        </p:txBody>
      </p:sp>
      <p:sp>
        <p:nvSpPr>
          <p:cNvPr id="3" name="Rectangle 2"/>
          <p:cNvSpPr/>
          <p:nvPr/>
        </p:nvSpPr>
        <p:spPr>
          <a:xfrm>
            <a:off x="6852540" y="3024351"/>
            <a:ext cx="2193533" cy="923330"/>
          </a:xfrm>
          <a:prstGeom prst="rect">
            <a:avLst/>
          </a:prstGeom>
        </p:spPr>
        <p:txBody>
          <a:bodyPr wrap="square">
            <a:spAutoFit/>
          </a:bodyPr>
          <a:lstStyle/>
          <a:p>
            <a:pPr marL="0" indent="0" algn="ctr">
              <a:lnSpc>
                <a:spcPct val="150000"/>
              </a:lnSpc>
              <a:buNone/>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Figure 3: EMS</a:t>
            </a:r>
          </a:p>
          <a:p>
            <a:pPr marL="0" indent="0" algn="ctr">
              <a:lnSpc>
                <a:spcPct val="150000"/>
              </a:lnSpc>
              <a:buNone/>
            </a:pPr>
            <a:r>
              <a:rPr lang="en-US" sz="1200" dirty="0">
                <a:latin typeface="Times New Roman" panose="02020603050405020304" pitchFamily="18" charset="0"/>
                <a:ea typeface="Times New Roman" panose="02020603050405020304" pitchFamily="18" charset="0"/>
                <a:cs typeface="Times New Roman" panose="02020603050405020304" pitchFamily="18" charset="0"/>
              </a:rPr>
              <a:t>Source: (Supply Chain Sustainability School, 2023)</a:t>
            </a:r>
          </a:p>
        </p:txBody>
      </p:sp>
      <p:pic>
        <p:nvPicPr>
          <p:cNvPr id="6" name="Picture 5" descr="Environmental Management - Supply Chain Sustainability School"/>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732141" y="1107079"/>
            <a:ext cx="2371725" cy="1778635"/>
          </a:xfrm>
          <a:prstGeom prst="rect">
            <a:avLst/>
          </a:prstGeom>
          <a:noFill/>
          <a:ln>
            <a:noFill/>
          </a:ln>
        </p:spPr>
      </p:pic>
    </p:spTree>
    <p:extLst>
      <p:ext uri="{BB962C8B-B14F-4D97-AF65-F5344CB8AC3E}">
        <p14:creationId xmlns:p14="http://schemas.microsoft.com/office/powerpoint/2010/main" val="1865815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545"/>
        <p:cNvGrpSpPr/>
        <p:nvPr/>
      </p:nvGrpSpPr>
      <p:grpSpPr>
        <a:xfrm>
          <a:off x="0" y="0"/>
          <a:ext cx="0" cy="0"/>
          <a:chOff x="0" y="0"/>
          <a:chExt cx="0" cy="0"/>
        </a:xfrm>
      </p:grpSpPr>
      <p:sp>
        <p:nvSpPr>
          <p:cNvPr id="546" name="Google Shape;546;p65"/>
          <p:cNvSpPr txBox="1">
            <a:spLocks noGrp="1"/>
          </p:cNvSpPr>
          <p:nvPr>
            <p:ph type="subTitle" idx="1"/>
          </p:nvPr>
        </p:nvSpPr>
        <p:spPr>
          <a:xfrm>
            <a:off x="0" y="349322"/>
            <a:ext cx="6676103" cy="4469259"/>
          </a:xfrm>
          <a:prstGeom prst="rect">
            <a:avLst/>
          </a:prstGeom>
        </p:spPr>
        <p:txBody>
          <a:bodyPr spcFirstLastPara="1" wrap="square" lIns="91425" tIns="91425" rIns="91425" bIns="91425" anchor="t" anchorCtr="0">
            <a:noAutofit/>
          </a:bodyPr>
          <a:lstStyle/>
          <a:p>
            <a:pPr marL="0" indent="0" algn="just">
              <a:lnSpc>
                <a:spcPct val="150000"/>
              </a:lnSpc>
              <a:buNone/>
            </a:pPr>
            <a:r>
              <a:rPr lang="en-US" sz="1800" b="1" dirty="0">
                <a:latin typeface="Times New Roman" panose="02020603050405020304" pitchFamily="18" charset="0"/>
              </a:rPr>
              <a:t>Green Marketing</a:t>
            </a: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rPr>
              <a:t>Green marketing is a commercial strategy that aims to promote products, processes, and services that are environmentally sustainable (Grant, 2008). </a:t>
            </a: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rPr>
              <a:t>The use of environmentally friendly marketing techniques may serve as a mechanism.</a:t>
            </a:r>
          </a:p>
          <a:p>
            <a:pPr marL="285750" indent="-285750" algn="just">
              <a:lnSpc>
                <a:spcPct val="150000"/>
              </a:lnSpc>
              <a:buFont typeface="Wingdings" panose="05000000000000000000" pitchFamily="2" charset="2"/>
              <a:buChar char="Ø"/>
            </a:pPr>
            <a:r>
              <a:rPr lang="en-US" sz="1600" dirty="0">
                <a:latin typeface="Times New Roman" panose="02020603050405020304" pitchFamily="18" charset="0"/>
              </a:rPr>
              <a:t>The effective use of green marketing strategies serves as a tool for influencing customer </a:t>
            </a:r>
            <a:r>
              <a:rPr lang="en-US" sz="1600" dirty="0" err="1">
                <a:latin typeface="Times New Roman" panose="02020603050405020304" pitchFamily="18" charset="0"/>
              </a:rPr>
              <a:t>behaviour</a:t>
            </a:r>
            <a:r>
              <a:rPr lang="en-US" sz="1600" dirty="0">
                <a:latin typeface="Times New Roman" panose="02020603050405020304" pitchFamily="18" charset="0"/>
              </a:rPr>
              <a:t> towards more environmentally friendly choices, as well as improving the reputation of hotels.</a:t>
            </a:r>
          </a:p>
        </p:txBody>
      </p:sp>
      <p:pic>
        <p:nvPicPr>
          <p:cNvPr id="12" name="Picture 11" descr="Green Marketing: The Way Ahead"/>
          <p:cNvPicPr/>
          <p:nvPr/>
        </p:nvPicPr>
        <p:blipFill>
          <a:blip r:embed="rId3">
            <a:extLst>
              <a:ext uri="{28A0092B-C50C-407E-A947-70E740481C1C}">
                <a14:useLocalDpi xmlns:a14="http://schemas.microsoft.com/office/drawing/2010/main" val="0"/>
              </a:ext>
            </a:extLst>
          </a:blip>
          <a:srcRect/>
          <a:stretch>
            <a:fillRect/>
          </a:stretch>
        </p:blipFill>
        <p:spPr bwMode="auto">
          <a:xfrm>
            <a:off x="6918735" y="938104"/>
            <a:ext cx="2066925" cy="2219325"/>
          </a:xfrm>
          <a:prstGeom prst="rect">
            <a:avLst/>
          </a:prstGeom>
          <a:noFill/>
          <a:ln>
            <a:noFill/>
          </a:ln>
        </p:spPr>
      </p:pic>
      <p:sp>
        <p:nvSpPr>
          <p:cNvPr id="8" name="Rectangle 7"/>
          <p:cNvSpPr/>
          <p:nvPr/>
        </p:nvSpPr>
        <p:spPr>
          <a:xfrm>
            <a:off x="6360613" y="3301753"/>
            <a:ext cx="2783387" cy="830997"/>
          </a:xfrm>
          <a:prstGeom prst="rect">
            <a:avLst/>
          </a:prstGeom>
        </p:spPr>
        <p:txBody>
          <a:bodyPr wrap="square">
            <a:spAutoFit/>
          </a:bodyPr>
          <a:lstStyle/>
          <a:p>
            <a:pPr algn="ctr">
              <a:lnSpc>
                <a:spcPct val="150000"/>
              </a:lnSpc>
              <a:tabLst>
                <a:tab pos="2095500" algn="l"/>
                <a:tab pos="2971800" algn="ctr"/>
              </a:tabLst>
            </a:pPr>
            <a:r>
              <a:rPr lang="en-GB" sz="1600" dirty="0">
                <a:latin typeface="Times New Roman" panose="02020603050405020304" pitchFamily="18" charset="0"/>
                <a:ea typeface="Times New Roman" panose="02020603050405020304" pitchFamily="18" charset="0"/>
              </a:rPr>
              <a:t>Figure 4: Green Marketing</a:t>
            </a:r>
          </a:p>
          <a:p>
            <a:pPr algn="ctr">
              <a:lnSpc>
                <a:spcPct val="150000"/>
              </a:lnSpc>
            </a:pPr>
            <a:r>
              <a:rPr lang="en-GB" sz="1600" dirty="0">
                <a:latin typeface="Times New Roman" panose="02020603050405020304" pitchFamily="18" charset="0"/>
                <a:ea typeface="Times New Roman" panose="02020603050405020304" pitchFamily="18" charset="0"/>
              </a:rPr>
              <a:t>Source: (</a:t>
            </a:r>
            <a:r>
              <a:rPr lang="en-GB" sz="1600" dirty="0" err="1">
                <a:latin typeface="Times New Roman" panose="02020603050405020304" pitchFamily="18" charset="0"/>
                <a:ea typeface="Times New Roman" panose="02020603050405020304" pitchFamily="18" charset="0"/>
              </a:rPr>
              <a:t>Kunalbhardwaj</a:t>
            </a:r>
            <a:r>
              <a:rPr lang="en-GB" sz="1600" dirty="0">
                <a:latin typeface="Times New Roman" panose="02020603050405020304" pitchFamily="18" charset="0"/>
                <a:ea typeface="Times New Roman" panose="02020603050405020304" pitchFamily="18" charset="0"/>
              </a:rPr>
              <a:t>, 2023)</a:t>
            </a:r>
            <a:endParaRPr lang="en-GB" sz="1600" dirty="0">
              <a:effectLst/>
              <a:latin typeface="Times New Roman" panose="02020603050405020304" pitchFamily="18" charset="0"/>
              <a:ea typeface="Times New Roman" panose="02020603050405020304" pitchFamily="18"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552"/>
        <p:cNvGrpSpPr/>
        <p:nvPr/>
      </p:nvGrpSpPr>
      <p:grpSpPr>
        <a:xfrm>
          <a:off x="0" y="0"/>
          <a:ext cx="0" cy="0"/>
          <a:chOff x="0" y="0"/>
          <a:chExt cx="0" cy="0"/>
        </a:xfrm>
      </p:grpSpPr>
      <p:sp>
        <p:nvSpPr>
          <p:cNvPr id="553" name="Google Shape;553;p66"/>
          <p:cNvSpPr txBox="1">
            <a:spLocks noGrp="1"/>
          </p:cNvSpPr>
          <p:nvPr>
            <p:ph type="subTitle" idx="1"/>
          </p:nvPr>
        </p:nvSpPr>
        <p:spPr>
          <a:xfrm>
            <a:off x="0" y="298534"/>
            <a:ext cx="6403135" cy="4489223"/>
          </a:xfrm>
          <a:prstGeom prst="rect">
            <a:avLst/>
          </a:prstGeom>
        </p:spPr>
        <p:txBody>
          <a:bodyPr spcFirstLastPara="1" wrap="square" lIns="91425" tIns="91425" rIns="91425" bIns="91425" anchor="t" anchorCtr="0">
            <a:noAutofit/>
          </a:bodyPr>
          <a:lstStyle/>
          <a:p>
            <a:pPr marL="0" indent="0" algn="just">
              <a:lnSpc>
                <a:spcPct val="150000"/>
              </a:lnSpc>
              <a:buNone/>
            </a:pPr>
            <a:r>
              <a:rPr lang="en-US" sz="1800" b="1" dirty="0">
                <a:latin typeface="Times New Roman" panose="02020603050405020304" pitchFamily="18" charset="0"/>
              </a:rPr>
              <a:t>Corporate Social Responsibility (CSR)</a:t>
            </a:r>
          </a:p>
          <a:p>
            <a:pPr marL="342900" algn="just">
              <a:lnSpc>
                <a:spcPct val="150000"/>
              </a:lnSpc>
              <a:buFont typeface="Wingdings" panose="05000000000000000000" pitchFamily="2" charset="2"/>
              <a:buChar char="Ø"/>
            </a:pPr>
            <a:r>
              <a:rPr lang="en-US" sz="1600" dirty="0">
                <a:latin typeface="Times New Roman" panose="02020603050405020304" pitchFamily="18" charset="0"/>
              </a:rPr>
              <a:t>CSR is the idea that businesses have moral obligations to carry out their activities in a way that is socially and ecologically responsible, as well as having a positive influence on society (Du et al., 2010). </a:t>
            </a:r>
          </a:p>
          <a:p>
            <a:pPr marL="342900" algn="just">
              <a:lnSpc>
                <a:spcPct val="150000"/>
              </a:lnSpc>
              <a:buFont typeface="Wingdings" panose="05000000000000000000" pitchFamily="2" charset="2"/>
              <a:buChar char="Ø"/>
            </a:pPr>
            <a:r>
              <a:rPr lang="en-US" sz="1600" dirty="0">
                <a:latin typeface="Times New Roman" panose="02020603050405020304" pitchFamily="18" charset="0"/>
              </a:rPr>
              <a:t>In the hotel and hospitality sector, CSR efforts include a broad variety of activities, such as community involvement, employee welfare promotion, and environmental stewardship. </a:t>
            </a:r>
          </a:p>
          <a:p>
            <a:pPr marL="342900" algn="just">
              <a:lnSpc>
                <a:spcPct val="150000"/>
              </a:lnSpc>
              <a:buFont typeface="Wingdings" panose="05000000000000000000" pitchFamily="2" charset="2"/>
              <a:buChar char="Ø"/>
            </a:pPr>
            <a:r>
              <a:rPr lang="en-US" sz="1600" dirty="0">
                <a:latin typeface="Times New Roman" panose="02020603050405020304" pitchFamily="18" charset="0"/>
              </a:rPr>
              <a:t>Hotels have the ability to participate in CSR activities through a variety of strategies By putting CSR into </a:t>
            </a:r>
            <a:r>
              <a:rPr lang="en-US" sz="1600" dirty="0" err="1">
                <a:latin typeface="Times New Roman" panose="02020603050405020304" pitchFamily="18" charset="0"/>
              </a:rPr>
              <a:t>practise</a:t>
            </a:r>
            <a:r>
              <a:rPr lang="en-US" sz="1600" dirty="0">
                <a:latin typeface="Times New Roman" panose="02020603050405020304" pitchFamily="18" charset="0"/>
              </a:rPr>
              <a:t>, hotels may increase stakeholder trust, strengthen their brand's image, and have a good influence on society and the environment.</a:t>
            </a:r>
            <a:endParaRPr lang="en-GB" sz="1600" dirty="0">
              <a:latin typeface="Times New Roman" panose="02020603050405020304" pitchFamily="18" charset="0"/>
            </a:endParaRPr>
          </a:p>
        </p:txBody>
      </p:sp>
      <p:pic>
        <p:nvPicPr>
          <p:cNvPr id="7" name="Picture 6" descr="Csr corporate social responsibility sustainability goals market ethics resources sincerity long term vector infographics poster design banner"/>
          <p:cNvPicPr/>
          <p:nvPr/>
        </p:nvPicPr>
        <p:blipFill>
          <a:blip r:embed="rId3">
            <a:extLst>
              <a:ext uri="{28A0092B-C50C-407E-A947-70E740481C1C}">
                <a14:useLocalDpi xmlns:a14="http://schemas.microsoft.com/office/drawing/2010/main" val="0"/>
              </a:ext>
            </a:extLst>
          </a:blip>
          <a:srcRect/>
          <a:stretch>
            <a:fillRect/>
          </a:stretch>
        </p:blipFill>
        <p:spPr bwMode="auto">
          <a:xfrm>
            <a:off x="6688476" y="1038012"/>
            <a:ext cx="2252931" cy="2568218"/>
          </a:xfrm>
          <a:prstGeom prst="rect">
            <a:avLst/>
          </a:prstGeom>
          <a:noFill/>
          <a:ln>
            <a:solidFill>
              <a:schemeClr val="tx1"/>
            </a:solidFill>
          </a:ln>
        </p:spPr>
      </p:pic>
      <p:sp>
        <p:nvSpPr>
          <p:cNvPr id="4" name="Rectangle 3"/>
          <p:cNvSpPr/>
          <p:nvPr/>
        </p:nvSpPr>
        <p:spPr>
          <a:xfrm>
            <a:off x="6688476" y="3606230"/>
            <a:ext cx="2252931" cy="830997"/>
          </a:xfrm>
          <a:prstGeom prst="rect">
            <a:avLst/>
          </a:prstGeom>
        </p:spPr>
        <p:txBody>
          <a:bodyPr wrap="square">
            <a:spAutoFit/>
          </a:bodyPr>
          <a:lstStyle/>
          <a:p>
            <a:pPr algn="ctr">
              <a:lnSpc>
                <a:spcPct val="150000"/>
              </a:lnSpc>
            </a:pPr>
            <a:r>
              <a:rPr lang="en-GB" sz="1600" dirty="0">
                <a:latin typeface="Times New Roman" panose="02020603050405020304" pitchFamily="18" charset="0"/>
                <a:ea typeface="Times New Roman" panose="02020603050405020304" pitchFamily="18" charset="0"/>
              </a:rPr>
              <a:t>Figure 5: CSR</a:t>
            </a:r>
          </a:p>
          <a:p>
            <a:pPr algn="ctr">
              <a:lnSpc>
                <a:spcPct val="150000"/>
              </a:lnSpc>
            </a:pPr>
            <a:r>
              <a:rPr lang="en-GB" sz="1600" dirty="0">
                <a:latin typeface="Times New Roman" panose="02020603050405020304" pitchFamily="18" charset="0"/>
                <a:ea typeface="Times New Roman" panose="02020603050405020304" pitchFamily="18" charset="0"/>
              </a:rPr>
              <a:t>Source: (</a:t>
            </a:r>
            <a:r>
              <a:rPr lang="en-GB" sz="1600" dirty="0" err="1">
                <a:latin typeface="Times New Roman" panose="02020603050405020304" pitchFamily="18" charset="0"/>
                <a:ea typeface="Times New Roman" panose="02020603050405020304" pitchFamily="18" charset="0"/>
              </a:rPr>
              <a:t>Freepik</a:t>
            </a:r>
            <a:r>
              <a:rPr lang="en-GB" sz="1600" dirty="0">
                <a:latin typeface="Times New Roman" panose="02020603050405020304" pitchFamily="18" charset="0"/>
                <a:ea typeface="Times New Roman" panose="02020603050405020304" pitchFamily="18" charset="0"/>
              </a:rPr>
              <a:t>, 2023)</a:t>
            </a:r>
            <a:endParaRPr lang="en-GB" sz="1600" dirty="0">
              <a:effectLst/>
              <a:latin typeface="Times New Roman" panose="02020603050405020304" pitchFamily="18" charset="0"/>
              <a:ea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1" fill="hold" nodeType="clickEffect">
                                  <p:stCondLst>
                                    <p:cond delay="0"/>
                                  </p:stCondLst>
                                  <p:childTnLst>
                                    <p:set>
                                      <p:cBhvr>
                                        <p:cTn id="6" dur="1" fill="hold">
                                          <p:stCondLst>
                                            <p:cond delay="0"/>
                                          </p:stCondLst>
                                        </p:cTn>
                                        <p:tgtEl>
                                          <p:spTgt spid="553"/>
                                        </p:tgtEl>
                                        <p:attrNameLst>
                                          <p:attrName>style.visibility</p:attrName>
                                        </p:attrNameLst>
                                      </p:cBhvr>
                                      <p:to>
                                        <p:strVal val="visible"/>
                                      </p:to>
                                    </p:set>
                                    <p:anim calcmode="lin" valueType="num">
                                      <p:cBhvr additive="base">
                                        <p:cTn id="7" dur="1000"/>
                                        <p:tgtEl>
                                          <p:spTgt spid="55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571"/>
        <p:cNvGrpSpPr/>
        <p:nvPr/>
      </p:nvGrpSpPr>
      <p:grpSpPr>
        <a:xfrm>
          <a:off x="0" y="0"/>
          <a:ext cx="0" cy="0"/>
          <a:chOff x="0" y="0"/>
          <a:chExt cx="0" cy="0"/>
        </a:xfrm>
      </p:grpSpPr>
      <p:sp>
        <p:nvSpPr>
          <p:cNvPr id="574" name="Google Shape;574;p69"/>
          <p:cNvSpPr txBox="1">
            <a:spLocks noGrp="1"/>
          </p:cNvSpPr>
          <p:nvPr>
            <p:ph type="subTitle" idx="1"/>
          </p:nvPr>
        </p:nvSpPr>
        <p:spPr>
          <a:xfrm>
            <a:off x="328773" y="351671"/>
            <a:ext cx="8507002" cy="4590199"/>
          </a:xfrm>
          <a:prstGeom prst="rect">
            <a:avLst/>
          </a:prstGeom>
        </p:spPr>
        <p:txBody>
          <a:bodyPr spcFirstLastPara="1" wrap="square" lIns="91425" tIns="91425" rIns="91425" bIns="91425" anchor="t" anchorCtr="0">
            <a:noAutofit/>
          </a:bodyPr>
          <a:lstStyle/>
          <a:p>
            <a:pPr marL="0" indent="0" algn="just">
              <a:lnSpc>
                <a:spcPct val="150000"/>
              </a:lnSpc>
            </a:pPr>
            <a:r>
              <a:rPr lang="en-US" sz="18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2.2 Findings from Journal Articles</a:t>
            </a:r>
          </a:p>
          <a:p>
            <a:pPr marL="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Significant insights into the importance of sustainability within the hotel and hospitality business have been offered by recent academic publications. </a:t>
            </a:r>
          </a:p>
          <a:p>
            <a:pPr marL="285750" indent="-28575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 research by </a:t>
            </a:r>
            <a:r>
              <a:rPr lang="en-US" sz="1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Saputra</a:t>
            </a: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et al. (2023) highlighted the viability of sustainable hotels by shedding light on customers' propensity to spend more for environmentally friendly lodging.</a:t>
            </a:r>
          </a:p>
          <a:p>
            <a:pPr marL="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Bianco et al. (2023) conducted a thorough examination that demonstrated the potential for cost savings through the adoption of sustainable </a:t>
            </a:r>
            <a:r>
              <a:rPr lang="en-US" sz="1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practises</a:t>
            </a: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in the hotel industry. </a:t>
            </a:r>
          </a:p>
          <a:p>
            <a:pPr marL="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According to </a:t>
            </a:r>
            <a:r>
              <a:rPr lang="en-US" sz="1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Albarbary</a:t>
            </a: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et al. (2023), through the adoption of sustainable </a:t>
            </a:r>
            <a:r>
              <a:rPr lang="en-US" sz="1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practises</a:t>
            </a: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corporations can not only appeal to eco-friendly consumers but also attain concrete financial advantages. </a:t>
            </a:r>
          </a:p>
          <a:p>
            <a:pPr marL="0" algn="just">
              <a:lnSpc>
                <a:spcPct val="150000"/>
              </a:lnSpc>
              <a:buFont typeface="Wingdings" panose="05000000000000000000" pitchFamily="2" charset="2"/>
              <a:buChar char="Ø"/>
            </a:pP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benefits of sustainable </a:t>
            </a:r>
            <a:r>
              <a:rPr lang="en-US" sz="1600"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practises</a:t>
            </a:r>
            <a:r>
              <a:rPr lang="en-US" sz="16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both in terms of financial gains and reputation enhancement, serve as a compelling motivation for industry actors to accord priority and allocate resources towards sustainability initiatives.</a:t>
            </a:r>
          </a:p>
          <a:p>
            <a:pPr marL="0" algn="just">
              <a:lnSpc>
                <a:spcPct val="150000"/>
              </a:lnSpc>
            </a:pPr>
            <a:endParaRPr lang="en-US" sz="11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578"/>
        <p:cNvGrpSpPr/>
        <p:nvPr/>
      </p:nvGrpSpPr>
      <p:grpSpPr>
        <a:xfrm>
          <a:off x="0" y="0"/>
          <a:ext cx="0" cy="0"/>
          <a:chOff x="0" y="0"/>
          <a:chExt cx="0" cy="0"/>
        </a:xfrm>
      </p:grpSpPr>
      <p:sp>
        <p:nvSpPr>
          <p:cNvPr id="581" name="Google Shape;581;p70"/>
          <p:cNvSpPr txBox="1">
            <a:spLocks noGrp="1"/>
          </p:cNvSpPr>
          <p:nvPr>
            <p:ph type="subTitle" idx="1"/>
          </p:nvPr>
        </p:nvSpPr>
        <p:spPr>
          <a:xfrm>
            <a:off x="113016" y="457490"/>
            <a:ext cx="8917969" cy="4361090"/>
          </a:xfrm>
          <a:prstGeom prst="rect">
            <a:avLst/>
          </a:prstGeom>
        </p:spPr>
        <p:txBody>
          <a:bodyPr spcFirstLastPara="1" wrap="square" lIns="91425" tIns="91425" rIns="91425" bIns="91425" anchor="t" anchorCtr="0">
            <a:noAutofit/>
          </a:bodyPr>
          <a:lstStyle/>
          <a:p>
            <a:pPr marL="0" algn="just">
              <a:lnSpc>
                <a:spcPct val="150000"/>
              </a:lnSpc>
            </a:pPr>
            <a:r>
              <a:rPr lang="en-US" sz="18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3.1 Specific Area: Energy Consumption and Carbon Emissions</a:t>
            </a:r>
          </a:p>
          <a:p>
            <a:pPr marL="0" algn="just">
              <a:lnSpc>
                <a:spcPct val="150000"/>
              </a:lnSpc>
              <a:buFont typeface="Wingdings" panose="05000000000000000000" pitchFamily="2" charset="2"/>
              <a:buChar char="Ø"/>
            </a:pPr>
            <a:r>
              <a:rPr lang="en-US" sz="15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Hotels are known for their high energy use because of their continuous operations, and using non-renewable </a:t>
            </a:r>
          </a:p>
          <a:p>
            <a:pPr marL="0" algn="just">
              <a:lnSpc>
                <a:spcPct val="150000"/>
              </a:lnSpc>
              <a:buFont typeface="Wingdings" panose="05000000000000000000" pitchFamily="2" charset="2"/>
              <a:buChar char="Ø"/>
            </a:pPr>
            <a:r>
              <a:rPr lang="en-US" sz="15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It is possible to use sustainable techniques that aim to cut down on energy use</a:t>
            </a:r>
          </a:p>
          <a:p>
            <a:pPr marL="0" algn="just">
              <a:lnSpc>
                <a:spcPct val="150000"/>
              </a:lnSpc>
              <a:buFont typeface="Wingdings" panose="05000000000000000000" pitchFamily="2" charset="2"/>
              <a:buChar char="Ø"/>
            </a:pPr>
            <a:r>
              <a:rPr lang="en-US" sz="15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An essential step in reducing energy use and carbon emissions is the adoption of energy-efficient devices. </a:t>
            </a:r>
          </a:p>
          <a:p>
            <a:pPr marL="0" algn="just">
              <a:lnSpc>
                <a:spcPct val="150000"/>
              </a:lnSpc>
              <a:buFont typeface="Wingdings" panose="05000000000000000000" pitchFamily="2" charset="2"/>
              <a:buChar char="Ø"/>
            </a:pPr>
            <a:r>
              <a:rPr lang="en-US" sz="15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Hotels have the financial ability to invest in the acquisition of cutting-edge HVAC systems</a:t>
            </a:r>
          </a:p>
          <a:p>
            <a:pPr marL="0" algn="just">
              <a:lnSpc>
                <a:spcPct val="150000"/>
              </a:lnSpc>
              <a:buFont typeface="Wingdings" panose="05000000000000000000" pitchFamily="2" charset="2"/>
              <a:buChar char="Ø"/>
            </a:pPr>
            <a:r>
              <a:rPr lang="en-US" sz="15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Intelligent controls and sensors may be included into these systems to make it easier</a:t>
            </a:r>
          </a:p>
          <a:p>
            <a:pPr marL="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A key strategy for lowering carbon emissions in the hotel industry is the deployment of renewable energy sources. </a:t>
            </a:r>
          </a:p>
          <a:p>
            <a:pPr marL="0" algn="just">
              <a:lnSpc>
                <a:spcPct val="150000"/>
              </a:lnSpc>
              <a:buFont typeface="Wingdings" panose="05000000000000000000" pitchFamily="2" charset="2"/>
              <a:buChar char="Ø"/>
            </a:pPr>
            <a:r>
              <a:rPr lang="en-US" sz="15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installation of solar panels on the rooftops of hotels can provide a source of renewable energy </a:t>
            </a:r>
          </a:p>
          <a:p>
            <a:pPr marL="0" algn="just">
              <a:lnSpc>
                <a:spcPct val="150000"/>
              </a:lnSpc>
              <a:buFont typeface="Wingdings" panose="05000000000000000000" pitchFamily="2" charset="2"/>
              <a:buChar char="Ø"/>
            </a:pPr>
            <a:r>
              <a:rPr lang="en-US" sz="15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hotels have the option to establish collaborative relationships with regional providers of sustainable energy</a:t>
            </a:r>
          </a:p>
          <a:p>
            <a:pPr marL="0" algn="just">
              <a:lnSpc>
                <a:spcPct val="150000"/>
              </a:lnSpc>
              <a:buFont typeface="Wingdings" panose="05000000000000000000" pitchFamily="2" charset="2"/>
              <a:buChar char="Ø"/>
            </a:pPr>
            <a:r>
              <a:rPr lang="en-US" sz="15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installation of automated energy monitoring systems in hotels enables the tracking and analysis of energy consumption patterns, identification of areas with high energy usage, and implementation of specific efficiency measures.</a:t>
            </a:r>
          </a:p>
        </p:txBody>
      </p:sp>
      <p:sp>
        <p:nvSpPr>
          <p:cNvPr id="2" name="TextBox 1"/>
          <p:cNvSpPr txBox="1"/>
          <p:nvPr/>
        </p:nvSpPr>
        <p:spPr>
          <a:xfrm>
            <a:off x="2311685" y="257435"/>
            <a:ext cx="5619965"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3. Application to the Hotel and Hospitality Sector</a:t>
            </a:r>
            <a:endParaRPr lang="en-GB" sz="2000" b="1" dirty="0">
              <a:latin typeface="Times New Roman" panose="02020603050405020304" pitchFamily="18" charset="0"/>
              <a:cs typeface="Times New Roman" panose="02020603050405020304" pitchFamily="18"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fill="hold" nodeType="withEffect">
                                  <p:stCondLst>
                                    <p:cond delay="0"/>
                                  </p:stCondLst>
                                  <p:childTnLst>
                                    <p:set>
                                      <p:cBhvr>
                                        <p:cTn id="6" dur="1" fill="hold">
                                          <p:stCondLst>
                                            <p:cond delay="0"/>
                                          </p:stCondLst>
                                        </p:cTn>
                                        <p:tgtEl>
                                          <p:spTgt spid="581"/>
                                        </p:tgtEl>
                                        <p:attrNameLst>
                                          <p:attrName>style.visibility</p:attrName>
                                        </p:attrNameLst>
                                      </p:cBhvr>
                                      <p:to>
                                        <p:strVal val="visible"/>
                                      </p:to>
                                    </p:set>
                                    <p:anim calcmode="lin" valueType="num">
                                      <p:cBhvr additive="base">
                                        <p:cTn id="7" dur="1000"/>
                                        <p:tgtEl>
                                          <p:spTgt spid="581"/>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904"/>
        <p:cNvGrpSpPr/>
        <p:nvPr/>
      </p:nvGrpSpPr>
      <p:grpSpPr>
        <a:xfrm>
          <a:off x="0" y="0"/>
          <a:ext cx="0" cy="0"/>
          <a:chOff x="0" y="0"/>
          <a:chExt cx="0" cy="0"/>
        </a:xfrm>
      </p:grpSpPr>
      <p:sp>
        <p:nvSpPr>
          <p:cNvPr id="15" name="TextBox 14"/>
          <p:cNvSpPr txBox="1"/>
          <p:nvPr/>
        </p:nvSpPr>
        <p:spPr>
          <a:xfrm>
            <a:off x="318500" y="267129"/>
            <a:ext cx="8548098" cy="4939814"/>
          </a:xfrm>
          <a:prstGeom prst="rect">
            <a:avLst/>
          </a:prstGeom>
          <a:noFill/>
        </p:spPr>
        <p:txBody>
          <a:bodyPr wrap="square" rtlCol="0">
            <a:spAutoFit/>
          </a:bodyPr>
          <a:lstStyle/>
          <a:p>
            <a:pPr algn="just">
              <a:lnSpc>
                <a:spcPct val="150000"/>
              </a:lnSpc>
            </a:pPr>
            <a:r>
              <a:rPr lang="en-US" sz="1800" b="1"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3.2 Management Response to Sustainability: Travelodge Example and Its Limitations</a:t>
            </a:r>
          </a:p>
          <a:p>
            <a:pPr marL="171450" indent="-171450" algn="just">
              <a:lnSpc>
                <a:spcPct val="150000"/>
              </a:lnSpc>
              <a:buFont typeface="Wingdings" panose="05000000000000000000" pitchFamily="2" charset="2"/>
              <a:buChar char="Ø"/>
            </a:pPr>
            <a:r>
              <a:rPr lang="en-US" sz="16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Travelodge has acknowledged the significance of mitigating energy consumption and carbon emissions. </a:t>
            </a:r>
          </a:p>
          <a:p>
            <a:pPr marL="171450" indent="-171450" algn="just">
              <a:lnSpc>
                <a:spcPct val="150000"/>
              </a:lnSpc>
              <a:buFont typeface="Wingdings" panose="05000000000000000000" pitchFamily="2" charset="2"/>
              <a:buChar char="Ø"/>
            </a:pPr>
            <a:r>
              <a:rPr lang="en-US" sz="16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he </a:t>
            </a:r>
            <a:r>
              <a:rPr lang="en-US" sz="1600" dirty="0" err="1">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sz="16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 has implemented preemptive actions to mitigate its ecological footprint and advance sustainability</a:t>
            </a:r>
          </a:p>
          <a:p>
            <a:pPr marL="171450" indent="-171450" algn="just">
              <a:lnSpc>
                <a:spcPct val="150000"/>
              </a:lnSpc>
              <a:buFont typeface="Wingdings" panose="05000000000000000000" pitchFamily="2" charset="2"/>
              <a:buChar char="Ø"/>
            </a:pPr>
            <a:r>
              <a:rPr lang="en-US" sz="16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Travelodge has made significant investments in energy-efficient lighting, heating, and cooling systems within its hotels, resulting in notable decreases in both energy consumption and carbon emissions. </a:t>
            </a:r>
          </a:p>
          <a:p>
            <a:pPr marL="171450" indent="-171450" algn="just">
              <a:lnSpc>
                <a:spcPct val="150000"/>
              </a:lnSpc>
              <a:buFont typeface="Wingdings" panose="05000000000000000000" pitchFamily="2" charset="2"/>
              <a:buChar char="Ø"/>
            </a:pPr>
            <a:r>
              <a:rPr lang="en-US" sz="16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The implementation of energy-efficient technologies in older properties may pose difficulties owing to architectural limitations and the requirement for substantial financial resources. </a:t>
            </a:r>
          </a:p>
          <a:p>
            <a:pPr marL="171450" indent="-171450" algn="just">
              <a:lnSpc>
                <a:spcPct val="150000"/>
              </a:lnSpc>
              <a:buFont typeface="Wingdings" panose="05000000000000000000" pitchFamily="2" charset="2"/>
              <a:buChar char="Ø"/>
            </a:pPr>
            <a:r>
              <a:rPr lang="en-US" sz="16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The implementation of modern energy-saving systems in older buildings may present significant financial and logistical challenges for hotel chains</a:t>
            </a:r>
          </a:p>
          <a:p>
            <a:pPr marL="171450" indent="-171450" algn="just">
              <a:lnSpc>
                <a:spcPct val="150000"/>
              </a:lnSpc>
              <a:buFont typeface="Wingdings" panose="05000000000000000000" pitchFamily="2" charset="2"/>
              <a:buChar char="Ø"/>
            </a:pPr>
            <a:endParaRPr lang="en-US" sz="1600"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660"/>
        <p:cNvGrpSpPr/>
        <p:nvPr/>
      </p:nvGrpSpPr>
      <p:grpSpPr>
        <a:xfrm>
          <a:off x="0" y="0"/>
          <a:ext cx="0" cy="0"/>
          <a:chOff x="0" y="0"/>
          <a:chExt cx="0" cy="0"/>
        </a:xfrm>
      </p:grpSpPr>
      <p:sp>
        <p:nvSpPr>
          <p:cNvPr id="662" name="Google Shape;662;p77"/>
          <p:cNvSpPr txBox="1">
            <a:spLocks noGrp="1"/>
          </p:cNvSpPr>
          <p:nvPr>
            <p:ph type="subTitle" idx="1"/>
          </p:nvPr>
        </p:nvSpPr>
        <p:spPr>
          <a:xfrm>
            <a:off x="380144" y="270785"/>
            <a:ext cx="8383712" cy="4475876"/>
          </a:xfrm>
          <a:prstGeom prst="rect">
            <a:avLst/>
          </a:prstGeom>
        </p:spPr>
        <p:txBody>
          <a:bodyPr spcFirstLastPara="1" wrap="square" lIns="91425" tIns="91425" rIns="91425" bIns="91425" anchor="t" anchorCtr="0">
            <a:noAutofit/>
          </a:bodyPr>
          <a:lstStyle/>
          <a:p>
            <a:pPr marL="0" indent="0" algn="just">
              <a:lnSpc>
                <a:spcPct val="150000"/>
              </a:lnSpc>
            </a:pPr>
            <a:r>
              <a:rPr lang="en-US" sz="1700" b="1" dirty="0">
                <a:solidFill>
                  <a:schemeClr val="tx1"/>
                </a:solidFill>
                <a:latin typeface="Times New Roman" panose="02020603050405020304" pitchFamily="18" charset="0"/>
                <a:ea typeface="Times New Roman" panose="02020603050405020304" pitchFamily="18" charset="0"/>
                <a:cs typeface="Times New Roman" panose="02020603050405020304" pitchFamily="18" charset="0"/>
              </a:rPr>
              <a:t>3.2 Management Response to Sustainability: Travelodge Example and Its Limitations</a:t>
            </a:r>
            <a:endParaRPr lang="en-US" sz="17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issue of reconciling sustainability objectives with economic feasibility is a significant consideration, particularly for budget hotels</a:t>
            </a:r>
          </a:p>
          <a:p>
            <a:pPr marL="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expenses linked to the adoption of sustainable measures may have an impact on room rates and overall profitability.</a:t>
            </a:r>
          </a:p>
          <a:p>
            <a:pPr marL="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 order to surmount these constraints, Travelodge may opt for a gradual strategy to upgrade its antiquated establishments, giving precedence</a:t>
            </a:r>
          </a:p>
          <a:p>
            <a:pPr marL="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a:t>
            </a:r>
            <a:r>
              <a:rPr lang="en-US"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organisation</a:t>
            </a: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may consider investigating potential collaborations with energy service enterprises or government-sponsored funding initiatives </a:t>
            </a:r>
          </a:p>
          <a:p>
            <a:pPr marL="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Travelodge may concentrate on augmenting employee training and engagement initiatives to cultivate a sustainable culture within the company.</a:t>
            </a:r>
          </a:p>
          <a:p>
            <a:pPr marL="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Through the implementation of sustainability initiatives that educate and engage staff members.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660"/>
        <p:cNvGrpSpPr/>
        <p:nvPr/>
      </p:nvGrpSpPr>
      <p:grpSpPr>
        <a:xfrm>
          <a:off x="0" y="0"/>
          <a:ext cx="0" cy="0"/>
          <a:chOff x="0" y="0"/>
          <a:chExt cx="0" cy="0"/>
        </a:xfrm>
      </p:grpSpPr>
      <p:sp>
        <p:nvSpPr>
          <p:cNvPr id="662" name="Google Shape;662;p77"/>
          <p:cNvSpPr txBox="1">
            <a:spLocks noGrp="1"/>
          </p:cNvSpPr>
          <p:nvPr>
            <p:ph type="subTitle" idx="1"/>
          </p:nvPr>
        </p:nvSpPr>
        <p:spPr>
          <a:xfrm>
            <a:off x="1191803" y="945026"/>
            <a:ext cx="6955603" cy="2774218"/>
          </a:xfrm>
          <a:prstGeom prst="rect">
            <a:avLst/>
          </a:prstGeom>
        </p:spPr>
        <p:txBody>
          <a:bodyPr spcFirstLastPara="1" wrap="square" lIns="91425" tIns="91425" rIns="91425" bIns="91425" anchor="t" anchorCtr="0">
            <a:noAutofit/>
          </a:bodyPr>
          <a:lstStyle/>
          <a:p>
            <a:pPr marL="0" indent="0" algn="just">
              <a:lnSpc>
                <a:spcPct val="150000"/>
              </a:lnSpc>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In order to effectively tackle this challenge, it is possible to assess the following strategies:</a:t>
            </a: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Establishing industry-wide standards and certifications</a:t>
            </a: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Providing financial incentives</a:t>
            </a: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Encouraging research and development </a:t>
            </a: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Enhancing industry collaboration</a:t>
            </a: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Embracing technology and innovation</a:t>
            </a:r>
          </a:p>
        </p:txBody>
      </p:sp>
      <p:sp>
        <p:nvSpPr>
          <p:cNvPr id="2" name="TextBox 1"/>
          <p:cNvSpPr txBox="1"/>
          <p:nvPr/>
        </p:nvSpPr>
        <p:spPr>
          <a:xfrm>
            <a:off x="308225" y="267514"/>
            <a:ext cx="8476180"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4. Evaluate future policy and management options for dealing with this issue</a:t>
            </a:r>
          </a:p>
        </p:txBody>
      </p:sp>
    </p:spTree>
    <p:extLst>
      <p:ext uri="{BB962C8B-B14F-4D97-AF65-F5344CB8AC3E}">
        <p14:creationId xmlns:p14="http://schemas.microsoft.com/office/powerpoint/2010/main" val="5061697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660"/>
        <p:cNvGrpSpPr/>
        <p:nvPr/>
      </p:nvGrpSpPr>
      <p:grpSpPr>
        <a:xfrm>
          <a:off x="0" y="0"/>
          <a:ext cx="0" cy="0"/>
          <a:chOff x="0" y="0"/>
          <a:chExt cx="0" cy="0"/>
        </a:xfrm>
      </p:grpSpPr>
      <p:sp>
        <p:nvSpPr>
          <p:cNvPr id="662" name="Google Shape;662;p77"/>
          <p:cNvSpPr txBox="1">
            <a:spLocks noGrp="1"/>
          </p:cNvSpPr>
          <p:nvPr>
            <p:ph type="subTitle" idx="1"/>
          </p:nvPr>
        </p:nvSpPr>
        <p:spPr>
          <a:xfrm>
            <a:off x="308225" y="498195"/>
            <a:ext cx="8476180" cy="4212601"/>
          </a:xfrm>
          <a:prstGeom prst="rect">
            <a:avLst/>
          </a:prstGeom>
        </p:spPr>
        <p:txBody>
          <a:bodyPr spcFirstLastPara="1" wrap="square" lIns="91425" tIns="91425" rIns="91425" bIns="91425" anchor="t" anchorCtr="0">
            <a:noAutofit/>
          </a:bodyPr>
          <a:lstStyle/>
          <a:p>
            <a:pPr marL="0" indent="0" algn="just">
              <a:lnSpc>
                <a:spcPct val="150000"/>
              </a:lnSpc>
            </a:pPr>
            <a:r>
              <a:rPr lang="en-US" sz="18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Based on the evaluations, the following general recommendations can be made:</a:t>
            </a:r>
            <a:endParaRPr lang="en-US" sz="18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Governments can offer incentives for sustainable </a:t>
            </a:r>
            <a:r>
              <a:rPr lang="en-US"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practises</a:t>
            </a: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and extend financial support in the form of tax incentives, grants, or subsidies. </a:t>
            </a: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adoption of energy-efficient technologies and renewable energy sources by hotels will be incentivized</a:t>
            </a: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Through collaborative efforts, the industry can effectively surmount shared obstacles and expedite advancements towards a more sustainable future.</a:t>
            </a: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Travelodge should give precedence to the dissemination of knowledge and consciousness among consumers. </a:t>
            </a: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Hotels can enhance consumer awareness regarding environmentally conscious choices by means of transparent communication of their sustainability initiatives. </a:t>
            </a:r>
          </a:p>
        </p:txBody>
      </p:sp>
      <p:sp>
        <p:nvSpPr>
          <p:cNvPr id="2" name="TextBox 1"/>
          <p:cNvSpPr txBox="1"/>
          <p:nvPr/>
        </p:nvSpPr>
        <p:spPr>
          <a:xfrm>
            <a:off x="308225" y="267514"/>
            <a:ext cx="8476180"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4. Evaluate future policy and management options for dealing with this issue</a:t>
            </a:r>
          </a:p>
        </p:txBody>
      </p:sp>
    </p:spTree>
    <p:extLst>
      <p:ext uri="{BB962C8B-B14F-4D97-AF65-F5344CB8AC3E}">
        <p14:creationId xmlns:p14="http://schemas.microsoft.com/office/powerpoint/2010/main" val="28556210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660"/>
        <p:cNvGrpSpPr/>
        <p:nvPr/>
      </p:nvGrpSpPr>
      <p:grpSpPr>
        <a:xfrm>
          <a:off x="0" y="0"/>
          <a:ext cx="0" cy="0"/>
          <a:chOff x="0" y="0"/>
          <a:chExt cx="0" cy="0"/>
        </a:xfrm>
      </p:grpSpPr>
      <p:sp>
        <p:nvSpPr>
          <p:cNvPr id="662" name="Google Shape;662;p77"/>
          <p:cNvSpPr txBox="1">
            <a:spLocks noGrp="1"/>
          </p:cNvSpPr>
          <p:nvPr>
            <p:ph type="subTitle" idx="1"/>
          </p:nvPr>
        </p:nvSpPr>
        <p:spPr>
          <a:xfrm>
            <a:off x="174661" y="498195"/>
            <a:ext cx="8794678" cy="4310111"/>
          </a:xfrm>
          <a:prstGeom prst="rect">
            <a:avLst/>
          </a:prstGeom>
        </p:spPr>
        <p:txBody>
          <a:bodyPr spcFirstLastPara="1" wrap="square" lIns="91425" tIns="91425" rIns="91425" bIns="91425" anchor="t" anchorCtr="0">
            <a:noAutofit/>
          </a:bodyPr>
          <a:lstStyle/>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importance of sustainability within the hotel and hospitality industry is of great significance and should not be underestimated. </a:t>
            </a: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need to adopt sustainable </a:t>
            </a:r>
            <a:r>
              <a:rPr lang="en-US"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practises</a:t>
            </a: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has been necessitated by the contribution of the industry</a:t>
            </a: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The </a:t>
            </a:r>
            <a:r>
              <a:rPr lang="en-US" dirty="0" err="1">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utilisation</a:t>
            </a: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of theoretical frameworks and conceptual models, such as the Triple Bottom Line, sustainable development, environmental management systems, green marketing, and corporate social responsibility, enables hotels to effectively tackle the environmental, social, and economic aspects of their operations. </a:t>
            </a: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It is imperative to surmount obstacles such as fiscal restrictions and structural constraints. </a:t>
            </a:r>
          </a:p>
          <a:p>
            <a:pPr marL="285750" indent="-285750" algn="just">
              <a:lnSpc>
                <a:spcPct val="150000"/>
              </a:lnSpc>
              <a:buFont typeface="Wingdings" panose="05000000000000000000" pitchFamily="2" charset="2"/>
              <a:buChar char="Ø"/>
            </a:pPr>
            <a:r>
              <a:rPr lang="en-US"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It is recommended that the hotel and hospitality sector pursue various future policy and management options, such as industry-wide standards, financial incentives, research and development, collaboration, and technological innovation, in order to ensure a more sustainable future.</a:t>
            </a:r>
            <a:endParaRPr lang="en-US" sz="140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2" name="TextBox 1"/>
          <p:cNvSpPr txBox="1"/>
          <p:nvPr/>
        </p:nvSpPr>
        <p:spPr>
          <a:xfrm>
            <a:off x="4171308" y="298140"/>
            <a:ext cx="1695236" cy="400110"/>
          </a:xfrm>
          <a:prstGeom prst="rect">
            <a:avLst/>
          </a:prstGeom>
          <a:noFill/>
        </p:spPr>
        <p:txBody>
          <a:bodyPr wrap="square" rtlCol="0">
            <a:spAutoFit/>
          </a:bodyPr>
          <a:lstStyle/>
          <a:p>
            <a:r>
              <a:rPr lang="en-US" sz="2000" b="1" dirty="0">
                <a:latin typeface="Times New Roman" panose="02020603050405020304" pitchFamily="18" charset="0"/>
                <a:cs typeface="Times New Roman" panose="02020603050405020304" pitchFamily="18" charset="0"/>
              </a:rPr>
              <a:t>5. Conclusion</a:t>
            </a:r>
          </a:p>
        </p:txBody>
      </p:sp>
    </p:spTree>
    <p:extLst>
      <p:ext uri="{BB962C8B-B14F-4D97-AF65-F5344CB8AC3E}">
        <p14:creationId xmlns:p14="http://schemas.microsoft.com/office/powerpoint/2010/main" val="33127759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493"/>
        <p:cNvGrpSpPr/>
        <p:nvPr/>
      </p:nvGrpSpPr>
      <p:grpSpPr>
        <a:xfrm>
          <a:off x="0" y="0"/>
          <a:ext cx="0" cy="0"/>
          <a:chOff x="0" y="0"/>
          <a:chExt cx="0" cy="0"/>
        </a:xfrm>
      </p:grpSpPr>
      <p:sp>
        <p:nvSpPr>
          <p:cNvPr id="494" name="Google Shape;494;p61"/>
          <p:cNvSpPr txBox="1">
            <a:spLocks noGrp="1"/>
          </p:cNvSpPr>
          <p:nvPr>
            <p:ph type="title"/>
          </p:nvPr>
        </p:nvSpPr>
        <p:spPr>
          <a:xfrm>
            <a:off x="3686176" y="167873"/>
            <a:ext cx="2476072" cy="551568"/>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US" sz="2400" b="1" dirty="0">
                <a:latin typeface="Times New Roman" panose="02020603050405020304" pitchFamily="18" charset="0"/>
                <a:cs typeface="Times New Roman" panose="02020603050405020304" pitchFamily="18" charset="0"/>
              </a:rPr>
              <a:t>References</a:t>
            </a:r>
            <a:endParaRPr sz="2400" b="1" dirty="0">
              <a:latin typeface="Times New Roman" panose="02020603050405020304" pitchFamily="18" charset="0"/>
              <a:cs typeface="Times New Roman" panose="02020603050405020304" pitchFamily="18" charset="0"/>
            </a:endParaRPr>
          </a:p>
        </p:txBody>
      </p:sp>
      <p:sp>
        <p:nvSpPr>
          <p:cNvPr id="2" name="TextBox 1"/>
          <p:cNvSpPr txBox="1"/>
          <p:nvPr/>
        </p:nvSpPr>
        <p:spPr>
          <a:xfrm>
            <a:off x="82193" y="626724"/>
            <a:ext cx="8938517" cy="4274119"/>
          </a:xfrm>
          <a:prstGeom prst="rect">
            <a:avLst/>
          </a:prstGeom>
          <a:noFill/>
        </p:spPr>
        <p:txBody>
          <a:bodyPr wrap="square" rtlCol="0">
            <a:spAutoFit/>
          </a:bodyPr>
          <a:lstStyle/>
          <a:p>
            <a:pPr algn="just">
              <a:lnSpc>
                <a:spcPct val="150000"/>
              </a:lnSpc>
            </a:pPr>
            <a:r>
              <a:rPr lang="en-GB" sz="700" dirty="0">
                <a:latin typeface="Times New Roman" panose="02020603050405020304" pitchFamily="18" charset="0"/>
                <a:ea typeface="Times New Roman" panose="02020603050405020304" pitchFamily="18" charset="0"/>
              </a:rPr>
              <a:t>Adams, C., Frost, G. and Webber, W., 2013. Triple bottom line: A review of the literature. The triple bottom line, pp.39-47.</a:t>
            </a:r>
          </a:p>
          <a:p>
            <a:pPr algn="just">
              <a:lnSpc>
                <a:spcPct val="150000"/>
              </a:lnSpc>
            </a:pPr>
            <a:r>
              <a:rPr lang="en-GB" sz="700" dirty="0" err="1">
                <a:latin typeface="Times New Roman" panose="02020603050405020304" pitchFamily="18" charset="0"/>
                <a:ea typeface="Times New Roman" panose="02020603050405020304" pitchFamily="18" charset="0"/>
              </a:rPr>
              <a:t>Albarbary</a:t>
            </a:r>
            <a:r>
              <a:rPr lang="en-GB" sz="700" dirty="0">
                <a:latin typeface="Times New Roman" panose="02020603050405020304" pitchFamily="18" charset="0"/>
                <a:ea typeface="Times New Roman" panose="02020603050405020304" pitchFamily="18" charset="0"/>
              </a:rPr>
              <a:t>, M.M., </a:t>
            </a:r>
            <a:r>
              <a:rPr lang="en-GB" sz="700" dirty="0" err="1">
                <a:latin typeface="Times New Roman" panose="02020603050405020304" pitchFamily="18" charset="0"/>
                <a:ea typeface="Times New Roman" panose="02020603050405020304" pitchFamily="18" charset="0"/>
              </a:rPr>
              <a:t>Tahwia</a:t>
            </a:r>
            <a:r>
              <a:rPr lang="en-GB" sz="700" dirty="0">
                <a:latin typeface="Times New Roman" panose="02020603050405020304" pitchFamily="18" charset="0"/>
                <a:ea typeface="Times New Roman" panose="02020603050405020304" pitchFamily="18" charset="0"/>
              </a:rPr>
              <a:t>, A.M. and </a:t>
            </a:r>
            <a:r>
              <a:rPr lang="en-GB" sz="700" dirty="0" err="1">
                <a:latin typeface="Times New Roman" panose="02020603050405020304" pitchFamily="18" charset="0"/>
                <a:ea typeface="Times New Roman" panose="02020603050405020304" pitchFamily="18" charset="0"/>
              </a:rPr>
              <a:t>Elmasoudi</a:t>
            </a:r>
            <a:r>
              <a:rPr lang="en-GB" sz="700" dirty="0">
                <a:latin typeface="Times New Roman" panose="02020603050405020304" pitchFamily="18" charset="0"/>
                <a:ea typeface="Times New Roman" panose="02020603050405020304" pitchFamily="18" charset="0"/>
              </a:rPr>
              <a:t>, I., 2023. Integration between sustainability and value engineering in the production of eco-friendly concrete. Sustainability, 15(4), p.3565.</a:t>
            </a:r>
          </a:p>
          <a:p>
            <a:pPr algn="just">
              <a:lnSpc>
                <a:spcPct val="150000"/>
              </a:lnSpc>
            </a:pPr>
            <a:r>
              <a:rPr lang="en-GB" sz="700" dirty="0">
                <a:latin typeface="Times New Roman" panose="02020603050405020304" pitchFamily="18" charset="0"/>
                <a:ea typeface="Times New Roman" panose="02020603050405020304" pitchFamily="18" charset="0"/>
              </a:rPr>
              <a:t>Amanda Bahraini (2021). The Triple Bottom Line of Sustainability in Waste Management. [online] Waste4Change. Available at: https://waste4change.com/blog/the-triple-bottom-line-of-sustainability-in-waste-management/ [Accessed 31 May 2023].</a:t>
            </a:r>
          </a:p>
          <a:p>
            <a:pPr algn="just">
              <a:lnSpc>
                <a:spcPct val="150000"/>
              </a:lnSpc>
            </a:pPr>
            <a:r>
              <a:rPr lang="en-GB" sz="700" dirty="0">
                <a:latin typeface="Times New Roman" panose="02020603050405020304" pitchFamily="18" charset="0"/>
                <a:ea typeface="Times New Roman" panose="02020603050405020304" pitchFamily="18" charset="0"/>
              </a:rPr>
              <a:t>Bianco, S., Bernard, S. and </a:t>
            </a:r>
            <a:r>
              <a:rPr lang="en-GB" sz="700" dirty="0" err="1">
                <a:latin typeface="Times New Roman" panose="02020603050405020304" pitchFamily="18" charset="0"/>
                <a:ea typeface="Times New Roman" panose="02020603050405020304" pitchFamily="18" charset="0"/>
              </a:rPr>
              <a:t>Singal</a:t>
            </a:r>
            <a:r>
              <a:rPr lang="en-GB" sz="700" dirty="0">
                <a:latin typeface="Times New Roman" panose="02020603050405020304" pitchFamily="18" charset="0"/>
                <a:ea typeface="Times New Roman" panose="02020603050405020304" pitchFamily="18" charset="0"/>
              </a:rPr>
              <a:t>, M., 2023. The impact of sustainability certifications on performance and competitive action in hotels. International Journal of Hospitality Management, 108, p.103379.</a:t>
            </a:r>
          </a:p>
          <a:p>
            <a:pPr algn="just">
              <a:lnSpc>
                <a:spcPct val="150000"/>
              </a:lnSpc>
            </a:pPr>
            <a:r>
              <a:rPr lang="en-GB" sz="700" dirty="0" err="1">
                <a:latin typeface="Times New Roman" panose="02020603050405020304" pitchFamily="18" charset="0"/>
                <a:ea typeface="Times New Roman" panose="02020603050405020304" pitchFamily="18" charset="0"/>
              </a:rPr>
              <a:t>Disterheft</a:t>
            </a:r>
            <a:r>
              <a:rPr lang="en-GB" sz="700" dirty="0">
                <a:latin typeface="Times New Roman" panose="02020603050405020304" pitchFamily="18" charset="0"/>
                <a:ea typeface="Times New Roman" panose="02020603050405020304" pitchFamily="18" charset="0"/>
              </a:rPr>
              <a:t>, A., da Silva </a:t>
            </a:r>
            <a:r>
              <a:rPr lang="en-GB" sz="700" dirty="0" err="1">
                <a:latin typeface="Times New Roman" panose="02020603050405020304" pitchFamily="18" charset="0"/>
                <a:ea typeface="Times New Roman" panose="02020603050405020304" pitchFamily="18" charset="0"/>
              </a:rPr>
              <a:t>Caeiro</a:t>
            </a:r>
            <a:r>
              <a:rPr lang="en-GB" sz="700" dirty="0">
                <a:latin typeface="Times New Roman" panose="02020603050405020304" pitchFamily="18" charset="0"/>
                <a:ea typeface="Times New Roman" panose="02020603050405020304" pitchFamily="18" charset="0"/>
              </a:rPr>
              <a:t>, S.S.F., Ramos, M.R. and de Miranda </a:t>
            </a:r>
            <a:r>
              <a:rPr lang="en-GB" sz="700" dirty="0" err="1">
                <a:latin typeface="Times New Roman" panose="02020603050405020304" pitchFamily="18" charset="0"/>
                <a:ea typeface="Times New Roman" panose="02020603050405020304" pitchFamily="18" charset="0"/>
              </a:rPr>
              <a:t>Azeiteiro</a:t>
            </a:r>
            <a:r>
              <a:rPr lang="en-GB" sz="700" dirty="0">
                <a:latin typeface="Times New Roman" panose="02020603050405020304" pitchFamily="18" charset="0"/>
                <a:ea typeface="Times New Roman" panose="02020603050405020304" pitchFamily="18" charset="0"/>
              </a:rPr>
              <a:t>, U.M., 2012. Environmental Management Systems (EMS) implementation processes and practices in European higher education institutions–Top-down versus participatory approaches. Journal of Cleaner Production, 31, pp.80-90.</a:t>
            </a:r>
          </a:p>
          <a:p>
            <a:pPr algn="just">
              <a:lnSpc>
                <a:spcPct val="150000"/>
              </a:lnSpc>
            </a:pPr>
            <a:r>
              <a:rPr lang="en-GB" sz="700" dirty="0">
                <a:latin typeface="Times New Roman" panose="02020603050405020304" pitchFamily="18" charset="0"/>
                <a:ea typeface="Times New Roman" panose="02020603050405020304" pitchFamily="18" charset="0"/>
              </a:rPr>
              <a:t>Du, S., Bhattacharya, C.B. and Sen, S., 2010. Maximizing business returns to corporate social responsibility (CSR): The role of CSR communication. International journal of management reviews, 12(1), pp.8-19.</a:t>
            </a:r>
          </a:p>
          <a:p>
            <a:pPr algn="just">
              <a:lnSpc>
                <a:spcPct val="150000"/>
              </a:lnSpc>
            </a:pPr>
            <a:r>
              <a:rPr lang="en-GB" sz="700" dirty="0" err="1">
                <a:latin typeface="Times New Roman" panose="02020603050405020304" pitchFamily="18" charset="0"/>
                <a:ea typeface="Times New Roman" panose="02020603050405020304" pitchFamily="18" charset="0"/>
              </a:rPr>
              <a:t>Freepik</a:t>
            </a:r>
            <a:r>
              <a:rPr lang="en-GB" sz="700" dirty="0">
                <a:latin typeface="Times New Roman" panose="02020603050405020304" pitchFamily="18" charset="0"/>
                <a:ea typeface="Times New Roman" panose="02020603050405020304" pitchFamily="18" charset="0"/>
              </a:rPr>
              <a:t>. (2023). Premium Vector | </a:t>
            </a:r>
            <a:r>
              <a:rPr lang="en-GB" sz="700" dirty="0" err="1">
                <a:latin typeface="Times New Roman" panose="02020603050405020304" pitchFamily="18" charset="0"/>
                <a:ea typeface="Times New Roman" panose="02020603050405020304" pitchFamily="18" charset="0"/>
              </a:rPr>
              <a:t>Csr</a:t>
            </a:r>
            <a:r>
              <a:rPr lang="en-GB" sz="700" dirty="0">
                <a:latin typeface="Times New Roman" panose="02020603050405020304" pitchFamily="18" charset="0"/>
                <a:ea typeface="Times New Roman" panose="02020603050405020304" pitchFamily="18" charset="0"/>
              </a:rPr>
              <a:t> corporate social responsibility sustainability goals market ethics resources sincerity long term vector infographics poster design banner. [online] Available at: https://www.freepik.com/premium-vector/csr-corporate-social-responsibility-sustainability-goals-market-ethics-resources-sincerity-long-term-vector-infographics-poster-design-banner_24522525.htm#query=corporate%20social%20responsibility&amp;position=9&amp;from_view=keyword&amp;track=ais [Accessed 31 May 2023].</a:t>
            </a:r>
          </a:p>
          <a:p>
            <a:pPr algn="just">
              <a:lnSpc>
                <a:spcPct val="150000"/>
              </a:lnSpc>
            </a:pPr>
            <a:r>
              <a:rPr lang="en-GB" sz="700" dirty="0">
                <a:latin typeface="Times New Roman" panose="02020603050405020304" pitchFamily="18" charset="0"/>
                <a:ea typeface="Times New Roman" panose="02020603050405020304" pitchFamily="18" charset="0"/>
              </a:rPr>
              <a:t>Grant, J., 2008. Green marketing. Strategic direction, 24(6), pp.25-27.</a:t>
            </a:r>
          </a:p>
          <a:p>
            <a:pPr algn="just">
              <a:lnSpc>
                <a:spcPct val="150000"/>
              </a:lnSpc>
            </a:pPr>
            <a:r>
              <a:rPr lang="en-GB" sz="700" dirty="0" err="1">
                <a:latin typeface="Times New Roman" panose="02020603050405020304" pitchFamily="18" charset="0"/>
                <a:ea typeface="Times New Roman" panose="02020603050405020304" pitchFamily="18" charset="0"/>
              </a:rPr>
              <a:t>Kunalbhardwaj</a:t>
            </a:r>
            <a:r>
              <a:rPr lang="en-GB" sz="700" dirty="0">
                <a:latin typeface="Times New Roman" panose="02020603050405020304" pitchFamily="18" charset="0"/>
                <a:ea typeface="Times New Roman" panose="02020603050405020304" pitchFamily="18" charset="0"/>
              </a:rPr>
              <a:t> (2023). Green Marketing: The Way Ahead. [online] legalserviceindia.com. Available at: https://www.legalserviceindia.com/legal/article-1333-green-marketing-the-way-ahead.html [Accessed 31 May 2023].</a:t>
            </a:r>
          </a:p>
          <a:p>
            <a:pPr algn="just">
              <a:lnSpc>
                <a:spcPct val="150000"/>
              </a:lnSpc>
            </a:pPr>
            <a:r>
              <a:rPr lang="en-GB" sz="700" dirty="0" err="1">
                <a:latin typeface="Times New Roman" panose="02020603050405020304" pitchFamily="18" charset="0"/>
                <a:ea typeface="Times New Roman" panose="02020603050405020304" pitchFamily="18" charset="0"/>
              </a:rPr>
              <a:t>Mgonja</a:t>
            </a:r>
            <a:r>
              <a:rPr lang="en-GB" sz="700" dirty="0">
                <a:latin typeface="Times New Roman" panose="02020603050405020304" pitchFamily="18" charset="0"/>
                <a:ea typeface="Times New Roman" panose="02020603050405020304" pitchFamily="18" charset="0"/>
              </a:rPr>
              <a:t>, C., 2017. Enhancing the university-industry collaboration in developing countries through best practices. International Journal of Engineering Trends and Technology, 50(4), pp.216-225.</a:t>
            </a:r>
          </a:p>
          <a:p>
            <a:pPr algn="just">
              <a:lnSpc>
                <a:spcPct val="150000"/>
              </a:lnSpc>
            </a:pPr>
            <a:r>
              <a:rPr lang="en-GB" sz="700" dirty="0" err="1">
                <a:latin typeface="Times New Roman" panose="02020603050405020304" pitchFamily="18" charset="0"/>
                <a:ea typeface="Times New Roman" panose="02020603050405020304" pitchFamily="18" charset="0"/>
              </a:rPr>
              <a:t>Resnik</a:t>
            </a:r>
            <a:r>
              <a:rPr lang="en-GB" sz="700" dirty="0">
                <a:latin typeface="Times New Roman" panose="02020603050405020304" pitchFamily="18" charset="0"/>
                <a:ea typeface="Times New Roman" panose="02020603050405020304" pitchFamily="18" charset="0"/>
              </a:rPr>
              <a:t>, D.B., 2015. Bioethical issues in providing financial incentives to research participants. Medicolegal and bioethics, 5, p.35.</a:t>
            </a:r>
          </a:p>
          <a:p>
            <a:pPr algn="just">
              <a:lnSpc>
                <a:spcPct val="150000"/>
              </a:lnSpc>
            </a:pPr>
            <a:r>
              <a:rPr lang="en-GB" sz="700" dirty="0" err="1">
                <a:latin typeface="Times New Roman" panose="02020603050405020304" pitchFamily="18" charset="0"/>
                <a:ea typeface="Times New Roman" panose="02020603050405020304" pitchFamily="18" charset="0"/>
              </a:rPr>
              <a:t>Saputra</a:t>
            </a:r>
            <a:r>
              <a:rPr lang="en-GB" sz="700" dirty="0">
                <a:latin typeface="Times New Roman" panose="02020603050405020304" pitchFamily="18" charset="0"/>
                <a:ea typeface="Times New Roman" panose="02020603050405020304" pitchFamily="18" charset="0"/>
              </a:rPr>
              <a:t>, K.A.K., </a:t>
            </a:r>
            <a:r>
              <a:rPr lang="en-GB" sz="700" dirty="0" err="1">
                <a:latin typeface="Times New Roman" panose="02020603050405020304" pitchFamily="18" charset="0"/>
                <a:ea typeface="Times New Roman" panose="02020603050405020304" pitchFamily="18" charset="0"/>
              </a:rPr>
              <a:t>Subroto</a:t>
            </a:r>
            <a:r>
              <a:rPr lang="en-GB" sz="700" dirty="0">
                <a:latin typeface="Times New Roman" panose="02020603050405020304" pitchFamily="18" charset="0"/>
                <a:ea typeface="Times New Roman" panose="02020603050405020304" pitchFamily="18" charset="0"/>
              </a:rPr>
              <a:t>, B., Rahman, A.F. and </a:t>
            </a:r>
            <a:r>
              <a:rPr lang="en-GB" sz="700" dirty="0" err="1">
                <a:latin typeface="Times New Roman" panose="02020603050405020304" pitchFamily="18" charset="0"/>
                <a:ea typeface="Times New Roman" panose="02020603050405020304" pitchFamily="18" charset="0"/>
              </a:rPr>
              <a:t>Saraswati</a:t>
            </a:r>
            <a:r>
              <a:rPr lang="en-GB" sz="700" dirty="0">
                <a:latin typeface="Times New Roman" panose="02020603050405020304" pitchFamily="18" charset="0"/>
                <a:ea typeface="Times New Roman" panose="02020603050405020304" pitchFamily="18" charset="0"/>
              </a:rPr>
              <a:t>, E., 2023. Sustainability Performance in Hospitality Industry: Interaction of Strategic Sustainability Management and Sat </a:t>
            </a:r>
            <a:r>
              <a:rPr lang="en-GB" sz="700" dirty="0" err="1">
                <a:latin typeface="Times New Roman" panose="02020603050405020304" pitchFamily="18" charset="0"/>
                <a:ea typeface="Times New Roman" panose="02020603050405020304" pitchFamily="18" charset="0"/>
              </a:rPr>
              <a:t>kerthi</a:t>
            </a:r>
            <a:r>
              <a:rPr lang="en-GB" sz="700" dirty="0">
                <a:latin typeface="Times New Roman" panose="02020603050405020304" pitchFamily="18" charset="0"/>
                <a:ea typeface="Times New Roman" panose="02020603050405020304" pitchFamily="18" charset="0"/>
              </a:rPr>
              <a:t> Culture. </a:t>
            </a:r>
            <a:r>
              <a:rPr lang="en-GB" sz="700" dirty="0" err="1">
                <a:latin typeface="Times New Roman" panose="02020603050405020304" pitchFamily="18" charset="0"/>
                <a:ea typeface="Times New Roman" panose="02020603050405020304" pitchFamily="18" charset="0"/>
              </a:rPr>
              <a:t>Jurnal</a:t>
            </a:r>
            <a:r>
              <a:rPr lang="en-GB" sz="700" dirty="0">
                <a:latin typeface="Times New Roman" panose="02020603050405020304" pitchFamily="18" charset="0"/>
                <a:ea typeface="Times New Roman" panose="02020603050405020304" pitchFamily="18" charset="0"/>
              </a:rPr>
              <a:t> </a:t>
            </a:r>
            <a:r>
              <a:rPr lang="en-GB" sz="700" dirty="0" err="1">
                <a:latin typeface="Times New Roman" panose="02020603050405020304" pitchFamily="18" charset="0"/>
                <a:ea typeface="Times New Roman" panose="02020603050405020304" pitchFamily="18" charset="0"/>
              </a:rPr>
              <a:t>Ilmiah</a:t>
            </a:r>
            <a:r>
              <a:rPr lang="en-GB" sz="700" dirty="0">
                <a:latin typeface="Times New Roman" panose="02020603050405020304" pitchFamily="18" charset="0"/>
                <a:ea typeface="Times New Roman" panose="02020603050405020304" pitchFamily="18" charset="0"/>
              </a:rPr>
              <a:t> </a:t>
            </a:r>
            <a:r>
              <a:rPr lang="en-GB" sz="700" dirty="0" err="1">
                <a:latin typeface="Times New Roman" panose="02020603050405020304" pitchFamily="18" charset="0"/>
                <a:ea typeface="Times New Roman" panose="02020603050405020304" pitchFamily="18" charset="0"/>
              </a:rPr>
              <a:t>Akuntansi</a:t>
            </a:r>
            <a:r>
              <a:rPr lang="en-GB" sz="700" dirty="0">
                <a:latin typeface="Times New Roman" panose="02020603050405020304" pitchFamily="18" charset="0"/>
                <a:ea typeface="Times New Roman" panose="02020603050405020304" pitchFamily="18" charset="0"/>
              </a:rPr>
              <a:t> and </a:t>
            </a:r>
            <a:r>
              <a:rPr lang="en-GB" sz="700" dirty="0" err="1">
                <a:latin typeface="Times New Roman" panose="02020603050405020304" pitchFamily="18" charset="0"/>
                <a:ea typeface="Times New Roman" panose="02020603050405020304" pitchFamily="18" charset="0"/>
              </a:rPr>
              <a:t>Bisnis</a:t>
            </a:r>
            <a:r>
              <a:rPr lang="en-GB" sz="700" dirty="0">
                <a:latin typeface="Times New Roman" panose="02020603050405020304" pitchFamily="18" charset="0"/>
                <a:ea typeface="Times New Roman" panose="02020603050405020304" pitchFamily="18" charset="0"/>
              </a:rPr>
              <a:t>, 18 (1), pp.147-162.</a:t>
            </a:r>
          </a:p>
          <a:p>
            <a:pPr algn="just">
              <a:lnSpc>
                <a:spcPct val="150000"/>
              </a:lnSpc>
            </a:pPr>
            <a:r>
              <a:rPr lang="en-GB" sz="700" dirty="0">
                <a:latin typeface="Times New Roman" panose="02020603050405020304" pitchFamily="18" charset="0"/>
                <a:ea typeface="Times New Roman" panose="02020603050405020304" pitchFamily="18" charset="0"/>
              </a:rPr>
              <a:t>Shutterstock. (2023a). Goals Addressing Poverty Worldwide Realizing Sustainable Stock Vector (Royalty Free) 2147344223. [online] Available at: https://www.shutterstock.com/image-vector/goals-addressing-poverty-worldwide-realizing-sustainable-2147344223?irclickid=wAST3MStoxyNUTk3CyyAnSYlUkASYDzzWUERRs0&amp;irgwc=1&amp;utm_campaign=Eezy%2C%20LLC&amp;utm_content=1636625&amp;utm_medium=Affiliate&amp;utm_source=38919&amp;utm_term=www.vecteezy.com [Accessed 31 May 2023].</a:t>
            </a:r>
          </a:p>
          <a:p>
            <a:pPr algn="just">
              <a:lnSpc>
                <a:spcPct val="150000"/>
              </a:lnSpc>
            </a:pPr>
            <a:r>
              <a:rPr lang="en-GB" sz="700" dirty="0">
                <a:latin typeface="Times New Roman" panose="02020603050405020304" pitchFamily="18" charset="0"/>
                <a:ea typeface="Times New Roman" panose="02020603050405020304" pitchFamily="18" charset="0"/>
              </a:rPr>
              <a:t>Sneddon, C., Howarth, R.B. and </a:t>
            </a:r>
            <a:r>
              <a:rPr lang="en-GB" sz="700" dirty="0" err="1">
                <a:latin typeface="Times New Roman" panose="02020603050405020304" pitchFamily="18" charset="0"/>
                <a:ea typeface="Times New Roman" panose="02020603050405020304" pitchFamily="18" charset="0"/>
              </a:rPr>
              <a:t>Norgaard</a:t>
            </a:r>
            <a:r>
              <a:rPr lang="en-GB" sz="700" dirty="0">
                <a:latin typeface="Times New Roman" panose="02020603050405020304" pitchFamily="18" charset="0"/>
                <a:ea typeface="Times New Roman" panose="02020603050405020304" pitchFamily="18" charset="0"/>
              </a:rPr>
              <a:t>, R.B., 2006. Sustainable development in a post-</a:t>
            </a:r>
            <a:r>
              <a:rPr lang="en-GB" sz="700" dirty="0" err="1">
                <a:latin typeface="Times New Roman" panose="02020603050405020304" pitchFamily="18" charset="0"/>
                <a:ea typeface="Times New Roman" panose="02020603050405020304" pitchFamily="18" charset="0"/>
              </a:rPr>
              <a:t>Brundtland</a:t>
            </a:r>
            <a:r>
              <a:rPr lang="en-GB" sz="700" dirty="0">
                <a:latin typeface="Times New Roman" panose="02020603050405020304" pitchFamily="18" charset="0"/>
                <a:ea typeface="Times New Roman" panose="02020603050405020304" pitchFamily="18" charset="0"/>
              </a:rPr>
              <a:t> world. Ecological economics, 57(2), pp.253-268.</a:t>
            </a:r>
          </a:p>
          <a:p>
            <a:pPr algn="just">
              <a:lnSpc>
                <a:spcPct val="150000"/>
              </a:lnSpc>
            </a:pPr>
            <a:r>
              <a:rPr lang="en-GB" sz="700" dirty="0">
                <a:latin typeface="Times New Roman" panose="02020603050405020304" pitchFamily="18" charset="0"/>
                <a:ea typeface="Times New Roman" panose="02020603050405020304" pitchFamily="18" charset="0"/>
              </a:rPr>
              <a:t>Supply Chain Sustainability School. (2023). Environmental Management. [online] Available at: https://www.supplychainschool.co.uk/topics/sustainability/environmental-management/ [Accessed 31 May 2023].</a:t>
            </a:r>
          </a:p>
          <a:p>
            <a:pPr algn="just">
              <a:lnSpc>
                <a:spcPct val="150000"/>
              </a:lnSpc>
            </a:pPr>
            <a:r>
              <a:rPr lang="en-GB" sz="700" dirty="0" err="1">
                <a:latin typeface="Times New Roman" panose="02020603050405020304" pitchFamily="18" charset="0"/>
                <a:ea typeface="Times New Roman" panose="02020603050405020304" pitchFamily="18" charset="0"/>
              </a:rPr>
              <a:t>Svahn</a:t>
            </a:r>
            <a:r>
              <a:rPr lang="en-GB" sz="700" dirty="0">
                <a:latin typeface="Times New Roman" panose="02020603050405020304" pitchFamily="18" charset="0"/>
                <a:ea typeface="Times New Roman" panose="02020603050405020304" pitchFamily="18" charset="0"/>
              </a:rPr>
              <a:t>, F., </a:t>
            </a:r>
            <a:r>
              <a:rPr lang="en-GB" sz="700" dirty="0" err="1">
                <a:latin typeface="Times New Roman" panose="02020603050405020304" pitchFamily="18" charset="0"/>
                <a:ea typeface="Times New Roman" panose="02020603050405020304" pitchFamily="18" charset="0"/>
              </a:rPr>
              <a:t>Mathiassen</a:t>
            </a:r>
            <a:r>
              <a:rPr lang="en-GB" sz="700" dirty="0">
                <a:latin typeface="Times New Roman" panose="02020603050405020304" pitchFamily="18" charset="0"/>
                <a:ea typeface="Times New Roman" panose="02020603050405020304" pitchFamily="18" charset="0"/>
              </a:rPr>
              <a:t>, L. and Lindgren, R., 2017. Embracing Digital Innovation in Incumbent Firms. MIS quarterly, 41(1), pp.239-254.</a:t>
            </a:r>
          </a:p>
          <a:p>
            <a:pPr algn="just">
              <a:lnSpc>
                <a:spcPct val="150000"/>
              </a:lnSpc>
            </a:pPr>
            <a:r>
              <a:rPr lang="en-GB" sz="700" dirty="0">
                <a:latin typeface="Times New Roman" panose="02020603050405020304" pitchFamily="18" charset="0"/>
                <a:ea typeface="Times New Roman" panose="02020603050405020304" pitchFamily="18" charset="0"/>
              </a:rPr>
              <a:t>Travelodge (2022). Travelodge | Great value hotels throughout the UK &amp; Ireland. [online] Travelodge. Available at: https://www.travelodge.co.uk/ [Accessed 31 May 2023].</a:t>
            </a:r>
          </a:p>
          <a:p>
            <a:pPr algn="just">
              <a:lnSpc>
                <a:spcPct val="150000"/>
              </a:lnSpc>
            </a:pPr>
            <a:r>
              <a:rPr lang="en-GB" sz="700" dirty="0" err="1">
                <a:latin typeface="Times New Roman" panose="02020603050405020304" pitchFamily="18" charset="0"/>
                <a:ea typeface="Times New Roman" panose="02020603050405020304" pitchFamily="18" charset="0"/>
              </a:rPr>
              <a:t>Venghaus</a:t>
            </a:r>
            <a:r>
              <a:rPr lang="en-GB" sz="700" dirty="0">
                <a:latin typeface="Times New Roman" panose="02020603050405020304" pitchFamily="18" charset="0"/>
                <a:ea typeface="Times New Roman" panose="02020603050405020304" pitchFamily="18" charset="0"/>
              </a:rPr>
              <a:t>, J.L., 2002. Tax Incentives: A Means of Encouraging Research and Development for Homeland Security. U. Rich. L. Rev., 37, p.1213.</a:t>
            </a:r>
          </a:p>
          <a:p>
            <a:pPr algn="just">
              <a:lnSpc>
                <a:spcPct val="150000"/>
              </a:lnSpc>
            </a:pPr>
            <a:r>
              <a:rPr lang="en-GB" sz="700" dirty="0">
                <a:latin typeface="Times New Roman" panose="02020603050405020304" pitchFamily="18" charset="0"/>
                <a:ea typeface="Times New Roman" panose="02020603050405020304" pitchFamily="18" charset="0"/>
              </a:rPr>
              <a:t>www.travelodgesustainability.co.uk. (2023). Travelodge Sustainability | Just another Travelodge Property Development Sites site. [online] Available at: https://www.travelodgesustainability.co.uk/ [Accessed 31 May 2023].</a:t>
            </a:r>
          </a:p>
        </p:txBody>
      </p:sp>
    </p:spTree>
    <p:extLst>
      <p:ext uri="{BB962C8B-B14F-4D97-AF65-F5344CB8AC3E}">
        <p14:creationId xmlns:p14="http://schemas.microsoft.com/office/powerpoint/2010/main" val="2145121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564"/>
        <p:cNvGrpSpPr/>
        <p:nvPr/>
      </p:nvGrpSpPr>
      <p:grpSpPr>
        <a:xfrm>
          <a:off x="0" y="0"/>
          <a:ext cx="0" cy="0"/>
          <a:chOff x="0" y="0"/>
          <a:chExt cx="0" cy="0"/>
        </a:xfrm>
      </p:grpSpPr>
      <p:sp>
        <p:nvSpPr>
          <p:cNvPr id="565" name="Google Shape;565;p68"/>
          <p:cNvSpPr txBox="1">
            <a:spLocks noGrp="1"/>
          </p:cNvSpPr>
          <p:nvPr>
            <p:ph type="title"/>
          </p:nvPr>
        </p:nvSpPr>
        <p:spPr>
          <a:xfrm>
            <a:off x="0" y="338870"/>
            <a:ext cx="8997462" cy="912751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Thank You</a:t>
            </a:r>
            <a:br>
              <a:rPr lang="en-GB" dirty="0"/>
            </a:br>
            <a:endParaRPr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nodeType="clickEffect">
                                  <p:stCondLst>
                                    <p:cond delay="0"/>
                                  </p:stCondLst>
                                  <p:childTnLst>
                                    <p:set>
                                      <p:cBhvr>
                                        <p:cTn id="6" dur="1" fill="hold">
                                          <p:stCondLst>
                                            <p:cond delay="0"/>
                                          </p:stCondLst>
                                        </p:cTn>
                                        <p:tgtEl>
                                          <p:spTgt spid="565"/>
                                        </p:tgtEl>
                                        <p:attrNameLst>
                                          <p:attrName>style.visibility</p:attrName>
                                        </p:attrNameLst>
                                      </p:cBhvr>
                                      <p:to>
                                        <p:strVal val="visible"/>
                                      </p:to>
                                    </p:set>
                                    <p:anim calcmode="lin" valueType="num">
                                      <p:cBhvr additive="base">
                                        <p:cTn id="7" dur="1000"/>
                                        <p:tgtEl>
                                          <p:spTgt spid="565"/>
                                        </p:tgtEl>
                                        <p:attrNameLst>
                                          <p:attrName>ppt_x</p:attrName>
                                        </p:attrNameLst>
                                      </p:cBhvr>
                                      <p:tavLst>
                                        <p:tav tm="0">
                                          <p:val>
                                            <p:strVal val="#ppt_x+1"/>
                                          </p:val>
                                        </p:tav>
                                        <p:tav tm="100000">
                                          <p:val>
                                            <p:strVal val="#ppt_x"/>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Minimalist Business Slides XL by Slidesgo">
  <a:themeElements>
    <a:clrScheme name="Simple Light">
      <a:dk1>
        <a:srgbClr val="000000"/>
      </a:dk1>
      <a:lt1>
        <a:srgbClr val="F5F2EE"/>
      </a:lt1>
      <a:dk2>
        <a:srgbClr val="000000"/>
      </a:dk2>
      <a:lt2>
        <a:srgbClr val="EEEEEE"/>
      </a:lt2>
      <a:accent1>
        <a:srgbClr val="3F3533"/>
      </a:accent1>
      <a:accent2>
        <a:srgbClr val="3F3533"/>
      </a:accent2>
      <a:accent3>
        <a:srgbClr val="3F3533"/>
      </a:accent3>
      <a:accent4>
        <a:srgbClr val="3F3533"/>
      </a:accent4>
      <a:accent5>
        <a:srgbClr val="3F3533"/>
      </a:accent5>
      <a:accent6>
        <a:srgbClr val="3F3533"/>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6845</Words>
  <Application>Microsoft Office PowerPoint</Application>
  <PresentationFormat>On-screen Show (16:9)</PresentationFormat>
  <Paragraphs>237</Paragraphs>
  <Slides>18</Slides>
  <Notes>18</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Minimalist Business Slides XL by Slidesgo</vt:lpstr>
      <vt:lpstr>BMIH 6001 Contemporary Themes in the Hotel and Hospitality Sector</vt:lpstr>
      <vt:lpstr>Student Name: Mohammad Belal Ahmed ID : 2013120  Module ID: MBIH6001 Lecturer Name: Lisa knight </vt:lpstr>
      <vt:lpstr>Table of contents</vt:lpstr>
      <vt:lpstr>1. Introduction</vt:lpstr>
      <vt:lpstr>PowerPoint Presentation</vt:lpstr>
      <vt:lpstr>2. Overview of literature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BMIH 6001 Contemporary Themes in the Hotel and Hospitality Sector</dc:title>
  <cp:lastModifiedBy>Mohammad Ahmed</cp:lastModifiedBy>
  <cp:revision>9</cp:revision>
  <dcterms:modified xsi:type="dcterms:W3CDTF">2023-06-08T18:55:55Z</dcterms:modified>
</cp:coreProperties>
</file>