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5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81" r:id="rId26"/>
    <p:sldId id="282" r:id="rId27"/>
    <p:sldId id="283" r:id="rId28"/>
    <p:sldId id="284" r:id="rId29"/>
    <p:sldId id="285" r:id="rId30"/>
    <p:sldId id="286" r:id="rId31"/>
    <p:sldId id="287" r:id="rId32"/>
    <p:sldId id="292" r:id="rId33"/>
    <p:sldId id="291" r:id="rId34"/>
    <p:sldId id="293" r:id="rId35"/>
    <p:sldId id="294" r:id="rId36"/>
    <p:sldId id="295" r:id="rId37"/>
    <p:sldId id="307" r:id="rId38"/>
    <p:sldId id="296" r:id="rId39"/>
    <p:sldId id="298" r:id="rId40"/>
    <p:sldId id="299" r:id="rId41"/>
    <p:sldId id="300" r:id="rId42"/>
    <p:sldId id="301" r:id="rId43"/>
    <p:sldId id="302" r:id="rId44"/>
    <p:sldId id="303" r:id="rId45"/>
    <p:sldId id="304" r:id="rId46"/>
    <p:sldId id="305" r:id="rId47"/>
    <p:sldId id="306" r:id="rId48"/>
    <p:sldId id="288" r:id="rId49"/>
    <p:sldId id="289" r:id="rId50"/>
    <p:sldId id="290"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66FFFF"/>
    <a:srgbClr val="CCFFFF"/>
    <a:srgbClr val="FFFF66"/>
    <a:srgbClr val="FFFF99"/>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99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33C8C8-459B-4901-83AE-0DA3E3003B20}" type="doc">
      <dgm:prSet loTypeId="urn:microsoft.com/office/officeart/2005/8/layout/list1" loCatId="list" qsTypeId="urn:microsoft.com/office/officeart/2005/8/quickstyle/3d1" qsCatId="3D" csTypeId="urn:microsoft.com/office/officeart/2005/8/colors/colorful3" csCatId="colorful" phldr="1"/>
      <dgm:spPr/>
      <dgm:t>
        <a:bodyPr/>
        <a:lstStyle/>
        <a:p>
          <a:endParaRPr lang="en-GB"/>
        </a:p>
      </dgm:t>
    </dgm:pt>
    <dgm:pt modelId="{06DC2A54-FF91-4897-8B71-2DD51EE06832}">
      <dgm:prSet phldrT="[Text]"/>
      <dgm:spPr/>
      <dgm:t>
        <a:bodyPr/>
        <a:lstStyle/>
        <a:p>
          <a:r>
            <a:rPr lang="en-GB" b="1" dirty="0" smtClean="0">
              <a:solidFill>
                <a:schemeClr val="tx1"/>
              </a:solidFill>
            </a:rPr>
            <a:t>Impression formation (Immediate)</a:t>
          </a:r>
          <a:endParaRPr lang="en-GB" b="1" dirty="0">
            <a:solidFill>
              <a:schemeClr val="tx1"/>
            </a:solidFill>
          </a:endParaRPr>
        </a:p>
      </dgm:t>
    </dgm:pt>
    <dgm:pt modelId="{6AA89387-74B0-4901-A1C6-58930A9749FD}" type="parTrans" cxnId="{B8877100-0D99-4756-8377-A8D2DA217200}">
      <dgm:prSet/>
      <dgm:spPr/>
      <dgm:t>
        <a:bodyPr/>
        <a:lstStyle/>
        <a:p>
          <a:endParaRPr lang="en-GB"/>
        </a:p>
      </dgm:t>
    </dgm:pt>
    <dgm:pt modelId="{B18812BD-16C6-4D14-A6BA-362A267BC727}" type="sibTrans" cxnId="{B8877100-0D99-4756-8377-A8D2DA217200}">
      <dgm:prSet/>
      <dgm:spPr/>
      <dgm:t>
        <a:bodyPr/>
        <a:lstStyle/>
        <a:p>
          <a:endParaRPr lang="en-GB"/>
        </a:p>
      </dgm:t>
    </dgm:pt>
    <dgm:pt modelId="{98FB6FED-7D46-4B01-AC57-DEF606F711E2}">
      <dgm:prSet phldrT="[Text]"/>
      <dgm:spPr/>
      <dgm:t>
        <a:bodyPr/>
        <a:lstStyle/>
        <a:p>
          <a:r>
            <a:rPr lang="en-GB" b="1" dirty="0" smtClean="0">
              <a:solidFill>
                <a:schemeClr val="tx1"/>
              </a:solidFill>
            </a:rPr>
            <a:t>Systematic processing at a superficial level</a:t>
          </a:r>
          <a:endParaRPr lang="en-GB" b="1" dirty="0">
            <a:solidFill>
              <a:schemeClr val="tx1"/>
            </a:solidFill>
          </a:endParaRPr>
        </a:p>
      </dgm:t>
    </dgm:pt>
    <dgm:pt modelId="{77F25F05-6972-4028-8995-826D534195A6}" type="parTrans" cxnId="{F999F434-A665-4EF3-857C-5585D874EC4F}">
      <dgm:prSet/>
      <dgm:spPr/>
      <dgm:t>
        <a:bodyPr/>
        <a:lstStyle/>
        <a:p>
          <a:endParaRPr lang="en-GB"/>
        </a:p>
      </dgm:t>
    </dgm:pt>
    <dgm:pt modelId="{8CA2CE57-50BF-4D65-9B86-48DA06849A11}" type="sibTrans" cxnId="{F999F434-A665-4EF3-857C-5585D874EC4F}">
      <dgm:prSet/>
      <dgm:spPr/>
      <dgm:t>
        <a:bodyPr/>
        <a:lstStyle/>
        <a:p>
          <a:endParaRPr lang="en-GB"/>
        </a:p>
      </dgm:t>
    </dgm:pt>
    <dgm:pt modelId="{6F78F099-6A0C-4DB2-9129-B26C0B0C82ED}">
      <dgm:prSet phldrT="[Text]"/>
      <dgm:spPr/>
      <dgm:t>
        <a:bodyPr/>
        <a:lstStyle/>
        <a:p>
          <a:r>
            <a:rPr lang="en-GB" b="1" dirty="0" smtClean="0">
              <a:solidFill>
                <a:schemeClr val="tx1"/>
              </a:solidFill>
            </a:rPr>
            <a:t>Systematic processing more deeply via motivation and ability</a:t>
          </a:r>
          <a:endParaRPr lang="en-GB" b="1" dirty="0">
            <a:solidFill>
              <a:schemeClr val="tx1"/>
            </a:solidFill>
          </a:endParaRPr>
        </a:p>
      </dgm:t>
    </dgm:pt>
    <dgm:pt modelId="{F66F1792-4E6D-48E3-897A-CEF29F644ACA}" type="parTrans" cxnId="{D1DE4A89-E758-45AE-85A8-E7DAF1A326C1}">
      <dgm:prSet/>
      <dgm:spPr/>
      <dgm:t>
        <a:bodyPr/>
        <a:lstStyle/>
        <a:p>
          <a:endParaRPr lang="en-GB"/>
        </a:p>
      </dgm:t>
    </dgm:pt>
    <dgm:pt modelId="{7AF527D4-E441-4E51-BF7C-1C1B4222B633}" type="sibTrans" cxnId="{D1DE4A89-E758-45AE-85A8-E7DAF1A326C1}">
      <dgm:prSet/>
      <dgm:spPr/>
      <dgm:t>
        <a:bodyPr/>
        <a:lstStyle/>
        <a:p>
          <a:endParaRPr lang="en-GB"/>
        </a:p>
      </dgm:t>
    </dgm:pt>
    <dgm:pt modelId="{D871B9BB-B160-4713-8FC7-5C9E65054FB5}">
      <dgm:prSet/>
      <dgm:spPr/>
      <dgm:t>
        <a:bodyPr/>
        <a:lstStyle/>
        <a:p>
          <a:r>
            <a:rPr lang="en-GB" dirty="0" smtClean="0"/>
            <a:t>A cognitive representation, a constructed representation of reality, stored in memory which Indicates what you think the person is really like</a:t>
          </a:r>
          <a:endParaRPr lang="en-GB" dirty="0"/>
        </a:p>
      </dgm:t>
    </dgm:pt>
    <dgm:pt modelId="{5CBAD7D7-A603-444B-B268-20C322EAE24C}" type="sibTrans" cxnId="{0B98F315-C4D3-4B8B-B825-E6779EEABC24}">
      <dgm:prSet/>
      <dgm:spPr/>
      <dgm:t>
        <a:bodyPr/>
        <a:lstStyle/>
        <a:p>
          <a:endParaRPr lang="en-GB"/>
        </a:p>
      </dgm:t>
    </dgm:pt>
    <dgm:pt modelId="{04B59D79-3786-43A6-BE36-20085B7FDA4B}" type="parTrans" cxnId="{0B98F315-C4D3-4B8B-B825-E6779EEABC24}">
      <dgm:prSet/>
      <dgm:spPr/>
      <dgm:t>
        <a:bodyPr/>
        <a:lstStyle/>
        <a:p>
          <a:endParaRPr lang="en-GB"/>
        </a:p>
      </dgm:t>
    </dgm:pt>
    <dgm:pt modelId="{AA010F1B-039C-4A39-A8FA-8043A68FD5DF}">
      <dgm:prSet/>
      <dgm:spPr/>
      <dgm:t>
        <a:bodyPr/>
        <a:lstStyle/>
        <a:p>
          <a:r>
            <a:rPr lang="en-GB" dirty="0" smtClean="0"/>
            <a:t>These are concepts that are accessible,; either concurrently active concepts or recently active concepts</a:t>
          </a:r>
          <a:endParaRPr lang="en-GB" dirty="0"/>
        </a:p>
      </dgm:t>
    </dgm:pt>
    <dgm:pt modelId="{8C43E6AD-2374-455E-BA70-D4E930CE0F9C}" type="parTrans" cxnId="{FF2BA9BA-17A0-4606-9E89-0A93D2AE6AA7}">
      <dgm:prSet/>
      <dgm:spPr/>
      <dgm:t>
        <a:bodyPr/>
        <a:lstStyle/>
        <a:p>
          <a:endParaRPr lang="en-GB"/>
        </a:p>
      </dgm:t>
    </dgm:pt>
    <dgm:pt modelId="{33F81628-CD60-4478-B62D-6938B00E19E7}" type="sibTrans" cxnId="{FF2BA9BA-17A0-4606-9E89-0A93D2AE6AA7}">
      <dgm:prSet/>
      <dgm:spPr/>
      <dgm:t>
        <a:bodyPr/>
        <a:lstStyle/>
        <a:p>
          <a:endParaRPr lang="en-GB"/>
        </a:p>
      </dgm:t>
    </dgm:pt>
    <dgm:pt modelId="{EEF5CA34-2175-416B-800D-640642E62052}">
      <dgm:prSet/>
      <dgm:spPr/>
      <dgm:t>
        <a:bodyPr/>
        <a:lstStyle/>
        <a:p>
          <a:r>
            <a:rPr lang="en-GB" dirty="0" smtClean="0"/>
            <a:t>Priming occurs when concept has been used, even in unrelated context, and frequency of use occurs too. (CIT- Jones &amp; Davis 1965)</a:t>
          </a:r>
          <a:endParaRPr lang="en-GB" dirty="0"/>
        </a:p>
      </dgm:t>
    </dgm:pt>
    <dgm:pt modelId="{771B8227-DC5A-4A99-8A2F-2F6E448EE8D1}" type="parTrans" cxnId="{A68C66AB-D1A3-4F87-A5AF-20BC2A0CDFD6}">
      <dgm:prSet/>
      <dgm:spPr/>
      <dgm:t>
        <a:bodyPr/>
        <a:lstStyle/>
        <a:p>
          <a:endParaRPr lang="en-GB"/>
        </a:p>
      </dgm:t>
    </dgm:pt>
    <dgm:pt modelId="{D8E8AB33-6505-4323-9B24-4A5519080B8C}" type="sibTrans" cxnId="{A68C66AB-D1A3-4F87-A5AF-20BC2A0CDFD6}">
      <dgm:prSet/>
      <dgm:spPr/>
      <dgm:t>
        <a:bodyPr/>
        <a:lstStyle/>
        <a:p>
          <a:endParaRPr lang="en-GB"/>
        </a:p>
      </dgm:t>
    </dgm:pt>
    <dgm:pt modelId="{D97EB7A1-44A5-4C16-8C28-3F5263A1D862}">
      <dgm:prSet/>
      <dgm:spPr/>
      <dgm:t>
        <a:bodyPr/>
        <a:lstStyle/>
        <a:p>
          <a:r>
            <a:rPr lang="en-GB" dirty="0" smtClean="0"/>
            <a:t>You are unlikely to change your representations</a:t>
          </a:r>
          <a:endParaRPr lang="en-GB" dirty="0"/>
        </a:p>
      </dgm:t>
    </dgm:pt>
    <dgm:pt modelId="{E73E3505-7DFB-4982-9E8E-77632C4D3900}" type="parTrans" cxnId="{A07BC705-AE24-4154-8C45-D41E7E416AFB}">
      <dgm:prSet/>
      <dgm:spPr/>
    </dgm:pt>
    <dgm:pt modelId="{085A5B9B-605E-47C5-851C-276C9AA494DF}" type="sibTrans" cxnId="{A07BC705-AE24-4154-8C45-D41E7E416AFB}">
      <dgm:prSet/>
      <dgm:spPr/>
    </dgm:pt>
    <dgm:pt modelId="{C1B8077A-53B7-4536-8213-3FCF3A6B1DB0}">
      <dgm:prSet/>
      <dgm:spPr/>
      <dgm:t>
        <a:bodyPr/>
        <a:lstStyle/>
        <a:p>
          <a:r>
            <a:rPr lang="en-GB" dirty="0" smtClean="0"/>
            <a:t>Accessible and Salient information- Taylor and Fiske (1975) arranged seating while observers watched a two-person conversation.</a:t>
          </a:r>
          <a:endParaRPr lang="en-GB" dirty="0"/>
        </a:p>
      </dgm:t>
    </dgm:pt>
    <dgm:pt modelId="{7D4F53CB-6691-4B51-A01B-07474314DA22}" type="parTrans" cxnId="{DBB58DD4-1A7E-4523-AB75-7413E3B61FCF}">
      <dgm:prSet/>
      <dgm:spPr/>
    </dgm:pt>
    <dgm:pt modelId="{7071469E-CEB4-4741-8C5A-EFD657CA7F23}" type="sibTrans" cxnId="{DBB58DD4-1A7E-4523-AB75-7413E3B61FCF}">
      <dgm:prSet/>
      <dgm:spPr/>
    </dgm:pt>
    <dgm:pt modelId="{0FB168E9-516A-430D-97CA-89B240C2AA4C}">
      <dgm:prSet/>
      <dgm:spPr/>
      <dgm:t>
        <a:bodyPr/>
        <a:lstStyle/>
        <a:p>
          <a:r>
            <a:rPr lang="en-GB" dirty="0" smtClean="0"/>
            <a:t>Pp`s attributed greater causal role to person they directly faced</a:t>
          </a:r>
        </a:p>
      </dgm:t>
    </dgm:pt>
    <dgm:pt modelId="{598D304F-88A9-4161-86D9-9657167D0724}" type="parTrans" cxnId="{CF8FDDC6-C1E9-4C3F-825D-71938112F9C7}">
      <dgm:prSet/>
      <dgm:spPr/>
      <dgm:t>
        <a:bodyPr/>
        <a:lstStyle/>
        <a:p>
          <a:endParaRPr lang="en-GB"/>
        </a:p>
      </dgm:t>
    </dgm:pt>
    <dgm:pt modelId="{749BA16F-0E89-48D3-9468-10978AB6479C}" type="sibTrans" cxnId="{CF8FDDC6-C1E9-4C3F-825D-71938112F9C7}">
      <dgm:prSet/>
      <dgm:spPr/>
      <dgm:t>
        <a:bodyPr/>
        <a:lstStyle/>
        <a:p>
          <a:endParaRPr lang="en-GB"/>
        </a:p>
      </dgm:t>
    </dgm:pt>
    <dgm:pt modelId="{6D2795FB-6173-4487-B73F-A8460B5E96C0}">
      <dgm:prSet/>
      <dgm:spPr/>
      <dgm:t>
        <a:bodyPr/>
        <a:lstStyle/>
        <a:p>
          <a:endParaRPr lang="en-GB" dirty="0" smtClean="0"/>
        </a:p>
      </dgm:t>
    </dgm:pt>
    <dgm:pt modelId="{E3641A16-5E59-45FC-868C-D51A03B2F060}" type="parTrans" cxnId="{ED535430-A1CF-4F46-A1DB-E824819F68DD}">
      <dgm:prSet/>
      <dgm:spPr/>
      <dgm:t>
        <a:bodyPr/>
        <a:lstStyle/>
        <a:p>
          <a:endParaRPr lang="en-GB"/>
        </a:p>
      </dgm:t>
    </dgm:pt>
    <dgm:pt modelId="{AB34D1BD-F549-4ABF-BF42-42689BF1AC41}" type="sibTrans" cxnId="{ED535430-A1CF-4F46-A1DB-E824819F68DD}">
      <dgm:prSet/>
      <dgm:spPr/>
      <dgm:t>
        <a:bodyPr/>
        <a:lstStyle/>
        <a:p>
          <a:endParaRPr lang="en-GB"/>
        </a:p>
      </dgm:t>
    </dgm:pt>
    <dgm:pt modelId="{4F002D4C-03F2-46F4-9746-D587A7212AA6}" type="pres">
      <dgm:prSet presAssocID="{D633C8C8-459B-4901-83AE-0DA3E3003B20}" presName="linear" presStyleCnt="0">
        <dgm:presLayoutVars>
          <dgm:dir/>
          <dgm:animLvl val="lvl"/>
          <dgm:resizeHandles val="exact"/>
        </dgm:presLayoutVars>
      </dgm:prSet>
      <dgm:spPr/>
      <dgm:t>
        <a:bodyPr/>
        <a:lstStyle/>
        <a:p>
          <a:endParaRPr lang="en-GB"/>
        </a:p>
      </dgm:t>
    </dgm:pt>
    <dgm:pt modelId="{458DCF7C-956D-4722-8881-8D8FDE6EF266}" type="pres">
      <dgm:prSet presAssocID="{06DC2A54-FF91-4897-8B71-2DD51EE06832}" presName="parentLin" presStyleCnt="0"/>
      <dgm:spPr/>
    </dgm:pt>
    <dgm:pt modelId="{5BD17D83-DF0D-4931-B9C4-19E617A41131}" type="pres">
      <dgm:prSet presAssocID="{06DC2A54-FF91-4897-8B71-2DD51EE06832}" presName="parentLeftMargin" presStyleLbl="node1" presStyleIdx="0" presStyleCnt="3"/>
      <dgm:spPr/>
      <dgm:t>
        <a:bodyPr/>
        <a:lstStyle/>
        <a:p>
          <a:endParaRPr lang="en-GB"/>
        </a:p>
      </dgm:t>
    </dgm:pt>
    <dgm:pt modelId="{A40BB551-7439-4853-9BE4-AFF988A5951E}" type="pres">
      <dgm:prSet presAssocID="{06DC2A54-FF91-4897-8B71-2DD51EE06832}" presName="parentText" presStyleLbl="node1" presStyleIdx="0" presStyleCnt="3" custLinFactNeighborX="-12795" custLinFactNeighborY="-276">
        <dgm:presLayoutVars>
          <dgm:chMax val="0"/>
          <dgm:bulletEnabled val="1"/>
        </dgm:presLayoutVars>
      </dgm:prSet>
      <dgm:spPr/>
      <dgm:t>
        <a:bodyPr/>
        <a:lstStyle/>
        <a:p>
          <a:endParaRPr lang="en-GB"/>
        </a:p>
      </dgm:t>
    </dgm:pt>
    <dgm:pt modelId="{342A3309-B4D3-4E96-BD49-21D72FC092B0}" type="pres">
      <dgm:prSet presAssocID="{06DC2A54-FF91-4897-8B71-2DD51EE06832}" presName="negativeSpace" presStyleCnt="0"/>
      <dgm:spPr/>
    </dgm:pt>
    <dgm:pt modelId="{09DF785A-4C07-4D42-BDEE-39483BEBE189}" type="pres">
      <dgm:prSet presAssocID="{06DC2A54-FF91-4897-8B71-2DD51EE06832}" presName="childText" presStyleLbl="conFgAcc1" presStyleIdx="0" presStyleCnt="3" custLinFactNeighborX="-613" custLinFactNeighborY="-25056">
        <dgm:presLayoutVars>
          <dgm:bulletEnabled val="1"/>
        </dgm:presLayoutVars>
      </dgm:prSet>
      <dgm:spPr/>
      <dgm:t>
        <a:bodyPr/>
        <a:lstStyle/>
        <a:p>
          <a:endParaRPr lang="en-GB"/>
        </a:p>
      </dgm:t>
    </dgm:pt>
    <dgm:pt modelId="{C9EE22AA-402E-40C6-8249-0139B8C78F72}" type="pres">
      <dgm:prSet presAssocID="{B18812BD-16C6-4D14-A6BA-362A267BC727}" presName="spaceBetweenRectangles" presStyleCnt="0"/>
      <dgm:spPr/>
    </dgm:pt>
    <dgm:pt modelId="{112A6D92-817D-48A5-AE1D-81E2F1895926}" type="pres">
      <dgm:prSet presAssocID="{98FB6FED-7D46-4B01-AC57-DEF606F711E2}" presName="parentLin" presStyleCnt="0"/>
      <dgm:spPr/>
    </dgm:pt>
    <dgm:pt modelId="{BBDF79E9-9E23-4F7B-9346-7EF0FB8931CA}" type="pres">
      <dgm:prSet presAssocID="{98FB6FED-7D46-4B01-AC57-DEF606F711E2}" presName="parentLeftMargin" presStyleLbl="node1" presStyleIdx="0" presStyleCnt="3"/>
      <dgm:spPr/>
      <dgm:t>
        <a:bodyPr/>
        <a:lstStyle/>
        <a:p>
          <a:endParaRPr lang="en-GB"/>
        </a:p>
      </dgm:t>
    </dgm:pt>
    <dgm:pt modelId="{7388EEDC-261A-4F19-90F9-64BF00805243}" type="pres">
      <dgm:prSet presAssocID="{98FB6FED-7D46-4B01-AC57-DEF606F711E2}" presName="parentText" presStyleLbl="node1" presStyleIdx="1" presStyleCnt="3">
        <dgm:presLayoutVars>
          <dgm:chMax val="0"/>
          <dgm:bulletEnabled val="1"/>
        </dgm:presLayoutVars>
      </dgm:prSet>
      <dgm:spPr/>
      <dgm:t>
        <a:bodyPr/>
        <a:lstStyle/>
        <a:p>
          <a:endParaRPr lang="en-GB"/>
        </a:p>
      </dgm:t>
    </dgm:pt>
    <dgm:pt modelId="{F1A1EFED-ACF7-4B30-AF08-205D98D1E696}" type="pres">
      <dgm:prSet presAssocID="{98FB6FED-7D46-4B01-AC57-DEF606F711E2}" presName="negativeSpace" presStyleCnt="0"/>
      <dgm:spPr/>
    </dgm:pt>
    <dgm:pt modelId="{97353416-053C-4882-9942-AB28AA82490D}" type="pres">
      <dgm:prSet presAssocID="{98FB6FED-7D46-4B01-AC57-DEF606F711E2}" presName="childText" presStyleLbl="conFgAcc1" presStyleIdx="1" presStyleCnt="3">
        <dgm:presLayoutVars>
          <dgm:bulletEnabled val="1"/>
        </dgm:presLayoutVars>
      </dgm:prSet>
      <dgm:spPr/>
      <dgm:t>
        <a:bodyPr/>
        <a:lstStyle/>
        <a:p>
          <a:endParaRPr lang="en-GB"/>
        </a:p>
      </dgm:t>
    </dgm:pt>
    <dgm:pt modelId="{6BE3E3FF-3D54-4650-8CD9-B61052EA5661}" type="pres">
      <dgm:prSet presAssocID="{8CA2CE57-50BF-4D65-9B86-48DA06849A11}" presName="spaceBetweenRectangles" presStyleCnt="0"/>
      <dgm:spPr/>
    </dgm:pt>
    <dgm:pt modelId="{C86FFDE9-F415-4E4F-B7F0-22B10B4A83CB}" type="pres">
      <dgm:prSet presAssocID="{6F78F099-6A0C-4DB2-9129-B26C0B0C82ED}" presName="parentLin" presStyleCnt="0"/>
      <dgm:spPr/>
    </dgm:pt>
    <dgm:pt modelId="{166845A6-A65A-4B91-97E7-9949D76B9585}" type="pres">
      <dgm:prSet presAssocID="{6F78F099-6A0C-4DB2-9129-B26C0B0C82ED}" presName="parentLeftMargin" presStyleLbl="node1" presStyleIdx="1" presStyleCnt="3"/>
      <dgm:spPr/>
      <dgm:t>
        <a:bodyPr/>
        <a:lstStyle/>
        <a:p>
          <a:endParaRPr lang="en-GB"/>
        </a:p>
      </dgm:t>
    </dgm:pt>
    <dgm:pt modelId="{03CB71E4-5470-4E15-B5EC-F01C720CBAAE}" type="pres">
      <dgm:prSet presAssocID="{6F78F099-6A0C-4DB2-9129-B26C0B0C82ED}" presName="parentText" presStyleLbl="node1" presStyleIdx="2" presStyleCnt="3">
        <dgm:presLayoutVars>
          <dgm:chMax val="0"/>
          <dgm:bulletEnabled val="1"/>
        </dgm:presLayoutVars>
      </dgm:prSet>
      <dgm:spPr/>
      <dgm:t>
        <a:bodyPr/>
        <a:lstStyle/>
        <a:p>
          <a:endParaRPr lang="en-GB"/>
        </a:p>
      </dgm:t>
    </dgm:pt>
    <dgm:pt modelId="{9E5B8656-D154-4889-B027-82E3C04AEE74}" type="pres">
      <dgm:prSet presAssocID="{6F78F099-6A0C-4DB2-9129-B26C0B0C82ED}" presName="negativeSpace" presStyleCnt="0"/>
      <dgm:spPr/>
    </dgm:pt>
    <dgm:pt modelId="{82EA48D2-B478-4B0F-B93D-2611F04A55C5}" type="pres">
      <dgm:prSet presAssocID="{6F78F099-6A0C-4DB2-9129-B26C0B0C82ED}" presName="childText" presStyleLbl="conFgAcc1" presStyleIdx="2" presStyleCnt="3" custLinFactNeighborX="216" custLinFactNeighborY="-9215">
        <dgm:presLayoutVars>
          <dgm:bulletEnabled val="1"/>
        </dgm:presLayoutVars>
      </dgm:prSet>
      <dgm:spPr/>
      <dgm:t>
        <a:bodyPr/>
        <a:lstStyle/>
        <a:p>
          <a:endParaRPr lang="en-GB"/>
        </a:p>
      </dgm:t>
    </dgm:pt>
  </dgm:ptLst>
  <dgm:cxnLst>
    <dgm:cxn modelId="{E7A7E90C-4541-49F7-B063-074DE617C5CB}" type="presOf" srcId="{6D2795FB-6173-4487-B73F-A8460B5E96C0}" destId="{82EA48D2-B478-4B0F-B93D-2611F04A55C5}" srcOrd="0" destOrd="2" presId="urn:microsoft.com/office/officeart/2005/8/layout/list1"/>
    <dgm:cxn modelId="{FF2BA9BA-17A0-4606-9E89-0A93D2AE6AA7}" srcId="{06DC2A54-FF91-4897-8B71-2DD51EE06832}" destId="{AA010F1B-039C-4A39-A8FA-8043A68FD5DF}" srcOrd="1" destOrd="0" parTransId="{8C43E6AD-2374-455E-BA70-D4E930CE0F9C}" sibTransId="{33F81628-CD60-4478-B62D-6938B00E19E7}"/>
    <dgm:cxn modelId="{D7990A37-AEC9-49E6-BD8F-9D21B66A7107}" type="presOf" srcId="{C1B8077A-53B7-4536-8213-3FCF3A6B1DB0}" destId="{82EA48D2-B478-4B0F-B93D-2611F04A55C5}" srcOrd="0" destOrd="0" presId="urn:microsoft.com/office/officeart/2005/8/layout/list1"/>
    <dgm:cxn modelId="{B8877100-0D99-4756-8377-A8D2DA217200}" srcId="{D633C8C8-459B-4901-83AE-0DA3E3003B20}" destId="{06DC2A54-FF91-4897-8B71-2DD51EE06832}" srcOrd="0" destOrd="0" parTransId="{6AA89387-74B0-4901-A1C6-58930A9749FD}" sibTransId="{B18812BD-16C6-4D14-A6BA-362A267BC727}"/>
    <dgm:cxn modelId="{CF8FDDC6-C1E9-4C3F-825D-71938112F9C7}" srcId="{6F78F099-6A0C-4DB2-9129-B26C0B0C82ED}" destId="{0FB168E9-516A-430D-97CA-89B240C2AA4C}" srcOrd="1" destOrd="0" parTransId="{598D304F-88A9-4161-86D9-9657167D0724}" sibTransId="{749BA16F-0E89-48D3-9468-10978AB6479C}"/>
    <dgm:cxn modelId="{BE5C4201-C7F9-4899-9CAC-D536EEA84263}" type="presOf" srcId="{D871B9BB-B160-4713-8FC7-5C9E65054FB5}" destId="{09DF785A-4C07-4D42-BDEE-39483BEBE189}" srcOrd="0" destOrd="0" presId="urn:microsoft.com/office/officeart/2005/8/layout/list1"/>
    <dgm:cxn modelId="{0B98F315-C4D3-4B8B-B825-E6779EEABC24}" srcId="{06DC2A54-FF91-4897-8B71-2DD51EE06832}" destId="{D871B9BB-B160-4713-8FC7-5C9E65054FB5}" srcOrd="0" destOrd="0" parTransId="{04B59D79-3786-43A6-BE36-20085B7FDA4B}" sibTransId="{5CBAD7D7-A603-444B-B268-20C322EAE24C}"/>
    <dgm:cxn modelId="{DD3DF761-2EDE-409E-BE62-7D533290DC6D}" type="presOf" srcId="{D97EB7A1-44A5-4C16-8C28-3F5263A1D862}" destId="{97353416-053C-4882-9942-AB28AA82490D}" srcOrd="0" destOrd="0" presId="urn:microsoft.com/office/officeart/2005/8/layout/list1"/>
    <dgm:cxn modelId="{56992CB2-77D3-49C9-94A3-E444BD23089C}" type="presOf" srcId="{06DC2A54-FF91-4897-8B71-2DD51EE06832}" destId="{A40BB551-7439-4853-9BE4-AFF988A5951E}" srcOrd="1" destOrd="0" presId="urn:microsoft.com/office/officeart/2005/8/layout/list1"/>
    <dgm:cxn modelId="{CD976256-A162-4404-94FB-FE108B614C41}" type="presOf" srcId="{6F78F099-6A0C-4DB2-9129-B26C0B0C82ED}" destId="{166845A6-A65A-4B91-97E7-9949D76B9585}" srcOrd="0" destOrd="0" presId="urn:microsoft.com/office/officeart/2005/8/layout/list1"/>
    <dgm:cxn modelId="{A68C66AB-D1A3-4F87-A5AF-20BC2A0CDFD6}" srcId="{06DC2A54-FF91-4897-8B71-2DD51EE06832}" destId="{EEF5CA34-2175-416B-800D-640642E62052}" srcOrd="2" destOrd="0" parTransId="{771B8227-DC5A-4A99-8A2F-2F6E448EE8D1}" sibTransId="{D8E8AB33-6505-4323-9B24-4A5519080B8C}"/>
    <dgm:cxn modelId="{0CF82435-41F5-4018-93DF-358650C04B0F}" type="presOf" srcId="{98FB6FED-7D46-4B01-AC57-DEF606F711E2}" destId="{BBDF79E9-9E23-4F7B-9346-7EF0FB8931CA}" srcOrd="0" destOrd="0" presId="urn:microsoft.com/office/officeart/2005/8/layout/list1"/>
    <dgm:cxn modelId="{DFEFF584-F6E8-4E27-B875-4FAB9A700966}" type="presOf" srcId="{0FB168E9-516A-430D-97CA-89B240C2AA4C}" destId="{82EA48D2-B478-4B0F-B93D-2611F04A55C5}" srcOrd="0" destOrd="1" presId="urn:microsoft.com/office/officeart/2005/8/layout/list1"/>
    <dgm:cxn modelId="{DBB58DD4-1A7E-4523-AB75-7413E3B61FCF}" srcId="{6F78F099-6A0C-4DB2-9129-B26C0B0C82ED}" destId="{C1B8077A-53B7-4536-8213-3FCF3A6B1DB0}" srcOrd="0" destOrd="0" parTransId="{7D4F53CB-6691-4B51-A01B-07474314DA22}" sibTransId="{7071469E-CEB4-4741-8C5A-EFD657CA7F23}"/>
    <dgm:cxn modelId="{D1DE4A89-E758-45AE-85A8-E7DAF1A326C1}" srcId="{D633C8C8-459B-4901-83AE-0DA3E3003B20}" destId="{6F78F099-6A0C-4DB2-9129-B26C0B0C82ED}" srcOrd="2" destOrd="0" parTransId="{F66F1792-4E6D-48E3-897A-CEF29F644ACA}" sibTransId="{7AF527D4-E441-4E51-BF7C-1C1B4222B633}"/>
    <dgm:cxn modelId="{A07BC705-AE24-4154-8C45-D41E7E416AFB}" srcId="{98FB6FED-7D46-4B01-AC57-DEF606F711E2}" destId="{D97EB7A1-44A5-4C16-8C28-3F5263A1D862}" srcOrd="0" destOrd="0" parTransId="{E73E3505-7DFB-4982-9E8E-77632C4D3900}" sibTransId="{085A5B9B-605E-47C5-851C-276C9AA494DF}"/>
    <dgm:cxn modelId="{A0FD5E31-418A-405A-B457-E1D2B66F6B4E}" type="presOf" srcId="{06DC2A54-FF91-4897-8B71-2DD51EE06832}" destId="{5BD17D83-DF0D-4931-B9C4-19E617A41131}" srcOrd="0" destOrd="0" presId="urn:microsoft.com/office/officeart/2005/8/layout/list1"/>
    <dgm:cxn modelId="{7FB1D850-A303-4539-A471-CF471B336DC2}" type="presOf" srcId="{EEF5CA34-2175-416B-800D-640642E62052}" destId="{09DF785A-4C07-4D42-BDEE-39483BEBE189}" srcOrd="0" destOrd="2" presId="urn:microsoft.com/office/officeart/2005/8/layout/list1"/>
    <dgm:cxn modelId="{CBBD58AD-9B1A-4DF9-8657-BB1121593CF9}" type="presOf" srcId="{AA010F1B-039C-4A39-A8FA-8043A68FD5DF}" destId="{09DF785A-4C07-4D42-BDEE-39483BEBE189}" srcOrd="0" destOrd="1" presId="urn:microsoft.com/office/officeart/2005/8/layout/list1"/>
    <dgm:cxn modelId="{BD04477A-0034-4340-9A3D-834C4C9D863C}" type="presOf" srcId="{6F78F099-6A0C-4DB2-9129-B26C0B0C82ED}" destId="{03CB71E4-5470-4E15-B5EC-F01C720CBAAE}" srcOrd="1" destOrd="0" presId="urn:microsoft.com/office/officeart/2005/8/layout/list1"/>
    <dgm:cxn modelId="{F999F434-A665-4EF3-857C-5585D874EC4F}" srcId="{D633C8C8-459B-4901-83AE-0DA3E3003B20}" destId="{98FB6FED-7D46-4B01-AC57-DEF606F711E2}" srcOrd="1" destOrd="0" parTransId="{77F25F05-6972-4028-8995-826D534195A6}" sibTransId="{8CA2CE57-50BF-4D65-9B86-48DA06849A11}"/>
    <dgm:cxn modelId="{ED535430-A1CF-4F46-A1DB-E824819F68DD}" srcId="{6F78F099-6A0C-4DB2-9129-B26C0B0C82ED}" destId="{6D2795FB-6173-4487-B73F-A8460B5E96C0}" srcOrd="2" destOrd="0" parTransId="{E3641A16-5E59-45FC-868C-D51A03B2F060}" sibTransId="{AB34D1BD-F549-4ABF-BF42-42689BF1AC41}"/>
    <dgm:cxn modelId="{A46EDD3F-8707-48A8-9AF1-E3F118D0AA2F}" type="presOf" srcId="{98FB6FED-7D46-4B01-AC57-DEF606F711E2}" destId="{7388EEDC-261A-4F19-90F9-64BF00805243}" srcOrd="1" destOrd="0" presId="urn:microsoft.com/office/officeart/2005/8/layout/list1"/>
    <dgm:cxn modelId="{FFD6CF59-95A7-4A3E-AD50-2604751D87FA}" type="presOf" srcId="{D633C8C8-459B-4901-83AE-0DA3E3003B20}" destId="{4F002D4C-03F2-46F4-9746-D587A7212AA6}" srcOrd="0" destOrd="0" presId="urn:microsoft.com/office/officeart/2005/8/layout/list1"/>
    <dgm:cxn modelId="{5A6B30BD-BD0F-4E9A-9361-AA26EE4ADC65}" type="presParOf" srcId="{4F002D4C-03F2-46F4-9746-D587A7212AA6}" destId="{458DCF7C-956D-4722-8881-8D8FDE6EF266}" srcOrd="0" destOrd="0" presId="urn:microsoft.com/office/officeart/2005/8/layout/list1"/>
    <dgm:cxn modelId="{7E749275-6B26-4FDF-A5BD-789A6A4E4789}" type="presParOf" srcId="{458DCF7C-956D-4722-8881-8D8FDE6EF266}" destId="{5BD17D83-DF0D-4931-B9C4-19E617A41131}" srcOrd="0" destOrd="0" presId="urn:microsoft.com/office/officeart/2005/8/layout/list1"/>
    <dgm:cxn modelId="{A43ECD4B-955B-488B-B8C0-AC9C8026605A}" type="presParOf" srcId="{458DCF7C-956D-4722-8881-8D8FDE6EF266}" destId="{A40BB551-7439-4853-9BE4-AFF988A5951E}" srcOrd="1" destOrd="0" presId="urn:microsoft.com/office/officeart/2005/8/layout/list1"/>
    <dgm:cxn modelId="{17618128-3193-43A7-8ED7-F5E9C9D11E7B}" type="presParOf" srcId="{4F002D4C-03F2-46F4-9746-D587A7212AA6}" destId="{342A3309-B4D3-4E96-BD49-21D72FC092B0}" srcOrd="1" destOrd="0" presId="urn:microsoft.com/office/officeart/2005/8/layout/list1"/>
    <dgm:cxn modelId="{815ECCF3-8E84-4314-9084-E01E4482745E}" type="presParOf" srcId="{4F002D4C-03F2-46F4-9746-D587A7212AA6}" destId="{09DF785A-4C07-4D42-BDEE-39483BEBE189}" srcOrd="2" destOrd="0" presId="urn:microsoft.com/office/officeart/2005/8/layout/list1"/>
    <dgm:cxn modelId="{ED6703C2-A1BF-4450-85A5-7E47DA0BFC8E}" type="presParOf" srcId="{4F002D4C-03F2-46F4-9746-D587A7212AA6}" destId="{C9EE22AA-402E-40C6-8249-0139B8C78F72}" srcOrd="3" destOrd="0" presId="urn:microsoft.com/office/officeart/2005/8/layout/list1"/>
    <dgm:cxn modelId="{E0F5E39A-AE82-4FF6-A252-A09E538D8AC7}" type="presParOf" srcId="{4F002D4C-03F2-46F4-9746-D587A7212AA6}" destId="{112A6D92-817D-48A5-AE1D-81E2F1895926}" srcOrd="4" destOrd="0" presId="urn:microsoft.com/office/officeart/2005/8/layout/list1"/>
    <dgm:cxn modelId="{2BA7BFCC-38CE-4917-9CF3-9F2DFDC9BC68}" type="presParOf" srcId="{112A6D92-817D-48A5-AE1D-81E2F1895926}" destId="{BBDF79E9-9E23-4F7B-9346-7EF0FB8931CA}" srcOrd="0" destOrd="0" presId="urn:microsoft.com/office/officeart/2005/8/layout/list1"/>
    <dgm:cxn modelId="{C8D8D36A-754B-41F6-A780-47B2F94258C3}" type="presParOf" srcId="{112A6D92-817D-48A5-AE1D-81E2F1895926}" destId="{7388EEDC-261A-4F19-90F9-64BF00805243}" srcOrd="1" destOrd="0" presId="urn:microsoft.com/office/officeart/2005/8/layout/list1"/>
    <dgm:cxn modelId="{3A621995-3384-4568-B69D-E00C6AA3FEEE}" type="presParOf" srcId="{4F002D4C-03F2-46F4-9746-D587A7212AA6}" destId="{F1A1EFED-ACF7-4B30-AF08-205D98D1E696}" srcOrd="5" destOrd="0" presId="urn:microsoft.com/office/officeart/2005/8/layout/list1"/>
    <dgm:cxn modelId="{8F95568E-02CF-4C95-9324-B10CA421CCE1}" type="presParOf" srcId="{4F002D4C-03F2-46F4-9746-D587A7212AA6}" destId="{97353416-053C-4882-9942-AB28AA82490D}" srcOrd="6" destOrd="0" presId="urn:microsoft.com/office/officeart/2005/8/layout/list1"/>
    <dgm:cxn modelId="{E4E1339B-F644-4E16-99E7-F27D1B177F03}" type="presParOf" srcId="{4F002D4C-03F2-46F4-9746-D587A7212AA6}" destId="{6BE3E3FF-3D54-4650-8CD9-B61052EA5661}" srcOrd="7" destOrd="0" presId="urn:microsoft.com/office/officeart/2005/8/layout/list1"/>
    <dgm:cxn modelId="{FD50F1AB-ED02-4E7C-A3BF-F70B26D0D021}" type="presParOf" srcId="{4F002D4C-03F2-46F4-9746-D587A7212AA6}" destId="{C86FFDE9-F415-4E4F-B7F0-22B10B4A83CB}" srcOrd="8" destOrd="0" presId="urn:microsoft.com/office/officeart/2005/8/layout/list1"/>
    <dgm:cxn modelId="{9A6CAA2A-E8D5-42E1-96CD-89DE393BECD7}" type="presParOf" srcId="{C86FFDE9-F415-4E4F-B7F0-22B10B4A83CB}" destId="{166845A6-A65A-4B91-97E7-9949D76B9585}" srcOrd="0" destOrd="0" presId="urn:microsoft.com/office/officeart/2005/8/layout/list1"/>
    <dgm:cxn modelId="{6A91806B-3FAC-4EA4-8644-48737C4082DD}" type="presParOf" srcId="{C86FFDE9-F415-4E4F-B7F0-22B10B4A83CB}" destId="{03CB71E4-5470-4E15-B5EC-F01C720CBAAE}" srcOrd="1" destOrd="0" presId="urn:microsoft.com/office/officeart/2005/8/layout/list1"/>
    <dgm:cxn modelId="{680BFA12-A30F-4FD0-B7E5-0447303023F7}" type="presParOf" srcId="{4F002D4C-03F2-46F4-9746-D587A7212AA6}" destId="{9E5B8656-D154-4889-B027-82E3C04AEE74}" srcOrd="9" destOrd="0" presId="urn:microsoft.com/office/officeart/2005/8/layout/list1"/>
    <dgm:cxn modelId="{BB392C5D-E40E-45A7-B616-D0B64DD46A0A}" type="presParOf" srcId="{4F002D4C-03F2-46F4-9746-D587A7212AA6}" destId="{82EA48D2-B478-4B0F-B93D-2611F04A55C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0F09A5-5C5A-4E15-9F89-556CE5B8A107}"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GB"/>
        </a:p>
      </dgm:t>
    </dgm:pt>
    <dgm:pt modelId="{91F73DFB-67D7-4A1A-A4D9-F643688CAF01}">
      <dgm:prSet phldrT="[Text]"/>
      <dgm:spPr/>
      <dgm:t>
        <a:bodyPr/>
        <a:lstStyle/>
        <a:p>
          <a:r>
            <a:rPr lang="en-GB" dirty="0" smtClean="0"/>
            <a:t>Consensus </a:t>
          </a:r>
          <a:endParaRPr lang="en-GB" dirty="0"/>
        </a:p>
      </dgm:t>
    </dgm:pt>
    <dgm:pt modelId="{527A68FB-8FF4-4840-B5A4-B04D6D783173}" type="parTrans" cxnId="{E2CE467E-A6B2-4A99-99EC-F5CAAB0B5B7C}">
      <dgm:prSet/>
      <dgm:spPr/>
      <dgm:t>
        <a:bodyPr/>
        <a:lstStyle/>
        <a:p>
          <a:endParaRPr lang="en-GB"/>
        </a:p>
      </dgm:t>
    </dgm:pt>
    <dgm:pt modelId="{00575ED9-E81A-4A86-AE38-4D1A218AD3A8}" type="sibTrans" cxnId="{E2CE467E-A6B2-4A99-99EC-F5CAAB0B5B7C}">
      <dgm:prSet/>
      <dgm:spPr/>
      <dgm:t>
        <a:bodyPr/>
        <a:lstStyle/>
        <a:p>
          <a:endParaRPr lang="en-GB"/>
        </a:p>
      </dgm:t>
    </dgm:pt>
    <dgm:pt modelId="{DB79AE8C-CCC2-40C5-BAE2-99A939245D05}">
      <dgm:prSet phldrT="[Text]"/>
      <dgm:spPr/>
      <dgm:t>
        <a:bodyPr/>
        <a:lstStyle/>
        <a:p>
          <a:r>
            <a:rPr lang="en-GB" dirty="0" smtClean="0"/>
            <a:t>Consistency </a:t>
          </a:r>
          <a:endParaRPr lang="en-GB" dirty="0"/>
        </a:p>
      </dgm:t>
    </dgm:pt>
    <dgm:pt modelId="{FB6D742F-4E24-49A0-B062-A62E78A25C03}" type="parTrans" cxnId="{B8021110-68F6-4149-9764-6EAC4FD2C4ED}">
      <dgm:prSet/>
      <dgm:spPr/>
      <dgm:t>
        <a:bodyPr/>
        <a:lstStyle/>
        <a:p>
          <a:endParaRPr lang="en-GB"/>
        </a:p>
      </dgm:t>
    </dgm:pt>
    <dgm:pt modelId="{A104B286-4ECF-467E-8908-2B8F7703BF54}" type="sibTrans" cxnId="{B8021110-68F6-4149-9764-6EAC4FD2C4ED}">
      <dgm:prSet/>
      <dgm:spPr/>
      <dgm:t>
        <a:bodyPr/>
        <a:lstStyle/>
        <a:p>
          <a:endParaRPr lang="en-GB"/>
        </a:p>
      </dgm:t>
    </dgm:pt>
    <dgm:pt modelId="{235E5C0B-0D04-482D-AD6C-81774F4D6D42}">
      <dgm:prSet phldrT="[Text]"/>
      <dgm:spPr/>
      <dgm:t>
        <a:bodyPr/>
        <a:lstStyle/>
        <a:p>
          <a:r>
            <a:rPr lang="en-GB" dirty="0" smtClean="0"/>
            <a:t>Distinctiveness </a:t>
          </a:r>
          <a:endParaRPr lang="en-GB" dirty="0"/>
        </a:p>
      </dgm:t>
    </dgm:pt>
    <dgm:pt modelId="{E9A447C7-0B2F-4750-A264-63AD519FE061}" type="parTrans" cxnId="{5D0B3A84-92AD-42BA-8CE5-DE147ECC809E}">
      <dgm:prSet/>
      <dgm:spPr/>
      <dgm:t>
        <a:bodyPr/>
        <a:lstStyle/>
        <a:p>
          <a:endParaRPr lang="en-GB"/>
        </a:p>
      </dgm:t>
    </dgm:pt>
    <dgm:pt modelId="{E4AFC39B-2B82-4BBD-87E5-9DD727829B91}" type="sibTrans" cxnId="{5D0B3A84-92AD-42BA-8CE5-DE147ECC809E}">
      <dgm:prSet/>
      <dgm:spPr/>
      <dgm:t>
        <a:bodyPr/>
        <a:lstStyle/>
        <a:p>
          <a:endParaRPr lang="en-GB"/>
        </a:p>
      </dgm:t>
    </dgm:pt>
    <dgm:pt modelId="{8498B54B-6FE9-4770-8B8E-05194F5D2C83}">
      <dgm:prSet/>
      <dgm:spPr/>
      <dgm:t>
        <a:bodyPr/>
        <a:lstStyle/>
        <a:p>
          <a:r>
            <a:rPr lang="en-GB" dirty="0" smtClean="0"/>
            <a:t>Does </a:t>
          </a:r>
          <a:r>
            <a:rPr lang="en-GB" b="1" dirty="0" smtClean="0"/>
            <a:t>everyone</a:t>
          </a:r>
          <a:r>
            <a:rPr lang="en-GB" dirty="0" smtClean="0"/>
            <a:t> show the same behaviour in that particular situation</a:t>
          </a:r>
          <a:endParaRPr lang="en-GB" dirty="0"/>
        </a:p>
      </dgm:t>
    </dgm:pt>
    <dgm:pt modelId="{3F57E7AD-2ABA-4772-BEAD-1CB3646E03AA}" type="parTrans" cxnId="{CA2C53A7-384E-40BD-8057-5B271278CA57}">
      <dgm:prSet/>
      <dgm:spPr/>
      <dgm:t>
        <a:bodyPr/>
        <a:lstStyle/>
        <a:p>
          <a:endParaRPr lang="en-GB"/>
        </a:p>
      </dgm:t>
    </dgm:pt>
    <dgm:pt modelId="{E74039B1-1D26-4B06-A8B5-73BC1A3AFFC9}" type="sibTrans" cxnId="{CA2C53A7-384E-40BD-8057-5B271278CA57}">
      <dgm:prSet/>
      <dgm:spPr/>
      <dgm:t>
        <a:bodyPr/>
        <a:lstStyle/>
        <a:p>
          <a:endParaRPr lang="en-GB"/>
        </a:p>
      </dgm:t>
    </dgm:pt>
    <dgm:pt modelId="{A4642125-BCB5-4FBE-AB46-19F21A1A48DD}">
      <dgm:prSet/>
      <dgm:spPr/>
      <dgm:t>
        <a:bodyPr/>
        <a:lstStyle/>
        <a:p>
          <a:r>
            <a:rPr lang="en-GB" dirty="0" smtClean="0"/>
            <a:t>Does </a:t>
          </a:r>
          <a:r>
            <a:rPr lang="en-GB" b="1" dirty="0" smtClean="0"/>
            <a:t>`that person` </a:t>
          </a:r>
          <a:r>
            <a:rPr lang="en-GB" dirty="0" smtClean="0"/>
            <a:t>always behave in the same way in that particular situation</a:t>
          </a:r>
          <a:endParaRPr lang="en-GB" dirty="0"/>
        </a:p>
      </dgm:t>
    </dgm:pt>
    <dgm:pt modelId="{1724A2CD-6485-488A-AB17-DD8BAAFFA57E}" type="parTrans" cxnId="{0FD26C9D-6CB6-43FE-94FA-E48025647F6D}">
      <dgm:prSet/>
      <dgm:spPr/>
      <dgm:t>
        <a:bodyPr/>
        <a:lstStyle/>
        <a:p>
          <a:endParaRPr lang="en-GB"/>
        </a:p>
      </dgm:t>
    </dgm:pt>
    <dgm:pt modelId="{22FA505A-7B1A-4F0E-B488-BF0A595EBAE9}" type="sibTrans" cxnId="{0FD26C9D-6CB6-43FE-94FA-E48025647F6D}">
      <dgm:prSet/>
      <dgm:spPr/>
      <dgm:t>
        <a:bodyPr/>
        <a:lstStyle/>
        <a:p>
          <a:endParaRPr lang="en-GB"/>
        </a:p>
      </dgm:t>
    </dgm:pt>
    <dgm:pt modelId="{B46EB8FC-9CCF-4770-9C5F-DFC6FB051832}">
      <dgm:prSet/>
      <dgm:spPr/>
      <dgm:t>
        <a:bodyPr/>
        <a:lstStyle/>
        <a:p>
          <a:r>
            <a:rPr lang="en-GB" dirty="0" smtClean="0"/>
            <a:t>Does </a:t>
          </a:r>
          <a:r>
            <a:rPr lang="en-GB" b="1" dirty="0" smtClean="0"/>
            <a:t>`that person` </a:t>
          </a:r>
          <a:r>
            <a:rPr lang="en-GB" dirty="0" smtClean="0"/>
            <a:t>always behave in the same way any other similar situations</a:t>
          </a:r>
          <a:endParaRPr lang="en-GB" dirty="0"/>
        </a:p>
      </dgm:t>
    </dgm:pt>
    <dgm:pt modelId="{FB6C47B9-65FF-4994-8E3F-94FB669065E1}" type="parTrans" cxnId="{A4E21AC1-5CA2-4EF8-BBFF-983C4A3EAB9D}">
      <dgm:prSet/>
      <dgm:spPr/>
      <dgm:t>
        <a:bodyPr/>
        <a:lstStyle/>
        <a:p>
          <a:endParaRPr lang="en-GB"/>
        </a:p>
      </dgm:t>
    </dgm:pt>
    <dgm:pt modelId="{0198FB49-0DDF-456C-9D78-F0A9E2CBDF55}" type="sibTrans" cxnId="{A4E21AC1-5CA2-4EF8-BBFF-983C4A3EAB9D}">
      <dgm:prSet/>
      <dgm:spPr/>
      <dgm:t>
        <a:bodyPr/>
        <a:lstStyle/>
        <a:p>
          <a:endParaRPr lang="en-GB"/>
        </a:p>
      </dgm:t>
    </dgm:pt>
    <dgm:pt modelId="{3B47CB94-8F20-4808-8348-AE14FBA98A45}" type="pres">
      <dgm:prSet presAssocID="{010F09A5-5C5A-4E15-9F89-556CE5B8A107}" presName="linear" presStyleCnt="0">
        <dgm:presLayoutVars>
          <dgm:dir/>
          <dgm:animLvl val="lvl"/>
          <dgm:resizeHandles val="exact"/>
        </dgm:presLayoutVars>
      </dgm:prSet>
      <dgm:spPr/>
      <dgm:t>
        <a:bodyPr/>
        <a:lstStyle/>
        <a:p>
          <a:endParaRPr lang="en-GB"/>
        </a:p>
      </dgm:t>
    </dgm:pt>
    <dgm:pt modelId="{0A8A0D22-4376-439A-BF99-44424172AB8B}" type="pres">
      <dgm:prSet presAssocID="{91F73DFB-67D7-4A1A-A4D9-F643688CAF01}" presName="parentLin" presStyleCnt="0"/>
      <dgm:spPr/>
    </dgm:pt>
    <dgm:pt modelId="{4B51105A-0705-4B85-845F-EB17472B21AC}" type="pres">
      <dgm:prSet presAssocID="{91F73DFB-67D7-4A1A-A4D9-F643688CAF01}" presName="parentLeftMargin" presStyleLbl="node1" presStyleIdx="0" presStyleCnt="3"/>
      <dgm:spPr/>
      <dgm:t>
        <a:bodyPr/>
        <a:lstStyle/>
        <a:p>
          <a:endParaRPr lang="en-GB"/>
        </a:p>
      </dgm:t>
    </dgm:pt>
    <dgm:pt modelId="{72954A57-E940-42E7-ADE8-5AEAA8C804EB}" type="pres">
      <dgm:prSet presAssocID="{91F73DFB-67D7-4A1A-A4D9-F643688CAF01}" presName="parentText" presStyleLbl="node1" presStyleIdx="0" presStyleCnt="3">
        <dgm:presLayoutVars>
          <dgm:chMax val="0"/>
          <dgm:bulletEnabled val="1"/>
        </dgm:presLayoutVars>
      </dgm:prSet>
      <dgm:spPr/>
      <dgm:t>
        <a:bodyPr/>
        <a:lstStyle/>
        <a:p>
          <a:endParaRPr lang="en-GB"/>
        </a:p>
      </dgm:t>
    </dgm:pt>
    <dgm:pt modelId="{D59B5A0F-2B22-45B1-8067-3D7588DADF3F}" type="pres">
      <dgm:prSet presAssocID="{91F73DFB-67D7-4A1A-A4D9-F643688CAF01}" presName="negativeSpace" presStyleCnt="0"/>
      <dgm:spPr/>
    </dgm:pt>
    <dgm:pt modelId="{E4ABDAD4-E040-4309-A49F-255A3AA75D76}" type="pres">
      <dgm:prSet presAssocID="{91F73DFB-67D7-4A1A-A4D9-F643688CAF01}" presName="childText" presStyleLbl="conFgAcc1" presStyleIdx="0" presStyleCnt="3">
        <dgm:presLayoutVars>
          <dgm:bulletEnabled val="1"/>
        </dgm:presLayoutVars>
      </dgm:prSet>
      <dgm:spPr/>
      <dgm:t>
        <a:bodyPr/>
        <a:lstStyle/>
        <a:p>
          <a:endParaRPr lang="en-GB"/>
        </a:p>
      </dgm:t>
    </dgm:pt>
    <dgm:pt modelId="{BDF76885-D39C-40CF-BB29-8253C98BB337}" type="pres">
      <dgm:prSet presAssocID="{00575ED9-E81A-4A86-AE38-4D1A218AD3A8}" presName="spaceBetweenRectangles" presStyleCnt="0"/>
      <dgm:spPr/>
    </dgm:pt>
    <dgm:pt modelId="{0A9238B4-A177-4C5E-ADDE-E00ADB590DE4}" type="pres">
      <dgm:prSet presAssocID="{DB79AE8C-CCC2-40C5-BAE2-99A939245D05}" presName="parentLin" presStyleCnt="0"/>
      <dgm:spPr/>
    </dgm:pt>
    <dgm:pt modelId="{CFF9275D-D0AD-4CE7-B485-A1DD1BCF6FED}" type="pres">
      <dgm:prSet presAssocID="{DB79AE8C-CCC2-40C5-BAE2-99A939245D05}" presName="parentLeftMargin" presStyleLbl="node1" presStyleIdx="0" presStyleCnt="3"/>
      <dgm:spPr/>
      <dgm:t>
        <a:bodyPr/>
        <a:lstStyle/>
        <a:p>
          <a:endParaRPr lang="en-GB"/>
        </a:p>
      </dgm:t>
    </dgm:pt>
    <dgm:pt modelId="{AB6AAE4E-C8E2-48C4-8429-DBA332EAA7CE}" type="pres">
      <dgm:prSet presAssocID="{DB79AE8C-CCC2-40C5-BAE2-99A939245D05}" presName="parentText" presStyleLbl="node1" presStyleIdx="1" presStyleCnt="3">
        <dgm:presLayoutVars>
          <dgm:chMax val="0"/>
          <dgm:bulletEnabled val="1"/>
        </dgm:presLayoutVars>
      </dgm:prSet>
      <dgm:spPr/>
      <dgm:t>
        <a:bodyPr/>
        <a:lstStyle/>
        <a:p>
          <a:endParaRPr lang="en-GB"/>
        </a:p>
      </dgm:t>
    </dgm:pt>
    <dgm:pt modelId="{2AA0EA7C-71D5-4B91-9F97-9C648CA21C31}" type="pres">
      <dgm:prSet presAssocID="{DB79AE8C-CCC2-40C5-BAE2-99A939245D05}" presName="negativeSpace" presStyleCnt="0"/>
      <dgm:spPr/>
    </dgm:pt>
    <dgm:pt modelId="{772352A8-4806-4675-80DE-61E82D351F47}" type="pres">
      <dgm:prSet presAssocID="{DB79AE8C-CCC2-40C5-BAE2-99A939245D05}" presName="childText" presStyleLbl="conFgAcc1" presStyleIdx="1" presStyleCnt="3">
        <dgm:presLayoutVars>
          <dgm:bulletEnabled val="1"/>
        </dgm:presLayoutVars>
      </dgm:prSet>
      <dgm:spPr/>
      <dgm:t>
        <a:bodyPr/>
        <a:lstStyle/>
        <a:p>
          <a:endParaRPr lang="en-GB"/>
        </a:p>
      </dgm:t>
    </dgm:pt>
    <dgm:pt modelId="{9661206C-272A-481C-90E6-D20538CE0B0C}" type="pres">
      <dgm:prSet presAssocID="{A104B286-4ECF-467E-8908-2B8F7703BF54}" presName="spaceBetweenRectangles" presStyleCnt="0"/>
      <dgm:spPr/>
    </dgm:pt>
    <dgm:pt modelId="{8E280166-5A40-4634-970E-FA7857BE0A08}" type="pres">
      <dgm:prSet presAssocID="{235E5C0B-0D04-482D-AD6C-81774F4D6D42}" presName="parentLin" presStyleCnt="0"/>
      <dgm:spPr/>
    </dgm:pt>
    <dgm:pt modelId="{F7842F25-E47A-4CCD-82D8-A13D5EE6A23E}" type="pres">
      <dgm:prSet presAssocID="{235E5C0B-0D04-482D-AD6C-81774F4D6D42}" presName="parentLeftMargin" presStyleLbl="node1" presStyleIdx="1" presStyleCnt="3"/>
      <dgm:spPr/>
      <dgm:t>
        <a:bodyPr/>
        <a:lstStyle/>
        <a:p>
          <a:endParaRPr lang="en-GB"/>
        </a:p>
      </dgm:t>
    </dgm:pt>
    <dgm:pt modelId="{4AC3098F-D089-4AB1-8F3D-284DF7AE69E0}" type="pres">
      <dgm:prSet presAssocID="{235E5C0B-0D04-482D-AD6C-81774F4D6D42}" presName="parentText" presStyleLbl="node1" presStyleIdx="2" presStyleCnt="3">
        <dgm:presLayoutVars>
          <dgm:chMax val="0"/>
          <dgm:bulletEnabled val="1"/>
        </dgm:presLayoutVars>
      </dgm:prSet>
      <dgm:spPr/>
      <dgm:t>
        <a:bodyPr/>
        <a:lstStyle/>
        <a:p>
          <a:endParaRPr lang="en-GB"/>
        </a:p>
      </dgm:t>
    </dgm:pt>
    <dgm:pt modelId="{59EA9782-B020-4171-BBC9-C3C3C4BD7A64}" type="pres">
      <dgm:prSet presAssocID="{235E5C0B-0D04-482D-AD6C-81774F4D6D42}" presName="negativeSpace" presStyleCnt="0"/>
      <dgm:spPr/>
    </dgm:pt>
    <dgm:pt modelId="{41D5A16F-B972-45CD-B1B3-4C8022299B45}" type="pres">
      <dgm:prSet presAssocID="{235E5C0B-0D04-482D-AD6C-81774F4D6D42}" presName="childText" presStyleLbl="conFgAcc1" presStyleIdx="2" presStyleCnt="3">
        <dgm:presLayoutVars>
          <dgm:bulletEnabled val="1"/>
        </dgm:presLayoutVars>
      </dgm:prSet>
      <dgm:spPr/>
      <dgm:t>
        <a:bodyPr/>
        <a:lstStyle/>
        <a:p>
          <a:endParaRPr lang="en-GB"/>
        </a:p>
      </dgm:t>
    </dgm:pt>
  </dgm:ptLst>
  <dgm:cxnLst>
    <dgm:cxn modelId="{5D0B3A84-92AD-42BA-8CE5-DE147ECC809E}" srcId="{010F09A5-5C5A-4E15-9F89-556CE5B8A107}" destId="{235E5C0B-0D04-482D-AD6C-81774F4D6D42}" srcOrd="2" destOrd="0" parTransId="{E9A447C7-0B2F-4750-A264-63AD519FE061}" sibTransId="{E4AFC39B-2B82-4BBD-87E5-9DD727829B91}"/>
    <dgm:cxn modelId="{012EAE61-1380-4FD3-B1BD-EDBF033A3963}" type="presOf" srcId="{235E5C0B-0D04-482D-AD6C-81774F4D6D42}" destId="{F7842F25-E47A-4CCD-82D8-A13D5EE6A23E}" srcOrd="0" destOrd="0" presId="urn:microsoft.com/office/officeart/2005/8/layout/list1"/>
    <dgm:cxn modelId="{0FD26C9D-6CB6-43FE-94FA-E48025647F6D}" srcId="{DB79AE8C-CCC2-40C5-BAE2-99A939245D05}" destId="{A4642125-BCB5-4FBE-AB46-19F21A1A48DD}" srcOrd="0" destOrd="0" parTransId="{1724A2CD-6485-488A-AB17-DD8BAAFFA57E}" sibTransId="{22FA505A-7B1A-4F0E-B488-BF0A595EBAE9}"/>
    <dgm:cxn modelId="{4FBB378D-42DA-423F-A099-FE4B43F6FDE6}" type="presOf" srcId="{B46EB8FC-9CCF-4770-9C5F-DFC6FB051832}" destId="{41D5A16F-B972-45CD-B1B3-4C8022299B45}" srcOrd="0" destOrd="0" presId="urn:microsoft.com/office/officeart/2005/8/layout/list1"/>
    <dgm:cxn modelId="{B8021110-68F6-4149-9764-6EAC4FD2C4ED}" srcId="{010F09A5-5C5A-4E15-9F89-556CE5B8A107}" destId="{DB79AE8C-CCC2-40C5-BAE2-99A939245D05}" srcOrd="1" destOrd="0" parTransId="{FB6D742F-4E24-49A0-B062-A62E78A25C03}" sibTransId="{A104B286-4ECF-467E-8908-2B8F7703BF54}"/>
    <dgm:cxn modelId="{CA2C53A7-384E-40BD-8057-5B271278CA57}" srcId="{91F73DFB-67D7-4A1A-A4D9-F643688CAF01}" destId="{8498B54B-6FE9-4770-8B8E-05194F5D2C83}" srcOrd="0" destOrd="0" parTransId="{3F57E7AD-2ABA-4772-BEAD-1CB3646E03AA}" sibTransId="{E74039B1-1D26-4B06-A8B5-73BC1A3AFFC9}"/>
    <dgm:cxn modelId="{04B45AFA-F735-44A8-AE04-91676656296E}" type="presOf" srcId="{91F73DFB-67D7-4A1A-A4D9-F643688CAF01}" destId="{72954A57-E940-42E7-ADE8-5AEAA8C804EB}" srcOrd="1" destOrd="0" presId="urn:microsoft.com/office/officeart/2005/8/layout/list1"/>
    <dgm:cxn modelId="{6EAC4793-06D9-44DA-8F4E-DEA6B11E2C09}" type="presOf" srcId="{010F09A5-5C5A-4E15-9F89-556CE5B8A107}" destId="{3B47CB94-8F20-4808-8348-AE14FBA98A45}" srcOrd="0" destOrd="0" presId="urn:microsoft.com/office/officeart/2005/8/layout/list1"/>
    <dgm:cxn modelId="{F6EA9820-FB0B-4266-84F4-0ADBE28FDF76}" type="presOf" srcId="{235E5C0B-0D04-482D-AD6C-81774F4D6D42}" destId="{4AC3098F-D089-4AB1-8F3D-284DF7AE69E0}" srcOrd="1" destOrd="0" presId="urn:microsoft.com/office/officeart/2005/8/layout/list1"/>
    <dgm:cxn modelId="{CCB80E5E-5599-49C2-AAA2-198C7B21CE75}" type="presOf" srcId="{DB79AE8C-CCC2-40C5-BAE2-99A939245D05}" destId="{CFF9275D-D0AD-4CE7-B485-A1DD1BCF6FED}" srcOrd="0" destOrd="0" presId="urn:microsoft.com/office/officeart/2005/8/layout/list1"/>
    <dgm:cxn modelId="{A4E21AC1-5CA2-4EF8-BBFF-983C4A3EAB9D}" srcId="{235E5C0B-0D04-482D-AD6C-81774F4D6D42}" destId="{B46EB8FC-9CCF-4770-9C5F-DFC6FB051832}" srcOrd="0" destOrd="0" parTransId="{FB6C47B9-65FF-4994-8E3F-94FB669065E1}" sibTransId="{0198FB49-0DDF-456C-9D78-F0A9E2CBDF55}"/>
    <dgm:cxn modelId="{E2CE467E-A6B2-4A99-99EC-F5CAAB0B5B7C}" srcId="{010F09A5-5C5A-4E15-9F89-556CE5B8A107}" destId="{91F73DFB-67D7-4A1A-A4D9-F643688CAF01}" srcOrd="0" destOrd="0" parTransId="{527A68FB-8FF4-4840-B5A4-B04D6D783173}" sibTransId="{00575ED9-E81A-4A86-AE38-4D1A218AD3A8}"/>
    <dgm:cxn modelId="{B49CB32F-A02C-424E-BCAA-460CF22172C2}" type="presOf" srcId="{8498B54B-6FE9-4770-8B8E-05194F5D2C83}" destId="{E4ABDAD4-E040-4309-A49F-255A3AA75D76}" srcOrd="0" destOrd="0" presId="urn:microsoft.com/office/officeart/2005/8/layout/list1"/>
    <dgm:cxn modelId="{8E8EF7C5-06D0-4379-9AB5-B87B324929B4}" type="presOf" srcId="{DB79AE8C-CCC2-40C5-BAE2-99A939245D05}" destId="{AB6AAE4E-C8E2-48C4-8429-DBA332EAA7CE}" srcOrd="1" destOrd="0" presId="urn:microsoft.com/office/officeart/2005/8/layout/list1"/>
    <dgm:cxn modelId="{60D4B745-9E6E-4205-9320-2A035D340E5D}" type="presOf" srcId="{91F73DFB-67D7-4A1A-A4D9-F643688CAF01}" destId="{4B51105A-0705-4B85-845F-EB17472B21AC}" srcOrd="0" destOrd="0" presId="urn:microsoft.com/office/officeart/2005/8/layout/list1"/>
    <dgm:cxn modelId="{F29753FA-80DF-4BF3-BDC7-0AE80DDFB5B7}" type="presOf" srcId="{A4642125-BCB5-4FBE-AB46-19F21A1A48DD}" destId="{772352A8-4806-4675-80DE-61E82D351F47}" srcOrd="0" destOrd="0" presId="urn:microsoft.com/office/officeart/2005/8/layout/list1"/>
    <dgm:cxn modelId="{6FECB247-EEAA-412A-B961-C4F35BCD6C09}" type="presParOf" srcId="{3B47CB94-8F20-4808-8348-AE14FBA98A45}" destId="{0A8A0D22-4376-439A-BF99-44424172AB8B}" srcOrd="0" destOrd="0" presId="urn:microsoft.com/office/officeart/2005/8/layout/list1"/>
    <dgm:cxn modelId="{47464CFF-C670-4888-BAC9-E0A92AE24E24}" type="presParOf" srcId="{0A8A0D22-4376-439A-BF99-44424172AB8B}" destId="{4B51105A-0705-4B85-845F-EB17472B21AC}" srcOrd="0" destOrd="0" presId="urn:microsoft.com/office/officeart/2005/8/layout/list1"/>
    <dgm:cxn modelId="{0B5AC663-6DCA-45FC-8AC7-16FB9E51D519}" type="presParOf" srcId="{0A8A0D22-4376-439A-BF99-44424172AB8B}" destId="{72954A57-E940-42E7-ADE8-5AEAA8C804EB}" srcOrd="1" destOrd="0" presId="urn:microsoft.com/office/officeart/2005/8/layout/list1"/>
    <dgm:cxn modelId="{2D719D64-4EDA-4CC1-85DE-A12C881A9ADF}" type="presParOf" srcId="{3B47CB94-8F20-4808-8348-AE14FBA98A45}" destId="{D59B5A0F-2B22-45B1-8067-3D7588DADF3F}" srcOrd="1" destOrd="0" presId="urn:microsoft.com/office/officeart/2005/8/layout/list1"/>
    <dgm:cxn modelId="{EF2116F8-5EB7-4E82-A482-CF8E13FBB4F2}" type="presParOf" srcId="{3B47CB94-8F20-4808-8348-AE14FBA98A45}" destId="{E4ABDAD4-E040-4309-A49F-255A3AA75D76}" srcOrd="2" destOrd="0" presId="urn:microsoft.com/office/officeart/2005/8/layout/list1"/>
    <dgm:cxn modelId="{E393705C-27A0-418F-8B3D-61456C1BE0D6}" type="presParOf" srcId="{3B47CB94-8F20-4808-8348-AE14FBA98A45}" destId="{BDF76885-D39C-40CF-BB29-8253C98BB337}" srcOrd="3" destOrd="0" presId="urn:microsoft.com/office/officeart/2005/8/layout/list1"/>
    <dgm:cxn modelId="{8A5CF580-BDF4-4D41-81B8-78DCF897E7EE}" type="presParOf" srcId="{3B47CB94-8F20-4808-8348-AE14FBA98A45}" destId="{0A9238B4-A177-4C5E-ADDE-E00ADB590DE4}" srcOrd="4" destOrd="0" presId="urn:microsoft.com/office/officeart/2005/8/layout/list1"/>
    <dgm:cxn modelId="{6D9AABFD-F685-463B-BE21-9410D3D3D7C3}" type="presParOf" srcId="{0A9238B4-A177-4C5E-ADDE-E00ADB590DE4}" destId="{CFF9275D-D0AD-4CE7-B485-A1DD1BCF6FED}" srcOrd="0" destOrd="0" presId="urn:microsoft.com/office/officeart/2005/8/layout/list1"/>
    <dgm:cxn modelId="{B10FFF0A-4179-457B-BDE5-97B7E32B3F1A}" type="presParOf" srcId="{0A9238B4-A177-4C5E-ADDE-E00ADB590DE4}" destId="{AB6AAE4E-C8E2-48C4-8429-DBA332EAA7CE}" srcOrd="1" destOrd="0" presId="urn:microsoft.com/office/officeart/2005/8/layout/list1"/>
    <dgm:cxn modelId="{B39A22C1-E014-44B6-81A7-45C082D70396}" type="presParOf" srcId="{3B47CB94-8F20-4808-8348-AE14FBA98A45}" destId="{2AA0EA7C-71D5-4B91-9F97-9C648CA21C31}" srcOrd="5" destOrd="0" presId="urn:microsoft.com/office/officeart/2005/8/layout/list1"/>
    <dgm:cxn modelId="{E3667A89-DA32-4E2B-B066-B74F1DB43C6E}" type="presParOf" srcId="{3B47CB94-8F20-4808-8348-AE14FBA98A45}" destId="{772352A8-4806-4675-80DE-61E82D351F47}" srcOrd="6" destOrd="0" presId="urn:microsoft.com/office/officeart/2005/8/layout/list1"/>
    <dgm:cxn modelId="{ABB28400-3505-44F1-9B36-05F35086630D}" type="presParOf" srcId="{3B47CB94-8F20-4808-8348-AE14FBA98A45}" destId="{9661206C-272A-481C-90E6-D20538CE0B0C}" srcOrd="7" destOrd="0" presId="urn:microsoft.com/office/officeart/2005/8/layout/list1"/>
    <dgm:cxn modelId="{B2707594-6776-46CF-97A0-E368B2489B71}" type="presParOf" srcId="{3B47CB94-8F20-4808-8348-AE14FBA98A45}" destId="{8E280166-5A40-4634-970E-FA7857BE0A08}" srcOrd="8" destOrd="0" presId="urn:microsoft.com/office/officeart/2005/8/layout/list1"/>
    <dgm:cxn modelId="{EE650CA8-811D-4B2A-B9A1-30C6861816E7}" type="presParOf" srcId="{8E280166-5A40-4634-970E-FA7857BE0A08}" destId="{F7842F25-E47A-4CCD-82D8-A13D5EE6A23E}" srcOrd="0" destOrd="0" presId="urn:microsoft.com/office/officeart/2005/8/layout/list1"/>
    <dgm:cxn modelId="{A2A173DA-096C-4120-9742-F5498941D2B3}" type="presParOf" srcId="{8E280166-5A40-4634-970E-FA7857BE0A08}" destId="{4AC3098F-D089-4AB1-8F3D-284DF7AE69E0}" srcOrd="1" destOrd="0" presId="urn:microsoft.com/office/officeart/2005/8/layout/list1"/>
    <dgm:cxn modelId="{D88FE845-C7FE-4C52-99DD-5842BE27AE9E}" type="presParOf" srcId="{3B47CB94-8F20-4808-8348-AE14FBA98A45}" destId="{59EA9782-B020-4171-BBC9-C3C3C4BD7A64}" srcOrd="9" destOrd="0" presId="urn:microsoft.com/office/officeart/2005/8/layout/list1"/>
    <dgm:cxn modelId="{9B8F8C3E-3D58-4524-9559-01D5C77E58C3}" type="presParOf" srcId="{3B47CB94-8F20-4808-8348-AE14FBA98A45}" destId="{41D5A16F-B972-45CD-B1B3-4C8022299B4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EDC4AD-AC88-4DEB-96B6-EB46EC25AE50}" type="datetimeFigureOut">
              <a:rPr lang="en-GB" smtClean="0"/>
              <a:t>21/02/2018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3B19DE-008D-4719-BF57-DAD8528EF791}" type="slidenum">
              <a:rPr lang="en-GB" smtClean="0"/>
              <a:t>‹#›</a:t>
            </a:fld>
            <a:endParaRPr lang="en-GB"/>
          </a:p>
        </p:txBody>
      </p:sp>
    </p:spTree>
    <p:extLst>
      <p:ext uri="{BB962C8B-B14F-4D97-AF65-F5344CB8AC3E}">
        <p14:creationId xmlns:p14="http://schemas.microsoft.com/office/powerpoint/2010/main" val="1260515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Persuasive message</a:t>
            </a:r>
          </a:p>
          <a:p>
            <a:endParaRPr lang="en-US" dirty="0"/>
          </a:p>
        </p:txBody>
      </p:sp>
      <p:sp>
        <p:nvSpPr>
          <p:cNvPr id="4" name="Slide Number Placeholder 3"/>
          <p:cNvSpPr>
            <a:spLocks noGrp="1"/>
          </p:cNvSpPr>
          <p:nvPr>
            <p:ph type="sldNum" sz="quarter" idx="10"/>
          </p:nvPr>
        </p:nvSpPr>
        <p:spPr/>
        <p:txBody>
          <a:bodyPr/>
          <a:lstStyle/>
          <a:p>
            <a:fld id="{2DAB7C42-D363-4A59-B36C-705A23249320}" type="slidenum">
              <a:rPr lang="en-US" smtClean="0"/>
              <a:t>29</a:t>
            </a:fld>
            <a:endParaRPr lang="en-US"/>
          </a:p>
        </p:txBody>
      </p:sp>
    </p:spTree>
    <p:extLst>
      <p:ext uri="{BB962C8B-B14F-4D97-AF65-F5344CB8AC3E}">
        <p14:creationId xmlns:p14="http://schemas.microsoft.com/office/powerpoint/2010/main" val="1111967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xfrm>
            <a:off x="1143000" y="685800"/>
            <a:ext cx="4572000" cy="3429000"/>
          </a:xfrm>
          <a:ln/>
        </p:spPr>
      </p:sp>
      <p:sp>
        <p:nvSpPr>
          <p:cNvPr id="54275" name="Rectangle 3"/>
          <p:cNvSpPr>
            <a:spLocks noGrp="1" noChangeArrowheads="1"/>
          </p:cNvSpPr>
          <p:nvPr>
            <p:ph type="body" idx="1"/>
          </p:nvPr>
        </p:nvSpPr>
        <p:spPr>
          <a:noFill/>
          <a:ln/>
        </p:spPr>
        <p:txBody>
          <a:bodyPr/>
          <a:lstStyle/>
          <a:p>
            <a:endParaRPr lang="en-US" dirty="0">
              <a:latin typeface="Times New Roman" charset="0"/>
            </a:endParaRPr>
          </a:p>
        </p:txBody>
      </p:sp>
    </p:spTree>
    <p:extLst>
      <p:ext uri="{BB962C8B-B14F-4D97-AF65-F5344CB8AC3E}">
        <p14:creationId xmlns:p14="http://schemas.microsoft.com/office/powerpoint/2010/main" val="3993518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xfrm>
            <a:off x="1143000" y="685800"/>
            <a:ext cx="4572000" cy="3429000"/>
          </a:xfrm>
          <a:ln/>
        </p:spPr>
      </p:sp>
      <p:sp>
        <p:nvSpPr>
          <p:cNvPr id="55299" name="Rectangle 3"/>
          <p:cNvSpPr>
            <a:spLocks noGrp="1" noChangeArrowheads="1"/>
          </p:cNvSpPr>
          <p:nvPr>
            <p:ph type="body" idx="1"/>
          </p:nvPr>
        </p:nvSpPr>
        <p:spPr>
          <a:noFill/>
          <a:ln/>
        </p:spPr>
        <p:txBody>
          <a:bodyPr/>
          <a:lstStyle/>
          <a:p>
            <a:endParaRPr lang="en-US" dirty="0">
              <a:latin typeface="Times New Roman" charset="0"/>
            </a:endParaRPr>
          </a:p>
        </p:txBody>
      </p:sp>
    </p:spTree>
    <p:extLst>
      <p:ext uri="{BB962C8B-B14F-4D97-AF65-F5344CB8AC3E}">
        <p14:creationId xmlns:p14="http://schemas.microsoft.com/office/powerpoint/2010/main" val="2318792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xfrm>
            <a:off x="1143000" y="685800"/>
            <a:ext cx="4572000" cy="3429000"/>
          </a:xfrm>
          <a:ln/>
        </p:spPr>
      </p:sp>
      <p:sp>
        <p:nvSpPr>
          <p:cNvPr id="56323" name="Rectangle 3"/>
          <p:cNvSpPr>
            <a:spLocks noGrp="1" noChangeArrowheads="1"/>
          </p:cNvSpPr>
          <p:nvPr>
            <p:ph type="body" idx="1"/>
          </p:nvPr>
        </p:nvSpPr>
        <p:spPr>
          <a:noFill/>
          <a:ln/>
        </p:spPr>
        <p:txBody>
          <a:bodyPr/>
          <a:lstStyle/>
          <a:p>
            <a:endParaRPr lang="en-US" dirty="0">
              <a:latin typeface="Times New Roman" charset="0"/>
            </a:endParaRPr>
          </a:p>
        </p:txBody>
      </p:sp>
    </p:spTree>
    <p:extLst>
      <p:ext uri="{BB962C8B-B14F-4D97-AF65-F5344CB8AC3E}">
        <p14:creationId xmlns:p14="http://schemas.microsoft.com/office/powerpoint/2010/main" val="2130372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xfrm>
            <a:off x="1143000" y="685800"/>
            <a:ext cx="4572000" cy="3429000"/>
          </a:xfrm>
          <a:ln/>
        </p:spPr>
      </p:sp>
      <p:sp>
        <p:nvSpPr>
          <p:cNvPr id="57347" name="Rectangle 3"/>
          <p:cNvSpPr>
            <a:spLocks noGrp="1" noChangeArrowheads="1"/>
          </p:cNvSpPr>
          <p:nvPr>
            <p:ph type="body" idx="1"/>
          </p:nvPr>
        </p:nvSpPr>
        <p:spPr>
          <a:noFill/>
          <a:ln/>
        </p:spPr>
        <p:txBody>
          <a:bodyPr/>
          <a:lstStyle/>
          <a:p>
            <a:endParaRPr lang="en-US" dirty="0">
              <a:latin typeface="Times New Roman" charset="0"/>
            </a:endParaRPr>
          </a:p>
        </p:txBody>
      </p:sp>
    </p:spTree>
    <p:extLst>
      <p:ext uri="{BB962C8B-B14F-4D97-AF65-F5344CB8AC3E}">
        <p14:creationId xmlns:p14="http://schemas.microsoft.com/office/powerpoint/2010/main" val="4070201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xfrm>
            <a:off x="1143000" y="685800"/>
            <a:ext cx="4572000" cy="3429000"/>
          </a:xfrm>
          <a:ln/>
        </p:spPr>
      </p:sp>
      <p:sp>
        <p:nvSpPr>
          <p:cNvPr id="58371" name="Rectangle 3"/>
          <p:cNvSpPr>
            <a:spLocks noGrp="1" noChangeArrowheads="1"/>
          </p:cNvSpPr>
          <p:nvPr>
            <p:ph type="body" idx="1"/>
          </p:nvPr>
        </p:nvSpPr>
        <p:spPr>
          <a:noFill/>
          <a:ln/>
        </p:spPr>
        <p:txBody>
          <a:bodyPr/>
          <a:lstStyle/>
          <a:p>
            <a:endParaRPr lang="en-US" dirty="0">
              <a:latin typeface="Times New Roman" charset="0"/>
            </a:endParaRPr>
          </a:p>
        </p:txBody>
      </p:sp>
    </p:spTree>
    <p:extLst>
      <p:ext uri="{BB962C8B-B14F-4D97-AF65-F5344CB8AC3E}">
        <p14:creationId xmlns:p14="http://schemas.microsoft.com/office/powerpoint/2010/main" val="4106725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xfrm>
            <a:off x="1143000" y="685800"/>
            <a:ext cx="4572000" cy="3429000"/>
          </a:xfrm>
          <a:ln/>
        </p:spPr>
      </p:sp>
      <p:sp>
        <p:nvSpPr>
          <p:cNvPr id="58371" name="Rectangle 3"/>
          <p:cNvSpPr>
            <a:spLocks noGrp="1" noChangeArrowheads="1"/>
          </p:cNvSpPr>
          <p:nvPr>
            <p:ph type="body" idx="1"/>
          </p:nvPr>
        </p:nvSpPr>
        <p:spPr>
          <a:noFill/>
          <a:ln/>
        </p:spPr>
        <p:txBody>
          <a:bodyPr/>
          <a:lstStyle/>
          <a:p>
            <a:endParaRPr lang="en-US" dirty="0">
              <a:latin typeface="Times New Roman" charset="0"/>
            </a:endParaRPr>
          </a:p>
        </p:txBody>
      </p:sp>
    </p:spTree>
    <p:extLst>
      <p:ext uri="{BB962C8B-B14F-4D97-AF65-F5344CB8AC3E}">
        <p14:creationId xmlns:p14="http://schemas.microsoft.com/office/powerpoint/2010/main" val="4129123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xfrm>
            <a:off x="1143000" y="685800"/>
            <a:ext cx="4572000" cy="3429000"/>
          </a:xfrm>
          <a:ln/>
        </p:spPr>
      </p:sp>
      <p:sp>
        <p:nvSpPr>
          <p:cNvPr id="58371" name="Rectangle 3"/>
          <p:cNvSpPr>
            <a:spLocks noGrp="1" noChangeArrowheads="1"/>
          </p:cNvSpPr>
          <p:nvPr>
            <p:ph type="body" idx="1"/>
          </p:nvPr>
        </p:nvSpPr>
        <p:spPr>
          <a:noFill/>
          <a:ln/>
        </p:spPr>
        <p:txBody>
          <a:bodyPr/>
          <a:lstStyle/>
          <a:p>
            <a:endParaRPr lang="en-US" dirty="0">
              <a:latin typeface="Times New Roman" charset="0"/>
            </a:endParaRPr>
          </a:p>
        </p:txBody>
      </p:sp>
    </p:spTree>
    <p:extLst>
      <p:ext uri="{BB962C8B-B14F-4D97-AF65-F5344CB8AC3E}">
        <p14:creationId xmlns:p14="http://schemas.microsoft.com/office/powerpoint/2010/main" val="977298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xfrm>
            <a:off x="1143000" y="685800"/>
            <a:ext cx="4572000" cy="3429000"/>
          </a:xfrm>
          <a:ln/>
        </p:spPr>
      </p:sp>
      <p:sp>
        <p:nvSpPr>
          <p:cNvPr id="58371" name="Rectangle 3"/>
          <p:cNvSpPr>
            <a:spLocks noGrp="1" noChangeArrowheads="1"/>
          </p:cNvSpPr>
          <p:nvPr>
            <p:ph type="body" idx="1"/>
          </p:nvPr>
        </p:nvSpPr>
        <p:spPr>
          <a:noFill/>
          <a:ln/>
        </p:spPr>
        <p:txBody>
          <a:bodyPr/>
          <a:lstStyle/>
          <a:p>
            <a:endParaRPr lang="en-US" dirty="0">
              <a:latin typeface="Times New Roman" charset="0"/>
            </a:endParaRPr>
          </a:p>
        </p:txBody>
      </p:sp>
    </p:spTree>
    <p:extLst>
      <p:ext uri="{BB962C8B-B14F-4D97-AF65-F5344CB8AC3E}">
        <p14:creationId xmlns:p14="http://schemas.microsoft.com/office/powerpoint/2010/main" val="2133173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111B82FE-EA71-4B10-8A06-EE35FDA70F7E}" type="datetimeFigureOut">
              <a:rPr lang="en-GB" smtClean="0"/>
              <a:t>21/02/2018</a:t>
            </a:fld>
            <a:endParaRPr lang="en-GB"/>
          </a:p>
        </p:txBody>
      </p:sp>
      <p:sp>
        <p:nvSpPr>
          <p:cNvPr id="2" name="Footer Placeholder 1"/>
          <p:cNvSpPr>
            <a:spLocks noGrp="1"/>
          </p:cNvSpPr>
          <p:nvPr>
            <p:ph type="ftr" sz="quarter" idx="11"/>
          </p:nvPr>
        </p:nvSpPr>
        <p:spPr/>
        <p:txBody>
          <a:bodyPr/>
          <a:lstStyle/>
          <a:p>
            <a:endParaRPr lang="en-GB"/>
          </a:p>
        </p:txBody>
      </p:sp>
      <p:sp>
        <p:nvSpPr>
          <p:cNvPr id="15" name="Slide Number Placeholder 14"/>
          <p:cNvSpPr>
            <a:spLocks noGrp="1"/>
          </p:cNvSpPr>
          <p:nvPr>
            <p:ph type="sldNum" sz="quarter" idx="12"/>
          </p:nvPr>
        </p:nvSpPr>
        <p:spPr>
          <a:xfrm>
            <a:off x="8229600" y="6473952"/>
            <a:ext cx="758952" cy="246888"/>
          </a:xfrm>
        </p:spPr>
        <p:txBody>
          <a:bodyPr/>
          <a:lstStyle/>
          <a:p>
            <a:fld id="{69999CA2-F43E-447F-9644-6B4FA35F460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111B82FE-EA71-4B10-8A06-EE35FDA70F7E}" type="datetimeFigureOut">
              <a:rPr lang="en-GB" smtClean="0"/>
              <a:t>21/02/2018</a:t>
            </a:fld>
            <a:endParaRPr lang="en-GB"/>
          </a:p>
        </p:txBody>
      </p:sp>
      <p:sp>
        <p:nvSpPr>
          <p:cNvPr id="19" name="Footer Placeholder 18"/>
          <p:cNvSpPr>
            <a:spLocks noGrp="1"/>
          </p:cNvSpPr>
          <p:nvPr>
            <p:ph type="ftr" sz="quarter" idx="11"/>
          </p:nvPr>
        </p:nvSpPr>
        <p:spPr>
          <a:xfrm>
            <a:off x="3581400" y="76200"/>
            <a:ext cx="2895600" cy="288925"/>
          </a:xfrm>
        </p:spPr>
        <p:txBody>
          <a:bodyPr/>
          <a:lstStyle/>
          <a:p>
            <a:endParaRPr lang="en-GB"/>
          </a:p>
        </p:txBody>
      </p:sp>
      <p:sp>
        <p:nvSpPr>
          <p:cNvPr id="16" name="Slide Number Placeholder 15"/>
          <p:cNvSpPr>
            <a:spLocks noGrp="1"/>
          </p:cNvSpPr>
          <p:nvPr>
            <p:ph type="sldNum" sz="quarter" idx="12"/>
          </p:nvPr>
        </p:nvSpPr>
        <p:spPr>
          <a:xfrm>
            <a:off x="8229600" y="6473952"/>
            <a:ext cx="758952" cy="246888"/>
          </a:xfrm>
        </p:spPr>
        <p:txBody>
          <a:bodyPr/>
          <a:lstStyle/>
          <a:p>
            <a:fld id="{69999CA2-F43E-447F-9644-6B4FA35F460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111B82FE-EA71-4B10-8A06-EE35FDA70F7E}" type="datetimeFigureOut">
              <a:rPr lang="en-GB" smtClean="0"/>
              <a:t>21/02/2018</a:t>
            </a:fld>
            <a:endParaRPr lang="en-GB"/>
          </a:p>
        </p:txBody>
      </p:sp>
      <p:sp>
        <p:nvSpPr>
          <p:cNvPr id="11" name="Footer Placeholder 10"/>
          <p:cNvSpPr>
            <a:spLocks noGrp="1"/>
          </p:cNvSpPr>
          <p:nvPr>
            <p:ph type="ftr" sz="quarter" idx="11"/>
          </p:nvPr>
        </p:nvSpPr>
        <p:spPr/>
        <p:txBody>
          <a:bodyPr/>
          <a:lstStyle/>
          <a:p>
            <a:endParaRPr lang="en-GB"/>
          </a:p>
        </p:txBody>
      </p:sp>
      <p:sp>
        <p:nvSpPr>
          <p:cNvPr id="16" name="Slide Number Placeholder 15"/>
          <p:cNvSpPr>
            <a:spLocks noGrp="1"/>
          </p:cNvSpPr>
          <p:nvPr>
            <p:ph type="sldNum" sz="quarter" idx="12"/>
          </p:nvPr>
        </p:nvSpPr>
        <p:spPr/>
        <p:txBody>
          <a:bodyPr/>
          <a:lstStyle/>
          <a:p>
            <a:fld id="{69999CA2-F43E-447F-9644-6B4FA35F4605}" type="slidenum">
              <a:rPr lang="en-GB" smtClean="0"/>
              <a:t>‹#›</a:t>
            </a:fld>
            <a:endParaRPr lang="en-GB"/>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111B82FE-EA71-4B10-8A06-EE35FDA70F7E}" type="datetimeFigureOut">
              <a:rPr lang="en-GB" smtClean="0"/>
              <a:t>21/02/2018</a:t>
            </a:fld>
            <a:endParaRPr lang="en-GB"/>
          </a:p>
        </p:txBody>
      </p:sp>
      <p:sp>
        <p:nvSpPr>
          <p:cNvPr id="10" name="Footer Placeholder 9"/>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69999CA2-F43E-447F-9644-6B4FA35F460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111B82FE-EA71-4B10-8A06-EE35FDA70F7E}"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229600" y="6477000"/>
            <a:ext cx="762000" cy="246888"/>
          </a:xfrm>
        </p:spPr>
        <p:txBody>
          <a:bodyPr/>
          <a:lstStyle/>
          <a:p>
            <a:fld id="{69999CA2-F43E-447F-9644-6B4FA35F4605}" type="slidenum">
              <a:rPr lang="en-GB" smtClean="0"/>
              <a:t>‹#›</a:t>
            </a:fld>
            <a:endParaRPr lang="en-GB"/>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11B82FE-EA71-4B10-8A06-EE35FDA70F7E}" type="datetimeFigureOut">
              <a:rPr lang="en-GB" smtClean="0"/>
              <a:t>21/02/2018</a:t>
            </a:fld>
            <a:endParaRPr lang="en-GB"/>
          </a:p>
        </p:txBody>
      </p:sp>
      <p:sp>
        <p:nvSpPr>
          <p:cNvPr id="21" name="Footer Placeholder 20"/>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99CA2-F43E-447F-9644-6B4FA35F460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B82FE-EA71-4B10-8A06-EE35FDA70F7E}" type="datetimeFigureOut">
              <a:rPr lang="en-GB" smtClean="0"/>
              <a:t>21/02/2018</a:t>
            </a:fld>
            <a:endParaRPr lang="en-GB"/>
          </a:p>
        </p:txBody>
      </p:sp>
      <p:sp>
        <p:nvSpPr>
          <p:cNvPr id="24" name="Footer Placeholder 23"/>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99CA2-F43E-447F-9644-6B4FA35F460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111B82FE-EA71-4B10-8A06-EE35FDA70F7E}" type="datetimeFigureOut">
              <a:rPr lang="en-GB" smtClean="0"/>
              <a:t>21/02/2018</a:t>
            </a:fld>
            <a:endParaRPr lang="en-GB"/>
          </a:p>
        </p:txBody>
      </p:sp>
      <p:sp>
        <p:nvSpPr>
          <p:cNvPr id="29" name="Footer Placeholder 28"/>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99CA2-F43E-447F-9644-6B4FA35F460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111B82FE-EA71-4B10-8A06-EE35FDA70F7E}"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69999CA2-F43E-447F-9644-6B4FA35F4605}" type="slidenum">
              <a:rPr lang="en-GB" smtClean="0"/>
              <a:t>‹#›</a:t>
            </a:fld>
            <a:endParaRPr lang="en-GB"/>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11B82FE-EA71-4B10-8A06-EE35FDA70F7E}"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99CA2-F43E-447F-9644-6B4FA35F460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11B82FE-EA71-4B10-8A06-EE35FDA70F7E}"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99CA2-F43E-447F-9644-6B4FA35F460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111B82FE-EA71-4B10-8A06-EE35FDA70F7E}" type="datetimeFigureOut">
              <a:rPr lang="en-GB" smtClean="0"/>
              <a:t>21/02/2018</a:t>
            </a:fld>
            <a:endParaRPr lang="en-GB"/>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69999CA2-F43E-447F-9644-6B4FA35F4605}" type="slidenum">
              <a:rPr lang="en-GB" smtClean="0"/>
              <a:t>‹#›</a:t>
            </a:fld>
            <a:endParaRPr lang="en-GB"/>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4.wmf"/><Relationship Id="rId2" Type="http://schemas.openxmlformats.org/officeDocument/2006/relationships/image" Target="../media/image33.w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wm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6.wmf"/></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2420888"/>
            <a:ext cx="3670152" cy="41764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ctrTitle"/>
          </p:nvPr>
        </p:nvSpPr>
        <p:spPr/>
        <p:txBody>
          <a:bodyPr/>
          <a:lstStyle/>
          <a:p>
            <a:r>
              <a:rPr lang="en-GB" dirty="0" smtClean="0">
                <a:solidFill>
                  <a:schemeClr val="tx1"/>
                </a:solidFill>
              </a:rPr>
              <a:t>Lecture 3: Social perception</a:t>
            </a:r>
            <a:endParaRPr lang="en-GB" dirty="0">
              <a:solidFill>
                <a:schemeClr val="tx1"/>
              </a:solidFill>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88640"/>
            <a:ext cx="4762500" cy="3648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78661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476672"/>
            <a:ext cx="5112568" cy="838200"/>
          </a:xfrm>
          <a:solidFill>
            <a:schemeClr val="tx2">
              <a:lumMod val="20000"/>
              <a:lumOff val="80000"/>
            </a:schemeClr>
          </a:solidFill>
          <a:ln>
            <a:solidFill>
              <a:schemeClr val="tx1"/>
            </a:solidFill>
          </a:ln>
        </p:spPr>
        <p:txBody>
          <a:bodyPr/>
          <a:lstStyle/>
          <a:p>
            <a:pPr algn="ctr">
              <a:defRPr/>
            </a:pPr>
            <a:r>
              <a:rPr lang="en-GB" dirty="0" smtClean="0"/>
              <a:t>Part 1: Attitudes </a:t>
            </a:r>
            <a:endParaRPr lang="en-GB" dirty="0"/>
          </a:p>
        </p:txBody>
      </p:sp>
      <p:sp>
        <p:nvSpPr>
          <p:cNvPr id="46083" name="Content Placeholder 2"/>
          <p:cNvSpPr>
            <a:spLocks noGrp="1"/>
          </p:cNvSpPr>
          <p:nvPr>
            <p:ph idx="1"/>
          </p:nvPr>
        </p:nvSpPr>
        <p:spPr>
          <a:solidFill>
            <a:schemeClr val="accent2">
              <a:lumMod val="40000"/>
              <a:lumOff val="60000"/>
            </a:schemeClr>
          </a:solidFill>
          <a:ln>
            <a:solidFill>
              <a:schemeClr val="tx1"/>
            </a:solidFill>
          </a:ln>
        </p:spPr>
        <p:txBody>
          <a:bodyPr/>
          <a:lstStyle/>
          <a:p>
            <a:pPr>
              <a:buFont typeface="Wingdings" pitchFamily="2" charset="2"/>
              <a:buNone/>
            </a:pPr>
            <a:r>
              <a:rPr lang="en-US" altLang="en-US" dirty="0" smtClean="0"/>
              <a:t>“A learned predisposition to think, feel and behave toward a person (or object) in a particular way.”</a:t>
            </a:r>
          </a:p>
          <a:p>
            <a:pPr algn="r">
              <a:buFont typeface="Wingdings" pitchFamily="2" charset="2"/>
              <a:buNone/>
            </a:pPr>
            <a:endParaRPr lang="en-US" altLang="en-US" dirty="0" smtClean="0"/>
          </a:p>
          <a:p>
            <a:pPr algn="r">
              <a:buFont typeface="Wingdings" pitchFamily="2" charset="2"/>
              <a:buNone/>
            </a:pPr>
            <a:r>
              <a:rPr lang="en-US" altLang="en-US" dirty="0" err="1" smtClean="0"/>
              <a:t>Allport</a:t>
            </a:r>
            <a:r>
              <a:rPr lang="en-US" altLang="en-US" dirty="0" smtClean="0"/>
              <a:t> (1954)</a:t>
            </a:r>
          </a:p>
          <a:p>
            <a:pPr>
              <a:buFont typeface="Wingdings" pitchFamily="2" charset="2"/>
              <a:buNone/>
            </a:pPr>
            <a:r>
              <a:rPr lang="en-US" altLang="en-US" dirty="0" smtClean="0"/>
              <a:t>“A person’s evaluation of any psychological object.”</a:t>
            </a:r>
          </a:p>
          <a:p>
            <a:pPr algn="r">
              <a:buFont typeface="Wingdings" pitchFamily="2" charset="2"/>
              <a:buNone/>
            </a:pPr>
            <a:r>
              <a:rPr lang="en-US" altLang="en-US" dirty="0" err="1" smtClean="0"/>
              <a:t>Azjen</a:t>
            </a:r>
            <a:r>
              <a:rPr lang="en-US" altLang="en-US" dirty="0" smtClean="0"/>
              <a:t> &amp; </a:t>
            </a:r>
            <a:r>
              <a:rPr lang="en-US" altLang="en-US" dirty="0" err="1" smtClean="0"/>
              <a:t>Fishbein</a:t>
            </a:r>
            <a:r>
              <a:rPr lang="en-US" altLang="en-US" dirty="0" smtClean="0"/>
              <a:t> (1980</a:t>
            </a:r>
            <a:endParaRPr lang="en-GB" altLang="en-US" dirty="0" smtClean="0"/>
          </a:p>
        </p:txBody>
      </p:sp>
    </p:spTree>
    <p:extLst>
      <p:ext uri="{BB962C8B-B14F-4D97-AF65-F5344CB8AC3E}">
        <p14:creationId xmlns:p14="http://schemas.microsoft.com/office/powerpoint/2010/main" val="17266606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713"/>
            <a:ext cx="8229600" cy="5903912"/>
          </a:xfrm>
          <a:solidFill>
            <a:schemeClr val="accent6">
              <a:lumMod val="20000"/>
              <a:lumOff val="80000"/>
            </a:schemeClr>
          </a:solidFill>
          <a:ln w="19050">
            <a:solidFill>
              <a:schemeClr val="tx1"/>
            </a:solidFill>
          </a:ln>
        </p:spPr>
        <p:txBody>
          <a:bodyPr>
            <a:normAutofit/>
          </a:bodyPr>
          <a:lstStyle/>
          <a:p>
            <a:pPr>
              <a:buFont typeface="Arial" charset="0"/>
              <a:buChar char="•"/>
              <a:defRPr/>
            </a:pPr>
            <a:r>
              <a:rPr lang="en-GB" sz="2400" b="1" dirty="0" err="1" smtClean="0"/>
              <a:t>Allport’s</a:t>
            </a:r>
            <a:r>
              <a:rPr lang="en-GB" sz="2400" dirty="0" smtClean="0"/>
              <a:t> definition captures several points that social psychologists would generally agree on regarding attitudes: </a:t>
            </a:r>
          </a:p>
          <a:p>
            <a:pPr marL="0" indent="0">
              <a:buFont typeface="Arial" charset="0"/>
              <a:buNone/>
              <a:defRPr/>
            </a:pPr>
            <a:r>
              <a:rPr lang="en-GB" sz="2400" dirty="0" smtClean="0"/>
              <a:t>• </a:t>
            </a:r>
            <a:r>
              <a:rPr lang="en-GB" sz="2400" dirty="0" smtClean="0">
                <a:solidFill>
                  <a:schemeClr val="tx1"/>
                </a:solidFill>
              </a:rPr>
              <a:t>They result from past experience; </a:t>
            </a:r>
          </a:p>
          <a:p>
            <a:pPr marL="0" indent="0">
              <a:buFont typeface="Arial" charset="0"/>
              <a:buNone/>
              <a:defRPr/>
            </a:pPr>
            <a:r>
              <a:rPr lang="en-GB" sz="2400" dirty="0" smtClean="0"/>
              <a:t>• </a:t>
            </a:r>
            <a:r>
              <a:rPr lang="en-GB" sz="2400" dirty="0" smtClean="0">
                <a:solidFill>
                  <a:schemeClr val="tx1"/>
                </a:solidFill>
              </a:rPr>
              <a:t>They encompass a range of processes including thinking, feeling and acting; </a:t>
            </a:r>
          </a:p>
          <a:p>
            <a:pPr marL="0" indent="0">
              <a:buFont typeface="Arial" charset="0"/>
              <a:buNone/>
              <a:defRPr/>
            </a:pPr>
            <a:r>
              <a:rPr lang="en-GB" sz="2400" dirty="0" smtClean="0"/>
              <a:t>• </a:t>
            </a:r>
            <a:r>
              <a:rPr lang="en-GB" sz="2400" dirty="0" smtClean="0">
                <a:solidFill>
                  <a:schemeClr val="tx1"/>
                </a:solidFill>
              </a:rPr>
              <a:t>The psychological aspects of attitudes incline people to behave in particular ways towards particular people or things</a:t>
            </a:r>
          </a:p>
          <a:p>
            <a:pPr>
              <a:buFont typeface="Arial" charset="0"/>
              <a:buChar char="•"/>
              <a:defRPr/>
            </a:pPr>
            <a:r>
              <a:rPr lang="en-GB" sz="2400" b="1" dirty="0" err="1" smtClean="0"/>
              <a:t>Allport</a:t>
            </a:r>
            <a:r>
              <a:rPr lang="en-GB" sz="2400" dirty="0" smtClean="0"/>
              <a:t> and others would add to this that attitudes persist over time (if you had an attitude towards sports last week you are likely to still have it next week) and that they are relatively stable (unless affected by some other process or event, </a:t>
            </a:r>
          </a:p>
          <a:p>
            <a:pPr>
              <a:buFont typeface="Arial" charset="0"/>
              <a:buChar char="•"/>
              <a:defRPr/>
            </a:pPr>
            <a:r>
              <a:rPr lang="en-GB" sz="2400" dirty="0">
                <a:solidFill>
                  <a:srgbClr val="C00000"/>
                </a:solidFill>
              </a:rPr>
              <a:t>Y</a:t>
            </a:r>
            <a:r>
              <a:rPr lang="en-GB" sz="2400" dirty="0" smtClean="0">
                <a:solidFill>
                  <a:srgbClr val="C00000"/>
                </a:solidFill>
              </a:rPr>
              <a:t>our attitude towards sport – favourable or unfavourable – will likely be the same next week as it was last week)</a:t>
            </a:r>
            <a:endParaRPr lang="en-GB" sz="2400" dirty="0">
              <a:solidFill>
                <a:srgbClr val="C00000"/>
              </a:solidFill>
            </a:endParaRPr>
          </a:p>
        </p:txBody>
      </p:sp>
    </p:spTree>
    <p:extLst>
      <p:ext uri="{BB962C8B-B14F-4D97-AF65-F5344CB8AC3E}">
        <p14:creationId xmlns:p14="http://schemas.microsoft.com/office/powerpoint/2010/main" val="39627576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457200"/>
            <a:ext cx="5400600" cy="838200"/>
          </a:xfrm>
          <a:solidFill>
            <a:schemeClr val="tx2">
              <a:lumMod val="20000"/>
              <a:lumOff val="80000"/>
            </a:schemeClr>
          </a:solidFill>
          <a:ln>
            <a:solidFill>
              <a:schemeClr val="tx1"/>
            </a:solidFill>
          </a:ln>
        </p:spPr>
        <p:txBody>
          <a:bodyPr/>
          <a:lstStyle/>
          <a:p>
            <a:pPr algn="ctr">
              <a:defRPr/>
            </a:pPr>
            <a:r>
              <a:rPr lang="en-GB" dirty="0" smtClean="0"/>
              <a:t>Structure of Attitudes</a:t>
            </a:r>
            <a:endParaRPr lang="en-GB" dirty="0"/>
          </a:p>
        </p:txBody>
      </p:sp>
      <p:sp>
        <p:nvSpPr>
          <p:cNvPr id="3" name="Content Placeholder 2"/>
          <p:cNvSpPr>
            <a:spLocks noGrp="1"/>
          </p:cNvSpPr>
          <p:nvPr>
            <p:ph idx="1"/>
          </p:nvPr>
        </p:nvSpPr>
        <p:spPr>
          <a:xfrm>
            <a:off x="457200" y="1628799"/>
            <a:ext cx="8229600" cy="4824537"/>
          </a:xfrm>
          <a:solidFill>
            <a:schemeClr val="accent5">
              <a:lumMod val="40000"/>
              <a:lumOff val="60000"/>
            </a:schemeClr>
          </a:solidFill>
          <a:ln>
            <a:solidFill>
              <a:schemeClr val="tx1"/>
            </a:solidFill>
          </a:ln>
        </p:spPr>
        <p:txBody>
          <a:bodyPr>
            <a:normAutofit lnSpcReduction="10000"/>
          </a:bodyPr>
          <a:lstStyle/>
          <a:p>
            <a:pPr>
              <a:buFont typeface="Arial" charset="0"/>
              <a:buChar char="•"/>
              <a:defRPr/>
            </a:pPr>
            <a:r>
              <a:rPr lang="en-GB" sz="2400" dirty="0" smtClean="0"/>
              <a:t>Following </a:t>
            </a:r>
            <a:r>
              <a:rPr lang="en-GB" sz="2400" dirty="0" err="1" smtClean="0"/>
              <a:t>Allport’s</a:t>
            </a:r>
            <a:r>
              <a:rPr lang="en-GB" sz="2400" dirty="0" smtClean="0"/>
              <a:t> (1954) definition, most social psychologists agree that attitudes have three distinct but inter-related components:  </a:t>
            </a:r>
          </a:p>
          <a:p>
            <a:pPr>
              <a:buFont typeface="Arial" charset="0"/>
              <a:buChar char="•"/>
              <a:defRPr/>
            </a:pPr>
            <a:r>
              <a:rPr lang="en-GB" sz="2400" dirty="0" smtClean="0"/>
              <a:t>The </a:t>
            </a:r>
            <a:r>
              <a:rPr lang="en-GB" sz="2400" dirty="0" smtClean="0">
                <a:solidFill>
                  <a:srgbClr val="C00000"/>
                </a:solidFill>
              </a:rPr>
              <a:t>cognitive </a:t>
            </a:r>
            <a:r>
              <a:rPr lang="en-GB" sz="2400" dirty="0" smtClean="0"/>
              <a:t>component: this is what people think about the attitude object; </a:t>
            </a:r>
          </a:p>
          <a:p>
            <a:pPr>
              <a:buFont typeface="Arial" charset="0"/>
              <a:buChar char="•"/>
              <a:defRPr/>
            </a:pPr>
            <a:r>
              <a:rPr lang="en-GB" sz="2400" dirty="0" smtClean="0"/>
              <a:t>The </a:t>
            </a:r>
            <a:r>
              <a:rPr lang="en-GB" sz="2400" dirty="0" smtClean="0">
                <a:solidFill>
                  <a:srgbClr val="C00000"/>
                </a:solidFill>
              </a:rPr>
              <a:t>affective</a:t>
            </a:r>
            <a:r>
              <a:rPr lang="en-GB" sz="2400" dirty="0" smtClean="0"/>
              <a:t> (or emotional) component: this is what people feel about the attitude object; </a:t>
            </a:r>
          </a:p>
          <a:p>
            <a:pPr>
              <a:buFont typeface="Arial" charset="0"/>
              <a:buChar char="•"/>
              <a:defRPr/>
            </a:pPr>
            <a:r>
              <a:rPr lang="en-GB" sz="2400" dirty="0" smtClean="0"/>
              <a:t>The </a:t>
            </a:r>
            <a:r>
              <a:rPr lang="en-GB" sz="2400" dirty="0" smtClean="0">
                <a:solidFill>
                  <a:srgbClr val="C00000"/>
                </a:solidFill>
              </a:rPr>
              <a:t>behavioural</a:t>
            </a:r>
            <a:r>
              <a:rPr lang="en-GB" sz="2400" dirty="0" smtClean="0"/>
              <a:t> component: this is how people act towards the attitude object. </a:t>
            </a:r>
            <a:endParaRPr lang="en-GB" sz="2400" dirty="0"/>
          </a:p>
          <a:p>
            <a:pPr>
              <a:buFont typeface="Arial" charset="0"/>
              <a:buChar char="•"/>
              <a:defRPr/>
            </a:pPr>
            <a:endParaRPr lang="en-GB" sz="2400" dirty="0"/>
          </a:p>
          <a:p>
            <a:pPr marL="0" indent="0">
              <a:buFont typeface="Arial" pitchFamily="34" charset="0"/>
              <a:buNone/>
              <a:defRPr/>
            </a:pPr>
            <a:endParaRPr lang="en-GB" sz="2400" dirty="0" smtClean="0"/>
          </a:p>
          <a:p>
            <a:pPr marL="0" indent="0">
              <a:buFont typeface="Arial" pitchFamily="34" charset="0"/>
              <a:buNone/>
              <a:defRPr/>
            </a:pPr>
            <a:endParaRPr lang="en-GB" sz="2400" dirty="0" smtClean="0"/>
          </a:p>
          <a:p>
            <a:pPr marL="0" indent="0">
              <a:buFont typeface="Arial" pitchFamily="34" charset="0"/>
              <a:buNone/>
              <a:defRPr/>
            </a:pPr>
            <a:r>
              <a:rPr lang="en-GB" sz="2000" dirty="0" smtClean="0"/>
              <a:t>    Affective                               Behavioural                               Cognitive</a:t>
            </a:r>
            <a:endParaRPr lang="en-GB" sz="2000" dirty="0"/>
          </a:p>
        </p:txBody>
      </p:sp>
      <p:sp>
        <p:nvSpPr>
          <p:cNvPr id="4" name="Flowchart: Process 3"/>
          <p:cNvSpPr/>
          <p:nvPr/>
        </p:nvSpPr>
        <p:spPr>
          <a:xfrm>
            <a:off x="793750" y="5137150"/>
            <a:ext cx="914400" cy="766763"/>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a:t>
            </a:r>
            <a:endParaRPr lang="en-US" dirty="0"/>
          </a:p>
        </p:txBody>
      </p:sp>
      <p:sp>
        <p:nvSpPr>
          <p:cNvPr id="5" name="Flowchart: Process 4"/>
          <p:cNvSpPr/>
          <p:nvPr/>
        </p:nvSpPr>
        <p:spPr>
          <a:xfrm>
            <a:off x="3492500" y="5135563"/>
            <a:ext cx="914400" cy="76676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B</a:t>
            </a:r>
            <a:endParaRPr lang="en-US" dirty="0"/>
          </a:p>
        </p:txBody>
      </p:sp>
      <p:sp>
        <p:nvSpPr>
          <p:cNvPr id="6" name="Flowchart: Process 5"/>
          <p:cNvSpPr/>
          <p:nvPr/>
        </p:nvSpPr>
        <p:spPr>
          <a:xfrm>
            <a:off x="6443663" y="5137150"/>
            <a:ext cx="914400" cy="766763"/>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C</a:t>
            </a:r>
            <a:endParaRPr lang="en-US" dirty="0"/>
          </a:p>
        </p:txBody>
      </p:sp>
    </p:spTree>
    <p:extLst>
      <p:ext uri="{BB962C8B-B14F-4D97-AF65-F5344CB8AC3E}">
        <p14:creationId xmlns:p14="http://schemas.microsoft.com/office/powerpoint/2010/main" val="14461636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457200"/>
            <a:ext cx="5544616" cy="838200"/>
          </a:xfrm>
          <a:solidFill>
            <a:schemeClr val="tx2">
              <a:lumMod val="20000"/>
              <a:lumOff val="80000"/>
            </a:schemeClr>
          </a:solidFill>
          <a:ln>
            <a:solidFill>
              <a:schemeClr val="tx1"/>
            </a:solidFill>
          </a:ln>
        </p:spPr>
        <p:txBody>
          <a:bodyPr/>
          <a:lstStyle/>
          <a:p>
            <a:pPr algn="ctr">
              <a:defRPr/>
            </a:pPr>
            <a:r>
              <a:rPr lang="en-GB" dirty="0" smtClean="0"/>
              <a:t>Function of Attitudes</a:t>
            </a:r>
            <a:endParaRPr lang="en-GB" dirty="0"/>
          </a:p>
        </p:txBody>
      </p:sp>
      <p:sp>
        <p:nvSpPr>
          <p:cNvPr id="49155" name="Content Placeholder 2"/>
          <p:cNvSpPr>
            <a:spLocks noGrp="1"/>
          </p:cNvSpPr>
          <p:nvPr>
            <p:ph idx="1"/>
          </p:nvPr>
        </p:nvSpPr>
        <p:spPr>
          <a:solidFill>
            <a:schemeClr val="accent1">
              <a:lumMod val="40000"/>
              <a:lumOff val="60000"/>
            </a:schemeClr>
          </a:solidFill>
          <a:ln>
            <a:solidFill>
              <a:schemeClr val="tx1"/>
            </a:solidFill>
          </a:ln>
        </p:spPr>
        <p:txBody>
          <a:bodyPr/>
          <a:lstStyle/>
          <a:p>
            <a:r>
              <a:rPr lang="en-US" altLang="en-US" dirty="0" smtClean="0"/>
              <a:t>Attitudes mediate between inner needs and the outside world</a:t>
            </a:r>
          </a:p>
          <a:p>
            <a:r>
              <a:rPr lang="en-US" altLang="en-US" dirty="0" smtClean="0"/>
              <a:t>Katz (1960); four functions of attitudes:</a:t>
            </a:r>
          </a:p>
          <a:p>
            <a:pPr lvl="1"/>
            <a:r>
              <a:rPr lang="en-US" altLang="en-US" dirty="0" smtClean="0"/>
              <a:t>Adaptive</a:t>
            </a:r>
          </a:p>
          <a:p>
            <a:pPr lvl="1"/>
            <a:r>
              <a:rPr lang="en-US" altLang="en-US" dirty="0" smtClean="0"/>
              <a:t>Knowledge</a:t>
            </a:r>
          </a:p>
          <a:p>
            <a:pPr lvl="1"/>
            <a:r>
              <a:rPr lang="en-US" altLang="en-US" dirty="0" smtClean="0"/>
              <a:t>Value-expressive</a:t>
            </a:r>
          </a:p>
          <a:p>
            <a:pPr lvl="1"/>
            <a:r>
              <a:rPr lang="en-US" altLang="en-US" dirty="0" smtClean="0"/>
              <a:t>Ego-defensive</a:t>
            </a:r>
          </a:p>
          <a:p>
            <a:endParaRPr lang="en-GB" altLang="en-US" dirty="0" smtClean="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3284984"/>
            <a:ext cx="3088668" cy="253528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4902686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457200"/>
            <a:ext cx="4896544" cy="838200"/>
          </a:xfrm>
          <a:solidFill>
            <a:schemeClr val="tx2">
              <a:lumMod val="20000"/>
              <a:lumOff val="80000"/>
            </a:schemeClr>
          </a:solidFill>
          <a:ln>
            <a:solidFill>
              <a:schemeClr val="tx1"/>
            </a:solidFill>
          </a:ln>
        </p:spPr>
        <p:txBody>
          <a:bodyPr/>
          <a:lstStyle/>
          <a:p>
            <a:pPr algn="ctr">
              <a:defRPr/>
            </a:pPr>
            <a:r>
              <a:rPr lang="en-GB" dirty="0" smtClean="0"/>
              <a:t>1: Adaptive function</a:t>
            </a:r>
            <a:endParaRPr lang="en-GB" dirty="0"/>
          </a:p>
        </p:txBody>
      </p:sp>
      <p:sp>
        <p:nvSpPr>
          <p:cNvPr id="50179" name="Content Placeholder 2"/>
          <p:cNvSpPr>
            <a:spLocks noGrp="1"/>
          </p:cNvSpPr>
          <p:nvPr>
            <p:ph idx="1"/>
          </p:nvPr>
        </p:nvSpPr>
        <p:spPr>
          <a:xfrm>
            <a:off x="457200" y="1628800"/>
            <a:ext cx="8229600" cy="4392488"/>
          </a:xfrm>
          <a:solidFill>
            <a:schemeClr val="accent2">
              <a:lumMod val="40000"/>
              <a:lumOff val="60000"/>
            </a:schemeClr>
          </a:solidFill>
          <a:ln>
            <a:solidFill>
              <a:schemeClr val="bg2">
                <a:lumMod val="25000"/>
              </a:schemeClr>
            </a:solidFill>
          </a:ln>
        </p:spPr>
        <p:txBody>
          <a:bodyPr>
            <a:normAutofit lnSpcReduction="10000"/>
          </a:bodyPr>
          <a:lstStyle/>
          <a:p>
            <a:r>
              <a:rPr lang="en-US" altLang="en-US" sz="2400" dirty="0" smtClean="0"/>
              <a:t>Help people </a:t>
            </a:r>
            <a:r>
              <a:rPr lang="en-US" altLang="en-US" sz="2400" b="1" dirty="0" smtClean="0">
                <a:solidFill>
                  <a:schemeClr val="tx1"/>
                </a:solidFill>
              </a:rPr>
              <a:t>achieve goals, avoid bad things </a:t>
            </a:r>
            <a:r>
              <a:rPr lang="en-US" altLang="en-US" sz="2400" dirty="0" smtClean="0"/>
              <a:t>e.g.</a:t>
            </a:r>
          </a:p>
          <a:p>
            <a:r>
              <a:rPr lang="en-GB" altLang="en-US" sz="2400" dirty="0"/>
              <a:t>H</a:t>
            </a:r>
            <a:r>
              <a:rPr lang="en-GB" altLang="en-US" sz="2400" dirty="0" smtClean="0"/>
              <a:t>olding/expressing of certain attitudes may bring about direct rewards</a:t>
            </a:r>
            <a:r>
              <a:rPr lang="en-GB" altLang="en-US" sz="2400" dirty="0"/>
              <a:t>:</a:t>
            </a:r>
            <a:r>
              <a:rPr lang="en-GB" altLang="en-US" sz="2400" dirty="0" smtClean="0"/>
              <a:t> a young child whose parent holds strong attitudes about football might learn that expressing support for, say, Aston Villa (or distain for Birmingham City) brings parental approval. </a:t>
            </a:r>
          </a:p>
          <a:p>
            <a:r>
              <a:rPr lang="en-GB" altLang="en-US" sz="2400" dirty="0" smtClean="0"/>
              <a:t>Alternately, some attitudes allow a person access to rewards, as when expressing liking for particular music or ways of dressing allows some adolescents to join particular social groups and obtain the benefits of group membership. Furthermore, expressing other attitudes may help some people avoid negative circumstances. </a:t>
            </a:r>
          </a:p>
          <a:p>
            <a:endParaRPr lang="en-US" altLang="en-US" dirty="0" smtClean="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8304" y="116632"/>
            <a:ext cx="1677169" cy="161125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162107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476672"/>
            <a:ext cx="6120680" cy="838200"/>
          </a:xfrm>
          <a:solidFill>
            <a:schemeClr val="tx2">
              <a:lumMod val="20000"/>
              <a:lumOff val="80000"/>
            </a:schemeClr>
          </a:solidFill>
          <a:ln>
            <a:solidFill>
              <a:schemeClr val="bg2">
                <a:lumMod val="25000"/>
              </a:schemeClr>
            </a:solidFill>
          </a:ln>
        </p:spPr>
        <p:txBody>
          <a:bodyPr/>
          <a:lstStyle/>
          <a:p>
            <a:pPr algn="ctr">
              <a:defRPr/>
            </a:pPr>
            <a:r>
              <a:rPr lang="en-GB" dirty="0" smtClean="0"/>
              <a:t>2: Knowledge function</a:t>
            </a:r>
            <a:endParaRPr lang="en-GB" dirty="0"/>
          </a:p>
        </p:txBody>
      </p:sp>
      <p:sp>
        <p:nvSpPr>
          <p:cNvPr id="51203" name="Content Placeholder 2"/>
          <p:cNvSpPr>
            <a:spLocks noGrp="1"/>
          </p:cNvSpPr>
          <p:nvPr>
            <p:ph idx="1"/>
          </p:nvPr>
        </p:nvSpPr>
        <p:spPr>
          <a:xfrm>
            <a:off x="250825" y="1600200"/>
            <a:ext cx="8713788" cy="4924425"/>
          </a:xfrm>
          <a:solidFill>
            <a:schemeClr val="accent2">
              <a:lumMod val="20000"/>
              <a:lumOff val="80000"/>
            </a:schemeClr>
          </a:solidFill>
          <a:ln>
            <a:solidFill>
              <a:schemeClr val="bg2">
                <a:lumMod val="25000"/>
              </a:schemeClr>
            </a:solidFill>
          </a:ln>
        </p:spPr>
        <p:txBody>
          <a:bodyPr>
            <a:normAutofit/>
          </a:bodyPr>
          <a:lstStyle/>
          <a:p>
            <a:r>
              <a:rPr lang="en-US" altLang="en-US" sz="2400" dirty="0" smtClean="0"/>
              <a:t>Help structure &amp; </a:t>
            </a:r>
            <a:r>
              <a:rPr lang="en-US" altLang="en-US" sz="2400" dirty="0" err="1" smtClean="0"/>
              <a:t>organise</a:t>
            </a:r>
            <a:r>
              <a:rPr lang="en-US" altLang="en-US" sz="2400" dirty="0" smtClean="0"/>
              <a:t> our understanding people &amp; world e.g.</a:t>
            </a:r>
          </a:p>
          <a:p>
            <a:r>
              <a:rPr lang="en-GB" altLang="en-US" sz="2400" dirty="0" smtClean="0"/>
              <a:t>Some attitudes are useful because they help to </a:t>
            </a:r>
            <a:r>
              <a:rPr lang="en-GB" altLang="en-US" sz="2400" b="1" dirty="0" smtClean="0">
                <a:solidFill>
                  <a:schemeClr val="tx1"/>
                </a:solidFill>
              </a:rPr>
              <a:t>make the world more understandable</a:t>
            </a:r>
            <a:r>
              <a:rPr lang="en-GB" altLang="en-US" sz="2400" dirty="0" smtClean="0"/>
              <a:t>. They help people ascribe causes to events and direct attention towards features of people or situations that are likely to be useful in making sense of them. </a:t>
            </a:r>
          </a:p>
          <a:p>
            <a:r>
              <a:rPr lang="en-GB" altLang="en-US" sz="2400" dirty="0" smtClean="0"/>
              <a:t>Stereotyping is an example of the knowledge function of attitudes. Stereotypes are </a:t>
            </a:r>
            <a:r>
              <a:rPr lang="en-GB" altLang="en-US" sz="2400" b="1" dirty="0" smtClean="0">
                <a:solidFill>
                  <a:schemeClr val="tx1"/>
                </a:solidFill>
              </a:rPr>
              <a:t>mental structures that allow us to predict the characteristics a person </a:t>
            </a:r>
            <a:r>
              <a:rPr lang="en-GB" altLang="en-US" sz="2400" dirty="0" smtClean="0"/>
              <a:t>will have based on the group they belong to. Using stereotypes to make sense of people is quick and requires minimal mental effort. </a:t>
            </a:r>
            <a:endParaRPr lang="en-US" altLang="en-US" sz="2400" dirty="0" smtClean="0"/>
          </a:p>
        </p:txBody>
      </p:sp>
    </p:spTree>
    <p:extLst>
      <p:ext uri="{BB962C8B-B14F-4D97-AF65-F5344CB8AC3E}">
        <p14:creationId xmlns:p14="http://schemas.microsoft.com/office/powerpoint/2010/main" val="42125526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1619672" y="260648"/>
            <a:ext cx="5597119" cy="634082"/>
          </a:xfrm>
          <a:solidFill>
            <a:schemeClr val="bg1">
              <a:lumMod val="95000"/>
            </a:schemeClr>
          </a:solidFill>
          <a:ln>
            <a:solidFill>
              <a:schemeClr val="tx1"/>
            </a:solidFill>
          </a:ln>
        </p:spPr>
        <p:txBody>
          <a:bodyPr>
            <a:normAutofit fontScale="90000"/>
          </a:bodyPr>
          <a:lstStyle/>
          <a:p>
            <a:pPr algn="ctr"/>
            <a:r>
              <a:rPr lang="en-GB" altLang="en-US" dirty="0" smtClean="0"/>
              <a:t>Key research:</a:t>
            </a:r>
          </a:p>
        </p:txBody>
      </p:sp>
      <p:sp>
        <p:nvSpPr>
          <p:cNvPr id="52227" name="Content Placeholder 2"/>
          <p:cNvSpPr>
            <a:spLocks noGrp="1"/>
          </p:cNvSpPr>
          <p:nvPr>
            <p:ph idx="1"/>
          </p:nvPr>
        </p:nvSpPr>
        <p:spPr>
          <a:xfrm>
            <a:off x="539750" y="1340768"/>
            <a:ext cx="8229600" cy="5290220"/>
          </a:xfrm>
          <a:solidFill>
            <a:schemeClr val="accent6">
              <a:lumMod val="20000"/>
              <a:lumOff val="80000"/>
            </a:schemeClr>
          </a:solidFill>
          <a:ln>
            <a:solidFill>
              <a:schemeClr val="bg2">
                <a:lumMod val="25000"/>
              </a:schemeClr>
            </a:solidFill>
          </a:ln>
        </p:spPr>
        <p:txBody>
          <a:bodyPr>
            <a:normAutofit lnSpcReduction="10000"/>
          </a:bodyPr>
          <a:lstStyle/>
          <a:p>
            <a:r>
              <a:rPr lang="en-US" altLang="en-US" sz="2800" dirty="0" smtClean="0"/>
              <a:t>Martin &amp; Halverson (1983) </a:t>
            </a:r>
            <a:r>
              <a:rPr lang="en-GB" altLang="en-US" sz="2800" dirty="0" smtClean="0"/>
              <a:t>showed 5 and 6 year-old children a series of images that either fitted their gender stereotypes (e.g. a girl playing with a doll) or conflicted with them (e.g. a girl playing with a gun). One week later, the children were asked to describe the images they had been shown and to say how confident they were in what they remembered. </a:t>
            </a:r>
            <a:endParaRPr lang="en-US" altLang="en-US" dirty="0" smtClean="0"/>
          </a:p>
          <a:p>
            <a:pPr lvl="1"/>
            <a:r>
              <a:rPr lang="en-US" altLang="en-US" dirty="0" smtClean="0"/>
              <a:t>Gender-consistent images were remembered more confidently</a:t>
            </a:r>
          </a:p>
          <a:p>
            <a:pPr lvl="1"/>
            <a:r>
              <a:rPr lang="en-US" altLang="en-US" dirty="0" smtClean="0"/>
              <a:t>Gender inconsistent images were </a:t>
            </a:r>
            <a:r>
              <a:rPr lang="en-US" altLang="en-US" dirty="0" err="1" smtClean="0"/>
              <a:t>mis</a:t>
            </a:r>
            <a:r>
              <a:rPr lang="en-US" altLang="en-US" dirty="0" smtClean="0"/>
              <a:t>-remembered to make them consistent</a:t>
            </a:r>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6791" y="5085184"/>
            <a:ext cx="1762627" cy="163906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673478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457200"/>
            <a:ext cx="6696744" cy="838200"/>
          </a:xfrm>
          <a:solidFill>
            <a:schemeClr val="tx2">
              <a:lumMod val="20000"/>
              <a:lumOff val="80000"/>
            </a:schemeClr>
          </a:solidFill>
          <a:ln>
            <a:solidFill>
              <a:schemeClr val="bg2">
                <a:lumMod val="25000"/>
              </a:schemeClr>
            </a:solidFill>
          </a:ln>
        </p:spPr>
        <p:txBody>
          <a:bodyPr/>
          <a:lstStyle/>
          <a:p>
            <a:pPr algn="ctr">
              <a:defRPr/>
            </a:pPr>
            <a:r>
              <a:rPr lang="en-GB" dirty="0" smtClean="0"/>
              <a:t>3: Value expressive function</a:t>
            </a:r>
            <a:endParaRPr lang="en-GB" dirty="0"/>
          </a:p>
        </p:txBody>
      </p:sp>
      <p:sp>
        <p:nvSpPr>
          <p:cNvPr id="46083" name="Content Placeholder 2"/>
          <p:cNvSpPr>
            <a:spLocks noGrp="1"/>
          </p:cNvSpPr>
          <p:nvPr>
            <p:ph idx="1"/>
          </p:nvPr>
        </p:nvSpPr>
        <p:spPr>
          <a:solidFill>
            <a:schemeClr val="accent3">
              <a:lumMod val="40000"/>
              <a:lumOff val="60000"/>
            </a:schemeClr>
          </a:solidFill>
          <a:ln>
            <a:solidFill>
              <a:schemeClr val="tx1"/>
            </a:solidFill>
          </a:ln>
        </p:spPr>
        <p:txBody>
          <a:bodyPr>
            <a:normAutofit/>
          </a:bodyPr>
          <a:lstStyle/>
          <a:p>
            <a:pPr>
              <a:defRPr/>
            </a:pPr>
            <a:r>
              <a:rPr lang="en-US" altLang="en-US" sz="2800" dirty="0" smtClean="0"/>
              <a:t>Help us express ourselves and communicate with others e.g.</a:t>
            </a:r>
          </a:p>
          <a:p>
            <a:pPr marL="0" indent="0">
              <a:buFont typeface="Arial" pitchFamily="34" charset="0"/>
              <a:buNone/>
              <a:defRPr/>
            </a:pPr>
            <a:r>
              <a:rPr lang="en-GB" sz="2800" dirty="0" smtClean="0"/>
              <a:t>Some attitudes are important to a person because they express </a:t>
            </a:r>
            <a:r>
              <a:rPr lang="en-GB" sz="2800" b="1" dirty="0" smtClean="0">
                <a:solidFill>
                  <a:schemeClr val="tx1"/>
                </a:solidFill>
              </a:rPr>
              <a:t>values that are integral to that person’s self concept</a:t>
            </a:r>
            <a:r>
              <a:rPr lang="en-GB" sz="2800" dirty="0" smtClean="0"/>
              <a:t> (i.e. their ideas about who they are). The attitude is, consequently, ‘part of who they are’ and the expression of that attitude communicates important things about that person to others. </a:t>
            </a:r>
          </a:p>
          <a:p>
            <a:pPr marL="0" indent="0">
              <a:buFont typeface="Arial" pitchFamily="34" charset="0"/>
              <a:buNone/>
              <a:defRPr/>
            </a:pPr>
            <a:endParaRPr lang="en-GB" dirty="0" smtClean="0"/>
          </a:p>
        </p:txBody>
      </p:sp>
    </p:spTree>
    <p:extLst>
      <p:ext uri="{BB962C8B-B14F-4D97-AF65-F5344CB8AC3E}">
        <p14:creationId xmlns:p14="http://schemas.microsoft.com/office/powerpoint/2010/main" val="24578853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457200"/>
            <a:ext cx="6048672" cy="838200"/>
          </a:xfrm>
          <a:solidFill>
            <a:schemeClr val="tx2">
              <a:lumMod val="20000"/>
              <a:lumOff val="80000"/>
            </a:schemeClr>
          </a:solidFill>
          <a:ln>
            <a:solidFill>
              <a:schemeClr val="bg2">
                <a:lumMod val="25000"/>
              </a:schemeClr>
            </a:solidFill>
          </a:ln>
        </p:spPr>
        <p:txBody>
          <a:bodyPr/>
          <a:lstStyle/>
          <a:p>
            <a:pPr algn="ctr">
              <a:defRPr/>
            </a:pPr>
            <a:r>
              <a:rPr lang="en-GB" dirty="0" smtClean="0"/>
              <a:t>4: Ego defensive function</a:t>
            </a:r>
            <a:endParaRPr lang="en-GB" dirty="0"/>
          </a:p>
        </p:txBody>
      </p:sp>
      <p:sp>
        <p:nvSpPr>
          <p:cNvPr id="54275" name="Content Placeholder 2"/>
          <p:cNvSpPr>
            <a:spLocks noGrp="1"/>
          </p:cNvSpPr>
          <p:nvPr>
            <p:ph idx="1"/>
          </p:nvPr>
        </p:nvSpPr>
        <p:spPr>
          <a:xfrm>
            <a:off x="304800" y="1554162"/>
            <a:ext cx="8371656" cy="4525963"/>
          </a:xfrm>
          <a:solidFill>
            <a:schemeClr val="accent4">
              <a:lumMod val="60000"/>
              <a:lumOff val="40000"/>
            </a:schemeClr>
          </a:solidFill>
          <a:ln>
            <a:solidFill>
              <a:schemeClr val="bg2">
                <a:lumMod val="25000"/>
              </a:schemeClr>
            </a:solidFill>
          </a:ln>
        </p:spPr>
        <p:txBody>
          <a:bodyPr>
            <a:normAutofit/>
          </a:bodyPr>
          <a:lstStyle/>
          <a:p>
            <a:r>
              <a:rPr lang="en-US" altLang="en-US" sz="2800" dirty="0" smtClean="0"/>
              <a:t>Help to </a:t>
            </a:r>
            <a:r>
              <a:rPr lang="en-US" altLang="en-US" sz="2800" b="1" dirty="0" smtClean="0">
                <a:solidFill>
                  <a:schemeClr val="tx1"/>
                </a:solidFill>
              </a:rPr>
              <a:t>protect us from psychological harm </a:t>
            </a:r>
            <a:r>
              <a:rPr lang="en-US" altLang="en-US" sz="2800" dirty="0" smtClean="0"/>
              <a:t>e.g.</a:t>
            </a:r>
          </a:p>
          <a:p>
            <a:r>
              <a:rPr lang="en-GB" altLang="en-US" sz="2800" dirty="0" smtClean="0"/>
              <a:t>Some attitudes serve to protect the person that holds them from psychologically damaging events or information by allowing them to be recast in less damaging or threatening ways. This inevitably may involve a degree of bias or distortion in the way the world is interpreted but people will readily do this in order to preserve a particular (usually favourable) view of themselves or the world.</a:t>
            </a:r>
            <a:endParaRPr lang="en-US" altLang="en-US" sz="2800" dirty="0" smtClean="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0312" y="5082944"/>
            <a:ext cx="1639069" cy="163178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263985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274638"/>
            <a:ext cx="5760640" cy="561975"/>
          </a:xfrm>
          <a:solidFill>
            <a:schemeClr val="tx2">
              <a:lumMod val="20000"/>
              <a:lumOff val="80000"/>
            </a:schemeClr>
          </a:solidFill>
          <a:ln>
            <a:solidFill>
              <a:schemeClr val="tx1"/>
            </a:solidFill>
          </a:ln>
        </p:spPr>
        <p:txBody>
          <a:bodyPr>
            <a:normAutofit fontScale="90000"/>
          </a:bodyPr>
          <a:lstStyle/>
          <a:p>
            <a:pPr>
              <a:defRPr/>
            </a:pPr>
            <a:r>
              <a:rPr lang="en-GB" dirty="0" smtClean="0"/>
              <a:t>Key study: </a:t>
            </a:r>
            <a:r>
              <a:rPr lang="en-GB" dirty="0" err="1" smtClean="0"/>
              <a:t>LaPiere`s</a:t>
            </a:r>
            <a:r>
              <a:rPr lang="en-GB" dirty="0" smtClean="0"/>
              <a:t> study</a:t>
            </a:r>
            <a:endParaRPr lang="en-GB" dirty="0"/>
          </a:p>
        </p:txBody>
      </p:sp>
      <p:sp>
        <p:nvSpPr>
          <p:cNvPr id="3" name="Content Placeholder 2"/>
          <p:cNvSpPr>
            <a:spLocks noGrp="1"/>
          </p:cNvSpPr>
          <p:nvPr>
            <p:ph idx="1"/>
          </p:nvPr>
        </p:nvSpPr>
        <p:spPr>
          <a:xfrm>
            <a:off x="457200" y="908050"/>
            <a:ext cx="8229600" cy="5689600"/>
          </a:xfrm>
          <a:solidFill>
            <a:schemeClr val="bg2">
              <a:lumMod val="90000"/>
            </a:schemeClr>
          </a:solidFill>
          <a:ln>
            <a:solidFill>
              <a:schemeClr val="tx1"/>
            </a:solidFill>
          </a:ln>
        </p:spPr>
        <p:txBody>
          <a:bodyPr>
            <a:normAutofit/>
          </a:bodyPr>
          <a:lstStyle/>
          <a:p>
            <a:pPr>
              <a:buFont typeface="Arial" charset="0"/>
              <a:buChar char="•"/>
              <a:defRPr/>
            </a:pPr>
            <a:r>
              <a:rPr lang="en-GB" sz="2400" dirty="0" smtClean="0"/>
              <a:t>In the early 1930s, attitudes towards Chinese people in the United States were rather negative and Chinese people encountered a great deal of prejudice. From 1930 to 1932, a social psychologist called Richard </a:t>
            </a:r>
            <a:r>
              <a:rPr lang="en-GB" sz="2400" dirty="0" err="1" smtClean="0"/>
              <a:t>LaPiere</a:t>
            </a:r>
            <a:r>
              <a:rPr lang="en-GB" sz="2400" dirty="0" smtClean="0"/>
              <a:t> spent considerable time traveling through the US accompanied by a young Chinese student and his wife. They visited a large number of restaurants, cafes, hotels and motels (251 establishments in all). </a:t>
            </a:r>
          </a:p>
          <a:p>
            <a:pPr>
              <a:buFont typeface="Arial" charset="0"/>
              <a:buChar char="•"/>
              <a:defRPr/>
            </a:pPr>
            <a:endParaRPr lang="en-GB" sz="2400" dirty="0"/>
          </a:p>
          <a:p>
            <a:pPr>
              <a:buFont typeface="Arial" charset="0"/>
              <a:buChar char="•"/>
              <a:defRPr/>
            </a:pPr>
            <a:endParaRPr lang="en-GB" sz="2400" dirty="0" smtClean="0"/>
          </a:p>
          <a:p>
            <a:pPr>
              <a:buFont typeface="Arial" charset="0"/>
              <a:buChar char="•"/>
              <a:defRPr/>
            </a:pPr>
            <a:endParaRPr lang="en-GB" sz="2400" dirty="0"/>
          </a:p>
          <a:p>
            <a:pPr>
              <a:buFont typeface="Arial" charset="0"/>
              <a:buChar char="•"/>
              <a:defRPr/>
            </a:pPr>
            <a:r>
              <a:rPr lang="en-GB" sz="2400" dirty="0" smtClean="0"/>
              <a:t>However, </a:t>
            </a:r>
            <a:r>
              <a:rPr lang="en-GB" sz="2400" dirty="0" err="1" smtClean="0"/>
              <a:t>LaPiere</a:t>
            </a:r>
            <a:r>
              <a:rPr lang="en-GB" sz="2400" dirty="0" smtClean="0"/>
              <a:t> was surprised to find that they were refused service only once and, when they received any additional attention it was ‘generally positive’ (Erwin, 2001). </a:t>
            </a:r>
          </a:p>
          <a:p>
            <a:pPr marL="0" indent="0">
              <a:buFont typeface="Arial" charset="0"/>
              <a:buNone/>
              <a:defRPr/>
            </a:pPr>
            <a:endParaRPr lang="en-GB" sz="2800" dirty="0" smtClean="0"/>
          </a:p>
          <a:p>
            <a:pPr>
              <a:buFont typeface="Arial" charset="0"/>
              <a:buChar char="•"/>
              <a:defRPr/>
            </a:pPr>
            <a:endParaRPr lang="en-GB" dirty="0"/>
          </a:p>
        </p:txBody>
      </p:sp>
      <p:pic>
        <p:nvPicPr>
          <p:cNvPr id="553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3573016"/>
            <a:ext cx="2259013" cy="15938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5119157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endParaRPr lang="en-GB" altLang="en-US" smtClean="0"/>
          </a:p>
        </p:txBody>
      </p:sp>
      <p:sp>
        <p:nvSpPr>
          <p:cNvPr id="56323" name="Content Placeholder 2"/>
          <p:cNvSpPr>
            <a:spLocks noGrp="1"/>
          </p:cNvSpPr>
          <p:nvPr>
            <p:ph idx="1"/>
          </p:nvPr>
        </p:nvSpPr>
        <p:spPr>
          <a:xfrm>
            <a:off x="457200" y="692696"/>
            <a:ext cx="8229600" cy="5760492"/>
          </a:xfrm>
          <a:solidFill>
            <a:schemeClr val="accent4">
              <a:lumMod val="20000"/>
              <a:lumOff val="80000"/>
            </a:schemeClr>
          </a:solidFill>
          <a:ln>
            <a:solidFill>
              <a:schemeClr val="tx1"/>
            </a:solidFill>
          </a:ln>
        </p:spPr>
        <p:txBody>
          <a:bodyPr>
            <a:normAutofit/>
          </a:bodyPr>
          <a:lstStyle/>
          <a:p>
            <a:pPr>
              <a:defRPr/>
            </a:pPr>
            <a:r>
              <a:rPr lang="en-GB" altLang="en-US" sz="2400" dirty="0" smtClean="0"/>
              <a:t>Six months later, </a:t>
            </a:r>
            <a:r>
              <a:rPr lang="en-GB" altLang="en-US" sz="2400" dirty="0" err="1" smtClean="0"/>
              <a:t>LaPiere</a:t>
            </a:r>
            <a:r>
              <a:rPr lang="en-GB" altLang="en-US" sz="2400" dirty="0" smtClean="0"/>
              <a:t> sent a questionnaire to all of the establishments they had visited on their travels, including the question, ‘will you accept members of the Chinese race as guests in your establishment?’ </a:t>
            </a:r>
          </a:p>
          <a:p>
            <a:pPr marL="0" indent="0">
              <a:buFont typeface="Arial" pitchFamily="34" charset="0"/>
              <a:buNone/>
              <a:defRPr/>
            </a:pPr>
            <a:endParaRPr lang="en-GB" altLang="en-US" sz="2400" dirty="0" smtClean="0"/>
          </a:p>
          <a:p>
            <a:pPr>
              <a:defRPr/>
            </a:pPr>
            <a:r>
              <a:rPr lang="en-GB" altLang="en-US" sz="2400" dirty="0" smtClean="0"/>
              <a:t>He obtained 128 replies. In response to the critical question 92 per cent of the restaurants and 91 per cent of the hotels/motels reported that they would not accept Chinese customers. The majority of the remainder reported that they were uncertain whether they would and that it would depend on circumstances. </a:t>
            </a:r>
          </a:p>
          <a:p>
            <a:pPr>
              <a:defRPr/>
            </a:pPr>
            <a:endParaRPr lang="en-GB" altLang="en-US" sz="2400" dirty="0" smtClean="0"/>
          </a:p>
          <a:p>
            <a:pPr>
              <a:defRPr/>
            </a:pPr>
            <a:r>
              <a:rPr lang="en-GB" altLang="en-US" sz="2400" dirty="0" err="1" smtClean="0"/>
              <a:t>LaPiere’s</a:t>
            </a:r>
            <a:r>
              <a:rPr lang="en-GB" altLang="en-US" sz="2400" dirty="0" smtClean="0"/>
              <a:t> study is often cited as evidence that there is little or no relationship between attitudes and behaviour. </a:t>
            </a:r>
          </a:p>
          <a:p>
            <a:pPr>
              <a:defRPr/>
            </a:pPr>
            <a:endParaRPr lang="en-GB" altLang="en-US" dirty="0" smtClean="0"/>
          </a:p>
        </p:txBody>
      </p:sp>
    </p:spTree>
    <p:extLst>
      <p:ext uri="{BB962C8B-B14F-4D97-AF65-F5344CB8AC3E}">
        <p14:creationId xmlns:p14="http://schemas.microsoft.com/office/powerpoint/2010/main" val="18013980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a:xfrm>
            <a:off x="2051720" y="457200"/>
            <a:ext cx="4392488" cy="838200"/>
          </a:xfrm>
          <a:solidFill>
            <a:schemeClr val="tx2">
              <a:lumMod val="20000"/>
              <a:lumOff val="80000"/>
            </a:schemeClr>
          </a:solidFill>
          <a:ln>
            <a:solidFill>
              <a:schemeClr val="tx1"/>
            </a:solidFill>
          </a:ln>
        </p:spPr>
        <p:txBody>
          <a:bodyPr/>
          <a:lstStyle/>
          <a:p>
            <a:pPr algn="ctr">
              <a:defRPr/>
            </a:pPr>
            <a:r>
              <a:rPr lang="en-GB" altLang="en-US" dirty="0"/>
              <a:t>Attitude change</a:t>
            </a:r>
          </a:p>
        </p:txBody>
      </p:sp>
      <p:sp>
        <p:nvSpPr>
          <p:cNvPr id="57347" name="Rectangle 5"/>
          <p:cNvSpPr>
            <a:spLocks noGrp="1" noChangeArrowheads="1"/>
          </p:cNvSpPr>
          <p:nvPr>
            <p:ph idx="1"/>
          </p:nvPr>
        </p:nvSpPr>
        <p:spPr>
          <a:xfrm>
            <a:off x="304800" y="1554162"/>
            <a:ext cx="8686800" cy="4971182"/>
          </a:xfrm>
          <a:solidFill>
            <a:srgbClr val="FF66CC"/>
          </a:solidFill>
          <a:ln>
            <a:solidFill>
              <a:schemeClr val="tx1"/>
            </a:solidFill>
          </a:ln>
        </p:spPr>
        <p:txBody>
          <a:bodyPr>
            <a:normAutofit lnSpcReduction="10000"/>
          </a:bodyPr>
          <a:lstStyle/>
          <a:p>
            <a:pPr>
              <a:defRPr/>
            </a:pPr>
            <a:r>
              <a:rPr lang="en-GB" altLang="en-US" dirty="0" smtClean="0">
                <a:solidFill>
                  <a:schemeClr val="bg2">
                    <a:lumMod val="25000"/>
                  </a:schemeClr>
                </a:solidFill>
              </a:rPr>
              <a:t>Theories of attitude change:</a:t>
            </a:r>
          </a:p>
          <a:p>
            <a:pPr>
              <a:defRPr/>
            </a:pPr>
            <a:endParaRPr lang="en-GB" altLang="en-US" dirty="0" smtClean="0"/>
          </a:p>
          <a:p>
            <a:pPr marL="0" indent="0">
              <a:buFont typeface="Arial" pitchFamily="34" charset="0"/>
              <a:buNone/>
              <a:defRPr/>
            </a:pPr>
            <a:endParaRPr lang="en-GB" altLang="en-US" dirty="0" smtClean="0"/>
          </a:p>
          <a:p>
            <a:pPr lvl="1">
              <a:defRPr/>
            </a:pPr>
            <a:r>
              <a:rPr lang="en-GB" altLang="en-US" dirty="0" smtClean="0"/>
              <a:t>Cognitive dissonance</a:t>
            </a:r>
          </a:p>
          <a:p>
            <a:pPr marL="457200" lvl="1" indent="0">
              <a:buNone/>
              <a:defRPr/>
            </a:pPr>
            <a:endParaRPr lang="en-GB" altLang="en-US" dirty="0" smtClean="0"/>
          </a:p>
          <a:p>
            <a:pPr marL="457200" lvl="1" indent="0">
              <a:buFont typeface="Arial" pitchFamily="34" charset="0"/>
              <a:buNone/>
              <a:defRPr/>
            </a:pPr>
            <a:endParaRPr lang="en-GB" altLang="en-US" dirty="0" smtClean="0"/>
          </a:p>
          <a:p>
            <a:pPr marL="457200" lvl="1" indent="0">
              <a:buFont typeface="Arial" pitchFamily="34" charset="0"/>
              <a:buNone/>
              <a:defRPr/>
            </a:pPr>
            <a:endParaRPr lang="en-GB" altLang="en-US" dirty="0" smtClean="0"/>
          </a:p>
          <a:p>
            <a:pPr marL="457200" lvl="1" indent="0">
              <a:buFont typeface="Arial" pitchFamily="34" charset="0"/>
              <a:buNone/>
              <a:defRPr/>
            </a:pPr>
            <a:endParaRPr lang="en-GB" altLang="en-US" dirty="0" smtClean="0"/>
          </a:p>
          <a:p>
            <a:pPr lvl="1">
              <a:defRPr/>
            </a:pPr>
            <a:r>
              <a:rPr lang="en-GB" altLang="en-US" dirty="0" smtClean="0">
                <a:solidFill>
                  <a:schemeClr val="tx1"/>
                </a:solidFill>
              </a:rPr>
              <a:t>Persuasive communication: </a:t>
            </a:r>
          </a:p>
          <a:p>
            <a:pPr lvl="1">
              <a:defRPr/>
            </a:pPr>
            <a:r>
              <a:rPr lang="en-GB" altLang="en-US" dirty="0" smtClean="0">
                <a:solidFill>
                  <a:schemeClr val="tx1"/>
                </a:solidFill>
              </a:rPr>
              <a:t>Dual-process theory: </a:t>
            </a:r>
          </a:p>
        </p:txBody>
      </p:sp>
      <p:pic>
        <p:nvPicPr>
          <p:cNvPr id="5734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4064" y="2118047"/>
            <a:ext cx="4248470" cy="3181784"/>
          </a:xfrm>
          <a:prstGeom prst="rect">
            <a:avLst/>
          </a:prstGeom>
          <a:noFill/>
          <a:ln w="127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cxnSp>
        <p:nvCxnSpPr>
          <p:cNvPr id="3" name="Straight Arrow Connector 2"/>
          <p:cNvCxnSpPr/>
          <p:nvPr/>
        </p:nvCxnSpPr>
        <p:spPr>
          <a:xfrm>
            <a:off x="2411760" y="3573016"/>
            <a:ext cx="2664296" cy="1224136"/>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649558"/>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051050" y="457200"/>
            <a:ext cx="5185246" cy="838200"/>
          </a:xfrm>
          <a:solidFill>
            <a:schemeClr val="tx2">
              <a:lumMod val="20000"/>
              <a:lumOff val="80000"/>
            </a:schemeClr>
          </a:solidFill>
          <a:ln>
            <a:solidFill>
              <a:schemeClr val="tx1"/>
            </a:solidFill>
          </a:ln>
        </p:spPr>
        <p:txBody>
          <a:bodyPr>
            <a:normAutofit fontScale="90000"/>
          </a:bodyPr>
          <a:lstStyle/>
          <a:p>
            <a:pPr algn="ctr">
              <a:defRPr/>
            </a:pPr>
            <a:r>
              <a:rPr lang="en-GB" altLang="en-US" dirty="0"/>
              <a:t>Consistency principle</a:t>
            </a:r>
          </a:p>
        </p:txBody>
      </p:sp>
      <p:sp>
        <p:nvSpPr>
          <p:cNvPr id="58371" name="Content Placeholder 1"/>
          <p:cNvSpPr>
            <a:spLocks noGrp="1"/>
          </p:cNvSpPr>
          <p:nvPr>
            <p:ph idx="1"/>
          </p:nvPr>
        </p:nvSpPr>
        <p:spPr>
          <a:solidFill>
            <a:srgbClr val="FF66CC"/>
          </a:solidFill>
          <a:ln>
            <a:solidFill>
              <a:schemeClr val="tx1"/>
            </a:solidFill>
          </a:ln>
        </p:spPr>
        <p:txBody>
          <a:bodyPr/>
          <a:lstStyle/>
          <a:p>
            <a:endParaRPr lang="en-US" altLang="en-US" dirty="0" smtClean="0"/>
          </a:p>
        </p:txBody>
      </p:sp>
      <p:sp>
        <p:nvSpPr>
          <p:cNvPr id="8195" name="Text Box 3"/>
          <p:cNvSpPr txBox="1">
            <a:spLocks noChangeArrowheads="1"/>
          </p:cNvSpPr>
          <p:nvPr/>
        </p:nvSpPr>
        <p:spPr bwMode="auto">
          <a:xfrm>
            <a:off x="611188" y="2276475"/>
            <a:ext cx="3024187" cy="6604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latin typeface="HelveticaNeue Extended"/>
              </a:rPr>
              <a:t>Affect</a:t>
            </a:r>
          </a:p>
        </p:txBody>
      </p:sp>
      <p:sp>
        <p:nvSpPr>
          <p:cNvPr id="8196" name="Text Box 4"/>
          <p:cNvSpPr txBox="1">
            <a:spLocks noChangeArrowheads="1"/>
          </p:cNvSpPr>
          <p:nvPr/>
        </p:nvSpPr>
        <p:spPr bwMode="auto">
          <a:xfrm>
            <a:off x="611188" y="4568825"/>
            <a:ext cx="3024187" cy="6604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latin typeface="HelveticaNeue Extended"/>
              </a:rPr>
              <a:t>Cognition</a:t>
            </a:r>
          </a:p>
        </p:txBody>
      </p:sp>
      <p:sp>
        <p:nvSpPr>
          <p:cNvPr id="8197" name="Text Box 5"/>
          <p:cNvSpPr txBox="1">
            <a:spLocks noChangeArrowheads="1"/>
          </p:cNvSpPr>
          <p:nvPr/>
        </p:nvSpPr>
        <p:spPr bwMode="auto">
          <a:xfrm>
            <a:off x="5148263" y="3416300"/>
            <a:ext cx="3024187" cy="6604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latin typeface="HelveticaNeue Extended"/>
              </a:rPr>
              <a:t>Behaviour</a:t>
            </a:r>
          </a:p>
        </p:txBody>
      </p:sp>
      <p:grpSp>
        <p:nvGrpSpPr>
          <p:cNvPr id="8198" name="Group 6"/>
          <p:cNvGrpSpPr>
            <a:grpSpLocks/>
          </p:cNvGrpSpPr>
          <p:nvPr/>
        </p:nvGrpSpPr>
        <p:grpSpPr bwMode="auto">
          <a:xfrm>
            <a:off x="2051050" y="2565400"/>
            <a:ext cx="3097213" cy="2303463"/>
            <a:chOff x="1292" y="1616"/>
            <a:chExt cx="1951" cy="1451"/>
          </a:xfrm>
        </p:grpSpPr>
        <p:sp>
          <p:nvSpPr>
            <p:cNvPr id="58377" name="Line 7"/>
            <p:cNvSpPr>
              <a:spLocks noChangeShapeType="1"/>
            </p:cNvSpPr>
            <p:nvPr/>
          </p:nvSpPr>
          <p:spPr bwMode="auto">
            <a:xfrm>
              <a:off x="2290" y="1616"/>
              <a:ext cx="953" cy="725"/>
            </a:xfrm>
            <a:prstGeom prst="line">
              <a:avLst/>
            </a:prstGeom>
            <a:noFill/>
            <a:ln w="5715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8378" name="Line 8"/>
            <p:cNvSpPr>
              <a:spLocks noChangeShapeType="1"/>
            </p:cNvSpPr>
            <p:nvPr/>
          </p:nvSpPr>
          <p:spPr bwMode="auto">
            <a:xfrm flipV="1">
              <a:off x="2290" y="2341"/>
              <a:ext cx="953" cy="726"/>
            </a:xfrm>
            <a:prstGeom prst="line">
              <a:avLst/>
            </a:prstGeom>
            <a:noFill/>
            <a:ln w="5715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8379" name="Line 9"/>
            <p:cNvSpPr>
              <a:spLocks noChangeShapeType="1"/>
            </p:cNvSpPr>
            <p:nvPr/>
          </p:nvSpPr>
          <p:spPr bwMode="auto">
            <a:xfrm>
              <a:off x="1292" y="1842"/>
              <a:ext cx="0" cy="1044"/>
            </a:xfrm>
            <a:prstGeom prst="line">
              <a:avLst/>
            </a:prstGeom>
            <a:noFill/>
            <a:ln w="5715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203374700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5"/>
                                        </p:tgtEl>
                                        <p:attrNameLst>
                                          <p:attrName>style.visibility</p:attrName>
                                        </p:attrNameLst>
                                      </p:cBhvr>
                                      <p:to>
                                        <p:strVal val="visible"/>
                                      </p:to>
                                    </p:set>
                                    <p:animEffect transition="in" filter="fade">
                                      <p:cBhvr>
                                        <p:cTn id="7" dur="1000"/>
                                        <p:tgtEl>
                                          <p:spTgt spid="8195"/>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8196"/>
                                        </p:tgtEl>
                                        <p:attrNameLst>
                                          <p:attrName>style.visibility</p:attrName>
                                        </p:attrNameLst>
                                      </p:cBhvr>
                                      <p:to>
                                        <p:strVal val="visible"/>
                                      </p:to>
                                    </p:set>
                                    <p:animEffect transition="in" filter="fade">
                                      <p:cBhvr>
                                        <p:cTn id="11" dur="1000"/>
                                        <p:tgtEl>
                                          <p:spTgt spid="8196"/>
                                        </p:tgtEl>
                                      </p:cBhvr>
                                    </p:animEffect>
                                  </p:childTnLst>
                                </p:cTn>
                              </p:par>
                            </p:childTnLst>
                          </p:cTn>
                        </p:par>
                        <p:par>
                          <p:cTn id="12" fill="hold" nodeType="afterGroup">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8197"/>
                                        </p:tgtEl>
                                        <p:attrNameLst>
                                          <p:attrName>style.visibility</p:attrName>
                                        </p:attrNameLst>
                                      </p:cBhvr>
                                      <p:to>
                                        <p:strVal val="visible"/>
                                      </p:to>
                                    </p:set>
                                    <p:animEffect transition="in" filter="fade">
                                      <p:cBhvr>
                                        <p:cTn id="15" dur="1000"/>
                                        <p:tgtEl>
                                          <p:spTgt spid="8197"/>
                                        </p:tgtEl>
                                      </p:cBhvr>
                                    </p:animEffect>
                                  </p:childTnLst>
                                </p:cTn>
                              </p:par>
                            </p:childTnLst>
                          </p:cTn>
                        </p:par>
                        <p:par>
                          <p:cTn id="16" fill="hold" nodeType="afterGroup">
                            <p:stCondLst>
                              <p:cond delay="3000"/>
                            </p:stCondLst>
                            <p:childTnLst>
                              <p:par>
                                <p:cTn id="17" presetID="10" presetClass="entr" presetSubtype="0" fill="hold" nodeType="afterEffect">
                                  <p:stCondLst>
                                    <p:cond delay="0"/>
                                  </p:stCondLst>
                                  <p:childTnLst>
                                    <p:set>
                                      <p:cBhvr>
                                        <p:cTn id="18" dur="1" fill="hold">
                                          <p:stCondLst>
                                            <p:cond delay="0"/>
                                          </p:stCondLst>
                                        </p:cTn>
                                        <p:tgtEl>
                                          <p:spTgt spid="8198"/>
                                        </p:tgtEl>
                                        <p:attrNameLst>
                                          <p:attrName>style.visibility</p:attrName>
                                        </p:attrNameLst>
                                      </p:cBhvr>
                                      <p:to>
                                        <p:strVal val="visible"/>
                                      </p:to>
                                    </p:set>
                                    <p:animEffect transition="in" filter="fade">
                                      <p:cBhvr>
                                        <p:cTn id="19" dur="1000"/>
                                        <p:tgtEl>
                                          <p:spTgt spid="8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animBg="1"/>
      <p:bldP spid="8196" grpId="0" animBg="1"/>
      <p:bldP spid="819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835696" y="457200"/>
            <a:ext cx="5616624" cy="838200"/>
          </a:xfrm>
          <a:solidFill>
            <a:schemeClr val="tx2">
              <a:lumMod val="20000"/>
              <a:lumOff val="80000"/>
            </a:schemeClr>
          </a:solidFill>
          <a:ln>
            <a:solidFill>
              <a:schemeClr val="tx1"/>
            </a:solidFill>
          </a:ln>
        </p:spPr>
        <p:txBody>
          <a:bodyPr/>
          <a:lstStyle/>
          <a:p>
            <a:pPr algn="ctr">
              <a:defRPr/>
            </a:pPr>
            <a:r>
              <a:rPr lang="en-GB" altLang="en-US" dirty="0"/>
              <a:t>Cognitive dissonance</a:t>
            </a:r>
          </a:p>
        </p:txBody>
      </p:sp>
      <p:sp>
        <p:nvSpPr>
          <p:cNvPr id="59395" name="Rectangle 3"/>
          <p:cNvSpPr>
            <a:spLocks noGrp="1" noChangeArrowheads="1"/>
          </p:cNvSpPr>
          <p:nvPr>
            <p:ph idx="1"/>
          </p:nvPr>
        </p:nvSpPr>
        <p:spPr>
          <a:xfrm>
            <a:off x="457200" y="1600200"/>
            <a:ext cx="8229600" cy="4852988"/>
          </a:xfrm>
          <a:solidFill>
            <a:srgbClr val="CCFFFF"/>
          </a:solidFill>
          <a:ln>
            <a:solidFill>
              <a:schemeClr val="bg2">
                <a:lumMod val="25000"/>
              </a:schemeClr>
            </a:solidFill>
          </a:ln>
        </p:spPr>
        <p:txBody>
          <a:bodyPr/>
          <a:lstStyle/>
          <a:p>
            <a:r>
              <a:rPr lang="en-GB" altLang="en-US" dirty="0" smtClean="0"/>
              <a:t>Based on the </a:t>
            </a:r>
            <a:r>
              <a:rPr lang="en-GB" altLang="en-US" dirty="0" smtClean="0">
                <a:latin typeface="HelveticaNeue Extended"/>
              </a:rPr>
              <a:t>consistency principle</a:t>
            </a:r>
          </a:p>
          <a:p>
            <a:r>
              <a:rPr lang="en-GB" altLang="en-US" dirty="0" smtClean="0"/>
              <a:t>Dissonance (negative state  from two cognitions in disagreement)</a:t>
            </a:r>
          </a:p>
          <a:p>
            <a:r>
              <a:rPr lang="en-GB" altLang="en-US" dirty="0" smtClean="0"/>
              <a:t>Attitude change occurs when a person has a need to reduce the dissonance between:</a:t>
            </a:r>
          </a:p>
          <a:p>
            <a:pPr lvl="1"/>
            <a:r>
              <a:rPr lang="en-GB" altLang="en-US" dirty="0" smtClean="0"/>
              <a:t>Different aspects of same attitude. </a:t>
            </a:r>
          </a:p>
          <a:p>
            <a:pPr lvl="1"/>
            <a:r>
              <a:rPr lang="en-GB" altLang="en-US" dirty="0" smtClean="0"/>
              <a:t>Different attitudes.</a:t>
            </a:r>
          </a:p>
          <a:p>
            <a:pPr lvl="1"/>
            <a:r>
              <a:rPr lang="en-GB" altLang="en-US" dirty="0" smtClean="0"/>
              <a:t>Attitude &amp; behaviour. e.g. thinking smoking is bad, but still doing it.</a:t>
            </a:r>
          </a:p>
          <a:p>
            <a:endParaRPr lang="en-GB" altLang="en-US" dirty="0" smtClean="0"/>
          </a:p>
        </p:txBody>
      </p:sp>
    </p:spTree>
    <p:extLst>
      <p:ext uri="{BB962C8B-B14F-4D97-AF65-F5344CB8AC3E}">
        <p14:creationId xmlns:p14="http://schemas.microsoft.com/office/powerpoint/2010/main" val="57003642"/>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835696" y="457200"/>
            <a:ext cx="5184576" cy="838200"/>
          </a:xfrm>
          <a:solidFill>
            <a:schemeClr val="tx2">
              <a:lumMod val="20000"/>
              <a:lumOff val="80000"/>
            </a:schemeClr>
          </a:solidFill>
          <a:ln>
            <a:solidFill>
              <a:schemeClr val="tx1"/>
            </a:solidFill>
          </a:ln>
        </p:spPr>
        <p:txBody>
          <a:bodyPr/>
          <a:lstStyle/>
          <a:p>
            <a:pPr algn="ctr">
              <a:defRPr/>
            </a:pPr>
            <a:r>
              <a:rPr lang="en-GB" altLang="en-US" dirty="0"/>
              <a:t>Cognitive dissonance</a:t>
            </a:r>
          </a:p>
        </p:txBody>
      </p:sp>
      <p:sp>
        <p:nvSpPr>
          <p:cNvPr id="2" name="Content Placeholder 1"/>
          <p:cNvSpPr>
            <a:spLocks noGrp="1"/>
          </p:cNvSpPr>
          <p:nvPr>
            <p:ph idx="1"/>
          </p:nvPr>
        </p:nvSpPr>
        <p:spPr>
          <a:xfrm>
            <a:off x="179512" y="1554162"/>
            <a:ext cx="8812088" cy="4525963"/>
          </a:xfrm>
          <a:solidFill>
            <a:srgbClr val="66FFFF"/>
          </a:solidFill>
          <a:ln>
            <a:solidFill>
              <a:schemeClr val="tx1"/>
            </a:solidFill>
          </a:ln>
        </p:spPr>
        <p:txBody>
          <a:bodyPr/>
          <a:lstStyle/>
          <a:p>
            <a:pPr marL="0" indent="0">
              <a:buNone/>
              <a:defRPr/>
            </a:pPr>
            <a:endParaRPr lang="en-US" dirty="0"/>
          </a:p>
        </p:txBody>
      </p:sp>
      <p:sp>
        <p:nvSpPr>
          <p:cNvPr id="60420" name="Text Box 3"/>
          <p:cNvSpPr txBox="1">
            <a:spLocks noChangeArrowheads="1"/>
          </p:cNvSpPr>
          <p:nvPr/>
        </p:nvSpPr>
        <p:spPr bwMode="auto">
          <a:xfrm>
            <a:off x="611188" y="2276475"/>
            <a:ext cx="3024187" cy="6604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latin typeface="HelveticaNeue Extended"/>
              </a:rPr>
              <a:t>Affect</a:t>
            </a:r>
          </a:p>
        </p:txBody>
      </p:sp>
      <p:sp>
        <p:nvSpPr>
          <p:cNvPr id="60421" name="Text Box 4"/>
          <p:cNvSpPr txBox="1">
            <a:spLocks noChangeArrowheads="1"/>
          </p:cNvSpPr>
          <p:nvPr/>
        </p:nvSpPr>
        <p:spPr bwMode="auto">
          <a:xfrm>
            <a:off x="611188" y="4568825"/>
            <a:ext cx="3024187" cy="6604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latin typeface="HelveticaNeue Extended"/>
              </a:rPr>
              <a:t>Cognition</a:t>
            </a:r>
          </a:p>
        </p:txBody>
      </p:sp>
      <p:sp>
        <p:nvSpPr>
          <p:cNvPr id="60422" name="Text Box 5"/>
          <p:cNvSpPr txBox="1">
            <a:spLocks noChangeArrowheads="1"/>
          </p:cNvSpPr>
          <p:nvPr/>
        </p:nvSpPr>
        <p:spPr bwMode="auto">
          <a:xfrm>
            <a:off x="5148263" y="3416300"/>
            <a:ext cx="3024187" cy="6604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latin typeface="HelveticaNeue Extended"/>
              </a:rPr>
              <a:t>Behaviour</a:t>
            </a:r>
          </a:p>
        </p:txBody>
      </p:sp>
      <p:grpSp>
        <p:nvGrpSpPr>
          <p:cNvPr id="60423" name="Group 6"/>
          <p:cNvGrpSpPr>
            <a:grpSpLocks/>
          </p:cNvGrpSpPr>
          <p:nvPr/>
        </p:nvGrpSpPr>
        <p:grpSpPr bwMode="auto">
          <a:xfrm>
            <a:off x="2051050" y="2565400"/>
            <a:ext cx="3097213" cy="2303463"/>
            <a:chOff x="1292" y="1616"/>
            <a:chExt cx="1951" cy="1451"/>
          </a:xfrm>
        </p:grpSpPr>
        <p:sp>
          <p:nvSpPr>
            <p:cNvPr id="60449" name="Line 7"/>
            <p:cNvSpPr>
              <a:spLocks noChangeShapeType="1"/>
            </p:cNvSpPr>
            <p:nvPr/>
          </p:nvSpPr>
          <p:spPr bwMode="auto">
            <a:xfrm>
              <a:off x="2290" y="1616"/>
              <a:ext cx="953" cy="725"/>
            </a:xfrm>
            <a:prstGeom prst="line">
              <a:avLst/>
            </a:prstGeom>
            <a:noFill/>
            <a:ln w="5715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0450" name="Line 8"/>
            <p:cNvSpPr>
              <a:spLocks noChangeShapeType="1"/>
            </p:cNvSpPr>
            <p:nvPr/>
          </p:nvSpPr>
          <p:spPr bwMode="auto">
            <a:xfrm flipV="1">
              <a:off x="2290" y="2341"/>
              <a:ext cx="953" cy="726"/>
            </a:xfrm>
            <a:prstGeom prst="line">
              <a:avLst/>
            </a:prstGeom>
            <a:noFill/>
            <a:ln w="5715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0451" name="Line 9"/>
            <p:cNvSpPr>
              <a:spLocks noChangeShapeType="1"/>
            </p:cNvSpPr>
            <p:nvPr/>
          </p:nvSpPr>
          <p:spPr bwMode="auto">
            <a:xfrm>
              <a:off x="1292" y="1842"/>
              <a:ext cx="0" cy="1044"/>
            </a:xfrm>
            <a:prstGeom prst="line">
              <a:avLst/>
            </a:prstGeom>
            <a:noFill/>
            <a:ln w="5715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9226" name="Text Box 10"/>
          <p:cNvSpPr txBox="1">
            <a:spLocks noChangeArrowheads="1"/>
          </p:cNvSpPr>
          <p:nvPr/>
        </p:nvSpPr>
        <p:spPr bwMode="auto">
          <a:xfrm>
            <a:off x="611188" y="2276475"/>
            <a:ext cx="3024187" cy="660400"/>
          </a:xfrm>
          <a:prstGeom prst="rect">
            <a:avLst/>
          </a:prstGeom>
          <a:noFill/>
          <a:ln w="19050">
            <a:solidFill>
              <a:srgbClr val="0099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solidFill>
                  <a:srgbClr val="009900"/>
                </a:solidFill>
                <a:latin typeface="HelveticaNeue Extended"/>
              </a:rPr>
              <a:t>Affect</a:t>
            </a:r>
          </a:p>
        </p:txBody>
      </p:sp>
      <p:sp>
        <p:nvSpPr>
          <p:cNvPr id="9227" name="Text Box 11"/>
          <p:cNvSpPr txBox="1">
            <a:spLocks noChangeArrowheads="1"/>
          </p:cNvSpPr>
          <p:nvPr/>
        </p:nvSpPr>
        <p:spPr bwMode="auto">
          <a:xfrm>
            <a:off x="611188" y="4568825"/>
            <a:ext cx="3024187" cy="660400"/>
          </a:xfrm>
          <a:prstGeom prst="rect">
            <a:avLst/>
          </a:prstGeom>
          <a:noFill/>
          <a:ln w="19050">
            <a:solidFill>
              <a:srgbClr val="0099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solidFill>
                  <a:srgbClr val="009900"/>
                </a:solidFill>
                <a:latin typeface="HelveticaNeue Extended"/>
              </a:rPr>
              <a:t>Cognition</a:t>
            </a:r>
          </a:p>
        </p:txBody>
      </p:sp>
      <p:sp>
        <p:nvSpPr>
          <p:cNvPr id="9228" name="Text Box 12"/>
          <p:cNvSpPr txBox="1">
            <a:spLocks noChangeArrowheads="1"/>
          </p:cNvSpPr>
          <p:nvPr/>
        </p:nvSpPr>
        <p:spPr bwMode="auto">
          <a:xfrm>
            <a:off x="5148263" y="3416300"/>
            <a:ext cx="3024187" cy="660400"/>
          </a:xfrm>
          <a:prstGeom prst="rect">
            <a:avLst/>
          </a:prstGeom>
          <a:noFill/>
          <a:ln w="19050">
            <a:solidFill>
              <a:srgbClr val="0099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solidFill>
                  <a:srgbClr val="009900"/>
                </a:solidFill>
                <a:latin typeface="HelveticaNeue Extended"/>
              </a:rPr>
              <a:t>Behaviour</a:t>
            </a:r>
          </a:p>
        </p:txBody>
      </p:sp>
      <p:grpSp>
        <p:nvGrpSpPr>
          <p:cNvPr id="9229" name="Group 13"/>
          <p:cNvGrpSpPr>
            <a:grpSpLocks/>
          </p:cNvGrpSpPr>
          <p:nvPr/>
        </p:nvGrpSpPr>
        <p:grpSpPr bwMode="auto">
          <a:xfrm>
            <a:off x="2051050" y="2565400"/>
            <a:ext cx="3097213" cy="2303463"/>
            <a:chOff x="1292" y="1616"/>
            <a:chExt cx="1951" cy="1451"/>
          </a:xfrm>
        </p:grpSpPr>
        <p:sp>
          <p:nvSpPr>
            <p:cNvPr id="60446" name="Line 14"/>
            <p:cNvSpPr>
              <a:spLocks noChangeShapeType="1"/>
            </p:cNvSpPr>
            <p:nvPr/>
          </p:nvSpPr>
          <p:spPr bwMode="auto">
            <a:xfrm>
              <a:off x="2290" y="1616"/>
              <a:ext cx="953" cy="725"/>
            </a:xfrm>
            <a:prstGeom prst="line">
              <a:avLst/>
            </a:prstGeom>
            <a:noFill/>
            <a:ln w="57150">
              <a:solidFill>
                <a:srgbClr val="0099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0447" name="Line 15"/>
            <p:cNvSpPr>
              <a:spLocks noChangeShapeType="1"/>
            </p:cNvSpPr>
            <p:nvPr/>
          </p:nvSpPr>
          <p:spPr bwMode="auto">
            <a:xfrm flipV="1">
              <a:off x="2290" y="2341"/>
              <a:ext cx="953" cy="726"/>
            </a:xfrm>
            <a:prstGeom prst="line">
              <a:avLst/>
            </a:prstGeom>
            <a:noFill/>
            <a:ln w="57150">
              <a:solidFill>
                <a:srgbClr val="0099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0448" name="Line 16"/>
            <p:cNvSpPr>
              <a:spLocks noChangeShapeType="1"/>
            </p:cNvSpPr>
            <p:nvPr/>
          </p:nvSpPr>
          <p:spPr bwMode="auto">
            <a:xfrm>
              <a:off x="1292" y="1842"/>
              <a:ext cx="0" cy="1044"/>
            </a:xfrm>
            <a:prstGeom prst="line">
              <a:avLst/>
            </a:prstGeom>
            <a:noFill/>
            <a:ln w="57150">
              <a:solidFill>
                <a:srgbClr val="0099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9233" name="Text Box 17"/>
          <p:cNvSpPr txBox="1">
            <a:spLocks noChangeArrowheads="1"/>
          </p:cNvSpPr>
          <p:nvPr/>
        </p:nvSpPr>
        <p:spPr bwMode="auto">
          <a:xfrm>
            <a:off x="611188" y="2276475"/>
            <a:ext cx="3024187" cy="660400"/>
          </a:xfrm>
          <a:prstGeom prst="rect">
            <a:avLst/>
          </a:prstGeom>
          <a:noFill/>
          <a:ln w="19050">
            <a:solidFill>
              <a:srgbClr val="0000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solidFill>
                  <a:srgbClr val="0000FF"/>
                </a:solidFill>
                <a:latin typeface="HelveticaNeue Extended"/>
              </a:rPr>
              <a:t>Affect</a:t>
            </a:r>
          </a:p>
        </p:txBody>
      </p:sp>
      <p:sp>
        <p:nvSpPr>
          <p:cNvPr id="9234" name="Text Box 18"/>
          <p:cNvSpPr txBox="1">
            <a:spLocks noChangeArrowheads="1"/>
          </p:cNvSpPr>
          <p:nvPr/>
        </p:nvSpPr>
        <p:spPr bwMode="auto">
          <a:xfrm>
            <a:off x="611188" y="4568825"/>
            <a:ext cx="3024187" cy="660400"/>
          </a:xfrm>
          <a:prstGeom prst="rect">
            <a:avLst/>
          </a:prstGeom>
          <a:noFill/>
          <a:ln w="19050">
            <a:solidFill>
              <a:srgbClr val="0000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solidFill>
                  <a:srgbClr val="0000FF"/>
                </a:solidFill>
                <a:latin typeface="HelveticaNeue Extended"/>
              </a:rPr>
              <a:t>Cognition</a:t>
            </a:r>
          </a:p>
        </p:txBody>
      </p:sp>
      <p:sp>
        <p:nvSpPr>
          <p:cNvPr id="9235" name="Text Box 19"/>
          <p:cNvSpPr txBox="1">
            <a:spLocks noChangeArrowheads="1"/>
          </p:cNvSpPr>
          <p:nvPr/>
        </p:nvSpPr>
        <p:spPr bwMode="auto">
          <a:xfrm>
            <a:off x="5148263" y="3416300"/>
            <a:ext cx="3024187" cy="660400"/>
          </a:xfrm>
          <a:prstGeom prst="rect">
            <a:avLst/>
          </a:prstGeom>
          <a:noFill/>
          <a:ln w="19050">
            <a:solidFill>
              <a:srgbClr val="0000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solidFill>
                  <a:srgbClr val="0000FF"/>
                </a:solidFill>
                <a:latin typeface="HelveticaNeue Extended"/>
              </a:rPr>
              <a:t>Behaviour</a:t>
            </a:r>
          </a:p>
        </p:txBody>
      </p:sp>
      <p:grpSp>
        <p:nvGrpSpPr>
          <p:cNvPr id="9236" name="Group 20"/>
          <p:cNvGrpSpPr>
            <a:grpSpLocks/>
          </p:cNvGrpSpPr>
          <p:nvPr/>
        </p:nvGrpSpPr>
        <p:grpSpPr bwMode="auto">
          <a:xfrm>
            <a:off x="2051050" y="2565400"/>
            <a:ext cx="3097213" cy="2303463"/>
            <a:chOff x="1292" y="1616"/>
            <a:chExt cx="1951" cy="1451"/>
          </a:xfrm>
        </p:grpSpPr>
        <p:sp>
          <p:nvSpPr>
            <p:cNvPr id="60443" name="Line 21"/>
            <p:cNvSpPr>
              <a:spLocks noChangeShapeType="1"/>
            </p:cNvSpPr>
            <p:nvPr/>
          </p:nvSpPr>
          <p:spPr bwMode="auto">
            <a:xfrm>
              <a:off x="2290" y="1616"/>
              <a:ext cx="953" cy="725"/>
            </a:xfrm>
            <a:prstGeom prst="line">
              <a:avLst/>
            </a:prstGeom>
            <a:noFill/>
            <a:ln w="57150">
              <a:solidFill>
                <a:srgbClr val="0000FF"/>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0444" name="Line 22"/>
            <p:cNvSpPr>
              <a:spLocks noChangeShapeType="1"/>
            </p:cNvSpPr>
            <p:nvPr/>
          </p:nvSpPr>
          <p:spPr bwMode="auto">
            <a:xfrm flipV="1">
              <a:off x="2290" y="2341"/>
              <a:ext cx="953" cy="726"/>
            </a:xfrm>
            <a:prstGeom prst="line">
              <a:avLst/>
            </a:prstGeom>
            <a:noFill/>
            <a:ln w="57150">
              <a:solidFill>
                <a:srgbClr val="0000FF"/>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0445" name="Line 23"/>
            <p:cNvSpPr>
              <a:spLocks noChangeShapeType="1"/>
            </p:cNvSpPr>
            <p:nvPr/>
          </p:nvSpPr>
          <p:spPr bwMode="auto">
            <a:xfrm>
              <a:off x="1292" y="1842"/>
              <a:ext cx="0" cy="1044"/>
            </a:xfrm>
            <a:prstGeom prst="line">
              <a:avLst/>
            </a:prstGeom>
            <a:noFill/>
            <a:ln w="57150">
              <a:solidFill>
                <a:srgbClr val="0000FF"/>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9240" name="Text Box 24"/>
          <p:cNvSpPr txBox="1">
            <a:spLocks noChangeArrowheads="1"/>
          </p:cNvSpPr>
          <p:nvPr/>
        </p:nvSpPr>
        <p:spPr bwMode="auto">
          <a:xfrm>
            <a:off x="611188" y="2276475"/>
            <a:ext cx="3024187" cy="660400"/>
          </a:xfrm>
          <a:prstGeom prst="rect">
            <a:avLst/>
          </a:prstGeom>
          <a:noFill/>
          <a:ln w="1905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solidFill>
                  <a:srgbClr val="FF0000"/>
                </a:solidFill>
                <a:latin typeface="HelveticaNeue Extended"/>
              </a:rPr>
              <a:t>Affect</a:t>
            </a:r>
          </a:p>
        </p:txBody>
      </p:sp>
      <p:sp>
        <p:nvSpPr>
          <p:cNvPr id="9241" name="Text Box 25"/>
          <p:cNvSpPr txBox="1">
            <a:spLocks noChangeArrowheads="1"/>
          </p:cNvSpPr>
          <p:nvPr/>
        </p:nvSpPr>
        <p:spPr bwMode="auto">
          <a:xfrm>
            <a:off x="611188" y="4568825"/>
            <a:ext cx="3024187" cy="660400"/>
          </a:xfrm>
          <a:prstGeom prst="rect">
            <a:avLst/>
          </a:prstGeom>
          <a:noFill/>
          <a:ln w="1905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solidFill>
                  <a:srgbClr val="FF0000"/>
                </a:solidFill>
                <a:latin typeface="HelveticaNeue Extended"/>
              </a:rPr>
              <a:t>Cognition</a:t>
            </a:r>
          </a:p>
        </p:txBody>
      </p:sp>
      <p:sp>
        <p:nvSpPr>
          <p:cNvPr id="9242" name="Text Box 26"/>
          <p:cNvSpPr txBox="1">
            <a:spLocks noChangeArrowheads="1"/>
          </p:cNvSpPr>
          <p:nvPr/>
        </p:nvSpPr>
        <p:spPr bwMode="auto">
          <a:xfrm>
            <a:off x="5148263" y="3416300"/>
            <a:ext cx="3024187" cy="660400"/>
          </a:xfrm>
          <a:prstGeom prst="rect">
            <a:avLst/>
          </a:prstGeom>
          <a:noFill/>
          <a:ln w="1905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3600">
                <a:solidFill>
                  <a:srgbClr val="FF0000"/>
                </a:solidFill>
                <a:latin typeface="HelveticaNeue Extended"/>
              </a:rPr>
              <a:t>Behaviour</a:t>
            </a:r>
          </a:p>
        </p:txBody>
      </p:sp>
      <p:grpSp>
        <p:nvGrpSpPr>
          <p:cNvPr id="9243" name="Group 27"/>
          <p:cNvGrpSpPr>
            <a:grpSpLocks/>
          </p:cNvGrpSpPr>
          <p:nvPr/>
        </p:nvGrpSpPr>
        <p:grpSpPr bwMode="auto">
          <a:xfrm>
            <a:off x="2051050" y="2565400"/>
            <a:ext cx="3097213" cy="2303463"/>
            <a:chOff x="1292" y="1616"/>
            <a:chExt cx="1951" cy="1451"/>
          </a:xfrm>
        </p:grpSpPr>
        <p:sp>
          <p:nvSpPr>
            <p:cNvPr id="60440" name="Line 28"/>
            <p:cNvSpPr>
              <a:spLocks noChangeShapeType="1"/>
            </p:cNvSpPr>
            <p:nvPr/>
          </p:nvSpPr>
          <p:spPr bwMode="auto">
            <a:xfrm>
              <a:off x="2290" y="1616"/>
              <a:ext cx="953" cy="725"/>
            </a:xfrm>
            <a:prstGeom prst="line">
              <a:avLst/>
            </a:prstGeom>
            <a:noFill/>
            <a:ln w="57150">
              <a:solidFill>
                <a:srgbClr val="FF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0441" name="Line 29"/>
            <p:cNvSpPr>
              <a:spLocks noChangeShapeType="1"/>
            </p:cNvSpPr>
            <p:nvPr/>
          </p:nvSpPr>
          <p:spPr bwMode="auto">
            <a:xfrm flipV="1">
              <a:off x="2290" y="2341"/>
              <a:ext cx="953" cy="726"/>
            </a:xfrm>
            <a:prstGeom prst="line">
              <a:avLst/>
            </a:prstGeom>
            <a:noFill/>
            <a:ln w="57150">
              <a:solidFill>
                <a:srgbClr val="FF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0442" name="Line 30"/>
            <p:cNvSpPr>
              <a:spLocks noChangeShapeType="1"/>
            </p:cNvSpPr>
            <p:nvPr/>
          </p:nvSpPr>
          <p:spPr bwMode="auto">
            <a:xfrm>
              <a:off x="1292" y="1842"/>
              <a:ext cx="0" cy="1044"/>
            </a:xfrm>
            <a:prstGeom prst="line">
              <a:avLst/>
            </a:prstGeom>
            <a:noFill/>
            <a:ln w="57150">
              <a:solidFill>
                <a:srgbClr val="FF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9248" name="Text Box 32"/>
          <p:cNvSpPr txBox="1">
            <a:spLocks noChangeArrowheads="1"/>
          </p:cNvSpPr>
          <p:nvPr/>
        </p:nvSpPr>
        <p:spPr bwMode="auto">
          <a:xfrm>
            <a:off x="4787900" y="4508500"/>
            <a:ext cx="36718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2400">
                <a:latin typeface="HelveticaNeue BlackExt"/>
              </a:rPr>
              <a:t>Dissonance within attitude</a:t>
            </a:r>
          </a:p>
        </p:txBody>
      </p:sp>
      <p:sp>
        <p:nvSpPr>
          <p:cNvPr id="9249" name="Text Box 33"/>
          <p:cNvSpPr txBox="1">
            <a:spLocks noChangeArrowheads="1"/>
          </p:cNvSpPr>
          <p:nvPr/>
        </p:nvSpPr>
        <p:spPr bwMode="auto">
          <a:xfrm>
            <a:off x="4787900" y="4508500"/>
            <a:ext cx="36718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2400">
                <a:latin typeface="HelveticaNeue BlackExt"/>
              </a:rPr>
              <a:t>Dissonance within attitude</a:t>
            </a:r>
          </a:p>
        </p:txBody>
      </p:sp>
      <p:sp>
        <p:nvSpPr>
          <p:cNvPr id="9250" name="Text Box 34"/>
          <p:cNvSpPr txBox="1">
            <a:spLocks noChangeArrowheads="1"/>
          </p:cNvSpPr>
          <p:nvPr/>
        </p:nvSpPr>
        <p:spPr bwMode="auto">
          <a:xfrm>
            <a:off x="4787900" y="4508500"/>
            <a:ext cx="36718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2400">
                <a:latin typeface="HelveticaNeue BlackExt"/>
              </a:rPr>
              <a:t>Dissonance within attitude</a:t>
            </a:r>
          </a:p>
        </p:txBody>
      </p:sp>
    </p:spTree>
    <p:extLst>
      <p:ext uri="{BB962C8B-B14F-4D97-AF65-F5344CB8AC3E}">
        <p14:creationId xmlns:p14="http://schemas.microsoft.com/office/powerpoint/2010/main" val="244676266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227"/>
                                        </p:tgtEl>
                                        <p:attrNameLst>
                                          <p:attrName>style.visibility</p:attrName>
                                        </p:attrNameLst>
                                      </p:cBhvr>
                                      <p:to>
                                        <p:strVal val="visible"/>
                                      </p:to>
                                    </p:set>
                                    <p:animEffect transition="in" filter="fade">
                                      <p:cBhvr>
                                        <p:cTn id="7" dur="2000"/>
                                        <p:tgtEl>
                                          <p:spTgt spid="9227"/>
                                        </p:tgtEl>
                                      </p:cBhvr>
                                    </p:animEffect>
                                  </p:childTnLst>
                                </p:cTn>
                              </p:par>
                            </p:childTnLst>
                          </p:cTn>
                        </p:par>
                        <p:par>
                          <p:cTn id="8" fill="hold" nodeType="afterGroup">
                            <p:stCondLst>
                              <p:cond delay="2000"/>
                            </p:stCondLst>
                            <p:childTnLst>
                              <p:par>
                                <p:cTn id="9" presetID="1" presetClass="entr" presetSubtype="0" fill="hold" grpId="0" nodeType="afterEffect">
                                  <p:stCondLst>
                                    <p:cond delay="0"/>
                                  </p:stCondLst>
                                  <p:childTnLst>
                                    <p:set>
                                      <p:cBhvr>
                                        <p:cTn id="10" dur="1" fill="hold">
                                          <p:stCondLst>
                                            <p:cond delay="0"/>
                                          </p:stCondLst>
                                        </p:cTn>
                                        <p:tgtEl>
                                          <p:spTgt spid="92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nodeType="clickEffect">
                                  <p:stCondLst>
                                    <p:cond delay="0"/>
                                  </p:stCondLst>
                                  <p:childTnLst>
                                    <p:set>
                                      <p:cBhvr>
                                        <p:cTn id="14" dur="1" fill="hold">
                                          <p:stCondLst>
                                            <p:cond delay="0"/>
                                          </p:stCondLst>
                                        </p:cTn>
                                        <p:tgtEl>
                                          <p:spTgt spid="9229"/>
                                        </p:tgtEl>
                                        <p:attrNameLst>
                                          <p:attrName>style.visibility</p:attrName>
                                        </p:attrNameLst>
                                      </p:cBhvr>
                                      <p:to>
                                        <p:strVal val="visible"/>
                                      </p:to>
                                    </p:set>
                                    <p:animEffect transition="in" filter="fade">
                                      <p:cBhvr>
                                        <p:cTn id="15" dur="2000"/>
                                        <p:tgtEl>
                                          <p:spTgt spid="922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226"/>
                                        </p:tgtEl>
                                        <p:attrNameLst>
                                          <p:attrName>style.visibility</p:attrName>
                                        </p:attrNameLst>
                                      </p:cBhvr>
                                      <p:to>
                                        <p:strVal val="visible"/>
                                      </p:to>
                                    </p:set>
                                    <p:animEffect transition="in" filter="fade">
                                      <p:cBhvr>
                                        <p:cTn id="18" dur="2000"/>
                                        <p:tgtEl>
                                          <p:spTgt spid="922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228"/>
                                        </p:tgtEl>
                                        <p:attrNameLst>
                                          <p:attrName>style.visibility</p:attrName>
                                        </p:attrNameLst>
                                      </p:cBhvr>
                                      <p:to>
                                        <p:strVal val="visible"/>
                                      </p:to>
                                    </p:set>
                                    <p:animEffect transition="in" filter="fade">
                                      <p:cBhvr>
                                        <p:cTn id="21" dur="2000"/>
                                        <p:tgtEl>
                                          <p:spTgt spid="9228"/>
                                        </p:tgtEl>
                                      </p:cBhvr>
                                    </p:animEffect>
                                  </p:childTnLst>
                                </p:cTn>
                              </p:par>
                              <p:par>
                                <p:cTn id="22" presetID="10" presetClass="exit" presetSubtype="0" fill="hold" grpId="1" nodeType="withEffect">
                                  <p:stCondLst>
                                    <p:cond delay="0"/>
                                  </p:stCondLst>
                                  <p:childTnLst>
                                    <p:animEffect transition="out" filter="fade">
                                      <p:cBhvr>
                                        <p:cTn id="23" dur="2000"/>
                                        <p:tgtEl>
                                          <p:spTgt spid="9248"/>
                                        </p:tgtEl>
                                      </p:cBhvr>
                                    </p:animEffect>
                                    <p:set>
                                      <p:cBhvr>
                                        <p:cTn id="24" dur="1" fill="hold">
                                          <p:stCondLst>
                                            <p:cond delay="1999"/>
                                          </p:stCondLst>
                                        </p:cTn>
                                        <p:tgtEl>
                                          <p:spTgt spid="9248"/>
                                        </p:tgtEl>
                                        <p:attrNameLst>
                                          <p:attrName>style.visibility</p:attrName>
                                        </p:attrNameLst>
                                      </p:cBhvr>
                                      <p:to>
                                        <p:strVal val="hidden"/>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9233"/>
                                        </p:tgtEl>
                                        <p:attrNameLst>
                                          <p:attrName>style.visibility</p:attrName>
                                        </p:attrNameLst>
                                      </p:cBhvr>
                                      <p:to>
                                        <p:strVal val="visible"/>
                                      </p:to>
                                    </p:set>
                                    <p:animEffect transition="in" filter="fade">
                                      <p:cBhvr>
                                        <p:cTn id="29" dur="2000"/>
                                        <p:tgtEl>
                                          <p:spTgt spid="9233"/>
                                        </p:tgtEl>
                                      </p:cBhvr>
                                    </p:animEffect>
                                  </p:childTnLst>
                                </p:cTn>
                              </p:par>
                            </p:childTnLst>
                          </p:cTn>
                        </p:par>
                        <p:par>
                          <p:cTn id="30" fill="hold" nodeType="afterGroup">
                            <p:stCondLst>
                              <p:cond delay="2000"/>
                            </p:stCondLst>
                            <p:childTnLst>
                              <p:par>
                                <p:cTn id="31" presetID="1" presetClass="entr" presetSubtype="0" fill="hold" grpId="0" nodeType="afterEffect">
                                  <p:stCondLst>
                                    <p:cond delay="0"/>
                                  </p:stCondLst>
                                  <p:childTnLst>
                                    <p:set>
                                      <p:cBhvr>
                                        <p:cTn id="32" dur="1" fill="hold">
                                          <p:stCondLst>
                                            <p:cond delay="0"/>
                                          </p:stCondLst>
                                        </p:cTn>
                                        <p:tgtEl>
                                          <p:spTgt spid="9249"/>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9236"/>
                                        </p:tgtEl>
                                        <p:attrNameLst>
                                          <p:attrName>style.visibility</p:attrName>
                                        </p:attrNameLst>
                                      </p:cBhvr>
                                      <p:to>
                                        <p:strVal val="visible"/>
                                      </p:to>
                                    </p:set>
                                    <p:animEffect transition="in" filter="fade">
                                      <p:cBhvr>
                                        <p:cTn id="37" dur="2000"/>
                                        <p:tgtEl>
                                          <p:spTgt spid="9236"/>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9235"/>
                                        </p:tgtEl>
                                        <p:attrNameLst>
                                          <p:attrName>style.visibility</p:attrName>
                                        </p:attrNameLst>
                                      </p:cBhvr>
                                      <p:to>
                                        <p:strVal val="visible"/>
                                      </p:to>
                                    </p:set>
                                    <p:animEffect transition="in" filter="fade">
                                      <p:cBhvr>
                                        <p:cTn id="40" dur="2000"/>
                                        <p:tgtEl>
                                          <p:spTgt spid="9235"/>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9234"/>
                                        </p:tgtEl>
                                        <p:attrNameLst>
                                          <p:attrName>style.visibility</p:attrName>
                                        </p:attrNameLst>
                                      </p:cBhvr>
                                      <p:to>
                                        <p:strVal val="visible"/>
                                      </p:to>
                                    </p:set>
                                    <p:animEffect transition="in" filter="fade">
                                      <p:cBhvr>
                                        <p:cTn id="43" dur="2000"/>
                                        <p:tgtEl>
                                          <p:spTgt spid="9234"/>
                                        </p:tgtEl>
                                      </p:cBhvr>
                                    </p:animEffect>
                                  </p:childTnLst>
                                </p:cTn>
                              </p:par>
                              <p:par>
                                <p:cTn id="44" presetID="10" presetClass="exit" presetSubtype="0" fill="hold" grpId="1" nodeType="withEffect">
                                  <p:stCondLst>
                                    <p:cond delay="0"/>
                                  </p:stCondLst>
                                  <p:childTnLst>
                                    <p:animEffect transition="out" filter="fade">
                                      <p:cBhvr>
                                        <p:cTn id="45" dur="2000"/>
                                        <p:tgtEl>
                                          <p:spTgt spid="9249"/>
                                        </p:tgtEl>
                                      </p:cBhvr>
                                    </p:animEffect>
                                    <p:set>
                                      <p:cBhvr>
                                        <p:cTn id="46" dur="1" fill="hold">
                                          <p:stCondLst>
                                            <p:cond delay="1999"/>
                                          </p:stCondLst>
                                        </p:cTn>
                                        <p:tgtEl>
                                          <p:spTgt spid="9249"/>
                                        </p:tgtEl>
                                        <p:attrNameLst>
                                          <p:attrName>style.visibility</p:attrName>
                                        </p:attrNameLst>
                                      </p:cBhvr>
                                      <p:to>
                                        <p:strVal val="hidden"/>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9242"/>
                                        </p:tgtEl>
                                        <p:attrNameLst>
                                          <p:attrName>style.visibility</p:attrName>
                                        </p:attrNameLst>
                                      </p:cBhvr>
                                      <p:to>
                                        <p:strVal val="visible"/>
                                      </p:to>
                                    </p:set>
                                    <p:animEffect transition="in" filter="fade">
                                      <p:cBhvr>
                                        <p:cTn id="51" dur="2000"/>
                                        <p:tgtEl>
                                          <p:spTgt spid="9242"/>
                                        </p:tgtEl>
                                      </p:cBhvr>
                                    </p:animEffect>
                                  </p:childTnLst>
                                </p:cTn>
                              </p:par>
                            </p:childTnLst>
                          </p:cTn>
                        </p:par>
                        <p:par>
                          <p:cTn id="52" fill="hold" nodeType="afterGroup">
                            <p:stCondLst>
                              <p:cond delay="2000"/>
                            </p:stCondLst>
                            <p:childTnLst>
                              <p:par>
                                <p:cTn id="53" presetID="1" presetClass="entr" presetSubtype="0" fill="hold" grpId="0" nodeType="afterEffect">
                                  <p:stCondLst>
                                    <p:cond delay="0"/>
                                  </p:stCondLst>
                                  <p:childTnLst>
                                    <p:set>
                                      <p:cBhvr>
                                        <p:cTn id="54" dur="1" fill="hold">
                                          <p:stCondLst>
                                            <p:cond delay="0"/>
                                          </p:stCondLst>
                                        </p:cTn>
                                        <p:tgtEl>
                                          <p:spTgt spid="9250"/>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9240"/>
                                        </p:tgtEl>
                                        <p:attrNameLst>
                                          <p:attrName>style.visibility</p:attrName>
                                        </p:attrNameLst>
                                      </p:cBhvr>
                                      <p:to>
                                        <p:strVal val="visible"/>
                                      </p:to>
                                    </p:set>
                                    <p:animEffect transition="in" filter="fade">
                                      <p:cBhvr>
                                        <p:cTn id="59" dur="2000"/>
                                        <p:tgtEl>
                                          <p:spTgt spid="9240"/>
                                        </p:tgtEl>
                                      </p:cBhvr>
                                    </p:animEffect>
                                  </p:childTnLst>
                                </p:cTn>
                              </p:par>
                              <p:par>
                                <p:cTn id="60" presetID="10" presetClass="entr" presetSubtype="0" fill="hold" nodeType="withEffect">
                                  <p:stCondLst>
                                    <p:cond delay="0"/>
                                  </p:stCondLst>
                                  <p:childTnLst>
                                    <p:set>
                                      <p:cBhvr>
                                        <p:cTn id="61" dur="1" fill="hold">
                                          <p:stCondLst>
                                            <p:cond delay="0"/>
                                          </p:stCondLst>
                                        </p:cTn>
                                        <p:tgtEl>
                                          <p:spTgt spid="9243"/>
                                        </p:tgtEl>
                                        <p:attrNameLst>
                                          <p:attrName>style.visibility</p:attrName>
                                        </p:attrNameLst>
                                      </p:cBhvr>
                                      <p:to>
                                        <p:strVal val="visible"/>
                                      </p:to>
                                    </p:set>
                                    <p:animEffect transition="in" filter="fade">
                                      <p:cBhvr>
                                        <p:cTn id="62" dur="2000"/>
                                        <p:tgtEl>
                                          <p:spTgt spid="9243"/>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9241"/>
                                        </p:tgtEl>
                                        <p:attrNameLst>
                                          <p:attrName>style.visibility</p:attrName>
                                        </p:attrNameLst>
                                      </p:cBhvr>
                                      <p:to>
                                        <p:strVal val="visible"/>
                                      </p:to>
                                    </p:set>
                                    <p:animEffect transition="in" filter="fade">
                                      <p:cBhvr>
                                        <p:cTn id="65" dur="2000"/>
                                        <p:tgtEl>
                                          <p:spTgt spid="9241"/>
                                        </p:tgtEl>
                                      </p:cBhvr>
                                    </p:animEffect>
                                  </p:childTnLst>
                                </p:cTn>
                              </p:par>
                              <p:par>
                                <p:cTn id="66" presetID="10" presetClass="exit" presetSubtype="0" fill="hold" grpId="1" nodeType="withEffect">
                                  <p:stCondLst>
                                    <p:cond delay="0"/>
                                  </p:stCondLst>
                                  <p:childTnLst>
                                    <p:animEffect transition="out" filter="fade">
                                      <p:cBhvr>
                                        <p:cTn id="67" dur="2000"/>
                                        <p:tgtEl>
                                          <p:spTgt spid="9250"/>
                                        </p:tgtEl>
                                      </p:cBhvr>
                                    </p:animEffect>
                                    <p:set>
                                      <p:cBhvr>
                                        <p:cTn id="68" dur="1" fill="hold">
                                          <p:stCondLst>
                                            <p:cond delay="1999"/>
                                          </p:stCondLst>
                                        </p:cTn>
                                        <p:tgtEl>
                                          <p:spTgt spid="925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6" grpId="0" animBg="1"/>
      <p:bldP spid="9227" grpId="0" animBg="1"/>
      <p:bldP spid="9228" grpId="0" animBg="1"/>
      <p:bldP spid="9233" grpId="0" animBg="1"/>
      <p:bldP spid="9234" grpId="0" animBg="1"/>
      <p:bldP spid="9235" grpId="0" animBg="1"/>
      <p:bldP spid="9240" grpId="0" animBg="1"/>
      <p:bldP spid="9241" grpId="0" animBg="1"/>
      <p:bldP spid="9242" grpId="0" animBg="1"/>
      <p:bldP spid="9248" grpId="0"/>
      <p:bldP spid="9248" grpId="1"/>
      <p:bldP spid="9249" grpId="0"/>
      <p:bldP spid="9249" grpId="1"/>
      <p:bldP spid="9250" grpId="0"/>
      <p:bldP spid="9250" grpId="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907704" y="457200"/>
            <a:ext cx="5040560" cy="838200"/>
          </a:xfrm>
          <a:solidFill>
            <a:schemeClr val="tx2">
              <a:lumMod val="20000"/>
              <a:lumOff val="80000"/>
            </a:schemeClr>
          </a:solidFill>
          <a:ln>
            <a:solidFill>
              <a:schemeClr val="tx1"/>
            </a:solidFill>
          </a:ln>
        </p:spPr>
        <p:txBody>
          <a:bodyPr/>
          <a:lstStyle/>
          <a:p>
            <a:pPr algn="ctr">
              <a:defRPr/>
            </a:pPr>
            <a:r>
              <a:rPr lang="en-GB" altLang="en-US" dirty="0"/>
              <a:t>Cognitive dissonance</a:t>
            </a:r>
          </a:p>
        </p:txBody>
      </p:sp>
      <p:sp>
        <p:nvSpPr>
          <p:cNvPr id="61443" name="Content Placeholder 1"/>
          <p:cNvSpPr>
            <a:spLocks noGrp="1"/>
          </p:cNvSpPr>
          <p:nvPr>
            <p:ph idx="1"/>
          </p:nvPr>
        </p:nvSpPr>
        <p:spPr>
          <a:solidFill>
            <a:schemeClr val="accent3">
              <a:lumMod val="20000"/>
              <a:lumOff val="80000"/>
            </a:schemeClr>
          </a:solidFill>
        </p:spPr>
        <p:txBody>
          <a:bodyPr/>
          <a:lstStyle/>
          <a:p>
            <a:pPr marL="0" indent="0">
              <a:buNone/>
            </a:pPr>
            <a:endParaRPr lang="en-US" altLang="en-US" dirty="0" smtClean="0">
              <a:ln>
                <a:solidFill>
                  <a:sysClr val="windowText" lastClr="000000"/>
                </a:solidFill>
              </a:ln>
            </a:endParaRPr>
          </a:p>
        </p:txBody>
      </p:sp>
      <p:pic>
        <p:nvPicPr>
          <p:cNvPr id="61444" name="Picture 9" descr="Freu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3" y="4591050"/>
            <a:ext cx="2016299" cy="2078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8" name="AutoShape 8"/>
          <p:cNvSpPr>
            <a:spLocks noChangeArrowheads="1"/>
          </p:cNvSpPr>
          <p:nvPr/>
        </p:nvSpPr>
        <p:spPr bwMode="auto">
          <a:xfrm>
            <a:off x="755650" y="2781300"/>
            <a:ext cx="2808288" cy="1584325"/>
          </a:xfrm>
          <a:prstGeom prst="cloudCallout">
            <a:avLst>
              <a:gd name="adj1" fmla="val 58083"/>
              <a:gd name="adj2" fmla="val 68338"/>
            </a:avLst>
          </a:prstGeom>
          <a:noFill/>
          <a:ln w="1905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400">
                <a:latin typeface="HelveticaNeue BlackExt"/>
              </a:rPr>
              <a:t>I smoke</a:t>
            </a:r>
          </a:p>
        </p:txBody>
      </p:sp>
      <p:sp>
        <p:nvSpPr>
          <p:cNvPr id="10244" name="AutoShape 4"/>
          <p:cNvSpPr>
            <a:spLocks noChangeArrowheads="1"/>
          </p:cNvSpPr>
          <p:nvPr/>
        </p:nvSpPr>
        <p:spPr bwMode="auto">
          <a:xfrm>
            <a:off x="2916238" y="1412875"/>
            <a:ext cx="2665412" cy="1943100"/>
          </a:xfrm>
          <a:prstGeom prst="cloudCallout">
            <a:avLst>
              <a:gd name="adj1" fmla="val -5153"/>
              <a:gd name="adj2" fmla="val 116505"/>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400">
                <a:latin typeface="HelveticaNeue BlackExt"/>
              </a:rPr>
              <a:t>I enjoy cigars</a:t>
            </a:r>
          </a:p>
        </p:txBody>
      </p:sp>
      <p:sp>
        <p:nvSpPr>
          <p:cNvPr id="10245" name="AutoShape 5"/>
          <p:cNvSpPr>
            <a:spLocks noChangeArrowheads="1"/>
          </p:cNvSpPr>
          <p:nvPr/>
        </p:nvSpPr>
        <p:spPr bwMode="auto">
          <a:xfrm>
            <a:off x="5364163" y="1773238"/>
            <a:ext cx="3421062" cy="2016125"/>
          </a:xfrm>
          <a:prstGeom prst="cloudCallout">
            <a:avLst>
              <a:gd name="adj1" fmla="val -75523"/>
              <a:gd name="adj2" fmla="val 100472"/>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400">
                <a:latin typeface="HelveticaNeue BlackExt"/>
              </a:rPr>
              <a:t>Smoking kills people</a:t>
            </a:r>
          </a:p>
        </p:txBody>
      </p:sp>
    </p:spTree>
    <p:extLst>
      <p:ext uri="{BB962C8B-B14F-4D97-AF65-F5344CB8AC3E}">
        <p14:creationId xmlns:p14="http://schemas.microsoft.com/office/powerpoint/2010/main" val="408936518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8"/>
                                        </p:tgtEl>
                                        <p:attrNameLst>
                                          <p:attrName>style.visibility</p:attrName>
                                        </p:attrNameLst>
                                      </p:cBhvr>
                                      <p:to>
                                        <p:strVal val="visible"/>
                                      </p:to>
                                    </p:set>
                                    <p:animEffect transition="in" filter="fade">
                                      <p:cBhvr>
                                        <p:cTn id="7" dur="2000"/>
                                        <p:tgtEl>
                                          <p:spTgt spid="10248"/>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0244"/>
                                        </p:tgtEl>
                                        <p:attrNameLst>
                                          <p:attrName>style.visibility</p:attrName>
                                        </p:attrNameLst>
                                      </p:cBhvr>
                                      <p:to>
                                        <p:strVal val="visible"/>
                                      </p:to>
                                    </p:set>
                                    <p:animEffect transition="in" filter="fade">
                                      <p:cBhvr>
                                        <p:cTn id="11" dur="2000"/>
                                        <p:tgtEl>
                                          <p:spTgt spid="10244"/>
                                        </p:tgtEl>
                                      </p:cBhvr>
                                    </p:animEffect>
                                  </p:childTnLst>
                                </p:cTn>
                              </p:par>
                            </p:childTnLst>
                          </p:cTn>
                        </p:par>
                        <p:par>
                          <p:cTn id="12" fill="hold" nodeType="afterGroup">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10245"/>
                                        </p:tgtEl>
                                        <p:attrNameLst>
                                          <p:attrName>style.visibility</p:attrName>
                                        </p:attrNameLst>
                                      </p:cBhvr>
                                      <p:to>
                                        <p:strVal val="visible"/>
                                      </p:to>
                                    </p:set>
                                    <p:animEffect transition="in" filter="fade">
                                      <p:cBhvr>
                                        <p:cTn id="15" dur="2000"/>
                                        <p:tgtEl>
                                          <p:spTgt spid="10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8" grpId="0" animBg="1"/>
      <p:bldP spid="10244" grpId="0" animBg="1"/>
      <p:bldP spid="1024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619672" y="457200"/>
            <a:ext cx="5904656" cy="838200"/>
          </a:xfrm>
          <a:solidFill>
            <a:schemeClr val="tx2">
              <a:lumMod val="20000"/>
              <a:lumOff val="80000"/>
            </a:schemeClr>
          </a:solidFill>
          <a:ln>
            <a:solidFill>
              <a:schemeClr val="tx1"/>
            </a:solidFill>
          </a:ln>
        </p:spPr>
        <p:txBody>
          <a:bodyPr/>
          <a:lstStyle/>
          <a:p>
            <a:pPr algn="ctr">
              <a:defRPr/>
            </a:pPr>
            <a:r>
              <a:rPr lang="en-GB" altLang="en-US" dirty="0"/>
              <a:t>Cognitive dissonance</a:t>
            </a:r>
          </a:p>
        </p:txBody>
      </p:sp>
      <p:sp>
        <p:nvSpPr>
          <p:cNvPr id="62467" name="Rectangle 3"/>
          <p:cNvSpPr>
            <a:spLocks noGrp="1" noChangeArrowheads="1"/>
          </p:cNvSpPr>
          <p:nvPr>
            <p:ph idx="1"/>
          </p:nvPr>
        </p:nvSpPr>
        <p:spPr>
          <a:solidFill>
            <a:schemeClr val="accent2">
              <a:lumMod val="40000"/>
              <a:lumOff val="60000"/>
            </a:schemeClr>
          </a:solidFill>
          <a:ln>
            <a:solidFill>
              <a:schemeClr val="bg2">
                <a:lumMod val="25000"/>
              </a:schemeClr>
            </a:solidFill>
          </a:ln>
        </p:spPr>
        <p:txBody>
          <a:bodyPr/>
          <a:lstStyle/>
          <a:p>
            <a:r>
              <a:rPr lang="en-GB" altLang="en-US" dirty="0" err="1" smtClean="0"/>
              <a:t>Festinger</a:t>
            </a:r>
            <a:r>
              <a:rPr lang="en-GB" altLang="en-US" dirty="0" smtClean="0"/>
              <a:t> &amp; </a:t>
            </a:r>
            <a:r>
              <a:rPr lang="en-GB" altLang="en-US" dirty="0" err="1" smtClean="0"/>
              <a:t>Carlsmith</a:t>
            </a:r>
            <a:r>
              <a:rPr lang="en-GB" altLang="en-US" dirty="0" smtClean="0"/>
              <a:t> (1959)</a:t>
            </a:r>
          </a:p>
          <a:p>
            <a:pPr lvl="1"/>
            <a:r>
              <a:rPr lang="en-GB" altLang="en-US" dirty="0" smtClean="0"/>
              <a:t>PPs spent some time doing a tedious task; were then offered either $1 or $20 to tell another PP it was interesting &amp; enjoyable</a:t>
            </a:r>
          </a:p>
          <a:p>
            <a:pPr lvl="1"/>
            <a:r>
              <a:rPr lang="en-GB" altLang="en-US" dirty="0" smtClean="0"/>
              <a:t>PPs were later asked to rate how enjoyable the task had been</a:t>
            </a:r>
          </a:p>
          <a:p>
            <a:r>
              <a:rPr lang="en-GB" altLang="en-US" dirty="0" smtClean="0"/>
              <a:t>How do you think the ratings might differ between the $1 and $20 conditions?</a:t>
            </a:r>
          </a:p>
        </p:txBody>
      </p:sp>
    </p:spTree>
    <p:extLst>
      <p:ext uri="{BB962C8B-B14F-4D97-AF65-F5344CB8AC3E}">
        <p14:creationId xmlns:p14="http://schemas.microsoft.com/office/powerpoint/2010/main" val="2992704153"/>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23" name="Rectangle 11"/>
          <p:cNvSpPr>
            <a:spLocks noChangeArrowheads="1"/>
          </p:cNvSpPr>
          <p:nvPr/>
        </p:nvSpPr>
        <p:spPr bwMode="auto">
          <a:xfrm>
            <a:off x="6443663" y="3716338"/>
            <a:ext cx="1223962" cy="1512887"/>
          </a:xfrm>
          <a:prstGeom prst="rect">
            <a:avLst/>
          </a:prstGeom>
          <a:solidFill>
            <a:srgbClr val="00CCFF"/>
          </a:solidFill>
          <a:ln w="9525">
            <a:solidFill>
              <a:schemeClr val="tx1"/>
            </a:solidFill>
            <a:miter lim="800000"/>
            <a:headEnd/>
            <a:tailEnd/>
          </a:ln>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13324" name="Rectangle 12"/>
          <p:cNvSpPr>
            <a:spLocks noChangeArrowheads="1"/>
          </p:cNvSpPr>
          <p:nvPr/>
        </p:nvSpPr>
        <p:spPr bwMode="auto">
          <a:xfrm>
            <a:off x="4140200" y="2492375"/>
            <a:ext cx="1223963" cy="2736850"/>
          </a:xfrm>
          <a:prstGeom prst="rect">
            <a:avLst/>
          </a:prstGeom>
          <a:solidFill>
            <a:srgbClr val="FFCC99"/>
          </a:solidFill>
          <a:ln w="9525">
            <a:solidFill>
              <a:schemeClr val="tx1"/>
            </a:solidFill>
            <a:miter lim="800000"/>
            <a:headEnd/>
            <a:tailEnd/>
          </a:ln>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13322" name="Rectangle 10"/>
          <p:cNvSpPr>
            <a:spLocks noChangeArrowheads="1"/>
          </p:cNvSpPr>
          <p:nvPr/>
        </p:nvSpPr>
        <p:spPr bwMode="auto">
          <a:xfrm>
            <a:off x="1835150" y="4365625"/>
            <a:ext cx="1223963" cy="863600"/>
          </a:xfrm>
          <a:prstGeom prst="rect">
            <a:avLst/>
          </a:prstGeom>
          <a:solidFill>
            <a:srgbClr val="FF66CC"/>
          </a:solidFill>
          <a:ln w="9525">
            <a:solidFill>
              <a:schemeClr val="tx1"/>
            </a:solidFill>
            <a:miter lim="800000"/>
            <a:headEnd/>
            <a:tailEnd/>
          </a:ln>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13314" name="Rectangle 2"/>
          <p:cNvSpPr>
            <a:spLocks noGrp="1" noChangeArrowheads="1"/>
          </p:cNvSpPr>
          <p:nvPr>
            <p:ph type="title"/>
          </p:nvPr>
        </p:nvSpPr>
        <p:spPr>
          <a:xfrm>
            <a:off x="1476375" y="457200"/>
            <a:ext cx="5399882" cy="841248"/>
          </a:xfrm>
          <a:solidFill>
            <a:schemeClr val="tx2">
              <a:lumMod val="20000"/>
              <a:lumOff val="80000"/>
            </a:schemeClr>
          </a:solidFill>
          <a:ln>
            <a:solidFill>
              <a:schemeClr val="tx1"/>
            </a:solidFill>
          </a:ln>
        </p:spPr>
        <p:txBody>
          <a:bodyPr/>
          <a:lstStyle/>
          <a:p>
            <a:pPr>
              <a:defRPr/>
            </a:pPr>
            <a:r>
              <a:rPr lang="en-GB" altLang="en-US" dirty="0"/>
              <a:t>Cognitive dissonance</a:t>
            </a:r>
          </a:p>
        </p:txBody>
      </p:sp>
      <p:sp>
        <p:nvSpPr>
          <p:cNvPr id="63494" name="Line 4"/>
          <p:cNvSpPr>
            <a:spLocks noChangeShapeType="1"/>
          </p:cNvSpPr>
          <p:nvPr/>
        </p:nvSpPr>
        <p:spPr bwMode="auto">
          <a:xfrm>
            <a:off x="1403350" y="1844675"/>
            <a:ext cx="1588" cy="3384550"/>
          </a:xfrm>
          <a:prstGeom prst="line">
            <a:avLst/>
          </a:prstGeom>
          <a:noFill/>
          <a:ln w="381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3495" name="Line 5"/>
          <p:cNvSpPr>
            <a:spLocks noChangeShapeType="1"/>
          </p:cNvSpPr>
          <p:nvPr/>
        </p:nvSpPr>
        <p:spPr bwMode="auto">
          <a:xfrm>
            <a:off x="1404938" y="5229225"/>
            <a:ext cx="6480175"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3496" name="Text Box 6"/>
          <p:cNvSpPr txBox="1">
            <a:spLocks noChangeArrowheads="1"/>
          </p:cNvSpPr>
          <p:nvPr/>
        </p:nvSpPr>
        <p:spPr bwMode="auto">
          <a:xfrm rot="-5400000">
            <a:off x="-424656" y="3456781"/>
            <a:ext cx="28797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2800">
                <a:latin typeface="Helvetica 55 Roman"/>
              </a:rPr>
              <a:t>How enjoyable?</a:t>
            </a:r>
          </a:p>
        </p:txBody>
      </p:sp>
      <p:sp>
        <p:nvSpPr>
          <p:cNvPr id="63497" name="Text Box 7"/>
          <p:cNvSpPr txBox="1">
            <a:spLocks noChangeArrowheads="1"/>
          </p:cNvSpPr>
          <p:nvPr/>
        </p:nvSpPr>
        <p:spPr bwMode="auto">
          <a:xfrm>
            <a:off x="1476375" y="5589588"/>
            <a:ext cx="1943100" cy="1004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2400">
                <a:latin typeface="Arial" pitchFamily="34" charset="0"/>
              </a:rPr>
              <a:t>Control</a:t>
            </a:r>
          </a:p>
          <a:p>
            <a:pPr algn="ctr" eaLnBrk="1" hangingPunct="1">
              <a:spcBef>
                <a:spcPct val="50000"/>
              </a:spcBef>
              <a:buFontTx/>
              <a:buNone/>
            </a:pPr>
            <a:r>
              <a:rPr lang="en-GB" altLang="en-US" sz="2400">
                <a:latin typeface="Arial" pitchFamily="34" charset="0"/>
              </a:rPr>
              <a:t>(task only)</a:t>
            </a:r>
          </a:p>
        </p:txBody>
      </p:sp>
      <p:sp>
        <p:nvSpPr>
          <p:cNvPr id="63498" name="Text Box 8"/>
          <p:cNvSpPr txBox="1">
            <a:spLocks noChangeArrowheads="1"/>
          </p:cNvSpPr>
          <p:nvPr/>
        </p:nvSpPr>
        <p:spPr bwMode="auto">
          <a:xfrm>
            <a:off x="3708400" y="5589588"/>
            <a:ext cx="1943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2400">
                <a:latin typeface="Arial" pitchFamily="34" charset="0"/>
              </a:rPr>
              <a:t>$1 payment</a:t>
            </a:r>
          </a:p>
        </p:txBody>
      </p:sp>
      <p:sp>
        <p:nvSpPr>
          <p:cNvPr id="63499" name="Text Box 9"/>
          <p:cNvSpPr txBox="1">
            <a:spLocks noChangeArrowheads="1"/>
          </p:cNvSpPr>
          <p:nvPr/>
        </p:nvSpPr>
        <p:spPr bwMode="auto">
          <a:xfrm>
            <a:off x="5940425" y="5589588"/>
            <a:ext cx="2232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50000"/>
              </a:spcBef>
              <a:buFontTx/>
              <a:buNone/>
            </a:pPr>
            <a:r>
              <a:rPr lang="en-GB" altLang="en-US" sz="2400">
                <a:latin typeface="Arial" pitchFamily="34" charset="0"/>
              </a:rPr>
              <a:t>$20 payment</a:t>
            </a:r>
          </a:p>
        </p:txBody>
      </p:sp>
    </p:spTree>
    <p:extLst>
      <p:ext uri="{BB962C8B-B14F-4D97-AF65-F5344CB8AC3E}">
        <p14:creationId xmlns:p14="http://schemas.microsoft.com/office/powerpoint/2010/main" val="414164422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322"/>
                                        </p:tgtEl>
                                        <p:attrNameLst>
                                          <p:attrName>style.visibility</p:attrName>
                                        </p:attrNameLst>
                                      </p:cBhvr>
                                      <p:to>
                                        <p:strVal val="visible"/>
                                      </p:to>
                                    </p:set>
                                    <p:animEffect transition="in" filter="fade">
                                      <p:cBhvr>
                                        <p:cTn id="7" dur="2000"/>
                                        <p:tgtEl>
                                          <p:spTgt spid="133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324"/>
                                        </p:tgtEl>
                                        <p:attrNameLst>
                                          <p:attrName>style.visibility</p:attrName>
                                        </p:attrNameLst>
                                      </p:cBhvr>
                                      <p:to>
                                        <p:strVal val="visible"/>
                                      </p:to>
                                    </p:set>
                                    <p:animEffect transition="in" filter="fade">
                                      <p:cBhvr>
                                        <p:cTn id="12" dur="2000"/>
                                        <p:tgtEl>
                                          <p:spTgt spid="1332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323"/>
                                        </p:tgtEl>
                                        <p:attrNameLst>
                                          <p:attrName>style.visibility</p:attrName>
                                        </p:attrNameLst>
                                      </p:cBhvr>
                                      <p:to>
                                        <p:strVal val="visible"/>
                                      </p:to>
                                    </p:set>
                                    <p:animEffect transition="in" filter="fade">
                                      <p:cBhvr>
                                        <p:cTn id="17" dur="2000"/>
                                        <p:tgtEl>
                                          <p:spTgt spid="13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3" grpId="0" animBg="1"/>
      <p:bldP spid="13324" grpId="0" animBg="1"/>
      <p:bldP spid="1332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a:xfrm>
            <a:off x="1547664" y="260648"/>
            <a:ext cx="6336704" cy="1224136"/>
          </a:xfrm>
          <a:solidFill>
            <a:schemeClr val="bg1">
              <a:lumMod val="95000"/>
            </a:schemeClr>
          </a:solidFill>
          <a:ln>
            <a:solidFill>
              <a:schemeClr val="bg2">
                <a:lumMod val="25000"/>
              </a:schemeClr>
            </a:solidFill>
          </a:ln>
        </p:spPr>
        <p:txBody>
          <a:bodyPr>
            <a:normAutofit/>
          </a:bodyPr>
          <a:lstStyle/>
          <a:p>
            <a:pPr algn="ctr"/>
            <a:r>
              <a:rPr lang="en-GB" altLang="en-US" sz="3600" dirty="0" smtClean="0"/>
              <a:t>Conditions for dissonance </a:t>
            </a:r>
            <a:br>
              <a:rPr lang="en-GB" altLang="en-US" sz="3600" dirty="0" smtClean="0"/>
            </a:br>
            <a:r>
              <a:rPr lang="en-GB" altLang="en-US" sz="3600" dirty="0" smtClean="0"/>
              <a:t>(Cooper &amp; Fazio 1984)</a:t>
            </a:r>
          </a:p>
        </p:txBody>
      </p:sp>
      <p:sp>
        <p:nvSpPr>
          <p:cNvPr id="64515" name="Content Placeholder 2"/>
          <p:cNvSpPr>
            <a:spLocks noGrp="1"/>
          </p:cNvSpPr>
          <p:nvPr>
            <p:ph idx="1"/>
          </p:nvPr>
        </p:nvSpPr>
        <p:spPr>
          <a:xfrm>
            <a:off x="457200" y="1600200"/>
            <a:ext cx="8229600" cy="4924425"/>
          </a:xfrm>
          <a:solidFill>
            <a:srgbClr val="66FFFF"/>
          </a:solidFill>
          <a:ln>
            <a:solidFill>
              <a:schemeClr val="bg2">
                <a:lumMod val="25000"/>
              </a:schemeClr>
            </a:solidFill>
          </a:ln>
        </p:spPr>
        <p:txBody>
          <a:bodyPr/>
          <a:lstStyle/>
          <a:p>
            <a:r>
              <a:rPr lang="en-GB" altLang="en-US" sz="2800" dirty="0" smtClean="0"/>
              <a:t>Awareness of inconsistency and the negative consequences</a:t>
            </a:r>
          </a:p>
          <a:p>
            <a:r>
              <a:rPr lang="en-GB" altLang="en-US" sz="2800" dirty="0" smtClean="0"/>
              <a:t>The person must assume responsibility for the behaviour</a:t>
            </a:r>
          </a:p>
          <a:p>
            <a:r>
              <a:rPr lang="en-GB" altLang="en-US" sz="2800" dirty="0" smtClean="0"/>
              <a:t>Physiological arousal must be present and it must be unpleasant (essay study: Elliot &amp; Devine 1994)</a:t>
            </a:r>
          </a:p>
          <a:p>
            <a:r>
              <a:rPr lang="en-GB" altLang="en-US" sz="2800" dirty="0" smtClean="0"/>
              <a:t>Must attribute dissonance to the correct inconsistency</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4248" y="4942294"/>
            <a:ext cx="2188840" cy="1799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910010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152401"/>
            <a:ext cx="5688632" cy="756320"/>
          </a:xfrm>
          <a:solidFill>
            <a:schemeClr val="bg1">
              <a:lumMod val="95000"/>
            </a:schemeClr>
          </a:solidFill>
          <a:ln>
            <a:solidFill>
              <a:schemeClr val="bg2">
                <a:lumMod val="25000"/>
              </a:schemeClr>
            </a:solidFill>
          </a:ln>
        </p:spPr>
        <p:txBody>
          <a:bodyPr/>
          <a:lstStyle/>
          <a:p>
            <a:pPr algn="ctr"/>
            <a:r>
              <a:rPr lang="en-GB" dirty="0" smtClean="0"/>
              <a:t>Part 2: Persuasion. </a:t>
            </a:r>
            <a:endParaRPr lang="en-US" dirty="0"/>
          </a:p>
        </p:txBody>
      </p:sp>
      <p:sp>
        <p:nvSpPr>
          <p:cNvPr id="3" name="Content Placeholder 2"/>
          <p:cNvSpPr>
            <a:spLocks noGrp="1"/>
          </p:cNvSpPr>
          <p:nvPr>
            <p:ph idx="1"/>
          </p:nvPr>
        </p:nvSpPr>
        <p:spPr>
          <a:xfrm>
            <a:off x="609600" y="1219200"/>
            <a:ext cx="8077200" cy="5181600"/>
          </a:xfrm>
        </p:spPr>
        <p:txBody>
          <a:bodyPr/>
          <a:lstStyle/>
          <a:p>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2200" y="3738418"/>
            <a:ext cx="2200275"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3751028"/>
            <a:ext cx="2133600" cy="2844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3751028"/>
            <a:ext cx="2133600" cy="2832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0" y="3751028"/>
            <a:ext cx="2133600" cy="2832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8000" y="1066800"/>
            <a:ext cx="2133600" cy="2581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48200" y="1066801"/>
            <a:ext cx="2133600" cy="25535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62199" y="1066801"/>
            <a:ext cx="2200275" cy="25535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5" name="Picture 1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400" y="1066801"/>
            <a:ext cx="2133600" cy="2551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56084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228601"/>
            <a:ext cx="5472608" cy="685800"/>
          </a:xfrm>
          <a:solidFill>
            <a:schemeClr val="bg1">
              <a:lumMod val="95000"/>
            </a:schemeClr>
          </a:solidFill>
          <a:ln>
            <a:solidFill>
              <a:schemeClr val="tx1"/>
            </a:solidFill>
          </a:ln>
        </p:spPr>
        <p:txBody>
          <a:bodyPr/>
          <a:lstStyle/>
          <a:p>
            <a:pPr algn="ctr"/>
            <a:r>
              <a:rPr lang="en-GB" dirty="0" smtClean="0"/>
              <a:t>What is persuasion?</a:t>
            </a:r>
            <a:endParaRPr lang="en-US" dirty="0"/>
          </a:p>
        </p:txBody>
      </p:sp>
      <p:sp>
        <p:nvSpPr>
          <p:cNvPr id="3" name="Content Placeholder 2"/>
          <p:cNvSpPr>
            <a:spLocks noGrp="1"/>
          </p:cNvSpPr>
          <p:nvPr>
            <p:ph idx="1"/>
          </p:nvPr>
        </p:nvSpPr>
        <p:spPr>
          <a:xfrm>
            <a:off x="228600" y="1219200"/>
            <a:ext cx="8686800" cy="5257800"/>
          </a:xfrm>
        </p:spPr>
        <p:txBody>
          <a:bodyPr>
            <a:normAutofit/>
          </a:bodyPr>
          <a:lstStyle/>
          <a:p>
            <a:r>
              <a:rPr lang="en-GB" sz="2400" b="1" dirty="0" smtClean="0"/>
              <a:t>Changing someone`s mind (attitude) via an </a:t>
            </a:r>
            <a:r>
              <a:rPr lang="en-GB" sz="2400" b="1" dirty="0" smtClean="0">
                <a:solidFill>
                  <a:srgbClr val="FF0000"/>
                </a:solidFill>
              </a:rPr>
              <a:t>external</a:t>
            </a:r>
            <a:r>
              <a:rPr lang="en-GB" sz="2400" b="1" dirty="0" smtClean="0"/>
              <a:t> message.</a:t>
            </a:r>
          </a:p>
          <a:p>
            <a:r>
              <a:rPr lang="en-GB" sz="2400" b="1" dirty="0" smtClean="0"/>
              <a:t>How can we change people`s minds by persuading them to see our side of the argument?</a:t>
            </a:r>
          </a:p>
          <a:p>
            <a:r>
              <a:rPr lang="en-GB" sz="2400" b="1" dirty="0" smtClean="0"/>
              <a:t>How do advertisements work for holidays, diets, health supplements </a:t>
            </a:r>
            <a:r>
              <a:rPr lang="en-GB" sz="2400" b="1" dirty="0" err="1" smtClean="0"/>
              <a:t>etc</a:t>
            </a:r>
            <a:r>
              <a:rPr lang="en-GB" sz="2400" b="1" dirty="0" smtClean="0"/>
              <a:t>?</a:t>
            </a:r>
          </a:p>
        </p:txBody>
      </p:sp>
      <p:sp>
        <p:nvSpPr>
          <p:cNvPr id="4" name="Rectangle 3"/>
          <p:cNvSpPr/>
          <p:nvPr/>
        </p:nvSpPr>
        <p:spPr>
          <a:xfrm>
            <a:off x="539552" y="3789040"/>
            <a:ext cx="8064896" cy="27363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rgbClr val="C00000"/>
                </a:solidFill>
              </a:rPr>
              <a:t>Four</a:t>
            </a:r>
            <a:r>
              <a:rPr lang="en-GB" sz="2800" dirty="0" smtClean="0"/>
              <a:t> components to persuasion:</a:t>
            </a:r>
          </a:p>
          <a:p>
            <a:pPr algn="ctr"/>
            <a:r>
              <a:rPr lang="en-GB" sz="2800" dirty="0" smtClean="0"/>
              <a:t>1. who presents the information? (</a:t>
            </a:r>
            <a:r>
              <a:rPr lang="en-GB" sz="2800" b="1" dirty="0" smtClean="0">
                <a:solidFill>
                  <a:srgbClr val="FF0000"/>
                </a:solidFill>
              </a:rPr>
              <a:t>source</a:t>
            </a:r>
            <a:r>
              <a:rPr lang="en-GB" sz="2800" dirty="0" smtClean="0"/>
              <a:t>)</a:t>
            </a:r>
          </a:p>
          <a:p>
            <a:pPr algn="ctr"/>
            <a:r>
              <a:rPr lang="en-GB" sz="2800" dirty="0" smtClean="0"/>
              <a:t>2. what is the</a:t>
            </a:r>
            <a:r>
              <a:rPr lang="en-GB" sz="2800" b="1" dirty="0" smtClean="0">
                <a:solidFill>
                  <a:srgbClr val="FF0000"/>
                </a:solidFill>
              </a:rPr>
              <a:t> content </a:t>
            </a:r>
            <a:r>
              <a:rPr lang="en-GB" sz="2800" dirty="0" smtClean="0"/>
              <a:t>of the message?</a:t>
            </a:r>
          </a:p>
          <a:p>
            <a:pPr algn="ctr"/>
            <a:r>
              <a:rPr lang="en-GB" sz="2800" dirty="0" smtClean="0"/>
              <a:t>3. to </a:t>
            </a:r>
            <a:r>
              <a:rPr lang="en-GB" sz="2800" b="1" dirty="0" smtClean="0">
                <a:solidFill>
                  <a:srgbClr val="FF0000"/>
                </a:solidFill>
              </a:rPr>
              <a:t>whom</a:t>
            </a:r>
            <a:r>
              <a:rPr lang="en-GB" sz="2800" dirty="0" smtClean="0"/>
              <a:t> is the message intended?</a:t>
            </a:r>
          </a:p>
          <a:p>
            <a:pPr algn="ctr"/>
            <a:r>
              <a:rPr lang="en-GB" sz="2800" dirty="0" smtClean="0"/>
              <a:t>4. what </a:t>
            </a:r>
            <a:r>
              <a:rPr lang="en-GB" sz="2800" b="1" dirty="0" smtClean="0">
                <a:solidFill>
                  <a:srgbClr val="FF0000"/>
                </a:solidFill>
              </a:rPr>
              <a:t>channel</a:t>
            </a:r>
            <a:r>
              <a:rPr lang="en-GB" sz="2800" dirty="0" smtClean="0"/>
              <a:t> is used: how is the message communicated?</a:t>
            </a:r>
            <a:endParaRPr lang="en-GB" sz="2800" dirty="0"/>
          </a:p>
        </p:txBody>
      </p:sp>
    </p:spTree>
    <p:extLst>
      <p:ext uri="{BB962C8B-B14F-4D97-AF65-F5344CB8AC3E}">
        <p14:creationId xmlns:p14="http://schemas.microsoft.com/office/powerpoint/2010/main" val="1630691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1"/>
            <a:ext cx="8534400" cy="990600"/>
          </a:xfrm>
          <a:solidFill>
            <a:schemeClr val="bg1">
              <a:lumMod val="95000"/>
            </a:schemeClr>
          </a:solidFill>
          <a:ln>
            <a:solidFill>
              <a:schemeClr val="tx1"/>
            </a:solidFill>
          </a:ln>
        </p:spPr>
        <p:txBody>
          <a:bodyPr>
            <a:normAutofit fontScale="90000"/>
          </a:bodyPr>
          <a:lstStyle/>
          <a:p>
            <a:pPr algn="ctr"/>
            <a:r>
              <a:rPr lang="en-GB" sz="3200" dirty="0" smtClean="0"/>
              <a:t>Who presents the information? </a:t>
            </a:r>
            <a:br>
              <a:rPr lang="en-GB" sz="3200" dirty="0" smtClean="0"/>
            </a:br>
            <a:r>
              <a:rPr lang="en-GB" sz="3200" dirty="0" smtClean="0"/>
              <a:t>Who is the source?</a:t>
            </a:r>
            <a:endParaRPr lang="en-US" sz="3200" dirty="0"/>
          </a:p>
        </p:txBody>
      </p:sp>
      <p:sp>
        <p:nvSpPr>
          <p:cNvPr id="3" name="Content Placeholder 2"/>
          <p:cNvSpPr>
            <a:spLocks noGrp="1"/>
          </p:cNvSpPr>
          <p:nvPr>
            <p:ph idx="1"/>
          </p:nvPr>
        </p:nvSpPr>
        <p:spPr>
          <a:xfrm>
            <a:off x="457200" y="1524000"/>
            <a:ext cx="8153400" cy="5105400"/>
          </a:xfrm>
        </p:spPr>
        <p:txBody>
          <a:bodyPr/>
          <a:lstStyle/>
          <a:p>
            <a:endParaRPr lang="en-GB" sz="2000" dirty="0" smtClean="0"/>
          </a:p>
          <a:p>
            <a:endParaRPr lang="en-GB" sz="2000" dirty="0"/>
          </a:p>
          <a:p>
            <a:endParaRPr lang="en-GB" sz="2000" dirty="0" smtClean="0"/>
          </a:p>
          <a:p>
            <a:endParaRPr lang="en-GB" sz="2000" dirty="0"/>
          </a:p>
          <a:p>
            <a:endParaRPr lang="en-GB" sz="2000" dirty="0" smtClean="0"/>
          </a:p>
          <a:p>
            <a:endParaRPr lang="en-GB" sz="2000" dirty="0"/>
          </a:p>
          <a:p>
            <a:r>
              <a:rPr lang="en-GB" sz="2000" b="1" dirty="0" smtClean="0"/>
              <a:t>The </a:t>
            </a:r>
            <a:r>
              <a:rPr lang="en-GB" sz="2000" b="1" dirty="0" smtClean="0">
                <a:solidFill>
                  <a:srgbClr val="C00000"/>
                </a:solidFill>
              </a:rPr>
              <a:t>sleeper effect </a:t>
            </a:r>
            <a:r>
              <a:rPr lang="en-GB" sz="2000" b="1" dirty="0" smtClean="0"/>
              <a:t>refers to when we recognise a face or a name, but cannot recall where from. The effects of a particular message increase with time, but we cannot remember the source (Jacoby et al 1989).</a:t>
            </a:r>
          </a:p>
          <a:p>
            <a:r>
              <a:rPr lang="en-GB" sz="2000" b="1" dirty="0" smtClean="0"/>
              <a:t>One explanation for this is the </a:t>
            </a:r>
            <a:r>
              <a:rPr lang="en-GB" sz="2000" b="1" dirty="0" smtClean="0">
                <a:solidFill>
                  <a:srgbClr val="C00000"/>
                </a:solidFill>
              </a:rPr>
              <a:t>discounting cue hypothesis. </a:t>
            </a:r>
            <a:r>
              <a:rPr lang="en-GB" sz="2000" b="1" dirty="0" smtClean="0"/>
              <a:t>Because the source may be considered untrustworthy, you discount the message, but over time the connections between the source and the message are weakened and you only remember the message.</a:t>
            </a:r>
            <a:endParaRPr lang="en-US" sz="2000" b="1" dirty="0"/>
          </a:p>
        </p:txBody>
      </p:sp>
      <p:sp>
        <p:nvSpPr>
          <p:cNvPr id="4" name="Rounded Rectangle 3"/>
          <p:cNvSpPr/>
          <p:nvPr/>
        </p:nvSpPr>
        <p:spPr>
          <a:xfrm>
            <a:off x="467544" y="1556792"/>
            <a:ext cx="8136904" cy="1800200"/>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rPr>
              <a:t>A credible, trustworthy and sincere individual, especially if they appear to have nothing personal to gain. If it is perceived that they are trying to impress, then it is less convincing.</a:t>
            </a:r>
          </a:p>
          <a:p>
            <a:pPr algn="ctr"/>
            <a:r>
              <a:rPr lang="en-GB" sz="2000" dirty="0" smtClean="0">
                <a:solidFill>
                  <a:schemeClr val="tx1"/>
                </a:solidFill>
              </a:rPr>
              <a:t>Experts must be compatible with the topic area or persuasion does not work.</a:t>
            </a:r>
            <a:endParaRPr lang="en-GB" sz="2000" dirty="0">
              <a:solidFill>
                <a:schemeClr val="tx1"/>
              </a:solidFill>
            </a:endParaRPr>
          </a:p>
        </p:txBody>
      </p:sp>
    </p:spTree>
    <p:extLst>
      <p:ext uri="{BB962C8B-B14F-4D97-AF65-F5344CB8AC3E}">
        <p14:creationId xmlns:p14="http://schemas.microsoft.com/office/powerpoint/2010/main" val="122129332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1"/>
            <a:ext cx="8382000" cy="914400"/>
          </a:xfrm>
          <a:solidFill>
            <a:schemeClr val="bg1">
              <a:lumMod val="95000"/>
            </a:schemeClr>
          </a:solidFill>
          <a:ln>
            <a:solidFill>
              <a:schemeClr val="tx1"/>
            </a:solidFill>
          </a:ln>
        </p:spPr>
        <p:txBody>
          <a:bodyPr/>
          <a:lstStyle/>
          <a:p>
            <a:r>
              <a:rPr lang="en-GB" sz="3200" dirty="0" smtClean="0"/>
              <a:t>What is the content of the message?</a:t>
            </a:r>
            <a:endParaRPr lang="en-US" sz="3200" dirty="0"/>
          </a:p>
        </p:txBody>
      </p:sp>
      <p:sp>
        <p:nvSpPr>
          <p:cNvPr id="3" name="Content Placeholder 2"/>
          <p:cNvSpPr>
            <a:spLocks noGrp="1"/>
          </p:cNvSpPr>
          <p:nvPr>
            <p:ph idx="1"/>
          </p:nvPr>
        </p:nvSpPr>
        <p:spPr>
          <a:xfrm>
            <a:off x="381000" y="1295400"/>
            <a:ext cx="8382000" cy="4648200"/>
          </a:xfrm>
          <a:solidFill>
            <a:schemeClr val="accent1">
              <a:lumMod val="20000"/>
              <a:lumOff val="80000"/>
            </a:schemeClr>
          </a:solidFill>
          <a:ln>
            <a:solidFill>
              <a:schemeClr val="bg2">
                <a:lumMod val="25000"/>
              </a:schemeClr>
            </a:solidFill>
          </a:ln>
        </p:spPr>
        <p:txBody>
          <a:bodyPr>
            <a:normAutofit/>
          </a:bodyPr>
          <a:lstStyle/>
          <a:p>
            <a:r>
              <a:rPr lang="en-GB" sz="2400" b="1" dirty="0"/>
              <a:t>Both positive and negative aspects of the message should be presented, followed by refuting the negative aspects.</a:t>
            </a:r>
          </a:p>
          <a:p>
            <a:r>
              <a:rPr lang="en-GB" sz="2400" b="1" dirty="0"/>
              <a:t>Unless, the audience has a strong belief in an issue, then two sided messages are not effective</a:t>
            </a:r>
            <a:r>
              <a:rPr lang="en-GB" sz="2400" b="1" dirty="0" smtClean="0"/>
              <a:t>.</a:t>
            </a:r>
          </a:p>
          <a:p>
            <a:r>
              <a:rPr lang="en-GB" sz="2400" b="1" dirty="0" smtClean="0"/>
              <a:t>The </a:t>
            </a:r>
            <a:r>
              <a:rPr lang="en-GB" sz="2400" b="1" dirty="0" smtClean="0">
                <a:solidFill>
                  <a:srgbClr val="C00000"/>
                </a:solidFill>
              </a:rPr>
              <a:t>primacy </a:t>
            </a:r>
            <a:r>
              <a:rPr lang="en-GB" sz="2400" b="1" dirty="0" err="1" smtClean="0">
                <a:solidFill>
                  <a:srgbClr val="C00000"/>
                </a:solidFill>
              </a:rPr>
              <a:t>recency</a:t>
            </a:r>
            <a:r>
              <a:rPr lang="en-GB" sz="2400" b="1" dirty="0" smtClean="0">
                <a:solidFill>
                  <a:srgbClr val="C00000"/>
                </a:solidFill>
              </a:rPr>
              <a:t> </a:t>
            </a:r>
            <a:r>
              <a:rPr lang="en-GB" sz="2400" b="1" dirty="0" smtClean="0"/>
              <a:t>effect has been found to occur when both sides of an argument are presented. If both sides are presented one immediately following the other, the primacy effect occurs. If there is a delay however, the </a:t>
            </a:r>
            <a:r>
              <a:rPr lang="en-GB" sz="2400" b="1" dirty="0" err="1" smtClean="0"/>
              <a:t>recency</a:t>
            </a:r>
            <a:r>
              <a:rPr lang="en-GB" sz="2400" b="1" dirty="0" smtClean="0"/>
              <a:t> effect occurs (Wilson &amp; Miller 1968).</a:t>
            </a:r>
          </a:p>
          <a:p>
            <a:r>
              <a:rPr lang="en-GB" sz="2400" b="1" dirty="0" smtClean="0"/>
              <a:t>Should it be rational or emotional?</a:t>
            </a:r>
            <a:endParaRPr lang="en-US" sz="2400" b="1"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4568555"/>
            <a:ext cx="3552428" cy="213359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1998223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682952"/>
          </a:xfrm>
          <a:solidFill>
            <a:schemeClr val="accent2">
              <a:lumMod val="20000"/>
              <a:lumOff val="80000"/>
            </a:schemeClr>
          </a:solidFill>
          <a:ln>
            <a:solidFill>
              <a:schemeClr val="tx1"/>
            </a:solidFill>
          </a:ln>
        </p:spPr>
        <p:txBody>
          <a:bodyPr/>
          <a:lstStyle/>
          <a:p>
            <a:r>
              <a:rPr lang="en-GB" sz="2400" dirty="0" smtClean="0"/>
              <a:t>Attitudes that we hold have both affective (emotional) and cognitive (belief-rational) components, which is most important when trying to persuade someone?</a:t>
            </a:r>
          </a:p>
          <a:p>
            <a:r>
              <a:rPr lang="en-GB" sz="2400" dirty="0" smtClean="0"/>
              <a:t>Edwards (1990) gave  half of pp`s a drink to taste, then informed them regarding its health benefits. The other half of pp`s received the information about the benefits first, then tasted the drink.</a:t>
            </a:r>
          </a:p>
          <a:p>
            <a:r>
              <a:rPr lang="en-GB" sz="2400" dirty="0" smtClean="0"/>
              <a:t>Edwards found that the primacy effect worked on both conditions: if pp`s tasted first their feelings (affect) changed, if they read the information first, their cognitions (beliefs) changed!</a:t>
            </a:r>
            <a:endParaRPr lang="en-US" sz="24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4419600"/>
            <a:ext cx="2725316" cy="232176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581128"/>
            <a:ext cx="2441504" cy="216024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290014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534400" cy="1066800"/>
          </a:xfrm>
          <a:solidFill>
            <a:schemeClr val="bg1">
              <a:lumMod val="95000"/>
            </a:schemeClr>
          </a:solidFill>
          <a:ln>
            <a:solidFill>
              <a:schemeClr val="tx1"/>
            </a:solidFill>
          </a:ln>
        </p:spPr>
        <p:txBody>
          <a:bodyPr/>
          <a:lstStyle/>
          <a:p>
            <a:pPr algn="ctr"/>
            <a:r>
              <a:rPr lang="en-GB" sz="3200" dirty="0" smtClean="0"/>
              <a:t>To whom is the message intended for?</a:t>
            </a:r>
            <a:endParaRPr lang="en-US" sz="3200" dirty="0"/>
          </a:p>
        </p:txBody>
      </p:sp>
      <p:sp>
        <p:nvSpPr>
          <p:cNvPr id="3" name="Content Placeholder 2"/>
          <p:cNvSpPr>
            <a:spLocks noGrp="1"/>
          </p:cNvSpPr>
          <p:nvPr>
            <p:ph idx="1"/>
          </p:nvPr>
        </p:nvSpPr>
        <p:spPr>
          <a:xfrm>
            <a:off x="228600" y="1484784"/>
            <a:ext cx="8087816" cy="5112568"/>
          </a:xfrm>
          <a:solidFill>
            <a:schemeClr val="accent3">
              <a:lumMod val="20000"/>
              <a:lumOff val="80000"/>
            </a:schemeClr>
          </a:solidFill>
          <a:ln>
            <a:solidFill>
              <a:schemeClr val="bg2">
                <a:lumMod val="25000"/>
              </a:schemeClr>
            </a:solidFill>
          </a:ln>
        </p:spPr>
        <p:txBody>
          <a:bodyPr/>
          <a:lstStyle/>
          <a:p>
            <a:r>
              <a:rPr lang="en-GB" dirty="0" smtClean="0"/>
              <a:t>Does the personality of the individual matter?</a:t>
            </a:r>
          </a:p>
          <a:p>
            <a:r>
              <a:rPr lang="en-GB" dirty="0" smtClean="0">
                <a:solidFill>
                  <a:srgbClr val="C00000"/>
                </a:solidFill>
              </a:rPr>
              <a:t>No! not really…</a:t>
            </a:r>
          </a:p>
          <a:p>
            <a:r>
              <a:rPr lang="en-GB" dirty="0" smtClean="0"/>
              <a:t>Does the gender of the individual matter?</a:t>
            </a:r>
          </a:p>
          <a:p>
            <a:r>
              <a:rPr lang="en-GB" dirty="0" smtClean="0">
                <a:solidFill>
                  <a:srgbClr val="C00000"/>
                </a:solidFill>
              </a:rPr>
              <a:t>No! not really…</a:t>
            </a:r>
          </a:p>
          <a:p>
            <a:r>
              <a:rPr lang="en-GB" dirty="0" smtClean="0"/>
              <a:t>What about age?</a:t>
            </a:r>
          </a:p>
          <a:p>
            <a:r>
              <a:rPr lang="en-GB" dirty="0" smtClean="0"/>
              <a:t>Mixed results, younger individuals are more susceptible to persuasion by images… </a:t>
            </a:r>
          </a:p>
          <a:p>
            <a:pPr marL="0" indent="0">
              <a:buNone/>
            </a:pPr>
            <a:r>
              <a:rPr lang="en-GB" dirty="0"/>
              <a:t> </a:t>
            </a:r>
            <a:r>
              <a:rPr lang="en-GB" dirty="0" smtClean="0"/>
              <a:t> (</a:t>
            </a:r>
            <a:r>
              <a:rPr lang="en-GB" dirty="0" err="1" smtClean="0"/>
              <a:t>Covell</a:t>
            </a:r>
            <a:r>
              <a:rPr lang="en-GB" dirty="0" smtClean="0"/>
              <a:t>, Dion &amp; Dion 1994)</a:t>
            </a:r>
            <a:endParaRPr lang="en-US"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6790" y="3140968"/>
            <a:ext cx="1156489" cy="182195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20246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764704"/>
            <a:ext cx="2163581" cy="183183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2" name="Title 1"/>
          <p:cNvSpPr>
            <a:spLocks noGrp="1"/>
          </p:cNvSpPr>
          <p:nvPr>
            <p:ph type="title"/>
          </p:nvPr>
        </p:nvSpPr>
        <p:spPr>
          <a:xfrm>
            <a:off x="381000" y="152401"/>
            <a:ext cx="8305800" cy="762000"/>
          </a:xfrm>
        </p:spPr>
        <p:txBody>
          <a:bodyPr/>
          <a:lstStyle/>
          <a:p>
            <a:r>
              <a:rPr lang="en-GB" sz="3200" dirty="0" smtClean="0"/>
              <a:t>The channel of communication:</a:t>
            </a:r>
            <a:endParaRPr lang="en-US" sz="3200" dirty="0"/>
          </a:p>
        </p:txBody>
      </p:sp>
      <p:sp>
        <p:nvSpPr>
          <p:cNvPr id="3" name="Content Placeholder 2"/>
          <p:cNvSpPr>
            <a:spLocks noGrp="1"/>
          </p:cNvSpPr>
          <p:nvPr>
            <p:ph idx="1"/>
          </p:nvPr>
        </p:nvSpPr>
        <p:spPr>
          <a:xfrm>
            <a:off x="381000" y="1143000"/>
            <a:ext cx="8305800" cy="5454352"/>
          </a:xfrm>
        </p:spPr>
        <p:txBody>
          <a:bodyPr>
            <a:normAutofit lnSpcReduction="10000"/>
          </a:bodyPr>
          <a:lstStyle/>
          <a:p>
            <a:r>
              <a:rPr lang="en-GB" sz="2400" b="1" dirty="0" smtClean="0"/>
              <a:t>Face to face</a:t>
            </a:r>
          </a:p>
          <a:p>
            <a:r>
              <a:rPr lang="en-GB" sz="2400" b="1" dirty="0" smtClean="0"/>
              <a:t>Email</a:t>
            </a:r>
          </a:p>
          <a:p>
            <a:r>
              <a:rPr lang="en-GB" sz="2400" b="1" dirty="0" smtClean="0"/>
              <a:t>Twitter</a:t>
            </a:r>
          </a:p>
          <a:p>
            <a:r>
              <a:rPr lang="en-GB" sz="2400" b="1" dirty="0" smtClean="0"/>
              <a:t>Written </a:t>
            </a:r>
          </a:p>
          <a:p>
            <a:endParaRPr lang="en-GB" sz="2400" dirty="0"/>
          </a:p>
          <a:p>
            <a:endParaRPr lang="en-GB" sz="2400" dirty="0" smtClean="0"/>
          </a:p>
          <a:p>
            <a:endParaRPr lang="en-GB" sz="2400" dirty="0"/>
          </a:p>
          <a:p>
            <a:endParaRPr lang="en-GB" sz="2400" dirty="0" smtClean="0"/>
          </a:p>
          <a:p>
            <a:endParaRPr lang="en-GB" sz="2400" dirty="0" smtClean="0"/>
          </a:p>
          <a:p>
            <a:endParaRPr lang="en-GB" sz="2400" b="1" dirty="0" smtClean="0"/>
          </a:p>
          <a:p>
            <a:r>
              <a:rPr lang="en-GB" sz="2400" b="1" dirty="0" smtClean="0"/>
              <a:t>Findings are inconsistent, because it depends on the difficulty of the message. Difficult messages were more persuasive when written, the easier ones more persuasive when in audio or visual format (</a:t>
            </a:r>
            <a:r>
              <a:rPr lang="en-GB" sz="2400" b="1" dirty="0" err="1" smtClean="0"/>
              <a:t>Chaiken</a:t>
            </a:r>
            <a:r>
              <a:rPr lang="en-GB" sz="2400" b="1" dirty="0" smtClean="0"/>
              <a:t> &amp; </a:t>
            </a:r>
            <a:r>
              <a:rPr lang="en-GB" sz="2400" b="1" dirty="0" err="1" smtClean="0"/>
              <a:t>Eagly</a:t>
            </a:r>
            <a:r>
              <a:rPr lang="en-GB" sz="2400" b="1" dirty="0" smtClean="0"/>
              <a:t> 1974)</a:t>
            </a:r>
            <a:endParaRPr lang="en-US" sz="2400" b="1"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2780928"/>
            <a:ext cx="2038350" cy="20383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5816" y="3283425"/>
            <a:ext cx="2063362" cy="182829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520" y="3356992"/>
            <a:ext cx="2241551" cy="1681163"/>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cxnSp>
        <p:nvCxnSpPr>
          <p:cNvPr id="5" name="Straight Arrow Connector 4"/>
          <p:cNvCxnSpPr/>
          <p:nvPr/>
        </p:nvCxnSpPr>
        <p:spPr>
          <a:xfrm>
            <a:off x="2627784" y="1340768"/>
            <a:ext cx="4176464" cy="0"/>
          </a:xfrm>
          <a:prstGeom prst="straightConnector1">
            <a:avLst/>
          </a:prstGeom>
          <a:ln w="28575">
            <a:solidFill>
              <a:schemeClr val="bg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691680" y="1680620"/>
            <a:ext cx="5400600" cy="1316332"/>
          </a:xfrm>
          <a:prstGeom prst="straightConnector1">
            <a:avLst/>
          </a:prstGeom>
          <a:ln w="28575">
            <a:solidFill>
              <a:schemeClr val="tx1">
                <a:lumMod val="65000"/>
                <a:lumOff val="3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763688" y="2204864"/>
            <a:ext cx="2088232" cy="1224136"/>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372295" y="2780928"/>
            <a:ext cx="535409" cy="792088"/>
          </a:xfrm>
          <a:prstGeom prst="straightConnector1">
            <a:avLst/>
          </a:prstGeom>
          <a:ln w="28575">
            <a:solidFill>
              <a:schemeClr val="accent4">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77693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1"/>
            <a:ext cx="8534400" cy="914400"/>
          </a:xfrm>
          <a:solidFill>
            <a:schemeClr val="bg1">
              <a:lumMod val="95000"/>
            </a:schemeClr>
          </a:solidFill>
          <a:ln>
            <a:solidFill>
              <a:schemeClr val="tx1"/>
            </a:solidFill>
          </a:ln>
        </p:spPr>
        <p:txBody>
          <a:bodyPr>
            <a:normAutofit fontScale="90000"/>
          </a:bodyPr>
          <a:lstStyle/>
          <a:p>
            <a:pPr algn="ctr"/>
            <a:r>
              <a:rPr lang="en-GB" sz="3200" dirty="0" smtClean="0"/>
              <a:t>Dual process models of persuasion: </a:t>
            </a:r>
            <a:br>
              <a:rPr lang="en-GB" sz="3200" dirty="0" smtClean="0"/>
            </a:br>
            <a:r>
              <a:rPr lang="en-GB" sz="3200" dirty="0" smtClean="0"/>
              <a:t>How they work.</a:t>
            </a:r>
            <a:endParaRPr lang="en-US" sz="3200" dirty="0"/>
          </a:p>
        </p:txBody>
      </p:sp>
      <p:sp>
        <p:nvSpPr>
          <p:cNvPr id="3" name="Content Placeholder 2"/>
          <p:cNvSpPr>
            <a:spLocks noGrp="1"/>
          </p:cNvSpPr>
          <p:nvPr>
            <p:ph idx="1"/>
          </p:nvPr>
        </p:nvSpPr>
        <p:spPr>
          <a:xfrm>
            <a:off x="304800" y="1600200"/>
            <a:ext cx="8534400" cy="5069160"/>
          </a:xfrm>
          <a:solidFill>
            <a:schemeClr val="accent6">
              <a:lumMod val="40000"/>
              <a:lumOff val="60000"/>
            </a:schemeClr>
          </a:solidFill>
          <a:ln>
            <a:solidFill>
              <a:schemeClr val="tx1"/>
            </a:solidFill>
          </a:ln>
        </p:spPr>
        <p:txBody>
          <a:bodyPr/>
          <a:lstStyle/>
          <a:p>
            <a:r>
              <a:rPr lang="en-GB" dirty="0" smtClean="0"/>
              <a:t>Two influential models:</a:t>
            </a:r>
          </a:p>
          <a:p>
            <a:r>
              <a:rPr lang="en-GB" sz="2400" b="1" dirty="0" smtClean="0">
                <a:solidFill>
                  <a:srgbClr val="C00000"/>
                </a:solidFill>
              </a:rPr>
              <a:t>Elaboration likelihood model (Petty &amp; </a:t>
            </a:r>
            <a:r>
              <a:rPr lang="en-GB" sz="2400" b="1" dirty="0" err="1" smtClean="0">
                <a:solidFill>
                  <a:srgbClr val="C00000"/>
                </a:solidFill>
              </a:rPr>
              <a:t>Cacioppo</a:t>
            </a:r>
            <a:r>
              <a:rPr lang="en-GB" sz="2400" b="1" dirty="0" smtClean="0">
                <a:solidFill>
                  <a:srgbClr val="C00000"/>
                </a:solidFill>
              </a:rPr>
              <a:t> 1986).</a:t>
            </a:r>
          </a:p>
          <a:p>
            <a:r>
              <a:rPr lang="en-GB" sz="2400" b="1" dirty="0" smtClean="0">
                <a:solidFill>
                  <a:srgbClr val="C00000"/>
                </a:solidFill>
              </a:rPr>
              <a:t>Heuristic systematic model (</a:t>
            </a:r>
            <a:r>
              <a:rPr lang="en-GB" sz="2400" b="1" dirty="0" err="1" smtClean="0">
                <a:solidFill>
                  <a:srgbClr val="C00000"/>
                </a:solidFill>
              </a:rPr>
              <a:t>Chaiken</a:t>
            </a:r>
            <a:r>
              <a:rPr lang="en-GB" sz="2400" b="1" dirty="0" smtClean="0">
                <a:solidFill>
                  <a:srgbClr val="C00000"/>
                </a:solidFill>
              </a:rPr>
              <a:t> 1980)</a:t>
            </a:r>
          </a:p>
          <a:p>
            <a:r>
              <a:rPr lang="en-GB" sz="2400" dirty="0" smtClean="0"/>
              <a:t>Both models are very similar </a:t>
            </a:r>
            <a:r>
              <a:rPr lang="en-GB" sz="2400" dirty="0"/>
              <a:t>-</a:t>
            </a:r>
            <a:r>
              <a:rPr lang="en-GB" sz="2400" dirty="0" smtClean="0"/>
              <a:t> there are two potential routes to persuasion and attitude change:</a:t>
            </a:r>
          </a:p>
          <a:p>
            <a:r>
              <a:rPr lang="en-GB" sz="2400" b="1" dirty="0" smtClean="0">
                <a:solidFill>
                  <a:srgbClr val="7030A0"/>
                </a:solidFill>
              </a:rPr>
              <a:t>Central- when we are motivated to think in detail and we are strongly influenced by the strength and quality of an argument.</a:t>
            </a:r>
          </a:p>
          <a:p>
            <a:r>
              <a:rPr lang="en-GB" sz="2400" b="1" dirty="0" smtClean="0">
                <a:solidFill>
                  <a:schemeClr val="bg2">
                    <a:lumMod val="50000"/>
                  </a:schemeClr>
                </a:solidFill>
              </a:rPr>
              <a:t>Peripheral- when we are not able to, or will not analyse the message content, we therefore pay attention to irrelevant or unimportant cues such as attractiveness.</a:t>
            </a:r>
            <a:endParaRPr lang="en-US" sz="2400" b="1" dirty="0">
              <a:solidFill>
                <a:schemeClr val="bg2">
                  <a:lumMod val="50000"/>
                </a:schemeClr>
              </a:solidFill>
            </a:endParaRPr>
          </a:p>
        </p:txBody>
      </p:sp>
    </p:spTree>
    <p:extLst>
      <p:ext uri="{BB962C8B-B14F-4D97-AF65-F5344CB8AC3E}">
        <p14:creationId xmlns:p14="http://schemas.microsoft.com/office/powerpoint/2010/main" val="306252380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88639"/>
            <a:ext cx="8839200" cy="1296145"/>
          </a:xfrm>
          <a:solidFill>
            <a:schemeClr val="bg1">
              <a:lumMod val="95000"/>
            </a:schemeClr>
          </a:solidFill>
          <a:ln>
            <a:solidFill>
              <a:schemeClr val="tx1"/>
            </a:solidFill>
          </a:ln>
        </p:spPr>
        <p:txBody>
          <a:bodyPr>
            <a:normAutofit/>
          </a:bodyPr>
          <a:lstStyle/>
          <a:p>
            <a:pPr algn="ctr"/>
            <a:r>
              <a:rPr lang="en-GB" sz="3200" dirty="0" smtClean="0"/>
              <a:t>Systematic versus heuristic processing </a:t>
            </a:r>
            <a:br>
              <a:rPr lang="en-GB" sz="3200" dirty="0" smtClean="0"/>
            </a:br>
            <a:r>
              <a:rPr lang="en-GB" sz="3200" dirty="0" smtClean="0"/>
              <a:t>of attitude change.</a:t>
            </a:r>
            <a:endParaRPr lang="en-US" sz="3200" dirty="0"/>
          </a:p>
        </p:txBody>
      </p:sp>
      <p:sp>
        <p:nvSpPr>
          <p:cNvPr id="4" name="TextBox 3"/>
          <p:cNvSpPr txBox="1"/>
          <p:nvPr/>
        </p:nvSpPr>
        <p:spPr>
          <a:xfrm>
            <a:off x="3419872" y="4496225"/>
            <a:ext cx="2160240" cy="1815882"/>
          </a:xfrm>
          <a:prstGeom prst="rect">
            <a:avLst/>
          </a:prstGeom>
          <a:solidFill>
            <a:schemeClr val="accent3">
              <a:lumMod val="90000"/>
            </a:schemeClr>
          </a:solidFill>
          <a:ln>
            <a:solidFill>
              <a:schemeClr val="tx1"/>
            </a:solidFill>
            <a:prstDash val="lgDashDot"/>
          </a:ln>
          <a:effectLst>
            <a:outerShdw blurRad="50800" dist="38100" dir="2700000" algn="tl" rotWithShape="0">
              <a:prstClr val="black">
                <a:alpha val="40000"/>
              </a:prstClr>
            </a:outerShdw>
          </a:effectLst>
        </p:spPr>
        <p:txBody>
          <a:bodyPr wrap="square" rtlCol="0" anchor="ctr">
            <a:spAutoFit/>
          </a:bodyPr>
          <a:lstStyle/>
          <a:p>
            <a:pPr algn="ctr"/>
            <a:r>
              <a:rPr lang="en-GB" sz="1600" dirty="0" smtClean="0"/>
              <a:t>1. Speed of  speech</a:t>
            </a:r>
          </a:p>
          <a:p>
            <a:pPr algn="ctr"/>
            <a:r>
              <a:rPr lang="en-GB" sz="1600" dirty="0"/>
              <a:t>2</a:t>
            </a:r>
            <a:r>
              <a:rPr lang="en-GB" sz="1600" dirty="0" smtClean="0"/>
              <a:t>. Mood</a:t>
            </a:r>
          </a:p>
          <a:p>
            <a:pPr algn="ctr"/>
            <a:r>
              <a:rPr lang="en-GB" sz="1600" dirty="0" smtClean="0"/>
              <a:t>3. Relevance/</a:t>
            </a:r>
          </a:p>
          <a:p>
            <a:pPr algn="ctr"/>
            <a:r>
              <a:rPr lang="en-GB" sz="1600" dirty="0" smtClean="0"/>
              <a:t>involvement </a:t>
            </a:r>
          </a:p>
          <a:p>
            <a:pPr algn="ctr"/>
            <a:r>
              <a:rPr lang="en-GB" sz="1600" dirty="0" smtClean="0"/>
              <a:t>4. Individual differences</a:t>
            </a:r>
          </a:p>
          <a:p>
            <a:pPr algn="ctr"/>
            <a:r>
              <a:rPr lang="en-GB" sz="1600" dirty="0"/>
              <a:t>5</a:t>
            </a:r>
            <a:r>
              <a:rPr lang="en-GB" sz="1600" dirty="0" smtClean="0"/>
              <a:t>. Humour</a:t>
            </a:r>
            <a:endParaRPr lang="en-US" sz="1600"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3052762"/>
            <a:ext cx="1311275"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3016250"/>
            <a:ext cx="1311275"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5029200"/>
            <a:ext cx="1311275"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2"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5029200"/>
            <a:ext cx="1311275"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1798" y="2036185"/>
            <a:ext cx="1311275"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3254296" y="2036185"/>
            <a:ext cx="2536904" cy="1200329"/>
          </a:xfrm>
          <a:prstGeom prst="rect">
            <a:avLst/>
          </a:prstGeom>
          <a:solidFill>
            <a:schemeClr val="bg1"/>
          </a:solidFill>
          <a:effectLst>
            <a:glow rad="63500">
              <a:schemeClr val="accent1">
                <a:satMod val="175000"/>
                <a:alpha val="40000"/>
              </a:schemeClr>
            </a:glow>
            <a:outerShdw blurRad="50800" dist="38100" dir="2700000" algn="tl" rotWithShape="0">
              <a:prstClr val="black">
                <a:alpha val="40000"/>
              </a:prstClr>
            </a:outerShdw>
          </a:effectLst>
        </p:spPr>
        <p:txBody>
          <a:bodyPr wrap="square" rtlCol="0">
            <a:spAutoFit/>
          </a:bodyPr>
          <a:lstStyle/>
          <a:p>
            <a:r>
              <a:rPr lang="en-GB" dirty="0" smtClean="0"/>
              <a:t>Persuasive message</a:t>
            </a:r>
          </a:p>
          <a:p>
            <a:endParaRPr lang="en-GB" dirty="0" smtClean="0"/>
          </a:p>
          <a:p>
            <a:endParaRPr lang="en-GB" dirty="0">
              <a:solidFill>
                <a:schemeClr val="bg2"/>
              </a:solidFill>
            </a:endParaRPr>
          </a:p>
          <a:p>
            <a:endParaRPr lang="en-US" dirty="0">
              <a:solidFill>
                <a:schemeClr val="bg2"/>
              </a:solidFill>
            </a:endParaRPr>
          </a:p>
        </p:txBody>
      </p:sp>
      <p:sp>
        <p:nvSpPr>
          <p:cNvPr id="10" name="TextBox 9"/>
          <p:cNvSpPr txBox="1"/>
          <p:nvPr/>
        </p:nvSpPr>
        <p:spPr>
          <a:xfrm>
            <a:off x="1676400" y="3205162"/>
            <a:ext cx="184731" cy="369332"/>
          </a:xfrm>
          <a:prstGeom prst="rect">
            <a:avLst/>
          </a:prstGeom>
          <a:solidFill>
            <a:schemeClr val="bg1"/>
          </a:solidFill>
        </p:spPr>
        <p:txBody>
          <a:bodyPr wrap="none" rtlCol="0">
            <a:spAutoFit/>
          </a:bodyPr>
          <a:lstStyle/>
          <a:p>
            <a:endParaRPr lang="en-US" dirty="0">
              <a:solidFill>
                <a:schemeClr val="bg2"/>
              </a:solidFill>
            </a:endParaRPr>
          </a:p>
        </p:txBody>
      </p:sp>
      <p:sp>
        <p:nvSpPr>
          <p:cNvPr id="11" name="Rectangle 10"/>
          <p:cNvSpPr/>
          <p:nvPr/>
        </p:nvSpPr>
        <p:spPr>
          <a:xfrm>
            <a:off x="533400" y="2743497"/>
            <a:ext cx="2286000" cy="923330"/>
          </a:xfrm>
          <a:prstGeom prst="rect">
            <a:avLst/>
          </a:prstGeom>
          <a:solidFill>
            <a:schemeClr val="bg1"/>
          </a:solidFill>
          <a:effectLst>
            <a:outerShdw blurRad="50800" dist="38100" dir="5400000" algn="t" rotWithShape="0">
              <a:prstClr val="black">
                <a:alpha val="40000"/>
              </a:prstClr>
            </a:outerShdw>
          </a:effectLst>
        </p:spPr>
        <p:txBody>
          <a:bodyPr>
            <a:spAutoFit/>
          </a:bodyPr>
          <a:lstStyle/>
          <a:p>
            <a:pPr lvl="0"/>
            <a:r>
              <a:rPr lang="en-GB" dirty="0">
                <a:solidFill>
                  <a:srgbClr val="00335A"/>
                </a:solidFill>
              </a:rPr>
              <a:t>Central </a:t>
            </a:r>
            <a:r>
              <a:rPr lang="en-GB" dirty="0" smtClean="0">
                <a:solidFill>
                  <a:srgbClr val="00335A"/>
                </a:solidFill>
              </a:rPr>
              <a:t>route-</a:t>
            </a:r>
            <a:endParaRPr lang="en-GB" dirty="0">
              <a:solidFill>
                <a:srgbClr val="00335A"/>
              </a:solidFill>
            </a:endParaRPr>
          </a:p>
          <a:p>
            <a:pPr lvl="0"/>
            <a:r>
              <a:rPr lang="en-GB" dirty="0">
                <a:solidFill>
                  <a:srgbClr val="00335A"/>
                </a:solidFill>
              </a:rPr>
              <a:t>Systematic processing</a:t>
            </a:r>
            <a:endParaRPr lang="en-US" dirty="0">
              <a:solidFill>
                <a:srgbClr val="00335A"/>
              </a:solidFill>
            </a:endParaRPr>
          </a:p>
        </p:txBody>
      </p:sp>
      <p:sp>
        <p:nvSpPr>
          <p:cNvPr id="12" name="TextBox 11"/>
          <p:cNvSpPr txBox="1"/>
          <p:nvPr/>
        </p:nvSpPr>
        <p:spPr>
          <a:xfrm>
            <a:off x="6230158" y="2780009"/>
            <a:ext cx="2152192" cy="923330"/>
          </a:xfrm>
          <a:prstGeom prst="rect">
            <a:avLst/>
          </a:prstGeom>
          <a:solidFill>
            <a:schemeClr val="bg1"/>
          </a:solidFill>
          <a:effectLst>
            <a:outerShdw blurRad="50800" dist="38100" algn="l" rotWithShape="0">
              <a:prstClr val="black">
                <a:alpha val="40000"/>
              </a:prstClr>
            </a:outerShdw>
          </a:effectLst>
        </p:spPr>
        <p:txBody>
          <a:bodyPr wrap="none" rtlCol="0">
            <a:spAutoFit/>
          </a:bodyPr>
          <a:lstStyle/>
          <a:p>
            <a:r>
              <a:rPr lang="en-GB" dirty="0" smtClean="0"/>
              <a:t>Peripheral route-</a:t>
            </a:r>
          </a:p>
          <a:p>
            <a:r>
              <a:rPr lang="en-GB" dirty="0" smtClean="0"/>
              <a:t>Heuristic processing</a:t>
            </a:r>
          </a:p>
          <a:p>
            <a:endParaRPr lang="en-US" dirty="0">
              <a:solidFill>
                <a:schemeClr val="bg2"/>
              </a:solidFill>
            </a:endParaRPr>
          </a:p>
        </p:txBody>
      </p:sp>
      <p:sp>
        <p:nvSpPr>
          <p:cNvPr id="13" name="TextBox 12"/>
          <p:cNvSpPr txBox="1"/>
          <p:nvPr/>
        </p:nvSpPr>
        <p:spPr>
          <a:xfrm>
            <a:off x="776153" y="4792793"/>
            <a:ext cx="1800493" cy="1200329"/>
          </a:xfrm>
          <a:prstGeom prst="rect">
            <a:avLst/>
          </a:prstGeom>
          <a:solidFill>
            <a:schemeClr val="bg1"/>
          </a:solidFill>
          <a:effectLst>
            <a:outerShdw blurRad="50800" dist="38100" algn="l" rotWithShape="0">
              <a:prstClr val="black">
                <a:alpha val="40000"/>
              </a:prstClr>
            </a:outerShdw>
          </a:effectLst>
        </p:spPr>
        <p:txBody>
          <a:bodyPr wrap="none" rtlCol="0">
            <a:spAutoFit/>
          </a:bodyPr>
          <a:lstStyle/>
          <a:p>
            <a:r>
              <a:rPr lang="en-GB" dirty="0" smtClean="0"/>
              <a:t>Strong attitudes</a:t>
            </a:r>
          </a:p>
          <a:p>
            <a:r>
              <a:rPr lang="en-GB" dirty="0" smtClean="0"/>
              <a:t>That predict </a:t>
            </a:r>
          </a:p>
          <a:p>
            <a:r>
              <a:rPr lang="en-GB" dirty="0" smtClean="0"/>
              <a:t>Behaviour</a:t>
            </a:r>
          </a:p>
          <a:p>
            <a:endParaRPr lang="en-US" dirty="0">
              <a:solidFill>
                <a:schemeClr val="bg2"/>
              </a:solidFill>
            </a:endParaRPr>
          </a:p>
        </p:txBody>
      </p:sp>
      <p:sp>
        <p:nvSpPr>
          <p:cNvPr id="14" name="TextBox 13"/>
          <p:cNvSpPr txBox="1"/>
          <p:nvPr/>
        </p:nvSpPr>
        <p:spPr>
          <a:xfrm>
            <a:off x="6443838" y="4803045"/>
            <a:ext cx="1762919" cy="1200329"/>
          </a:xfrm>
          <a:prstGeom prst="rect">
            <a:avLst/>
          </a:prstGeom>
          <a:solidFill>
            <a:schemeClr val="bg1"/>
          </a:solidFill>
          <a:effectLst>
            <a:outerShdw blurRad="50800" dist="38100" dir="5400000" algn="t" rotWithShape="0">
              <a:prstClr val="black">
                <a:alpha val="40000"/>
              </a:prstClr>
            </a:outerShdw>
          </a:effectLst>
        </p:spPr>
        <p:txBody>
          <a:bodyPr wrap="none" rtlCol="0">
            <a:spAutoFit/>
          </a:bodyPr>
          <a:lstStyle/>
          <a:p>
            <a:r>
              <a:rPr lang="en-GB" dirty="0" smtClean="0"/>
              <a:t>Weak attitudes, </a:t>
            </a:r>
          </a:p>
          <a:p>
            <a:r>
              <a:rPr lang="en-GB" dirty="0" smtClean="0"/>
              <a:t>Not predictive </a:t>
            </a:r>
          </a:p>
          <a:p>
            <a:r>
              <a:rPr lang="en-GB" dirty="0" smtClean="0"/>
              <a:t>Of behaviour</a:t>
            </a:r>
          </a:p>
          <a:p>
            <a:endParaRPr lang="en-US" dirty="0">
              <a:solidFill>
                <a:schemeClr val="bg2"/>
              </a:solidFill>
            </a:endParaRPr>
          </a:p>
        </p:txBody>
      </p:sp>
      <p:cxnSp>
        <p:nvCxnSpPr>
          <p:cNvPr id="16" name="Straight Arrow Connector 15"/>
          <p:cNvCxnSpPr/>
          <p:nvPr/>
        </p:nvCxnSpPr>
        <p:spPr bwMode="auto">
          <a:xfrm flipH="1">
            <a:off x="1600200" y="2225097"/>
            <a:ext cx="1654096" cy="441903"/>
          </a:xfrm>
          <a:prstGeom prst="straightConnector1">
            <a:avLst/>
          </a:prstGeom>
          <a:solidFill>
            <a:schemeClr val="accent1"/>
          </a:solidFill>
          <a:ln w="2857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Arrow Connector 17"/>
          <p:cNvCxnSpPr/>
          <p:nvPr/>
        </p:nvCxnSpPr>
        <p:spPr bwMode="auto">
          <a:xfrm>
            <a:off x="5791200" y="2225097"/>
            <a:ext cx="1676400" cy="441903"/>
          </a:xfrm>
          <a:prstGeom prst="straightConnector1">
            <a:avLst/>
          </a:prstGeom>
          <a:solidFill>
            <a:schemeClr val="accent1"/>
          </a:solidFill>
          <a:ln w="2857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Straight Arrow Connector 19"/>
          <p:cNvCxnSpPr/>
          <p:nvPr/>
        </p:nvCxnSpPr>
        <p:spPr bwMode="auto">
          <a:xfrm>
            <a:off x="1676399" y="3703339"/>
            <a:ext cx="0" cy="1021061"/>
          </a:xfrm>
          <a:prstGeom prst="straightConnector1">
            <a:avLst/>
          </a:prstGeom>
          <a:solidFill>
            <a:schemeClr val="accent1"/>
          </a:solidFill>
          <a:ln w="2857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Arrow Connector 21"/>
          <p:cNvCxnSpPr/>
          <p:nvPr/>
        </p:nvCxnSpPr>
        <p:spPr bwMode="auto">
          <a:xfrm>
            <a:off x="7361237" y="3703339"/>
            <a:ext cx="0" cy="1021061"/>
          </a:xfrm>
          <a:prstGeom prst="straightConnector1">
            <a:avLst/>
          </a:prstGeom>
          <a:solidFill>
            <a:schemeClr val="accent1"/>
          </a:solidFill>
          <a:ln w="2857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Straight Arrow Connector 23"/>
          <p:cNvCxnSpPr/>
          <p:nvPr/>
        </p:nvCxnSpPr>
        <p:spPr bwMode="auto">
          <a:xfrm flipH="1" flipV="1">
            <a:off x="2987824" y="3016249"/>
            <a:ext cx="1130568" cy="1507250"/>
          </a:xfrm>
          <a:prstGeom prst="straightConnector1">
            <a:avLst/>
          </a:prstGeom>
          <a:solidFill>
            <a:schemeClr val="accent1"/>
          </a:solidFill>
          <a:ln w="28575" cap="flat" cmpd="sng" algn="ctr">
            <a:solidFill>
              <a:srgbClr val="FFFF00"/>
            </a:solidFill>
            <a:prstDash val="sysDash"/>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6" name="Straight Arrow Connector 25"/>
          <p:cNvCxnSpPr/>
          <p:nvPr/>
        </p:nvCxnSpPr>
        <p:spPr bwMode="auto">
          <a:xfrm flipV="1">
            <a:off x="4910869" y="3007272"/>
            <a:ext cx="1224136" cy="1296145"/>
          </a:xfrm>
          <a:prstGeom prst="straightConnector1">
            <a:avLst/>
          </a:prstGeom>
          <a:solidFill>
            <a:schemeClr val="accent1"/>
          </a:solidFill>
          <a:ln w="28575" cap="flat" cmpd="sng" algn="ctr">
            <a:solidFill>
              <a:srgbClr val="FFFF00"/>
            </a:solidFill>
            <a:prstDash val="sysDash"/>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3929" y="2377154"/>
            <a:ext cx="1069796" cy="1483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567216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228601"/>
            <a:ext cx="8352928" cy="914400"/>
          </a:xfrm>
          <a:solidFill>
            <a:schemeClr val="bg1">
              <a:lumMod val="95000"/>
            </a:schemeClr>
          </a:solidFill>
          <a:ln>
            <a:solidFill>
              <a:schemeClr val="tx1"/>
            </a:solidFill>
          </a:ln>
        </p:spPr>
        <p:txBody>
          <a:bodyPr/>
          <a:lstStyle/>
          <a:p>
            <a:pPr algn="ctr"/>
            <a:r>
              <a:rPr lang="en-GB" sz="3200" dirty="0" smtClean="0"/>
              <a:t>What determines which route we take?</a:t>
            </a:r>
            <a:endParaRPr lang="en-US" sz="3200" dirty="0"/>
          </a:p>
        </p:txBody>
      </p:sp>
      <p:sp>
        <p:nvSpPr>
          <p:cNvPr id="4" name="Content Placeholder 3"/>
          <p:cNvSpPr>
            <a:spLocks noGrp="1"/>
          </p:cNvSpPr>
          <p:nvPr>
            <p:ph idx="1"/>
          </p:nvPr>
        </p:nvSpPr>
        <p:spPr>
          <a:xfrm>
            <a:off x="304800" y="1196752"/>
            <a:ext cx="8610600" cy="5432648"/>
          </a:xfrm>
          <a:solidFill>
            <a:schemeClr val="accent2">
              <a:lumMod val="20000"/>
              <a:lumOff val="80000"/>
            </a:schemeClr>
          </a:solidFill>
          <a:ln>
            <a:solidFill>
              <a:schemeClr val="bg2">
                <a:lumMod val="25000"/>
              </a:schemeClr>
            </a:solidFill>
          </a:ln>
        </p:spPr>
        <p:txBody>
          <a:bodyPr>
            <a:noAutofit/>
          </a:bodyPr>
          <a:lstStyle/>
          <a:p>
            <a:r>
              <a:rPr lang="en-GB" sz="2400" b="1" dirty="0" smtClean="0"/>
              <a:t>1. </a:t>
            </a:r>
            <a:r>
              <a:rPr lang="en-GB" sz="2400" b="1" dirty="0" smtClean="0">
                <a:solidFill>
                  <a:schemeClr val="accent2">
                    <a:lumMod val="75000"/>
                  </a:schemeClr>
                </a:solidFill>
              </a:rPr>
              <a:t>rapid speech- </a:t>
            </a:r>
            <a:r>
              <a:rPr lang="en-GB" sz="2400" b="1" dirty="0" smtClean="0"/>
              <a:t>hard to process, therefore we would opt for peripheral processing and rely on the number of arguments..</a:t>
            </a:r>
          </a:p>
          <a:p>
            <a:r>
              <a:rPr lang="en-GB" sz="2400" b="1" dirty="0" smtClean="0"/>
              <a:t>2. </a:t>
            </a:r>
            <a:r>
              <a:rPr lang="en-GB" sz="2400" b="1" dirty="0" smtClean="0">
                <a:solidFill>
                  <a:schemeClr val="accent2">
                    <a:lumMod val="75000"/>
                  </a:schemeClr>
                </a:solidFill>
              </a:rPr>
              <a:t>mood</a:t>
            </a:r>
            <a:r>
              <a:rPr lang="en-GB" sz="2400" b="1" dirty="0" smtClean="0"/>
              <a:t>- happy people go for the peripheral route, and negative people go for the central route. Why? Negative moods signal that something is wrong and prompts more attention to be paid.</a:t>
            </a:r>
          </a:p>
          <a:p>
            <a:r>
              <a:rPr lang="en-GB" sz="2400" b="1" dirty="0" smtClean="0"/>
              <a:t>3.</a:t>
            </a:r>
            <a:r>
              <a:rPr lang="en-GB" sz="2400" b="1" dirty="0" smtClean="0">
                <a:solidFill>
                  <a:schemeClr val="accent2">
                    <a:lumMod val="75000"/>
                  </a:schemeClr>
                </a:solidFill>
              </a:rPr>
              <a:t> involvement/relevance </a:t>
            </a:r>
            <a:r>
              <a:rPr lang="en-GB" sz="2400" b="1" dirty="0" smtClean="0"/>
              <a:t>to self- more important, more likely to be central. </a:t>
            </a:r>
          </a:p>
          <a:p>
            <a:r>
              <a:rPr lang="en-GB" sz="2400" b="1" dirty="0" smtClean="0"/>
              <a:t>4. </a:t>
            </a:r>
            <a:r>
              <a:rPr lang="en-GB" sz="2400" b="1" dirty="0" smtClean="0">
                <a:solidFill>
                  <a:schemeClr val="accent2">
                    <a:lumMod val="75000"/>
                  </a:schemeClr>
                </a:solidFill>
              </a:rPr>
              <a:t>individual differences- </a:t>
            </a:r>
            <a:r>
              <a:rPr lang="en-GB" sz="2400" b="1" dirty="0" smtClean="0"/>
              <a:t>some individuals have a high need for cognition (</a:t>
            </a:r>
            <a:r>
              <a:rPr lang="en-GB" sz="2400" b="1" dirty="0" err="1" smtClean="0"/>
              <a:t>Haugtvedt</a:t>
            </a:r>
            <a:r>
              <a:rPr lang="en-GB" sz="2400" b="1" dirty="0" smtClean="0"/>
              <a:t> &amp; Petty 1992). Additionally others have a high need for closure, or a high need to evaluate.</a:t>
            </a:r>
          </a:p>
          <a:p>
            <a:r>
              <a:rPr lang="en-GB" sz="2400" b="1" dirty="0" smtClean="0"/>
              <a:t>5. </a:t>
            </a:r>
            <a:r>
              <a:rPr lang="en-GB" sz="2400" b="1" dirty="0" smtClean="0">
                <a:solidFill>
                  <a:schemeClr val="accent2">
                    <a:lumMod val="75000"/>
                  </a:schemeClr>
                </a:solidFill>
              </a:rPr>
              <a:t>humour</a:t>
            </a:r>
            <a:r>
              <a:rPr lang="en-GB" sz="2400" b="1" dirty="0" smtClean="0"/>
              <a:t>- if humour is message relevant people opt for the central route, if it is irrelevant to the message, we use the peripheral route.</a:t>
            </a:r>
            <a:endParaRPr lang="en-US" sz="2400" b="1" dirty="0"/>
          </a:p>
        </p:txBody>
      </p:sp>
    </p:spTree>
    <p:extLst>
      <p:ext uri="{BB962C8B-B14F-4D97-AF65-F5344CB8AC3E}">
        <p14:creationId xmlns:p14="http://schemas.microsoft.com/office/powerpoint/2010/main" val="90828767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1"/>
            <a:ext cx="8458200" cy="990600"/>
          </a:xfrm>
          <a:solidFill>
            <a:schemeClr val="bg1">
              <a:lumMod val="95000"/>
            </a:schemeClr>
          </a:solidFill>
          <a:ln>
            <a:solidFill>
              <a:schemeClr val="tx1"/>
            </a:solidFill>
          </a:ln>
        </p:spPr>
        <p:txBody>
          <a:bodyPr>
            <a:normAutofit fontScale="90000"/>
          </a:bodyPr>
          <a:lstStyle/>
          <a:p>
            <a:pPr algn="ctr"/>
            <a:r>
              <a:rPr lang="en-GB" sz="3200" dirty="0" smtClean="0"/>
              <a:t>Once a route is taken, </a:t>
            </a:r>
            <a:br>
              <a:rPr lang="en-GB" sz="3200" dirty="0" smtClean="0"/>
            </a:br>
            <a:r>
              <a:rPr lang="en-GB" sz="3200" dirty="0" smtClean="0"/>
              <a:t>what determines its effectiveness?</a:t>
            </a:r>
            <a:endParaRPr lang="en-US" sz="3200" dirty="0"/>
          </a:p>
        </p:txBody>
      </p:sp>
      <p:sp>
        <p:nvSpPr>
          <p:cNvPr id="3" name="Content Placeholder 2"/>
          <p:cNvSpPr>
            <a:spLocks noGrp="1"/>
          </p:cNvSpPr>
          <p:nvPr>
            <p:ph idx="1"/>
          </p:nvPr>
        </p:nvSpPr>
        <p:spPr>
          <a:xfrm>
            <a:off x="381000" y="1524000"/>
            <a:ext cx="8382000" cy="4953000"/>
          </a:xfrm>
        </p:spPr>
        <p:txBody>
          <a:bodyPr/>
          <a:lstStyle/>
          <a:p>
            <a:r>
              <a:rPr lang="en-GB" sz="2400" b="1" dirty="0" smtClean="0">
                <a:solidFill>
                  <a:schemeClr val="tx1"/>
                </a:solidFill>
              </a:rPr>
              <a:t>Central route-  key determinant is the argument quality</a:t>
            </a:r>
          </a:p>
          <a:p>
            <a:pPr marL="0" indent="0">
              <a:buNone/>
            </a:pPr>
            <a:endParaRPr lang="en-GB" sz="2400" dirty="0" smtClean="0"/>
          </a:p>
          <a:p>
            <a:r>
              <a:rPr lang="en-GB" sz="2400" b="1" dirty="0" smtClean="0">
                <a:solidFill>
                  <a:schemeClr val="tx1"/>
                </a:solidFill>
              </a:rPr>
              <a:t>Peripheral route- many factors: </a:t>
            </a:r>
            <a:endParaRPr lang="en-GB" sz="2400" dirty="0" smtClean="0"/>
          </a:p>
          <a:p>
            <a:r>
              <a:rPr lang="en-GB" sz="2400" dirty="0" smtClean="0">
                <a:solidFill>
                  <a:schemeClr val="tx1"/>
                </a:solidFill>
              </a:rPr>
              <a:t>Physical attractiveness (</a:t>
            </a:r>
            <a:r>
              <a:rPr lang="en-GB" sz="2400" dirty="0" err="1" smtClean="0">
                <a:solidFill>
                  <a:schemeClr val="tx1"/>
                </a:solidFill>
              </a:rPr>
              <a:t>Chaiken</a:t>
            </a:r>
            <a:r>
              <a:rPr lang="en-GB" sz="2400" dirty="0" smtClean="0">
                <a:solidFill>
                  <a:schemeClr val="tx1"/>
                </a:solidFill>
              </a:rPr>
              <a:t> 1979)</a:t>
            </a:r>
          </a:p>
          <a:p>
            <a:r>
              <a:rPr lang="en-GB" sz="2400" dirty="0" smtClean="0">
                <a:solidFill>
                  <a:schemeClr val="tx1"/>
                </a:solidFill>
              </a:rPr>
              <a:t>Similarity to ourselves, appearance, attitudes social categories, etc.</a:t>
            </a:r>
          </a:p>
          <a:p>
            <a:r>
              <a:rPr lang="en-GB" sz="2400" dirty="0" smtClean="0">
                <a:solidFill>
                  <a:schemeClr val="tx1"/>
                </a:solidFill>
              </a:rPr>
              <a:t>Source credibility.</a:t>
            </a:r>
            <a:endParaRPr lang="en-US" sz="2400" dirty="0">
              <a:solidFill>
                <a:schemeClr val="tx1"/>
              </a:solidFill>
            </a:endParaRP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3861048"/>
            <a:ext cx="4647579" cy="2828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129279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79512" y="332656"/>
            <a:ext cx="4392488" cy="5328592"/>
          </a:xfrm>
          <a:prstGeom prst="cloudCallout">
            <a:avLst>
              <a:gd name="adj1" fmla="val 42546"/>
              <a:gd name="adj2" fmla="val 69556"/>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A</a:t>
            </a:r>
            <a:r>
              <a:rPr lang="en-GB" sz="2400" b="1" dirty="0" smtClean="0">
                <a:solidFill>
                  <a:schemeClr val="tx1"/>
                </a:solidFill>
              </a:rPr>
              <a:t>ttitudes</a:t>
            </a:r>
            <a:r>
              <a:rPr lang="en-GB" sz="2400" dirty="0" smtClean="0">
                <a:solidFill>
                  <a:schemeClr val="tx1"/>
                </a:solidFill>
              </a:rPr>
              <a:t> summarize beliefs, feelings and past behaviour regarding attitude objects – they can also predict</a:t>
            </a:r>
          </a:p>
          <a:p>
            <a:pPr algn="ctr"/>
            <a:r>
              <a:rPr lang="en-GB" sz="2400" dirty="0" smtClean="0">
                <a:solidFill>
                  <a:schemeClr val="tx1"/>
                </a:solidFill>
              </a:rPr>
              <a:t>behaviour</a:t>
            </a:r>
            <a:endParaRPr lang="en-GB" sz="2400" dirty="0">
              <a:solidFill>
                <a:schemeClr val="tx1"/>
              </a:solidFill>
            </a:endParaRPr>
          </a:p>
        </p:txBody>
      </p:sp>
      <p:sp>
        <p:nvSpPr>
          <p:cNvPr id="5" name="Cloud Callout 4"/>
          <p:cNvSpPr/>
          <p:nvPr/>
        </p:nvSpPr>
        <p:spPr>
          <a:xfrm>
            <a:off x="4715287" y="185142"/>
            <a:ext cx="4248472" cy="5980162"/>
          </a:xfrm>
          <a:prstGeom prst="cloudCallout">
            <a:avLst>
              <a:gd name="adj1" fmla="val -52771"/>
              <a:gd name="adj2" fmla="val 58434"/>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A</a:t>
            </a:r>
            <a:r>
              <a:rPr lang="en-GB" sz="2400" b="1" dirty="0" smtClean="0">
                <a:solidFill>
                  <a:schemeClr val="tx1"/>
                </a:solidFill>
              </a:rPr>
              <a:t>ttribution theory </a:t>
            </a:r>
            <a:r>
              <a:rPr lang="en-GB" sz="2400" dirty="0" smtClean="0">
                <a:solidFill>
                  <a:schemeClr val="tx1"/>
                </a:solidFill>
              </a:rPr>
              <a:t>concerns itself with the processes by which we use causal explanations for everyday events and</a:t>
            </a:r>
          </a:p>
          <a:p>
            <a:pPr algn="ctr"/>
            <a:r>
              <a:rPr lang="en-GB" sz="2400" dirty="0" smtClean="0">
                <a:solidFill>
                  <a:schemeClr val="tx1"/>
                </a:solidFill>
              </a:rPr>
              <a:t>behaviour in an effort to understand and make sense of the social world</a:t>
            </a:r>
            <a:r>
              <a:rPr lang="en-GB" sz="2400" dirty="0" smtClean="0"/>
              <a:t>;</a:t>
            </a:r>
            <a:endParaRPr lang="en-GB" sz="2400" dirty="0"/>
          </a:p>
        </p:txBody>
      </p:sp>
    </p:spTree>
    <p:extLst>
      <p:ext uri="{BB962C8B-B14F-4D97-AF65-F5344CB8AC3E}">
        <p14:creationId xmlns:p14="http://schemas.microsoft.com/office/powerpoint/2010/main" val="274913094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188640"/>
            <a:ext cx="5688632" cy="838200"/>
          </a:xfrm>
          <a:solidFill>
            <a:schemeClr val="bg1">
              <a:lumMod val="95000"/>
            </a:schemeClr>
          </a:solidFill>
          <a:ln>
            <a:solidFill>
              <a:schemeClr val="tx1"/>
            </a:solidFill>
          </a:ln>
        </p:spPr>
        <p:txBody>
          <a:bodyPr/>
          <a:lstStyle/>
          <a:p>
            <a:pPr algn="ctr"/>
            <a:r>
              <a:rPr lang="en-GB" dirty="0" smtClean="0"/>
              <a:t>Part 3: attribution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49458937"/>
              </p:ext>
            </p:extLst>
          </p:nvPr>
        </p:nvGraphicFramePr>
        <p:xfrm>
          <a:off x="304800" y="1124744"/>
          <a:ext cx="8686800" cy="4955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56257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332656"/>
            <a:ext cx="5184576" cy="864096"/>
          </a:xfrm>
          <a:solidFill>
            <a:schemeClr val="bg1">
              <a:lumMod val="95000"/>
            </a:schemeClr>
          </a:solidFill>
          <a:ln>
            <a:solidFill>
              <a:schemeClr val="tx1"/>
            </a:solidFill>
          </a:ln>
        </p:spPr>
        <p:txBody>
          <a:bodyPr>
            <a:noAutofit/>
          </a:bodyPr>
          <a:lstStyle/>
          <a:p>
            <a:pPr algn="ctr"/>
            <a:r>
              <a:rPr lang="en-GB" sz="2800" dirty="0"/>
              <a:t>Naïve scientist approach</a:t>
            </a:r>
          </a:p>
        </p:txBody>
      </p:sp>
      <p:sp>
        <p:nvSpPr>
          <p:cNvPr id="3" name="Content Placeholder 2"/>
          <p:cNvSpPr>
            <a:spLocks noGrp="1"/>
          </p:cNvSpPr>
          <p:nvPr>
            <p:ph idx="1"/>
          </p:nvPr>
        </p:nvSpPr>
        <p:spPr>
          <a:xfrm>
            <a:off x="304800" y="1340768"/>
            <a:ext cx="8686800" cy="4739357"/>
          </a:xfrm>
          <a:solidFill>
            <a:schemeClr val="accent3">
              <a:lumMod val="20000"/>
              <a:lumOff val="80000"/>
            </a:schemeClr>
          </a:solidFill>
          <a:ln>
            <a:solidFill>
              <a:schemeClr val="tx1"/>
            </a:solidFill>
          </a:ln>
        </p:spPr>
        <p:txBody>
          <a:bodyPr>
            <a:normAutofit/>
          </a:bodyPr>
          <a:lstStyle/>
          <a:p>
            <a:r>
              <a:rPr lang="en-GB" sz="2800" dirty="0"/>
              <a:t>We are prone to over relying on intentions as explanations (</a:t>
            </a:r>
            <a:r>
              <a:rPr lang="en-GB" sz="2800" dirty="0" err="1"/>
              <a:t>Heider</a:t>
            </a:r>
            <a:r>
              <a:rPr lang="en-GB" sz="2800" dirty="0"/>
              <a:t> &amp; </a:t>
            </a:r>
            <a:r>
              <a:rPr lang="en-GB" sz="2800" dirty="0" err="1"/>
              <a:t>Simmel</a:t>
            </a:r>
            <a:r>
              <a:rPr lang="en-GB" sz="2800" dirty="0"/>
              <a:t>, 1944)</a:t>
            </a:r>
            <a:br>
              <a:rPr lang="en-GB" sz="2800" dirty="0"/>
            </a:br>
            <a:r>
              <a:rPr lang="en-GB" sz="2800" dirty="0" smtClean="0"/>
              <a:t>Ordinary </a:t>
            </a:r>
            <a:r>
              <a:rPr lang="en-GB" sz="2800" dirty="0"/>
              <a:t>people are rational, scientific thinkers who make causal attributions using similar processes as scientists (</a:t>
            </a:r>
            <a:r>
              <a:rPr lang="en-GB" sz="2800" dirty="0" err="1"/>
              <a:t>Heider</a:t>
            </a:r>
            <a:r>
              <a:rPr lang="en-GB" sz="2800" dirty="0"/>
              <a:t>, 1958</a:t>
            </a:r>
            <a:r>
              <a:rPr lang="en-GB" sz="2800" dirty="0" smtClean="0"/>
              <a:t>)</a:t>
            </a:r>
            <a:endParaRPr lang="en-GB" sz="2800" dirty="0"/>
          </a:p>
          <a:p>
            <a:r>
              <a:rPr lang="en-GB" sz="2800" dirty="0"/>
              <a:t>They seek parsimonious explanations for complex social </a:t>
            </a:r>
            <a:r>
              <a:rPr lang="en-GB" sz="2800" dirty="0" smtClean="0"/>
              <a:t>puzzles</a:t>
            </a:r>
            <a:endParaRPr lang="en-GB" sz="2800" dirty="0"/>
          </a:p>
          <a:p>
            <a:r>
              <a:rPr lang="en-GB" sz="2800" dirty="0"/>
              <a:t>People make external attributions (e.g., social pressure) and internal attributions (e.g</a:t>
            </a:r>
            <a:r>
              <a:rPr lang="en-GB" sz="2800" dirty="0" smtClean="0"/>
              <a:t>., someone’s personality</a:t>
            </a:r>
            <a:r>
              <a:rPr lang="en-GB" sz="2800" dirty="0"/>
              <a:t>) for behaviours</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5085184"/>
            <a:ext cx="2762250" cy="16573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15936301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20000"/>
              <a:lumOff val="80000"/>
            </a:schemeClr>
          </a:solidFill>
          <a:ln>
            <a:solidFill>
              <a:schemeClr val="tx1"/>
            </a:solidFill>
          </a:ln>
        </p:spPr>
        <p:txBody>
          <a:bodyPr/>
          <a:lstStyle/>
          <a:p>
            <a:r>
              <a:rPr lang="en-GB" dirty="0" smtClean="0"/>
              <a:t>Correspondence inference theory</a:t>
            </a:r>
            <a:endParaRPr lang="en-GB" dirty="0"/>
          </a:p>
        </p:txBody>
      </p:sp>
      <p:sp>
        <p:nvSpPr>
          <p:cNvPr id="3" name="Content Placeholder 2"/>
          <p:cNvSpPr>
            <a:spLocks noGrp="1"/>
          </p:cNvSpPr>
          <p:nvPr>
            <p:ph idx="1"/>
          </p:nvPr>
        </p:nvSpPr>
        <p:spPr>
          <a:solidFill>
            <a:srgbClr val="FFCC99"/>
          </a:solidFill>
          <a:ln>
            <a:solidFill>
              <a:schemeClr val="tx1"/>
            </a:solidFill>
          </a:ln>
        </p:spPr>
        <p:txBody>
          <a:bodyPr>
            <a:normAutofit fontScale="85000" lnSpcReduction="10000"/>
          </a:bodyPr>
          <a:lstStyle/>
          <a:p>
            <a:r>
              <a:rPr lang="en-GB" dirty="0"/>
              <a:t>People attempt to infer whether a person’s action is caused by internal dispositions (Jones &amp; Davis, 1965)</a:t>
            </a:r>
          </a:p>
          <a:p>
            <a:endParaRPr lang="en-GB" dirty="0"/>
          </a:p>
          <a:p>
            <a:r>
              <a:rPr lang="en-GB" dirty="0"/>
              <a:t>They do this by making correspondent inferences based on</a:t>
            </a:r>
          </a:p>
          <a:p>
            <a:r>
              <a:rPr lang="en-GB" dirty="0"/>
              <a:t>the extent the person had a choice to engage in the action</a:t>
            </a:r>
          </a:p>
          <a:p>
            <a:r>
              <a:rPr lang="en-GB" dirty="0"/>
              <a:t>whether the behaviour is expected</a:t>
            </a:r>
          </a:p>
          <a:p>
            <a:r>
              <a:rPr lang="en-GB" dirty="0"/>
              <a:t>what the intended consequences of the action might be</a:t>
            </a:r>
          </a:p>
          <a:p>
            <a:endParaRPr lang="en-GB" dirty="0"/>
          </a:p>
        </p:txBody>
      </p:sp>
    </p:spTree>
    <p:extLst>
      <p:ext uri="{BB962C8B-B14F-4D97-AF65-F5344CB8AC3E}">
        <p14:creationId xmlns:p14="http://schemas.microsoft.com/office/powerpoint/2010/main" val="242283074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457200"/>
            <a:ext cx="4824536" cy="838200"/>
          </a:xfrm>
          <a:solidFill>
            <a:schemeClr val="accent2">
              <a:lumMod val="20000"/>
              <a:lumOff val="80000"/>
            </a:schemeClr>
          </a:solidFill>
          <a:ln>
            <a:solidFill>
              <a:schemeClr val="tx1"/>
            </a:solidFill>
          </a:ln>
        </p:spPr>
        <p:txBody>
          <a:bodyPr/>
          <a:lstStyle/>
          <a:p>
            <a:r>
              <a:rPr lang="en-GB" dirty="0" smtClean="0"/>
              <a:t>Co variation model</a:t>
            </a:r>
            <a:endParaRPr lang="en-GB" dirty="0"/>
          </a:p>
        </p:txBody>
      </p:sp>
      <p:sp>
        <p:nvSpPr>
          <p:cNvPr id="3" name="Content Placeholder 2"/>
          <p:cNvSpPr>
            <a:spLocks noGrp="1"/>
          </p:cNvSpPr>
          <p:nvPr>
            <p:ph idx="1"/>
          </p:nvPr>
        </p:nvSpPr>
        <p:spPr>
          <a:solidFill>
            <a:schemeClr val="accent2">
              <a:lumMod val="40000"/>
              <a:lumOff val="60000"/>
            </a:schemeClr>
          </a:solidFill>
          <a:ln>
            <a:solidFill>
              <a:schemeClr val="tx1"/>
            </a:solidFill>
          </a:ln>
        </p:spPr>
        <p:txBody>
          <a:bodyPr>
            <a:normAutofit fontScale="77500" lnSpcReduction="20000"/>
          </a:bodyPr>
          <a:lstStyle/>
          <a:p>
            <a:r>
              <a:rPr lang="en-GB" dirty="0"/>
              <a:t>People typically attribute the cause of a behaviour to a factor which </a:t>
            </a:r>
            <a:r>
              <a:rPr lang="en-GB" dirty="0" err="1"/>
              <a:t>covaries</a:t>
            </a:r>
            <a:r>
              <a:rPr lang="en-GB" dirty="0"/>
              <a:t> most clearly with the behaviour (Kelley, 1967)</a:t>
            </a:r>
          </a:p>
          <a:p>
            <a:endParaRPr lang="en-GB" dirty="0"/>
          </a:p>
          <a:p>
            <a:r>
              <a:rPr lang="en-GB" dirty="0" smtClean="0"/>
              <a:t>Co-variation </a:t>
            </a:r>
            <a:r>
              <a:rPr lang="en-GB" dirty="0"/>
              <a:t>principle</a:t>
            </a:r>
          </a:p>
          <a:p>
            <a:r>
              <a:rPr lang="en-GB" dirty="0"/>
              <a:t>The attribution of events to conditions that tend to be present when the event happens and absent when it does not</a:t>
            </a:r>
          </a:p>
          <a:p>
            <a:endParaRPr lang="en-GB" dirty="0"/>
          </a:p>
          <a:p>
            <a:r>
              <a:rPr lang="en-GB" dirty="0"/>
              <a:t>Three dimensions of information about covariance</a:t>
            </a:r>
          </a:p>
          <a:p>
            <a:r>
              <a:rPr lang="en-GB" dirty="0"/>
              <a:t>Consensus, distinctiveness, consistency</a:t>
            </a:r>
          </a:p>
          <a:p>
            <a:r>
              <a:rPr lang="en-GB" dirty="0"/>
              <a:t>If there is no relationship between a specific cause and behaviour, the cause is discounted in favour of another</a:t>
            </a:r>
          </a:p>
          <a:p>
            <a:endParaRPr lang="en-GB" dirty="0"/>
          </a:p>
        </p:txBody>
      </p:sp>
    </p:spTree>
    <p:extLst>
      <p:ext uri="{BB962C8B-B14F-4D97-AF65-F5344CB8AC3E}">
        <p14:creationId xmlns:p14="http://schemas.microsoft.com/office/powerpoint/2010/main" val="381218993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123956779"/>
              </p:ext>
            </p:extLst>
          </p:nvPr>
        </p:nvGraphicFramePr>
        <p:xfrm>
          <a:off x="323528" y="548680"/>
          <a:ext cx="8686800" cy="5832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60945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457200"/>
            <a:ext cx="5472608" cy="838200"/>
          </a:xfrm>
          <a:solidFill>
            <a:schemeClr val="accent1">
              <a:lumMod val="20000"/>
              <a:lumOff val="80000"/>
            </a:schemeClr>
          </a:solidFill>
          <a:ln>
            <a:solidFill>
              <a:schemeClr val="tx1"/>
            </a:solidFill>
          </a:ln>
        </p:spPr>
        <p:txBody>
          <a:bodyPr>
            <a:normAutofit fontScale="90000"/>
          </a:bodyPr>
          <a:lstStyle/>
          <a:p>
            <a:pPr algn="ctr"/>
            <a:r>
              <a:rPr lang="en-GB" dirty="0" smtClean="0"/>
              <a:t>Extending Kelly`s model</a:t>
            </a:r>
            <a:endParaRPr lang="en-GB" dirty="0"/>
          </a:p>
        </p:txBody>
      </p:sp>
      <p:sp>
        <p:nvSpPr>
          <p:cNvPr id="3" name="Content Placeholder 2"/>
          <p:cNvSpPr>
            <a:spLocks noGrp="1"/>
          </p:cNvSpPr>
          <p:nvPr>
            <p:ph idx="1"/>
          </p:nvPr>
        </p:nvSpPr>
        <p:spPr>
          <a:solidFill>
            <a:schemeClr val="accent1">
              <a:lumMod val="40000"/>
              <a:lumOff val="60000"/>
            </a:schemeClr>
          </a:solidFill>
          <a:ln>
            <a:solidFill>
              <a:schemeClr val="tx1"/>
            </a:solidFill>
          </a:ln>
        </p:spPr>
        <p:txBody>
          <a:bodyPr>
            <a:normAutofit fontScale="92500" lnSpcReduction="10000"/>
          </a:bodyPr>
          <a:lstStyle/>
          <a:p>
            <a:r>
              <a:rPr lang="en-GB" dirty="0"/>
              <a:t>Improved analysis of </a:t>
            </a:r>
            <a:r>
              <a:rPr lang="en-GB" dirty="0" err="1"/>
              <a:t>covariation</a:t>
            </a:r>
            <a:r>
              <a:rPr lang="en-GB" dirty="0"/>
              <a:t> between events, persons, stimuli and occasions</a:t>
            </a:r>
          </a:p>
          <a:p>
            <a:r>
              <a:rPr lang="en-GB" dirty="0"/>
              <a:t>People appear to over attribute events to the person when they have incomplete information (McArthur, 1972) </a:t>
            </a:r>
          </a:p>
          <a:p>
            <a:r>
              <a:rPr lang="en-GB" dirty="0"/>
              <a:t>E.g., does Mike swear more than other people in general?</a:t>
            </a:r>
          </a:p>
          <a:p>
            <a:r>
              <a:rPr lang="en-GB" dirty="0"/>
              <a:t>When people have complete information, they follow the </a:t>
            </a:r>
            <a:r>
              <a:rPr lang="en-GB" dirty="0" err="1"/>
              <a:t>covariation</a:t>
            </a:r>
            <a:r>
              <a:rPr lang="en-GB" dirty="0"/>
              <a:t> principle without systematic errors (e.g., Cheng &amp; </a:t>
            </a:r>
            <a:r>
              <a:rPr lang="en-GB" dirty="0" err="1"/>
              <a:t>Novick</a:t>
            </a:r>
            <a:r>
              <a:rPr lang="en-GB" dirty="0"/>
              <a:t>, 1990)</a:t>
            </a:r>
          </a:p>
          <a:p>
            <a:endParaRPr lang="en-GB" dirty="0"/>
          </a:p>
        </p:txBody>
      </p:sp>
    </p:spTree>
    <p:extLst>
      <p:ext uri="{BB962C8B-B14F-4D97-AF65-F5344CB8AC3E}">
        <p14:creationId xmlns:p14="http://schemas.microsoft.com/office/powerpoint/2010/main" val="323227972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solidFill>
            <a:schemeClr val="accent1">
              <a:lumMod val="20000"/>
              <a:lumOff val="80000"/>
            </a:schemeClr>
          </a:solidFill>
          <a:ln>
            <a:solidFill>
              <a:schemeClr val="tx1"/>
            </a:solidFill>
          </a:ln>
        </p:spPr>
        <p:txBody>
          <a:bodyPr>
            <a:normAutofit fontScale="90000"/>
          </a:bodyPr>
          <a:lstStyle/>
          <a:p>
            <a:pPr eaLnBrk="1" hangingPunct="1"/>
            <a:r>
              <a:rPr lang="en-GB" dirty="0">
                <a:latin typeface="Arial Narrow" charset="0"/>
              </a:rPr>
              <a:t>Extending Kelley’s naïve scientist </a:t>
            </a:r>
            <a:r>
              <a:rPr lang="en-GB" dirty="0" smtClean="0">
                <a:latin typeface="Arial Narrow" charset="0"/>
              </a:rPr>
              <a:t>approach </a:t>
            </a:r>
            <a:endParaRPr lang="en-US" dirty="0">
              <a:latin typeface="Arial Narrow" charset="0"/>
            </a:endParaRPr>
          </a:p>
        </p:txBody>
      </p:sp>
      <p:sp>
        <p:nvSpPr>
          <p:cNvPr id="23555" name="Content Placeholder 2"/>
          <p:cNvSpPr>
            <a:spLocks noGrp="1"/>
          </p:cNvSpPr>
          <p:nvPr>
            <p:ph idx="1"/>
          </p:nvPr>
        </p:nvSpPr>
        <p:spPr>
          <a:xfrm>
            <a:off x="451338" y="1844823"/>
            <a:ext cx="8229600" cy="4320481"/>
          </a:xfrm>
          <a:solidFill>
            <a:schemeClr val="accent1">
              <a:lumMod val="40000"/>
              <a:lumOff val="60000"/>
            </a:schemeClr>
          </a:solidFill>
          <a:ln>
            <a:solidFill>
              <a:schemeClr val="tx1"/>
            </a:solidFill>
          </a:ln>
        </p:spPr>
        <p:txBody>
          <a:bodyPr/>
          <a:lstStyle/>
          <a:p>
            <a:pPr eaLnBrk="1" hangingPunct="1">
              <a:buFont typeface="Arial" charset="0"/>
              <a:buNone/>
            </a:pPr>
            <a:r>
              <a:rPr lang="en-US" i="1" dirty="0">
                <a:latin typeface="Arial Narrow" charset="0"/>
              </a:rPr>
              <a:t>	</a:t>
            </a:r>
          </a:p>
        </p:txBody>
      </p:sp>
      <p:sp>
        <p:nvSpPr>
          <p:cNvPr id="23556" name="TextBox 3"/>
          <p:cNvSpPr txBox="1">
            <a:spLocks noChangeArrowheads="1"/>
          </p:cNvSpPr>
          <p:nvPr/>
        </p:nvSpPr>
        <p:spPr bwMode="auto">
          <a:xfrm>
            <a:off x="611560" y="2204864"/>
            <a:ext cx="7707922" cy="4401205"/>
          </a:xfrm>
          <a:prstGeom prst="rect">
            <a:avLst/>
          </a:prstGeom>
          <a:noFill/>
          <a:ln w="9525">
            <a:noFill/>
            <a:miter lim="800000"/>
            <a:headEnd/>
            <a:tailEnd/>
          </a:ln>
        </p:spPr>
        <p:txBody>
          <a:bodyPr wrap="square">
            <a:prstTxWarp prst="textNoShape">
              <a:avLst/>
            </a:prstTxWarp>
            <a:spAutoFit/>
          </a:bodyPr>
          <a:lstStyle/>
          <a:p>
            <a:pPr marL="285750" indent="-285750">
              <a:buFontTx/>
              <a:buChar char="•"/>
            </a:pPr>
            <a:r>
              <a:rPr lang="en-GB" sz="2800" dirty="0" smtClean="0">
                <a:latin typeface="Arial Narrow" charset="0"/>
              </a:rPr>
              <a:t>Beyond the covariation principle</a:t>
            </a:r>
          </a:p>
          <a:p>
            <a:pPr marL="742950" lvl="1" indent="-285750">
              <a:buFontTx/>
              <a:buChar char="•"/>
            </a:pPr>
            <a:r>
              <a:rPr lang="en-GB" sz="2800" dirty="0" smtClean="0">
                <a:latin typeface="Arial Narrow" charset="0"/>
              </a:rPr>
              <a:t>People are more likely to make an attribution for a factor (e.g., Mike) when they know there are no ‘third causes’, that could be responsible for the covariation with the behaviour (e.g., swearing)</a:t>
            </a:r>
          </a:p>
          <a:p>
            <a:pPr marL="742950" lvl="1" indent="-285750">
              <a:buFontTx/>
              <a:buChar char="•"/>
            </a:pPr>
            <a:r>
              <a:rPr lang="en-GB" sz="2800" dirty="0" smtClean="0">
                <a:latin typeface="Arial Narrow" charset="0"/>
              </a:rPr>
              <a:t>Only under these conditions will they grant causal power to Mike (Cheng, 1997)</a:t>
            </a:r>
          </a:p>
          <a:p>
            <a:pPr marL="742950" lvl="1" indent="-285750">
              <a:buFontTx/>
              <a:buChar char="•"/>
            </a:pPr>
            <a:r>
              <a:rPr lang="en-GB" sz="2800" dirty="0" smtClean="0">
                <a:latin typeface="Arial Narrow" charset="0"/>
              </a:rPr>
              <a:t>Also, is there a causal mechanism for A to cause B? (Ahn et al., 1995)</a:t>
            </a:r>
          </a:p>
          <a:p>
            <a:pPr marL="285750" indent="-285750">
              <a:buFontTx/>
              <a:buChar char="•"/>
            </a:pPr>
            <a:endParaRPr lang="en-GB" sz="2800" dirty="0" smtClean="0">
              <a:latin typeface="Arial Narrow" charset="0"/>
            </a:endParaRPr>
          </a:p>
        </p:txBody>
      </p:sp>
    </p:spTree>
    <p:extLst>
      <p:ext uri="{BB962C8B-B14F-4D97-AF65-F5344CB8AC3E}">
        <p14:creationId xmlns:p14="http://schemas.microsoft.com/office/powerpoint/2010/main" val="208751813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solidFill>
            <a:schemeClr val="accent4">
              <a:lumMod val="20000"/>
              <a:lumOff val="80000"/>
            </a:schemeClr>
          </a:solidFill>
          <a:ln>
            <a:solidFill>
              <a:schemeClr val="tx1"/>
            </a:solidFill>
          </a:ln>
        </p:spPr>
        <p:txBody>
          <a:bodyPr/>
          <a:lstStyle/>
          <a:p>
            <a:pPr eaLnBrk="1" hangingPunct="1"/>
            <a:r>
              <a:rPr lang="en-GB" dirty="0">
                <a:latin typeface="Arial Narrow" charset="0"/>
              </a:rPr>
              <a:t>Two famous ‘errors’ in attribution</a:t>
            </a:r>
            <a:endParaRPr lang="en-US" dirty="0">
              <a:latin typeface="Arial Narrow" charset="0"/>
            </a:endParaRPr>
          </a:p>
        </p:txBody>
      </p:sp>
      <p:sp>
        <p:nvSpPr>
          <p:cNvPr id="24579" name="Content Placeholder 2"/>
          <p:cNvSpPr>
            <a:spLocks noGrp="1"/>
          </p:cNvSpPr>
          <p:nvPr>
            <p:ph idx="1"/>
          </p:nvPr>
        </p:nvSpPr>
        <p:spPr>
          <a:xfrm>
            <a:off x="492369" y="1844824"/>
            <a:ext cx="8121161" cy="4464496"/>
          </a:xfrm>
          <a:solidFill>
            <a:srgbClr val="66FFFF"/>
          </a:solidFill>
          <a:ln>
            <a:solidFill>
              <a:schemeClr val="tx1"/>
            </a:solidFill>
          </a:ln>
        </p:spPr>
        <p:txBody>
          <a:bodyPr>
            <a:normAutofit/>
          </a:bodyPr>
          <a:lstStyle/>
          <a:p>
            <a:pPr marL="0" indent="0" eaLnBrk="1" hangingPunct="1"/>
            <a:r>
              <a:rPr lang="en-GB" sz="2800" dirty="0">
                <a:latin typeface="Arial Narrow" charset="0"/>
              </a:rPr>
              <a:t> Fundamental attribution error (correspondence bias</a:t>
            </a:r>
            <a:r>
              <a:rPr lang="en-GB" sz="2800" dirty="0" smtClean="0">
                <a:latin typeface="Arial Narrow" charset="0"/>
              </a:rPr>
              <a:t>)</a:t>
            </a:r>
          </a:p>
          <a:p>
            <a:pPr marL="717550" lvl="1" indent="-357188" eaLnBrk="1" hangingPunct="1"/>
            <a:r>
              <a:rPr lang="en-GB" sz="2800" dirty="0" smtClean="0">
                <a:latin typeface="Arial Narrow" charset="0"/>
              </a:rPr>
              <a:t>Tendency to attribute behaviour to the person when there is insufficient evidence to do so and there is evidence that something about the situation may have caused the behaviour (Jones, 1979)</a:t>
            </a:r>
          </a:p>
          <a:p>
            <a:pPr marL="717550" lvl="1" indent="-357188" eaLnBrk="1" hangingPunct="1"/>
            <a:r>
              <a:rPr lang="en-GB" sz="2800" dirty="0" smtClean="0">
                <a:latin typeface="Arial Narrow" charset="0"/>
              </a:rPr>
              <a:t>Jones and Harris- figure 3.4 on next slide</a:t>
            </a:r>
          </a:p>
          <a:p>
            <a:pPr marL="717550" lvl="1" indent="-357188" eaLnBrk="1" hangingPunct="1"/>
            <a:r>
              <a:rPr lang="en-GB" sz="2800" dirty="0" smtClean="0">
                <a:latin typeface="Arial Narrow" charset="0"/>
              </a:rPr>
              <a:t>Stronger in Western cultures (Nisbett et al., 2001)</a:t>
            </a:r>
          </a:p>
          <a:p>
            <a:pPr marL="717550" lvl="1" indent="-357188" eaLnBrk="1" hangingPunct="1"/>
            <a:r>
              <a:rPr lang="en-GB" sz="2800" dirty="0" smtClean="0">
                <a:latin typeface="Arial Narrow" charset="0"/>
              </a:rPr>
              <a:t>Reduced with time, concentration, information and motivation (e.g., Gilbert &amp; Malone, 1995)</a:t>
            </a:r>
          </a:p>
          <a:p>
            <a:pPr marL="0" indent="0" eaLnBrk="1" hangingPunct="1">
              <a:buFont typeface="Arial" charset="0"/>
              <a:buNone/>
            </a:pPr>
            <a:endParaRPr lang="en-GB" sz="2800" dirty="0">
              <a:latin typeface="Arial Narrow" charset="0"/>
            </a:endParaRPr>
          </a:p>
          <a:p>
            <a:pPr marL="0" indent="0" eaLnBrk="1" hangingPunct="1">
              <a:buFont typeface="Arial" charset="0"/>
              <a:buNone/>
            </a:pPr>
            <a:endParaRPr lang="en-US" sz="2800" dirty="0">
              <a:latin typeface="Arial Narrow" charset="0"/>
            </a:endParaRPr>
          </a:p>
        </p:txBody>
      </p:sp>
    </p:spTree>
    <p:extLst>
      <p:ext uri="{BB962C8B-B14F-4D97-AF65-F5344CB8AC3E}">
        <p14:creationId xmlns:p14="http://schemas.microsoft.com/office/powerpoint/2010/main" val="159435035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20000"/>
              <a:lumOff val="80000"/>
            </a:schemeClr>
          </a:solidFill>
          <a:ln>
            <a:solidFill>
              <a:schemeClr val="tx1"/>
            </a:solidFill>
          </a:ln>
        </p:spPr>
        <p:txBody>
          <a:bodyPr>
            <a:normAutofit/>
          </a:bodyPr>
          <a:lstStyle/>
          <a:p>
            <a:r>
              <a:rPr lang="en-US" dirty="0" smtClean="0"/>
              <a:t>Two famous ‘errors’ in attribution </a:t>
            </a:r>
            <a:endParaRPr lang="en-US" dirty="0"/>
          </a:p>
        </p:txBody>
      </p:sp>
      <p:pic>
        <p:nvPicPr>
          <p:cNvPr id="4" name="Picture 7"/>
          <p:cNvPicPr>
            <a:picLocks noChangeAspect="1" noChangeArrowheads="1"/>
          </p:cNvPicPr>
          <p:nvPr/>
        </p:nvPicPr>
        <p:blipFill>
          <a:blip r:embed="rId2"/>
          <a:srcRect/>
          <a:stretch>
            <a:fillRect/>
          </a:stretch>
        </p:blipFill>
        <p:spPr bwMode="auto">
          <a:xfrm>
            <a:off x="539552" y="1828800"/>
            <a:ext cx="2441041" cy="4605010"/>
          </a:xfrm>
          <a:prstGeom prst="rect">
            <a:avLst/>
          </a:prstGeom>
          <a:noFill/>
          <a:ln w="9525">
            <a:solidFill>
              <a:schemeClr val="bg2">
                <a:lumMod val="25000"/>
              </a:schemeClr>
            </a:solidFill>
            <a:miter lim="800000"/>
            <a:headEnd/>
            <a:tailEnd/>
          </a:ln>
        </p:spPr>
      </p:pic>
      <p:pic>
        <p:nvPicPr>
          <p:cNvPr id="5" name="Picture 6"/>
          <p:cNvPicPr>
            <a:picLocks noChangeAspect="1" noChangeArrowheads="1"/>
          </p:cNvPicPr>
          <p:nvPr/>
        </p:nvPicPr>
        <p:blipFill>
          <a:blip r:embed="rId3"/>
          <a:srcRect/>
          <a:stretch>
            <a:fillRect/>
          </a:stretch>
        </p:blipFill>
        <p:spPr bwMode="auto">
          <a:xfrm>
            <a:off x="3376247" y="1828800"/>
            <a:ext cx="5156193" cy="4612252"/>
          </a:xfrm>
          <a:prstGeom prst="rect">
            <a:avLst/>
          </a:prstGeom>
          <a:noFill/>
          <a:ln w="9525">
            <a:solidFill>
              <a:schemeClr val="bg2">
                <a:lumMod val="25000"/>
              </a:schemeClr>
            </a:solidFill>
            <a:miter lim="800000"/>
            <a:headEnd/>
            <a:tailEnd/>
          </a:ln>
        </p:spPr>
      </p:pic>
    </p:spTree>
    <p:extLst>
      <p:ext uri="{BB962C8B-B14F-4D97-AF65-F5344CB8AC3E}">
        <p14:creationId xmlns:p14="http://schemas.microsoft.com/office/powerpoint/2010/main" val="263035930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solidFill>
            <a:schemeClr val="accent5">
              <a:lumMod val="20000"/>
              <a:lumOff val="80000"/>
            </a:schemeClr>
          </a:solidFill>
          <a:ln>
            <a:solidFill>
              <a:schemeClr val="tx1"/>
            </a:solidFill>
          </a:ln>
        </p:spPr>
        <p:txBody>
          <a:bodyPr>
            <a:normAutofit fontScale="90000"/>
          </a:bodyPr>
          <a:lstStyle/>
          <a:p>
            <a:pPr eaLnBrk="1" hangingPunct="1"/>
            <a:r>
              <a:rPr lang="en-US" dirty="0">
                <a:latin typeface="Arial Narrow" charset="0"/>
              </a:rPr>
              <a:t>Two famous ‘errors’ in attribution  (cont.)</a:t>
            </a:r>
          </a:p>
        </p:txBody>
      </p:sp>
      <p:sp>
        <p:nvSpPr>
          <p:cNvPr id="25603" name="Content Placeholder 2"/>
          <p:cNvSpPr>
            <a:spLocks noGrp="1"/>
          </p:cNvSpPr>
          <p:nvPr>
            <p:ph idx="1"/>
          </p:nvPr>
        </p:nvSpPr>
        <p:spPr>
          <a:xfrm>
            <a:off x="179512" y="1978110"/>
            <a:ext cx="5400600" cy="4691250"/>
          </a:xfrm>
          <a:solidFill>
            <a:schemeClr val="accent5">
              <a:lumMod val="40000"/>
              <a:lumOff val="60000"/>
            </a:schemeClr>
          </a:solidFill>
          <a:ln>
            <a:solidFill>
              <a:schemeClr val="tx1"/>
            </a:solidFill>
          </a:ln>
        </p:spPr>
        <p:txBody>
          <a:bodyPr>
            <a:normAutofit/>
          </a:bodyPr>
          <a:lstStyle/>
          <a:p>
            <a:pPr eaLnBrk="1" hangingPunct="1"/>
            <a:endParaRPr lang="en-GB" sz="2800" dirty="0">
              <a:latin typeface="Arial Narrow" charset="0"/>
            </a:endParaRPr>
          </a:p>
          <a:p>
            <a:pPr eaLnBrk="1" hangingPunct="1"/>
            <a:r>
              <a:rPr lang="en-GB" sz="2800" dirty="0" smtClean="0">
                <a:latin typeface="Arial Narrow" charset="0"/>
              </a:rPr>
              <a:t>Actor-observer bias (Malle, 2006)</a:t>
            </a:r>
          </a:p>
          <a:p>
            <a:pPr lvl="1" eaLnBrk="1" hangingPunct="1"/>
            <a:r>
              <a:rPr lang="en-GB" sz="2800" dirty="0" smtClean="0">
                <a:latin typeface="Arial Narrow" charset="0"/>
              </a:rPr>
              <a:t>Tendency </a:t>
            </a:r>
            <a:r>
              <a:rPr lang="en-GB" sz="2800" dirty="0">
                <a:latin typeface="Arial Narrow" charset="0"/>
              </a:rPr>
              <a:t>for actors to attribute their own behaviours to the situation</a:t>
            </a:r>
            <a:r>
              <a:rPr lang="en-GB" sz="2800" dirty="0" smtClean="0">
                <a:latin typeface="Arial Narrow" charset="0"/>
              </a:rPr>
              <a:t> and </a:t>
            </a:r>
            <a:r>
              <a:rPr lang="en-GB" sz="2800" dirty="0">
                <a:latin typeface="Arial Narrow" charset="0"/>
              </a:rPr>
              <a:t>for observers to explain behaviours in terms of personality </a:t>
            </a:r>
            <a:r>
              <a:rPr lang="en-GB" sz="2800" dirty="0" smtClean="0">
                <a:latin typeface="Arial Narrow" charset="0"/>
              </a:rPr>
              <a:t>traits</a:t>
            </a:r>
          </a:p>
          <a:p>
            <a:pPr lvl="1" eaLnBrk="1" hangingPunct="1"/>
            <a:r>
              <a:rPr lang="en-GB" sz="2800" dirty="0" smtClean="0">
                <a:latin typeface="Arial Narrow" charset="0"/>
              </a:rPr>
              <a:t>Enhanced by valence of behaviour (Malle, 2006)</a:t>
            </a:r>
            <a:endParaRPr lang="en-US" sz="2800" dirty="0">
              <a:latin typeface="Arial Narrow" charset="0"/>
            </a:endParaRPr>
          </a:p>
        </p:txBody>
      </p:sp>
      <p:pic>
        <p:nvPicPr>
          <p:cNvPr id="25604" name="Picture 4"/>
          <p:cNvPicPr>
            <a:picLocks noChangeAspect="1" noChangeArrowheads="1"/>
          </p:cNvPicPr>
          <p:nvPr/>
        </p:nvPicPr>
        <p:blipFill>
          <a:blip r:embed="rId3"/>
          <a:srcRect/>
          <a:stretch>
            <a:fillRect/>
          </a:stretch>
        </p:blipFill>
        <p:spPr bwMode="auto">
          <a:xfrm>
            <a:off x="5724129" y="2348880"/>
            <a:ext cx="3281500" cy="4320480"/>
          </a:xfrm>
          <a:prstGeom prst="rect">
            <a:avLst/>
          </a:prstGeom>
          <a:noFill/>
          <a:ln w="9525">
            <a:solidFill>
              <a:schemeClr val="bg2">
                <a:lumMod val="25000"/>
              </a:schemeClr>
            </a:solidFill>
            <a:miter lim="800000"/>
            <a:headEnd/>
            <a:tailEnd/>
          </a:ln>
        </p:spPr>
      </p:pic>
      <p:pic>
        <p:nvPicPr>
          <p:cNvPr id="25605" name="Picture 5"/>
          <p:cNvPicPr>
            <a:picLocks noChangeAspect="1" noChangeArrowheads="1"/>
          </p:cNvPicPr>
          <p:nvPr/>
        </p:nvPicPr>
        <p:blipFill>
          <a:blip r:embed="rId4"/>
          <a:srcRect/>
          <a:stretch>
            <a:fillRect/>
          </a:stretch>
        </p:blipFill>
        <p:spPr bwMode="auto">
          <a:xfrm>
            <a:off x="7105334" y="116632"/>
            <a:ext cx="1900294" cy="1872208"/>
          </a:xfrm>
          <a:prstGeom prst="rect">
            <a:avLst/>
          </a:prstGeom>
          <a:noFill/>
          <a:ln w="9525">
            <a:solidFill>
              <a:schemeClr val="bg2">
                <a:lumMod val="25000"/>
              </a:schemeClr>
            </a:solidFill>
            <a:miter lim="800000"/>
            <a:headEnd/>
            <a:tailEnd/>
          </a:ln>
        </p:spPr>
      </p:pic>
    </p:spTree>
    <p:extLst>
      <p:ext uri="{BB962C8B-B14F-4D97-AF65-F5344CB8AC3E}">
        <p14:creationId xmlns:p14="http://schemas.microsoft.com/office/powerpoint/2010/main" val="64097057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259632" y="457200"/>
            <a:ext cx="6552728" cy="838200"/>
          </a:xfrm>
          <a:solidFill>
            <a:schemeClr val="bg2">
              <a:lumMod val="90000"/>
            </a:schemeClr>
          </a:solidFill>
          <a:ln>
            <a:solidFill>
              <a:schemeClr val="tx1"/>
            </a:solidFill>
          </a:ln>
        </p:spPr>
        <p:txBody>
          <a:bodyPr/>
          <a:lstStyle/>
          <a:p>
            <a:pPr algn="ctr" eaLnBrk="1" hangingPunct="1"/>
            <a:r>
              <a:rPr lang="en-US" dirty="0">
                <a:latin typeface="Arial Narrow" charset="0"/>
              </a:rPr>
              <a:t>Other biases</a:t>
            </a:r>
            <a:r>
              <a:rPr lang="en-US" dirty="0" smtClean="0">
                <a:latin typeface="Arial Narrow" charset="0"/>
              </a:rPr>
              <a:t> and </a:t>
            </a:r>
            <a:r>
              <a:rPr lang="en-US" dirty="0">
                <a:latin typeface="Arial Narrow" charset="0"/>
              </a:rPr>
              <a:t>errors</a:t>
            </a:r>
          </a:p>
        </p:txBody>
      </p:sp>
      <p:sp>
        <p:nvSpPr>
          <p:cNvPr id="26627" name="Content Placeholder 2"/>
          <p:cNvSpPr>
            <a:spLocks noGrp="1"/>
          </p:cNvSpPr>
          <p:nvPr>
            <p:ph idx="1"/>
          </p:nvPr>
        </p:nvSpPr>
        <p:spPr>
          <a:xfrm>
            <a:off x="539552" y="1341439"/>
            <a:ext cx="8041740" cy="4823865"/>
          </a:xfrm>
          <a:solidFill>
            <a:schemeClr val="bg2">
              <a:lumMod val="75000"/>
            </a:schemeClr>
          </a:solidFill>
          <a:ln>
            <a:solidFill>
              <a:schemeClr val="tx1"/>
            </a:solidFill>
          </a:ln>
        </p:spPr>
        <p:txBody>
          <a:bodyPr>
            <a:normAutofit fontScale="92500"/>
          </a:bodyPr>
          <a:lstStyle/>
          <a:p>
            <a:pPr lvl="1" eaLnBrk="1" hangingPunct="1">
              <a:buFontTx/>
              <a:buChar char="•"/>
            </a:pPr>
            <a:endParaRPr lang="en-GB" dirty="0" smtClean="0">
              <a:latin typeface="Arial Narrow" charset="0"/>
            </a:endParaRPr>
          </a:p>
          <a:p>
            <a:pPr lvl="1" eaLnBrk="1" hangingPunct="1">
              <a:buFontTx/>
              <a:buChar char="•"/>
            </a:pPr>
            <a:r>
              <a:rPr lang="en-GB" dirty="0" smtClean="0">
                <a:latin typeface="Arial Narrow" charset="0"/>
              </a:rPr>
              <a:t>People </a:t>
            </a:r>
            <a:r>
              <a:rPr lang="en-GB" dirty="0">
                <a:latin typeface="Arial Narrow" charset="0"/>
              </a:rPr>
              <a:t>are motivated tacticians, tending to use cognitive shortcuts (heuristics) to make attributions, so can be </a:t>
            </a:r>
            <a:r>
              <a:rPr lang="en-GB" dirty="0" smtClean="0">
                <a:latin typeface="Arial Narrow" charset="0"/>
              </a:rPr>
              <a:t>characterised </a:t>
            </a:r>
            <a:r>
              <a:rPr lang="en-GB" dirty="0">
                <a:latin typeface="Arial Narrow" charset="0"/>
              </a:rPr>
              <a:t>as</a:t>
            </a:r>
            <a:r>
              <a:rPr lang="en-GB" dirty="0" smtClean="0">
                <a:latin typeface="Arial Narrow" charset="0"/>
              </a:rPr>
              <a:t> ‘cognitive misers’ (Nisbett &amp; Ross, 1980)</a:t>
            </a:r>
          </a:p>
          <a:p>
            <a:pPr lvl="1" eaLnBrk="1" hangingPunct="1">
              <a:buFontTx/>
              <a:buChar char="•"/>
            </a:pPr>
            <a:r>
              <a:rPr lang="en-GB" dirty="0">
                <a:latin typeface="Arial Narrow" charset="0"/>
              </a:rPr>
              <a:t>Choice of shortcut is often influenced by personal </a:t>
            </a:r>
            <a:r>
              <a:rPr lang="en-GB" dirty="0" smtClean="0">
                <a:latin typeface="Arial Narrow" charset="0"/>
              </a:rPr>
              <a:t>motivations and self-serving tendencies</a:t>
            </a:r>
          </a:p>
          <a:p>
            <a:pPr lvl="2" eaLnBrk="1" hangingPunct="1">
              <a:buFont typeface="Lucida Grande"/>
              <a:buChar char="−"/>
            </a:pPr>
            <a:r>
              <a:rPr lang="en-GB" b="1" dirty="0" smtClean="0">
                <a:latin typeface="Arial Narrow" charset="0"/>
              </a:rPr>
              <a:t>Self-serving attribution bias (Arkin et al., 1980)</a:t>
            </a:r>
          </a:p>
          <a:p>
            <a:pPr lvl="2" eaLnBrk="1" hangingPunct="1">
              <a:buFont typeface="Lucida Grande"/>
              <a:buChar char="−"/>
            </a:pPr>
            <a:r>
              <a:rPr lang="en-GB" b="1" dirty="0" smtClean="0">
                <a:latin typeface="Arial Narrow" charset="0"/>
              </a:rPr>
              <a:t>Unrealistic optimism (Lerner et al., 2003)</a:t>
            </a:r>
          </a:p>
          <a:p>
            <a:pPr lvl="2" eaLnBrk="1" hangingPunct="1">
              <a:buFont typeface="Lucida Grande"/>
              <a:buChar char="−"/>
            </a:pPr>
            <a:r>
              <a:rPr lang="en-GB" b="1" dirty="0" smtClean="0">
                <a:latin typeface="Arial Narrow" charset="0"/>
              </a:rPr>
              <a:t>Illusion </a:t>
            </a:r>
            <a:r>
              <a:rPr lang="en-GB" b="1" dirty="0">
                <a:latin typeface="Arial Narrow" charset="0"/>
              </a:rPr>
              <a:t>of </a:t>
            </a:r>
            <a:r>
              <a:rPr lang="en-GB" b="1" dirty="0" smtClean="0">
                <a:latin typeface="Arial Narrow" charset="0"/>
              </a:rPr>
              <a:t>control (Langer, 1975)</a:t>
            </a:r>
          </a:p>
          <a:p>
            <a:pPr lvl="2" eaLnBrk="1" hangingPunct="1">
              <a:buFont typeface="Lucida Grande"/>
              <a:buChar char="−"/>
            </a:pPr>
            <a:r>
              <a:rPr lang="en-GB" b="1" dirty="0" smtClean="0">
                <a:latin typeface="Arial Narrow" charset="0"/>
              </a:rPr>
              <a:t>False </a:t>
            </a:r>
            <a:r>
              <a:rPr lang="en-GB" b="1" dirty="0">
                <a:latin typeface="Arial Narrow" charset="0"/>
              </a:rPr>
              <a:t>consensus </a:t>
            </a:r>
            <a:r>
              <a:rPr lang="en-GB" b="1" dirty="0" smtClean="0">
                <a:latin typeface="Arial Narrow" charset="0"/>
              </a:rPr>
              <a:t>effect (Ross et al., 1977)</a:t>
            </a:r>
          </a:p>
          <a:p>
            <a:pPr lvl="2" eaLnBrk="1" hangingPunct="1">
              <a:buFont typeface="Lucida Grande"/>
              <a:buChar char="−"/>
            </a:pPr>
            <a:r>
              <a:rPr lang="en-GB" b="1" dirty="0" smtClean="0">
                <a:latin typeface="Arial Narrow" charset="0"/>
              </a:rPr>
              <a:t>False </a:t>
            </a:r>
            <a:r>
              <a:rPr lang="en-GB" b="1" dirty="0">
                <a:latin typeface="Arial Narrow" charset="0"/>
              </a:rPr>
              <a:t>uniqueness </a:t>
            </a:r>
            <a:r>
              <a:rPr lang="en-GB" b="1" dirty="0" smtClean="0">
                <a:latin typeface="Arial Narrow" charset="0"/>
              </a:rPr>
              <a:t>effect (Ehrlinger et al., 2005)</a:t>
            </a:r>
          </a:p>
          <a:p>
            <a:pPr lvl="2" eaLnBrk="1" hangingPunct="1">
              <a:buFont typeface="Wingdings" charset="2"/>
              <a:buChar char="ü"/>
            </a:pPr>
            <a:endParaRPr lang="en-GB" b="1" dirty="0">
              <a:latin typeface="Arial Narrow" charset="0"/>
            </a:endParaRPr>
          </a:p>
          <a:p>
            <a:pPr lvl="2" eaLnBrk="1" hangingPunct="1">
              <a:buFont typeface="Wingdings" charset="2"/>
              <a:buChar char="ü"/>
            </a:pPr>
            <a:endParaRPr lang="en-US" dirty="0">
              <a:latin typeface="Arial Narrow" charset="0"/>
            </a:endParaRPr>
          </a:p>
        </p:txBody>
      </p:sp>
    </p:spTree>
    <p:extLst>
      <p:ext uri="{BB962C8B-B14F-4D97-AF65-F5344CB8AC3E}">
        <p14:creationId xmlns:p14="http://schemas.microsoft.com/office/powerpoint/2010/main" val="270979601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solidFill>
            <a:schemeClr val="accent3">
              <a:lumMod val="20000"/>
              <a:lumOff val="80000"/>
            </a:schemeClr>
          </a:solidFill>
          <a:ln>
            <a:solidFill>
              <a:schemeClr val="tx1"/>
            </a:solidFill>
          </a:ln>
        </p:spPr>
        <p:txBody>
          <a:bodyPr/>
          <a:lstStyle/>
          <a:p>
            <a:pPr algn="ctr" eaLnBrk="1" hangingPunct="1"/>
            <a:r>
              <a:rPr lang="en-US" dirty="0">
                <a:latin typeface="Arial Narrow" charset="0"/>
              </a:rPr>
              <a:t>Applications of attribution theory</a:t>
            </a:r>
          </a:p>
        </p:txBody>
      </p:sp>
      <p:sp>
        <p:nvSpPr>
          <p:cNvPr id="27651" name="Content Placeholder 4"/>
          <p:cNvSpPr>
            <a:spLocks noGrp="1"/>
          </p:cNvSpPr>
          <p:nvPr>
            <p:ph idx="1"/>
          </p:nvPr>
        </p:nvSpPr>
        <p:spPr>
          <a:xfrm>
            <a:off x="611560" y="1916832"/>
            <a:ext cx="7918938" cy="4392613"/>
          </a:xfrm>
          <a:solidFill>
            <a:srgbClr val="FFCC99"/>
          </a:solidFill>
          <a:ln>
            <a:solidFill>
              <a:schemeClr val="tx1"/>
            </a:solidFill>
          </a:ln>
        </p:spPr>
        <p:txBody>
          <a:bodyPr>
            <a:normAutofit fontScale="92500" lnSpcReduction="10000"/>
          </a:bodyPr>
          <a:lstStyle/>
          <a:p>
            <a:pPr eaLnBrk="1" hangingPunct="1">
              <a:buFontTx/>
              <a:buChar char="•"/>
            </a:pPr>
            <a:r>
              <a:rPr lang="en-GB" sz="2800" dirty="0">
                <a:latin typeface="Arial Narrow" charset="0"/>
              </a:rPr>
              <a:t>Mental </a:t>
            </a:r>
            <a:r>
              <a:rPr lang="en-GB" sz="2800" dirty="0" smtClean="0">
                <a:latin typeface="Arial Narrow" charset="0"/>
              </a:rPr>
              <a:t>health</a:t>
            </a:r>
          </a:p>
          <a:p>
            <a:pPr lvl="1" eaLnBrk="1" hangingPunct="1">
              <a:buFontTx/>
              <a:buChar char="•"/>
            </a:pPr>
            <a:r>
              <a:rPr lang="en-GB" sz="2800" dirty="0" smtClean="0">
                <a:latin typeface="Arial Narrow" charset="0"/>
              </a:rPr>
              <a:t>People with depression tend to have an ‘attributional style’ (Abramson et al., 1989)</a:t>
            </a:r>
          </a:p>
          <a:p>
            <a:pPr lvl="1" eaLnBrk="1" hangingPunct="1">
              <a:buFontTx/>
              <a:buChar char="•"/>
            </a:pPr>
            <a:r>
              <a:rPr lang="en-GB" sz="2800" dirty="0" smtClean="0">
                <a:latin typeface="Arial Narrow" charset="0"/>
              </a:rPr>
              <a:t>Attribute negative events in their lives as internal, global and stable</a:t>
            </a:r>
          </a:p>
          <a:p>
            <a:pPr lvl="1" eaLnBrk="1" hangingPunct="1">
              <a:buFontTx/>
              <a:buChar char="•"/>
            </a:pPr>
            <a:r>
              <a:rPr lang="en-GB" sz="2800" dirty="0" smtClean="0">
                <a:latin typeface="Arial Narrow" charset="0"/>
              </a:rPr>
              <a:t>Psychotherapeutic techniques focus on training people to stop this way of thinking (Beck et al., 1979)</a:t>
            </a:r>
          </a:p>
          <a:p>
            <a:pPr eaLnBrk="1" hangingPunct="1">
              <a:buFontTx/>
              <a:buChar char="•"/>
            </a:pPr>
            <a:endParaRPr lang="en-GB" sz="2800" dirty="0" smtClean="0">
              <a:latin typeface="Arial Narrow" charset="0"/>
            </a:endParaRPr>
          </a:p>
          <a:p>
            <a:pPr eaLnBrk="1" hangingPunct="1">
              <a:buFontTx/>
              <a:buChar char="•"/>
            </a:pPr>
            <a:endParaRPr lang="en-GB" sz="2800" dirty="0" smtClean="0">
              <a:latin typeface="Arial Narrow" charset="0"/>
            </a:endParaRPr>
          </a:p>
          <a:p>
            <a:pPr eaLnBrk="1" hangingPunct="1">
              <a:buFontTx/>
              <a:buChar char="•"/>
            </a:pPr>
            <a:r>
              <a:rPr lang="en-GB" sz="2800" dirty="0" smtClean="0">
                <a:latin typeface="Arial Narrow" charset="0"/>
              </a:rPr>
              <a:t> </a:t>
            </a:r>
            <a:endParaRPr lang="en-GB" sz="2800" dirty="0">
              <a:latin typeface="Arial Narrow" charset="0"/>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848" y="4869160"/>
            <a:ext cx="2466975" cy="185737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21013064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solidFill>
            <a:schemeClr val="accent5">
              <a:lumMod val="20000"/>
              <a:lumOff val="80000"/>
            </a:schemeClr>
          </a:solidFill>
          <a:ln>
            <a:solidFill>
              <a:schemeClr val="tx1"/>
            </a:solidFill>
          </a:ln>
        </p:spPr>
        <p:txBody>
          <a:bodyPr/>
          <a:lstStyle/>
          <a:p>
            <a:pPr algn="ctr" eaLnBrk="1" hangingPunct="1"/>
            <a:r>
              <a:rPr lang="en-US" dirty="0">
                <a:latin typeface="Arial Narrow" charset="0"/>
              </a:rPr>
              <a:t>Applications of attribution </a:t>
            </a:r>
            <a:r>
              <a:rPr lang="en-US" dirty="0" smtClean="0">
                <a:latin typeface="Arial Narrow" charset="0"/>
              </a:rPr>
              <a:t>theory</a:t>
            </a:r>
            <a:endParaRPr lang="en-US" dirty="0">
              <a:latin typeface="Arial Narrow" charset="0"/>
            </a:endParaRPr>
          </a:p>
        </p:txBody>
      </p:sp>
      <p:sp>
        <p:nvSpPr>
          <p:cNvPr id="27651" name="Content Placeholder 4"/>
          <p:cNvSpPr>
            <a:spLocks noGrp="1"/>
          </p:cNvSpPr>
          <p:nvPr>
            <p:ph idx="1"/>
          </p:nvPr>
        </p:nvSpPr>
        <p:spPr>
          <a:xfrm>
            <a:off x="755576" y="1844824"/>
            <a:ext cx="7496908" cy="4392613"/>
          </a:xfrm>
          <a:solidFill>
            <a:schemeClr val="accent5">
              <a:lumMod val="40000"/>
              <a:lumOff val="60000"/>
            </a:schemeClr>
          </a:solidFill>
          <a:ln>
            <a:solidFill>
              <a:schemeClr val="tx1"/>
            </a:solidFill>
          </a:ln>
        </p:spPr>
        <p:txBody>
          <a:bodyPr/>
          <a:lstStyle/>
          <a:p>
            <a:pPr eaLnBrk="1" hangingPunct="1">
              <a:buFontTx/>
              <a:buChar char="•"/>
            </a:pPr>
            <a:r>
              <a:rPr lang="en-GB" sz="2800" dirty="0" smtClean="0">
                <a:latin typeface="Arial Narrow" charset="0"/>
              </a:rPr>
              <a:t>Aggression </a:t>
            </a:r>
          </a:p>
          <a:p>
            <a:pPr eaLnBrk="1" hangingPunct="1">
              <a:buFontTx/>
              <a:buChar char="•"/>
            </a:pPr>
            <a:endParaRPr lang="en-GB" sz="2800" dirty="0" smtClean="0">
              <a:latin typeface="Arial Narrow" charset="0"/>
            </a:endParaRPr>
          </a:p>
          <a:p>
            <a:pPr lvl="1" eaLnBrk="1" hangingPunct="1">
              <a:buFontTx/>
              <a:buChar char="•"/>
            </a:pPr>
            <a:r>
              <a:rPr lang="en-GB" sz="2800" dirty="0" smtClean="0">
                <a:latin typeface="Arial Narrow" charset="0"/>
              </a:rPr>
              <a:t>Aggressive people are prone to the hostile attribution bias, seeing innocent acts of other people as intentional provocation (Orobio de Castro et al., 2002)</a:t>
            </a:r>
          </a:p>
          <a:p>
            <a:pPr lvl="1" eaLnBrk="1" hangingPunct="1">
              <a:buFontTx/>
              <a:buChar char="•"/>
            </a:pPr>
            <a:r>
              <a:rPr lang="en-GB" sz="2800" dirty="0" smtClean="0">
                <a:latin typeface="Arial Narrow" charset="0"/>
              </a:rPr>
              <a:t>If children aged five are predisposed to interpret behaviours in this way, they are more likely to be aggressive 12 years later (Lansford et al., 2006)</a:t>
            </a:r>
          </a:p>
          <a:p>
            <a:pPr eaLnBrk="1" hangingPunct="1">
              <a:buFontTx/>
              <a:buChar char="•"/>
            </a:pPr>
            <a:endParaRPr lang="en-GB" sz="2800" dirty="0" smtClean="0">
              <a:latin typeface="Arial Narrow"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1268760"/>
            <a:ext cx="2714625" cy="16859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098441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539552" y="620688"/>
            <a:ext cx="7848872" cy="838200"/>
          </a:xfrm>
          <a:solidFill>
            <a:srgbClr val="FFFFCC"/>
          </a:solidFill>
          <a:ln>
            <a:solidFill>
              <a:schemeClr val="tx1"/>
            </a:solidFill>
          </a:ln>
        </p:spPr>
        <p:txBody>
          <a:bodyPr>
            <a:normAutofit/>
          </a:bodyPr>
          <a:lstStyle/>
          <a:p>
            <a:pPr algn="ctr" eaLnBrk="1" hangingPunct="1"/>
            <a:r>
              <a:rPr lang="en-US" dirty="0">
                <a:latin typeface="Arial Narrow" charset="0"/>
              </a:rPr>
              <a:t>Applications of attribution </a:t>
            </a:r>
            <a:r>
              <a:rPr lang="en-US" dirty="0" smtClean="0">
                <a:latin typeface="Arial Narrow" charset="0"/>
              </a:rPr>
              <a:t>theory</a:t>
            </a:r>
            <a:endParaRPr lang="en-US" dirty="0">
              <a:latin typeface="Arial Narrow" charset="0"/>
            </a:endParaRPr>
          </a:p>
        </p:txBody>
      </p:sp>
      <p:sp>
        <p:nvSpPr>
          <p:cNvPr id="27651" name="Content Placeholder 4"/>
          <p:cNvSpPr>
            <a:spLocks noGrp="1"/>
          </p:cNvSpPr>
          <p:nvPr>
            <p:ph idx="1"/>
          </p:nvPr>
        </p:nvSpPr>
        <p:spPr>
          <a:xfrm>
            <a:off x="539552" y="1844824"/>
            <a:ext cx="7918938" cy="4392613"/>
          </a:xfrm>
          <a:solidFill>
            <a:srgbClr val="FFFF66"/>
          </a:solidFill>
          <a:ln>
            <a:solidFill>
              <a:schemeClr val="tx1"/>
            </a:solidFill>
          </a:ln>
        </p:spPr>
        <p:txBody>
          <a:bodyPr>
            <a:normAutofit lnSpcReduction="10000"/>
          </a:bodyPr>
          <a:lstStyle/>
          <a:p>
            <a:pPr eaLnBrk="1" hangingPunct="1">
              <a:buFontTx/>
              <a:buChar char="•"/>
            </a:pPr>
            <a:r>
              <a:rPr lang="en-GB" sz="2600" dirty="0" smtClean="0">
                <a:latin typeface="Arial Narrow" charset="0"/>
              </a:rPr>
              <a:t>Emotions</a:t>
            </a:r>
          </a:p>
          <a:p>
            <a:pPr lvl="1" eaLnBrk="1" hangingPunct="1">
              <a:buFontTx/>
              <a:buChar char="•"/>
            </a:pPr>
            <a:r>
              <a:rPr lang="en-GB" sz="2600" dirty="0" smtClean="0">
                <a:latin typeface="Arial Narrow" charset="0"/>
              </a:rPr>
              <a:t>Attributing anxiety to external factors rather than internal factors should reduce anxiety about the self (Valins &amp; Nisbett, 1971)</a:t>
            </a:r>
          </a:p>
          <a:p>
            <a:pPr lvl="1" eaLnBrk="1" hangingPunct="1">
              <a:buFontTx/>
              <a:buChar char="•"/>
            </a:pPr>
            <a:r>
              <a:rPr lang="en-GB" sz="2600" dirty="0" smtClean="0">
                <a:latin typeface="Arial Narrow" charset="0"/>
              </a:rPr>
              <a:t>… But short-lived success (Parkinson, 1985)</a:t>
            </a:r>
          </a:p>
          <a:p>
            <a:pPr eaLnBrk="1" hangingPunct="1">
              <a:buNone/>
            </a:pPr>
            <a:endParaRPr lang="en-GB" sz="2600" dirty="0" smtClean="0">
              <a:latin typeface="Arial Narrow" charset="0"/>
            </a:endParaRPr>
          </a:p>
          <a:p>
            <a:pPr eaLnBrk="1" hangingPunct="1">
              <a:buFontTx/>
              <a:buChar char="•"/>
            </a:pPr>
            <a:r>
              <a:rPr lang="en-GB" sz="2600" dirty="0" smtClean="0">
                <a:latin typeface="Arial Narrow" charset="0"/>
              </a:rPr>
              <a:t>Close relationships</a:t>
            </a:r>
          </a:p>
          <a:p>
            <a:pPr lvl="1" eaLnBrk="1" hangingPunct="1">
              <a:buFontTx/>
              <a:buChar char="•"/>
            </a:pPr>
            <a:r>
              <a:rPr lang="en-GB" sz="2600" dirty="0" smtClean="0">
                <a:latin typeface="Arial Narrow" charset="0"/>
              </a:rPr>
              <a:t>People attribute partner’s behaviours to internal factors are less forgiving and less satisfied with their marriage (Fincham et al., 2002)</a:t>
            </a:r>
            <a:r>
              <a:rPr lang="en-GB" sz="2800" dirty="0" smtClean="0">
                <a:latin typeface="Arial Narrow" charset="0"/>
              </a:rPr>
              <a:t> </a:t>
            </a:r>
          </a:p>
          <a:p>
            <a:pPr lvl="1">
              <a:buFontTx/>
              <a:buChar char="•"/>
            </a:pPr>
            <a:endParaRPr lang="en-GB" sz="2400" dirty="0" smtClean="0">
              <a:latin typeface="Arial Narrow" charset="0"/>
            </a:endParaRPr>
          </a:p>
          <a:p>
            <a:pPr eaLnBrk="1" hangingPunct="1">
              <a:buFontTx/>
              <a:buChar char="•"/>
            </a:pPr>
            <a:endParaRPr lang="en-GB" sz="2800" dirty="0" smtClean="0">
              <a:latin typeface="Arial Narrow"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296" y="3022201"/>
            <a:ext cx="1739764" cy="174753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72948554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251520" y="476672"/>
            <a:ext cx="8686800" cy="838200"/>
          </a:xfrm>
          <a:solidFill>
            <a:srgbClr val="CCFFFF"/>
          </a:solidFill>
          <a:ln>
            <a:solidFill>
              <a:schemeClr val="tx1"/>
            </a:solidFill>
          </a:ln>
        </p:spPr>
        <p:txBody>
          <a:bodyPr>
            <a:normAutofit fontScale="90000"/>
          </a:bodyPr>
          <a:lstStyle/>
          <a:p>
            <a:pPr eaLnBrk="1" hangingPunct="1"/>
            <a:r>
              <a:rPr lang="en-US" dirty="0">
                <a:latin typeface="Arial Narrow" charset="0"/>
              </a:rPr>
              <a:t>Applications of attribution </a:t>
            </a:r>
            <a:r>
              <a:rPr lang="en-US" dirty="0" smtClean="0">
                <a:latin typeface="Arial Narrow" charset="0"/>
              </a:rPr>
              <a:t>theory (cont.)</a:t>
            </a:r>
            <a:endParaRPr lang="en-US" dirty="0">
              <a:latin typeface="Arial Narrow" charset="0"/>
            </a:endParaRPr>
          </a:p>
        </p:txBody>
      </p:sp>
      <p:sp>
        <p:nvSpPr>
          <p:cNvPr id="27651" name="Content Placeholder 4"/>
          <p:cNvSpPr>
            <a:spLocks noGrp="1"/>
          </p:cNvSpPr>
          <p:nvPr>
            <p:ph idx="1"/>
          </p:nvPr>
        </p:nvSpPr>
        <p:spPr>
          <a:xfrm>
            <a:off x="467544" y="1844824"/>
            <a:ext cx="8129954" cy="4392613"/>
          </a:xfrm>
          <a:solidFill>
            <a:srgbClr val="66FFFF"/>
          </a:solidFill>
          <a:ln>
            <a:solidFill>
              <a:schemeClr val="tx1"/>
            </a:solidFill>
          </a:ln>
        </p:spPr>
        <p:txBody>
          <a:bodyPr>
            <a:normAutofit lnSpcReduction="10000"/>
          </a:bodyPr>
          <a:lstStyle/>
          <a:p>
            <a:pPr eaLnBrk="1" hangingPunct="1">
              <a:buFontTx/>
              <a:buChar char="•"/>
            </a:pPr>
            <a:r>
              <a:rPr lang="en-GB" sz="2600" dirty="0" smtClean="0">
                <a:latin typeface="Arial Narrow" charset="0"/>
              </a:rPr>
              <a:t>Intergroup relations</a:t>
            </a:r>
          </a:p>
          <a:p>
            <a:pPr lvl="1" eaLnBrk="1" hangingPunct="1">
              <a:buFontTx/>
              <a:buChar char="•"/>
            </a:pPr>
            <a:r>
              <a:rPr lang="en-GB" sz="2600" dirty="0" smtClean="0">
                <a:latin typeface="Arial Narrow" charset="0"/>
              </a:rPr>
              <a:t>Intergroup attributions tend to be characterised by ethnocentrism</a:t>
            </a:r>
          </a:p>
          <a:p>
            <a:pPr lvl="1" eaLnBrk="1" hangingPunct="1">
              <a:buFontTx/>
              <a:buChar char="•"/>
            </a:pPr>
            <a:r>
              <a:rPr lang="en-GB" sz="2600" dirty="0" smtClean="0">
                <a:latin typeface="Arial Narrow" charset="0"/>
              </a:rPr>
              <a:t>Known as the ultimate attribution error (Hewstone &amp; Jaspers, 1982)</a:t>
            </a:r>
          </a:p>
          <a:p>
            <a:pPr eaLnBrk="1" hangingPunct="1">
              <a:buNone/>
            </a:pPr>
            <a:endParaRPr lang="en-GB" sz="2600" dirty="0" smtClean="0">
              <a:latin typeface="Arial Narrow" charset="0"/>
            </a:endParaRPr>
          </a:p>
          <a:p>
            <a:pPr eaLnBrk="1" hangingPunct="1">
              <a:buFontTx/>
              <a:buChar char="•"/>
            </a:pPr>
            <a:r>
              <a:rPr lang="en-GB" sz="2600" dirty="0" smtClean="0">
                <a:latin typeface="Arial Narrow" charset="0"/>
              </a:rPr>
              <a:t>Educational achievement </a:t>
            </a:r>
          </a:p>
          <a:p>
            <a:pPr lvl="1" eaLnBrk="1" hangingPunct="1">
              <a:buFontTx/>
              <a:buChar char="•"/>
            </a:pPr>
            <a:r>
              <a:rPr lang="en-GB" sz="2600" dirty="0" smtClean="0">
                <a:latin typeface="Arial Narrow" charset="0"/>
              </a:rPr>
              <a:t>Training people to explain their educational performance in terms of changeable factors leads to favourable results (e.g., Haynes et al., 2008) </a:t>
            </a:r>
          </a:p>
          <a:p>
            <a:pPr eaLnBrk="1" hangingPunct="1">
              <a:buFontTx/>
              <a:buChar char="•"/>
            </a:pPr>
            <a:endParaRPr lang="en-GB" sz="2600" dirty="0" smtClean="0">
              <a:latin typeface="Arial Narrow" charset="0"/>
            </a:endParaRPr>
          </a:p>
          <a:p>
            <a:pPr eaLnBrk="1" hangingPunct="1">
              <a:buFontTx/>
              <a:buChar char="•"/>
            </a:pPr>
            <a:endParaRPr lang="en-GB" sz="2600" dirty="0" smtClean="0">
              <a:latin typeface="Arial Narrow"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2320" y="5539948"/>
            <a:ext cx="1662788" cy="126811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4317902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28601"/>
            <a:ext cx="6781800" cy="762000"/>
          </a:xfrm>
        </p:spPr>
        <p:txBody>
          <a:bodyPr/>
          <a:lstStyle/>
          <a:p>
            <a:r>
              <a:rPr lang="en-GB" dirty="0" smtClean="0"/>
              <a:t>References </a:t>
            </a:r>
            <a:endParaRPr lang="en-US" dirty="0"/>
          </a:p>
        </p:txBody>
      </p:sp>
      <p:sp>
        <p:nvSpPr>
          <p:cNvPr id="3" name="Content Placeholder 2"/>
          <p:cNvSpPr>
            <a:spLocks noGrp="1"/>
          </p:cNvSpPr>
          <p:nvPr>
            <p:ph idx="1"/>
          </p:nvPr>
        </p:nvSpPr>
        <p:spPr>
          <a:xfrm>
            <a:off x="533400" y="609600"/>
            <a:ext cx="8001000" cy="5334000"/>
          </a:xfrm>
        </p:spPr>
        <p:txBody>
          <a:bodyPr>
            <a:normAutofit lnSpcReduction="10000"/>
          </a:bodyPr>
          <a:lstStyle/>
          <a:p>
            <a:endParaRPr lang="en-US" dirty="0" smtClean="0"/>
          </a:p>
          <a:p>
            <a:r>
              <a:rPr lang="en-US" sz="2000" dirty="0" err="1" smtClean="0"/>
              <a:t>Baumrind</a:t>
            </a:r>
            <a:r>
              <a:rPr lang="en-US" sz="2000" dirty="0" smtClean="0"/>
              <a:t>, D. </a:t>
            </a:r>
            <a:r>
              <a:rPr lang="en-US" sz="2000" dirty="0"/>
              <a:t>(1964</a:t>
            </a:r>
            <a:r>
              <a:rPr lang="en-US" sz="2000" dirty="0" smtClean="0"/>
              <a:t>). Some thoughts on ethics of research: After reading Milgram`s `</a:t>
            </a:r>
            <a:r>
              <a:rPr lang="en-US" sz="2000" dirty="0" err="1" smtClean="0"/>
              <a:t>Behavioural</a:t>
            </a:r>
            <a:r>
              <a:rPr lang="en-US" sz="2000" dirty="0" smtClean="0"/>
              <a:t> study of Obedience`. </a:t>
            </a:r>
            <a:r>
              <a:rPr lang="en-US" sz="2000" i="1" dirty="0" smtClean="0"/>
              <a:t>American Psychologist, </a:t>
            </a:r>
            <a:r>
              <a:rPr lang="en-US" sz="2000" dirty="0" smtClean="0"/>
              <a:t>19, 421-423. </a:t>
            </a:r>
          </a:p>
          <a:p>
            <a:r>
              <a:rPr lang="en-US" sz="2000" dirty="0" err="1" smtClean="0"/>
              <a:t>Bickman</a:t>
            </a:r>
            <a:r>
              <a:rPr lang="en-US" sz="2000" dirty="0"/>
              <a:t>, L. (1974). The social power of a uniform. Journal of Applied Social Psychology, 4, 47-61. </a:t>
            </a:r>
            <a:r>
              <a:rPr lang="en-US" sz="2000" dirty="0" err="1"/>
              <a:t>doi</a:t>
            </a:r>
            <a:r>
              <a:rPr lang="en-US" sz="2000" dirty="0"/>
              <a:t>: 10.1111/j.1559-1816.1974.tb02807.x </a:t>
            </a:r>
            <a:endParaRPr lang="en-US" sz="2000" dirty="0" smtClean="0"/>
          </a:p>
          <a:p>
            <a:r>
              <a:rPr lang="en-GB" sz="2000" dirty="0" smtClean="0"/>
              <a:t>Burger, J. M. (2009). Replicating Milgram: would people still obey today? </a:t>
            </a:r>
            <a:r>
              <a:rPr lang="en-GB" sz="2000" i="1" dirty="0" smtClean="0"/>
              <a:t>American Psychologist, </a:t>
            </a:r>
            <a:r>
              <a:rPr lang="en-GB" sz="2000" dirty="0" smtClean="0"/>
              <a:t>64, 1-11.</a:t>
            </a:r>
          </a:p>
          <a:p>
            <a:r>
              <a:rPr lang="en-GB" sz="2000" dirty="0" err="1" smtClean="0"/>
              <a:t>Chaiken</a:t>
            </a:r>
            <a:r>
              <a:rPr lang="en-GB" sz="2000" dirty="0" smtClean="0"/>
              <a:t>, S. (1980). Heuristic versus systematic processing and the use of source versus message cues. </a:t>
            </a:r>
            <a:r>
              <a:rPr lang="en-GB" sz="2000" i="1" dirty="0" smtClean="0"/>
              <a:t>Journal of Personality and Social Psychology,</a:t>
            </a:r>
            <a:r>
              <a:rPr lang="en-GB" sz="2000" dirty="0" smtClean="0"/>
              <a:t> 39, 752-766.</a:t>
            </a:r>
          </a:p>
          <a:p>
            <a:r>
              <a:rPr lang="en-GB" sz="2000" dirty="0" err="1" smtClean="0"/>
              <a:t>Chaiken</a:t>
            </a:r>
            <a:r>
              <a:rPr lang="en-GB" sz="2000" dirty="0" smtClean="0"/>
              <a:t>, S. &amp; </a:t>
            </a:r>
            <a:r>
              <a:rPr lang="en-GB" sz="2000" dirty="0" err="1" smtClean="0"/>
              <a:t>Eagly</a:t>
            </a:r>
            <a:r>
              <a:rPr lang="en-GB" sz="2000" dirty="0" smtClean="0"/>
              <a:t>, A. H. (1976). Communication modality as a determinant of message persuasiveness and message comprehensibility. </a:t>
            </a:r>
            <a:r>
              <a:rPr lang="en-GB" sz="2000" i="1" dirty="0" smtClean="0"/>
              <a:t>Journal of Personality and Social Psychology, </a:t>
            </a:r>
            <a:r>
              <a:rPr lang="en-GB" sz="2000" dirty="0" smtClean="0"/>
              <a:t>34, 605-614.</a:t>
            </a:r>
          </a:p>
        </p:txBody>
      </p:sp>
    </p:spTree>
    <p:extLst>
      <p:ext uri="{BB962C8B-B14F-4D97-AF65-F5344CB8AC3E}">
        <p14:creationId xmlns:p14="http://schemas.microsoft.com/office/powerpoint/2010/main" val="400818416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1"/>
            <a:ext cx="7696200" cy="838200"/>
          </a:xfrm>
        </p:spPr>
        <p:txBody>
          <a:bodyPr/>
          <a:lstStyle/>
          <a:p>
            <a:r>
              <a:rPr lang="en-GB" dirty="0" smtClean="0"/>
              <a:t>References </a:t>
            </a:r>
            <a:endParaRPr lang="en-US" dirty="0"/>
          </a:p>
        </p:txBody>
      </p:sp>
      <p:sp>
        <p:nvSpPr>
          <p:cNvPr id="3" name="Content Placeholder 2"/>
          <p:cNvSpPr>
            <a:spLocks noGrp="1"/>
          </p:cNvSpPr>
          <p:nvPr>
            <p:ph idx="1"/>
          </p:nvPr>
        </p:nvSpPr>
        <p:spPr>
          <a:xfrm>
            <a:off x="457200" y="914400"/>
            <a:ext cx="8077200" cy="5410200"/>
          </a:xfrm>
        </p:spPr>
        <p:txBody>
          <a:bodyPr/>
          <a:lstStyle/>
          <a:p>
            <a:r>
              <a:rPr lang="en-US" sz="2000" dirty="0" err="1" smtClean="0"/>
              <a:t>Covell</a:t>
            </a:r>
            <a:r>
              <a:rPr lang="en-US" sz="2000" dirty="0" smtClean="0"/>
              <a:t>, K., Dion, K. L. </a:t>
            </a:r>
            <a:r>
              <a:rPr lang="en-US" sz="2000" dirty="0"/>
              <a:t>&amp; </a:t>
            </a:r>
            <a:r>
              <a:rPr lang="en-US" sz="2000" dirty="0" smtClean="0"/>
              <a:t>Dion, K. K. </a:t>
            </a:r>
            <a:r>
              <a:rPr lang="en-US" sz="2000" dirty="0"/>
              <a:t>(1994</a:t>
            </a:r>
            <a:r>
              <a:rPr lang="en-US" sz="2000" dirty="0" smtClean="0"/>
              <a:t>). Gender differences. In evaluations of tobacco and alcohol advertisements. </a:t>
            </a:r>
            <a:r>
              <a:rPr lang="en-US" sz="2000" i="1" dirty="0" smtClean="0"/>
              <a:t>Canadian Journal of </a:t>
            </a:r>
            <a:r>
              <a:rPr lang="en-US" sz="2000" i="1" dirty="0" err="1" smtClean="0"/>
              <a:t>Behavioural</a:t>
            </a:r>
            <a:r>
              <a:rPr lang="en-US" sz="2000" i="1" dirty="0" smtClean="0"/>
              <a:t> Science, </a:t>
            </a:r>
            <a:r>
              <a:rPr lang="en-US" sz="2000" dirty="0" smtClean="0"/>
              <a:t>26, 404-420.</a:t>
            </a:r>
            <a:endParaRPr lang="en-US" sz="2000" dirty="0"/>
          </a:p>
          <a:p>
            <a:r>
              <a:rPr lang="en-US" sz="2000" dirty="0" err="1" smtClean="0"/>
              <a:t>Haugtvedt</a:t>
            </a:r>
            <a:r>
              <a:rPr lang="en-US" sz="2000" dirty="0" smtClean="0"/>
              <a:t>, C. P. </a:t>
            </a:r>
            <a:r>
              <a:rPr lang="en-US" sz="2000" dirty="0"/>
              <a:t>&amp; </a:t>
            </a:r>
            <a:r>
              <a:rPr lang="en-US" sz="2000" dirty="0" smtClean="0"/>
              <a:t>Petty, R. E. </a:t>
            </a:r>
            <a:r>
              <a:rPr lang="en-US" sz="2000" dirty="0"/>
              <a:t>(1992</a:t>
            </a:r>
            <a:r>
              <a:rPr lang="en-US" sz="2000" dirty="0" smtClean="0"/>
              <a:t>). Personality and persuasion: need for cognition moderates the persistence and resistance of attitude changes. </a:t>
            </a:r>
            <a:r>
              <a:rPr lang="en-US" sz="2000" i="1" dirty="0" smtClean="0"/>
              <a:t>Journal of Personality and Social Psychology</a:t>
            </a:r>
            <a:r>
              <a:rPr lang="en-US" sz="2000" dirty="0" smtClean="0"/>
              <a:t>, 63, 308-319.</a:t>
            </a:r>
            <a:endParaRPr lang="en-US" sz="2000" dirty="0"/>
          </a:p>
          <a:p>
            <a:r>
              <a:rPr lang="en-US" sz="2000" dirty="0" err="1" smtClean="0"/>
              <a:t>Hofling</a:t>
            </a:r>
            <a:r>
              <a:rPr lang="en-US" sz="2000" dirty="0" smtClean="0"/>
              <a:t>, C., K.(1966</a:t>
            </a:r>
            <a:r>
              <a:rPr lang="en-US" sz="2000" dirty="0"/>
              <a:t>) "An Experimental Study of Nurse-Physician Relationships". </a:t>
            </a:r>
            <a:r>
              <a:rPr lang="en-US" sz="2000" i="1" dirty="0"/>
              <a:t>Journal of Nervous and Mental Disease </a:t>
            </a:r>
            <a:r>
              <a:rPr lang="en-US" sz="2000" dirty="0"/>
              <a:t>143:171-180</a:t>
            </a:r>
            <a:r>
              <a:rPr lang="en-US" sz="2000" dirty="0" smtClean="0"/>
              <a:t>.</a:t>
            </a:r>
          </a:p>
          <a:p>
            <a:r>
              <a:rPr lang="en-US" sz="2000" dirty="0" err="1"/>
              <a:t>Meeus</a:t>
            </a:r>
            <a:r>
              <a:rPr lang="en-US" sz="2000" dirty="0"/>
              <a:t>, W. &amp; </a:t>
            </a:r>
            <a:r>
              <a:rPr lang="en-US" sz="2000" dirty="0" err="1"/>
              <a:t>Raaijmakers</a:t>
            </a:r>
            <a:r>
              <a:rPr lang="en-US" sz="2000" dirty="0"/>
              <a:t>, Q. (1986). Administrative obedience as a social phenomenon. In W. </a:t>
            </a:r>
            <a:r>
              <a:rPr lang="en-US" sz="2000" dirty="0" err="1"/>
              <a:t>Doise</a:t>
            </a:r>
            <a:r>
              <a:rPr lang="en-US" sz="2000" dirty="0"/>
              <a:t> &amp; S. </a:t>
            </a:r>
            <a:r>
              <a:rPr lang="en-US" sz="2000" dirty="0" err="1"/>
              <a:t>Moscovici</a:t>
            </a:r>
            <a:r>
              <a:rPr lang="en-US" sz="2000" dirty="0"/>
              <a:t> (</a:t>
            </a:r>
            <a:r>
              <a:rPr lang="en-US" sz="2000" dirty="0" err="1"/>
              <a:t>Eds</a:t>
            </a:r>
            <a:r>
              <a:rPr lang="en-US" sz="2000" dirty="0"/>
              <a:t>), Current issues in European social psychology: (</a:t>
            </a:r>
            <a:r>
              <a:rPr lang="en-US" sz="2000" dirty="0" err="1"/>
              <a:t>Vol</a:t>
            </a:r>
            <a:r>
              <a:rPr lang="en-US" sz="2000" dirty="0"/>
              <a:t> 2). (pp. 19-52). Cambridge, UK: Cambridge, University Press.</a:t>
            </a:r>
          </a:p>
          <a:p>
            <a:pPr marL="0" indent="0">
              <a:buNone/>
            </a:pPr>
            <a:endParaRPr lang="en-US" sz="2000" dirty="0"/>
          </a:p>
        </p:txBody>
      </p:sp>
    </p:spTree>
    <p:extLst>
      <p:ext uri="{BB962C8B-B14F-4D97-AF65-F5344CB8AC3E}">
        <p14:creationId xmlns:p14="http://schemas.microsoft.com/office/powerpoint/2010/main" val="134342560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28601"/>
            <a:ext cx="6781800" cy="685800"/>
          </a:xfrm>
        </p:spPr>
        <p:txBody>
          <a:bodyPr/>
          <a:lstStyle/>
          <a:p>
            <a:r>
              <a:rPr lang="en-GB" dirty="0" smtClean="0"/>
              <a:t>References </a:t>
            </a:r>
            <a:endParaRPr lang="en-US" dirty="0"/>
          </a:p>
        </p:txBody>
      </p:sp>
      <p:sp>
        <p:nvSpPr>
          <p:cNvPr id="3" name="Content Placeholder 2"/>
          <p:cNvSpPr>
            <a:spLocks noGrp="1"/>
          </p:cNvSpPr>
          <p:nvPr>
            <p:ph idx="1"/>
          </p:nvPr>
        </p:nvSpPr>
        <p:spPr>
          <a:xfrm>
            <a:off x="533400" y="914400"/>
            <a:ext cx="8077200" cy="5181600"/>
          </a:xfrm>
        </p:spPr>
        <p:txBody>
          <a:bodyPr/>
          <a:lstStyle/>
          <a:p>
            <a:r>
              <a:rPr lang="en-US" sz="2000" dirty="0" err="1" smtClean="0"/>
              <a:t>Orne</a:t>
            </a:r>
            <a:r>
              <a:rPr lang="en-US" sz="2000" dirty="0"/>
              <a:t>, M. T., &amp; Holland, C. H. </a:t>
            </a:r>
            <a:r>
              <a:rPr lang="en-US" sz="2000" dirty="0" smtClean="0"/>
              <a:t>(1968).On </a:t>
            </a:r>
            <a:r>
              <a:rPr lang="en-US" sz="2000" dirty="0"/>
              <a:t>the ecological validity of laboratory deceptions. </a:t>
            </a:r>
            <a:r>
              <a:rPr lang="en-US" sz="2000" i="1" dirty="0"/>
              <a:t>International Journal of Psychiatry</a:t>
            </a:r>
            <a:r>
              <a:rPr lang="en-US" sz="2000" i="1" dirty="0" smtClean="0"/>
              <a:t>,</a:t>
            </a:r>
            <a:r>
              <a:rPr lang="en-US" sz="2000" dirty="0" smtClean="0"/>
              <a:t> </a:t>
            </a:r>
            <a:r>
              <a:rPr lang="en-US" sz="2000" dirty="0"/>
              <a:t>6, 282-293.</a:t>
            </a:r>
          </a:p>
          <a:p>
            <a:r>
              <a:rPr lang="en-US" sz="2000" dirty="0"/>
              <a:t>Petty, R. E. and </a:t>
            </a:r>
            <a:r>
              <a:rPr lang="en-US" sz="2000" dirty="0" err="1"/>
              <a:t>Cacioppo</a:t>
            </a:r>
            <a:r>
              <a:rPr lang="en-US" sz="2000" dirty="0"/>
              <a:t>, J. T. (1984), "The Effects of Involvement on Responses to Argument Quantity and Quality: Central and Peripheral Routes to Persuasion," </a:t>
            </a:r>
            <a:r>
              <a:rPr lang="en-US" sz="2000" i="1" dirty="0"/>
              <a:t>Journal of Personality and Social Psychology</a:t>
            </a:r>
            <a:r>
              <a:rPr lang="en-US" sz="2000" dirty="0"/>
              <a:t>,46, 69-81.</a:t>
            </a:r>
          </a:p>
          <a:p>
            <a:r>
              <a:rPr lang="en-US" sz="2000" dirty="0" smtClean="0"/>
              <a:t>Sheridan, C. L. </a:t>
            </a:r>
            <a:r>
              <a:rPr lang="en-US" sz="2000" dirty="0"/>
              <a:t>&amp; </a:t>
            </a:r>
            <a:r>
              <a:rPr lang="en-US" sz="2000" dirty="0" smtClean="0"/>
              <a:t>King, R. D. </a:t>
            </a:r>
            <a:r>
              <a:rPr lang="en-US" sz="2000" dirty="0"/>
              <a:t>(1972</a:t>
            </a:r>
            <a:r>
              <a:rPr lang="en-US" sz="2000" dirty="0" smtClean="0"/>
              <a:t>). Obedience to authority with an authentic victim. </a:t>
            </a:r>
            <a:r>
              <a:rPr lang="en-US" sz="2000" i="1" dirty="0" smtClean="0"/>
              <a:t>Proceedings of the American Psychological Association, </a:t>
            </a:r>
            <a:r>
              <a:rPr lang="en-US" sz="2000" dirty="0" smtClean="0"/>
              <a:t>165-166.</a:t>
            </a:r>
            <a:endParaRPr lang="en-US" sz="2000" dirty="0"/>
          </a:p>
          <a:p>
            <a:r>
              <a:rPr lang="en-US" sz="2000" dirty="0" smtClean="0"/>
              <a:t>Smith, P. B. </a:t>
            </a:r>
            <a:r>
              <a:rPr lang="en-US" sz="2000" dirty="0"/>
              <a:t>&amp; </a:t>
            </a:r>
            <a:r>
              <a:rPr lang="en-US" sz="2000" dirty="0" smtClean="0"/>
              <a:t>Bond, R. </a:t>
            </a:r>
            <a:r>
              <a:rPr lang="en-US" sz="2000" dirty="0"/>
              <a:t>(</a:t>
            </a:r>
            <a:r>
              <a:rPr lang="en-US" sz="2000" dirty="0" smtClean="0"/>
              <a:t>1998).Culture </a:t>
            </a:r>
            <a:r>
              <a:rPr lang="en-US" sz="2000" dirty="0"/>
              <a:t>and Conformity: A Meta-Analysis of Studies Using </a:t>
            </a:r>
            <a:r>
              <a:rPr lang="en-US" sz="2000" dirty="0" smtClean="0"/>
              <a:t>Asch's ( </a:t>
            </a:r>
            <a:r>
              <a:rPr lang="en-US" sz="2000" dirty="0"/>
              <a:t>1952b, 1956) Line Judgment </a:t>
            </a:r>
            <a:r>
              <a:rPr lang="en-US" sz="2000" dirty="0" smtClean="0"/>
              <a:t>Task. </a:t>
            </a:r>
            <a:r>
              <a:rPr lang="en-US" sz="2000" i="1" dirty="0" smtClean="0"/>
              <a:t>Psychological Bulletin, </a:t>
            </a:r>
            <a:r>
              <a:rPr lang="en-US" sz="2000" dirty="0" smtClean="0"/>
              <a:t>1, 111-137.</a:t>
            </a:r>
            <a:endParaRPr lang="en-US" sz="2000" dirty="0"/>
          </a:p>
          <a:p>
            <a:r>
              <a:rPr lang="en-GB" sz="2000" dirty="0" smtClean="0"/>
              <a:t>Wilson, W. &amp; Miller, H. (1968). Repetition, order of presentation and timing of arguments and measures as determinants of attitude change. </a:t>
            </a:r>
            <a:r>
              <a:rPr lang="en-GB" sz="2000" i="1" dirty="0" smtClean="0"/>
              <a:t>Journal of Personality and Social Psychology</a:t>
            </a:r>
            <a:r>
              <a:rPr lang="en-GB" sz="2000" dirty="0" smtClean="0"/>
              <a:t>, 9, 184-188.</a:t>
            </a:r>
            <a:endParaRPr lang="en-US" sz="2000" dirty="0"/>
          </a:p>
          <a:p>
            <a:endParaRPr lang="en-US" dirty="0"/>
          </a:p>
        </p:txBody>
      </p:sp>
    </p:spTree>
    <p:extLst>
      <p:ext uri="{BB962C8B-B14F-4D97-AF65-F5344CB8AC3E}">
        <p14:creationId xmlns:p14="http://schemas.microsoft.com/office/powerpoint/2010/main" val="2134093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482</TotalTime>
  <Words>3583</Words>
  <Application>Microsoft Office PowerPoint</Application>
  <PresentationFormat>On-screen Show (4:3)</PresentationFormat>
  <Paragraphs>326</Paragraphs>
  <Slides>50</Slides>
  <Notes>9</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50</vt:i4>
      </vt:variant>
    </vt:vector>
  </HeadingPairs>
  <TitlesOfParts>
    <vt:vector size="63" baseType="lpstr">
      <vt:lpstr>Arial</vt:lpstr>
      <vt:lpstr>Arial Narrow</vt:lpstr>
      <vt:lpstr>Calibri</vt:lpstr>
      <vt:lpstr>Franklin Gothic Book</vt:lpstr>
      <vt:lpstr>Franklin Gothic Medium</vt:lpstr>
      <vt:lpstr>Helvetica 55 Roman</vt:lpstr>
      <vt:lpstr>HelveticaNeue BlackExt</vt:lpstr>
      <vt:lpstr>HelveticaNeue Extended</vt:lpstr>
      <vt:lpstr>Lucida Grande</vt:lpstr>
      <vt:lpstr>Times New Roman</vt:lpstr>
      <vt:lpstr>Wingdings</vt:lpstr>
      <vt:lpstr>Wingdings 2</vt:lpstr>
      <vt:lpstr>Trek</vt:lpstr>
      <vt:lpstr>Lecture 3: Social perception</vt:lpstr>
      <vt:lpstr>Part 1: Attitudes </vt:lpstr>
      <vt:lpstr>PowerPoint Presentation</vt:lpstr>
      <vt:lpstr>Structure of Attitudes</vt:lpstr>
      <vt:lpstr>Function of Attitudes</vt:lpstr>
      <vt:lpstr>1: Adaptive function</vt:lpstr>
      <vt:lpstr>2: Knowledge function</vt:lpstr>
      <vt:lpstr>Key research:</vt:lpstr>
      <vt:lpstr>3: Value expressive function</vt:lpstr>
      <vt:lpstr>4: Ego defensive function</vt:lpstr>
      <vt:lpstr>Key study: LaPiere`s study</vt:lpstr>
      <vt:lpstr>PowerPoint Presentation</vt:lpstr>
      <vt:lpstr>Attitude change</vt:lpstr>
      <vt:lpstr>Consistency principle</vt:lpstr>
      <vt:lpstr>Cognitive dissonance</vt:lpstr>
      <vt:lpstr>Cognitive dissonance</vt:lpstr>
      <vt:lpstr>Cognitive dissonance</vt:lpstr>
      <vt:lpstr>Cognitive dissonance</vt:lpstr>
      <vt:lpstr>Cognitive dissonance</vt:lpstr>
      <vt:lpstr>Conditions for dissonance  (Cooper &amp; Fazio 1984)</vt:lpstr>
      <vt:lpstr>Part 2: Persuasion. </vt:lpstr>
      <vt:lpstr>What is persuasion?</vt:lpstr>
      <vt:lpstr>Who presents the information?  Who is the source?</vt:lpstr>
      <vt:lpstr>What is the content of the message?</vt:lpstr>
      <vt:lpstr>PowerPoint Presentation</vt:lpstr>
      <vt:lpstr>To whom is the message intended for?</vt:lpstr>
      <vt:lpstr>The channel of communication:</vt:lpstr>
      <vt:lpstr>Dual process models of persuasion:  How they work.</vt:lpstr>
      <vt:lpstr>Systematic versus heuristic processing  of attitude change.</vt:lpstr>
      <vt:lpstr>What determines which route we take?</vt:lpstr>
      <vt:lpstr>Once a route is taken,  what determines its effectiveness?</vt:lpstr>
      <vt:lpstr>PowerPoint Presentation</vt:lpstr>
      <vt:lpstr>Part 3: attribution</vt:lpstr>
      <vt:lpstr>Naïve scientist approach</vt:lpstr>
      <vt:lpstr>Correspondence inference theory</vt:lpstr>
      <vt:lpstr>Co variation model</vt:lpstr>
      <vt:lpstr>PowerPoint Presentation</vt:lpstr>
      <vt:lpstr>Extending Kelly`s model</vt:lpstr>
      <vt:lpstr>Extending Kelley’s naïve scientist approach </vt:lpstr>
      <vt:lpstr>Two famous ‘errors’ in attribution</vt:lpstr>
      <vt:lpstr>Two famous ‘errors’ in attribution </vt:lpstr>
      <vt:lpstr>Two famous ‘errors’ in attribution  (cont.)</vt:lpstr>
      <vt:lpstr>Other biases and errors</vt:lpstr>
      <vt:lpstr>Applications of attribution theory</vt:lpstr>
      <vt:lpstr>Applications of attribution theory</vt:lpstr>
      <vt:lpstr>Applications of attribution theory</vt:lpstr>
      <vt:lpstr>Applications of attribution theory (cont.)</vt:lpstr>
      <vt:lpstr>References </vt:lpstr>
      <vt:lpstr>References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Karen EatonThomas</cp:lastModifiedBy>
  <cp:revision>19</cp:revision>
  <dcterms:created xsi:type="dcterms:W3CDTF">2015-09-23T08:30:48Z</dcterms:created>
  <dcterms:modified xsi:type="dcterms:W3CDTF">2018-02-21T15:53:01Z</dcterms:modified>
</cp:coreProperties>
</file>