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998" autoAdjust="0"/>
    <p:restoredTop sz="94660"/>
  </p:normalViewPr>
  <p:slideViewPr>
    <p:cSldViewPr snapToGrid="0">
      <p:cViewPr varScale="1">
        <p:scale>
          <a:sx n="76" d="100"/>
          <a:sy n="76" d="100"/>
        </p:scale>
        <p:origin x="84" y="8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62571C7-749F-4CFD-B695-994F1D35F6F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C0C7CF8-BA13-4630-814C-0DCFBC184189}">
      <dgm:prSet/>
      <dgm:spPr/>
      <dgm:t>
        <a:bodyPr/>
        <a:lstStyle/>
        <a:p>
          <a:r>
            <a:rPr lang="en-GB"/>
            <a:t>Group Task (30 Minutes)</a:t>
          </a:r>
          <a:endParaRPr lang="en-US"/>
        </a:p>
      </dgm:t>
    </dgm:pt>
    <dgm:pt modelId="{790D12C7-772F-451C-8C90-35D821E25281}" type="parTrans" cxnId="{E04009FE-C784-497B-B95E-163CBF2741DE}">
      <dgm:prSet/>
      <dgm:spPr/>
      <dgm:t>
        <a:bodyPr/>
        <a:lstStyle/>
        <a:p>
          <a:endParaRPr lang="en-US"/>
        </a:p>
      </dgm:t>
    </dgm:pt>
    <dgm:pt modelId="{22DA620D-7BA5-40E9-A9AC-3AA0E81AA8B5}" type="sibTrans" cxnId="{E04009FE-C784-497B-B95E-163CBF2741DE}">
      <dgm:prSet/>
      <dgm:spPr/>
      <dgm:t>
        <a:bodyPr/>
        <a:lstStyle/>
        <a:p>
          <a:endParaRPr lang="en-US"/>
        </a:p>
      </dgm:t>
    </dgm:pt>
    <dgm:pt modelId="{6D83738F-1374-4F4E-A70B-742AC1123C3D}">
      <dgm:prSet/>
      <dgm:spPr/>
      <dgm:t>
        <a:bodyPr/>
        <a:lstStyle/>
        <a:p>
          <a:r>
            <a:rPr lang="en-GB"/>
            <a:t>We will be observing how you all contribute without dominating discussion, listen and build ideas together, solve problems, manage time and collaborate.</a:t>
          </a:r>
          <a:endParaRPr lang="en-US"/>
        </a:p>
      </dgm:t>
    </dgm:pt>
    <dgm:pt modelId="{68933DBE-FC6E-4D1F-9794-069600521819}" type="parTrans" cxnId="{161451D4-A97B-44E9-BCFF-0ADC4C96E092}">
      <dgm:prSet/>
      <dgm:spPr/>
      <dgm:t>
        <a:bodyPr/>
        <a:lstStyle/>
        <a:p>
          <a:endParaRPr lang="en-US"/>
        </a:p>
      </dgm:t>
    </dgm:pt>
    <dgm:pt modelId="{F0B18A22-F5FB-4D06-A2F0-1C5229D9DB28}" type="sibTrans" cxnId="{161451D4-A97B-44E9-BCFF-0ADC4C96E092}">
      <dgm:prSet/>
      <dgm:spPr/>
      <dgm:t>
        <a:bodyPr/>
        <a:lstStyle/>
        <a:p>
          <a:endParaRPr lang="en-US"/>
        </a:p>
      </dgm:t>
    </dgm:pt>
    <dgm:pt modelId="{EFFBF3D1-CDAE-48C0-8572-FC9902B1E578}">
      <dgm:prSet/>
      <dgm:spPr/>
      <dgm:t>
        <a:bodyPr/>
        <a:lstStyle/>
        <a:p>
          <a:r>
            <a:rPr lang="en-GB"/>
            <a:t>Individual Presentation (5 mins each)</a:t>
          </a:r>
          <a:endParaRPr lang="en-US"/>
        </a:p>
      </dgm:t>
    </dgm:pt>
    <dgm:pt modelId="{72DAB75D-312B-470E-A39E-4383C50FB7C9}" type="parTrans" cxnId="{479D56BF-9000-497F-98BA-3B56909DBD64}">
      <dgm:prSet/>
      <dgm:spPr/>
      <dgm:t>
        <a:bodyPr/>
        <a:lstStyle/>
        <a:p>
          <a:endParaRPr lang="en-US"/>
        </a:p>
      </dgm:t>
    </dgm:pt>
    <dgm:pt modelId="{C9DE3B06-AA45-4AE5-B55A-F8D7A538EA5A}" type="sibTrans" cxnId="{479D56BF-9000-497F-98BA-3B56909DBD64}">
      <dgm:prSet/>
      <dgm:spPr/>
      <dgm:t>
        <a:bodyPr/>
        <a:lstStyle/>
        <a:p>
          <a:endParaRPr lang="en-US"/>
        </a:p>
      </dgm:t>
    </dgm:pt>
    <dgm:pt modelId="{F6F1A2DD-E6DB-4714-BCD5-341F5FA4E6DE}">
      <dgm:prSet/>
      <dgm:spPr/>
      <dgm:t>
        <a:bodyPr/>
        <a:lstStyle/>
        <a:p>
          <a:r>
            <a:rPr lang="en-GB"/>
            <a:t>We will be observing how you deliver and your level of confidence, display evidence based reasoning, have a clear structure and can answer questions.</a:t>
          </a:r>
          <a:endParaRPr lang="en-US"/>
        </a:p>
      </dgm:t>
    </dgm:pt>
    <dgm:pt modelId="{4FDDCDB9-206D-4879-93DA-3616C84474C1}" type="parTrans" cxnId="{3339C56F-8B24-4EB1-8DFB-B3B56BACAA38}">
      <dgm:prSet/>
      <dgm:spPr/>
      <dgm:t>
        <a:bodyPr/>
        <a:lstStyle/>
        <a:p>
          <a:endParaRPr lang="en-US"/>
        </a:p>
      </dgm:t>
    </dgm:pt>
    <dgm:pt modelId="{AE1B9CE2-53FB-45CB-90C5-81010794594C}" type="sibTrans" cxnId="{3339C56F-8B24-4EB1-8DFB-B3B56BACAA38}">
      <dgm:prSet/>
      <dgm:spPr/>
      <dgm:t>
        <a:bodyPr/>
        <a:lstStyle/>
        <a:p>
          <a:endParaRPr lang="en-US"/>
        </a:p>
      </dgm:t>
    </dgm:pt>
    <dgm:pt modelId="{72F8D631-63E7-4CEA-8374-35ACD35E04CE}">
      <dgm:prSet/>
      <dgm:spPr/>
      <dgm:t>
        <a:bodyPr/>
        <a:lstStyle/>
        <a:p>
          <a:r>
            <a:rPr lang="en-GB" dirty="0"/>
            <a:t>Case Study (15 Minutes)</a:t>
          </a:r>
          <a:endParaRPr lang="en-US" dirty="0"/>
        </a:p>
      </dgm:t>
    </dgm:pt>
    <dgm:pt modelId="{D00B30A8-147F-4990-850C-C3A8967DBF70}" type="parTrans" cxnId="{6D7620B0-BF44-4BA4-AA22-58C81143B959}">
      <dgm:prSet/>
      <dgm:spPr/>
      <dgm:t>
        <a:bodyPr/>
        <a:lstStyle/>
        <a:p>
          <a:endParaRPr lang="en-US"/>
        </a:p>
      </dgm:t>
    </dgm:pt>
    <dgm:pt modelId="{DECFE299-04E7-406C-8ED7-B90C295862EB}" type="sibTrans" cxnId="{6D7620B0-BF44-4BA4-AA22-58C81143B959}">
      <dgm:prSet/>
      <dgm:spPr/>
      <dgm:t>
        <a:bodyPr/>
        <a:lstStyle/>
        <a:p>
          <a:endParaRPr lang="en-US"/>
        </a:p>
      </dgm:t>
    </dgm:pt>
    <dgm:pt modelId="{A35398CD-D897-416D-83A2-8CB356E28424}">
      <dgm:prSet/>
      <dgm:spPr/>
      <dgm:t>
        <a:bodyPr/>
        <a:lstStyle/>
        <a:p>
          <a:r>
            <a:rPr lang="en-GB"/>
            <a:t>We will be observing how you display logical prioritisation, awareness of urgency and importance, professional communication and problem-solving skills.</a:t>
          </a:r>
          <a:endParaRPr lang="en-US"/>
        </a:p>
      </dgm:t>
    </dgm:pt>
    <dgm:pt modelId="{5FC68C12-F12C-46F1-B40E-7529E5AAC6D1}" type="parTrans" cxnId="{F7106AC6-FFEF-4785-BAEB-81BE3A512538}">
      <dgm:prSet/>
      <dgm:spPr/>
      <dgm:t>
        <a:bodyPr/>
        <a:lstStyle/>
        <a:p>
          <a:endParaRPr lang="en-US"/>
        </a:p>
      </dgm:t>
    </dgm:pt>
    <dgm:pt modelId="{14C6E6B4-7EFE-48FC-9349-12FBB432A121}" type="sibTrans" cxnId="{F7106AC6-FFEF-4785-BAEB-81BE3A512538}">
      <dgm:prSet/>
      <dgm:spPr/>
      <dgm:t>
        <a:bodyPr/>
        <a:lstStyle/>
        <a:p>
          <a:endParaRPr lang="en-US"/>
        </a:p>
      </dgm:t>
    </dgm:pt>
    <dgm:pt modelId="{97ED02CD-7EA3-422E-AD09-671342CACDAC}">
      <dgm:prSet/>
      <dgm:spPr/>
      <dgm:t>
        <a:bodyPr/>
        <a:lstStyle/>
        <a:p>
          <a:r>
            <a:rPr lang="en-GB"/>
            <a:t>Competency based Interview (30 minutes)</a:t>
          </a:r>
          <a:endParaRPr lang="en-US"/>
        </a:p>
      </dgm:t>
    </dgm:pt>
    <dgm:pt modelId="{64C652FC-1A6F-4723-9F78-BE4AC327BDA9}" type="parTrans" cxnId="{7362022F-373E-439F-AF5A-9B581E8FA504}">
      <dgm:prSet/>
      <dgm:spPr/>
      <dgm:t>
        <a:bodyPr/>
        <a:lstStyle/>
        <a:p>
          <a:endParaRPr lang="en-US"/>
        </a:p>
      </dgm:t>
    </dgm:pt>
    <dgm:pt modelId="{0050335E-D5E8-44EA-8823-1CA5125A11B4}" type="sibTrans" cxnId="{7362022F-373E-439F-AF5A-9B581E8FA504}">
      <dgm:prSet/>
      <dgm:spPr/>
      <dgm:t>
        <a:bodyPr/>
        <a:lstStyle/>
        <a:p>
          <a:endParaRPr lang="en-US"/>
        </a:p>
      </dgm:t>
    </dgm:pt>
    <dgm:pt modelId="{8F0A534E-31D8-4CDB-9494-ADA876D7F073}">
      <dgm:prSet/>
      <dgm:spPr/>
      <dgm:t>
        <a:bodyPr/>
        <a:lstStyle/>
        <a:p>
          <a:r>
            <a:rPr lang="en-GB"/>
            <a:t>You will need to answer a series of questions and we will observe your self-awareness, professionalism, communication skills and STAR Structure (Situation, Task, Action, Result)</a:t>
          </a:r>
          <a:endParaRPr lang="en-US"/>
        </a:p>
      </dgm:t>
    </dgm:pt>
    <dgm:pt modelId="{E8FE9766-7EBD-4676-9987-6AD36E385A1E}" type="parTrans" cxnId="{E9553E19-293C-4D65-A787-BA823C6EFD07}">
      <dgm:prSet/>
      <dgm:spPr/>
      <dgm:t>
        <a:bodyPr/>
        <a:lstStyle/>
        <a:p>
          <a:endParaRPr lang="en-US"/>
        </a:p>
      </dgm:t>
    </dgm:pt>
    <dgm:pt modelId="{B5C6F27B-AA0D-4231-A0A7-04C2218879B2}" type="sibTrans" cxnId="{E9553E19-293C-4D65-A787-BA823C6EFD07}">
      <dgm:prSet/>
      <dgm:spPr/>
      <dgm:t>
        <a:bodyPr/>
        <a:lstStyle/>
        <a:p>
          <a:endParaRPr lang="en-US"/>
        </a:p>
      </dgm:t>
    </dgm:pt>
    <dgm:pt modelId="{C6E0C978-37C9-47EA-8323-0C83B0DE0B5B}" type="pres">
      <dgm:prSet presAssocID="{562571C7-749F-4CFD-B695-994F1D35F6F8}" presName="root" presStyleCnt="0">
        <dgm:presLayoutVars>
          <dgm:dir/>
          <dgm:resizeHandles val="exact"/>
        </dgm:presLayoutVars>
      </dgm:prSet>
      <dgm:spPr/>
    </dgm:pt>
    <dgm:pt modelId="{99F54CBC-134B-4699-ACFE-D2CB702FB67E}" type="pres">
      <dgm:prSet presAssocID="{2C0C7CF8-BA13-4630-814C-0DCFBC184189}" presName="compNode" presStyleCnt="0"/>
      <dgm:spPr/>
    </dgm:pt>
    <dgm:pt modelId="{17190C02-1D04-4A54-9F99-0911FF73D4B3}" type="pres">
      <dgm:prSet presAssocID="{2C0C7CF8-BA13-4630-814C-0DCFBC184189}" presName="bgRect" presStyleLbl="bgShp" presStyleIdx="0" presStyleCnt="5"/>
      <dgm:spPr/>
    </dgm:pt>
    <dgm:pt modelId="{A2186EF0-ABEB-4DF8-9174-A93784E83FB5}" type="pres">
      <dgm:prSet presAssocID="{2C0C7CF8-BA13-4630-814C-0DCFBC184189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DB110AA8-8B4B-490E-8085-9218146DD80F}" type="pres">
      <dgm:prSet presAssocID="{2C0C7CF8-BA13-4630-814C-0DCFBC184189}" presName="spaceRect" presStyleCnt="0"/>
      <dgm:spPr/>
    </dgm:pt>
    <dgm:pt modelId="{6F3AD2FF-B5F5-4E3F-860D-4B346A0080B4}" type="pres">
      <dgm:prSet presAssocID="{2C0C7CF8-BA13-4630-814C-0DCFBC184189}" presName="parTx" presStyleLbl="revTx" presStyleIdx="0" presStyleCnt="8">
        <dgm:presLayoutVars>
          <dgm:chMax val="0"/>
          <dgm:chPref val="0"/>
        </dgm:presLayoutVars>
      </dgm:prSet>
      <dgm:spPr/>
    </dgm:pt>
    <dgm:pt modelId="{48F8DABF-68F6-4184-9C36-759E1D8AB0B0}" type="pres">
      <dgm:prSet presAssocID="{22DA620D-7BA5-40E9-A9AC-3AA0E81AA8B5}" presName="sibTrans" presStyleCnt="0"/>
      <dgm:spPr/>
    </dgm:pt>
    <dgm:pt modelId="{92A2BDD5-71E7-4BDA-BDF4-C56A378DA47F}" type="pres">
      <dgm:prSet presAssocID="{6D83738F-1374-4F4E-A70B-742AC1123C3D}" presName="compNode" presStyleCnt="0"/>
      <dgm:spPr/>
    </dgm:pt>
    <dgm:pt modelId="{4118221A-EAF8-42DE-8CA6-2256D7A4F093}" type="pres">
      <dgm:prSet presAssocID="{6D83738F-1374-4F4E-A70B-742AC1123C3D}" presName="bgRect" presStyleLbl="bgShp" presStyleIdx="1" presStyleCnt="5"/>
      <dgm:spPr/>
    </dgm:pt>
    <dgm:pt modelId="{104377BA-4203-4B59-8808-2A83223DB3C8}" type="pres">
      <dgm:prSet presAssocID="{6D83738F-1374-4F4E-A70B-742AC1123C3D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Brainstorm"/>
        </a:ext>
      </dgm:extLst>
    </dgm:pt>
    <dgm:pt modelId="{B561D8E5-05AA-479C-BF5D-EE80BB53625F}" type="pres">
      <dgm:prSet presAssocID="{6D83738F-1374-4F4E-A70B-742AC1123C3D}" presName="spaceRect" presStyleCnt="0"/>
      <dgm:spPr/>
    </dgm:pt>
    <dgm:pt modelId="{E7CA1E8B-AC5D-4545-AE1B-8723B0BAC0C9}" type="pres">
      <dgm:prSet presAssocID="{6D83738F-1374-4F4E-A70B-742AC1123C3D}" presName="parTx" presStyleLbl="revTx" presStyleIdx="1" presStyleCnt="8">
        <dgm:presLayoutVars>
          <dgm:chMax val="0"/>
          <dgm:chPref val="0"/>
        </dgm:presLayoutVars>
      </dgm:prSet>
      <dgm:spPr/>
    </dgm:pt>
    <dgm:pt modelId="{A845F4E9-9678-4529-93C0-E9D726C96B32}" type="pres">
      <dgm:prSet presAssocID="{6D83738F-1374-4F4E-A70B-742AC1123C3D}" presName="desTx" presStyleLbl="revTx" presStyleIdx="2" presStyleCnt="8">
        <dgm:presLayoutVars/>
      </dgm:prSet>
      <dgm:spPr/>
    </dgm:pt>
    <dgm:pt modelId="{215D44B3-F222-4B02-8A47-63DD07D01C28}" type="pres">
      <dgm:prSet presAssocID="{F0B18A22-F5FB-4D06-A2F0-1C5229D9DB28}" presName="sibTrans" presStyleCnt="0"/>
      <dgm:spPr/>
    </dgm:pt>
    <dgm:pt modelId="{61182534-521C-4A34-B5E8-508DB66E6510}" type="pres">
      <dgm:prSet presAssocID="{F6F1A2DD-E6DB-4714-BCD5-341F5FA4E6DE}" presName="compNode" presStyleCnt="0"/>
      <dgm:spPr/>
    </dgm:pt>
    <dgm:pt modelId="{A6373389-3F4E-49ED-81CD-B8CF91F8DDF1}" type="pres">
      <dgm:prSet presAssocID="{F6F1A2DD-E6DB-4714-BCD5-341F5FA4E6DE}" presName="bgRect" presStyleLbl="bgShp" presStyleIdx="2" presStyleCnt="5"/>
      <dgm:spPr/>
    </dgm:pt>
    <dgm:pt modelId="{641AFAD0-E170-43C7-93BC-BBF2F054FF9A}" type="pres">
      <dgm:prSet presAssocID="{F6F1A2DD-E6DB-4714-BCD5-341F5FA4E6DE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39021AED-7DD6-4828-BD7B-22C24241C6F7}" type="pres">
      <dgm:prSet presAssocID="{F6F1A2DD-E6DB-4714-BCD5-341F5FA4E6DE}" presName="spaceRect" presStyleCnt="0"/>
      <dgm:spPr/>
    </dgm:pt>
    <dgm:pt modelId="{DDA4666E-7DEE-42BD-A73B-71EA2FE68B17}" type="pres">
      <dgm:prSet presAssocID="{F6F1A2DD-E6DB-4714-BCD5-341F5FA4E6DE}" presName="parTx" presStyleLbl="revTx" presStyleIdx="3" presStyleCnt="8">
        <dgm:presLayoutVars>
          <dgm:chMax val="0"/>
          <dgm:chPref val="0"/>
        </dgm:presLayoutVars>
      </dgm:prSet>
      <dgm:spPr/>
    </dgm:pt>
    <dgm:pt modelId="{3A2F0A7D-531C-4E10-933A-BEF83C31D64A}" type="pres">
      <dgm:prSet presAssocID="{F6F1A2DD-E6DB-4714-BCD5-341F5FA4E6DE}" presName="desTx" presStyleLbl="revTx" presStyleIdx="4" presStyleCnt="8">
        <dgm:presLayoutVars/>
      </dgm:prSet>
      <dgm:spPr/>
    </dgm:pt>
    <dgm:pt modelId="{E6ED1CAB-9275-402B-B615-1D544F1E5308}" type="pres">
      <dgm:prSet presAssocID="{AE1B9CE2-53FB-45CB-90C5-81010794594C}" presName="sibTrans" presStyleCnt="0"/>
      <dgm:spPr/>
    </dgm:pt>
    <dgm:pt modelId="{099D2F87-57AF-4024-B569-DBD981DA1E55}" type="pres">
      <dgm:prSet presAssocID="{A35398CD-D897-416D-83A2-8CB356E28424}" presName="compNode" presStyleCnt="0"/>
      <dgm:spPr/>
    </dgm:pt>
    <dgm:pt modelId="{D7E0EFA0-0EBF-4D90-BCA2-EB83B97CD941}" type="pres">
      <dgm:prSet presAssocID="{A35398CD-D897-416D-83A2-8CB356E28424}" presName="bgRect" presStyleLbl="bgShp" presStyleIdx="3" presStyleCnt="5"/>
      <dgm:spPr/>
    </dgm:pt>
    <dgm:pt modelId="{CA6A054C-1A44-4D3F-A9B8-D36E83DC9ACF}" type="pres">
      <dgm:prSet presAssocID="{A35398CD-D897-416D-83A2-8CB356E28424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B78B5F0F-D6EE-4F0F-B932-71617CD76ED3}" type="pres">
      <dgm:prSet presAssocID="{A35398CD-D897-416D-83A2-8CB356E28424}" presName="spaceRect" presStyleCnt="0"/>
      <dgm:spPr/>
    </dgm:pt>
    <dgm:pt modelId="{93A536EB-CBA4-4806-A35F-24F9441F540E}" type="pres">
      <dgm:prSet presAssocID="{A35398CD-D897-416D-83A2-8CB356E28424}" presName="parTx" presStyleLbl="revTx" presStyleIdx="5" presStyleCnt="8">
        <dgm:presLayoutVars>
          <dgm:chMax val="0"/>
          <dgm:chPref val="0"/>
        </dgm:presLayoutVars>
      </dgm:prSet>
      <dgm:spPr/>
    </dgm:pt>
    <dgm:pt modelId="{FD71B928-EE88-4646-94A1-B9FDAFBE808D}" type="pres">
      <dgm:prSet presAssocID="{A35398CD-D897-416D-83A2-8CB356E28424}" presName="desTx" presStyleLbl="revTx" presStyleIdx="6" presStyleCnt="8">
        <dgm:presLayoutVars/>
      </dgm:prSet>
      <dgm:spPr/>
    </dgm:pt>
    <dgm:pt modelId="{B55E77F4-F01A-4D77-8553-02938593195E}" type="pres">
      <dgm:prSet presAssocID="{14C6E6B4-7EFE-48FC-9349-12FBB432A121}" presName="sibTrans" presStyleCnt="0"/>
      <dgm:spPr/>
    </dgm:pt>
    <dgm:pt modelId="{A95EDEB8-1A1B-4E23-A447-5349D0AEEB6D}" type="pres">
      <dgm:prSet presAssocID="{8F0A534E-31D8-4CDB-9494-ADA876D7F073}" presName="compNode" presStyleCnt="0"/>
      <dgm:spPr/>
    </dgm:pt>
    <dgm:pt modelId="{F01F0186-6324-40DB-97A4-9DAC55127255}" type="pres">
      <dgm:prSet presAssocID="{8F0A534E-31D8-4CDB-9494-ADA876D7F073}" presName="bgRect" presStyleLbl="bgShp" presStyleIdx="4" presStyleCnt="5"/>
      <dgm:spPr/>
    </dgm:pt>
    <dgm:pt modelId="{57CA023D-ED09-43C3-862D-9E4DFF657B56}" type="pres">
      <dgm:prSet presAssocID="{8F0A534E-31D8-4CDB-9494-ADA876D7F073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ck"/>
        </a:ext>
      </dgm:extLst>
    </dgm:pt>
    <dgm:pt modelId="{459EA548-BA5F-40E1-BDF3-765CD3B505F4}" type="pres">
      <dgm:prSet presAssocID="{8F0A534E-31D8-4CDB-9494-ADA876D7F073}" presName="spaceRect" presStyleCnt="0"/>
      <dgm:spPr/>
    </dgm:pt>
    <dgm:pt modelId="{7F8C1069-8FAC-4871-AD07-8C6BC302BA92}" type="pres">
      <dgm:prSet presAssocID="{8F0A534E-31D8-4CDB-9494-ADA876D7F073}" presName="parTx" presStyleLbl="revTx" presStyleIdx="7" presStyleCnt="8">
        <dgm:presLayoutVars>
          <dgm:chMax val="0"/>
          <dgm:chPref val="0"/>
        </dgm:presLayoutVars>
      </dgm:prSet>
      <dgm:spPr/>
    </dgm:pt>
  </dgm:ptLst>
  <dgm:cxnLst>
    <dgm:cxn modelId="{64CC710E-7134-4382-AFFD-83D1AD31DCB9}" type="presOf" srcId="{2C0C7CF8-BA13-4630-814C-0DCFBC184189}" destId="{6F3AD2FF-B5F5-4E3F-860D-4B346A0080B4}" srcOrd="0" destOrd="0" presId="urn:microsoft.com/office/officeart/2018/2/layout/IconVerticalSolidList"/>
    <dgm:cxn modelId="{E9553E19-293C-4D65-A787-BA823C6EFD07}" srcId="{562571C7-749F-4CFD-B695-994F1D35F6F8}" destId="{8F0A534E-31D8-4CDB-9494-ADA876D7F073}" srcOrd="4" destOrd="0" parTransId="{E8FE9766-7EBD-4676-9987-6AD36E385A1E}" sibTransId="{B5C6F27B-AA0D-4231-A0A7-04C2218879B2}"/>
    <dgm:cxn modelId="{33455826-5BEC-42E1-9372-6B42553C211A}" type="presOf" srcId="{F6F1A2DD-E6DB-4714-BCD5-341F5FA4E6DE}" destId="{DDA4666E-7DEE-42BD-A73B-71EA2FE68B17}" srcOrd="0" destOrd="0" presId="urn:microsoft.com/office/officeart/2018/2/layout/IconVerticalSolidList"/>
    <dgm:cxn modelId="{BDADEE2C-7173-4E1B-90D5-761554A25153}" type="presOf" srcId="{6D83738F-1374-4F4E-A70B-742AC1123C3D}" destId="{E7CA1E8B-AC5D-4545-AE1B-8723B0BAC0C9}" srcOrd="0" destOrd="0" presId="urn:microsoft.com/office/officeart/2018/2/layout/IconVerticalSolidList"/>
    <dgm:cxn modelId="{7362022F-373E-439F-AF5A-9B581E8FA504}" srcId="{A35398CD-D897-416D-83A2-8CB356E28424}" destId="{97ED02CD-7EA3-422E-AD09-671342CACDAC}" srcOrd="0" destOrd="0" parTransId="{64C652FC-1A6F-4723-9F78-BE4AC327BDA9}" sibTransId="{0050335E-D5E8-44EA-8823-1CA5125A11B4}"/>
    <dgm:cxn modelId="{3339C56F-8B24-4EB1-8DFB-B3B56BACAA38}" srcId="{562571C7-749F-4CFD-B695-994F1D35F6F8}" destId="{F6F1A2DD-E6DB-4714-BCD5-341F5FA4E6DE}" srcOrd="2" destOrd="0" parTransId="{4FDDCDB9-206D-4879-93DA-3616C84474C1}" sibTransId="{AE1B9CE2-53FB-45CB-90C5-81010794594C}"/>
    <dgm:cxn modelId="{C2F7F072-3760-4386-8818-E3FB013EE9C3}" type="presOf" srcId="{72F8D631-63E7-4CEA-8374-35ACD35E04CE}" destId="{3A2F0A7D-531C-4E10-933A-BEF83C31D64A}" srcOrd="0" destOrd="0" presId="urn:microsoft.com/office/officeart/2018/2/layout/IconVerticalSolidList"/>
    <dgm:cxn modelId="{3FB41988-F0A7-4BEF-87C7-242F413BB728}" type="presOf" srcId="{8F0A534E-31D8-4CDB-9494-ADA876D7F073}" destId="{7F8C1069-8FAC-4871-AD07-8C6BC302BA92}" srcOrd="0" destOrd="0" presId="urn:microsoft.com/office/officeart/2018/2/layout/IconVerticalSolidList"/>
    <dgm:cxn modelId="{52FA4D9D-A5A3-480E-92CC-ED129855E201}" type="presOf" srcId="{97ED02CD-7EA3-422E-AD09-671342CACDAC}" destId="{FD71B928-EE88-4646-94A1-B9FDAFBE808D}" srcOrd="0" destOrd="0" presId="urn:microsoft.com/office/officeart/2018/2/layout/IconVerticalSolidList"/>
    <dgm:cxn modelId="{6D7620B0-BF44-4BA4-AA22-58C81143B959}" srcId="{F6F1A2DD-E6DB-4714-BCD5-341F5FA4E6DE}" destId="{72F8D631-63E7-4CEA-8374-35ACD35E04CE}" srcOrd="0" destOrd="0" parTransId="{D00B30A8-147F-4990-850C-C3A8967DBF70}" sibTransId="{DECFE299-04E7-406C-8ED7-B90C295862EB}"/>
    <dgm:cxn modelId="{76C450BB-2FBF-4037-A07C-7F6ED5A2EE65}" type="presOf" srcId="{A35398CD-D897-416D-83A2-8CB356E28424}" destId="{93A536EB-CBA4-4806-A35F-24F9441F540E}" srcOrd="0" destOrd="0" presId="urn:microsoft.com/office/officeart/2018/2/layout/IconVerticalSolidList"/>
    <dgm:cxn modelId="{479D56BF-9000-497F-98BA-3B56909DBD64}" srcId="{6D83738F-1374-4F4E-A70B-742AC1123C3D}" destId="{EFFBF3D1-CDAE-48C0-8572-FC9902B1E578}" srcOrd="0" destOrd="0" parTransId="{72DAB75D-312B-470E-A39E-4383C50FB7C9}" sibTransId="{C9DE3B06-AA45-4AE5-B55A-F8D7A538EA5A}"/>
    <dgm:cxn modelId="{4F3C7EC4-9517-41F9-BD30-2F182677A5AA}" type="presOf" srcId="{EFFBF3D1-CDAE-48C0-8572-FC9902B1E578}" destId="{A845F4E9-9678-4529-93C0-E9D726C96B32}" srcOrd="0" destOrd="0" presId="urn:microsoft.com/office/officeart/2018/2/layout/IconVerticalSolidList"/>
    <dgm:cxn modelId="{F7106AC6-FFEF-4785-BAEB-81BE3A512538}" srcId="{562571C7-749F-4CFD-B695-994F1D35F6F8}" destId="{A35398CD-D897-416D-83A2-8CB356E28424}" srcOrd="3" destOrd="0" parTransId="{5FC68C12-F12C-46F1-B40E-7529E5AAC6D1}" sibTransId="{14C6E6B4-7EFE-48FC-9349-12FBB432A121}"/>
    <dgm:cxn modelId="{161451D4-A97B-44E9-BCFF-0ADC4C96E092}" srcId="{562571C7-749F-4CFD-B695-994F1D35F6F8}" destId="{6D83738F-1374-4F4E-A70B-742AC1123C3D}" srcOrd="1" destOrd="0" parTransId="{68933DBE-FC6E-4D1F-9794-069600521819}" sibTransId="{F0B18A22-F5FB-4D06-A2F0-1C5229D9DB28}"/>
    <dgm:cxn modelId="{0908B3DF-37E2-4A48-A08E-3BE42268CE9D}" type="presOf" srcId="{562571C7-749F-4CFD-B695-994F1D35F6F8}" destId="{C6E0C978-37C9-47EA-8323-0C83B0DE0B5B}" srcOrd="0" destOrd="0" presId="urn:microsoft.com/office/officeart/2018/2/layout/IconVerticalSolidList"/>
    <dgm:cxn modelId="{E04009FE-C784-497B-B95E-163CBF2741DE}" srcId="{562571C7-749F-4CFD-B695-994F1D35F6F8}" destId="{2C0C7CF8-BA13-4630-814C-0DCFBC184189}" srcOrd="0" destOrd="0" parTransId="{790D12C7-772F-451C-8C90-35D821E25281}" sibTransId="{22DA620D-7BA5-40E9-A9AC-3AA0E81AA8B5}"/>
    <dgm:cxn modelId="{BC1DB171-CD8D-4970-8A12-63301CD5550C}" type="presParOf" srcId="{C6E0C978-37C9-47EA-8323-0C83B0DE0B5B}" destId="{99F54CBC-134B-4699-ACFE-D2CB702FB67E}" srcOrd="0" destOrd="0" presId="urn:microsoft.com/office/officeart/2018/2/layout/IconVerticalSolidList"/>
    <dgm:cxn modelId="{D89BFB81-B493-4F18-AB0C-E69F4A60261B}" type="presParOf" srcId="{99F54CBC-134B-4699-ACFE-D2CB702FB67E}" destId="{17190C02-1D04-4A54-9F99-0911FF73D4B3}" srcOrd="0" destOrd="0" presId="urn:microsoft.com/office/officeart/2018/2/layout/IconVerticalSolidList"/>
    <dgm:cxn modelId="{C3572D23-5BA3-46F8-A495-3E77CE3F4DA2}" type="presParOf" srcId="{99F54CBC-134B-4699-ACFE-D2CB702FB67E}" destId="{A2186EF0-ABEB-4DF8-9174-A93784E83FB5}" srcOrd="1" destOrd="0" presId="urn:microsoft.com/office/officeart/2018/2/layout/IconVerticalSolidList"/>
    <dgm:cxn modelId="{5E33AD45-77EC-4C0C-808F-E6678BF3F341}" type="presParOf" srcId="{99F54CBC-134B-4699-ACFE-D2CB702FB67E}" destId="{DB110AA8-8B4B-490E-8085-9218146DD80F}" srcOrd="2" destOrd="0" presId="urn:microsoft.com/office/officeart/2018/2/layout/IconVerticalSolidList"/>
    <dgm:cxn modelId="{223A2F22-B161-481C-97E9-5063F77FA284}" type="presParOf" srcId="{99F54CBC-134B-4699-ACFE-D2CB702FB67E}" destId="{6F3AD2FF-B5F5-4E3F-860D-4B346A0080B4}" srcOrd="3" destOrd="0" presId="urn:microsoft.com/office/officeart/2018/2/layout/IconVerticalSolidList"/>
    <dgm:cxn modelId="{5E12190E-A641-4BCE-AB24-7DED3CBBC98B}" type="presParOf" srcId="{C6E0C978-37C9-47EA-8323-0C83B0DE0B5B}" destId="{48F8DABF-68F6-4184-9C36-759E1D8AB0B0}" srcOrd="1" destOrd="0" presId="urn:microsoft.com/office/officeart/2018/2/layout/IconVerticalSolidList"/>
    <dgm:cxn modelId="{8887631F-72BF-465E-91F6-F6D741A18DAA}" type="presParOf" srcId="{C6E0C978-37C9-47EA-8323-0C83B0DE0B5B}" destId="{92A2BDD5-71E7-4BDA-BDF4-C56A378DA47F}" srcOrd="2" destOrd="0" presId="urn:microsoft.com/office/officeart/2018/2/layout/IconVerticalSolidList"/>
    <dgm:cxn modelId="{DB574726-1AF7-4ABC-A556-F039D26DE59E}" type="presParOf" srcId="{92A2BDD5-71E7-4BDA-BDF4-C56A378DA47F}" destId="{4118221A-EAF8-42DE-8CA6-2256D7A4F093}" srcOrd="0" destOrd="0" presId="urn:microsoft.com/office/officeart/2018/2/layout/IconVerticalSolidList"/>
    <dgm:cxn modelId="{FEAEC03A-AD60-4E87-A021-F79DCBB431E2}" type="presParOf" srcId="{92A2BDD5-71E7-4BDA-BDF4-C56A378DA47F}" destId="{104377BA-4203-4B59-8808-2A83223DB3C8}" srcOrd="1" destOrd="0" presId="urn:microsoft.com/office/officeart/2018/2/layout/IconVerticalSolidList"/>
    <dgm:cxn modelId="{4EFBF9E7-73F8-4792-91C7-A3C28E8A3A9F}" type="presParOf" srcId="{92A2BDD5-71E7-4BDA-BDF4-C56A378DA47F}" destId="{B561D8E5-05AA-479C-BF5D-EE80BB53625F}" srcOrd="2" destOrd="0" presId="urn:microsoft.com/office/officeart/2018/2/layout/IconVerticalSolidList"/>
    <dgm:cxn modelId="{66BDBA2E-9495-4098-9153-A0D46AF92603}" type="presParOf" srcId="{92A2BDD5-71E7-4BDA-BDF4-C56A378DA47F}" destId="{E7CA1E8B-AC5D-4545-AE1B-8723B0BAC0C9}" srcOrd="3" destOrd="0" presId="urn:microsoft.com/office/officeart/2018/2/layout/IconVerticalSolidList"/>
    <dgm:cxn modelId="{37981D15-4CA8-420D-B2CE-4BC3C5464899}" type="presParOf" srcId="{92A2BDD5-71E7-4BDA-BDF4-C56A378DA47F}" destId="{A845F4E9-9678-4529-93C0-E9D726C96B32}" srcOrd="4" destOrd="0" presId="urn:microsoft.com/office/officeart/2018/2/layout/IconVerticalSolidList"/>
    <dgm:cxn modelId="{7736316E-6AB3-45CA-914B-3E5F279521D5}" type="presParOf" srcId="{C6E0C978-37C9-47EA-8323-0C83B0DE0B5B}" destId="{215D44B3-F222-4B02-8A47-63DD07D01C28}" srcOrd="3" destOrd="0" presId="urn:microsoft.com/office/officeart/2018/2/layout/IconVerticalSolidList"/>
    <dgm:cxn modelId="{2B79ECD7-C93E-4EC7-8121-7F325CED9999}" type="presParOf" srcId="{C6E0C978-37C9-47EA-8323-0C83B0DE0B5B}" destId="{61182534-521C-4A34-B5E8-508DB66E6510}" srcOrd="4" destOrd="0" presId="urn:microsoft.com/office/officeart/2018/2/layout/IconVerticalSolidList"/>
    <dgm:cxn modelId="{5DCFD4A6-A0E3-48A3-B382-224DD7F17553}" type="presParOf" srcId="{61182534-521C-4A34-B5E8-508DB66E6510}" destId="{A6373389-3F4E-49ED-81CD-B8CF91F8DDF1}" srcOrd="0" destOrd="0" presId="urn:microsoft.com/office/officeart/2018/2/layout/IconVerticalSolidList"/>
    <dgm:cxn modelId="{1A344574-D6A2-4C87-B727-C443DD894883}" type="presParOf" srcId="{61182534-521C-4A34-B5E8-508DB66E6510}" destId="{641AFAD0-E170-43C7-93BC-BBF2F054FF9A}" srcOrd="1" destOrd="0" presId="urn:microsoft.com/office/officeart/2018/2/layout/IconVerticalSolidList"/>
    <dgm:cxn modelId="{3C6DA73E-1ACB-41DA-82D2-22E0CA934E74}" type="presParOf" srcId="{61182534-521C-4A34-B5E8-508DB66E6510}" destId="{39021AED-7DD6-4828-BD7B-22C24241C6F7}" srcOrd="2" destOrd="0" presId="urn:microsoft.com/office/officeart/2018/2/layout/IconVerticalSolidList"/>
    <dgm:cxn modelId="{4B6D14AD-2956-4546-B0D7-4D9C611ADD5C}" type="presParOf" srcId="{61182534-521C-4A34-B5E8-508DB66E6510}" destId="{DDA4666E-7DEE-42BD-A73B-71EA2FE68B17}" srcOrd="3" destOrd="0" presId="urn:microsoft.com/office/officeart/2018/2/layout/IconVerticalSolidList"/>
    <dgm:cxn modelId="{588A3877-AC86-4E67-BB6A-6814B7ACA508}" type="presParOf" srcId="{61182534-521C-4A34-B5E8-508DB66E6510}" destId="{3A2F0A7D-531C-4E10-933A-BEF83C31D64A}" srcOrd="4" destOrd="0" presId="urn:microsoft.com/office/officeart/2018/2/layout/IconVerticalSolidList"/>
    <dgm:cxn modelId="{29A44147-B2B1-47AA-A080-CC292EB02DEF}" type="presParOf" srcId="{C6E0C978-37C9-47EA-8323-0C83B0DE0B5B}" destId="{E6ED1CAB-9275-402B-B615-1D544F1E5308}" srcOrd="5" destOrd="0" presId="urn:microsoft.com/office/officeart/2018/2/layout/IconVerticalSolidList"/>
    <dgm:cxn modelId="{199140BD-B4EF-4A75-970F-9AF20B97E976}" type="presParOf" srcId="{C6E0C978-37C9-47EA-8323-0C83B0DE0B5B}" destId="{099D2F87-57AF-4024-B569-DBD981DA1E55}" srcOrd="6" destOrd="0" presId="urn:microsoft.com/office/officeart/2018/2/layout/IconVerticalSolidList"/>
    <dgm:cxn modelId="{01F4C3A7-6F6F-4D45-B327-406FFC8D2508}" type="presParOf" srcId="{099D2F87-57AF-4024-B569-DBD981DA1E55}" destId="{D7E0EFA0-0EBF-4D90-BCA2-EB83B97CD941}" srcOrd="0" destOrd="0" presId="urn:microsoft.com/office/officeart/2018/2/layout/IconVerticalSolidList"/>
    <dgm:cxn modelId="{9BD2B104-E343-4759-BB3A-17747FC7B2CC}" type="presParOf" srcId="{099D2F87-57AF-4024-B569-DBD981DA1E55}" destId="{CA6A054C-1A44-4D3F-A9B8-D36E83DC9ACF}" srcOrd="1" destOrd="0" presId="urn:microsoft.com/office/officeart/2018/2/layout/IconVerticalSolidList"/>
    <dgm:cxn modelId="{F4C3967B-2A03-4552-A9B1-FD5E5F61DEDC}" type="presParOf" srcId="{099D2F87-57AF-4024-B569-DBD981DA1E55}" destId="{B78B5F0F-D6EE-4F0F-B932-71617CD76ED3}" srcOrd="2" destOrd="0" presId="urn:microsoft.com/office/officeart/2018/2/layout/IconVerticalSolidList"/>
    <dgm:cxn modelId="{9C4F6AF4-31D5-4F44-B7CB-CAA3FD7EB9FD}" type="presParOf" srcId="{099D2F87-57AF-4024-B569-DBD981DA1E55}" destId="{93A536EB-CBA4-4806-A35F-24F9441F540E}" srcOrd="3" destOrd="0" presId="urn:microsoft.com/office/officeart/2018/2/layout/IconVerticalSolidList"/>
    <dgm:cxn modelId="{E3E27755-7074-498A-B7F5-9302232F607A}" type="presParOf" srcId="{099D2F87-57AF-4024-B569-DBD981DA1E55}" destId="{FD71B928-EE88-4646-94A1-B9FDAFBE808D}" srcOrd="4" destOrd="0" presId="urn:microsoft.com/office/officeart/2018/2/layout/IconVerticalSolidList"/>
    <dgm:cxn modelId="{EE31D3CC-9A93-4049-BA56-FE2F94A121EA}" type="presParOf" srcId="{C6E0C978-37C9-47EA-8323-0C83B0DE0B5B}" destId="{B55E77F4-F01A-4D77-8553-02938593195E}" srcOrd="7" destOrd="0" presId="urn:microsoft.com/office/officeart/2018/2/layout/IconVerticalSolidList"/>
    <dgm:cxn modelId="{9E85ACF1-59D1-44F9-BFEF-8730E296C1F5}" type="presParOf" srcId="{C6E0C978-37C9-47EA-8323-0C83B0DE0B5B}" destId="{A95EDEB8-1A1B-4E23-A447-5349D0AEEB6D}" srcOrd="8" destOrd="0" presId="urn:microsoft.com/office/officeart/2018/2/layout/IconVerticalSolidList"/>
    <dgm:cxn modelId="{2388C167-6C4F-4574-83A3-B0595F698207}" type="presParOf" srcId="{A95EDEB8-1A1B-4E23-A447-5349D0AEEB6D}" destId="{F01F0186-6324-40DB-97A4-9DAC55127255}" srcOrd="0" destOrd="0" presId="urn:microsoft.com/office/officeart/2018/2/layout/IconVerticalSolidList"/>
    <dgm:cxn modelId="{89628A4C-C895-4AD2-B6F8-9DAF8686C707}" type="presParOf" srcId="{A95EDEB8-1A1B-4E23-A447-5349D0AEEB6D}" destId="{57CA023D-ED09-43C3-862D-9E4DFF657B56}" srcOrd="1" destOrd="0" presId="urn:microsoft.com/office/officeart/2018/2/layout/IconVerticalSolidList"/>
    <dgm:cxn modelId="{91DEE675-701E-4A2F-A415-AD5B4EB623AB}" type="presParOf" srcId="{A95EDEB8-1A1B-4E23-A447-5349D0AEEB6D}" destId="{459EA548-BA5F-40E1-BDF3-765CD3B505F4}" srcOrd="2" destOrd="0" presId="urn:microsoft.com/office/officeart/2018/2/layout/IconVerticalSolidList"/>
    <dgm:cxn modelId="{5C14E1F1-3011-43F0-B6A7-249646752DEC}" type="presParOf" srcId="{A95EDEB8-1A1B-4E23-A447-5349D0AEEB6D}" destId="{7F8C1069-8FAC-4871-AD07-8C6BC302BA9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A909D2C-2E44-4DCF-B0A4-17C1A71BAA1F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26AB2A9-645D-41E5-8806-27F5C73BE9C1}">
      <dgm:prSet/>
      <dgm:spPr/>
      <dgm:t>
        <a:bodyPr/>
        <a:lstStyle/>
        <a:p>
          <a:r>
            <a:rPr lang="en-GB"/>
            <a:t>What did you find most challenging</a:t>
          </a:r>
          <a:endParaRPr lang="en-US"/>
        </a:p>
      </dgm:t>
    </dgm:pt>
    <dgm:pt modelId="{2348372C-B5EC-493E-9280-248E37A9B7CE}" type="parTrans" cxnId="{8EA03D5C-709A-425C-A8C5-3B845A58C46E}">
      <dgm:prSet/>
      <dgm:spPr/>
      <dgm:t>
        <a:bodyPr/>
        <a:lstStyle/>
        <a:p>
          <a:endParaRPr lang="en-US"/>
        </a:p>
      </dgm:t>
    </dgm:pt>
    <dgm:pt modelId="{CC6B8CF2-4E16-46C9-89FF-5EC3D311B2D2}" type="sibTrans" cxnId="{8EA03D5C-709A-425C-A8C5-3B845A58C46E}">
      <dgm:prSet/>
      <dgm:spPr/>
      <dgm:t>
        <a:bodyPr/>
        <a:lstStyle/>
        <a:p>
          <a:endParaRPr lang="en-US"/>
        </a:p>
      </dgm:t>
    </dgm:pt>
    <dgm:pt modelId="{7B3B6A88-8615-41DB-960D-3F644EAF5157}">
      <dgm:prSet/>
      <dgm:spPr/>
      <dgm:t>
        <a:bodyPr/>
        <a:lstStyle/>
        <a:p>
          <a:r>
            <a:rPr lang="en-GB"/>
            <a:t>•  What strengths did you notice in yourself</a:t>
          </a:r>
          <a:endParaRPr lang="en-US"/>
        </a:p>
      </dgm:t>
    </dgm:pt>
    <dgm:pt modelId="{3B22AB00-31BC-47D4-A2CA-5B2A9D927C07}" type="parTrans" cxnId="{02B81CD5-7B39-421B-A99D-7A6E43477F71}">
      <dgm:prSet/>
      <dgm:spPr/>
      <dgm:t>
        <a:bodyPr/>
        <a:lstStyle/>
        <a:p>
          <a:endParaRPr lang="en-US"/>
        </a:p>
      </dgm:t>
    </dgm:pt>
    <dgm:pt modelId="{1FA886D5-E109-4B8E-B2BC-7640EDCEEAED}" type="sibTrans" cxnId="{02B81CD5-7B39-421B-A99D-7A6E43477F71}">
      <dgm:prSet/>
      <dgm:spPr/>
      <dgm:t>
        <a:bodyPr/>
        <a:lstStyle/>
        <a:p>
          <a:endParaRPr lang="en-US"/>
        </a:p>
      </dgm:t>
    </dgm:pt>
    <dgm:pt modelId="{CB3E215F-E93D-438B-A1E4-3CB7F9549860}">
      <dgm:prSet/>
      <dgm:spPr/>
      <dgm:t>
        <a:bodyPr/>
        <a:lstStyle/>
        <a:p>
          <a:r>
            <a:rPr lang="en-GB"/>
            <a:t>•  What would you do differently next time</a:t>
          </a:r>
          <a:endParaRPr lang="en-US"/>
        </a:p>
      </dgm:t>
    </dgm:pt>
    <dgm:pt modelId="{4D5FC6C5-09E1-4744-9D96-A65877C266F2}" type="parTrans" cxnId="{68D9272B-EABF-485C-A0C8-DE934BFA559D}">
      <dgm:prSet/>
      <dgm:spPr/>
      <dgm:t>
        <a:bodyPr/>
        <a:lstStyle/>
        <a:p>
          <a:endParaRPr lang="en-US"/>
        </a:p>
      </dgm:t>
    </dgm:pt>
    <dgm:pt modelId="{3B1B1034-9C45-498D-9414-0860E67E285B}" type="sibTrans" cxnId="{68D9272B-EABF-485C-A0C8-DE934BFA559D}">
      <dgm:prSet/>
      <dgm:spPr/>
      <dgm:t>
        <a:bodyPr/>
        <a:lstStyle/>
        <a:p>
          <a:endParaRPr lang="en-US"/>
        </a:p>
      </dgm:t>
    </dgm:pt>
    <dgm:pt modelId="{F97722CE-FE4E-432B-94A8-4C48EC1B9DF6}">
      <dgm:prSet/>
      <dgm:spPr/>
      <dgm:t>
        <a:bodyPr/>
        <a:lstStyle/>
        <a:p>
          <a:r>
            <a:rPr lang="en-GB"/>
            <a:t>•  How does this compare to your expectations of real assessment centres</a:t>
          </a:r>
          <a:endParaRPr lang="en-US"/>
        </a:p>
      </dgm:t>
    </dgm:pt>
    <dgm:pt modelId="{2F130DA9-4F75-4106-A320-0522520EFE5E}" type="parTrans" cxnId="{41446221-E805-4DC0-820E-AE3B5B3DF30B}">
      <dgm:prSet/>
      <dgm:spPr/>
      <dgm:t>
        <a:bodyPr/>
        <a:lstStyle/>
        <a:p>
          <a:endParaRPr lang="en-US"/>
        </a:p>
      </dgm:t>
    </dgm:pt>
    <dgm:pt modelId="{A412F578-BB81-4E74-9C69-A89D3AB1C186}" type="sibTrans" cxnId="{41446221-E805-4DC0-820E-AE3B5B3DF30B}">
      <dgm:prSet/>
      <dgm:spPr/>
      <dgm:t>
        <a:bodyPr/>
        <a:lstStyle/>
        <a:p>
          <a:endParaRPr lang="en-US"/>
        </a:p>
      </dgm:t>
    </dgm:pt>
    <dgm:pt modelId="{C806C003-A31D-41C6-BB57-D07CD7814CEB}" type="pres">
      <dgm:prSet presAssocID="{FA909D2C-2E44-4DCF-B0A4-17C1A71BAA1F}" presName="linear" presStyleCnt="0">
        <dgm:presLayoutVars>
          <dgm:animLvl val="lvl"/>
          <dgm:resizeHandles val="exact"/>
        </dgm:presLayoutVars>
      </dgm:prSet>
      <dgm:spPr/>
    </dgm:pt>
    <dgm:pt modelId="{2B8F5E7C-1CF6-4CD9-B8DB-B47A946FA7A1}" type="pres">
      <dgm:prSet presAssocID="{026AB2A9-645D-41E5-8806-27F5C73BE9C1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35AE015A-8E4B-443A-945F-57E35332C169}" type="pres">
      <dgm:prSet presAssocID="{CC6B8CF2-4E16-46C9-89FF-5EC3D311B2D2}" presName="spacer" presStyleCnt="0"/>
      <dgm:spPr/>
    </dgm:pt>
    <dgm:pt modelId="{86E93B0C-7D65-4B84-BF88-6C4FB2BA50CF}" type="pres">
      <dgm:prSet presAssocID="{7B3B6A88-8615-41DB-960D-3F644EAF5157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280C4122-76C2-4515-8EF7-B37C91CFE32E}" type="pres">
      <dgm:prSet presAssocID="{1FA886D5-E109-4B8E-B2BC-7640EDCEEAED}" presName="spacer" presStyleCnt="0"/>
      <dgm:spPr/>
    </dgm:pt>
    <dgm:pt modelId="{97F3AAD8-3CE2-4355-AD79-7E6989B7207C}" type="pres">
      <dgm:prSet presAssocID="{CB3E215F-E93D-438B-A1E4-3CB7F9549860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D6EB6498-78E8-4688-9DB7-BC32BC143738}" type="pres">
      <dgm:prSet presAssocID="{3B1B1034-9C45-498D-9414-0860E67E285B}" presName="spacer" presStyleCnt="0"/>
      <dgm:spPr/>
    </dgm:pt>
    <dgm:pt modelId="{79A4FCDD-5B4C-4496-9650-8C4ACECA5132}" type="pres">
      <dgm:prSet presAssocID="{F97722CE-FE4E-432B-94A8-4C48EC1B9DF6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41446221-E805-4DC0-820E-AE3B5B3DF30B}" srcId="{FA909D2C-2E44-4DCF-B0A4-17C1A71BAA1F}" destId="{F97722CE-FE4E-432B-94A8-4C48EC1B9DF6}" srcOrd="3" destOrd="0" parTransId="{2F130DA9-4F75-4106-A320-0522520EFE5E}" sibTransId="{A412F578-BB81-4E74-9C69-A89D3AB1C186}"/>
    <dgm:cxn modelId="{68D9272B-EABF-485C-A0C8-DE934BFA559D}" srcId="{FA909D2C-2E44-4DCF-B0A4-17C1A71BAA1F}" destId="{CB3E215F-E93D-438B-A1E4-3CB7F9549860}" srcOrd="2" destOrd="0" parTransId="{4D5FC6C5-09E1-4744-9D96-A65877C266F2}" sibTransId="{3B1B1034-9C45-498D-9414-0860E67E285B}"/>
    <dgm:cxn modelId="{8EA03D5C-709A-425C-A8C5-3B845A58C46E}" srcId="{FA909D2C-2E44-4DCF-B0A4-17C1A71BAA1F}" destId="{026AB2A9-645D-41E5-8806-27F5C73BE9C1}" srcOrd="0" destOrd="0" parTransId="{2348372C-B5EC-493E-9280-248E37A9B7CE}" sibTransId="{CC6B8CF2-4E16-46C9-89FF-5EC3D311B2D2}"/>
    <dgm:cxn modelId="{9C033D82-A61B-4CA6-89F6-78207BD25935}" type="presOf" srcId="{FA909D2C-2E44-4DCF-B0A4-17C1A71BAA1F}" destId="{C806C003-A31D-41C6-BB57-D07CD7814CEB}" srcOrd="0" destOrd="0" presId="urn:microsoft.com/office/officeart/2005/8/layout/vList2"/>
    <dgm:cxn modelId="{C8E00A9B-F47B-4D74-A03A-086D45CC6950}" type="presOf" srcId="{CB3E215F-E93D-438B-A1E4-3CB7F9549860}" destId="{97F3AAD8-3CE2-4355-AD79-7E6989B7207C}" srcOrd="0" destOrd="0" presId="urn:microsoft.com/office/officeart/2005/8/layout/vList2"/>
    <dgm:cxn modelId="{0C653EAE-1DF7-451A-9B46-C11BAD98DBD9}" type="presOf" srcId="{F97722CE-FE4E-432B-94A8-4C48EC1B9DF6}" destId="{79A4FCDD-5B4C-4496-9650-8C4ACECA5132}" srcOrd="0" destOrd="0" presId="urn:microsoft.com/office/officeart/2005/8/layout/vList2"/>
    <dgm:cxn modelId="{A6E126CD-4A53-415B-BD28-39EF583C41CB}" type="presOf" srcId="{026AB2A9-645D-41E5-8806-27F5C73BE9C1}" destId="{2B8F5E7C-1CF6-4CD9-B8DB-B47A946FA7A1}" srcOrd="0" destOrd="0" presId="urn:microsoft.com/office/officeart/2005/8/layout/vList2"/>
    <dgm:cxn modelId="{02B81CD5-7B39-421B-A99D-7A6E43477F71}" srcId="{FA909D2C-2E44-4DCF-B0A4-17C1A71BAA1F}" destId="{7B3B6A88-8615-41DB-960D-3F644EAF5157}" srcOrd="1" destOrd="0" parTransId="{3B22AB00-31BC-47D4-A2CA-5B2A9D927C07}" sibTransId="{1FA886D5-E109-4B8E-B2BC-7640EDCEEAED}"/>
    <dgm:cxn modelId="{512A81E4-0F03-4993-8899-95A63E5410D9}" type="presOf" srcId="{7B3B6A88-8615-41DB-960D-3F644EAF5157}" destId="{86E93B0C-7D65-4B84-BF88-6C4FB2BA50CF}" srcOrd="0" destOrd="0" presId="urn:microsoft.com/office/officeart/2005/8/layout/vList2"/>
    <dgm:cxn modelId="{A33158A6-A2F1-4053-B6C9-B06ADB32D7A1}" type="presParOf" srcId="{C806C003-A31D-41C6-BB57-D07CD7814CEB}" destId="{2B8F5E7C-1CF6-4CD9-B8DB-B47A946FA7A1}" srcOrd="0" destOrd="0" presId="urn:microsoft.com/office/officeart/2005/8/layout/vList2"/>
    <dgm:cxn modelId="{6E50AEF2-22CD-4EB5-881C-046D12D3380C}" type="presParOf" srcId="{C806C003-A31D-41C6-BB57-D07CD7814CEB}" destId="{35AE015A-8E4B-443A-945F-57E35332C169}" srcOrd="1" destOrd="0" presId="urn:microsoft.com/office/officeart/2005/8/layout/vList2"/>
    <dgm:cxn modelId="{097FD652-E084-4889-926A-4DE54F3BCD3C}" type="presParOf" srcId="{C806C003-A31D-41C6-BB57-D07CD7814CEB}" destId="{86E93B0C-7D65-4B84-BF88-6C4FB2BA50CF}" srcOrd="2" destOrd="0" presId="urn:microsoft.com/office/officeart/2005/8/layout/vList2"/>
    <dgm:cxn modelId="{A49CE05D-AFEC-4D66-8A9A-89246506D741}" type="presParOf" srcId="{C806C003-A31D-41C6-BB57-D07CD7814CEB}" destId="{280C4122-76C2-4515-8EF7-B37C91CFE32E}" srcOrd="3" destOrd="0" presId="urn:microsoft.com/office/officeart/2005/8/layout/vList2"/>
    <dgm:cxn modelId="{607D9514-FDD1-4A3A-A1EF-6A76862F18E0}" type="presParOf" srcId="{C806C003-A31D-41C6-BB57-D07CD7814CEB}" destId="{97F3AAD8-3CE2-4355-AD79-7E6989B7207C}" srcOrd="4" destOrd="0" presId="urn:microsoft.com/office/officeart/2005/8/layout/vList2"/>
    <dgm:cxn modelId="{EB3AE102-C6C9-4B01-8A18-189929A932DC}" type="presParOf" srcId="{C806C003-A31D-41C6-BB57-D07CD7814CEB}" destId="{D6EB6498-78E8-4688-9DB7-BC32BC143738}" srcOrd="5" destOrd="0" presId="urn:microsoft.com/office/officeart/2005/8/layout/vList2"/>
    <dgm:cxn modelId="{66437D71-5F9B-4239-8E0A-3C406A21D780}" type="presParOf" srcId="{C806C003-A31D-41C6-BB57-D07CD7814CEB}" destId="{79A4FCDD-5B4C-4496-9650-8C4ACECA5132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190C02-1D04-4A54-9F99-0911FF73D4B3}">
      <dsp:nvSpPr>
        <dsp:cNvPr id="0" name=""/>
        <dsp:cNvSpPr/>
      </dsp:nvSpPr>
      <dsp:spPr>
        <a:xfrm>
          <a:off x="0" y="7341"/>
          <a:ext cx="6949440" cy="73294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186EF0-ABEB-4DF8-9174-A93784E83FB5}">
      <dsp:nvSpPr>
        <dsp:cNvPr id="0" name=""/>
        <dsp:cNvSpPr/>
      </dsp:nvSpPr>
      <dsp:spPr>
        <a:xfrm>
          <a:off x="221716" y="172254"/>
          <a:ext cx="403514" cy="4031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3AD2FF-B5F5-4E3F-860D-4B346A0080B4}">
      <dsp:nvSpPr>
        <dsp:cNvPr id="0" name=""/>
        <dsp:cNvSpPr/>
      </dsp:nvSpPr>
      <dsp:spPr>
        <a:xfrm>
          <a:off x="846947" y="7341"/>
          <a:ext cx="5975960" cy="9619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811" tIns="101811" rIns="101811" bIns="101811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Group Task (30 Minutes)</a:t>
          </a:r>
          <a:endParaRPr lang="en-US" sz="1400" kern="1200"/>
        </a:p>
      </dsp:txBody>
      <dsp:txXfrm>
        <a:off x="846947" y="7341"/>
        <a:ext cx="5975960" cy="961992"/>
      </dsp:txXfrm>
    </dsp:sp>
    <dsp:sp modelId="{4118221A-EAF8-42DE-8CA6-2256D7A4F093}">
      <dsp:nvSpPr>
        <dsp:cNvPr id="0" name=""/>
        <dsp:cNvSpPr/>
      </dsp:nvSpPr>
      <dsp:spPr>
        <a:xfrm>
          <a:off x="0" y="1209832"/>
          <a:ext cx="6949440" cy="73294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4377BA-4203-4B59-8808-2A83223DB3C8}">
      <dsp:nvSpPr>
        <dsp:cNvPr id="0" name=""/>
        <dsp:cNvSpPr/>
      </dsp:nvSpPr>
      <dsp:spPr>
        <a:xfrm>
          <a:off x="221716" y="1374745"/>
          <a:ext cx="403514" cy="4031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CA1E8B-AC5D-4545-AE1B-8723B0BAC0C9}">
      <dsp:nvSpPr>
        <dsp:cNvPr id="0" name=""/>
        <dsp:cNvSpPr/>
      </dsp:nvSpPr>
      <dsp:spPr>
        <a:xfrm>
          <a:off x="846947" y="1209832"/>
          <a:ext cx="3127248" cy="9619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811" tIns="101811" rIns="101811" bIns="101811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We will be observing how you all contribute without dominating discussion, listen and build ideas together, solve problems, manage time and collaborate.</a:t>
          </a:r>
          <a:endParaRPr lang="en-US" sz="1400" kern="1200"/>
        </a:p>
      </dsp:txBody>
      <dsp:txXfrm>
        <a:off x="846947" y="1209832"/>
        <a:ext cx="3127248" cy="961992"/>
      </dsp:txXfrm>
    </dsp:sp>
    <dsp:sp modelId="{A845F4E9-9678-4529-93C0-E9D726C96B32}">
      <dsp:nvSpPr>
        <dsp:cNvPr id="0" name=""/>
        <dsp:cNvSpPr/>
      </dsp:nvSpPr>
      <dsp:spPr>
        <a:xfrm>
          <a:off x="3974195" y="1209832"/>
          <a:ext cx="2848712" cy="7329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7570" tIns="77570" rIns="77570" bIns="7757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Individual Presentation (5 mins each)</a:t>
          </a:r>
          <a:endParaRPr lang="en-US" sz="1100" kern="1200"/>
        </a:p>
      </dsp:txBody>
      <dsp:txXfrm>
        <a:off x="3974195" y="1209832"/>
        <a:ext cx="2848712" cy="732946"/>
      </dsp:txXfrm>
    </dsp:sp>
    <dsp:sp modelId="{A6373389-3F4E-49ED-81CD-B8CF91F8DDF1}">
      <dsp:nvSpPr>
        <dsp:cNvPr id="0" name=""/>
        <dsp:cNvSpPr/>
      </dsp:nvSpPr>
      <dsp:spPr>
        <a:xfrm>
          <a:off x="0" y="2412322"/>
          <a:ext cx="6949440" cy="73294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1AFAD0-E170-43C7-93BC-BBF2F054FF9A}">
      <dsp:nvSpPr>
        <dsp:cNvPr id="0" name=""/>
        <dsp:cNvSpPr/>
      </dsp:nvSpPr>
      <dsp:spPr>
        <a:xfrm>
          <a:off x="221716" y="2577235"/>
          <a:ext cx="403514" cy="4031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A4666E-7DEE-42BD-A73B-71EA2FE68B17}">
      <dsp:nvSpPr>
        <dsp:cNvPr id="0" name=""/>
        <dsp:cNvSpPr/>
      </dsp:nvSpPr>
      <dsp:spPr>
        <a:xfrm>
          <a:off x="846947" y="2412322"/>
          <a:ext cx="3127248" cy="9619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811" tIns="101811" rIns="101811" bIns="101811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We will be observing how you deliver and your level of confidence, display evidence based reasoning, have a clear structure and can answer questions.</a:t>
          </a:r>
          <a:endParaRPr lang="en-US" sz="1400" kern="1200"/>
        </a:p>
      </dsp:txBody>
      <dsp:txXfrm>
        <a:off x="846947" y="2412322"/>
        <a:ext cx="3127248" cy="961992"/>
      </dsp:txXfrm>
    </dsp:sp>
    <dsp:sp modelId="{3A2F0A7D-531C-4E10-933A-BEF83C31D64A}">
      <dsp:nvSpPr>
        <dsp:cNvPr id="0" name=""/>
        <dsp:cNvSpPr/>
      </dsp:nvSpPr>
      <dsp:spPr>
        <a:xfrm>
          <a:off x="3974195" y="2412322"/>
          <a:ext cx="2848712" cy="7329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7570" tIns="77570" rIns="77570" bIns="7757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Case Study (15 Minutes)</a:t>
          </a:r>
          <a:endParaRPr lang="en-US" sz="1100" kern="1200" dirty="0"/>
        </a:p>
      </dsp:txBody>
      <dsp:txXfrm>
        <a:off x="3974195" y="2412322"/>
        <a:ext cx="2848712" cy="732946"/>
      </dsp:txXfrm>
    </dsp:sp>
    <dsp:sp modelId="{D7E0EFA0-0EBF-4D90-BCA2-EB83B97CD941}">
      <dsp:nvSpPr>
        <dsp:cNvPr id="0" name=""/>
        <dsp:cNvSpPr/>
      </dsp:nvSpPr>
      <dsp:spPr>
        <a:xfrm>
          <a:off x="0" y="3614813"/>
          <a:ext cx="6949440" cy="73294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6A054C-1A44-4D3F-A9B8-D36E83DC9ACF}">
      <dsp:nvSpPr>
        <dsp:cNvPr id="0" name=""/>
        <dsp:cNvSpPr/>
      </dsp:nvSpPr>
      <dsp:spPr>
        <a:xfrm>
          <a:off x="221716" y="3779726"/>
          <a:ext cx="403514" cy="40312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A536EB-CBA4-4806-A35F-24F9441F540E}">
      <dsp:nvSpPr>
        <dsp:cNvPr id="0" name=""/>
        <dsp:cNvSpPr/>
      </dsp:nvSpPr>
      <dsp:spPr>
        <a:xfrm>
          <a:off x="846947" y="3614813"/>
          <a:ext cx="3127248" cy="9619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811" tIns="101811" rIns="101811" bIns="101811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We will be observing how you display logical prioritisation, awareness of urgency and importance, professional communication and problem-solving skills.</a:t>
          </a:r>
          <a:endParaRPr lang="en-US" sz="1400" kern="1200"/>
        </a:p>
      </dsp:txBody>
      <dsp:txXfrm>
        <a:off x="846947" y="3614813"/>
        <a:ext cx="3127248" cy="961992"/>
      </dsp:txXfrm>
    </dsp:sp>
    <dsp:sp modelId="{FD71B928-EE88-4646-94A1-B9FDAFBE808D}">
      <dsp:nvSpPr>
        <dsp:cNvPr id="0" name=""/>
        <dsp:cNvSpPr/>
      </dsp:nvSpPr>
      <dsp:spPr>
        <a:xfrm>
          <a:off x="3974195" y="3614813"/>
          <a:ext cx="2848712" cy="7329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7570" tIns="77570" rIns="77570" bIns="7757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Competency based Interview (30 minutes)</a:t>
          </a:r>
          <a:endParaRPr lang="en-US" sz="1100" kern="1200"/>
        </a:p>
      </dsp:txBody>
      <dsp:txXfrm>
        <a:off x="3974195" y="3614813"/>
        <a:ext cx="2848712" cy="732946"/>
      </dsp:txXfrm>
    </dsp:sp>
    <dsp:sp modelId="{F01F0186-6324-40DB-97A4-9DAC55127255}">
      <dsp:nvSpPr>
        <dsp:cNvPr id="0" name=""/>
        <dsp:cNvSpPr/>
      </dsp:nvSpPr>
      <dsp:spPr>
        <a:xfrm>
          <a:off x="0" y="4817303"/>
          <a:ext cx="6949440" cy="73294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CA023D-ED09-43C3-862D-9E4DFF657B56}">
      <dsp:nvSpPr>
        <dsp:cNvPr id="0" name=""/>
        <dsp:cNvSpPr/>
      </dsp:nvSpPr>
      <dsp:spPr>
        <a:xfrm>
          <a:off x="221716" y="4982216"/>
          <a:ext cx="403514" cy="40312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8C1069-8FAC-4871-AD07-8C6BC302BA92}">
      <dsp:nvSpPr>
        <dsp:cNvPr id="0" name=""/>
        <dsp:cNvSpPr/>
      </dsp:nvSpPr>
      <dsp:spPr>
        <a:xfrm>
          <a:off x="846947" y="4817303"/>
          <a:ext cx="5975960" cy="9619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811" tIns="101811" rIns="101811" bIns="101811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You will need to answer a series of questions and we will observe your self-awareness, professionalism, communication skills and STAR Structure (Situation, Task, Action, Result)</a:t>
          </a:r>
          <a:endParaRPr lang="en-US" sz="1400" kern="1200"/>
        </a:p>
      </dsp:txBody>
      <dsp:txXfrm>
        <a:off x="846947" y="4817303"/>
        <a:ext cx="5975960" cy="96199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8F5E7C-1CF6-4CD9-B8DB-B47A946FA7A1}">
      <dsp:nvSpPr>
        <dsp:cNvPr id="0" name=""/>
        <dsp:cNvSpPr/>
      </dsp:nvSpPr>
      <dsp:spPr>
        <a:xfrm>
          <a:off x="0" y="631520"/>
          <a:ext cx="6949440" cy="107257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What did you find most challenging</a:t>
          </a:r>
          <a:endParaRPr lang="en-US" sz="2700" kern="1200"/>
        </a:p>
      </dsp:txBody>
      <dsp:txXfrm>
        <a:off x="52359" y="683879"/>
        <a:ext cx="6844722" cy="967861"/>
      </dsp:txXfrm>
    </dsp:sp>
    <dsp:sp modelId="{86E93B0C-7D65-4B84-BF88-6C4FB2BA50CF}">
      <dsp:nvSpPr>
        <dsp:cNvPr id="0" name=""/>
        <dsp:cNvSpPr/>
      </dsp:nvSpPr>
      <dsp:spPr>
        <a:xfrm>
          <a:off x="0" y="1781859"/>
          <a:ext cx="6949440" cy="1072579"/>
        </a:xfrm>
        <a:prstGeom prst="roundRect">
          <a:avLst/>
        </a:prstGeom>
        <a:solidFill>
          <a:schemeClr val="accent2">
            <a:hueOff val="-347110"/>
            <a:satOff val="-7210"/>
            <a:lumOff val="-196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•  What strengths did you notice in yourself</a:t>
          </a:r>
          <a:endParaRPr lang="en-US" sz="2700" kern="1200"/>
        </a:p>
      </dsp:txBody>
      <dsp:txXfrm>
        <a:off x="52359" y="1834218"/>
        <a:ext cx="6844722" cy="967861"/>
      </dsp:txXfrm>
    </dsp:sp>
    <dsp:sp modelId="{97F3AAD8-3CE2-4355-AD79-7E6989B7207C}">
      <dsp:nvSpPr>
        <dsp:cNvPr id="0" name=""/>
        <dsp:cNvSpPr/>
      </dsp:nvSpPr>
      <dsp:spPr>
        <a:xfrm>
          <a:off x="0" y="2932198"/>
          <a:ext cx="6949440" cy="1072579"/>
        </a:xfrm>
        <a:prstGeom prst="roundRect">
          <a:avLst/>
        </a:prstGeom>
        <a:solidFill>
          <a:schemeClr val="accent2">
            <a:hueOff val="-694219"/>
            <a:satOff val="-14421"/>
            <a:lumOff val="-392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•  What would you do differently next time</a:t>
          </a:r>
          <a:endParaRPr lang="en-US" sz="2700" kern="1200"/>
        </a:p>
      </dsp:txBody>
      <dsp:txXfrm>
        <a:off x="52359" y="2984557"/>
        <a:ext cx="6844722" cy="967861"/>
      </dsp:txXfrm>
    </dsp:sp>
    <dsp:sp modelId="{79A4FCDD-5B4C-4496-9650-8C4ACECA5132}">
      <dsp:nvSpPr>
        <dsp:cNvPr id="0" name=""/>
        <dsp:cNvSpPr/>
      </dsp:nvSpPr>
      <dsp:spPr>
        <a:xfrm>
          <a:off x="0" y="4082537"/>
          <a:ext cx="6949440" cy="1072579"/>
        </a:xfrm>
        <a:prstGeom prst="roundRect">
          <a:avLst/>
        </a:prstGeom>
        <a:solidFill>
          <a:schemeClr val="accent2">
            <a:hueOff val="-1041329"/>
            <a:satOff val="-21631"/>
            <a:lumOff val="-588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•  How does this compare to your expectations of real assessment centres</a:t>
          </a:r>
          <a:endParaRPr lang="en-US" sz="2700" kern="1200"/>
        </a:p>
      </dsp:txBody>
      <dsp:txXfrm>
        <a:off x="52359" y="4134896"/>
        <a:ext cx="6844722" cy="96786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2/9/2026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28347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2/9/2026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80039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2/9/2026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10144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2/9/2026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22209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2/9/2026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02589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2/9/2026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44349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2/9/2026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0823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2/9/2026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6957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2/9/2026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14646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2/9/2026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33181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2/9/2026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8429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2/9/2026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0847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79" r:id="rId6"/>
    <p:sldLayoutId id="2147483675" r:id="rId7"/>
    <p:sldLayoutId id="2147483676" r:id="rId8"/>
    <p:sldLayoutId id="2147483677" r:id="rId9"/>
    <p:sldLayoutId id="2147483678" r:id="rId10"/>
    <p:sldLayoutId id="2147483680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6E448DB1-4196-18A6-15DA-C72635C1B1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pic>
        <p:nvPicPr>
          <p:cNvPr id="16" name="Picture 15" descr="Calculator, pen, compass, money and a paper with graphs printed on it">
            <a:extLst>
              <a:ext uri="{FF2B5EF4-FFF2-40B4-BE49-F238E27FC236}">
                <a16:creationId xmlns:a16="http://schemas.microsoft.com/office/drawing/2014/main" id="{133F1916-3CB5-C164-FA1E-1124ED501D6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6639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B7D064F0-6D2A-219C-C000-14ABD99ECE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88306" y="0"/>
            <a:ext cx="4903694" cy="6858001"/>
          </a:xfrm>
          <a:prstGeom prst="rect">
            <a:avLst/>
          </a:prstGeom>
          <a:solidFill>
            <a:schemeClr val="bg1">
              <a:alpha val="2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DA7A04-CEA1-203F-D803-4BD8FE5A7C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0001" y="822960"/>
            <a:ext cx="4286054" cy="3474720"/>
          </a:xfrm>
        </p:spPr>
        <p:txBody>
          <a:bodyPr anchor="b">
            <a:normAutofit/>
          </a:bodyPr>
          <a:lstStyle/>
          <a:p>
            <a:pPr algn="l"/>
            <a:r>
              <a:rPr lang="en-GB" sz="5200"/>
              <a:t>JS Business Consultancy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810C77C-4BFF-F304-82BA-D5F12E800EF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1" y="4419600"/>
            <a:ext cx="3931920" cy="1386840"/>
          </a:xfrm>
        </p:spPr>
        <p:txBody>
          <a:bodyPr anchor="t">
            <a:normAutofit/>
          </a:bodyPr>
          <a:lstStyle/>
          <a:p>
            <a:pPr algn="l"/>
            <a:r>
              <a:rPr lang="en-GB" sz="2200"/>
              <a:t>Assessment Centre 2026</a:t>
            </a:r>
          </a:p>
        </p:txBody>
      </p:sp>
    </p:spTree>
    <p:extLst>
      <p:ext uri="{BB962C8B-B14F-4D97-AF65-F5344CB8AC3E}">
        <p14:creationId xmlns:p14="http://schemas.microsoft.com/office/powerpoint/2010/main" val="34777079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9E8D67-CCBB-F8F3-C0AF-609444A0FA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Welcome!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0AE703-58CC-AE63-39D8-DA0156D3EB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JS Business Consultancy is a collective of Business consultants that provide Business support to SME’s across West Wales.</a:t>
            </a:r>
          </a:p>
          <a:p>
            <a:pPr marL="0" indent="0">
              <a:buNone/>
            </a:pPr>
            <a:r>
              <a:rPr lang="en-GB" dirty="0"/>
              <a:t>We support 350 Businesses in a range of areas including, accounts and bookkeeping, marketing, HR Support, Recruitment and Governance.</a:t>
            </a:r>
          </a:p>
          <a:p>
            <a:pPr marL="0" indent="0">
              <a:buNone/>
            </a:pPr>
            <a:r>
              <a:rPr lang="en-GB" dirty="0"/>
              <a:t>Our hours are tailored to that when our businesses need us, so we provide 14 hours per day of Business support.</a:t>
            </a:r>
          </a:p>
        </p:txBody>
      </p:sp>
    </p:spTree>
    <p:extLst>
      <p:ext uri="{BB962C8B-B14F-4D97-AF65-F5344CB8AC3E}">
        <p14:creationId xmlns:p14="http://schemas.microsoft.com/office/powerpoint/2010/main" val="29518140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452944-D9DD-18B8-6F7C-CEC849EE6B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E34E6C-A3E2-83FC-5D3A-E7FE9C781D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Thank you for applying to attend our Assessment Centre, today we are looking to recruit 3 roles.  These are:</a:t>
            </a:r>
          </a:p>
          <a:p>
            <a:r>
              <a:rPr lang="en-GB" dirty="0"/>
              <a:t>Assistant Finance Manager</a:t>
            </a:r>
          </a:p>
          <a:p>
            <a:r>
              <a:rPr lang="en-GB" dirty="0"/>
              <a:t>Trainee Marketing Manager</a:t>
            </a:r>
          </a:p>
          <a:p>
            <a:r>
              <a:rPr lang="en-GB" dirty="0"/>
              <a:t>Trainee HR Manager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These roles are all based upon our Business rather than advice to others.  </a:t>
            </a:r>
          </a:p>
        </p:txBody>
      </p:sp>
    </p:spTree>
    <p:extLst>
      <p:ext uri="{BB962C8B-B14F-4D97-AF65-F5344CB8AC3E}">
        <p14:creationId xmlns:p14="http://schemas.microsoft.com/office/powerpoint/2010/main" val="37125535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EC510A-64B8-1EB0-4070-0B0BA9F9B8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r>
              <a:rPr lang="en-GB" sz="4000"/>
              <a:t>What today will consist of: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A56569A-96AD-F01B-9A99-26C0E5BF1EF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68216139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983193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961259D-605E-E200-FF9F-7C8C71D7C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C3B5C3-9D52-C59D-16A8-FA4281D16A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0074"/>
            <a:ext cx="6035040" cy="1529932"/>
          </a:xfrm>
        </p:spPr>
        <p:txBody>
          <a:bodyPr anchor="b">
            <a:normAutofit/>
          </a:bodyPr>
          <a:lstStyle/>
          <a:p>
            <a:r>
              <a:rPr lang="en-GB" dirty="0"/>
              <a:t>Group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E778F4-CA74-24BA-3F24-89F9DF7CBF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2212848"/>
            <a:ext cx="6035041" cy="4096512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1500"/>
              <a:t>JS Business consultancy is planning on launching a new app to provide our clients with that extra support and relieve the burden of long hours on our staff.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500"/>
              <a:t>Your group must decide: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500"/>
              <a:t>1. 	The app’s key features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500"/>
              <a:t>2. 	The target audience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500"/>
              <a:t>3. 	A marketing strategy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500"/>
              <a:t>4. 	A launch timeline</a:t>
            </a:r>
          </a:p>
          <a:p>
            <a:pPr marL="457200" indent="-457200">
              <a:lnSpc>
                <a:spcPct val="110000"/>
              </a:lnSpc>
              <a:buAutoNum type="arabicPeriod" startAt="5"/>
            </a:pPr>
            <a:r>
              <a:rPr lang="en-GB" sz="1500"/>
              <a:t>A budget allocation (fictional numbers provided)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500"/>
              <a:t>You have 25 minutes to discuss and decide upon your plan, before feedback.  </a:t>
            </a:r>
          </a:p>
          <a:p>
            <a:pPr marL="0" indent="0">
              <a:lnSpc>
                <a:spcPct val="110000"/>
              </a:lnSpc>
              <a:buNone/>
            </a:pPr>
            <a:endParaRPr lang="en-GB" sz="15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E5C438D-FD75-F39B-A169-2D4E319A6B2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146" r="41104"/>
          <a:stretch>
            <a:fillRect/>
          </a:stretch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19320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0C64B-4F62-8ACF-9FF3-FD7F77A122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Individual Presentation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713DDF-9750-3095-213B-C44C536D71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 new JS Business Consultancy app is taking off!  We have been asked to pitch the app to the Carmarthen Chamber of Commerce at their monthly meeting.  This is a huge opportunity for the Business as it is a captive audience of Business owners in our target audience.</a:t>
            </a:r>
          </a:p>
          <a:p>
            <a:pPr marL="0" indent="0">
              <a:buNone/>
            </a:pPr>
            <a:r>
              <a:rPr lang="en-GB" dirty="0"/>
              <a:t>You have 5 minutes to prepare a 2 minute presentation of the key features of the app to these key potential clients.</a:t>
            </a:r>
          </a:p>
        </p:txBody>
      </p:sp>
    </p:spTree>
    <p:extLst>
      <p:ext uri="{BB962C8B-B14F-4D97-AF65-F5344CB8AC3E}">
        <p14:creationId xmlns:p14="http://schemas.microsoft.com/office/powerpoint/2010/main" val="23020693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218FE9-6441-2F24-54D4-B0EFF880F0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Study					15 mins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F731D4-C2ED-9F4A-09D8-B058B793BE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You are a graduate trainee with our company, you arrive at work this morning and you have the following inbox messages:</a:t>
            </a:r>
          </a:p>
          <a:p>
            <a:pPr marL="0" indent="0">
              <a:buNone/>
            </a:pPr>
            <a:r>
              <a:rPr lang="en-GB" dirty="0"/>
              <a:t>1.           A customer complaint needing a response today</a:t>
            </a:r>
          </a:p>
          <a:p>
            <a:pPr marL="0" indent="0">
              <a:buNone/>
            </a:pPr>
            <a:r>
              <a:rPr lang="en-GB" dirty="0"/>
              <a:t>2. 	A request from your manager for data by 4pm</a:t>
            </a:r>
          </a:p>
          <a:p>
            <a:pPr marL="0" indent="0">
              <a:buNone/>
            </a:pPr>
            <a:r>
              <a:rPr lang="en-GB" dirty="0"/>
              <a:t>3. 	A colleague asking for help with an urgent presentation</a:t>
            </a:r>
          </a:p>
          <a:p>
            <a:pPr marL="0" indent="0">
              <a:buNone/>
            </a:pPr>
            <a:r>
              <a:rPr lang="en-GB" dirty="0"/>
              <a:t>4. 	A system error affecting student users</a:t>
            </a:r>
          </a:p>
          <a:p>
            <a:pPr marL="457200" indent="-457200">
              <a:buAutoNum type="arabicPeriod" startAt="5"/>
            </a:pPr>
            <a:r>
              <a:rPr lang="en-GB" dirty="0"/>
              <a:t>A meeting invite from HR about training opportunities</a:t>
            </a:r>
          </a:p>
          <a:p>
            <a:pPr marL="0" indent="0">
              <a:buNone/>
            </a:pPr>
            <a:r>
              <a:rPr lang="en-GB" dirty="0"/>
              <a:t>Your task is to:</a:t>
            </a:r>
          </a:p>
          <a:p>
            <a:r>
              <a:rPr lang="en-GB" dirty="0"/>
              <a:t>Prioritise the tasks from 1–5</a:t>
            </a:r>
          </a:p>
          <a:p>
            <a:pPr marL="0" indent="0">
              <a:buNone/>
            </a:pPr>
            <a:r>
              <a:rPr lang="en-GB" dirty="0"/>
              <a:t>•  Explain your reasoning</a:t>
            </a:r>
          </a:p>
          <a:p>
            <a:pPr marL="0" indent="0">
              <a:buNone/>
            </a:pPr>
            <a:r>
              <a:rPr lang="en-GB" dirty="0"/>
              <a:t>•  Suggest how you would communicate your decisions to colleagues</a:t>
            </a:r>
          </a:p>
        </p:txBody>
      </p:sp>
    </p:spTree>
    <p:extLst>
      <p:ext uri="{BB962C8B-B14F-4D97-AF65-F5344CB8AC3E}">
        <p14:creationId xmlns:p14="http://schemas.microsoft.com/office/powerpoint/2010/main" val="4506890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2CC1E4F-F1F0-B945-BE50-C72A7103E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A656FE-1227-7B2B-4AE6-9FF1677D2D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70420" y="1387927"/>
            <a:ext cx="3212502" cy="1942773"/>
          </a:xfrm>
        </p:spPr>
        <p:txBody>
          <a:bodyPr anchor="b">
            <a:normAutofit/>
          </a:bodyPr>
          <a:lstStyle/>
          <a:p>
            <a:r>
              <a:rPr lang="en-GB" dirty="0"/>
              <a:t>Interview</a:t>
            </a:r>
          </a:p>
        </p:txBody>
      </p:sp>
      <p:pic>
        <p:nvPicPr>
          <p:cNvPr id="5" name="Picture 4" descr="Close up image of hands applauding">
            <a:extLst>
              <a:ext uri="{FF2B5EF4-FFF2-40B4-BE49-F238E27FC236}">
                <a16:creationId xmlns:a16="http://schemas.microsoft.com/office/drawing/2014/main" id="{36DF574A-EA9D-DC56-C71E-008FCD45252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104" r="5722" b="-1"/>
          <a:stretch>
            <a:fillRect/>
          </a:stretch>
        </p:blipFill>
        <p:spPr>
          <a:xfrm>
            <a:off x="20" y="10"/>
            <a:ext cx="7723393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FAAFCA-FD8B-4798-A8C2-8D66EAADC5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70420" y="3412998"/>
            <a:ext cx="3212502" cy="2767366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1500"/>
              <a:t>For this task you will undertake a competency-based interview.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500"/>
              <a:t>In pairs, you will take it in turns to be the interviewer and interviewee.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500"/>
              <a:t>The questions you need to ask/answer are in the handouts.  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500"/>
              <a:t>You have 30 mins to interview eachother.</a:t>
            </a:r>
          </a:p>
        </p:txBody>
      </p:sp>
    </p:spTree>
    <p:extLst>
      <p:ext uri="{BB962C8B-B14F-4D97-AF65-F5344CB8AC3E}">
        <p14:creationId xmlns:p14="http://schemas.microsoft.com/office/powerpoint/2010/main" val="28416099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51922D2-D397-9EA4-A66D-55B0884D1A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E0ED81-7A9A-8A33-3CBE-93D3CD6100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9"/>
            <a:ext cx="3494314" cy="5786638"/>
          </a:xfrm>
        </p:spPr>
        <p:txBody>
          <a:bodyPr anchor="t">
            <a:normAutofit/>
          </a:bodyPr>
          <a:lstStyle/>
          <a:p>
            <a:r>
              <a:rPr lang="en-GB" dirty="0"/>
              <a:t>Debrief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DEA0158-305B-906D-071B-7FDC58A608B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3852237"/>
              </p:ext>
            </p:extLst>
          </p:nvPr>
        </p:nvGraphicFramePr>
        <p:xfrm>
          <a:off x="4608246" y="548640"/>
          <a:ext cx="6949440" cy="57866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826448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3EB239-C31E-3164-E74A-54E663E4A9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Time to grade yourself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2AD60A-E730-3D6A-258C-8DC06292BF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Using the rubric below, score yourself for each of the tasks.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E30A94E-6E56-A513-CF1B-95543C4BD06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8012" t="32184" r="19587" b="28097"/>
          <a:stretch>
            <a:fillRect/>
          </a:stretch>
        </p:blipFill>
        <p:spPr>
          <a:xfrm>
            <a:off x="444616" y="2175224"/>
            <a:ext cx="7021586" cy="43849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66679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BB0869A-0BE5-B3E9-F73D-2F3691E4D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A1A449-1CA7-B631-A793-C76AAC353C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114923"/>
            <a:ext cx="4621553" cy="1360728"/>
          </a:xfrm>
        </p:spPr>
        <p:txBody>
          <a:bodyPr anchor="b">
            <a:normAutofit/>
          </a:bodyPr>
          <a:lstStyle/>
          <a:p>
            <a:r>
              <a:rPr lang="en-GB" dirty="0"/>
              <a:t>Task 1 – Group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3E784C-A92B-9F17-51F5-402FCEEC13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584057"/>
            <a:ext cx="4940864" cy="4127135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1700" dirty="0"/>
              <a:t>Score yourself using the Rubric on each of the things below</a:t>
            </a:r>
          </a:p>
          <a:p>
            <a:pPr>
              <a:lnSpc>
                <a:spcPct val="110000"/>
              </a:lnSpc>
            </a:pPr>
            <a:endParaRPr lang="en-GB" sz="1700" dirty="0"/>
          </a:p>
          <a:p>
            <a:pPr>
              <a:lnSpc>
                <a:spcPct val="110000"/>
              </a:lnSpc>
            </a:pPr>
            <a:r>
              <a:rPr lang="en-GB" sz="1700" dirty="0"/>
              <a:t>Contribution without dominating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700" dirty="0"/>
              <a:t>•  Listening and building on others’ ideas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700" dirty="0"/>
              <a:t>•  Problem‑solving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700" dirty="0"/>
              <a:t>• Time management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700" dirty="0"/>
              <a:t>•  Collaboration</a:t>
            </a:r>
          </a:p>
          <a:p>
            <a:pPr marL="0" indent="0">
              <a:lnSpc>
                <a:spcPct val="110000"/>
              </a:lnSpc>
              <a:buNone/>
            </a:pPr>
            <a:endParaRPr lang="en-GB" sz="1700" dirty="0"/>
          </a:p>
          <a:p>
            <a:pPr marL="0" indent="0">
              <a:lnSpc>
                <a:spcPct val="110000"/>
              </a:lnSpc>
              <a:buNone/>
            </a:pPr>
            <a:r>
              <a:rPr lang="en-GB" sz="1700" dirty="0"/>
              <a:t>Maximum score 15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9BE78E6-5639-CADE-C8AA-3C4A95E6AD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91261" y="1604693"/>
            <a:ext cx="5837780" cy="36486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271613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BB0869A-0BE5-B3E9-F73D-2F3691E4D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EA550A-3EFA-02B7-3FBB-88B0CE83D4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114923"/>
            <a:ext cx="4621553" cy="1360728"/>
          </a:xfrm>
        </p:spPr>
        <p:txBody>
          <a:bodyPr anchor="b">
            <a:normAutofit/>
          </a:bodyPr>
          <a:lstStyle/>
          <a:p>
            <a:r>
              <a:rPr lang="en-GB" dirty="0"/>
              <a:t>Task 2 – Individual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306097-1338-E1AC-2FE8-A30ED87B59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584058"/>
            <a:ext cx="4621553" cy="315901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1800" dirty="0"/>
              <a:t>Score yourself using the Rubric on each of the things below</a:t>
            </a:r>
          </a:p>
          <a:p>
            <a:r>
              <a:rPr lang="en-GB" sz="1800" dirty="0"/>
              <a:t>Clear structure</a:t>
            </a:r>
          </a:p>
          <a:p>
            <a:pPr marL="0" indent="0">
              <a:buNone/>
            </a:pPr>
            <a:r>
              <a:rPr lang="en-GB" sz="1800" dirty="0"/>
              <a:t>•  Confidence and delivery</a:t>
            </a:r>
          </a:p>
          <a:p>
            <a:pPr marL="0" indent="0">
              <a:buNone/>
            </a:pPr>
            <a:r>
              <a:rPr lang="en-GB" sz="1800" dirty="0"/>
              <a:t>•  Evidence‑based reasoning</a:t>
            </a:r>
          </a:p>
          <a:p>
            <a:pPr marL="0" indent="0">
              <a:buNone/>
            </a:pPr>
            <a:r>
              <a:rPr lang="en-GB" sz="1800" dirty="0"/>
              <a:t>•  Ability to answer one follow‑up question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Maximum score 12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D3D26D4-92D4-D93A-0373-A8D32DF2CC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91261" y="1604693"/>
            <a:ext cx="5837780" cy="36486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5484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BB0869A-0BE5-B3E9-F73D-2F3691E4D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E8F46C-B5C3-A9FE-A374-FC053167A7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114923"/>
            <a:ext cx="4621553" cy="1360728"/>
          </a:xfrm>
        </p:spPr>
        <p:txBody>
          <a:bodyPr anchor="b">
            <a:normAutofit/>
          </a:bodyPr>
          <a:lstStyle/>
          <a:p>
            <a:r>
              <a:rPr lang="en-GB" dirty="0"/>
              <a:t>Task 3 – Case 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F9DA86-D81A-816C-6FF2-5F03AEB49F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584058"/>
            <a:ext cx="4621553" cy="315901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1800" dirty="0"/>
              <a:t>Score yourself using the Rubric on each of the things below</a:t>
            </a:r>
          </a:p>
          <a:p>
            <a:r>
              <a:rPr lang="en-GB" sz="1800" dirty="0"/>
              <a:t>Logical prioritisation</a:t>
            </a:r>
          </a:p>
          <a:p>
            <a:pPr marL="0" indent="0">
              <a:buNone/>
            </a:pPr>
            <a:r>
              <a:rPr lang="en-GB" sz="1800" dirty="0"/>
              <a:t>•  Awareness of urgency vs importance</a:t>
            </a:r>
          </a:p>
          <a:p>
            <a:pPr marL="0" indent="0">
              <a:buNone/>
            </a:pPr>
            <a:r>
              <a:rPr lang="en-GB" sz="1800" dirty="0"/>
              <a:t>•  Professional communication</a:t>
            </a:r>
          </a:p>
          <a:p>
            <a:pPr marL="0" indent="0">
              <a:buNone/>
            </a:pPr>
            <a:r>
              <a:rPr lang="en-GB" sz="1800" dirty="0"/>
              <a:t>•  Problem‑solving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Maximum score 12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2A0ABD8-FB01-E417-697B-4DFAC54AEB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91261" y="1604693"/>
            <a:ext cx="5837780" cy="36486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735022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BB0869A-0BE5-B3E9-F73D-2F3691E4D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9449BF-3275-28A2-9498-02696A24F0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114923"/>
            <a:ext cx="4621553" cy="1360728"/>
          </a:xfrm>
        </p:spPr>
        <p:txBody>
          <a:bodyPr anchor="b">
            <a:normAutofit/>
          </a:bodyPr>
          <a:lstStyle/>
          <a:p>
            <a:r>
              <a:rPr lang="en-GB" dirty="0"/>
              <a:t>Task 4 - Interview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82A46C-392A-E478-0A50-2957E78605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584058"/>
            <a:ext cx="4621553" cy="3159018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sz="1800" dirty="0"/>
              <a:t>Score yourself using the Rubric on each of the things below</a:t>
            </a:r>
          </a:p>
          <a:p>
            <a:r>
              <a:rPr lang="en-GB" sz="1800" dirty="0"/>
              <a:t>STAR structure (Situation, Task, Action, Result)</a:t>
            </a:r>
          </a:p>
          <a:p>
            <a:pPr marL="0" indent="0">
              <a:buNone/>
            </a:pPr>
            <a:r>
              <a:rPr lang="en-GB" sz="1800" dirty="0"/>
              <a:t>•  Self‑awareness</a:t>
            </a:r>
          </a:p>
          <a:p>
            <a:pPr marL="0" indent="0">
              <a:buNone/>
            </a:pPr>
            <a:r>
              <a:rPr lang="en-GB" sz="1800" dirty="0"/>
              <a:t>•  Professionalism</a:t>
            </a:r>
          </a:p>
          <a:p>
            <a:pPr marL="0" indent="0">
              <a:buNone/>
            </a:pPr>
            <a:r>
              <a:rPr lang="en-GB" sz="1800" dirty="0"/>
              <a:t>•  Communication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Maximum score 12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818DE82-32A6-6B45-5F7B-92507E1A74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91261" y="1604693"/>
            <a:ext cx="5837780" cy="36486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639533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D587E41-605C-A8E4-8BA5-0E0B3797C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Wood human figure">
            <a:extLst>
              <a:ext uri="{FF2B5EF4-FFF2-40B4-BE49-F238E27FC236}">
                <a16:creationId xmlns:a16="http://schemas.microsoft.com/office/drawing/2014/main" id="{4DCC8FAB-DBEE-FA5D-FCD5-2BA237D492E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74" b="15657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EBD48A03-0DF9-3063-CB15-1BC2AEC79F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908385"/>
            <a:ext cx="12191999" cy="1949616"/>
          </a:xfrm>
          <a:prstGeom prst="rect">
            <a:avLst/>
          </a:prstGeom>
          <a:solidFill>
            <a:srgbClr val="000000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8C2805-89B1-9A0A-4CB1-708BE055B4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7365" y="5268812"/>
            <a:ext cx="7260542" cy="12287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What did you score?</a:t>
            </a:r>
          </a:p>
        </p:txBody>
      </p:sp>
    </p:spTree>
    <p:extLst>
      <p:ext uri="{BB962C8B-B14F-4D97-AF65-F5344CB8AC3E}">
        <p14:creationId xmlns:p14="http://schemas.microsoft.com/office/powerpoint/2010/main" val="27494218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44</TotalTime>
  <Words>780</Words>
  <Application>Microsoft Office PowerPoint</Application>
  <PresentationFormat>Widescreen</PresentationFormat>
  <Paragraphs>92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8" baseType="lpstr">
      <vt:lpstr>Arial</vt:lpstr>
      <vt:lpstr>Neue Haas Grotesk Text Pro</vt:lpstr>
      <vt:lpstr>VanillaVTI</vt:lpstr>
      <vt:lpstr>JS Business Consultancy </vt:lpstr>
      <vt:lpstr>Welcome!</vt:lpstr>
      <vt:lpstr>Today</vt:lpstr>
      <vt:lpstr>What today will consist of:</vt:lpstr>
      <vt:lpstr>Group Task</vt:lpstr>
      <vt:lpstr>Individual Presentation </vt:lpstr>
      <vt:lpstr>Case Study     15 mins</vt:lpstr>
      <vt:lpstr>Interview</vt:lpstr>
      <vt:lpstr>Debrief</vt:lpstr>
      <vt:lpstr>Time to grade yourself</vt:lpstr>
      <vt:lpstr>Task 1 – Group task</vt:lpstr>
      <vt:lpstr>Task 2 – Individual Presentation</vt:lpstr>
      <vt:lpstr>Task 3 – Case Study</vt:lpstr>
      <vt:lpstr>Task 4 - Interview</vt:lpstr>
      <vt:lpstr>What did you score?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Jessica Shore</dc:creator>
  <cp:lastModifiedBy>Jessica Shore</cp:lastModifiedBy>
  <cp:revision>1</cp:revision>
  <dcterms:created xsi:type="dcterms:W3CDTF">2026-02-09T10:31:33Z</dcterms:created>
  <dcterms:modified xsi:type="dcterms:W3CDTF">2026-02-09T11:15:40Z</dcterms:modified>
</cp:coreProperties>
</file>