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1" autoAdjust="0"/>
    <p:restoredTop sz="94610" autoAdjust="0"/>
  </p:normalViewPr>
  <p:slideViewPr>
    <p:cSldViewPr>
      <p:cViewPr>
        <p:scale>
          <a:sx n="45" d="100"/>
          <a:sy n="45" d="100"/>
        </p:scale>
        <p:origin x="-110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2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613114-97CD-4CC4-9F67-008462B82BCD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8A20B5-EDC5-4E31-9708-F1DF3AB01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793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Total Cost of Ownership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8A20B5-EDC5-4E31-9708-F1DF3AB01A0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437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526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849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553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514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33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073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407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12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603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044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853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13C1F-B37E-4062-8D29-173E151EADBB}" type="datetimeFigureOut">
              <a:rPr lang="en-GB" smtClean="0"/>
              <a:t>04/05/2017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C59D7-A9C3-42DF-86EA-D35DC58A1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644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Data Center Technologies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56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Center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 fontAlgn="base"/>
            <a:r>
              <a:rPr lang="en-GB" dirty="0"/>
              <a:t>Data centres are designed to host critical computing resources in a centralized place. These resources can be utilized from a campus building of an enterprise network, from a branch office over the wide area network (WAN), and from the remote locations over the public Internet.</a:t>
            </a:r>
            <a:r>
              <a:rPr lang="en-US" dirty="0"/>
              <a:t>​</a:t>
            </a:r>
          </a:p>
          <a:p>
            <a:pPr algn="just" fontAlgn="base"/>
            <a:r>
              <a:rPr lang="en-GB" dirty="0"/>
              <a:t>Therefore, network plays an important role in the availability of data centre resources. </a:t>
            </a:r>
            <a:r>
              <a:rPr lang="en-US" dirty="0"/>
              <a:t>​</a:t>
            </a:r>
          </a:p>
          <a:p>
            <a:pPr algn="just" fontAlgn="base"/>
            <a:r>
              <a:rPr lang="en-GB" dirty="0"/>
              <a:t>Network architecture </a:t>
            </a:r>
            <a:r>
              <a:rPr lang="en-GB" dirty="0" smtClean="0"/>
              <a:t>addresses </a:t>
            </a:r>
            <a:r>
              <a:rPr lang="en-GB" dirty="0"/>
              <a:t>many functional areas of the data centre to ensure that data centre services are running around the clock</a:t>
            </a:r>
            <a:endParaRPr lang="en-US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37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Center Network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 smtClean="0"/>
              <a:t>Modular approach</a:t>
            </a:r>
          </a:p>
          <a:p>
            <a:pPr lvl="1" algn="just"/>
            <a:r>
              <a:rPr lang="en-GB" dirty="0" smtClean="0"/>
              <a:t>Network is divided into distinct building blocks based on features and behaviours</a:t>
            </a:r>
          </a:p>
          <a:p>
            <a:pPr algn="just"/>
            <a:r>
              <a:rPr lang="en-GB" dirty="0" smtClean="0"/>
              <a:t>Advantages</a:t>
            </a:r>
          </a:p>
          <a:p>
            <a:pPr lvl="1" algn="just"/>
            <a:r>
              <a:rPr lang="en-GB" dirty="0" smtClean="0"/>
              <a:t>Blocks/modules added without redesigning entire network</a:t>
            </a:r>
          </a:p>
          <a:p>
            <a:pPr lvl="1" algn="just"/>
            <a:r>
              <a:rPr lang="en-GB" dirty="0" smtClean="0"/>
              <a:t>Hierarchical topology simplifies addressing</a:t>
            </a:r>
          </a:p>
          <a:p>
            <a:pPr lvl="1" algn="just"/>
            <a:r>
              <a:rPr lang="en-GB" dirty="0" smtClean="0"/>
              <a:t>Easy control of traffic flow &amp; improved security(since blocks are independent)</a:t>
            </a:r>
          </a:p>
        </p:txBody>
      </p:sp>
    </p:spTree>
    <p:extLst>
      <p:ext uri="{BB962C8B-B14F-4D97-AF65-F5344CB8AC3E}">
        <p14:creationId xmlns:p14="http://schemas.microsoft.com/office/powerpoint/2010/main" val="418490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Center Network Design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Advanatges</a:t>
            </a:r>
            <a:r>
              <a:rPr lang="en-GB" dirty="0" smtClean="0"/>
              <a:t> cont.</a:t>
            </a:r>
          </a:p>
          <a:p>
            <a:pPr lvl="1"/>
            <a:r>
              <a:rPr lang="en-GB" dirty="0" smtClean="0"/>
              <a:t>Faster moves, adds and changes</a:t>
            </a:r>
          </a:p>
          <a:p>
            <a:pPr lvl="1"/>
            <a:r>
              <a:rPr lang="en-GB" dirty="0" smtClean="0"/>
              <a:t>Scalable</a:t>
            </a:r>
          </a:p>
          <a:p>
            <a:pPr lvl="1"/>
            <a:r>
              <a:rPr lang="en-GB" dirty="0" smtClean="0"/>
              <a:t>Simple to design, configure and troubleshoot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471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MultiLayer</a:t>
            </a:r>
            <a:r>
              <a:rPr lang="en-GB" dirty="0" smtClean="0"/>
              <a:t> Network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41714"/>
          </a:xfrm>
        </p:spPr>
        <p:txBody>
          <a:bodyPr/>
          <a:lstStyle/>
          <a:p>
            <a:r>
              <a:rPr lang="en-GB" dirty="0" smtClean="0"/>
              <a:t>Network is divided into three functional layer(can be either logical or physical)</a:t>
            </a:r>
          </a:p>
        </p:txBody>
      </p:sp>
      <p:sp>
        <p:nvSpPr>
          <p:cNvPr id="4" name="AutoShape 2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3714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5238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6762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3068960"/>
            <a:ext cx="5112568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81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3714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5238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6762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data:image/png;base64,%20iVBORw0KGgoAAAANSUhEUgAAAUkAAADXCAYAAAHglpO5AAAAAXNSR0IArs4c6QAAAARnQU1BAACxjwv8YQUAAAAJcEhZcwAADsMAAA7DAcdvqGQAAP+lSURBVHhe7P0HkGbZlR6Ifb+36b0rb7u62ldbAIMxMByOAUEMMZwZOgWpWHJIaUMbYkih0EoRCknBlWJXhrOxseSKS+6OwzgOxhDADICBaYP2XdVVXd5kVqX3+Xur7zv3vcw/M/+szKrKqq7C9Ml8/3PXnHvuucdc9wJ1Au4SFDGAKs8h1HidK9ZRKpftXTQcRjweRNjC1BgmYFcBiyXQ/c6AKP6Pq4jeCb75Wg3fPT2GuUKYiFS9LB0KNR+BAJ/XiWagwnOIoYJIR2v4/FODSAWIeEBF2B4CAaa7c0TrfF/Bf3z7FlbqEYRqLmxQdOJlIRTBSiaL+WwJpYpDPBwOoi0ZQ2cyiWigRERD9lxx6vxFsI5fPjWAYCBkaW0Fd4BoHl977RbKwbjdiTZZRHDu+hRqpFggWMV4qY4Pr03g+koeRaKjggSDFQy0pPDMvn70J/msGmWhSji+px+tpHbVKFpjjRTxd17cw1gRS38jbIMor0mqVz+axfXFkspvPDi+sIKbKxW+LeJPPryFGzkvTpDVWl5GNszMQmGEynkWooVkJf+SjPWqUgB6I6Tik3tRDcXRHa/icE87ERQH8128hp95ashYItiAy5aI1lWX1QJ++0fTDBUWypbQW6MzTDKIt8ZzeOPWBAMqcxdH1dcby+Ifv7wXwyMD+N/9u3fwd1/pwNGhEfzLPziPUr1q4QQBXgvBLx7sZbpVPDXSi5ie867C899/vgf1UMxYSrA1RVktv/nGJGpk+GAtQJ6r4b1bc6ziAN4YW8JbtxaVmwvrgfiOTMA0CqgEUnxSRYykLOsZf2sb+DBIZAdaYvjyiWHmEcSBvjQ641FLp8b7X315kKG8Juoh6urEgwDL9FtvkFqMICRVDe8TMSEZYgJvTyyvIhlgY4iiwMRJ76AaShDlQJwx2b55j3AWISIuKRAmHzeCEL+VEf3CqAVruDiTYQEjjEtgur/5o5tEwYk5H9Yh+sPLC8SeFx7B3rlOpJmQoMozy2vXglg5jCf64/gXP7kX+8hvf+8ne/ErT3fi155J42hvDP/4pb043hXC336qE3//uQF8+biovj7zcE3ICoka3mfj9Kkoxv7z98bctQerVV9hdfzOG+P20Id3bswbggaUha/dmMH7pKrXNu4aAhR1w0kW4vEDTMuroVoIz+/tthoRCK2vvtRP0RZdX/WvXmLj2QDi01Ug777ChJ4c6mBGrFCfp+8AhCAxwqG2OL508tAqkgI14nx1LT/x5n96Z41wq4iOzXsXDSDRsR5qeGVPB/5XL+xHTyxIPq2Rd5W4EFdSDbxIOcqH7pKFChDBNorOX3/+EL5wbNjuG0E5hUPrG91yZU22rlb9b70+zuzWM/3bo3OkanPKSb+LqjWyzGyuhjevT2K0QA1UdYULEZGheBjP7R/EQDpCZClF+LzGhtkMpGafH2knZdfeq3H/6kv7repXEf2fX1/PvIKpTAE3FjLe3WZQKw9Wi161kEJMSTQJsHBKdXZmCp19fXwSouwvo0JDZSvoiEdMvloiPhDnX3txZD2PBq3q1kNfS4KB11O5EQIrs8h99Bqufe8PUC0WMfrq15Gfuorq0gxQouhauIXFGxeQzU0SyfXV2ghSuYd72ni1ofak1jxYxc6rsfVAspwa6kWSLCEOaOSCD7/5dVz54E2khp/E/lf+JstTRteRU4i39WEpW0C9REq3tKJ74BBys1mUF6dx8Vt/4sV2oPSiRPLZvT3ek/XQ2GBXq/43fzSKOoX8VlBiaT+guBLhlYBf2Fo2D6QTktPbghpeLWA2F4kQxJPkydgWPCuo0Yb4+y9Q/zfy6Eq5ij95+yY5bTMLOKB2YoMokt8+GKXlxHB1YhcQxmw4zjBuDv4bhVEhTwz3IE2WEtJbAtN85Vg39ren1iOKWhG/9SZbvozdbcCJLZpq/L02uYzZMo1je9McOsie+we6qUolzoKo+AW8DdRJzV99oZPkSKxHVCfR5bffuGUB7xRCjF9h4qKEQHLVKQYqyC1E3O3gyy8MIkGKNzVK+Bg/caSN5/XC+HYQMFejRCtfhgmpVKOhwVqRKlTVrqrgO4DjA0lDshHWUVSg9nRhfAnvjGb00p7dDogKlkbP49zFK5i8OUo1WMev/KN/htf/5Ot49e3v4vNf+ipOPvsSEb8NPzbAHvLJp471M2/HGlvbox6USiX83nuTRt2t+FZZq1plU1ZC5NhaggnTI2CVMydDbl1L528zUCOtsEY+f6wTva2U3Q2wLaIGVI+/98YN2orRpsygDP7y61/DT3/h83j3tR/g2c9+Ee+++yZ6WtK4evE82rp6UKY87erqxr4jj6Eeo3uyAcQuMlZ++UUay7RJNzaxnSFKUA1U+Op337i5KREHjlLOim8Ubn7R9N6LuTEPIvGlU/1IyRhpnv3OEfWhwgihWhmvXZjAlUVW6VYpbwPy7wdTFfzU4/0UQTGTFreDO0Z0M5SRYQv/4OI0bi7kaOfEPK3lKFlXq+WDMCXCQGsIzxwdQJpeadAZwhZmJ7AJ0Z2DGokQYnVajUoQ0SAjftkCXWmzT4FUMooIcXWmiOKIG/2sPFbYIRiSd4ZnCRfn8njnwgrKtIYiZAVlWSF/MjEXxIBsQh4VcnLaAjQFT+1rwaGBFO3UqBdmexA1d4Skur9uLhbwwwt0U0xEKTyFDo1ciaUcLZ+Z5TzyxbKjJBOOxyLoTceRjEokqeor1sTUyGQUP7O/DUd6U7y/PVW3RbLA+KNTS/jR1QwTc9JPnQOXScnZZdqYVJMFWjwXpuZxZnwRixVpJoYhoqloACcGuuiddiHKZ7IFOhJ1Iiad7fr0ZE4e70/gmX0dbEhrMqIRtkaSOVVZjb+j3hECxTdqtRjeGpsiFUJYqIbw2++eQ9UT/CFGrwdY7fSLajIa6AiHq3RDoqyDsvNzxI+//NQR9ETlItfxzJ4+RAxVVy+/9AI9TPn/G4yTpkgqzESmhO9+OM2X6ioI4v2bM8izpNFaFf+vt8a8pJWYi/cbv3AAr1+ZwYlDg/iD96bxlceTbP8pHBnuxlf/+9csjAPXeP75cwdZsioi9TKeHekzLaW0nj0oFmhdZ8c2RfLqXAavX1q0a0V97cYKq7Vg2P/G21dIUddeGyHITAzlmqqbLVmtmgWSL1SnGt0EwTD+xalhQ0ZdNS/t7bSqF7KP9Ybw7H75Uw6E5FoKDLRMOfLaZYegSvzm9Tm2xJLdnZlbWUUwQARi9SJFTAVR5MlzOVa909uyvKPkwEo4xionteQabwQW5rsXaYirZKEafjQ6awjLDrgwVcY0HcdG92eNktTbv/nmJM+OqhIs743RCfPg7MQyvjPqnPsAre+/+xyridcz80Uc7W5BuJzHZKmGTl4LrVQohWQlj+uVIqp0l5/f34F/+fuXWAiX/pH2KL5wVJ1dDk4M9CAVdu9U2L/3Yi9xCa9Vt3z1b75zFXMl1xEreGd00utIdaBQv/H2jdv6TDuGYAT/4tn9PKuWPGD6z+8hYgaSsWV89cX9ZCUG06M6bcO50noBu9FkC7B0v/7cAUYWkizxXeFaNi30z04NrUeQEKSaXQNpMVKxToeQYEgWySONvQ6CDZLAQIF//fkD+LWnjlr3oqs5SkA7O3W4BiqIjgrCFPaBUAW/9Pgh/NNnR1jQtabgg3UKr4M6xrPuyqr7e+fHMLpode+eEm7Rrb0174XaAGZ9qxTkY6KA0zencWZ2np7pGjVa2CBO9LTjSXqQMcpQs59u40m6ng91KqxBPJDHV1484pBs1jUjyqpreytQ65+7+D46Dj1NCUANQmqRXKjkFhBKtaNISsdqqtIYW38RJenvDZ1cjfDCSKcrfAMoj199aY97Gouqg3o9iKovDPXQMFjPmz4owcH9j+HV/+m/QW56FJXFCWRvXUBhZQnBzDQSxKc0MYa3/s2/Qi6XIR2bd/Go7p4e6dmEoEB+lTsTnhqkKmvCg+okeI6io05DopFlLn7rd7Bw/QqKFDun/tY/QaWQRzKepMwLYfzyh1iZHUe1lKdeT+LUL/8jXHnvdWSnbyJWLHopiAiuoM8OSz02JL4KAQxQTNmVqrvGavndHzFhlncrOD02iwJLoipoLFC0WkYp1HyMZyOUl5YRbW1lEwtSJdbwzN5u781mUD6/9MKQ6XOjpHyVktrcFpaI4MmRLvJNN9pjoipNLllkTKgc3M42lBRwFlS4tZ1CHnh+bxctny73ugk4SVNHhJJB4ChJGmZpnPzx29Q4m0TJenBEFIYBzOUquDa7tAW3OQhRle7pTqIvTT1uVaCiNVRFE1DH6yvHe7GXLm+AataQJAhd/P7rN1CkSLlTULYmWhpar1GbImrrjrKtIUTr6Jdf2scrsheJsZYCE/3yS8O35ctmUKWoUR+RuBV18maVEpHGb4iWuJLfqCS2A1HbR9CHNUp6UKex+5tvTYmwO4KpW2MYv/gBLl+6gKdfeBlXzp7F2OhVxJMt2Hf0OH7iCz+/44LX2Ei+eqoP0QaB39Se9OF3f3TNXNUQrfBqcP2A0xqoitVrLIOgYs6YxMpq1wtrR2xodqPLzIvXCKK33N0qvvoCjY4NcFskBTdzRXz39LwqjXebG9QkNc758xdItTiqrOIXfvoLWJwcxQfvUBO1pNA3NIJrN67RCavhxb/xS2qw60AFCJFvXzjYiQM9lLNNKL4tkjawypTeujKNizNNqCl+Y1SfWjqvgQqlB46Calh+54EPe9oC+NTRPmpTNtbmKGyPZCOounLFEv7svXFUqIHuFtRZ9cWnh9CeiLJg2+d7R0iuhxLtzSCuLeTw4dVZ5MpRUlHKbY3aFRrMEboZiXAZj9OHOdDbwsrU+513DAhWkfTuyeh3iuzOQJ1eqviwTE/6PBWabnKRF7MFjM4VMLuUQyZfZA2xCbFwIVpNNRZGviqRMkQNeA5a54NmO7DR0vKKsNEl4mF0t6ewtyPGtpBElD62ek+s54R/UjbWpO9D8XzcSLv1fVb3Skw3JcmxcI0Gf5nEuTA2j4+mSRwbyl5L32wV2gCBaozXIpDalXuv+AJpUKHkkZIErFNYuGt/PMH6Jiw19eKUV6+9YASZJSXs647i5D75e6qIMEOIk5yUlHOqdO4GdpGY6lyxeR1W+xfHF/DuGB0PIumQdQaFkFWedUpGcZSa3mIui5nlLFboDCsNKUX5hzXGidKAlFI17lM8pqGUlJaMIrmEVVUYX4Tow1bCQZvXQEsGPW1pdKYS1m1h4yzkZI0euVhyeUqmqlTxx3vDOLF/iHd0hqiOXDexctk57BoxlylAv/H+JIoUoBKhIqovt43A5IDZlTxuzi5bUxdFLQzzuZmv4IOrExjPlKh/RWC+JkHFLVWKAuM0NmcffMxc9Sh9j9DkUCUdLVfRnYzi8X392NeeoIOlVsIXRCjM/HrbW9DfkaLwKLKcvsAXTi5tVfxnH+vAUKum+uwc7oqYag7SHCtsrt966yZyJMDGQTHJuKVCGVemF0k8zcgS59KF4M8ffnATs2X5O7xRE62vF/AxKoHHhiMIFko4vUh3uJJAOdpKzltGf5T+eIn5Mb1gTUqEzTMou9UN5JY24S0yqkICSESC+Cp9/7YwcdEwEAsfpO063JFEb1tS3VLWxP1OmhrlbLiewxeeGka7OllD0pLuXTO4I2I6G6KKa1QUb1yYZiFo53rB9EoWW64expnRKYYigbx5UHUS508vTOEGm7LUxHYQp1nb1y4buoo9w724OkNFtTiFVCyIpVoKR/b0IhIsYXZsClPlEI4faMfi/CI+miUnkwu3AzX6tkgB/4uTR1GKuAJUyaEaAjhMB7aT2lx9wWv8oaoI4NBAAqeo5dWizFLdADsipikFJnBrpYjvnZ3lXUNCTEDNokiu+GB00TLyO/k0farEsv3bdy6SuBvsJzVj9WDWRFwNtTAXL56u1RMqZVEJrh+FFB7qppUcDVUjqITIdRKw9oqFrskwZLI7NNf+/rP70RaSmPAqQSgwneODnSQ4RQ6TDvDHMZIgQIc8hWODrbwSMK5X3G2JKeEeKi/jt99ddh0/m6CKi9MrWCxu7tqVYP/W1Xmcn80zwbV6FqiDKEgu+19/KomLcyXM5cM4MpLCwXQA/4+/HMOvfGYf3r8+j5PdLTh9bcpofmJvH3kf+OjaMr5wohU/uMrWEUoixkr7pef34c0bMzjZl8TX3riB5w724ttnLuLlk8fw7167av2cGp3YCB2xOv7R4/vR0Om2ClGKr2cHO1ihxHeNmgZBmnRfOrUPcZPTjrm2IWYdBarf33t7nE2gQsI2cKQHN2YXMUlaSS5tAiqQEpv1v3n7vPUWGz5eDtZ/qT8+K4c0hp7EcLqGW1nKUppINZotYSqSSDBJXBZQDEhmMiI5qBqJsyIKCFcoWEK8Z8Jy7MLEL1LJoBxs4/Mi8wDa4xVMVsndZeG3RkzX2oL4lWeOoiNaNG7eCAG663HK1ycHOk2+NoKGkMqUqZ8/0YP+tNKlhbAVMTV0U6jW8PtvTxPxJoTy4EejcyQ0SWklXQ/SxkY9Jvv1c2O4QWe0vqHX++MAFbqdMvfXnlYHtivy5o5nEowio8winBrq2TQP1po3y6a/nznZhb5U0sw5wSZiVmpF/P4b40xMXe7ewybw1uisnTe0gnVgooJJq6lkKjV87cwNFChM1Wljrb8Jx+8eEHnipvyTvPzZZw6hlywbYqE0nLAqK5sBmUH+w8mRLsS3sOSlI9Rif/n5ATcQSdhEzEtTC3jjaoG1WLJEt4J3NVLK5lBt6GbbCWjeuAQ7KAaurJTw9ugtzOToPxMhqxca2PJdbBbVFvmLQFYXbGKGuOwzpqku2NZoEE/tHcbRzjZaByUyRYVlubNKs+5CkvzpkT5y3dblE0H3doXwqSNDdr+JmF97Z8qtSll71BTUe/yuFMQOtedWQOlI+1JjjSKmEHe2q8ZV1TL8MUg1Kyc+GIIFlFw0Wc5nCisp7awNeUYhN0lgg7zbMbBintzbi7hnp24FsnWj1Ty++sohd7+RmP/TG2MsjHwPIeU93AIU6Z3xOdRLtM1oo91OLGwEGduJchZX//J3MUcjfOHWNRx+5tNYXloA8suYX1zAk08+jUw2i+W5GfTufwwXP3wPgXgYw319GHr2i/jw27+H4adP4Y0/+m0cfuIYMheuINDZgqFTn0N73zFSeGuZ3wzUNSLz6zmbx7p9YcSZqsC/99Kw3W8i5jfP0ktZdoV1nHJ7MG+C4ufNcTV788b59DaIiOJq5oynbq8y5ZeMfukDWQb5QIz34jB1gakTQkeAnMh7XesZxUsYOeTpj8cq9OllbgWypF0bCmGGoEDWegT54sJPhd4KHLYMwzhPsFnLRxdu24MzuRK1LL7y8hH3ZCMxc+UC/uDdBdPktyFJUwiSUGOLOYwvubFiwUYFdeX7f4YjL34GKOVw8b13zAPZe3AvZsYn0Dl4AD1dLXj79VcRCweorMroSMWxXKJsLC6jffgEBob7ceHMByx0Bt19w8izjc9N3SDxwjhw4iRmzr+DYNcQ4sluzN44Sw+phKd+/m95ua+B6lSl7omHsL+vQ+QUeby3OwN1nbzyWC/2tjkHYxMxq5Q1r56fxOiitJ2TUXcKEt7qqs5VQ7h8U50gjhMFzbS/zCYrjJTFGir3CGpXlMNMTrahiqis1Rr2Dw/Qy1EQioHVDo87h2SojL/1/DDTdX0Mm4iptVgytP/knZvIVZS9usfuUcsQ/LH75UoV4zMLyBTVnMKmRJSLm7JEsXIngrcBrKeJZFOl2NAnrYYULaCh7nakk7zwiHmXya9CmNZGORih2iQhX+ijwxCnueXebSLm6iUL931y6NiSbraXnbsBKq5sU3WcVWmXVqpVVCQ6iVKNhZDRrdkiEdp+4XAYQR2sozC5zSvPfYcq7dM28tYvPDtAfBxHbuNOEqwKq1guBvD1dydY5+IsN7VttyHEti9PREMM0qa2Lkc8xsykXHxQc62QJxS+QoK6ES/XYSJTSHGcebT7YORiK/rc0RZ0t6VXCSjYnpgeKJhmWF8Yn6ehrsWxt/Ec7hIkR8PVCv7Df/W/xys/98uYX87i0ukfIZlM4vmXXsaFC+cxPzuDn/uH/zm+9/v/A17+3C/ie3/+O3jm5Z/E5LWriLV30qRawqmf+KKX4u6Byi+KjHRF8OlDXSTcZrd4x8Q0YFjxit6NL+bZ/Gd5d+9y1AeHsLhTVz76HoKShLzVGK6WtYnzqqECQtWwTVkq0ZSy4Q2G1706pF38ewdZkU8MJelWthoRJdWFx0a4M2I2Aamlb58Zx2zWaX01x7WhgJ2Beshf++638NJP/rSRrkZERZYabcowm3w5FMWr3/hTnDj5JM2gfhJTxSGOKphkKIm7ND+HFRr6ew4cxfTEDXTRXGLpaKY5Au8cVG7apVRc7aEqPvf8XppfmuAhMXJ7uGdirkGZjlwYH92Yw9nxLBPWAOvOQChUi1lEo3HLt07/XL3z9TLFSSRBDqR2rjD1UAhVKiNN5zYisuBVioVQWMO48s+Js+QnC/XO69/H86/8hMlfJuoyug1ojEkDef1dSbxyqJtGjnz5zU35drCLxNwMslUvTefxwfV5oqZVVPRgvOXZdzotaDdARpOqToN7Kp1mfx3tT+Px4VZEgndGuGZwX4nJVLzz+mZWqNapyOZweXIF2XqUmlvWgaZnavaPOE487VxGLV8LWi9KEz63ZMm1xFVxNAdVs3aVWlXEYVNVKhFW6sHeJI6NdCMZVUeK8PJ/BWtX9wJbEvNBwfpieIUkGk4JOQuiVKadqWEHGwO2xwbRcIhHEBrCEaw3htan/CDhARHTT15cQW6ijDKlqGxpTLqii8cc14gXNdpQNmKumWJ6J/kZITG1FJzuu8V1hx9TpHU8vvbcB5fT/YL70MTXgzwagX61lrwaLFKJhFCoBDExv4ybc3ksaR8aeTuUr0HKM1kFav6uC7gBiJ76MmuUvwHrXdJk/TpaUzEqkDT2dqaQjGhXIHU2a0WH63BWdUTvE7/4Tfy+ExKass6iZYp1nL85jfG5is38MHVAHMLeWLdDR5O7JAed1HRGUCPwhblE9IBIdtPgFsaFk3IJaMyKxB1OB/DY3l60p8OsEk2fX1smspuw64Q0BWAFdb6RTJvpTBVvX1/AimeD+kpERJLbKEJJYVhj9NzFxl5xJyLdvVJXR4I3/kWiqb9S7wVKUSHVCezEhAOdNZOjarPvBzs074jxaLYJVw2YaQ6Zn+bdwK4SUqhrqFWNqMhm+/Zlb5kpOUSrPJiwcuLZhVffn4xi3RtBWTAyLEqlok3cKpbKqFBQUt+4uDrxCKpjQwonGkVrhF4Obcsom7L4W53ArnNZJPcKZ4dJZveMldWTDuHFI/1oC2toI7ZKiLuFXSKkx1XkhKVSAD84O4rFojhMU/bcexHKFYy/PFXrQZTY/GaWMpjL5Hmt2RJu5FMhZX+akqBBLpPIz8Pi81eH0i5RBGhsSANtIp6WKnYmI+hva0EsEmU4mlLW8eEqSrElO5W/8NAC658+OYCuGN8ZMeQaqmWstwW2g3smpEJqbWaxGsB3379lhJSHoQn/PojzmIH19c3nCpiYXWF4vmBhRCMRTGNKWd5ML2cxSeUzvlJAhhxZrJLL5f3wLyTWFMK0EWPkwDgJNZCOsam2YCidJFeq2ZMrq3HmKPKXEWXN9HW1o4vvY+YcKDdVjsD7JYemgyV89okRdMQCrJwo7VB7tWPYFUL+6PIULs3SfXOPCCq2A6Gdr4dxdWIe+Yq6yJy0U1GWyUUfjc3i/K05ZGuUqXIPSVGZRjWbwSYgx5E4Aj9NQ89D3OSc2JhvbQycxN7X344n91DBaHcFeyMZDMTIfgcGO5EKiUv9FiIglrpkMj3pIH7qRC+9oLXS7ATunJDWRPlXL2EpH8RfvD+DshVERVZi1KI8afpInshfvDmOHGWQZGEwUDB5d362gNeu3tTiU4vXCLFahqmrmZMTadqI7FpuqMVGIfrjlTDj1OK817RDVQfzMzHLHw3CNYA48KmhXjyt1Xj1PNOTxq7ZordDgz1o1TpcVpi/kMlVnPKq4ice60Vva8Sm1dhkWuK9PvX1cMeElEumpf9nRzM4M5mjvMlRq4pQBKalWq6yQJcmZrBCG9EGGNkUZfd9OFHEX92aR61a4EMmsmHepSBMJfJPn+7Gv317hqqjwNTYHGsxVEJxPN1dxbszJDM53BYp0+asxvMIlPmeKK+1AweaIGELncj5T/d04jN7tXRMdqnkSd2WOh4f7iexapTJiu+D888PtBbxwrERige1Dsn8rWFnhDQuVJNj/bOWv/nBNBbIELo3rctsxDmqyRmaalcm59g0XX97kDIuG4zht96+Qh9btS+kFEcZb8iH8HJvBO8uhPDPP9WG40M9+HC8hOMdOfxv/vgm/rNXRvCXF+fwf/3SMXz3zDV86vAgRqdy+I03ruDSHDnXK8x6EGbEn68itKO+cuooBmXTUoxIJCjGUHsKg5S1MuGtNZnhJtuDJlOogp9/bg+JSWzZ3J3i2pzPjgjpEq+RiAH8yZskCDlE6Pkgs0O1/NFcBisZeiySL55cW6oE8FvvXGYDFFk3I7ARQoEWfOGxIF6/uIy+VB10eHBipAWvXl7GC4e7MDG3gLZ4G/63n9+D/8PX3kOpuIjJSisxEBF2kD4J8QtP7MGeeJiV7T1k007TBHhspNM6U6rqjmN5BUoyUivh517Yj4Q4M8jWsLn+d86RSvYPfnSdZoqmMzsO9BlKZscHN5eRrVKVrObCeiU3/pu3r1GGKqyP9e1BoeoBSs9qmM3Zca44J6SV8ORyBON8Rzka6kC5Wua7EuuMWpqco7DbgRhCcu8fntpv8yUF6gm3Re903E8Nt7G4qhSPkDw0dSZWy+JLLx6kK6qWaa/WgU/ILUppEo+cWMOfvnnZiGjPxKIe0op/bmIReTKgM734wKYB1vGdS5OUcCTGRiIyPTU3IeSGV/lMP3bwGY35EpGXrScDXxsvlDUjmPdBav5yPUlDXX60FBstx5CbYiMlbWndBtRyygzzh29fZlhpb8lxNn1NcaTM1VJeDXkoIatUHhJHxUACX3/jKgpkFpPvrviboDkhGVhy4vtnp7DMWm8c7ROJxYmTy2UsyR1pfMfrMH2uK8tUKs2A1A9rEJ+5RgM5BOjzaRWD+E9iQh0LAW+qXSPIo9GE+1hgBYEow1DmaexGC6WCmmcToQm2wzlCixraoDhQCVeBxNP8+qu0c90mF2tlYvtAgZWp7TmlbBvfNULTpq29f2/O5vHGlaVNzV1CN8+mdua6FMv6d5omGKom8P99+7yo6j1dgxANnxBNj+NtYRzq60UgXkekuIJQSy/+6I2LeKKLzaejE13xEDrbOnFrcR63bs7gV146iv/bN2/hYGcW/X09WFyqYm9HHLn5KcRSLejoGcCV8UUcHIojVcvjP7xN/57spxXuawLRgfybf3RqL8IROojmg66B2stTgz2maBxfrofDvVGc2q+RxrXKvn3TrpTx2uUl1nxDrXkgjrw2oU0xN0fVVjd1cly8STyB9p6t1Qu4vshGFC+gj+ZddypFHzuICJtpV2cnjnfFMNCeQHlpBk90pHCoO45FVkG4nkUPPZWlhSx+/rFWtHV0obO7B/F0BOevTKGfXs656SyrKowom6vN4zRRswGYT4yFj9uMk/Ugul+4NUU8N7cKweWZIk279cT3YRNH6uYbH9yk0V2lsqBpQFtwHZDT3hqbcZl5GtoHTTHRCOCfn5vA1WWNkTvzyQerPQr2EAsRqOfQTw06XZJMpFZUxqEw2mjjLfMmJE+HzUoTb7UqohxIUbMW6FtHzVuJ1sooh9hMpQRo0oTLOVTDCexJAzeYd82sdTVDv8KJCZuwts74B08dMfG9aTcKKR9y27PDXURzMzPItEtR+Xz5RTefkgkQx2YcychLpPg8TQ91im4iImGFzrKNMW9EgqDWLDPiZ44PI864IkCjErCKKsuc0jTAGMYKIRSZjJb22tQ9NrWFSpiGfYRKJ0xBz+ZLbZ3XgCnTK/KZNuMpM+8sNbv6b9RdVytrdDNiC6uvLVacnLN81xcvTAS/8tRx8qx8sS3wJw5TSyvek/UgmZyrxzGxlLP0nU3jYF1OKvTr5256d81hTqsZJHeaEFJJi1MTLOxXnz1KrhExGyj5MYL6Mr/42AhayPFVKiifkxpBLUiPF2gTNwfGIhP94KJapIVehXWELJHi0/SjbwdZW2KnZXKbETFCsjZkVnSwCf3y88fJS8ySHKceGS/IAwCRSb3iqmzKQ+b9S0/tx4E0zSprTQ7PZiAvqWpLVJqBi1OqRJHXmHyDIm6gWhVX5q2BePfNwW3I1YyI64GiDx0szK8/vR/P7dXEpDgzY9pNOXl3IaBuM8rSGMv5WFeCRvhx9Fn/mOte2Ra2CaSFUB9cnSGXr5GvQdnU8PX3JpEpaKrx1lw5Nl/ArUxWEo21unWONo+HGEm7q4mXSdj3b2Xwxtg0mxazlJFNuppRrOwkoOyChCaxlfIm7WlcxPdSJJaGQmkyq7rLhBHfhRmXj5/u6sCzB/pt7aQEjrZBcrB1RSp5dTK3Eo3jQ9qVujloTF5dd199YZh2r5vqskpIJf+112/Y+XaE1Ojf+xPTtwmxNchTUIGXkcDbY7dwcWrOPBkjG8WKiuqaHlMXIqJTA0gqqbB674Z1FYjXrCjNNd/X04EX9g5TrKiPtMZWQWvQiL0zcIQM4kBHGj3pzT1Uq6DKJ9l+9cURa6HukUdISbCvvT5GtOQobZ25BhbeHNOnFTQN2aLuGMzIFfcYMfSjHqEgijSHbi1lMLaYwWQuiwwth4Jk8CY5XEeckVO0BvpScQzRdhzhEY+ox8nN3FBPjtqCyUHFuE2r2QjWsczzqb29VulbgURbhTbYV0/tIT7eM5+QC/ka/uz97bd6FvFuLOQwnimzNnbmlm0EKyB5Rj0yupK3JE7wW6vcXy3SNNuSBPHX5yisZvMoTEDTVUQj4iAiyubVe6tcVdJdgPowW6jejw92mHbeCjSEImb79KFOtgIarvbMg7LNRd4etMprpCtFUSSteHcgFKPZGbZjymMW3OY7ingiEmlQEqHEuQxZzixjdvwGr9QnTiAB88UiSkGaMXJmGa5Y105DZbrcdAIoIu4WxI+Hh7vJIFsTUSBRJEIv5tcYaZUjp1eK+NbZaeOG2y9yYpHIQYVKFWfG9fERlfr2mn4jaIrzW7/9/8bI8AgSLa2YnhzHyth5dOx9jK7hJD2bGGqFLFr5bjZTYhNuRc/+Azh/5l0kUp04cuoFRAeHcfk//jbahg/ixrWLiIWKyE8v4VP/+L9E1brWdg7iYvVrHuhKoze1/TxJowFjnBjqwDN7Wt0Tn5DzuQr+0/vjDEIxvY2JotrQBKeJTA6jC1r7eGdcoAVR+ZlbKNJCmL92Bn0Dg3j3tW/jU1/5Jxi/OYpwaQU3zryNQ6c+i2RbpzXnqdkZdNAXr7EJp+hnz109T9bIoW3fIUTp/cxcuYxkezuSg4eoSe+MkBpO6KWttK+33VrBdqCmLWn8wsEuHO7VNlMNhJSZ/YevXyOdpa12RhjJtLGVvCkK055MSvJrS2B4KQEZ89oLKxdKIkqbTwudNEYj70NTViQ2qvZJKEkiIR2y3WslAuyalah8qkFWYjmBUjhK3zjH53If5QCq575Bbm0J4qw6umIRHOxtJf56tENCUtn+4nPDaPH6RVYJKdJ97TWaP0znduZPM1goFHFlesV6lH1tt5Gg8omr1y4g2dODWiSCuZs3UYy1oK+7H5VIGOe+/6fUvhH07jmCRDqNlrYO5DILWMpm0Tl4ENfe/h5K0QTlcyvCsTbEWjqQWVmkmM2hvaMXK5lF1Bdn0brvMcxOXEeqPYVgsBWRliZ7xVuJVa8BjLQmMdChRfu62xlIeoshfvXFIV67WKuEFPn+6J1R5Eui906TdKAY+kDLh6MzMo/tWVNCVrK4+uYbDCGurODoE0/j7Ls/Qv+BxzE/dgGVcgHdXT2skCAy+QK1TgFHnnwO5XQ/5i9dwOTyNI4cOIAbly4zhZJ9HyESDmMul8HgnsOYuH6diiiLAYqKCLmsc+8hgETfBOIaFvuJ4R5o3dOdCSYBBSC9m7/7whAvnb3ZQMg6Lk3O49UbZTatnWnwjaCEpjN5jM3ljJC6F9F82EhcccbE5UvoO3yQ4e6sFdwOJONnr41hYGTEur7cM54pEsRBfTS299Dy2Imr2ww0TDLcGcanjvSR653HtEpIyYoyueZ337hFMXF3hRLRJNM0Njw2n8X04rKZS5pYr2w2ElIx5O6JI+7WJm0GztqUPcpfWhQimEROWzyK/X2dzEsyVAZ8k47fHYDK+fPPDiIdVWeMK9Q6imnqUXtCvTduXEa/dwIio29o72tP4tn9QzhATailcKKiBpzUKStQ9lJOLsbdtQAHjq9cJepgoSg25DVJjgmXgbYEntjXj4N9+mSLKky47MTMWQ9KT352mFo2rZX7zM+HdRyp7vnZSgXffGeKGbrOC4fa3YP5zQQZ3reWM5hZ0k7pmrfjpy3PxnHO3YC8HrmeqnxZEfKSIiRiV0scfVRM+t6XzDUNmN0ryG+X/P7M0VbsaU/QanAOqWCdjBTXVOt5/OkH41guap6N5nbdG6xVg65ILDMvasjTv55bzmMhm0eWmayFu0OoBc3/7qTWaG9tYXNTWkytIU3bQXDVzbx7UGUlaxn84kuH6VKQ/1VJJKWggZDMy7ss0t36g7e0CbEay4OBqnEV3UByjiYYaNigqjlEEgvEQ3I2REMzTGmjFbS60LRpdWc9OKjhZ58aREd8Tbb6PnlTQqqZXaT79+YNTWa6uyZ356AG6gjKTB1s9JjYYpxEVDOTrHOK6kHB3g7gU8cGiMea7vAJuQW/V3BgoB39Cfk7a8jvNihVyTWXepiei+YWARFvrqQ8IB2S3ZKF8lxM/JBzZRnY5HuFp9fjqmH3weEWQJSt4eUjw+uI2AjNc6/HWdd1fPbkIOUPNep9az41111GztOAVFBTBSnM1Ztub+kpaWGnTCpxoHaB17Y2YWl/4heidpbc0kxb15O4+2CeGivubz3TS7PJe9gEmjdtguIINc3/+aM3b9l2sgyhV7sIMrXC+N4f/HscOfYY3vyrb2DP4cfRP9yPt197zfzup595GplcEftGaLcNP4Y/+83/DkPDA5iZW8bS7Ayi8Qi+/A/+GXG9M1Ntp6Ah5S8/o8/n0Dptso5xm6btkYyBojT8fuE5bdGaJ/fcnQG7FUiVqcazpRJe++FfoRxNY2FuEjkSLp1OIB5NYilfxOz4KBVMDF/7738DtXwFTzz5NJ599lm0d3bYc83lMc9lF0ETBWTf/uKzA5BuCWqv7tvAlhzpg4xQkZWKFN945wqWKhv3i7xXUI06zlyzEdwz7aBSJKNpOFfP9E1DzTSJacYuiacJTupk0a4ukpG7qRhjgRJ+7vm99OcpfgJugVSzKTC319pbgN6/dmXGdk2VxyCjWnvg65OWdwI2IZ5xLZanmbV4SNNd1ES164kIp0laChc0E8gDq1jhIvdM4RXSGeOSlyIsC2VhdgrKQzumls0vpy9O7+5nTuorwo5It4Ntm3YzUKRXDrXjZx7vc8iyFHfaGy2QEjl/+h289u3/hEClbEpDw2/6GKC4UF7Q3OQVvPrNbyDKZm+mjoZVNUeRWlv51ipFjI9dN7reHL2KifEr4muGdRVzJ6C+0DIVljYveeEAy/dk746I2Ah3xJEC2xKRhRLnfP+jm3T7XB+katVxx/ZpKOzS+DW8+t1vobunF+UyiRSihi4VrLvtJ372y/jen/9HvPzFn8Plc6cxduUqOjs78fJLL+KP/+gPkUwl8emf/BwuXfgIcwvzlKdpJGMJTM3M4NNf/JLI6eW0HcisYsWxYjsjZfzUUyNs0uT+EK2A7YthcFdNeyNoLG2lHMC3PphApSJ3cqeekJqiZttS/jBeiERULxEtQytAUZ+VDLCyKiwUcdJ7JawJpyK0kC9X2ez5Tv2RTA6lYhG55QW09gwaHjsBq3qKls+fHEA7XUzbcpJEvRPYHUIyDcmmOpveTL6OVz8c9Sbs3x703nISEmu5G6c6TqDsI9E2i1498B/6uTTkRvxdGts3bxHg5SNtGG6P06xxykzF3w73jbArhNwMVSyX6njjwgRmcuJOKiMS2efTB72/hfJ1hrrmomsDpzLao5SDxwbRTYUCGwu/N7gvhBTKmtlgSddLuDFTwPvXZ21zOn2vVztKPUhwokazM6p4fCSNQwMakRSOTp5rR/57hfvEkQKl0dhArC8a80s5WzkwkSF/MHOZL+qE0sowCXwTESyg/GhxkJtd0cQuZNKu81jTCZSCHtCU4kl9hSKRWnYvOe74SAcGu9JbtIONeN4d3EdCNgflpwErCVbNvF3MlzA5m8HkXAbLxQqq1QjpQc1NAssJsN7oJrJOGlb2YoTKRgZ4iEZ6KlLHQGcLBrpT6KJHpO1p/CYdoDF9f8vVhJAfFxgKHkLiwXKlzoPey4Ze7RAN5kgoiGjEEx8EJwf9u48PtiTkQ0DfncMq55KgViHiR5lJKqBsRVce9TTprRWNh7mU5F751VokVdEsOD7KlyrI0Zwqlqu2E2u+XAEf8Z5KS/KeYdSZo11gnJhaTyvdi1NthwNmqE8XhsM1RHhOhANIRsKIRyNIREK0f6O242skRPucMsikN0Wdet79ZSgOXXUf6r077ImVgeAK6N3wrYnFRwP8Fu0Dabf11j9bPH44QYylerHqUyF5eE5LiRWUKZSwnC1jcSWPxUyeDFdBkQwoB83tjiM3XRWpuEqDB+9lwWm2X4D+gYEeWxjBZhG+CcSwOvFPZ8PQ74PREzK2ztKVDmvpXmGjnMnERCkRDaItHUN7S5LnKFoSUSQ07iYnjPGlWgQ2KsNEtDcFtbg9exTgEWTKNRxUVc2uFEILI5dzJUzQDphazGIlX6Zko8lNH0nDajaWyLDqXzdmsn4nTRVQfK8Tz2MGXw7xxrt3RpzuxDBiVd3521D4uGwENRAxme3Rb/kyJM++XeKDYcbnYiT31OXqRvx5bfXgnll5bOqDw0ediW2xOrraEuhvT6GzNW7bSGlvWAcuRYexYvjg0nwY4BFhSi9f4irWEUGFtma5SvotUL+Oz+fNGF3K0RBFxBz0NXz9Qm7GX1Xrv7WOTJ6pjQkK6ype/LImDX1QyPVgMq5pWKXmsNbaPZ/VfHAYuDjKS3joWzUK1ZiSerUd767hrDw3gkcdhnXU0hBYiPRoiVQw0B7DSG8bOpIhhCldNYXGd++sp8YDn4cb2soDg4eeKWXjqRrlnct/L5Rr9IKWcWNqEXM50EeKm5Bwo3yuEnT4KnE9rMdfLCcGUb+l3Eqp7mqNlmeZNmOxjEKlRvuxwnMFFapCTVjw05BUtP4EHqt02UHXm5jTMbTH8MK9pjVCwkXSULtshRGmw+FsTNmaIcR51mJXPray2sEUNnYAKR09UT4yP8S+NurP57rX3FX3XEM4ZbSRUfd0JTHc14qWeJQeohjVsbUYclXAPkB4qJhSo1lr+Dipky/XMTq9gCsTS1iqiBG00VUzPBhRDMI/XesrwgLdiXnszEMbAMhpWckVsUK7Mqu+Yc8LVVW4+DyECMPqmeWnelU6dtCDZeWVycAVviszvjk5Nb7jtXX2m5RSoq5A6pfWjBt5t2EylqSU5mdrO0zNMLR5XoyrvHzpJHo7La+y6Yn6cfSrcJqvELRZha2pBJLxMGKaNs5/lUHBxaA6CxProvXLJmjGbcEq4sRlpCuBgwMdaE1oLxSFZ1zGt8Qs/yZxdxE+dqb0EbAKqBfFlphZKeO90QVKQhK/JqdD4CHKWtmy/5tBhKKS1KeDJe0WMlks54sokfnUI+qDpcnAbhdKSUnaZqyoHBlrmg7Q3EoGs/oKT66ADCWlPo9p01cpaUzl1bVrh1f9VgYyr8fcLnXHAkx6HbgQfCimYJqKaXur8IWWEGiYL0T9HY2FTHJpf4W+ZAo9PLcQfUlKOTNBb/DAZemlw7OYSPM+WxJxdJBZ04mYtz+MCy8QZvrbCPaFDSXUkGaCiT0+1Iq9XXFE9QkTlb+BjvcDHhBTKp6TMD6Ir9zYqfaEiWCUDslHN+axUpaK0UcbKnRCNDvKOrUZXaNr+nNq1tk/vGeauiywduYyJcwt58iA8lgZjgysSUXKW1+21AYrmgdTpBqczxYwNjOPawsFY1rtr6NZWVYrnpR16DL1kMaKw0wrzfzmyXwpPq6QIago+Zp1zvJQfmkaLxHSV4fl0GgWg0b1FFbpyroQ4zmbVc1PZQoyfhDRUhXloMaT5WRFiYsrrebMOLrpxw3ya6ghReelr70Fh7vIsG2tSDB8jPlqIyPNaNAkAe06ahYNQZK4PRVDNx2gdIwSkI1UfC1NwCh2rLMpvV/Vkcaq5YjFA2Uc7G/DsaE2JG3jENIgKAZlKqs4OmhsBHcKD4QpRVRVgHEir9UGK7RnxhdL+ODaIrIF1RJD+JPMN4BQdK3bXUuqlckQcys5TC9nTH1KlQaoEq3yGdKmQ5PSmnS/WK3i8uwMzk/mmVeezEVLVWFV4TsYSpK0DgY1W47nagp12nqBcpZMSHtXpiwLWGeNhpmWtu2xL/MRvwjzLdMWtNm91bxJMbP4eG+NyXClEyKzRGmQmZgwQxQcIyjs7UB0JWcZc7H8UeK3tzeNxwda0R2J2+J/7ZwhWpCnPAoSiIc22etM60PHaVsmIxtVtqbCOXo72Fgj7h0xY8Cjw222WX5cDGpPlb6EARsW8/DTuFN4gEypJdrAUqGGMzemMbogaaQxK760ZFWo9SQQavY5RRJL262VyHza/HQuU6A0UABKTDVxCyl3RSvclFMYt7JVvHd9DJMmBUUyMsyqeiV4eXpN/LYQZmMZjJTxf/n7n8aff+9dPPbE4/h33ziNzz42guuTs5ivBHGC6u30+DQ+daQbb1+awZn5IB7f04ovjMTw33xvEi0x4ItPDGBqbgnLZJjRmxPYv2cAhYVZPHl4H9744DSO7R3BrUIY715bQqUqJvUQuA3IlPGLoh9jGDU4MlkHdf1TewZxsLuFWkLS2wumGPy3rjExNemSjEaxtzuBRDRm95LXYtBm63xdOmRBBlDe7XHgqQO96E1H2TBUB2Ju2Rl3B7vOlI6QCqeW4sJXGW9yqYB3Lk1RPWtrTBa4CTMovB9Hb9X+NJ99fimL6YUMPW03lri2R6ADk0B8tEKp+NaVW7g8t4JiUPnsDsQDGbTRkfivf+3TePvdyzh2cAQ3Jm4iQ2n47P4eXBibxvtX53H84B4kQYesGMT/8Po0nhjqwH/+uT14/cI84klgb6yEgyPD+Jf/85v47/7pT+K//L2P8Lef34szU+OoLy5j37ET+D/91l9RjXezYRVYVg+BewRNf+xPhPDS4RH0x0MIa9kDnaLGvlEDZijzooOG5FB3hzlO+hyz3zgUuhlNnRNVs31kj4900UlqQ0x2LOtK4VeLsZNWRrhvTCl0imwtN+czOH1lBvmq1Jh7Y79NENQTSTvlkqMNJ697kU6GPFqTqPw1aeoRU/gIpRzV3msXb+DKYt5tzOvPBVwjxz0Bae7OtSLzj1ItO5stXMuYVCiHUwhWyET2AR4N5KusDt+ANggm82qBuybH68PjRxNLCMdbcGF6BRXat1J16txSlFo9QTuSWkQceQ/SZh2IFkxK2xz2UNX+zLHD6KB0U59pI5j9TlxcDwBLGg5iuKcF7XS6NNtNs25VXomLRjDTTDWn8tHmjdAEOdLPco50IyFJzIIp3gZZsiXcE1O6qCK2mMVBoK5NFPXVzxol4zQKZEYH6+PatjL8d9JAhdJRRa4ew9XJReu2EWxqzawo2YSaLBouk3HJA984e9m++rktaNNk4qcp1WYHUvLKLnQlUZoKw/KonHyve+VvfaU0FWB+rUIyL6pHx3gKy4PXqkjX6BSG5TGmYj6sDWMA2n22ui6k2SCKqjAKIYq5NBRH9FQWCiQzW6SypHZSxtuCpBdPzPflkX48OdiCKBta2ZwVZSlaNIDhpkHKGvb2d6EjppnOzgyoMCHjdSHGcLp2YBkQ9Qi9/jyODKVwfKgbcdLLvkNkCCgvx/gu/Hq4N0npxdXO2UJEExjmKRh+dP4Wlmk7+muMhPRGMDXMF84DVzsMYXR2AfMrckRU+Xovp2EjoTRkposaJsp1/PkHl5Ch9GqO8XrQ7l/GSCE5IjzzEGO6ebCyeUU0HeKEMinHMJR6xoRWYV4DFIMy/LaZMroW2AYpWSUt62GxLNOwIkktquy8UZ7EwzUIvRQTS7rKAaIRIwZgXsa4uwSyMT99oAfHe9ppl6vPVB8wbZK+5UuaUwKmIgHsH+ijWndNT/aszorlnqyBSXt9ZIv1FQlkcfJwNw53UKMwH1WBaCgvoFmWzZhyx81RdeIzaoEt490b8/j2+6NYpDdtniRRlTG91orWQGOxslfUWtQPeHp0HFM5bbnJ7CnJoK3add4A2m3N0mNhL07N2p78WjSyI9DKbR76yEGimsPz+9uQptrc2wo8uZee5GAakbq2sM9juD2Mo31U1YGiDdREqZKeodPy1Rf68bdPtCBWLTgC20F0rVr86nHPtD/D8e44+jojtLEWyARh/N1nO/C54y1IMA/FUg0lait47lA7Dio/SXK+SaGIZw53MVwG3ckaDtHLdRVKRmYASTU/n7uBWjCBq7dmUaaq0gdqitq9qAmoTGqI+hCjBi/Ojk5gloKjRvq7TdRY5o3ajBCh8+e2fskiz0b39qUMvvfhGJaZhuI6Su0cdi4pSZQ6JcpSMYAfnJuyj2qLWDshlewWqeE5esejUwuoiGEaO8q2ADG5vMM61fwPb4zjwxnaZZJwJnFvD6pQSfVQLU3hNI9//ukDeH+qgv1tMVTLedp5cRtKvDi5hCeHOzEzt4BUSwemZpcQj8dwfpGecn8bTlK6XKBjcvpCBqeeGcRQsILryzW0JiM4RGPtg5k8BoM5fDCdt1GXC4txXJ5YxFOdOfQc2IOT7RHMTC+jtasHqeIS3l+u4nB7D22+LGZLcfzlexfQG1fax3D2/CwOUqIVygkM0vn5YLGIY11VvHmtjuf3pvE7701goSi7m4KAZaxrVGcntc3G0Bev4xdOHEQrpXOeUnBna7mpwUj/gZYEhjtbeCczho+bSZ4NoCBxOkPPHu7Hns4U9CkY3yRqhHtS37obpaer3aMlHyTONSLrJMbtQY1rqaw147P0BLXmhYg0kYwbwdmCaul1LGTq+NMzl7AcivHB9nnaSrZgENEK3ZFYEd0szwL9ZX1MKB6igU7b6mdO9KKTBPvBu1dxnemrXEU6TrVyFPFwGAPpCJlgFs/RWchPTeDDuUWUy13o7QpiatlWTKKlJYqZhRJaU9pXs4xFNlotvorTCetoTWNpOYd8hRKRTBxhW8pQcoejEXRVq8jSxmtJBDCb0xpRUMq0I1GmQ2XLZ2jOMHxvMoTPH+9Esi2N3/juRbIqA5ZJP5KAVgJ/tmcQbdTyadqVT/RRTVDVui8GmF1xW3BmjzRhDf1tSYzwkCLeXiQQWOnq6w1RkB3tieGJfb2k+WbFfEdMySplupKOWg8XwPWpRbx5XZ+YFaLbM0UjVNiyz01M0EFRC1VXj+LvJA0WgoRRCy3ScL61XMR3z1617cmFhpGHF9qe7RNoBNFFIkO8EcQLg+04OTJkW8qLlur058W24ISPbEwJhhKO9HWjPSqG3nn9q6kLBmhj/sThVoSC4iZt1swWZTiqZa2BmPI2tUmUiLw8r0tUP+9dX3DluEOGFMys5FCQ6UjmVHnupFCGB484bZb96QC++vxjONgSttaPoDrU1RXjBf0ESBfZoqQLLdROnv/2yf14dqgXyWqZZpTn+e8QRHc3MuVmSk3Nr5h23BmIWyRQpE0DjJvB65dmkLPPrrg0tsKkqaTUg7qG8sjJo0sl/PCjGbauJt8p2CGcn1qhLUoVJklJDtLnjh3S24MKJLZ04WVjqqWHMEcV9PqlaxhbzlIu0FZh2mrVpnGM82VTuhQsvmW3FRkeFRA1pHYd/UyS2WOTiTzqtgyuk/X+4rERDGiWOoNW1klG0cmj0Q5A8wjERBqf1w7/x/QBti0cpfWwmiHBmUY6H+2P4pm9tKlZDvVnhuVZNoAk5W1syirtqRq+f2YMK+RuBlSadwUf6uNDG3aq34Ep1BScOlERpbxDKAdjuLZSwrtXr2GmVOQzJszE1XltCFvx/Eaw01b+kAKZQhylqWX2YTlVKDVZsFpCOx2wEyMDODTQZV8R0EQRTf5Q15cGITZ2nu8YzDSS902Gp818dKQXiR12gDQD2ZgvHenGSJfmxmpC3/o6uQ1TVughU0JezmN8Ns/qrLDymcAOHIxmcHEui8VMjldspR4z3jVT6seYTpLCgT4YoqLpS1bzFCSXpmZwaWYRWX3imwV3oxeqxJ208IcVyIxSv3QWxGr6Htye9hYc7x9ANx2yGBnG0ZaUsAsdjkKmgO+ZKWuI0eE8OtwLfSXxTsF1aWmvmAS6QwX81MlhJCPqn90hU+rBXLaA7344ReckyiotU9SyQs3du3NYyNZwaXaWxnIY+npFjYVy4vz+gTqipeaLtTDmVvIYm5qjo5TDckn9o1FUQzLYFZAS3ASQKp236uHVISLwkII0VtZ943kDMZuDRnVUgWpAkm5iKNfnqGdKzCUnD5d3SlOPebZZUNWKzRhP8VlfWyv2dLdguE1TyRjP+nblLtxdnewERA954JplpXL0JOLYo72179KMU4IirUb2ntjTgpODaRZ3fTfRlkypLN+/PomLE1KH2tSszAq+e4dCcxHPT00hQ1GmoSrZJ6L9/YSwxt95Vmexrcjn4VbcO+aoVQOUpNqQPU9HbAWzhRyWSgWUGMF2G2VcjUQJgja+LkZgmiZx+d6YbXtwSai8SlFnjZm7+JIcUqvacyxFr7YnmURvKome1jTtQoayBkIjhQJBsWWq6PuH6uJVkxBLbxoF20WwLiFiKSaKkXZHB3sQD5EP7pIRHDU1BBlET7yGn3liHyLu4SpsyZQZ1sG3z01hJavvOkhWqPiKfXfIiIBainB5fBZ5Vbq8ZlMBd5feTsBJQUcIK7dHYC2d0PxFPbQNoHi2IUe+d31wYj4vFp8JQ30sqVKhYc6jpHmTlMJaBqGVhVroL6mmcNbNQQgxvpZEqAK1ry+ophJk5Ij2abNhOzlhPCsbnjU854bxNGNe+4joS6M5o5PWH4l+UtkC30FxvwIlcp9AeJEjtWpqLyVkZ8pfnnJ3eaoM0l7CPlbN4yef3I8emh6NsCVTztBx+ObZaYXwntwbGEOzBgpizJs0CWQGqLIeKJi5T6JEaEIUTepXgpRach4awMa+PbpbczTmcWcHxkmU/u6sIXOxtU42AUNxmIZCS0qLoWIVOWS8p9caqkql84YRNH/RUhUtVvNxqt2FUQA2XnvHkzJ5wKDGs6+nHd1JSumak9h3i4caozrUNSqg5cEnRzrwOI9GEFOG/s8E734VsqUKrkxnvbtdACKiCtPOlu3tbcgVSyhS4jxIEBNq3becnul3vo3v/e6/xaH9B7WzGMbOfYDq8jyS4SBGeV1bmkSwuIzpsUtIhSq4ee49nmmL5uYwdfUjYGUW4UoOk5fPohV5fPsPfxNdsRoWJkfNAblx6SOkYiFkpkaxcv08glpC20qGu3UNH77xGoYP7UGtmMHYR2dJ7CXmvWjfa56/dRPRQgbj5z9AG13c2bErKGRWkG7tNIfNxsIfIETZEo4M9tqMIXnNVUp+N7nmLsHiusanqW/dLQkMtG3aEuv9pkyZK9VwZSbHBNRi1dp5pZbqvb9TECICSRFZa13puM16XsnmTFVJ7bnpbXebww7ACMKWOj+GH37nGziwbw/OfngWlcVJWwdz4a3volbKk1myuPbOd+yTyN0dHbhy4TJQXMLy0hJGz59Fe5jS/r3XMTF2A1GqoLnxMaYaRGdnHxbIRKOXLzJeCpfPvovZm9dx4PgJfPD2uxg58AzyhQJuvfdDlOhsTVw8i/r4ZVz88C089tyz+NZ/+NfoHhrCuQ9epSNDhs4zvw/P4OjLr5A+CZKGjVhi9z6C6kF2pARIb0sSB/s7bWdT9875FPcirF1c9yvx0EeG7G/T93vWwfvNbUo6AN/5aAJZ2pQ1GycVNRRs91qq1ILGeKcWV3BrIXvfJYEaBGW12ZQCTZ8TocML13H1xk0M93chlO7GrYvvo31gGG19I6ScazAWmvbnytwUJm+OYc++/Qh3DKzWkBGQlSk6yUtVIxSjqha15kfDadadQyldDxYYNmYqsBqkB03Hp7CUQ2z+KoIjT9nOXBq3L9G00Cwit+ZcH1sqevbY/QORvzMRwp6eDlvXo37OzdxxtyBqy6aUyUTnrp7HZ07uR7//tSYPpL6bMqWq7f3LU7gwTaYUoUkom3yxawiugZ/kPD3gq0tZer7OO9WggbxTN06+Hra3aepYmh5FuBxDsi2FQFIdtQmUAmXUlzMkfg2R1g6mLWeHwXmWA6E5T9pCuDA7hgJVfUc6gWqyH5FagV6uswO1G668cLFHTYymSbM12qhL0wi291oH8/LCHIo0Udq7exAOMV86OMastKUrzDBIY9JmaGtWgSYjh7SEl1WmIVNmUyczhhmmnMki0NZhzBKq5rBChHuIxFwyap8dj6iSnVG7LWwkozx4W4FpzFKlKo1jHyX8xgkSuwfUVLKTjTGpWaJF/I1n9xsdG2FLptSjmZU8vnt20r6eLfUmSbOZPXYPRAo5HTm2iLH5RSzkmSclg3NEnPngw3ZMqWn6Z//k/4fOvceQyeXpK1QwuPcA1eko6mVJJ1YIzYfeviGsMK8oKbO0ksHeo48hFAnjzKt/ga6eIRRpO6YH96Gey6FcKmFucRldvf02+2dhdhy5Qh6heDsGh/tx49z7eOJzfwfn33sXhw4cQIy2c4XS9fSrr2FguA8FmgmzM4vophTSl8W1yVawkkeqrZ0eVxVLNGVCxKlnYBAZNtDyDCVnOIU87bjewQNYnJtDjDZ5bvoWqqkU9gwewTI1zcCBI67Q24DPlK623U0iFMBwVwc6EtIgYpb7W8Pur2IN4eRIK54YbuP9erbckinFzeVaCa9dWsCNBedZqo/PVNJ9BCHiuj7kJYewQtt2fG4BeUodSWxNGBUK2zUPFSl7awyJob1UezUUpicwOjmOPXtHUMjRgZOkjCYwPj6JAwf24dzpd3H0yacQoEMRpAN2k86O1hz1d6ZRoilTzC+bKlfLKNMe3Gtfh7uIdEsr0h29GB0bQ3sqgdaDTyJZzuHWhTOolLMYPHKMUnOFxxR69z+GfLZgKx0X6UhG4mka7xlEaexPXLyAzu5ORBJxjI5PYf++g5gfvYBY5z50dbea3drSM4JSYRkLM5Po7h7AtXPn8finX6akXG+TOcq4VquaVWO2M+/FePoySHdnB/oTEUpr1a26weTAuFGb+w3q40yGq/jsE8PooH2ub4M3wpZMqV7JKtXQShH49umb9l1/bRZwv5lyI4j5xIf2/dlqEPNLK5jLUGqZ/SZyClcZ5pvl+PYqnqBAUo3KRwyn9UAkmuuLe7hAGNn8ROIrm0xCTewkdd8IooRarqijMArbSXXf09Fq+xSpz9EavrrlHiCs1g+Reu5ABw52JxGSJmxUgYTbMKUYgciz5VyZzeOtK/Msxj2Mwt8lCF2HsjDy0XRT7Iu1OhZWsjwyyIrGGwu3/vY2wIBeBcmGFdE2EeShADY+2pzq+xR+6hURw62O5/NS9q4+Kd6ejKFTGw9EyMSSfiyTSUwL6BFm5wTaRVCfZxwvHqQjRVpXaRpubBq3YUqTlSSCfU4Fp2/N49wt2mZMQv1VtmmAGcn0zu5icH63QX1n8nkLVPfaD2glm8eKvkquktFBcfNIWAkNjGtXrBhWNYOpYnUw4MdQVzblzrs2EKpWLQ6Z1XdkMDlIsMm62rEtiBYyoDa9aomFbTOtIE2Tj6UQG8FQ8DGX9gH6W8N44VgfkkZn9USIg3ZsU6qaGEFrQeixarDxwtgyGXNZrMoEmaMXTb7bxw6eGJCKMLWlZ2Q44ab9hPQlDn09eFlf4CgUUaw4O8qvd0mYgA3pWSJMrglJ7iO4OYtiM7oAwsU9JYa0fVln2oI6FY/ziFEF68tLhj0Pv/vJNUzFUewHjH5TiFDTap8jrXqVIOtri+BTx/sQ1czzujaPIL01rs9SNMJtmFJyQzaJRyjes15xbWYJ716ZQzGYMrtLRPFY4GMFHwO/OgXq4nF3rniqKFWZnkrVW6nJsDqrUst0cEqViu1zXiLTamy7RK+9XC3Tho2atLXuII9crl2SBpaWJcbDvbOc+Ez2khsUcO/U7xdkRYjRtMgsGg4hRm/f9kbnOcJ7yQ2Hpzu7w3+mX5ecPeWNakgXlrO7fChAs5hqiJE56zjYFcSTh3oQUV+0cYzHiMR39doD0m1rptz8WMxZxWy2jjfO3cRyJeY8Nj77cYG1sWcHds8/R8iGyhfQDhWNrIPZwriwPtgzMabiOi6ySrBeBIX26GvD3pbPjxeIW6L1Ap440IPDfW1kzirLudkv2bGjI9j4WORVow/VSyhUQ3iTEnN0ju75+jQfeXBju2Ia+bAsnjGNc4DWQU2zW7YrvOI1a7RiQh2Si8pFkwWbVsMjCnV0RCt4/vgwOhOUhaSppgOutx4d3BNTWltmxeipumhE6rmVAt46P4GVKtUb7QfZDkJIBH8UQFiqXH6D01n3bmLu2r1CuTFhPmM4jQRJFqwHykRKQUlAvydAvRca1jRKWjxWC5/pra+2pH009KZAmjpn9KXVKAn7qIC61DRsq88ixikdH9/bheP9rWQ4L8BtoBlTrlfotwGrOHWdyHDlvbaBG2iJ4IvP7MVz+1uRrGeUIsPtOMmPHcydYzk07CXcl8av42v/5v+DvDY1JWNEagUUA2xw5EKp9QrtQbO16eGqW0ruhhqorsWMtlcP4+Vmb+Lt730TRURRCGg5qctNDV1j/KpAM1L5XyZDancJ9QOXyYfG2I8QQwok50NkxsOdQfzcqX041qdhXVfqu4EdS8pm4Gwhqxp6tEFcnVzA6ZsZqxiTNpIOfHsP+N13cFKNR34Z/+2/+j9aJ3NrexfylTq++HNfwuxSBq9984/w1b/7q7h0/Sb+4pt/hpHeTowcOIgLp88i0daCg0cO4+xb72Do8DG88Dd/DStj5/DO69/H53/pH2Bq8gZe/Yv/hMlrV/CLf/MX8N4H7yLa0obrN67j0Egf6uEEJsYn8Cv/2X+BatTtJGE+6Q7o//GAZDxFFOtXMl8TkQ+01/HEoUGkQuZTWxhnmmwP96S+m4GrUE/dmZpy4wVXZzL44MYC8towihJhh3MGHjg4l0OyL0xpWCWuZQRDEZtNri82lAp5xONx6lM1ugqi8SRqlTI1cAWhGB29XAF1LX6i51zL5hGJRVENJxGkxKyWCmyqQetLLJVL5mnPzEzhG1//Y/zD/+WvoyITiGECiVaES1nUoknWkJhR22JrhvfDKS1VlWZ3s74P9CbxxJ52JMV/ElDSOMaQkpz82QHsOlP64Ntjds0/7doldTebr+Hdq9OYo8feqNbFCO7e5eHsKyd17ycIw7VSefjy5CS5eyO7Tpj44dYwJG4M7AhPlUViattzzR5XN6O/y6BNhlXHMG80X0APbc6oZhlJcbOR6iMBUm9hMS8bhEZldNboS5iVbe/5ZA3XBwXOhvbL79epD6KBPr9/Ym8n9nfGEQ3ZvCqGouwkXRRedauFZe4TAevjN4P7xpS3A6WTq9YwOrOEizfnkaVT5Dbf11t1/rrRCRXIuQD3Dxw7kRDEySe8TUlrBHGpTnorx04cW4/alDRNEpH9GfG/FkGCStXKDlSKERtNWQPd+UzcCFZa4uBi0UkgPYSLpI+jgnYmcTOyfcpYgPsKrrxudInsJ2bhoc0fItqtrjeBoyOdSNvQpSvTRoa6G/hYmNKBVY85BblKDdcm5nFxehGViiQK1aCCWOXr4n5C0KbhfevP/iP2D/ejtbWVNl0M5y98hK7OLiyvrCAUjiCRTCCur3tScs1MT6FD7xYXkezswxNPPoPv/Mnv4pWf/jno++0rSws4e/oD+i01DA8P0Va8gXA4jJZUmlpf4rPOfNowNzeLPXv24MbYTRSkzqnyy4UCujs7zS5TmJmpSYRoNswyz4GhYbR39iDV2o6uvgHH3PeVPmRISmxtgCqJHUEB/e0xHN/bi5YEnb6ga8TSJW6V4+5AM6bc3IzvCygbtjAStoWV8cSeXnz52YP4hef24pkDabRGaImyRdpehiywul50SJrsJoiW6rZItXdiIVfE2YtXkM1mEQ5SFhRk90Xx/AsvIUhGLZZpQ0ZZQYxTLhYRjLfg2ONPsgFVcfjkE3jj9e/h9Ve/h1KpaB970l7vWul4/MQJtHd02ldwT73wPAsSQJ62qX8Wo6r/Yu+e/QhFEiRLDG1kyIX5ebS2taN/YBCtHd1oTydx9fIF9PdqWi+R2EVGEIQCtJ/FiJJ6YgwKhRiZ8uhADF94dgC/+OJBvHJsCJ3JGCLWlUX/wI7dxaMZPCBJuRm07bMUE6+M4MpNjHJtYgHXZ7PI1uJ8rA5XqbTdBacSHTjbVneuvK5HwYXxQY3DV2lu+JJ36yqHYS2Snw5DMI7CWdeInxRfr+XswWo8P653quTN6dI72W3CazcbaZl2b4xmSH9rEEeGutDTGidTKn1DyA6H6/2VWx+j+t4Mq3W6qeW5fJX/crGKK1PLuEV7VB+C0mJ8vkBYjEH7S2pGxrccCRHPxWR6SrIJ/vbYXYoaTcOsgUtHIcQMflwfXau/uwUvjVVompafkTu5MOsD2p1XqT4+/iQN960eRxP1iGhDgwSlY197Anv6OzGUpodPfnNKmWkwfGBdNwmf87/xyf2Ah4opdwayNp2Hp102pCLnskXcnF7G1GIOmTLdJDoJ/tptqwz+qaC2k8VfA3BldlcCN0yqeZUVSr8YhrpbKA1lI7uZ5b4jBc+R+rjhEWRKElxS0V0SeGXdDbokaSUN+CxH+0/f35lYyGN6uUxHQt0w91ftPAwgORgLVtGRimCgI4leSsF0PExNwpeqbK/CbbaXuxRF7ewWcX388Agy5d1Dpa7lG2JYmgH5KuZXcljI5rFMu7VUqdsXbt1setenqNKqa0d9i5Ik9owEky3pPyMJV9WkuoK2A6lSN/bN2KZKZWzIPnTv3ZJiDVmqX1Jp21t7pnhSufJ6U8kw2lIJdLSk0JGOIkWu0/Q3cwaDdD6E5yNaX3+tmFKd2gKdjOX478/KNmazihTzuXFsfTmhWNK6pCryPOeLBd5rbmWVZkLQPqUs71ree4XnejUEt7HseqKuAp/rY/Ay08K81p5C0TCPUB0JqtJYlI4GOSsV1+fogjwiiIW1nLluHr/TEO5P351UbegjU3rqlciudjpy8rBCU6as1Wrf9e4/gU/gYwcy6Te3lJSPFjQWQS3PWU6SMga8WfV7VFyvdWo0yYHuJX2cBGpMTdeSr+oH10dIa9W6O8u52oJ0eqoPeWoeoTrDQxR9MnElNWXJudzcIXBnP2cdeiJF7qSlQDgIXLzm+TrwU3004cdAdRNPH1djNFWXc478fkSZbfY9bd5aSD+4vqOoRWXqCSXDyc7M6SgWreO8UKpQjWsjrjrVeABlqutyhaqb8cvefpXNQLTTiE6M+ERo+4WpskORGlV3AOlwCHGq6bjUdoxnqnDZhhEyrluDXXU2q3oUrCyuDL4pssbQfLOaPS/8m/qDX3F6t9DM7HnkGVJYyr4TuIriQQb0HQVtJqrRF22QqnmgWsCkb0Dm8kXM5crI5CvI5sl05DLZklp/4zpLnDNiH3W3ScuOcTUi5ShzG/oIH6YjHjFpRoQ0/VVQVxdMjc7Lag51RMiRsWjIFoalU1G0x0No0+b5sZg5OORVw0HMqKUEcpYU0y+vpKcOXWstzKMCP5YMKcbQEgWHrn5USHdWR7Ek3kq2iKVsCYv0uuVx50saCiSraMMuhjO2EHF4uM2ndO9kkeig/ZMUbm1YTelvQx+m5WNj6ejP4msmOd9Yf6oOgrLmM7EZK8SuxbAxOkHq1mlvSaC9NYGWRARpOUUeg4LetmFiTppA8TQj59GAH0+GJANRgVJKhugRB1GiZ7pEiTe7tIL5pTxW8nUU6C3bfBsSQBO8NVKha/dV1vXlXCORrsRGro9Td/7OG4qhq23B1uMwnPUBOgYnlnrjUtErO+ndGvgzjdQlZPkRzzpx1h5HreS33pYoejvSaE3HrRNcc9el6sXE9UDCS+Xhh0eQIX0c1tjGv3Ks4WRMtlwjA+YwMZ/B3HKBElBSL2J8INmhs7pQrNqlz019SjVLWjmuUAwHUstMmY/1zOWhmLJJHRu60I5JtwIxnKY3O6dE8ZUP4wX9fCwXg6BJaoHKpBiS7QrH8JanJLZS5Hvdy+7l65ZQAW3pGPrak+jrSFGCUvUb/j64VF2aPvi53g77BwOPCEMa2e3sMOAd8TbGUmVQIkoWqPN7ZjGP8YUMprKUkWUymalExzzuWAO9UbquYvlOBl4tZidHFi+OMewa2NMmhJOkVcSNs2O81M3D9hm4EVY/NsBA1kAMXCj3Roy+1lGvd34qSrcRxPIuhGRqBa20P/d1xNDTSeaMRxChhNbED9mdNnqjOPyxax661qESW4e7En2A8MgwpE8ZKSKB7CqRTRsCjK9UMTm7TGZ0khAhKSxWGS8dyoqzGfe1alV6LlSFHCEGdW8drJ/hI9Cb9ekpJWNIQqPscbDGkGKUxrcuJY+JeKND+esra+tSIQ62rznBx8zFXZ+Xu1M+SsiaLBk+jESoYstX9/a2mPRMamxboYNS6jwzuN8Y/OIaGR4wPOQMqfxEUvmdkkBSqLQNqXoXizXcmstinIy4VKCEZAAblqPdKDTXRi28C5Vz9ZmDNeYQF3qV7TlD/lR9pVnmVY36UPMa9cUHjdIUq7TQeK7yea2qER71QzIezxtJqmz1TGrVJFcoRD4IWb9kmOdESDtgaF8fzczhc+vuMQtXlcGzo4FtQmtYCWMnLTfm5ijlwL1jGJ0MCf3UaWMGMNwRx0hPK7qTEftWuUtL5oposD7NBwkPOUM6VSnbTBJP7LOYKdi3v2/N55GtRChJYrbM1Ce2i0PialnvOtiMu7PJxMiafelmYNbLZetrLKjPkSpfZ302Wd/49nfB0IQOzfoW8dZoQkKSebcDv6vHcPR+tQW1qsE6kJiumDQWJqOqTzLCM73oUDiMIN8JZy24cxRxjaYR3Pe4pZKVsntv2zESN4vFNPRMZk4SJfSlg9jb10aHKGWfMNaEaqXoJLUl+UDhIWJIVbYkgevTM6IY0WGbkM6tFHFjfAqjK3QLWKdOLToGkK3jwFWPbn2D379X+iqrntkhpiKDFciA2ULRvmqhDVaLTFvS1tjVGIwVpHJbQkrTMbLW3bhK5yudFdbdKCAP97uGkRdOY97255IUlC2uw1ZlUQh9TUHTxWxTAsanhrVx72Q8RlswiqRmtpO5lIov6Z0HrqSIJz1wMaTeq/fATT1Ts3PdVRU6TRolklonH4ICE0eGOsxTT1jepL2Vz8lcS0m9F0YTH/Pdh4eGIan0lLN3RyDDaPRjPlPEpZuzGF8qohSIW4VtBq8QPOm1yKgJvKoCYwj+G7vzZZGSLpMvI6Mt/7QZlelZBXFpSA57nGuRRCB9u5EOuaWlSlIFaye5CuPqQ006C1c3jMh7bSPoA8NaGlLJrGhNrJBqDrNi9QXWMLkiaDuJqWExBx7GlDzUqNQd5SSVEGBYYqH3UvdJjfIk4vSkY5SiTIvh/T3eLR0rk+xRMpHStjfuvZfoKigvMavszMMDHRigE6QvmVkjokCwD1CJeb1U7xc8NAypD/WLA7TqTTNuZnM1XBlfwvjMMrQjRIVv1K/of5lhPSiysQsPJyVEd+uH5KGv3y5ni1jJF1Eo0gYlo5n0Y63b9wsFRghVojeLh1f61HmBgVcoOfOFksXP8lgpkKGZhmb/VGo8SBfP4rNkfCrp46gefxiKdd4HgxWzER0zaqZPBO206dKSfMkYUrEoWnRISlEAyqZVykGaINrr05XSl/7EUkOLlLpS7WltT51IUIpGqaZFS77jWVLNxXOHAz5vAPGnrFJS2RbGtaViJjEH2+O2T7ooU2I96LuYfgr3Az52hvQRqJkKpAqtAOfJiJdm8ihX3Io3n4jKXQyzEfRW73ToWqTWFDJtSr+YzduwYJkVanvwEFwxpMZkeyqeVbmp6ll66bPLGcxlsljI5cmMZEI5LnJ6WCGSIxajXrB4bvSGrxjXMZ+PBa90cper4MriJJaC2mvi5eZAksHY4CJUzfFYCB2pJPr0ncVkyhZexbS0m+E0f1Lq1qSo4jtM7AjzYYz2Zns6gXbGj9u2gC6UDwrnjI81sNhK1B67dxoiHWqL4vGRNlPpUvnBoDrZNxRqF+GhYEilW2Glj81ncW5sEQv6PIwMeD730XNnU6ibQDadraMm6XNkvnky1CIlopY8mIoVsRluLS3e8V2RzkOmUsPUYgYT8yuMl8NSWbgwHqVXTepS4a0NSCIxBUXln/u4pt4rVb0Ro6ynz/o7B0bCDUSnK+GYVykbZ9u/HWFK6DBbirZ3bkvH0d/RgoH2FFrjEfsimWjkYgoYgwk5da0DVOkJdLXEkaJaj5CRzXUjU7uGtREMCQPDxytAPFTHgb4Ejgy2IBV2EzzuFzwghmQ8MZ53ZxfkLEkE7QyxSIPs/NgcxmZyKOvrBHwfrpe8YvPXKlps4PrUJDWtIsRsPGtHCXX9aGRmJa/NNRmHYapkGqtgSjd94V+9mOVQxD42Ojm/iCtzWUwtZ00qVzQGLAlqEognhne0oTQKFVGvdjKfrMQGQrQvZEfWmbGb7S2Jx39Gl5rWrham/G1TADGucCUO8tZDjGccblhauIiYiHZnhWo6WomgTAln29YID2sUCqkb2o70yGNMsyOdxP6OJEZ62tGqmULEW45WuR4nnmpQYj7LxuiXoL3Z3ZZEZ1qMKTw9soqGDhFjYB/sleEgs0ff+SmjIxHEU/t60NsaRaSmTzGzBu2dAisRD0Q77/JO4cEwpJVchXSI6hPA+ohRlTbR6Fwe524skUkk59bLP4V16Cm+bClnF7pRBZEIyFClTi8u2uzuCsRUMrpViTorhPvGSqkewxyZ9urkDG6QGTNkHAsvVXw7IIHCKDJj5ssYcititWVkImnDQcylZ5I6NWM2dc2ojDyTybT3ZoWSuBZIWnjZe1J9OsQCJstCxJNFrNFAC5ZIB7nUzqi+LciyjjPiQGsah/q7MdDWilQ9b3alQFspOjNFNij1B23DGHHsam9BF9W5plyEWDcylURp0bUR1teGgwRt/AP9rTg81I6YEmAcMbjzyB3dBb7kvlN4IAypcloFsNIkKdTBnaWH++GNRYzO6lPCqlgRpnn6KmYjqO1nSjVMLi7TwWCFEy8jqWfPsQT8oSKkBCvyPJ7L4uwteuoLeWNOfUJE6tjs02ZUXwfa24fMFqbErmoruhaakgXUKmRS9b67bX30b8ymL3XV9Kk57b/Hylf3Tb1WNKlpu/QKUwY2qaTGwwYR0bIISmi7h75dSRx3siqQvCb1LDS0JKM1lcYTgxoq7ECa6apyq/KUPUZT/am+5S2nyfS9ZMwO2qZhSWzVreintCy0XdrRCHqn+F0tUTy5rxO9KXXiW5FceDYAMeVDzZDqipAzIvVaYqXMrVRw9uosJZZjjhBbnRqpRgo2gZWUVaQWyPjqJ5xdXsHsSo68oGEvSR8RSgk4aaVKlzSezwXw3tgsrq/kIReEXKTE7LDxXJu46pO/OajCY6yoaKKMnzvSh3CxgD+9tEQJS8IHKY0qMvIphSOUVRWVhXiF0ohUCnhhTxLv31rCciDFxkG1z/z0tVttzC/7VmkL23JU/jyhHCNe7vuKVOB6clsIBKQBVA6/EskILFIfvfRnB/uwlx5yhE2yqm+QW06OjhaStJLJ1BIPY6CjHckoTSHSxHays/dMmUE31zhxNy1FTzyUx/E9nRjp7TDPXN1ObijS2f93Aw9IQooU6vML4vpsBmdH5+lMaI9J8ZsQkExQ2uvTd8N/shupnhlsJV/AzbkMbT7aYnQ6tBGSxpldx6+YUWo4hDwZ+wwl4oXpWVPNyl1Jq0EY2InPrOz2syUoTXV7/JNPjSBJhJTvmXFN4i3jaE8af3nmKh4/vA+lzBLikTI6U3F8/TTzZcP7V195Av/tH76GsWobnhuK4rH+drx2dQKp9jasZDK0KUt47MAwlhfmsbKyhP7+EXzn8hxWsjIO1tOiOVD9M5hfHP1IBasrK1wt40B7K57eP4yOiDx4l57KY8CTpKcar9yUvrYEemhjyuBQM9VHnlzf63pQfZHivGJMvpd0PNIXx9HhbqRIJ43Xy0wQXncDzRiy6aeQdwq+l8iU7WyqupZHrh7F2ZtL+Gh0EUX76ioLZowqUCF1rVJYZO/XdW5L7d6aW8b4/DIZ04UU4g53xiHTaRaL2vx4MYTvX7iJS/SaCx6z6r1LWm2f9zq7yDsA2Ugx/JPnB/Dvf3ANf3V1EbXSCv7xZ/bi5swKPr0vgi+88hTeuziBX//C49jXHce1FUpxNpzPntiDd87fQjYQx1ee7sOTA/rccwU//8QA9vd2Y28igp842otXThxCD52tUpQS9doUqrKnd4SfyuIdJtdIEzY6dV+p/3Wejeba7BIibCSt8ThidKpEWesoF1NZFo6eGY1W0SGMxxOIyJwhNc0Eko3t4aKQIqMD3UkvaRStjOVsDu1kaE0UDtpcTZlhwk1B1+p5O2jGkML2nkHMZMzI9PO1CD68OonLt+apnOVIiHAMxLOdGNYvqiuiWEuf/Q1iuVLD9clpzNMblpEucOV0MdUAtCttgbrq6lIBf/XheUxQ+kjCmEQ3U4DywZjRBxd3JyBcAoFFvEbV/2ufOoD/5984glODTsW1tkVRKhSwsLCIa+NTmM2WcObKTSwR12Cljs5wBb/88j586al2vLS/HfViBiV60dO0m4daEzg3RW9/uYi3L1/FXAk4fX0BJdqTcn7uHFyZ3HAnCcRbdfCvVKp488IYTt+cQlZMwrehqvPgBX71O7u8juvjM1jIFl2vA5+7+vAlrAvtRIeYlu9JY33ofWqxaI1vvuC2t3EhxAN+yLuHe1LZKqhjFq1bofpkxbxF6TFJh6IajBpjqBWvkWINnJVDJuavSDBFr1gf8aSG5hsSU601pPdreAgnKZDz8wX86Oo4mV9v9dfEHr0LEE5RfZ0hXMOz+1IIV1bw1ngY+1qBzp5WnL00gd6+Qdy4dQuP9aWsQ/uDWxmUq1GcGEoi3tKKJdqdLXSCSqEY8isl/NyJdjJvAb//7iyeYJqLuQyqLOtcOYoFVqjKLwNkd4BqnJUSCuRxtL8Nr4wMIa3ZSq5tr4IxGemrkbBwrYrujjYMtCcQDVCqSsOILW1gQPitB9f/ynqlZGyN1/HUkUH0p6J8IsGiGJ5GXKu2LWHXbUhnLzq1Qd8FZy6P4+YiJSAzUnsR2O+mpOSOKIRaWBgzK0XGW0GZxFB4vdVv42fwarIPyeDXWMk/PH8VmaA2oWdoElwE2i0I0FMOVOmUMO0AzY0w9CXXDAlVQjmcdGVhxakjxrZ5YVnrdEzUMaUuLpPiNFloNiNBqf9CL52t6TLpQ1yDjKflg0GNjgt/SXPiX92dBiWw3gQmF68X8XRfN54apnMWlEO0BubKMJzRml60JF9nSxyDXS2Mp8VkPkOqsOsrT4ynKYGij8bDW6JVPHe4D12pmI2H+xpqJ47OrqtsMZQQZoPHe5QeY0uyA1VRrFQVhJVjXR4bQO/02CTjYo7OT57MyJblFcIWbZlX6YFXtkyhREdhmr6twqoiJSLvRuVtDUEtbxUTqgslpFHuPGpUf5VwKxmtxHtKEeIjqawVhHJWghoKFY7WjmS3xe2j7iHan6+NR1CwzzLwXVUrDqVKSSP1dZaJu7++dVeAOBNHEb0E2qgTc7i0nPHerYGEgfxjNyvI01CZEm7QBlUJTfN5NN8I1q3ElzqZ6i8E8O7FcUp+13mu0ljd3yXsWEI65uPvKlezLdRy9GxjtIvmML5QZAi1dIVbA0NQrZYX5gTxvfxKScYpitXxOXoFBLUthWmEWj3C+qsgStuoSAL/1dUbuDCnj4puA9bFo7NcJOFD5lHrtebnMhHRbM4jK09/a7hJwqvrRLYRgY9NdancCm+whqgjvt55aYiReQpQFcqfsG4YXoueCisFrRjGvbS/XJm9ODyEo0J5L+4ClLriOlZrp/37808cQgfVuM2TZONyjOiwWAXmJ/OqnU7R3p4OxEg7jZWrr1VtRqlpXdKqgDF6KA1rhWiL5fH88RF00dOxcoRcHSi48nPgR3ZwjxJSFoJL3LpdeM5SVX14dQpTCxkWXUltKCRBxNVwnxjOiM5wNUSxyBY5yRZpNscWxDd7SERhrJlcDjdmFprk0ARM1VPSKV91VoszKEkD9Gg1LK1D18a4fGcTDVhZtjjfm/YWrFFWVPM8512aRnzhuR5Xlc/hVCauZdqdZERJbj4PlCOUkgzhbo3ZarKtzb6WpGRMmSkalhQ+q+fm9NgZ+HGN4nReyrg4PkHHhfiQAdTFo/JtAtanHmuSysTsHKmnPkhJS1dm1d1q0gJPYKmxqu95uRDC+3R0lku8ZxHcbAPnsBrzrou8NTDqzkA0cqRXC9ecwADOT5BJ5gqsCtoUlqffEtZAz60+rESSSmFkisD4zAo1rvqwFFFobEZYLTzCyFKZl6ZnbGx6J+CcJY8hGVf5evO71vCQeqGUVstXPvq1XjnDh8DwtVCC5l3K3W8HZHwQvzptQ1BlB8JRGxbUeLblyyCSQMrDH00RWgZqDPpWMQ81IAu8SyCjQ8OneVagBJVmmTez78Qzrq6CmM/kMbOcJxOr0UjiOfxdTW4E0s5MrAQW8mG8d3UCWdtmjs81O57Cy/pVjCm3B5b+TsC1Oo3AjM5lcenmIlUvjXPLTO+agHiBJ1MTJHyB92MzSzxLXfHGCqOCbo6tzlypiRIJMrmirqAdbrxpSTFX5mFzBesFtlZKMNqlYXWlB6jKKSbFiJqWFpF64nufuBGGi1YLNPArbBCb8WoGGs6zSiXfK59YZZl6YAGRcMExG3PTcGOUZk6Edp4+FeJUOC1KOjmBACUynY8w4zozY3dADU9j/5k8bTxqA0kvf2LvJmAB1PhFpUk6mZlihQ6rY8itgG8pdcVyFRuJm1qu4vzogtWv5OOdwo5jqFGJ5dSCFvIVfHh9hlLSI7QLwsJ7Fw2gR5ptwqgsXI3qfREZG33RC4WQNNOxmUhm7/PQp4fzbHXbTo5YBSOTQ4heeE/S7bEdpwPy7KEhnNzXj1hVFV9CjAzwzNEhyvgyBRVLF4zYpIJfeOUwvvLyCA60UG1bqclwxNEdjmHW7ulR1wp49kgfmS2DjnAGf/uVg/jKC4fRHyUmcpQYKBCq49jeTvS1R9HVKkkpq7uOo8Md6KDtFa4U8PjBQaahTm3mQcZx0tvP+26AscmFmjWvFKTfNEOoOThJJlUtIXBretZ6UATi4WYiR8waotAIsJHLEa1SaIxN53BzdsX4406x3rFTUyCi8UoGRXqH37u0hNmMFa0ZH60Dv9I0HLhUVMf3gqkRK+E2UAlWmGcEt4oB/PGHF1Csa7qamHc7IJGCOQTLMZTjKTyZmMWzJw7i++en8eUnRnBufBbXFmtkxG5E8lkMdyUwulTE2YkSTlPqH2gL4rMn+/FXH1xDoqMPT/bFqILj+OEHV/D8sYMoRsp45/R1vPz0IczPz2M5W8eB3hQOdLXh//7NMTw1GMXJAeCNq3No7+9GfqmMwyM9uDo6jX0d7QjHQhhM13FzfhnJtj6kSzOoxTpxgzhUKc3UMHpaIhinh5ysZ9HR2YtLc0zv8riTOuoCs1YuE8OVeGvQDMwqXtzfjVPETxsVFMMBaoDt6a9mMNSawp62JDUJhYjx1k6EgiZ0VPDCsSFb6WhDnBZvPXPek1MTo5pRZ/f5yRxtDNkGRHf7MnkEYyulET9DW0ZrUXYKWpsssmt4K8oG4uy/nYFsHxUvWKX3T5OgpSWFPnqPSWr9431JPHe4FT947wraW+M0/AP44TtXcYrS68tP9CMeruP0zCJ+4fEhPNVOL58q983zE/jckwN4ejCOPV3d+MXH+9AfCeCFkS77aOn3fnQGs1roTUl7c24J1xfL+Oknh9EfKOBzB7vx0kArfupAGp0tQSwvLmM8X0ecTPjt909DH637i3OXMdJRwbHhFuzpTuGNMzdxqDeNwYFhvPnBKPZ0plgWSnWSwLZnlm2wI3IoUA3xkLOlFV+OzU5A0m9hacW0kzz0nco66ZMsafrRtUnQxyEIhx0hu3OGBNXObLaKC1NZJ+GYwY6ykApgUZayRWTZ+m1i7A5BDCmtG2eLbiFBJWl3BrJp5DDJiC8jR0lyfmwR71yawFXaolojMzu/hFOHuzHSGqWHWEK23m621p+dHWfFV/B0ayfep8Qq0qY63J3GC3vSOHdzCeOZEkoLs/hoJoeVTJYmyDJu0oQ5dfIQAlrCWsmjt6fFOpnHZjNYomoIJ5P4i7M3UY1EsFx2I1ptbGSJVBWfffIwSvTuM5U06vLISxVMF+tYYgmW6a1Xikt4/ngHImR+WwSmhslyNZM4TYEcqClnbTHZ+nogFWtvtgUZY+pCnV5mndsQ4c7YRb6ChNcMteg1akRJ2p3CjlV2kbbYD6jypjJqZfKcHFNuC0xH0vHy1Jwt+DdGMSdme6oEafvoU8J1euOvX57AmSUSZgddIuZFqiIqdJyoXjWpVJO8loLtaBN7Uv2MDHRRrSb1XSP86etjWKGXGGXFZSoMX21BRwuQIjPP0wn5pWcO4bunL2Esk0R3nJ5+rIjplSj6WgIoFPJYrkQx0BZANlNGoZhj5SXQm1KDCGM+u4xALE17KksHJ4JSRQtWaugPE59aidI/wTzp0da6kQhkraO9SM++SMZsYRl+kszYSfV9fr6CH1yetL5ZJkaVLdrvgEHIvd2M8ouPH0GKeUp56s85krcHLTQTuTWZ5fhwL5IULTsgP0G2qBMmLZT/nzk5gnbSTbODGqGZym7KkPbAe2yvGfHyTBZvXZnldRj6LnRJXRtU217o20KeTsn5iVlKgiiDywBu7sRshCAZsarxbErKUXpv3zx/hXakumoEnoRWoTYkJYaUVgvRc6ozfj1EZiut0PZLMM28lSHBtIfaapgshJClk6VlBbUQ8fPiqCtGXnGE6qqNTDtbTTGrFcS1tjvSwudygmjD1YrGeHU6LPVQhCYJK5uOkbxsbWxfp/qvVTX/kIgxvTAZQf58gGIqxOflsMaB5xEp05WK0FarZhiugkqsFWHm1R4pIdGaxAwlcc6WfLBgNlyqQm+lbXyZJNar4enhHrxAWzZEL15MYpaP/dwebJY8saMHgP1dreinvbOlh94AGl60TnjjlSLt5ihOHaGzttoIWAam00ziNmVIRfOZTV1K1CT49ulxOiV8bgywPVJrEMQU1eT1hSW2EDZVUsSNiuwgDWM+jZ3WkQ/F8eqZS7hMNaC4q38suFH5EzBQX6cttaAEVf13hEP4WZoFrWw8WvZa4zvZ1GLV7UBaMKwGxnityRCOdHd7wmTnoDrSdyN/8ngP+ujImZSsk7Gp+bRGciNsZlEDMotKQ8ZRF8CN6UXkaGfdOTM65l7JFZiWVJgjgpDcCfihNCslVi3g6YNDaLcRKapxEloSIrSrY8GPOohiGhCgSK/HqQVqeGpvP1q1cYGcUHuvY2c0s1AMrkafL5RNOO0cvDwYXxNjLo3OmHZzpp7DpBlswZBrCMvDujq1bOL3TplRIK86V2KrlKpmdENlxzzk8pN/p4XwXbEQTu0fpC3jefk+xT4BD6gEg6KWeiVo9/V14iBVbUTj6mrEVn87Jj5DSq26atdMrFxRE0/uBGSeCZsAtWSJTnGFfLAFy3mw5VuTZjxmFrNYKmnLOxNNdwwVeYpEwuwFk5Aiys6YSNaLCuVW02kqWB0H22M4dWAESZsRTUanjfYJrIG62iPVPA51JygdB5C0Gd00e6gi/Q7x2428NIIvxzTCI2e0uGMR2Zi+uy4iihtT8yYhb5d7c4YkHmpNmrV3fYbSkcbt1kL29lBm63SLnHTnp7EzgphqZkTnsbmxEtlBh3rb8dyRPdBn1sxWYrqaw7f2KV79K08/X+W30zwfVhD+Kqs60SSpRA1d85mkkB11Y8DHBzvw/EEyo+w9Ppcj4uhIYtwJGci44l0XLWD7c+4M/HpeAwmVqQVt9CWPwA3TNoMtJCQ9Q6pE7QihviS3wu+ODIhV0F6LKpFJM3Xh8JnXULcF15AVWIa0iCvrM4JEtYSjHQn89GNH0Wu7KziCWSV5A/qK5Y61q0cdxBhuCpwOVx4N9ank0XqFjksVz+/vxbN7+pEmHRRh4zcgjR6W0M5A3Txq2DbrinTdORiy3sE6Jx+UqhGbbiinSpOZm0FThtQ+L+LoW7MZS8+cGSv2nYNvt7g0dge0QjFFU2BfLIy/ceIYTvZ2UVrqmzMy6BXCk5T07hzxVXhHmEcWyIhiJpu2ZuuNNMczbg0xWithJBXB5x4/giP9HXavOrzbOtsEoqUldfc0FD4SExOzyyhXqc/MDNsMzSVkvWir+CYWWTDiIOl4t6jIyDbYJX4okRuLLEuFZ82OaQvk8BMjLfjc8REMtcYRofMl9S3P3AYeVTE7tJkearBeD55JT1E0QrWdKBfRS958+dAwPnPiIPpiAcQ0J9OkpqP7rpRcJBQfbJC2dwK22JfxF/LaYY5l2aKHfQuGrGKlUMGK9vAWIynuXUo4bWmsqLvEjzYdTOuzZWSrS0qr7bQ18r54DD97eC9+5nA/htOUGuaJUzKaVyeH7O6J+fCAOEPuZdl2KHthfw++ePIgjnUmqaKLogjDqDNbCxRUZjHmLlGedRjRPkR3CSbUWFfa5m920WneZtB8pKZWwEfTRbx7PcvKdx2prmLvHLQ/90e3ZqB515JdQmxnw0/NQepaFqkdPqMTN39+YYUivViPYHK5hIuTMxhdykKzIeVpWmAe5vywSJKgwsXS8VWcL015Xq3OhpElvVXeO2Jw5SlwGfCCh1SOS8p7Jskn+jI3Hhq/d0+lnhlQ4S0rWs9sjIOJOA73d2Ows8U2M1DPnpZLCLS8JLBOFTpMnR1952AbMzBzxdY3ffb0dqM7qRTvHMyHkIRl+Ubag3j5aDeiQS0VWQ9NGZLCFW9enMTVeRbIZLUWMYkqd45MjR76xYk5LFQrZBqfIZXl3RVsZyCnTPNuIrYv0MTsAkbnM3TQciiQKFqHXKMzBNpaRm2Wkf6WnbUJlJVZDGIpOeY3nSWwE+93oDG0BYliqw9A9JMd7XZLcym7FBVCvQh8ZjavDtGacq5SRpz0aotGMNLdhj1d7eiOR20IsBbQFBf1fmyPx92CJmH4yxhiZMhDg3SWIl4juwtwpl8IyUgFX3h6ECkN1W6ApgxZ5JNvv3sFc6UEC60WTBa9S4YUAmNzSxjP5VgZGgqUw7Qpy10GSg0WSxLHDv4VA3EslioYW1zCrcUVzGdztgmWWq0I7piEhzrcFdfd8TmNcbODvSdiXIFutwGNqSuYRRGj8c6ks1IVDfyGaSqDsohSXuPAUQZpS8Ux2NFOadKGrkQMcUppbc8nFqzwWpNOmg297SbYoi41EuJLKwiHh/poo99p5/gaGEOS3pqR/5MnetGbTntv1qApQy6UK/jOO9eQr6dJpIrrUGXF3h3IkC3i0swcEXJ2jRjyblPbCWiWkCpe9axlEDprezrlaSpIs4jKNcyw5U0vL2M6m8F8qYB8uYySJkSwuD4TGXNWJdVY+fJwFV/vrPvl9mA8aKHdoYYRtPXYjCsTg6paS260SWh7IoG+ZAI9LWn0aLvniBqJtoQWxaooawEacZAVIDZUQ6uGxByGzX0B0ZH/hutAOo6hjjYK8e3L3RxU9qrZ/FpK/NKhbhzobvXerUFThhzP5vHDM7dYOSmrSCFlQ393UXjFKvD80cQ0mcBJIqWnir5f4NjdO7xsRFeBU5Q8amqtLqyYTR/jLJTKWNKRLdgcyRVK1GyphCw91xIZQUpS8wNtB7IdoC+GCzOoOmmiPMdCQbRGwkhT4unrCq0860hFQrZJvnV0s7GaZKXNYX2MlChOyjtGcLauXZl0v59gDEm89R2dw31daI9Im3gv7xgcQ2oOs4Z9nxxK4+RIj2poHTRlyNMzRZy+PMkrN0KzA9pvCcpQxvbNuRVKozzKQS01FRvcvS2yExDh/LqzpkSJqa4gSbgqbUh54LrXbmtiSFuNx0rXBleOSPxlIpq7UWRCNWqNSqWGEh2IcpXxeJTdN0sYXzEkORmX6cgbVXdXksSvsxIjFINxSrhgWD0OTlJLDFvzJI5a7iuZLAbUAitJEHnMWkgqhnS7vSkfAiOs1YeldN8gUKNGY95ptqaDg93W1SS2uhsQdTS2pEakHZNH2mP41LFBls8L4EFThnyN3vXVyQV3s/n1HYOSKJAhLo5NsXI1Is2KuGvRf3dgzGI5i+0kjdShrOUNeqp72XA1tmAyAfGVleLTSkwp754BTWLo0LWoaepXYFJsPXVVRnOSFZYg6RCusvwMpsPSMWx850fNVPRxeavydBZDKkNzfB4gaHNZTWbe09OBzmTY5jOKVncDoq/RnmUK0ZnsTITwhadGKH3Xl6lp6vl8nuUnWXaBGQ2YaYy6q6tVE2S1YecupXtHIOnnNjwN12VEVFEKhW1oTSsgdS5Rcmp7Zu1rI8ZUeItDSWXXfGYb7jOMGMcYW7OgeLbl13ziaKarANOnXNDk3XoMxRDlC/MQ+woHMbmu5cWWma+WMZSZlt4Z4zEfaxQaejXgswcMalDJeAgdtle5pP/dMaMDh7/f8NTP3Qya5tBEaN49GHEp6NnKe9pb7AtVrioeLOjjShoH11SszOh5VOfGHRrqH9JuEya2qB7pyWpNjevb40G8g7rmWeOvKodkmCl6PS/mUMstY/zGVar1Ilu8CO6YUouyNA+xSI+4TDts+dZNOopa4iAnSRv9s3Eyv4Bxp2xFSY8aIowXqRYoTQtmVsjcePAUU78xnZnONp4lwZ1JcbfgOEqsyCuaMzJNvIfroKnK/stzM5hckhS5d3CFcP1vki5zhRpuTM+rqh8oiBHzgTQSpXn85b//r9HRvw+nvvC3MHr1EmqVMjp7erG8kkG9kEFbezuW6XlH6flWiwWU8kXsPXwQV65epaQIor9vAJNTU7b+v1bK4+qVSxjZtx979h/ETTpvWsrQNzCEubGLqJcC6D55gt5yDaf/6E9x+HNfREsyhbmJSSzOzmFkaBiLy4toaetAlV7+0uwEwnRyWjo6MTM7j4F9hxFItrPuKHMfsJnTl05hqCttY+MybVR/mmRx1yBbiCC2lCz81ecHyZvrmbzpDrpXZ3NYKWohPaNRctjoyF02DseOkhlMjbyfpGFfJHNkiyQwjWYZyb7neJdZ7Ag0Hy9KqbQ8dh7FxWkU5yfIlMM4/84PEK5kkJmbwvjFD+zjlwuTN/DR+++gb/gQrn37NzEzP4fCyhKWpyaRmRlHlEb59NhVXP3wXfT19FD9UAIuziFQyGGWYZZmxyk153Dr8iUUZm4iPngEHZE0xi+/g879R1BPRHDzvdexdOU0Marg+unXkV25hRIbxK0Pf4jJGxdQLcwhu7SIoX2PIxeLImZe9z0wwzZgvR5mUlByMa90NIJ9ZEb1EDgGkpazoHcJfu0yNV5K6j8x3MLr9bXeVGWbeU4OdB4V2WmXOMVlXsdQRzs6YiHmTs+VpbRPaOxWJluAdqbQlikXzp9nnlGq0RimJiYo4UrUuvoaAjGjqs5nlii9A0h0dKNtYC9KqV507zmEdHs3bWuqW6roxflZZDMZ86bj8TgrkPKeZdPeklWqW0lcUS7VPYBQWw9tTtmPYRSIxfg7b2LyvXcxTWbVp+HEY92Dg5i7OYO2oRHUUh3o3XsCtXgHekYOEvGoakDYqRj3DTS7S0JDJkKCJsZwdzs1gKuv3QCVwdWwcyhlgXsP1kFTlf3q1SWMTi97fb8kLakmC+xeQQyp7KR5tMfPpZkZZDVtrxJh45SNcv9UkhGb9tns+Cj6e8RcVMVkvvEL7yJD5uod2ovC8jwKVNHRti4yxRGkBw5hZfySfTl2oKsN5955A8uUkMeffh6ZSgipZBwdXT2YnKPKjcfQ3taKWxPj0Pexuyg5c3naibJH24dpO9cpYUdRIjMjnqYNWiJOlEftvZi9fh61xSwOfvZzmB29RDXWirhmLlH1h9PdNttbtujaVoi7DxriVddMnBJbX1pooxS/N4m4HszhUw5quLSb0/EIfv5pquwNZWrKkKen8jh7dYLMoy4K1w1BlHnsDoameYhHvlrHtalZVq4z2u9kZ4o7Bfv+AJNXTvKOtUYoWslh+sqHKJUr2HPoOKZvXkM2u4yhIycQJtMonMpsPnMphzFKtRBNjqEDR1GJaC6iA/epDhdWnb8qnPoQtcOsASWkPgGit9bo6lEyGe0yRalEMU+GHOjtRY22osyBQjBJSSWnR85QzLuWylaE+wQsQ4z56UPv7QnmySJt5oy7B9FFvRWaz6lun4H2OD57vF+KZR00Zciry3m8+eFNtkgNc6nbQ0J29xhSLV2jEdqkKFOt4fLcAnJkCuNSoq5f2TR3r8XFRKKo6Cyc3bXbik5dLTLQ1cWiL3WRUZhRjSo8SK9WM5u0yai0lSSGW0tEz7tO/BhOa65FD2NsC6PsNB3FjdOLWspd8UQz7fgQJY8Gg3kUA1TR8i9tAT49bUq+IBlSzaUc1myeKN8VkIkkEKu6zVZLrAPtlqYCOIZkqiyT9Qrw2d2Ciy2MdV23rWqGezrQob14pBrthULtDqgs1lxJj0itiEMDLXhuf7fh0QhNm1wnDVrtmu2IquEsEfzuC78RbGcJgsaZ46zvY92taIuRLCKEiE71oS9ziZc2HjuBYn4JS+M3kZ+eoTlQZHpijTryhawt5y1p9Zxtw6fPDXt9i3R7yhQLNary5ambKMyOokIctHOZpt+rb1IMrHS0q6w+kmnd2dUwKoUVBClB1SVULWYxN34D+YVJxqVkY5nUXVSiS1VnHDlyko4g86Hqdgiu0pYmbxKXMgo0rWOlDGrFPMqFCtOQRK+juLLMAKwHMre6kILqZffouB1spKHy0rCg6MyCI0bGO9jXju5E2BotQ/F/95hR4DQU02TyomNXivfeu0Zo6mXrYzyj09rkUkOHeqD/3UWwEUJ0DlpTSfJImcyiLgZNEdPMaBFnA+wAjYmP3kOSTLIwNYV6KQvqZDLaMmZuXGZFVmisV5DLzKOSV+2WbTOpXD6PMB2I8Qsf8FkBc2PXEE8mUFgiU5fySITqmJuaQEpjzvTKsxNjSJKo+Zlp3Lx6BpFYmg5OEmfe+CF6WmMYv3ERifYBVGavWZdTQWPnc9eIPhk4t4KlhUWbQFHNLiE7P2OTK5bmpuldZ3HtvTdYfWw45Sra6OYWiysoTt3CFNMs5otoS8eATBb1mL4Gtj1BNobQjsHSUppD2hIJYn9vF1IxmRXGL/eppsVBag2aIlLBsaFWy3MjNFXZ+nzw6xcmcH1JQlaB1ErvD5o+aNhOjDi9ksP4YsYm1eprqw4oWTzCm6baBm6+930yYdZ22ujtbMOKJGKJ6phecmtXP/JlvqBwCNGEzy4tYGRkCMv5Mlq7+7AwcRlZ4lBcnMGBJ57D3PQ4ZqfmMDjQbyvmOju7cPPWVfSn01SttK/zTLo0h33HTyFJj/r0W2/i1Esv2ijQrQtnATa2lVvXaBJU0Te4DxOjN8h0eQwfPoHluQnLP97ShXA0yjBsgkEqfUrnNPNZqMTQkwxhfHkFaTaYUJKNNNlHZ7OM/HIOhz790yY8toONmkUL98PUTl2pBIY6223+kbmt97WKJWDc4rtEuIrPPzWMdGQzQzYtTZgquqMtzqvdVNS3B3lfUoi9rUkc7O9CG1W5TcIgkXYiBRpBX0foPvgYjr70GSRaOtHa2kZplrJJEbKEy5TCnak2tHWkMTjUg3Nn3kN/Xw8yK1S9rJUDR47ixNNP4+KF87b5U4gStbU9jXZKvpnpMVTI0FFJSjbcVDKNlpZWkprqnRK2yrTrpRIufPgBFin5Ojo7EI/JTgyga2AvaIIinU6hs7+PErCEKg/1fRYowdvaUtYpn0ylEY4l0NndgxmaHq2d3awp2rXpNgwOD2JukpK6rU0DHncEkj06Eoy3lw11T2erbbAlO/v+MqPAcZKMp7T3gfpmsMWn5crWb3ZzVl/Jovtv1Si4f1j7w1JS05FQCO0taT4LkXnkdKhhUOBTgrqZQg6TrY6INnui1AnEWMGJFsxoLmYsjv49+6hGu9DR04+FZaq8UAwdXb02WXfg2GOIUkLGWMs3JmdQoJN1+MQTWCKTpjp7EE21Yp5qcmjfAUrZXmRyRYwwzkquTOsTaBvYT56Jo6slgdEr59DDBj149ElMXL9IyTuAeP8hpNko6vEUUu39CLZ3I0pmThMffYj+yMmTGJ9bpDSIobWtw/pJ23oGkEgwzT2HEInS0enuRjaTRylfwh42mmAixfI6Y8o/GinhvH8pSoYhP2gH9DaaIXs1lSyujURdvbrupPtplDmMrMuHvLSnJ4X+Fu2Gtpkrm6psMWS+XMdf0dOeLKWsK0Je7/1W2xuhSioWKnVMzC1RpWoHV01NdeiuIk2UhNtG2EmL1yfhpm+Nor2tBVFKHE2esFk9DyHIs5bDUWNDmLg1jr379qFi+xutB5k97sKxmJqyGnkyHMBAZwttVQkYFfLB1qXcRk0y1mjZZ0/0mykS2ukShlq9QjuyjtM35vDRtPmSVulONj040Oxk5a4+vUyhjGlKkBXtjch3am0+PmvfQVmDnTBkvSYDW0TQt69past7lhv7EIJMAjGYPjkSItNpIwcW3Hu7BhpxUV0ZdViHcTJtb1uSjlCSdqP1wDqq3dPMnTsHaVn1Q3YmaviJk8OIs25DwR1KSFlamsA6tVLG985O2MwMkeOBMyQxEShf63Ihly3oO4EL9EyLRaskpwaIl6mdtaLsiCFVKlUMAzs7ynrKvLcPF6iHc5X+LKbYSU3VbhpAzKhuKpvu196GdtqrWo9j4cgErjmTYg+YIcU9EtsnbKZ4u/kFtLrdywZoypDqddSHg/T5j++cuYX5vAixgxreZXCqReDOwkA7yKpjO5Mv2sfdVwpFKgEWbAN6O2FIA/XFiTGl41jBO473gEEfV1Kj00w1gTMtGhqP7ik1W6MhdLSmaSvGbbGYrU1f5T1F5mFV/uALGglW8dmTA+hN0PSg+tZY1kbYgiEpTlk4zcj4aGoJ719bpEpzX/y0jlM+16wQ93HMTdF3EUQ0Xy64s4xzyTHZszLGC5UqZlcyWMnmUazKzhUbUwLw3aqRQZzFaDr8tASSEqtSxxhSXR8PVnI4UJ7CxKMl8SX6DbgJV/fWZ0GnFxiCDKf1Oul4FJ20hTVLJ8Tk7LtAUusErRy0lJiGi3U/68yjrmWoWvJKQVoPdETw4uFuJDUaJnudPLQRtlDZFTIeuZcFmC+X8H2q7eWSBturtLE0xKcBMo1cNLTQjwmEvPrvykRFHwdaJmMuFwq2n6HVKg9qMNbQGqMZgUSougii6lEAhd9EigcAZBFjNmElHNZOglWMxGAsizEZqyzE8iQoDVtpG7YlY4iHpAJVJi/8xw1WAIeMShch3qeO92KkNULOCZvDqh1HNsI2DAnkyc0f3VzC+bEMQ6tS16SijNSPH5x9KZz8SiyQGVdoY4o59QXZMiWnbDBJIoVyDpFHM13x35kHPFjeBw2+Om6QJ/ZrTUiMyKeSeJpsn4xF0KJVi6kEomxPriQ6K8bDwZBu+JGcQoaTNlPJBlN1PH+iDwnSN6iNboiulkVshKYMSYHKFzL4qb4DJWRKIfzgzE2saKMHSRo+1+xlTVl6OMB3uZykE96m1smo2iy1UCzZh9WztDfzxYo+YmAOkupQhfeZQEzxoGdlGytp3J5YaCzfryKdpYfi5LpkPEaVHLOzmNJVs/OYhb+xrDUySVCL/rGCTc4gVOwjB1WbHPLy8X4Mdvhj5TEyK3VsE/Noa4ZUJVPS1FFg5AjOTWZw7sYMZWecz7QASe8egtIT/Epcu3LV5O55LUbjvSpO66rVt5kvlm2+YrFcQb5ag7bQlOzfTKL7DLLryJAayosFa0iS4+JkvFgsZirZ5jEb5k6Cmn2pM8tl3/Gx8rG0Pify2ccNwlTtXR9616TowdYg1bU2mKX7qfLSMdVn6AL2Gej10JQhrZDeU3UtqD1m6Dy8cfYGpvL6NESYGZWNbR8G8LHwJZ1fSb46E7Cg/pWrWFMXrGo+1w6/pWoVxVIZJTJrqVymmq94h2b1RCycNl9dy4u5+SrH0ta1O/sN1TaO8oKY/cdzJEzVS68jGiKzRUJUuxEeYV7TsqLzYYvEmJ7Cuqiivp+iK5HSdNLQD8Gn7tKh8LED3WJKP+13nEYeL1NVd6W1LY+Ppq5Iy53akIKNj2u1MsaXS3jjwoytT1EF+2T6sQDWssosL1v+kOpa5bNr/vgMaQdFqTrVRd46b9S759iNpKZJI6rI6dCOD1rEpGf+USMzKoQ0jKndHyMS+iAnUbTT1ImjAy04uUcrFwkbGHC1QTfAjhlSE0uLtBlPX5vB1ak8mTJuBFf2PxZgYkeM5TWzVVq5Z2K41QZIbtU4sUk9j5GbgbpkVmmuILzWhF1Lk/d6pfP9XJrwcYAVlRq0K1mndNyHlpDsXTbDDTbjPTGk731mijW8ce4Wpgri/wftADwAIIc0MotYURNy14MCNCXbOtg8GiLJqEZsqduhVLZP6dEClSoRLOK5Y4MYbIvTbtTTzbbtPTGkRke0cFwqa3y5ilfPT6Ps2TA/TuBsH9l/Io4jrm122gjWJbbZ/tkENNybs5spbTvc+w3pP+KgHX41AffoUDvilI7qs7Zemw20uDeVbbstyJbSPgZBjI7P4q2xHO81q1wJu/Crau0RALcuRUCseSlpqKn26vzXFidiRy2w0oQFa+U8ZDpqzHsjcfVEM6FNompYjCpLy3vlBqmbUYu7RBulo/U3TmKoe82NLTnJKZUuD5QU9bpOHgVwta9fZ9js7wjhuUO9CId079N4M9wjQzqCqv9O3nWVkvKDa7O4Pp2zxUuub6zMCtgsmh9WsLU9JIqqXkzgnmnKhowRld8RWMxjzgcPMa7b31IP1sBJOweWFl+LsRXOmN1zluTIqEtNaSsX0VJfVVC+wkQzm5T6xvQfVhCeKokakhbC9STqeOHYANq2moHbAM0YcufcU5OacrN+1O4jrKEn93bSRtD8OrcIbAdm1cMFAXVPaFxVTEHkKdUktYra8lmMyjIWQ3GTkJUQFVGIZzKWGEgrE6vgoXMgZhWjkQmxW6iqKbt0A5mO1gbJARLDakKBKs6TicZ8bjRDufLem7D6qDCjD0541dASrePZw71o3bwyYcewY4ZUK+cvD+syR4gVFqVIfuJgPwaSWsheMgI/SiCm0CFejFQr+Mv/+Hv46L13aCfTXq5VEa5WbZVfqEr1W9UnUrRPulYISh3zBa/1KeEA77W1H2tGbIXXv/OfkFlZsv5L7dareZ1aHK/ETBEznG1mRRpqSDBazVsaek7SGmaPCph85H9LII9nqKbbEjThNgu+HcPOvewG8PPTNAsRMVMs440LU5jJu7XIHpoPPVl9qSbVXZqfwG//23+NlmQMX/kn/wX+5Hf+HcrlEl7+wpfx6jf+AOmODuw/sB/v/uhNPH7yCcwtLWJudg4vv/Iy3nrrLWPYz3zpH9je4H/87/81Pvulv4eWti689YO/xNToRRw+chg3xqew78AR1Ap5fHTmNIKJBA4fPoIPP3gXP/uVX0O6vcc1/IeccH79C02ZJ/FwDc8f7MJQa4xP1OFNTboDrrw3ld0AhogumGCIaq1VX2k90o/+hBbaK0kxpCSAs58eVjDnwS5quPDRaZ4KGL15E6MfvU2RGcVnvvgLuHb+A5w8cRRPP/0sfvjD19HT3YEb1y6gvLyE4uI8FhdmkF9aQH5hHqVCARXt9kFNIamqLa4Wl2ZRKRYxO3YTuYkJnH3jr5DPZ5BdnkF1eRqTNy7jxImTSLT1kHYyfGin76AyPy5wboo69DWCVzMv+tSBdvS304+gx+aPNt0t3BVDbgQZ6q2xIJ49OkymlDqr0H6SbSV33wv0EIJ97YuHWuq1m1P4/C/+HXz6Z76IheUMlpeX8c0/+zqGBvvwznsf4LXXX8fTTz2NSrWOoX2HUdc67LZem3ASbe1GMBxFoJynVVlGipLv93/3N/Gt3/p9ZCcWEI+3INLWgb0nH0e2WMHRx59GonMAye5htA3sQ4rvQFtTbOjo9fAypNDTpAnNZ0wHy/Smu8mM+jiCNKNnE5tQuju4K5Xtg1qybCbZUwouRJZLNbxzZQbjS7SXeC91+LCSVx1YzsGgs1IiM0V41oQF2Xc2PljnszBKpRICoajt61OmFIxoUT1dZi2nDVJF18u0I6neg4lWk7paE64v+erShJ26dlhHf/6nf4JD+/bjyFOnUCvR5pTDw3TFxKWQPjDgvmEjJ6rZOqGHAlge9Rak6cCIGQfSYRsm1QvVv7hGRbZeiW3gnrp9moKXntSMfgU10lEzt89cm8KN2ZztTeMpxocPKI7WTY4laOKIrh3GPg3W46/y2hf6WdYSg9OE4hNJBoV3HrV14QSLVknqjwyTMGE6NgpRCuibjLwmjaVF1Eshbz1iH3IK0DPnMzbyhxH0zcLOOJnx6BA6EloV47qxXG+BL6AUcnsHd/cZUuRlokJpFSQNqLJL9FQvTCzj/Pgyr4WcC+N3afhM4JjV2Z2Ose8fuBz9K167k0dA90bf49aVO9ZwlMSSNFV5xSpmSzFQhUXTF6/0RBJOZ8dkMgfUr8grra4j9/pqjb669Ur4qx2VhxpC1OxOsqeYmLk9WHBldTKODVM/Yhh3y7fu3UBHFE/u7UJbjHQhAbQ7nhq18x0Me6OL6/y/PdwHhtwa/Pi35pfxzo0lZMsygTXELnHCohEZtTabolWTvVnjs/tXCSyoRwAnEQ07y6+hnLwMGW5iENdAhKdGdPStv5LtXiZ15LbSUxUZqCyUgH5jWwXVTAPoTpJUjx0WogXIlGv2o1URz66xuBTXGo7u7g9IkqvByK5WvhWWycwPlY3PkpToe/va8eSwdsxw5W7GUHcCD5QhBUqjwmOxUMa5a5OYXNFi8RhfiDFVIeo40llV47fN+wPKwzEBcyFOIoXG50XwVTAERGw1Dl1rvEYVJZuODGkL3SjfalLFkgpSWOrwpupimjby0wCWvuW0Bu4J8zcc1CCcupO0dGNgruFKYhquXtj7DtY4iR3rRmfhboPCNCNa41U8vr8HfW1xxD1VfK/MKHjgDOlALa6GQj2MCzcXcGViiTYmC01kbKsPEwuSRXzmi4L7ArJv6IgUsvjh975jCuXgiZMYHBqyCSMhqk6TiMRBk3u0EF8MoftQUB3cjiHD9SLeffX70HaWAcZ55VOfRpVWfjBMVpV0Id1sTiSLpa+D6fPMtSorW0VlmavVijkBVy5f5DmA4eE9iMTTjFfFxQtnGaaGQ4eOkS/0iTul5WjiauM+0semEpIGNmmEudH8iJEGA11JPLa/C+pipEvHqkpY8N2Aj4khlQ4P5q1NyOYyBZwbm8JsRga+9t1Sv52rMAt638CZC0uzk/jhd76FF597GuFkCz46fx7lchnHjx/H62+8gc7ubjz7zDM4d+YMSsWCjdk/xnc/ePV1fPaLv4hafgkXzn2IFz/z05ibmcbS/BympyaRSicxNT2NZCKBnt5eXL50CYl4HCdPPoFz584iHI5gZM8Irly/gWQygY8+/JB5HjPmPX7ySZw7+yF5soIL5z/CoYOH8OTTz+DMuQs49dIrbKfOYbifECBDihk1K0fbTacjFRwZ6sRIbzuims/I7IWDHLTdgmYM6YyB+wimmGTwktm0ZmSATe3F43vxGA3jVEg2pIbTWEi+d7OohaRk0+6i5jULW6vyyqc+ZR3gZ0+/jxtXLlEYFHHrxjXsGx7EfjLNW2+8hngkgInRq6gVMpi8dQPDI8NoSWuTeropEUo9opwtZnHp+iW89OkXsDA/g3qlhBdOPYNbo9dtjfShvUP48L03UcgsYnl+Emfffxs/+ZlP4fFjR5jPMKrMt6+nC2+/8QO0JKLILi9iDyX2sUMH8O6PXvXW00huC+4HQ8qMEd3FjI7yURSwtyuOlx/fiwN9LYgH5ZwJAzWK7R2Ve4X7zpCuwLpiVrKL2NpTJPRj/e148cQQhrsiVA0F4xaNhWvvQhFg1/fYMbMAyFPXvn36Q9v4qLtvEIMj+xEIxXg9hBglZt/wfswsrFBqPY2egWGEonG0dw8hnOqgGg2i1TazL+Dd117F+I1R7NuzD6+/9hZSrZ1o6eymsxNBsrUDsXQrQokWDOw7iEiqFYm2Thw89jgl7Ru4fG0MRXpF2ka6Z2AP5hezOHDkMSRa2snoUUQSKVy7MYbHKF0d0+wuM8pW1eZPLlVe0fSQbUztjOceG8CTh/rQHqOktN6BiDtkyuya1twaHoDKbgZu2ElkUUf07GIO58aXMZ+h90qG1AcnRTaZ2bsGUg8sk9R2jZJMHd/hSMzsR+WpXXxV5pq6YWRTyrZlmFqVWDKctmuRI6MNmzQxolwqIxp1dl6ZTB7R5qXMxjpsaHtZlvrhtdGScWUPlivMK8Sw6njXMx5qKrbehvkq7MLsFK5dvoQXXvqU4eMmrSi13akT5WgfGLD/GuLxKAVECnt6WuxDoeaqGc5+vvcHPiYbsgmsdreISewBHZ0aJhYyuHhzDrP5oHWoS0oKZy/kroBVhl2JDRoJ7nKxtVt25ZWfJz2Si2NjzMRddekUnAcew3k3LimCrfHWtV55Zz93A/9d4zOBZhfJqaJDZE3I6+PbLW9bXr1mKrWGKzjYn8Ze2oktUa9LbhUXGQv3V4E+NAzpryH2VZE1VhJIBMhTlY3PLWN0Yg5T+bAxwma07xz8NPyc7UGTIjp5xV8SS6+Vu+vQpixhHJ+hdlZVTlKuBx+TRtjwjLQ39DwcfGR3gyHFBKlwDft6ExjubbNPD0eYrHnznmYSWNnvPbvbwkPDkJay4cKfTdk4W69O9XV9sUjGnMfMSommtpusoXU95vzIuWCFK6z67FwyjQXclHADMJyCNimjPfaurBeKN34PqX79ZzrdFWyM6JJuAl5AP3wTXK3j2gOfeTQOZA1KiPJ9lc9l+2odfXsc9lGkvT0pMiVlPCMpGpucO69jEDUA7/I+wcOjsncIdRKxLBszW8boTAZT8xmsVOQYGbkYQvKLipfStRH0Tp3LP+6g4UkHjhYqt8bBJUmd41Kzb1z3tEQw0teO/tYYvWbZx2RANuKPGx5JhhT3aSGZ7Ld8qYpbC1mMzyxjgUxa1NzD1VEOMSIrQsxqqG8u7I8bmEL3yuuaJu1DTxq2xQPo70hhqLsFHfEwmVAMbJYwQ7GxfsKQdw4aTxXo112R4WpFeuYhLOaqtDWXMEkGXSpKNanjQiSncc54D+tsmd0E532rxPrEVRWJSAiDbWEM9LSjMx23ybOSlvr0g2SmalSHuSsff/U+ghLSvHGPGWkTiaQ1tn71ZeqNrYAkmkvZPKYXCxhfyGE5X0eJjlGjffXjChE2wVQsiF6q4oGOJDpaxIQst/5Zfh3GgGZPujhmNRotP376PHIMKfKtwe0IqN40qXbtalbDzPIKppbymMsUbUZ3mVVng298L0kh01/MrC/QqspMilheskcZxirSP8j4EicMr44RF4w/O7H4V1F2aQncVnWWCJPUNdOtCTuBw0/miTUo5mPLAfysKPXToTqlXwTdbUn0tSXQkop76tgC2K+f8fo7H5o//TjgEWTIOwPhrA7mak0zwesgbyJbqmFhpYj5TN4kqb4Jw39X6fUoQzkP0+9i0V6Gxogy/K3SxKRS/7rjPQPZe48Fbgc255Fn9SO6fCjRrbPZcmSFCEvh4T7V4WxhhuTZZhUxcjwKtKRjaE8l0dmaQkssgAQ9ZBtpCTAey/so1pXgx54hBaam5HVr9opUlXtq3roGywqVGtV6Adl8CZlMFZlcgUxKB6lWR0UfuqxpqIyVbOk4JpJkVFKaoivJKKbhSy/trcGkHNNi0u6a54ji8bA0mJ5y0OgPzT/agEGkE1G0pmJIJSNoTcRtj0jtNKuNvdzoih9Xh/vW4ScM+ZCDMFcntoqrytO9vpto9WkP3ZiEppSRKigzsPaBzBW1W7DUfgEFfTWWzFso15CvhhimZt/uKZMu2oqvVmF6lE5bMabeidn0VTINQ4bpYOhTHbEgnY9YFNFIAMlYnEeUTBekJIyQMT2Hw3AU4wUNZ83I1p7cKpBy0xuBtmVxV48m3BFD/jiBCti84ta/MVJI4nj3Al1LwumoVqs299Hu9aOXW3CEiK35jpr7KBsvxB9jtAZwt0pE140v3bMtE/8xhkCtVvuud/0JfAIfO/y1kJAPPcjzNu9b0CAVTaXxsEeS3LJiFc7JU1PpulINeodO6hWQaaIwVrteFa+pSJkv2gjLbYZlIWnG6LAhR7vXG2d3WxI8zMzR2bREzWkLmjLaElsfEtDE+ApN9wotIa1ft2s+rPKlJjornJ31VV5e+9hsB8aiPJS3ZuCHw9r+OmizM0MhnsM0i6iBQnxgB4tiGolnbTMUoWqS8+e0ldNUfGX5Gw6GCw8VW/deaV3JVTfKXw4oDX0NKBhtGFKvBXZvF/YrF1i0aszDxVg7XAQX3sDsSS/BhscuFTnCn8DHAeS9//GOheQnMnX3QRQ1R3wbcD6OfvTv6sFEh810s1RcWnrrS0n78ZomX/r1p/V3OjS2UKH/VipXTaCZ78ZrTfMsUdrpG1QSePaM9/q+P/+dIPDS0xdN3OHQsKkE6qSQ4OW16yVzGJsMtrt7A9FC82y8VN0DT4y7Ll75hxKIEowawHN56iz/Ud8eiFC46gjT3wyv3od5NL6jAGYkfShDPXHyJW3reKsvHXxgeOjWu/fwkAJz9SoaWIjVs0BX/p1iNZ4duNBrW5l+ArsJzfzqjUD+/kRIPgxgzWpTfTk6Nz5W23fzuV3z8VeRy8bRn5qmBJgOWXMSbHn1tPJcLFVQsI+fSADyeblua0Bl/ckylLBUjhJo1jS9PKzBW53rmfL0BZ7eeYdNCCzzShhseLfuEO5KS5fe+U5BjL0al9fu3wNHB8ejuhIuZm/aWz0z7Lz3sg5dXF7bBd8xfb1XOI2VSSA6IRmwlU5xJhel4IzHovZBl2hEH/oL8z5iG/JYWMXjoSStIa5qBu/M9O2tf++Bh9XqIRyE+SdC8v7AJ0LykQI6tTa5040pqnn4zp6zQgSa6khLz9xcUPDVKABrKBSryPHIFyrI8yyBWGKAUrXiLD3Gt7MYQu600uW1hK37xK9LXeAars4+yBbyBYnAx8l/4s56tlnI8y3T3vhY4mG3wG2qJGjExz8ETuBJrK+VqjF/XfsYrcdUJbUn9tKFsB0ivDFgf7xX9DGq8p7y0RZZRaIhRHkkoxGkYmGkokGkKUg1I0a7/UqImpVJ999vqBqzkTVueXkC1mUr916C/hPYbfhESD5SIOGoBqIr2mS0HIoVDWuWkSuUkS2WTACaMCxRCFIQWl8f60IzmMy9lQD0rDwDsz5UV2p09sA7CJ5w8WXMWoN0YdazjhMxG8GJS5eAxIVNXOHZxZXQcGH8tHXWnS2a2xVgrjStXWr8NVT88rvDsaoL1wj22I/igfuEiUttIwXW7htjODARy39nMTqBu2o48s6UDE17naN06bXVYzQSQZICMx0LIJngdTxqR5xuvgRoiPh66oyHhLJvCX8CuwmfCMldBcew68Gag7v03voz2Mz99YSUbdqrJ1YfurJmY8JNLq7c3yxd4aViHZk8rzUZKV+ka1yhxSghuNZc/EEV5WXJ8ceapd1416wfNXcd7gn/zDJx1y6swtE64eEEg+79lHU0AOP6Tyyql1djOF2pTO6le74azAP3xpV9XYJrydweVhP00rdyKkW7s981cPcKqbKvlcBBY2i7Jl3dd00b3pjQtwvvUF4a6FJvrMCFNQwY0PKyp7zXIxfFntkDpbd67/wDxw16q61cNC8nYF+nTidjSKViSCdCaKePn6ZgVZ+pLFWlYHG8OvWfOEXJN3yk5xIAzpL3S69fYbem9HxchKt/rQuH048/fCIkdxVU5vXlNsZsILIxpsIYY5qY1B3dYzatesgmvEnwZfNlrOSKPEp2Lfe4zIDaK8M1GcfKluK6LPVMD9Y9bAoOl43QGE92K0OZ69gIG9NmOnzU3JZshJ3h5UIZlezGkc+V9nawvpk70Ll5OdeDK+f6UCqTxXfJ8j3pwQcm2Fah8UbXHi1WK2VdYA+8shH889ag+GtpuLL41KHla3xEJRuk8AzLdQ+hRbNmk1HbGaqFbrwmMuoLUi4e0zA0vXQ9z8LKb2/5iElbFwtvG/FbJyQJPn1+3OETIXlPsLGMjnV9znEkcOznONNZSLIMZf2ZQKSLvJLNYz5XxiKPPN1mzQLW6LHW+prVKSFlLrKXgyVsiW8GZbPFq/XgNzRF8RF2Z/u1V7xiS7BRYF6uz3WtUa0JF//cAIzg4kjg6pc0IP7ij/WHC+NfG3br3jH1JsmvAy8vhdNmUGYlEX/D1K6VgDu7MP61s5v8EvEJf3n28+VZT8zaNFq4F0Y/u3TxfHC2K1P047vYFt6Fcy8an2wFemv5bAwnunjpSD3pQ5ziFRtEoleivmtNzIoQDQ0YpWh1tlF4tkt48lqWaNgrtyxPYezwUqrKS3vTNgH/oZ/1XwNwfHN7IJ9+IiSbg0Sezy+O4SUA9NAEAi9NR5Np9VkQ9RNKEM6vFLHAc6ZQBf/NilQirjHw0t06UMPkSYcaW9BGPnQ0wmpo96rhdiuwVJi2XC0XXM3Epa2zHXwhsS4XT9cWjgyjUmuQx81l1BShGkq81rKOWq3KZ2tnbYGjuZLiB5VTa5mMai5Tpex4xU/fgHnvgDF3BFYIlqaBLqtMz5MJSV5GiVVYfXxBCRrSmYd2UdahuZaad2lzLSlRNI9Sbq2tAFAalhQrmHnpWh0n7uvBeu5Ts/HaIbL2ZmtYi+vAp9H6px6f8dBz66kk/u6JE57iKaWlTyFq9xINEklodupIRdGaiEDfR1U/pwl5bxBI1PHptZbbXy/4REjeNah8js1dScWmFI680blcrSKXz2M2W8F0porlTJ5WY9lNpZHYoXXoLA7HhGbJ2KglwRqbTz+/OTjX1x/42Br0zuF2e5DFYeKKaRJ3BlcvmiZ7a85jmYiWKxr44aEzD/WLav6jWcJsdeovVS6GtXDmjTEUD4ehRxv7EayGduCHW31P0INty3gnIBwkpB1uQs+xptJfy9go7iSJPdZJh3+tSAot4WOWlw7ey83VxHMJT3/OpKb+RClUde0vo9KcSwlVR3OXrz/scjtg8s5194IJC+Fg+K7GbUzDvRG489rhhKa8EtKBacrS9PdpUz9nSlZmOoHeVAQ9qTDi8bjhr9RVU3Z2SRuIXH8d4BMh2QyobetkILlsTqs6AShwHfdiGjGjrCTNHQyiQMGylCthbpmuc6aE5XzJFs5WzfJjCxGh15FkjfBWB6vvPBb3Xq9FcYytPNcF98HCswHZC/3o4EM1KMPfCTVZfhLgRQq8As8lHpoQrgngzgJUGk4gCBRPzUjpuD++EQ28fEzw8M/LmE949m5dKsLBXdl0IqVo6XtNWGGNAI3lVh+oXujE55a2vV0HVicW1wc/jHtmuBkifm6GqdBRiZiAnrky2NeG9MLy8lJQBhbXxRSeFQo6i+aB0jUKeHjYr5SdVs/zUvlokrqsUZuYTuGpUetoOGzCVPe+VepqyeFqU4eYtwlEJuQoyGSVj10qdR3uuSlP753i62L92YF2GHDxGmPrd+1OwjMartnC7DZamV2tCXSk40hHiK/2zCOeSsUpV8azs1JgGfhCKdlOqhTAdmd92nr6aIJft7cD8uhfHyEprCukiarX2XpiCPXxiAskoviEgq9EYbNCX3l+JYeFpSyWsgXkKRS1WXqFMbWrqmMOMbwYdSewFspdCRvlazcunVW6Ehc1DJ5dQ3KNV2/Vn2mrXyj4SpokrsnhGviRVcjnq1OCyNyGmccEq7l79wL73IRRg2l7zxXHtyJdWB6SC8qfaSucrE0JXLc6R245hTLvswxbsueelcr35rbzcFaqaChL1aUl0LlKoe5v2i5QXq70a6BVM0G6xz765jrL0rOD1p5cZrnQDKez5iqGQ1q6GECUYTQJXGFsKSOfOXfaxKPlEyYeGtDQF1eFmVmoEgp86YS9w1ffTAnY96kdIkYpw1c3Csh/lsVxisNNwlKWpyaea7eIaFQrepyLz9eMq9hMUfnzWLNBdc9fJctybQQPI/+CsHqxJVhaLJsEtU14r5cR5bmFLnlbOomO1hTPMaQixFvvGd7sTf7ryuqfZ4l8lT3MLO3VIwqfCElCIxGsQbJ6Xc8MGVkd9QS5ydkyMEMrcXqJgnFFcxLZoKsSGCqrmMSzPHltsZiu3VnjvjN6eCKIoNTctSOpa7K+IJLA0ci3RsQLpRKvKRDVz6ntCBnBxXT4WJ34DYnX2oXNiXF3CEwQ8t89k8BzdoMYXssT5Yrr4wQFCmCt0skzT50z1QpylbJbkkgpJ4HnzkzDBCpx4DNf0K2VisA87drqwdWF3hvoZC/5Y+890K17sQ2sD2MpiA46vHvVv9xaU4p8YO4xf8zykwCjrxyj9afBDu2/KSGmrXB0jkmwKSzTEC1V37Yk0UkagstHv0ZPngPKhLD6pQ7dGj7iHuHk4mgVT5QCOybrU3lGXZ6aR2nrzCmgjLKM64QowTLQtUvFpSSwTBqOrWGtS8eF9XHyU9R9lDRpSYTR00b3nEd7PEw8fU6RzmR9Mx21AP2t4vcIwl97IbmRAMJbm6eJgbUH1Uqxai70tG03WUKWZqa+jSRWkUWhhrERHHv55XeMtR04BnQgQeWxvxebeRKvsu19VaVwpjCUQKRwssESBtIhX8fC8lBzXQ9++nzHtKQE6pQMbhxIAswJXRpslq76T/OFEpaLFSzSQtZEdbNIaf3pkMC0AQFGNzx54XLw87aENxxVxinxLOHQWGK+8+uBwkUlcCnfHpz15MXbCjwB7fLXvTv5t2sgC5S1aWaZAvmHcG0QZnrPswST6j7KmzjpHqdlmgxp5YzmLYaR5JHgtZYhxjT5m0JNe45JEK/WrEuqAZTferDs7DHj8Cy6mOUr4WzCWnlETVjrufhZuDkxxbiMZPl5aShHu7wNKMZqfWwAP67OFo7tJEZDoiUeRHdLjEIzjs4U8YpQ0fC5aBrUd7cMm0cT/toLyUYQxnL7lvIlTMxnMLmYx2JeW5+G6T5TMKphUIDq4xvSmI6ZNgqj9aDmZeEawL9rpJAv2qR9zRFjRI2G5yioZKnZempacGVZiJavIonhXSpuVN3p662EjNU1w2nEuUCJuMBM5m0uZh7LuRJWmFdWVikFpdwlG1xiHFsGp+R07U7GOMp7NRc9XDt5hdMPD/4LM6HoXEJLwX/lgffMLkmLoBNMDQE2g+Lf5v0qhiZpvIeroIhrD9VfKmtS4JfLt6od4Rxt3ewCF9sZixJM3gOCRsX9WpAHIXWqddwpWqFt8SjaNHcxEUdbMoZWuqsxZupo6dJ1YAkbuOf+4aDxzqqdoTQPUl/olKWpvsRk3Fmcbn046UlcRAZfTG8HW4ZoyNh9wUm8ovbheEVtIxmpoTsdRl9HCn2tSbQQJ8rvHeT6cMKPkZBUfuKYNYZzGLhfPRFKwksNwhoQK1kWWIGMv5CvYmKpYBuUa0WL3OvtQI3KNQgBhaapaz30zvZU4ko2h3PpLA65ySw5BSD36POP6i/U10EzElRaVqj+TeLgRKdhb8kqvsuLuFOQ+DvZuBarhkkL17tVn2ORFysUfItMd47CcCGbpxIoMI+KbVzhHO57BGYYCJahD4oHK1GWx32tFFjguzyRTiHCvILVAkrMzva21kiJlUsC0QpFpPnMBhZIG10qnNGNVKxXrXtAIWtslL4VK0rS/lUMC1/XV0OtT5ANVh+VVHgTzArnDheHICKZMiA3UMBoZ9swFZPoWtEMGD6PEOFQJYRqOMxnjKnBCE843AtIVCXpl7dRmLWnEuhIJmiBJdBGyzNF4RZlvRr+5E3VkZVP9S3lIbQFqm/7s15zU7DWRSR68Rwl+RJKLx5z3QMRuu0M46/F9/nXzf+0rIwyolbIUwYC0XkV+Ni/X/d8C5CC6E5H0N+RRE9rnAJTa9Irlr88H/XdC1vVtPJ16SvvtfwbQVZy8zf3D358hKQR1yOg8lYr2QDW20hLUG5luRbCcr6GqfkcZhaLyOQ0sEHWMo0oN1Tssn0ZxGRr4ZS/rt392htfcKthMw9ypPr2JBSzhQKtxQKK1p9H4cwIDgeGX7W6XAq6t40TdGmNQamq/9QcWRtw0qj1QgGYzlSwsLyClWwWeaatvdS1YscGayTAmL7a+u5UE6lAZg9JSNZzxEWNOsIqEHU0gBVhwyjwnkKSz1UG1y9HHISAj4SVmY24po+QVhiO79WFoINhRb+AGq/SVdlZAJVflqd1ICiIF05iyOhtSXt1aTyhs57px6WlswSwuk9sQIq41dUxqWRodYtQvmVbr8mjsOZ8b8DkVVwrGdOX4BLG8VAIaQq1tnQaHS0t6KFF1h7RwAlLRNTN4hVi4gWebYRZCTEdvdOZ2NtheFtWvOeF+lgTtOrStGTVLeBc9DUcRCe5525Z6+Yy6mkjeNS8LShtfahBgjtKJdPRmkB/Vwu6KDD1EQfN2RS3CD+XvmG+mpnRWnzgv1W929WDgx8bIal6VY5qNNZwmL9wcP17YqgANLKrzR/Uxzg5n8Vctow8haWYTeja9BSJGzUUE1A7AJ9+fnF1r+uGe12q8WnAI0uLTtaiNqWQ+2wWgLESwxmDNjIMnxodJYR07xq72nq9Lg0cpmscwHy+hMmVLAVjltc5ZGkNVXxLwE5SH4zE61UX0jJkGa1B3BsohRBpq6T1PQvQUoiyUSRp0cWIY4n5ZEMRCnE277K+219CLUTrjw0kUA3RgnN41AOkfYhlDKRQrybYxotMm1YHXzvFQauOgixSLbNxkXJsdOVgCEVZIxL+tQrTKrFBVhyNWKMS0+4zQcJLfKDndmNhXOn5q/R5JZwk4GlaWkDWGrNXmhLDvJLAdpVxb2CZq6zKVbgwTUNAPwJhHqA1WAXlCbpb0uhvaUVPIol2Cro444lXpR4V0cpvYtbh1ihKLFkeJmoYTwJLe17GIkEKS7n/MSQ1mk4h6jjRC89y1klv3flDL5aqC6Iq8y9vAy6W8HFtSlhW0EKXvL8thoHOJDpSMRsI0mwEJwTVDg0Dw8Hqntd2b+8fLPyYCUknDt0V2YcPtcpDfWwLmQIm5rKYXSzZHomqe2MsMYJVytoh4eEY7vbgV7//69Jaq2LlUaC1uKIv5OTzNvqs0V63GkOHV/EWx8X3rSOfGfw0ZWHquspDn4KaW6GgX8pgmgJ/ifdF4lwLOTe0RksM+gCKYeHD2rVf5a6MwuPeQBjaUBaZORyu4bHBOH7myT3Y39FC97WIEAXaR5OL+MaZGVycY+lYhniwROaroVQJso6iRCNEwacvsBVQDUXtY4FxWqXxAAUqrbk8hVYhkDRXXVbmsd4Efv6JASzOzuLP3xvDZDWNSihGIUmri41QO+WobKr7MmmiT+NLSGr6k/CVoYiq+paJuxooBXuFeetDhiHSMkDlqc9UVYlXgTxUrRFH4qSVRLxQse8RrFYNF7+pNNYWM3dnCQ7iIH7QF48SLFYnXfSBtrQdHakoYioq+WqtMYujNqTXAJan3kpIsywSQZr8norHaWUmrD8zRrPV0lO6fG9CUlEU3zubUa8EbwsWg+F41qWBvCD6G6S5phClEywPrcvejrT13ZrVTJ5R3aiP1zBQW+XZz/tBwqMhJLfCcTULVbkTjgorq037sGjZ3+R8hsJxGUvaJIKWjT4wTYrzrSqKPGhpkMtMMLrDTQSWA7sRhIhVt4FzfVTlTsipQUk0STBmcnkezqrTUjxX0TqUqvJX/5GXPw97r3vhpTumLWFSoVDQUFGuXKNALODGQgZTyxlky2UKBSdwXALEgA1YbpssLvfp2EbwsFYmujY8BP753kD9inHi/lgL8A9/6piNvP6H75zB2bkiOtuT6G1vQyFfxGBrAC8/thdtEQo04pot5/H/b+/NmiRJjjSxL+O+I/I+K+vuu9ENDNAzmJ1jObsPpKxQKMIHCn8Ofwgf+EyhrPBlhRwRkjMyi8UOZgboBgbos7rOvI+IjPuO4PepumdEVVdXZaGzru7UTA93Nze3Q03tM1Uzc7Nf/PZTzC0u4S9+8iP0q3V8fGuLeR7gg8tzBFMCGv3+fruG//TxNh5Uh1YyP7oyj//5T6/gYO8A/8cvv8Zul+pWLIYbC3H8u3cWsZ4F8uTPkA3Hr77eZvjzyLPy/+rjz7FxaQ1rvN+5dx/rc1msra6QHRFoweHff3kbhUwaH7z3Jo66wN9/+gC/+nIX1ZbAjJor8+o8f170cNjhFzEuO35INlTOKfot0GxenS1icz6HuYy0QXVXSLa9qZaMuezpYlLWurc+yMDdYuVjndMRaa80+7NZAmba5nCarOtQmEEwlh6L5XEUhBnQxKfBs915Pyrhl+FoX8YcG9iFYpraJc3xPM3xuPovJaphDMqNHMKQdZ6K/fEJ+c50VpCM/i+k4P7FEitzyFbRQ3wwfgXPaJqNqD112NofNvr4cvsEnz04wVaZWlw/hr7ZgSpsDQQoWGV8quisiSLQGEA64LoPHfoLr8NDsDw2UNQbXb5+0uxgv1LDwUkdJ62emcLWhyjc5Us6DBiD9xWHd5rrWm6BcPNem7O3WXH3mqy4OxX85v4hvjiqYr/dQZuVQBqlyc7poVRFLT6vGt9ClniP77xIeTGdlAJfTM/gJ5slZAlYf7hXoQYN3JxNYXM5i1x8jJ9fnUV23MH//ve/x+c7J/jx5RKWqAqVCEy5TAb/8b98gU93G/ibD67gxnIRe0eHBNcmsxfFVmeGGnQXscEAS4UcfrQxh3a3jXtbB9QgWWbJGDaXsnQvIWYL2sZxaSGP2wcnuE15+BmB9advXyFoz+LuVhXxSA5//c4mLYsh7rEByieBOK/z2SLDSuE//uNX+MWnX9t2g0N1AbARMlA5Q6U5LxIQuSntDa3KWWc1pdrutT4cYbfRwt3KCXbrTcq/FvRNGLBp8rtk3fzzvZH6gSkagejr3yTFtET9MS4d+iCC4otqs4caZVpzcJVnfb+ul3yRD/4zIG/qg3dP/+wxyeXM61h4eF7sHf5Z/EyndR3RWqiaYlPHEa0k9aHHmBfbBkP1goeZ7IzLRN7CmyLK9cTFU3AedBaQJH3y0jRJFahCCpkesickXanNbA/GZGwbO4cnOKQJ2mG5DmwU1Kqvv680nS3DFo/7VOiPkreCbYatUeJGo0kw6Ng8Ruv4Z3z+lgqUcQad/t9OfIOVXHnpR+JoEFx3qy3cOyhjn8LS4TNVFIVpI7iPSdHLJI2tyjTGTAKjWBo35qP463fXcH11DlkmdabXwm9ul/Ffv9jHXCGKj967ijS1H5m+7eMj/Mu/foXiygY2V5bxT598hq93K/jgygoBbYNmMisQQfHBQQO//PqE2nQfkeEY11YK+B//ZAWX10poDmJMQQz3GVb35BA3CYyax9mj2pfJ5PAPn+/hY2qE/8NPN/E//fkN/BeG87/+522MB338+dtzWFsrWFn2Wg08uLODDEGyMFfCLz/bx63dI4YdJ98zrKjU3gkQYXfvq0Iuaep7VWM1QD4BrM8XsLk4i6VMChmazHFN16DHPkXSJhY8gaxP3pDUIU199fp+KBWPoZDLsBHJ2PQizWPQM6uFEl5RAGBK0QSywodPIEUnoKVXgaFkSvZQjg2oBnqWFwq2CEeK/txGUpiTmuBXqh/ucp56wFk1yZcKkk4hQ6h5MWwBhgyRLoHpuNbE/YM6K1DXps3Ip7e+zjiRikst19mSZT6Dw4VALlZ0DFdLnNVoOh63utRS+7RyCXBWZvRlDJUU8iw3ViqfpvNNmvDIQbfD2+2TFm7tExwbbMEZnueDD2zqifxKRDxPrwopNRp5xUyS/NECvW3ed2zytPGPQj+cydP0zdrASnzQtD5AadAj1th+NI1xNElWsWUbdo1fqvBx6enS7Hk9HNMaoOmsmYea4qNKlHDjl3/kCbWfIc1ENTYxXo9YidVVMUNfKcb17nICf/XeBnrDPv7uX+/ji4Me344yHv7O9BknGx+bckMQtn7AGWpqaauqItNgWAbfNvL70ol5loxag0yexZgvTbe5QrC/OT+PpVSSORHAUx6fBpLMnw7l1E1d1jaezQLjE22CVtC0pVzCdn8328W6BfRc5O97P6JIv371bSQ50bth3B6SahwPll8qEcHqbBabbACLBEtb5o15kW/HMLtinJZq007Pi155kBSvHBKdFKqZA0RDfQWzdVC1QZkuTSK1d0bm2Y10J17JTSB2xmTJewiUekUpkPlcoQmi+DqMf8hC0iTuMCZ75xsMfXyEIX900jYM+0TILwiOu8dlmtM04yMUPRMyVU56pNsrS8oya5BtfzBkZSEonnKPZRUjEGqepCrCgEAmcDS+Bqzyc3jDrAo8I0m6a/CEAKZazSNC4PVwqSqdFqSAknwicIJ+NRUJY9rNMz36Y1qo3SbGPST6bas43XiO4Ml3hz2eGQcBUVH71CIBCMPTc8anb7AdUZhWpltnAfRpwl8hcjBTOplegTzvNKofJ+jPJmO4urKIKwslFOPqz1RenkTixSSPp1cWBX8o4yoFRZVLawEMTRiP2YwD77fU+4S3ZwDJwE7ir7qMAsAL4vM1MvWkj1xijOXZHNaXmBfGrUErfZvvwUupsKbizPX8LPRSQVJMEYkhRo9Li6ZzUNjFQrFJQCVwvL9ftf4p9UGOTHtRwSg8D+00djkHlyLxM4wojD24JbmLp0vQpzilrY5tAYtyvW0j4/51gWKUdhdoiQrDwvEwJqTCZqHbc+ZChW7BSxeKmPb4oHyCP+xVcdAh8FKbMdAN0uRZ0o0qK+lMpS+/fMdeVvoclCZkiWGwk3icpm+m+Hhalv781N3Ir1Q5FJzKYhyhtidP9gmiem1VPjzIK2mLBv7yZ8KnaTsEJr7v/U3yx3cIWt5VovR73qWdKg6Zv8qPv88y0LxGNZDUOEzT1nYT5rdPgBzYYhbdaInlRm1K04qGHZv5oMpo7OSPzxNkJRXQG18I0LJLRwJf+ZEWJnfdONm7UzTBFV488ux5k9kiAQ+th1h5o7vBDXmgrW4vzxXx/socFrIJapqSPpYHPTk88UI3Kke/cwrzoXOQd4mDbuVLRaaZDVoBfT5PsCRw6Tt2pcV8y7N8K2i/smsjMiy8DELmn8pdV3JxVwvLXuaZFzGCcYZguTqfxcYizfBMUvaF5dUpeHeqrJyCcJ6RXhpIerSW84AhpIfS4u+PWZj6ykFTQo4bfZrVBJMqwXGgIn60f+4scT4UicXuTp4WJ+8f1Pw+LZJ7XGuh1ZNZJ8ETo92vFebDwX2TqHlIaG3+HbWRGY1Asx5qUnKTFfvLg2N8truPKuu3RrHPhaTtWKZU8XUwXkmHZY9SbYnmIbdQakJBCG4nJA497CjRfthN4dg/KQh76rFXGDk4MD1cZn88WdJVFkEePAtBxMHJU+PVJ3AKKuHpnf16+pxClwl5KKGTx6tb/kxeY7h0OX1t+v1Xg1JM7EY+jbc3lrBaSCBFDVtlE85BVbkoT1INHsrY4yh4bG+oDKS1RmcIWCnM5bPIJqIELtZQuquJk3fxxxT20zfFS571uj23B99K0lHdYmCNotWgEfF8aoZAWcTafIFaZmD6SxDYMD6OPE5deSrc5cn0cs1txU1vk0J5+B0Vl30y2B1ie7+CncOqDcjoO2obNfYsKzLz/zQyIQ6u/U3GcPrqqQvN3zEanS7KtYbNcbTuaYvPi1s+dTbgmwTwWLJls6SRmIbiWqK0mCbd7hyd4POdQ1T6Q5p+MTYGCv88iGkynvAIWOSJDgDSpNGF08n9huCvZ55LHlbxdZ4uI/cTHibuEnbeGSibVhb6F4VnheWV8buTQnFNXhUtYrzToTjorMPYzmfiPx0MGFVmTJsW91AyTstP5WuNy1SaQ35M8UVThezFgMIrPQ3pmxr6q0HifJLa9UYpg3cvLWEpQ62PbppCLmYpyVI9lH4abE8mY0mYa3rWP+9lFqcIlqVchkfW5qt637T44r7t5YBFoZOCMjl7Aqn8FIat86py5Tv6Nj1GM7yUjWBjuYjF2QyycX3WKXn29yxYizKUj0k8oZ8n0csDScYrHxLd0NQxIaaLwEKGkxat3Sq3cfewaWClbjkbPX4o0R6PV1S7/FbSeyou/2ULd5pGmez28ZTtU11utFDhoc8EZYooTnF6wiy9x4McfhpIWsVlgfrIowtfh63cVr2FP2ztY7fWQT+SsLw9I4u/lZyfAmSmOUKBUrr5LxFxJkqzpLtWM5JZpi4NmsGubSoN4rG+YvGGwbOofiyffG35Nq8KUWZuCC4y+WTCBVy2oGRWB40an41ZSX0x1u9Iyo/iUZHQvFYl16CK/SnBEWkwNO1lidCPUsSE+IvKhWUgAFl7ynzKduSVVoCyYO3Qn+74hCfJQPhJpT2lp4cqER2sn9riesWI6VTPfZ4Wzc2lAt5ambfFJzTo5pxzkHOQfHr6vVEVFwIZUzh8XzIiWdfXPPPFnJnDkhDxxnntcGUv2KFff/JkolxbY823bb1ODcypvCV3XSSiA8yzAbi6VMJyjiY4vSktFrJkwtJpnQzmqmYhzMOT6KVqkoY9Si4ZywtLvLSsLm+PG1082Kvg4KSD1lAMYabU98Rw9Sf/YRiiUG1/MsmzWKM4yVhjuuKNos9KXG/3cXhSR6OrqcxiLwNUwdLPhE8PR/K0uqCOZIlEfMgWj2GpiCsM4tODI3yxW0GTeRvNJFhXBWrnAB4kK3j9W6J5UFiUVzUD2uPEFpiNJ9GlHtHu6guTPhIxuQV5pk/t3Kgve6RFKxzxS+/buzSltJGZfbnkRpXlUXEofH3DnWbNU/+UNqHSMmytVg9VFmyL/jXq/F1Joh6nuaU1HiOJtM3l6/f77s7Sy8aBUkarf49tBkS9M0KzP4PeWE/jgnOGEsgBjyRdc6kEAZD5phWhWRKq7tZ3ybMql3KpxRm0/FkkFkW707HFhJUaLdarJcuGfLEl+bE8PkU4XjQxTVrgNzloYz0bM21yuZi3kWL9GQgZZyQDDmNPIgcYmeuSG5cT1Rc1xIGLrXKkVc3nCnmCGMuKdV3uVgd5uJKhM++s0f12UnwKN0ypdRkHLA5zoL3Li4kxLi/msEYz3D63JLBanEoefxzGzx8kz30yuTKpBRnU6qrjXpqMPr1r9GZw76iFL7crOKr3KbrSVNTKTxJqDLF7Z439PT2v9MWD8Tk4qmCkG2kiOE36Rtsmgmtv66HAWAHyuSsXHri1Rh6tHQ5CTyZ19ssst1E/VThqVlVpyNUGjtrd069xnM6QibOQ8YtizgptG/MzDk2FGRMA9CnYZi6Cf/v+BubzaZQPy6wXQ7yxksdfvrOJfDKNQlKLzKbRanSwkBlhtZSi4AF5AuCV5Rx+/s4qVnPqRhBgJm3hX0GFtJT4sIVVVsC/+PFNXNtcs+6RRQrrT99aptZCoGq1UeJ5KRdjxWGl0ZQfgleKIruQTWJpIY1EYoBRny+yBmRSM1ieTdnSWzMExRFBKBWNYLkUx2o+jp9dmcNPri+h1R6gUifsM9/XF7P4mx+tWz+VPnu8ubqMH13btKk9/W7Hvkhh3UE+Q7kR6PNaWs/VtQXMzmewNFfA33x4BXOZMeonFeTSsM/mSgTRxKiHj95axIdXl9kgAKkU0ZjilOazy3w/GadVMKT5l4liqZREnrzuE4SHlIPZeBuXimMUclpjUl+TENKHLB8VPw+XAv5axeVxuuKPP/nOJLkwWaAsMt/6skiT+Ikp1ndo9YHyrrMtGvwUUrqtAZ1Kn65M0RbxLIuwpWX+aJX5thWavuUAqjwqGpP/kAlPoLDO6015Da04j18HE8+GQPszVZttWychzjjj1JZtCbvg/dMzX9fV02gae55A5z+ZXE8lOKah8NDiE8fNIb7eb2C32qM2KfNMvlh4Z8rK08kB0jljehuFRqvjlGtNHjSvaQtbn5nx8Jmy+61k89IYlpaeijJPGpk90OdvO3u4fXSCDhsB25lO0UmjPheSIFAjmOmZdRIZaqpLGsO4tK8a3soO8N/9yXXESvP4creBDrXG64U4FogwX+2eoJiN4rAHW6VofT6Lr/dq1tdzjWB1eFjBSqlgi/7+/v4+rm5u4Ljewz/94R664h+ZNxMb4b23FvD2Wg7xRh3dzhi3awncOq7h+qUs3ltZwL27TauQS0tx3L13j6CZwvrCAu7sVDC/soxKpYxK+RBvXVsnsA5NO5vLx3BULiNTWiCvInhwfws/vnkJM8kS/s+P9/DZfos5H+ES8/dvb+SwsFjAIfPfo8a3f1BGjYj9o/U1NoQxpAnIHxLUPvn0PvlPeYvFsZaWiRbD1vEJfnxtHrePG2g1uwS1LL46aiArcOvXsJ5LYGFlEb++dcRKH0eplMbxSQvz2QIOGj0sZyO4nM/il59vY5ZmbSY2xMHBPtZWV3HSjKDRaOGdGxv4Q7mL//s3X6HeJfhL7iSY1jfgGpbLoe51cR7EsiGQqBuC+I13mP835kvIk2fqDhqwynWj8gPEWC/Og8K6q4ZJpv2yzG9aGFqQV0/9j3SO+VSIUg5kM2hi/SU20huLJduTXA25QFpkiywH6XsSnQUkn4smKXCMjLoKnZWUgnnSw2fbNezXBzSJBJBqzZghS9/5ME+Z1aGCk1Bq4dnjahMndQIky0zsoweP7nyiNPKuAAmfqrDpsb7QLVu7cCrKeZPNWTTB04Rpan0SwBmtqkNNzrSzAu7t1fGL397F1w92MdM+Ma2nNeygRLN7yCTFNTew3cHvvnyA6KBPE20GUvBa/SG+2C7jt7erWKPWVaD52aVZsLy2iFJ+hFlqXtIXfvflPn752Q4OqlX89GoRby+mTfvqE/A++XoH+80mFhdYaWguLxeK1MrS2Gn2EE2nMUPAnc9lsDlbQoVmepXvlbQnDfMxSKUIZA18cvsQM7kcxuks7hzUcVKtUVMeEngLUo3wq8938ZtbO5hpVvCzm5cRIzAen9Tw4eas7W1zcFTBldk+snT/5MEJUukMM53Fg6M6Muko9lrUuFJ5dPoM68v7tGxq6PW6SBdy2O4Df//FCQY045eLbOhiCVbIJKojLcQxwlGjhr+7c4hOJoV8PopkmnIeZzxbJ9g62CH/E2ixXO7slqll9a3ahv2YBlMyPSUXZ6igZyaFRe1U3StzBKqN2SJmqQFr8CaMxuVUaTgvYkgWJstNey71Wb7kvT43tPpIHxPpP6dYrcEhHDLe/oDWAOuZVtWXtm/dM9SiHSjPltOXpkkKkoY0SxpEp/vHXdw+aNLU5ntMtCXdtCrPyDNF/CQK0qT+JfV7HtYaKNebBMhAgwwZZlqk4j8HYlDKkWkG5sCCG0WwR83j0+19gkIXnWjQR3ZOrbdpzIqPwqDR3RgRz75RifeoPfcwzxb12kIBVACpLQ1sOvZ6lpWd6KYKW1R/m0aYBh2a4QUksllqknlkZvr43ddl7FHjP2yPsXuizwOz1IVpAezt2eK+0WEcxWgCb6wWcHW1CG2q1WalPOjWsUdQem91Hh+tl1A9rOKADcXXlTo1wB5N7xLe2lhELjXGqNvC57tsMCkQN6gNytRVo18un+Dz/RriNBHfWSna3Dw1pAeNEf5A8ClXGyZ3muD8LrXY9fkcepEMzXlQKz1hGgla5P0bmyvkObBHrfQaQbrNkvnqfsU02Wg6xrRV8CMCrT5VflCmuT2Xxnwxj34/gnu0AFRUM4kMbu2DJvQMTegBtKcQFUiUqbUPmP8IW5Pbe1UsUAPXFq29RhlX51JYo+YWZyO0vDiHX++08beffI1Gt8+GkkAbdrJJDHTi7Wk/33kQw9NXKhkqKDcXZvHOKhu1pGRjqh+SkboWe17yT+lXRkg2oMfyUj/hQimPEjV3fUMl7U50TjEaeVeYDgGi7LeBddlcW53FcimLBJPkPjxtT6KzapLnDpLqw9LKPF/TvLt/3EJ7pAnHGgUeUPA1qkyjwPaSYTZOAfO7UZhVfThfbmjfGppTTIhWs1Y89qd0m4CcT5H5hlAaPWflVx+TiJWhQ9vm1kEFn7LiVgiO1tGvTtlzIK25KKEf0XSSNhKl9qdVt4fxAYZaaHUcRyJY17EXL5DPNMGGDb7Hd5l3ie3MTBLrNCPfXk3YAIj6hu8fV3Hr/jGaA/qRbBF8tUCtKteIYVruWFbaYTBktniqT/3U56xFF65uLKFICf16t4mjvjQoIvUogQTD1DqQ/XiUB8u9r/5KdRl0ESHoSNRnRh368S4LNQARaroRhquBL8lLdNhmhFrpKWVhSZbUNNlEd74zitCsHZLPzJu06ojFqfshwTTOEPSnr4LII4YbYaMwZL5sxJ5NST+StXxHUEOaPB1GZtGWdjscISYVm3CrzyFtS2KmbxhNW/rigyHy1Ezf2ShgZS5rqze1aHL/61YVWzU2XIzPJs5LVvSNtTWWkkMxkD9yt5vvSkwn87pRyOP91WWsaR1H5pFMYL4YH+VUU6kkO+cFkm5FuQIi/FfdUv0uEiBXCJR5lrd/AaQBoPPIo8pH4TG3lH378INx2+DciApCZgZXV0pseGm5aP3MM0T5XEDS2cuk2Rv+ml5X2QvhlWitkvMlzb3tctu+hZZ2Z5huAinR1m+I8meO+inEMCkEVfVR0QSs9SjMZKK1JkFr553B4XEOZEKnsBkeBUQ5kxmgeZEN1rhbOwe4tXuAOjW3vvVNMucsExWLeGap4M3pIJFVmCeT+eCLoVed7JI/Joh8oIZHhr8A0f2ZLmvvmUfyRd9B22QspYPlM7LGxB9bOs1dDuKf3PivyhVmQGTuBnHm3+Kx95JBpZAea6kwedGV+or1xNJIR/tiSRGpn9UClLEk+NU1eWrpYghKE10cWLyxdb8Mj++PaYKbD74WhmuR2j9DUHy81mo5CtmfCTj4joDEwlJofWt0FOeQwG9AQF55+ZKUT6bBtpJQOvWMYasB0r18CYztl3m1NFmaFZ8FoJ8p4rMzkHwpleKJdeooWP55/rUgxQBruTg19jWsFUtIkD8xmw6m9OpNxatrhXZexPitDkjmdK94GC8VBn2hs5SnhWJIxdjPLV5x1Mt6WqNUGUgmsjS7r6yWaEVkkKNmoP57xa9OIj9UJvTO8tKb0rWfRpS9ZwVJi4J85znIuC61AK6ORpvm9fahmdldFp0hdSgkz5WkwY1pZtdw1GzaUlNiiuA5qCsUWv2a2J4TkeEmJArTBdh+WTkEilq96MHBMRuMCio9apT0p9VxqCYZ74zt/Lc+RdIpWF7QBZ2Sg4Lqj8kHZUuyI1EWGJs2y5uN2QLeXVsiMOXM2tBgik/0FqBQLgOQl6IgUDsP8pokgGSIFjj/CZCS9EwsguVigdpdlrVQIKmacV6keBWhk+qRwWZQf7Rn+BvLWVxZoukdJ58Yt+GAZtNI86U3rZQv32cFSalCz0hMoHFFGfcpIj3GrJVzvtg6wla5ZdrUqSr73AFSIA3bOkET07W9gTQBmxLBJCqpJmiWbvf/PEhBS2OROZccdVGM9PHmyiw+unEJ12azKFCAEiocJUotLAVef1HyznY2eP5suqDXkqQR6aBMR/Rte5JSE0OCMrNAk/bD9UX89MoaVjIpJPp9xIfqjpBWTw88BCATeg4VgPU7lF0BpyBJH2401CffGzq4nzspTD+EM1rvVOCvP82rvbN3gjuHDTS0Or66YwSGgTIiCtDgzPSMmqT/+hctat38O+jjZg+3d0+wW+nYt9jWyjxLKr4jdYnUWt37uNG0qT9SpmVsC4BkckiLHLpNcI5gpDy6JqnMngLxFMlVfX5NovhWpYo7B2UctrRUmvpU3JRVwYqU5nNL2gV9L0iS4RjjUCfZjRH4srEZbJRyuLE8h8VcirDpdTKUpZBMx5KYBvfnKPwBEaColFiXB+PRmKB19DCN+ZimBRVQzCao1apf97zo4Tw6TedrbKZ3Ph3B1dUC1udytktlnBac0qn+01GgSWri0NNImuQfAZJKhF4RO2Zsk/tbuxXcO2yhNdb3Ddpdb2gJfVHU7I2wW9Ve2l3GL1LheS+EoEcDKxOQfByTn51c3iZhWcMwdS9Su2qd1+RXN5JEdRghWNZx76iCw2aTYClTKHjX5o8+/P4F/dBJjbw3xBrFzdF89LUXZ7GUzSBHH3H7MsiVAB9sm6JAnqZdvW/+fEhBmcXGeKQx2oR1/gkf0ox1keb/QiGFePS8sEA5CXPzuHwodgEh6z/6mEsNcXN1FhsazNEgpj2T0iTkeg4gKU82OKcOYRaY+N9kpf/6sIlbew3Q2mYidDChCvK5qNmPp2qnj+1qiya3BgtCClrWqWQ8fwx6TARiBf8knGpktHlVczjGfr2N+0cnPhI/GEE7DqqPU/0k1uJZiyRNgAGIsTwbX1kIHgt/VR52qWrEe/FcD61Iw4cX9OIpKCGZvDZwprOXh8rJBlx4ravTvsag9hjO2XsyXEdIs5GdS8SwtlDC+kLR9vNOUhYmmqMPRlj4kpUXSAaOlopA/iR3PKzbiWmZLeSwVMwgZSs3vzgSf0Ua8V/Mx/DGegnLBc0b1Xd4mnEi/sf4/DlokvJqG//zj8obdspNfLlzgnKbLdmMplqEgiFSAb4YqrR62CFIajK0WKQcPRajVY7B5YsirVQjYVJFUQGpl0jir37bHg8t1bZzUsddapjH9Sa6gwE1X42OKq3kpQleaIxHbSTa3EKyax18QXnW8fxbgwt6Gp2Wi9cHk0c1ZlY2rCkGjpNy0ki5Bls0Kh0nMOp788VSnuZiEQv5NFI0saMj2mmUBZ8dIIkQQGr+gEhufvWiKARJXvnB6JUiWZFKYwiSaU0GeJFk6fLmSFOhLs2n8cbGHAopqiDUIlX/1CEXPX+QlDdWYJ60O+FRo4fb22VbKLdPVPYCC+iMIZ4XadqRNElt/CTmWPwT+ZuQl+MLJeeLRgHDfiMXKyXEnrGgVGga/Kp1tc92DVvVGg6a1Iz7KlBKmApT8/70LsOxPAZyqcp4mudTsubKLy/oBZPKQoWhMmIZ2CF3NpRysnKSgw4zAINR6iFK1BL1ed/abBFzWQFjxLQhzQ80YDT5CYKjq08zCuvdKwKSSifTIqmezWexXMq9YE3S65j4bmA4HiAfG+HqSgFXl4sE7EDvjfjsl6fRM4LkgOXQNVW12o/j9n4T9/fr6FIT8sJRv4gMhGlheDFU6w6xU2vZ6LaVlP+bfD5EXo4vlMQPKQ9hUuzMREwnzfZv0WRjOoq/XYJik7eHzS72a03bi7vGvHX7PQwFkqZFKFwKgiqKZYoFbmdF9qJzeUETEu9Z6mq8WDYOkiwtOgtAZIpKY0zSPReNo5jNYIFAslDI2oZYSXoXaBr86V0BI08T8hsv4elr/r7gcv8GSJIky2rItZzZHAF/sZBBUgMEL4iUIo1pK13afE/nxLiPxWyEZvccG6G0TZvSqvZhmp9EzwaSRGSM2/b99VZtjC+2G6g0qblRtdRXECogjdiq0qqsJCQvijR6vFtr46TRpqYrTUutBdPwKA94/2LFSBVDh4pOcTMBlga/t0SSZIKpaMU3m+NGc0UuMrkHzESPgTRphh+2Btiv91CpNwia2nJCe38LKKnJm7YZZDCc+2SRfJOCaE/pW7y9+hRm5GkZkL+nZnLaw8McepRfooeDC+5M4HhNGQxKmE4aRKDZR9DIJuMoZVOYJyAuEBzn4gkkNfLK8pIpLTPVwFWh2MR3hmcmYajxTKfkVIrs2n5V5i+QvqlJul6rxiBJLXihRI1Y6z9KwXpB5PojLV5eDbSeK/mnLowMuri8mMGNtTlf6ZzlMmMfBTyZng0kSTL+6t0+bu3VcfeAlTRYD9LW7qNZIB8W2FiFOl2gz5eGjO+41sFBrY4WC8g7Zm33FRaYUsSUU4A8oy8uXedN9q0sD03c1x46NZZFudXBcZMNRKttq86oT1OT1tV2e87dHDMQVmUTkBoP1OIH3RP2nPQoa3jv7rrQVfBu4DloingoFMUYagz0YH7sx4BCpDRMKvx3JGsI1BFPsuiUriA9wdnjpVyegofuA5JT6KwL+dGr5iaZDsIwx+BsTgQGa4gZI9+xQ/mmmwZddMRjUWTicRQSSSyk09Ri0phNp+jGyskGz/xbnBbFa0lilxQAyw154l9ZsYSpNKnfNG99qiWeNYb84kDylFQuLEyVm5ndTFspE8HN9SI259k4Mbn6pPVpBfBMIKliFQzuVxq+JmRzjN5In7GrC1SajyaOmugwZEX85MjPk9R53eyOsH9SRaXbtm+WBSaaJ6kqqVR52l53ch5bCy4BFZ+tQdLBEqDJrlXfT8iLE5rn1VaL5zYavT4btDG6fEnfIGv9SePJdNHrkoeE30ouuNdXFAZIJD0LKdQhzA+vzOwPwHBCSh9Pp/Hw/lEvfyQpfmksFr6RXDwtTh6X9QMH8duvPQ5k4TQtvAi+Q37oWcAM604K/NpJ3SP0leBdNh4jAKZRJAjmkynTFPPUVJJRggXl0EJVOjVgwGOoP4YXoYajVZxeVxJLBJKmM6vhCPgjgNQX+fOFPObyOSTIh/Cb6xdKTOAEJJW4MctkiCtLGdxcLbAB01qU56xJKpvaTP/2zjG+3jlhpdMKN0l75kzw5fRNjEKOvTCK2Io/x40GzdE606ksRVmI1v4bhZrki07ZeZLVVdW3kM8ky5U5CCT4x+KUWIb9lWrhtfBHh6a5VitvtrtodTq2SrvmuLaoffaGA2qnY/ob+RfXCs/movAw7dXjMpK42K1+eM1/+5FXv+EFbxj39HshAPlxPqQchyU8icpT4VoknwqIlAfeGn/MD6uNMTPwrUtVKDs06ECAoy9ta6pJyNq8P51I2OpE0pAy6STSyQRSvE9Gac7Rv3rjbZxZ/FHA+uelgETO/sMUqz2zO97Lw2tKaqitsRYPjY9yY+PBQ0vsLZYKyCX1dZCszBedTyaI5SEbSjH7AJfKtI/lvL5xn8NKUZ9Myt+T6ZlAUgpzudPDra0jbB+10BurvfAtQG3iuFpJS4w45lXiRVHYWrRoau7R5K7Q/DQVmxKpZ8YoE05VAp1fT/KJu+KxkwGhnSkCIcN5HR1pRFRPVBbmaGfzIpDlSauoaGsLdXEP2Kh0B0N0yL82AbPdp+bZ7RJYdT+m+wg9aqP94ZCN0cj809nCNe1R5c04ZXKaVkHxE0ialhEcQezm91yIwRkOKmMmbyrb8Gwps0f6ZM1HMQVk1HT4E6M2LS0vFpuxVbUdBKn9xWJIUcPIEBDTvFZ/oUBQWyNo8Vpt16pDcavSWeeSpUM/vCYpz75Cjcdqzu7NAPM0ySozaun+1utH3wRJ4cAIGfJ0sZDDbDZDdFDuTlv1F0he61U7lC7t6yO51OpRudgIb67P4frKnK12/7SUPRNIqg9sp9rGre1jHGsZKLPnhcWeGLEprBQiXb0oCmPUIEeVmtH+SY3akpbrIqAIVOguLddT97qKpTjsAhmSCaou+EBnu7PsWfXk4ZXQBTnIOQVZnrxZCUrLAvUGRdf6051Ivu1zM76s/W/0nbwAUis89QSaAlcCZ3tmiC7vB7wf0Ow3IOURgqq28xjxnTHvJXI6RnQ38fOoTslTFTrqjulh+rX5mQCJ/9D+LQZFUT4z0JsxrS9OUNTSbXEtAEtETBKvE3oWi9oWA+qwZz124ONZCrNmqNgnrAJ5+yMJxHQwbsmO3Ixfxr9QkpxTxrkgG3K1bgCeje929ocWbkB618vp9STJXph+laHkyUa08xkbqU+R7xrJV6atIX2BpNjEclceKGeMX7zXgKi26bi6XMJbl5aQS6j8nkzM29lBstoFvjzq4N5BDe0Ob0jWgp7t9edMLnLWirPg6q0eDk7qtuGVJlNYy860akUQ+fi+k1Velkug15MvMrtdu9FT9dOFI+gqPTNMAivAqj6F2zVRPiPf1BKHgheeReG1QMRXWXI305h4yMWBws8GQQRG8yV3pkN3rmnoCCkE+YACGTNv/gKBTvqqNwIGYjyUL4+bueD9BNz04oT0zM5+4oVzxquS8u9PxBPXyV0zjox9czUlxE24kMNKMWWL74U8fdHA8MJJ/QZ2KN9UmdjalHIpW3RXE99tQrnJkPgg7r44OpVdlY+VE1PB9EjmtYLqXC6Nty/NY62Ucgx7Agkkz5z6/qCPVquDPk2wyeY7pFdCGKxqM0dkEE/5LAtrNk8TSiNrvhugdQlYC/9DILWeLDNqVr0IxYJlRBe6q9NE3SK8IqOGbDRsGauIpnD1WZQCAB4RDRAFz+hfpuZkIjyZLAQMDrXUAfftEEkoDYimDjtZ+RBsmB4Jnkxe1/5gc9c0FUaH1kdMom9HQge1VB3qBdekawm6luTq01zVd/lKX5JZiA8FZK756VtmDZRIQ5S7VnGPjSKI6pA/nm0hWh2WwCC/OvNd37+b1YzxacP8CKgYMI2jGaaCh/daur5toKpMG5mLX36PybU0AiT5FCMrigFApqm9+zQ2coe81d+LptOiCMhKg45qn7WtdbM7QNMszbPRmTXJg3oXv3tQw161E7i8SsRq+pBcur7YaPdwVK2j3umxSqlVoafvvfw6aKkdH8wkmF9Npu0RJDrEPg3LUDuKJAmS2vKWAiyemAiEhxjkTFJIhhWn7u7DfgW8U6LjcDEJJfwVAPkTuYRwGoYZgiuBSRqJPaE7K5lI5rX75CGNQK8oXt6HAB8nIsZH+t5d+WXDoHEagZs0GS3+wJds320LnD+q3H5jt2Eq5SZXSxV/bCK3kafLDj4Iq7zl3cLWHXOge92Yg67l/j0n5lnzP+dyGZv7qa9ZQm3en9v/I3XzRZBKMyjnQF5kHfmVH++sF/H+xiy0nfWTSJrk9wMkA0bYpTFDGoEqUhSt/ohA2bCtZaVHfd/NIHFCfUGapNKdoTnB+/SwgebO1/js43/ESaWK6+/+GJtvfwAks17ZR9TMNNhD3mh7VoMCntWnCAKrjd5SmFzoXOjDSfvyb6A2JN/F26gAiX7lRyA1ZHrox0DHuj0YPuMaD2WRyPsMatUyHty7i2w6jbn5eTzY2aF2Esflq1eRSGVMA9AHSdCnZFFNOyPJ9B31TAm2TzbjCbSpxfSj2k1vhN5hGXf+9fcAw7z6o/eRzTCvTCejFE5iOFB3g+J3TdL6R5k2fa4mlogvxkuBKnmg9EZjip/P1a+qaOnHeBLRFhI61KWhUF/GiO6LJYGhBrfmizkUs0nbh9u6cAKeuJlLXpAN4uMLp1P+qzy+Se+uFfDBRuE5gOTWIyB5yoCQGU6qIGcK9NxIheKagHesWzUyTUn9EhpkOGm2cFhvoaVRB/q0jmdLM8+qCDrCTEzl5bUjY7xVbx4zNDFZwWt7+MM//h3q+1u2L7S+0Hnjx3+OufUruHPrC9y5/RVBiTbToE/w6OH6G+8glkjg9ldfsbpHaeIOMGxWsHb1DVtg4+7XXxKTkli79ibSoLZ+7wvQgrHvz5dW17B2aRMPtrawt7uHXCaDTrtl+1Zfv/EGGq0WDvb3WCpj9HtdrK6uEABH+N3vP0U2X8Cbb7yJVu3E9lVev3QJ97d3sHdwhAjTJ21tbX0NpdlZ3PniU/OXTqUxaLWxeOUGVj/8E6QIhgnmubm/g6/+8ZcY50q4+vO/QjqftwrcODrE/c8/Q6d8TOAjWBPUN6/dQJvyUTncYQPylu1Ts/1gF6vLK0DtGHtHe+hTPrRqzMa1q5aOe1/eRi8ax9L1t3Dj2rtIFufRJuBqZXD1ZE7UqdePQlAzsLOaELiwbrEJtMGvQiqOxXzWtkxQ/7AUE697qksOkDrs7bNBzDmS12nLAU9BzaabUu/pen8tT5DMnwkk9daZSXgqAdHZWSdHN8kUkCfhZZCYwQIy7UZ3BMcABKVVpZjAxXwaGwslzGZSNjXBC9TeNCA17YnHaR/Va0pqLPzrhyGS4zbivQruffUH3LnztU3r0Wj08f42vvr899h5cAdHW7cwn4njr3/+Ed6+uo5Yt4ZGeQ87tz8nALbw5x/9BO+/eR3pUQvdZhXtdsdGMT94/32sbd7EDkGsebSLor49LuQJNg1s3bmNw+0tXFldxt/8+Z/i0nwRw/oxerUj9OplxAZtpq2LVnkf7ZMjm3i8tLCItbVNLCwso6ctOKoVHD64h6PtB7ixuYZ//5d/htW5HPbvfYnK9i2Cdg1LSyv48c9+hrlSAZXjY7S0VewwbUc/ksKADUJ80EG620Ki30ak18SQoBepHaAwqCPTLaO+cwvdRhkrq4tE+To+/5f/jHuf/QYZDc9GRrjPBmDYa2CecaTjUTSqx6gx3fFhD++89Qbe+/AD5HJFkzebJG7S9LqTgGRSJ1THZwj+2jY4zUZlSYtwzJdQTMWsn9jrnv71jvV3GDhZP/YLB0iR4tVpAvL6s3JRmmT5PEO6zrzvdrs/RrmlCclBBPz36RieCGcsz7p8Beg0bZY+B/AUTbViiqYBa/mAJlR/TA2J3PTFSsnE02XNdPsyCve7k+WEQutrC41oXtOUpVa3sLyKn/6bv6am9CHSc6uoNAdmgi7N5nF8dIQ79x5gf3eXINjC8sZlrPOon1Rw9+4d7O9to0qtLbe4ZhrTOJZEafUyMosbmIkTSgdjNMcJmrpplBZWsHH5qmmauztbeHD/Lg72digyI+TnFlDvjdDs9BBNEsziSeTnl1CYX7ZuEWn7UWqwtGuRyuWxxnDogHs7u7h19z7avQE2r97A/PIamvSfKi4hv7BqC5uMk3kUV64gSc1SVkFvMEKVeT/a3sb27Tu4/cVXvN4lDjbQbtQlvohqP+4kwX11A4ubl2l6DLD3hy+RSJdw86O/QH5lHV1qTFqmdNBn05qcRZ7adyRdUBOE4uolJGcXMRxr811yno2xJlNL5ChGryWpDkt6BHgOdLrzgbNZmtUrc0UUM0kbaHN98dWjEBq9NujkzVaoDum78pVSCouFZIBfT6Sz77td7Yzw5UELD47r6HYplKaIKYKAVUFcrti+egCj5M0ozUyaPs1rj4YECppYPNqscOORC4b5lMfXFCRVFhp5VV4k4G4GhXkJGzIebE0j1BqP7nyKB/fuWZ/agBpXNp3E5TffR4dlvH3nc4xs5SHqBzR/5b60cYVFTgim6TmY8Y8JNC1GYqS2RnF2GlXcoxl/RHDUXMRBr4NFaopX3vkx4sVFAxD+27siT7Mg3RsoHXrk30WfGkv8Dd5i+m29AHuqJa802q1fCb2+56YZPdbMBoLxWCtDKWzZD5RVK1v518CP3hfARVE9PsKDP/wGqcoRLr37E2SuvmV1axgZIj0Y0IxmaDbg5THFyD9p7LY9MkHSE+zrPSqdrs2/jkSeqICYHXUbJMgvfWU0V8jRtI5bH63XEvnzN14tslK2cwj2TCrlhfKuwTzmqZTL4J1Lc7hUCjYrfAJRrs/eJ9mmbN2rdvD1Ns2Nmu+D7P1eYpkny8kT6MerRaoUKlmxRUa1KmW3P0C52baFIvR1iaqYqs6TWfcqk/LoYuwg6WXhcEOwUH8RDwlQjOCWHDYNMDU8IwHSROteNGO8iQ9bmBl2CBQxNiy2k4qFpsEL5yPvGJcDgselL29sTpqSISBRw0RQ1Yor1kccaO0PUxCWrsxEolwxTKXShJtne2bxuz6gbWit248ANdboDd/T9J7ITJeXjHfM9NLDKEI1kGmMjLTPNuPVM/rX9CDnEdM2JMgxrOi4gwTq6ERy6M0UkLR5kYq1S4AUSKZ4z7zRPUyT6VmsCwogRstE7saJQHt57Yh8UMoF+zmC4mw+Y2d1saix9dLz8vMSe9XIpNyuDCStHNSo8o7lpk8T1xZn8dalBcwl6f6oKD5CzwSSGkQ8bHZw68Ex9sodq1Tj4ANxia3JK2O0wAJmvmpkaWMaw8KWg9wk1J3hELVWE1UCZmMwZP6UFzGYlYiMNjNcFYYvKL96k3XyqWRxnhNpYo8VPbUazUFTJmzRBLbuykOw7hGvpSkBcSKUvonS3DB9qiiw08RwZoQaECs2LzVB2vaf5ntaC1DNnoERA9ASeCpTVXuDAb1Dd33epefSrIaUAbXQtqOf/AiYdUEysBAPyT+lR4dAR/3Emq6jFdhtriLZOZ6hRFHrU5qH0mr5jkFiCPR62cIRlCuvAknlO4leTBotkKDGx2aPYfEGKXSZ3nGkhwQbPwdIAbhyorgFngJJybHCUb4Zl+Zeanx8pOX9pX0o6j75JX5o/yaxTdOL+AYB3zXJoMmVJkk+Szp6dJc+n9SiI0xHl9FqVewoA4oKtOlX8znPk54WHLNp+QnLxcpWBck7lZ+4qyk9xSTBkdpWOpW0xk6+/TCvTmEhv4Ik6QhTp7zqkFUSGfWRYQN5k1rkzbU5WwnoafRMIKmC117SWo389m4VLQqRbR1LrtloHs/SKMRKFcbrQpZUsiDsv9Sndvq0UWZ4q83KwYo00ZidqwJLe1O1+wzklfa7kcDn6P6XOH5wB8lIGlFqdprYny5ksXJpDel8kb5YuRnZiBVQE8YP7t9Fr9NHPj9HU7qB9OwC8sUiU86KzAof5yFxEiwojQbBzKZtlmT5o3bGSl55oIGYe5iJKV566LVQmptD6dKbiKUyDMebFH1NY3UnkIPTaSDuZGAuMzVOf30Go8nuEQJ+jJEPZno43r2DXrWO0vo1JAtz5DqBpNOi2b6Nk/IhE+ZypvmTxeVNzC9dsqknAjGLZZxAJ5aweJMD7b7et/3VRuO0ipjv0fQeac0B+eZza+QFcB1eM8fyY+XMgwkeMa0CUCm/g2EPjUOmgWmNxahVNppIzC4hU8wxT9QmmSZQix3Q/eToAMgWkZa22+oitriKmayDc2KYoH81UiwFe8f5cx50tnrnZaOz80wN4AgJlmshm7ZFgLNESo1YO0Pc3xlh4hWgIG9WlpINyTPd+K+ulwWWwzv62mY2ayX9NHo2kKQv9U3tlhv4cquMoxZNNH15wARIM1BVs4qh1LzOJIYyn8pru9endtlFrd2xRR7cyFILzIpFb9K8nH3MtRy+hc4FJAkQ27/9JWaqe3jjnQ+Qys/izr0t3L9/D8sri4glUjg6qVvapOktLi2hfnyAToeCsbKOXruOlKap9Do4Lh+xQOM0LZNIaqCE6Z9fnEMmn8OD3V1Ekkksr29YP2S038X2Z79FtXKI1Ss3kM5lsXvnS/S6XaxefRfNZhONo32Cpw8VzS+tIBqL4fBgn8BCkCPIzi8sYm5hAbv7O2ifHBNUCZb5LGZX19A6aeP44JBxzqB6tMU0RXD9w3+D3OI6Fb8+bn/xGSqH+3jz5nXLkxTo45MTtPoMg/JXO9hFq1MzGUzFUyisLKNaqxmgpdMEzU4b2cISisUSDva20O7PIMH8Ydi20fFsNoeD3fs2aq8upAIbkQXGc1yu2KH5oDMEEC18Ub1/i3kcYv3SZSTI5zLBNxHtY3VhBcMUw9lnQ0IFNTPsULtNonq4heZRBam168hkgYXlSygkC9jd3sI4X8DS5hXvujgn+naQlACq4ZMsqhkg8LMMtPpClvlSH10+lWJeBC6UZTU89oqDjOgcRPgFkVLqwC5MUr4dl6QlD7G5kMabayWUKBveID6ZBJJnHt1WCcjMmCEjmz2apu0eNQMWMIXFHgdH+Ps6k/ryZCqlWNnzGVY8ClEmpepLQVPFJ2BJsxOpOASQhpUqjseB5XmwhBHUD7ZxRKA5Jnhvn9TQZrhrm5sGoAcEhZWNNdwgmAzaDRzv7aNBQIqxEqoi1nldrVXRJahdXl/F1RtXkZlNIVOIo14/QKOyz/B3MGzUsMgaXd/dw9Hd+1T3etRGa2jWa4hQS1PeR90mOs06GxLmfUQTt980XfvocA/jQZdgFbH4xtS+EhSRLAWyzGc7W7eRi2l7/TEqfH5yUka73sDi7DzefPM61bU2w+6hSNBJELzUv3m0S7Dtj7C8toFYOseGOYEWTWYNMh3c/sL4fuO9DwnOS2gcbBGw76NbOyb4p3H9XTYm1OYqhw/QbVURZbrnlxZw9coGuse7TOMB07yD2v42CkIxxletHBE0t5ntNi6Rn9evX0WxUECWIBLrUcvVPtdMW7lcQ6Y0T6WagF0+MGBu97rIU4NssYGIZ5IE6ShSNF2v3HiTZXHEMjlgo1BDh2EvXFpHMqNNYc+vvjwuJJdLkYBRn3wOkYtHsZDPYFWbjBWzyCViBP3AXuJ5ulHX5fml8EVQmGKHRp39eoRsMmI7TmpUW6PzZjE8nT45M0gqEpkvAklt4VDvDG1akMxQT5aXhmP4603h0vlqe6U72p4k8RgK6TRKMkeS2nA9YivieJ8O881sW94fl/3zYAmjaZVPqNHkcOntDzF3+Q2UljcI4kVkaHp36i1W3CpOqlVUeWQLJSRTSZrICSQyeQz7feQK84hGYqgxnMpxDZWDMrLUvpbnF22+436lgrU338SsvnRZXUV28xJS1BzbtRM0Gw1E4hlmhRpjt4NIhOdIHI0W3WmqJtJJtNpNurOBITIOxkMkya8mNbkBgbRQylnDolV6EnxX2uoCgS8aSaJSqaJCENYUpBlqh/n16zRPZ8n7CNMXR69eQWXnHroEtROa5OWtLxFneeTnlgiyVdSOt9Eo71O7HSBNE7wbzVELzpoG26O5ftInkKdoXhFgIzSRE4VZ1GnWDxNJZObJE5pJ0ZhbRSk2isurS+gzzdJY94+OsH9cRixOM53A3GTj0I9m0I9kUaB2LA38eOsB897CxhvvIZ3Ko0XAjFEr71NOqrW68X+WaTne2cFJpYZLb9xAaWmecvb0lbGfhR4NSaJpcskjqVXS2dhfKhVss7EiGy51Vej7JetqoCeZ/9ZnTTq/VL0kUr4Ns7x+sl1gY5wlSObYSKivWcyRFv/UnJ59ChDhgFz3rQEa3TFu71Vw76iFxkjLEPhUEPVNqRNfwKnkfR8ozEXIJD+T/RQmLQ2mCdpNmmr6YF5z89SHqYES64+jH/FFGqjosYxWBGcuAu+T8yk4njJ1xFv4DEOLkOjrFWmP+oQu/HxOA0/SNvXJnd4aDKgND4a2nBioGR/t79qcxoXFRWwSIIfUoDVwotFoEyP6HUqD9sBsWTJ9qaDw9HnfgNqm3/MdetLSZUqP4tFnizECnTRs9fEJrJWoKEFOnxiKtLzakOnTp4v6THBMIFcezfSjZxugoek94LszjEd9glRr6Y9nvqf4FZ8BmXjDNCif+uTRRtgZhnWRKAPqB+Qxw/xYdnTP6wGBVC8JfK0BCNJv/CSAqjtBnycO6aa0RaKeJysGvm8Xyo/SqoEtpVuZ00pU1PyPD4/I5wPj8fqlDUVEUHp6JTUOWCRTpIRb4vUvDlm0lgRf7YaNFiPXAi85NpTZNLVf5svKTe8b6S2P3a++HyRu6NCvW7qwAcG5dAQ3VktYn8vatCbJpfdJP5lkbj8DSCpiNzO1CvhRvYuvdirYqQ3Qs2+ElRhWiu8ZSH47qeLpUHulTx9hk51bnR6PLk0qVmpWSmvLWEH9DdIUW7wqBwV7xmKYNoW+Eyk6tnv6+mCkQQ7ex2l2jSk80iZ0CIiVcmt1L+hMJE6pjHS2lXCkWwzZOLABE6Dp809rMOSHoPU0cpAMoI3lcPqGRUT5UxwsPHUP2d46qQSyBMZMKo4k77WnTjgVTO/6vt/fX1I+hT6aceCN0JiW1gBXlnK4tlKyNSSdH7RT7PmT6ZlAUhA5EgAyAjG6z0RsHdVwa5emUoeNKXUOaTRKZFDt/cXvKVlhyEzhtTgYCrOLo77okZbZQ50aZrPbt/mY0krcn/wH7/DQlTRC1p2n0vnJOOPWKIjitTtPh0BfabPpKax81gScTUQuiORl6jUhLCo1QHamg669ytEH5edp5K8GGiDfO9WuGVZMXyYlk9QWfWsJA0XN2bG3FPb0WUTtSWX+PSeXYM+1ltVbm03h5voc5nOaluV1cIZapncUPpmeESTFbme4VHpZLi1aTrd2K7izr31l1JZ5AYQmwPeZlMNHc2l3DyGdhrpkuknTHFG7lJbZsUWLtTWCVvAW6Nkka2kLYXB088Ggb3LxPBUB5YDqDK/CCh0GriaRcVslNl8XdGZynoqjpi0GriEJJMVPzf+0m0d8qMynB/+k9dhBpwRN/lQigTRBMaM9dnjtqxjJj2aPelj2GyLzo/QDAEknodEQc5kY3tigmT2bsbVINV9Sw7LqWz8LJ54ZJK0XR30ejEbFOCDDj9sD3NqpYqfcRo9SoaRNithp+t4jk8uZon2laaIrhLnSefqaZ1UYIpugxsCQbuKeNt6SdqnP/5o0zZu013vqK6S7valiCSqLhxSc6ebcC10V14Qmrmch+ebbVnFcZExTsQrmAKmrb/SJXdC3kjg1w3qgMjeQ5GFaeUDWJBlT+fMokMmNpL5Z9ZWqHzFHDVHTdJI8ElrQls/MXBRwSpIkL4rDAvZ4nXTmoWjsWpePxPe9JeaYDbxGs6+uFHB5IYN8TPNB9UmMupI07U2frT6dnhEkhcD6YkEFzeCt4o9pdo9xUG+aRrlXZUWHT9a1Ge4CVCtQc6G73tNEAw08SIsKBiK+5yQRfXwuA+HlSQNiWr9RwKldDXVoh0MNBsk9BFcfDHKyKwucoQfFqF/r6wo9BTF7fVQ5hCTwdrMw9KPP+awimSd3c5q89f0k5s/AZcKLsJFzEpdCd6fpu4efBEFZefCC5WUDaKe3KjXzYPVC1jGxD6l4FOlEDGkCY4pnN501vi+v7v+HTtYVJFaId0EjPi3XwSOeI8gQBzeXsthczCEfn7GhZbl7GNLixdvn0ScpkOS1vncNUqtvItBhEIeNLu5Qozyo9gicGkV1M2ByeFbC7Pj1RcE7qeDIJbLDOUIeqTB5ZZtvDQiWfWmbfdsRUqPYWvLMFoqlXwPPh94V7718RM5zexL4CWnibk8CUfCYRTrzmAT1vSXXwEJO+HXIBd3q2uDtMdVlyqfx0JUCucmu4iFgZG2OsVwSBMGEtEKek4mojaZr90aVmAZgLObTOMKwPF0/dDrljZWHOOx88bP/SsvWjoiby3lcWskjG9d3aNIb1dy4DSwFjUUSuD2ZnhkkNbot0vevLlQETmqDMsN71EqOql3c3q7gqNbHwOYgWSR64TQ7dvAmXMjggkTkhUotKImw0oUVzfuo1EjJVGC1o7NGztXP2aO22SVw6tyjFirw7FFzEbh6yQZhB+cw5DCyIOjgRzfTJDfF736/t6TsmU3s+bf+YJ4njXjIN9O/7SwXc+W/mil3Y8WjFq9P/GQqGxDaEbX+xBjVRlv9XfWBldlsA74U1sCwfAwU5W4/8uvPf+gkq1SDiD5A6ofLNtkVdD+kY6B5ncbV1QIySfU8atERlZqm+8iCFdfVcOnO330SPRNIqsh84EYJYqQGklJbpUvqo/4ITcYYjus9N71PmqzI9KP5bEyOR8J7FXpwZ0JwQUYPawshtyZFY095G1Yjv9Udj0BQ9ER9mioNme8aGBJwyoTvETwFqgMz3x1EXRMN3rOzwmLryuDkZhf273ffVxLvbeELy6a4QPAKQYx8lL6h6ZTqJ9S0EdvAjEAoDTBOW9mBMOZzLFkWYVlasah6MSxdumtQanT2e4/WDTM9EQjo2n2KJv2MP2yyPlgeDo7SCl0T1MIVmguZpsp4aXkW11ZnTYOcMYCUL5VtOLDsip0awnM3ty1w/okUPG9NgGRwawKQt4JRmxp00Ozhzt4xDitNdIdaecY7SvWmC533fZ0x4h8EfbMaTFzCyqISsNp1Srr2p97XpVuvhDqreKx6Svu0gyJmGjzdaRRIG7U9socEUDoIRG2fbL4oN4Gp7ZXNextQCo5HyVIhcA3SeUqhX0OLkL75/plp+lVlazq+8FngNElnwA/SdCqUJNu5kSpFxKaDaE6hg56BH8VV26TawXtNrbHVoOhH4bhp7NVuAqpBSVld4KFo3UE/AQXXfPbQdByG53+6NpcJXYBkQBRa45MQRHgiHXGE+LiLYmJE87qEtcUSMmys3LAWGBIkpdTJv8m+GK9wQu3yyUQ5ehaQdHq6dy0OMbL5gXf3T3D/sIUmgVIrBnmmNJijCefyyYpr71zQq0Yq57CM1BZroQf7YobuujZtVGcDU43Wyx+FUMBqpj798drCCQ4P18MWeTdCEJe56XgYEHRn/gQ89GONgQ66G0CF98Ehso3HBGYEOFq5pgXKDNbIsB3BNU/BYc3+Bb3iZB+zaNDFGhc2aiy3GLFkPhPBtbUiVmZTSEbVPMmQFog+mUJ5eRJR5p4DSLLijMc0wZmA1mAGDw4buLdfRb3LCmVTOe0zembCzZkLerXIYIplJ/E5LWve+JULlcNn6Oak5k7ttPuZPJkKgtf0ZYc7ngIb7/1P/jwOD4I/gZ9pufP0qbK4ZmHv+L+e2q9Ib9iXQ4JAPWcY9tTOwTVJ58ndBb2qpPKUDaoSlaaYJGAuFNM0r+ewkE/a4h1CF00Ud8vmyWSy9xSi3D0fTXKG6qxliBVCcycPqy3c3dWAThedkRZUtQ4Diq6bKBf0KtM34cPuBVSUBZVeeJwJZ+QnLHJeh6AYAq/uw+uH6DFOpz0PFg69TPvxYAOahD0hXk/51+X06xf06pHKR90aUfRpUo+xvpjH5vKsLdYRp3vY8IWdIE+jlwaSYfeJJ5jiTv9aUqva7uP+QR0Pjpqo9wmP1idwIZavOlkJsUytWHmjcyhaIUjpJMvhRXedPTliokkAABqSSURBVDU6yl4oh06nKTdXv9e15UAPLugVJm1Ipu0XSpkYNldmsTKXRSamrhOVJsvRBNA1yKfKBunlgaQOzUMyMeQd/SvxQya+M5zBfrWNe9Qqy80+uhpxkkYSvPi4JD9Wq7igc6GJZvV4HqsE1ZjprKkX8q1j+soXC2ApWYd68GQquBA43YkNo/UnnY28S8avFLKHHvZkuxXyUPi89nimEkBy7dS1i0naLdV2JRm1Tv7wnueQ5BK+I1f/vaDnQc57J+cyS06Nr5XPGPnYABvzKawvzSIv7ZGCZgBpL8qfS4aX1tPppYGkz6nTfEqJoEid/hJ3ZZNnvt9qd3DvsIH7x220eiMzy7X7nlUi/rog6g1n1pNjvKA/hozPLBfn8YTD06Bj4KC+HZaZukZsjhrdHTi9X9m6TNQPbX1AHp4t1sHDwqDD5BwC3LeT+aUvBeTfI7sk2Oi83PVLd92FE8D9HR5+O7lmetUloEtPm71ld4EvHgJbhRHKnvLk79lTxusuniYfxb6g8yTnu5eGl4AYHTRtLGuNZJTyKVxfymGjlLT5pyEZgJ4B7B5HLw8kg7PIfbqw6Xf63B+McdLo4v7+CfaqHbRHcVt1WkDpFVJznNS36WJ7QedLEkBxVuTTt4JjWnBY1jJxDDDMj4NU6Fvl6GUjDVFuXv4hQBpNB2c3p09I4cMpN13S2UFVYetCb3oz6148HZKPMC3699B5FwCq+w6bZ/65g12HcmibgFnefPaFhWDx2VMeHuZj03pB50LitTfA+ljCd9VUuWl92mJyjM3FPDYWcsgmtDkbS29aRr8DvTSQnAhTSKF/nmmGu2iSbHqIdimcwe4JTfD9mpngvZG39hJo5cEr5wWdNznoSAOUOPqMA10LIPRlw7DfxUnlGANtSTA7j1i2ZAJs3xqPeyxKzWCIoB9J8aUY4ryX6W3la8LnQKQrdwphh2crUF7xoV3zIgQwLT8XZ/iyOHpsNDVpWFuBzvSaaJyUGWcU6dIyZhJpvscwGKevkiO49hgdIDX+qbx5Gmyqz4iRMFzdm1zxkM3jgwGBu94J06QEijzBFrL7uqDzJXKVZeAkvo+Rjs9gdTaLzaU8ZtMRG7nWtC7JmvycB71EkPw2Ct+bEkYevngDwZKa5d5xDQ8Oqqi2R7ZQhgb0w4pwQedNKgdWeoGFgYq0QYKFptX02/jDJ7/GP/y/f4vK4R5+8tHP8fN//98jP7+EgbZD2LuPRuUAiUwB+dVrSGdz6J0c4vhg15aDm12Yx8LiArQJ2OH+PqqVE+QyWSytriKRTqNycoKDgwOW/RCL2gJhfsHmWx7SrXpyjGwyhoWVDSSKyxhFYkiii/LW1/iH/+dvkcwV8WdMS7a0ZHIUITjXGXf5YAejQReFQh754iyanQ4GFJtZprmrdT0JsHnGHWdFOzw8tNXk87OzmFtcwrDXQfPkCP1+H8lMHsW5RcSSGQYezLULBdZ+zqeCXtCExFXJoayWVGSA5UIKl5dLmMsFm5MJKawhpIxat9z50CsHko8mR8Borbiqp9QIMkFC3eiOsFNuYvuoTrAcsHq4NmGaj/VRTdpyq+aq5Hz9QnT/CCLTHCpl3vCWgBMb9rB79ysC0n9COjaD2XwWdx9s450ff4Q333kfv/jFL7C/u42333oTjU4fidycrVpz61//GUX6nVtcthWMigSg27e/xt7ONtaWl1A5OkC+VMLq+gZu3/ratnGYm58nwGZw9fo1bG1t49Pf/x7LdMtk0pjfuIabP/krZGYXqKV2UXnwFX7x//1f9F/An/27/4Ds7CITPLDtW3/3639C9XAXo24b+zs7eO/dd5FJZ/HZF1/i/Q8+QKVWxc7uPm5cv47bX32JdrOO2dkCDo/LWN+8hlQqhS8++xRLaxv48KO/wNrVm7ZJl2Q9rEcuddJ4/zj5/yGTYM45qFqvq8mdukaEBFo9fLGYxsZiEYu5JMFSC4K4T9Gkz9tl9TzorCB59t0Sz5uUQP2TEabH6Mx72/+XLchSKYNcMmr7l/S1h4lBqlgmszBCDUNvKZNSz+3RBT0DeWMTcFDaOs8Svyo1rl/911/gzu1biMdi6FPTL1Pzq5SPbee/4+NjM0ev3XzTyiERj2DYbeJobwsrS0tYWlm1zxsjsTiOpC0O+rh25RJmiwWUFhZRml8kqKYNxFrtLu7v7BJoc9Q8l5FMpJCKx3Gws4V6o4GVjcu2Fay2Bek1TnD31heoVU8QjfpmZm2C3P7d+7j9+WdIsCHNpDKoUGtVGt7/8ENU63X8yz//Cq1mAz/+6UfUcBdw99492yBtY2MDuXwRs4zXFguhtik/b7z/EyCesQpszQd545wKK+kFSD4biWeBtEmhMbAjSTPEwL6Q0crhb23M4eoyZSQdt09C1a2jL6b0vmOFX+vvvOgsIEl6lo3AnP5YTfJREsNkRLv4SSR5Z/2UrmXKVXpjqz/CfrluW0VUWkNqlnG6a+qQm4fhFJQLejbywTHvk1T/ncMkQbJSxu72fZrHBJK1FcTjCRwflbG3v0vAKiKdSlPr2yJolpEjuF2+TCCjiavNxOTeJUAuLa9ifeOSbZq1vXXfwkwTmFYvbSJNc/lwdw+He/sE0wFKi/N03zC/u/e3aMZXkIrB/C6sX0U0mba0CiR379/B4RHN4rHKPoo8QXFubpaAWiOQM45MyjZAm12Yo5k9h88Jnr/8+7/HjWs38N/8t/8B8VSWpvYBdh7cR7vVNLN8efMKze0emuUDLK6sIDe/ap/QqiprZFXSaBIamHni2QWdnSRVki2bESFQYgXXlgqZ2IhmdQLrCwXM5d2sFiaaFNKPAMw2sNO9nHgIIM9zK5FXsE/yYVLlDMlATozR2VRsJ19OTTrkDNp94LDewdZBFUf1NnpDKekUXvoxhvLvgs5O4qw3UyLXynWQ63YVkn0AZt0d7ua+Js/l328D/rMsQp/+G/hl+YbzZ6OMVtOE9GRINGJRGsXo4O6qVEHFmgpn2tQdRYZ8ThCTvEgG+Bfh2eZzsrGtHB/hwb27ZplcvnoN6eIc5cXzoSZBOTNdZkbLsfpgkWLRvdwFzOqflX9NUdOgFW8Yvng2SccFPY3Eq0APp0WQpXW4Mp/H2nwOsxnt961SIcdNw7RSNt8GqKfk/FZRn2c9f+VB8iFiWp2V3ySL7lRbHFu/ZaVBsDyqY6/WRaOv3cDZyvPxFL5e0BkoFMRv8m3iYKb4t/L18ULmZeUUXkn4tXKe7k/BkIeBpOoHycHTAVKRhvMhXZMTbEmDpB9rNjU9zAee5K7DV3bxgNV/LcC09wnyQ4Kf3pJPaTJ6bjvq8RmjtDCVRlkpAvrYSAux0J/FEjXt0vxdgOQz0pjm88hGqLWd6+qsd6PFtI1kQLa6kphLbocNY8hhla5KRS6+kr40evn97vR6gSTJePQtmXcNQkySwFMHIH9lCLV7QxyVq9guN3DQArqqhVaZJuGIuW6SS3NQhRCTFV4AvPxX1fH1BL01k4Ziq428pqTchxzw0gqFbsIXz7i7Gk1dTlOUPJ8Oy7fRndzrVz7EQ/HZRsdJroH6Gn4u4A4uKiJRqBFYGFPJmmiLCtUPT4Hfhe6Tc3BlYfDnNKwgHKtYPIJEeyiCVA/jNDQ+1nUYgE2I1xM7K3z3p5w5uT93I01XuOdUR14MMR/Ki+Xbmqeg7Jys/tkT+ZM3/gQkPhlvKQPS1tNxao3FJDYWsijkfGaBvpBxs1q897f8CEm8Di5JoTxM/Act6jnQaweSfywpPe3hGGXa4/sEy8NKHc3uwPqtHBS9ZRL5J3G6ZjEbCEoA9JRufKaKrjub7TcNIK8ZKYdPK37lbloYv42k2blH8cR+g8BdaJ1P5CsbGXHPtC/yVOapDvHTK43WHWVDFcTpWqxXtvDQPy8cmM8gZ2dJ/4QbFoOF79d+75VPDeNETuy5yUVwzUNk0Ep/IYXPw5SGb7/eIMnkBxk5bSiM3NEAkpcqP/8jqWEMylgrg6uPcaGUw1whg0IiipQNwDxMZwGo503fe5AM06GMjllAtsYh74mPZo7vlps4qnXQ7NFEN60mSsFnoUr4vWT5nsDSr414bVemfbz8QvxjKRBd/jI3yi9FWyO8x0eHaDUaiEajKM3No8AjHtcOIE5hyYbvix4ubt6IR1M8NK/Gr5hVKo1YirR9h0xZVStbQn/QRaNaRblcQafTRTyZwqzSUCwiEo3z/aA6MjzVKa1LGcrwdBLciTmi41iTix8hpd1gSy/Rs/vXvZfoaEgrQQOETFeTvJBbvlDCTFQb2LGhFOhTLmrVCvr9LvL5HKKMRnIWiSUpR0wrvYT5n4SvuPjjdyR/8vqRMhJqjuIvy9ZQM8wp/3hpT2TSjQZIRMcoZuNYmktjaZZaYyqGBM1p0ypZ+jNjTQB3ehXAMaTvPUg+TCoQ9SmJqEGyte+x/BqdISr1Ng4qDZ5baA+kyXihe9+Ginoi2hPtkcwzwXhdSWmXXizTZ4Ty0QE+/vU/214r7779lgHmvQdbmFtexdVr11GtaopPGbFYDEuLS0ilU6jWamgQRMSjaDyGQj6PfC6HJt/tdTtIpZIEmaa9J8BbXFhGJsX3CC41AXEqh+LcArKZNPqtKn7/8a9wfFjG9RvvYH5hAZVKGdtb21hbW8OlS5dwclKxODVncX5xwdhfq1XRabdtE7RsNos5gmqXcTcYb78/wGAwsLmWs6VZAm8HR2oEWi0DXk1S1xSSo+NjHB+XkUgk+H6JcW7hi88/x8b6GuYZnjblyubyiCbSKM3Oos33NfJdqRwTUGmR9Hv0/xkWmabrN95EWpPN6U8T1BvNJjKZLDLki1MoS6+z7KgBVCMimnRBuWavvkH/XDjBupJPxU1jXJzLo5CJI2kr8ggYHSCdCJDqynoF6QcFkqpQKhaJqE8RYAERHEzb4J2WamtrKlGzg51qEyc1Vrwe3UfqOVErJ01Ifv2XEqH/15akEUmwrcOBWvag28L927dw/84tDHodE+BsvoDL125gb2/P5g6ur68TPJvo9roErnWbzqPPwDQZe3tnB4163SZjbz24jz6ZpxgEkAK4Wr2GDsFrc/MSHtx/YKuU/8mf/SVK80vUMqI42L6Lf/31rzC7toG3f/pzm+do82KZ0irB6JPf/Jr8HuEdAvje7jYO9w6ovUUJnCcMf5PpWcXnBDaBuEBMu0f+7Kd/gv29HUv/PIGyUqlYznW9s7NroBph3OqDvvnWW6gz/QOCbZ/523rwAMtLiwasWsU8RgCtEXiv37jBvG67psmjR413ZXkF98ifBU1yZ+MhIL5+4yb2Do8Ikh385KM/RaE0Z5aKZJA1T0Xggvda0qlOTxK4CSBZQ8bUGKkd5jMRzBfTNvFbS5alYpoJQGL5aSsMm7ZjXRc6VCetOr2SdFaQfHmTyc+RlFWHhak7mdc8tH+JKkJK8+fScWyUsthky7eYSyAdY8s46mE87Nu2BAYuZJyNiupQSCxwXy2H4erawveYXlk6TSKlkxK6t7+P7d0drKxv4P0Pf4zFlTVsEUg0/1EaUafdIQgsmBkeo+mrid49gsni4jKu33wTRYLA/sEhPvn4tyiVSniboCNNUFre4sKc4UI8niTwztoXU/mFFVy5fhMxrdYiMIzO4PD4yLTFEjXLJN127t3Gb/7pH1Glpqevb9LJJNZWVqmptqgptvgewSsex6XNTSwRqDQ/stsjyNFcLjINb739NtoEuWqV4EdAa3d6SCbTNkFcZanrDvMWT6TYAFwyzdP2smH+Gowjk83TjRU7lsCbb79jWvPHH3+CFLXid999z9LQ6XapqS6gYXMqS3jjzTdM6/6X33xs6Xvv/Q+wsLTEa4GxGB5KoTH/FSSXByVVTagdbNDUvSFgDL9oM5Djoa6TTLSHpYI2+c/irUtzuLFawmopTZNammOc78asns3oE06eHVi9nrzKnBCd0fR/eZPJXw7JJNcfjXMCnyZ4mFne6uG42kaFWmaV142hetFY+HrFwJKHbnjtBa8eLeqrFKRXkcJBEWlnJvQ0G8sEqYO9XTOVtdFVoVDEEiu4dv87ONi3vsIYQXJpeZnPCjR1a9ZfWSJIaEpOrVq1SeGaOD43WyJAtqjJ7aJCkNOE82UCXK5QQqXeRISAWZxz8BTvZIL1GW+ZQHdIDUzfSGcyGYLwooFuu9NmWPum7SWSDIugqJ0HZTrLxNcE9jK1Vn3rPaQWqXQtUhNs0r/ALZPNWJj71CqlHSr9Kysrpnnu7R+iXDkhaCZNK1RXwg41Y/mXtplOp2mGz6FNwD86OqBbDktMV5maaZcgKT9HTLcajeWFeeZhn1rtF9i8chXv/ehDgoMW8vIunlA6nF69eiIz2ac6WfNvZ5cQpZa/FHLlphgf2XYIszSli7k00okI4syWw5/XB1capvP7+tEPrE/yrKShHQmJt3M6T2CPRijt83Z/iONWH0cnNMtZ4VudPnp8zQd/fI8eVQrvlDYDyyhk+KvBH6XF0+GpUveDgD5wVxp5rXmC7sF9icL0n+aHZ3Vb6D25BK4eBkn+vJopPO/2cE3EXc1F2ose8l+cOyVduicSqymvPdopP4EHj8Wqsl3Lsw2yhDR52V8xL6HbdGM2HY/TQ6/atW4USPhL4oNa+cj6d/WlkTTIGBsHccVkx+JQ3t279+G9WqRyUYPnX6o5YMbZgCWJgPkMQbGQw3yBjUYqCv6f8sRPXv5GljUv4/Dp60gXIPk4slE7pX+qcIPshOyyikiNRT4HlPgmEbJc79hIeaXRpTk5NHevFGpT9dKEJ2dh/POmSV4epumU+TO5nCG9gZdHw3PSQwfB4MpcBRbT/jUopic+afg8SOE9PkWP0tl8Wer88rEUaFAEGL9zv0GuTsFxmh+vAikVlkLKpc3m4JGMjVDIJAiIKczlqPWn48gkoraghH2xRL8TOX747Ll69NnrSRcg+RjyLz5OxebhIj7Nli7Cm1BLUL61P/UY3d7ARjUPGn3sNWGa5nCoQSIP9+HKE5KHN+3yaAV/2P93o0nYj8bC+1PBYIxnLMswFE/jdBjupucOktPhOacnGqXI+3vPj84Y1llYe2bwnsr7Q6+EN0wT/x/mxXejSVjfHqqXjf9aAoJrDaYk4upnTmA1F8FqPoEMATJmS5DRDz25Dizf/FWmrJNS906TKyeVrPk+vyy+FLoAyedMAkVt5N8dDFFv921uZpma5kl7iFZ/jJ7NHVQvTiCMOgIg0WEttkxRXpuLgUlYaLoOKXDj6YL13zP6Rh1VIQeXJD0Ommi7D+VjWjZU0e3jB/5J4lKxGeSSEVtNZy6XQCmbtO+l9Q17lOa2Rp8vyOkCJJ83jdW/qYnTDnUyv20wiEenL22zgyqBs9IaoE4TvdenmT7ynSOtN1MjohJrFpQA078TdlNONIHJCb/l3838C3rdyZtESY6Tl3J4F4Ih5SkSs+EW+decV/UjqldcpnGcopBKxsxc1mIRxWwKmVQCiVjETedAYjwewuiMZhtMPh74odMFSD5nsrb7sTyeOIpVQzPTRwTOERrtHmrNLmo8N6h92ueTBM5Q9GX4qODEYfHZNEz7ZW1QsHST4F/Q609etoGsyG61Yg1dvIwNGCkZsZmRAV+OAJinqaz+xEImiQwBMkHNkf+uJervVPyCMKdtYgqs/i7I6QIknzOJC7ZaTUCPstvuraO8zzO1TjNzpDkGGifBsUdTvSutk4Cpfcnrra7N9+vQXCem2qRsXwfHDwUaDhxc0OtNVotYlyRCmljv2iHBMDpj4JdNJ5FLEwxTUeSpKSYTMZvvq+5CSZLPGAg0RPuVljgFvKRHa6qB7kX1PaULkHzuJD5Mm8fT9LCgPp5joXj7Wb7EWq2P2RuO0eoN0Oz00aKp3mwP0OpoZH1gU5RsXyC9QsC16TYKIziLdGWBnZI0DPoJnPzkVSskExjzMP2eU5ib6Qo4IU//w1p1oK98Q9V+fPh/NH2rkAfuQYan8+n0+DSEWtbp05BhQTzOZ7vgvz/T7TRvT9moa/OohpLgJFDjvUBO81HVT5hPxZAmIGZScWR5pAmEWjknbgvQhuWjcxi/SK68P02TXFjmjGPal+ibV+bTLy/Iyu1pdAGSrziFvLZKyPOA910dvSHBkyY7QbTZJZD2Rmj3xujQXV+kjGneazReQOpVjcJgIMoKwlqusKzqyZmHopnEZaeApHlYD2oQhr+nCz+H93xXC+CGpNvgT9dOof/zIaVA6QrJwrXEe/4svhDRLOrpmA3W6S43Hpovat8XPzSLk0Rf02XAawVpfNPrFoZrc6bV0V1mr75ciseiSMUjNrVGgJhLBkBIUExGI4gRLX0QWeXgYV/Qi6ULkHzNKeRzWImswo4G/PVVdjRKKa1TIGUj4/SuRVnUx6ml4zoES01X0qZcdu71bSfDwUAbrtGcH8xgOKSRx3ds+pJW1GE4gp1w2o4OW9mHh4Eh/y0+JUA3di0o1MCTg4WTQZCdJ6Rr938e5IMROoK0EeAsbadpD+Mx49Qv7YmfQ18hhf71a4Bn+VED4X6jDFf9gtp/hfiHZDxmG6AlCYQ6a/8fmcRx+tFIctxA0HkTDpxMHzbzQauisxyn6aJ+vTi6AMnvIalqTa9z6UXMShc6yUHXwSHAkKPPD2XV5L0AUV8WaTBJ8zt17g8GBqTqI+0TYPsE0l4/vCfwaqsMoumAwKuzRMAORcMf1zV9gV0BrdIp3dPI4j69tBckQwb+5npGUl4UWUAWN0MIQeZULj0Snty01QIfDuD+SH15Aq8oH5rGZ9+rz/A8RkKmLg8DObolCIRy0+pJMpE15zDKZ3rftMAwTEY96etTGVlTo8j0G5B8ikIXhiEN9oJeGj03kLygl0cqqKcXloOmFf+050fkQUA2CdGqeuDdPepagOpTlvRM4OgAK6CUKT/iWf2jmmSvb+C1sAQx154LgPXM3eif19orZkTQ1XthrM9KAkWtTkSschAUcOme1zJh5S5NT4dA7dQPH+ibddPu6GZAybBCsDaNkRchdCvHfuWkZ8Y1Z5I5nD43s97v9PihJfdI4d00hW+4jwt6VekCJC/ogi7ogp5A4/H4f/v/AWDYZvMzE6IQAAAAAElFTkSuQmCC"/>
          <p:cNvSpPr>
            <a:spLocks noChangeAspect="1" noChangeArrowheads="1"/>
          </p:cNvSpPr>
          <p:nvPr/>
        </p:nvSpPr>
        <p:spPr bwMode="auto">
          <a:xfrm>
            <a:off x="8286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GB" dirty="0" err="1" smtClean="0"/>
              <a:t>MultiLayer</a:t>
            </a:r>
            <a:r>
              <a:rPr lang="en-GB" dirty="0" smtClean="0"/>
              <a:t> Network Design </a:t>
            </a:r>
            <a:r>
              <a:rPr lang="en-GB" dirty="0" err="1" smtClean="0"/>
              <a:t>Cont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" y="1024136"/>
            <a:ext cx="9143999" cy="254888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Hierarchical network model provides a modular framework</a:t>
            </a:r>
          </a:p>
          <a:p>
            <a:pPr lvl="1"/>
            <a:r>
              <a:rPr lang="en-GB" dirty="0" smtClean="0"/>
              <a:t>Flexibility in design</a:t>
            </a:r>
          </a:p>
          <a:p>
            <a:pPr lvl="1"/>
            <a:r>
              <a:rPr lang="en-GB" dirty="0" smtClean="0"/>
              <a:t>Ease of implementation</a:t>
            </a:r>
          </a:p>
          <a:p>
            <a:pPr lvl="1"/>
            <a:r>
              <a:rPr lang="en-GB" dirty="0" smtClean="0"/>
              <a:t>Troubleshooting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429000"/>
            <a:ext cx="6003900" cy="2915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185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Access Layer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 smtClean="0"/>
              <a:t>Grants user access to network devices</a:t>
            </a:r>
          </a:p>
          <a:p>
            <a:pPr algn="just"/>
            <a:r>
              <a:rPr lang="en-GB" dirty="0" smtClean="0"/>
              <a:t>Provides connectivity to servers</a:t>
            </a:r>
          </a:p>
          <a:p>
            <a:pPr algn="just"/>
            <a:r>
              <a:rPr lang="en-GB" dirty="0" err="1" smtClean="0"/>
              <a:t>QoS</a:t>
            </a:r>
            <a:r>
              <a:rPr lang="en-GB" dirty="0" smtClean="0"/>
              <a:t> marking</a:t>
            </a:r>
          </a:p>
          <a:p>
            <a:pPr algn="just"/>
            <a:r>
              <a:rPr lang="en-GB" dirty="0" smtClean="0"/>
              <a:t>Implemented in Top of Rack/End of Topology</a:t>
            </a:r>
          </a:p>
          <a:p>
            <a:pPr algn="just"/>
            <a:r>
              <a:rPr lang="en-GB" dirty="0" smtClean="0"/>
              <a:t>Layer 2 switching is used</a:t>
            </a:r>
          </a:p>
          <a:p>
            <a:pPr algn="just"/>
            <a:r>
              <a:rPr lang="en-GB" dirty="0" smtClean="0"/>
              <a:t>First point of entry into network for edge devices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731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png;base64,%20iVBORw0KGgoAAAANSUhEUgAAAggAAAFtCAYAAAEVKqKBAAAAAXNSR0IArs4c6QAAAARnQU1BAACxjwv8YQUAAAAJcEhZcwAADsMAAA7DAcdvqGQAAP+lSURBVHhe7N0HoGRFlTfw6n7vTUSCoCIIgghIMIKSTOiiKIg5B9Q1rK55dXUNq59rWhTXjAEVUEGCKIKoGDASjZhFUGHIOc3MC9391a/6neHS02/mzcybmZ6Z+5+pd++tW+lW1Tl16tSp6kYn4+qrr06NRiNtiNhss81SqYTnPOc56XWve136v//7v/Ji4403TrfcckvKr8rzvHnz0m233XaHivKu+vzkJz85nXLKKandbhd/77l73vOe6Z///GdqNptL0hskvOtd70pNNwr34Q9/OO2yyy5p8803T+Pj42nrrbdO++23X3r84w8qH/asZz2rPPuYbbbZZqmes2DBgpLO3Llz04477pi233779IY3vCHtvPPO6aCDDhronlZ6ws9//vPJx5XDRRddmLa/971TI+Ve0Bma9F03cNe73rVbCRnpP//zP9Puu+9e3FVXXZUOPPDAabfeWWf/NL3u/05KPz7+g+mWa25MRx99dHrqU5+aDjvssPShD30ofelLX0qPetSj0ve///3SUx75yEemCy+8sNDj/e53v3TWWWel66+/vpDh/PnzEx613Xbbpcsvv7yE1zM55dlpp51KT5spXHzxxbdXwqrg7LN/lvbad6/ULMmMFL91BSqh8IRVx1CuAB8/MpDMb3mYkZ7ws7PPSa887Nj0628clr7/nR+na6+9Nl1yySXpvve9b+nyY2NjpXIuvfTSMtLc6173Kn6tVitdccUVaZNNNilk+Nvf/jY95jGPSd/85jdL9x8eHk6jo6Ppmc98ZmHIqwMzRg4/z5Wwz14PysPMRGp3ZpUC+0BXdGx0gaGhoVIZMYxynjkfLI778If4+NVZCTOScpYAciHzxw/NKx+jwCMjI+Wj3Yefj4vneOfqGeI+rhGPW52YkdRz26X7PflVaby9uJDCBz/4wfSVr3yltPgZZ5yRPvCBDxShRK0bMQYNMzQ6nJ322WefyadUPn6q1lu0aFEZ9gYFMzg63BHL6r6DVAGBodxN3zV5v9K4dMGl6fGv/d/00mc9Jv34hz8qPeFrX/ta4fw/+clPyqjws5/9rAg/X//618t8wihBYPre976Xdt111/SZz3wmPehBDyqjwkc/+tH097//Pf3pT39Kc+bMSZ/85CeLgITE8JrZs2enz33uc+mBD3xges1rXpO22GKLktfhWTC78aab0h/+8IcSXz7Bb6bCDTfcsHrIYUUwMTGx3IJOF0YXTBWkOx2megdyEKmKTpaYW7lFp1tBrdZo6rQmSjpaHNxHfOlVEfmpgEvz5EtenF4DPgjEjyF2eYgKgBhZpoPSE2Ty+9//Pl122WVpjz32KFdl/sff/5Euv/KK0t2e8pSn3CGTKs7KPeHfirD0ofSbX/y+dMd//OMf6W1ve1shgwsuuCBd+o9/pjvfZYsiDBGU9J673OUu6dnPfnb64Af+t3Tze+947/TPXAnCzJo1q5CUGSiSIXy9/OUvTzvssMOU5VgZzJiwpBL22/chKXfGyfnDuoMZHB2yhJf/DnXGipi7LGBEgWqXh+l2+5nGzDDGs85Or/rQ0emskzJX/+vf01FHHZXucY97pHvf+97pvPPOKx/u+c53vnNhoDRQb37zm9PNN99cKuCaa64pJPSXv/wlbbnlloWeH/rQh5aR5LWvfe1kLqsHM0YOZ599VplK4yPrmlJl5sih08wTp9HUbjUKI9TNOd3b1UhQ9TPG8yMThH+MFmsDM1IJnTwxOvS1H0jtxnj5yHPOOadw9C8dc0wZGY444oh06623Fj3kt7/97RLHyIF/nH/++WVuceqppxb/tYG1Liytbczg6HA7h4+Whj/+8Y+ly1dx5plnTt7dEe9973sn7+4I8gtyWdWGWhZmZO6wIM8djv3BOWmv+++UrrjsisLh0fhf//rXokP4zW9+UyrHWsZ1111X1PnmBEaDP//5z0XRyu+nP/1pISdzhsWLFxcNkwmXkeXGG28s842ZxkDMHdY2ZpQcFlx/fRrP8wczPb2Ak4EWVclEZaQR77S4XuEeg/Sen7CuV1555ZKwGGc1visnnCtyiav3rhdddFGJ5z5chO/FjFXCPxdchjGkBz/4weVDQoeo8Lr83/72tzKxQiIUK7/+9a+XFMg6g/lAVIS5iwq6KU+LzRke97jHlcmQrqtifaiw+IU8fve73xU/cVUowcuz5UVzGOQlb3Hc92JGyUE6Rx55ZFlcsQz3y1/+shRmo402SgsXLiwf/opXvKIUfFCgUme8Eny0j3QfU1ktFPeug1YJpWQKjGYCCr1imKzEZvdjOVNjV908NM9cVEDkJ69q3msDS3hC0NZ///d/l7VIk5z3ve99hUFNBw942mvSWKeVPv/5z6cvf/nL6T3veU/xp16zFvmd73ynyALSe//7358+9alPFSZq2DThEs56pPs1jRkhh5+f8/P00L32y/0hpzNAXX06mLkh0swRSTXXrQoIzAxjPOuc9LIPHZ/O+9oH06knnly0xsZpzsTJsEWK3GqrrYqG+RGPeMSSIQ0ZUulZzjeCkC4PPfTQwmiRzf3vf/8iWb7gBS8opEbDbMicKczY6HBOFnv32m/f1Eh53C+r0/3hw+WFURqz6REBY1QZMYIsC8LOtI5xRsihnT+g3cqS3MTtXB/cVyuYxkjrqwAfHKOQj5pOBcBMVkBghsjh3PSKw45Nvzzl8PS9b3+/qNVIe+eee+4Sgy8TJkvsX/jCF9LDH/7wsgz/tKc9rdhKGTVi6FzTmGFhae98t+4xxpkbHQq6FaCrc4Go4CATzK8XZAVzhGq8NYkZGiJTuv9TXpvG8iyS5tgkRQ2b8Ji4UKvRB1CpEZaMFsiEAPXGN74xnXbaaemYY45Jq2pFt7KYQXLY4PUJ7fwvz+87Y6UnaG3dP2SBcOEXo0b1Pq5chF/VxpkuZqQnnHX2Wen1h385/fTE/0v/uPCfpRKoxRhtUauxPaRbtKBywAEHlJHAvEG+hKl/+Zd/KRpq4cgQKgdJiW9d8k53utNkTjOPJaODCdOqDFH0BCS5qeBjp5u+sNx05YZVhVWwxtVXX71m+tyAwsp449/+7d86+++/f/rGN76xpMV22223oroCUt4DHvCA9Itf/KK8i5bqbdmwko8WZBB+3HHHpSc84QllYaVfnEGAMg7tueee70KHVZtmwxc1N7/xLAsbv7fddttir3y3u92tTIJ6wR9NC8echngrnvkB2QDj4wYNpNbGySef3GHpveog01tPHLzWXhZsX2hccMEFHS1Oq2PdUAuS+w8++ODJYMtGGfqG2mm7vZ+bLvn5sWlsdKxweloqxlbsGpnt6ln2PlC+kg7JFabIhChWMJ/+9KfL++hBnDKwiWSAZUpt1DFyzORUGokuqYSVhUpoNsfS4sacYt8+tI6xWZUwQ+PQnDQnf/y6VgGBGeoJrTSy76vS+FmfKfMAQg4rNFNqCyHPfe5zy1K9TR+PfvSjy0JMCEC2EgG7Qwx60003LesU5hcWYVjEE6ZWF2aMHBp5WBxPY5klDqdma+mh0KhQFX56hSGzSB/eG084WB2KlMCMkYOiz8r/RnJyCuwDq46swT9c2BiGwzj7xYvwqxszwxMaE2nuvi9LrXanrCEefvjhZaR5/etfX5StNEehRLUMN2iYIZ5we12iZcJSPwhriAsF6yBgBkeH2zFVBYDKGqQKCAzl7vmuVZEYu3OCVpq9z4vT2158SOHolvCMBBztkiU24vQXv/jFssbAIl2PEPerX/1qGRUwRgZeltKFxTf+67/+q2wlJM5//OMfT3vttdcSa3h6i9NPP72I66blp3/r9LRtHmmk8eMf/7iYCuUpwWQpp8aMjQ5VcgAf6CPWJKp5uvdx02GqyyQHg5MPnB7aabS9KE3kYSIKo5UpTKCT/bmAd/ZPw0QePscmxsuV0YZ38nUF8/3poFrp7ldkVCk9gZxu5kjQofg8/vjj02677Jp2u+/uRWFi1yqtUD+UnjC0OI3s8/p0688+nT70/veVIU96mCRSG124KG2fhZ6rr72mCEXvfve7y3rDIYcckj57xKfT3nvvnbbaeuv0k5/9tFixK49RZd999y1zBgpYM1dl6+11q4oZJYdGnkG2Gqzc7yjwDDpmbHSwJD+RKyDX6ZJu3A/R1QOYptlr4Ac/+MHk3ZrFjIwOGn+zvZ+Z3vD8g9PrX/eGolzBpQ2HFK22BRoBiM+m2GjWnIIdNC7Pml3XP/nkk4tQZQ3C3MIq9urGjJEDM52Ue8JQJzO0olxZdzBj5DCUK2JhroDxduYMeXSINYRQqYWNYfVe5bkKXyWRtYEZIYdm7gX7P/e16flPemz6e+bqjCsIP6edelr56NzbCtfHAwg7v/rVr8oIYKQg6Jh6M+JYG5jR0WFdxYyRA7Rzj9DqZIMAy9UqzCID5ITlgayhkkPoWl2YoUpopzd97KgsJ3SKgsSSG1q36kzoUTlIgaGG9Q0CmNHgW9/6VpEcXfEHGieW7mGG6948wwgi3upCTQ4zRQ4TjXa68Nrr0+j46JIZopbF/FxDSOL0Ci66ugVRV8/CVkcM4Vw9x/t4F2HDmNu92WP4c/z1oLiPuL2YsSa88OI8Icq1ap6hW/twFu3IIz7I0h6y4BRMGBOd7373u+U95SzyMGp4x4mDPLxTYSrZpIp/EddzntY2vCeEmYojJXHxJEeaeEZSrO37VcKMkgPV2oknnlgOrfJhFlzsiDcEagUTIbvcBwkzPkRGLbtKHKJFtbgNIKtjC8+qYAlP0EoBHxAfM10IbamV6h10SxXDuTdvcB8VoFIC8kYaaxOlJ8SBDFRjj3/840vB0LLx2Sr1svSCpSdkxjh331ekRWcfmSdFPy20i/5IouKiYzoDa4ne/c///E9xpEg8BB/A+KjVnve85y3pRWsCM0YOJlCNRu5NnTllDWJdwhJyWFU0Orm7T+QunXvEuogZ6QmN3BPm7vWyTA6fT7fcekuhfdpeI4OleKRm0mT/oxGDIiXOaLTJxCYRB86xfjfBonazUQQzFcbOeXskLeW/5S1vWSH94fIwY+TQwQDpEgotT00QGKAPKHwkxwngQRjo8hAMdKYrYUbIQZFGiz7hjraHvVw/PlwYwlGMStOpAPDxM1kBgRmpBDrGTfc9NA0PNcss0geS+lwtnGj5//f//l85OuhHP/pRkfZMsrRCtdLWFmZQWFIVmb663usMZowcurDxoztxCYQ+gaQYk6mqdhlC/1AV2NY0Zmx0mLfPy9MtP/9sOvfsc4pJL7tHBlnmEi996UvLuqS1RJMqx5DmfItKzeTIhIp22XFCdtauSczY6FDl9OsaZowc8qS4nKky4dStzOg4laP7c+6rTq/ofS9Ob1jPawIz0hOcMHXXfZ+frvzx0ekPWUgypzf30P1Nnx0QYU5vUcY7V+8f8pCHFHLAMyy6sG2wrM9O0cjivBXC1OpEIYdcyA4rs5WF1lodY/eagN7HvqGY+r/yla8szKnGhgenybAkLh2BQRm13b/+67+W6X/YTxjSkYyrI96RLJNkQz6by3bbBpU/pyuuuDyPiL8qljgEQtb9NOqxU5h2jWqCEMnMQC+cCsrAqodZs7Jcf/11ucfeNd3nPrvkudivyhqtHuzwDaoIoohyYT1MoGnzqUX6bbqrsTSW6gjs2pfVQH1RPWWtsZoGsz55KCfJZIXLW2Mp3KEjsJqgnAeKPmtlOIGKdoWodA0QfjMFY+y5556f9t37QVnmmkijOflZ7bl54txJi25bVIQIRlD9Gr8M8tmFVFUtW7wTJ1y8j7QIOeHnWn2OvDyHHOCePyEGx+Jv9YegFWnimN5FWGnSNA8alA2XZkFfjhzDZrF+iyVsCoi0OIRdr6zZNAKjSR+NLfvgmYQCLVhweTH53+spr05v/ehx6Q0veWKekTbTMUcfVSTIWJxVPuyfdZ1yaBznuDqAwjthDUVgVYqNte/ROFag2EQZSmz+MsFzJpSVcjNYDXfCCSeUMHb7mwSa1FnGoxLkR0VI2rXhjTTsYM2qplwHYYJEo+50AN/EbInacBBBNnRQ6BKOsCpTh1UFilHJsdUaHWZaKn9rrF7osJZ+BlIFMMmoC5WGdrKKLgdZUKhwZXRROBuOF8NJ/GZRgH/1eUPAkqFhVUzXVhUq/bLLLs1sdOv0sOe8Jr39419Krz70ScX/23lIitMtDQ2OEcfCWX5a6NRR4uAWGzD9fJEhwizCsV1YuTgOb9H7P/vZz5bZhmGCgsOQYaYjHRan9gVYHdI5pGGvtP3NNnkaiqSN5VtVMpvCVg1Nws30kLkmMNBDQ401h4EcGlj+WcVblDlBqzORXatwAYIq7qDDoFJSOr0HqiYQ0lFg59zHPvaxEs77iNM7tNRYGgPTEbojcie98/Aj0kvf+sE00RrPT42ik2bXYhjAwtm6mN5iaRoae8b2zSKwdsYApH49XRy/SGeuXGPZqIeGDRwDOTRY0L/yttF0yW2L0kR7NN02uriY6mD5OkuweroB9+HPxdBAqKSAcm9O73xY9zhHhCFonnTSSeW+Gl9cV4RBdW1IisOyhOHXm1/Ew5HClNh7eoZqOIvOykUvQxCtxnVVVteIY1uk+zBhdr/k3WScmcTAzBouveyytG2eNfzw579Of/7bFekBO22Te2n3BwaZLThuhbKI4ouih0ZMbybtq2DLmCqY4kmFqXgVprc7Psn6g0qlHKMkwgENKXYte5YuoxlrKKR/eVBWSdOsRFrRMIYmR8F010KuLzMJHYb0bRbieyi17n73u5dysD6gxBJP2mQb6VI2+T4WSmGaYTj7yP99JO31kL3Sn/M3bZbT1AF9l1mQ8zd8r9XSmZil3GHWoOebYq1N0M4x3FOJNdYM1LWpucW6O8gIeueb3vSm9Na3vrWM2XqyXq+XikCFqmfyI8RRsepNVLQkd4etogTz/BUBSpPfXvs8OD3+JW9J/7jyuvSHUz+bhhpD6Yc//FExXKDmtfIofZRgbcR8H5Wx6vQxKJ9O3x4Dmyz8NDHKwY69s8GbSliYV73qVYUDONnG9+E2DLnF5Y8wCJ4o+sUvfnHhEIYTp1EpLw6hLpzRhmLNUtQfjmPlE+dQLjZKK1ofaxIhIyzVEVQyXX58qMPmsDD+tvdid8xzPetRUF1cwU5XlGV1O8I5uSPsm0Yn8tiZ48/O08dmw8bz239zFvrlC/yr4bzzHOEjrKvvVE7P4VdNKxDvqqimI/3qM2sb9wgI5DHo6NsR1hZU6HnnnJMesu++xRy6bLFu5EbM7dLurPpqZ3SIKjQYV+0ovZjKf33CwHWEc849L08fH5z2evIr0oWXXZ+uOvf4NJKHhh+deWZh8Vb0rAAS8AxDDF8MT4QwAh5/cgZWbfgggBGqvKN/MJQY3rB7wwzOhnIJkVYTCW+GGc9+hdJQJU1CtOGFgEeyN2S4Gg5W5+FnawoD1xHOPu+ctN/eexcqTGkstRpz86DQSo12l/VqFA1ms6P9hfxQK39ld18dNuLKP8JWn/vBzMMYTxaJcNW4UI1f9V9XER1hgPQIeY7s0hhOjeZIGm44f6MrbxhrHSZlmqYTlGCTjeCknapcwp/zzMV9+FfD9Dqyj4Uo9xGuGrfqH/frCwZoaPh5Fhb3Tg94yn+kf152U7r6nCPTSGcovf51ryu/avLDH/6wsHfsm5qZ7eOWd7tbWXG8Is/hrQ4yuXrRi1605KQyrFt4ih5DAZtKw4rVR2kIzzgFl+naYLbLTMiws6Fg4IaGc889K8sID8lCYjNNpOHcCSYyjxi+A8vSYNh2UOmKAkvXQVC9KXDAmE82MDtaFyT9mcQADg0aYFbumTqB52E9pEz1AtFQOoHOo2GXBe+rYcSzj6h3ryG9AmWWtJeXZhWRfsSZTpkGFQOmYt4y3fcpr0uv/ejX09tecmAayvICG0INxyweS2ebSC1qKCDNO4/J0jQVNIUXXQdDEuM9Tue9pWpDBLUw6j/mmGPK9mLDBZWtYcEhNpa8xac0orq2pG07sxlDGMAce+yxJR0KLKcG8lNGeYfpvuHGDGVd4C4DZ5hyTqw+dsaLLqHR7qR2MwuO+QqoWYcRNii3Ojx4hggHhpBQkkX4eB/XCAvVd+BeXJBOxA9EXH7K1ZvPuoCBGxpUW3ENB113Zw7OcVS5nIp1xR3ivtoQveE4iKEk3kH1GmHjfVzjPiCd6rt4H346gitUh7OVhW+TDg1vfCfwC3+Qb/itCgZmaFhw2eVlaNj9Ka9Pr/voaektL3x0ftNMJxx/fGGz2DEFEPtA7Ni5ZdTftttj256tSVgn8LuJOowdU/YeY+NOo3BPzoifMsfKCYnWBLB0q3tOtWDgQumkYQmnZh2GCOsOhg8zFu9ZSpEvxKO0kr841hoot5ylrDy2CahfSisNaOgwnFiptIrKkIbSzDnMhj95GNoMd8zuCbYo17BlzUQ9fOQjHynfLC/fISxYY1F+2w6srMapntFJe7FO2izS5tEkCk+vr/F6oVOZXVg8YlCqQ1QpeypIU9x1YVyfSQzg9PGOHUGjWF1EeaiAQIdaUQ4uYKXT8jlqefrTn156vg/S8HF2jTT8+tJ0OsKGijt0BKuNqGcq9rG6YXyLXUd1o605IBTcc4mwiIo44yVKslgTwlE4ihjgH+yW8xx+K+uMs41mI82e1Ui35DH0qoks6Q9l4Sv7G491UNO2yIvjRzao+nHS6y1Xtax+UCre8VMZppQOmJNmNV71fn106j2wRFjEfkP1StDQAJzKYpShsggl5uSELuZdOgxqNm6vCjTGZQsuS/e4x1bpzF/8Nv31okvTTve8R5rIwlR+mc4777yi8GEWZhhh1uUjGH8QwAhchDDDhDk/EO58l2FCJyZs0huoAMKRb2FMouzSpaoODaM44sqLMGWNY21xy9WNwRMWzzkn7b3vXqndMF2anZr5OtTJFDtIys/1EAOnR+g08lw5N/4Z5/whfe1H56SJdiONTowXTSLOhFpNtzjUj3PhDJxn73EnLN7Vsw5mmhXvOffeu4YzBQt/6Udc1zCC5UzR+LuPcjBaNZy6F54/rhLPkeegY3A6grWGzkh64M47pL3uv0saTq00PDSSnvzkJ3eNKzNrNhRh7YYrQ5MGNIaDYcIQYwbhnnm5FcvnP//5ZdopnE5jbi1+7I4CjSf9I488sviZmvLjUEs0vDSEkx4IaxiJ7fDyF1bZpIHt6iiGoEHHAE0f89Bg+piH4mYnU2wjC2t+arUzvcMoa6wcBm5owBM6qZ3e/fEvple+9zOZ2rDnVBaQaAJpzFgQEfIIf9gvto06UR/2DCyScQQCoA5+2GGHlTgWqWj5CLo0fYRKcWgpcZYNHQPEEc7OwuKe6bZWM403htImFptYrxIYM8sFbFlYrB1b5o9du4ZUH/cRFuI+wkaYmHVQ526oGECO0My9cnbaqDmSNmvkeX9utCaztdxgGlDjcyEjmD5y3vGLML338Swsv2p4OvsNuRNUMTAc4ZwsI7BiPvilb0kXXXlD+t03P5WGm7PT857zvLLuz55AYwprvwXBkTGr85EOOOCAsragZ7MzsLCE2ulDGLfyN/OwNmFDi8UbXIFuwuIQ9TVB0hDjlE+/lc9i2lDCKnp9xgCuNZydHrIve4QsyXcaRV7oEBh7jjYQViOi7uoQwM99hNHYDF01Nn/TUDOIiBPhDTHSqsYH99LBOdZnDGBHqLfFrw0MXEc4+9zz0kP33iM96GmvS3+54qZ008/ynL4zK73+Na9OL3nJS4oaFEj45ubGefaHWL5NJ/wsXKFuQ4D1fxzB2r5hwyokWwbxyQZsCeyDpJ5mj8CPo2eQtn2SZilmF4xd2USoNDoBZ6ibfdAd+B1neoN1FesdR7C2YInaz6raeEqemAlQEOlg9k9Yc1nfsKQj5EbomuvU2KChI3SsKNbYMGHVGRr/+Mc/On4xqsaGB0OdMyOhGVMpQhbjyTBirU6lwNzcL/cFIh74oRrPhKhANX6Eg950e6FT+qVB4aph41k52RC4t2E1TnqJ91yN6eEO7fLPf/6z47RSFfze9763SNlW2ljk8lOxlDIkZ8Ya9PYk6EsvvSTHTukJBz8hC2azStznPOc5xeqWsGbJlhBiHi8dafo5lmrm/aCz0fbZl9huO0SqlY466uiSx8Me9rCiMGLSRjWsQyiT34ew5mAWQdHkx8SWl0+NVJR0LL1hSUfQ4Kje0qmdxypS46lgS7Z2Fal8R7ozKqWFo5Hbeef7pFmzRsrC0DOf+cyiqUOpwkiHOZm0TM1o7ZbXQNIgpZvCaWhWRTqnDa0Wmhypi2N4b5cSc3NTutgqz0qJeXjNGZaPKTvCiqFZNIAF5ec/l25gaa4aZeb0O5PLIZU8pFk39KpjqY7AknVtgpp3eKiR2o2h3NSt3PzUuhOpUf31lhozDu3+rGc9q9yXjmBIQGE0ZVXdelBe9TrTundp6ghDzZxuZ2HuDI3UsiM6zUoTjfF0/TXXF4EwOIDwUR4gf3gGiimId3HlH+HiO6B6H6iGifiB8Kf8co6Ce4tbhj15eE9GiVXRahryHzRQwjkzAoZe97rXvSsOiTCuU8+yGrYaF79EQiDzYcZ4MsJMQ4WloYl02a2dtN2/vDpttvHs9KDd7pHe9pb/lwXBg4o6WJlsPfOrMqyKqX/jWD3lY4hChiFfCEdQVV6qacfieU9+oEImxzB00cHe+c53FhbJyIUlM80kucO2MQtVbCPJIOqH7MGfrOI5ts+pG5VKlpKOq7LIn3BNvurtVIMAq7i+FZZ0U9zA6aN+zF1lqhCVzCZPBTIHJ6itLjQ6s9KsduYOYwtTpz2Wh4jZ6aCDDyzm8xrCaSkaT6exrqBs1gkIjToFyjS7YZIvPCq1cUfnNnNx1Ug+XAfwnnWSxtS5dA6w0YflEjtETqezr9GSNILR6PLSweTjvQ4iTb/5qoPYg6FzyctS+CB2gl4UhZJKLVS5llCGhuHyY6pZQhgqZuwTjWbpGE5QqbF6gIv5oRIYnFrOHCG156ThzkgRFoeLTcLgU9L6ggEjt9u5UukC6wBLXV8wsHzXcEE+IOT1IrajORZnRWEIFJcQB+wNLDVX0fu8IWBgZITGcDNde+uidPfHvCl9+PVPSK97+qPTl750fBHMmKgT4oSjYTSTIbkTHkMLyp6CoEjQJagR5rwPoxMzAqpx0jzBkBDnmaEKszazIRpR5mw2ygpPWKRp5W8G4PDxRz7ykSUOwdHsxFZ9v+kovUGcIi4LAykjDHWYp6e0+cjNaU6jlcazwOh3oVknxSKTBTFWRihW5+DHQkkHQNnU3jqLdQ7S/H3uc58yG8JZSP24C2siMw1hxBVeuFe/+tVlzcKswHtWTWZMnk2zNL7Zk4U1u6/EBWXSWdZ1DAxHyLWfGu3xXI7MHbIbb1Aq3XGXUwmXgfJ0AmV25R9TNNe4j/fxbaFUChcU7N4UNM6I0HlcI59IvzdOFRF+XUKVIwzO9DFTnjKo0BprBoM5fZwBrM3OvK5jYDqChczx1M7OspNNsCktWnhLUXNbCtfIZAOCHanfz/i5xo9occZy4QiMrvzEca2xbAxMR3A8wnW3Lk4b7ftv6RMnfC8Nd0bTf731ncVQxc8LEd5I/H6WRyObJVg9IwBSLbNZYPtgK7zO4+eIPvWpTxWhjqBXY9kYHI6Q3ayhRnrWI3ZIO2+1WZpIQ+nd/+8d5bQ01k+mbhbESOw6AqnfNNIUkDk+yT2OxiHJW18wQ/BbTbXcsXwMvLDIz9Iu3cCKNqi4uIG40q9xR6xTwqLGZ227slRNx7CuTevWBtbrGorOs7KdaEPCAHWEPARk6f6S2xanm0cXp9H2eDkIi3KH1G/44AiEMUsIP87sgIsDr/gxrjE0UA+HH7uEl73sZcWmoTcd8Z2mYihiVv/BD36w+HknHOvoyCficHGqi7JGOtKPeM5M9u4d73hH+sAHPrAkDS6+j21ENU1+fhaYfYh7LvzFmWkssVBamzCWDzXb6dpF42nbA16T7nbnOWmf3XZMF110cTEa0TiMUKh8CYgWm1QiSmdxZCZh9mAYOOaYY0p4C1NmFiqOtbPjelk6PfGJTyxxqKQduMUwhbBp3YAqm5GJMxEctQOGJYYqTOUZnjz2sY8tgqs6Y8Fkv6UFLOnpENJiUS1fxweTTfyehH2d0SGZupnd6LS+i+m+cx68YwF1r5zXZz7zmTQ+NpYuy1Ni5v3KbJbEslweyrOqnI71VVgoDYyw2BweSqPjE+mEM36R9txtm7TLtlvmTnBueYeyCXwKrpFUGLtAMwVWQhpQJ0EpOojZAmsr5m32QGg4i1fSsMsZhapc4eglnvGMZ5TvV8HWJRymoWE0kMZS4Sgc5OWHPegq5KWB5aOcYa/oSgiz2FVNE9ewmGVmIxxupaPZdqYjWtzafbfd0rnn+FXcvcuCmW/W6TS8+Ez5da6VEZ57sU6qmFGCMDMp/WtIguSgCZPKpbNUoW4QAKijmSjzHTrCJZdc0qGRW9XetSqID19WR6gx88DlDjnkkHJ/B44Qblm9rZPbqfRMP7UzyaJXFTjCcKb0Vse5itm1snA0a34aahOo2sUqGHuMTiJfxrTsBaplVbbuTf6wydsqxMNZLCdHPHzwtoW3pdmzZpeDwf0r/jmsIUlY3xjU6FqlVvXFNqL6e5HrCqocYSlzdta4xiIfRaixPIsdk2oJUPPnzU+//tWvimCkUglv7ACMuw6TWJnK6Ha+Rrp64eL0oKe+IW226bz0gJ220xrp7e/47zKe670aRJl0XCbqZhDsEnQIAtkv87j9z3/8I7Vzx/INhDaWzMpPoFNORimsktkrGKMJmD/J4/NoHtcvzmEIa76AECcMzSYhTccj4JFDvCOfkC/8ioz9njqD99IPU3Z2DoM27FRRFRbvUEo9/fDDDy+VR9hCiSqBmtY7FX9ebogzvvPddP8sLRPCJETPT70bVLMy6DTscMoNcN1wumExOu2kn537i3LCmaFDZ9HpSOmEMXnpEIQt5WDuvtsuu6abb7ypCFY2oIAjbjSi2YAOL47GI/FLg7C5zVZbp0W3LUybbrxJGh/NskijWTYBe0+4tJahA7KGYtLPKsmsRN6gPITRgw8+uJzwhjuot0HuBL1YMjT4aJWNojUs0y1TIhXMD/tWIZ5DaBPHuxhOXFdGmOsKi800ZrjRHXI6I2kijz6NsgNKPlDlNlHWuIJrhI3ycBBhInw8g/yj0arhAtU8wH01XfecX6D993//9yVlUBfVeIOGgZw1OGCTZVKjkSs1dwb7IBsaoPCJGqsDA7nW0MyNPpGpst3JwmfuDOXUfj8LPEldK4up4kfHd+0XZm0SxtrAwHSEdh6Xh7Jw6DcbMo8oxzCzUKTQWVloTBq5fo1KcARyUL/35BLvNhQMkIo5zxpuXZS2fuiL07yN56S9d90xtbLfYR84rGgASeaERRI5LRxhzUzAT/mavRAKNa53hFozCQYthDam7VTVtHosmsyMxP3Sl75UGpwqOA+RRagkJNOrEC4JyGZSwiqDGQTVr3zMSNYlYbAfppw1rF10srDY8AsNWU7IAmJnYTr2K8enf/3Xfy37E3RWjaKBSeamcKZqYU6uAa03kNipX3UuKlt6AGpejaZhTXHtW/CM4g0LrqahwplOmhk4i1nHMIU0O9AJdSDqYHsYdKD1CQMjLNrg0syN0sqyYZbD81AxkoeK8dw/hsocnXJHQ9MpaBjSuA6i0TWa8sdMoQrPIdnH+/ALuNchLEoxaQ+/QDV8pFV9v65iMGcNw7kx8r/cHcqsoZklhEb9416rFQM5a9AJGn62pz2UC0WKd4xO3QnWFAampofbw3louDUtTovS4jw+dNqdtCALbSyScQys29XY7J4Low6Of4TjqnGEI0C6r/pX76t+GyIGaGiYSJff0k73esxr02Gve1J61dMfnc74zplZCLxzEdRIt9Y3aOu2zvePecxj03e/+510zbXXFtUvvT6Td6pl6yNsADyzH6ACJvX7RusBZAVqaB2E4EnYNGsw+6AmJhRuCBjIoSF15qS5mQs8aNu56W53Gs7Dwki69babyzQx9PbM2Untm00eW7P55l0pXgPaBGM6JJwFH8IcLmHKaLcyodIik6mkdRFpWTMw3dRBpMMEnlC6IWJgOMLwMClBGRpFSBx3dE4rS/i5YQFVm+aZJq6sxC4+LoA7xFKyIcGaig7Cb32YDUwXA8kROlTL7ZHcCdg3DKWRTpYTJjsBoGgse1Uaik4AJ4hOADgIvYAl7g2pE/RicIaGHuBQ4XqxrHdVoHaoNvDy4i0vzSoirXCR37qIgesI7Uqlsj42hveCVtH797///ZM+/XHCCScUuUB6AcMQIbIfDD/kjekgykjIdGUIsy7LFwOz1tBodtLVC0fTpvu/Nm26yVDa5773Sueec14x52aNROtn1mAs15CxxmB8ZzllD6QFJlrIL3/5y8ViyVBAHtBQ9igIY9YhPpWyc4h1FObxBNJYP3DGJNU058xEYa0zmL1YdyCMslD2nnZTGVg1O8fRuCv9OJV+kFFdaxigRadUDFMWLb4h7f/A+6St7naXdPmCBenpT39GmQqS8JmOh/m6cZ6kTwCkFtYwwlE/C+u0U4KhBtFRxLXPQVwNRt7QKaxHMFtnkYT7EJylyzRPI5thiENGIV+geh2GH5W3xrY+EabpfqrATGVlDHTWNKodYYDWGhydM5HnDHmc7bTLzwIPZ6GxCpQNxvwY9/uVu5/QJ5xGW9539r4PquYv/355e3ZfvUaYQcZAzhoYppTiNPKsoTk7jUz+HHDVoTJO44Sf+15XjVMNB/3eVV1vWgHvpso77qvXdQ0D0xFWFChvUNTB1bJQYgWnWBVIQ1pcFYY77yIP+fILbrmyGJiO0Gl00sI8NFxy3fXpxoW3ptF2Kx1z9OfTUUcdVT5UhfhY9wQ7z//7v/9bKoLzLq5VF++Fj3tjO9sD92waCHvSjQr1PuJW04kw0UDV9MkOrocddtgd8qqGjQ5T9SPXxL2r9IVhC+H7cBfP3nMEXOFYTccMh1ExRLrC95ZzeRgYYbHZaKbr86zhnge9LW2x6Zz00N22Sb//w4VFcDvxxBOLgGc6KKxKN2vwkVTLzlA0m7BAxTbB2gETfH4siswgCHOx10F4Fk32LBI67clQB8ziHe/vPX+zFJ3CjMVvSdFqEjJZK0tPQ5hxWOv4xCc+UdY5zChsypU3QxrpEFb9oLmd0Mqg3DbfOjNSON9HkCWs2qwrPTMf36pcZk2MZZQLvDfVVS5lJyh/9rOfLdsQTK2lZWpNwDVTUoZ+w9VACovN4Wa6ZWw8nf+bP6Ydtrlbuvtd75ou/vMf0o477VoWkWj/SOphVRS9HmWwUlJhxufYji68sKg9KMJMQsexEqlyNIL4poE20ZpuSiMO04zfsdLxaB5ZP2l8+apkJm1mEmYN8lI+U0fpRh46Dq5jZqLzRRriKVvIFPI3S9GoOokd2OBZY1pzEU85dHbT2JitKL9vZEJn5qKTKIP3yqlc8ulFVVgcmI5AEFOGqQQt71Cb3c0o2SYVH9gLaVHyaAA6hH4V0A9Rhg0J60RH4Iel2miD1WKt2D2WZ6uZ+X8Ym2JxGh0XoFBCFdi05+l2hA0RAzl97IUOgVUa73UC4zVWq2GNkVivQy8MCcZ9LJ7pu3ETK5+OgFTjdgw0R3DPr8q2o4EjXFyF44IDGLONr/G+xtK4w9CQpcxO6ODXBjQe4Ssk27rh1hzMRGKzcOkI9PGoLtA7rgZ1rq6G6lJ8sVsuJqu5d6SJZiMNT+TZwWQYZYq8dR5Y0bJUOQvgLpEWrC1iWFu4g4wQlalSbBWPuXqvo8jo9eutyFVDZvntsXTl4tG0sNXVprVzfzQ/dpZQQJ6cuXzkXy1PP7+4N7WsvgNKGyBwCgvVMBFufccS0tchnvSkJ5Uf+KZ1++hHP1qErxDSKEEoNj7+8Y8XxQYjUEu7UdGriiwNpGtua6VtHv3q9NmTf1CWmxYvXFS0iKaJX/3qV8uMwDBCF6C8hEInqNmeZlXyc5/7XHrta19b5taWjJWLksV0ky7Cd9AL8JOe+TZh1DdI13Y4HeLDH/5wOdaOEsl3bwhYIiyqVBVN+laBFB8UErRt2IfKI6GbmlHghNbMCWOrCix7OA8Ft4yNpq//7FfpAffeLu1yjy3Suef+Ou1yn51K45keWhI2K3BGg/IYLihMKE8oXCxHU7poPJ2Y4kUnoJ0URtlp3uRHCUP5o0Px1xHMRnTyqAPf55dSKXHWRwykHqEznCu+k+WATpYSGmOZP89K7UYrs6yBneGu8xhIPcJwFgjyCJ9azdtSqzErdZpjuXD1DGJNYWA6ghNShtoj2c1OQ52xPFuY1TVSqbFGMDAdodkYTTe1Fqav/OSX6Q8Lrk2N1mj6xBGfTZ/85CfL+F11lm5drea5kgk4izuubAxdyQDV9yE/cIajeEcwdPVc9SccRxxazghTDWvhiEwh3Hve857ib/GnGoYbdAyOzWIaSdcunkiPeN7hafttN0n77bpD+vOFf0sPyWOYaa1laMu1pHrzfbMZFU1gJOSaSRD6LEVbztVAtrWJZ4ZDuDQDoW00I7L8anHKtJhQ6PQ0amunp8mP2lpelG0MUwmdBEfL34Roy8+EZnE8y5sAbcZlFZOA+rGPfaykEUaxgwZlG0ibxXZrLF1+48K00ZxmuvPs+emG225MG8/fpBiSqmyVidKq832dwcwhprhBiXQGbAkcjGGJl8rZ+YrORBaWM+WMGYPGw0nYI3iWjhmFPOQnf7MHU1P3yqw8nmMqC/w4Yek6zHZe/OIXD6SyaiBnDcPNoTTe7KQRbZyHiU6am68OyrjjmcTTQeg2NFCVEjWuBuHfC+9gqvcrg+hMMOgdYWD4FVM1B2jRJrbzrKHdyD1iJfumxlfx1U4AuMBUjRxcYqY6AUhPOQaxE/RigAau3ABOVcvUPOEs5uzGWt0dzb3AQVA8zeCyEHFjCPHsKj5X43YMjs3iUCfdsGgs/edhn0tz5s5OO269RRbavlSskph1CaMhSee0iJ4dFxwbUPjzI8FTLweF8zfLcMayxTWGnmQDRi5AqCT0zSQnWFdQFRYHhiM4NgcH+OwpF6S//PPyXLLhNHvWSHrWs55VpnGOwvOzf9YBfIB1BYIesB0k2WtwDWynke1v1hd0JAtXOrv1BbA2YY1BfP4bYifoxeAIi8PttLg1kRamWWleu3umc7M9lkvY1fNH+WLGEON/b7l7hUNcAcSrNrh7ncnxfRFmQ8NAzho0vDJEW+W7siKZi9j1qKAbbsWoeGXirO8YyFnD7dBYOkHcL41lNWi1Q7uP5xXpBNU0NhQMYEfoApcg+LmGsqYK/mSDKmgODQHeAY2jRiU7TAVhCZ8QswrL3hsaBmfW0Gyna25blPZ82qvT/HlD6QG77pD++qe/pJFZs9IrX/nKYrZO+NNIjGP87B7BkWDI9o79hFmEI3oJgtge2wKNbMMK2YEa2iyB1pG/jiNv6VofYCLPdJ46mr+9Eeuz/DCYs4ZclPFOM110dTPdMpqL1Wqnm265Nb3rXe8qm1ks+lhDQPHWC1x1YFvIYiML1a8tY3YUmSIaDswmyB9mDj5aQ+sg9kzgKHQRGt0ag4r5l3/5l8IZzDaCs2wIGCBhMSW/b2oJWrcYbcxOs9sUQt1fcOk3S4hxn5/7CGdIMBz42R/+0mf36Bxn6ObX1fa5FyZcgD9uUPVb3zDgs4b1t+IHDQM+a6ixNjA4HaHRSa3USe3ObandWpjGMndYcMnfCrcwlmP7sU5gDOdwEP4c/7ivPkd4y8VmIfGeX1x743L8pF9Np+oi3PqCgRkaGkPNdN3NC9O2B70uHf6aJ6V/e8q/pN/98cI0e2Q4fepTnypGISyTrRcwM3fuAeMUQwqZwHhOqGTlzLKaIYk1BzOB5z3veWVGQRBkMJK/uQiGL3zhC4shi/UI1kxmFI961KOKsQn7BZ2HYQrh0mZcwikhkxGLTski+gUveMHkV6x7GMihodnIVJeFxNkTC8sKZKfZSP/824XlMAnSvoZW8aZ0zg9Aja6MTpioBZXuu+++JZwOYLrosG5hxHNghtmAzqLzg87CIIXxi4YOitdZzCh0BEYrLJ2YwDvnwFF7hFILXusL1gthEXtH2biGNEwnZ0Lo1LHMPnAIeynWNyw1a5jqRI01BQ2pI6xs41U70Mp2pqkQBDKTaQ4KDHmGQmjkXn9muauxQaORe3yHsEX4Cm1cUEGNGjXWT6BzksDLX/7yYu0fKAyB0G2vCME5mIFrdVjsZRLBOIgWZKp4rsaB3niBCBtpVJ+riPT6pbOsd1BNL8KuCKJM1fvl5VUNPxWqYXvTda8+o056EenXqLGqsAvkLW95S5kIB4belUEyMPky6465w0tf+tJiMmqLiFm8Wbg1P+oYKh1cxaZzahlHXdlQTsVCZeOEBfMAC8Oue++9d5mJm5ULpwCsBalrzPpj4dgP+Jqtsz7Yf//9i9qGXAvyc8iLeGb2rja6u1dO6SIgH2lfkbJZbF4VAhL3JS95SdFCKPub3/zmouOkbXCWu/f8H/awhxWNhkmmqwmZOZAz3ZTbZNZPiKlfJzfSbIjH72lPe1opp3qgzlJXTGnpQH2TRXbfSt1Vo8ZMgmYOjaHtwJSaA8SFYFlrIC4dlrYGsSF66jjPD3/4w9OTn/zkYvnhHaMBGhhEJN7LXvayov+1zwzhIKRzzz0nPetZzyw/vYZA7nvf3fO7hy7JN4gYA/IekfkRBAyHrhhxsDhFTAjr0EMPLQTk45QBIdEv01JBv5F2OlAODuOhX0aYGA5mSf/sByCUb+ON75Tr4WGlLl74wkNzXfx1yU/LEcvUFabpXFw/JIFx0EtbF49dutKRrmenfRx00EElfZspMVgMtUaN1Y0yZXB6qdNMjdJTiaozCwTfb+Re/kpeEKhRmGWSxaK1i348tf93IHqM0m7p1V/HNWosG/2mDEsYwvve976iVNRRY4RebSi00CePxrKJpEpE1XKuankjLddyUo98POfyMJAo5WrPy1fGEuM5RA7vyLeOfKf3HVH21V63NWpMA/ojidc0uC9DoFAkquqwG1qnpcRTQaYYZ59/btpnv70LY2g63w3Bo+Xmonw3ku+Hc9js18xx8r9mOQuyRo11AzEwAQME+jCSa6AoFdl+UeRR0FVBoXfccceVX8lALAgH3EvYM6VhvAuiAs/uQ0k5yAjpwPXKy65M2229TeaUrTTWGkt/v/qadMlNN6erbh7LE4GhNNsvUzKrzEzhggt+n753xhlFOePHIyhR42dUok7CRZ3Rp8SZO/GOf9SdZ4g4oI6racQ1/N3H+0gj3nPxvuog7ik1KUF78+P65eWe3oOuyPdW84WIGy7S+NCHPlQGHX0iwnOmqk5Lo1+K8BGHYyamj9KjRBz+wkCkBbUENn1YEAjlfKAwBNIBhkArHg1ibs5OUKOrfEo63ERntsWMklEch1k7MMq82AqBnUJWJTSwdKxIrAuN5BthweWXpm22zYwxF/nq29rpkJe/K73vqB+mzx//47TlFvPSnvfdLg01MlPoNNKH8re/4NAXlApVPxScZ599dlFAOojjIx/5SFG8+oEuKwyUi36Ei7LQVnwdHXdGjF/4wheKEtY2PozZe+3BYBcBsb9kpGtzDiKk8JWHnVvSRjDisaNEOFY2GPeyw/S7UNrVL+Upq/MhLDUrJ2bmRDmEatpIMeosaoeJScMJdtrXwEDBTG8jLiUum0/lR+g6l9/w1m+UUx8QzqlzRiLE7tutWtlwpL4pVz//+c+XOnLEs7rDaNybvjq5zreoJyswTsWjMLbSo39hTPxPOOGEIuFS3NYMYfroxxCW2CFoAHaZOo6K1pF0MAzAvaVBI4klMdp/GnIdSme1xZBWneZdR7EqEIbG9qyuC4hR59xM2PvsY8rQSovHJtJv/vr3dPPoeGrnfrbL1ndLW9910zTRGSnfPdT2g/PXl3pRTxzCtNRotcUzYtdZ3YsjD4pFdYUYSRX8hJEORY96I0mEgbUVHISHoWgHhIrZqnf3DLUxboSLqYQ/42r32kC69vpi0AhKWO2EgOwDRsg6hjDaWJrK5UfktLf0hXeVljDe6QMxQrvKVzx9yveJ61v0D/0Io0DEntUHpuDbpam/CYMZqS91JD0MARO0YqOOxLUaQ7LABOQl3IZ68tHKAqO2ZK++A0sxBI25ISIYwnnnnZv2zQyhnUWEojrILldSmshSwXCeRlA0TjgtOksITXFyp65RY11EP4ZQ9+algBF0lYndxQKrDV3VYSczgpSGM2MoqsaaGdRY71D36JUA0bjXTUeyMhXjQrx25VY3lE0+8u6Xr/f8o2z9EPE3VAlyQ8FSSsUNFdHRL73s8rTNtvfIEkA7jbba6Zs/OCed9YdL0q//ckmexzbSXTabL3D+30hHHvm5Mr93sKs5LwWYepQWpR/9AYWfeS2FI6Ucf/Nh95R3TJWFCS0/HYy5NYgnPXHMx10RJX9xOGFdKeMQrXSkDd6Zh3tHb+DsMXP10DcIL33tH0pC83R5gPx8izTphKRBHyE/YZQJpCO+cgkvz2q5hOXoKYTxXprqxPsoZ6QHwtVYvZjWKsOGimAIl1+2IG17DycddNK1i8bTi9/64fSF7/wyffun56d73/MuaY/d75WGcwduNofSX/7y51yh88qqAQWg32ih1KPF5/df//VfhUnQrqt0DeDkZ6cyxPEdNOuIFEEguC996UtFqagtrPIgIopEqzl+doQy13lyjhVnCk3D7pmm/hOf+ESZFyIs2nzvaPQpMfkjPN9pJciKkR2uFIWUdhSLzpxjAaov+F0bzIESMuJ4PuaYY0qaGCGtvzKwYznyyCMLk/n0pz9dlIOYhPQf+chHFkWr1RKM0EoHZaf8rL4wZ7e87bspYykzoWYIqx/TWmUIwtjQoAOXjp+JlFJRLZAQRtNQmtA3s5vbHk+zGlncpkvoNNJQDt9u324xKb57aYVf9RrvIwzwC0IFUgKC9hzhA9U0orzV9CJshDMK85d+hI977zyHC39A/KQDm68izZhqeHYvfOQDEd81/OIZwp+LNAPxXE2rN0yNmUe9yrAM6Ly+3ahtdAfPdcessb6iXmWoUaPGMlEzhAEFiYVobj5fo8aaQq1UnERMlRZcdlm6xzbbpHajlW5YNJr++/BPpaNO+WE64YyfpnlzhtM9t9oi15r5cErHfvlLaSITLQs5ykLKPeKXXw1BzNK0rdxekFgpQOjvfve7iyLPFM1P0DFbdiCMqRttPrBKZNHHdJhikgKI0lEaFHosECkjafKZ+gpDqRdz9ho1lod+SsW69yyFrtERheF4q5POOO/C9LWf/zOdctbf09+uuCk1hygTJzIHSen6G25asjRndcGKgP0AVgO+//3vF9NeZ9bRwlsBAATr5CcrCW9729uKbT4FHwZA245BiIfgrVxgHPYGMF2m7MMAvvvd7xaTXb99yVlGlEet76ixqqiVipO4Xal4btp7333KESet7AfNTGgTmXeOOBshc4JWZygN5RDNTju1O82yvm+p0QlO1c1crtLkQste9a8SsOeqVj7eRZzed/yt4ZMg/BKBZTwnRlnaq1FjOqhXGZaB2xnCyq0yRL1FnOnGW1lEeeXjPvKspww1pot6lWE1okqQrqsb8jHVcKVXiPsaNVYFdQ/qgV2OrUzQxvs8OchTgrE8dRhLY4lp8KLUaS/O9xNptN0q+gOOWW4Y7riP0duVY4VIWRjP4cQJF/EinapfmP/Gu3hPEUzX4D0/z+6r4ThmxRTHpEAWjEyGI21OWaO81fzjnTSddRHl8D3SlE5v+HDeKVuk0RvOtXof+Ui/+t2u4YSzPVranqPM4ehXmF9HHSijskY5uX71GNcoZ4SLMNxEbu+2/Lgybcxxsr+0KXkjnrDSCVfi9qTFf1BRrzJMIhrp8ssuTfecNF2++raxdMjL/iu9/dNfS5/80ilp4zvdKd13l3sXteNQdl878YR0/Q03lFUFSkFKPx1WB0BADo3h58yA448/vpjsOkXZaB6Hl4j305/+tCgQdWaHnlBOUkqKr5PZ8xCdXF5MkXVCTIZ5stOdSQdMpK02fOMb3yjEKB15eqfjvuc970mPe9zjyrRIvpiZcsrXColDUkgbGIdj+ZlJO8/gHe94RzmDwNkNpB8HolCiOlhFn9F//FAejTWGo4zMlX2jvQ8OaGF+7RuEc1aE+vYLiZ6V0V4QB6IoizjOOqBgVU57M6ygKDclqpOrhVdO8aOc//3f/12Ur/KSvoN8lNkhLFaCKGjjVHBp+VaHumgPKzrCOPnKoS6+z+qNepT210/+evpjLtu1Ody8/J3nnnNueafsRx99dDG7JoJrF3G1s7q1MuQ71b+pubzFWRNS5PJQrzJMA61M6q2yzdlPhKd03c2tdOVtc9Plt85Jt7UyB21MpGHvcoiJVnfu7rAOKwcO76B/0BF0MEfCs/9X8UYGHQ3h69w6Cjt+HV+n1Wl0TiciIXwdyNH1iMtvYdDviK/jOVTEPgAdT1oYkHLIHyFQctpDEL9r712MTuJiUogKAeqgGBZG4nAUcCqSdO1JwBgQve/qnZYgVEpMjAhTQGR+TtW81CoKhoMpBIFaPUG88uavvAceeGD5vip0UHHVG0UpQrMvQl3a6+B7waYy5UHIyqlu1ZNvll+MxsqpDpTTEvCPfvSjcuKX/RrKqd79VgZgRu7tMcF4HbyiHv/593+kQw5+Qvp9btvvffeMtNkmm6bhXB/ewcknn1zqUXtaLcJYDLIY6TOf+cyyMoRBUwAPMmql4iSi86ysUrEKHdKqg01A6nQQ4dsQlo6s01r+rHFHRPubejiqzm+BYJzL09VgQJgVRk+6wNQxC8xAmuKvTL+aaUy5ykCUwhCMThsqEDGnkmxJHoQGq1FjdQFjMiXCEEyzAksYAuWLOWQ/iLyqBDK5KBc3SzAohIcZkBLOP+/8Ik7eDrYInfKva7LUTO1cZndUj3Y7QnzHsr4n6tE1sDq/P/Kp5jlVfu0Odert76KE1dC318HSqKZb/b7Asr6zt16WFbbGzEBdk1x6j2Evsk80Rm9DmPPZp45YVhVSbk1058YcBkSZNijw7UWUa+Z6aDpUdTQtbC9OV+ayXrJoNC1YPJFuGZ1IrXaev/qYRp5i5Ht1RLmmjijEKJj6EQTwJ6azWnTwaExTVgekK33KPfNaJtRTtaOwnczY6BMoDA0QFGidHF8a2ovY3P3w7slPlJ6UmkccccQSZhqQnvDm0NKkH6m+ryK+X1rOUhBuqrA1Zg5B670033eVQQNrdFpeDWUeRBFlbmQuRbGlU1NQaXDhKIYckqEDUqo5DtzhG5/99GfSpptskq6/7vr0yU98MneUhWl08WjhTBQv5lrmsLTF5t2UbTqkdJ3Qq8C9hV4diI552YIrc7m3zV1/KF23sJUe87z/Su/4xLfTJ485Od1183npwbvvkJqIrdNMCxctSmd894yiPab1Jn5RzP36178ufp4prigc3/nOd5apCMWY93/605+KjgGxYCTqAhHR9rN2fP9735f9f58WLVyUDs9EqgbutuXd0gc/+MFSLw5PMSdVX5iSA0goAvlTjKlfdWgVghLP4SeUZBSGViG0JQWfutf+R3zqiPSQBz84/TqPGne+8+bp7xdfnE479bRcMako2JT7sgULcvwfpe22366k4Wh1Kwj6B6ZIWUdnoizqgUIOcTtIhVMPVjooDGnj6WukS7Gnv1HGaQf+TLHtD9Ev3fsO8ZTf4TDMw30vrIn+sT6i3yrDUgxBg9CG0tpqcEtaCFwHiiO4LC1xNL6WznRsmmSKKSMfkdvyjpHpiiuvSDvce4d00803p3vtsEPR4GIkOotln0MOOaR0TB1YB9fI7r3HZNY4Q7j8knSPbe5R7BGsOd9901npUXtslx6z925pn/vvku662SZZrOrkUXNROuusszOR71OUkIha2REHJY16UieYp+UpP5CLQWC21svVlTi+kxMPcWocRH7wwQel/R760CyRtPL9E0rbNJrdehCGdl/6CMnSXJyMROPOSROxGd2Vy736FEZ5tV8wKGXdeJON098u+lvacacd00Z32qj43TMT/p3y/S677lpWBDbeeJMSTll8B6VZrDw84QlPKIwKM6ftVx4dTjko4vQj7WxlRRmUP9rZVf8CDET64lgpwexcibX6llUCce3l8F01M1h59GMIfVcZNIqKDiKJSves8XvfV8E/RL4IC9WGq95LI9IK/958q+FXF5RTvudOrjLIsdPJInYjlyvfT+TPKOXM93ly4cCkHCB/Y6Xc5X1+rn5zuH71EIhv5+Lbwy+eIeL2vov7eA/y81z1g2qcKnr9+z3HvWu8h+p99V01rr5QDbc8CNsvXqQJ1fsaK45pmy5rBJXtGvfx3O991fE3anDV+94w4eK56t8bbk0id+fi/Gs3EP5wvg6nkfzppUzN/F35frgxkUay6y2na/Wbw7/3m6quGq7XL+JV4/a+q/qFq+ZfddU4y/Lv9xz31XLGu2r46n0898ZZnhPHN8R9b5pcjZlHX4awIaORh34OW+j+76Qho3snd8hywuJYlgryi85IWX8IfcuKjH4zARJAOGUIM9/lQVk5cQLKPt3v8L6ab431CzVD6IF9DK08V89CfprIRParP12Ufvy7C9OPfvfX9PerbsqEkJlEdn7abSLTjqWbD3zgA4U4EIk5O31MEBh9TFz5I1wuiLL6HI5ykV5AHC7SolQT1rO0KHzpAih4g0iF8y4I13Ok78qPZSV9UORNP2A+GfmEv3Q8RzqRr3csByktlc9zxPX9cR9p0R3E97vWGFzUexkmESPj5QsuT/e8B6ViK121aCI9/dWHpcOPPSd95dQz09232iI9aNd7J7IBkfX6G25MZ3z3u4VQEbF9CAjUgSZWWBANRRjFjRUUv8PP/FgYmvPTTz+9iMFMiCkCad792KtVBisRCIniEbFapj3mmGOKAo5yUHz28tKUL0UdRbB8KN20p9UG32VlQliaf/6IVtpWJBwHLy/EfdpppxXFpuU/4a2cWB0Ia0urB/Fjs/IUj2KPaO+dfsQ8WDwrTvKRP9Ngx7X78VthKAh9d421i2krFTdEGAV9+7nnn5322echuWLaaVGWiC+77pbuHob8vMXGd0qbzZuThrGLHP6aa65NG82bX4gCkSNwmnuEZ4XFKgoCoryxqYjmnPbeYSZWaBC4/QqWGmnSadylhaAQDuK3jGslgL82ogSKubSRXlj+GtY3uHrG3IPoMAHhESjGETYCRnCdgb+4Vj+k571lPisH7A2e8pSnFOYivO9UdgxKXvxIBMoqXxKBNKXhHX9x4pti1aHWAax9TGm6XDOE6irD+Wlvqwy5GkLBmOWH/D+Pds1ZRcEIfh1amE6yEapGjXUP015l2JBBMnA0WsoE32m0UquZ58fN0dRqzMtyAWZAkeZMxaJuFKVGjfUGNUPoAWVhq9nVHGIOQ+2h1GzPzjW1KEsL4/m+mZqtokXIrKGr1SdZTCVZLU/iWla86catXqvxqveB6rsqIuxU/jU2DNRKxUlEp7/8ssvTPbfeuhge3bhoIn3mpG+lU876bfrpub9Lw7PnpLvdZbM8/7Ufv5kOO+zwtNuuuxTLS5aGlDTmxubulInm1qYiFHb0BiX9yy8v82iWeXQAFHKu3otHIWm+rTzOVHAvDe9p6OkmYgVAu3k2l1cGz8cdd1yZ75u301coE5jPCytf98JTDvIDZVBeOgt5iSs/5ZU+fUiN9Qv9lIo1Q5hEMAS/y7DNNltn6aCRbhptpf98/+fSN3/+l3TOBf9Iu+24VXrw7vfKRN9MZhW773KfQjR+iJWJLYUdwmHObX7GfJvWvvyQ6Xbbp3PPOSf9/aKL0w033lD2QOxwrx1KvdsL4jAS21HtcXBoiIM37Adhzi1dS4x+v8FKhBUG+WEmFHxOBGJe/vCHP7ysSjh8hJJSep7FtephBUIb2wsgrJOQ5C/9YCT2E9j78D//8z/FNNlBLMyEKQdrrF+oVxmWgduViuekfffdK1dMK7VyVSzuNE0UyhRhfp5GjGQ3kWyqaeTpBEOerkRAMjDCurfxx4EYRmLpIuqQHOQRGnb3/ISpat3dexfvA9W4rlFmjCHyjrTkjdE4tcmIbykzTlgC4SLtkGQsI2I4TvjxLvKqlqHG+oN6lWEZCOKy027fffYpzAAyWeR/nWKwNJSZRKfRSRNZQhjCCMTpQyzSiitilW5DuNtpfgmsVKwuIPQg6mhX5emFd73t7rlf2BrrD+pVhmkCadhYWJYcM8Vm2s8V5aq6htJw9kBm/ZgBGFE50wcEWUbb7F+WMnvc6gSCjrK4n4rAo4xVVzODDRM1Q1gJGHnDEc0p+XpH2H4QTniSg3tKw5AmVhQMg+h+lGF5kEeYGa8IlNV0w3UmoTzK7Rp1EfXCXzndh1+NNYdaqTiJIOhLLrs8bb3t1plTTqQbF4+nf33rR9Jhx/8sfeGbP0kbbTSUdt3hrllGMLcfKYo42nwnPzkHgEaelSLLP2cg6NyUfVYKKPeYOCNkcZgOH3vsseVcBHN3+VsBoNQjWVD0UTBSTFIwMldG1A4kkQ6rQibB4jB7joNZ7FEQh3WjZ3oDaVNIyld4KyLyoVRCcO5JCfqB8lIgWiWhT6AQpYAkNchXmXybMvomcaxQyNMhLERQ064Ig6jt96C8El/6Vjg+97nPFT9l4uzdsOohX2lJUxhnLDCfdoiKevat9CDKU2PV0E+pWNdqD/xm47BzEDqNNNrupD9cdFH61R//kH77x9+lq6+7ITmmvd3EEjIyoemYhx56aFkZQBCUd/YE0NQjQkzW5if+lviYAh9zzDHFpBnBOHINAcZhJggJQSFUxIGYHTZixcEeAycF2fuAYORtHohJ2JfgTEx6IMyBYtMJRU6iQrgI3uEiyuiUKhua/FYEIhWen/0IDrCxgqFcFJKWH2PkdlwaAjfnVBblEg/DMqr7BowOI5KOb5WmQ2J8h9+XQODqQtmjrOJiAr7LPgfxvbfK4bAV5uCHHXZYUc7WZs+rF7VScRI6vW8/d/KAFJoEv9aDAUwU/UFKs9vjacgqQ2M45Vl3GsoMQ3XpoL31xk+a8U4HjzD8wj/eRf6c+bsrJmA0PPjgg5ekF/HdC+cqfgADwEie/vSnF4YDIZ5X065CfGkS3cWJfISLsoJrNW7cR3mkI68IF3nFc6QT8aJO4hncR3nck4QwVnWAOdS6jZlDvcqwDATBGJ1X9XcZatRYF1CvMgwIMJpgQDVuR9RJtV7ch4QzKIj2C9db5iqq4XxHb7iIO5201gRqhjAFNIlpQrlWnL+l0So+0NuI/RrVXJmeIO7N5/t1klVBKdtkev3SpQMghlehLJTK1biwvLSWhX7hl5eWunDCc5QFEIl6Um5+U6Ub/r1h+oXvRb86mQrSUyYSNd1JEHoV1bLQ9VDEgnBG5WqbR3rCWNFZlf6wsvGqqKcMkwjubPvzvvvsnXIzp6tvWZSeeOjr0l8vu6UwgPe/4fnpJU87IIdmhzCcjjv2K2nrre9RVhfMvV0pEZkAezYXpqBzFgIzYmbG/CnyaNQpH//t3/6tdAaaf372ElDCEeOcKSCelQMKPO0k7p577lmUhvIRjuae6TPCduCJVQOdXHsyc6ZAtLqgfM5fsDJgtYNyj5+8rWpQdjJ5pn2myKPoc2X2zDxa2XyLcsjLScpETuc5yINj5UgxqnOz1jT/f/nLX150G57Vc9RDLIX6BgpI78WlL6CcpKilQ2EaTn+gfihG1al6oB1HyBSRlJPSM92zEmHVggm5A2ToRjyrLz8nQLEpX78bqa48i+tHWH2DVSF5qXeKWnGVe//99y+KU6tLVl6Ydb/gBS8oqyjy2GOPPYr+xopT1J+6trysDqTh9zF8p3QcGiOM71C36gXUwQEHHFAUxcqiTX2nOvVtBhVtxKTc0ff63FOf+tRSpyuCesqwAmiU0d+OxqE00RhJrYazELoKLUZL3Z8C754+9KxnPSs9/vGPL0SnIWn17WFAqAcddFA5KQjxYDhWBBykosNhGBpUY2sYzzqN+MJiBpbaEK57RGuZSKfTyXR+o5SO4sh8jEV4zF0nsSypwyEmR7YrkzQwAeWltFQuxGEk01GtDui8NllhPOIpl6v3fpE6mJdlSeU1ouvUwtDBIH5MxFKpK4J79rOfXQgUoSMeS43SlRYCVwbMRn2SEny/93Q4FIlWTDBIzMco6nQoYaRFgsBQ5BN1iCFaIdEG6tuGMgSnjZ70pCeVQ1/8ZgYGo07s90Do4lrixKxdEZl4yq3M8lZW+bhiKGClCGNwYhR/5VH/8vUsnjjqDYFjFJZTlROTwqAxJXWnfdz7XkxdnSqbsmAkfq8C84pDc5785CeXMqiPVUUtIUxCR/DtRam47z6FHfCzkQlzsJeBtSJ08j2/LtO4ffUg4DmczqwzhHLSvYb1HH7Cua+mU31X9Vcm0Ln4uwYijjDxHqabD4gbm6owgEinXxq9caH6rtc/0C+NQLfOu37VMJFWb/iqf9z3ovddNY3eOPFuqvxAGRF0dcOXcFHvgX558nPfm36vfz/E+2VdVwS1hDBd5DZhVowVqCDkTzZw9S/8ovo0RNXpGAjfrxRFJyEJGE1wfyNitfHivvcKGpozCiLUj33sY2UkIjFEXq7VONEpe/3jPvx733HiGj1NW+J9b7jqFdyHi+e4Vv0DveGqkH81TvXaL3xv2H6u910VVf/qu97nKpQRIfXGi3oP9L6HuF+efz8X75d1XVXc8QtqTAuIkJiOMF/96lcX8e7www8vYizrOoer6hyxZo45OJSUGM84yZTg3e9+dxH7bTNm3ENEf9/73lfEyDe96U1FNDa9YKTjZ+AwBemZMiBWoqlOMFMdISC9KPtMp11j8FFPGSaByH37dOwQzFvN78w7Eah5HUI31/TO3M6c0BzW/B3MQY0qoK7Nu83XhVP/FETCYy6s8ZRHWpRH/JVDeegbpE+P4OfhgoBr1FhRLNcwKX4OfkMcGRAgFwxhWXVQZRTue9Ebd3lh+r2H3jCeq2HjuTe/GjWmAxIuPchSDMHSlPlt/LjqhgiEhSFYviqj+mQ9LK821geC7PcN68N31Zga2pc+y6yA8jiw1JQhRkqOWGvJhFbc8smyOogMxLF8RZy2BCX8uiLOKrtvOO+8s9M++z4k+7A8gGY5SrWVRtKsyR9/HU9D2beRhlqtNN7q1pNpg7Vk9aiC+9VV1KvlN/WjTmF1EB69hbV6jW460puHb+WUXXlstqI3sJRoh6SpUK1HWL/Rb8rQ9+fgddq3v/3txdDC+jI/c2RrpDoPIvcLRLaxIn4acAnr4AjijDPOKExEeERywgknFAJw1p+4FGXy/O53v1vElupUZW11QN8ICxZcmbbZZrtM98107U2j6cDnvCa95cNfSR/9wlfTxhvNSfffdcc01MiEQh+bi0oheMwxx5R1ct9qDd3cn8RFp6DS6RoYuSA0RGaNG7GyG6BYFEddsROwGiG8+raObY1cfVo/5xyLpg2s11uL5kdhaW3aurk1beVgqKQtvvjFLxZbBOloL8pKxK482sE6uHagy9CW4jPEUX42BMLLj95CuUlQVjgYyPh1JzoO4WrGse5hWtufY+Twqz003zqcDnvmmWeWRhdZJ9d5KLVOPvnkImJjIkYljAWx04Lr/JbYDjnkkPTJT36yLGdJUxqYB039M57xjGKsEWvzax2N8dRpjKaJRistzszr5vbsdGtj4zQ2PjuNNmZn6aCR2q3R1J4YTz/+UXd//vOf//yyykDh5/sRD6ImeSFwo28wCvXkivDUAwnMPA5hUjxiEpSNwjNg8ZNo6odRjNUFDIQVHGJW38Ib1cUNqzdMCqTJ8Id1ovC2F4ujLTEx7ygwMSeMGRPR9mwQhDvnnHMKU2EYFdaI++67b1klkQYmEmUPhlpj3UbfVQYNvDziFK4aJu7DX8fHEHQiIx3TStwIvNfhXIUZBCivsp93btd0OXXG8vNYamWmkGsjtRrDeYrQTDY++9KWiQSjpRyvWg9VVOsEesPxj3wxxIBw/Krx3JOuwk88/q4xLavG4xd1zMV7fuo80olnEEd6HES88I/nQKQB0uh9X2OwsdxVhnrZsXvq8l777pV7u2lBl/ghk165drJH8XVTo8Y6jH4MoV7AXgqN1OxQGXZViZlVZNc9dbmdXeag+ZF0kEffSSZRo8b6gpoh9MDA76j1LJxn4s/ic2YATkxKrbF8306jmVmMOUYte9GjmEfTHZAwiN8hacTV9Ms9R1FIB8CfUpApsvcRPuJw0qKHoLjj75k+phpOWnQ18RzvohzV8sT7qp97+bv6Djsoe8NVr1zE48eqknLSfbhqXnGNb4w0quEpOilBq37C0MXY7RdxTD2VMcJU86k+11g11FOGSUSnKjqEffcuTOCKWxanJxz6xvTnBbfmOfJoeu8bXpBe+ZRHp5HOWJpozklfPu6EtOXmmxfNexwCakur+bQVAEt+nOPMKOhsvwUE4LxA2n26FdtdwUqA+brVBg6xfPzjHy9LmhSyVhge9ahHlTQp9uxYpNS1muFe3hiNbbnSl49n7WurL+UhpmRVh5IytiizjqRgtEPP/guwZ0J5KS2f9rSnlXgUj3bWYVQIlPJU3tKxzZj1JM21cltVssOR3sgvRrmGBaf4tllLAzNVBtuk7UIURh2oC0pQ9SAuBmGbMyZqh6JvE4bClR3Ni1/84iL+iltjeqinDNMACQFYH8xutNOd5w6lLeY3051nD5Xntp9xS3NTp9VJt91yU5ESXvjCF5b98VZOEK7Oq6KZHL/iFa8oh5liCjqvUd2yHSLUeTETthtsBWj8ET9CwZwQj6VgBIzYpIuQbUG2IiA+Lb/lYSsMmBoGYDUCUVJUSu9hD3tYWX2wnGh/PQM0TALxYWSWGJUBIzMaUw6KawXFoa729yN0xGs1wxInZoHBWIXyTcolTQezGliUW/rKJG8rT7ZoKx8GwyLU6lOEwVDEsZ0bgcdOQlaj6gjkjwn4HnkJhzna9qyuN9TBbCZRSwiTCAnBASk6YRZGi46gKM6zP0ZgstDoDOXnkTKtaDdaqdlZcz+CqowYCSLAcEghiBdR9cK3WGr0DkOZ7sgpD85UBWMJxhMrEYMC0xCSBiaJkWAgwchqTA/1KsMyEAzh/HPPLechFJVhZgbdFYWUhstCY56nll9v8rNu4yVep/zO45pBb9sgAH5TLfdF+KneT4V+fWBF01jd6Pdty6qLGkujnjJMA1YSyAYqZrjdyoxgIjvEzxe6f1uNLOo21uxopLNXXfhNhWq4FUHEq7pBQ79yDWI51zXUDKEHecwtzoLiaKeRFk400q2toXRzezgtbGW20JpInYmxNDE2mn53we8Kl6UUNPdeHkhiwhJ36R4crcZqcWVAojGH9+MnrB3BCMmCkFWh93QQLCKtBjirwTRAvvL3vkaNXtQ/5TaJEEEXXHZ52mbbPDdPY+n6hePpYc96U3rDx05Ph33xlLTFprPSXvf1q0N5Pj00K33ve99PizNRUhKK/+EPf7gQ2re//e2ikPOrRfZ5mN/aq0ApRkHHtJiYxs9UjZKQhh+zQOSYCwWjJUWKQG2DyCktHZrCVBmRUxCK4718/ZoSjT3Fn1UNeYlP448RMIemtfdLUsypMSRtLm0a/NAz1CPthoFp7WXY0IEUbGxyoGqj0UkP2X2r9KgHbJYeff/N0z232Ch1WsyHswwxtig1W6Nl5cBKAkKjhLOchtgRor0ecaqyw1aF5RCvJUcafsRqLZ/m3OYnWnuaeERJk+9KisBwrMsjWkwBM6Blt4pgBcJKAYZBiUjjrjx+N1J+0iMVxN4JexMwnje/+c2FSTzxiU8s8eRVM4MNG7VScRKI1LeHHULHtKHtV4+pF+1nmEjDbZOJWWmCJju/o2hsNLpKRYQkDVfpxHPUZy+xeYe4vY9roOrXGz/yCEQ6cV99B/FcTZ+fZ21OEhF/0FYRaqx+1ErF6SBLBZMkmAnHbyvMSY3mrDTSnJcaw3NTc3gos4TMFvK0oZn9EVcQHcJyH1dEZhmMc88/HD9X/hEnXNXPfcSNNKthI524j/DVeFyvn6vOQDJwX6MG1AxhJUD8Ns83InNG27ifjnKxGrY6clfBP5R/ce0NG/GjPNPJux+kYVrSW54oY/XaW4Ya6xdqhrAUdPjc8fN0oJWlhYWZAG7J0gK3OE8T2pYgh7sSwWmnfrOcsBwE4wTlUDD2cxR7whrpKXQoHflXCS6ceb9TmN0b0SkKWex5jjh+TYlxjvToAvwgSTW/cBDxwNUzuJo6EB8pQyk6IywmoQz0Dp6taDCMch+uxvqFepVhEtG5Fyy4PG27zT0yQ+ikq24bTY989pvTGz96avrg509Om248Nz14l+3y9CFPKPKUYXTxeBmdafwRO/NdiryTTjqp1CUtPpHcoTAUiJiHw00QOGLDPOwhOOqoo8pqAXNjB6pIgxhvNYLS0elUnp1cZD+BlQvtZVnRXgJHv1s1oJBk9hzmv1YclE94flYnlI1CkWOubGWEJaMlSWX2HdKRp7kla0fvMTt5UVLaP4GBKBtFZo11E/1WGWqGMIlgCJdfviBts+3WXQOlPIhuMm847Xe/7dOjHrxTesQDd0x332LTNGHH49h4uvhvf03bb3+vYodvhSFGTZuMEC+CcbyYSle3CMp7c3ejOqbg6nQqxEsCsCeCos8SJSceZiAu4rZ6YRnTkqJ8EaRVBasOnP0CmIEVDjoFoz1mIx3h/G6iDuDe7kl7D5QB45KHVQsbmSxDKrflUxuJxCPF8BeGSbP8a/3Duot+DKFeZZhEiMnT+V2GtYnllWkQy1xjMFGvMqwHWB6x18ygxqqgZgg1atRYgpoh9IDu3aSpk+8WtSbSry/+R/rxX/6WfvLnv6UF116dxicWpvF2K43m+f+3v/2t9IY3vKHMrelgXvCCFxQrwlgGdDUVcU9fYM7Oj/PMxbMwESfuqy7iuFqBqMY3x6f9j3BMnq1KuFeu8OfMG00Pq37hpCe8a+Qb4eLqnW/q9XPlrEjEvffVtMI/4nMb6hR1UFErFScRHXPBZZelbbbdKnPKTrr+1lZ66r//b/rQl89NX/76j9PWd9ssPWS37dOQcxCaQ+m2hYvTrrvsUvYQENUp2Byh7vcnHELyiU98olwdpW6Vgemxk4uEdcqQ94gDE7FiYAUAQTkNCbH4PQuHkfjNh9xMZc7H7Jjy0RIhx+TZPghpxjHq4lBsYgpMpLWv49EoG5lRO03J6oawVhmkj3Dl4UQmfvKXH5Noysmjjz66rKLYI4GpUFRaubBiwvTaiohyiOd3JKx2WLGwT8IBKspsdYJ+xu9IqAtMTP1QbNVY86iVisvA7UrFcycPSElp0UQrXXzZlWnRmF9jaKStt9gsbbHpvMwQhlJ7vJ2uvuLKNHv+3FKpCCNOHaL519lp7q0Y0NojViO5sIgR4duDgCAs5SEqmn9tYYXicY97XGEifiX6RS96UYkvPenKy0qDOIgbEJ0DUwDhK4OlRfkjdvlJX/6WFTF/TCTKEXGlQ9HE3yChTqxeOKlIHVlhkL5n6SrTBRdcUBiBPJ3c9JjHPKak5buUQRh5yR9TsWdDXUkv8q2x5tFPqVgzhEnczhDW3ioDsVqeCD7K4x6UI9ygQBkxAmWMMnMYQY3Bx5QMwZwU148OqGNuaKgSYhCh+0EiwBo1ZhKk2fgdz0BhCOavjGAQRU0ANWqs/0DrGEGPpenRhSFQXrGFBwFr1KixfsPA70RtJ4ZX0GUINsmwxzdVqCWEGjU2DDBzf/3rXz/5VHB0mSxjAtW5M5AUwsVzFZ7Fq/r3hoFq/F4nT9d4H9e4h95ncTiId/1cvJ8JVNOLMoerlqWKahiYqsxV9L6L99X7GjVWJ+5gmKTTIXJLYW9/+9vTG9/4xvJjGhDMwvtwOrlr+AvjB0csTT3zmc9cshxXfV+9hgM7/Pbff/9y7/1rXvOaJZuAoHqlDInnfmlVr6tCSJb91APjI0eh+UGQ6vdw1edqWSCeaXGt7ysLv/BXVzTyNg7ZRAQRn6umXaPGmkAxTLLF1S66gF1v++67bzriiCOKdR3RgqEJP8rH+93vfmWnm3udlmGL9WT3r3zlK4uRjXVqe/VtnWWsw8+OQIY1dthJzw4/vzqEUDAha+sMXjz7WS8nBssDg5GHnXbWxs19bBVm5GO5FDOxq9AavXfysHIi7qoQk/LYruwcAN/z2Mc+thjVKIudjPKTl/qx/CY/9/e85z1L/oyDlMtUjPLGN7IbUFe+8VWvelUJx/CHkYj6sfTLBkA49aPu2AZIv0aNmYQ+Fkvsk/htdwiqIEYn1ksvfelL05577lkODkWUttTq7J51Wj/JRRIwyunwDG4YoljCxDAwEATC79BDDy0Ehci23PKu6WEP2y8T8gPz88b53QuK8QqGglB6iRghGWUROwIlSUgXY8I4wt9I68BQo20Y1awKxOek5WRkEov81MkDHvCA9NSnPiU/PzFX7FaZWe2QDjro8ZnYtyxxvVc3YbCj/H4XEWPEUDQGAyFGQQhfeMZIDHZe9rKXlTr23aSU/fbbb5W/pUaN6WAphhBEwLT28MMPL6aqCDQs5cDobj8+0d3oFqNxOPERt/eIiZ9w/EkAl19+RWYemxamce211y0xZPFeXhEf80FIRmFSC4s/6fhR1Wc84xnldB9g/RYnCiFABhckB5DWykJZlA3BYgSs8PghWtIPS8Hf/Oa3xQJxv/0emr93eMn3mk7xJ1Gw6FMOfhhp2PdjlPw436vsGEbUFenMz7ax8OtlkjVqrA70nTLofDppbMZBiERfJ+6wamSjTsT1zupEHA7C5BazMEJ77xQendszu3sEYEREEIjqkksuTXPnzku///0fij8ixojkT0QXj3htdEaYpgnKiWhMH9jny9PILU0nECE0ZUSYMwHloDuQJht9DI0kpIznn/+LUk+kKTb7TiZiEszU1x4AZYgjzpQPA1R3iNzJR6YCJAB1JbzvV5ennXZakR74Yy6+17fXTKHGTKLflKEsO/op7u9973uTfmsCSwkmGUbyZY/mCALjIUJjHEZsz2sPCLSXSPt/B4ZmGoBxzBSzqlFjVWDa3XfZcY2jk4mon1sOjMZgqrD2mUFGv2/g+gATsPPQlKFGjUFFYQgIqyqOul+9Tn69btn5RrkCwRx6w62Mq6YzlEf8ZuYzxbeR82hMTD74Cfh8abaKfzd8vl2B76AngH7vale7NemiH/aiTBlOOeWUMg+nBNyQQU9w97vfNYv3c7LQj7IzsyxHpjRzReW6wRz8WlMHYa8d4apGjZnAxMREUYo/97nPnfQp6JouE2Ut5VEAxii2IYEikpT069/8Ou2wy45po/nz01Amev+6ICVgBLNyuOyXJYGO5yJPLM1la9QYROjjAVNXv+NhKbyC23UIGEFVhBCZphuxhONHVOdwGM/8Pce1935dgO8mHQ01h9KsTPQj7WZmCHmu374tf+Oi8ruOo+1OmsiOwKBa1W2sllBwWkGJeopvj7rg1Fdc4957dRj1Wg1TjVd95qrpV+NGOM+xtNkbL9osnqtxqvn0PveGi2fXql88eyeveGabYpUq3kVcHdOKi9WX8OeEi/hOfIrw/MNFOP5cjWUjpgucuu03+BcfLwPuwzlKy9o+VBvAFaKBXIXnH+9cq2kNsoO4NjLRc61OI11z23j6/eXXpgsW3Jj+dvlNaTH/xKagnRYvGktfOuZLZRlSHVmlifSinnodxSIGIoznqK8ID3Gtlivic9W4iD78I2ykB5FutJPnIJxqupZBI0w4YSM9z3Ef8TBBceI9BzpZ+FXDs+pkkyFO5BWw09bSdsSpOp034kUZOGEjPEQ+rrVbvgum0IsyZXAoJyvEqg6BsY8z8CyXPec5zym2ANbFGQgBuwHWdbg+Dm5JzTo86zpTD+vmD3zgA8ta56AjKuY3ecpw7523T/PylGEsjaQvnPi99M7/OzrX0qx0j41TOvObn0vzmxNpuDGUfvXL36dzzv55esUrX1HikqaOO+64QqQsNI2IDp9wPqI9HTo0wy5nGtofoi7ZLKhDDEWnd9wZmwZMQ3jpOLcQsTBh1k6sM+2LUO9sMNiHsIQ0HzTaMiBDfIyZ4rgzVpzsHHQCNhUYAItRFpfaTLnNJfmrC3kwCtMH/IKTNvfz8q7sKuRphyzLU3lJ3zmOloPlgVnoAwhUmkZ/+zbc8/PDNNJih0E68GtVr371q8vKkTyZtrNhYbehjti6PP3pTy9nT8rfOZK+XV0zXKP7kT7bFPnXWD70FbZBDO4qWHrZMTi4htKR7SfQQXVMHYAfC7ynPOUppVNrZB1P4+rUOoJOwoCI/7qFRtEbDGWiGM5SQDtfb2010o3pTunG9twyVWg0mFfnzt7qWhyCujr++ONLx3fyMiaqY6oDFe/XmBA9QytEw9iJERUDJuEQr/rDkBknIXZpkT4wFGEQ6uabb14Yt2cjIwbjPUMmTELaLEsxZ2vMGDomI21GZohNugzR+AOCs5/Ee0Zg0jj22GPLSI/RMIySp7KccMIJhZAZStnLccABBxQrTpahvhWxYjTqwz4ThG6wiM1bng888MASxvdgRMzOETPGhTn5NvWjzJis9PWnb33rW+X+2c9+djnEVj80TVMWzMGzuDVWDUsxBBw8rORwclwaoesQRgEN7IRd5sM6jdGLFIAIdBDin1GOuTGOvq6h05mV/8xKzc5QmpOZwryJhWnuxPVpXrq5/Aw8JWI7u/vsumsan8hTislTiWNUR6jqBrNQV8y6uZAQSFaIDGGceeaZJc9gokZIcR784AcXAuGPgI3WCEgaIc3IA7PRVpgIImFOLh6LSvfaBAFjJCQRZURABx10UJniICBMyIiOSMUlafidyBDH5elb5IWJCI9xeI/JkTIwBKbk0pGXMvoeTMC9sDGaO23Z1EnfYaVp9A8rTPWEQbEEtckrpAxl4CeugUkeGIb0lIlEoY9G3dRYeSw1ZdAAKttoosKjA5sKYBKxU1EHQfQ6HhgxdGgiqYbVscWvTkMGFdGRjNo77rxT2mjenOzXTpddc0P6y6V5ft0cTnMz69xn9x1Twxw5TyeG8t/2eKuMighHR1Y/6gERqwOdXN0hSsSIsBERkRvhqT/SgfhGWARMahAf80B4wgN/bRJiMeKTh/bSNkZ40wrERoR2Lx3t51460kRA8jbaytu3G2G1lXbXrr4hpBVMAmGTCk2BtLH0Ys6vjMqFofhW5cR05OF7xUf4iNp7cSxxc/zsQVEmgwjmJoyyKAcon8HIwOQbfSvmwE9fwzQwFCbf6q/G9KB++00ZptQhbEioMoSddt4ud+p5WRbg1yzSwEQm/2a+zupkCSBPGVr5eSQzjGKpVIupNdZBTMUQll532MDR6AxnQh/JTGJ2uQ7l51ntRhpG/FxmDKXSbleS16ix3qBmCD3olCohD3T/YQBEdHedxlBmGM1i2pwnwbV0UGO9Q80QpkB/Ug8WUaPG+omaIawk6B1C97AuYF0qa421h5ohrCBoyavOCoHr8hBLeBHelVsTqObH9TKzeB92Fb0QVtmn85011m3UDGElgDBoaS39WU6MJbJlgR4i7DIQGEs8y31rEspguc5yZRWMm3yT9/1QZR7V+xrrH2qGUIGu3s5EYcmxk9rpT39fkL7wjR+lI089Ox33nZ+l8Y5FyFZq5jDW+N/xjncUAvNz8NbP+RllraezomMTwB/DcB/r5MKx02C8451nhObKIc4YtdkCiCuceyO1NK31yyfiSy8YlXDuxWM/wI8hkziWliMv6US5xGcpKEzEiTTlKX7kF+WQjvcYjHiRrmffH/feRV7h77569T7Sq7H2UM5UZGzCUKXf7qcNCQyuNttiizR7FvuDTjrpB+elV33g6HTKORen83/z6/Sy5xyYZg/ZcDOcRkZmFYtAVn9MchniMBtmYMRQh8UmoxySgE6OyFjaMctlmsxgiEEOyzthmAmzB0EwjH2M1iwZEZ/2cY+YmfDKC/Hats5Ix34D1oJh+cc0WVi/ZE2KkaZj8hjvOIeSkc8nP/nJwrwYK335y18u+UubgdVHP/rRYhzEIpURkjJ85CMfKQZVLBz1k9hXoZxHHnlkyUOe3qsPJu1Rvi9+8YslH37qxTerp1NPPbWk9bOf/awwGukHppJWaswMDDZhZFbB0sewb8jQBYc7meDbJITMFBpkhonU6CxOzc541y8x3hIyh5kcHd/0pjcVQneMOss7pseIDsGxXsQg/EaDzo+J2PRlsxBiZUFocxBiFt7mJ+EQiH0kEdYo6/cnMBPEy7SXdaD9IiwIWZBiMqYhwsXI/OhHP7rkzWpQWmz+WQmyPjTi8ych2BQlnL0FzJwxA8xOWYRnvYhgTZGkz0KVlADeM+riwN4N1pn2V0jPYMN6MqQIx9DLn9mzewwTg6ix9lEzhB6YMHRHp0aa3eykzee00p1nLUqbzcnMIXfcdoflYveY+tFMtAgZYRKvSQF+FyL2EtjggwgRDGI30vrhmk984hPpggsuKGa+gFMTm5nvGkkRiNFWPKM1hoLAiO12QMqLH0dacJU3AsWY2PUjcDtUP/vZzxaTZO/oMIRDmNIRBuOIKUbsXEXQzJrlqRyYgvJjBvYRYBa+CzMy0qgv/piSb8EEhZUW2DDl2zAHDEsYps/KgimRiKQvrRprF7XpcoZRC4rp8k47pvkbzUutdiMtzkQymiWCdmabTJXnZimh0bS5aajsiOy0uodMiM+FmIu43FfFXvcRJq7CgTTAs3fawTUYQ284QODs+BGRMK5RFujNnz8XYeJdhA8/eg1iPSmH5AHyD8J3H3GlFflHOt65DycMv6p/xA/Eu7gPV2P1gQRamy5PA/YqtLPg1MzThbmNVtqkOZY2TWNpXmYNs1IewexhyGg0uiNnwH04hOoaBO6+2smD8bpGHBC2H3F5z99zhI1neYW/a+89B66Rb/WdsNX0jfq2Ixu1A5GnssS3RVrxDK7S6L0PVJ+lFc+939sbr8aaw+09ukaBkb976jJCmZWGGrPScHYjzbn55bx8nZNmZ2YwlDstouAQhSsiCOfZ3NwUoOrH6fARvvosvKv0OHF7046wQYjhIlxcq3Gqz73vqo6/aYppjfsqlCW+pZqWqzJVyxNl6Ff+ajk9uw8XzzXWHmqGUKNGjSWoGUKNGjWWoGYIAwjzaC50EDVqrCnUDGFAgRFYiqsZQo01iZoh9KLBfDkTY+qk0U4rjXUsPaZ8zSN2Z7zYIDDHabfHyrq9NXnLN9b4qyM7x1LRj7t+/etfX+LH4vCkk04qy3WeTzjhhGLh6D78wrEhYD3pniVghKvmY/lRPK5mHjVWFTVDWAqZIyC4lIn37F+mF73x3enQ/zwsvfZdH0qLxhHsWDFeuu66G9I3MqGzMnQs+FFHHVWMlRjdMBlmo+80ZAY53gchM2RiPswwh0GRw1GFQfAsExkRsVZkuGTVgdEQJiIsU2d7JxzsijlgBoyP5MnAqEaNVUXNEHrQKQuO/qb0t8uuS1//2d/SyWddkr573t/LYavDrBSy1HDxxZem2XPmlmUyVn2MeBB67Cn43Oc+V35/gR2/I9qJ/2Bp7TGPeUyRKhB+mBmTNFgGkibsLcAgMBGMwWGs4n3/+98vR5zbE0Dy8CvYTKVPPPHEwoRq1FhV1AyhH4odAjdpIFMkcX+6Ijn5Yeutt0oLFly6hNDt1rORB3NgxstslzXY//zP/xTrP+a8JATh99lnn8I4mCsb9TEE8e1FMOpLh40/IyHhSBPW7TlSA6MhYUgWTKSZBPsdhtqgp8aqot7tWIH5+hZbbJ6GZ42wSSziemf0xrTLve6a7n+vu6QD9t2jW0dZUrjT/LllRD///F+U0Z29vj0ARm/p2FRk4xIitymIsQ+CtUvRBiPHqfMTFqOQF39SAdiFZp+CPQemBRgAxmD/A6ZjD4Cwpg/uSRQsDGumUGM6oHNC9727Heu9DBkIErrHsO+U5s6fVxhCu8VuP980MMpOmS4wa/abryPuM+2284NfSEKIftjGCI5pINYqcbqPfOI+3od/1a8aHqQXDNs7Daq8NgjZXEXS6GncGjWmRL2XYbrINNjsNNJIdrP9GnQjuzx1yGSe/9EhNLMfc10muF3zYr87+PjHP77cI1YuTHHD8eu9j7DhX41T9efC1Lf6zo5DUwuShi3SVQZSo8bKoGYIMwDESZQPYl3dQPhB/LY7k0pq1JgJ1AxhFREMIEbtNcEQ5BHShGvc16ixqqh70SpibYrpVebjfk0woxrrN2qGUKNGjSWoGUIPWnmUbeeBlqUiU+VWZyyN5+t4e3F+uTC/H0ujqVWOT3MUGbsCzipAmBC7Jzm4cs4LDEOjcBGO3QFX9au+c5V++MV77yxxOqos3rFncB/PUQZWjuwiLE9alehNL8K5VuOHY0NhCZV/nJLMxXf3c8LLK56r6br2fjMnvfB3rb5TNt/hbEb+nqPcEd4yrbJ6r5y+Vzm9i/TCRTyu1y/CR/oT3nvnWc/I11anG893qtuIH+WKuNW0w3+QUTOEHgzlhnZmkgPXbx5L6YpbW+nyRa107aJOGnOcWjk0qZMuv+Ly9OpXv7p0UqK6hq6K7NHwrqeffnoxTuoV673rnftHvOhAOpOOXU0vHPsE5yeCjs+KEaI8pTPnjm156X//93/LHgrHo1XLAJGXayD85O1UaKsc/PyGwzvf+c5ysrJ9GPwiLAeu7C2YWVf9Ie6jDPHMZNvJzk5kdjp1MFCINDAY3xLPXITBGMW10gP2kTj89gc/+EE5lTrCBaLc4aJt5BFlizjlSX75udPKjn/uA8L5zurva1TLxgWqTGGQURsmVVAMkzbfLM0aGfbrC+mrp/8gveAN70mfO+GMdPq3v5ee89SD0ghFXqOZ7jR3buls9jI4vtzeAp2SSbETitkmsDJESPwZJyEmdS0fndfx40Z51oZOUpaGEY5JsjgI8aqrriqmyeIzQhKWQRRTZQTHKlLbYUyMoIxYzJ2l5WRm+e+6664lrHMShVUuz2wXTjnllMJYWErGsWmYjHIqC0K1l4LhlZUUndr7xz72seXIdQfJ+hZHvzvmnW2EciNMKyAYkBOW3Su799JmXIWhqAtGWqwyv/SlL6UXvehFZdUkjrX3nZZVXS+66KJCsGGV6Tv4qSNpe2bIJW1pKLeTox1O6yRp5ZI3JuneyO4b1QXTc1IFZqfs8rF5zf4UYZSFAZr6U79x3L71fAZl0lUWhE/SEZZpOobKpN03qmvLw8G01iaUU5nrY9iXA7sYMm8vd4vGO+mKm9vpyltH0tW3ZNGgMIM8qnvbud2GADEhBh0DAfHTSZ3AbHQCo7cOohF0RPsddKY99tijEIn9DohXJ9TZMBqdUse23wEzkTamIKyOheADVhp0bHEcrU4iUS4NHyOe0emYY44p8eQtXyI4oiE9gDgYnPwZrOm8CNLRatLBEBDChz/84fTCF75wSRltzMIgWFQ6jl55MDLpYFpw9NFHl2cE9ve//718j6PaQXgEiYjVAaLCJNUVBsQPI0DswGrT6dYYgN9/UOd+JyKYlrIqp9+feO5zn1v2iCB634EZqEdMJyQm34BpKav6wewxQWlfmcu72Sabph13uHf6ype/nM7KDFu+p2RCV2Y7XdUjk3S/f4EZyEcemLE28N6p1BjfIKNmCBVgAxONodRB6CYNmehTGs7Ps1O7OZxZBb+JwjLaeWrBSjGYAmKuLgEahXRMI4oOocMhSCOqMJ7FcQ0gPp1QfPeuHLNmkNcjH/nIJaO00RVhhxjqvXvpcp6BX4QhXSAUBKfzK6fyYSLCK5v0dXQEogPHd3nP3eUud0nPetazym5OjM8GK+WgUyEhYWjSICkJI32QHgYCiF3avl+awiB2DALhx/6NqE8MAQHLQ3jxQucgXXFj5PWt/DHdZzzjGUt+MAaT9F0kISM25ocpIdSAuEb1SFuape3y9yjPTpkRj42OpfHs5uZ8gaTlu9SBOlU/pD9MwzeyAj7uuOPukM+gop4yVFCmDLkTzRphm9hIm8yfl/bcZfv0pEc8KB380Pul3e+1TZkupE4zXZ87rE6tM+oQzIfd23BEUjDH3nrrrdOBBx5YOrt9BsKJ4z3nXkc2qhlVzXuJ10YXbaEj+gUl97ZQ66jSf8QjHlHKahrBCU+HgHjElybC5xAC4tRZ5adzmlooG3HRrychXOWUHwIwQpI27McIBrPVVluVciAqafqRFen6pScwHeGEVxe+qXp6s7KIE2Jqqeecn7yVGwMIwsJk/GaE8iIw0pdw8vMDOPJEaCQXkhMmgkkop+9ylYa6IoGpf1dEro1IKfq7ulVmeUXfV3/KhZhJdKZGN+Qy/enPfyoSyF45LvP2v1z41yWSkLpRFgyLxSqdgvJhlMoiTWHsWoVBoDN10m/KUO9lyNCJgQitE+vMKwtpITgjo/mwjjGI0CEQt5Hr3//935eMrjVuR/QL0xjMCCNeXj0Jpx+RPrQ9xic+83aDAGaAea1tGCD67WWoGULGTDIEHcJIZGQYlMbvB+XklHEQRqxBRtSVtpxOm0Z4EFb/cq26tY3lMgTcTycehMKuaWgwIybtMZGUWAkbYl3U2DCAIaD7pzzlKZM+BV2GYJ3cPHRDlRAC5oAxh8QkaoZQY30Fhakpo1O9KugyBFpYihkMoUoEiCKwqsRRTauKQSA6ZSPimTLsvPN90kYbze8yhO5bawr5Ss1ofSG7XGZ3OVDxr2Kq74nv9756v7pQre/l5VkNG+Aj5O3XSQa5dNCl0uyX3rK+tTf8ssLWmBlYbSEI9EoIZfKoQTRCb0MQo2MutLLo6EOTrph85vTkh0P16zhrCzGXbpYqKGSfWp3xXGZmy2Npoj2aK2SssAbmzamRSaTd/Q71xFluU9FTQRgrBVYTqvPMfqjWW7gVgbqVvivJh+XfVAhT3AWXXZZuy+G0Ufmm7Cd+95rLP1nm+F5r65RnE7kOAsJX817Wd1bDSisOiuVXY/UCrffTHU2pTdIo8VPiq4JMN8Ux9cyJplsm19RZflkqGzg0dO7MBBpj6eaJVrp88US6YqyZrh/1M/BZgsrEMVTsEbpmwUcccUQRvdQXg6FlnX6sAdgUsFgLYpgKUW9Vt6LABCg4zRVZME6ZX/ZvZhZ4+re+VYxwaMUncjx+1t9vuenmIiV41pEwNMuSLPAsE/am6zlsJxjpqJNlfSswHGKENBXzqLFmsJQdgobjGIAgWiMaRRvTUZZXTG01GnNVxiIakTEKf2vJ1mCtEzPMsEZsxNRpPFt2ee9731vWlnUYa8YUedIx0li7Z4LKKQ+sSfGx2CFsfpc0MsvvPA+lk7/z0/SSN74/HX3yD9J3v3tGetaTH5eGm6SHQirppptvLZZu6svqBPNdlmms9tQF5aT36tdatyUrI6twTGI9s+7zPjYmsWhkxademcKqT/7q3rO1bfbz8tNeRn9to71YAEb9e4dZSdtU0LcZhRkgaVd5sNxTdnXPjwmz8mMKbBnkKZwTpNkRsPCTvvS8t7wqT1fAdJRPWexLYKDDBJteJvqLdBw9r43ZClib18byUjbpW/9X1ghjUJI2JuR7mSLrS/Rea7J/rE/Qp/rZISwlIQRD0Dk0lk6ggXF6BilGB2vsiFknYjyi0XVCYTABcTXcpZdcmkXwRrrx+uvT9ddel6656up0t9w5GKhocE76LNOYfOp8zHR1HgVeG6NFp4PY89QhM4RbFmVR9ppO+vs1zXTp9Xm6kOcTGEGuniwjDJXvZPEW69TqzaiswyIYEgPDIfVmww4gVJ2fUQxjG43C4AUTcWS7Y9HU2yX/+Gc675xz0x9+9/v0i/POTxvNn1+YCAMXRKhN5KmeLZPKk7kt7XEA8bFsVBaGM5gvposwlUEaCOrUb56aNr/z5une99ohDTWH0l/+/JeS798zA9pm63ukLe96t7TnHnukP/3xj0XXROrABMSNE6S1JWI2MGg7/cP+AdMo385YCVO0x0M7O/rNng0IovZ9jJP0I1Z9GCfpS53pJ8otLmMn9Rp9tcbMYSmGoHGiwTU27q4RjCIanZ/G1rEOOOCAMsrpkBrSyMGyC3MwUui8W2RpwAjWak2UzurgUlKHhrTMyc/oGNZ50quudqzpBu80J/J8fTTXQ3ZZTijz9yaJYaSrT8uyO0PcWxeNpivyqMuiTdl9r7KaRrBgwzTVCUkBgSAIBMxhEDq9eo5vBoRLcsJEd9ppxzSe6wYh/zpLDTvtuFOpLy7CayvMU9uQxBArhkwakK56lJ78GcmIp4xWUdidyM9zK5f5wjz63pQluTJVyOlunweDXXfZtSiefNPihYvSyNBw2jQzGfly0uVIGpgPSdD3+i7OlFA59A/+0lEP8c3BCEA5SAEYiD4hPVKAb1B2cZTZAKReB9Xga11H3ykDLq9RjH4qXwfDqXV8o6HG0Fjs6TUQayyjnAbW6BxRj73/RbmBd8zi7Xbbb18I4e6ZSUTn1JGMlDpC2OjrCN4ZAXo7zepGd8qwWc53bproDKc5s4bTfbfbND1+3x3TAQ/ZJe2+472yXJC5aKeVFlzyz3zXKJuM1AViwDyNgkRcexKYxUozTGGDQNUXc1wEY1rhmxE6s1fTAnW1cxblXHfMjGGX3XZNm+c4wiMu9WLape5BGkZNdaXNoi21l6mH9IUR16hNipGG8gonju3c29xz2yzm3zUNDQ+ljTPhLhpdnPZ76EPTxptsnObkb3Q8/V0zs9e+vlk8ozqpTp6+LcyptbX8gKmw/qRvkQYxC2VXBlKSchskDCDCmLb4PvXFjNoABNKQLqcOlX1N9o/1CRh5vynDUpaKGgQQp8rmjEB+NSiI1OYYndy9EcwVNJB4CNw80BxSgxsVouF0fGHkIzxEngHPEV6ZVjci/66l4o5p3vyNymrC+ER3h2OWE3KgRhpp+NWmVh5Bs1/2CiWb+JGGZ98X3xbfEfXZi+q3QqQX6H3fC++kHff9EOWr1mXkEXH6pVG9r4aPe1ff6cp5F+/jHUR9RJhqeHCN+gl/fRITYzBXDe8qrWrcGisOzHVapssqvIrehoBq40GEAVfcJ8JGmN7OAdV4EGGhmt7qRuSLIZBmjGz56/K/LpF4n7+43Jc5RHdtMjMHz0t/Q6QX3wn8+n1L1d814sd9b5yqn3t59BJzNY1q/H7+8ewKvf5TwbvIF6ppQDUdZay+Wx5604n+FnBffa6x4piKIdzeYycRlR1OY8Y1UPXjMJK4508KqL7jIr3qfYSvPocLv7WH3JHz32Yjj6y5GCOZ+u10bA5lp6zZr1z7fEPvN4d/9bmfP1T9+sWp+rkH115/+Vf9pvKPe9d+/lO5ar4Rtvc5/CCep+N604kyV/1qrB4sxRA2dJAM8piU2qYFjaE8XchTnHzPl4WisYuysZn8puP0R70aNdYF1AyhB10DIMejTJK7KUI7V1N+YJpUWIOlyexPtCXOVkXnNQn5c6Zo0xXJo8zV8JHOdL4jwlbj11h/UDOEpYDQQ1IwbaBIpEHgJjIjQAjYQn6T/RHj2kAwgXC9RN4P3ovXW+YVZSjTza/GuoeaIfSgbX6a/zdzZ8cMOo1M9LmW7F8wcw0T4rab/H9tmduaSwODHWv805lbBwFbEq7C0uh0CVw48dk/1HP59Q81Q+gBPUG55n+XXX1D+vlvL0w/+d3f0rm//1ta3OpOEzCCIi9MTJTjzRlsIRTr64ysaHCNup6FcWU4xN+9a4QPJzx/4ZnoRjoR1rPlX/fCMhZjT8C8N07/9U4+0lDOKEM47zm2A95F2dhNRLqeq2Xm5134uWI+GIL7KLNw1fK68mPZGmc4Ss+7GoOL+kzFCrqGSc76GyoSwfHfOjO99M2Hp6+celb6wY9/kg59zlPSnGYjc1GTie5vCdx6y63FfJiprVOGncDLMeRiNWivApsNZskMi1iAMvVlu2HbOcISVhpMeRGMPQjeM1G2FAokAeVjBQof+MAHCsEhMgyJ6TJDIftKmCgzmAInHcuTZSTLREZn9pVgGEyrEbNnhkJMjIVj0OTKec+ATLnsy/BtiFuapCNlVG6GQj/84Q+XMCem2JiVE5xJFMILC846rLF2oe9May/Dho5G2ZWZKyy70cacdFtj07SwuVkabd6JBiG/yiNc0Sk00vnnnV+WxBCKfQFGQ8TE4o7FoY6PsBlnIRhGNvYbMNhCOKwbLdGy1kSQJADpiM+yETORBuLFNBh8YdrisN5j3emZVSQJghUpi78wBBPO3giMyT4AkgFDMpIFa1GdQVxMhRGQcsUGI37SsLEN5I3xOLJdeTEFDIMpO4L3PZiFb3BwK0tG9hy+hY0LpmhvgmuNwUXNEHrB2ijPGqgUm53xNLtzU5rVvj7N6iwsuxk67SwKtxelf166IF151dXpaU97WhmZETqire4G9LsBiMwcv+xRyMSLEI2gTHMRKqnByG/PACKK+T2bfia6CBxh291otJYWIFbWoNLlhMMkjMSIWxmEuf/971+YilObbULjb2SXjjjSxIQQtGflwYBIMcqLaUlHGkzVbXkmzWAqJAebpJSbw8RC2jSlweSURTzfgAFhTDUGF0tZKm6IQABQLBV33j5tNH9ukRCuv3UsXXXLwmJ1MDsziW3vmqcT+YmccPOtt6XFty0qhIKQjL7EdvVoYxOGQCIgTvstBvsJMAfEZzRHuEZdxGPX6BOe8IQSh2iOeIh0pIvY+xDSROxfMBIbpYXTbkZ00omyIM4I59uEFQbxS9NURxhxlQujkLc0hDONkRemhek8+9nPLukoO2Zmf4tyBcOSl3jS4YfpyUN5fE/snRCXn/saaxfaoj51eQpUGcK9d94xbZRHte7yIuVhft/AEkwWZuW/tPlsEcazU19dRSNiM1oSiYnJCNhIjJiNpFUYcRGp8MRqYrqRFKTlPRflgniO93GF6n2g+lyNNxUiTQ6RG8kRvi3wCDziRzioponwe3VQEbaadm+YGmsHNUNYBnRUKAxhp50zQ+juZZjs6jnARO7d7dRuzspPQ5klsE2w5anLEGrUWNcwFUOo2XUPmlkacCZCu9lKrXxtNTupNTSSr3MyA0iZBUwUZlAzghrrI2qG0INGu5Ga2XV/1xHGi4TQyX6YQNvUgQhcqq5mCjXWL9QMoQcTWTKYyNODoivojGQGMTeT/XAaajp0lK+DVnO1Tc6da9RYn1AzhKXQLJViyZGzfyGzidQ2TWCj0OrufCxHk/s3qX/oh+m8myoM/9531edq/Krr9ZsOlhVuRdKpse6jZgg9GG5nacCUITOBVmdxGm2MJb9osCj7T2TJoJO6przj4630y1/+qpzsw/7AEh7/flcOUVWvnJWJeI6wYR7cL624Fyee3Ud49gxHHnnkkjCuETfCRViuN924VuMqT40NBzVD6IElxk6jk8bTSDrr95em/znixPS+T38tffKoE9NtmZhajYk8W2inP/3pL8UIyRmBVmfYFoRpruVGdgY0uZhFmO5yDIIQHhNiS4/W6xGyuNJjbWi9n/GPK+IMOwfr/GEubG2f5aAw7qXBjiDCyjfCKod8OOWUtvfCuzJGUi7lVC5XZZSO5VNlqLFhoN7LUMGVV16R7rzFndLIrCwNNIfTqT/5dXrPp76RzrpgQbrooovTS553cJqVmYW9DHNnz01fP/lrxSLPQaD2BSBodgis+YzETHiZMDPi+epxXy2GPt/+1umFgK/IhPft079djnJnBCS+uIjQe2bQDHjEQex+tj0YhzQZMzGJ/vKXv1wY0gknnFAMn5TBur/DXmP/hL0KllQxEFf2BYyowLHojIn4+70EB6+Kx4DIvghGR3GAa431B6S/ei/DcmF1YVYxOBrqOFTVRqYsSmdGaWXBjmdk0c6+jlZ7+9veVgj2pJNOKsTqCHpGRkZkI6xj6hGp/QDMih94/weUXC747W/TdvfcLj3zGc8oxImhMFCSFjNoJyMj3iBucTUgMCnGvI3iroyGjPROvWamrJGZIbOgJA1gFsphf4MrhiIeZoL5GP0ZRclHWZyg7LRojIT1IqvFGhsOaobQg66x0XBqtlO620az0wPuuUl60D3npV232aiYLWMJZIQFV1yefpjFe6Mroy7WiHYkYgYI0j4FozjCIna32q10zbXX5Lgp7ffQ/creh0sWXFoYB1GedIYAMQHbn+2eRNQIlQRhI5PjyTEPDMO+ASO/49wRO4nE9AFjwAT8FobpAAbBfDreM0RRLlKIjUmkEL8WheGYwtioxawZYyItkA5qbDioLRUzYo5MbN5x5x3SRvPm5qd2Gs9SwmjH6YnNzCI6aaNmlhYyw3DW4lAmZKsOCBYxSwNxG62POuqo8jPbiNJvLajXajhXYePq3VT+HHgf94HwcwX3CFt8TMnUxY/G2IpslyLG4l2Ej3zEwTBsqX79619fpgmRrjC9+dZY91FbKk4TmUTy3045KGWk2UjzM4/ceKiTr5YjEWhXrMI6hzKxIBhANAif+G0HpGfESC+AEIMYgzlUr8vyd89V73v9XOM+8iE1YEYIHjOIdKvhIa7w3Oc+t7wPhhFxamw4qBlCLzoj2c1KnXbXNdojefqQiTNLC4lBUmELwvnTH3QBlHrm9wHBSxI9bnUBMTtMxVQGkwhm0A/CYlymCSEd1NgwUTOEHhQ6z/TgdxfsaqRJDPro5KkCxpAFBkOrAN0XPUBgXIzEhRiz/2Ryd3CrC/KMET7KMxWhK2O1vHFfY8ND3eo1atRYgpohrATMsc3NOfcx514WVibOslBNa3mIvFc0z5koZz9EuuGqdVJ9dq2xZlEzhBWEThod1ZWGPmwEloUIG52esZJlwJWBdFgtRnrLm/OzR1hRi0NhWToq40wTZtRh1Imr/OI5vsu1xppFzRCWg7aOml0vMTFEYh3Imo9V4XTA9iDSYSnorMGVgTQ+//nPFzPjX/ziF8slHEe1ff3rX18u46hC2CjjisSbDhC+ZS/lZqpdBUbHLsL7Wo+x5lGbLldwRSbyTbfYIs2e1Ux+oOXkH56XXvruI9PnTv91OvWHP0lPfOzeaVZjPDUbw2n2nLnps5/9bFmqe9/73lc0+o5EU4fOIYz9BvYNxJ4BV8Y+Th/+y1/+UlYjbB5yXBkjJGbMwgsjrFONmUZLS/riOdrcPUJ1vBkFoKVOR6+zbmR0JF02EPw55eBvxGc5yUaBBaLzFJUVQxNHmoykrDRIzztl2WabbQoRKxtLSXnqM+JZSWGQ5R1iVlZlFNcKBwMtjMtRcoyupOvbMUdWnSQl7xlISTOYD5Ns0gnJhr/6kK7yq+OZZlIbGjBj9VqbLi8Dupj9jA1bmzuNdOX1N6df/PHidP6f/pEu+Os/0oTBHdNsWsLLlToxUYjIUeaIGfw2gzMVSRCIktEXwkF8frfAe8TvdxMQkN9CQKyIhaEIa8UQl43QrBPtibCXAYFIx28tCOPZaGoPgiVDS52IHxMxTbCUiFARM+tDcRGavRDyxhSUT57f//73C2Oyt0EZ2TEYJEL6wNAQPvNojI/UgYlI70c/+lExz3bKtHrAMBC+smFq0hbGqO/0aOWJo+dZW2IIrDOZUssP4/N98sKMSGEYjXsIKavGzKNmCD0YyszA2mNmC5lDsEscTUPtW7NbnN86MalZjkVgwDw03DUpfvrTn16IjxmxkYuzL8CoCHYSIh6EomMzZ0awQbRONba3gLUowjcash1AxEZEexkmMvMBhCqePMK+wMiJAQlvP4WpjNHXzkcESgpB9AhKuYwMpAX+jJYwJUTp/cte9rJSRnERJ+LlMBpMy708XUkfIG3fx99Ij/Hwkwfmd+ihh5YyI3oSRRhrxfLmox/96MKIMEnxEbz43kuXRKRM6pNfjdWHespQAaLaYvM7p5HcYRH+6Nh42nij2WnP+9877Xe/e6d9H7BLERDaWXq45qqr8gh9WyE8nVeHta/B0etGRx1/7733LsQsDAKwIelRj3pUGZmFxUCMkohROCO3H1aJzUx+2QmR29fgKHdTAiI0ojdiI0jpYkpGUcRHOkG8fofBjkUjMkLFlKQpHWW1RwHxkTJ233334m9EF/bhD394kQaUDTFyNl9hIJiCsER9adoPEYTvKo5vw9SM8EZ9eyT22muv8kMuwpB6MDESjTTkLz7x1TPmQeIgxZh2KKfpEYagfFyNVYO+0G/KUO9lyAgRtLuXYafS+TtZUhhvtcu+hVYjSwOdVprdcfiq/Y/DaZgUkd+rM6NlQGeNURSkXe3EnjHeyDPeu0Y8zgj9oQ99KP3Hf/xHGXH5kRIibKQR82lxieSUjRgGRhCIQ04i7cgbYhCIb4j3kWbEqb6rvq9+f794XLyTl3dxH/6BiF8tE0aHiTDDxnhrzAym2stQM4SM6JQYwr3zyDQ/j7y5WxddQn7bNTPWibPDINqNZtke3e3q3Y6rE5cwk9dwUO38QSCBql8QElTDRTrAn+MnPEifXzxHmEBv/Gq4av5xH/4RL95DhIlvrsatIt7DdNIJP04/jHthXCHC1Vh1TMUQ6hruQfdn4HPn9bcxnN1Ivh9Jzcas/HJ2Gsp++Sk/dwmH04Fdo8PGPf94F35x389PWM+94cIv/COPavrQGybgORxUw8W1eg/xXH1fDVPNF6phqu+56aQTfp4jvQgT8WusftS1XKNGjSWoGcJaADE5xOAaXaiPfvXCL9wgQPnCRXmnKlu8q7pe9IaJtNcWaoawlrCsjrShQp3QflcJYtDqSXmiTLEsWy1vLyJcoHof8VwjrbX9rTVDmAK52Sf/ue+62327d1VUO8VUHcTKAZgXMwKKMw2nCj8VlhU+0psqjGXG3ndRrt541efeOMvDssJP9c5yqKWw6nt15KfxgX9v3Kpfv2vcLwvsQlaEECnktJ9l5H7phx8iZ9kZzwzUfCOEn6slWuFgZRlCv3KsDGqG0ItGbshGO41lgr9+4cJ0ybXXpouvvTFdcv31aXxiNE20W2k0uysuvyS97W1vLVaEVmksCeooGtS9zsBZ8nPlxz7BVZg4RFVDeu51/KUX6fCLdCNOvOO8q+YbfsK66oj8WBnqgJGP8rG25MdsuZqPdxGOjQY/93HlqmUJv4iPYKRbLVe1PiJspIMxIYxqGhhCEBU/Lu69FzbSc+WiTNV3XKQb994pD/sItg8RNsJF/Uc9RNph1Yl5hbLTu3DCuALrVHXATxuwwpR2tW6l8b3vfa8MFKFUjXJKp1pn1WfXuJfOTKA2TKpAp7+zvQzDw8lvM3zlG2ekZ7zynemI47+fTvnW99KLnv3ENJImMs9opDlz5qVTvnFKevGLX5w+/elPl8ZipssoiK0+wrNnQAfQWDoDwmPkY0NS7BNgWswgiNEN817PDJN0jLD993sOrPyMMJz2ck6iA1EZJzk70TNrR5aJCIhFo47uXmf/4Ac/WOwZ5Mt4iXUigyGdnqGU+y984QslPUfCSwujYxTFWOitb31rMR7ybVEOBlfiHXHEEYVw5c0S0qGuDKeYNYsrD2bYzJRZQ6on8RlkISz5M/Nm/8EYiek1wy6GVQyxxFMPjKliH4Rv8c3qhuGSNNQLk2j1zYyaeTVLT0ZW6t63K5vyKIP85K+e1YkwzMi1hWv8XL+yYVYMqbSpcNJFiBi7b5E2+pGWcrGZEE65LOkzIFMn3ukTvsU+D23OZkQ4fsoqnD4if1f1rB2FUSfS0B/kqV6Vlz+GMl0ou/qq9zIsF8i9u/Q43pidbm3eOd06vGW6Ld2pWC/6kZahUu9dIxuN+pKXvKSInSz8NDDrPcSjs7BtwGg0uiticzIyh4h0do3D+EZDG0l0HqOKnYCsEBERYpM+iUS+LPcwH/dMgXVoDYxYEIjOgiAOPPDAYhkoDRaG8sEsdDrEp7Mph864xx57LDmJ2XexutTJfYtwiE0nt3cDwSmjjs9qUT4sLR1JH346Kn/xEJ73CBqRYYLyQniY4P77718YJCaEGbHi9G0gvlOmWW5KmySDmSAQ5Tv99NNLHWIeoA4RJmblO+QddSxP1qCYDkJmLm0aZYRmFelwXO0gLUxAu8oHo5QuhqAM8vUeU1aviFy5vHPPfNzp2Aba6hIqC0w/7kPKUM/aDMMGZTQQhBQnvrZhL6CcBx98cJE4SAXy9n3qRX0p20ygZgh9oGp1xaHORJrbviXNmbguzW0sypXlzVDZy6AxSAWIaLfddiuNpFE0uM6oQxldEaJ3Gt/VCIqYMAsdgBPGiPjEJz6xjEY6iLSI3DqOjuwZEWAEOotRjtOZpassCEg4hChNxKbDKov3Ope47hGFsDqpdFy9913Mq30DaQZz8o4/4gDSDgak80pL/lEmI7fyI2KMCuFhAKSeZzzjGemUU04pdRb5YTbCgbQwym9961uFYQmjjEGYvh1xSE9ch9nGaCyMuhdeOTBPzEC9iqs83gUDRWwYkfJirK5f/epXC8ND/Bia9Hw/pobRi8ssO74XkXuvPvhjBOrae/6kEExCGwVzi2/BYKWp7L5VnRkcpCuMMqkP/spz4oknFimJabj+gEF475u4mUJtqZgRFWo032nnndKc+XPLzsbLrromXfzPS1OrOTvNbrbTPvfbOTWaQ0V+uO3G69PFF/8jN0zX1JniS6fSwRGBTmfE0bg6joY3auvUwupA4ukAOhACFg/DiL0MxG0iMelCB/GMSI1SOpyOIbxOIz8OEQmnw2Ag4rnHgOSJyeiMGJQO5Yr4hTFiylueOjCGJj33ykYsVVc6uW+TN+IzNZGmPIyIwrpG5/bNiEIdKDtJAOEgBJuXEHeI4PyV0zdJE/Eoj7x8OylDvSmTMAhEuUgeyu4elAUzCMlJ3spDOpKXelHviE27qH/1JT1TA+lpS88ku9jPIV/TLXsztIE2xxBiyzpGgo6UQ7mlLz1X3yKsdHy3crm3X0UeGLk05MHJW92oS9+jPMIom/LIS73IG5RnutButenyFOhlCPNyI/Hj7bDVPI6W945od891j2vnf7tpbYxoGtMVI4h30E2zOyUA4YFfxA2/gLQC3nvWThG2N4+Ad8J6DxEm8uHiHcR70wySBWkFg+kXrlrW3muECYRfL/qFifL2exd+1fQiz2r4XvTGh35+EGlV38d9gB8mh4gx0whTTauaTjWN3rD9/JcVdnnvVwRTMYR6ytCLXL9OQ84zvjSUK9k/ldStKL7d565PtxE0RjRIXGNLsg7Oz8hsJDaqQbUBe+P2QuNRLhktjL5GER0hnHi9DqqEXPV3rb6DeG+UJYrr7FOFW9YV3IebCv3CRF793vU+QzzHu34usDy/8O993wt+JBj1E89xDRfP1StU/abyD/QLu7z3M4E7tnaNVUYQKfGbKO0eEzBfJNqZBxKNp4sgeNzcyGT3XyiW4v1MYiY7V411D/WyYwVGdHM7ovJUINYiaFp/o7b5OhHbPJTm3NyRVto8T1o0wKQF806KPIonc3fKNXHpE2iVhacTQOzmpQgfA5C20YimnDLOHFq6pATzyJkeISK9mjGs39CH0X297LiKqBILBoqYKXdoxymlrOX7BeWqFp8ii9IOc6BIwxAQMyUTJRoNPunBCgPmYY2ZQkn6pAvMIvKM9DCv8KtRY6ZQM4QVRIjozjGk3MMMEDTJIbTe1rSN/Agf0RrNY5ogbIj7NMYYgvMQafQtg/nJdickx/IbLTRJQtriutKQYwryrJlCjZlEvcqQEUReVhl26i4jTgWELTxxy2pBELupglHbEhvFH4KVDknAUhvtPSnBaG9KAIxv6BksSYX0YGmJwZClMUpIDAYjkA8GgjmYNrAV8G5DbbMaq4Z62XEZWBGGYFQOxL1RWhocMZ+/unSNtPuN5Pw44SIeiBPhq9dIC4PBOCJ+hKlRY7pY5rKjDqUzRofcEIHYgoCD8PoB4aovVxICwnfvGs+UgPE+HP9w1eeIC+EnvmuEq+bJkR7ivkaNlUW/gWSJhMA+PTryhjbiYACxckCsJ8JDTXA11lfQRTGLf/KTnzzpU9CdMpx22mlLRp0NjRlUYZ5vzt9rdLIsYCbrcp2t6+WvsXKg8GZa/dSnPnXSp2BpHUJVbNZRorMsb7Q0wgpb7WDV+IMMZQY2Ave5z05p7rz5zlwudojFdHlyBtHsTKSJUg9ZzG/lKVa+q35v3Perq+p0rFo/qwsxBdSm/fJR1nDxrNziRPmX1+Y11l1M23Q5OoiOwVDGslgsmS0P4tCayyzSWZeAcDrOOyi/3ziar2OZ6MfTeKOV2uyZuRyikDYay99oBUD9cGwSYkmxFyXtHF59sjMQfnXWkbawEsLWoR/kzbGotOEGbEBiACXuuth+NVYdfYcAHcJPa9k+qvM6hCE6UK+LzsOBtfMqQ6i+5+K5139Q0ElD+U+ulnYjLc60fe2iiXRNdtcvGksTHXIDZOLOosNEJmqHg9j9Bziu5UHfBr3fiSlgGPb1B4MI11sf4QDz6PceXPvVpdGd1aNlSqi+jzDKQGykOxEe8zCvDFTDVuNWXbyrsX5gqSmDuYWRxSk8b3zjG0un0VFi9PNsnZz0YAuoeTdTXwd5wEc+8pGiqOCvs0nTEhklho0z4hqJHMhBRL/vfe9bDowAYdcGokN3lx3vk+bPm1OmDEeddHp662GfThMj89LWmzTSWaceneYON1OnMZw5aSddf+315VQgNgREr49+9KPldxqZNLMZYJMgTQzSQRZsFRgysWZUF0yRHYJiC6uw6km9kTpYLjJd5uzlx3TUofZhr/Cc5zyn1Lu2iq3JmBHnEBC78b74xS+WLcDqVfuya5COw0hIcjZc2ZpLSgBl9MtPvkca0tLO2l15fYuySUsZ2F0IF0ugNdYdTHvKYKTQ6VyjkXVEm3P8ViEbe4YxD37wgwuT0GF0yIA4OrFOrgPp9AgfMBYiqXV0TIFhjYMqBmmEaTT8qOpEFhDaaVEaTjcP3Snd1Nw83dLZJI0VNpDn2sJ1GuUwDcSgTtQZqGiHkiBW+xdYIWJ+LBujPtWLU4wQGaJEiDY9OU1JvWIadjbaG6FuHZ9l/4I6wzjUL8JUb3HOgP0T0hBX23nnimBNCdS71RN5O2zDoS5+ZFUY5WXo5D1GxlqShMgpm/bDSKTp3ABSo5Ob9AtMPySiGus+lmIIGlenI6YafYwERjwdnsksQtfZjTzujR6IPubRRhWdTif0LIw0jWDuvfcjoNLgdGYj2NqSDu6ILH5nZuA8xYlMvC1Elfv6rPFFaXZnDLdI7TxtaE2MpZtvuS1dfdXV5citOI9PXagjXJf5slHe/gaMUBgEJQx/pyYhKMAo1C/rRgxCHcVpPRim0RxjAQSsPtUtODLNM0agHdQ7F2nKDzPRjpiLZ3FtrtK+wmBqyuNemeRv0wspA/PW1pzyy8tVWEZcJAzPNdYPLDVl0GE0sE5hJNCxjAo6EXEWs2Bzr5NZojOKeW8UFMZogvgpzzAAnZwugnShg5mvWtYzGiEev/y7thEdGiPbuZyANIeMkC689Mr06wv/nqWFXN6hRnr0vnumuZlDWH+4ZMHl6dpMvJibnY6+RV3ZNaqenCikHtShekXQ8jGn9z42L2EAwpIISA1GcvHClFk4xG5ZWD2qU3GkJ5xpgHRIJmHQ5J2yGL2J9XFCEgagDUgm2kFbImxxtTdGpRwYEXsMzIGptfIJR0pgxSk/DEJYey7kKU6NdQdTTRmWYggx8gR0Yp0rrgEjhY4BVX/hqpCp0RHhVMPJR36RxtpElBlD2GnH+6SN5s/KnmNZQshSTy6fH3jttIe6v+mYJQYrDp38Kc0crbdeIPy4fu8D6sB7ddCvHqKOq3Ud6fELRPqRH7hG2lVEfIg0PEe4arrV+NV4rsLFVRhtWWPdwbQZwoYInR0whHvtvEPaKEsvzSwFZDLNLzOR0Ss0WlmccmRW9st0wQqBpNC1VqhRY93CVAzhjsNHjcwCMAd/uz/73s703l2KzMwgj4gdIgLFYn5XM4Ma6xtqhtCDoTw1GCoSQxbn02hmCIuym0gTGEQJYUqV7zq3i9Y1aqwvqBlCD9q5RtrslcvoP5yandl5qpCvDVOEPI+enDLkm/ynO9WoUWN9Qc0QetDuDKVGlhKa+TrU6ioRh9pj+d4SYSONN4azfEDXUjODGusfaobQg2KY1KREHC9ThfFmJ401mmmiMZTGMw9o5+kENzE+UQyEGAZZkqNtt2rgSknJhV/4M+iK9/H7fL3h42r5l/GP9D1b4rOUW03Xe0uS4Rf+cR+uGif8olzhGJ5ZpuwNW73GPSdfR731hvccfq5RNxGGi/fesY2oxo337Doss3qOcNV0q2Ej/Rqrjpoh9KBZVg8mMgNopz9fdlX62pnnpZN+8pt02lm/TeOkhc5EarTG09XX3Zje8Ib/KAejMhHWIXVQDjHrxPEcHZZ/XBkrsRHoDSOeTm4pDwMJ46WI5z0Iw56B/QO/iM9FelEG9xBXfkFI8cy2gVl5ldAiboR1DX92B2wg3HORjjxZTFbDu+ciPdfw900Yq2+NtDh+7F0iXMSN+/hm9xHGtcaqoV52zIiO1DVM2jnN22huWpSfjzzxjPS2D34xjTZnp23vPJTO/+Zn0yZplCYhLWoPp/947WvT29761rJ/wyGp8eOpjK4QGGMiVoNsMBC4embZyHoRATAfFkfYxz3ucWUzkvj2hbDilC7DLsyDSbF3zMUZGSkz6YGBmJ/5evOb31y+QRqYCKMl5tIsHcV53vOeV75Pfk9/+tNLWaTLfJklpNHYEpQyOSDWHg3fwdBKGUgocWYGIlYGJs8sKp0NSdpBnPxZab7yla8sRktGdkyTRSMpxP57ko18OD8OyyCLNaxfiyJ5kFTs3xBPvq961avScccdV+ogDKwe+9jHFqMpTNXhPky0MamwlaixbNTLjiuAzCVTk/FRJvzRztzUaWycpwuz0jhDnKFZaag5tyta5XBMe//jP/6jmGCrXITlV5N1cgSH+In6wRT8UrFNYZ4xAgSDaBGf/QnCx2in82Mg4vu1IATHWpC1ItNi7zEP4f2MuB8rRTSsEFkUCucHVsVFhK6IFPFhODaW2Z2qLCxG5ckJh4Bf8YpXlLDKZrBQVszD4GGPA8bBwpHhmePjMQdWkvKI71UGI72ye8+S1XeydGSNiYhZTqozTIX1JOaFsKXDAtZ3KherTcfbYyQYAcbnwNr4Dcoaq46aIfSg2BrkvsUQ907DrbTV/LF01zl5JJ6dR8VMeFYcW20/Snp96eRGbUSokxPfbQzyK75GOUSD2BGFDq0Ds/+3oxBhxf4A5syxf8DoC4gcQ8FwxDNykghsJsNIxJEfZiEuQkH84vh5ctMJYTEHhGeHI2YlfczKKCvdPffcszASz9JDxIDAbap6zGMeU7ZEYyDyUQ67NaWLESiTkVp5xfFN8g3G5t5uVt+hbpTX6K7OlCWYA/NvdWn6RXqRrrzkSapRVtMI8TnPyowRyEs91lh11FOGjOhMROp772z789wsG+R57KKxdPOi0TTRaKah/LzlJnPTcIdYOpQWTSxKi25dlEfP+WUE04Fdde4gLPsGzHV1Ws+IA3PQsRGY8IgGYzGiIwD+nDieSR6IxkiKMGyXRljajERi9EY00hXGPXFQGu9///vTa/O0xsjqnXyjjNXy8le+eCaFHHvssemFL3xhSdf36BvKKl3P8sV8In/+ymnEDv+II694Vh/y8n3xTh7ixFU5QL0I41kevkFcaZCI1I2NWSSVJzzhCeV9LSlMD7Xp8jJQZQg77bRzmjt/XmYIbPW7/l53GhYbW3nonpXvh7LLI7klyvxvTUAZjaixWcroHESGSHphFLUl2vTEFGC6QGwkEDoOIztiDAIeFAQjUUYMyLRCPShrzRCmh1qHME00M+HhAy1my8VkORNcO0sImEJ+b0rhRpg12fV0dJ3etMK0w6i/rM5vtDVNIKVMF8EY7Xo03QlJZdCITHlIVHQgphmkmkEr47qKmiH0wFkIJAPdC3m0yApNNor2N8xKbR2vkacBxYR5zcJIHRJB9b4fvItRc7pAVBHHFaZKf21COeP7Off1dGFmUDOEHhQpIDuSAhbQNVnurtd3fTANisc1X3U6fLh4ngrVcCuCatqDyAwCvd+3Mt9aY2nUDKEHXdkgdzbk32nnCioyQvYylQjJwXTCOkTdCWusX6gZQg+67KDLGFrtTnapWCiO5xmCU5bbrUkLxPxufKJ7HBm3PFCECWeeztGaU+CtLKRFMVRNg590o0ze9fopRyxt1qjRi5ohLAUGSZkRZIYw2mmkxZ2h4kY7ebpALHUUe2ci3XT9den8884v6/E03tPBT37ykyWMgUVhHD67ogjln8NdrSQEEPonP/nJwiiI0EyILSF+/OMfL8t5LP/E9S7SqFGjipoh9KDRoC9o53+tdPavfpf+8z0fTW857LPpvR87Mo1lYrYzmiLLGjgjGtp+6/0MkSwJsjVwLqKjzREjKz1GOZbymBljCCz+mORat3duonV0/gx74h7BhomzZ+nYO2DUlz5LPWVgEyBPRkdAGhCOzYJlSasNGAQmJH9MxE/3MSZSXukqT+RZY8NGzRB6QGtgc9OQzU3/vDp99tTfpE+d9ud03Bm/LqsNjaEcxu8yzJ6bhoaHi8UgG39ruuecc0465phjikERa0W2+45Wj0NY2e0LFwZKJIuvfOUr5bh2u/vsPfAOAQvPfl/6RnYMhW0Bq0EjvL0GrtJgXiwM60dMhjRw+OGHlx+EEQeUycnK9j1YRRCO2TLGIJ0aNaBmCD1wDkKjMzu1OyNZNm+k4U4rDbVuy9fFhVWoMmsNI1mCaGZCsvnn3//938to7GRpIzN7fCcVWwpDnCQF6+UI0TQBA2FhR3IwMj//+c8vcWwSsueAn7DMnjEJ0wJSyYMe9KBiV2BUJwnEiC4P1oaeMRrxbEgSlh+Ct1Zv1YCRElNm+wFIDcrguUYNqBnCUmhlPjCRSX4i3f0u89PDHrR1euQeW6W977tdarZts+2a3F571RWZsLcoMcKkln39i170ovLTd0ZkG48OPPDAJXsUEKu9AaQC0wPWhhgDc2QjvemAH2pB/MIjcpaGBx98cPkdBSO+qYmwdjPKAzOQFiaD8Tga31kLzJsZFpEwMAOMCpNxZD6LTGCJaF8DhhGuxoaN2nQ5I0basv1553ulefPnlt9xHGulNN7MskB+PStLB3Odo9jI8kFmo83WeL4fznHpHbpKuuoVMI5+iPzUtzC98YA/JhPvIN579t4VM4r3cQ37gWra4D7SoOCkh7DlmC4i/GtsGKhNl6eLtt9kmJWG86RgTib+O3Um0iadscwMRtNQZgiZbDODyFJCIa4uUSOmIN5+hBXvXONePIRajRcOIt0gauEg4mAEwhD7I07EFwcijd74QDogeUinRo1AzRB6wHS5Cyaxs4obGvJzc3Py3GAkDTcbaVYmsKEsOdj1CEF0QXjhgmjdxzX8e/2muo+wkbZ3kZd704DwD9cvTjWM+1iBEF+4GjWgZghLIRhCALFUXdx175eHmthqrEuoGcIMIsTx6UDYZYWPd1OFq/otK50VwbLSmak8agw2aoawgjBn5xCIuXq48JsO4VTjT4Vq2sKK0wt+kXekuTIQ1wpHNY/IM9KP8q5sHjXWDdQMYQURUwB2AJYZEQkglKptwLIgDCvEKgFW4T0LRsuOkV91/4H3lhsZK0V+jkyLsqwopK0sVh0iPfmyUWAoBQyZ5FdPgdZv1AxhKSCqPDJmN5qJwy6Fm1Mj3ZbvJzpj5bcd7WlYvGhhevvb376EiJgYv/e97y1MwnPVgWUeDAPRIirnGCJ4z+FiRBbHeYasF4G/I8PiPSBQlozC8mMh6X08R979XPW9ez/pryxMsSMNjvWjMigvU+tvfOMbd4hfY/1DzRCWQu7ojUygeSA8/lvfS3s/4YVpz0Nelh73vFekRQwSWCgOpbTxJhsXIyAGQwgkrAkR6s9//vNy9Lk9B/yZMJ988snpE5/4RDEmAkZDwjFFJq7bJCVcSBlOBGKKzFKRGTNGY5+DTVHiicPoSLoMkqTHQInRE0tGpzsjbvkpA7NlptXKxXAKA2PoxJSZoVOsiJACfvCDH5Rw7BOUgWm1b/QeA2TD4NtqrH+oGcJSaKYGO4MsFdy0OKWLrmmki6+fky65oZElhKHUzDyB6bL3D3jgAwtBIR4WgJbzEKbRHLHa4MT4A4Fb5mN16GrE5RxVzqqQQRTiRPAhlnPMnxGu6YEwRmhHmWMSiBPBYkr2Msjb2YLSYM3IOhIQsA1YsQdCWMSNiXhWVnHkoZzisoJE9N4zqXa1KUo8UgmmZ69GLSWsf6gZQg8wg/w3d/Z8yX+amQgarYnyi9B2OradkZAlhfHxiTSWR3NHihP/ESqiAiM6hoBwnAZsRDYKe0ZUHGJC0Ig+LAWZOduR6B1HSsBAwLN3GMfTnva0sk+Bc8goSYAzyj/sYQ8rxGrvhDiIHWOSp7MYbWay/8J0gNRBIpE3JzzGo+wxvWGngEFgPJ7FEd8PvNRY/zD0rgzn22tko8yGDKPpFltslkZmjxQ9wVDmADtsfee0/147p0fvuVPaY9d7pUauo3ZjKF2x4NI877417bHHHmU0piMwEvu9AaM3QkVEGIEfErHhSPo2Enlv8xER34+RIFR+lHgkDfd2KSJGzIIBEYIVHxOgX7AHwr10vJOfHzzBQJTBPf9ISxntd/CDLN4hbOFsdlJu8bS/DVYYi7L70RVxHbqq3KYp9mLYoOV5RU5zrjFYMICg+5AkJ/Hbei9DhpERYi/D3HkbJQekOAzFEWredg2R2mmiMZL/NtNI20GrefKQXyI8MIKqw0gPQhpAbJyGqIaJkTmcMPyEi3TBOz+RhjgRpulGWClGWqYXRP1nP/vZhZFUoRwgb/cRTz7uIdLp/Qb3Uc4qNtT+sj5gqr0MNUPIiI6OIRitieqDiiDOqbC89zVqQL25aT3B8oi9ZgY1VgU1Q6hRo8YS1AyhRo0aS1AzhBo1aixBzRB6wUoxOYY9pYnORL5fnNqdRandWpQ62ZWTlNqttOi269LfLvzrkvV6V6cYh+mylQD+1StHqx9X4Vw5YeI+nPf8w/GL9HqfI45ny0mWBsWPPCJO7FsIv7iv+nEQ5fQcZYln1960p/O+N50ag4WaIfSg7ZBVN5nwr7zh1nT2Xy5NP/nrFemXFy3IjKCTA0zkTu2HW4bSB/73sHKisk7OPPiII44o9wipJJHvKfl0fHsFGPxAEEcQRvhFeHDPhX8QmOcg1AhjY1PEYffATmHHHXdcQvwRzz2z5kCkDa6RLucdRPkjPggbaUYaES/8IZ6rYSN8uBqDhXrZMSM6pmXHHXbeOW08b3b2S+kzJ56R3vR/X0pjwxul7e7USr845Yg0v5k7eWNWGmt10leOPqqY+v7nf/5nMStmBfiyl72smAkzMGI4hAAdcsqoyAahV7ziFcXQyN4CdgQ77LBDCf+IRzyi/LCK8A5fZVrsZGR7Bux8fOpTn1okEAZI3klDeRlGsZT813/913JAq99kwJiE155sE/xKsjQwCEtNr3zlK4uBEmmGxaKyWW5lho0psLpk8xDGTcIxrrJDU74sMX0bs2fl5wfykI79E/K2D4LBm/Ja3sI8wxhLWurFYbA11jzqZcdpwi6GzCLyX7/vPCuNt+enVudOmQHMLgZJeVzL7yfSUL5unzu7jo+4WXxhLCwHdXbWfkZrTIAF4pZbblmYLoJmCISoiPas/ZyIjKhsNTaCOuuQH1NnFoEHHXRQYTgIar/99iuMA3E79h0jQcDupcsakdESi0NE60dYhLV5CqPBHDAa8OMuiB3zcC8v6cWuxsc97nHF9Fkcey7EZ4bNhBozQ9CMoJSLZaP8bL4KK0rf4pt9C5NrzOG5z31u6YisI8MgqsbgoG6RHgTJt/LIONIcT/PTDWl++9o0r7kwj5b5Xe7EzlK85YYb04IsqturYHMTe38EjYiZ+xrNXYnuGAPxGQOw38G9jUiYhBETt7bNWFxhSR32OGAWV1xxRdnwtP/++xfrQwQuLtBbAOYiDiJG4PIgdSgPZuD9vvvuWxiJMkkTsbJ6FM7uRhKN8nF+/yHSkYej2k13SAk2b5EAMDbvfAvYNIUZMYdWXvXhve+Rlnd2YtqpKQxGibHUGCzUU4YMhATFdHmnHdO8+fPTRPa65qZb0mXXXJtrqZlGMoO4z/Zbp+F8ZbJ8yw03pZtvvTndNY+MxGydHwEZHRGPukTAiBERIW5EQAw3MiIaxGRkJVKDcnzhC18oIzYCNaqbMtg/gIjkQSxHXHGWgvhEfiMuC0sEL38EKYy8g4hjKuKdvQview7mQJKRhzRNXUg7mArmhKilj8CVHTNzxZw+85nPlDKaZpAY5Csv5UL00hXO98e+Cemri14T6xprBrXp8jJQZQhry3QZUWIezjEgDRiBY2pAN6CMxPRBAkZIx6DeTJEwGsyjngoMPmodwoADYZl3kw5IGZ7pAvx+gnsEN2jApDAyOznpJUgBwVxrrJsoEoIf/dSoJIQNkbvr1EA5Fso4RLimEcTUmzf/tVGe6aBaZvVYSwfrBkwNKYqdrVFBd8pAKx5LRaEk2hChU0cHr1FjfQd9Dj1OBUc3Mlc/c/KhRo0aGzbOKBKCO5phS06WryiyYqR0HVRxtUaNGjVq1KgxfRjT6aStBDsVz2LQFOiqENw5h5N9CpN8S9khINTCQY0aNWrUqLH+gPmXHSSM0Rm6T4Gjy5nL7ggFtsFYb7AgUQsGNWrUqFGjxvqHOFffxho28FOgewa7OxoEu1yqGgRCQlVQsLWNwTszuqqNM8N5u2XszOmneXAf/hD3YcHCmmUqgYS/vMTh5M04ntEEI3y2s1Nhqnz7oZq/PGKzAON7Sy7xXmWqg8if/WdYNQUi34jTm6/v5se5j/gRL8J7Dr8qIl3wrvq8JsF6Syejoopyag8bOmxvjB1dUcbe74Cqv3uuWh9cFcJGevEMntl6K4/89cdq3tV0+IUFnnv5kahtzhBOXDbk4DnygEgn0g30hut9X6NGjRqDgtAgPP7xj5+eBsGONvveaRDsagMMrsrkDI5+asxPeMkAY7VrDSM2mMZGl3AYcL/7KnMOVP05IOVYI3E2QOyUUwZ+4hJM5B1xOOlAvzzjnhM/4kS+/OVp6y/Vi41EbDIIARHPvoInP/nJZXC0W89AIm7kKa3e7+Af6bvG4CEv13De8avGg2pc76uIdxF2TUJb+Bk7m+LsptQf7NB0XoMzFfQRbRYaqfiG3rYI/+q3hF/1Cu7jWn0vTcKBbdqeCW9Rz/E++ptnh7ogDhuxCDPq1XkWhMM4hyLiuYaL+NF28S2RdiDKW6NGjRqDBvxrxjQIwfwYNTi4xxkZ9gBZkiBMYMYYrcHTbl0H6uy5555loHBmhi3xfn/UDM/szM5ihwMJ6xxQv0lqU59Cm63TVAhHWMHIpWXG7rQug7b8nczlpDADgkN+lAOz9p6/wVt5pO3eN9z97ltmoeLG9OMf/yi18mD2kAc/uJRJnvPmzU/XXntNOu+884swouzOPHH4j7yjHuxKNih65wAgRxOAQcMM1I87Mw0nVPhOV99J62AzoL0k4sbPQToThXDlO3x3HDlAYFN37tUdgcSM3NGJ0oizUAIG5zU1KEXf0B8Msurf3jgnsYH6O+SQQ0qfcJCU+iN0MZtXH9r5tttuzW3/mzwQd89tEfbmm28p753ipl9sttmmZdf3xhtvUvy1r7TUgfD6Bm2Boxb0R22gffQb9WOvHuHEkQ3amTDLEFdfd3qcfiX+2WefXfqo/iINv4RHg6SfhYaKsKMfEaL5I6xYjtPuyiWeM3EiTrV9atSoUWNQMF0NQndKtALA9MzaMWyM0L3BIs7kqc6sPMegjTkTJAyqp5xyShnsMFlM/KEPfWgZAA0mX/ziF9Pxxx+ffvWrX5VzggygGDzGi5HTGshD2nFSgMHgxBNPTCeffPKSg8IMxpi8Z4xbmuecc05m5nctGohZuUy+RTkMMPnLSkVtv/098yDRFQZ8Rwy68exqMHY1mIQD3+re7NMs1OBhICOpOXrVwGbAe+ITn1iOYImjU/kpk/CelcdgauCNgc13n3rqqenrX/96GajUu3JAlG1NIepFvhBX0PEsAREA1YMrYcuJjPqMsqubuXPnpe2227a0I2GwLNeMjzqWKr+bk4WsrcoJkQS8c889J33+859Pxx57bPmRe3UhH/XtWBbHyxJsCVfRHoQtecvvm9/8ZjrppJPKgI4o9DX9yjMhV1x9zDdJV9sos/S+9rWvlXwdWqc8hApt49v0p+hXvlkbih99pEaNGjXWZSx3iaEKs1lH5mLqZrEYIwZM44BZmyVTMZtBm1VhpGZmZmn8zZQNlBi4dMDs2oBoMN9uu+3KzI7Q4CA/6mkDvHQNsvKQJpWIdGkKMGL5Yc5mdspoho6hKwPtgNmldMx4t9lm25LuxEQrDwQ7F+Fl8eLRzNi7p6FccsmlOc1OCWvQkI6BzTt5KaN8lEeeNAEGeAOEvM1qldFgT5DxrQQYxxkb/A144pvJnnnmmaW+pW9AE9bgYpBRZ4QiEEcdqzvtBMJWB+m1Ad+pDpwmQxDSboQzbWgQ933a17eEsKhODNz62IUX/i1/+3gWhO5Z6q6dhZ6N77Rx/jbnxl+cBYcryyGU223frfMHPvCBpR8RTAlOBnpClj6obfQT5dHP5KmtLBloK2XSx9S7/qF9tJl3+gCBi+ZDOoQHGgH9SnvKW18SV59jc6H+3cdBkcqlX1X7S40aNWoMIvBhvG9GlxgwRcyUn4EXU60iBgCIOBiue+/ch8ZBOiAd/t5H2sIYBPh7lq/3URbPEYafdxxEPKjmIZ6ycYQD8YeGzDa78SLO7XGHy730xI3vkaY05Bvlgd7yuFbTNKjQdlhKIBTQahAcIow4kW7k68pfnlW/QYGyKlt8Lygfpz448I7zfcJW36u/+MYcMj/7TtqRbtxoe07YaltKM+od+HGELUsaNFMGcYIKAVG46G/iSlN46fGTF0jTc7wPv8hHWcWPtCLfCCM9711r1KhRY9BgEjqdJYYVEhDWbRjAprui4nvDrTzUHag/A4hG4Wf2bHDZsKFuwi0PK94eNBacejajXz/6cI0aNWqsOqYrICx3xFx/GGseiKrjzPLcKkK9mV1G/RmoqL4tEazfKujpDvoZvXW+LLcCUOfqWH3X6v4aNWrUWDks0SAwoPvxj39cVLIxu43BrcbMIep0UActanZlJNyM58E136S5s2bnF93ydhr5vRG7kcP4eWy/ejv5M9mpMzs/+oFG7yfy34l8bWVxYfKbO1ke5e4gRHTf1ahRo0aN1Q/83fjDdsyRBYyyp8DtSwy2lhEOGC6I0F0T7qKega3/0A0mu8ISAeGC312QFo8tSrvfb/c0f95G+U2j/CtjehYUlgzxk2N8IwsKzUbYSHQFgSJMTKJXJGhMe8mnRo0aNWqsKvB2WlWG2oy77QRk2D0F7miDwNqfRTar7TDOgl4BQZTJaEsQYcLfc69foDfMst5Xwb/Xr/e5xspB3YaDIiBccEFaNDqa7nv/+2UBYa5QeUjPbWCIz/+XVH15zL6NVmo3JvJDFh46Q9lnuGgNCBWdHLbTkHY7Xy295PiT70oSPW1b7Rf92rj6vjfuVJhuer2opl8N05tOv/jTKVc/VPOsIvJY2XShN+1lfVNgWflW3/WmHajmEWEiPPTeQzVOvzQDkV5A3+X40YgtK+3qO3Fgqjj90JtOb/qBfmn0pt8bJ4xma9SYKehjVQHB9vPYUdgHd9QgEBBs7QoBobfDVmHLnsOKbDVjme8KEadKEFOlE0TVL85UROM53rnWRDRziLZQryEgLF40lu5/3ywgzM/t27GkwJLf7gMLDJ3UzvVvESGz4ywcNOkQ8sCf0lAe/Ie1T74vcgERwvkS4uS4tjdevuCy0knlSWNlacu5FPqgQ6TsRoj2V6be++gHvf7xjqsy/WqcKsIvrhEnrvwjfhX8+QkXaffrjxEv3nnuDR9hIPKtIsoWcSH8Io2I1y/t8Is4rtW0oPq94R/he+NH3KofRDx5xz1E2lGmQNVfOp4j3UA1j8g3wrvvLbczVJyXoQ/ZyeIcEaimG2HD2a7qnBFpOafEllioph1w35uO8zT0ZVuSbfmNMOGEqSKeq/XkyglvB41rjRozDQLC7373uyUCgq3cU2DlBASM/Je//GU5tMfWLkcPOwsgOrstZfbBMxLjZ3+6ve+e7ZCwB90zIkSAiNO+dXnyi7D8fYwzEexZd8/PIILo7U0P4q+x6tB2HMakXYoGYfGidP/73TfNz/Wc3xZNwET+c3MWHH71hwvTz87/Tbry+ptTqzFCNEgj7cVp43mz0yMfulfa+4G7pdlZQhjObijHazRscWykyy+/Kp1++unp2muuTgcc8C+lkxIQ5PmPf/yj9AXtbbeH8uhjzkmwVVTbM/TEQIOJO3hJGGEdYOSMBH2GVsxplPqTbY/ORNCH4iwJz9KMLZTSlpbdD/ydhcAvzrjQdyMuP2c0KLM4/AnJ/G11rJZJXHuNY3ukMkhLX+YX/RhdScc799Hvw19ZwHfLWz1Jw3vfrMwgLPqRtzSk7VuqfsKiN2V03ocBVd3FyaSsnKWjrGhYHHnEwAzaxwFXceaH9NWlM0TiLBDfgh+oG/EdiuX8FOGdTSFdeYgXcYQXVj6+kb825B91o43EVR51rc6BUGny4nvwMn0r0oh6jvKrC9+oDqX7ve99r7THc5/73FLv/DhlU1/iedbm0pOnsiubtuFoYJUreCA/8fBAbSY+/2o7+B5+wQP1FWGrdV2jxkxBn52ugHCHg5IQlo6JAemcoCNziAJcHQYjLAJHXJ5JzpiKjB2TiyFIy3sHyBAo4khmjAWhSANR0kQgkh/96EflMCD5MZh0cBMmriwIzc9RO8QmiAczqBJ8jZmB+tQGV111ZWaCo+luW26eRmbnQdTSQK7qVqOZbh5tpZ/84g/pK9/8cTrzl39Lv7no2nTBX69Kv//LZemfl12ddtj+Hul+u++QRobybE/zkDUZKOYELvjtBemHuS3vtcO9ytHI+k0MNvoBJqnzOgHRAVPaWacmPOg3BiKzPQOa/kFQNWvUb9nROHFTHP1OfxEGETh46jvf+U5h7PqQwRFzDwFB/tLVnw2STmkkyOjLGLjjpDF+cQFD914eyuS8BQMgOC2UgKV/xuBo8EFn6MOgJi1bi9GI/qzc0jSQCafPE3KkI67BRDnUlboQFw05wMmAaNB0xoYy+Tb5GnDFRzvaVXl8q3fC83Mex89//vNS92bdvl/a0kCvDiXTFtIO4QGU49vf/nYJa7CTF3pWJuV1MmocJqVufLM88ALv5aXulc0x3dpPex933HElbw4PEFad4Q/y0Z6+KY46l55j2PWb6EvihUDET51q6xh09R3pqXNpEgjUI/7mG6VHkNFX1K3yqX8CJ96kHtWLb2O3xV89EBwIXPqOfkI49N3qxhZyR7erA3WsfpSVgbhzUfRZ38oFj6tRY6aBrvBGkwZ9Fz1Ngd8uV0CAqnAgYR0dswAEqLOLLyOE5NkJTU6yIzmLgxgRlb2X0hfWKXgYiH2YTuBzjC2hwzsEi0H6XQflkhZmpQzyx+zjhMWakGYWtwsITpxs5zreOs0emVNsBpplkG+m0bGJdOFFl6Tf/uEv6cabbs3jf/bP8YYaE2mTec209wPvkx6wyw5pVtMbTHk4ywZDRUDIf9LV11xZGCnmbMaEuesnX/jCF4rAaF3MYOiEwsc85jGlz2C0+oKrAcBsjUGt/mbA04cwdIO0dzGb1BcdvY15cwZdTB/TNhjEwOFZWr5dHMxfWoRfz2jDwGwwVUcYPcFEP/SDVX6HQ1/2jkbOoHTAAQeUGTWmD8rnOwkjvk9ZlElfNwhKy8CpX/M38KATAo5ySNNA5SRTam0047c6aEjEJYhw8Y0EK1oBdUzoMhAZOFkw+27farBUXjTnZFDrkwZLJ2OqX+Ug+Kt39Sieb1Rnyib+PvvsU+pc/Rn0MSHpKDchUDmlpTwEEvUeWh3llr/BOp6lS4ASRtnVuTqK3+1QbumHQKmM+gmDK7zIAK1+lDPqjkAUUP8EE2kqmzrVp7SPPkkAIVg4ctt7TjvSSuB92sX38lde36Rd3Zvk6CfaUVn5EQR8n7I+/OEPL8Zh4iqXelc2ZZauOuCv7DVqzDRmVEAwIHMIB9MhPbv3a32OvsU4vUeMiBaD9KyjI5SYEWH0mED80JDOb9DHbMQ14MsfoWCmpHNhECVmgmj5YQj8EB4i4l8T0sxCfXYFhKtyWxMQtkwjs2YXg0L/aANsgbwpD3CLbsmC4Uaz0nZ33yzda6uN0/Zbzk/33mqTtPf9dko7b7d1FhhyevlfsVEQt9HJfWyjPGjtkrbYfIvSF/QrHVb763eWuLSr/A382lqfI0wapDDzmAHra/zE09F1eloGTFm/MxhKl7DgXpoYsjQ5DD8Gb99NSBBGX0MT0peWd9IxEImnPxvw5GnA0H+FVyaDAcGCQCysWWT0UWXwHdJSDuUSxzd7NujRSPgm3ygPZSB4E5z4SxftGGzQjvpD9OrFt8vboOrbDGJohrDDzzN6QkPyVm+cgdJ3S8fAJq68tAvBQl0+8pGPLAzFtygTAcdAqG2kZ/A3GzawxtHWykbYwAfUg/pzH23m2XeHhgX/sFwpDfRtQiGeevS9vk3biK/OhHevTMqAn3ivbAQc7UTYIBDIS53KN5Z9hFPnvp1Awl+aBChx1LmrvNWvsroqr7ZRLt+jHrS/uqW21QdMZOTtvT7knXanJfEd6ktbiqfd1Jd617bygeg3NWrMFFZEQFhpI8Ua6x+0NxcDgFnUosUL82xn98w45wmQh/hiiZD/5TANBooMEw3+TBcJlY00kt+OdNopzyNLupYk2p1m6uR0hRiaTEfYrhscxPfXWD4Gpa7WhTZTRqj7Vo21DYLpdG0QumqCGjWmgIEcS+uyNYKAgX4o3zazANBIs/L72dl3bnbzspuTn2dlZjg0GU+ccs1/dLburob8jkQxgPJnzcCnj0Gpq3WhzZSx7ls11jXUAkKN5YDdAG3SSL52Xac96bK/d43smm0uCw150LebodHJzJC9QlcsmPybGWV2BIMiG9QMs0aNGjUGFrWAUGO5WDLRz+O5Md2uhNAsBMgD5d2S50lNA+EgvxzKrmgPvGzmUFyNGjVq1BhY1Fy6Ro0aNWrUqLEUagGhxmoHAy1Gj3FlRRtXjn+4VUU1LXmE6+fvfn1B9dt667Sf6wf+US8rW0cRL+KuaPwaNWoMDmoBocZqRwwUMXAx1go/zmBSFRZWBdKO9HoHKs6WP9viWPDaXibc+oLqd8Z3V+s26qQfImxveP7TRcQPtyJxa9SoMXioBYQaKw2DwPhEK42NT2SXr0vuJ1Irv+tFDN72qTuV8Mgjjyyn/jmwxqly9pzbiz4TsP/eyXbOJ4AYrOTvTIFjjjmmbPXxvD7A93EGdfvu7cMHwpDDxhzCZHvTVIiTGdWXNJwHIY0VqZ9o38g/6rwWFGrUWDdRn4NQYwm0NxeM/rcXXJBuWzya7nf/+6WN5s/N0mQ7d5g8O8zvb7xtPH37x79IXznlh+miK29OreH5qdMcSUPt0XS3jRvpxU//l/SMA/dNc5vt1NSPyo6G4dzjmmUWf+IJJ6Sf/fzn6WlPe1o5Lc9Rvo62deqewzscTmOgcpCMQ2sMWA6TccgNCOOAHoKAgz7s5XUIkYOXHIDjnUN7+DscSP92KA4434GQ4uQ9pwy6lx84bIfz7PAcgypacMiNPJ0SCOpHGE65HDqCdsSVHr84UVA8ZTIIK6/Degyg6ln+DkoirICDeqQpLYcEyVscfsriAB3fJH8HNNGC+C6HDIkjHQKQcuy9997l4DPxHdTjPQHAyYdOqnRVZw77kQ6tirTdn3baaaV8Di1SfmXXBp4dEiQf5XEioPr1rcpB0HNImvpysqS0HQ4kzagPhy71nmwojHI6sEm+3gunDXyncvqWqF9tKy11KS/fIg19RXz1pVzqLw5B0nfUg3LHAU/KIL56F983OlBJPTisK3igNMPVqLEuQ/+f7jkI0zpqucaGBUwQY7zayXqZid59y7ul2SNOPejOJh2IdOtYK/3qjxelH57zm/S3y65L1y+cSDfcuij3oxtTZ2JxeuDuO5SjlkdyNyq/xTC5oyHflMHtj3/4QzmWF8M2KBhQnXzHOXKWNsGxv/qi30dw8pzTOw0ATg/8xje+UcpoYNbZ4xRBg4bTPQkKjhqWttmzAcGA5ZRAg4ABxEmCzvGP+MIgGkKJU/AMdAYLAyQhxGCkbgwszup3KqiT+mKQJPgol+9y/LFjfw1kJ510UikXwnQ0sxP4nNZHIDJ4+UbpCSOeOE5TdJogf0f0EgyUWb0YDOO0RUKAOlE+34CG+Tsi+CEPeUgZWNWDMmMGBlvfpqzK41sJC44ZVh7pKI8yGKQf9ahHlQHUAEuwEk/7KYO69P0xaBpsDfIEBd/hRMCvfe1r5TRBxwvLx3t1JD3P+AynXggXyhn17VsJjjG4O4HQgO9USG0Tpy4qr36gPWgvpKGNtT3tlH4hTe2i70hP2gQdfSrqWZ0SCoT1Lk6a7BUSatRYl4HPTPckxVoKqLFM2M7Y7BAJOqn8bHOnjPZl62Oj4bTE8TSSFqfh9q1puHVzmtXJ186i1Gy3ctg80+44bXEoixb0D8UrM9x2auX3zTyjJCAYPJ7//Oenxz72saXDGgTM6OJYW4O0wQzDNzhh2o7UNTt1/K9B7vjjjy8DgcGakCsMGNAMGgQGWgSEYYAxSBhIOExfOWgUOGUwuB5yyCElDYMcNb0yCKsM4hv4DFQGV3lLy0ze4IT4EKJyKL/yuvdtBh4u0jIAecfPYBUz6xAqIOrpSU960pLfqTBgE6bMqH1j1I0rDYW47gNm8M7/pyFUbsIDYUWeyiIuJ5xnaRAElM9ALH8Dud9FMPhzwoojvG/j5Cmeulcf0XbqR1h1oX0jHn+CxhOe8IQijBjU/biTOpS3sARH306ron6U2WCOuXlPE0MAJERo5/jNCGkLr6/4XYzHPe5xpX2VixCgf+k/6uXggw8uwhWBjqbFd3BRNzVqbGioNQg1lgKGiDGb3WKwW2aGisk6KtkSQTlaud3JfsNp263ulh58/53Twx+ye3rEXrulRz5kt7T/Q+6XHrz7TmnLO2+c/BaDCVi70xUqxifG0/WZCfstB7/xQAjAoA2OYCAxMBlUDYpUygZ99wZ3ZfLODNXgpr8aXAx6ZrQGjRiQzPjN4kNNLr5B0aBgduyd3xPxbJA1oMWAY8AnSBhEaDLMvg04MVgYcKjm5CVdA6WyGmi8M4CjJ9+mrAZ13+XZckOkIz91K0/+Bj6QlyUB5UOPZv4GzPD3rcotb9+qHjxz6sfAFjNgg3YIW8Ipp/pSf/JXLgJPlE1+wQMMpOJIw73yGXw55Y7v4EDevoW/PNWd8tJ+cPLww05+q0F80Ne0i8FZmQkBBALfGPXmO0OA0k7KZAnCVd7qX9njh7m0QSxlCE9AdI3fYnDVJ/QX3yV/PFA/04a0Mvx9BwfxjTVqrMtYEQ1CbYNQYwm0N/f/27vTaMuqKk/065x7bwREgIANjSkqpiAqramADZYKgk0qYIOZI20zKzPrjTfeqzdejfpQY9SrUd+qRn2pL6/GeCPNV760b2gETCVSUEEQBEVElABBUESRVpro7r3nnLd+69wZsdhx7o17gwgIItb/xoqz92rmmqudc62919wmRAJm/C2Gzen4E09Ia9eY9EukLOhH5SVE3WOUJ81h8cvXlIH8OzUapOnsZ9/A/VCc8V5E/ssCJfv1soJByYCYeOv+FpNy8FNfB59Q36MzKS5MygPivk4Xv3XcWjiIq34CdVik4VenD/DrrkprPoNu8FMj4tRpaz+I+65/nacw134jXkC4uBHHtbkhdlDii5XxuKWGNCafyAvil1/wXCPicsEbP6jjB681vbiPeEGHi/ClEHFrdPOBuJ4Uv6HhuQbjeLnvIDQFoWEr6snRBBsKwgl5BW9VmAMXYuYJXLx8lVOU34J8UWIshAUoB1wmnP/PE7rrrbS2IfLugl+3LwavEGmWmrwn0QhEvpG+pg2RdikakRbqeDXNQNBaDrp0At08XE+iW8eDCK/9doRJ6bv5BIKPSNNVCrr8BJbLV6TvxuvyI7zOK5SPxRDxl8KOwhsangtYiYKwvUrf0FDBlFg+rsTFfdkDyK7nWbWTCQsuTeew7Hoz+X6b6+ew6Rx3OqfxqmOhkSfbrjOJT/KHrp+4tpXjGfhiacNNohEu0gbCr6Zb/05ywsIFjbiGOrwbfyk3iT5X04zrHcWLe6j9duSCh5r+Yoj40TYRv07X9Qt/mBRWu4hT81TzFS78IjzSLeYm0ei6hoZ9DU1BaGhoaGhoaNgOTUFoaFgmbENPcg0NDQ17I5qC0NCwk/CexnJehmtoaGh4LqIpCA3LBjFYu62nF2q/rdfx//Zxxi85jm3+O2rjZRlGbLwoG8aOliN0CedIzxZBWOKr07JJ4IggmwWO2Tm2Wa/85eU44p133lmMMXmBp0aXD/fydQSSPQDGheRZA03hju05WtelEQg+wgW69w0NDQ3PBpodhIbt4IUsAirsIBx2+GFpZtVMGvaycMxuPgv4LcP59NBjj6d7fnd/uu+BB9PvH/ljuvfhx9K9Dz6cHn700UxkmFbNTGUlIq+wM71h30kGesEgzW3ZnNavvy19+9tXlPPpbA043y6/b3/728VUsFMTzu3jI47OxWrdr3P7LO+xnucsO54pGfh1Hj7iEtBOY3z6058u1vKcc3c+X/8WxtDQf//v/73k6Qy9vo8WOsLrPIMP9xQPFgopNc7MO98vnKNkUFqMKXYB0Iu0NY1w3by4aAeuoaGhYVfBHNTsIDSsGCGcCCXCanzMceFbDFkAZjGZhX0WcqNeeviJzenrl383/b9fuiTdee+DWQHYP7vp1B/Npxcfsl/63z71wfSx885Kq32LIcu4fp+p5exy2tt+cVv5FsMhzz8knX/++aWThnC0C/CFL3yhWAZk2Y6flT9By2COTu0cvqM53/ve94rFvTBuw5qeawZuIATs7bffXiwHMqXLOM8HP/jBYqiH2V2W9+wCUFD+6q/+qigl/PGDB0qHvCgxFAw8yIMRHqaZDTZmjeP7C8YO5YbdADQZBZKvHQpWAsWnFMmfY/KXUSUKBhryZSTI8SN0mqLe0NCwK9GOOTbsYiwcL8vCeirrjDpNr9dP871VaVNamzb0D05PTr8wbZw+NG2aen7aMFqTNg2nyzcbpCxmkkaD7DxaYP54mDZuYit/w9YtfYLcsTg7WLEjYFXvq4+EJ5PK7OYT0JdccklRaN/znvek//gf/2Mxj0wA/5f/8l/S5z//+bK1X4NQ9q2ED3zgA0XQ+7aDr0hSRlhTZFEQ8EIgE8xhRc9jB48vCG7mg+0WMAv9pje9qSgAhD8zz3YA8MPqox0KeVJmKCSuKToUgjPPPLNYQ6R4UDAoYaz44U881gIN2KYcNDQ0PNtoM1DDssESQhbz5VGBdwimR3Np/7QhrR0+lg4YPJTWzD+Y9pt/JKsMG9P+vfmiGNAQWFAc9abKVyBH+e+YY/40nXvu+7JC0C8KAG2WUCf0fZiIcLbKJ3AJS5rurbfeWnYCCFErbEL2O9/5TvnwkC0yK3XaMKEdINStzu0IEMZ2Ic4555witH2kyU4AhcFOgXg+UOTDThQQPAEh7X0CYQQ+JSIeCVBWmPRlGnj9+vXpc5/7XBH4dhLQ9G6CNOJ5JEIR4CganHLaqZPGTgjlwC6DPEKpaGhoaHi20B4xNGyF9uasnAlXgotw84hhzdo1HjDkv7witwswn1fIT25If3zs8fJ9hV5WAIpKkNOvnkrpsIMPTAcfuMbWQHZTWUHIumhOl6/Kx59Gmf7mLfNZ+D669SuFHgP4roJHC/EhIIKSsCVQwW5CfBOB8CVwQX/lHyvv6LuEdLxESADHuwLCKQohrJVXfvwI//g2Abqxy+EXDY8h0KAIiBvfKvDOAbrieEfBNRrScfiTB56l8+IkxcX3Biga6sHHkCgJPlxFoWloaGjYlTAXNVPLDSuG9uYmKQgE77buIN74StwavPnYK4j7bXfjq0hR07Aqt1L3qIBCQEhSFghb4eGWi27fXUlaiPRLpYu6qrGjdMLDUXDi5IVvG1BO4guFdkLaI4aGhoZdjZUoCG0GatgxyLzsiLyx85dSPwvBbX5jp0P5DZ+tcRdcnYIQ5QhLK2tb/h4VnHHGGeXdgFAOdgZBO9xKsZx0k8KXSheKAYhj58F7CT6A5N0FL1n60qJyQ8RtaGhoeDbQFISGZx1WygRmLTwpDOEfv891TCqDskX5atfQ0NDwbKMpCA3POmrFoBaQe6OwDIWAowQpX1dJqO8bGhoani00BaGhoaGhoaFhOzQFoWFJWNs7njg+oji+ZzBpbC55kN38VjdKg7Er93PZeft/7D/Mf0IXUuar7BaeyXNeiuRqv/Cv7wNdv/q+9g8sFl7fT+Ih7rtxu24S74GuvxMQ3WOMrifRqP0D3fBw4oVbLKzrz3UxKc5iLuB6qTxq/8Wud8bVmBTedV0eI1341fddF2m690u5iBd04xrq+x1dc5PyrP3q+HG9XD4jPrdYGv7h3NdptsZZcOVe+HZu4U+8il7QrF2dz2Ko406iwTXsPNophoatiAFla9tgc4ph0+bN6XinGNaszf4lUhngAwNS9+gVawfFjxIBjjHOZN8pZpZTViz6/WI/wfX8lrn0wP33p/W/uK2Y9tbfvKjHuBDENjvU/a+73R58xjUrhCwr2rZnVClMJtcIevEbebmv/QI1/Rp1fI8CICYoaerHBXXa+tqbxCw4OurICuRrX/varcaZnBwJs9GOezoeWaOmHTRZhGQnwrh1CkRaxyQpIurC28pOSASCxo4QeUR+NYKGPJhuveOOO0qbeivaHKI8yumkhmOswQs6Tmw4pcKKJp6DXjcv1xD3ysZWBpqMVR177LHFv0adtkun6zcpH/XvCKtfvHGh0DnNo16j3Sc9CnIvvja8+uqri60NfVL9RzqI/Lv8aDvWNrWnI7jKqE7VZ3xbpIzNHKb+pMOjkz9Rn/y4ALq1X+QZ/tDtv8IiXheRBraLU4UV5Nucc74Qb6HOF9I4wcNCqfJqT1ZSg3bwUP8G3G+X7wIibqSDSe20r2IlpxjatxgatkMMLN9GGMzPpSMOOzStXmUSzwMv/8/U8obZ+fSzO3+dvnn1DemK63+SrrnljnRtdjfc/Iv0i9t/lfvPdHr+C56felNsEqCZ+1P+nZmaTgeuWZN+/KMb0w/yRE+Q6KBsA5iQ2R8wOZsk2QpgwIifSQ9PJhRCIuLp7PFCo0mTLQETKqEqrqOE0okTxopMsn7RMSlGPIjJ1eQrb3HAhC8/aYMv1/IlHBlsIrTkQ/jJM+w0RP6AX/7oUspZafTtCMJSHHmjry4cdSSQ5CM+P+NUOcSN+MoABASFgj0Jwvr0008vyocxjU/pOGWRNsrOT3mjfPVk6pdTBnwpD/4jHkdgXXTRRSX8ve99b7EKGbz5Rds3NlilxBMz1Zdeemm66qqrSrmVX3ujy6ET5eOPR+VWB+qW7QjlU17C1/FYeUSa4Fn5lC3ShgBE0324KIu0yomW73x85jOfKXWFR3Tkq460i3aULvqR9NFHxVUOfFGMlIfgYxMj6hQv0Rfw5zp4ULYrrrii5KO+nGzhD37lw8AYBeKd73xnqT+WQX08TN27l2fQjvqM/PQj5fKL9xhrrvEVY0AcghtdbYx/PPIP2upAfFBubVX6aa4n9KaUKbvhQn7SPJHTylM6Sg9FyjgIhTHaTN3KS57BjzBtoI0CrtU1nvAP0vNzLw/lR6NhZd9iaApCw3YwkEx08bGmw7OCsCorCEwtg52Cx7fMpe9mxeAfvnhZuuS7P0pX/eSudM2P70jX3Xhr+sVtv0wvecnh6cTXHpNm+llIZOXACsKvK5PFbetvK9YJX/Oa15a+5vsLPrwkX4KDOWSTAaHyta99rfRPnfnrX/96uvzyy8uEZsJm9ZDtBJOiuCYhQgMtCoMVOiuFBoMJlVlkwt2OA6Fm18zESYARrBQLq3HfUhCPKWUrHHUhL4aMrCClMymzAGncXHnllWVyNNjwIT0FgBXHdevWlbIYlMqGd5M//vkR6oSdiQzwpvzSEqb4VwcmY3m5FofQicmcImEC116sTqovFh7xaqeCAmOSVD94VVZp7brISzrCAG1lJmjC5LUJRXz1btImpFmcVGcx6RMiwpQfL+w6xBzC30exKG/88CfdaaedVhREbYM/dcwi5be+9a2Shzh2CwgAdSYshAdelVf9qWd1Z+6Ko7HaQPtYKeFHO2kHfQBt/YhDS73qM3iWVjhlTz9wjSYBpv7wS+j/0z/9U8kDb+rMakz/1FeiboXpf/h0hNWv/q2u1Qf+lJ0/y54sgxKq2lZ9SM8ol3aIo6+gLoQrt7TKqO85IuyDY+qXgoGWdMaCdiZY9SVtha52Vg7x1IF04tvNC4VCPtpdvatfbWBXRBp9WDi+CWJj4ktf+lJpE/xcntvROFCn6u87OW9l1wfQEIZ/daDtlVNZ8Ks99Rt9DF/yNp4pbupFO371q18tY0i7SWM840M76J9o6Y/ohhLTsDIFoWkBDUsir7nSgJnkLNpHFPCeXQSOEjGVBmk6zaf90qC/Ns33D0yzPb/75bgLOw49X2SYz8oBCmNQM4YDW4Tje5OEQexxgxXvySefXDouofmGN7yhKKyEhcnLZE8ZYDfg3HPPLWaXrW5M1iYHE7AVmMkBXduWzCujSQiYGH17gXDyXQW0TjnllCJMpTXxmGxMjnYi3v72t6f3v//9ZYKXN4uH7Ba85S1vKWlNhCYvvJuc0TZx40EZTNrMRpt0ff2RQBLPronyoSlfvAf/Jjy8AwHl2iD2GELe6JrQI75fMBEHIszES6kRJr0tRSs1ykesCtW9xzzvete7yoenTMyUt4AJGQ11zD4FxUS9ExqEgvJTKNBWl3itecEHocBfmfGuHqQjZKJdw1/+6lU7UG7wSDD75oZ2N9njhcJGGL/sZS8r9V7XpVUpAchP2/3Zn/1ZaS9Cn5JFEZSOOW/f+MAbHvEtvV/5KqtVPNsc+kgYtBJfXeiv0R7qlOCLvqN/se1B2AL6nPIRYJQWVjTxrj7Vs/rEG6VRftosyhUO8Kcvq08gsNWnyV+5rZ6jrdSd+qR46LeURjsQ0qgDSox88SJNKJ3aRTkpqdo24qIdfR1/wXdmLr3gkOenY155dDrrzHems886O83PzaebsvKjvJs3bkqvftWx6TXHvjq9JvNEAY9HJeqcEkFxUsfovu51ryvjzViyCAB1J5046kzbqSdzgcc46FEc8K8/45OyEfXWsDK0HYSG7WBwGVD3Z+HCpPKheYKYyZNi9i7KQf4vr2JG6Xf3P5h++7u8KpzOE2aeGF6QBfALn7d/esmLDkynnfSqdNwrj0wz3j4wOLN24ce7Cw8/9HDZQTDRmHz0NSsBeRKkhJrJzIQuzMRhsjJZmKAIcZOuFSkQwgSUMJMNIaIfExI0ZSCIgq48pTfpKKt8CBz0TCgmdsLTxGRcmHRN+laJJk8CwSQlPTq2gE1c8iJUCGArJfygacVHgZCvspgs0cILxQc9YcpoojQO5Y0G3tDlp4yArnrBJ+HhmhMfTZO1yV99mfDRtlpAR7gymVwpTWhZoSlXCGZKGYFqYkU3yqyu1JOyUyAIP4qWMqBDcCqnyTuEorIrq5UnhJJDoPoYFz7xY2KXN+ElDVp4V++UBKt2deleOaT34St1go621eaEq7wpPQQoXsXHrzQEOh61A1rqkOIY/OqD+qX8YpdCHeBRH1UWNDl9VVnRgnjPIxRU+VIC9D2CXJg6dK/u5K890LJjoZ3UvTpxL29+wQMnDb7Q1y/lKQ1/yhL+9WH5qBO09WVlpiwL02e0NYXgrW99a6kX/Uy7qHdpwa8wbY6WuqUU4APfdiTUKx4pHpuywqgd9Yf53IaP5Ly19zuyckW52JQVBOkefuThQvNlWQnSB7WruhKXQqOvagPldE1REKYc2sVYwJf81ZV6xT+5pbzyj3auyxLX+zpWsoPQXlJs2ArtzRlIBFUMdhq6SaXGOO7CSnXBr0bfo4U8kUyCtCXdQl6RH5h8aj44HVq4Dn3xxReXzm1XwGQVQqym6T5o1vcRJ+hOyrMbN8JhR/fSBG0QHjTrNJGujltfR96R1m9Nu8436Aa69IX7rWlGuEn2wgsvLALOly6ttGP1yHVRp4WgXee5I566/IQfuK/zrf3Fj7Rx75pfHR5pAhEG4gf9pdLwr9PViPTCgp7roOW+5i8QYTXEqePW6TmYxF8dHumCVtxDxIGgHRAf+NXXkxD5BS+T+KacenzhsQGFneJB2aj7U6QL1HzWtFxzEDxRItA3H6FPaaJ0mhMo5JRL84J5ijJhB6ZG8NCwspcUm4LQsBUxMA0kg3ZHCsIzNeDkZVVp1WNFRmGwerNCpCA0LB/qUttyJlUTrza2orUKM+4bGnYE/QjMAa4JHQLaCt6OjNU8BYHAf7rCOfoshdbOgv6KNiXBroYw/divPsw/+Iq8n07+ext2SkGwfUYjoyB4ftYmin0PusJCdyiDLRQEW/ZdBeGZRM1XjTbwdx7d+mz12LCz0HdijE4ap7FTsCtgXoLor/KL/GGxftz69zaEguDxEAXBo7xFsE1BiLd2PR/zXCKeyUGr3H0DukIMNKt0fcLK3Xad5+OwnMHY0NDQ0LDnwdztcZD3O7xkbPHnPZxFsP0jhnjTOHYQBDdBsO+Ahq7N/XrZioLgWb+XsVo/aGhoaHjuIhQEL1h72ZOC4GXVRTD5EcOkdxC6wiEESQ1xwj0TeGruY4x5yivhchP3mbfy/xh4x2Nsfe3KLbDnKtRT3Z7qyHGpzZtn04neQThgbanPcd26GLvcgca/2Q3y3zBXdD/f9e0Ejvpp1JsqlhSHC3UsXvbNYZnKUJ7Fu2BSvwm/5farKEddlkD4dWkui+7C70qwY6orR4w7PEc5owzde1hu35ZuyPJlLqikfgPCAE35iyCOHMYGsBYilzzRcTPmo8QSvhAnaOErrgP8at4D4oVbDMIi7SQak9ClOek66i/oLYduQ8OeCv26fsTg/bLdYknR8RLHyLzo5EWR7kB6NkHwDMezlBoplRJ8edHFW9vK6khVe8ntqYi68uulo8FgNh1+hBeO7CgNssAfO39zo+yyIJjPQmA2uy1Z9BebCbSE0bZJepR/iyDJcSkHxThzps8WgmOJ+pGXm7znII3HG47NfeMb3yjHqxyj8lLScoBvDggzztEqxnfQjKNpEWdP6K87i7qsjnwxBOQIpZc39W1YbvlQ2UavV176YqTGY0f0vIty992/Kufa165dU06o5FYtdvcDo0p56S9YznSNA/5eMLUQ0b741SbGohckPdrUViV+h+fga8zb+D7imX+shrzNbh6ysOmmXwxBs47vsRoDRnZU8RWP1hoa9hYYf+Z2L33v6JjjTikIMqCBfPazny0Tkvic9xYMOELY8w2/9WA2AZhohNm6Dn/X/Gk2fm2BoCU9RUR+MfCFSc/xrxUTdMQndMqQz3kzXsL4Bj+TEH7kQzEwiUrvHj1xgiZa7uWHJ3Txv5IJ6LkK5VNPhPP8/FwW0IdlAU2RygIg/z+f3YbZQVp/933pyut+kq6+6Wfph7/4VfpRdj/+2fp0+5135/abTi845CCfasjCgstCI6fr51UqOr1MiI2Fm3/609KPPN5yXIkAV8cmfi9J4iXOXkcb4S3ekYn+EP1GvAiTltOmYTwmttPEF1eY62hvfY4/V/dlcaIv1/000vPTP9CRhn/06+iX4uANbXQCMS4iTuQf/VIY1Onwyn4BmxBAgbID6M1ku4Du0dXPpcGrNBx/fNQ8FOGeHb4j3s9y/f8hK1evzCuMtWvWpEFuL8oVoYm34Bd/BKo5Ab9rchzWMtWDsosT9YEPiqCy4N+8E/Yd8KPtg1f1DVGHaCijs/CulU1Z0McTBUGa6CfSRJ3hJfyifCA/cQLiKYfJk80Ac4a4Mf7BtXA8oI0//VW4+2i3CEeT4++XX/TRhoZnGvolBWGX2UGIgeGeMwlZCRhsrJ0Z8B/5yEfKSoPJUJMx4zEGhGsrQGdXrRQZyDDh09Td2+LAJBOlBpX3H9ybJAxCExLeDFbW3sTDAyMwN2flRBoGQPbL8VxTcAiWDXnAOov703x94w03pDecckox6mLitEIwubAbb1WpLN7klJc6MIiVyeSrTIx3mJTwFFb1wEAPtzcg2ld5tHk5xbBp4RFDXjXmGGmYJbsdg4ef3Jwuvvzq9A9fuDTdce9DadBf44lCmkkb04sPXpX+j785P33ig+9O+/czPWqFQGqb+soKAmFzz69/k9v2N2WClZe2U78EhjZnr9+xJdb9tLv+oJ3Eo0zoPyZz1xRU7WUnQnx9JZQ5q9ULLrig7CToe9pRGsZbCClmaCkOaOBDX9On9F0DCS31Qhk+8IADyzcm9Ckvb5566mnpX/5lXY73YHrXu87eKjhenfuIM+F4YrRFenl5a/jd7353UU7VMeMvhB5epWNaGF3lVDb9Tx0oM94d4UKL4qtMlB5jSx/Fn/4rD4MfbZbmjCmWEI1X9WEMKhPjNuiBsNvX317Kb8JQxqu+d1UJO+8D55WXmq695prS9/v9qVKXRx/9yjRFoM8xHfyT9KvcHoz2vG7B+M3l69alA9YekI599bFlXsErHlkmdFadqWN0XItvXmGgiZLIIiF/bWm8aleGfBhFsmOABiM7hDXzu+pInRnP2lHbqiP0zTEEuPbgr34ZFVL2888/f6s1QsAHvsxdDPSoR3OFutQn8aCdWCJU56z1aSf9JMqhv1FWzHGhtHifx7xmO1f7eDEslJdwDQ3PBPRtfXY5xxy3qc47gE7OmQCtyEP7NwAMWDbmDVaDx2AkrAlcky3BjAlhBjoBzPqVAW4iNrBNCibAD33oQ2XwhKA2IRmEBqsBJX8D0Ir0T/7kJenUU07NE9Lr0pH5es3q/dLcltk0u3lLeuzRP2ZB1EuHvvBF6ciXHJle/2fjL+YZpCYGk7MtT3bJ8YsXkxPlyLZnbEfjBY9hWU7+UR9oRL3srRhlhWDsPFqgGnBWRrn8OXyeqeXefmm+vzbNFVPLB6S53v7Zn3nmnE4suwY5vi86zueqmsvKwu/+8GC66Sc3l0ncCs0KML6BoB/VoKzpIwS7cP1NO7CwR9hpV5YBtZE2pbSiGW0E0hoUhD7lQFyKqzPbBKL+afKn2Oq7BHsIEX2DCeGXUkp+dVdak1eVp2XF4Hf3/S5d8e1vp0MOPiQdkONdfdXVeeU8LPEJIX2csPIiEGEsP30NLwH0CX9jg6IUq1Pb2/peEcy5j4YlQILEOMAzXtULvvGvDglK+VOOKSEEJKFvvKpH4+jss8/euggANB/PY5kCcE8W8q/I+R73mteml+Xyrs4KtW9oPC8rRmv2X5Omp6bTMXlMH3H4YVlBvzndcP0PsxK5qVjSPCqX+bQ8Ho8/7vj0ojzuDjno4KIsfPhDHy71hzdzAmgb5aAMUgKYo6b0E6rqAm8mMiv4UGLMNcZvlNl8oZ6UU71ZnNj14k8poKwQ8NpcGeVPqMvPvKJvaOsuoo7ly+EHL9rFNeWEYSnzn+9YAJPc6j92Kx0V9yElcwcelZMp4PPOO6+0FfoNDXs6lv2IwaRGg/ZcWFy2yQ16A8G9ydoAshIhXA10k6GBa+IzMdCyCQFatoEpzCA18REUJg2TotWGaytEWo68raRsy1lt0caZ8dyY0xuMXq76+W2/KNvV++2/X7l/Iud9yPMPKfkSIo899seyeyC+ydKAt4qycsS3CdjkIq4BbDJXBulNxq7FMUHhj7IQWr/fuN4boCzqf/yIYTbXxcI7CL0s8ouykNLm2bn0m3t/m5WpO9NgblM6eO1UOnhNLx20epQOO2h1Ou3kV6fjjj4qTec0OUlR1mBL7gv6x7q86iZY3vGOd5QVNoFKebTSNalrH/1Nm+uTlEJtQRiYiK0EOX1Hu+hT4ms3EzjlTjn0L/1Om/MjGPQhSgYhFCtDwoMwohjIm8JBAKsD6X+XBfUjjzyaTj7p5HRqVngpGRs3jB+jvTWv0l+e+63+qO8QQk/mPvWznCe+YjeN0osnfVw5XNuZ8rEbY4ifMSMuusaIvkZI6bsEaAhL5ULb7lcoQxRb9aQO+Bkn4iszmsqsPMYo5YWLcY7+/nns/PqeX6ef3PyTdF+uF3XT6/eKcEPXGNUehKT8Xvbyl5U6nJmZLvnc//v702OPP1baCW/yf15WwF5+1MsLv9LjUTuob7yYc/Bmd0E7W0yoL+PQmOPvVxztrc7cmzv0A3zF8WwKAf7Q1ZfMH8Yuf2Nc+SkZ6lkfFA9NY1o6ZaJQUSjQ1yaUSvOPvPRL+WgHbWhew5++os3VQcyT+FfP6hdNealH/UadKQcH9XVDw+6G8WtO05/1fWNkEez4EUO4QFzXftHBrd6YwzQYafgmAXQNVAPThGMQWd0YkGULOw8yigZGg1YX8jLYDFzOCsKkZxIw2VMeDFJ5dBEToAmqS7t7H2UNf7/SxXWUuVaeXHfpPFdRl1+5x+2zcaslxfHDgl4a5GqY9yKo+NIV/1zHuRpc97N/nm6zcjB+IdG1Kor6G//oM57zF6+CCIeo0+DHL56ivsNtozn+rf1cQ6R1L717rg7n6nYF4VzdBwKuazp+I4+4j/j1dZShzivocDWCV4j0gYgf+YVf8Gp88e/SrNPBJLpo+A0+g0adJujUqGl10wRq/269CnMdeXZpxH38dusQxK3j1WmXqs86HdTxgk8wX1F8KCkWCRQF85HrgLRc5CG9665raHg2QNle7iOGZb+DEB2eC//o5BHm18qFVo0Jg4bGTWNHj+JAK0fPPX+Cx8AN2l36XORPSZDeKksatCkFfgNBKxC8delC3NcTRw35Bj3h3fQQ17XfcxVRRmVR9lDgQkEI5Fhj5YArwn88UfsQU54K832u03yfaw3R8jgIcswSt6TKQeM4Y3TrODDJ33XdzvG7WPou6jhBv4tJtOvfSem6edVxJ8V3H2HqO9ClA+KGizR1vC5tEN5N00UdFnE5qNNEvAivw2BSWH0PdViUtw7rIsIgwsOvTtcNq8EvwiMuvzp9fV+3QyDCwBxk9WUOstMauzA17Rr1fZ1PQ8OzhV2uICyGOvzpdny0uHoQxT3UE0o3rzre7kCUc3fmsSegboNQEDZ1FISF1hA5x3MdfcBvnowXrsYxy4HGAjRLmHTuy1/QG/vDUnW8M+0Q5dkV6Oa/XH6Wm24lvC437xq7kv5KaC2FoNPNb9L9rsjv6WAxnrq8RTyYFN7Q8GxiJQrCtj26nYBOH+7pAo3u6r++FtYND+yK/JcC+rs7jz0VSj12eZJbEP2uhrk+hr2sAGx15UHCOO5CfXlXIV+MXYa9A+8kTPUG+dori0+dSHdUx8uJ08VK4y+Fbv7L5We56ZZDK7AYjaWwK+mvNO/FEHS6+U26f7axGE9d3iLeYuENDc8VPC0FoWFfwDbFAEb+8oRXlITinFYIRwXIk2GOHilMjePpkY8UWTEYUQ6238rdl2GVWa88GxoaGp5tNAWhYUmUEwjDvBoaZaUgu7FSkAXawqJIB5rKcaaHozRV4vVzDGrCXA6bzc5vVh1ygt7QY6tVOTT/ojMcG+aZn58vzv3eLiSVL8pZ/9Z1EacEnm5dSI9WOM/Pg3YXdVy81Hw8XUT56nLuCroNDQ27F01BaFgSZf/AjsHCVgDhb59g7IplgxzA5Ul/6zHIkio76kT+DVlQlIqyB5FD/L8NtmH3NaGhzASmF0G93Etwxtb0rqqLens7HtHVfpMg7+XEWw7QCqd8yuoIp3I3NDTs2WgKQsOS8K7BoJ8FWf4lssYCf/ySojl+fug7DP20mev106bstoym0uwwqw85LEfLRHKaBXkwfnchO+mzwHA+nLGZK664opw9h1qo1CtPrg5bjos0Nd36Olw3jxoRblVtFd6N23UEIVfT8use/MZq3hvxX/rSl9JnPvOZ8tJQVyjXdGvU/rWbFCY/tiIcQWbnIfgIiOMlZRYl2QrohkNNa9L1Yn71vfL94z/+Y/r85z9fjkTX8eo8ajcpD66OH+2iPsNPujptQ0PDyvG0TjE07F2IyZSQMrmOTzFsSSeceGJiarkoBnntz97B4xu2pGtvuDmt+94P0v0PP5YGvZmyX9AfzaWD1s6k9539tnTWW09Lq3Pcqaw8+IudiAGrjFlp2LJhc7FW6KM98Od//ufFqI3jsVbU7GYwuGPl60gZq4eOtBIIwtjBcFSW4R3GeQgJQgjv7ACgoz+jxXANMFbDPgdlBA1Hb9nm4OdXGgaKxGdIBG2W8Jx7J0DVDWuEzr6HUR4rYnEYKAreGADCN6M//MUV5gw9q6PSOB3CcA7zwywmsu2hfPJkwEuZHBkWJj5bIfhn1AgIROEM8Sg73vkZu+LxU3/qSJ0QysopnjT4094MFCkXnhkBwqt6RAfP6g+faKoTZXbML4yq4Vnd1XOGdNpHPowZOQXDIAtF0FvULKYqR7QBQ0TqSRx8SasN5K0+8IW+vPmH4Si0rrzyysIvC4qsaspLWbSjY9CMIbGVsit2RBoanutYySmGnf6aY8PeCxOpid5kPJgbpCMOPTytnpkujww8Ppjv9dPjs4P0g1vuTF+/8qZ0/W0PpNt+N5t+ed8T6a77HkwPP74xHX3Mn6ZXH/vKNDPVT1OZng829TxjKHN0r9jvX3/b+iLAmOMmEFjaIwQJxksuuaRYVTTh65ef+9znitVAgsFXC12zhHnjjTemL3/5y4VnwkAYxYZgds92P7v+aLLiJ768CHt0CWXXF198cSkzIcoRVlbTl19+eRGwBCAzuoSkbx9YifsGAAGGHkuirllGdE0gOSNPqIXwDMFncApj8hePym0ngYCzBY8uhcCY9B2CsEiKLsGrbIQ4p9xMMftWBSXAL4WD8CR4tSElSVnRFZ8S4XsD6BP8eFBW9eAar/KVhiKEHgNl7gl4wtykcuGFF5Z7SgfBzh+U0W5FtJE2NSnJl18oD9Kab5i9pkRoRwsVCox6N4GFwiKtr0sqq3xYxmQkTd0yxAYMsGlnfYClRNY53esz4rU5raFhZZYU24hp2DEWVoXeOnBaYTDqpaw3pPnh2KLiqDxymM/h2dM7CGUvYZQVg5xuNJfd5pSGm9Jw4EuCc2l+MEx3/eqedEeexIGQYKqWEGR2mIAmiAk8gkCHPvfcc8uHdcQjvAk3YYTlpz71qXTmmWcWxZbwkNb3Dwg/tKwkrSLR+MQnPlEEEqFmkNg1I0g+9rGPFYFNmFih2jEwgIBQ5U9woW/FTLHBg7zOOuuswgO6TAXjRVmYJbdbQPgBBQQNtNAhvAg/sDsSuw1WwAQqAYkHQpJJarzbYZGesOPElZ+0FA/KlgH/xS9+sQjJ+P6IfEOhwL86VydRT3ihGIiDPrpW7spH2QGKEsWGELcTYiflk5/8ZCm3MECfQiOc4oN/wlle6OFZe1I2xFMP8pUH5US9RZmUhXJnh0k72W0Ql9Lxl3/5l+nDH/5w+dBSKAFooeG7CHii2FD8KG12UxoaGlaGtoPQsB1M8rGDMDeYTYcd8aI0s5ogywoA4V8E/yDNz25O+68apqP+5JB03KuOSCccfXg68egj0snHHplOPfHYdNSLj0gzNg2yQjGydZD7lG843JVXfD+9+adpZnqqbLNbpYYQs2XOEQaem+uXHIETEz2+CHCCn6AmCMQnJIQTSAQtocsULqHHXj/Br19bwRKetu4JJIqC3YrYVrcTIJ70aHEeIaCPF/XjMRyhZlfCChZNY4dCYludwCR4KTTKFuNJGQlISoM0IVDxiB4/5ZKfjy4RyFb38pBOnHo1LL17eahHAj+UBI8pCOYQyHgnQOVlh0IcYx3Uo7qjOGl7uw/KQ1jjD/CmjtCKRw12VbQXBQUfIA9KjXJ4hBS7BvhAC00fMbJjEo9I1JtdCV+fJOgpIXiMOqToKJe2oRjigWKgPig86OJZ2fDlHk/SyEdbqquGhn0dxuFydxDaOwgNW6G9ORNpvIOwcYtvMRyXJ/U1ZVcgTiQMcjx2DxhJKlYNchrvKPgOg0cJvRxWpuMc37zsWvqy21DUhXzXeRdOvvLXca+55poiROMjOPzwFMIDQvgLIyjiuX302xCi0kHcUzYoBAQZASRfgoowJkxqGhB1EumhGx4QjwP+kbb2q8GfHx7ruJPSdP0DwsMJC1r4dR/poU5fpwnU95Eufj1msEthUjFPUCgoHZQZda9tuog6CxoB95FXN/9oL/7uoxwQ6eq26EJ4/NZp63waGvZVrOQdhKYgNGyF9uZMpCbpoiDES4pZSIdykKfthWv/Lbgy93qcMJ+vp7KbzgpEdib5caDXFPPVgiWFET+T/ORJGx803eCHi8keb7VA5b+UwJiEXUFjX0Srt4aG5zZWoiC0kd2wJMbiffxOwdjOAZdXef18n3vPqJ9DsoAY9biZfL26/NpdoEVQCrbZWVzYYcjKgb+lQPhQUm3J+7VTwA8IpDpsZwTUrqCxL6LVW0PDvoM2uhuWxHi3gILgQYJ3EBhEGqRhbz4NenMLbnbhN6X5NFPcsDe2ljh+byGMKcUzhUy17CAsrSQ0NDQ0NDx7aApCww4xfohAVdBd8kp+lFeO2fWyIpDX+cX1/WWh75NNZbegKBXS2UOQbvw7djlkYTegoaGhoWHPRFMQGpbEoDfc6vyNdwHGwt+3F6aGWTEYZqVhSFnIor83m91c6vti4yirAyPhWYng8jVjSQwtDXujHLu8yNDQ0NDQsAeiKQgNS8JOwdRoJk2PpspewdSI4J/NEn5TGo2y623O6sLYzadBms0yfy7rEHODURqwkZBdjlheahvm6/FLbjlsPqfYtLkcTXNawbE0R+HiJbh4EW6Sq+PUcWFSvLiHOk03vHvf9fPrxcnwi5coF4tbu0l+tUMrXNyrG0f6HO90ZJB/l07Ej7DaRXgdp47XTVOH17/deOH4o63d/PJraGjYe9AUhIYl4bRCP7teFvqcRT+ZPzfqpcezJvCHjbPpdxu3pN9s2JLufWIu/f6J+fTAhvkcltJmikJWKAY9RpS4LGgyiT888GD61uWXF2t9Ts440shcLlsGhE7Jt4AuSdUAAE89SURBVOc9hW0CqhZ0XSHFEVJc7R+I+1oBqWnFfZ2WY9XQ8UdH+RzpC0EY4eJO4itoRVjQrHmpr/3W9+HkzyKhesJH5AN+u+Xt8gFxXTvx6roINymMX/xC+Ne8RFhDQ8PehXbMsWErtDdHOJv8b7nlp2nT5o3phBOPS2vXrC1xnEWYz+7hJzaly/7lmvTZC76ZfvXbB9Owv19592DVYEN64SFr099+8sPpI+eclfabilMM6Ob/R1Np/fpfFjO9Tz7xeHrrW08vxpIY6HFSgSEcxocY7mEoh4EbRnIIaP2TYSO8icfgDvsHDOMQoAx+2I0Qph8TdJQOBoQY5rEKZ7THL+ErLceIkh0Mlv4Y7PFmPhPM4hLQaEmPPpsL6OMhDPEwoCQv8dlXYLfBGGLMSf5oockgEBsCyoJfBn7wwn4A+wtoSx9+jD0x6EQYn3HGGSW9XQW0nSIwZpVD3o4u4Y9xI8eXmDLWjuqPrQf1Jh4/aZRJndudUM+MMqHtaCsjR+iwe2AeYC8ijEiJx/IkI1baCD3h+Jd/O9XQ0LBnox1zbNhFGB9H9L5Beb+gqAeD1C9bCbmjDUfpiblRenQ+KwyD6fTA4ID0+8Eh6aG5/dPGgfcNSrQMKafTYJj9ctJjXvmn6X/9X/4+nXvuOUWI/rf/9t/Sf/2v/7V8R8A3GDgCm+BiQZAFRN9U+P73v18sFBLkBJuVPQM94hGIhPXr/+z16fHHshDfsDGd/ua3pAPXHpB+ngcDd/GFF6Vrrv4+rTg9kePceccv04YnNxSrfIQj87yUFYKeACTwmBpmgpmCQIEhwAlOeYZhIEoV4SkuP0KWMkM5+OEPf1h4Rw88MvCtAIL7LW95SxH2LEFedNFFpZysO1Iw3v/+96dTTz21GG0ymP/5n/+5KCLvfOc7Sznx4NsJeCSgKRIUD8JdXVCU8Ew58g0G4YS7soAvSOKFokJBCqVHfVO4KCUmEIoI08U+rgRf+cpXinVE36LwbQgKFX7Foyw0NDTsPWgKQsOSsP4fjXw9MLv82xvNlJcSp7P0X50F436D2bT//Ka039yGtHr+sbR/ejztl55Mq0azWSUYf49hbFMxd7XeVJrLQuj2X96efnbrz8oq9uMf/3j5RgLhy/wnQRPb11alhDZzwFbe/NjmZ+PfNwk4gplgCuHUn3JOfyr/TqWp/Dudfyko7mdmptNsFuxTU9PpuOOPS3/2+tengw85uAj4QE0LT1bdhChBiK/TTz+9rObxEN+NiPgEJVPBykUoh6CnBFltM4Ns9a2MlAFKCUUolAvKT3xTgJM/3oSx8kggU5KkoyThzT2Bri7stKAFfikX4nF2J+xA2EmwgmD9UL3ixY4FBYZCoKzu0VbfFCGKh10HPGkTOw/yOu+880pcj0CUsaGhYe9Ce8TQsBXamyPwCAcr4U1ZMJxw4gljS4oLuwjeQfBNhd/+4aF012/uS4/l1frA44P+VA4fpDXT/fTqo16ajnrJ4VlByHQZURo/ZJBL2vjkE+l3v72vrHLtT9jOjm8nyJfwJKwIJB/j8SiBIMSPbX3xrPqt9Alc5pgJb0IP/xQNwtbjAwKcEPNNAumEWdkT3mjLj3CTjiAmPAlSPKEnH0LVyhw/wtALnv3Gtjpa6ITgxwMhbUVPEOMHhBPqdkDQREdctAlqfOIXPY9bCGe8om2HQftQUJRD+WMHgXC360CAK4cwtNGhoCgLwY8+f7zhxa4BfvkLV99485EkfPkAlfqiUFA28IF/ND0mUU92MkJZa2ho2HOxkkcMTUFo2ArtzdUKwubNG8bvIKxdI4JYFuTj+PnCQwe/QgblOq/g8/9hPZH/woOJfJVX8vn/YiNBQBEmOxYohBYBSCEgkAkw/Pkl6AjI7rPvvVVQKTeFwfckDPCoD+Ul4O20UDrUB7fcekA3dm5MIOYCj1PQoyBQDOxoBD2/e2sdNzTszWgKQsNOYbKCsCmdeMLxRQjpDaEMAPEQIsJzfdYRfHthrASwoJjp5Qg+6CTM3/hExIIRJQJmmUKG8MIboVf3y1pIbb0udMeXSwIvC5fPFSi7tok66Apq/lz4dxWnxRB0A9JGHoE6z5UoHw0NDXsOVqIgLG/2aNiHQQiMdwbKewT5vvxlyb+gCoxdz+qSPcVxilS+zeD5v8cO/BeUgxKWhQ/hsgIBY/UaK9gQTn5rVwTWAk3/L8c916CM6oECX9dJ7Wq/5UJcdSht1GXcd93Wum5oaNirYT5vaFgS9Tpym2Dlu8358xtiY3w1dlttKZSQDMJlJwRMCL0QXpOE1DjHjG2sLe6e44jyT6qXnRHiET9oddMv5t/Q0LB3oikIDQ0NDQ0NDduhKQgNux3xfDuc9wk4Lx9ycR/vGTxd1LSDfjy3r/kI90xB/lHO4G0xHla6Ukc7ylfT3l2IvKIsfvntqaj59Vtf1+0R5Yg4dbjjnpEm4rtuaNhb0RSEht0OE27tTLKOCjpa5wgh557/rgDB6ty/Uw+O/gVM5k4AMPRz6aWXpjvvvPMZneCVz/HEyy67LP34xz8uRwm9HOx4I+GjbgJRV8sF2l46YlCJ6WqGj3bXowB8qUcGoJTFUUz5r4TfZxp1fWrzuHf0Uxs47hnhERbx9E1164gspaChYV9BUxAaFoXpsrgsaEZF1rhzdHFYDB79+vcPpqt+dGv65+//JH3jmp+lb1z78+xuSVf88Gfp7t/nyXQk7iCxjeBAJBImXHYBvvjFL6b/8B/+QxHUN954Y/rsZz9bnDP5gZioazfJP1Df+yW0QgEIf/YICAMndgjmWkHopo9rcB0CI+5rF1jsnvNegF9HNrlYgYZwDccv8prkF6jDAR31R/EhwCMNdOPGdZcmdONFnPCjeDDoRMFj0ZLdivCPeHV8cB381P4wKX6g9nM9qTw1zfALxD3e2N1gNZL9iIA6o5yhIU7XgbAwGMWxIumYaaQJ1HnHddc1NDyX0I45NmxFTGImPZPfT2+5JW3cvCUdf+IJ6cC1+48FfRb6bBo8vGE2XfCta9L/84VvpPX3/TENZg7MSsRMmhpuSi8+uJ/+z78+J/31B85Ia6YGaWzLcPwdBjqpSZbJ3muvvTZ94AMfSMcdd1xZ+ep/zAMzbmQSdgbf+XvGegi8MDxkNUdAuZeGYSDWDa3wrNBZ+6OEsDx4yimnFANIBIOjmmwFOL5JOZCG8aJYAVtNMgbEeuP69euLISBGgIBJ56OOOqqMC7sTzBzbiWCMKPgg8N/2treVbx8whYwmOw34skvyute9rhgcuvzyy0u+aDIAxSjSWWedVYwgEbaMD4VRI21BgcI3c8fa56qrriqWFVltxK+TBeJJf8EFF5T6UwexMxHfkcAHnpSX/xvf+MYSV33iE/Aif+VxHIoSwKlH9hXUi3pkf4GJaHm85z3vKQaa1A2gTQHCj/ZSFqtwxp7s6Kg/84xfPKkHwls5HbnSnjfffHP5xbtr85NvWqDjGj+vf/3rSz8JgW9HhoVH7WT3yC4KnsJ8tbz0CeHqTlmZwqZUnXTSSaVe8PTe9763KJKOgoVBKbsy+oL+yHKkdnjrW9+ajj322JI/P2ViFdS9PqZfa3P1RTnES61QNDQ8G1jJMcep/5zhyuAykA18k44O3bBvwiRmAnyATf75ufTiw16UVs84rkhhtBcwlTbMDdLP7/p1uvFnt6eHH9+QRlMmvxwy3JKet19Kp518bDrpNUenmX5eiZWNqnCZyjCnzQL7njzRm1RNwJSBM888s0zwJmxChilfkzizxYTgOeecU6wmWs0R0ASIzo2WXQGTum8PoEFBQEdcwhre/e53F8FpgBCM+rgwQksaAkDfR5dCQmAQRiZ2wo1Qj9MBBCOhxsSx7yPIV1zOqtovAUKQscJ43XXXbRU4lABCgyJhkBLIoEyUDd8+wA9FXXnxoyzGp3rBC+FuzFIwCD2Ck9IkX0Lsz//8z4tAtZsgP/UYApziw0/di4sH6SiF2gE9RpLkLS/KiPqlmOgXlBmCUd2qR3SUMXZIWKZkhVE9qwPCV71TLtQDk9MUKXVBEeEvLeWF0Fef0hK0lDttISwEMt6FK7/vd6gzvFKC8KpNtYF8KHsmQenUkXJQDtDSBpQH9eobHBQVbY6+ulAuNJSJf/QvNPQ7ZrTFCSVRHLTUM3ryppiEAgdNQWh4tmEsUZYpw8a7cbMIftoUhIbtEApC+WhPXsUeftihWfjMZNFucmP0qJ82zc6lO+/+dbpt/e15dZyF89Qore4P0pr+5vTCtVPptJNek45/1SvSVFYQxkrF2Omcj2aBfHNeff42T84Eh4mUIGIR0UrbilFfNAkTPPwJfE6nZo6YcCEkTdhWuHYOXJvQwQo2diH0Z4LItjCBRtj6JaCFKSdhb4VMwJjgCVHXBIBrfvI02asbPKCvPMYKoUioxDcRCDVlIMjkJw3hJw8KDToUI3zzk0bZCbzYBjcmwyS0OBQMQs0Hlygr+CMYCSP1RGATUtKJH8KKokABIJz5gwki2pkCoi7ULz+Kkmt1pHwEI/po4UHdRj3KgxAXjrb04muT+LAVIUyoUkaER73wV++Et/qw6pe3sqlbdazt1b94lBx1jAd8U6CUWTz+8lcW6fFmh0r9UubEizzxpl7xEhYplV/fUUYfsVK3lDv5S2NHQDtrC3WnfShkwtHSN/BEIbNDoR/gRxr51K6h4dnEShSE9oihYSu0N2cSM+GOLSluzgJobEmRQYPRiKBPaTZ3so1b5tOG2fl8PUzDPO+NsjLQz+lX5XgHrppOa7Ob8jGGTG9QulJWOnP4MCsXWzLd+flB6WcEJQEBttXl6dfKOoROTPD4k8bk7DfS6PTuObyjIT5hJa5wNNDih47JW77Siyut/PiJy4knPV6kdS+u1bQtcWaICf7IJ3gSR3q8oBdhdgCEocWFgqEO/EY6acQnHAk4uxzawLa1AS1tDXQ49CNfeYaQ4q9OpIu6Dh6UP8rJAT64ELyxy2HbHq2gE7/KLx+QBqSXZ5Qv2oY/GlDXN39x0MKTODXN4C388eRXHsoe/OMp2hudaJtoO7SkjXzRi7TCpMFH1JPwKId04kiHrngUzNhRssCi8HgkFLw3NOxJMAaW+4ihKQgNW6G9OROsSZCCEO8gEE4eMZRvKGQVYcSUcrnOaSgH+br80gdy2qnR+CsNZdcgT5TjbzFMpalMuxhNKnlJN86vUKquJ/kF+OEvwuI3JuTwq8Ev/COsG68ODxfpuICVvpU6LdyK14rRSjJQ06nTBSJcGeK+jhfXBJNBbLVKKbCCLu0wgWbUBwR9iDoJfhZDTbOOyz/C+NXXgdq/puO6pgVxL6x2ERbgp0xcLWi76cFvnRa6NCNO/Quu6zgB13Wd4oGL+0hHmbB7REGwk+JjYhQNykXNd0PDnoKmIDTsFGLSi8lx2w7CWEGoEfEWR/SdpeI0NDQ0NDyTWImC0FTcht0EikFTDhoaGhqeq2gKQkNDQ0OF2ElbLiL+StLsq6jralfU166iAzVftduX0RSEhn0CBno80w7X0LAY9Jd48ZPTXyYJC/51nKXi7ouIcVePP9dct964ldRb0JTO+zqcd0JqunWeXQQfXMSP+zrdUjT2djQFoWGfQkwGMZHsi4O+YceIfuJ5rb5CQEyC93C46FPRn5Z+P2ffQz3O1JN6jfG3s8JXGg4dNKItwvGjNCzWdhA0or3Ej9Mv0oXbGf72BjQ7CA3bwWAxIBzfmp+fS4cdfniaWTVTTig4zsjlIZkGBmeOn4dP+Rtk/7ly1mFs9SAVU8vjOPM57pAbzqfHH3s03XP32AjRQw89XI7yOZMbb4oH6kG52EDl14U4zq47g2+gO9Me6Qz+73znO8XynRdx674ecaL8Adf1Pbiv+ZkUZ1L4JBdwHeUJHoJG10H81uBX58uegZdNHcFz9C6O7kV4xPXCkheXTLaM/izGe8B1HafmNyZ+8Nu9rv0C9X03DOp08oDIv3Yx0Xf9uTp+N04N98rA2NLXvva1YvPBCRJ1102rf7GbIJ66ruPJL/Jcii+uW5a6PrvpAjV9qOPU8Sb5d/2UUTn0E+0f/aSLOk3wBuFXo773srPxrp/5hscVV1xRTns4+RF1U4/DHbmIx97FF77whXKShB0UR0+BAsJKpm+FGPNhwyTqLHiPeuYY0mKUjSMHpQmIt1ibuI/r8O+ijhf34YJeIPyjXnY19O1mKKlhpxEDgYIwNz82Fzwz4wx67ty5zxL0T26aTT/62W3pK5euS1//9tVp3bU/SZf/4Oa07vs/TNffdHPuP1Pp8ENfkJM4DrkwKNDOf4PBfFq37vJ0ySWXlWOCOimhzQQxoc3pwPqjfune0UKTC/84k66D45HhG/z6DaM4IaQIRWfwIy7HeI5fxn2c2mHEx+QlThxRk5/jhRQNEwc/fNSDFh/4YagHr8KkRw+vLPKFhUO8iEMZUiZ0o2xsC7g3ObN34NqkIZ1yiicPYfJgO0C4+PLAJ94JK0L+29/+dpkwY5K3KnIKBS35E2QmUHziSbpYaRn/4pgkKVjqUr2qH3Urf37qUBndq18Qz0eorrzyysKv/IWpyzgKKK1yKbc6AfmHvQdx/aItXHp8EWB4kAchoAzr1q0rVh+VRdxoD2HqTH2pf+ndK6tr8eWh7tDDJx74SSMuPvQhhpTUN8GPJw4NfCk7p+4pE+iykyB/dS0dvtSz+tDn+OMfX9G/tD8/fERbK2+0tV/wq53UlTjoSiMtf2VHTx2LK54y6yd4kqdr6UB9KTN/ZVUH+okju67xG8aw5IMXaeUhnTjaUn2Igyd5KnPYzQD1op0oIMabvPQHcsYYlL+2QFd7RB1F3fHHi3T8QTm0BTroMlbF2FikU35tyXCVdDGO9Dtx+LnXp9BSNm2qDPLT3uYmbSufSBv1orycNlSPYZMD//wY/arnk+A32lWdaS/3+BSOPgdoRbvvaii7vPHXFISGFUPHNMgMBMaM7CCsNjAXbBvk4Zee2DyXrrrx1vTZS76XrrjxrnTjLx9JP7rjgfTT9b9Nv/7tA+kVRx2ZTnj1nxYLi2Pbi1Lp8Lnjp6l0++13lMHoiI3BbaAbTMzWsvhnha8jm6iZICb4TC6s5LGLTzjo4FYJjudaiRjY6IQlPeZ+Q5ihycoeGgYH554AYL3QBIsWoWiyiDyNBZOCOjFxGuz4YumPpT4wyAxy9cX0sbykQz++eAj48K0EML7wJ40JywoUL8phMkXDWDT54UWerq+++uqS3sQX8YUZuyYXfixROo/PdLByfuMb3yj1qK7xp+5MaPI2oVMACTj+yog3dazMjjzbgfHdBXxoK+3EPDK+0fQbkx7jUerQBKte8KueXLOkqGyxexOrR+m0wVe/+tXSXurOvTrAi7zVozbCv7o3mWsv5WLKGW1C0Dc+tL2J2jU/bS4NYcB+BSNX0rOKiFf1o/7wSVHV90MYaLMQqH7xxukHIK621wdBOSlJl1xySREc+ih+rMqVSb2i65e/yVn7Kbe6U1/qAz31rT3UExC06oQCJo1+qn6UURnwSth+97vfLWNL2SiLaIurTFbu6jCEn3zUBSWFUqg/oMEKpnbVN9SNesavPiI/ftoRbcJNX1Yu/Qpv+A5hZ1xqP8qHY3X6JGGpHoWhqU+xJ2LMqTu8hQIgnj6Nd31Af3BPucC7sSA/ljDR0ac4Sox+rRzKq33Vk3ahkHB4RldeYfpcOnkKV4/KKA5e0FFP7s0z6su9+tMP8GW8aFfjS93oe/ocOqyQalfXyqHs0mof6cLCZ7jdAe2zXAWhaQENy8ZTu2tWIoj9EfE/lYa9qTTqTZffwShP+mVxuLDyya6fO7vJzC+fnuuFVQlh8pd/+Zfp3/ybf5NOPvnkMpGYFJlSJqBMRiZNE7oJy8QQGjeb/iYvAtaAtIow0E1UJgYD2Ba7OAa3wWBgm0ho7wSqSYfJ5w9/+MPlg0iUFBYS8WUy9SEpwsVkgg+DmzlkApuAMMh8lAdfJhHhrglpAlTeBqTBbxJAl4lkQsNkpRzKLD5/Ag3vBJLJxS8673vf+9InPvGJwr+JFE3ppGHNUbntmAh3jY57+ap7k+npp59e6pEgVK/qV70IC4FjsiVwlQsdvz7IpIzSEQZoM0UcKyeTGRqRv3C8EVomQPWBjnKon6jPEMbSylPdsETolxC2GlMHwB7HRz/60fKBL/SCTzyqVwqROrLY0TasTprkv/zlL5e80FVm/OhfhAB+8C6e/NDynQb1qa9IR8gQyvqXNsOruNKVPp2d9lI+Qkod4yv6KMEuLb60Nxo+QoUHCgEBQ+GSD8VG/1Pfn/rUp0rbhrBA6+ijjy4KEcFF8dR/CW71rJ19NOvjH/94+Z4FHuShL/NX1rPPPru0D+WJAsEPzVD88EppwA/oG9pd3RGeHJrq6O/+7u9KOWzty0P5jBVCUh2D8WJ8aXPXdZ2JQ7gTVPLBL370Q+OIIKOsKKu6FF9Zta0w7aeN9INQ2OShT4E8hOkr+oJ2MX/gE9S1MeRXuSNd8KhNI44xqAwxVuWt3JQa9WaeMSbtHLhXR+rNb5g/17d8D+aTn/xkmefiMYY65Cwo9jS0HYSG7WCAGCwmNRPk4YcfVgbLKMv28g5CjsPU8mN/fCRtfvKR9IID+ukVhx2QXn7Y2vTyQ1enY488KL3pxFelo1/64qxC5FVWjyVFisN4O/mhh/6Q7rrzl8XcMkFiAOt3Brl+aBIIIWuyNEmaZPjjyYRiAmfv3gA0YPHnmwPii2tlYmC7J1gMYKsYNGj6YDIy8cnT5Mzf5IRWrBwIbZOXwW0CMy7wSRiYjKzorBjRJxzlZRIxkeKVEkJoWDlZmZho0FO/8pAXgSMeYWvyRsvEREhSeEyMlBzCUjoCXv7KYlVqMid45I+32LbEh7TqggCIsiiHe0qRCU5avEhn7Ju0QqlRRm1joiWExZW3+kcjhFdAfvhXp8qi3PgwcSq/1afJmvInvfJIQyBIZ8JXH3jWzoR+CHYTsPTS4YWQkEY8fngMoaHu3vKWt5S+YcImVJVVO+KXQoAmnuSh3QghNPVJtLSfOtcGPqClTrWD9OpauVxrK+1KyKDhXhk55dZO2ln7hgATh5+6DMFIUKs35cQXXuQT6fTr6FPaRHvqC9rRvXysULUdiKe9lEce+gZ66kc/lp8xwx9dfUB9+TaKsllxE/bC1KF6EpcCIS9lkK+yay/trX/JD2/qhtOeyoUv7aaO1KW2MIaFaw/9TV7h75rio544EKYd5Rf1ZJyiq99Gn1THlItQLPCIX3WlPZVV21LWlBXUs/j6k7Loa+jrC/IPpYG/tiDQ5Y1veetj0todosSIp67xixd+8jUHqkd9V/uoM/l1Za5y7A7oV3jGq/6Hx0XQvsXQsA3am9MxTUhjS4qb0glZwK1ZmyfzHIdyII73EMb9wyQw7szMKds5mMqxprOzxyCcguABA5THDaNMJQeNdyCK91MGQ/AQfuN8xr9xDTGgdPhIY+D5jXjKAd3BB5Em4kZ+fmMij3C/aLiO+H7lV8eN+BDXcV/zEPGXArpBM8oR9xB0gV/cx28dt0YdXmMST/Kl7Pi0tUndqokwrSeVml7QiOsIqxHhgYjTpQNR5zXc1+kDdbqVoJsm8ow618YRxy9XlyHCwm9SnEDErTEpfsSbRCfiA16F1X513EDQiDgQabhuWMTv+tf9sP4F193wSEsY2e2gaFD4KOI1lsonxk0dDnUeXNx3abnn0OTiGt0u7W66xRD5+Y00kU9c1zS5uq266PpF3N0BiizlyrhuppYblg3tzemYBtBYQdhZU8u7FjG4g0fOxM3VEIfC4BfwGPF2B7/4qH9rHuUX/t3JISYmqK/3JEQ5rJb0A7DK2p312dDQsHuxEgWhPWJo2A4hyGzx2Q6zDUXz7+KZEhAhVOWnc9vC87KRPmorM0A427bz8g9nS1F8zzn92l7dHf06+CNEvdzlfQh5E6xf//rXy/a5fK3ACVZCNuo46vCZqsuVoOZN+8c7CuEaGhqee1jJI4Y2yht2OwjCemVPkHq259m5F3gIU8/oPFckTD239U4ADVdc6Siw/O10UWQ56Wr6nh96A9rLV56j2vnwjJHS6zknAe3ZKRocZQINedo98xxUPnFMySCSj3C8GFBouPd8V9p4iU44Puy0xIpbvviSjoC1xeolP/mGUrGng3JQKwXcnqjMNDQ07Hq0HYSG7UAAEGC7YgcBndoRzJ5nW9F7eeirX/1qEbZ2Aqy2HdHyUhBB7jgQxcGJAWm8iOSFHv2UYPbyj5cQQ/GgYNhdIMTFI6zRYV9Bfl5U+tKXvlRefNK/CWzxCWxC3ZEwigLacZSMk8bjFo/fhOGHgkNR8NKSF4/iOJl7ecbLWl4as2vgRUU8oONFKnxH/fndk4Vuzd+ezmtDQ8PSMKe1HYSGPQJd4ULRIDAJcQqITkpR8M6LrXeC1akFwp+wJYSdnafAeoPZm8M6dLzkRNBLy3kTmHLrbWtvFBPQlA1xhdtFoAB7x+bNb35zSW/XwUkIb5yff/756dxzzy1HxNBwxJFighfKDRsGFAO0hSuPMlBwlIGCAPwpLJx0UQecwUkZAWHAv6GhoWFPQ1MQGnYrYucgrq3Wrdyt9gl3wpfQ9LjBLz/Kg50DgtPxLGeHCflPf/rT6Ytf/GLZ0o/jTOKhKy1lg/JBMHtcEMoHmuI5doROCG/H4BzzYqDGownvD4hDqXBePI5ROpP+3ve+t6z6KR0cDRzPdhQoNpQWfCsXHkJLB3nZ9RDuOFSUmX9DQ0PDnop2iqFhK7Q3R/ASXrvqFEMIw4hPYEvPL+iECx4Ck/Ko/YIGoMvxC2UjaEKk81v7B2p+ah4h0gaETaI/KR7nMYT3FCgcdkLsjsCkNA0NDQ27Cx51LvcUw6I7CDGxNey7WKr9VyLUCFKrao7iKW3tF4I24sZ9uIjTdRE/wgHP0siHX02jjgeua1fHkab2q8P8Bv06jjQ1ov74M9zjsUY8Ogm+oI2zhoaGZxLduWoxPEVBMNmZrLyYFqupWEE17N3Q1iGoYgUe9xEW9yuFzqhvRacM4VgL13DhRwBzriNuuEhfp6vjd10I8zrPmk64CIvwxe7jmuumr12knZS+Tsc1NDQ07G6sdC5/yiMGpiC9ROZFrzaB7ZuIjkNJCLOgtsT1C2H6Qvy2ftHQ0NDw3IG525zu3SkvVccL14tgmyVF5769g0A58EzCqisEASxEWxK7QmDIp85rRzSbkNp1qOuegsAWgTfuvZOy/377F8PJqbew6ZSrXc1vrf0cKHzUy30m/+aONfbMN8Noo1FWKvJPL3alsn+JlePW7eg6eHG9M20c5ehib+gvdd3sTB1Fegga3WsImrWf68gvwhsaGp478A6CF72dwPJ+2dMytczVjxlc87NNWqOeNJ7OxBF5Trru0n+6eTU8FVHf6lQ7j19S3JhOPPH4tNa3GHJT5NAi1CHXfhH4WRsoYeXrC1mBmMrXvswg5vjjTq70l175v68/DUc5xrY8uehT0ab8wH1sy+8IkSZ+QVmCRk1zOfT2NMT4g52pH5Au0gY9aeO3vo444Q9xHfcNDQ3PHazkJcVlGUqKCYWL41thBc9xMsoFJ1z6Ou1KgUZMWhxDMxdeeGHRdrzoRXGBNkntPqhTda/O5+Zn02GHvyjNrJrJAQRFFvzlN7dRVgwGufrnc5r5nGaufLUxp81+/RzGwVip4LIQQ3/B1wefWCOkmLIlwBSyF/j0Mf1Lu7M7EI84ltvWeI9fztHDiy++uOyI6Nv1F9/gudSHgmdbhJdeemkpE2MnjmbuTP2YLH74wx+Wz/TaLUIrxpi6d/yTYaj4aqY03EoUkoaGhj0HIcOXYyhphwpCTCYmAwS/+c1vFitzCPvkq+cXznZ7nuFInInKMw60uDiHTui7d86cUPDpT/7SORsvfyAg+IdTGCtZ6e1suCdMpJGPSc1EpsDuhQsj3NwDYzj88Kcc8keDZT35ohGGd+QT2FcnQOXW7uM6HGYF4cVp1cx+uTNkoZDdaDidntw0n27+xa/SJeuuTt+66oZ09Y9uTd/P7pobbko/ueXWNJVpvOiF446HXi8rD2ozX+VrfcpHgDKNm28ulgpteRFCDCF5kU//oDjoD77+pi21MVsC2jh2uLRl9DW2DvhHWPQhIEi1tU9IS6NP4EufQFPfjn4YLxbqF+7DX74grn5MuOq/wvi5xrd+Ja18+PvFu1+8oV1DXPzox9LGi4zSSidMeerTD7FNKG8WJo0zfRd9v8L18aLkZfr8QTzljbGp3yuL71UYu0xTK6+y4IOCLj4jVOoK7Rij6MZYVDaQRh3w94t3Zah54C+N8gF/ZQrU1w0NDbsW5jFj0vjbZQqCX6s6H6LxGOKDH/xgsUxnMBvgJnYrQFsXTNuaEEwqPprDDK1J5qqrrioKhoncBOYlON8ctwvBeI5wE5YVY0yEJh6Tu2uTj3iumcv1wR600L7ooovK5Ip3eZpsrTpZw8MTOvhgBlfFWFHyl56hG/xHOSNvbl+EcqsHwmUwP0iHH3Z4rsuFnZv8N8jC/oktg3TVD29Jn7lgXfrWNbeka265N13303vSj265M931q9+kI1/6J+m4Vx+dpnI3mup7tEBB8Jv/z11qNByle3796yKcWE7U/2x5aXv9yD3hpI/pwPqNfmD1r83w+OMf/zhdccUVpa/qt6we6nvuKa1+xSPspDUoCDh5Wg2jdcMNN6SvfOUrRZDpk9JbnQvz3QQKjPzlqb/pM/qZazsThLOdjn/5l38pPNhJ0/cI2nXr1qXLLrus8KCPWqXjwU6YPmegshTJUBOaBDZz08YFYSw9vvR7YQQ44axt8ENBiDGLjjGgDtEVJo061O8pWNozXkQ2Po0Fv/KyG+jX2OAX48F4I+yVU3w7CsotnjLL35hTbmWVBwWA1UnzhXqwQ6Eu1am6dY0mxf+6664r/jHn7KtjrqHhmcJKFIQdPguIAesXMZO5ScHqzkQCJix+JhmTncFvpWYi9IxDPAJdPP5vf/vb0xvf+MYykZp0TOb8mLo95phjSrwaJnV+8RU89BXOhEY5Of3000t6eZisxWMlz6RsgqOoeBkDfRbyVEj4sZL32te+duuqLSapNlEF5nPjz2aX2zq7UW8+DfuDNJelvA8Ab+lPpS1Tq9Pc9P5pfmptmhvtn7aM8n2azopEr7yg6FHCaDQoLy5y2vK++35XhC/BQnmjCFjF+hZDrJh1ZL+E+ete97oi2CgKFAFxfJRJv7OL9dKXvrS0I8FJiBP2dRvqg/ospUJe+ibhxekL0usPBBWFQl8mTMXVJ+1i6LsEHL83velNRVAS6MxDcwSffPV5uyGhbEuLtn6HtjJx+hpaBCQFQb9WF5wxcfLJJ5c+rMyEKcEbkF750GQmmnlozxLVh3qjSKgjjqJACaeMq288Gcdve9vbStnwQWlSr+JZAChP7FjUeYhv9U/oU2R8Q4OFSW9DG0PqTB2oV3TiGSdayqht1KG6PPPMM9N5551X6j7a21hvaGjYM7CsHQSDlrOCMeANfqsDE4TJwmRqhWYC91Eak4qJxuQmTkwU7k2QVokmZROPSY8Qj4nNSsWEKT8TjUmY4EeTUiAv1+LENqhJysSFlnSUD8oMM71gNeWUhvSUBxMVuspjcvKLJhcKwr4M5dfuf/jD/WkurzwPy8JqZsbHmvppmJ33DLZsGaQ/PPBQeii3//7TWXk8+ID0kkNm0pEHjdJRh65Np5706nT0US9NU94+GOVJPysIw+EgK3Wz6c677klXXf393L5b0pvf/KYi/AkZ7acfaZ9Y8epT+qT+4Zrg0ncI+KOPPrrwG/2Q4KEsUBilCaGDjj5EaMtLX6CMUC6lE64voh/v0ujHBJs+i67+TPk45ZRTypci0QI7XmEASV985StfWdLpa/qdshD2+jJlWJ76f1im1J/tYii7fkiR0Yf1bWn1Y+MRf8ZRKMmU41CU0XZt54V5aHxSvtCSj7jGFQVKWT0ixJuy4cev8a9u1BtlRN7KRlkJZTzyUF71YAxS8qN+5aHu8aeOpTcG1Z04+I9xaszLV52Jo1zgfl8ffw0NuxPmxOXuICzrFAOCC9HKrwFcD2ITWvhFmvq+vkbLNUEcYX5hknAWFuE1Ih3B4SUqk7iJhm19CkNNK9K7x2tAnKYQbEPUddRTOcWwaUs68XimlvfPMdRd7gu9YRpkoT/Iced7/TSfFQZu5B2FrBL0c3VPZxozuVr7OV5u6TF9ccqvfIRta5du2wC/4AeiHSH6T/hF3LiuEWGc6/oeIl/+Nd2IG6ivI030n5penU68oFXD/WJhEH5B132dV6SFCKtp1elqRBqo0wfd7jXIK8ob4REn/IO3AP9u3BqT7tFoCkJDw+6FBYWdvOWcYtihggD1YI7BHn7LHcziR9z6ukYdHujGjXvOtcLShKw4rX5s2dbxI94k1PEaxnUb9WuCpyBsyivH40/MCsKaXK9EfBb4OXShTnP9LdRhDimnGoZOOAxz+2RlIYuN7JvdSJg4+S/HidYQWrdAtFO0y6T7bpu5j3jQva9Rh9Vxgm6Xdo0IW4x2jaXi1oK2/oXgY0cQrxvXdeRX+9eCuovF6MRv0JtEt/bbUdwawrt0wi/8F0vb0NDw9LESBWGH7yBADN56ANP2Y9WwHFfHXSxdoPbrxo37iGcb0xZsHMPqxo94k1zDjjFKg6wOzGXBP0iDLNwHvansVqVRf78s4W0LO/2xOgv6Vak/mk7TWexP5TbQDv1+rmc9bCq3Qf51388XXlosLy522mOc5qn9pHsf1+Fgqfva1WFBm7NqnUS7doFJYV0XmBQmr8ivm+eOeAhX81zTqa/DLVU2/pPocDX/3bCu347i1m4SnS6PDQ0NewaWpSA07LvI032aJviHWbBll6fxsuq3DzAsLyzOZrclKwyby6OH0YhJ5pkcOjV+QTH7lXhZwRCe15rJKQa7Cg0NDQ0Ney6agtCwA5DmWfB7NEDIp/nsCHu/2b/EIPYpBP00n+X++PRCTpZ9vWfgnQS/Hk2EkaVU3mcYb0c3NDQ0NOx5aApCw5Iogj9N59/pLOCzG81kN536w5k0la+nh3YXpsvuwtRwmGaGs2l6NJvDxkaFRj2Kw3R2zjOMX1e0+0B5aGhoaGjYc9EUhIYlQZiXlb7nApB/Y2fAR5dGI7sIdhjsCLB1MJej22ng63RDnHIYH5Ecjd9WLOFdxAtrk9wk7CgcIiyebXtpzxE+R/bYB5iUdima/NFw7M8xPbSczJmExejwcwRRenYKvGAb8Salqf3iuntfX0+6r/1rhF+EK4sjj3jzMlMXk2h0UdMM1H7Kq9xOIDnO+XSBZp0XhN+kMFjMf0eQxjFNvPsNOovRWiqPpdI1NOwJWNa3GBr2LRCmJi5n1+cHs+mww16QVq/K/aGXRX15l2CQBf4gMZM1m+Nuzm7TqJ+2ZOE/l6Zy2HQOzQpBnvtG3qLPykAxkDQcLJzBfTBdf90P03XXXV/sUbBjwBIgwesUir4nnnt81L9xHffixX197VQO+wKEHLsJEd89i52sGrJ74BwwRDpxlD9oByIsnHP/LDDKh00GL8uCNE4Dsebp5Ts2Q6SFOg/2F77whS8UY0/eIg47ABBx6l+uLt8kF3Ad6SDas3ZoidN1bCiwlsj6YtgSET/C62uOsPcLfoOueBB1GX4cwcrqIsNS5hp5RHjEhYjPaTdKVe0P4tY8QNCoXR0/0qPHnos20OfYoUBLXhFH/LofCPvBD35QLLEqWxh5CnreDg+Ln1yEQVyjCTUv3euAPBoadiX0511mB6Fh30FMUDGpFzsImzelE09Y+Jpj/jN1+TDTo09uTt/9wY/T1y//Xrr3/kez3yqzWVYP5tILnrdf+otzzk7vO+PNaf/eMPtldWGUJ+qsKnhcsWV+mC742gXp+muvSR/60IeKFT5C6aabbirW9VjZs8LXkSkMDAuZmK068WUyZzBJOAWDUmuiZtRHx2ewx0QfZo0NAnYyrIqlYUTIPauaDCJRhMRVbjY0CC35MwIkX8LfuJAnoa+OhDEnTNg5KgR4kN7xIQo3o034x6N79CkClAaWBZl1ls9pp51WhIuBauwpT7SBvCgTjA3hBSg8sYp1codQRz8MhhF0yoRHK3T1gTcCSxr82D2Rj/oRX1zOzgiLi+ryIx/5SDGuFLzglYEpcUB7MJzEUqQ8TDjoc+YPig/hz0qj+sUjfhiOMtcwHPWOd7yjtKfyaXdtZVdGW4mLN3wzmW6Owg+rlAxThVKmLMokH3WEJzzLEz31TQnVduoIffXNnLS6VVb1Iw7lUZsxhqUuQXmUTT7qSz0wM+3kFD7UDaNd2kWZ8K2/SCeuetZe2kn8CJM3fvUFPKrDMBqlTpSBa2jYldDnlnvMse0gNGwHkxLBVHYQ5kbp8EOPKKvtHJKcTPC44Iktw/SjW3+V1n3/1vTze/6Y7ntklH7/6Gz6wyOPpY2bZtNrX/PKdMKxr0jTvVGayrS8qNjrTaXUn06DfP2LX/w8/eaesdlfE7TJkvlfkz9zyJQFVgn1R4LUDgPrfSZywsUKlLAnWJj3NbESKiZiVhkpAMw2o03RYbmPImIiN1Hr64Srlb6dBsLGapIA5H/99dcXRQJ/Jm4TOMEBxga68iV08MVyoO8KEPLyZnKccBNHHgx4ScM0MwFL0LCiSJEhjIy/q6++utAnaPAnPqFkxYo2vpQTL4yDMXdMqBrkyu3rjiwkEpbXXHNNqR80xCMQ5eEbEoQWoca0snzQwq/6xmcIc8oKpQj0CbS+973vlYmFYqWs6lhak45wZcYzga49YuFBMJqIlIFA1G78KRnKw5SzsqGvHghJ9PQDAp3wl45JdXWnP4YQVWYCW7kIfXQIaTzoVxQG3+zAp/zRRZ+g1sb6G8VBnRDw+qG+ou2Ey4+ftJx8xKMAqjM7IZQLccS3I0EJ0ufQVm5KFH/36pwShhba6lBe+jb+KVfKFa6hYVfCvGCML2cHoWkBDTtAluZ6SZ6nyrsH9gCy0J/p2wuYTzNpNv9yW9L0MK+GBnNpZpRViLL6la6/8KKiHYbpQs67Cx459KfGOwFvfetb09/8zd+kD3zgA0XgmSBjdWuiJQgIOEoLIWFFKQ7h7XsCrr/85S8XIeL7BTo8wc0RFLECD6FLQSDQ/BJQhI3J/S/+4i/KR8gIDt9asJthINkpoEQQ7HjgQL6ETwwy+ZnQ8SiMEBKGBwLegDzrrLMKXfGVS1kINI6SQrhayVNWfGiJoKZAnHPOOYW2nRbChWKBb8KVULHLwhHQyiWc0DvjjDPSX//1XxclBm2KhLx8q+RjH/tYOvXUU4sAlieBrn6kJSxNJFFeTvmUK/K1guYiT8oVpQcdefFT9wSlMOVXN8qJnvKLS2gS8vLm5ENYatuPfvSjhVf9Ieo3hCYe8aofKCflj4Lh8ZH40lNyKWW+PEsJsUMA2lv7KA+e0FYuzjXg3eMCj5O0g7gc3qVRbu3oNyCtckU9UQIomOK5lta1fqNeKGd4Offcc4uyIQ2I19DwbKPtIDRsBxOwCcrkOpeFxKG+xZAnrpiyyvw8GJaTCocevCaddOyR6Y0nviKdduLL06knHJVOzdennHB0evnheTWU6bB5IIk5bz7Te+iRB9PjTzyWDnreQekFzx+viE3W8iSsOPeUB8LaatUkS8ibtIURGla7/MWxmrNKI/wIcoIfPas3wtEkbpUf6Qk2EzKFws4AwUY4oSeueMaEydy2tryMDSCUhBGAJnoTPz9CQVmAAHFtTKlHEEc+VpnSCkeTE6belcXWNqGhTOLghaIiH2XEDz8rcCCMldnuC2VLuF0IOwlW+8aycqCn3FbAVrzgnuAULj666oNyIQxvIZjxbGvSbg6a7tH0/YV47EGpMH9Q7Cguvu8Q2/fxnom6ofBJox0JdvlSpIJ3K3Rp5KtNYydDOdUJHkMY40Mdo40feVIupcGHOtOH7Cyp23gcIJ12xE/E1TfUJ/rqU3vYEcKLsmkDvMtL+fCg7fQbyp5rNKTHu195Satfu1dO/FJSQXvY5aEsUZCllzZcQ8OuxEp2ENo7CA1bob05k5IJcGxqeUs6Pk+u3kHIgeUtgrINUFxWJMRd6CbldcQ8n4nTH82n8cHGvBpjdnmU73JYMcecxi99CaM6RD+rJ8NJfa8bvtjkyT/KEvddLJU+UKePa4h0XfpB0y9HSbFFTkkw8RNshBKBRGgSKuITcqGQR/ql8kDXp6CtPn04ycfJ0BYn0kOXRheT4kIdP679Um48onD9rne9qwhj80Sk9VvTCdT5BCJe7d+N5zrqJfwn0YdJ4bXfUukjbDEsN/1S8fgbUyZnuxIcxYFSwo9SQiHTT6RVr8o+Kb+GhqeDlbyD0BSEhq3Q3pxJKRSEzZs2pxNPODGtOcBLijkOt3DkkVWDMn3lW48M8v8usqMAxJvYFASqwnjbduyfwyXM/uOLvQ/qL+ozoF65Sf6xrb0jhJABAsR9pPe7q4F+lAXkGddRllq52R087C1QV91+EUpA3EcYv93Vpg37NlaiILTnCA1LIk9dY5fnL840tuBjnyC7sfBnSMl+wXibgBAZqw8lngmwUBunHru9G/XE7roWBN3JPwTschC0uKC1kvQ7g+A38nEfvNfliN+GxRF1py6j7kI5CP9wrT4bnm00BaFhSZD3vqdQDCFlR+zrNOMdg7GoZ1Z5kD2H/bz6yVqEGKPeTFYeVqdBVhzGjx6k95yd2SQGlfZuJcHkTgDYiQvhGkIhJv8IX4kgiHSRdndvRdc8R761ky8nvGFpRD1F3ble7N5vQ8OzjdYLG5bEeBdgrBZwWRwU4c6S4tRobOOAaaTiRlnwlxTjUwrFVXTEdvZhmJWHbY8cGhoaGhr2RDQFoWHFIPQpAqkoAtuUgfyv2DgYv4Hg3vPWYdYOxs9dvcxoD2IwyurEqJcG2SOecYfbFSh5LUJTWO2eDXR5WIyPSfHC1eXj+C2VphuvoaGhYUdoCkLDkhgrA2MHxAuRS8DPDXppS9YGZof94jYP8z2X/WfnRzlOFk5ZKKVhjjSYT6PshvP5N99zw+LGQqt2TxdoeBHHsTJvh3upTz5+HZNz5p5dgzga90wiBDU+2AbAh2N08eJhIMrgDL4jcI7ZxfG6KItjhY5mOjbnhAGDShHPESblj7JHGm5X1HFDQ8Pej6YgNOwA3iAY7wlQD8bKQcqKwCg9unFzuu+hR9Pd9z+Q3YPp1w88XNx9Dz6cHt+0mamENCSMspvqcTzm0oP3/y598fOfT//p//pPxcARS4mf/exnizU8RwKfLghA5+pZriN83YfzfNeJHd8aoCjMZ4XlmQIhHcIZH+wC4INRpEl8iIN/lvocaazjhFLA2A5FIWg5iSSMv/JRRIQ790yZ2F3vKjQ0NOx96OUJq8xY7Zhjg/bmCBHCbGwHYVM68cTj0tq1zAyPV5+D3lR65InZdPG6q9Onv3hZuuPeh9No+oA06s+k/nBLOvzgmfS///V56eMfOCut6XvzIINFxfIOgmM2c+mCr341XX/tD4rlQoZtmE5m3vhf/at/VazJEX4MxrAVwGiPnQA88WPchj97AoQggzVveMMbiqEZxpD0YfYGnDVnIEd68ayepWeoyO4Bq4aM5xCuYcXPWXRGiowHQlV8ZRaP8R3jgqC2smfMJ14ylAejI44Oxc4FAzjOtTOmxM/KXrncs19gB4GFRUeNxBMHbXEY1PGNBjsC3/rWt0p5GfOhQLGhwHQxxYJVQsaR8MOKIKuL+KcsMHKkbilglCVGglgUpDCwXshQlPqWH17CCFNYBowX5ZpS0dCw96Adc2zYhchdZJSFYHGrUi+tKveE/SDfzw73S1uGa9Om4ZrsVqcto6k0N8oKRnbl0QThUgTM2PUyvX6+97ojgR0WAVnf+9u//dtiMpdwtwpmKpdAY5ufEGMQKKz2Maerg7MC5lsHBCBahCgFl/JACaDkfDUrI1bULOMRugYFIc28sK/ysdkfpwGYa7Y9z2qj7X828iHM5IajpBhkvmdAsSDYCWUCn7LgI0TM5xK4aBPklA1KjHTyDlrqQT1RjOo4FBT+BDbh/f73v7/UgTzVCT4pDAY8BD10KBsUlDDGw6iRj1OpP2akWU+kGPk+gbj4pEwwuBRv00NTDhoa9l00BaFhSRT7BwvC3ZlHpxFYT8w3ufP4sPOmtGr0eFo1/GNaPXwku/w72pBmyiedpKFgjNOX0w3DuTS/6cm0JTs7Ala5zB0TXgQ4QUrgccIpAFbEVt+EPHPALAlaQVMErMSt7q2eKRVMIlMOpJeGcCZgrZAJcCtnuwOEKzDjS6gSklbxYQ/fTsJ73vOeQk8agjQEOWUAnwQtgRvvEsTji4suuqh8HIjSYheDMuODPPihaOCNMkPJsNPgMcI3v/nNwh8+wmQvRcEjAvniVxrhsdJXP5QpTjwObfUgL7Q5deDXjgeFQp37HoR6894CZYDS1L4D0NDQUKM9YmjYCu3NEYLxiGHz5o0LjxhYUhxuewdhbpAeeOSJ9NsHH05Pbs7CvJcVgd5U+azzmql+evlhL0ovftHz01TWDXolLCsWTjMM5tOGJ/6YV/cPpI2b57KwOqis+glFIOys/Ak5/lb6QCkgUPFn+92Wu1+IF/XQCOFKmBKwVsTiSmt3gBCUThkJa/H5i+vaToY48iOMCU8KBqHKX7oQ2OKoJ3ngk2LCz8ofn5QPYejIg1LBEeQxvmz344NyoRxo4I+gD175SyMOHuVFAVBPaNglcC8PvEaZwGMPZaAY4BVP8pavxy7SU8zUEfptx6ChYe+GuWW5jxiagtCwFdqbe6qCsDkrCMePFYTSHygJC8fmxC8CZWyoZ7DQX3za2Seep7x3MOqnYT/TWxA8bC/2RvNlZ8LXHSkPIZQi/3E+dIqnCiv3EQYENYQ/QVjH6dLBMz/3sYUe9xEn0kCEBbpx3Mc1eugHrZpOjS59Tvyanxrd++BhEoJWXEPwE9eUDe9geGTjsYNHDRQU+TcFoaFh78dKFITxrNTQsBg8HvAthfLdhOnsZrICMJOF/6o001+VVvdmsuun1Tnefjl0dZb8q3Kvmias/WXlgBLQL44PIe55/1MtAIZAC0EVYbWD+lq8iFsLt4hTh0ccii9X+/mNNOHP1fFq2u4jvwjDf1zX/pGm9g++wk1KV9+HX1xPckEr4k2iDXYY4lPPHpHYjVDOSNvQ0NAQaApCw9IoppM9WCDAF1azRZAQOllpKG46jbLA72WFod9bnf1X5Z41kyU4vyyscnSvNVIvpgiwSJdpBGohBnG/mKuF42JusTRd/8VczUc37Y7CIMLCf7Hwbpzwq11X2HddTa8bNsnVNCNNQ0NDQ42mIDQ0NDQ0NDRsh6YgNOx22H4v7ywsOPe1X41JcXcFunly3mFYKf2gEfQ4dLiu/2IQFnEheAk/v3X4MwF54cELnpH/Yjzw6/JZu65/Q0PDcxNNQWjY7egKjBCogQiv44Hfrt/OAg151nR2Zls96HDBV00nwhdDnT5cIML8Bu1nCvKK/CJ/bhKivJGmjh/lEeeZ5L+hoWHXY+o/Z7hwDCzOSDvq5blkw76JmNwdo7OidFQuzsiPsTDxLylgx3FKjCoaumFkiBEi9OOYXwgeZ/aFOUXh+J6jgk/Nf+dAgDmC+I1vfKO8xe/EjmOHtYBfCtI7hsnmAfsBXu5zbLAWmAwseTtYWBynDAjnHMFkPpldB3YeHEsEdaHMbCgoN1sMz9Q4VOesUGobPDPGpIzqvS5jQHzfiLjmmmsKj8qhDZVP+dl1QI+RppXUcUNDw+4FJd486Ki2ud3YXQQ/bQpCw3YwmZvoxwrCbO5EbAN4sTCvwFNeJfZGacPsXFp/z73pqh/fkq69dX268Y670w23351+tP6X6bZf3Z2GvWE65KAs+HrzYwXBm4q5T01lt9/qmfSH+3+fLr7460XA6G9HHnlkydv5/Kuuuir9j//xP4owZkbYm/cEEqEJbB64J7DBddgKIGRZCHSUT58m4OItfX0aDUaP2Algslh8AybK7Bodtgv88uciL/TQp+Dgiw0CNNAHPMuD0iNf92jxkz9a/KV3tJgS4F6+bCAYg5QEFhUpMNKigTf5uFdHIE981WEcWvzVU9SJo03oCIPgi3/Ui3s0TRhMPFPSXOMRLeHqWhkIffwzBKWs5o2oB7TUvzwYuRLXtTaSn/RRFw0NDc8szAFNQWjYaZi4Q0GYm5vPq8DYQVjYgu710+Ob5tK6q29M//f/d2H6yj//IF1+zS/Sumt/lq685kfpJ7f8Ih1x2KHp+GOPSTNZBtANnF7osapYaDN89FgRgmGwR7+zU8AWB2NDBJI8GfEheJhLvummm4qwYqHwwgsvLH1Un2WBUBqmhQl+q1+rcMIIXYIcrdgBIJwZRiKY7Qb4SBThZaDInx+6zCb/8pe/LAabCEFQL4SnjycZaEwms5Qob/HkTekJIYlXfODHNxEIWLTsYFhhE6jKRSnCo3thYWTpggsuKPw5jqgeWIyUp4FN8OIBz/IJGwe+3aD++LPqKB3+lJslSvSNd2XDO54oJ/Kx+qes2eUQV52w9IhXNNatW1fi2BmwW0JBwIP6R4vZa3zpO9oHLX7qRZ2zKBnfy+jusDQ0NOx+rERBaFpAw5LIa70i2HujLODLKytZwGc3yErCoL86zfUPSLP9g9Ls1Avy9Qvy9cFptndgmu+tZhKpxC9GkYb+s8Vuq952+rAooh/96EfLtws+97nPlS87WqUy3kPYEuiEazxioEwQOvEBJYKPoGIFkGC05W3FrMMTTL7jQMGQHggjAhjkzR7A+eefX/K33U+gXnvttWWHgGLhw0fMQMcjEC4EGoHNoBiTxXglLPFLOOIN3wYgocgfPatp3zuQN4GMd9+GYC6askIpgeATXx/5yEeK+WcKBt58MEqePlAlnvpQXvQJegoQJckkwM6B+GFe+uijj04nnXRS2fWgQFAoCH084lu94jV4gOAzdgG0Dz4pQHhEi7EVZqnf9a53FboUPuHqwS6E70ZIh+dTTz21fEBrrHA2NDTsyWg7CA3bgXCIHYSxED40T+gzJazI+iz0N2+ZT7+597fp7rwaHcxuTAeu7mU3TIesHqQjDpxJbz7pVemEY16efOZZomFWLugIs1tm84r0vrxq/nG6//f3lx0B3xUgUORLeMSqmIAliDkrVCtfv1bQNGACB58El+8KAMFjx8CqV1xCL7b7xaVAWBmHEFVGws/XIAlwcQh7gtM15YIQJCjdE4BW3r5rYJx4f4AQxD+lBG0r7JpntCgM8guhTiEx5pSf8HQfio8VtvTKRPnh8KQcYdwoBDh+KA52O5RD+eWLX4qFFYJ6jHq20+DjVNKHSWb8WM0rE3oUE/VCqcCz8skfH/GYgFIkjL+yU060CZ5ZaFRu8SgPykXpkhc/c4y2w2uUo6Gh4ZmBcbvcHYRmarlhK7Q3Z9K2ktz2LYbj05osnPQG60sKwiCHz82P38Iv6aTP/qNRL0338kp6updmpuw2MLXsM899ewmpP8rx52ezG2aFYfwcOlb14B5NDggvjj9lJfzkGb8RVxz9NuJGHPSDBogfK9wIDx6UO/IPf+nqtGj7jbxcRxzX6HoEYVudwLRql59HCcJ9kZGAlFfQ5x88ugaCntA2mCk9PtJE0Ee5A8GzX2F+hVMS6rhoQ/Avb3EjnXh1OSDqRVjwF/Eir8jPvTpxr7yAB3HdRz7icK4bGhqeWVDSPW60kGnfYmhYNrQ3Z0I3mY8VhE1lm37rM/gF579eeXaQf8M3KwepZ9JfuC//Cx07GIuErGaU4G2CF6K/hRAKRJzgrRuv9ov7SAP8wj9QXweCRiDuI26XJvAL2nV69UfAx06E1b2VMxdCF7rpazo0fDsShGw8s6/RzdM9LOUX94Edpa+xnLTAv3sPXfpdeg0NDbsfK1EQmgrfsAOYxLc5f3kduXDnShci8Kazh18h4ZdXx/larPFdULESHa9Ga7gPv7iu43TD4jp+uVjl1qj9w01CHc5JU6erUfvVv+EoAV40POaYY8qjCzsJtvJi1yFcpOv+ch4l+Ny0dwc8Dgj/cHXcuIel/LpYKm7XdbFY2KT72m9SmoaGhj0PTUFoaGhoaGho2A5NQWhoaGhoaGjYDk1BaGhoaGhoaNgOTUFo2AG8UDZ+qSyunGQYX8fdfL6ZG7s0yL/zaTScGzunFvLf+PTDwlUOL3FG4zfgufqFN9e1fx0GER5hrgPhF/51vHA1umERPsm/6wL1fR3edREev1zNY+0fDiKO0weOdDpS6L7GpHRdv9rVcF/zAJPidRFxarcUFotX+9dhXf8Iq6+hDu+6xbCj8IaGhtTsIDRsDy+QmTyLJcUslA47/LA0s2pVEe8wSr2sBozSIMfxO98bpbks+Oey/1yOMshKgRj9XhY6+Y/9Az7zw0Eazs+mxx59qBjPueSSy3Kfe7j0N2/5F9qZpmN9LCWGdUG2COpTNSEwA3Ev3K8jelwtAOo4cYQPIn5AeNCp77suwoImxHX8hnMfxy7r8EDXP67DScuOgGOTYXOBTQJjtE7TdcK6dTEpvOsXNIW5jnThD5EWws9vHV7Tqf0h+hhXx+Uf1+Ffh8dvxIv7Gu7DL645caNM7tHgGhr2JRgDzQ5Cw4qhvWPiNIk65rhx85ZyzPGAtT4oNEw9q/4s7P+4YUu67uafp29fe0O69+HH0lx/dRr1+ml6sCW9aM1Met8Zb05vP/XEtLpPnciTcC/3pzSVXaaSO+itmTYzwHff/av0vve9L73//e8vSoJjgRQDJoad+//7v//7rYaPnAwIwz+M7rDwJ0xnp+DinTIR32IQl+El31xwRDAEBMuB0hO8jm8aII4kMqKEpnho4scRQ7TVieNBDAmxYcBQUFgilK+00rFTIF/CWz6cdMYTRQi/FHH5yV88JxSMv/Xr15f88fySl7xkqyliZb/ssstKfmeccUY5ESEtc8j8GHIybikO/BheUlccewwMSzlNYVzjT5miraVRFxxLlU5O4IG/stmxAHWk3OJQHKXFg3jKqwzKpQ7EVWZ1EvYehPFT35Qb+WlH5cen+lTWiIeexYo6iLpUZ9oETXlrI2nRVw/81Zs4YfFRHnjlr+7VDz91oJx4Rb+hYV+B8bXcY45tB6FhO5ioTaoEwez8oOwgrJ6ZzmKeapAFS/7/yS3DdN1Nt6evXX5Duu7W+9Mdv92Ufvmbx9Jd9/whPfjQo+lVr3xZOum1r0yrcjcaH2+keOTf3K+kN+EfdNDz0iFZWOisJnzCiZle+QcPzC6zxOfrgBQWVvruvPPO8t0A/uwE+AYAoeBYoX7Lit9dd9219YhhWFIE/pdeemkRLoSGHQrOB5xYJCRk5C0OwYyvK6+8sgg7lhJZPBRGABkz+MInJYQwdk8A4fH6668vAvmoo44qwt9XJNELnglXgp3gYp2RkkCIG7B4VpZQVhhZopygRwEiLAk46ezG4MHuAouKhC1FSXz5EuqUjrClEGNb+XxVUjnkSdgqJ2uLyqx+1Z/yXHLJJSVfUEbKg3L5boX4rC/Kn3KnLbSvdL5bwUw0hYAQ990MliKV1dci5aHOtbvvPLgntL/2ta+VHRMKne83KKdrfLnGK1qh/Eiv/dSlPKWluHDKpA59x8J3IdQVPrUXU9T6XUPDvoKV7CA0LaBhSWQRlR1LgQtbzb2xzygL0f4Ua4kprUpzaXqwuewezIzmU16flpdbWFUsVhdLupI69bLA6w3m0+ymjWkmC+1zzjmnfBOB0PmHf/iHIsh9r4CApOnGh4Q4AlXnDsHpnp2As88+uwigz3/+80UwEPBhIpnAAIKZYCBUfTeAckBg26kgsCkJaMozFBSOQOUIESt3gpYwFBdP6FNM2Crw3QZ5Eo4EIIFI4cYLoS1/YcooHmWAlUWCWzy05OOaAAQ8WHEToninIIlHMNrxI+QNdPXiuw5MMVMK/uf//J9FGBK46MnPNb7VhfgUQEqXlQR/eeCF8oNPbYD32HWw+paOv7hh20E7aBO7G/gjxJWdqWeKhHD19s53vjP9+3//79Nf/dVflUWItHaJKIF+8RlmrO1anXfeeaVuYyJ7+9vfnv7dv/t36V//639dlDX1gA9tKVy92vGgLFA68UBZwad6NCmKp47+7b/9t+nv/u7vyn1DQ8NktB2Ehu1gMiXMCJBBFiZH5EmUgLDy5+azsN+S/Z/c+GQWLJvTES9am171ihelV2d37MtfmF7zisPSKSe+Kr3iSFvt6PVTrz82lTS/ZS7df+995RsOT254Mq3NkzzhYBK3iuUIBP3RNjNHaBLSsW1MaSDQCWrCh7AkSAgn6Qk0q2c08C09QaFcFAnCW/ms+gkxeRPC6KJFsAg3Dghqghgt6a3G8UsYi2dlH9vw0lMSTj/99PLdA2NJHRJM4hKEFALX6BBuFAdlkQ9/ZVRmgtkYDG0fXwQgf7wQvAS+cqsb5UQTL2ha3VNAhKPJXzzpxUVbGAFJyaAoUADwgndC1y4F/uVtpe2jUuqFvzqlKFAk0BJfe6gz+VOY1Ks6BgLb7g3eKSN48hvb/L7pII72oaSha4WvzLZB3duhUO7Y6RAXH9oOXfWPHuVC3USesfujDMqjPaOs0sqjoWFfQcwpy9lBaO8gNGyF9uYIQpP32NTy5qeYWobSK/SNHG8pLB2650LZDSLKh8cEtrhttZ911lllJQ6EmM8627b21UdfMiSApQVCrCnZi0M/U1d+1bVHPOafWsGjDFA41D0Fr6Gh4eljJe8gNAWhYSu0N7cjBQEi3t6IqAdb8QQVAWY8xC5EKAEUCHGExapcONeUg6URShioL/XtvvYLJaspWw0Nuw4rURCeMupiYuRiEmzYdxF9IVDfm8D3ZigfwU8xiu30EFT8OdvYtuw9EqAgCOdC4DUsjloBiGtb/urSToy6rcMbGhp2DWIeX84ctXUHwbM5b2hbMRmkBmVo7U1Z2PsRQk1bR7t7xmtFZ1udQISIt5zO1dDQ0NCwZ8Gc7n0nixpPC7w7tAi2PWIACWtlIDT3JgwaGhoaGhr2DpDtsQkQcn57pH/6/wEHPYLZBaPLwgAAAABJRU5ErkJggg=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Access Layer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 smtClean="0"/>
              <a:t>Switches in access layer are connected to two distribution layer switches for redundancy</a:t>
            </a:r>
          </a:p>
          <a:p>
            <a:pPr algn="just"/>
            <a:r>
              <a:rPr lang="en-GB" dirty="0" smtClean="0"/>
              <a:t>Typically built in Layer 2 to allow better sharing of service devices across multiple servers</a:t>
            </a:r>
          </a:p>
          <a:p>
            <a:pPr algn="just"/>
            <a:r>
              <a:rPr lang="en-GB" dirty="0" smtClean="0"/>
              <a:t>With Layer 2 access, the default gateway for servers can be configured at the aggregate layer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113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Aggregation Layer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GB" dirty="0" smtClean="0"/>
              <a:t>Also called distribution layer</a:t>
            </a:r>
          </a:p>
          <a:p>
            <a:pPr algn="just"/>
            <a:r>
              <a:rPr lang="en-GB" dirty="0" smtClean="0"/>
              <a:t>Segments work groups</a:t>
            </a:r>
          </a:p>
          <a:p>
            <a:pPr algn="just"/>
            <a:r>
              <a:rPr lang="en-GB" dirty="0" smtClean="0"/>
              <a:t>Provides policy-based connectivity</a:t>
            </a:r>
          </a:p>
          <a:p>
            <a:pPr algn="just"/>
            <a:r>
              <a:rPr lang="en-GB" dirty="0" smtClean="0"/>
              <a:t>Provides connectivity to network base services(load balancer, firewall)</a:t>
            </a:r>
          </a:p>
          <a:p>
            <a:pPr algn="just"/>
            <a:r>
              <a:rPr lang="en-GB" dirty="0" smtClean="0"/>
              <a:t>Layer 2 &amp; Layer 3 switching</a:t>
            </a:r>
          </a:p>
          <a:p>
            <a:pPr algn="just"/>
            <a:r>
              <a:rPr lang="en-GB" dirty="0" smtClean="0"/>
              <a:t>Uplinks from access layer to data center core</a:t>
            </a:r>
          </a:p>
          <a:p>
            <a:pPr algn="just"/>
            <a:r>
              <a:rPr lang="en-GB" dirty="0" smtClean="0"/>
              <a:t>Critical point for control &amp; application services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506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Aggregation Layer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 smtClean="0"/>
              <a:t>Lowers TCO &amp; reduces complexity by reducing no. of components that are needed to configure &amp; manage</a:t>
            </a:r>
          </a:p>
          <a:p>
            <a:pPr algn="just"/>
            <a:r>
              <a:rPr lang="en-GB" dirty="0" smtClean="0"/>
              <a:t>If same VLAN is needed across multiple access layer devices, the aggregation layer needs spanning tree protocol(STP) for processing load</a:t>
            </a:r>
          </a:p>
        </p:txBody>
      </p:sp>
    </p:spTree>
    <p:extLst>
      <p:ext uri="{BB962C8B-B14F-4D97-AF65-F5344CB8AC3E}">
        <p14:creationId xmlns:p14="http://schemas.microsoft.com/office/powerpoint/2010/main" val="340525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Core layer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 smtClean="0"/>
              <a:t>Uses layer3 links</a:t>
            </a:r>
          </a:p>
          <a:p>
            <a:pPr algn="just"/>
            <a:r>
              <a:rPr lang="en-GB" dirty="0" smtClean="0"/>
              <a:t>Its backbone</a:t>
            </a:r>
          </a:p>
          <a:p>
            <a:pPr algn="just"/>
            <a:r>
              <a:rPr lang="en-GB" dirty="0" smtClean="0"/>
              <a:t>Provides high speed packet switching</a:t>
            </a:r>
          </a:p>
          <a:p>
            <a:pPr algn="just"/>
            <a:r>
              <a:rPr lang="en-GB" dirty="0" smtClean="0"/>
              <a:t>Provides scalability</a:t>
            </a:r>
          </a:p>
          <a:p>
            <a:pPr algn="just"/>
            <a:r>
              <a:rPr lang="en-GB" dirty="0" smtClean="0"/>
              <a:t>Must be highly available</a:t>
            </a:r>
          </a:p>
          <a:p>
            <a:pPr algn="just"/>
            <a:r>
              <a:rPr lang="en-GB" dirty="0" smtClean="0"/>
              <a:t>Must support fast convergence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162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Core Layer(for large data center)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GB" dirty="0" smtClean="0"/>
              <a:t>Following used to decide the need for core layer</a:t>
            </a:r>
          </a:p>
          <a:p>
            <a:pPr lvl="1" algn="just"/>
            <a:r>
              <a:rPr lang="en-GB" dirty="0" smtClean="0"/>
              <a:t>40 &amp; 100 Gigabit Ethernet density(are there requirements for higher bandwidth connectivity)</a:t>
            </a:r>
          </a:p>
          <a:p>
            <a:pPr lvl="1" algn="just"/>
            <a:r>
              <a:rPr lang="en-GB" dirty="0" smtClean="0"/>
              <a:t>10 GB Ethernet density(without core will there be enough ports)</a:t>
            </a:r>
          </a:p>
          <a:p>
            <a:pPr lvl="1" algn="just"/>
            <a:r>
              <a:rPr lang="en-GB" dirty="0" smtClean="0"/>
              <a:t>Administrative domains &amp; policies: separate cores help to isolate campus distribution and data center distribution layers for troubleshooting, administration &amp; implementation of policies</a:t>
            </a:r>
          </a:p>
          <a:p>
            <a:pPr lvl="1" algn="just"/>
            <a:r>
              <a:rPr lang="en-GB" dirty="0" smtClean="0"/>
              <a:t>Anticipation of future development: impact that can result from implementing a separate core later might make it worthwhile to install it at the beginning</a:t>
            </a:r>
          </a:p>
          <a:p>
            <a:pPr lvl="1"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08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Collapse core design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txBody>
          <a:bodyPr/>
          <a:lstStyle/>
          <a:p>
            <a:pPr algn="just"/>
            <a:r>
              <a:rPr lang="en-GB" dirty="0" smtClean="0"/>
              <a:t>Combining core &amp;aggregation layer</a:t>
            </a:r>
          </a:p>
          <a:p>
            <a:pPr algn="just"/>
            <a:r>
              <a:rPr lang="en-GB" dirty="0" smtClean="0"/>
              <a:t>For small/medium campus</a:t>
            </a:r>
          </a:p>
          <a:p>
            <a:pPr algn="just"/>
            <a:r>
              <a:rPr lang="en-GB" dirty="0" smtClean="0"/>
              <a:t>Core layer provide direct connection to access layer switches, server farm &amp; edge modules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00" y="3861048"/>
            <a:ext cx="8176026" cy="2643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7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3050"/>
            <a:ext cx="4690864" cy="1162050"/>
          </a:xfrm>
        </p:spPr>
        <p:txBody>
          <a:bodyPr>
            <a:noAutofit/>
          </a:bodyPr>
          <a:lstStyle/>
          <a:p>
            <a:r>
              <a:rPr lang="en-GB" sz="4000" dirty="0" smtClean="0"/>
              <a:t>Spine &amp; Leaf Design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84784"/>
            <a:ext cx="4525342" cy="5145435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Most large scale modern data centers use spine &amp; leaf</a:t>
            </a:r>
          </a:p>
          <a:p>
            <a:r>
              <a:rPr lang="en-GB" dirty="0" smtClean="0"/>
              <a:t>Leaf switch acts as access layer switch</a:t>
            </a:r>
          </a:p>
          <a:p>
            <a:r>
              <a:rPr lang="en-GB" dirty="0" smtClean="0"/>
              <a:t>Servers, edge devices connect to leaf</a:t>
            </a:r>
          </a:p>
          <a:p>
            <a:r>
              <a:rPr lang="en-GB" dirty="0" smtClean="0"/>
              <a:t>More spine increases the capacity of the network</a:t>
            </a:r>
          </a:p>
          <a:p>
            <a:r>
              <a:rPr lang="en-GB" dirty="0" smtClean="0"/>
              <a:t>Leaf increases port density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2132856"/>
            <a:ext cx="4181811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16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Port Channel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Switches connect to each other using multiple links</a:t>
            </a:r>
          </a:p>
          <a:p>
            <a:r>
              <a:rPr lang="en-GB" dirty="0" smtClean="0"/>
              <a:t>Multiple physical links are grouped to form logical bundle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9060" y="4642160"/>
            <a:ext cx="4842934" cy="163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64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Port Channel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Port channel interface can be configured with its own speed, bandwidth, delay, IP address, flow control</a:t>
            </a:r>
          </a:p>
          <a:p>
            <a:r>
              <a:rPr lang="en-GB" dirty="0" smtClean="0"/>
              <a:t>Also can shutdown port interface</a:t>
            </a:r>
          </a:p>
          <a:p>
            <a:r>
              <a:rPr lang="en-GB" dirty="0" smtClean="0"/>
              <a:t>Benefits</a:t>
            </a:r>
          </a:p>
          <a:p>
            <a:pPr lvl="1"/>
            <a:r>
              <a:rPr lang="en-GB" dirty="0" smtClean="0"/>
              <a:t>Increased capacity</a:t>
            </a:r>
          </a:p>
          <a:p>
            <a:pPr lvl="1"/>
            <a:r>
              <a:rPr lang="en-GB" dirty="0" smtClean="0"/>
              <a:t>High availability(operates if any one of the link is alive)</a:t>
            </a:r>
          </a:p>
          <a:p>
            <a:pPr lvl="1"/>
            <a:r>
              <a:rPr lang="en-GB" dirty="0" smtClean="0"/>
              <a:t>Load balancing(distribute traffic across all operational links)</a:t>
            </a:r>
          </a:p>
          <a:p>
            <a:pPr lvl="1"/>
            <a:r>
              <a:rPr lang="en-GB" dirty="0" smtClean="0"/>
              <a:t>Simplified network topology(aggregating multiple links to one logical link to avoid network loop &amp; hence reduces STP calculation)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66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Link aggregation control protocol(LACP)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GB" dirty="0" smtClean="0"/>
              <a:t>LACP provides </a:t>
            </a:r>
            <a:r>
              <a:rPr lang="en-GB" dirty="0"/>
              <a:t>a standard mechanism to ensure that </a:t>
            </a:r>
            <a:r>
              <a:rPr lang="en-GB" dirty="0" smtClean="0"/>
              <a:t>peer switches </a:t>
            </a:r>
            <a:r>
              <a:rPr lang="en-GB" dirty="0"/>
              <a:t>exchange information and agree on the necessary details to bundle ports into a port channel</a:t>
            </a:r>
            <a:r>
              <a:rPr lang="en-GB" dirty="0" smtClean="0"/>
              <a:t>.</a:t>
            </a:r>
          </a:p>
          <a:p>
            <a:pPr algn="just"/>
            <a:r>
              <a:rPr lang="en-GB" dirty="0" smtClean="0"/>
              <a:t>LCAP must be enabled on both switches</a:t>
            </a:r>
          </a:p>
          <a:p>
            <a:pPr algn="just"/>
            <a:r>
              <a:rPr lang="en-GB" dirty="0" smtClean="0"/>
              <a:t>Negotiate an </a:t>
            </a:r>
            <a:r>
              <a:rPr lang="en-GB" dirty="0"/>
              <a:t>automatic bundling of links by sending LACP packets to the </a:t>
            </a:r>
            <a:r>
              <a:rPr lang="en-GB" dirty="0" smtClean="0"/>
              <a:t>peer</a:t>
            </a:r>
          </a:p>
          <a:p>
            <a:pPr algn="just"/>
            <a:r>
              <a:rPr lang="en-GB" dirty="0" smtClean="0"/>
              <a:t>Both side of links should have compatible configuration(speed, flow-control etc.)to form a bundle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36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Port Channel Mode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0827" y="1828799"/>
            <a:ext cx="7811580" cy="377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31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Virtual Port Channel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2404864"/>
          </a:xfrm>
        </p:spPr>
        <p:txBody>
          <a:bodyPr/>
          <a:lstStyle/>
          <a:p>
            <a:r>
              <a:rPr lang="en-GB" dirty="0"/>
              <a:t>A </a:t>
            </a:r>
            <a:r>
              <a:rPr lang="en-GB" dirty="0" err="1"/>
              <a:t>vPC</a:t>
            </a:r>
            <a:r>
              <a:rPr lang="en-GB" dirty="0"/>
              <a:t> enables the extension of a port channel across two physical switches. </a:t>
            </a:r>
          </a:p>
          <a:p>
            <a:r>
              <a:rPr lang="en-GB" dirty="0"/>
              <a:t>These two switches work together to create a virtual domain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4367953"/>
            <a:ext cx="5486400" cy="242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66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vPC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GB" dirty="0" smtClean="0"/>
              <a:t>Data centers are switching from highly scalable Layer 3 switching to highly scalable Layer 2 switching(due to use of hypervisors)</a:t>
            </a:r>
          </a:p>
          <a:p>
            <a:pPr algn="just"/>
            <a:r>
              <a:rPr lang="en-GB" dirty="0" smtClean="0"/>
              <a:t>STP is not efficient to manage large Layer 2 networks, so its needed to migrate towards </a:t>
            </a:r>
            <a:r>
              <a:rPr lang="en-GB" dirty="0" err="1" smtClean="0"/>
              <a:t>vPC</a:t>
            </a:r>
            <a:r>
              <a:rPr lang="en-GB" dirty="0" smtClean="0"/>
              <a:t> &amp; Cisco </a:t>
            </a:r>
            <a:r>
              <a:rPr lang="en-GB" dirty="0" err="1" smtClean="0"/>
              <a:t>FabricPath</a:t>
            </a:r>
            <a:r>
              <a:rPr lang="en-GB" dirty="0" smtClean="0"/>
              <a:t>(as STP keeps only one link active at a time to prevent loop)</a:t>
            </a:r>
          </a:p>
          <a:p>
            <a:pPr algn="just"/>
            <a:r>
              <a:rPr lang="en-GB" dirty="0" smtClean="0"/>
              <a:t>Limitations of classical port channel is that it operates between 2 devices only</a:t>
            </a:r>
          </a:p>
          <a:p>
            <a:pPr algn="just"/>
            <a:r>
              <a:rPr lang="en-GB" dirty="0" smtClean="0"/>
              <a:t>In large network with redundant devices, the alternative path is often connected to a network with different topology that would cause a loop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71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vPC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2080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GB" dirty="0" err="1" smtClean="0"/>
              <a:t>vPC</a:t>
            </a:r>
            <a:r>
              <a:rPr lang="en-GB" dirty="0" smtClean="0"/>
              <a:t> address this issue by allowing a pair of switches acting as a virtual endpoint, so it look like a single logical entity to port channel attached devices.</a:t>
            </a:r>
          </a:p>
          <a:p>
            <a:pPr algn="just"/>
            <a:r>
              <a:rPr lang="en-GB" dirty="0" smtClean="0"/>
              <a:t>This environment combines the benefits of hardware redundancy &amp; port channel.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437" y="3521003"/>
            <a:ext cx="5875867" cy="286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5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vPC</a:t>
            </a:r>
            <a:r>
              <a:rPr lang="en-GB" dirty="0" smtClean="0"/>
              <a:t> Benefits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Enables single device to use a port channel across two upstream switches</a:t>
            </a:r>
          </a:p>
          <a:p>
            <a:r>
              <a:rPr lang="en-GB" dirty="0" smtClean="0"/>
              <a:t>Eliminates STP blocked ports</a:t>
            </a:r>
          </a:p>
          <a:p>
            <a:r>
              <a:rPr lang="en-GB" dirty="0" smtClean="0"/>
              <a:t>Provides loop free topology</a:t>
            </a:r>
          </a:p>
          <a:p>
            <a:r>
              <a:rPr lang="en-GB" dirty="0" smtClean="0"/>
              <a:t>Uses all available uplink bandwidth</a:t>
            </a:r>
          </a:p>
          <a:p>
            <a:r>
              <a:rPr lang="en-GB" dirty="0" smtClean="0"/>
              <a:t>Fast convergence in case of failure</a:t>
            </a:r>
          </a:p>
          <a:p>
            <a:r>
              <a:rPr lang="en-GB" dirty="0" smtClean="0"/>
              <a:t>Ensure high availability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573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FabricPath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A large scale highly scalable and flexible Layer 2 fabric is needed in most data centers to support distributed &amp; virtualized application workloads.</a:t>
            </a:r>
          </a:p>
          <a:p>
            <a:r>
              <a:rPr lang="en-GB" dirty="0" smtClean="0"/>
              <a:t>Limitations of STP</a:t>
            </a:r>
          </a:p>
          <a:p>
            <a:pPr lvl="1"/>
            <a:r>
              <a:rPr lang="en-GB" dirty="0" smtClean="0"/>
              <a:t>Redundant links</a:t>
            </a:r>
          </a:p>
          <a:p>
            <a:pPr lvl="1"/>
            <a:r>
              <a:rPr lang="en-GB" dirty="0" smtClean="0"/>
              <a:t>Builds tree like structure by blocking ports</a:t>
            </a:r>
          </a:p>
          <a:p>
            <a:pPr lvl="1"/>
            <a:r>
              <a:rPr lang="en-GB" dirty="0" smtClean="0"/>
              <a:t>Elects root bridge, sets only one path to root (lacks multipathing)</a:t>
            </a:r>
          </a:p>
          <a:p>
            <a:pPr lvl="1"/>
            <a:r>
              <a:rPr lang="en-GB" dirty="0" smtClean="0"/>
              <a:t>Inefficient path selection(shortest paths are missed)</a:t>
            </a:r>
          </a:p>
          <a:p>
            <a:pPr lvl="1"/>
            <a:r>
              <a:rPr lang="en-GB" dirty="0" smtClean="0"/>
              <a:t>TimetoLive not available leading to repeated circulation</a:t>
            </a:r>
          </a:p>
          <a:p>
            <a:pPr lvl="1"/>
            <a:r>
              <a:rPr lang="en-GB" dirty="0" smtClean="0"/>
              <a:t>Limited scalability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7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FabricPath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 smtClean="0"/>
              <a:t>Combines benefits of Layer 3 routing with Layer 2 switching</a:t>
            </a:r>
          </a:p>
          <a:p>
            <a:pPr algn="just"/>
            <a:r>
              <a:rPr lang="en-GB" dirty="0" smtClean="0"/>
              <a:t>Layer 3 Routing: scalability, multipathing, fast convergence, shortest path selection, but segmentation is a problem</a:t>
            </a:r>
          </a:p>
          <a:p>
            <a:pPr algn="just"/>
            <a:r>
              <a:rPr lang="en-GB" dirty="0" err="1" smtClean="0"/>
              <a:t>FabricPath</a:t>
            </a:r>
            <a:r>
              <a:rPr lang="en-GB" dirty="0" smtClean="0"/>
              <a:t> network is created by connecting switches into an arbitrary topology combining them in a fabric using a few simple commands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677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FabricPath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dirty="0" smtClean="0"/>
              <a:t>IS-to-IS protocol is used to provide fabric-wide intelligence &amp; ties the element together.</a:t>
            </a:r>
          </a:p>
          <a:p>
            <a:pPr algn="just"/>
            <a:r>
              <a:rPr lang="en-GB" dirty="0" smtClean="0"/>
              <a:t>No need for STP</a:t>
            </a:r>
          </a:p>
          <a:p>
            <a:pPr algn="just"/>
            <a:r>
              <a:rPr lang="en-GB" dirty="0" smtClean="0"/>
              <a:t>Can be deployed in any topology, but a spine &amp; leaf is often used in data center.</a:t>
            </a:r>
            <a:endParaRPr lang="en-GB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71" y="3645024"/>
            <a:ext cx="8191980" cy="316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8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GB" dirty="0" smtClean="0"/>
              <a:t>Operational simplicity</a:t>
            </a:r>
          </a:p>
          <a:p>
            <a:pPr lvl="1" algn="just"/>
            <a:r>
              <a:rPr lang="en-GB" dirty="0" smtClean="0"/>
              <a:t>Easy to configure, operate, single protocol</a:t>
            </a:r>
          </a:p>
          <a:p>
            <a:pPr algn="just"/>
            <a:r>
              <a:rPr lang="en-GB" dirty="0" smtClean="0"/>
              <a:t>Flexibility</a:t>
            </a:r>
          </a:p>
          <a:p>
            <a:pPr lvl="1" algn="just"/>
            <a:r>
              <a:rPr lang="en-GB" dirty="0" smtClean="0"/>
              <a:t>All servers connected to Fabric can be move around easily, lower operational cost</a:t>
            </a:r>
          </a:p>
          <a:p>
            <a:pPr algn="just"/>
            <a:r>
              <a:rPr lang="en-GB" dirty="0" smtClean="0"/>
              <a:t>High performance</a:t>
            </a:r>
          </a:p>
          <a:p>
            <a:pPr lvl="1" algn="just"/>
            <a:r>
              <a:rPr lang="en-GB" dirty="0" smtClean="0"/>
              <a:t>Always chooses the  shortest path, Equal-Cost multipath feature</a:t>
            </a:r>
          </a:p>
          <a:p>
            <a:pPr algn="just"/>
            <a:r>
              <a:rPr lang="en-GB" dirty="0" smtClean="0"/>
              <a:t>High scalability &amp; availability</a:t>
            </a:r>
          </a:p>
          <a:p>
            <a:pPr algn="just"/>
            <a:r>
              <a:rPr lang="en-GB" dirty="0" smtClean="0"/>
              <a:t>Efficiency</a:t>
            </a:r>
          </a:p>
          <a:p>
            <a:pPr lvl="1" algn="just"/>
            <a:r>
              <a:rPr lang="en-GB" dirty="0" smtClean="0"/>
              <a:t>Does not store mac address, but learn mac address from frames they receive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14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Acknowledgement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GB" dirty="0"/>
              <a:t>All materials of this lecture are from CCNA Data Centre DCICT 640-916 official certification guide by N </a:t>
            </a:r>
            <a:r>
              <a:rPr lang="en-GB" dirty="0" err="1"/>
              <a:t>Shamsee</a:t>
            </a:r>
            <a:r>
              <a:rPr lang="en-GB" dirty="0"/>
              <a:t>, D </a:t>
            </a:r>
            <a:r>
              <a:rPr lang="en-GB" dirty="0" err="1"/>
              <a:t>Klebanov</a:t>
            </a:r>
            <a:r>
              <a:rPr lang="en-GB" dirty="0"/>
              <a:t>, H Fayed, A </a:t>
            </a:r>
            <a:r>
              <a:rPr lang="en-GB" dirty="0" err="1"/>
              <a:t>Afrose</a:t>
            </a:r>
            <a:r>
              <a:rPr lang="en-GB" dirty="0"/>
              <a:t> and O </a:t>
            </a:r>
            <a:r>
              <a:rPr lang="en-GB" dirty="0" err="1"/>
              <a:t>Karakok</a:t>
            </a:r>
            <a:r>
              <a:rPr lang="en-GB" dirty="0"/>
              <a:t> published by Cisco Press, 2015.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9850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1105</Words>
  <Application>Microsoft Office PowerPoint</Application>
  <PresentationFormat>On-screen Show (4:3)</PresentationFormat>
  <Paragraphs>135</Paragraphs>
  <Slides>27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Data Center Technologies</vt:lpstr>
      <vt:lpstr>Data Center</vt:lpstr>
      <vt:lpstr>Data Center Network Design</vt:lpstr>
      <vt:lpstr>Data Center Network Design cont.</vt:lpstr>
      <vt:lpstr>MultiLayer Network Design</vt:lpstr>
      <vt:lpstr>MultiLayer Network Design Cont</vt:lpstr>
      <vt:lpstr>Access Layer </vt:lpstr>
      <vt:lpstr>Access Layer</vt:lpstr>
      <vt:lpstr>Aggregation Layer</vt:lpstr>
      <vt:lpstr>Aggregation Layer</vt:lpstr>
      <vt:lpstr>Core layer</vt:lpstr>
      <vt:lpstr>Core Layer(for large data center)</vt:lpstr>
      <vt:lpstr>Collapse core design</vt:lpstr>
      <vt:lpstr>Spine &amp; Leaf Design</vt:lpstr>
      <vt:lpstr>Port Channel</vt:lpstr>
      <vt:lpstr>Port Channel</vt:lpstr>
      <vt:lpstr>Link aggregation control protocol(LACP)</vt:lpstr>
      <vt:lpstr>Port Channel Mode</vt:lpstr>
      <vt:lpstr>Virtual Port Channel</vt:lpstr>
      <vt:lpstr>vPC</vt:lpstr>
      <vt:lpstr>vPC</vt:lpstr>
      <vt:lpstr>vPC Benefits</vt:lpstr>
      <vt:lpstr>FabricPath</vt:lpstr>
      <vt:lpstr>FabricPath</vt:lpstr>
      <vt:lpstr>FabricPath</vt:lpstr>
      <vt:lpstr>Benefits</vt:lpstr>
      <vt:lpstr>Acknowledgement</vt:lpstr>
    </vt:vector>
  </TitlesOfParts>
  <Company>ARCELIK 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Center Technologies</dc:title>
  <dc:creator>office</dc:creator>
  <cp:lastModifiedBy>Anly ChandraMohan</cp:lastModifiedBy>
  <cp:revision>19</cp:revision>
  <dcterms:created xsi:type="dcterms:W3CDTF">2017-03-07T21:06:51Z</dcterms:created>
  <dcterms:modified xsi:type="dcterms:W3CDTF">2017-05-04T09:33:20Z</dcterms:modified>
</cp:coreProperties>
</file>