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2"/>
  </p:notesMasterIdLst>
  <p:sldIdLst>
    <p:sldId id="267" r:id="rId2"/>
    <p:sldId id="293" r:id="rId3"/>
    <p:sldId id="294" r:id="rId4"/>
    <p:sldId id="295" r:id="rId5"/>
    <p:sldId id="296" r:id="rId6"/>
    <p:sldId id="297" r:id="rId7"/>
    <p:sldId id="298" r:id="rId8"/>
    <p:sldId id="299" r:id="rId9"/>
    <p:sldId id="300" r:id="rId10"/>
    <p:sldId id="30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84898" autoAdjust="0"/>
  </p:normalViewPr>
  <p:slideViewPr>
    <p:cSldViewPr snapToGrid="0">
      <p:cViewPr varScale="1">
        <p:scale>
          <a:sx n="71" d="100"/>
          <a:sy n="71" d="100"/>
        </p:scale>
        <p:origin x="1138"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49A751-125D-4955-8223-E9C7C07BE14F}"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7B189F03-4C9A-4DD8-8F0E-EFECDBEBC044}">
      <dgm:prSet/>
      <dgm:spPr/>
      <dgm:t>
        <a:bodyPr/>
        <a:lstStyle/>
        <a:p>
          <a:r>
            <a:rPr lang="en-US"/>
            <a:t>Implement robust encryption protocols to protect user data.</a:t>
          </a:r>
        </a:p>
      </dgm:t>
    </dgm:pt>
    <dgm:pt modelId="{EB8FC668-9AFE-4592-8981-49E1FD14F259}" type="parTrans" cxnId="{3B9907D7-1B59-4C1F-8560-AF7854C19B20}">
      <dgm:prSet/>
      <dgm:spPr/>
      <dgm:t>
        <a:bodyPr/>
        <a:lstStyle/>
        <a:p>
          <a:endParaRPr lang="en-US"/>
        </a:p>
      </dgm:t>
    </dgm:pt>
    <dgm:pt modelId="{223BB91C-83CC-4A45-AB9D-8C2FCAB97517}" type="sibTrans" cxnId="{3B9907D7-1B59-4C1F-8560-AF7854C19B20}">
      <dgm:prSet phldrT="1" phldr="0"/>
      <dgm:spPr/>
      <dgm:t>
        <a:bodyPr/>
        <a:lstStyle/>
        <a:p>
          <a:r>
            <a:rPr lang="en-US"/>
            <a:t>1</a:t>
          </a:r>
        </a:p>
      </dgm:t>
    </dgm:pt>
    <dgm:pt modelId="{8B795880-1C64-4312-A84B-591276344B12}">
      <dgm:prSet/>
      <dgm:spPr/>
      <dgm:t>
        <a:bodyPr/>
        <a:lstStyle/>
        <a:p>
          <a:r>
            <a:rPr lang="en-US"/>
            <a:t>Establish clear data policies and use blockchain-based smart contracts to enforce them.</a:t>
          </a:r>
        </a:p>
      </dgm:t>
    </dgm:pt>
    <dgm:pt modelId="{8198E10E-7575-4D5A-8877-D013F89E96E9}" type="parTrans" cxnId="{951FDFA6-93E2-4C83-AFE5-74FF91311CD0}">
      <dgm:prSet/>
      <dgm:spPr/>
      <dgm:t>
        <a:bodyPr/>
        <a:lstStyle/>
        <a:p>
          <a:endParaRPr lang="en-US"/>
        </a:p>
      </dgm:t>
    </dgm:pt>
    <dgm:pt modelId="{81C167F1-7B13-4E39-8ACA-E8FA28A97E4E}" type="sibTrans" cxnId="{951FDFA6-93E2-4C83-AFE5-74FF91311CD0}">
      <dgm:prSet phldrT="2" phldr="0"/>
      <dgm:spPr/>
      <dgm:t>
        <a:bodyPr/>
        <a:lstStyle/>
        <a:p>
          <a:r>
            <a:rPr lang="en-US"/>
            <a:t>2</a:t>
          </a:r>
        </a:p>
      </dgm:t>
    </dgm:pt>
    <dgm:pt modelId="{88287CF4-6BD4-4BAB-A160-9010E59DDDCB}">
      <dgm:prSet/>
      <dgm:spPr/>
      <dgm:t>
        <a:bodyPr/>
        <a:lstStyle/>
        <a:p>
          <a:r>
            <a:rPr lang="en-US"/>
            <a:t>Obtain explicit consent from users before collecting or processing their data.</a:t>
          </a:r>
        </a:p>
      </dgm:t>
    </dgm:pt>
    <dgm:pt modelId="{3BB10716-8B9C-4DAA-88D0-DA3F1034FFAE}" type="parTrans" cxnId="{29A4953E-12AB-496D-B287-906714F15C1E}">
      <dgm:prSet/>
      <dgm:spPr/>
      <dgm:t>
        <a:bodyPr/>
        <a:lstStyle/>
        <a:p>
          <a:endParaRPr lang="en-US"/>
        </a:p>
      </dgm:t>
    </dgm:pt>
    <dgm:pt modelId="{6D23970E-ADED-45F7-A1E9-34215399532C}" type="sibTrans" cxnId="{29A4953E-12AB-496D-B287-906714F15C1E}">
      <dgm:prSet phldrT="3" phldr="0"/>
      <dgm:spPr/>
      <dgm:t>
        <a:bodyPr/>
        <a:lstStyle/>
        <a:p>
          <a:r>
            <a:rPr lang="en-US"/>
            <a:t>3</a:t>
          </a:r>
        </a:p>
      </dgm:t>
    </dgm:pt>
    <dgm:pt modelId="{7B42EA3F-7F38-4231-9062-2640EB8ABF34}">
      <dgm:prSet/>
      <dgm:spPr/>
      <dgm:t>
        <a:bodyPr/>
        <a:lstStyle/>
        <a:p>
          <a:r>
            <a:rPr lang="en-US"/>
            <a:t>Utilize blockchain for secure and decentralized identity management.</a:t>
          </a:r>
        </a:p>
      </dgm:t>
    </dgm:pt>
    <dgm:pt modelId="{5CE2577D-2F94-4AAA-8FAA-68BE1F2C5450}" type="parTrans" cxnId="{A3506B0D-1005-4BF4-89FB-09BF91E7E9BD}">
      <dgm:prSet/>
      <dgm:spPr/>
      <dgm:t>
        <a:bodyPr/>
        <a:lstStyle/>
        <a:p>
          <a:endParaRPr lang="en-US"/>
        </a:p>
      </dgm:t>
    </dgm:pt>
    <dgm:pt modelId="{2548ADDF-CB92-4D8B-B179-226C56D2A234}" type="sibTrans" cxnId="{A3506B0D-1005-4BF4-89FB-09BF91E7E9BD}">
      <dgm:prSet phldrT="4" phldr="0"/>
      <dgm:spPr/>
      <dgm:t>
        <a:bodyPr/>
        <a:lstStyle/>
        <a:p>
          <a:r>
            <a:rPr lang="en-US"/>
            <a:t>4</a:t>
          </a:r>
        </a:p>
      </dgm:t>
    </dgm:pt>
    <dgm:pt modelId="{85DF1A39-F6D8-4EB2-A0C5-E1B55FAF9F9B}">
      <dgm:prSet/>
      <dgm:spPr/>
      <dgm:t>
        <a:bodyPr/>
        <a:lstStyle/>
        <a:p>
          <a:r>
            <a:rPr lang="en-US"/>
            <a:t>Conduct regular audits to ensure compliance with data privacy regulations.</a:t>
          </a:r>
        </a:p>
      </dgm:t>
    </dgm:pt>
    <dgm:pt modelId="{FF5C1EA9-25F9-48AF-AE05-6E69AD2A935A}" type="parTrans" cxnId="{8CC85CCB-DCF9-42DE-9EB5-F8D747EA1ABF}">
      <dgm:prSet/>
      <dgm:spPr/>
      <dgm:t>
        <a:bodyPr/>
        <a:lstStyle/>
        <a:p>
          <a:endParaRPr lang="en-US"/>
        </a:p>
      </dgm:t>
    </dgm:pt>
    <dgm:pt modelId="{2E5BB9BE-4DCA-44AA-A70B-3BE39C5351C6}" type="sibTrans" cxnId="{8CC85CCB-DCF9-42DE-9EB5-F8D747EA1ABF}">
      <dgm:prSet phldrT="5" phldr="0"/>
      <dgm:spPr/>
      <dgm:t>
        <a:bodyPr/>
        <a:lstStyle/>
        <a:p>
          <a:r>
            <a:rPr lang="en-US"/>
            <a:t>5</a:t>
          </a:r>
        </a:p>
      </dgm:t>
    </dgm:pt>
    <dgm:pt modelId="{3081D7E4-9145-4954-B646-C01BD7C78221}" type="pres">
      <dgm:prSet presAssocID="{6949A751-125D-4955-8223-E9C7C07BE14F}" presName="linearFlow" presStyleCnt="0">
        <dgm:presLayoutVars>
          <dgm:dir/>
          <dgm:animLvl val="lvl"/>
          <dgm:resizeHandles val="exact"/>
        </dgm:presLayoutVars>
      </dgm:prSet>
      <dgm:spPr/>
    </dgm:pt>
    <dgm:pt modelId="{C2F6544D-8C92-425C-AFF6-4C34C7B05DA3}" type="pres">
      <dgm:prSet presAssocID="{7B189F03-4C9A-4DD8-8F0E-EFECDBEBC044}" presName="compositeNode" presStyleCnt="0"/>
      <dgm:spPr/>
    </dgm:pt>
    <dgm:pt modelId="{30544BB0-BCFF-4F5A-9E42-02345DF66837}" type="pres">
      <dgm:prSet presAssocID="{7B189F03-4C9A-4DD8-8F0E-EFECDBEBC044}" presName="parTx" presStyleLbl="node1" presStyleIdx="0" presStyleCnt="0">
        <dgm:presLayoutVars>
          <dgm:chMax val="0"/>
          <dgm:chPref val="0"/>
          <dgm:bulletEnabled val="1"/>
        </dgm:presLayoutVars>
      </dgm:prSet>
      <dgm:spPr/>
    </dgm:pt>
    <dgm:pt modelId="{0F8912BB-29B1-4375-8616-938DE2A30696}" type="pres">
      <dgm:prSet presAssocID="{7B189F03-4C9A-4DD8-8F0E-EFECDBEBC044}" presName="parSh" presStyleCnt="0"/>
      <dgm:spPr/>
    </dgm:pt>
    <dgm:pt modelId="{4C7B7B36-9000-478C-AC55-54D78443E1DA}" type="pres">
      <dgm:prSet presAssocID="{7B189F03-4C9A-4DD8-8F0E-EFECDBEBC044}" presName="lineNode" presStyleLbl="alignAccFollowNode1" presStyleIdx="0" presStyleCnt="15"/>
      <dgm:spPr/>
    </dgm:pt>
    <dgm:pt modelId="{14957A46-9A2B-4EF6-AEA9-C608CC61FCA6}" type="pres">
      <dgm:prSet presAssocID="{7B189F03-4C9A-4DD8-8F0E-EFECDBEBC044}" presName="lineArrowNode" presStyleLbl="alignAccFollowNode1" presStyleIdx="1" presStyleCnt="15"/>
      <dgm:spPr/>
    </dgm:pt>
    <dgm:pt modelId="{BE88A361-C232-4887-8E3C-2C01D3B1461C}" type="pres">
      <dgm:prSet presAssocID="{223BB91C-83CC-4A45-AB9D-8C2FCAB97517}" presName="sibTransNodeCircle" presStyleLbl="alignNode1" presStyleIdx="0" presStyleCnt="5">
        <dgm:presLayoutVars>
          <dgm:chMax val="0"/>
          <dgm:bulletEnabled/>
        </dgm:presLayoutVars>
      </dgm:prSet>
      <dgm:spPr/>
    </dgm:pt>
    <dgm:pt modelId="{5C5AD0CB-270D-4F97-876F-733E0807FDAA}" type="pres">
      <dgm:prSet presAssocID="{223BB91C-83CC-4A45-AB9D-8C2FCAB97517}" presName="spacerBetweenCircleAndCallout" presStyleCnt="0">
        <dgm:presLayoutVars/>
      </dgm:prSet>
      <dgm:spPr/>
    </dgm:pt>
    <dgm:pt modelId="{E8C76A03-0524-4F0C-874C-762A0F37E4EF}" type="pres">
      <dgm:prSet presAssocID="{7B189F03-4C9A-4DD8-8F0E-EFECDBEBC044}" presName="nodeText" presStyleLbl="alignAccFollowNode1" presStyleIdx="2" presStyleCnt="15">
        <dgm:presLayoutVars>
          <dgm:bulletEnabled val="1"/>
        </dgm:presLayoutVars>
      </dgm:prSet>
      <dgm:spPr/>
    </dgm:pt>
    <dgm:pt modelId="{181A1BF5-E2CE-46C3-A024-8B39A802D6F2}" type="pres">
      <dgm:prSet presAssocID="{223BB91C-83CC-4A45-AB9D-8C2FCAB97517}" presName="sibTransComposite" presStyleCnt="0"/>
      <dgm:spPr/>
    </dgm:pt>
    <dgm:pt modelId="{6DE7E7D1-CE25-4643-B097-1A55B74C0A16}" type="pres">
      <dgm:prSet presAssocID="{8B795880-1C64-4312-A84B-591276344B12}" presName="compositeNode" presStyleCnt="0"/>
      <dgm:spPr/>
    </dgm:pt>
    <dgm:pt modelId="{573FE6BE-7838-4B4F-BB2F-3333E1EE396A}" type="pres">
      <dgm:prSet presAssocID="{8B795880-1C64-4312-A84B-591276344B12}" presName="parTx" presStyleLbl="node1" presStyleIdx="0" presStyleCnt="0">
        <dgm:presLayoutVars>
          <dgm:chMax val="0"/>
          <dgm:chPref val="0"/>
          <dgm:bulletEnabled val="1"/>
        </dgm:presLayoutVars>
      </dgm:prSet>
      <dgm:spPr/>
    </dgm:pt>
    <dgm:pt modelId="{ECC36158-87AE-4A18-8F80-0290F430740B}" type="pres">
      <dgm:prSet presAssocID="{8B795880-1C64-4312-A84B-591276344B12}" presName="parSh" presStyleCnt="0"/>
      <dgm:spPr/>
    </dgm:pt>
    <dgm:pt modelId="{67B6BD42-1E8D-429A-B243-D592C6B5C37B}" type="pres">
      <dgm:prSet presAssocID="{8B795880-1C64-4312-A84B-591276344B12}" presName="lineNode" presStyleLbl="alignAccFollowNode1" presStyleIdx="3" presStyleCnt="15"/>
      <dgm:spPr/>
    </dgm:pt>
    <dgm:pt modelId="{5A996B61-1607-4AD1-88BB-A74518D47BFF}" type="pres">
      <dgm:prSet presAssocID="{8B795880-1C64-4312-A84B-591276344B12}" presName="lineArrowNode" presStyleLbl="alignAccFollowNode1" presStyleIdx="4" presStyleCnt="15"/>
      <dgm:spPr/>
    </dgm:pt>
    <dgm:pt modelId="{C1DEA325-BA50-4884-9715-9F9B120AFD41}" type="pres">
      <dgm:prSet presAssocID="{81C167F1-7B13-4E39-8ACA-E8FA28A97E4E}" presName="sibTransNodeCircle" presStyleLbl="alignNode1" presStyleIdx="1" presStyleCnt="5">
        <dgm:presLayoutVars>
          <dgm:chMax val="0"/>
          <dgm:bulletEnabled/>
        </dgm:presLayoutVars>
      </dgm:prSet>
      <dgm:spPr/>
    </dgm:pt>
    <dgm:pt modelId="{00C3C444-0478-4C81-96E8-B2D1633967F5}" type="pres">
      <dgm:prSet presAssocID="{81C167F1-7B13-4E39-8ACA-E8FA28A97E4E}" presName="spacerBetweenCircleAndCallout" presStyleCnt="0">
        <dgm:presLayoutVars/>
      </dgm:prSet>
      <dgm:spPr/>
    </dgm:pt>
    <dgm:pt modelId="{BE4469ED-3A2D-45E8-AD1E-4EEAA6CD0E20}" type="pres">
      <dgm:prSet presAssocID="{8B795880-1C64-4312-A84B-591276344B12}" presName="nodeText" presStyleLbl="alignAccFollowNode1" presStyleIdx="5" presStyleCnt="15">
        <dgm:presLayoutVars>
          <dgm:bulletEnabled val="1"/>
        </dgm:presLayoutVars>
      </dgm:prSet>
      <dgm:spPr/>
    </dgm:pt>
    <dgm:pt modelId="{C53C0590-0DB3-45A8-B344-5B100CA4F444}" type="pres">
      <dgm:prSet presAssocID="{81C167F1-7B13-4E39-8ACA-E8FA28A97E4E}" presName="sibTransComposite" presStyleCnt="0"/>
      <dgm:spPr/>
    </dgm:pt>
    <dgm:pt modelId="{C35353B6-3202-4690-9616-3227966BE908}" type="pres">
      <dgm:prSet presAssocID="{88287CF4-6BD4-4BAB-A160-9010E59DDDCB}" presName="compositeNode" presStyleCnt="0"/>
      <dgm:spPr/>
    </dgm:pt>
    <dgm:pt modelId="{2B620111-8FB4-4D6F-9E84-2A473BD3FD9D}" type="pres">
      <dgm:prSet presAssocID="{88287CF4-6BD4-4BAB-A160-9010E59DDDCB}" presName="parTx" presStyleLbl="node1" presStyleIdx="0" presStyleCnt="0">
        <dgm:presLayoutVars>
          <dgm:chMax val="0"/>
          <dgm:chPref val="0"/>
          <dgm:bulletEnabled val="1"/>
        </dgm:presLayoutVars>
      </dgm:prSet>
      <dgm:spPr/>
    </dgm:pt>
    <dgm:pt modelId="{23470C04-CB5A-447C-ACCA-60ED19862F0A}" type="pres">
      <dgm:prSet presAssocID="{88287CF4-6BD4-4BAB-A160-9010E59DDDCB}" presName="parSh" presStyleCnt="0"/>
      <dgm:spPr/>
    </dgm:pt>
    <dgm:pt modelId="{3F0D8996-9A7D-415F-A801-6B25C74AE32D}" type="pres">
      <dgm:prSet presAssocID="{88287CF4-6BD4-4BAB-A160-9010E59DDDCB}" presName="lineNode" presStyleLbl="alignAccFollowNode1" presStyleIdx="6" presStyleCnt="15"/>
      <dgm:spPr/>
    </dgm:pt>
    <dgm:pt modelId="{F4EC9546-7170-4055-BAB2-1D7261E8DECC}" type="pres">
      <dgm:prSet presAssocID="{88287CF4-6BD4-4BAB-A160-9010E59DDDCB}" presName="lineArrowNode" presStyleLbl="alignAccFollowNode1" presStyleIdx="7" presStyleCnt="15"/>
      <dgm:spPr/>
    </dgm:pt>
    <dgm:pt modelId="{4C6A488D-3418-48CA-883E-9706DBA87008}" type="pres">
      <dgm:prSet presAssocID="{6D23970E-ADED-45F7-A1E9-34215399532C}" presName="sibTransNodeCircle" presStyleLbl="alignNode1" presStyleIdx="2" presStyleCnt="5">
        <dgm:presLayoutVars>
          <dgm:chMax val="0"/>
          <dgm:bulletEnabled/>
        </dgm:presLayoutVars>
      </dgm:prSet>
      <dgm:spPr/>
    </dgm:pt>
    <dgm:pt modelId="{6799A5F5-6DE3-4C9C-B3EC-61DBD541355E}" type="pres">
      <dgm:prSet presAssocID="{6D23970E-ADED-45F7-A1E9-34215399532C}" presName="spacerBetweenCircleAndCallout" presStyleCnt="0">
        <dgm:presLayoutVars/>
      </dgm:prSet>
      <dgm:spPr/>
    </dgm:pt>
    <dgm:pt modelId="{1C274D57-DAD9-40BF-B18B-05A9870E33B7}" type="pres">
      <dgm:prSet presAssocID="{88287CF4-6BD4-4BAB-A160-9010E59DDDCB}" presName="nodeText" presStyleLbl="alignAccFollowNode1" presStyleIdx="8" presStyleCnt="15">
        <dgm:presLayoutVars>
          <dgm:bulletEnabled val="1"/>
        </dgm:presLayoutVars>
      </dgm:prSet>
      <dgm:spPr/>
    </dgm:pt>
    <dgm:pt modelId="{A705FA2C-FD30-4A82-BCE8-DD356C042B5D}" type="pres">
      <dgm:prSet presAssocID="{6D23970E-ADED-45F7-A1E9-34215399532C}" presName="sibTransComposite" presStyleCnt="0"/>
      <dgm:spPr/>
    </dgm:pt>
    <dgm:pt modelId="{BE507EA8-FC18-49ED-9D32-878673CEA493}" type="pres">
      <dgm:prSet presAssocID="{7B42EA3F-7F38-4231-9062-2640EB8ABF34}" presName="compositeNode" presStyleCnt="0"/>
      <dgm:spPr/>
    </dgm:pt>
    <dgm:pt modelId="{A5E63904-4C23-410A-8393-A82035B044F1}" type="pres">
      <dgm:prSet presAssocID="{7B42EA3F-7F38-4231-9062-2640EB8ABF34}" presName="parTx" presStyleLbl="node1" presStyleIdx="0" presStyleCnt="0">
        <dgm:presLayoutVars>
          <dgm:chMax val="0"/>
          <dgm:chPref val="0"/>
          <dgm:bulletEnabled val="1"/>
        </dgm:presLayoutVars>
      </dgm:prSet>
      <dgm:spPr/>
    </dgm:pt>
    <dgm:pt modelId="{025FD81E-4EE1-4A2B-BBC2-5B7392C73A9D}" type="pres">
      <dgm:prSet presAssocID="{7B42EA3F-7F38-4231-9062-2640EB8ABF34}" presName="parSh" presStyleCnt="0"/>
      <dgm:spPr/>
    </dgm:pt>
    <dgm:pt modelId="{CB737006-B2BC-4AC4-B3B6-B1DE0865CB0B}" type="pres">
      <dgm:prSet presAssocID="{7B42EA3F-7F38-4231-9062-2640EB8ABF34}" presName="lineNode" presStyleLbl="alignAccFollowNode1" presStyleIdx="9" presStyleCnt="15"/>
      <dgm:spPr/>
    </dgm:pt>
    <dgm:pt modelId="{2CCB5B56-BFE8-4B0D-A528-C1EDEF786452}" type="pres">
      <dgm:prSet presAssocID="{7B42EA3F-7F38-4231-9062-2640EB8ABF34}" presName="lineArrowNode" presStyleLbl="alignAccFollowNode1" presStyleIdx="10" presStyleCnt="15"/>
      <dgm:spPr/>
    </dgm:pt>
    <dgm:pt modelId="{F341C12A-5BC2-4574-85D9-7AB247408381}" type="pres">
      <dgm:prSet presAssocID="{2548ADDF-CB92-4D8B-B179-226C56D2A234}" presName="sibTransNodeCircle" presStyleLbl="alignNode1" presStyleIdx="3" presStyleCnt="5">
        <dgm:presLayoutVars>
          <dgm:chMax val="0"/>
          <dgm:bulletEnabled/>
        </dgm:presLayoutVars>
      </dgm:prSet>
      <dgm:spPr/>
    </dgm:pt>
    <dgm:pt modelId="{49AF9606-2EDA-4CF5-B432-67EDA2435339}" type="pres">
      <dgm:prSet presAssocID="{2548ADDF-CB92-4D8B-B179-226C56D2A234}" presName="spacerBetweenCircleAndCallout" presStyleCnt="0">
        <dgm:presLayoutVars/>
      </dgm:prSet>
      <dgm:spPr/>
    </dgm:pt>
    <dgm:pt modelId="{402A2D62-1BAF-4A98-83E3-E040361E3C1F}" type="pres">
      <dgm:prSet presAssocID="{7B42EA3F-7F38-4231-9062-2640EB8ABF34}" presName="nodeText" presStyleLbl="alignAccFollowNode1" presStyleIdx="11" presStyleCnt="15">
        <dgm:presLayoutVars>
          <dgm:bulletEnabled val="1"/>
        </dgm:presLayoutVars>
      </dgm:prSet>
      <dgm:spPr/>
    </dgm:pt>
    <dgm:pt modelId="{80CBA583-7285-48D1-B0AB-A5C51D9FD428}" type="pres">
      <dgm:prSet presAssocID="{2548ADDF-CB92-4D8B-B179-226C56D2A234}" presName="sibTransComposite" presStyleCnt="0"/>
      <dgm:spPr/>
    </dgm:pt>
    <dgm:pt modelId="{6C184533-7E85-47AC-8B27-107B951C95F6}" type="pres">
      <dgm:prSet presAssocID="{85DF1A39-F6D8-4EB2-A0C5-E1B55FAF9F9B}" presName="compositeNode" presStyleCnt="0"/>
      <dgm:spPr/>
    </dgm:pt>
    <dgm:pt modelId="{F040D003-75EB-4803-AA39-6B4B67750F33}" type="pres">
      <dgm:prSet presAssocID="{85DF1A39-F6D8-4EB2-A0C5-E1B55FAF9F9B}" presName="parTx" presStyleLbl="node1" presStyleIdx="0" presStyleCnt="0">
        <dgm:presLayoutVars>
          <dgm:chMax val="0"/>
          <dgm:chPref val="0"/>
          <dgm:bulletEnabled val="1"/>
        </dgm:presLayoutVars>
      </dgm:prSet>
      <dgm:spPr/>
    </dgm:pt>
    <dgm:pt modelId="{2A96760D-4CDE-4E88-857F-F40F1D3A13E5}" type="pres">
      <dgm:prSet presAssocID="{85DF1A39-F6D8-4EB2-A0C5-E1B55FAF9F9B}" presName="parSh" presStyleCnt="0"/>
      <dgm:spPr/>
    </dgm:pt>
    <dgm:pt modelId="{8FC5F9A5-60DC-4AA4-8228-07F623CB137A}" type="pres">
      <dgm:prSet presAssocID="{85DF1A39-F6D8-4EB2-A0C5-E1B55FAF9F9B}" presName="lineNode" presStyleLbl="alignAccFollowNode1" presStyleIdx="12" presStyleCnt="15"/>
      <dgm:spPr/>
    </dgm:pt>
    <dgm:pt modelId="{649B3559-577F-4C0D-A041-729689270E2F}" type="pres">
      <dgm:prSet presAssocID="{85DF1A39-F6D8-4EB2-A0C5-E1B55FAF9F9B}" presName="lineArrowNode" presStyleLbl="alignAccFollowNode1" presStyleIdx="13" presStyleCnt="15"/>
      <dgm:spPr/>
    </dgm:pt>
    <dgm:pt modelId="{1DD6AD72-C562-43FF-A83E-1DEE1ED55587}" type="pres">
      <dgm:prSet presAssocID="{2E5BB9BE-4DCA-44AA-A70B-3BE39C5351C6}" presName="sibTransNodeCircle" presStyleLbl="alignNode1" presStyleIdx="4" presStyleCnt="5">
        <dgm:presLayoutVars>
          <dgm:chMax val="0"/>
          <dgm:bulletEnabled/>
        </dgm:presLayoutVars>
      </dgm:prSet>
      <dgm:spPr/>
    </dgm:pt>
    <dgm:pt modelId="{8581A187-8BBB-4688-9732-8B0F8BD0B0C7}" type="pres">
      <dgm:prSet presAssocID="{2E5BB9BE-4DCA-44AA-A70B-3BE39C5351C6}" presName="spacerBetweenCircleAndCallout" presStyleCnt="0">
        <dgm:presLayoutVars/>
      </dgm:prSet>
      <dgm:spPr/>
    </dgm:pt>
    <dgm:pt modelId="{33FFF712-E503-45F5-A682-15460E3C855A}" type="pres">
      <dgm:prSet presAssocID="{85DF1A39-F6D8-4EB2-A0C5-E1B55FAF9F9B}" presName="nodeText" presStyleLbl="alignAccFollowNode1" presStyleIdx="14" presStyleCnt="15">
        <dgm:presLayoutVars>
          <dgm:bulletEnabled val="1"/>
        </dgm:presLayoutVars>
      </dgm:prSet>
      <dgm:spPr/>
    </dgm:pt>
  </dgm:ptLst>
  <dgm:cxnLst>
    <dgm:cxn modelId="{3A7E4209-C382-43C8-B174-FF11FA263190}" type="presOf" srcId="{7B42EA3F-7F38-4231-9062-2640EB8ABF34}" destId="{402A2D62-1BAF-4A98-83E3-E040361E3C1F}" srcOrd="0" destOrd="0" presId="urn:microsoft.com/office/officeart/2016/7/layout/LinearArrowProcessNumbered"/>
    <dgm:cxn modelId="{A3506B0D-1005-4BF4-89FB-09BF91E7E9BD}" srcId="{6949A751-125D-4955-8223-E9C7C07BE14F}" destId="{7B42EA3F-7F38-4231-9062-2640EB8ABF34}" srcOrd="3" destOrd="0" parTransId="{5CE2577D-2F94-4AAA-8FAA-68BE1F2C5450}" sibTransId="{2548ADDF-CB92-4D8B-B179-226C56D2A234}"/>
    <dgm:cxn modelId="{C7C5D236-4431-4849-A842-63170BC9325B}" type="presOf" srcId="{223BB91C-83CC-4A45-AB9D-8C2FCAB97517}" destId="{BE88A361-C232-4887-8E3C-2C01D3B1461C}" srcOrd="0" destOrd="0" presId="urn:microsoft.com/office/officeart/2016/7/layout/LinearArrowProcessNumbered"/>
    <dgm:cxn modelId="{44FB673E-A591-48ED-968B-492450067EDD}" type="presOf" srcId="{7B189F03-4C9A-4DD8-8F0E-EFECDBEBC044}" destId="{E8C76A03-0524-4F0C-874C-762A0F37E4EF}" srcOrd="0" destOrd="0" presId="urn:microsoft.com/office/officeart/2016/7/layout/LinearArrowProcessNumbered"/>
    <dgm:cxn modelId="{29A4953E-12AB-496D-B287-906714F15C1E}" srcId="{6949A751-125D-4955-8223-E9C7C07BE14F}" destId="{88287CF4-6BD4-4BAB-A160-9010E59DDDCB}" srcOrd="2" destOrd="0" parTransId="{3BB10716-8B9C-4DAA-88D0-DA3F1034FFAE}" sibTransId="{6D23970E-ADED-45F7-A1E9-34215399532C}"/>
    <dgm:cxn modelId="{45514E61-2A4B-493C-A5D9-A80B6E68E0A9}" type="presOf" srcId="{85DF1A39-F6D8-4EB2-A0C5-E1B55FAF9F9B}" destId="{33FFF712-E503-45F5-A682-15460E3C855A}" srcOrd="0" destOrd="0" presId="urn:microsoft.com/office/officeart/2016/7/layout/LinearArrowProcessNumbered"/>
    <dgm:cxn modelId="{5DDDB749-2674-4BC0-918D-FE395EED518B}" type="presOf" srcId="{88287CF4-6BD4-4BAB-A160-9010E59DDDCB}" destId="{1C274D57-DAD9-40BF-B18B-05A9870E33B7}" srcOrd="0" destOrd="0" presId="urn:microsoft.com/office/officeart/2016/7/layout/LinearArrowProcessNumbered"/>
    <dgm:cxn modelId="{1E153179-700A-41B3-83E5-7832C274EC84}" type="presOf" srcId="{6D23970E-ADED-45F7-A1E9-34215399532C}" destId="{4C6A488D-3418-48CA-883E-9706DBA87008}" srcOrd="0" destOrd="0" presId="urn:microsoft.com/office/officeart/2016/7/layout/LinearArrowProcessNumbered"/>
    <dgm:cxn modelId="{B9C63391-A5B9-4F0A-917C-08CC1CB7422F}" type="presOf" srcId="{81C167F1-7B13-4E39-8ACA-E8FA28A97E4E}" destId="{C1DEA325-BA50-4884-9715-9F9B120AFD41}" srcOrd="0" destOrd="0" presId="urn:microsoft.com/office/officeart/2016/7/layout/LinearArrowProcessNumbered"/>
    <dgm:cxn modelId="{951FDFA6-93E2-4C83-AFE5-74FF91311CD0}" srcId="{6949A751-125D-4955-8223-E9C7C07BE14F}" destId="{8B795880-1C64-4312-A84B-591276344B12}" srcOrd="1" destOrd="0" parTransId="{8198E10E-7575-4D5A-8877-D013F89E96E9}" sibTransId="{81C167F1-7B13-4E39-8ACA-E8FA28A97E4E}"/>
    <dgm:cxn modelId="{DAE21EBB-EDC8-4556-BC5E-9C40851E7AD4}" type="presOf" srcId="{2E5BB9BE-4DCA-44AA-A70B-3BE39C5351C6}" destId="{1DD6AD72-C562-43FF-A83E-1DEE1ED55587}" srcOrd="0" destOrd="0" presId="urn:microsoft.com/office/officeart/2016/7/layout/LinearArrowProcessNumbered"/>
    <dgm:cxn modelId="{9DE5FFBC-A6BF-4F86-9FEA-C3CC46A80993}" type="presOf" srcId="{8B795880-1C64-4312-A84B-591276344B12}" destId="{BE4469ED-3A2D-45E8-AD1E-4EEAA6CD0E20}" srcOrd="0" destOrd="0" presId="urn:microsoft.com/office/officeart/2016/7/layout/LinearArrowProcessNumbered"/>
    <dgm:cxn modelId="{8CC85CCB-DCF9-42DE-9EB5-F8D747EA1ABF}" srcId="{6949A751-125D-4955-8223-E9C7C07BE14F}" destId="{85DF1A39-F6D8-4EB2-A0C5-E1B55FAF9F9B}" srcOrd="4" destOrd="0" parTransId="{FF5C1EA9-25F9-48AF-AE05-6E69AD2A935A}" sibTransId="{2E5BB9BE-4DCA-44AA-A70B-3BE39C5351C6}"/>
    <dgm:cxn modelId="{41A1FBD6-AC3D-42F9-8727-B555B33B92C2}" type="presOf" srcId="{2548ADDF-CB92-4D8B-B179-226C56D2A234}" destId="{F341C12A-5BC2-4574-85D9-7AB247408381}" srcOrd="0" destOrd="0" presId="urn:microsoft.com/office/officeart/2016/7/layout/LinearArrowProcessNumbered"/>
    <dgm:cxn modelId="{3B9907D7-1B59-4C1F-8560-AF7854C19B20}" srcId="{6949A751-125D-4955-8223-E9C7C07BE14F}" destId="{7B189F03-4C9A-4DD8-8F0E-EFECDBEBC044}" srcOrd="0" destOrd="0" parTransId="{EB8FC668-9AFE-4592-8981-49E1FD14F259}" sibTransId="{223BB91C-83CC-4A45-AB9D-8C2FCAB97517}"/>
    <dgm:cxn modelId="{741372FC-12F4-4A8F-A58D-3D8DB3C31229}" type="presOf" srcId="{6949A751-125D-4955-8223-E9C7C07BE14F}" destId="{3081D7E4-9145-4954-B646-C01BD7C78221}" srcOrd="0" destOrd="0" presId="urn:microsoft.com/office/officeart/2016/7/layout/LinearArrowProcessNumbered"/>
    <dgm:cxn modelId="{26129152-EEBD-441D-A074-201E980F867F}" type="presParOf" srcId="{3081D7E4-9145-4954-B646-C01BD7C78221}" destId="{C2F6544D-8C92-425C-AFF6-4C34C7B05DA3}" srcOrd="0" destOrd="0" presId="urn:microsoft.com/office/officeart/2016/7/layout/LinearArrowProcessNumbered"/>
    <dgm:cxn modelId="{50CF7C2F-FE08-4593-ACE1-ADAD098B76CF}" type="presParOf" srcId="{C2F6544D-8C92-425C-AFF6-4C34C7B05DA3}" destId="{30544BB0-BCFF-4F5A-9E42-02345DF66837}" srcOrd="0" destOrd="0" presId="urn:microsoft.com/office/officeart/2016/7/layout/LinearArrowProcessNumbered"/>
    <dgm:cxn modelId="{9303385C-D814-4E58-BB6B-0488F24D3572}" type="presParOf" srcId="{C2F6544D-8C92-425C-AFF6-4C34C7B05DA3}" destId="{0F8912BB-29B1-4375-8616-938DE2A30696}" srcOrd="1" destOrd="0" presId="urn:microsoft.com/office/officeart/2016/7/layout/LinearArrowProcessNumbered"/>
    <dgm:cxn modelId="{2DE964BC-FD9D-47D8-91E1-6E4EF871DD6C}" type="presParOf" srcId="{0F8912BB-29B1-4375-8616-938DE2A30696}" destId="{4C7B7B36-9000-478C-AC55-54D78443E1DA}" srcOrd="0" destOrd="0" presId="urn:microsoft.com/office/officeart/2016/7/layout/LinearArrowProcessNumbered"/>
    <dgm:cxn modelId="{3D16E6FF-6C9A-48C4-B99A-0DF2AB68B40B}" type="presParOf" srcId="{0F8912BB-29B1-4375-8616-938DE2A30696}" destId="{14957A46-9A2B-4EF6-AEA9-C608CC61FCA6}" srcOrd="1" destOrd="0" presId="urn:microsoft.com/office/officeart/2016/7/layout/LinearArrowProcessNumbered"/>
    <dgm:cxn modelId="{4078AE6F-9413-4A77-8EE2-A3D332CD06F9}" type="presParOf" srcId="{0F8912BB-29B1-4375-8616-938DE2A30696}" destId="{BE88A361-C232-4887-8E3C-2C01D3B1461C}" srcOrd="2" destOrd="0" presId="urn:microsoft.com/office/officeart/2016/7/layout/LinearArrowProcessNumbered"/>
    <dgm:cxn modelId="{5C27DED5-C030-44F2-A7EC-FF0E1FE61C7A}" type="presParOf" srcId="{0F8912BB-29B1-4375-8616-938DE2A30696}" destId="{5C5AD0CB-270D-4F97-876F-733E0807FDAA}" srcOrd="3" destOrd="0" presId="urn:microsoft.com/office/officeart/2016/7/layout/LinearArrowProcessNumbered"/>
    <dgm:cxn modelId="{3B8DB21B-C0DB-449F-AAEB-CD76EEF0BF0B}" type="presParOf" srcId="{C2F6544D-8C92-425C-AFF6-4C34C7B05DA3}" destId="{E8C76A03-0524-4F0C-874C-762A0F37E4EF}" srcOrd="2" destOrd="0" presId="urn:microsoft.com/office/officeart/2016/7/layout/LinearArrowProcessNumbered"/>
    <dgm:cxn modelId="{C758C8B3-F605-42C8-BB6B-816212B66AB3}" type="presParOf" srcId="{3081D7E4-9145-4954-B646-C01BD7C78221}" destId="{181A1BF5-E2CE-46C3-A024-8B39A802D6F2}" srcOrd="1" destOrd="0" presId="urn:microsoft.com/office/officeart/2016/7/layout/LinearArrowProcessNumbered"/>
    <dgm:cxn modelId="{A9F8E681-4CA8-4B02-A1BA-F9A14876B13E}" type="presParOf" srcId="{3081D7E4-9145-4954-B646-C01BD7C78221}" destId="{6DE7E7D1-CE25-4643-B097-1A55B74C0A16}" srcOrd="2" destOrd="0" presId="urn:microsoft.com/office/officeart/2016/7/layout/LinearArrowProcessNumbered"/>
    <dgm:cxn modelId="{12094FC2-0638-4A77-8B36-0867B7320296}" type="presParOf" srcId="{6DE7E7D1-CE25-4643-B097-1A55B74C0A16}" destId="{573FE6BE-7838-4B4F-BB2F-3333E1EE396A}" srcOrd="0" destOrd="0" presId="urn:microsoft.com/office/officeart/2016/7/layout/LinearArrowProcessNumbered"/>
    <dgm:cxn modelId="{76F8589D-EFE9-4717-8D0A-9D370EBAAE18}" type="presParOf" srcId="{6DE7E7D1-CE25-4643-B097-1A55B74C0A16}" destId="{ECC36158-87AE-4A18-8F80-0290F430740B}" srcOrd="1" destOrd="0" presId="urn:microsoft.com/office/officeart/2016/7/layout/LinearArrowProcessNumbered"/>
    <dgm:cxn modelId="{0C2408FD-A1BB-487B-A969-0BF40B6FDADE}" type="presParOf" srcId="{ECC36158-87AE-4A18-8F80-0290F430740B}" destId="{67B6BD42-1E8D-429A-B243-D592C6B5C37B}" srcOrd="0" destOrd="0" presId="urn:microsoft.com/office/officeart/2016/7/layout/LinearArrowProcessNumbered"/>
    <dgm:cxn modelId="{A210DCEE-F694-4278-9C8A-E4C8B0972F78}" type="presParOf" srcId="{ECC36158-87AE-4A18-8F80-0290F430740B}" destId="{5A996B61-1607-4AD1-88BB-A74518D47BFF}" srcOrd="1" destOrd="0" presId="urn:microsoft.com/office/officeart/2016/7/layout/LinearArrowProcessNumbered"/>
    <dgm:cxn modelId="{3770BE93-1F79-4AD6-BD67-F3418F521A27}" type="presParOf" srcId="{ECC36158-87AE-4A18-8F80-0290F430740B}" destId="{C1DEA325-BA50-4884-9715-9F9B120AFD41}" srcOrd="2" destOrd="0" presId="urn:microsoft.com/office/officeart/2016/7/layout/LinearArrowProcessNumbered"/>
    <dgm:cxn modelId="{25E2C153-93D8-4D9C-A3BA-DD58509D4B60}" type="presParOf" srcId="{ECC36158-87AE-4A18-8F80-0290F430740B}" destId="{00C3C444-0478-4C81-96E8-B2D1633967F5}" srcOrd="3" destOrd="0" presId="urn:microsoft.com/office/officeart/2016/7/layout/LinearArrowProcessNumbered"/>
    <dgm:cxn modelId="{3426EB29-DE76-499D-AA92-BB13806F8679}" type="presParOf" srcId="{6DE7E7D1-CE25-4643-B097-1A55B74C0A16}" destId="{BE4469ED-3A2D-45E8-AD1E-4EEAA6CD0E20}" srcOrd="2" destOrd="0" presId="urn:microsoft.com/office/officeart/2016/7/layout/LinearArrowProcessNumbered"/>
    <dgm:cxn modelId="{2C752DCC-C439-495F-AC0E-FE9658CF432F}" type="presParOf" srcId="{3081D7E4-9145-4954-B646-C01BD7C78221}" destId="{C53C0590-0DB3-45A8-B344-5B100CA4F444}" srcOrd="3" destOrd="0" presId="urn:microsoft.com/office/officeart/2016/7/layout/LinearArrowProcessNumbered"/>
    <dgm:cxn modelId="{D409D7EE-1B31-4E2C-9AD2-4518AFF83D1E}" type="presParOf" srcId="{3081D7E4-9145-4954-B646-C01BD7C78221}" destId="{C35353B6-3202-4690-9616-3227966BE908}" srcOrd="4" destOrd="0" presId="urn:microsoft.com/office/officeart/2016/7/layout/LinearArrowProcessNumbered"/>
    <dgm:cxn modelId="{3F2FBD4D-8980-4382-983D-425C32D6E4BE}" type="presParOf" srcId="{C35353B6-3202-4690-9616-3227966BE908}" destId="{2B620111-8FB4-4D6F-9E84-2A473BD3FD9D}" srcOrd="0" destOrd="0" presId="urn:microsoft.com/office/officeart/2016/7/layout/LinearArrowProcessNumbered"/>
    <dgm:cxn modelId="{B0B7F022-FF3A-4A25-BEC4-FD5B870058CF}" type="presParOf" srcId="{C35353B6-3202-4690-9616-3227966BE908}" destId="{23470C04-CB5A-447C-ACCA-60ED19862F0A}" srcOrd="1" destOrd="0" presId="urn:microsoft.com/office/officeart/2016/7/layout/LinearArrowProcessNumbered"/>
    <dgm:cxn modelId="{BC51CFBB-FE55-4558-B1ED-3A40949B472B}" type="presParOf" srcId="{23470C04-CB5A-447C-ACCA-60ED19862F0A}" destId="{3F0D8996-9A7D-415F-A801-6B25C74AE32D}" srcOrd="0" destOrd="0" presId="urn:microsoft.com/office/officeart/2016/7/layout/LinearArrowProcessNumbered"/>
    <dgm:cxn modelId="{D83F2084-22A5-4B80-A33A-0BFDF7E330DE}" type="presParOf" srcId="{23470C04-CB5A-447C-ACCA-60ED19862F0A}" destId="{F4EC9546-7170-4055-BAB2-1D7261E8DECC}" srcOrd="1" destOrd="0" presId="urn:microsoft.com/office/officeart/2016/7/layout/LinearArrowProcessNumbered"/>
    <dgm:cxn modelId="{E70D38E0-2E34-4CCD-A7FE-5D4C14B7EA46}" type="presParOf" srcId="{23470C04-CB5A-447C-ACCA-60ED19862F0A}" destId="{4C6A488D-3418-48CA-883E-9706DBA87008}" srcOrd="2" destOrd="0" presId="urn:microsoft.com/office/officeart/2016/7/layout/LinearArrowProcessNumbered"/>
    <dgm:cxn modelId="{1A33A09E-AB65-4D0A-BF08-BAAF94E86371}" type="presParOf" srcId="{23470C04-CB5A-447C-ACCA-60ED19862F0A}" destId="{6799A5F5-6DE3-4C9C-B3EC-61DBD541355E}" srcOrd="3" destOrd="0" presId="urn:microsoft.com/office/officeart/2016/7/layout/LinearArrowProcessNumbered"/>
    <dgm:cxn modelId="{34E4CDF1-91DD-44E4-AAFD-4EF2D1D13116}" type="presParOf" srcId="{C35353B6-3202-4690-9616-3227966BE908}" destId="{1C274D57-DAD9-40BF-B18B-05A9870E33B7}" srcOrd="2" destOrd="0" presId="urn:microsoft.com/office/officeart/2016/7/layout/LinearArrowProcessNumbered"/>
    <dgm:cxn modelId="{A1FF32B6-B40E-4B58-9873-C09AF2BD1DD8}" type="presParOf" srcId="{3081D7E4-9145-4954-B646-C01BD7C78221}" destId="{A705FA2C-FD30-4A82-BCE8-DD356C042B5D}" srcOrd="5" destOrd="0" presId="urn:microsoft.com/office/officeart/2016/7/layout/LinearArrowProcessNumbered"/>
    <dgm:cxn modelId="{1C0BCBA1-9A4B-4C64-9197-93C2C6845090}" type="presParOf" srcId="{3081D7E4-9145-4954-B646-C01BD7C78221}" destId="{BE507EA8-FC18-49ED-9D32-878673CEA493}" srcOrd="6" destOrd="0" presId="urn:microsoft.com/office/officeart/2016/7/layout/LinearArrowProcessNumbered"/>
    <dgm:cxn modelId="{6EE67545-B1A3-46B0-8A10-3C8D5A7C1F39}" type="presParOf" srcId="{BE507EA8-FC18-49ED-9D32-878673CEA493}" destId="{A5E63904-4C23-410A-8393-A82035B044F1}" srcOrd="0" destOrd="0" presId="urn:microsoft.com/office/officeart/2016/7/layout/LinearArrowProcessNumbered"/>
    <dgm:cxn modelId="{1573F917-11DA-4FD9-AAC4-EDC996203533}" type="presParOf" srcId="{BE507EA8-FC18-49ED-9D32-878673CEA493}" destId="{025FD81E-4EE1-4A2B-BBC2-5B7392C73A9D}" srcOrd="1" destOrd="0" presId="urn:microsoft.com/office/officeart/2016/7/layout/LinearArrowProcessNumbered"/>
    <dgm:cxn modelId="{5210D371-2399-4D4D-9361-AB27BC538EDC}" type="presParOf" srcId="{025FD81E-4EE1-4A2B-BBC2-5B7392C73A9D}" destId="{CB737006-B2BC-4AC4-B3B6-B1DE0865CB0B}" srcOrd="0" destOrd="0" presId="urn:microsoft.com/office/officeart/2016/7/layout/LinearArrowProcessNumbered"/>
    <dgm:cxn modelId="{D1221F6C-A7E8-4D1F-9EC4-361AD88B4DAC}" type="presParOf" srcId="{025FD81E-4EE1-4A2B-BBC2-5B7392C73A9D}" destId="{2CCB5B56-BFE8-4B0D-A528-C1EDEF786452}" srcOrd="1" destOrd="0" presId="urn:microsoft.com/office/officeart/2016/7/layout/LinearArrowProcessNumbered"/>
    <dgm:cxn modelId="{847565C8-3A76-4F33-AE8C-2EC2AF100E6B}" type="presParOf" srcId="{025FD81E-4EE1-4A2B-BBC2-5B7392C73A9D}" destId="{F341C12A-5BC2-4574-85D9-7AB247408381}" srcOrd="2" destOrd="0" presId="urn:microsoft.com/office/officeart/2016/7/layout/LinearArrowProcessNumbered"/>
    <dgm:cxn modelId="{48BD0C77-5946-4202-9EB5-15E68A1831EF}" type="presParOf" srcId="{025FD81E-4EE1-4A2B-BBC2-5B7392C73A9D}" destId="{49AF9606-2EDA-4CF5-B432-67EDA2435339}" srcOrd="3" destOrd="0" presId="urn:microsoft.com/office/officeart/2016/7/layout/LinearArrowProcessNumbered"/>
    <dgm:cxn modelId="{BC97E111-0EB8-4766-A25F-ADE8A5BDE578}" type="presParOf" srcId="{BE507EA8-FC18-49ED-9D32-878673CEA493}" destId="{402A2D62-1BAF-4A98-83E3-E040361E3C1F}" srcOrd="2" destOrd="0" presId="urn:microsoft.com/office/officeart/2016/7/layout/LinearArrowProcessNumbered"/>
    <dgm:cxn modelId="{DA72EAF5-ABCA-45E3-82EB-BFC2058DADB1}" type="presParOf" srcId="{3081D7E4-9145-4954-B646-C01BD7C78221}" destId="{80CBA583-7285-48D1-B0AB-A5C51D9FD428}" srcOrd="7" destOrd="0" presId="urn:microsoft.com/office/officeart/2016/7/layout/LinearArrowProcessNumbered"/>
    <dgm:cxn modelId="{425CFAE5-768E-42BB-BEB9-055053000B07}" type="presParOf" srcId="{3081D7E4-9145-4954-B646-C01BD7C78221}" destId="{6C184533-7E85-47AC-8B27-107B951C95F6}" srcOrd="8" destOrd="0" presId="urn:microsoft.com/office/officeart/2016/7/layout/LinearArrowProcessNumbered"/>
    <dgm:cxn modelId="{F9B61FE2-0750-4A60-B7AC-20C41E2C212A}" type="presParOf" srcId="{6C184533-7E85-47AC-8B27-107B951C95F6}" destId="{F040D003-75EB-4803-AA39-6B4B67750F33}" srcOrd="0" destOrd="0" presId="urn:microsoft.com/office/officeart/2016/7/layout/LinearArrowProcessNumbered"/>
    <dgm:cxn modelId="{5D04184A-3396-4639-A1A7-922C28898766}" type="presParOf" srcId="{6C184533-7E85-47AC-8B27-107B951C95F6}" destId="{2A96760D-4CDE-4E88-857F-F40F1D3A13E5}" srcOrd="1" destOrd="0" presId="urn:microsoft.com/office/officeart/2016/7/layout/LinearArrowProcessNumbered"/>
    <dgm:cxn modelId="{217D301B-A72E-43CA-8E7E-785FC3DDBFBA}" type="presParOf" srcId="{2A96760D-4CDE-4E88-857F-F40F1D3A13E5}" destId="{8FC5F9A5-60DC-4AA4-8228-07F623CB137A}" srcOrd="0" destOrd="0" presId="urn:microsoft.com/office/officeart/2016/7/layout/LinearArrowProcessNumbered"/>
    <dgm:cxn modelId="{480A65FB-C2D3-4ED8-9F7D-2A4CBB7A84B9}" type="presParOf" srcId="{2A96760D-4CDE-4E88-857F-F40F1D3A13E5}" destId="{649B3559-577F-4C0D-A041-729689270E2F}" srcOrd="1" destOrd="0" presId="urn:microsoft.com/office/officeart/2016/7/layout/LinearArrowProcessNumbered"/>
    <dgm:cxn modelId="{918E7766-CF99-4550-B03E-26E15D43BBC4}" type="presParOf" srcId="{2A96760D-4CDE-4E88-857F-F40F1D3A13E5}" destId="{1DD6AD72-C562-43FF-A83E-1DEE1ED55587}" srcOrd="2" destOrd="0" presId="urn:microsoft.com/office/officeart/2016/7/layout/LinearArrowProcessNumbered"/>
    <dgm:cxn modelId="{B2E8E6CC-6722-44BC-A1C5-050FE466C63E}" type="presParOf" srcId="{2A96760D-4CDE-4E88-857F-F40F1D3A13E5}" destId="{8581A187-8BBB-4688-9732-8B0F8BD0B0C7}" srcOrd="3" destOrd="0" presId="urn:microsoft.com/office/officeart/2016/7/layout/LinearArrowProcessNumbered"/>
    <dgm:cxn modelId="{84886DFD-4092-4854-86CE-3129FE71CF94}" type="presParOf" srcId="{6C184533-7E85-47AC-8B27-107B951C95F6}" destId="{33FFF712-E503-45F5-A682-15460E3C855A}"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C374A8-7D66-4DBA-BAE3-934718F0886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D04C4FD-A37B-4370-8781-8122D2B978FC}">
      <dgm:prSet/>
      <dgm:spPr/>
      <dgm:t>
        <a:bodyPr/>
        <a:lstStyle/>
        <a:p>
          <a:r>
            <a:rPr lang="en-US"/>
            <a:t>Diversification of Revenue Streams.</a:t>
          </a:r>
        </a:p>
      </dgm:t>
    </dgm:pt>
    <dgm:pt modelId="{178B268A-DF7F-42D3-8980-5AD7C2B92C36}" type="parTrans" cxnId="{C732FFA9-4DDB-46F6-B072-47F409751185}">
      <dgm:prSet/>
      <dgm:spPr/>
      <dgm:t>
        <a:bodyPr/>
        <a:lstStyle/>
        <a:p>
          <a:endParaRPr lang="en-US"/>
        </a:p>
      </dgm:t>
    </dgm:pt>
    <dgm:pt modelId="{F79E84E9-B8F5-4C91-9261-BFC2EF911F01}" type="sibTrans" cxnId="{C732FFA9-4DDB-46F6-B072-47F409751185}">
      <dgm:prSet/>
      <dgm:spPr/>
      <dgm:t>
        <a:bodyPr/>
        <a:lstStyle/>
        <a:p>
          <a:endParaRPr lang="en-US"/>
        </a:p>
      </dgm:t>
    </dgm:pt>
    <dgm:pt modelId="{9D1BF6DC-255E-4A6D-BF97-B6976D4448F0}">
      <dgm:prSet/>
      <dgm:spPr/>
      <dgm:t>
        <a:bodyPr/>
        <a:lstStyle/>
        <a:p>
          <a:r>
            <a:rPr lang="en-US"/>
            <a:t>Community Building and Engagement.</a:t>
          </a:r>
        </a:p>
      </dgm:t>
    </dgm:pt>
    <dgm:pt modelId="{A6FDC628-610A-4E4F-95A6-7307E06A830A}" type="parTrans" cxnId="{C269449B-929E-4998-A9B6-55302AA99316}">
      <dgm:prSet/>
      <dgm:spPr/>
      <dgm:t>
        <a:bodyPr/>
        <a:lstStyle/>
        <a:p>
          <a:endParaRPr lang="en-US"/>
        </a:p>
      </dgm:t>
    </dgm:pt>
    <dgm:pt modelId="{69E8515A-9B45-454B-B4E7-64A3D82176F2}" type="sibTrans" cxnId="{C269449B-929E-4998-A9B6-55302AA99316}">
      <dgm:prSet/>
      <dgm:spPr/>
      <dgm:t>
        <a:bodyPr/>
        <a:lstStyle/>
        <a:p>
          <a:endParaRPr lang="en-US"/>
        </a:p>
      </dgm:t>
    </dgm:pt>
    <dgm:pt modelId="{49939746-EF90-489A-9088-BC741CEAC740}">
      <dgm:prSet/>
      <dgm:spPr/>
      <dgm:t>
        <a:bodyPr/>
        <a:lstStyle/>
        <a:p>
          <a:r>
            <a:rPr lang="en-US"/>
            <a:t>Strategic Partnerships and Collaborations.</a:t>
          </a:r>
        </a:p>
      </dgm:t>
    </dgm:pt>
    <dgm:pt modelId="{566C08FF-CCC4-4102-AF5C-8BBD4A312D98}" type="parTrans" cxnId="{70F36917-A554-4511-9246-62A41F073138}">
      <dgm:prSet/>
      <dgm:spPr/>
      <dgm:t>
        <a:bodyPr/>
        <a:lstStyle/>
        <a:p>
          <a:endParaRPr lang="en-US"/>
        </a:p>
      </dgm:t>
    </dgm:pt>
    <dgm:pt modelId="{3A425518-8D5F-4EF9-9DDA-E72EB1B8736F}" type="sibTrans" cxnId="{70F36917-A554-4511-9246-62A41F073138}">
      <dgm:prSet/>
      <dgm:spPr/>
      <dgm:t>
        <a:bodyPr/>
        <a:lstStyle/>
        <a:p>
          <a:endParaRPr lang="en-US"/>
        </a:p>
      </dgm:t>
    </dgm:pt>
    <dgm:pt modelId="{C0A8D2F7-FB2C-4E07-B148-FE88EAB717BE}">
      <dgm:prSet/>
      <dgm:spPr/>
      <dgm:t>
        <a:bodyPr/>
        <a:lstStyle/>
        <a:p>
          <a:r>
            <a:rPr lang="en-US"/>
            <a:t>Continuous Innovation and Research.</a:t>
          </a:r>
        </a:p>
      </dgm:t>
    </dgm:pt>
    <dgm:pt modelId="{698F5CA7-670E-4A90-B94C-A522614E6286}" type="parTrans" cxnId="{B166C1C1-D9E2-45C3-8C3C-C4F374AD62B3}">
      <dgm:prSet/>
      <dgm:spPr/>
      <dgm:t>
        <a:bodyPr/>
        <a:lstStyle/>
        <a:p>
          <a:endParaRPr lang="en-US"/>
        </a:p>
      </dgm:t>
    </dgm:pt>
    <dgm:pt modelId="{45AF556D-1293-4CEF-AFE6-16D3C0950CF3}" type="sibTrans" cxnId="{B166C1C1-D9E2-45C3-8C3C-C4F374AD62B3}">
      <dgm:prSet/>
      <dgm:spPr/>
      <dgm:t>
        <a:bodyPr/>
        <a:lstStyle/>
        <a:p>
          <a:endParaRPr lang="en-US"/>
        </a:p>
      </dgm:t>
    </dgm:pt>
    <dgm:pt modelId="{5C181B50-6042-4420-AE55-4975F8C7CB5E}">
      <dgm:prSet/>
      <dgm:spPr/>
      <dgm:t>
        <a:bodyPr/>
        <a:lstStyle/>
        <a:p>
          <a:r>
            <a:rPr lang="en-US"/>
            <a:t>Scalability and Global Expansion.</a:t>
          </a:r>
        </a:p>
      </dgm:t>
    </dgm:pt>
    <dgm:pt modelId="{1BBE088A-CFA1-43C6-A576-0A033CA951F9}" type="parTrans" cxnId="{9D1BCE79-D83B-45CF-9660-4125BF908062}">
      <dgm:prSet/>
      <dgm:spPr/>
      <dgm:t>
        <a:bodyPr/>
        <a:lstStyle/>
        <a:p>
          <a:endParaRPr lang="en-US"/>
        </a:p>
      </dgm:t>
    </dgm:pt>
    <dgm:pt modelId="{B3E34EAA-F7A1-4753-AC75-A35ACA0F87E9}" type="sibTrans" cxnId="{9D1BCE79-D83B-45CF-9660-4125BF908062}">
      <dgm:prSet/>
      <dgm:spPr/>
      <dgm:t>
        <a:bodyPr/>
        <a:lstStyle/>
        <a:p>
          <a:endParaRPr lang="en-US"/>
        </a:p>
      </dgm:t>
    </dgm:pt>
    <dgm:pt modelId="{A95551D9-12C8-4A9A-80F5-8A3542C8875C}">
      <dgm:prSet/>
      <dgm:spPr/>
      <dgm:t>
        <a:bodyPr/>
        <a:lstStyle/>
        <a:p>
          <a:r>
            <a:rPr lang="en-US"/>
            <a:t>Regulatory Compliance and Risk Management.</a:t>
          </a:r>
        </a:p>
      </dgm:t>
    </dgm:pt>
    <dgm:pt modelId="{9574054A-DF52-4F60-9070-869DF287EF51}" type="parTrans" cxnId="{BAD58817-02E6-4BB0-9F5C-1C1416494BB5}">
      <dgm:prSet/>
      <dgm:spPr/>
      <dgm:t>
        <a:bodyPr/>
        <a:lstStyle/>
        <a:p>
          <a:endParaRPr lang="en-US"/>
        </a:p>
      </dgm:t>
    </dgm:pt>
    <dgm:pt modelId="{368CD6DE-1CD9-4CE1-B632-16EFCF4DADA6}" type="sibTrans" cxnId="{BAD58817-02E6-4BB0-9F5C-1C1416494BB5}">
      <dgm:prSet/>
      <dgm:spPr/>
      <dgm:t>
        <a:bodyPr/>
        <a:lstStyle/>
        <a:p>
          <a:endParaRPr lang="en-US"/>
        </a:p>
      </dgm:t>
    </dgm:pt>
    <dgm:pt modelId="{09DF48A2-2090-4EA8-93AA-75613CAC8423}">
      <dgm:prSet/>
      <dgm:spPr/>
      <dgm:t>
        <a:bodyPr/>
        <a:lstStyle/>
        <a:p>
          <a:r>
            <a:rPr lang="en-US"/>
            <a:t>Sustainable Practices.</a:t>
          </a:r>
        </a:p>
      </dgm:t>
    </dgm:pt>
    <dgm:pt modelId="{9C3FBFEF-4A5D-4778-A840-A154C7DBBA05}" type="parTrans" cxnId="{BD1C6660-62D5-42FB-BD68-C370EC3C23CB}">
      <dgm:prSet/>
      <dgm:spPr/>
      <dgm:t>
        <a:bodyPr/>
        <a:lstStyle/>
        <a:p>
          <a:endParaRPr lang="en-US"/>
        </a:p>
      </dgm:t>
    </dgm:pt>
    <dgm:pt modelId="{6D2571ED-EF13-46A6-9D13-18251CB27897}" type="sibTrans" cxnId="{BD1C6660-62D5-42FB-BD68-C370EC3C23CB}">
      <dgm:prSet/>
      <dgm:spPr/>
      <dgm:t>
        <a:bodyPr/>
        <a:lstStyle/>
        <a:p>
          <a:endParaRPr lang="en-US"/>
        </a:p>
      </dgm:t>
    </dgm:pt>
    <dgm:pt modelId="{4897693F-3D8F-4551-95CE-135DABAE61D4}">
      <dgm:prSet/>
      <dgm:spPr/>
      <dgm:t>
        <a:bodyPr/>
        <a:lstStyle/>
        <a:p>
          <a:r>
            <a:rPr lang="en-US"/>
            <a:t>Continuous Learning and Adaptation.</a:t>
          </a:r>
        </a:p>
      </dgm:t>
    </dgm:pt>
    <dgm:pt modelId="{0423DD8F-C9D8-4AAB-9B18-9A5289015320}" type="parTrans" cxnId="{815698CA-1470-4868-A46C-4678D66447A9}">
      <dgm:prSet/>
      <dgm:spPr/>
      <dgm:t>
        <a:bodyPr/>
        <a:lstStyle/>
        <a:p>
          <a:endParaRPr lang="en-US"/>
        </a:p>
      </dgm:t>
    </dgm:pt>
    <dgm:pt modelId="{5AAA6E1D-5795-496D-8987-CDD135BEBA0F}" type="sibTrans" cxnId="{815698CA-1470-4868-A46C-4678D66447A9}">
      <dgm:prSet/>
      <dgm:spPr/>
      <dgm:t>
        <a:bodyPr/>
        <a:lstStyle/>
        <a:p>
          <a:endParaRPr lang="en-US"/>
        </a:p>
      </dgm:t>
    </dgm:pt>
    <dgm:pt modelId="{99243AFF-E626-4730-A49C-97C557E42780}" type="pres">
      <dgm:prSet presAssocID="{52C374A8-7D66-4DBA-BAE3-934718F0886F}" presName="diagram" presStyleCnt="0">
        <dgm:presLayoutVars>
          <dgm:dir/>
          <dgm:resizeHandles val="exact"/>
        </dgm:presLayoutVars>
      </dgm:prSet>
      <dgm:spPr/>
    </dgm:pt>
    <dgm:pt modelId="{70ABAB38-7D2E-4CAB-93D3-1B8A3C9DA974}" type="pres">
      <dgm:prSet presAssocID="{BD04C4FD-A37B-4370-8781-8122D2B978FC}" presName="node" presStyleLbl="node1" presStyleIdx="0" presStyleCnt="8">
        <dgm:presLayoutVars>
          <dgm:bulletEnabled val="1"/>
        </dgm:presLayoutVars>
      </dgm:prSet>
      <dgm:spPr/>
    </dgm:pt>
    <dgm:pt modelId="{CEB57C7A-4826-4E78-B0FD-F4711E45BCBF}" type="pres">
      <dgm:prSet presAssocID="{F79E84E9-B8F5-4C91-9261-BFC2EF911F01}" presName="sibTrans" presStyleCnt="0"/>
      <dgm:spPr/>
    </dgm:pt>
    <dgm:pt modelId="{E1B536FA-9E31-4A32-8F28-C02BB574C496}" type="pres">
      <dgm:prSet presAssocID="{9D1BF6DC-255E-4A6D-BF97-B6976D4448F0}" presName="node" presStyleLbl="node1" presStyleIdx="1" presStyleCnt="8">
        <dgm:presLayoutVars>
          <dgm:bulletEnabled val="1"/>
        </dgm:presLayoutVars>
      </dgm:prSet>
      <dgm:spPr/>
    </dgm:pt>
    <dgm:pt modelId="{0526D843-93A5-481C-9CD3-7F682DB078C7}" type="pres">
      <dgm:prSet presAssocID="{69E8515A-9B45-454B-B4E7-64A3D82176F2}" presName="sibTrans" presStyleCnt="0"/>
      <dgm:spPr/>
    </dgm:pt>
    <dgm:pt modelId="{F652AA22-8C82-4D16-970E-39092A031D9C}" type="pres">
      <dgm:prSet presAssocID="{49939746-EF90-489A-9088-BC741CEAC740}" presName="node" presStyleLbl="node1" presStyleIdx="2" presStyleCnt="8">
        <dgm:presLayoutVars>
          <dgm:bulletEnabled val="1"/>
        </dgm:presLayoutVars>
      </dgm:prSet>
      <dgm:spPr/>
    </dgm:pt>
    <dgm:pt modelId="{ACD33C04-5EE3-47D4-BC0C-7C6727DD5F71}" type="pres">
      <dgm:prSet presAssocID="{3A425518-8D5F-4EF9-9DDA-E72EB1B8736F}" presName="sibTrans" presStyleCnt="0"/>
      <dgm:spPr/>
    </dgm:pt>
    <dgm:pt modelId="{27C94F20-FA16-41D0-9B48-9E938CF9CA8F}" type="pres">
      <dgm:prSet presAssocID="{C0A8D2F7-FB2C-4E07-B148-FE88EAB717BE}" presName="node" presStyleLbl="node1" presStyleIdx="3" presStyleCnt="8">
        <dgm:presLayoutVars>
          <dgm:bulletEnabled val="1"/>
        </dgm:presLayoutVars>
      </dgm:prSet>
      <dgm:spPr/>
    </dgm:pt>
    <dgm:pt modelId="{B78DDDE1-DFDA-4C58-A084-7730C9B4A085}" type="pres">
      <dgm:prSet presAssocID="{45AF556D-1293-4CEF-AFE6-16D3C0950CF3}" presName="sibTrans" presStyleCnt="0"/>
      <dgm:spPr/>
    </dgm:pt>
    <dgm:pt modelId="{AEE262A2-BAC9-4AF2-BA1D-307A3A4E310F}" type="pres">
      <dgm:prSet presAssocID="{5C181B50-6042-4420-AE55-4975F8C7CB5E}" presName="node" presStyleLbl="node1" presStyleIdx="4" presStyleCnt="8">
        <dgm:presLayoutVars>
          <dgm:bulletEnabled val="1"/>
        </dgm:presLayoutVars>
      </dgm:prSet>
      <dgm:spPr/>
    </dgm:pt>
    <dgm:pt modelId="{B47F9C35-D532-450E-9639-8BD32D68FEDC}" type="pres">
      <dgm:prSet presAssocID="{B3E34EAA-F7A1-4753-AC75-A35ACA0F87E9}" presName="sibTrans" presStyleCnt="0"/>
      <dgm:spPr/>
    </dgm:pt>
    <dgm:pt modelId="{4787548A-94BA-4670-9D73-66D4301337DC}" type="pres">
      <dgm:prSet presAssocID="{A95551D9-12C8-4A9A-80F5-8A3542C8875C}" presName="node" presStyleLbl="node1" presStyleIdx="5" presStyleCnt="8">
        <dgm:presLayoutVars>
          <dgm:bulletEnabled val="1"/>
        </dgm:presLayoutVars>
      </dgm:prSet>
      <dgm:spPr/>
    </dgm:pt>
    <dgm:pt modelId="{91B8721E-DC6E-4E99-8F7A-D38D0FCF88A0}" type="pres">
      <dgm:prSet presAssocID="{368CD6DE-1CD9-4CE1-B632-16EFCF4DADA6}" presName="sibTrans" presStyleCnt="0"/>
      <dgm:spPr/>
    </dgm:pt>
    <dgm:pt modelId="{75E00BEC-D29A-49ED-9F79-265427529E79}" type="pres">
      <dgm:prSet presAssocID="{09DF48A2-2090-4EA8-93AA-75613CAC8423}" presName="node" presStyleLbl="node1" presStyleIdx="6" presStyleCnt="8">
        <dgm:presLayoutVars>
          <dgm:bulletEnabled val="1"/>
        </dgm:presLayoutVars>
      </dgm:prSet>
      <dgm:spPr/>
    </dgm:pt>
    <dgm:pt modelId="{710690B7-C126-460D-B961-35541932FAC7}" type="pres">
      <dgm:prSet presAssocID="{6D2571ED-EF13-46A6-9D13-18251CB27897}" presName="sibTrans" presStyleCnt="0"/>
      <dgm:spPr/>
    </dgm:pt>
    <dgm:pt modelId="{958998F4-A086-41E6-9544-8C600F4258CA}" type="pres">
      <dgm:prSet presAssocID="{4897693F-3D8F-4551-95CE-135DABAE61D4}" presName="node" presStyleLbl="node1" presStyleIdx="7" presStyleCnt="8">
        <dgm:presLayoutVars>
          <dgm:bulletEnabled val="1"/>
        </dgm:presLayoutVars>
      </dgm:prSet>
      <dgm:spPr/>
    </dgm:pt>
  </dgm:ptLst>
  <dgm:cxnLst>
    <dgm:cxn modelId="{70F36917-A554-4511-9246-62A41F073138}" srcId="{52C374A8-7D66-4DBA-BAE3-934718F0886F}" destId="{49939746-EF90-489A-9088-BC741CEAC740}" srcOrd="2" destOrd="0" parTransId="{566C08FF-CCC4-4102-AF5C-8BBD4A312D98}" sibTransId="{3A425518-8D5F-4EF9-9DDA-E72EB1B8736F}"/>
    <dgm:cxn modelId="{BAD58817-02E6-4BB0-9F5C-1C1416494BB5}" srcId="{52C374A8-7D66-4DBA-BAE3-934718F0886F}" destId="{A95551D9-12C8-4A9A-80F5-8A3542C8875C}" srcOrd="5" destOrd="0" parTransId="{9574054A-DF52-4F60-9070-869DF287EF51}" sibTransId="{368CD6DE-1CD9-4CE1-B632-16EFCF4DADA6}"/>
    <dgm:cxn modelId="{76337A39-D4AA-4D40-A7A0-15A52B07D61A}" type="presOf" srcId="{A95551D9-12C8-4A9A-80F5-8A3542C8875C}" destId="{4787548A-94BA-4670-9D73-66D4301337DC}" srcOrd="0" destOrd="0" presId="urn:microsoft.com/office/officeart/2005/8/layout/default"/>
    <dgm:cxn modelId="{BD1C6660-62D5-42FB-BD68-C370EC3C23CB}" srcId="{52C374A8-7D66-4DBA-BAE3-934718F0886F}" destId="{09DF48A2-2090-4EA8-93AA-75613CAC8423}" srcOrd="6" destOrd="0" parTransId="{9C3FBFEF-4A5D-4778-A840-A154C7DBBA05}" sibTransId="{6D2571ED-EF13-46A6-9D13-18251CB27897}"/>
    <dgm:cxn modelId="{155C1B53-F589-4C0C-9525-28C4AD11B3FE}" type="presOf" srcId="{49939746-EF90-489A-9088-BC741CEAC740}" destId="{F652AA22-8C82-4D16-970E-39092A031D9C}" srcOrd="0" destOrd="0" presId="urn:microsoft.com/office/officeart/2005/8/layout/default"/>
    <dgm:cxn modelId="{9D1BCE79-D83B-45CF-9660-4125BF908062}" srcId="{52C374A8-7D66-4DBA-BAE3-934718F0886F}" destId="{5C181B50-6042-4420-AE55-4975F8C7CB5E}" srcOrd="4" destOrd="0" parTransId="{1BBE088A-CFA1-43C6-A576-0A033CA951F9}" sibTransId="{B3E34EAA-F7A1-4753-AC75-A35ACA0F87E9}"/>
    <dgm:cxn modelId="{C269449B-929E-4998-A9B6-55302AA99316}" srcId="{52C374A8-7D66-4DBA-BAE3-934718F0886F}" destId="{9D1BF6DC-255E-4A6D-BF97-B6976D4448F0}" srcOrd="1" destOrd="0" parTransId="{A6FDC628-610A-4E4F-95A6-7307E06A830A}" sibTransId="{69E8515A-9B45-454B-B4E7-64A3D82176F2}"/>
    <dgm:cxn modelId="{5C291BA3-1109-44ED-9A84-A937B78E1388}" type="presOf" srcId="{BD04C4FD-A37B-4370-8781-8122D2B978FC}" destId="{70ABAB38-7D2E-4CAB-93D3-1B8A3C9DA974}" srcOrd="0" destOrd="0" presId="urn:microsoft.com/office/officeart/2005/8/layout/default"/>
    <dgm:cxn modelId="{C732FFA9-4DDB-46F6-B072-47F409751185}" srcId="{52C374A8-7D66-4DBA-BAE3-934718F0886F}" destId="{BD04C4FD-A37B-4370-8781-8122D2B978FC}" srcOrd="0" destOrd="0" parTransId="{178B268A-DF7F-42D3-8980-5AD7C2B92C36}" sibTransId="{F79E84E9-B8F5-4C91-9261-BFC2EF911F01}"/>
    <dgm:cxn modelId="{A597ADB5-8237-4286-96EA-627A29B9F442}" type="presOf" srcId="{9D1BF6DC-255E-4A6D-BF97-B6976D4448F0}" destId="{E1B536FA-9E31-4A32-8F28-C02BB574C496}" srcOrd="0" destOrd="0" presId="urn:microsoft.com/office/officeart/2005/8/layout/default"/>
    <dgm:cxn modelId="{B166C1C1-D9E2-45C3-8C3C-C4F374AD62B3}" srcId="{52C374A8-7D66-4DBA-BAE3-934718F0886F}" destId="{C0A8D2F7-FB2C-4E07-B148-FE88EAB717BE}" srcOrd="3" destOrd="0" parTransId="{698F5CA7-670E-4A90-B94C-A522614E6286}" sibTransId="{45AF556D-1293-4CEF-AFE6-16D3C0950CF3}"/>
    <dgm:cxn modelId="{A416F5C3-AF5C-4F91-AF4B-C54BF1204AEC}" type="presOf" srcId="{09DF48A2-2090-4EA8-93AA-75613CAC8423}" destId="{75E00BEC-D29A-49ED-9F79-265427529E79}" srcOrd="0" destOrd="0" presId="urn:microsoft.com/office/officeart/2005/8/layout/default"/>
    <dgm:cxn modelId="{CB646DC9-60C3-4B2C-BAFC-74DD0ED23D81}" type="presOf" srcId="{4897693F-3D8F-4551-95CE-135DABAE61D4}" destId="{958998F4-A086-41E6-9544-8C600F4258CA}" srcOrd="0" destOrd="0" presId="urn:microsoft.com/office/officeart/2005/8/layout/default"/>
    <dgm:cxn modelId="{815698CA-1470-4868-A46C-4678D66447A9}" srcId="{52C374A8-7D66-4DBA-BAE3-934718F0886F}" destId="{4897693F-3D8F-4551-95CE-135DABAE61D4}" srcOrd="7" destOrd="0" parTransId="{0423DD8F-C9D8-4AAB-9B18-9A5289015320}" sibTransId="{5AAA6E1D-5795-496D-8987-CDD135BEBA0F}"/>
    <dgm:cxn modelId="{E65296D1-56C0-4E06-8E09-2331FDEA7C3D}" type="presOf" srcId="{5C181B50-6042-4420-AE55-4975F8C7CB5E}" destId="{AEE262A2-BAC9-4AF2-BA1D-307A3A4E310F}" srcOrd="0" destOrd="0" presId="urn:microsoft.com/office/officeart/2005/8/layout/default"/>
    <dgm:cxn modelId="{C0A7ECD6-C40D-4B8A-BDE5-195F4F2A81AC}" type="presOf" srcId="{52C374A8-7D66-4DBA-BAE3-934718F0886F}" destId="{99243AFF-E626-4730-A49C-97C557E42780}" srcOrd="0" destOrd="0" presId="urn:microsoft.com/office/officeart/2005/8/layout/default"/>
    <dgm:cxn modelId="{AA476DD9-E722-4758-9097-5E5811A150D4}" type="presOf" srcId="{C0A8D2F7-FB2C-4E07-B148-FE88EAB717BE}" destId="{27C94F20-FA16-41D0-9B48-9E938CF9CA8F}" srcOrd="0" destOrd="0" presId="urn:microsoft.com/office/officeart/2005/8/layout/default"/>
    <dgm:cxn modelId="{71E8666E-AC69-4546-A5FC-6D0C23A8026B}" type="presParOf" srcId="{99243AFF-E626-4730-A49C-97C557E42780}" destId="{70ABAB38-7D2E-4CAB-93D3-1B8A3C9DA974}" srcOrd="0" destOrd="0" presId="urn:microsoft.com/office/officeart/2005/8/layout/default"/>
    <dgm:cxn modelId="{4804FCBE-DBB4-44CF-93A1-DF60114F19AA}" type="presParOf" srcId="{99243AFF-E626-4730-A49C-97C557E42780}" destId="{CEB57C7A-4826-4E78-B0FD-F4711E45BCBF}" srcOrd="1" destOrd="0" presId="urn:microsoft.com/office/officeart/2005/8/layout/default"/>
    <dgm:cxn modelId="{8FF63043-D384-4C65-8999-8E87900B1B2D}" type="presParOf" srcId="{99243AFF-E626-4730-A49C-97C557E42780}" destId="{E1B536FA-9E31-4A32-8F28-C02BB574C496}" srcOrd="2" destOrd="0" presId="urn:microsoft.com/office/officeart/2005/8/layout/default"/>
    <dgm:cxn modelId="{F98BB97C-A229-45CC-B027-20EDB1957C97}" type="presParOf" srcId="{99243AFF-E626-4730-A49C-97C557E42780}" destId="{0526D843-93A5-481C-9CD3-7F682DB078C7}" srcOrd="3" destOrd="0" presId="urn:microsoft.com/office/officeart/2005/8/layout/default"/>
    <dgm:cxn modelId="{1CA95C6E-55AA-4098-A2C4-698A5082CA23}" type="presParOf" srcId="{99243AFF-E626-4730-A49C-97C557E42780}" destId="{F652AA22-8C82-4D16-970E-39092A031D9C}" srcOrd="4" destOrd="0" presId="urn:microsoft.com/office/officeart/2005/8/layout/default"/>
    <dgm:cxn modelId="{4E99ABCF-1016-4844-B56F-37AC73F3CCC9}" type="presParOf" srcId="{99243AFF-E626-4730-A49C-97C557E42780}" destId="{ACD33C04-5EE3-47D4-BC0C-7C6727DD5F71}" srcOrd="5" destOrd="0" presId="urn:microsoft.com/office/officeart/2005/8/layout/default"/>
    <dgm:cxn modelId="{FDEB8D0A-FFAB-4D29-91E4-80EEDBB42440}" type="presParOf" srcId="{99243AFF-E626-4730-A49C-97C557E42780}" destId="{27C94F20-FA16-41D0-9B48-9E938CF9CA8F}" srcOrd="6" destOrd="0" presId="urn:microsoft.com/office/officeart/2005/8/layout/default"/>
    <dgm:cxn modelId="{0AA08661-27C2-45C1-B0BF-40B1B7F03D1D}" type="presParOf" srcId="{99243AFF-E626-4730-A49C-97C557E42780}" destId="{B78DDDE1-DFDA-4C58-A084-7730C9B4A085}" srcOrd="7" destOrd="0" presId="urn:microsoft.com/office/officeart/2005/8/layout/default"/>
    <dgm:cxn modelId="{644CAC32-4697-41E8-B760-E86FFFAB89BF}" type="presParOf" srcId="{99243AFF-E626-4730-A49C-97C557E42780}" destId="{AEE262A2-BAC9-4AF2-BA1D-307A3A4E310F}" srcOrd="8" destOrd="0" presId="urn:microsoft.com/office/officeart/2005/8/layout/default"/>
    <dgm:cxn modelId="{88F01C96-1AD6-4416-82F2-EE58C9DDBEEC}" type="presParOf" srcId="{99243AFF-E626-4730-A49C-97C557E42780}" destId="{B47F9C35-D532-450E-9639-8BD32D68FEDC}" srcOrd="9" destOrd="0" presId="urn:microsoft.com/office/officeart/2005/8/layout/default"/>
    <dgm:cxn modelId="{B3FE1BB9-66DD-4C28-B4A3-72F7AA125005}" type="presParOf" srcId="{99243AFF-E626-4730-A49C-97C557E42780}" destId="{4787548A-94BA-4670-9D73-66D4301337DC}" srcOrd="10" destOrd="0" presId="urn:microsoft.com/office/officeart/2005/8/layout/default"/>
    <dgm:cxn modelId="{FAE82664-160B-4FC4-B3BB-6055E10295D7}" type="presParOf" srcId="{99243AFF-E626-4730-A49C-97C557E42780}" destId="{91B8721E-DC6E-4E99-8F7A-D38D0FCF88A0}" srcOrd="11" destOrd="0" presId="urn:microsoft.com/office/officeart/2005/8/layout/default"/>
    <dgm:cxn modelId="{36E756BC-9C5F-45A6-961A-F640361599FC}" type="presParOf" srcId="{99243AFF-E626-4730-A49C-97C557E42780}" destId="{75E00BEC-D29A-49ED-9F79-265427529E79}" srcOrd="12" destOrd="0" presId="urn:microsoft.com/office/officeart/2005/8/layout/default"/>
    <dgm:cxn modelId="{B5C0B40A-B13D-4002-9F2B-4F29F68A6DF2}" type="presParOf" srcId="{99243AFF-E626-4730-A49C-97C557E42780}" destId="{710690B7-C126-460D-B961-35541932FAC7}" srcOrd="13" destOrd="0" presId="urn:microsoft.com/office/officeart/2005/8/layout/default"/>
    <dgm:cxn modelId="{3CB6C483-3E43-49E1-8441-0BABB7188D4F}" type="presParOf" srcId="{99243AFF-E626-4730-A49C-97C557E42780}" destId="{958998F4-A086-41E6-9544-8C600F4258CA}"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B7B36-9000-478C-AC55-54D78443E1DA}">
      <dsp:nvSpPr>
        <dsp:cNvPr id="0" name=""/>
        <dsp:cNvSpPr/>
      </dsp:nvSpPr>
      <dsp:spPr>
        <a:xfrm>
          <a:off x="577100" y="919218"/>
          <a:ext cx="461117"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957A46-9A2B-4EF6-AEA9-C608CC61FCA6}">
      <dsp:nvSpPr>
        <dsp:cNvPr id="0" name=""/>
        <dsp:cNvSpPr/>
      </dsp:nvSpPr>
      <dsp:spPr>
        <a:xfrm>
          <a:off x="1065885" y="880520"/>
          <a:ext cx="53028" cy="99445"/>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88A361-C232-4887-8E3C-2C01D3B1461C}">
      <dsp:nvSpPr>
        <dsp:cNvPr id="0" name=""/>
        <dsp:cNvSpPr/>
      </dsp:nvSpPr>
      <dsp:spPr>
        <a:xfrm>
          <a:off x="325460" y="725254"/>
          <a:ext cx="388000" cy="38800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057" tIns="15057" rIns="15057" bIns="15057" numCol="1" spcCol="1270" anchor="ctr" anchorCtr="0">
          <a:noAutofit/>
        </a:bodyPr>
        <a:lstStyle/>
        <a:p>
          <a:pPr marL="0" lvl="0" indent="0" algn="ctr" defTabSz="755650">
            <a:lnSpc>
              <a:spcPct val="90000"/>
            </a:lnSpc>
            <a:spcBef>
              <a:spcPct val="0"/>
            </a:spcBef>
            <a:spcAft>
              <a:spcPct val="35000"/>
            </a:spcAft>
            <a:buNone/>
          </a:pPr>
          <a:r>
            <a:rPr lang="en-US" sz="1700" kern="1200"/>
            <a:t>1</a:t>
          </a:r>
        </a:p>
      </dsp:txBody>
      <dsp:txXfrm>
        <a:off x="382281" y="782075"/>
        <a:ext cx="274358" cy="274358"/>
      </dsp:txXfrm>
    </dsp:sp>
    <dsp:sp modelId="{E8C76A03-0524-4F0C-874C-762A0F37E4EF}">
      <dsp:nvSpPr>
        <dsp:cNvPr id="0" name=""/>
        <dsp:cNvSpPr/>
      </dsp:nvSpPr>
      <dsp:spPr>
        <a:xfrm>
          <a:off x="703" y="1278595"/>
          <a:ext cx="103751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840" tIns="165100" rIns="81840" bIns="165100" numCol="1" spcCol="1270" anchor="t" anchorCtr="0">
          <a:noAutofit/>
        </a:bodyPr>
        <a:lstStyle/>
        <a:p>
          <a:pPr marL="0" lvl="0" indent="0" algn="l" defTabSz="488950">
            <a:lnSpc>
              <a:spcPct val="90000"/>
            </a:lnSpc>
            <a:spcBef>
              <a:spcPct val="0"/>
            </a:spcBef>
            <a:spcAft>
              <a:spcPct val="35000"/>
            </a:spcAft>
            <a:buNone/>
          </a:pPr>
          <a:r>
            <a:rPr lang="en-US" sz="1100" kern="1200"/>
            <a:t>Implement robust encryption protocols to protect user data.</a:t>
          </a:r>
        </a:p>
      </dsp:txBody>
      <dsp:txXfrm>
        <a:off x="703" y="1486098"/>
        <a:ext cx="1037514" cy="1758097"/>
      </dsp:txXfrm>
    </dsp:sp>
    <dsp:sp modelId="{67B6BD42-1E8D-429A-B243-D592C6B5C37B}">
      <dsp:nvSpPr>
        <dsp:cNvPr id="0" name=""/>
        <dsp:cNvSpPr/>
      </dsp:nvSpPr>
      <dsp:spPr>
        <a:xfrm>
          <a:off x="1153497" y="919523"/>
          <a:ext cx="103751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996B61-1607-4AD1-88BB-A74518D47BFF}">
      <dsp:nvSpPr>
        <dsp:cNvPr id="0" name=""/>
        <dsp:cNvSpPr/>
      </dsp:nvSpPr>
      <dsp:spPr>
        <a:xfrm>
          <a:off x="2218679" y="880764"/>
          <a:ext cx="53028" cy="9975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DEA325-BA50-4884-9715-9F9B120AFD41}">
      <dsp:nvSpPr>
        <dsp:cNvPr id="0" name=""/>
        <dsp:cNvSpPr/>
      </dsp:nvSpPr>
      <dsp:spPr>
        <a:xfrm>
          <a:off x="1478254" y="725558"/>
          <a:ext cx="388000" cy="38800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057" tIns="15057" rIns="15057" bIns="15057" numCol="1" spcCol="1270" anchor="ctr" anchorCtr="0">
          <a:noAutofit/>
        </a:bodyPr>
        <a:lstStyle/>
        <a:p>
          <a:pPr marL="0" lvl="0" indent="0" algn="ctr" defTabSz="755650">
            <a:lnSpc>
              <a:spcPct val="90000"/>
            </a:lnSpc>
            <a:spcBef>
              <a:spcPct val="0"/>
            </a:spcBef>
            <a:spcAft>
              <a:spcPct val="35000"/>
            </a:spcAft>
            <a:buNone/>
          </a:pPr>
          <a:r>
            <a:rPr lang="en-US" sz="1700" kern="1200"/>
            <a:t>2</a:t>
          </a:r>
        </a:p>
      </dsp:txBody>
      <dsp:txXfrm>
        <a:off x="1535075" y="782379"/>
        <a:ext cx="274358" cy="274358"/>
      </dsp:txXfrm>
    </dsp:sp>
    <dsp:sp modelId="{BE4469ED-3A2D-45E8-AD1E-4EEAA6CD0E20}">
      <dsp:nvSpPr>
        <dsp:cNvPr id="0" name=""/>
        <dsp:cNvSpPr/>
      </dsp:nvSpPr>
      <dsp:spPr>
        <a:xfrm>
          <a:off x="1153497" y="1279463"/>
          <a:ext cx="103751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840" tIns="165100" rIns="81840" bIns="165100" numCol="1" spcCol="1270" anchor="t" anchorCtr="0">
          <a:noAutofit/>
        </a:bodyPr>
        <a:lstStyle/>
        <a:p>
          <a:pPr marL="0" lvl="0" indent="0" algn="l" defTabSz="488950">
            <a:lnSpc>
              <a:spcPct val="90000"/>
            </a:lnSpc>
            <a:spcBef>
              <a:spcPct val="0"/>
            </a:spcBef>
            <a:spcAft>
              <a:spcPct val="35000"/>
            </a:spcAft>
            <a:buNone/>
          </a:pPr>
          <a:r>
            <a:rPr lang="en-US" sz="1100" kern="1200"/>
            <a:t>Establish clear data policies and use blockchain-based smart contracts to enforce them.</a:t>
          </a:r>
        </a:p>
      </dsp:txBody>
      <dsp:txXfrm>
        <a:off x="1153497" y="1486966"/>
        <a:ext cx="1037514" cy="1758097"/>
      </dsp:txXfrm>
    </dsp:sp>
    <dsp:sp modelId="{3F0D8996-9A7D-415F-A801-6B25C74AE32D}">
      <dsp:nvSpPr>
        <dsp:cNvPr id="0" name=""/>
        <dsp:cNvSpPr/>
      </dsp:nvSpPr>
      <dsp:spPr>
        <a:xfrm>
          <a:off x="2306291" y="919523"/>
          <a:ext cx="103751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EC9546-7170-4055-BAB2-1D7261E8DECC}">
      <dsp:nvSpPr>
        <dsp:cNvPr id="0" name=""/>
        <dsp:cNvSpPr/>
      </dsp:nvSpPr>
      <dsp:spPr>
        <a:xfrm>
          <a:off x="3371473" y="880764"/>
          <a:ext cx="53028" cy="9975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6A488D-3418-48CA-883E-9706DBA87008}">
      <dsp:nvSpPr>
        <dsp:cNvPr id="0" name=""/>
        <dsp:cNvSpPr/>
      </dsp:nvSpPr>
      <dsp:spPr>
        <a:xfrm>
          <a:off x="2631048" y="725558"/>
          <a:ext cx="388000" cy="38800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057" tIns="15057" rIns="15057" bIns="15057" numCol="1" spcCol="1270" anchor="ctr" anchorCtr="0">
          <a:noAutofit/>
        </a:bodyPr>
        <a:lstStyle/>
        <a:p>
          <a:pPr marL="0" lvl="0" indent="0" algn="ctr" defTabSz="755650">
            <a:lnSpc>
              <a:spcPct val="90000"/>
            </a:lnSpc>
            <a:spcBef>
              <a:spcPct val="0"/>
            </a:spcBef>
            <a:spcAft>
              <a:spcPct val="35000"/>
            </a:spcAft>
            <a:buNone/>
          </a:pPr>
          <a:r>
            <a:rPr lang="en-US" sz="1700" kern="1200"/>
            <a:t>3</a:t>
          </a:r>
        </a:p>
      </dsp:txBody>
      <dsp:txXfrm>
        <a:off x="2687869" y="782379"/>
        <a:ext cx="274358" cy="274358"/>
      </dsp:txXfrm>
    </dsp:sp>
    <dsp:sp modelId="{1C274D57-DAD9-40BF-B18B-05A9870E33B7}">
      <dsp:nvSpPr>
        <dsp:cNvPr id="0" name=""/>
        <dsp:cNvSpPr/>
      </dsp:nvSpPr>
      <dsp:spPr>
        <a:xfrm>
          <a:off x="2306291" y="1279463"/>
          <a:ext cx="103751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840" tIns="165100" rIns="81840" bIns="165100" numCol="1" spcCol="1270" anchor="t" anchorCtr="0">
          <a:noAutofit/>
        </a:bodyPr>
        <a:lstStyle/>
        <a:p>
          <a:pPr marL="0" lvl="0" indent="0" algn="l" defTabSz="488950">
            <a:lnSpc>
              <a:spcPct val="90000"/>
            </a:lnSpc>
            <a:spcBef>
              <a:spcPct val="0"/>
            </a:spcBef>
            <a:spcAft>
              <a:spcPct val="35000"/>
            </a:spcAft>
            <a:buNone/>
          </a:pPr>
          <a:r>
            <a:rPr lang="en-US" sz="1100" kern="1200"/>
            <a:t>Obtain explicit consent from users before collecting or processing their data.</a:t>
          </a:r>
        </a:p>
      </dsp:txBody>
      <dsp:txXfrm>
        <a:off x="2306291" y="1486966"/>
        <a:ext cx="1037514" cy="1758097"/>
      </dsp:txXfrm>
    </dsp:sp>
    <dsp:sp modelId="{CB737006-B2BC-4AC4-B3B6-B1DE0865CB0B}">
      <dsp:nvSpPr>
        <dsp:cNvPr id="0" name=""/>
        <dsp:cNvSpPr/>
      </dsp:nvSpPr>
      <dsp:spPr>
        <a:xfrm>
          <a:off x="3459085" y="919523"/>
          <a:ext cx="1037514"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CB5B56-BFE8-4B0D-A528-C1EDEF786452}">
      <dsp:nvSpPr>
        <dsp:cNvPr id="0" name=""/>
        <dsp:cNvSpPr/>
      </dsp:nvSpPr>
      <dsp:spPr>
        <a:xfrm>
          <a:off x="4524266" y="880764"/>
          <a:ext cx="53028" cy="9975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41C12A-5BC2-4574-85D9-7AB247408381}">
      <dsp:nvSpPr>
        <dsp:cNvPr id="0" name=""/>
        <dsp:cNvSpPr/>
      </dsp:nvSpPr>
      <dsp:spPr>
        <a:xfrm>
          <a:off x="3783842" y="725558"/>
          <a:ext cx="388000" cy="38800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057" tIns="15057" rIns="15057" bIns="15057" numCol="1" spcCol="1270" anchor="ctr" anchorCtr="0">
          <a:noAutofit/>
        </a:bodyPr>
        <a:lstStyle/>
        <a:p>
          <a:pPr marL="0" lvl="0" indent="0" algn="ctr" defTabSz="755650">
            <a:lnSpc>
              <a:spcPct val="90000"/>
            </a:lnSpc>
            <a:spcBef>
              <a:spcPct val="0"/>
            </a:spcBef>
            <a:spcAft>
              <a:spcPct val="35000"/>
            </a:spcAft>
            <a:buNone/>
          </a:pPr>
          <a:r>
            <a:rPr lang="en-US" sz="1700" kern="1200"/>
            <a:t>4</a:t>
          </a:r>
        </a:p>
      </dsp:txBody>
      <dsp:txXfrm>
        <a:off x="3840663" y="782379"/>
        <a:ext cx="274358" cy="274358"/>
      </dsp:txXfrm>
    </dsp:sp>
    <dsp:sp modelId="{402A2D62-1BAF-4A98-83E3-E040361E3C1F}">
      <dsp:nvSpPr>
        <dsp:cNvPr id="0" name=""/>
        <dsp:cNvSpPr/>
      </dsp:nvSpPr>
      <dsp:spPr>
        <a:xfrm>
          <a:off x="3459085" y="1279463"/>
          <a:ext cx="103751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840" tIns="165100" rIns="81840" bIns="165100" numCol="1" spcCol="1270" anchor="t" anchorCtr="0">
          <a:noAutofit/>
        </a:bodyPr>
        <a:lstStyle/>
        <a:p>
          <a:pPr marL="0" lvl="0" indent="0" algn="l" defTabSz="488950">
            <a:lnSpc>
              <a:spcPct val="90000"/>
            </a:lnSpc>
            <a:spcBef>
              <a:spcPct val="0"/>
            </a:spcBef>
            <a:spcAft>
              <a:spcPct val="35000"/>
            </a:spcAft>
            <a:buNone/>
          </a:pPr>
          <a:r>
            <a:rPr lang="en-US" sz="1100" kern="1200"/>
            <a:t>Utilize blockchain for secure and decentralized identity management.</a:t>
          </a:r>
        </a:p>
      </dsp:txBody>
      <dsp:txXfrm>
        <a:off x="3459085" y="1486966"/>
        <a:ext cx="1037514" cy="1758097"/>
      </dsp:txXfrm>
    </dsp:sp>
    <dsp:sp modelId="{8FC5F9A5-60DC-4AA4-8228-07F623CB137A}">
      <dsp:nvSpPr>
        <dsp:cNvPr id="0" name=""/>
        <dsp:cNvSpPr/>
      </dsp:nvSpPr>
      <dsp:spPr>
        <a:xfrm>
          <a:off x="4611879" y="919523"/>
          <a:ext cx="518757"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DD6AD72-C562-43FF-A83E-1DEE1ED55587}">
      <dsp:nvSpPr>
        <dsp:cNvPr id="0" name=""/>
        <dsp:cNvSpPr/>
      </dsp:nvSpPr>
      <dsp:spPr>
        <a:xfrm>
          <a:off x="4936636" y="725558"/>
          <a:ext cx="388000" cy="38800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057" tIns="15057" rIns="15057" bIns="15057" numCol="1" spcCol="1270" anchor="ctr" anchorCtr="0">
          <a:noAutofit/>
        </a:bodyPr>
        <a:lstStyle/>
        <a:p>
          <a:pPr marL="0" lvl="0" indent="0" algn="ctr" defTabSz="755650">
            <a:lnSpc>
              <a:spcPct val="90000"/>
            </a:lnSpc>
            <a:spcBef>
              <a:spcPct val="0"/>
            </a:spcBef>
            <a:spcAft>
              <a:spcPct val="35000"/>
            </a:spcAft>
            <a:buNone/>
          </a:pPr>
          <a:r>
            <a:rPr lang="en-US" sz="1700" kern="1200"/>
            <a:t>5</a:t>
          </a:r>
        </a:p>
      </dsp:txBody>
      <dsp:txXfrm>
        <a:off x="4993457" y="782379"/>
        <a:ext cx="274358" cy="274358"/>
      </dsp:txXfrm>
    </dsp:sp>
    <dsp:sp modelId="{33FFF712-E503-45F5-A682-15460E3C855A}">
      <dsp:nvSpPr>
        <dsp:cNvPr id="0" name=""/>
        <dsp:cNvSpPr/>
      </dsp:nvSpPr>
      <dsp:spPr>
        <a:xfrm>
          <a:off x="4611879" y="1279463"/>
          <a:ext cx="1037514"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840" tIns="165100" rIns="81840" bIns="165100" numCol="1" spcCol="1270" anchor="t" anchorCtr="0">
          <a:noAutofit/>
        </a:bodyPr>
        <a:lstStyle/>
        <a:p>
          <a:pPr marL="0" lvl="0" indent="0" algn="l" defTabSz="488950">
            <a:lnSpc>
              <a:spcPct val="90000"/>
            </a:lnSpc>
            <a:spcBef>
              <a:spcPct val="0"/>
            </a:spcBef>
            <a:spcAft>
              <a:spcPct val="35000"/>
            </a:spcAft>
            <a:buNone/>
          </a:pPr>
          <a:r>
            <a:rPr lang="en-US" sz="1100" kern="1200"/>
            <a:t>Conduct regular audits to ensure compliance with data privacy regulations.</a:t>
          </a:r>
        </a:p>
      </dsp:txBody>
      <dsp:txXfrm>
        <a:off x="4611879" y="1486966"/>
        <a:ext cx="1037514" cy="17580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BAB38-7D2E-4CAB-93D3-1B8A3C9DA974}">
      <dsp:nvSpPr>
        <dsp:cNvPr id="0" name=""/>
        <dsp:cNvSpPr/>
      </dsp:nvSpPr>
      <dsp:spPr>
        <a:xfrm>
          <a:off x="0" y="327005"/>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Diversification of Revenue Streams.</a:t>
          </a:r>
        </a:p>
      </dsp:txBody>
      <dsp:txXfrm>
        <a:off x="0" y="327005"/>
        <a:ext cx="1796653" cy="1077991"/>
      </dsp:txXfrm>
    </dsp:sp>
    <dsp:sp modelId="{E1B536FA-9E31-4A32-8F28-C02BB574C496}">
      <dsp:nvSpPr>
        <dsp:cNvPr id="0" name=""/>
        <dsp:cNvSpPr/>
      </dsp:nvSpPr>
      <dsp:spPr>
        <a:xfrm>
          <a:off x="1976318" y="327005"/>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Community Building and Engagement.</a:t>
          </a:r>
        </a:p>
      </dsp:txBody>
      <dsp:txXfrm>
        <a:off x="1976318" y="327005"/>
        <a:ext cx="1796653" cy="1077991"/>
      </dsp:txXfrm>
    </dsp:sp>
    <dsp:sp modelId="{F652AA22-8C82-4D16-970E-39092A031D9C}">
      <dsp:nvSpPr>
        <dsp:cNvPr id="0" name=""/>
        <dsp:cNvSpPr/>
      </dsp:nvSpPr>
      <dsp:spPr>
        <a:xfrm>
          <a:off x="3952636" y="327005"/>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Strategic Partnerships and Collaborations.</a:t>
          </a:r>
        </a:p>
      </dsp:txBody>
      <dsp:txXfrm>
        <a:off x="3952636" y="327005"/>
        <a:ext cx="1796653" cy="1077991"/>
      </dsp:txXfrm>
    </dsp:sp>
    <dsp:sp modelId="{27C94F20-FA16-41D0-9B48-9E938CF9CA8F}">
      <dsp:nvSpPr>
        <dsp:cNvPr id="0" name=""/>
        <dsp:cNvSpPr/>
      </dsp:nvSpPr>
      <dsp:spPr>
        <a:xfrm>
          <a:off x="0" y="1584662"/>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Continuous Innovation and Research.</a:t>
          </a:r>
        </a:p>
      </dsp:txBody>
      <dsp:txXfrm>
        <a:off x="0" y="1584662"/>
        <a:ext cx="1796653" cy="1077991"/>
      </dsp:txXfrm>
    </dsp:sp>
    <dsp:sp modelId="{AEE262A2-BAC9-4AF2-BA1D-307A3A4E310F}">
      <dsp:nvSpPr>
        <dsp:cNvPr id="0" name=""/>
        <dsp:cNvSpPr/>
      </dsp:nvSpPr>
      <dsp:spPr>
        <a:xfrm>
          <a:off x="1976318" y="1584662"/>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Scalability and Global Expansion.</a:t>
          </a:r>
        </a:p>
      </dsp:txBody>
      <dsp:txXfrm>
        <a:off x="1976318" y="1584662"/>
        <a:ext cx="1796653" cy="1077991"/>
      </dsp:txXfrm>
    </dsp:sp>
    <dsp:sp modelId="{4787548A-94BA-4670-9D73-66D4301337DC}">
      <dsp:nvSpPr>
        <dsp:cNvPr id="0" name=""/>
        <dsp:cNvSpPr/>
      </dsp:nvSpPr>
      <dsp:spPr>
        <a:xfrm>
          <a:off x="3952636" y="1584662"/>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Regulatory Compliance and Risk Management.</a:t>
          </a:r>
        </a:p>
      </dsp:txBody>
      <dsp:txXfrm>
        <a:off x="3952636" y="1584662"/>
        <a:ext cx="1796653" cy="1077991"/>
      </dsp:txXfrm>
    </dsp:sp>
    <dsp:sp modelId="{75E00BEC-D29A-49ED-9F79-265427529E79}">
      <dsp:nvSpPr>
        <dsp:cNvPr id="0" name=""/>
        <dsp:cNvSpPr/>
      </dsp:nvSpPr>
      <dsp:spPr>
        <a:xfrm>
          <a:off x="988159" y="2842319"/>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Sustainable Practices.</a:t>
          </a:r>
        </a:p>
      </dsp:txBody>
      <dsp:txXfrm>
        <a:off x="988159" y="2842319"/>
        <a:ext cx="1796653" cy="1077991"/>
      </dsp:txXfrm>
    </dsp:sp>
    <dsp:sp modelId="{958998F4-A086-41E6-9544-8C600F4258CA}">
      <dsp:nvSpPr>
        <dsp:cNvPr id="0" name=""/>
        <dsp:cNvSpPr/>
      </dsp:nvSpPr>
      <dsp:spPr>
        <a:xfrm>
          <a:off x="2964477" y="2842319"/>
          <a:ext cx="1796653" cy="10779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Continuous Learning and Adaptation.</a:t>
          </a:r>
        </a:p>
      </dsp:txBody>
      <dsp:txXfrm>
        <a:off x="2964477" y="2842319"/>
        <a:ext cx="1796653" cy="1077991"/>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17/08/2024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themindunleashed.com/2014/01/brain-waves-deeper-states-consciousness.html"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bing.com/images/search?view=detailV2&amp;ccid=%2FQ9tDGS9&amp;id=DF58DE6C37D754A4D11EB97CBB6500925E276592&amp;thid=OIP._Q9tDGS9OdEtHSZ2rnLRCQHaEK&amp;mediaurl=https%3A%2F%2Fi.ytimg.com%2Fvi%2FiWxtd4ACr3A%2Fmaxresdefault.jpg&amp;cdnurl=https%3A%2F%2Fth.bing.com%2Fth%2Fid%2FR.fd0f6d0c64bd39d12d1d2676ae72d109%3Frik%3DkmUnXpIAZbt8uQ%26pid%3DImgRaw%26r%3D0&amp;exph=720&amp;expw=1280&amp;q=brainwaves+theta&amp;simid=608009852040971886&amp;FORM=IRPRST&amp;ck=D15B09C240BFD0BE99F3CC4AEADC5B6A&amp;selectedIndex=27&amp;itb=0&amp;cw=1382&amp;ch=676&amp;ajaxhist=0&amp;ajaxserp=0" TargetMode="External"/><Relationship Id="rId5" Type="http://schemas.openxmlformats.org/officeDocument/2006/relationships/hyperlink" Target="https://www.youtube.com/watch?v=iWxtd4ACr3A" TargetMode="External"/><Relationship Id="rId4" Type="http://schemas.openxmlformats.org/officeDocument/2006/relationships/hyperlink" Target="https://www.bing.com/images/search?view=detailV2&amp;ccid=URmRE04m&amp;id=D6024EE8DD68751CC265767045A7693F251AE9CD&amp;thid=OIP.URmRE04mgjJ_0BCk4bqSQAHaHa&amp;mediaurl=https%3A%2F%2Fth.bing.com%2Fth%2Fid%2FR.511991134e2682327fd010a4e1ba9240%3Frik%3DzekaJT9pp0Vwdg%26riu%3Dhttp%253a%252f%252fthemindunleashed.com%252fwp-content%252fuploads%252f2014%252f01%252fmakingggg.jpg%26ehk%3DlD6ZDzbdrKPOT7X8L37kb2JtQwaF3l65%252fpP%252f0HzQ%252bTo%253d%26risl%3D%26pid%3DImgRaw%26r%3D0&amp;exph=900&amp;expw=900&amp;q=brainwaves&amp;simid=607993883319165815&amp;FORM=IRPRST&amp;ck=747304561C7CB5EA818CD2BD1583CCEE&amp;selectedIndex=52&amp;itb=0&amp;cw=1382&amp;ch=676&amp;ajaxhist=0&amp;ajaxserp=0"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interest.com/pin/628181847997101147/"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bing.com/images/search?view=detailV2&amp;ccid=tim56vVr&amp;id=7759E8448BE973974A805477F35B738C61D3E2F5&amp;thid=OIP.tim56vVrnnOv8HZ5JRz1LAHaEK&amp;mediaurl=https%3A%2F%2Fi.ytimg.com%2Fvi%2FHvmpJtG_4-Q%2Fmaxresdefault.jpg&amp;cdnurl=https%3A%2F%2Fth.bing.com%2Fth%2Fid%2FR.b629b9eaf56b9e73aff07679251cf52c%3Frik%3D9eLTYYxzW%252fN3VA%26pid%3DImgRaw%26r%3D0&amp;exph=720&amp;expw=1280&amp;q=Melodic+Medicine+offers+personalized+sound+therapy+through+subscription-based+platform.&amp;simid=607997817521526871&amp;FORM=IRPRST&amp;ck=B9ACB44FD3D9836A8D0141BF5AF9C1EA&amp;selectedIndex=34&amp;itb=0&amp;cw=1382&amp;ch=676&amp;ajaxhist=0&amp;ajaxserp=0" TargetMode="External"/><Relationship Id="rId5" Type="http://schemas.openxmlformats.org/officeDocument/2006/relationships/hyperlink" Target="https://www.youtube.com/watch?v=HvmpJtG_4-Q" TargetMode="External"/><Relationship Id="rId4" Type="http://schemas.openxmlformats.org/officeDocument/2006/relationships/hyperlink" Target="https://www.bing.com/images/search?view=detailV2&amp;ccid=bNOt0k8m&amp;id=CEF9D5CC962B1CA2AFB5BDD82279B6A9194DA88A&amp;thid=OIP.bNOt0k8ml8NCEycvXDh3lQHaI9&amp;mediaurl=https%3A%2F%2Fi.pinimg.com%2F736x%2Fe0%2F8c%2Fdd%2Fe08cddbd3e8dcb56631d9a7d5f02b308--science-and-nature-vintage-colors.jpg&amp;cdnurl=https%3A%2F%2Fth.bing.com%2Fth%2Fid%2FR.6cd3add24f2697c34213272f5c387795%3Frik%3DiqhNGam2eSLYvQ%26pid%3DImgRaw%26r%3D0&amp;exph=890&amp;expw=736&amp;q=mind+frequencies&amp;simid=608011385334226820&amp;FORM=IRPRST&amp;ck=2D72C9EA13503278BA9F4EBA98B33004&amp;selectedIndex=3&amp;itb=0&amp;cw=1382&amp;ch=676&amp;ajaxhist=0&amp;ajaxserp=0"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echquark.com/2017/06/blockchain-developers-guide-use-cases.html" TargetMode="External"/><Relationship Id="rId7" Type="http://schemas.openxmlformats.org/officeDocument/2006/relationships/hyperlink" Target="https://www.bing.com/search?q=instagram+photo&amp;cvid=8958f625ff504132bd5961265fd7e9e9&amp;gs_lcrp=EgZjaHJvbWUyBggAEEUYOTIGCAEQABhAMgYIAhAAGEAyBggDEAAYQDIGCAQQABhAMgYIBRAAGEAyBggGEAAYQDIGCAcQABhAMgYICBAAGEDSAQg0ODYyajBqNKgCALACAA&amp;FORM=ANAB01&amp;PC=NMT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echxplore.com/news/2020-12-instagram-feature-reels-product-tags.html" TargetMode="External"/><Relationship Id="rId5" Type="http://schemas.openxmlformats.org/officeDocument/2006/relationships/hyperlink" Target="https://www.bing.com/images/search?view=detailV2&amp;ccid=ENIq%2BU2i&amp;id=448BEFF4F280469EB02838416E8E588D3C50ADD0&amp;thid=OIP.ENIq-U2iyx2c51zh5Hv5aAAAAA&amp;mediaurl=https%3A%2F%2Fstatic.vecteezy.com%2Fsystem%2Fresources%2Fpreviews%2F018%2F930%2F698%2Fnon_2x%2Ffacebook-logo-facebook-icon-transparent-free-png.png&amp;cdnurl=https%3A%2F%2Fth.bing.com%2Fth%2Fid%2FR.10d22af94da2cb1d9ce75ce1e47bf968%3Frik%3D0K1QPI1Yjm5BOA%26pid%3DImgRaw%26r%3D0&amp;exph=474&amp;expw=474&amp;q=faceblook+icon&amp;simid=608019373979741375&amp;FORM=IRPRST&amp;ck=6BE68506B0EDB898B413DAC874649BB7&amp;selectedIndex=3&amp;itb=1&amp;cw=1382&amp;ch=676&amp;ajaxhist=0&amp;ajaxserp=0" TargetMode="External"/><Relationship Id="rId4" Type="http://schemas.openxmlformats.org/officeDocument/2006/relationships/hyperlink" Target="https://www.vecteezy.com/png/18930698-facebook-logo-png-facebook-icon-transparent-png"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dpi.com/1444452"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bing.com/images/search?view=detailV2&amp;ccid=5pe8OAWL&amp;id=D120EE8F029316BBD92612B5563E9C1281E89C95&amp;thid=OIP.5pe8OAWLwWAoOgKBQ4OSCwHaFe&amp;mediaurl=https%3A%2F%2Fpub.mdpi-res.com%2Fsensors%2Fsensors-22-00538%2Farticle_deploy%2Fhtml%2Fimages%2Fsensors-22-00538-g001.png%3F1641902643&amp;cdnurl=https%3A%2F%2Fth.bing.com%2Fth%2Fid%2FR.e697bc38058bc160283a02814383920b%3Frik%3DlZzogRKcPla1Eg%26pid%3DImgRaw%26r%3D0&amp;exph=2669&amp;expw=3609&amp;q=Implement+robust+encryption+protocols+to+protect+user+data.+Establish+clear+data+policies+and+use+blockchain-based+smart+contracts+to+enforce+them.+Obtain+explicit+consent+from+users+before+collecting+or+processing+their+data.+Utilize+blockchain+for+secure+and+decentralized+identity+management.+Conduct+regular+audits+to+ensure+compliance+with+data+privacy+regulations.&amp;simid=607989249086357440&amp;FORM=IRPRST&amp;ck=0630A8B9E38E7A9DCD57EA3AED097B69&amp;selectedIndex=35&amp;itb=0&amp;cw=1382&amp;ch=676&amp;ajaxhist=0&amp;ajaxserp=0"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awdepot.co.uk/contributor/kyle-adam/"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bing.com/images/search?view=detailV2&amp;ccid=qG0N1RKg&amp;id=E41C2A0F42C8B3EDB04D248351388ED45335EDE2&amp;thid=OIP.qG0N1RKgn-BWwnfoR72vdQHaC9&amp;mediaurl=https%3A%2F%2Fth.bing.com%2Fth%2Fid%2FR.a86d0dd512a09fe056c277e847bdaf75%3Frik%3D4u01U9SOOFGDJA%26riu%3Dhttp%253a%252f%252fwww.marketsource.com%252fwp-content%252fuploads%252f2019%252f09%252fStrategic-Partnership-Growth.jpg%26ehk%3DVEzvF401%252fViE0B%252fAl%252bSQVgVEENMtihMVRz1URXftPUk%253d%26risl%3D%26pid%3DImgRaw%26r%3D0&amp;exph=459&amp;expw=1151&amp;q=Diversification+of+Revenue+Streams.+Community+Building+and+Engagement.+Strategic+Partnerships+and+Collaborations.+Continuous+Innovation+and+Research.+Scalability+and+Global+Expansion.+Regulatory+Compliance+and+Risk+Management.+Sustainable+Practices.+Continuous+Learning+and+Adaptation.+&amp;simid=608021688961824578&amp;FORM=IRPRST&amp;ck=1E0852E9BC01B4F2D779ED7F79E7A8F8&amp;selectedIndex=56&amp;itb=0&amp;cw=1382&amp;ch=676&amp;ajaxhist=0&amp;ajaxserp=0"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inkedin.com/pulse/e-learning-disruptive-times-zanele-njapha"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ing.com/images/search?view=detailV2&amp;ccid=UF7V35jR&amp;id=9F23BD40515239958ADBD81295E2AB68F4053B61&amp;thid=OIP.UF7V35jRk6sb2waYMo_SYQHaEJ&amp;mediaurl=https%3A%2F%2Fmedia.licdn.com%2Fdms%2Fimage%2FC4D12AQFwY1c2BrmoeA%2Farticle-cover_image-shrink_600_2000%2F0%2F1584340546354%3Fe%3D2147483647%26v%3Dbeta%26t%3DwupRKPjY2u2QV1XlRH06tbWglChQuc-LZy-0FbwU2gU&amp;exph=460&amp;expw=820&amp;q=Emphasize+the+key+learnings+from+the+course%2C+such+as+entrepreneurship%2C+market+analysis%2C+and+strategic+planning.+Reflect+on+how+these+learnings+have+enhanced+your+understanding+of+business+fundamentals+and+prepared+you+for+real-world+challenges.+Outline+specific+strategies+for+applying+these+learnings%2C+including+timelines+and+implementation+plans.+Discuss+the+potential+impact+of+applying+these+learnings+on+your+personal+and+professional+growth.+Conclude+by+expressing+your+commitment+to+continuous+learning+and+improvement+in+your+entrepreneurial+journey.&amp;simid=608054038690689706&amp;form=IRPRST&amp;ck=D5DE771B21BD620ABB6855601389BCE4&amp;selectedindex=0&amp;itb=0&amp;cw=1382&amp;ch=676&amp;ajaxhist=0&amp;ajaxserp=0&amp;vt=0&amp;sim=11&amp;cdnurl=https%3A%2F%2Fth.bing.com%2Fth%2Fid%2FR.505ed5df98d193ab1bdb0698328fd261%3Frik%3DYTsF9Gir4pUS2A%26pid%3DImgRaw%26r%3D0&amp;pivotparams=insightsToken%3Dccid_UWZV2oze*cp_237E43E982BD5DBD95BAFA64E4F04A4F*mid_C454ABDF6760E9FB3803B8F7E1E9F15FAC2E2F98*simid_608047394335719178*thid_OIP.UWZV2ozelBdtFPy5MgMw8gHaEJ&amp;iss=VSI&amp;ajaxhist=0&amp;ajaxserp=0"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r>
              <a:rPr lang="en-US" b="1" i="0" u="sng" dirty="0">
                <a:solidFill>
                  <a:srgbClr val="82C7FF"/>
                </a:solidFill>
                <a:effectLst/>
                <a:highlight>
                  <a:srgbClr val="333333"/>
                </a:highlight>
                <a:latin typeface="Roboto" panose="02000000000000000000" pitchFamily="2" charset="0"/>
                <a:hlinkClick r:id="rId3" tooltip="Преглед на страницата"/>
              </a:rPr>
              <a:t>Brain Waves And The Deeper States Of Consciousness</a:t>
            </a:r>
            <a:r>
              <a:rPr lang="en-US" b="1" i="0" u="sng" dirty="0">
                <a:solidFill>
                  <a:srgbClr val="82C7FF"/>
                </a:solidFill>
                <a:effectLst/>
                <a:highlight>
                  <a:srgbClr val="333333"/>
                </a:highlight>
                <a:latin typeface="Roboto" panose="02000000000000000000" pitchFamily="2" charset="0"/>
              </a:rPr>
              <a:t> </a:t>
            </a:r>
            <a:r>
              <a:rPr lang="en-US" b="1" i="0" u="sng" dirty="0" err="1">
                <a:solidFill>
                  <a:srgbClr val="82C7FF"/>
                </a:solidFill>
                <a:effectLst/>
                <a:highlight>
                  <a:srgbClr val="333333"/>
                </a:highlight>
                <a:latin typeface="Roboto" panose="02000000000000000000" pitchFamily="2" charset="0"/>
              </a:rPr>
              <a:t>TheMindUnleashed</a:t>
            </a:r>
            <a:r>
              <a:rPr lang="en-US" b="1" i="0" u="sng" dirty="0">
                <a:solidFill>
                  <a:srgbClr val="82C7FF"/>
                </a:solidFill>
                <a:effectLst/>
                <a:highlight>
                  <a:srgbClr val="333333"/>
                </a:highlight>
                <a:latin typeface="Roboto" panose="02000000000000000000" pitchFamily="2" charset="0"/>
              </a:rPr>
              <a:t> ;</a:t>
            </a:r>
            <a:r>
              <a:rPr lang="en-GB" b="0" i="0" u="none" strike="noStrike" dirty="0">
                <a:solidFill>
                  <a:srgbClr val="9EC3AE"/>
                </a:solidFill>
                <a:effectLst/>
                <a:highlight>
                  <a:srgbClr val="333333"/>
                </a:highlight>
                <a:latin typeface="Roboto" panose="02000000000000000000" pitchFamily="2" charset="0"/>
              </a:rPr>
              <a:t> Available at</a:t>
            </a:r>
            <a:r>
              <a:rPr lang="en-US" b="0" i="0" u="none" strike="noStrike" dirty="0">
                <a:solidFill>
                  <a:srgbClr val="9EC3AE"/>
                </a:solidFill>
                <a:effectLst/>
                <a:highlight>
                  <a:srgbClr val="333333"/>
                </a:highlight>
                <a:latin typeface="Roboto" panose="02000000000000000000" pitchFamily="2" charset="0"/>
              </a:rPr>
              <a:t>:</a:t>
            </a:r>
            <a:r>
              <a:rPr lang="en-GB" dirty="0">
                <a:hlinkClick r:id="rId4"/>
              </a:rPr>
              <a:t>brainwaves - </a:t>
            </a:r>
            <a:r>
              <a:rPr lang="bg-BG" dirty="0">
                <a:hlinkClick r:id="rId4"/>
              </a:rPr>
              <a:t>Търсене Изображения (</a:t>
            </a:r>
            <a:r>
              <a:rPr lang="en-GB" dirty="0">
                <a:hlinkClick r:id="rId4"/>
              </a:rPr>
              <a:t>bing.com)</a:t>
            </a:r>
            <a:endParaRPr lang="en-GB" dirty="0"/>
          </a:p>
          <a:p>
            <a:r>
              <a:rPr lang="en-GB" dirty="0"/>
              <a:t>Source: </a:t>
            </a:r>
            <a:r>
              <a:rPr lang="en-US" b="1" i="0" u="sng" dirty="0">
                <a:solidFill>
                  <a:srgbClr val="82C7FF"/>
                </a:solidFill>
                <a:effectLst/>
                <a:highlight>
                  <a:srgbClr val="333333"/>
                </a:highlight>
                <a:latin typeface="Roboto" panose="02000000000000000000" pitchFamily="2" charset="0"/>
              </a:rPr>
              <a:t>DEEP THETA BRAINWAVES for Rejuvenation of the Mind &amp; Spirit (8 Hertz ) </a:t>
            </a:r>
            <a:r>
              <a:rPr lang="en-GB" b="0" i="0" u="none" strike="noStrike" dirty="0">
                <a:solidFill>
                  <a:srgbClr val="9EC3AE"/>
                </a:solidFill>
                <a:effectLst/>
                <a:highlight>
                  <a:srgbClr val="333333"/>
                </a:highlight>
                <a:latin typeface="Roboto" panose="02000000000000000000" pitchFamily="2" charset="0"/>
                <a:hlinkClick r:id="rId5" tooltip="Преглед на страницата"/>
              </a:rPr>
              <a:t>youtube.com</a:t>
            </a:r>
            <a:r>
              <a:rPr lang="en-GB" b="0" i="0" u="none" strike="noStrike" dirty="0">
                <a:solidFill>
                  <a:srgbClr val="9EC3AE"/>
                </a:solidFill>
                <a:effectLst/>
                <a:highlight>
                  <a:srgbClr val="333333"/>
                </a:highlight>
                <a:latin typeface="Roboto" panose="02000000000000000000" pitchFamily="2" charset="0"/>
              </a:rPr>
              <a:t> ; Available at: </a:t>
            </a:r>
            <a:r>
              <a:rPr lang="en-GB" dirty="0">
                <a:hlinkClick r:id="rId6"/>
              </a:rPr>
              <a:t>brainwaves theta - </a:t>
            </a:r>
            <a:r>
              <a:rPr lang="bg-BG" dirty="0">
                <a:hlinkClick r:id="rId6"/>
              </a:rPr>
              <a:t>Търсене Изображения (</a:t>
            </a:r>
            <a:r>
              <a:rPr lang="en-GB" dirty="0">
                <a:hlinkClick r:id="rId6"/>
              </a:rPr>
              <a:t>bing.com)</a:t>
            </a:r>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2</a:t>
            </a:fld>
            <a:endParaRPr lang="en-GB"/>
          </a:p>
        </p:txBody>
      </p:sp>
    </p:spTree>
    <p:extLst>
      <p:ext uri="{BB962C8B-B14F-4D97-AF65-F5344CB8AC3E}">
        <p14:creationId xmlns:p14="http://schemas.microsoft.com/office/powerpoint/2010/main" val="2145170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r>
              <a:rPr lang="en-GB" b="0" i="0" u="none" strike="noStrike" dirty="0">
                <a:solidFill>
                  <a:srgbClr val="9EC3AE"/>
                </a:solidFill>
                <a:effectLst/>
                <a:highlight>
                  <a:srgbClr val="333333"/>
                </a:highlight>
                <a:latin typeface="Roboto" panose="02000000000000000000" pitchFamily="2" charset="0"/>
                <a:hlinkClick r:id="rId3" tooltip="Преглед на страницата"/>
              </a:rPr>
              <a:t>Pinterest</a:t>
            </a:r>
            <a:r>
              <a:rPr lang="en-GB" b="0" i="0" u="none" strike="noStrike" dirty="0">
                <a:solidFill>
                  <a:srgbClr val="9EC3AE"/>
                </a:solidFill>
                <a:effectLst/>
                <a:highlight>
                  <a:srgbClr val="333333"/>
                </a:highlight>
                <a:latin typeface="Roboto" panose="02000000000000000000" pitchFamily="2" charset="0"/>
              </a:rPr>
              <a:t> ; Available at: </a:t>
            </a:r>
            <a:r>
              <a:rPr lang="en-GB" dirty="0">
                <a:hlinkClick r:id="rId4"/>
              </a:rPr>
              <a:t>mind frequencies - </a:t>
            </a:r>
            <a:r>
              <a:rPr lang="bg-BG" dirty="0">
                <a:hlinkClick r:id="rId4"/>
              </a:rPr>
              <a:t>Търсене Изображения (</a:t>
            </a:r>
            <a:r>
              <a:rPr lang="en-GB" dirty="0">
                <a:hlinkClick r:id="rId4"/>
              </a:rPr>
              <a:t>bing.com)</a:t>
            </a:r>
            <a:endParaRPr lang="en-GB" dirty="0"/>
          </a:p>
          <a:p>
            <a:r>
              <a:rPr lang="en-GB" dirty="0"/>
              <a:t>Source</a:t>
            </a:r>
            <a:r>
              <a:rPr lang="bg-BG" dirty="0"/>
              <a:t>: </a:t>
            </a:r>
            <a:r>
              <a:rPr lang="en-US" b="1" i="0" u="sng" dirty="0">
                <a:solidFill>
                  <a:srgbClr val="82C7FF"/>
                </a:solidFill>
                <a:effectLst/>
                <a:highlight>
                  <a:srgbClr val="333333"/>
                </a:highlight>
                <a:latin typeface="Roboto" panose="02000000000000000000" pitchFamily="2" charset="0"/>
                <a:hlinkClick r:id="rId5" tooltip="Преглед на страницата"/>
              </a:rPr>
              <a:t>Melodic Medicine: Healing Sad Souls, Relaxing Minds, &amp; Fighting ...</a:t>
            </a:r>
            <a:r>
              <a:rPr lang="bg-BG" b="1" i="0" u="sng" dirty="0">
                <a:solidFill>
                  <a:srgbClr val="82C7FF"/>
                </a:solidFill>
                <a:effectLst/>
                <a:highlight>
                  <a:srgbClr val="333333"/>
                </a:highlight>
                <a:latin typeface="Roboto" panose="02000000000000000000" pitchFamily="2" charset="0"/>
              </a:rPr>
              <a:t> </a:t>
            </a:r>
            <a:r>
              <a:rPr lang="en-US" b="1" i="0" u="sng" dirty="0">
                <a:solidFill>
                  <a:srgbClr val="82C7FF"/>
                </a:solidFill>
                <a:effectLst/>
                <a:highlight>
                  <a:srgbClr val="333333"/>
                </a:highlight>
                <a:latin typeface="Roboto" panose="02000000000000000000" pitchFamily="2" charset="0"/>
              </a:rPr>
              <a:t>YouTube ; Available at:</a:t>
            </a:r>
            <a:r>
              <a:rPr lang="en-GB" dirty="0">
                <a:hlinkClick r:id="rId6"/>
              </a:rPr>
              <a:t>Melodic Medicine offers personalized sound therapy through subscription-based platform. - </a:t>
            </a:r>
            <a:r>
              <a:rPr lang="bg-BG" dirty="0">
                <a:hlinkClick r:id="rId6"/>
              </a:rPr>
              <a:t>Търсене Изображения (</a:t>
            </a:r>
            <a:r>
              <a:rPr lang="en-GB" dirty="0">
                <a:hlinkClick r:id="rId6"/>
              </a:rPr>
              <a:t>bing.com)</a:t>
            </a:r>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5</a:t>
            </a:fld>
            <a:endParaRPr lang="en-GB"/>
          </a:p>
        </p:txBody>
      </p:sp>
    </p:spTree>
    <p:extLst>
      <p:ext uri="{BB962C8B-B14F-4D97-AF65-F5344CB8AC3E}">
        <p14:creationId xmlns:p14="http://schemas.microsoft.com/office/powerpoint/2010/main" val="19697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r>
              <a:rPr lang="en-US" b="1" i="0" u="sng" dirty="0" err="1">
                <a:solidFill>
                  <a:srgbClr val="82C7FF"/>
                </a:solidFill>
                <a:effectLst/>
                <a:highlight>
                  <a:srgbClr val="333333"/>
                </a:highlight>
                <a:latin typeface="Roboto" panose="02000000000000000000" pitchFamily="2" charset="0"/>
                <a:hlinkClick r:id="rId3" tooltip="Преглед на страницата"/>
              </a:rPr>
              <a:t>BlockChain</a:t>
            </a:r>
            <a:r>
              <a:rPr lang="en-US" b="1" i="0" u="sng" dirty="0">
                <a:solidFill>
                  <a:srgbClr val="82C7FF"/>
                </a:solidFill>
                <a:effectLst/>
                <a:highlight>
                  <a:srgbClr val="333333"/>
                </a:highlight>
                <a:latin typeface="Roboto" panose="02000000000000000000" pitchFamily="2" charset="0"/>
                <a:hlinkClick r:id="rId3" tooltip="Преглед на страницата"/>
              </a:rPr>
              <a:t> : Developer's Guide &amp; Use Cases - Tech Quark</a:t>
            </a:r>
            <a:r>
              <a:rPr lang="en-US" b="1" i="0" u="sng" dirty="0">
                <a:solidFill>
                  <a:srgbClr val="82C7FF"/>
                </a:solidFill>
                <a:effectLst/>
                <a:highlight>
                  <a:srgbClr val="333333"/>
                </a:highlight>
                <a:latin typeface="Roboto" panose="02000000000000000000" pitchFamily="2" charset="0"/>
              </a:rPr>
              <a:t> ; Available at: </a:t>
            </a:r>
            <a:r>
              <a:rPr lang="en-US" dirty="0" err="1">
                <a:hlinkClick r:id="rId3"/>
              </a:rPr>
              <a:t>BlockChain</a:t>
            </a:r>
            <a:r>
              <a:rPr lang="en-US" dirty="0">
                <a:hlinkClick r:id="rId3"/>
              </a:rPr>
              <a:t> : Developer's Guide &amp; Use Cases - Tech Quark</a:t>
            </a:r>
            <a:endParaRPr lang="en-US" dirty="0"/>
          </a:p>
          <a:p>
            <a:r>
              <a:rPr lang="en-GB" dirty="0"/>
              <a:t>Source: </a:t>
            </a:r>
            <a:r>
              <a:rPr lang="en-GB" b="0" i="0" u="none" strike="noStrike" dirty="0">
                <a:solidFill>
                  <a:srgbClr val="9EC3AE"/>
                </a:solidFill>
                <a:effectLst/>
                <a:highlight>
                  <a:srgbClr val="333333"/>
                </a:highlight>
                <a:latin typeface="Roboto" panose="02000000000000000000" pitchFamily="2" charset="0"/>
                <a:hlinkClick r:id="rId4" tooltip="Преглед на страницата"/>
              </a:rPr>
              <a:t>vecteezy.com</a:t>
            </a:r>
            <a:r>
              <a:rPr lang="en-GB" b="0" i="0" u="none" strike="noStrike" dirty="0">
                <a:solidFill>
                  <a:srgbClr val="9EC3AE"/>
                </a:solidFill>
                <a:effectLst/>
                <a:highlight>
                  <a:srgbClr val="333333"/>
                </a:highlight>
                <a:latin typeface="Roboto" panose="02000000000000000000" pitchFamily="2" charset="0"/>
              </a:rPr>
              <a:t> ; Available at: </a:t>
            </a:r>
            <a:r>
              <a:rPr lang="en-GB" dirty="0" err="1">
                <a:hlinkClick r:id="rId5"/>
              </a:rPr>
              <a:t>faceblook</a:t>
            </a:r>
            <a:r>
              <a:rPr lang="en-GB" dirty="0">
                <a:hlinkClick r:id="rId5"/>
              </a:rPr>
              <a:t> icon - </a:t>
            </a:r>
            <a:r>
              <a:rPr lang="bg-BG" dirty="0">
                <a:hlinkClick r:id="rId5"/>
              </a:rPr>
              <a:t>Търсене Изображения (</a:t>
            </a:r>
            <a:r>
              <a:rPr lang="en-GB" dirty="0">
                <a:hlinkClick r:id="rId5"/>
              </a:rPr>
              <a:t>bing.com)</a:t>
            </a:r>
            <a:endParaRPr lang="en-GB" dirty="0"/>
          </a:p>
          <a:p>
            <a:r>
              <a:rPr lang="en-GB" dirty="0"/>
              <a:t>Source: </a:t>
            </a:r>
            <a:r>
              <a:rPr lang="en-GB" b="0" i="0" u="none" strike="noStrike" dirty="0">
                <a:solidFill>
                  <a:srgbClr val="9EC3AE"/>
                </a:solidFill>
                <a:effectLst/>
                <a:highlight>
                  <a:srgbClr val="333333"/>
                </a:highlight>
                <a:latin typeface="Roboto" panose="02000000000000000000" pitchFamily="2" charset="0"/>
                <a:hlinkClick r:id="rId6" tooltip="Преглед на страницата"/>
              </a:rPr>
              <a:t>techxplore.com</a:t>
            </a:r>
            <a:r>
              <a:rPr lang="en-GB" b="0" i="0" u="none" strike="noStrike" dirty="0">
                <a:solidFill>
                  <a:srgbClr val="9EC3AE"/>
                </a:solidFill>
                <a:effectLst/>
                <a:highlight>
                  <a:srgbClr val="333333"/>
                </a:highlight>
                <a:latin typeface="Roboto" panose="02000000000000000000" pitchFamily="2" charset="0"/>
              </a:rPr>
              <a:t> ; Available at: </a:t>
            </a:r>
            <a:r>
              <a:rPr lang="en-GB" dirty="0" err="1">
                <a:hlinkClick r:id="rId7"/>
              </a:rPr>
              <a:t>instagram</a:t>
            </a:r>
            <a:r>
              <a:rPr lang="en-GB" dirty="0">
                <a:hlinkClick r:id="rId7"/>
              </a:rPr>
              <a:t> photo - </a:t>
            </a:r>
            <a:r>
              <a:rPr lang="bg-BG" dirty="0">
                <a:hlinkClick r:id="rId7"/>
              </a:rPr>
              <a:t>Търсене (</a:t>
            </a:r>
            <a:r>
              <a:rPr lang="en-GB" dirty="0">
                <a:hlinkClick r:id="rId7"/>
              </a:rPr>
              <a:t>bing.com)</a:t>
            </a:r>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6</a:t>
            </a:fld>
            <a:endParaRPr lang="en-GB"/>
          </a:p>
        </p:txBody>
      </p:sp>
    </p:spTree>
    <p:extLst>
      <p:ext uri="{BB962C8B-B14F-4D97-AF65-F5344CB8AC3E}">
        <p14:creationId xmlns:p14="http://schemas.microsoft.com/office/powerpoint/2010/main" val="2762715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Source: </a:t>
            </a:r>
            <a:r>
              <a:rPr lang="en-GB" b="1" i="0" dirty="0">
                <a:solidFill>
                  <a:srgbClr val="4F5671"/>
                </a:solidFill>
                <a:effectLst/>
                <a:highlight>
                  <a:srgbClr val="FFFFFF"/>
                </a:highlight>
                <a:latin typeface="Arial" panose="020B0604020202020204" pitchFamily="34" charset="0"/>
              </a:rPr>
              <a:t>Alok Mishra </a:t>
            </a:r>
            <a:r>
              <a:rPr lang="en-GB" b="0" i="0" u="none" strike="noStrike" dirty="0">
                <a:solidFill>
                  <a:srgbClr val="9EC3AE"/>
                </a:solidFill>
                <a:effectLst/>
                <a:highlight>
                  <a:srgbClr val="333333"/>
                </a:highlight>
                <a:latin typeface="Roboto" panose="02000000000000000000" pitchFamily="2" charset="0"/>
                <a:hlinkClick r:id="rId3" tooltip="Преглед на страницата"/>
              </a:rPr>
              <a:t>mdpi.com</a:t>
            </a:r>
            <a:r>
              <a:rPr lang="en-GB" b="0" i="0" u="none" strike="noStrike" dirty="0">
                <a:solidFill>
                  <a:srgbClr val="9EC3AE"/>
                </a:solidFill>
                <a:effectLst/>
                <a:highlight>
                  <a:srgbClr val="333333"/>
                </a:highlight>
                <a:latin typeface="Roboto" panose="02000000000000000000" pitchFamily="2" charset="0"/>
              </a:rPr>
              <a:t> ; Available at: </a:t>
            </a:r>
            <a:r>
              <a:rPr lang="en-GB" dirty="0">
                <a:hlinkClick r:id="rId4"/>
              </a:rPr>
              <a:t>Implement robust encryption protocols to protect user data. Establish clear data policies and use blockchain-based smart contracts to enforce them. Obtain explicit consent from users before collecting or processing their data. Utilize blockchain for secure and decentralized identity management. Conduct regular audits to ensure compliance with data privacy regulations. - </a:t>
            </a:r>
            <a:r>
              <a:rPr lang="bg-BG" dirty="0">
                <a:hlinkClick r:id="rId4"/>
              </a:rPr>
              <a:t>Търсене Изображения (</a:t>
            </a:r>
            <a:r>
              <a:rPr lang="en-GB" dirty="0">
                <a:hlinkClick r:id="rId4"/>
              </a:rPr>
              <a:t>bing.com)</a:t>
            </a:r>
            <a:r>
              <a:rPr lang="en-GB" b="0" i="0" u="none" strike="noStrike" dirty="0">
                <a:solidFill>
                  <a:srgbClr val="9EC3AE"/>
                </a:solidFill>
                <a:effectLst/>
                <a:highlight>
                  <a:srgbClr val="333333"/>
                </a:highlight>
                <a:latin typeface="Roboto" panose="02000000000000000000" pitchFamily="2"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7</a:t>
            </a:fld>
            <a:endParaRPr lang="en-GB"/>
          </a:p>
        </p:txBody>
      </p:sp>
    </p:spTree>
    <p:extLst>
      <p:ext uri="{BB962C8B-B14F-4D97-AF65-F5344CB8AC3E}">
        <p14:creationId xmlns:p14="http://schemas.microsoft.com/office/powerpoint/2010/main" val="4288349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Source: </a:t>
            </a:r>
            <a:r>
              <a:rPr lang="en-GB" b="1" i="0" u="none" strike="noStrike" dirty="0">
                <a:solidFill>
                  <a:srgbClr val="88ABAC"/>
                </a:solidFill>
                <a:effectLst/>
                <a:latin typeface="Open Sans" panose="020B0606030504020204" pitchFamily="34" charset="0"/>
                <a:hlinkClick r:id="rId3"/>
              </a:rPr>
              <a:t>Kyle Adam</a:t>
            </a:r>
            <a:r>
              <a:rPr lang="en-GB" b="0" i="0" u="none" strike="noStrike" dirty="0">
                <a:solidFill>
                  <a:srgbClr val="000000"/>
                </a:solidFill>
                <a:effectLst/>
                <a:highlight>
                  <a:srgbClr val="E6E7E8"/>
                </a:highlight>
                <a:latin typeface="Open Sans" panose="020F0502020204030204" pitchFamily="34" charset="0"/>
              </a:rPr>
              <a:t> </a:t>
            </a:r>
            <a:r>
              <a:rPr lang="en-US" b="0" i="0" dirty="0">
                <a:solidFill>
                  <a:srgbClr val="333333"/>
                </a:solidFill>
                <a:effectLst/>
                <a:latin typeface="Open Sans" panose="020B0606030504020204" pitchFamily="34" charset="0"/>
              </a:rPr>
              <a:t>What is a Partnership Agreement? ;  Available at: </a:t>
            </a:r>
            <a:r>
              <a:rPr lang="en-US" dirty="0">
                <a:hlinkClick r:id="rId4"/>
              </a:rPr>
              <a:t>Diversification of Revenue Streams. Community Building and Engagement. Strategic Partnerships and Collaborations. Continuous Innovation and Research. Scalability and Global Expansion. Regulatory Compliance and Risk Management. Sustainable Practices. Continuous Learning and Adaptation. - </a:t>
            </a:r>
            <a:r>
              <a:rPr lang="en-US" dirty="0" err="1">
                <a:hlinkClick r:id="rId4"/>
              </a:rPr>
              <a:t>Търсене</a:t>
            </a:r>
            <a:r>
              <a:rPr lang="en-US" dirty="0">
                <a:hlinkClick r:id="rId4"/>
              </a:rPr>
              <a:t> </a:t>
            </a:r>
            <a:r>
              <a:rPr lang="en-US" dirty="0" err="1">
                <a:hlinkClick r:id="rId4"/>
              </a:rPr>
              <a:t>Изображения</a:t>
            </a:r>
            <a:r>
              <a:rPr lang="en-US" dirty="0">
                <a:hlinkClick r:id="rId4"/>
              </a:rPr>
              <a:t> (bing.com)</a:t>
            </a:r>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8</a:t>
            </a:fld>
            <a:endParaRPr lang="en-GB"/>
          </a:p>
        </p:txBody>
      </p:sp>
    </p:spTree>
    <p:extLst>
      <p:ext uri="{BB962C8B-B14F-4D97-AF65-F5344CB8AC3E}">
        <p14:creationId xmlns:p14="http://schemas.microsoft.com/office/powerpoint/2010/main" val="645935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Source: </a:t>
            </a:r>
            <a:r>
              <a:rPr lang="en-GB" b="0" i="0" u="none" strike="noStrike" dirty="0" err="1">
                <a:solidFill>
                  <a:srgbClr val="9EC3AE"/>
                </a:solidFill>
                <a:effectLst/>
                <a:highlight>
                  <a:srgbClr val="333333"/>
                </a:highlight>
                <a:latin typeface="Roboto" panose="02000000000000000000" pitchFamily="2" charset="0"/>
                <a:hlinkClick r:id="rId3" tooltip="Преглед на страницата"/>
              </a:rPr>
              <a:t>linkedin.com</a:t>
            </a:r>
            <a:r>
              <a:rPr lang="en-GB" b="0" i="0" u="none" strike="noStrike" dirty="0" err="1">
                <a:solidFill>
                  <a:srgbClr val="9EC3AE"/>
                </a:solidFill>
                <a:effectLst/>
                <a:highlight>
                  <a:srgbClr val="333333"/>
                </a:highlight>
                <a:latin typeface="Roboto" panose="02000000000000000000" pitchFamily="2" charset="0"/>
              </a:rPr>
              <a:t>;Available</a:t>
            </a:r>
            <a:r>
              <a:rPr lang="en-GB" b="0" i="0" u="none" strike="noStrike" dirty="0">
                <a:solidFill>
                  <a:srgbClr val="9EC3AE"/>
                </a:solidFill>
                <a:effectLst/>
                <a:highlight>
                  <a:srgbClr val="333333"/>
                </a:highlight>
                <a:latin typeface="Roboto" panose="02000000000000000000" pitchFamily="2" charset="0"/>
              </a:rPr>
              <a:t> at: </a:t>
            </a:r>
            <a:r>
              <a:rPr lang="en-US" dirty="0">
                <a:hlinkClick r:id="rId4"/>
              </a:rPr>
              <a:t>Emphasize the key learnings from the course, such as entrepreneurship, market analysis, and strategic planning. Reflect on how these learnings have enhanced your understanding of business fundamentals and prepared you for real-world challenges. Outline specific strategies for applying these learnings, including timelines and implementation plans. Discuss the potential impact of applying these learnings on your personal and professional growth. Conclude by expressing your commitment to continuous learning and improvement in your entrepreneurial journey. - </a:t>
            </a:r>
            <a:r>
              <a:rPr lang="en-US" dirty="0" err="1">
                <a:hlinkClick r:id="rId4"/>
              </a:rPr>
              <a:t>Търсене</a:t>
            </a:r>
            <a:r>
              <a:rPr lang="en-US" dirty="0">
                <a:hlinkClick r:id="rId4"/>
              </a:rPr>
              <a:t> </a:t>
            </a:r>
            <a:r>
              <a:rPr lang="en-US" dirty="0" err="1">
                <a:hlinkClick r:id="rId4"/>
              </a:rPr>
              <a:t>Изображения</a:t>
            </a:r>
            <a:r>
              <a:rPr lang="en-US" dirty="0">
                <a:hlinkClick r:id="rId4"/>
              </a:rPr>
              <a:t> (bing.com)</a:t>
            </a:r>
            <a:endParaRPr lang="en-GB" dirty="0"/>
          </a:p>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9</a:t>
            </a:fld>
            <a:endParaRPr lang="en-GB"/>
          </a:p>
        </p:txBody>
      </p:sp>
    </p:spTree>
    <p:extLst>
      <p:ext uri="{BB962C8B-B14F-4D97-AF65-F5344CB8AC3E}">
        <p14:creationId xmlns:p14="http://schemas.microsoft.com/office/powerpoint/2010/main" val="2907078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42B6C-87E8-4917-BD1C-F2F9A8F09EAF}" type="slidenum">
              <a:rPr lang="en-GB" smtClean="0"/>
              <a:pPr/>
              <a:t>10</a:t>
            </a:fld>
            <a:endParaRPr lang="en-GB"/>
          </a:p>
        </p:txBody>
      </p:sp>
    </p:spTree>
    <p:extLst>
      <p:ext uri="{BB962C8B-B14F-4D97-AF65-F5344CB8AC3E}">
        <p14:creationId xmlns:p14="http://schemas.microsoft.com/office/powerpoint/2010/main" val="563799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711006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84149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ADF8E8A-B492-471A-898E-C5AF3C220281}" type="datetimeFigureOut">
              <a:rPr lang="en-GB" smtClean="0"/>
              <a:pPr/>
              <a:t>17/08/2024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144338411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596822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889937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792248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17102744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5170749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45035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DF8E8A-B492-471A-898E-C5AF3C220281}" type="datetimeFigureOut">
              <a:rPr lang="en-GB" smtClean="0"/>
              <a:pPr/>
              <a:t>17/08/2024</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117224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EADF8E8A-B492-471A-898E-C5AF3C220281}" type="datetimeFigureOut">
              <a:rPr lang="en-GB" smtClean="0"/>
              <a:pPr/>
              <a:t>17/08/2024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047706361"/>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ADF8E8A-B492-471A-898E-C5AF3C220281}" type="datetimeFigureOut">
              <a:rPr lang="en-GB" smtClean="0"/>
              <a:pPr/>
              <a:t>17/08/2024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184550291"/>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3.png"/><Relationship Id="rId7"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2.pn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3.jpe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stretch>
            <a:fillRect/>
          </a:stretch>
        </p:blipFill>
        <p:spPr>
          <a:xfrm>
            <a:off x="4764778" y="212069"/>
            <a:ext cx="2662444" cy="986090"/>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594360" y="1335319"/>
            <a:ext cx="11235690" cy="4031873"/>
          </a:xfrm>
          <a:prstGeom prst="rect">
            <a:avLst/>
          </a:prstGeom>
        </p:spPr>
        <p:txBody>
          <a:bodyPr wrap="square">
            <a:spAutoFit/>
          </a:bodyPr>
          <a:lstStyle/>
          <a:p>
            <a:pPr algn="ctr"/>
            <a:r>
              <a:rPr lang="en-GB" sz="3200" b="1" dirty="0">
                <a:solidFill>
                  <a:schemeClr val="bg1"/>
                </a:solidFill>
                <a:latin typeface="Arial" panose="020B0604020202020204" pitchFamily="34" charset="0"/>
                <a:cs typeface="Arial" panose="020B0604020202020204" pitchFamily="34" charset="0"/>
              </a:rPr>
              <a:t>Module code: BMSW6102</a:t>
            </a:r>
          </a:p>
          <a:p>
            <a:pPr algn="ctr"/>
            <a:endParaRPr lang="en-GB" sz="3200" b="1" dirty="0">
              <a:solidFill>
                <a:schemeClr val="bg1"/>
              </a:solidFill>
              <a:latin typeface="Arial" panose="020B0604020202020204" pitchFamily="34" charset="0"/>
              <a:cs typeface="Arial" panose="020B0604020202020204" pitchFamily="34" charset="0"/>
            </a:endParaRPr>
          </a:p>
          <a:p>
            <a:pPr algn="ctr"/>
            <a:r>
              <a:rPr lang="en-GB" sz="3200" b="1" dirty="0">
                <a:solidFill>
                  <a:schemeClr val="bg1"/>
                </a:solidFill>
                <a:latin typeface="Arial" panose="020B0604020202020204" pitchFamily="34" charset="0"/>
                <a:cs typeface="Arial" panose="020B0604020202020204" pitchFamily="34" charset="0"/>
              </a:rPr>
              <a:t>Student name: Miroslav Grigorov</a:t>
            </a:r>
          </a:p>
          <a:p>
            <a:pPr algn="ctr"/>
            <a:r>
              <a:rPr lang="en-GB" sz="3200" b="1" dirty="0">
                <a:solidFill>
                  <a:schemeClr val="bg1"/>
                </a:solidFill>
                <a:latin typeface="Arial" panose="020B0604020202020204" pitchFamily="34" charset="0"/>
                <a:cs typeface="Arial" panose="020B0604020202020204" pitchFamily="34" charset="0"/>
              </a:rPr>
              <a:t>Student ID: 2120340</a:t>
            </a:r>
          </a:p>
          <a:p>
            <a:pPr algn="ctr"/>
            <a:r>
              <a:rPr lang="en-GB" sz="3200" b="1" dirty="0">
                <a:solidFill>
                  <a:schemeClr val="bg1"/>
                </a:solidFill>
                <a:latin typeface="Arial" panose="020B0604020202020204" pitchFamily="34" charset="0"/>
                <a:cs typeface="Arial" panose="020B0604020202020204" pitchFamily="34" charset="0"/>
              </a:rPr>
              <a:t>Lecturer: </a:t>
            </a:r>
            <a:r>
              <a:rPr lang="en-GB" sz="3200" b="1" i="0" dirty="0">
                <a:solidFill>
                  <a:schemeClr val="bg1"/>
                </a:solidFill>
                <a:effectLst/>
                <a:latin typeface="Arial" panose="020B0604020202020204" pitchFamily="34" charset="0"/>
                <a:cs typeface="Arial" panose="020B0604020202020204" pitchFamily="34" charset="0"/>
              </a:rPr>
              <a:t>Dr </a:t>
            </a:r>
            <a:r>
              <a:rPr lang="en-GB" sz="3200" b="1" i="0" dirty="0" err="1">
                <a:solidFill>
                  <a:schemeClr val="bg1"/>
                </a:solidFill>
                <a:effectLst/>
                <a:latin typeface="Arial" panose="020B0604020202020204" pitchFamily="34" charset="0"/>
                <a:cs typeface="Arial" panose="020B0604020202020204" pitchFamily="34" charset="0"/>
              </a:rPr>
              <a:t>Piyumika</a:t>
            </a:r>
            <a:r>
              <a:rPr lang="en-GB" sz="3200" b="1" i="0" dirty="0">
                <a:solidFill>
                  <a:schemeClr val="bg1"/>
                </a:solidFill>
                <a:effectLst/>
                <a:latin typeface="Arial" panose="020B0604020202020204" pitchFamily="34" charset="0"/>
                <a:cs typeface="Arial" panose="020B0604020202020204" pitchFamily="34" charset="0"/>
              </a:rPr>
              <a:t> K. Gamage </a:t>
            </a:r>
          </a:p>
          <a:p>
            <a:pPr algn="ctr"/>
            <a:endParaRPr lang="en-GB" sz="3200" b="1" i="0" dirty="0">
              <a:solidFill>
                <a:schemeClr val="bg1"/>
              </a:solidFill>
              <a:effectLst/>
              <a:latin typeface="Arial" panose="020B0604020202020204" pitchFamily="34" charset="0"/>
              <a:cs typeface="Arial" panose="020B0604020202020204" pitchFamily="34" charset="0"/>
            </a:endParaRPr>
          </a:p>
          <a:p>
            <a:pPr algn="ctr"/>
            <a:r>
              <a:rPr lang="en-US" sz="3200" b="1" dirty="0">
                <a:solidFill>
                  <a:schemeClr val="bg1"/>
                </a:solidFill>
                <a:latin typeface="Arial" panose="020B0604020202020204" pitchFamily="34" charset="0"/>
                <a:cs typeface="Arial" panose="020B0604020202020204" pitchFamily="34" charset="0"/>
              </a:rPr>
              <a:t>Developing Innovation and Creativity for Business Advantage </a:t>
            </a:r>
            <a:endParaRPr lang="en-GB" sz="32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542925" y="398463"/>
            <a:ext cx="10972800" cy="1143000"/>
          </a:xfrm>
        </p:spPr>
        <p:txBody>
          <a:bodyPr>
            <a:normAutofit fontScale="90000"/>
          </a:bodyPr>
          <a:lstStyle/>
          <a:p>
            <a:pPr marL="0" indent="0">
              <a:buNone/>
            </a:pPr>
            <a:br>
              <a:rPr lang="en-US" u="sng" dirty="0"/>
            </a:br>
            <a:br>
              <a:rPr lang="en-GB" sz="44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br>
            <a:endParaRPr lang="en-US" dirty="0">
              <a:highlight>
                <a:srgbClr val="FFFF00"/>
              </a:highlight>
            </a:endParaRPr>
          </a:p>
        </p:txBody>
      </p:sp>
      <p:pic>
        <p:nvPicPr>
          <p:cNvPr id="5" name="Picture 4" descr="A black background with blue text&#10;&#10;Description automatically generated">
            <a:extLst>
              <a:ext uri="{FF2B5EF4-FFF2-40B4-BE49-F238E27FC236}">
                <a16:creationId xmlns:a16="http://schemas.microsoft.com/office/drawing/2014/main" id="{8118B131-0011-8E3B-0082-2EC5F83D43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2505" y="267970"/>
            <a:ext cx="5661230" cy="1403985"/>
          </a:xfrm>
          <a:prstGeom prst="rect">
            <a:avLst/>
          </a:prstGeom>
        </p:spPr>
      </p:pic>
      <p:sp>
        <p:nvSpPr>
          <p:cNvPr id="6" name="TextBox 5">
            <a:extLst>
              <a:ext uri="{FF2B5EF4-FFF2-40B4-BE49-F238E27FC236}">
                <a16:creationId xmlns:a16="http://schemas.microsoft.com/office/drawing/2014/main" id="{40740679-7D0B-B36B-448C-D14633E26BDB}"/>
              </a:ext>
            </a:extLst>
          </p:cNvPr>
          <p:cNvSpPr txBox="1"/>
          <p:nvPr/>
        </p:nvSpPr>
        <p:spPr>
          <a:xfrm>
            <a:off x="3265385" y="2057400"/>
            <a:ext cx="5021365"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Harmonizing Health Through Sound Therapy</a:t>
            </a:r>
            <a:endParaRPr lang="en-GB" dirty="0">
              <a:latin typeface="Arial" panose="020B0604020202020204" pitchFamily="34" charset="0"/>
              <a:cs typeface="Arial" panose="020B0604020202020204" pitchFamily="34" charset="0"/>
            </a:endParaRPr>
          </a:p>
        </p:txBody>
      </p:sp>
      <p:pic>
        <p:nvPicPr>
          <p:cNvPr id="8" name="Picture 7" descr="A cartoon of a child with brain waves and musical notes&#10;&#10;Description automatically generated">
            <a:extLst>
              <a:ext uri="{FF2B5EF4-FFF2-40B4-BE49-F238E27FC236}">
                <a16:creationId xmlns:a16="http://schemas.microsoft.com/office/drawing/2014/main" id="{E83404D7-3A41-B0A0-45C9-90F36C5C41E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86610" y="2034540"/>
            <a:ext cx="3207740" cy="2000250"/>
          </a:xfrm>
          <a:prstGeom prst="rect">
            <a:avLst/>
          </a:prstGeom>
        </p:spPr>
      </p:pic>
      <p:sp>
        <p:nvSpPr>
          <p:cNvPr id="9" name="TextBox 8">
            <a:extLst>
              <a:ext uri="{FF2B5EF4-FFF2-40B4-BE49-F238E27FC236}">
                <a16:creationId xmlns:a16="http://schemas.microsoft.com/office/drawing/2014/main" id="{5B5E6852-1CFD-8C0F-AFAF-8CDC045D2CAA}"/>
              </a:ext>
            </a:extLst>
          </p:cNvPr>
          <p:cNvSpPr txBox="1"/>
          <p:nvPr/>
        </p:nvSpPr>
        <p:spPr>
          <a:xfrm>
            <a:off x="3950647" y="2624980"/>
            <a:ext cx="5021365"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Melodic Medicine is an online groundbreaking platform at the forefront of holistic wellness.</a:t>
            </a:r>
            <a:endParaRPr lang="en-GB" dirty="0">
              <a:latin typeface="Arial" panose="020B0604020202020204" pitchFamily="34" charset="0"/>
              <a:cs typeface="Arial" panose="020B0604020202020204" pitchFamily="34" charset="0"/>
            </a:endParaRPr>
          </a:p>
        </p:txBody>
      </p:sp>
      <p:pic>
        <p:nvPicPr>
          <p:cNvPr id="11" name="Picture 10" descr="A diagram of a variety of states&#10;&#10;Description automatically generated with medium confidence">
            <a:extLst>
              <a:ext uri="{FF2B5EF4-FFF2-40B4-BE49-F238E27FC236}">
                <a16:creationId xmlns:a16="http://schemas.microsoft.com/office/drawing/2014/main" id="{3FC6D2B9-6A10-EC15-AE57-E56E5AE057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224337"/>
            <a:ext cx="4877156" cy="2633664"/>
          </a:xfrm>
          <a:prstGeom prst="rect">
            <a:avLst/>
          </a:prstGeom>
        </p:spPr>
      </p:pic>
      <p:sp>
        <p:nvSpPr>
          <p:cNvPr id="12" name="TextBox 11">
            <a:extLst>
              <a:ext uri="{FF2B5EF4-FFF2-40B4-BE49-F238E27FC236}">
                <a16:creationId xmlns:a16="http://schemas.microsoft.com/office/drawing/2014/main" id="{D2F0751D-BE2A-E21F-A784-412F15BC9C81}"/>
              </a:ext>
            </a:extLst>
          </p:cNvPr>
          <p:cNvSpPr txBox="1"/>
          <p:nvPr/>
        </p:nvSpPr>
        <p:spPr>
          <a:xfrm>
            <a:off x="97650" y="3254200"/>
            <a:ext cx="4389120"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Personalized soundscapes and frequencies, carefully curated to resonate with individuals</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9CD115C-BA21-89E1-C18D-9B04563F0B15}"/>
              </a:ext>
            </a:extLst>
          </p:cNvPr>
          <p:cNvSpPr txBox="1"/>
          <p:nvPr/>
        </p:nvSpPr>
        <p:spPr>
          <a:xfrm>
            <a:off x="9133980" y="4158742"/>
            <a:ext cx="296037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Healing through the soothing melodies.</a:t>
            </a:r>
            <a:endParaRPr lang="en-GB" dirty="0">
              <a:latin typeface="Arial" panose="020B0604020202020204" pitchFamily="34" charset="0"/>
              <a:cs typeface="Arial" panose="020B0604020202020204" pitchFamily="34" charset="0"/>
            </a:endParaRPr>
          </a:p>
        </p:txBody>
      </p:sp>
      <p:pic>
        <p:nvPicPr>
          <p:cNvPr id="15" name="Picture 14" descr="A close-up of a brain speed&#10;&#10;Description automatically generated">
            <a:extLst>
              <a:ext uri="{FF2B5EF4-FFF2-40B4-BE49-F238E27FC236}">
                <a16:creationId xmlns:a16="http://schemas.microsoft.com/office/drawing/2014/main" id="{00B9025A-1D8C-0DED-757D-929015E11E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45548" y="3586690"/>
            <a:ext cx="3498046" cy="2633664"/>
          </a:xfrm>
          <a:prstGeom prst="rect">
            <a:avLst/>
          </a:prstGeom>
        </p:spPr>
      </p:pic>
      <p:sp>
        <p:nvSpPr>
          <p:cNvPr id="16" name="TextBox 15">
            <a:extLst>
              <a:ext uri="{FF2B5EF4-FFF2-40B4-BE49-F238E27FC236}">
                <a16:creationId xmlns:a16="http://schemas.microsoft.com/office/drawing/2014/main" id="{0AF691DB-AC99-3CA8-D833-1C4E13C4EA20}"/>
              </a:ext>
            </a:extLst>
          </p:cNvPr>
          <p:cNvSpPr txBox="1"/>
          <p:nvPr/>
        </p:nvSpPr>
        <p:spPr>
          <a:xfrm>
            <a:off x="9133980" y="5280660"/>
            <a:ext cx="2810370"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How Melodic Medicine addresses market demands and stands out among competitors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1475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601249" y="633293"/>
            <a:ext cx="8313420" cy="815022"/>
          </a:xfrm>
        </p:spPr>
        <p:txBody>
          <a:bodyPr>
            <a:normAutofit fontScale="90000"/>
          </a:bodyPr>
          <a:lstStyle/>
          <a:p>
            <a:pPr marL="0" indent="0" algn="ctr">
              <a:buNone/>
            </a:pPr>
            <a:br>
              <a:rPr lang="en-GB" sz="4400" dirty="0">
                <a:latin typeface="Calibri" panose="020F0502020204030204" pitchFamily="34" charset="0"/>
                <a:ea typeface="Calibri" panose="020F0502020204030204" pitchFamily="34" charset="0"/>
                <a:cs typeface="Times New Roman" panose="02020603050405020304" pitchFamily="18" charset="0"/>
              </a:rPr>
            </a:b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3600" dirty="0">
                <a:solidFill>
                  <a:schemeClr val="tx2">
                    <a:lumMod val="10000"/>
                  </a:schemeClr>
                </a:solidFill>
                <a:latin typeface="Calibri" panose="020F0502020204030204" pitchFamily="34" charset="0"/>
                <a:ea typeface="Calibri" panose="020F0502020204030204" pitchFamily="34" charset="0"/>
                <a:cs typeface="Times New Roman" panose="02020603050405020304" pitchFamily="18" charset="0"/>
              </a:rPr>
              <a:t>The Market gap analysis and proposed solution</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br>
              <a:rPr lang="en-US" u="sng" dirty="0">
                <a:highlight>
                  <a:srgbClr val="FFFF00"/>
                </a:highlight>
              </a:rPr>
            </a:br>
            <a:endParaRPr lang="en-US" dirty="0">
              <a:highlight>
                <a:srgbClr val="FFFF00"/>
              </a:highlight>
            </a:endParaRPr>
          </a:p>
        </p:txBody>
      </p:sp>
      <p:sp>
        <p:nvSpPr>
          <p:cNvPr id="4" name="TextBox 3">
            <a:extLst>
              <a:ext uri="{FF2B5EF4-FFF2-40B4-BE49-F238E27FC236}">
                <a16:creationId xmlns:a16="http://schemas.microsoft.com/office/drawing/2014/main" id="{3A32F59C-9122-80B7-EEBC-DD70059FB2B2}"/>
              </a:ext>
            </a:extLst>
          </p:cNvPr>
          <p:cNvSpPr txBox="1"/>
          <p:nvPr/>
        </p:nvSpPr>
        <p:spPr>
          <a:xfrm>
            <a:off x="457200" y="1977390"/>
            <a:ext cx="5795010" cy="4247317"/>
          </a:xfrm>
          <a:prstGeom prst="rect">
            <a:avLst/>
          </a:prstGeom>
          <a:noFill/>
        </p:spPr>
        <p:txBody>
          <a:bodyPr wrap="square" rtlCol="0">
            <a:spAutoFit/>
          </a:bodyPr>
          <a:lstStyle/>
          <a:p>
            <a:r>
              <a:rPr lang="en-US" dirty="0"/>
              <a:t>Melodic Medicine addresses a significant gap in the wellness market by recognizing the demand for personalized solutions that current offerings fail to meet.</a:t>
            </a:r>
          </a:p>
          <a:p>
            <a:endParaRPr lang="en-GB" dirty="0"/>
          </a:p>
          <a:p>
            <a:r>
              <a:rPr lang="en-US" dirty="0"/>
              <a:t>The venture introduces personalized sound therapy as an innovative solution, catering to individual needs and promoting relaxation, rejuvenation, and inner harmony.</a:t>
            </a:r>
            <a:endParaRPr lang="en-GB" dirty="0"/>
          </a:p>
          <a:p>
            <a:endParaRPr lang="en-GB" dirty="0"/>
          </a:p>
          <a:p>
            <a:r>
              <a:rPr lang="en-US" dirty="0"/>
              <a:t>Melodic Medicine presents an opportunity to transform self-care by bridging the gap between demand for holistic wellness practices and the availability of effective solutions.</a:t>
            </a:r>
          </a:p>
          <a:p>
            <a:endParaRPr lang="en-GB" dirty="0"/>
          </a:p>
          <a:p>
            <a:r>
              <a:rPr lang="en-US" dirty="0"/>
              <a:t>The platform aims to empower individuals to take control of their well-being, emphasizing the potential for positive impact on users' lives.</a:t>
            </a:r>
            <a:endParaRPr lang="en-GB" dirty="0"/>
          </a:p>
        </p:txBody>
      </p:sp>
      <p:pic>
        <p:nvPicPr>
          <p:cNvPr id="6" name="Picture 5" descr="A black background with blue text&#10;&#10;Description automatically generated">
            <a:extLst>
              <a:ext uri="{FF2B5EF4-FFF2-40B4-BE49-F238E27FC236}">
                <a16:creationId xmlns:a16="http://schemas.microsoft.com/office/drawing/2014/main" id="{B24B772C-B9D9-753E-3687-569E73404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0750" y="419316"/>
            <a:ext cx="2381250" cy="590550"/>
          </a:xfrm>
          <a:prstGeom prst="rect">
            <a:avLst/>
          </a:prstGeom>
        </p:spPr>
      </p:pic>
      <p:pic>
        <p:nvPicPr>
          <p:cNvPr id="8" name="Picture 7" descr="A blue rectangular box with white text&#10;&#10;Description automatically generated">
            <a:extLst>
              <a:ext uri="{FF2B5EF4-FFF2-40B4-BE49-F238E27FC236}">
                <a16:creationId xmlns:a16="http://schemas.microsoft.com/office/drawing/2014/main" id="{C1E9DB51-04FB-B60B-6108-29F5EA49D3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2688" y="1831450"/>
            <a:ext cx="3879311" cy="2404244"/>
          </a:xfrm>
          <a:prstGeom prst="rect">
            <a:avLst/>
          </a:prstGeom>
        </p:spPr>
      </p:pic>
      <p:pic>
        <p:nvPicPr>
          <p:cNvPr id="10" name="Picture 9" descr="A diagram of a wellness process&#10;&#10;Description automatically generated">
            <a:extLst>
              <a:ext uri="{FF2B5EF4-FFF2-40B4-BE49-F238E27FC236}">
                <a16:creationId xmlns:a16="http://schemas.microsoft.com/office/drawing/2014/main" id="{903A4B96-CED0-86D7-BC20-7A13A2FB84E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0121" y="4235694"/>
            <a:ext cx="4661878" cy="2622306"/>
          </a:xfrm>
          <a:prstGeom prst="rect">
            <a:avLst/>
          </a:prstGeom>
        </p:spPr>
      </p:pic>
      <p:pic>
        <p:nvPicPr>
          <p:cNvPr id="12" name="Picture 11" descr="A blue circle with black text&#10;&#10;Description automatically generated">
            <a:extLst>
              <a:ext uri="{FF2B5EF4-FFF2-40B4-BE49-F238E27FC236}">
                <a16:creationId xmlns:a16="http://schemas.microsoft.com/office/drawing/2014/main" id="{8ECC50CB-3A34-318B-44DD-38FE7C6C57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52210" y="1831450"/>
            <a:ext cx="2051830" cy="2051830"/>
          </a:xfrm>
          <a:prstGeom prst="rect">
            <a:avLst/>
          </a:prstGeom>
        </p:spPr>
      </p:pic>
    </p:spTree>
    <p:extLst>
      <p:ext uri="{BB962C8B-B14F-4D97-AF65-F5344CB8AC3E}">
        <p14:creationId xmlns:p14="http://schemas.microsoft.com/office/powerpoint/2010/main" val="2932579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752475" y="513566"/>
            <a:ext cx="6619875" cy="915183"/>
          </a:xfrm>
        </p:spPr>
        <p:txBody>
          <a:bodyPr>
            <a:normAutofit fontScale="90000"/>
          </a:bodyPr>
          <a:lstStyle/>
          <a:p>
            <a:pPr marL="0" indent="0" algn="ctr">
              <a:buNone/>
            </a:pP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chemeClr val="tx2">
                    <a:lumMod val="10000"/>
                  </a:schemeClr>
                </a:solidFill>
                <a:effectLst/>
                <a:latin typeface="Calibri" panose="020F0502020204030204" pitchFamily="34" charset="0"/>
                <a:ea typeface="Calibri" panose="020F0502020204030204" pitchFamily="34" charset="0"/>
                <a:cs typeface="Times New Roman" panose="02020603050405020304" pitchFamily="18" charset="0"/>
              </a:rPr>
              <a:t>Highlights of market and competitive analysis</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TextBox 2">
            <a:extLst>
              <a:ext uri="{FF2B5EF4-FFF2-40B4-BE49-F238E27FC236}">
                <a16:creationId xmlns:a16="http://schemas.microsoft.com/office/drawing/2014/main" id="{AF798C6C-8405-757E-207A-AF03EEFEE1B3}"/>
              </a:ext>
            </a:extLst>
          </p:cNvPr>
          <p:cNvSpPr txBox="1"/>
          <p:nvPr/>
        </p:nvSpPr>
        <p:spPr>
          <a:xfrm>
            <a:off x="55240" y="2035262"/>
            <a:ext cx="6971361" cy="4524315"/>
          </a:xfrm>
          <a:prstGeom prst="rect">
            <a:avLst/>
          </a:prstGeom>
          <a:noFill/>
        </p:spPr>
        <p:txBody>
          <a:bodyPr wrap="square" rtlCol="0">
            <a:spAutoFit/>
          </a:bodyPr>
          <a:lstStyle/>
          <a:p>
            <a:r>
              <a:rPr lang="en-US" dirty="0"/>
              <a:t>Booming growth in the wellness industry, indicating high market potential.</a:t>
            </a:r>
          </a:p>
          <a:p>
            <a:endParaRPr lang="en-US" dirty="0"/>
          </a:p>
          <a:p>
            <a:r>
              <a:rPr lang="en-US" dirty="0"/>
              <a:t>Rising consumer interest in holistic wellness practices, including sound therapy.</a:t>
            </a:r>
          </a:p>
          <a:p>
            <a:endParaRPr lang="en-US" dirty="0"/>
          </a:p>
          <a:p>
            <a:r>
              <a:rPr lang="en-US" dirty="0"/>
              <a:t>Market research reveals a gap in personalized wellness solutions.</a:t>
            </a:r>
          </a:p>
          <a:p>
            <a:endParaRPr lang="en-US" dirty="0"/>
          </a:p>
          <a:p>
            <a:r>
              <a:rPr lang="en-US" dirty="0"/>
              <a:t>Competitors exist but lack the comprehensive customization offered by Melodic Medicine.</a:t>
            </a:r>
          </a:p>
          <a:p>
            <a:endParaRPr lang="en-US" dirty="0"/>
          </a:p>
          <a:p>
            <a:r>
              <a:rPr lang="en-US" dirty="0"/>
              <a:t>Melodic Medicine's unique selling proposition: personalized soundscapes and frequencies tailored to individual needs.</a:t>
            </a:r>
          </a:p>
          <a:p>
            <a:endParaRPr lang="en-US" dirty="0"/>
          </a:p>
          <a:p>
            <a:r>
              <a:rPr lang="en-US" dirty="0"/>
              <a:t>Competitive advantage lies in the innovative approach and extensive customization options.</a:t>
            </a:r>
            <a:endParaRPr lang="en-GB" dirty="0"/>
          </a:p>
        </p:txBody>
      </p:sp>
      <p:pic>
        <p:nvPicPr>
          <p:cNvPr id="5" name="Picture 4" descr="A graph showing the price of a business&#10;&#10;Description automatically generated with medium confidence">
            <a:extLst>
              <a:ext uri="{FF2B5EF4-FFF2-40B4-BE49-F238E27FC236}">
                <a16:creationId xmlns:a16="http://schemas.microsoft.com/office/drawing/2014/main" id="{6535B90C-466C-3DEA-6911-176996057E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900" y="1828428"/>
            <a:ext cx="4991100" cy="2495550"/>
          </a:xfrm>
          <a:prstGeom prst="rect">
            <a:avLst/>
          </a:prstGeom>
        </p:spPr>
      </p:pic>
      <p:pic>
        <p:nvPicPr>
          <p:cNvPr id="7" name="Picture 6" descr="A stack of books with headphones&#10;&#10;Description automatically generated">
            <a:extLst>
              <a:ext uri="{FF2B5EF4-FFF2-40B4-BE49-F238E27FC236}">
                <a16:creationId xmlns:a16="http://schemas.microsoft.com/office/drawing/2014/main" id="{AB64A9AA-3635-9867-5928-019C307CAB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6601" y="4571071"/>
            <a:ext cx="1476008" cy="1476008"/>
          </a:xfrm>
          <a:prstGeom prst="rect">
            <a:avLst/>
          </a:prstGeom>
        </p:spPr>
      </p:pic>
      <p:pic>
        <p:nvPicPr>
          <p:cNvPr id="9" name="Picture 8" descr="A diagram of a course&#10;&#10;Description automatically generated">
            <a:extLst>
              <a:ext uri="{FF2B5EF4-FFF2-40B4-BE49-F238E27FC236}">
                <a16:creationId xmlns:a16="http://schemas.microsoft.com/office/drawing/2014/main" id="{7CE522E3-221C-6044-BFE0-612C29BC56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1271" y="4571071"/>
            <a:ext cx="3660729" cy="1029311"/>
          </a:xfrm>
          <a:prstGeom prst="rect">
            <a:avLst/>
          </a:prstGeom>
        </p:spPr>
      </p:pic>
      <p:pic>
        <p:nvPicPr>
          <p:cNvPr id="10" name="Picture 9" descr="A black background with blue text&#10;&#10;Description automatically generated">
            <a:extLst>
              <a:ext uri="{FF2B5EF4-FFF2-40B4-BE49-F238E27FC236}">
                <a16:creationId xmlns:a16="http://schemas.microsoft.com/office/drawing/2014/main" id="{7D4D257D-CD4B-3504-ED59-296BC94481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90710" y="373596"/>
            <a:ext cx="2381250" cy="590550"/>
          </a:xfrm>
          <a:prstGeom prst="rect">
            <a:avLst/>
          </a:prstGeom>
        </p:spPr>
      </p:pic>
    </p:spTree>
    <p:extLst>
      <p:ext uri="{BB962C8B-B14F-4D97-AF65-F5344CB8AC3E}">
        <p14:creationId xmlns:p14="http://schemas.microsoft.com/office/powerpoint/2010/main" val="3761956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1027134" y="532407"/>
            <a:ext cx="6722406" cy="923329"/>
          </a:xfrm>
        </p:spPr>
        <p:txBody>
          <a:bodyPr>
            <a:normAutofit fontScale="90000"/>
          </a:bodyPr>
          <a:lstStyle/>
          <a:p>
            <a:pPr marL="0" indent="0" algn="ctr">
              <a:buNone/>
            </a:pP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chemeClr val="tx2">
                    <a:lumMod val="10000"/>
                  </a:schemeClr>
                </a:solidFill>
                <a:effectLst/>
                <a:latin typeface="Calibri" panose="020F0502020204030204" pitchFamily="34" charset="0"/>
                <a:ea typeface="Calibri" panose="020F0502020204030204" pitchFamily="34" charset="0"/>
                <a:cs typeface="Times New Roman" panose="02020603050405020304" pitchFamily="18" charset="0"/>
              </a:rPr>
              <a:t>Summary business concept and model</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TextBox 2">
            <a:extLst>
              <a:ext uri="{FF2B5EF4-FFF2-40B4-BE49-F238E27FC236}">
                <a16:creationId xmlns:a16="http://schemas.microsoft.com/office/drawing/2014/main" id="{E991BE28-A661-2981-1B54-8E64803BCD72}"/>
              </a:ext>
            </a:extLst>
          </p:cNvPr>
          <p:cNvSpPr txBox="1"/>
          <p:nvPr/>
        </p:nvSpPr>
        <p:spPr>
          <a:xfrm>
            <a:off x="16676" y="1910233"/>
            <a:ext cx="4958862" cy="923330"/>
          </a:xfrm>
          <a:prstGeom prst="rect">
            <a:avLst/>
          </a:prstGeom>
          <a:noFill/>
        </p:spPr>
        <p:txBody>
          <a:bodyPr wrap="square" rtlCol="0">
            <a:spAutoFit/>
          </a:bodyPr>
          <a:lstStyle/>
          <a:p>
            <a:pPr algn="ctr"/>
            <a:r>
              <a:rPr lang="en-US" dirty="0"/>
              <a:t>What makes this concept unique is its fusion of cutting-edge technology with ancient healing practices.</a:t>
            </a:r>
            <a:endParaRPr lang="en-GB" dirty="0"/>
          </a:p>
        </p:txBody>
      </p:sp>
      <p:pic>
        <p:nvPicPr>
          <p:cNvPr id="5" name="Picture 4" descr="A diagram of a human brain&#10;&#10;Description automatically generated">
            <a:extLst>
              <a:ext uri="{FF2B5EF4-FFF2-40B4-BE49-F238E27FC236}">
                <a16:creationId xmlns:a16="http://schemas.microsoft.com/office/drawing/2014/main" id="{0703A0B5-8495-0A2B-D12F-F5DF1EEEF6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18745" y="1811215"/>
            <a:ext cx="2357437" cy="2871787"/>
          </a:xfrm>
          <a:prstGeom prst="rect">
            <a:avLst/>
          </a:prstGeom>
        </p:spPr>
      </p:pic>
      <p:pic>
        <p:nvPicPr>
          <p:cNvPr id="7" name="Picture 6" descr="A robot with a blue circle and text&#10;&#10;Description automatically generated">
            <a:extLst>
              <a:ext uri="{FF2B5EF4-FFF2-40B4-BE49-F238E27FC236}">
                <a16:creationId xmlns:a16="http://schemas.microsoft.com/office/drawing/2014/main" id="{D1423CCC-585C-4AE8-D7B3-7F13E846FA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311" y="2930402"/>
            <a:ext cx="2533951" cy="1752600"/>
          </a:xfrm>
          <a:prstGeom prst="rect">
            <a:avLst/>
          </a:prstGeom>
        </p:spPr>
      </p:pic>
      <p:sp>
        <p:nvSpPr>
          <p:cNvPr id="8" name="TextBox 7">
            <a:extLst>
              <a:ext uri="{FF2B5EF4-FFF2-40B4-BE49-F238E27FC236}">
                <a16:creationId xmlns:a16="http://schemas.microsoft.com/office/drawing/2014/main" id="{C47E40D3-4794-8FE6-2A7B-7E3E80A955E1}"/>
              </a:ext>
            </a:extLst>
          </p:cNvPr>
          <p:cNvSpPr txBox="1"/>
          <p:nvPr/>
        </p:nvSpPr>
        <p:spPr>
          <a:xfrm>
            <a:off x="9818745" y="4958862"/>
            <a:ext cx="2156378" cy="1200329"/>
          </a:xfrm>
          <a:prstGeom prst="rect">
            <a:avLst/>
          </a:prstGeom>
          <a:noFill/>
        </p:spPr>
        <p:txBody>
          <a:bodyPr wrap="square" rtlCol="0">
            <a:spAutoFit/>
          </a:bodyPr>
          <a:lstStyle/>
          <a:p>
            <a:pPr algn="ctr"/>
            <a:r>
              <a:rPr lang="en-US" dirty="0"/>
              <a:t>Model includes subscription access and one-time purchases.</a:t>
            </a:r>
            <a:endParaRPr lang="en-GB" dirty="0"/>
          </a:p>
        </p:txBody>
      </p:sp>
      <p:sp>
        <p:nvSpPr>
          <p:cNvPr id="9" name="TextBox 8">
            <a:extLst>
              <a:ext uri="{FF2B5EF4-FFF2-40B4-BE49-F238E27FC236}">
                <a16:creationId xmlns:a16="http://schemas.microsoft.com/office/drawing/2014/main" id="{C7BE0B3B-8B16-D452-C9FE-50E568D36B60}"/>
              </a:ext>
            </a:extLst>
          </p:cNvPr>
          <p:cNvSpPr txBox="1"/>
          <p:nvPr/>
        </p:nvSpPr>
        <p:spPr>
          <a:xfrm>
            <a:off x="426109" y="4826675"/>
            <a:ext cx="1914062" cy="2031325"/>
          </a:xfrm>
          <a:prstGeom prst="rect">
            <a:avLst/>
          </a:prstGeom>
          <a:noFill/>
        </p:spPr>
        <p:txBody>
          <a:bodyPr wrap="square" rtlCol="0">
            <a:spAutoFit/>
          </a:bodyPr>
          <a:lstStyle/>
          <a:p>
            <a:pPr algn="ctr"/>
            <a:r>
              <a:rPr lang="en-US" dirty="0"/>
              <a:t>Melodic Medicine offers personalized sound therapy through subscription-based platform.</a:t>
            </a:r>
            <a:endParaRPr lang="en-GB" dirty="0"/>
          </a:p>
        </p:txBody>
      </p:sp>
      <p:sp>
        <p:nvSpPr>
          <p:cNvPr id="10" name="TextBox 9">
            <a:extLst>
              <a:ext uri="{FF2B5EF4-FFF2-40B4-BE49-F238E27FC236}">
                <a16:creationId xmlns:a16="http://schemas.microsoft.com/office/drawing/2014/main" id="{CBE91CC7-4ED9-6DCF-A3CA-06312DA17797}"/>
              </a:ext>
            </a:extLst>
          </p:cNvPr>
          <p:cNvSpPr txBox="1"/>
          <p:nvPr/>
        </p:nvSpPr>
        <p:spPr>
          <a:xfrm>
            <a:off x="7593344" y="2002565"/>
            <a:ext cx="1951489" cy="1477328"/>
          </a:xfrm>
          <a:prstGeom prst="rect">
            <a:avLst/>
          </a:prstGeom>
          <a:noFill/>
        </p:spPr>
        <p:txBody>
          <a:bodyPr wrap="square" rtlCol="0">
            <a:spAutoFit/>
          </a:bodyPr>
          <a:lstStyle/>
          <a:p>
            <a:r>
              <a:rPr lang="en-US" dirty="0"/>
              <a:t>Advanced algorithms for personalized recommendations.</a:t>
            </a:r>
            <a:endParaRPr lang="en-GB" dirty="0"/>
          </a:p>
        </p:txBody>
      </p:sp>
      <p:sp>
        <p:nvSpPr>
          <p:cNvPr id="11" name="TextBox 10">
            <a:extLst>
              <a:ext uri="{FF2B5EF4-FFF2-40B4-BE49-F238E27FC236}">
                <a16:creationId xmlns:a16="http://schemas.microsoft.com/office/drawing/2014/main" id="{FAFF85A4-7AA2-38BA-4FCB-1000BEE64833}"/>
              </a:ext>
            </a:extLst>
          </p:cNvPr>
          <p:cNvSpPr txBox="1"/>
          <p:nvPr/>
        </p:nvSpPr>
        <p:spPr>
          <a:xfrm>
            <a:off x="5380095" y="4681863"/>
            <a:ext cx="2118369" cy="1477328"/>
          </a:xfrm>
          <a:prstGeom prst="rect">
            <a:avLst/>
          </a:prstGeom>
          <a:noFill/>
        </p:spPr>
        <p:txBody>
          <a:bodyPr wrap="square" rtlCol="0">
            <a:spAutoFit/>
          </a:bodyPr>
          <a:lstStyle/>
          <a:p>
            <a:pPr algn="ctr"/>
            <a:r>
              <a:rPr lang="en-US" dirty="0"/>
              <a:t>Holistic wellness solution: accessibility, flexibility, and personalization.</a:t>
            </a:r>
            <a:endParaRPr lang="en-GB" dirty="0"/>
          </a:p>
        </p:txBody>
      </p:sp>
      <p:pic>
        <p:nvPicPr>
          <p:cNvPr id="13" name="Picture 12" descr="A cartoon of a person with brain&#10;&#10;Description automatically generated">
            <a:extLst>
              <a:ext uri="{FF2B5EF4-FFF2-40B4-BE49-F238E27FC236}">
                <a16:creationId xmlns:a16="http://schemas.microsoft.com/office/drawing/2014/main" id="{0FB6C176-606E-292E-AAFA-BA429246D4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33266" y="2074046"/>
            <a:ext cx="2276475" cy="2009775"/>
          </a:xfrm>
          <a:prstGeom prst="rect">
            <a:avLst/>
          </a:prstGeom>
        </p:spPr>
      </p:pic>
      <p:pic>
        <p:nvPicPr>
          <p:cNvPr id="15" name="Picture 14" descr="A cartoon of a child holding a bird&#10;&#10;Description automatically generated">
            <a:extLst>
              <a:ext uri="{FF2B5EF4-FFF2-40B4-BE49-F238E27FC236}">
                <a16:creationId xmlns:a16="http://schemas.microsoft.com/office/drawing/2014/main" id="{F6DF1B7A-D6CD-163D-ED22-E60F0D68C39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20592" y="4346949"/>
            <a:ext cx="2114550" cy="2162175"/>
          </a:xfrm>
          <a:prstGeom prst="rect">
            <a:avLst/>
          </a:prstGeom>
        </p:spPr>
      </p:pic>
      <p:pic>
        <p:nvPicPr>
          <p:cNvPr id="17" name="Picture 16" descr="A close-up of a person's face&#10;&#10;Description automatically generated">
            <a:extLst>
              <a:ext uri="{FF2B5EF4-FFF2-40B4-BE49-F238E27FC236}">
                <a16:creationId xmlns:a16="http://schemas.microsoft.com/office/drawing/2014/main" id="{E1551EF8-4D98-FAF7-5128-C88ED9E13E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92263" y="4501751"/>
            <a:ext cx="2162175" cy="2114550"/>
          </a:xfrm>
          <a:prstGeom prst="rect">
            <a:avLst/>
          </a:prstGeom>
        </p:spPr>
      </p:pic>
      <p:pic>
        <p:nvPicPr>
          <p:cNvPr id="18" name="Picture 17" descr="A black background with blue text&#10;&#10;Description automatically generated">
            <a:extLst>
              <a:ext uri="{FF2B5EF4-FFF2-40B4-BE49-F238E27FC236}">
                <a16:creationId xmlns:a16="http://schemas.microsoft.com/office/drawing/2014/main" id="{72D0C009-3986-6A83-2495-30D552F8C11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593873" y="348876"/>
            <a:ext cx="2381250" cy="590550"/>
          </a:xfrm>
          <a:prstGeom prst="rect">
            <a:avLst/>
          </a:prstGeom>
        </p:spPr>
      </p:pic>
    </p:spTree>
    <p:extLst>
      <p:ext uri="{BB962C8B-B14F-4D97-AF65-F5344CB8AC3E}">
        <p14:creationId xmlns:p14="http://schemas.microsoft.com/office/powerpoint/2010/main" val="1412935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814192" y="363254"/>
            <a:ext cx="7177414" cy="1200329"/>
          </a:xfrm>
        </p:spPr>
        <p:txBody>
          <a:bodyPr>
            <a:normAutofit/>
          </a:bodyPr>
          <a:lstStyle/>
          <a:p>
            <a:pPr marL="0" indent="0" algn="ctr">
              <a:buNone/>
            </a:pPr>
            <a:r>
              <a:rPr lang="en-US" sz="3600" dirty="0">
                <a:solidFill>
                  <a:schemeClr val="tx2">
                    <a:lumMod val="10000"/>
                  </a:schemeClr>
                </a:solidFill>
              </a:rPr>
              <a:t>Marketing &amp; Promotional Strategy</a:t>
            </a:r>
          </a:p>
        </p:txBody>
      </p:sp>
      <p:sp>
        <p:nvSpPr>
          <p:cNvPr id="3" name="TextBox 2">
            <a:extLst>
              <a:ext uri="{FF2B5EF4-FFF2-40B4-BE49-F238E27FC236}">
                <a16:creationId xmlns:a16="http://schemas.microsoft.com/office/drawing/2014/main" id="{769794A5-106B-6DB3-A5AF-E1E5EDD8AC94}"/>
              </a:ext>
            </a:extLst>
          </p:cNvPr>
          <p:cNvSpPr txBox="1"/>
          <p:nvPr/>
        </p:nvSpPr>
        <p:spPr>
          <a:xfrm>
            <a:off x="137786" y="1943702"/>
            <a:ext cx="5098094" cy="1200329"/>
          </a:xfrm>
          <a:prstGeom prst="rect">
            <a:avLst/>
          </a:prstGeom>
          <a:noFill/>
        </p:spPr>
        <p:txBody>
          <a:bodyPr wrap="square" rtlCol="0">
            <a:spAutoFit/>
          </a:bodyPr>
          <a:lstStyle/>
          <a:p>
            <a:r>
              <a:rPr lang="en-US" dirty="0"/>
              <a:t>Utilize social media platforms such as Instagram, Facebook, and Twitter to engage with the audience through visually appealing content, wellness tips, and user-generated content.</a:t>
            </a:r>
            <a:endParaRPr lang="en-GB" dirty="0"/>
          </a:p>
        </p:txBody>
      </p:sp>
      <p:pic>
        <p:nvPicPr>
          <p:cNvPr id="5" name="Picture 4" descr="A logo of a camera&#10;&#10;Description automatically generated">
            <a:extLst>
              <a:ext uri="{FF2B5EF4-FFF2-40B4-BE49-F238E27FC236}">
                <a16:creationId xmlns:a16="http://schemas.microsoft.com/office/drawing/2014/main" id="{BE5A143F-5516-FFAC-BF12-48E5A06B8A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1150" y="1966546"/>
            <a:ext cx="1033450" cy="1033450"/>
          </a:xfrm>
          <a:prstGeom prst="rect">
            <a:avLst/>
          </a:prstGeom>
        </p:spPr>
      </p:pic>
      <p:pic>
        <p:nvPicPr>
          <p:cNvPr id="7" name="Picture 6" descr="A blue circle with a white letter f in it&#10;&#10;Description automatically generated">
            <a:extLst>
              <a:ext uri="{FF2B5EF4-FFF2-40B4-BE49-F238E27FC236}">
                <a16:creationId xmlns:a16="http://schemas.microsoft.com/office/drawing/2014/main" id="{08E835F4-6B3D-54D8-913F-847D6519E1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6090" y="1965080"/>
            <a:ext cx="1033450" cy="1033450"/>
          </a:xfrm>
          <a:prstGeom prst="rect">
            <a:avLst/>
          </a:prstGeom>
        </p:spPr>
      </p:pic>
      <p:sp>
        <p:nvSpPr>
          <p:cNvPr id="8" name="TextBox 7">
            <a:extLst>
              <a:ext uri="{FF2B5EF4-FFF2-40B4-BE49-F238E27FC236}">
                <a16:creationId xmlns:a16="http://schemas.microsoft.com/office/drawing/2014/main" id="{D65CD217-55F0-CCA7-23A8-77126B8EFAD4}"/>
              </a:ext>
            </a:extLst>
          </p:cNvPr>
          <p:cNvSpPr txBox="1"/>
          <p:nvPr/>
        </p:nvSpPr>
        <p:spPr>
          <a:xfrm>
            <a:off x="8704385" y="2055472"/>
            <a:ext cx="3077307" cy="1477328"/>
          </a:xfrm>
          <a:prstGeom prst="rect">
            <a:avLst/>
          </a:prstGeom>
          <a:noFill/>
        </p:spPr>
        <p:txBody>
          <a:bodyPr wrap="square" rtlCol="0">
            <a:spAutoFit/>
          </a:bodyPr>
          <a:lstStyle/>
          <a:p>
            <a:r>
              <a:rPr lang="en-US" dirty="0"/>
              <a:t>Collaborate with wellness influencers, bloggers, and content creators to amplify brand awareness and reach a wider audience..</a:t>
            </a:r>
            <a:endParaRPr lang="en-GB" dirty="0"/>
          </a:p>
        </p:txBody>
      </p:sp>
      <p:sp>
        <p:nvSpPr>
          <p:cNvPr id="9" name="TextBox 8">
            <a:extLst>
              <a:ext uri="{FF2B5EF4-FFF2-40B4-BE49-F238E27FC236}">
                <a16:creationId xmlns:a16="http://schemas.microsoft.com/office/drawing/2014/main" id="{3B532460-8835-9DCD-82BC-468FC86E99D1}"/>
              </a:ext>
            </a:extLst>
          </p:cNvPr>
          <p:cNvSpPr txBox="1"/>
          <p:nvPr/>
        </p:nvSpPr>
        <p:spPr>
          <a:xfrm>
            <a:off x="5235880" y="3154850"/>
            <a:ext cx="2755726" cy="1754326"/>
          </a:xfrm>
          <a:prstGeom prst="rect">
            <a:avLst/>
          </a:prstGeom>
          <a:noFill/>
        </p:spPr>
        <p:txBody>
          <a:bodyPr wrap="square" rtlCol="0">
            <a:spAutoFit/>
          </a:bodyPr>
          <a:lstStyle/>
          <a:p>
            <a:r>
              <a:rPr lang="en-US" dirty="0"/>
              <a:t>Implement targeted email campaigns to nurture customer relationships, promote new releases, and offer special discounts or promotions.</a:t>
            </a:r>
            <a:endParaRPr lang="en-GB" dirty="0"/>
          </a:p>
        </p:txBody>
      </p:sp>
      <p:sp>
        <p:nvSpPr>
          <p:cNvPr id="10" name="TextBox 9">
            <a:extLst>
              <a:ext uri="{FF2B5EF4-FFF2-40B4-BE49-F238E27FC236}">
                <a16:creationId xmlns:a16="http://schemas.microsoft.com/office/drawing/2014/main" id="{C9A5C842-01C1-5859-2866-86D6376DCCF8}"/>
              </a:ext>
            </a:extLst>
          </p:cNvPr>
          <p:cNvSpPr txBox="1"/>
          <p:nvPr/>
        </p:nvSpPr>
        <p:spPr>
          <a:xfrm>
            <a:off x="137786" y="5500068"/>
            <a:ext cx="4910203" cy="1207619"/>
          </a:xfrm>
          <a:prstGeom prst="rect">
            <a:avLst/>
          </a:prstGeom>
          <a:noFill/>
        </p:spPr>
        <p:txBody>
          <a:bodyPr wrap="square" rtlCol="0">
            <a:spAutoFit/>
          </a:bodyPr>
          <a:lstStyle/>
          <a:p>
            <a:r>
              <a:rPr lang="en-US" dirty="0"/>
              <a:t>Organize virtual events, workshops, and webinars to educate the audience about the benefits of sound therapy and showcase Melodic Medicine's offerings.</a:t>
            </a:r>
            <a:endParaRPr lang="en-GB" dirty="0"/>
          </a:p>
        </p:txBody>
      </p:sp>
      <p:sp>
        <p:nvSpPr>
          <p:cNvPr id="11" name="TextBox 10">
            <a:extLst>
              <a:ext uri="{FF2B5EF4-FFF2-40B4-BE49-F238E27FC236}">
                <a16:creationId xmlns:a16="http://schemas.microsoft.com/office/drawing/2014/main" id="{7E3ACEE1-B61D-A2C5-8F81-1BC6BF7EDE92}"/>
              </a:ext>
            </a:extLst>
          </p:cNvPr>
          <p:cNvSpPr txBox="1"/>
          <p:nvPr/>
        </p:nvSpPr>
        <p:spPr>
          <a:xfrm>
            <a:off x="8704385" y="4174098"/>
            <a:ext cx="3077307" cy="2308324"/>
          </a:xfrm>
          <a:prstGeom prst="rect">
            <a:avLst/>
          </a:prstGeom>
          <a:noFill/>
        </p:spPr>
        <p:txBody>
          <a:bodyPr wrap="square" rtlCol="0">
            <a:spAutoFit/>
          </a:bodyPr>
          <a:lstStyle/>
          <a:p>
            <a:r>
              <a:rPr lang="en-US" dirty="0"/>
              <a:t>Leverage partnerships with wellness organizations, schools, and corporate wellness programs to expand reach and establish credibility within the industry and also implement it in a Blockchain Technology.</a:t>
            </a:r>
            <a:endParaRPr lang="en-GB" dirty="0"/>
          </a:p>
        </p:txBody>
      </p:sp>
      <p:pic>
        <p:nvPicPr>
          <p:cNvPr id="13" name="Picture 12" descr="A microphone and headphones&#10;&#10;Description automatically generated">
            <a:extLst>
              <a:ext uri="{FF2B5EF4-FFF2-40B4-BE49-F238E27FC236}">
                <a16:creationId xmlns:a16="http://schemas.microsoft.com/office/drawing/2014/main" id="{B4E04112-1A6F-BC79-0006-E80DAAAA636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0100" y="3258903"/>
            <a:ext cx="3685574" cy="2126293"/>
          </a:xfrm>
          <a:prstGeom prst="rect">
            <a:avLst/>
          </a:prstGeom>
        </p:spPr>
      </p:pic>
      <p:pic>
        <p:nvPicPr>
          <p:cNvPr id="15" name="Picture 14" descr="A diagram of a network of people&#10;&#10;Description automatically generated with medium confidence">
            <a:extLst>
              <a:ext uri="{FF2B5EF4-FFF2-40B4-BE49-F238E27FC236}">
                <a16:creationId xmlns:a16="http://schemas.microsoft.com/office/drawing/2014/main" id="{7728B675-10DB-434D-2B9D-FB54DBED17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01615" y="4980270"/>
            <a:ext cx="3211370" cy="1877730"/>
          </a:xfrm>
          <a:prstGeom prst="rect">
            <a:avLst/>
          </a:prstGeom>
        </p:spPr>
      </p:pic>
      <p:pic>
        <p:nvPicPr>
          <p:cNvPr id="16" name="Picture 15" descr="A black background with blue text&#10;&#10;Description automatically generated">
            <a:extLst>
              <a:ext uri="{FF2B5EF4-FFF2-40B4-BE49-F238E27FC236}">
                <a16:creationId xmlns:a16="http://schemas.microsoft.com/office/drawing/2014/main" id="{411BC141-2B90-C48E-8B4C-96B3F75D93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559290" y="363254"/>
            <a:ext cx="2381250" cy="590550"/>
          </a:xfrm>
          <a:prstGeom prst="rect">
            <a:avLst/>
          </a:prstGeom>
        </p:spPr>
      </p:pic>
    </p:spTree>
    <p:extLst>
      <p:ext uri="{BB962C8B-B14F-4D97-AF65-F5344CB8AC3E}">
        <p14:creationId xmlns:p14="http://schemas.microsoft.com/office/powerpoint/2010/main" val="60307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285749" y="402887"/>
            <a:ext cx="7223761" cy="1037293"/>
          </a:xfrm>
        </p:spPr>
        <p:txBody>
          <a:bodyPr>
            <a:normAutofit fontScale="90000"/>
          </a:bodyPr>
          <a:lstStyle/>
          <a:p>
            <a:pPr marL="0" indent="0" algn="ctr">
              <a:buNone/>
            </a:pPr>
            <a:br>
              <a:rPr lang="en-GB" sz="4400">
                <a:effectLst/>
                <a:latin typeface="Calibri" panose="020F0502020204030204" pitchFamily="34" charset="0"/>
                <a:ea typeface="Calibri" panose="020F0502020204030204" pitchFamily="34" charset="0"/>
                <a:cs typeface="Times New Roman" panose="02020603050405020304" pitchFamily="18" charset="0"/>
              </a:rPr>
            </a:br>
            <a:r>
              <a:rPr lang="en-GB">
                <a:solidFill>
                  <a:schemeClr val="tx2">
                    <a:lumMod val="10000"/>
                  </a:schemeClr>
                </a:solidFill>
                <a:effectLst/>
                <a:latin typeface="Calibri" panose="020F0502020204030204" pitchFamily="34" charset="0"/>
                <a:ea typeface="Calibri" panose="020F0502020204030204" pitchFamily="34" charset="0"/>
                <a:cs typeface="Times New Roman" panose="02020603050405020304" pitchFamily="18" charset="0"/>
              </a:rPr>
              <a:t>PRIVICY and data protection </a:t>
            </a:r>
            <a:br>
              <a:rPr lang="en-GB" sz="440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4" name="Picture 3" descr="A black background with blue text&#10;&#10;Description automatically generated">
            <a:extLst>
              <a:ext uri="{FF2B5EF4-FFF2-40B4-BE49-F238E27FC236}">
                <a16:creationId xmlns:a16="http://schemas.microsoft.com/office/drawing/2014/main" id="{C8B38302-F923-DC58-4403-B12395AC66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19260" y="402887"/>
            <a:ext cx="2381250" cy="590550"/>
          </a:xfrm>
          <a:prstGeom prst="rect">
            <a:avLst/>
          </a:prstGeom>
        </p:spPr>
      </p:pic>
      <p:pic>
        <p:nvPicPr>
          <p:cNvPr id="6" name="Picture 5" descr="A diagram of a security policy&#10;&#10;Description automatically generated">
            <a:extLst>
              <a:ext uri="{FF2B5EF4-FFF2-40B4-BE49-F238E27FC236}">
                <a16:creationId xmlns:a16="http://schemas.microsoft.com/office/drawing/2014/main" id="{1553B30C-D4D0-910B-131C-EED87914031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32675" y="1900046"/>
            <a:ext cx="6159325" cy="4839421"/>
          </a:xfrm>
          <a:prstGeom prst="rect">
            <a:avLst/>
          </a:prstGeom>
        </p:spPr>
      </p:pic>
      <p:graphicFrame>
        <p:nvGraphicFramePr>
          <p:cNvPr id="8" name="TextBox 2">
            <a:extLst>
              <a:ext uri="{FF2B5EF4-FFF2-40B4-BE49-F238E27FC236}">
                <a16:creationId xmlns:a16="http://schemas.microsoft.com/office/drawing/2014/main" id="{88E7A34C-5632-FF88-5F75-58839611CD10}"/>
              </a:ext>
            </a:extLst>
          </p:cNvPr>
          <p:cNvGraphicFramePr/>
          <p:nvPr/>
        </p:nvGraphicFramePr>
        <p:xfrm>
          <a:off x="25823" y="1900046"/>
          <a:ext cx="5765377" cy="39703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07895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180975" y="274638"/>
            <a:ext cx="8037195" cy="1256982"/>
          </a:xfrm>
        </p:spPr>
        <p:txBody>
          <a:bodyPr>
            <a:normAutofit fontScale="90000"/>
          </a:bodyPr>
          <a:lstStyle/>
          <a:p>
            <a:pPr marL="0" indent="0" algn="ctr">
              <a:buNone/>
            </a:pP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US" dirty="0">
                <a:solidFill>
                  <a:schemeClr val="tx2">
                    <a:lumMod val="10000"/>
                  </a:schemeClr>
                </a:solidFill>
                <a:effectLst/>
                <a:latin typeface="Calibri" panose="020F0502020204030204" pitchFamily="34" charset="0"/>
                <a:ea typeface="Calibri" panose="020F0502020204030204" pitchFamily="34" charset="0"/>
                <a:cs typeface="Times New Roman" panose="02020603050405020304" pitchFamily="18" charset="0"/>
              </a:rPr>
              <a:t>Plan to sustain my innovative business proposition.</a:t>
            </a:r>
            <a:br>
              <a:rPr lang="en-GB" sz="44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br>
            <a:endParaRPr lang="en-US" dirty="0">
              <a:highlight>
                <a:srgbClr val="FFFF00"/>
              </a:highlight>
            </a:endParaRPr>
          </a:p>
        </p:txBody>
      </p:sp>
      <p:pic>
        <p:nvPicPr>
          <p:cNvPr id="3" name="Picture 2" descr="A black background with blue text&#10;&#10;Description automatically generated">
            <a:extLst>
              <a:ext uri="{FF2B5EF4-FFF2-40B4-BE49-F238E27FC236}">
                <a16:creationId xmlns:a16="http://schemas.microsoft.com/office/drawing/2014/main" id="{BA51CD67-CBE6-8063-028C-D391509239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9775" y="274638"/>
            <a:ext cx="2381250" cy="590550"/>
          </a:xfrm>
          <a:prstGeom prst="rect">
            <a:avLst/>
          </a:prstGeom>
        </p:spPr>
      </p:pic>
      <p:pic>
        <p:nvPicPr>
          <p:cNvPr id="6" name="Picture 5" descr="A close-up of words&#10;&#10;Description automatically generated">
            <a:extLst>
              <a:ext uri="{FF2B5EF4-FFF2-40B4-BE49-F238E27FC236}">
                <a16:creationId xmlns:a16="http://schemas.microsoft.com/office/drawing/2014/main" id="{B0FC7641-D3C0-EE52-C7BE-1F28699A04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6713" y="1954212"/>
            <a:ext cx="6435287" cy="4764616"/>
          </a:xfrm>
          <a:prstGeom prst="rect">
            <a:avLst/>
          </a:prstGeom>
        </p:spPr>
      </p:pic>
      <p:graphicFrame>
        <p:nvGraphicFramePr>
          <p:cNvPr id="8" name="TextBox 3">
            <a:extLst>
              <a:ext uri="{FF2B5EF4-FFF2-40B4-BE49-F238E27FC236}">
                <a16:creationId xmlns:a16="http://schemas.microsoft.com/office/drawing/2014/main" id="{527D97CE-BF16-A5C4-713F-C08823D3B973}"/>
              </a:ext>
            </a:extLst>
          </p:cNvPr>
          <p:cNvGraphicFramePr/>
          <p:nvPr/>
        </p:nvGraphicFramePr>
        <p:xfrm>
          <a:off x="0" y="2115820"/>
          <a:ext cx="5749290" cy="42473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92558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1202919" y="284176"/>
            <a:ext cx="9784080" cy="1508760"/>
          </a:xfrm>
        </p:spPr>
        <p:txBody>
          <a:bodyPr vert="horz" lIns="91440" tIns="45720" rIns="91440" bIns="45720" rtlCol="0" anchor="ctr">
            <a:normAutofit/>
          </a:bodyPr>
          <a:lstStyle/>
          <a:p>
            <a:pPr marL="0" indent="0"/>
            <a:r>
              <a:rPr lang="en-US">
                <a:effectLst/>
              </a:rPr>
              <a:t>What did I LEARN ?</a:t>
            </a:r>
            <a:endParaRPr lang="en-US"/>
          </a:p>
        </p:txBody>
      </p:sp>
      <p:pic>
        <p:nvPicPr>
          <p:cNvPr id="6" name="Picture 5" descr="A word with icons and symbols&#10;&#10;Description automatically generated with medium confidence">
            <a:extLst>
              <a:ext uri="{FF2B5EF4-FFF2-40B4-BE49-F238E27FC236}">
                <a16:creationId xmlns:a16="http://schemas.microsoft.com/office/drawing/2014/main" id="{8DD59D9C-B768-FF21-4DD1-D3C6AB89AB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2918" y="2120054"/>
            <a:ext cx="6130569" cy="3433118"/>
          </a:xfrm>
          <a:prstGeom prst="rect">
            <a:avLst/>
          </a:prstGeom>
        </p:spPr>
      </p:pic>
      <p:sp>
        <p:nvSpPr>
          <p:cNvPr id="4" name="TextBox 3">
            <a:extLst>
              <a:ext uri="{FF2B5EF4-FFF2-40B4-BE49-F238E27FC236}">
                <a16:creationId xmlns:a16="http://schemas.microsoft.com/office/drawing/2014/main" id="{77F60F06-C579-AF8C-94F0-B18F99B5DFAB}"/>
              </a:ext>
            </a:extLst>
          </p:cNvPr>
          <p:cNvSpPr txBox="1"/>
          <p:nvPr/>
        </p:nvSpPr>
        <p:spPr>
          <a:xfrm>
            <a:off x="7619999" y="2045110"/>
            <a:ext cx="3366999" cy="4172810"/>
          </a:xfrm>
          <a:prstGeom prst="rect">
            <a:avLst/>
          </a:prstGeom>
        </p:spPr>
        <p:txBody>
          <a:bodyPr vert="horz" lIns="91440" tIns="45720" rIns="91440" bIns="45720" rtlCol="0">
            <a:normAutofit/>
          </a:bodyPr>
          <a:lstStyle/>
          <a:p>
            <a:pPr indent="-182880" defTabSz="914400">
              <a:lnSpc>
                <a:spcPct val="90000"/>
              </a:lnSpc>
              <a:spcAft>
                <a:spcPts val="600"/>
              </a:spcAft>
              <a:buClr>
                <a:schemeClr val="tx1"/>
              </a:buClr>
              <a:buFont typeface="Wingdings" pitchFamily="2" charset="2"/>
              <a:buChar char=""/>
            </a:pPr>
            <a:r>
              <a:rPr lang="en-US" sz="1100"/>
              <a:t>Emphasize the key learnings from the course, such as entrepreneurship, market analysis, and strategic planning.</a:t>
            </a:r>
          </a:p>
          <a:p>
            <a:pPr indent="-182880" defTabSz="914400">
              <a:lnSpc>
                <a:spcPct val="90000"/>
              </a:lnSpc>
              <a:spcAft>
                <a:spcPts val="600"/>
              </a:spcAft>
              <a:buClr>
                <a:schemeClr val="tx1"/>
              </a:buClr>
              <a:buFont typeface="Wingdings" pitchFamily="2" charset="2"/>
              <a:buChar char=""/>
            </a:pPr>
            <a:endParaRPr lang="en-US" sz="1100"/>
          </a:p>
          <a:p>
            <a:pPr indent="-182880" defTabSz="914400">
              <a:lnSpc>
                <a:spcPct val="90000"/>
              </a:lnSpc>
              <a:spcAft>
                <a:spcPts val="600"/>
              </a:spcAft>
              <a:buClr>
                <a:schemeClr val="tx1"/>
              </a:buClr>
              <a:buFont typeface="Wingdings" pitchFamily="2" charset="2"/>
              <a:buChar char=""/>
            </a:pPr>
            <a:r>
              <a:rPr lang="en-US" sz="1100"/>
              <a:t>Reflect on how these learnings have enhanced your understanding of business fundamentals and prepared you for real-world challenges.</a:t>
            </a:r>
          </a:p>
          <a:p>
            <a:pPr indent="-182880" defTabSz="914400">
              <a:lnSpc>
                <a:spcPct val="90000"/>
              </a:lnSpc>
              <a:spcAft>
                <a:spcPts val="600"/>
              </a:spcAft>
              <a:buClr>
                <a:schemeClr val="tx1"/>
              </a:buClr>
              <a:buFont typeface="Wingdings" pitchFamily="2" charset="2"/>
              <a:buChar char=""/>
            </a:pPr>
            <a:endParaRPr lang="en-US" sz="1100"/>
          </a:p>
          <a:p>
            <a:pPr indent="-182880" defTabSz="914400">
              <a:lnSpc>
                <a:spcPct val="90000"/>
              </a:lnSpc>
              <a:spcAft>
                <a:spcPts val="600"/>
              </a:spcAft>
              <a:buClr>
                <a:schemeClr val="tx1"/>
              </a:buClr>
              <a:buFont typeface="Wingdings" pitchFamily="2" charset="2"/>
              <a:buChar char=""/>
            </a:pPr>
            <a:r>
              <a:rPr lang="en-US" sz="1100"/>
              <a:t>Outline specific strategies for applying these learnings, including timelines and implementation plans.</a:t>
            </a:r>
          </a:p>
          <a:p>
            <a:pPr indent="-182880" defTabSz="914400">
              <a:lnSpc>
                <a:spcPct val="90000"/>
              </a:lnSpc>
              <a:spcAft>
                <a:spcPts val="600"/>
              </a:spcAft>
              <a:buClr>
                <a:schemeClr val="tx1"/>
              </a:buClr>
              <a:buFont typeface="Wingdings" pitchFamily="2" charset="2"/>
              <a:buChar char=""/>
            </a:pPr>
            <a:endParaRPr lang="en-US" sz="1100"/>
          </a:p>
          <a:p>
            <a:pPr indent="-182880" defTabSz="914400">
              <a:lnSpc>
                <a:spcPct val="90000"/>
              </a:lnSpc>
              <a:spcAft>
                <a:spcPts val="600"/>
              </a:spcAft>
              <a:buClr>
                <a:schemeClr val="tx1"/>
              </a:buClr>
              <a:buFont typeface="Wingdings" pitchFamily="2" charset="2"/>
              <a:buChar char=""/>
            </a:pPr>
            <a:r>
              <a:rPr lang="en-US" sz="1100"/>
              <a:t>Discuss the potential impact of applying these learnings on your personal and professional growth.</a:t>
            </a:r>
          </a:p>
          <a:p>
            <a:pPr indent="-182880" defTabSz="914400">
              <a:lnSpc>
                <a:spcPct val="90000"/>
              </a:lnSpc>
              <a:spcAft>
                <a:spcPts val="600"/>
              </a:spcAft>
              <a:buClr>
                <a:schemeClr val="tx1"/>
              </a:buClr>
              <a:buFont typeface="Wingdings" pitchFamily="2" charset="2"/>
              <a:buChar char=""/>
            </a:pPr>
            <a:endParaRPr lang="en-US" sz="1100"/>
          </a:p>
          <a:p>
            <a:pPr indent="-182880" defTabSz="914400">
              <a:lnSpc>
                <a:spcPct val="90000"/>
              </a:lnSpc>
              <a:spcAft>
                <a:spcPts val="600"/>
              </a:spcAft>
              <a:buClr>
                <a:schemeClr val="tx1"/>
              </a:buClr>
              <a:buFont typeface="Wingdings" pitchFamily="2" charset="2"/>
              <a:buChar char=""/>
            </a:pPr>
            <a:r>
              <a:rPr lang="en-US" sz="1100"/>
              <a:t>Conclude by expressing your commitment to continuous learning and improvement in your entrepreneurial journey.</a:t>
            </a:r>
          </a:p>
        </p:txBody>
      </p:sp>
      <p:pic>
        <p:nvPicPr>
          <p:cNvPr id="3" name="Picture 2" descr="A black background with blue text&#10;&#10;Description automatically generated">
            <a:extLst>
              <a:ext uri="{FF2B5EF4-FFF2-40B4-BE49-F238E27FC236}">
                <a16:creationId xmlns:a16="http://schemas.microsoft.com/office/drawing/2014/main" id="{F8ACD33F-AB53-D39C-707E-8027A05578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10750" y="419316"/>
            <a:ext cx="2381250" cy="590550"/>
          </a:xfrm>
          <a:prstGeom prst="rect">
            <a:avLst/>
          </a:prstGeom>
        </p:spPr>
      </p:pic>
    </p:spTree>
    <p:extLst>
      <p:ext uri="{BB962C8B-B14F-4D97-AF65-F5344CB8AC3E}">
        <p14:creationId xmlns:p14="http://schemas.microsoft.com/office/powerpoint/2010/main" val="352586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8FC5-9BD5-7C73-DC82-BB83109F4397}"/>
              </a:ext>
            </a:extLst>
          </p:cNvPr>
          <p:cNvSpPr>
            <a:spLocks noGrp="1"/>
          </p:cNvSpPr>
          <p:nvPr>
            <p:ph type="title"/>
          </p:nvPr>
        </p:nvSpPr>
        <p:spPr>
          <a:xfrm>
            <a:off x="4360545" y="493713"/>
            <a:ext cx="3470910" cy="866775"/>
          </a:xfrm>
        </p:spPr>
        <p:txBody>
          <a:bodyPr>
            <a:normAutofit/>
          </a:bodyPr>
          <a:lstStyle/>
          <a:p>
            <a:pPr marL="0" indent="0">
              <a:buNone/>
            </a:pPr>
            <a:r>
              <a:rPr lang="en-GB" dirty="0">
                <a:solidFill>
                  <a:schemeClr val="tx2">
                    <a:lumMod val="10000"/>
                  </a:schemeClr>
                </a:solidFill>
                <a:latin typeface="Calibri" panose="020F0502020204030204" pitchFamily="34" charset="0"/>
                <a:ea typeface="Calibri" panose="020F0502020204030204" pitchFamily="34" charset="0"/>
                <a:cs typeface="Times New Roman" panose="02020603050405020304" pitchFamily="18" charset="0"/>
              </a:rPr>
              <a:t>References</a:t>
            </a:r>
            <a:endParaRPr lang="en-US" dirty="0">
              <a:solidFill>
                <a:schemeClr val="tx2">
                  <a:lumMod val="10000"/>
                </a:schemeClr>
              </a:solidFill>
            </a:endParaRPr>
          </a:p>
        </p:txBody>
      </p:sp>
      <p:pic>
        <p:nvPicPr>
          <p:cNvPr id="3" name="Picture 2" descr="A black background with blue text&#10;&#10;Description automatically generated">
            <a:extLst>
              <a:ext uri="{FF2B5EF4-FFF2-40B4-BE49-F238E27FC236}">
                <a16:creationId xmlns:a16="http://schemas.microsoft.com/office/drawing/2014/main" id="{48508E88-399A-F83C-27BB-9777D6588E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2130" y="493713"/>
            <a:ext cx="2381250" cy="590550"/>
          </a:xfrm>
          <a:prstGeom prst="rect">
            <a:avLst/>
          </a:prstGeom>
        </p:spPr>
      </p:pic>
      <p:sp>
        <p:nvSpPr>
          <p:cNvPr id="5" name="TextBox 4">
            <a:extLst>
              <a:ext uri="{FF2B5EF4-FFF2-40B4-BE49-F238E27FC236}">
                <a16:creationId xmlns:a16="http://schemas.microsoft.com/office/drawing/2014/main" id="{0FC213AE-D5B3-1B0D-B55B-D147AFB3AF00}"/>
              </a:ext>
            </a:extLst>
          </p:cNvPr>
          <p:cNvSpPr txBox="1"/>
          <p:nvPr/>
        </p:nvSpPr>
        <p:spPr>
          <a:xfrm>
            <a:off x="1484555" y="3345628"/>
            <a:ext cx="6346900" cy="369332"/>
          </a:xfrm>
          <a:prstGeom prst="rect">
            <a:avLst/>
          </a:prstGeom>
          <a:noFill/>
        </p:spPr>
        <p:txBody>
          <a:bodyPr wrap="square" rtlCol="0">
            <a:spAutoFit/>
          </a:bodyPr>
          <a:lstStyle/>
          <a:p>
            <a:r>
              <a:rPr lang="en-US" dirty="0"/>
              <a:t>They are written on each section. </a:t>
            </a:r>
            <a:endParaRPr lang="en-GB" dirty="0"/>
          </a:p>
        </p:txBody>
      </p:sp>
    </p:spTree>
    <p:extLst>
      <p:ext uri="{BB962C8B-B14F-4D97-AF65-F5344CB8AC3E}">
        <p14:creationId xmlns:p14="http://schemas.microsoft.com/office/powerpoint/2010/main" val="25786050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2071</TotalTime>
  <Words>1078</Words>
  <Application>Microsoft Office PowerPoint</Application>
  <PresentationFormat>Widescreen</PresentationFormat>
  <Paragraphs>95</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Corbel</vt:lpstr>
      <vt:lpstr>Open Sans</vt:lpstr>
      <vt:lpstr>Roboto</vt:lpstr>
      <vt:lpstr>Wingdings</vt:lpstr>
      <vt:lpstr>Banded</vt:lpstr>
      <vt:lpstr>PowerPoint Presentation</vt:lpstr>
      <vt:lpstr>  </vt:lpstr>
      <vt:lpstr>  The Market gap analysis and proposed solution  </vt:lpstr>
      <vt:lpstr> Highlights of market and competitive analysis </vt:lpstr>
      <vt:lpstr> Summary business concept and model </vt:lpstr>
      <vt:lpstr>Marketing &amp; Promotional Strategy</vt:lpstr>
      <vt:lpstr> PRIVICY and data protection  </vt:lpstr>
      <vt:lpstr> Plan to sustain my innovative business proposition. </vt:lpstr>
      <vt:lpstr>What did I LEARN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Miroslav Grigorov</cp:lastModifiedBy>
  <cp:revision>50</cp:revision>
  <dcterms:created xsi:type="dcterms:W3CDTF">2018-02-07T08:30:56Z</dcterms:created>
  <dcterms:modified xsi:type="dcterms:W3CDTF">2024-08-18T19:44:23Z</dcterms:modified>
</cp:coreProperties>
</file>