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12" r:id="rId1"/>
  </p:sldMasterIdLst>
  <p:sldIdLst>
    <p:sldId id="256" r:id="rId2"/>
    <p:sldId id="257" r:id="rId3"/>
    <p:sldId id="258" r:id="rId4"/>
    <p:sldId id="260" r:id="rId5"/>
    <p:sldId id="261" r:id="rId6"/>
    <p:sldId id="262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1"/>
    <p:restoredTop sz="94705"/>
  </p:normalViewPr>
  <p:slideViewPr>
    <p:cSldViewPr snapToGrid="0" snapToObjects="1">
      <p:cViewPr varScale="1">
        <p:scale>
          <a:sx n="118" d="100"/>
          <a:sy n="118" d="100"/>
        </p:scale>
        <p:origin x="288" y="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0001" y="1449147"/>
            <a:ext cx="10572000" cy="2971051"/>
          </a:xfrm>
        </p:spPr>
        <p:txBody>
          <a:bodyPr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0001" y="5280847"/>
            <a:ext cx="10572000" cy="434974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9EBBA-996F-894A-B54A-D6246ED52CEA}" type="datetimeFigureOut">
              <a:rPr lang="en-US" smtClean="0"/>
              <a:pPr/>
              <a:t>1/10/2018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5982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363651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A1323-8D79-1946-B0D7-40001CF92E9D}" type="datetimeFigureOut">
              <a:rPr lang="en-US" smtClean="0"/>
              <a:pPr/>
              <a:t>1/10/2018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72918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7"/>
          <p:cNvSpPr/>
          <p:nvPr/>
        </p:nvSpPr>
        <p:spPr bwMode="auto">
          <a:xfrm>
            <a:off x="0" y="1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0" y="0"/>
                </a:moveTo>
                <a:lnTo>
                  <a:pt x="5760" y="0"/>
                </a:lnTo>
                <a:lnTo>
                  <a:pt x="5760" y="3090"/>
                </a:lnTo>
                <a:lnTo>
                  <a:pt x="4817" y="3090"/>
                </a:lnTo>
                <a:lnTo>
                  <a:pt x="4637" y="3270"/>
                </a:lnTo>
                <a:lnTo>
                  <a:pt x="4637" y="3270"/>
                </a:lnTo>
                <a:lnTo>
                  <a:pt x="4633" y="3272"/>
                </a:lnTo>
                <a:lnTo>
                  <a:pt x="4627" y="3275"/>
                </a:lnTo>
                <a:lnTo>
                  <a:pt x="4621" y="3278"/>
                </a:lnTo>
                <a:lnTo>
                  <a:pt x="4616" y="3278"/>
                </a:lnTo>
                <a:lnTo>
                  <a:pt x="4610" y="3278"/>
                </a:lnTo>
                <a:lnTo>
                  <a:pt x="4605" y="3275"/>
                </a:lnTo>
                <a:lnTo>
                  <a:pt x="4599" y="3272"/>
                </a:lnTo>
                <a:lnTo>
                  <a:pt x="4595" y="3270"/>
                </a:lnTo>
                <a:lnTo>
                  <a:pt x="4415" y="3090"/>
                </a:lnTo>
                <a:lnTo>
                  <a:pt x="0" y="3090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2951396"/>
            <a:ext cx="10561418" cy="1468800"/>
          </a:xfrm>
        </p:spPr>
        <p:txBody>
          <a:bodyPr anchor="b"/>
          <a:lstStyle>
            <a:lvl1pPr algn="r">
              <a:defRPr sz="48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5281201"/>
            <a:ext cx="10561418" cy="433955"/>
          </a:xfrm>
        </p:spPr>
        <p:txBody>
          <a:bodyPr anchor="t">
            <a:no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smtClean="0"/>
              <a:pPr/>
              <a:t>1/10/2018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41813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8712" y="2222287"/>
            <a:ext cx="5185873" cy="3638763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7415" y="2222287"/>
            <a:ext cx="5194583" cy="3638764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302355-E14B-8545-A8F8-0FE83CC9D524}" type="datetimeFigureOut">
              <a:rPr lang="en-US" smtClean="0"/>
              <a:pPr/>
              <a:t>1/10/2018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26507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4728" y="2174875"/>
            <a:ext cx="5189857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4729" y="2751138"/>
            <a:ext cx="5189856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7415" y="2174875"/>
            <a:ext cx="5194583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7415" y="2751138"/>
            <a:ext cx="5194583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640F58-564D-2B4F-AE67-E407BA4FCF45}" type="datetimeFigureOut">
              <a:rPr lang="en-US" smtClean="0"/>
              <a:pPr/>
              <a:t>1/10/2018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71277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3A34C8-038E-2045-AF43-DF7DBB8E0E9E}" type="datetimeFigureOut">
              <a:rPr lang="en-US" smtClean="0"/>
              <a:pPr/>
              <a:t>1/10/2018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29331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8C68F-D26B-8F47-958C-23B49CF8A634}" type="datetimeFigureOut">
              <a:rPr lang="en-US" smtClean="0"/>
              <a:pPr/>
              <a:t>1/10/2018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74671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1073151" y="446087"/>
            <a:ext cx="3547533" cy="1814651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3151" y="446088"/>
            <a:ext cx="3547533" cy="1618396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446088"/>
            <a:ext cx="6252633" cy="5414963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3151" y="2260738"/>
            <a:ext cx="3547533" cy="360031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F5E60-9974-AC48-9591-99C2BB44B7CF}" type="datetimeFigureOut">
              <a:rPr lang="en-US" smtClean="0"/>
              <a:pPr/>
              <a:t>1/10/2018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70180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4728" y="727522"/>
            <a:ext cx="4852988" cy="1617163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Picture Placeholder 11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6098117" y="0"/>
            <a:ext cx="6093883" cy="6858000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noFill/>
          <a:ln w="9525">
            <a:solidFill>
              <a:schemeClr val="tx2"/>
            </a:solidFill>
            <a:round/>
            <a:headEnd/>
            <a:tailEnd/>
          </a:ln>
          <a:effectLst/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algn="ctr">
              <a:buFontTx/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4728" y="2344684"/>
            <a:ext cx="4852988" cy="3516365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85810" y="6041362"/>
            <a:ext cx="976879" cy="365125"/>
          </a:xfrm>
        </p:spPr>
        <p:txBody>
          <a:bodyPr/>
          <a:lstStyle/>
          <a:p>
            <a:fld id="{18C79C5D-2A6F-F04D-97DA-BEF2467B64E4}" type="datetimeFigureOut">
              <a:rPr lang="en-US" smtClean="0"/>
              <a:pPr/>
              <a:t>1/10/2018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0396" y="6041362"/>
            <a:ext cx="3295413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862689" y="5915888"/>
            <a:ext cx="1062155" cy="490599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98118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800600"/>
            <a:ext cx="10561418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5" name="Picture Placeholder 14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0" y="0"/>
            <a:ext cx="12192000" cy="4800600"/>
          </a:xfrm>
          <a:custGeom>
            <a:avLst/>
            <a:gdLst/>
            <a:ahLst/>
            <a:cxnLst/>
            <a:rect l="0" t="0" r="r" b="b"/>
            <a:pathLst>
              <a:path w="5760" h="3289">
                <a:moveTo>
                  <a:pt x="5760" y="0"/>
                </a:moveTo>
                <a:lnTo>
                  <a:pt x="0" y="0"/>
                </a:lnTo>
                <a:lnTo>
                  <a:pt x="0" y="3100"/>
                </a:lnTo>
                <a:lnTo>
                  <a:pt x="943" y="3100"/>
                </a:lnTo>
                <a:lnTo>
                  <a:pt x="1123" y="3281"/>
                </a:lnTo>
                <a:lnTo>
                  <a:pt x="1123" y="3281"/>
                </a:lnTo>
                <a:lnTo>
                  <a:pt x="1127" y="3283"/>
                </a:lnTo>
                <a:lnTo>
                  <a:pt x="1133" y="3286"/>
                </a:lnTo>
                <a:lnTo>
                  <a:pt x="1139" y="3289"/>
                </a:lnTo>
                <a:lnTo>
                  <a:pt x="1144" y="3289"/>
                </a:lnTo>
                <a:lnTo>
                  <a:pt x="1150" y="3289"/>
                </a:lnTo>
                <a:lnTo>
                  <a:pt x="1155" y="3286"/>
                </a:lnTo>
                <a:lnTo>
                  <a:pt x="1161" y="3283"/>
                </a:lnTo>
                <a:lnTo>
                  <a:pt x="1165" y="3281"/>
                </a:lnTo>
                <a:lnTo>
                  <a:pt x="1345" y="3100"/>
                </a:lnTo>
                <a:lnTo>
                  <a:pt x="5760" y="3100"/>
                </a:lnTo>
                <a:lnTo>
                  <a:pt x="5760" y="0"/>
                </a:lnTo>
                <a:close/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marL="0" indent="0" algn="ctr">
              <a:buFontTx/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0000" y="5367338"/>
            <a:ext cx="10561418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79C5D-2A6F-F04D-97DA-BEF2467B64E4}" type="datetimeFigureOut">
              <a:rPr lang="en-US" smtClean="0"/>
              <a:pPr/>
              <a:t>1/10/2018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35915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>
            <a:spLocks noChangeAspect="1"/>
          </p:cNvSpPr>
          <p:nvPr/>
        </p:nvSpPr>
        <p:spPr bwMode="auto">
          <a:xfrm>
            <a:off x="631697" y="1081456"/>
            <a:ext cx="6332416" cy="3239188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0985" y="1238502"/>
            <a:ext cx="5893840" cy="2645912"/>
          </a:xfrm>
        </p:spPr>
        <p:txBody>
          <a:bodyPr anchor="b"/>
          <a:lstStyle>
            <a:lvl1pPr algn="l">
              <a:defRPr sz="42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190" y="4443680"/>
            <a:ext cx="5891636" cy="713241"/>
          </a:xfrm>
        </p:spPr>
        <p:txBody>
          <a:bodyPr anchor="t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7574642" y="1081456"/>
            <a:ext cx="3810001" cy="407546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smtClean="0"/>
              <a:pPr/>
              <a:t>1/10/2018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887717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/>
          <p:cNvSpPr>
            <a:spLocks noChangeAspect="1"/>
          </p:cNvSpPr>
          <p:nvPr/>
        </p:nvSpPr>
        <p:spPr bwMode="auto">
          <a:xfrm>
            <a:off x="1140884" y="2286585"/>
            <a:ext cx="4895115" cy="2503972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Title 1"/>
          <p:cNvSpPr>
            <a:spLocks noGrp="1"/>
          </p:cNvSpPr>
          <p:nvPr>
            <p:ph type="title"/>
          </p:nvPr>
        </p:nvSpPr>
        <p:spPr>
          <a:xfrm>
            <a:off x="1357089" y="2435957"/>
            <a:ext cx="4382521" cy="2007789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6156000" y="2286000"/>
            <a:ext cx="4880300" cy="229552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F54567-0DE4-3F47-BF90-CB84690072F9}" type="datetimeFigureOut">
              <a:rPr lang="en-US" smtClean="0"/>
              <a:pPr/>
              <a:t>1/10/2018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752107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52C72-DE31-F449-A4ED-4C594FD91407}" type="datetimeFigureOut">
              <a:rPr lang="en-US" smtClean="0"/>
              <a:pPr/>
              <a:t>1/10/2018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33532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7669651" y="446089"/>
            <a:ext cx="4522349" cy="5414962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183540" y="586171"/>
            <a:ext cx="2494791" cy="51347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0001" y="446089"/>
            <a:ext cx="6611540" cy="5414962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2726E-379B-B349-9EED-81ED093FA806}" type="datetimeFigureOut">
              <a:rPr lang="en-US" smtClean="0"/>
              <a:pPr/>
              <a:t>1/10/2018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68924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prstGeom prst="rect">
            <a:avLst/>
          </a:prstGeom>
          <a:effectLst>
            <a:outerShdw blurRad="50800" dir="14400000">
              <a:srgbClr val="000000">
                <a:alpha val="60000"/>
              </a:srgbClr>
            </a:outerShdw>
          </a:effectLst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2184401"/>
            <a:ext cx="10563285" cy="3674397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1514" y="6041362"/>
            <a:ext cx="864432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334626" y="6041362"/>
            <a:ext cx="1343706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09B482E8-6E0E-1B4F-B1FD-C69DB9E858D9}" type="datetimeFigureOut">
              <a:rPr lang="en-US" smtClean="0"/>
              <a:pPr/>
              <a:t>1/10/2018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78331" y="5915888"/>
            <a:ext cx="1062155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825420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  <p:sldLayoutId id="2147483724" r:id="rId12"/>
    <p:sldLayoutId id="2147483725" r:id="rId13"/>
    <p:sldLayoutId id="2147483726" r:id="rId14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000" b="1" kern="1200">
          <a:solidFill>
            <a:srgbClr val="FEFEFE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727"/>
            <a:ext cx="12192000" cy="6859454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CEA7C912-FD6B-8045-94DE-9F5CCCBDA7D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3983" y="4091316"/>
            <a:ext cx="10572000" cy="1881172"/>
          </a:xfrm>
          <a:effectLst/>
        </p:spPr>
        <p:txBody>
          <a:bodyPr anchor="b">
            <a:normAutofit/>
          </a:bodyPr>
          <a:lstStyle/>
          <a:p>
            <a:pPr algn="ctr"/>
            <a:r>
              <a:rPr lang="cy-GB" sz="3600" dirty="0"/>
              <a:t>Gan Eleri Jones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1108553" y="-727"/>
            <a:ext cx="427137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Learning and collaboration for Global Citizenship</a:t>
            </a:r>
          </a:p>
          <a:p>
            <a:r>
              <a:rPr lang="en-GB" b="1" dirty="0" smtClean="0"/>
              <a:t>(BMSP4003)</a:t>
            </a:r>
          </a:p>
          <a:p>
            <a:r>
              <a:rPr lang="en-GB" b="1" dirty="0" smtClean="0"/>
              <a:t>Eleri </a:t>
            </a:r>
            <a:r>
              <a:rPr lang="en-GB" b="1" dirty="0" err="1" smtClean="0"/>
              <a:t>Mair</a:t>
            </a:r>
            <a:r>
              <a:rPr lang="en-GB" b="1" dirty="0" smtClean="0"/>
              <a:t> Jones</a:t>
            </a:r>
          </a:p>
          <a:p>
            <a:r>
              <a:rPr lang="en-GB" b="1" dirty="0" smtClean="0"/>
              <a:t>Business Management</a:t>
            </a:r>
          </a:p>
          <a:p>
            <a:r>
              <a:rPr lang="en-GB" b="1" dirty="0" smtClean="0"/>
              <a:t>Alex Bell</a:t>
            </a:r>
          </a:p>
          <a:p>
            <a:r>
              <a:rPr lang="en-GB" b="1" dirty="0" smtClean="0"/>
              <a:t>10/01/18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4838497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51D41B-E36B-154F-8069-BF7321C595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Beth yw Cynnal Cymru?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E378A8-76D5-9C45-91BA-C13FECB441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6518" y="1828801"/>
            <a:ext cx="7376004" cy="457200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cy-GB" sz="2600" dirty="0"/>
          </a:p>
          <a:p>
            <a:pPr marL="0" indent="0">
              <a:buNone/>
            </a:pPr>
            <a:r>
              <a:rPr lang="cy-GB" sz="2600" dirty="0"/>
              <a:t>Cynnal Cymru yw’r sefydliad sy’n arwain datblygiad cynaliadwy yng Nghymru</a:t>
            </a:r>
          </a:p>
          <a:p>
            <a:pPr marL="0" indent="0">
              <a:buNone/>
            </a:pPr>
            <a:endParaRPr lang="cy-GB" sz="2600" dirty="0"/>
          </a:p>
          <a:p>
            <a:pPr marL="0" indent="0">
              <a:buNone/>
            </a:pPr>
            <a:r>
              <a:rPr lang="cy-GB" sz="2600" dirty="0"/>
              <a:t>Ei Nod yw creu Cymru </a:t>
            </a:r>
            <a:r>
              <a:rPr lang="cy-GB" sz="2600" dirty="0" smtClean="0"/>
              <a:t>sy’n</a:t>
            </a:r>
            <a:r>
              <a:rPr lang="cy-GB" sz="2600" dirty="0"/>
              <a:t>; </a:t>
            </a:r>
          </a:p>
          <a:p>
            <a:pPr>
              <a:buFont typeface="Wingdings" pitchFamily="2" charset="2"/>
              <a:buChar char="Ø"/>
            </a:pPr>
            <a:r>
              <a:rPr lang="cy-GB" sz="2600" dirty="0"/>
              <a:t>Cynhedlaeth Carbon isel</a:t>
            </a:r>
          </a:p>
          <a:p>
            <a:pPr>
              <a:buFont typeface="Wingdings" pitchFamily="2" charset="2"/>
              <a:buChar char="Ø"/>
            </a:pPr>
            <a:r>
              <a:rPr lang="cy-GB" sz="2600" dirty="0"/>
              <a:t>Cenhedlaeth sy’n defnyddio adnoddau yn effeithiol</a:t>
            </a:r>
          </a:p>
          <a:p>
            <a:pPr>
              <a:buFont typeface="Wingdings" pitchFamily="2" charset="2"/>
              <a:buChar char="Ø"/>
            </a:pPr>
            <a:r>
              <a:rPr lang="cy-GB" sz="2600" dirty="0"/>
              <a:t>Cynhedlaeth iach</a:t>
            </a:r>
          </a:p>
          <a:p>
            <a:pPr>
              <a:buFont typeface="Wingdings" pitchFamily="2" charset="2"/>
              <a:buChar char="Ø"/>
            </a:pPr>
            <a:r>
              <a:rPr lang="cy-GB" sz="2600" dirty="0"/>
              <a:t>Cynheldaeth sydd yn cyd-fynd a chydbwysedd y’r ecosystem naturiol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022C950-896D-4946-B03D-2C9AE437EA2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505" t="19786" r="14033" b="12714"/>
          <a:stretch/>
        </p:blipFill>
        <p:spPr>
          <a:xfrm>
            <a:off x="7360936" y="2345636"/>
            <a:ext cx="4436503" cy="3459154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588141CA-63CE-864A-95FC-CE6215404A15}"/>
              </a:ext>
            </a:extLst>
          </p:cNvPr>
          <p:cNvSpPr/>
          <p:nvPr/>
        </p:nvSpPr>
        <p:spPr>
          <a:xfrm>
            <a:off x="202049" y="6216135"/>
            <a:ext cx="233910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latin typeface="Times New Roman" panose="02020603050405020304" pitchFamily="18" charset="0"/>
                <a:ea typeface="Times New Roman" panose="02020603050405020304" pitchFamily="18" charset="0"/>
              </a:rPr>
              <a:t>(</a:t>
            </a:r>
            <a:r>
              <a:rPr lang="en-GB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Cynnal</a:t>
            </a:r>
            <a:r>
              <a:rPr lang="en-GB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Cymru</a:t>
            </a:r>
            <a:r>
              <a:rPr lang="en-GB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2015).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73948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Adroddiad</a:t>
            </a:r>
            <a:r>
              <a:rPr lang="en-GB" dirty="0"/>
              <a:t> </a:t>
            </a:r>
            <a:r>
              <a:rPr lang="en-GB" dirty="0" err="1"/>
              <a:t>integredig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Gynaliadwyedd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D7C303-7551-D94D-91D8-9401AC5A02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0660" y="1970496"/>
            <a:ext cx="10554574" cy="3267179"/>
          </a:xfrm>
        </p:spPr>
        <p:txBody>
          <a:bodyPr>
            <a:normAutofit fontScale="70000" lnSpcReduction="20000"/>
          </a:bodyPr>
          <a:lstStyle/>
          <a:p>
            <a:r>
              <a:rPr lang="cy-GB" sz="3000" dirty="0"/>
              <a:t>Mae Cynnal Cymru yn helpu sefydliadau a menter cymdeithasol er mwyn helpu I cynnwys cynaliadwyedd ar draws bob aran o’i sefydliad. </a:t>
            </a:r>
          </a:p>
          <a:p>
            <a:r>
              <a:rPr lang="en-GB" sz="3200" dirty="0"/>
              <a:t>Y </a:t>
            </a:r>
            <a:r>
              <a:rPr lang="en-GB" sz="3200" dirty="0" err="1"/>
              <a:t>pedwar</a:t>
            </a:r>
            <a:r>
              <a:rPr lang="en-GB" sz="3200" dirty="0"/>
              <a:t> </a:t>
            </a:r>
            <a:r>
              <a:rPr lang="en-GB" sz="3200" dirty="0" err="1"/>
              <a:t>adran</a:t>
            </a:r>
            <a:r>
              <a:rPr lang="en-GB" sz="3200" dirty="0"/>
              <a:t> </a:t>
            </a:r>
            <a:r>
              <a:rPr lang="en-GB" sz="3200" dirty="0" err="1"/>
              <a:t>o’r</a:t>
            </a:r>
            <a:r>
              <a:rPr lang="en-GB" sz="3200" dirty="0"/>
              <a:t> </a:t>
            </a:r>
            <a:r>
              <a:rPr lang="en-GB" sz="3200" dirty="0" err="1"/>
              <a:t>adroddiad</a:t>
            </a:r>
            <a:r>
              <a:rPr lang="en-GB" sz="3200" dirty="0"/>
              <a:t> </a:t>
            </a:r>
            <a:r>
              <a:rPr lang="en-GB" sz="3200" dirty="0" err="1"/>
              <a:t>integredig</a:t>
            </a:r>
            <a:r>
              <a:rPr lang="en-GB" sz="3200" dirty="0"/>
              <a:t> </a:t>
            </a:r>
            <a:r>
              <a:rPr lang="en-GB" sz="3200" dirty="0" err="1"/>
              <a:t>ar</a:t>
            </a:r>
            <a:r>
              <a:rPr lang="en-GB" sz="3200" dirty="0"/>
              <a:t> </a:t>
            </a:r>
            <a:r>
              <a:rPr lang="en-GB" sz="3200" dirty="0" err="1"/>
              <a:t>Gynaliadwyedd</a:t>
            </a:r>
            <a:endParaRPr lang="cy-GB" sz="3000" dirty="0"/>
          </a:p>
          <a:p>
            <a:pPr marL="514350" indent="-514350">
              <a:buFont typeface="+mj-lt"/>
              <a:buAutoNum type="arabicPeriod"/>
            </a:pPr>
            <a:r>
              <a:rPr lang="en-GB" sz="3200" dirty="0" err="1"/>
              <a:t>Adolygu</a:t>
            </a:r>
            <a:endParaRPr lang="en-GB" sz="3200" dirty="0"/>
          </a:p>
          <a:p>
            <a:pPr marL="514350" indent="-514350">
              <a:buFont typeface="+mj-lt"/>
              <a:buAutoNum type="arabicPeriod"/>
            </a:pPr>
            <a:r>
              <a:rPr lang="en-GB" sz="3200" dirty="0" err="1"/>
              <a:t>Casglu</a:t>
            </a:r>
            <a:endParaRPr lang="en-GB" sz="3200" dirty="0"/>
          </a:p>
          <a:p>
            <a:pPr marL="514350" indent="-514350">
              <a:buFont typeface="+mj-lt"/>
              <a:buAutoNum type="arabicPeriod"/>
            </a:pPr>
            <a:r>
              <a:rPr lang="en-GB" sz="3200" dirty="0" err="1"/>
              <a:t>Adroddiad</a:t>
            </a:r>
            <a:endParaRPr lang="en-GB" sz="3200" dirty="0"/>
          </a:p>
          <a:p>
            <a:pPr marL="514350" indent="-514350">
              <a:buFont typeface="+mj-lt"/>
              <a:buAutoNum type="arabicPeriod"/>
            </a:pPr>
            <a:r>
              <a:rPr lang="en-GB" sz="3200" dirty="0" err="1"/>
              <a:t>Cyfathrebu</a:t>
            </a:r>
            <a:endParaRPr lang="cy-GB" sz="3000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39891" y="5237675"/>
            <a:ext cx="8272196" cy="1289507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13355995-87EE-A944-8FEB-AE06A42A0D42}"/>
              </a:ext>
            </a:extLst>
          </p:cNvPr>
          <p:cNvSpPr/>
          <p:nvPr/>
        </p:nvSpPr>
        <p:spPr>
          <a:xfrm>
            <a:off x="500660" y="4859104"/>
            <a:ext cx="327846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latin typeface="Times New Roman" panose="02020603050405020304" pitchFamily="18" charset="0"/>
                <a:ea typeface="Times New Roman" panose="02020603050405020304" pitchFamily="18" charset="0"/>
              </a:rPr>
              <a:t>(“All you Need To Know, 2017).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93156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05A417-C40B-BF49-A721-D7476DD2C0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1092647"/>
            <a:ext cx="10571998" cy="970450"/>
          </a:xfrm>
        </p:spPr>
        <p:txBody>
          <a:bodyPr/>
          <a:lstStyle/>
          <a:p>
            <a:pPr algn="ctr"/>
            <a:r>
              <a:rPr lang="cy-GB" dirty="0"/>
              <a:t>Deddf Llesiant Cenedlaethau’r Dyfodol Cymru.</a:t>
            </a:r>
            <a:br>
              <a:rPr lang="cy-GB" dirty="0"/>
            </a:br>
            <a:endParaRPr lang="cy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CC1F82-5087-D741-8194-66198FCEBA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7042" y="1922929"/>
            <a:ext cx="5017312" cy="5123330"/>
          </a:xfrm>
        </p:spPr>
        <p:txBody>
          <a:bodyPr>
            <a:normAutofit/>
          </a:bodyPr>
          <a:lstStyle/>
          <a:p>
            <a:endParaRPr lang="cy-GB" dirty="0"/>
          </a:p>
          <a:p>
            <a:r>
              <a:rPr lang="cy-GB" dirty="0"/>
              <a:t>Mae’r Deddf hun yn cynnwys saith adran sef</a:t>
            </a:r>
            <a:r>
              <a:rPr lang="cy-GB" sz="2000" dirty="0"/>
              <a:t>;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y-GB" sz="2000" dirty="0"/>
              <a:t>Cymru lewyrchus 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y-GB" sz="2000" dirty="0"/>
              <a:t>Cymru gydnerth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y-GB" sz="2000" dirty="0"/>
              <a:t>Cymru iachach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y-GB" sz="2000" dirty="0"/>
              <a:t>Cymru sy’n fwy cyfartal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y-GB" sz="2000" dirty="0"/>
              <a:t>Cymru o gyminedau cydlynus 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y-GB" sz="2000" dirty="0"/>
              <a:t>Cymru a diwylliant bywiog lle mae’r </a:t>
            </a:r>
            <a:r>
              <a:rPr lang="cy-GB" sz="2000" dirty="0" smtClean="0"/>
              <a:t>Cymraeg </a:t>
            </a:r>
            <a:r>
              <a:rPr lang="cy-GB" sz="2000" dirty="0"/>
              <a:t>yn ffynnu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y-GB" sz="2000" dirty="0"/>
              <a:t>Cymru sy’n gyfrifol ar lefel fyd-eang</a:t>
            </a:r>
          </a:p>
          <a:p>
            <a:endParaRPr lang="en-US" dirty="0"/>
          </a:p>
        </p:txBody>
      </p:sp>
      <p:pic>
        <p:nvPicPr>
          <p:cNvPr id="4" name="Content Placeholder 8">
            <a:extLst>
              <a:ext uri="{FF2B5EF4-FFF2-40B4-BE49-F238E27FC236}">
                <a16:creationId xmlns:a16="http://schemas.microsoft.com/office/drawing/2014/main" id="{D2C6CBD9-78B4-2643-9D37-C304F31DEF1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tretch/>
        </p:blipFill>
        <p:spPr>
          <a:xfrm>
            <a:off x="4719916" y="-103919"/>
            <a:ext cx="8478371" cy="8214795"/>
          </a:xfrm>
          <a:prstGeom prst="roundRect">
            <a:avLst>
              <a:gd name="adj" fmla="val 3876"/>
            </a:avLst>
          </a:prstGeom>
          <a:ln>
            <a:noFill/>
          </a:ln>
          <a:effectLst/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2B6DDD7C-05E3-C94B-8141-870922F36B21}"/>
              </a:ext>
            </a:extLst>
          </p:cNvPr>
          <p:cNvSpPr/>
          <p:nvPr/>
        </p:nvSpPr>
        <p:spPr>
          <a:xfrm>
            <a:off x="86148" y="6488668"/>
            <a:ext cx="54874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(</a:t>
            </a:r>
            <a:r>
              <a:rPr lang="en-GB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Deddf</a:t>
            </a:r>
            <a:r>
              <a:rPr lang="en-GB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Llesiant</a:t>
            </a:r>
            <a:r>
              <a:rPr lang="en-GB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Cenedlaethau’r</a:t>
            </a:r>
            <a:r>
              <a:rPr lang="en-GB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Dyfodol</a:t>
            </a:r>
            <a:r>
              <a:rPr lang="en-GB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(</a:t>
            </a:r>
            <a:r>
              <a:rPr lang="en-GB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Cymru</a:t>
            </a:r>
            <a:r>
              <a:rPr lang="en-GB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)</a:t>
            </a:r>
            <a:r>
              <a:rPr lang="en-GB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2015).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55726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Ei Llwyddiant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712" y="2222287"/>
            <a:ext cx="10563286" cy="3636511"/>
          </a:xfrm>
        </p:spPr>
        <p:txBody>
          <a:bodyPr/>
          <a:lstStyle/>
          <a:p>
            <a:r>
              <a:rPr lang="cy-GB" sz="2400" dirty="0"/>
              <a:t>Mae Cynnal Cymru wedi cynrychioli filoedd o sefydliadau ac unigolion ers 2002.</a:t>
            </a:r>
          </a:p>
          <a:p>
            <a:r>
              <a:rPr lang="cy-GB" sz="2400" dirty="0"/>
              <a:t>Maen nhw’n reoli'r Siarter Datblygu Cynaliadwy ar ran Llywodraeth Cymru ac wedi  codi </a:t>
            </a:r>
            <a:r>
              <a:rPr lang="cy-GB" sz="2400" dirty="0" smtClean="0"/>
              <a:t> </a:t>
            </a:r>
            <a:r>
              <a:rPr lang="cy-GB" sz="2400" dirty="0"/>
              <a:t>nifer o llofnodwyr o 60 i bron i 400 mewn tair blynedd.</a:t>
            </a:r>
          </a:p>
          <a:p>
            <a:r>
              <a:rPr lang="cy-GB" sz="2400" dirty="0"/>
              <a:t>Ddechrau'r fenter </a:t>
            </a:r>
            <a:r>
              <a:rPr lang="cy-GB" sz="2400" dirty="0" err="1"/>
              <a:t>Emergence</a:t>
            </a:r>
            <a:r>
              <a:rPr lang="cy-GB" sz="2400" dirty="0"/>
              <a:t>-Eginiad a ddaeth â gwyddonwyr ac artistiaid at ei gilydd i sgwrsio’r dyfodol cyffredin </a:t>
            </a:r>
          </a:p>
          <a:p>
            <a:endParaRPr lang="cy-GB" dirty="0"/>
          </a:p>
          <a:p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BB2EC9A-769F-ED4D-B43F-C9F9CDDBCCE8}"/>
              </a:ext>
            </a:extLst>
          </p:cNvPr>
          <p:cNvSpPr/>
          <p:nvPr/>
        </p:nvSpPr>
        <p:spPr>
          <a:xfrm>
            <a:off x="1175206" y="5073134"/>
            <a:ext cx="418101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y-GB" dirty="0">
                <a:latin typeface="Times New Roman" panose="02020603050405020304" pitchFamily="18" charset="0"/>
                <a:ea typeface="Times New Roman" panose="02020603050405020304" pitchFamily="18" charset="0"/>
              </a:rPr>
              <a:t>(Our Achievments | Cynnal Cymru, 2017). </a:t>
            </a:r>
            <a:endParaRPr lang="en-GB" sz="2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493588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A2A516-391A-6048-87A4-1314EBA690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88" y="947931"/>
            <a:ext cx="10571998" cy="970450"/>
          </a:xfrm>
        </p:spPr>
        <p:txBody>
          <a:bodyPr/>
          <a:lstStyle/>
          <a:p>
            <a:r>
              <a:rPr lang="cy-GB" sz="4800" dirty="0" smtClean="0"/>
              <a:t>Cyfeiriadau</a:t>
            </a:r>
            <a:r>
              <a:rPr lang="en-GB" dirty="0"/>
              <a:t/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2C6910-7BD7-2F42-A483-DA8388E791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i="1" dirty="0"/>
              <a:t>A Guide to the Well-being of Future Generations Act | </a:t>
            </a:r>
            <a:r>
              <a:rPr lang="en-GB" i="1" dirty="0" err="1"/>
              <a:t>Cynnal</a:t>
            </a:r>
            <a:r>
              <a:rPr lang="en-GB" i="1" dirty="0"/>
              <a:t> </a:t>
            </a:r>
            <a:r>
              <a:rPr lang="en-GB" i="1" dirty="0" err="1"/>
              <a:t>Cymru</a:t>
            </a:r>
            <a:r>
              <a:rPr lang="en-GB" dirty="0"/>
              <a:t>. (2015). </a:t>
            </a:r>
            <a:r>
              <a:rPr lang="en-GB" i="1" dirty="0" err="1"/>
              <a:t>Cynnalcymru.com</a:t>
            </a:r>
            <a:r>
              <a:rPr lang="en-GB" dirty="0"/>
              <a:t>. Retrieved 1 January 2018, from http://</a:t>
            </a:r>
            <a:r>
              <a:rPr lang="en-GB" dirty="0" err="1"/>
              <a:t>www.cynnalcymru.com</a:t>
            </a:r>
            <a:r>
              <a:rPr lang="en-GB" dirty="0"/>
              <a:t>/resource/a-guide-to-the-well-being-of-future-generations-act/</a:t>
            </a:r>
          </a:p>
          <a:p>
            <a:r>
              <a:rPr lang="en-GB" i="1" dirty="0" err="1"/>
              <a:t>Deddf</a:t>
            </a:r>
            <a:r>
              <a:rPr lang="en-GB" i="1" dirty="0"/>
              <a:t> </a:t>
            </a:r>
            <a:r>
              <a:rPr lang="en-GB" i="1" dirty="0" err="1"/>
              <a:t>Llesiant</a:t>
            </a:r>
            <a:r>
              <a:rPr lang="en-GB" i="1" dirty="0"/>
              <a:t> </a:t>
            </a:r>
            <a:r>
              <a:rPr lang="en-GB" i="1" dirty="0" err="1"/>
              <a:t>Cenedlaethau’r</a:t>
            </a:r>
            <a:r>
              <a:rPr lang="en-GB" i="1" dirty="0"/>
              <a:t> </a:t>
            </a:r>
            <a:r>
              <a:rPr lang="en-GB" i="1" dirty="0" err="1"/>
              <a:t>Dyfodol</a:t>
            </a:r>
            <a:r>
              <a:rPr lang="en-GB" i="1" dirty="0"/>
              <a:t> (</a:t>
            </a:r>
            <a:r>
              <a:rPr lang="en-GB" i="1" dirty="0" err="1"/>
              <a:t>Cymru</a:t>
            </a:r>
            <a:r>
              <a:rPr lang="en-GB" i="1" dirty="0"/>
              <a:t>) 2015</a:t>
            </a:r>
            <a:r>
              <a:rPr lang="en-GB" dirty="0"/>
              <a:t>. (2015). </a:t>
            </a:r>
            <a:r>
              <a:rPr lang="en-GB" i="1" dirty="0" err="1"/>
              <a:t>Cynnalcymru.com</a:t>
            </a:r>
            <a:r>
              <a:rPr lang="en-GB" dirty="0"/>
              <a:t>. Retrieved 1 January 2018, from http://</a:t>
            </a:r>
            <a:r>
              <a:rPr lang="en-GB" dirty="0" err="1"/>
              <a:t>www.cynnalcymru.com</a:t>
            </a:r>
            <a:r>
              <a:rPr lang="en-GB" dirty="0"/>
              <a:t>/</a:t>
            </a:r>
            <a:r>
              <a:rPr lang="en-GB" dirty="0" err="1"/>
              <a:t>wp</a:t>
            </a:r>
            <a:r>
              <a:rPr lang="en-GB" dirty="0"/>
              <a:t>-content/uploads/2016/05/essentials-guide-</a:t>
            </a:r>
            <a:r>
              <a:rPr lang="en-GB" dirty="0" err="1"/>
              <a:t>cy.pdf</a:t>
            </a:r>
            <a:endParaRPr lang="en-GB" dirty="0"/>
          </a:p>
          <a:p>
            <a:r>
              <a:rPr lang="en-GB" i="1" dirty="0"/>
              <a:t>Future Generations Act – Future Generations Commissioner for Wales</a:t>
            </a:r>
            <a:r>
              <a:rPr lang="en-GB" dirty="0"/>
              <a:t>. (2018). </a:t>
            </a:r>
            <a:r>
              <a:rPr lang="en-GB" i="1" dirty="0"/>
              <a:t>The Future Generations Commissioner for Wales</a:t>
            </a:r>
            <a:r>
              <a:rPr lang="en-GB" dirty="0"/>
              <a:t>. Retrieved 1 January 2018, from https://</a:t>
            </a:r>
            <a:r>
              <a:rPr lang="en-GB" dirty="0" err="1"/>
              <a:t>futuregenerations.wales</a:t>
            </a:r>
            <a:r>
              <a:rPr lang="en-GB" dirty="0"/>
              <a:t>/about-us/future-generations-act/</a:t>
            </a:r>
          </a:p>
          <a:p>
            <a:r>
              <a:rPr lang="en-GB" i="1" dirty="0"/>
              <a:t>Our Achievements | </a:t>
            </a:r>
            <a:r>
              <a:rPr lang="en-GB" i="1" dirty="0" err="1"/>
              <a:t>Cynnal</a:t>
            </a:r>
            <a:r>
              <a:rPr lang="en-GB" i="1" dirty="0"/>
              <a:t> </a:t>
            </a:r>
            <a:r>
              <a:rPr lang="en-GB" i="1" dirty="0" err="1"/>
              <a:t>Cymru</a:t>
            </a:r>
            <a:r>
              <a:rPr lang="en-GB" dirty="0"/>
              <a:t>. (2017). </a:t>
            </a:r>
            <a:r>
              <a:rPr lang="en-GB" i="1" dirty="0" err="1"/>
              <a:t>Cynnalcymru.com</a:t>
            </a:r>
            <a:r>
              <a:rPr lang="en-GB" dirty="0"/>
              <a:t>. Retrieved 1 January 2018, from http://</a:t>
            </a:r>
            <a:r>
              <a:rPr lang="en-GB" dirty="0" err="1"/>
              <a:t>www.cynnalcymru.com</a:t>
            </a:r>
            <a:r>
              <a:rPr lang="en-GB" dirty="0"/>
              <a:t>/our-structure/</a:t>
            </a:r>
          </a:p>
          <a:p>
            <a:r>
              <a:rPr lang="en-GB" i="1" dirty="0"/>
              <a:t>The Well-being of Future Generations (Wales) Act - All You Need To Know</a:t>
            </a:r>
            <a:r>
              <a:rPr lang="en-GB" dirty="0"/>
              <a:t>. (2017). </a:t>
            </a:r>
            <a:r>
              <a:rPr lang="en-GB" i="1" dirty="0" err="1"/>
              <a:t>Wcva.org.uk</a:t>
            </a:r>
            <a:r>
              <a:rPr lang="en-GB" dirty="0"/>
              <a:t>. Retrieved 1 January 2018, from https://</a:t>
            </a:r>
            <a:r>
              <a:rPr lang="en-GB" dirty="0" err="1"/>
              <a:t>www.wcva.org.uk</a:t>
            </a:r>
            <a:r>
              <a:rPr lang="en-GB" dirty="0"/>
              <a:t>/what-we-do/the-future-generations-(wales)-act-all-you-need-to-know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937139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Quotable">
  <a:themeElements>
    <a:clrScheme name="Quotable">
      <a:dk1>
        <a:sysClr val="windowText" lastClr="000000"/>
      </a:dk1>
      <a:lt1>
        <a:sysClr val="window" lastClr="FFFFFF"/>
      </a:lt1>
      <a:dk2>
        <a:srgbClr val="212121"/>
      </a:dk2>
      <a:lt2>
        <a:srgbClr val="636363"/>
      </a:lt2>
      <a:accent1>
        <a:srgbClr val="00C6BB"/>
      </a:accent1>
      <a:accent2>
        <a:srgbClr val="6FEBA0"/>
      </a:accent2>
      <a:accent3>
        <a:srgbClr val="B6DF5E"/>
      </a:accent3>
      <a:accent4>
        <a:srgbClr val="EFB251"/>
      </a:accent4>
      <a:accent5>
        <a:srgbClr val="EF755F"/>
      </a:accent5>
      <a:accent6>
        <a:srgbClr val="ED515C"/>
      </a:accent6>
      <a:hlink>
        <a:srgbClr val="8F8F8F"/>
      </a:hlink>
      <a:folHlink>
        <a:srgbClr val="A5A5A5"/>
      </a:folHlink>
    </a:clrScheme>
    <a:fontScheme name="Quotabl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Quotable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Quotable" id="{39EC5628-30ED-4578-ACD8-9820EDB8E15A}" vid="{6F3559E9-1A4C-49D8-94D4-F41003531C4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222</TotalTime>
  <Words>253</Words>
  <Application>Microsoft Office PowerPoint</Application>
  <PresentationFormat>Widescreen</PresentationFormat>
  <Paragraphs>47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Century Gothic</vt:lpstr>
      <vt:lpstr>Times New Roman</vt:lpstr>
      <vt:lpstr>Wingdings</vt:lpstr>
      <vt:lpstr>Wingdings 2</vt:lpstr>
      <vt:lpstr>Quotable</vt:lpstr>
      <vt:lpstr>PowerPoint Presentation</vt:lpstr>
      <vt:lpstr>Beth yw Cynnal Cymru?</vt:lpstr>
      <vt:lpstr>Ei Adroddiad integredig ar Gynaliadwyedd</vt:lpstr>
      <vt:lpstr>Deddf Llesiant Cenedlaethau’r Dyfodol Cymru. </vt:lpstr>
      <vt:lpstr>Ei Llwyddiant </vt:lpstr>
      <vt:lpstr>Cyfeiriadau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Eleri Jones (1701278)</dc:creator>
  <cp:lastModifiedBy>Eleri Jones (1701278)</cp:lastModifiedBy>
  <cp:revision>13</cp:revision>
  <dcterms:created xsi:type="dcterms:W3CDTF">2018-01-09T14:53:52Z</dcterms:created>
  <dcterms:modified xsi:type="dcterms:W3CDTF">2018-01-10T18:33:41Z</dcterms:modified>
</cp:coreProperties>
</file>