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sldIdLst>
    <p:sldId id="256" r:id="rId2"/>
    <p:sldId id="257" r:id="rId3"/>
    <p:sldId id="258" r:id="rId4"/>
    <p:sldId id="259" r:id="rId5"/>
    <p:sldId id="260" r:id="rId6"/>
    <p:sldId id="261" r:id="rId7"/>
    <p:sldId id="263" r:id="rId8"/>
    <p:sldId id="262"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6287FC-DFAE-4587-B16E-65265160BDF8}" v="37" dt="2023-02-16T13:01:11.1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nstantin Alexandru Moldoveanu" userId="0176df9080664d35" providerId="Windows Live" clId="Web-{C76287FC-DFAE-4587-B16E-65265160BDF8}"/>
    <pc:docChg chg="modSld">
      <pc:chgData name="Constantin Alexandru Moldoveanu" userId="0176df9080664d35" providerId="Windows Live" clId="Web-{C76287FC-DFAE-4587-B16E-65265160BDF8}" dt="2023-02-16T13:01:11.159" v="36" actId="20577"/>
      <pc:docMkLst>
        <pc:docMk/>
      </pc:docMkLst>
      <pc:sldChg chg="modSp">
        <pc:chgData name="Constantin Alexandru Moldoveanu" userId="0176df9080664d35" providerId="Windows Live" clId="Web-{C76287FC-DFAE-4587-B16E-65265160BDF8}" dt="2023-02-16T13:01:11.159" v="36" actId="20577"/>
        <pc:sldMkLst>
          <pc:docMk/>
          <pc:sldMk cId="2158454190" sldId="256"/>
        </pc:sldMkLst>
        <pc:spChg chg="mod">
          <ac:chgData name="Constantin Alexandru Moldoveanu" userId="0176df9080664d35" providerId="Windows Live" clId="Web-{C76287FC-DFAE-4587-B16E-65265160BDF8}" dt="2023-02-16T13:01:11.159" v="36" actId="20577"/>
          <ac:spMkLst>
            <pc:docMk/>
            <pc:sldMk cId="2158454190" sldId="256"/>
            <ac:spMk id="3"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3663BBFF-77C1-4BF1-A3B2-2505841100BA}" type="datetimeFigureOut">
              <a:rPr lang="en-US" smtClean="0"/>
              <a:t>2/16/2023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8521264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FED2BB1-BB31-4EB8-A961-18800A74EAA8}" type="datetimeFigureOut">
              <a:rPr lang="en-US" smtClean="0"/>
              <a:t>2/16/2023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6627151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40B886-74BB-4D5E-9EA9-584482FE40E6}" type="datetimeFigureOut">
              <a:rPr lang="en-US" smtClean="0"/>
              <a:t>2/16/2023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9811185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A4CCD1-3502-4C30-947C-75FC88992007}" type="datetimeFigureOut">
              <a:rPr lang="en-US" smtClean="0"/>
              <a:t>2/16/2023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41287110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50B797A-E8AF-4231-9C64-308C5BB9ED3E}" type="datetimeFigureOut">
              <a:rPr lang="en-US" smtClean="0"/>
              <a:t>2/16/2023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1084331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EB24146-07E2-48CA-8629-5887ED47FCDB}" type="datetimeFigureOut">
              <a:rPr lang="en-US" smtClean="0"/>
              <a:t>2/16/2023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8295633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D407E718-B4F0-433E-A285-0013249184C0}" type="datetimeFigureOut">
              <a:rPr lang="en-US" smtClean="0"/>
              <a:t>2/16/2023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3644975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B8E44C4-3D72-4D6E-86A4-F5491DC49E6D}" type="datetimeFigureOut">
              <a:rPr lang="en-US" smtClean="0"/>
              <a:t>2/16/2023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6792915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6B8EA14-E6AC-4B59-973C-7A06B0EDE3E3}" type="datetimeFigureOut">
              <a:rPr lang="en-US" smtClean="0"/>
              <a:t>2/16/2023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9356498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EC93879-1153-42D3-8EC7-7A3CC94658D3}" type="datetimeFigureOut">
              <a:rPr lang="en-US" smtClean="0"/>
              <a:t>2/16/2023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2375737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82E1496-D8B1-4FDC-98A5-AD2561A2EE12}" type="datetimeFigureOut">
              <a:rPr lang="en-US" smtClean="0"/>
              <a:t>2/16/2023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27714563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8AD3855-5B08-4570-810C-DE4498675D2C}" type="datetimeFigureOut">
              <a:rPr lang="en-US" smtClean="0"/>
              <a:t>2/16/2023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smtClean="0"/>
              <a:t>‹#›</a:t>
            </a:fld>
            <a:endParaRPr lang="en-US"/>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a:solidFill>
                  <a:schemeClr val="tx1"/>
                </a:solidFill>
                <a:effectLst/>
              </a:rPr>
              <a:t>”</a:t>
            </a:r>
          </a:p>
        </p:txBody>
      </p:sp>
    </p:spTree>
    <p:extLst>
      <p:ext uri="{BB962C8B-B14F-4D97-AF65-F5344CB8AC3E}">
        <p14:creationId xmlns:p14="http://schemas.microsoft.com/office/powerpoint/2010/main" val="34525082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5FC1B1A-3400-4A09-B018-5620D6ADA4AF}" type="datetimeFigureOut">
              <a:rPr lang="en-US" smtClean="0"/>
              <a:t>2/16/2023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9608698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33EE65E-8B04-4250-B4A9-5C65F355F1A2}" type="datetimeFigureOut">
              <a:rPr lang="en-US" smtClean="0"/>
              <a:t>2/16/2023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9672646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84F5881F-8E44-4F15-AB98-80B7869E49CA}" type="datetimeFigureOut">
              <a:rPr lang="en-US" smtClean="0"/>
              <a:t>2/16/2023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17996497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97D2069-43FA-49C5-9F0E-58E1EB237AEF}" type="datetimeFigureOut">
              <a:rPr lang="en-US" smtClean="0"/>
              <a:t>2/16/2023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a:p>
        </p:txBody>
      </p:sp>
    </p:spTree>
    <p:extLst>
      <p:ext uri="{BB962C8B-B14F-4D97-AF65-F5344CB8AC3E}">
        <p14:creationId xmlns:p14="http://schemas.microsoft.com/office/powerpoint/2010/main" val="369519216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6807126" y="5936187"/>
            <a:ext cx="2743200" cy="365125"/>
          </a:xfrm>
        </p:spPr>
        <p:txBody>
          <a:bodyPr/>
          <a:lstStyle/>
          <a:p>
            <a:fld id="{C05854CA-19F4-4771-B6A2-DA5C0742B220}" type="datetimeFigureOut">
              <a:rPr lang="en-US" smtClean="0"/>
              <a:t>2/16/2023</a:t>
            </a:fld>
            <a:endParaRPr lang="en-US"/>
          </a:p>
        </p:txBody>
      </p:sp>
      <p:sp>
        <p:nvSpPr>
          <p:cNvPr id="5" name="Footer Placeholder 4"/>
          <p:cNvSpPr>
            <a:spLocks noGrp="1"/>
          </p:cNvSpPr>
          <p:nvPr>
            <p:ph type="ftr" sz="quarter" idx="11"/>
          </p:nvPr>
        </p:nvSpPr>
        <p:spPr>
          <a:xfrm>
            <a:off x="680321" y="5936188"/>
            <a:ext cx="6126805" cy="365125"/>
          </a:xfrm>
        </p:spPr>
        <p:txBody>
          <a:bodyPr/>
          <a:lstStyle/>
          <a:p>
            <a:endParaRPr lang="en-US"/>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smtClean="0"/>
              <a:pPr/>
              <a:t>‹#›</a:t>
            </a:fld>
            <a:endParaRPr lang="en-US"/>
          </a:p>
        </p:txBody>
      </p:sp>
    </p:spTree>
    <p:extLst>
      <p:ext uri="{BB962C8B-B14F-4D97-AF65-F5344CB8AC3E}">
        <p14:creationId xmlns:p14="http://schemas.microsoft.com/office/powerpoint/2010/main" val="20299898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A3BB3B3F-C0CE-47CB-BCED-F49A710726FF}" type="datetimeFigureOut">
              <a:rPr lang="en-US" smtClean="0"/>
              <a:t>2/16/2023</a:t>
            </a:fld>
            <a:endParaRPr lang="en-US"/>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smtClean="0"/>
              <a:pPr/>
              <a:t>‹#›</a:t>
            </a:fld>
            <a:endParaRPr lang="en-US"/>
          </a:p>
        </p:txBody>
      </p:sp>
    </p:spTree>
    <p:extLst>
      <p:ext uri="{BB962C8B-B14F-4D97-AF65-F5344CB8AC3E}">
        <p14:creationId xmlns:p14="http://schemas.microsoft.com/office/powerpoint/2010/main" val="2538409955"/>
      </p:ext>
    </p:extLst>
  </p:cSld>
  <p:clrMap bg1="dk1" tx1="lt1" bg2="dk2" tx2="lt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effectLst>
            <a:outerShdw blurRad="228600" algn="ctr" rotWithShape="0">
              <a:prstClr val="black">
                <a:alpha val="53000"/>
              </a:prstClr>
            </a:outerShdw>
          </a:effectLst>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effectLst>
            <a:outerShdw blurRad="228600" algn="ctr" rotWithShape="0">
              <a:prstClr val="black">
                <a:alpha val="53000"/>
              </a:prstClr>
            </a:outerShdw>
          </a:effectLst>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effectLst>
            <a:outerShdw blurRad="228600" algn="ctr" rotWithShape="0">
              <a:prstClr val="black">
                <a:alpha val="53000"/>
              </a:prstClr>
            </a:outerShdw>
          </a:effectLst>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effectLst>
            <a:outerShdw blurRad="228600" algn="ctr" rotWithShape="0">
              <a:prstClr val="black">
                <a:alpha val="53000"/>
              </a:prstClr>
            </a:outerShdw>
          </a:effectLst>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effectLst>
            <a:outerShdw blurRad="228600" algn="ctr" rotWithShape="0">
              <a:prstClr val="black">
                <a:alpha val="53000"/>
              </a:prstClr>
            </a:outerShdw>
          </a:effectLst>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0322" y="2528047"/>
            <a:ext cx="8144134" cy="1578732"/>
          </a:xfrm>
        </p:spPr>
        <p:txBody>
          <a:bodyPr/>
          <a:lstStyle/>
          <a:p>
            <a:pPr algn="ctr"/>
            <a:r>
              <a:rPr lang="en-GB" b="1"/>
              <a:t>HOLIDAY INN HOTEL MARKET PLAN</a:t>
            </a:r>
          </a:p>
        </p:txBody>
      </p:sp>
      <p:sp>
        <p:nvSpPr>
          <p:cNvPr id="3" name="Subtitle 2"/>
          <p:cNvSpPr>
            <a:spLocks noGrp="1"/>
          </p:cNvSpPr>
          <p:nvPr>
            <p:ph type="subTitle" idx="1"/>
          </p:nvPr>
        </p:nvSpPr>
        <p:spPr/>
        <p:txBody>
          <a:bodyPr vert="horz" lIns="91440" tIns="45720" rIns="91440" bIns="45720" rtlCol="0" anchor="t">
            <a:normAutofit lnSpcReduction="10000"/>
          </a:bodyPr>
          <a:lstStyle/>
          <a:p>
            <a:pPr algn="ctr"/>
            <a:r>
              <a:rPr lang="en-GB"/>
              <a:t>Presented By-Constantin Alexandru Moldoveanu</a:t>
            </a:r>
          </a:p>
          <a:p>
            <a:pPr algn="ctr"/>
            <a:endParaRPr lang="en-GB"/>
          </a:p>
          <a:p>
            <a:pPr algn="ctr"/>
            <a:r>
              <a:rPr lang="en-GB"/>
              <a:t>WORD COUNT 398</a:t>
            </a:r>
          </a:p>
        </p:txBody>
      </p:sp>
      <p:pic>
        <p:nvPicPr>
          <p:cNvPr id="4" name="Picture 3"/>
          <p:cNvPicPr>
            <a:picLocks noChangeAspect="1"/>
          </p:cNvPicPr>
          <p:nvPr/>
        </p:nvPicPr>
        <p:blipFill>
          <a:blip r:embed="rId2"/>
          <a:stretch>
            <a:fillRect/>
          </a:stretch>
        </p:blipFill>
        <p:spPr>
          <a:xfrm>
            <a:off x="0" y="0"/>
            <a:ext cx="2362200" cy="1933575"/>
          </a:xfrm>
          <a:prstGeom prst="rect">
            <a:avLst/>
          </a:prstGeom>
        </p:spPr>
      </p:pic>
    </p:spTree>
    <p:extLst>
      <p:ext uri="{BB962C8B-B14F-4D97-AF65-F5344CB8AC3E}">
        <p14:creationId xmlns:p14="http://schemas.microsoft.com/office/powerpoint/2010/main" val="21584541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a:t>INTRODUCTION</a:t>
            </a:r>
          </a:p>
        </p:txBody>
      </p:sp>
      <p:sp>
        <p:nvSpPr>
          <p:cNvPr id="3" name="Content Placeholder 2"/>
          <p:cNvSpPr>
            <a:spLocks noGrp="1"/>
          </p:cNvSpPr>
          <p:nvPr>
            <p:ph idx="1"/>
          </p:nvPr>
        </p:nvSpPr>
        <p:spPr>
          <a:xfrm>
            <a:off x="586192" y="3036120"/>
            <a:ext cx="6621432" cy="3599316"/>
          </a:xfrm>
        </p:spPr>
        <p:txBody>
          <a:bodyPr/>
          <a:lstStyle/>
          <a:p>
            <a:r>
              <a:rPr lang="en-US"/>
              <a:t>This marketing plan prepared for Holiday Inn Hotel’s management and marketing team.</a:t>
            </a:r>
          </a:p>
          <a:p>
            <a:r>
              <a:rPr lang="en-US"/>
              <a:t>The plan will use the SOSTAC framework which stands for Situation Analysis, Objectives, Strategy, Tactics, Actions and Control to frame the plan. </a:t>
            </a:r>
            <a:endParaRPr lang="en-GB"/>
          </a:p>
        </p:txBody>
      </p:sp>
      <p:pic>
        <p:nvPicPr>
          <p:cNvPr id="4" name="Picture 3"/>
          <p:cNvPicPr>
            <a:picLocks noChangeAspect="1"/>
          </p:cNvPicPr>
          <p:nvPr/>
        </p:nvPicPr>
        <p:blipFill>
          <a:blip r:embed="rId2"/>
          <a:stretch>
            <a:fillRect/>
          </a:stretch>
        </p:blipFill>
        <p:spPr>
          <a:xfrm>
            <a:off x="9829800" y="0"/>
            <a:ext cx="2362200" cy="1933575"/>
          </a:xfrm>
          <a:prstGeom prst="rect">
            <a:avLst/>
          </a:prstGeom>
        </p:spPr>
      </p:pic>
      <p:pic>
        <p:nvPicPr>
          <p:cNvPr id="7" name="Picture 6"/>
          <p:cNvPicPr>
            <a:picLocks noChangeAspect="1"/>
          </p:cNvPicPr>
          <p:nvPr/>
        </p:nvPicPr>
        <p:blipFill>
          <a:blip r:embed="rId3"/>
          <a:stretch>
            <a:fillRect/>
          </a:stretch>
        </p:blipFill>
        <p:spPr>
          <a:xfrm>
            <a:off x="7422777" y="3036120"/>
            <a:ext cx="4598895" cy="3227295"/>
          </a:xfrm>
          <a:prstGeom prst="rect">
            <a:avLst/>
          </a:prstGeom>
        </p:spPr>
      </p:pic>
    </p:spTree>
    <p:extLst>
      <p:ext uri="{BB962C8B-B14F-4D97-AF65-F5344CB8AC3E}">
        <p14:creationId xmlns:p14="http://schemas.microsoft.com/office/powerpoint/2010/main" val="42377412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a:t>The SOSTAC Framework-Situational Analysis </a:t>
            </a:r>
          </a:p>
        </p:txBody>
      </p:sp>
      <p:sp>
        <p:nvSpPr>
          <p:cNvPr id="3" name="Content Placeholder 2"/>
          <p:cNvSpPr>
            <a:spLocks noGrp="1"/>
          </p:cNvSpPr>
          <p:nvPr>
            <p:ph idx="1"/>
          </p:nvPr>
        </p:nvSpPr>
        <p:spPr>
          <a:xfrm>
            <a:off x="1" y="2003612"/>
            <a:ext cx="7770998" cy="4854388"/>
          </a:xfrm>
        </p:spPr>
        <p:txBody>
          <a:bodyPr>
            <a:normAutofit fontScale="92500" lnSpcReduction="20000"/>
          </a:bodyPr>
          <a:lstStyle/>
          <a:p>
            <a:r>
              <a:rPr lang="en-GB" b="1"/>
              <a:t>Customers</a:t>
            </a:r>
            <a:r>
              <a:rPr lang="en-GB"/>
              <a:t>: Holiday Inn targets a broad range of customers including business travellers, families, and leisure travellers. </a:t>
            </a:r>
          </a:p>
          <a:p>
            <a:r>
              <a:rPr lang="en-US" b="1"/>
              <a:t>Competitors</a:t>
            </a:r>
            <a:r>
              <a:rPr lang="en-US"/>
              <a:t>: Holiday Inn's main competitors include Courtyard, Marriott International, Hilton Garden Inn, Hampton Inn, and Best Western. </a:t>
            </a:r>
          </a:p>
          <a:p>
            <a:r>
              <a:rPr lang="en-US" b="1"/>
              <a:t>Collaborators</a:t>
            </a:r>
            <a:r>
              <a:rPr lang="en-US"/>
              <a:t>: Holiday Inn has a number of B2B relationships, including partnerships with corporations and travel management companies. The company also has a successful franchise model, allowing entrepreneurs to own and operate their own Holiday Inn hotels.</a:t>
            </a:r>
          </a:p>
          <a:p>
            <a:r>
              <a:rPr lang="en-US" b="1"/>
              <a:t>Climate</a:t>
            </a:r>
            <a:r>
              <a:rPr lang="en-US"/>
              <a:t>: The PESTLE analysis for Holiday Inn is as follows: political (visa regulations), economic (tourism trends), social (changing consumer preferences), technological (advancements in booking technology), legal (health and safety regulations), and environmental (sustainability efforts).</a:t>
            </a:r>
          </a:p>
          <a:p>
            <a:endParaRPr lang="en-GB"/>
          </a:p>
        </p:txBody>
      </p:sp>
      <p:pic>
        <p:nvPicPr>
          <p:cNvPr id="4" name="Picture 3"/>
          <p:cNvPicPr>
            <a:picLocks noChangeAspect="1"/>
          </p:cNvPicPr>
          <p:nvPr/>
        </p:nvPicPr>
        <p:blipFill>
          <a:blip r:embed="rId2"/>
          <a:stretch>
            <a:fillRect/>
          </a:stretch>
        </p:blipFill>
        <p:spPr>
          <a:xfrm>
            <a:off x="7770999" y="2601569"/>
            <a:ext cx="4421001" cy="3933702"/>
          </a:xfrm>
          <a:prstGeom prst="rect">
            <a:avLst/>
          </a:prstGeom>
        </p:spPr>
      </p:pic>
      <p:sp>
        <p:nvSpPr>
          <p:cNvPr id="5" name="Rectangle 4"/>
          <p:cNvSpPr/>
          <p:nvPr/>
        </p:nvSpPr>
        <p:spPr>
          <a:xfrm>
            <a:off x="7770999" y="2117925"/>
            <a:ext cx="4421000" cy="369332"/>
          </a:xfrm>
          <a:prstGeom prst="rect">
            <a:avLst/>
          </a:prstGeom>
        </p:spPr>
        <p:txBody>
          <a:bodyPr wrap="square">
            <a:spAutoFit/>
          </a:bodyPr>
          <a:lstStyle/>
          <a:p>
            <a:r>
              <a:rPr lang="en-GB" b="1"/>
              <a:t>Holiday Inn SWOT Analysis:</a:t>
            </a:r>
          </a:p>
        </p:txBody>
      </p:sp>
      <p:pic>
        <p:nvPicPr>
          <p:cNvPr id="6" name="Picture 5"/>
          <p:cNvPicPr>
            <a:picLocks noChangeAspect="1"/>
          </p:cNvPicPr>
          <p:nvPr/>
        </p:nvPicPr>
        <p:blipFill>
          <a:blip r:embed="rId3"/>
          <a:stretch>
            <a:fillRect/>
          </a:stretch>
        </p:blipFill>
        <p:spPr>
          <a:xfrm>
            <a:off x="10294182" y="0"/>
            <a:ext cx="1897817" cy="1933575"/>
          </a:xfrm>
          <a:prstGeom prst="rect">
            <a:avLst/>
          </a:prstGeom>
        </p:spPr>
      </p:pic>
    </p:spTree>
    <p:extLst>
      <p:ext uri="{BB962C8B-B14F-4D97-AF65-F5344CB8AC3E}">
        <p14:creationId xmlns:p14="http://schemas.microsoft.com/office/powerpoint/2010/main" val="35094217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The SOSTAC Framework-Objectives</a:t>
            </a:r>
          </a:p>
        </p:txBody>
      </p:sp>
      <p:sp>
        <p:nvSpPr>
          <p:cNvPr id="3" name="Content Placeholder 2"/>
          <p:cNvSpPr>
            <a:spLocks noGrp="1"/>
          </p:cNvSpPr>
          <p:nvPr>
            <p:ph idx="1"/>
          </p:nvPr>
        </p:nvSpPr>
        <p:spPr/>
        <p:txBody>
          <a:bodyPr/>
          <a:lstStyle/>
          <a:p>
            <a:r>
              <a:rPr lang="en-US"/>
              <a:t>The purpose of preparing this marketing plan for Holiday Inn Hotel is for the management and marketing team of the hotel to identify an issue or marketing opportunity and create an effective communications strategy in the current market climate.</a:t>
            </a:r>
            <a:endParaRPr lang="en-GB"/>
          </a:p>
        </p:txBody>
      </p:sp>
      <p:pic>
        <p:nvPicPr>
          <p:cNvPr id="4" name="Picture 3"/>
          <p:cNvPicPr>
            <a:picLocks noChangeAspect="1"/>
          </p:cNvPicPr>
          <p:nvPr/>
        </p:nvPicPr>
        <p:blipFill>
          <a:blip r:embed="rId2"/>
          <a:stretch>
            <a:fillRect/>
          </a:stretch>
        </p:blipFill>
        <p:spPr>
          <a:xfrm>
            <a:off x="9829800" y="0"/>
            <a:ext cx="2362200" cy="1933575"/>
          </a:xfrm>
          <a:prstGeom prst="rect">
            <a:avLst/>
          </a:prstGeom>
        </p:spPr>
      </p:pic>
    </p:spTree>
    <p:extLst>
      <p:ext uri="{BB962C8B-B14F-4D97-AF65-F5344CB8AC3E}">
        <p14:creationId xmlns:p14="http://schemas.microsoft.com/office/powerpoint/2010/main" val="34429460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The SOSTAC Framework-Strategy</a:t>
            </a:r>
          </a:p>
        </p:txBody>
      </p:sp>
      <p:sp>
        <p:nvSpPr>
          <p:cNvPr id="3" name="Content Placeholder 2"/>
          <p:cNvSpPr>
            <a:spLocks noGrp="1"/>
          </p:cNvSpPr>
          <p:nvPr>
            <p:ph idx="1"/>
          </p:nvPr>
        </p:nvSpPr>
        <p:spPr/>
        <p:txBody>
          <a:bodyPr>
            <a:normAutofit fontScale="92500" lnSpcReduction="20000"/>
          </a:bodyPr>
          <a:lstStyle/>
          <a:p>
            <a:r>
              <a:rPr lang="en-US"/>
              <a:t>Holiday Inn's value proposition is to offer comfortable and reliable accommodation options to a broad range of customers, including business </a:t>
            </a:r>
            <a:r>
              <a:rPr lang="en-US" err="1"/>
              <a:t>travellers</a:t>
            </a:r>
            <a:r>
              <a:rPr lang="en-US"/>
              <a:t>, families, and leisure </a:t>
            </a:r>
            <a:r>
              <a:rPr lang="en-US" err="1"/>
              <a:t>travellers</a:t>
            </a:r>
            <a:r>
              <a:rPr lang="en-US"/>
              <a:t>, at an affordable price.</a:t>
            </a:r>
          </a:p>
          <a:p>
            <a:r>
              <a:rPr lang="en-US"/>
              <a:t> The hotel brand is known for its provision of 24-hour business services that meet the needs of corporate meetings for </a:t>
            </a:r>
            <a:r>
              <a:rPr lang="en-US" err="1"/>
              <a:t>travellers</a:t>
            </a:r>
            <a:r>
              <a:rPr lang="en-US"/>
              <a:t> while enjoying other services and amenities including swimming pools, room service, and fitness rooms.</a:t>
            </a:r>
          </a:p>
          <a:p>
            <a:r>
              <a:rPr lang="en-US"/>
              <a:t> The hotel differentiates itself from its competitors by offering additional amenities and services, such as a diverse range of hotel offerings, a global network of hotels, and a successful franchise model, which allows entrepreneurs to own and operate their own Holiday Inn hotels. </a:t>
            </a:r>
            <a:endParaRPr lang="en-GB"/>
          </a:p>
        </p:txBody>
      </p:sp>
      <p:pic>
        <p:nvPicPr>
          <p:cNvPr id="4" name="Picture 3"/>
          <p:cNvPicPr>
            <a:picLocks noChangeAspect="1"/>
          </p:cNvPicPr>
          <p:nvPr/>
        </p:nvPicPr>
        <p:blipFill>
          <a:blip r:embed="rId2"/>
          <a:stretch>
            <a:fillRect/>
          </a:stretch>
        </p:blipFill>
        <p:spPr>
          <a:xfrm>
            <a:off x="9829800" y="0"/>
            <a:ext cx="2362200" cy="1933575"/>
          </a:xfrm>
          <a:prstGeom prst="rect">
            <a:avLst/>
          </a:prstGeom>
        </p:spPr>
      </p:pic>
    </p:spTree>
    <p:extLst>
      <p:ext uri="{BB962C8B-B14F-4D97-AF65-F5344CB8AC3E}">
        <p14:creationId xmlns:p14="http://schemas.microsoft.com/office/powerpoint/2010/main" val="7212733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The SOSTAC Framework- Tactics</a:t>
            </a:r>
          </a:p>
        </p:txBody>
      </p:sp>
      <p:sp>
        <p:nvSpPr>
          <p:cNvPr id="3" name="Content Placeholder 2"/>
          <p:cNvSpPr>
            <a:spLocks noGrp="1"/>
          </p:cNvSpPr>
          <p:nvPr>
            <p:ph idx="1"/>
          </p:nvPr>
        </p:nvSpPr>
        <p:spPr>
          <a:xfrm>
            <a:off x="680321" y="2336873"/>
            <a:ext cx="9613861" cy="4359762"/>
          </a:xfrm>
        </p:spPr>
        <p:txBody>
          <a:bodyPr>
            <a:normAutofit fontScale="92500" lnSpcReduction="20000"/>
          </a:bodyPr>
          <a:lstStyle/>
          <a:p>
            <a:r>
              <a:rPr lang="en-US"/>
              <a:t>Product: Holiday Inn currently offers a diverse range of hotel offering and amenities, including standard rooms, suites, and executive rooms, catering services, swimming pools, fitness </a:t>
            </a:r>
            <a:r>
              <a:rPr lang="en-US" err="1"/>
              <a:t>centres</a:t>
            </a:r>
            <a:r>
              <a:rPr lang="en-US"/>
              <a:t>, and meeting rooms, to provide added value to its customers.</a:t>
            </a:r>
          </a:p>
          <a:p>
            <a:r>
              <a:rPr lang="en-US"/>
              <a:t>Place: Holiday Inn uses a variety of channels for ease location, including online travel agencies, the company's own website, and direct bookings through its reservation </a:t>
            </a:r>
            <a:r>
              <a:rPr lang="en-US" err="1"/>
              <a:t>centre</a:t>
            </a:r>
            <a:r>
              <a:rPr lang="en-US"/>
              <a:t>. </a:t>
            </a:r>
          </a:p>
          <a:p>
            <a:r>
              <a:rPr lang="en-US"/>
              <a:t>Price: Holiday Inn's pricing strategy is based on affordability, with a focus on offering value. The hotel offers a variety of price points for visitors, including standard rooms, suites, and executive rooms, catering to the different needs and budget constraints of its customers. </a:t>
            </a:r>
          </a:p>
          <a:p>
            <a:r>
              <a:rPr lang="en-US"/>
              <a:t>Promotion: Digital marketing, email marketing, and social media advertising. The hotel uses RACE (Reach, Act, Convert, and Engage) framework to plan and execute its marketing campaigns and measure their effectiveness.</a:t>
            </a:r>
          </a:p>
          <a:p>
            <a:endParaRPr lang="en-GB"/>
          </a:p>
        </p:txBody>
      </p:sp>
      <p:pic>
        <p:nvPicPr>
          <p:cNvPr id="4" name="Picture 3"/>
          <p:cNvPicPr>
            <a:picLocks noChangeAspect="1"/>
          </p:cNvPicPr>
          <p:nvPr/>
        </p:nvPicPr>
        <p:blipFill>
          <a:blip r:embed="rId2"/>
          <a:stretch>
            <a:fillRect/>
          </a:stretch>
        </p:blipFill>
        <p:spPr>
          <a:xfrm>
            <a:off x="9829800" y="0"/>
            <a:ext cx="2362200" cy="1933575"/>
          </a:xfrm>
          <a:prstGeom prst="rect">
            <a:avLst/>
          </a:prstGeom>
        </p:spPr>
      </p:pic>
    </p:spTree>
    <p:extLst>
      <p:ext uri="{BB962C8B-B14F-4D97-AF65-F5344CB8AC3E}">
        <p14:creationId xmlns:p14="http://schemas.microsoft.com/office/powerpoint/2010/main" val="14537623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The SOSTAC Framework- Actions</a:t>
            </a:r>
          </a:p>
        </p:txBody>
      </p:sp>
      <p:pic>
        <p:nvPicPr>
          <p:cNvPr id="4" name="Content Placeholder 3"/>
          <p:cNvPicPr>
            <a:picLocks noGrp="1" noChangeAspect="1"/>
          </p:cNvPicPr>
          <p:nvPr>
            <p:ph idx="1"/>
          </p:nvPr>
        </p:nvPicPr>
        <p:blipFill>
          <a:blip r:embed="rId2"/>
          <a:stretch>
            <a:fillRect/>
          </a:stretch>
        </p:blipFill>
        <p:spPr>
          <a:xfrm>
            <a:off x="868081" y="2102362"/>
            <a:ext cx="8665884" cy="3639532"/>
          </a:xfrm>
          <a:prstGeom prst="rect">
            <a:avLst/>
          </a:prstGeom>
        </p:spPr>
      </p:pic>
      <p:pic>
        <p:nvPicPr>
          <p:cNvPr id="5" name="Picture 4"/>
          <p:cNvPicPr>
            <a:picLocks noChangeAspect="1"/>
          </p:cNvPicPr>
          <p:nvPr/>
        </p:nvPicPr>
        <p:blipFill>
          <a:blip r:embed="rId3"/>
          <a:stretch>
            <a:fillRect/>
          </a:stretch>
        </p:blipFill>
        <p:spPr>
          <a:xfrm>
            <a:off x="9829800" y="0"/>
            <a:ext cx="2362200" cy="1933575"/>
          </a:xfrm>
          <a:prstGeom prst="rect">
            <a:avLst/>
          </a:prstGeom>
        </p:spPr>
      </p:pic>
    </p:spTree>
    <p:extLst>
      <p:ext uri="{BB962C8B-B14F-4D97-AF65-F5344CB8AC3E}">
        <p14:creationId xmlns:p14="http://schemas.microsoft.com/office/powerpoint/2010/main" val="6832724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The SOSTAC Framework- Control</a:t>
            </a:r>
          </a:p>
        </p:txBody>
      </p:sp>
      <p:sp>
        <p:nvSpPr>
          <p:cNvPr id="3" name="Content Placeholder 2"/>
          <p:cNvSpPr>
            <a:spLocks noGrp="1"/>
          </p:cNvSpPr>
          <p:nvPr>
            <p:ph idx="1"/>
          </p:nvPr>
        </p:nvSpPr>
        <p:spPr>
          <a:xfrm>
            <a:off x="680321" y="2043953"/>
            <a:ext cx="9613861" cy="3892236"/>
          </a:xfrm>
        </p:spPr>
        <p:txBody>
          <a:bodyPr>
            <a:normAutofit/>
          </a:bodyPr>
          <a:lstStyle/>
          <a:p>
            <a:r>
              <a:rPr lang="en-US"/>
              <a:t>The success of this marketing plan for Holiday Inn will be assessed as follows. </a:t>
            </a:r>
          </a:p>
          <a:p>
            <a:r>
              <a:rPr lang="en-US"/>
              <a:t>Customer acquisition: Evaluate the number of new customers that the hotel attracts as a result of the marketing efforts.</a:t>
            </a:r>
          </a:p>
          <a:p>
            <a:r>
              <a:rPr lang="en-US"/>
              <a:t>Brand awareness: Assess the level of awareness of the Holiday Inn brand among the target audience and whether this has increased as a result of the marketing efforts.</a:t>
            </a:r>
          </a:p>
          <a:p>
            <a:r>
              <a:rPr lang="en-US"/>
              <a:t>Customer satisfaction: Determine the level of customer satisfaction of with the hotel and its services, as measured through customer feedback and surveys.</a:t>
            </a:r>
          </a:p>
          <a:p>
            <a:endParaRPr lang="en-GB"/>
          </a:p>
        </p:txBody>
      </p:sp>
      <p:pic>
        <p:nvPicPr>
          <p:cNvPr id="4" name="Picture 3"/>
          <p:cNvPicPr>
            <a:picLocks noChangeAspect="1"/>
          </p:cNvPicPr>
          <p:nvPr/>
        </p:nvPicPr>
        <p:blipFill>
          <a:blip r:embed="rId2"/>
          <a:stretch>
            <a:fillRect/>
          </a:stretch>
        </p:blipFill>
        <p:spPr>
          <a:xfrm>
            <a:off x="9829800" y="5484"/>
            <a:ext cx="2362200" cy="1933575"/>
          </a:xfrm>
          <a:prstGeom prst="rect">
            <a:avLst/>
          </a:prstGeom>
        </p:spPr>
      </p:pic>
    </p:spTree>
    <p:extLst>
      <p:ext uri="{BB962C8B-B14F-4D97-AF65-F5344CB8AC3E}">
        <p14:creationId xmlns:p14="http://schemas.microsoft.com/office/powerpoint/2010/main" val="2038147012"/>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6A9C41"/>
      </a:dk2>
      <a:lt2>
        <a:srgbClr val="E7E6E6"/>
      </a:lt2>
      <a:accent1>
        <a:srgbClr val="A7D535"/>
      </a:accent1>
      <a:accent2>
        <a:srgbClr val="EACA4F"/>
      </a:accent2>
      <a:accent3>
        <a:srgbClr val="FD9850"/>
      </a:accent3>
      <a:accent4>
        <a:srgbClr val="F46442"/>
      </a:accent4>
      <a:accent5>
        <a:srgbClr val="54D289"/>
      </a:accent5>
      <a:accent6>
        <a:srgbClr val="6AD8CB"/>
      </a:accent6>
      <a:hlink>
        <a:srgbClr val="CAFB50"/>
      </a:hlink>
      <a:folHlink>
        <a:srgbClr val="DEFF8B"/>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92000"/>
                <a:satMod val="200000"/>
                <a:lumMod val="138000"/>
              </a:schemeClr>
            </a:gs>
            <a:gs pos="50000">
              <a:schemeClr val="phClr">
                <a:shade val="100000"/>
                <a:hueMod val="100000"/>
                <a:satMod val="110000"/>
                <a:lumMod val="130000"/>
              </a:schemeClr>
            </a:gs>
            <a:gs pos="100000">
              <a:schemeClr val="phClr">
                <a:shade val="78000"/>
                <a:hueMod val="106000"/>
                <a:satMod val="120000"/>
                <a:lumMod val="7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B587E4A9-1405-4B4F-8BC3-512EE08D2EBF}"/>
    </a:ext>
  </a:extLst>
</a:theme>
</file>

<file path=docProps/app.xml><?xml version="1.0" encoding="utf-8"?>
<Properties xmlns="http://schemas.openxmlformats.org/officeDocument/2006/extended-properties" xmlns:vt="http://schemas.openxmlformats.org/officeDocument/2006/docPropsVTypes">
  <Template>TM04033917[[fn=Berlin]]</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Berlin</vt:lpstr>
      <vt:lpstr>HOLIDAY INN HOTEL MARKET PLAN</vt:lpstr>
      <vt:lpstr>INTRODUCTION</vt:lpstr>
      <vt:lpstr>The SOSTAC Framework-Situational Analysis </vt:lpstr>
      <vt:lpstr>The SOSTAC Framework-Objectives</vt:lpstr>
      <vt:lpstr>The SOSTAC Framework-Strategy</vt:lpstr>
      <vt:lpstr>The SOSTAC Framework- Tactics</vt:lpstr>
      <vt:lpstr>The SOSTAC Framework- Actions</vt:lpstr>
      <vt:lpstr>The SOSTAC Framework- Control</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HOLIDAY INN HOTEL MARKET PLAN</dc:title>
  <dc:creator>USER</dc:creator>
  <cp:revision>1</cp:revision>
  <dcterms:created xsi:type="dcterms:W3CDTF">2023-02-08T10:16:36Z</dcterms:created>
  <dcterms:modified xsi:type="dcterms:W3CDTF">2023-02-16T13:01:11Z</dcterms:modified>
</cp:coreProperties>
</file>