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77" r:id="rId5"/>
    <p:sldId id="278" r:id="rId6"/>
    <p:sldId id="282" r:id="rId7"/>
    <p:sldId id="283" r:id="rId8"/>
    <p:sldId id="284" r:id="rId9"/>
    <p:sldId id="287" r:id="rId10"/>
    <p:sldId id="261" r:id="rId11"/>
    <p:sldId id="289" r:id="rId12"/>
    <p:sldId id="285" r:id="rId13"/>
    <p:sldId id="292" r:id="rId14"/>
    <p:sldId id="293" r:id="rId15"/>
    <p:sldId id="290" r:id="rId16"/>
    <p:sldId id="291" r:id="rId17"/>
    <p:sldId id="297" r:id="rId18"/>
    <p:sldId id="294" r:id="rId19"/>
    <p:sldId id="295" r:id="rId20"/>
    <p:sldId id="271" r:id="rId21"/>
    <p:sldId id="269" r:id="rId22"/>
    <p:sldId id="300" r:id="rId23"/>
    <p:sldId id="299" r:id="rId24"/>
    <p:sldId id="305" r:id="rId25"/>
    <p:sldId id="306" r:id="rId26"/>
    <p:sldId id="307" r:id="rId27"/>
    <p:sldId id="260" r:id="rId28"/>
    <p:sldId id="308" r:id="rId29"/>
    <p:sldId id="262" r:id="rId30"/>
    <p:sldId id="264" r:id="rId31"/>
    <p:sldId id="272" r:id="rId32"/>
    <p:sldId id="316" r:id="rId33"/>
    <p:sldId id="315" r:id="rId34"/>
    <p:sldId id="314" r:id="rId35"/>
    <p:sldId id="313" r:id="rId36"/>
    <p:sldId id="312" r:id="rId37"/>
    <p:sldId id="311" r:id="rId38"/>
    <p:sldId id="310" r:id="rId39"/>
    <p:sldId id="309" r:id="rId40"/>
    <p:sldId id="303" r:id="rId41"/>
    <p:sldId id="302" r:id="rId42"/>
    <p:sldId id="301" r:id="rId43"/>
    <p:sldId id="298"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EC1666-54FA-A1B8-73B2-AFAA97214174}" v="356" dt="2025-11-30T20:08:54.455"/>
    <p1510:client id="{70EED85C-393B-0B8D-2E58-5783EEB3563A}" v="802" dt="2025-11-30T23:47:08.403"/>
    <p1510:client id="{A7C4993B-47E1-86A1-BC82-DA8EFA755D5F}" v="124" dt="2025-12-01T00:04:09.8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664"/>
    <p:restoredTop sz="94663"/>
  </p:normalViewPr>
  <p:slideViewPr>
    <p:cSldViewPr snapToGrid="0">
      <p:cViewPr varScale="1">
        <p:scale>
          <a:sx n="85" d="100"/>
          <a:sy n="85" d="100"/>
        </p:scale>
        <p:origin x="184"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7BF1E-D691-59BF-B508-1E3BDC7BC9D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AD36E1E-A0BA-A821-6849-9148602F19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89C1623-A535-22AB-AAB3-DBF08E3F4A9D}"/>
              </a:ext>
            </a:extLst>
          </p:cNvPr>
          <p:cNvSpPr>
            <a:spLocks noGrp="1"/>
          </p:cNvSpPr>
          <p:nvPr>
            <p:ph type="dt" sz="half" idx="10"/>
          </p:nvPr>
        </p:nvSpPr>
        <p:spPr/>
        <p:txBody>
          <a:bodyPr/>
          <a:lstStyle/>
          <a:p>
            <a:fld id="{CDACC46C-520A-0745-A726-5EB97F457A9F}" type="datetimeFigureOut">
              <a:rPr lang="en-GB" smtClean="0"/>
              <a:t>30/11/2025</a:t>
            </a:fld>
            <a:endParaRPr lang="en-GB"/>
          </a:p>
        </p:txBody>
      </p:sp>
      <p:sp>
        <p:nvSpPr>
          <p:cNvPr id="5" name="Footer Placeholder 4">
            <a:extLst>
              <a:ext uri="{FF2B5EF4-FFF2-40B4-BE49-F238E27FC236}">
                <a16:creationId xmlns:a16="http://schemas.microsoft.com/office/drawing/2014/main" id="{49874F71-5FAB-D951-6A5B-475F62DFEB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ED2F51-2632-F72D-BEC3-8956642A5D7C}"/>
              </a:ext>
            </a:extLst>
          </p:cNvPr>
          <p:cNvSpPr>
            <a:spLocks noGrp="1"/>
          </p:cNvSpPr>
          <p:nvPr>
            <p:ph type="sldNum" sz="quarter" idx="12"/>
          </p:nvPr>
        </p:nvSpPr>
        <p:spPr/>
        <p:txBody>
          <a:bodyPr/>
          <a:lstStyle/>
          <a:p>
            <a:fld id="{27E281F4-CFCC-E949-BC52-CC1A261E418B}" type="slidenum">
              <a:rPr lang="en-GB" smtClean="0"/>
              <a:t>‹#›</a:t>
            </a:fld>
            <a:endParaRPr lang="en-GB"/>
          </a:p>
        </p:txBody>
      </p:sp>
    </p:spTree>
    <p:extLst>
      <p:ext uri="{BB962C8B-B14F-4D97-AF65-F5344CB8AC3E}">
        <p14:creationId xmlns:p14="http://schemas.microsoft.com/office/powerpoint/2010/main" val="2484901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5CC51-9654-D444-83EF-33622E88F80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C558AE2-8BFF-59AB-90D9-4B0389E0106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BD199D1-5529-D594-3315-5A2189FFADF4}"/>
              </a:ext>
            </a:extLst>
          </p:cNvPr>
          <p:cNvSpPr>
            <a:spLocks noGrp="1"/>
          </p:cNvSpPr>
          <p:nvPr>
            <p:ph type="dt" sz="half" idx="10"/>
          </p:nvPr>
        </p:nvSpPr>
        <p:spPr/>
        <p:txBody>
          <a:bodyPr/>
          <a:lstStyle/>
          <a:p>
            <a:fld id="{CDACC46C-520A-0745-A726-5EB97F457A9F}" type="datetimeFigureOut">
              <a:rPr lang="en-GB" smtClean="0"/>
              <a:t>30/11/2025</a:t>
            </a:fld>
            <a:endParaRPr lang="en-GB"/>
          </a:p>
        </p:txBody>
      </p:sp>
      <p:sp>
        <p:nvSpPr>
          <p:cNvPr id="5" name="Footer Placeholder 4">
            <a:extLst>
              <a:ext uri="{FF2B5EF4-FFF2-40B4-BE49-F238E27FC236}">
                <a16:creationId xmlns:a16="http://schemas.microsoft.com/office/drawing/2014/main" id="{2638EE71-5159-EEBE-6391-8897DD50D0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0B0F39-2FA9-1E03-E950-8C904AAB1B56}"/>
              </a:ext>
            </a:extLst>
          </p:cNvPr>
          <p:cNvSpPr>
            <a:spLocks noGrp="1"/>
          </p:cNvSpPr>
          <p:nvPr>
            <p:ph type="sldNum" sz="quarter" idx="12"/>
          </p:nvPr>
        </p:nvSpPr>
        <p:spPr/>
        <p:txBody>
          <a:bodyPr/>
          <a:lstStyle/>
          <a:p>
            <a:fld id="{27E281F4-CFCC-E949-BC52-CC1A261E418B}" type="slidenum">
              <a:rPr lang="en-GB" smtClean="0"/>
              <a:t>‹#›</a:t>
            </a:fld>
            <a:endParaRPr lang="en-GB"/>
          </a:p>
        </p:txBody>
      </p:sp>
    </p:spTree>
    <p:extLst>
      <p:ext uri="{BB962C8B-B14F-4D97-AF65-F5344CB8AC3E}">
        <p14:creationId xmlns:p14="http://schemas.microsoft.com/office/powerpoint/2010/main" val="21816107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BA183-5A6A-6C71-7DCB-E187AAA86AC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D05A6D9-9B32-E11A-3153-786313129B7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A05D72D-B783-19BF-CC16-06FDE74F21EA}"/>
              </a:ext>
            </a:extLst>
          </p:cNvPr>
          <p:cNvSpPr>
            <a:spLocks noGrp="1"/>
          </p:cNvSpPr>
          <p:nvPr>
            <p:ph type="dt" sz="half" idx="10"/>
          </p:nvPr>
        </p:nvSpPr>
        <p:spPr/>
        <p:txBody>
          <a:bodyPr/>
          <a:lstStyle/>
          <a:p>
            <a:fld id="{CDACC46C-520A-0745-A726-5EB97F457A9F}" type="datetimeFigureOut">
              <a:rPr lang="en-GB" smtClean="0"/>
              <a:t>30/11/2025</a:t>
            </a:fld>
            <a:endParaRPr lang="en-GB"/>
          </a:p>
        </p:txBody>
      </p:sp>
      <p:sp>
        <p:nvSpPr>
          <p:cNvPr id="5" name="Footer Placeholder 4">
            <a:extLst>
              <a:ext uri="{FF2B5EF4-FFF2-40B4-BE49-F238E27FC236}">
                <a16:creationId xmlns:a16="http://schemas.microsoft.com/office/drawing/2014/main" id="{944A3CA7-2507-6508-897A-42019C3613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AF3B84-1502-1975-2469-807F6BA60BD3}"/>
              </a:ext>
            </a:extLst>
          </p:cNvPr>
          <p:cNvSpPr>
            <a:spLocks noGrp="1"/>
          </p:cNvSpPr>
          <p:nvPr>
            <p:ph type="sldNum" sz="quarter" idx="12"/>
          </p:nvPr>
        </p:nvSpPr>
        <p:spPr/>
        <p:txBody>
          <a:bodyPr/>
          <a:lstStyle/>
          <a:p>
            <a:fld id="{27E281F4-CFCC-E949-BC52-CC1A261E418B}" type="slidenum">
              <a:rPr lang="en-GB" smtClean="0"/>
              <a:t>‹#›</a:t>
            </a:fld>
            <a:endParaRPr lang="en-GB"/>
          </a:p>
        </p:txBody>
      </p:sp>
    </p:spTree>
    <p:extLst>
      <p:ext uri="{BB962C8B-B14F-4D97-AF65-F5344CB8AC3E}">
        <p14:creationId xmlns:p14="http://schemas.microsoft.com/office/powerpoint/2010/main" val="909443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D0282-A268-4874-104A-20779EB4357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786869F-D65A-876A-FD80-0F83BCDD9C6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C5AFC2B-8296-25A8-9962-D49FCED375A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C427CAC-3DD2-0F64-7D24-FBBA0549BDF2}"/>
              </a:ext>
            </a:extLst>
          </p:cNvPr>
          <p:cNvSpPr>
            <a:spLocks noGrp="1"/>
          </p:cNvSpPr>
          <p:nvPr>
            <p:ph type="dt" sz="half" idx="10"/>
          </p:nvPr>
        </p:nvSpPr>
        <p:spPr/>
        <p:txBody>
          <a:bodyPr/>
          <a:lstStyle/>
          <a:p>
            <a:fld id="{CDACC46C-520A-0745-A726-5EB97F457A9F}" type="datetimeFigureOut">
              <a:rPr lang="en-GB" smtClean="0"/>
              <a:t>30/11/2025</a:t>
            </a:fld>
            <a:endParaRPr lang="en-GB"/>
          </a:p>
        </p:txBody>
      </p:sp>
      <p:sp>
        <p:nvSpPr>
          <p:cNvPr id="6" name="Footer Placeholder 5">
            <a:extLst>
              <a:ext uri="{FF2B5EF4-FFF2-40B4-BE49-F238E27FC236}">
                <a16:creationId xmlns:a16="http://schemas.microsoft.com/office/drawing/2014/main" id="{5DA47B49-A520-9D67-ABA8-22884CD064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9467CA-C7C9-36FA-1743-7EC93BE394B8}"/>
              </a:ext>
            </a:extLst>
          </p:cNvPr>
          <p:cNvSpPr>
            <a:spLocks noGrp="1"/>
          </p:cNvSpPr>
          <p:nvPr>
            <p:ph type="sldNum" sz="quarter" idx="12"/>
          </p:nvPr>
        </p:nvSpPr>
        <p:spPr/>
        <p:txBody>
          <a:bodyPr/>
          <a:lstStyle/>
          <a:p>
            <a:fld id="{27E281F4-CFCC-E949-BC52-CC1A261E418B}" type="slidenum">
              <a:rPr lang="en-GB" smtClean="0"/>
              <a:t>‹#›</a:t>
            </a:fld>
            <a:endParaRPr lang="en-GB"/>
          </a:p>
        </p:txBody>
      </p:sp>
    </p:spTree>
    <p:extLst>
      <p:ext uri="{BB962C8B-B14F-4D97-AF65-F5344CB8AC3E}">
        <p14:creationId xmlns:p14="http://schemas.microsoft.com/office/powerpoint/2010/main" val="668748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F7C42-FF05-0606-ABD1-320FC665442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59DD166-B888-09AF-730D-770C019E36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1FD345B-2220-BA49-C4BC-D03CABD2F29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4C174D5-8328-5B17-585E-EF31553E92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984742C-08F1-0BF8-E621-9A14C328DE7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ABE7932-1D68-3DAA-FAF7-78595F35E887}"/>
              </a:ext>
            </a:extLst>
          </p:cNvPr>
          <p:cNvSpPr>
            <a:spLocks noGrp="1"/>
          </p:cNvSpPr>
          <p:nvPr>
            <p:ph type="dt" sz="half" idx="10"/>
          </p:nvPr>
        </p:nvSpPr>
        <p:spPr/>
        <p:txBody>
          <a:bodyPr/>
          <a:lstStyle/>
          <a:p>
            <a:fld id="{CDACC46C-520A-0745-A726-5EB97F457A9F}" type="datetimeFigureOut">
              <a:rPr lang="en-GB" smtClean="0"/>
              <a:t>30/11/2025</a:t>
            </a:fld>
            <a:endParaRPr lang="en-GB"/>
          </a:p>
        </p:txBody>
      </p:sp>
      <p:sp>
        <p:nvSpPr>
          <p:cNvPr id="8" name="Footer Placeholder 7">
            <a:extLst>
              <a:ext uri="{FF2B5EF4-FFF2-40B4-BE49-F238E27FC236}">
                <a16:creationId xmlns:a16="http://schemas.microsoft.com/office/drawing/2014/main" id="{D879EA5B-A07A-AE4F-EC63-55A1646769D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FEAB17-D6C2-ADF9-0191-1FA8ABF00C1F}"/>
              </a:ext>
            </a:extLst>
          </p:cNvPr>
          <p:cNvSpPr>
            <a:spLocks noGrp="1"/>
          </p:cNvSpPr>
          <p:nvPr>
            <p:ph type="sldNum" sz="quarter" idx="12"/>
          </p:nvPr>
        </p:nvSpPr>
        <p:spPr/>
        <p:txBody>
          <a:bodyPr/>
          <a:lstStyle/>
          <a:p>
            <a:fld id="{27E281F4-CFCC-E949-BC52-CC1A261E418B}" type="slidenum">
              <a:rPr lang="en-GB" smtClean="0"/>
              <a:t>‹#›</a:t>
            </a:fld>
            <a:endParaRPr lang="en-GB"/>
          </a:p>
        </p:txBody>
      </p:sp>
    </p:spTree>
    <p:extLst>
      <p:ext uri="{BB962C8B-B14F-4D97-AF65-F5344CB8AC3E}">
        <p14:creationId xmlns:p14="http://schemas.microsoft.com/office/powerpoint/2010/main" val="2786272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72A1F-5ACB-9719-67C6-9E5750A43CE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9BCE1D0-72DF-1873-A522-EE7E721287A7}"/>
              </a:ext>
            </a:extLst>
          </p:cNvPr>
          <p:cNvSpPr>
            <a:spLocks noGrp="1"/>
          </p:cNvSpPr>
          <p:nvPr>
            <p:ph type="dt" sz="half" idx="10"/>
          </p:nvPr>
        </p:nvSpPr>
        <p:spPr/>
        <p:txBody>
          <a:bodyPr/>
          <a:lstStyle/>
          <a:p>
            <a:fld id="{CDACC46C-520A-0745-A726-5EB97F457A9F}" type="datetimeFigureOut">
              <a:rPr lang="en-GB" smtClean="0"/>
              <a:t>30/11/2025</a:t>
            </a:fld>
            <a:endParaRPr lang="en-GB"/>
          </a:p>
        </p:txBody>
      </p:sp>
      <p:sp>
        <p:nvSpPr>
          <p:cNvPr id="4" name="Footer Placeholder 3">
            <a:extLst>
              <a:ext uri="{FF2B5EF4-FFF2-40B4-BE49-F238E27FC236}">
                <a16:creationId xmlns:a16="http://schemas.microsoft.com/office/drawing/2014/main" id="{C167A745-07F4-2E16-1F82-9727BF5546A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CC586E3-C09C-42F8-5288-6AC190F3C11E}"/>
              </a:ext>
            </a:extLst>
          </p:cNvPr>
          <p:cNvSpPr>
            <a:spLocks noGrp="1"/>
          </p:cNvSpPr>
          <p:nvPr>
            <p:ph type="sldNum" sz="quarter" idx="12"/>
          </p:nvPr>
        </p:nvSpPr>
        <p:spPr/>
        <p:txBody>
          <a:bodyPr/>
          <a:lstStyle/>
          <a:p>
            <a:fld id="{27E281F4-CFCC-E949-BC52-CC1A261E418B}" type="slidenum">
              <a:rPr lang="en-GB" smtClean="0"/>
              <a:t>‹#›</a:t>
            </a:fld>
            <a:endParaRPr lang="en-GB"/>
          </a:p>
        </p:txBody>
      </p:sp>
    </p:spTree>
    <p:extLst>
      <p:ext uri="{BB962C8B-B14F-4D97-AF65-F5344CB8AC3E}">
        <p14:creationId xmlns:p14="http://schemas.microsoft.com/office/powerpoint/2010/main" val="3875252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C4A247-E11A-263A-C567-1DCE9363508B}"/>
              </a:ext>
            </a:extLst>
          </p:cNvPr>
          <p:cNvSpPr>
            <a:spLocks noGrp="1"/>
          </p:cNvSpPr>
          <p:nvPr>
            <p:ph type="dt" sz="half" idx="10"/>
          </p:nvPr>
        </p:nvSpPr>
        <p:spPr/>
        <p:txBody>
          <a:bodyPr/>
          <a:lstStyle/>
          <a:p>
            <a:fld id="{CDACC46C-520A-0745-A726-5EB97F457A9F}" type="datetimeFigureOut">
              <a:rPr lang="en-GB" smtClean="0"/>
              <a:t>30/11/2025</a:t>
            </a:fld>
            <a:endParaRPr lang="en-GB"/>
          </a:p>
        </p:txBody>
      </p:sp>
      <p:sp>
        <p:nvSpPr>
          <p:cNvPr id="3" name="Footer Placeholder 2">
            <a:extLst>
              <a:ext uri="{FF2B5EF4-FFF2-40B4-BE49-F238E27FC236}">
                <a16:creationId xmlns:a16="http://schemas.microsoft.com/office/drawing/2014/main" id="{16E4BF84-CFC7-9AA6-20C1-9A855B204A1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4C48F42-FE74-06B5-06B1-3DDE14ADA30A}"/>
              </a:ext>
            </a:extLst>
          </p:cNvPr>
          <p:cNvSpPr>
            <a:spLocks noGrp="1"/>
          </p:cNvSpPr>
          <p:nvPr>
            <p:ph type="sldNum" sz="quarter" idx="12"/>
          </p:nvPr>
        </p:nvSpPr>
        <p:spPr/>
        <p:txBody>
          <a:bodyPr/>
          <a:lstStyle/>
          <a:p>
            <a:fld id="{27E281F4-CFCC-E949-BC52-CC1A261E418B}" type="slidenum">
              <a:rPr lang="en-GB" smtClean="0"/>
              <a:t>‹#›</a:t>
            </a:fld>
            <a:endParaRPr lang="en-GB"/>
          </a:p>
        </p:txBody>
      </p:sp>
    </p:spTree>
    <p:extLst>
      <p:ext uri="{BB962C8B-B14F-4D97-AF65-F5344CB8AC3E}">
        <p14:creationId xmlns:p14="http://schemas.microsoft.com/office/powerpoint/2010/main" val="3439363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FC2F7-BD16-436D-1F59-BE9912D43F8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DAFC495-CC51-89DD-EF02-B6E21D73E8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59E3A65-6103-8147-129B-E12B01ED8F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1F6674C-C434-EB13-3B6A-23454BEF1388}"/>
              </a:ext>
            </a:extLst>
          </p:cNvPr>
          <p:cNvSpPr>
            <a:spLocks noGrp="1"/>
          </p:cNvSpPr>
          <p:nvPr>
            <p:ph type="dt" sz="half" idx="10"/>
          </p:nvPr>
        </p:nvSpPr>
        <p:spPr/>
        <p:txBody>
          <a:bodyPr/>
          <a:lstStyle/>
          <a:p>
            <a:fld id="{CDACC46C-520A-0745-A726-5EB97F457A9F}" type="datetimeFigureOut">
              <a:rPr lang="en-GB" smtClean="0"/>
              <a:t>30/11/2025</a:t>
            </a:fld>
            <a:endParaRPr lang="en-GB"/>
          </a:p>
        </p:txBody>
      </p:sp>
      <p:sp>
        <p:nvSpPr>
          <p:cNvPr id="6" name="Footer Placeholder 5">
            <a:extLst>
              <a:ext uri="{FF2B5EF4-FFF2-40B4-BE49-F238E27FC236}">
                <a16:creationId xmlns:a16="http://schemas.microsoft.com/office/drawing/2014/main" id="{DEE13334-5DBB-6ED9-1982-A6288FBA81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06FCDB-F22F-3422-7D99-A68AFE155CB3}"/>
              </a:ext>
            </a:extLst>
          </p:cNvPr>
          <p:cNvSpPr>
            <a:spLocks noGrp="1"/>
          </p:cNvSpPr>
          <p:nvPr>
            <p:ph type="sldNum" sz="quarter" idx="12"/>
          </p:nvPr>
        </p:nvSpPr>
        <p:spPr/>
        <p:txBody>
          <a:bodyPr/>
          <a:lstStyle/>
          <a:p>
            <a:fld id="{27E281F4-CFCC-E949-BC52-CC1A261E418B}" type="slidenum">
              <a:rPr lang="en-GB" smtClean="0"/>
              <a:t>‹#›</a:t>
            </a:fld>
            <a:endParaRPr lang="en-GB"/>
          </a:p>
        </p:txBody>
      </p:sp>
    </p:spTree>
    <p:extLst>
      <p:ext uri="{BB962C8B-B14F-4D97-AF65-F5344CB8AC3E}">
        <p14:creationId xmlns:p14="http://schemas.microsoft.com/office/powerpoint/2010/main" val="28100107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AB7DE-37B1-435D-AC2A-276D6D526B6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7128FCA-D31F-C824-7E8F-7927F187DE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8E8D58E-458A-A106-3857-A7574246E5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E3B42DE-DFC8-9B9A-9348-91105F000013}"/>
              </a:ext>
            </a:extLst>
          </p:cNvPr>
          <p:cNvSpPr>
            <a:spLocks noGrp="1"/>
          </p:cNvSpPr>
          <p:nvPr>
            <p:ph type="dt" sz="half" idx="10"/>
          </p:nvPr>
        </p:nvSpPr>
        <p:spPr/>
        <p:txBody>
          <a:bodyPr/>
          <a:lstStyle/>
          <a:p>
            <a:fld id="{CDACC46C-520A-0745-A726-5EB97F457A9F}" type="datetimeFigureOut">
              <a:rPr lang="en-GB" smtClean="0"/>
              <a:t>30/11/2025</a:t>
            </a:fld>
            <a:endParaRPr lang="en-GB"/>
          </a:p>
        </p:txBody>
      </p:sp>
      <p:sp>
        <p:nvSpPr>
          <p:cNvPr id="6" name="Footer Placeholder 5">
            <a:extLst>
              <a:ext uri="{FF2B5EF4-FFF2-40B4-BE49-F238E27FC236}">
                <a16:creationId xmlns:a16="http://schemas.microsoft.com/office/drawing/2014/main" id="{B45BF62B-848C-AA96-6BFD-22FE3F4147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031803-392F-CDC8-9AD1-5FEDFE62692A}"/>
              </a:ext>
            </a:extLst>
          </p:cNvPr>
          <p:cNvSpPr>
            <a:spLocks noGrp="1"/>
          </p:cNvSpPr>
          <p:nvPr>
            <p:ph type="sldNum" sz="quarter" idx="12"/>
          </p:nvPr>
        </p:nvSpPr>
        <p:spPr/>
        <p:txBody>
          <a:bodyPr/>
          <a:lstStyle/>
          <a:p>
            <a:fld id="{27E281F4-CFCC-E949-BC52-CC1A261E418B}" type="slidenum">
              <a:rPr lang="en-GB" smtClean="0"/>
              <a:t>‹#›</a:t>
            </a:fld>
            <a:endParaRPr lang="en-GB"/>
          </a:p>
        </p:txBody>
      </p:sp>
    </p:spTree>
    <p:extLst>
      <p:ext uri="{BB962C8B-B14F-4D97-AF65-F5344CB8AC3E}">
        <p14:creationId xmlns:p14="http://schemas.microsoft.com/office/powerpoint/2010/main" val="12904508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AB1EC-B9DC-C193-4171-CF86A8D94B0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FD4568A-66D4-D80B-8A37-B33D5427845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27BACBE-B1B4-43DC-DF33-80A56775E4E3}"/>
              </a:ext>
            </a:extLst>
          </p:cNvPr>
          <p:cNvSpPr>
            <a:spLocks noGrp="1"/>
          </p:cNvSpPr>
          <p:nvPr>
            <p:ph type="dt" sz="half" idx="10"/>
          </p:nvPr>
        </p:nvSpPr>
        <p:spPr/>
        <p:txBody>
          <a:bodyPr/>
          <a:lstStyle/>
          <a:p>
            <a:fld id="{CDACC46C-520A-0745-A726-5EB97F457A9F}" type="datetimeFigureOut">
              <a:rPr lang="en-GB" smtClean="0"/>
              <a:t>30/11/2025</a:t>
            </a:fld>
            <a:endParaRPr lang="en-GB"/>
          </a:p>
        </p:txBody>
      </p:sp>
      <p:sp>
        <p:nvSpPr>
          <p:cNvPr id="5" name="Footer Placeholder 4">
            <a:extLst>
              <a:ext uri="{FF2B5EF4-FFF2-40B4-BE49-F238E27FC236}">
                <a16:creationId xmlns:a16="http://schemas.microsoft.com/office/drawing/2014/main" id="{D7079482-3F2C-D359-85D3-BAF6077463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43004C-784C-0039-3392-52AB8CEB7EB4}"/>
              </a:ext>
            </a:extLst>
          </p:cNvPr>
          <p:cNvSpPr>
            <a:spLocks noGrp="1"/>
          </p:cNvSpPr>
          <p:nvPr>
            <p:ph type="sldNum" sz="quarter" idx="12"/>
          </p:nvPr>
        </p:nvSpPr>
        <p:spPr/>
        <p:txBody>
          <a:bodyPr/>
          <a:lstStyle/>
          <a:p>
            <a:fld id="{27E281F4-CFCC-E949-BC52-CC1A261E418B}" type="slidenum">
              <a:rPr lang="en-GB" smtClean="0"/>
              <a:t>‹#›</a:t>
            </a:fld>
            <a:endParaRPr lang="en-GB"/>
          </a:p>
        </p:txBody>
      </p:sp>
    </p:spTree>
    <p:extLst>
      <p:ext uri="{BB962C8B-B14F-4D97-AF65-F5344CB8AC3E}">
        <p14:creationId xmlns:p14="http://schemas.microsoft.com/office/powerpoint/2010/main" val="69777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1F1BB8-4A12-9F00-CDCC-F8BE00F01F5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B3CFF7C-D9B0-81F1-CAA3-028B69E2C7C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6A4C67B-F589-63C3-20BB-100BAA68A205}"/>
              </a:ext>
            </a:extLst>
          </p:cNvPr>
          <p:cNvSpPr>
            <a:spLocks noGrp="1"/>
          </p:cNvSpPr>
          <p:nvPr>
            <p:ph type="dt" sz="half" idx="10"/>
          </p:nvPr>
        </p:nvSpPr>
        <p:spPr/>
        <p:txBody>
          <a:bodyPr/>
          <a:lstStyle/>
          <a:p>
            <a:fld id="{CDACC46C-520A-0745-A726-5EB97F457A9F}" type="datetimeFigureOut">
              <a:rPr lang="en-GB" smtClean="0"/>
              <a:t>30/11/2025</a:t>
            </a:fld>
            <a:endParaRPr lang="en-GB"/>
          </a:p>
        </p:txBody>
      </p:sp>
      <p:sp>
        <p:nvSpPr>
          <p:cNvPr id="5" name="Footer Placeholder 4">
            <a:extLst>
              <a:ext uri="{FF2B5EF4-FFF2-40B4-BE49-F238E27FC236}">
                <a16:creationId xmlns:a16="http://schemas.microsoft.com/office/drawing/2014/main" id="{F7E8AB55-0FEE-80E6-6A38-C23C3E1682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3D448E-5A75-B5C7-00B8-38AA71D49833}"/>
              </a:ext>
            </a:extLst>
          </p:cNvPr>
          <p:cNvSpPr>
            <a:spLocks noGrp="1"/>
          </p:cNvSpPr>
          <p:nvPr>
            <p:ph type="sldNum" sz="quarter" idx="12"/>
          </p:nvPr>
        </p:nvSpPr>
        <p:spPr/>
        <p:txBody>
          <a:bodyPr/>
          <a:lstStyle/>
          <a:p>
            <a:fld id="{27E281F4-CFCC-E949-BC52-CC1A261E418B}" type="slidenum">
              <a:rPr lang="en-GB" smtClean="0"/>
              <a:t>‹#›</a:t>
            </a:fld>
            <a:endParaRPr lang="en-GB"/>
          </a:p>
        </p:txBody>
      </p:sp>
    </p:spTree>
    <p:extLst>
      <p:ext uri="{BB962C8B-B14F-4D97-AF65-F5344CB8AC3E}">
        <p14:creationId xmlns:p14="http://schemas.microsoft.com/office/powerpoint/2010/main" val="1496446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8680DF-EFD2-C809-22A9-CD463025A8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2FC14E3-3914-183F-DBC7-89D7188BAA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B38ADC2-4169-55FB-0CCC-44CF251816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DACC46C-520A-0745-A726-5EB97F457A9F}" type="datetimeFigureOut">
              <a:rPr lang="en-GB" smtClean="0"/>
              <a:t>30/11/2025</a:t>
            </a:fld>
            <a:endParaRPr lang="en-GB"/>
          </a:p>
        </p:txBody>
      </p:sp>
      <p:sp>
        <p:nvSpPr>
          <p:cNvPr id="5" name="Footer Placeholder 4">
            <a:extLst>
              <a:ext uri="{FF2B5EF4-FFF2-40B4-BE49-F238E27FC236}">
                <a16:creationId xmlns:a16="http://schemas.microsoft.com/office/drawing/2014/main" id="{0B24DD34-AB17-328D-D46A-E8B6E2355F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FF8A97F-CA65-ABAB-6349-81F9B9021C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7E281F4-CFCC-E949-BC52-CC1A261E418B}" type="slidenum">
              <a:rPr lang="en-GB" smtClean="0"/>
              <a:t>‹#›</a:t>
            </a:fld>
            <a:endParaRPr lang="en-GB"/>
          </a:p>
        </p:txBody>
      </p:sp>
    </p:spTree>
    <p:extLst>
      <p:ext uri="{BB962C8B-B14F-4D97-AF65-F5344CB8AC3E}">
        <p14:creationId xmlns:p14="http://schemas.microsoft.com/office/powerpoint/2010/main" val="39919484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www.amazon.jobs/content/en/our-workplace/inclusive-experiences?utm_source=chatgpt.com" TargetMode="External"/><Relationship Id="rId13" Type="http://schemas.openxmlformats.org/officeDocument/2006/relationships/hyperlink" Target="https://www.cnbc.com/2025/02/07/amazon-scrubs-dei-mention-from-its-annual-report.html?utm_source=chatgpt.com" TargetMode="External"/><Relationship Id="rId3" Type="http://schemas.openxmlformats.org/officeDocument/2006/relationships/hyperlink" Target="https://www.aboutamazon.com/workplace/diversity-inclusion?utm_source=chatgpt.com" TargetMode="External"/><Relationship Id="rId7" Type="http://schemas.openxmlformats.org/officeDocument/2006/relationships/hyperlink" Target="https://aws.amazon.com/training/" TargetMode="External"/><Relationship Id="rId12" Type="http://schemas.openxmlformats.org/officeDocument/2006/relationships/hyperlink" Target="https://www.bloomberg.com/news/articles/2025-01-10/amazon-is-halting-some-of-its-diversity-and-inclusion-programs?utm_source=chatgpt.com" TargetMode="External"/><Relationship Id="rId2" Type="http://schemas.openxmlformats.org/officeDocument/2006/relationships/hyperlink" Target="https://www.aboutamazon.co.uk/news/working-at-amazon/diversity-equity-and-inclusion-at-amazon?utm_source=chatgpt.com" TargetMode="External"/><Relationship Id="rId1" Type="http://schemas.openxmlformats.org/officeDocument/2006/relationships/slideLayout" Target="../slideLayouts/slideLayout2.xml"/><Relationship Id="rId6" Type="http://schemas.openxmlformats.org/officeDocument/2006/relationships/hyperlink" Target="https://www.aboutamazon.com/about-us/leadership-principles?utm_source=chatgpt.com" TargetMode="External"/><Relationship Id="rId11" Type="http://schemas.openxmlformats.org/officeDocument/2006/relationships/hyperlink" Target="https://www.aboutamazon.com/news/workplace/our-workforce-data/?utm_source=chatgpt.com" TargetMode="External"/><Relationship Id="rId5" Type="http://schemas.openxmlformats.org/officeDocument/2006/relationships/hyperlink" Target="https://www.aboutamazon.com/news/workplace/our-upskilling-2025-programs" TargetMode="External"/><Relationship Id="rId10" Type="http://schemas.openxmlformats.org/officeDocument/2006/relationships/hyperlink" Target="https://www.aboutamazon.com/news/workplace/our-workforce-data?utm_source=chatgpt.com" TargetMode="External"/><Relationship Id="rId4" Type="http://schemas.openxmlformats.org/officeDocument/2006/relationships/hyperlink" Target="https://sustainability.aboutamazon.com/human-rights?utm_source=chatgpt.com" TargetMode="External"/><Relationship Id="rId9" Type="http://schemas.openxmlformats.org/officeDocument/2006/relationships/hyperlink" Target="https://www.aboutamazon.co.uk/news/sustainability/amazon-further-strengthens-commitment-to-gender-equity?utm_source=chatgpt.com" TargetMode="External"/><Relationship Id="rId14" Type="http://schemas.openxmlformats.org/officeDocument/2006/relationships/hyperlink" Target="https://diversity.com/post/amazon-dei-rollback-impact-updates-2025?utm_source=chatgpt.com"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hrmagazine.co.uk/content/news/amazon-investigates-antisemitic-messages-in-employee-group?utm_source=chatgpt.com" TargetMode="External"/><Relationship Id="rId3" Type="http://schemas.openxmlformats.org/officeDocument/2006/relationships/hyperlink" Target="https://www.forbes.com/councils/forbesbusinesscouncil/2022/09/01/why-middle-managers-are-key-for-creating-inclusive-cultures/?utm_source=chatgpt.com" TargetMode="External"/><Relationship Id="rId7" Type="http://schemas.openxmlformats.org/officeDocument/2006/relationships/hyperlink" Target="https://doi.org/10.54254/2754-1169/92/20231075" TargetMode="External"/><Relationship Id="rId2" Type="http://schemas.openxmlformats.org/officeDocument/2006/relationships/hyperlink" Target="https://diversity.com/post/corporate-dei-rollback-walmart-amazon-2025?utm_source=chatgpt.com" TargetMode="External"/><Relationship Id="rId1" Type="http://schemas.openxmlformats.org/officeDocument/2006/relationships/slideLayout" Target="../slideLayouts/slideLayout2.xml"/><Relationship Id="rId6" Type="http://schemas.openxmlformats.org/officeDocument/2006/relationships/hyperlink" Target="https://www.tmi.org/blogs/amazons-hr-evolution-lessons-from-a-global-leader?utm_source=chatgpt.com" TargetMode="External"/><Relationship Id="rId5" Type="http://schemas.openxmlformats.org/officeDocument/2006/relationships/hyperlink" Target="https://www.researchgate.net/publication/387021275_Amazon&#8217;s_Human_Resource_Management_Strategies_Performance_Training_and_Rewards" TargetMode="External"/><Relationship Id="rId4" Type="http://schemas.openxmlformats.org/officeDocument/2006/relationships/hyperlink" Target="https://www.researchgate.net/publication/387021102_Amazon%27s_Human_Resource_Strategy_Recruitment_Selection_and_Legal_Compliance?channel=doi&amp;linkId=675c3a2ada24c8537c6c0132&amp;showFulltext=true" TargetMode="External"/><Relationship Id="rId9" Type="http://schemas.openxmlformats.org/officeDocument/2006/relationships/hyperlink" Target="https://www.hrmagazine.co.uk/content/news/amazon-investigates-antisemitic-messages-in-employee-group/?utm_source=chatgpt.com"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hyperlink" Target="https://sustainability.aboutamazon.com/human-rights?utm_source=chatgpt.com" TargetMode="External"/><Relationship Id="rId3" Type="http://schemas.openxmlformats.org/officeDocument/2006/relationships/hyperlink" Target="https://www.aboutamazon.co.uk/news/sustainability/amazon-further-strengthens-commitment-to-gender-equity?utm_source=chatgpt.com" TargetMode="External"/><Relationship Id="rId7" Type="http://schemas.openxmlformats.org/officeDocument/2006/relationships/hyperlink" Target="https://www.aboutamazon.com/workplace/diversity-inclusion?utm_source=chatgpt.com" TargetMode="External"/><Relationship Id="rId2" Type="http://schemas.openxmlformats.org/officeDocument/2006/relationships/hyperlink" Target="https://www.amazon.jobs/content/en/our-workplace/inclusive-experiences?utm_source=chatgpt.com" TargetMode="External"/><Relationship Id="rId1" Type="http://schemas.openxmlformats.org/officeDocument/2006/relationships/slideLayout" Target="../slideLayouts/slideLayout2.xml"/><Relationship Id="rId6" Type="http://schemas.openxmlformats.org/officeDocument/2006/relationships/hyperlink" Target="https://www.aboutamazon.co.uk/news/working-at-amazon/diversity-equity-and-inclusion-at-amazon?utm_source=chatgpt.com" TargetMode="External"/><Relationship Id="rId11" Type="http://schemas.openxmlformats.org/officeDocument/2006/relationships/hyperlink" Target="https://www.cnbc.com/2025/02/07/amazon-scrubs-dei-mention-from-its-annual-report.html?utm_source=chatgpt.com" TargetMode="External"/><Relationship Id="rId5" Type="http://schemas.openxmlformats.org/officeDocument/2006/relationships/hyperlink" Target="https://www.aboutamazon.com/news/workplace/our-workforce-data/?utm_source=chatgpt.com" TargetMode="External"/><Relationship Id="rId10" Type="http://schemas.openxmlformats.org/officeDocument/2006/relationships/hyperlink" Target="https://www.bloomberg.com/news/articles/2025-01-10/amazon-is-halting-some-of-its-diversity-and-inclusion-programs?utm_source=chatgpt.com" TargetMode="External"/><Relationship Id="rId4" Type="http://schemas.openxmlformats.org/officeDocument/2006/relationships/hyperlink" Target="https://www.aboutamazon.com/news/workplace/our-workforce-data?utm_source=chatgpt.com" TargetMode="External"/><Relationship Id="rId9" Type="http://schemas.openxmlformats.org/officeDocument/2006/relationships/hyperlink" Target="https://www.aboutamazon.com/about-us/leadership-principles?utm_source=chatgpt.com"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www.bloomberg.com/news/articles/2025-01-10/amazon-is-halting-some-of-its-diversity-and-inclusion-programs?utm_source=chatgpt.com" TargetMode="External"/><Relationship Id="rId3" Type="http://schemas.openxmlformats.org/officeDocument/2006/relationships/hyperlink" Target="https://diversity.com/post/corporate-dei-rollback-walmart-amazon-2025?utm_source=chatgpt.com" TargetMode="External"/><Relationship Id="rId7" Type="http://schemas.openxmlformats.org/officeDocument/2006/relationships/hyperlink" Target="https://www.hrmagazine.co.uk/content/news/amazon-investigates-antisemitic-messages-in-employee-group/?utm_source=chatgpt.com" TargetMode="External"/><Relationship Id="rId2" Type="http://schemas.openxmlformats.org/officeDocument/2006/relationships/hyperlink" Target="https://diversity.com/post/amazon-dei-rollback-impact-updates-2025?utm_source=chatgpt.com" TargetMode="External"/><Relationship Id="rId1" Type="http://schemas.openxmlformats.org/officeDocument/2006/relationships/slideLayout" Target="../slideLayouts/slideLayout2.xml"/><Relationship Id="rId6" Type="http://schemas.openxmlformats.org/officeDocument/2006/relationships/hyperlink" Target="https://www.hrmagazine.co.uk/content/news/amazon-investigates-antisemitic-messages-in-employee-group?utm_source=chatgpt.com" TargetMode="External"/><Relationship Id="rId5" Type="http://schemas.openxmlformats.org/officeDocument/2006/relationships/hyperlink" Target="https://www.tmi.org/blogs/amazons-hr-evolution-lessons-from-a-global-leader?utm_source=chatgpt.com" TargetMode="External"/><Relationship Id="rId4" Type="http://schemas.openxmlformats.org/officeDocument/2006/relationships/hyperlink" Target="https://www.forbes.com/councils/forbesbusinesscouncil/2022/09/01/why-middle-managers-are-key-for-creating-inclusive-cultures/?utm_source=chatgpt.com"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85473-C37D-FA7F-3014-EA9C4F53F89A}"/>
              </a:ext>
            </a:extLst>
          </p:cNvPr>
          <p:cNvSpPr>
            <a:spLocks noGrp="1"/>
          </p:cNvSpPr>
          <p:nvPr>
            <p:ph type="ctrTitle"/>
          </p:nvPr>
        </p:nvSpPr>
        <p:spPr/>
        <p:txBody>
          <a:bodyPr>
            <a:normAutofit fontScale="90000"/>
          </a:bodyPr>
          <a:lstStyle/>
          <a:p>
            <a:r>
              <a:rPr lang="en-GB" dirty="0">
                <a:ea typeface="+mj-lt"/>
                <a:cs typeface="+mj-lt"/>
              </a:rPr>
              <a:t>LCMB7023</a:t>
            </a:r>
            <a:br>
              <a:rPr lang="en-GB" b="1" dirty="0"/>
            </a:br>
            <a:r>
              <a:rPr lang="en-GB" dirty="0">
                <a:ea typeface="+mj-lt"/>
                <a:cs typeface="+mj-lt"/>
              </a:rPr>
              <a:t>Human Capital Management</a:t>
            </a:r>
            <a:br>
              <a:rPr lang="en-GB" b="1" dirty="0"/>
            </a:br>
            <a:r>
              <a:rPr lang="en-GB" dirty="0">
                <a:ea typeface="+mj-lt"/>
                <a:cs typeface="+mj-lt"/>
              </a:rPr>
              <a:t>Assessment component 2: Group presentation</a:t>
            </a:r>
            <a:endParaRPr lang="en-GB" b="1" dirty="0"/>
          </a:p>
        </p:txBody>
      </p:sp>
      <p:sp>
        <p:nvSpPr>
          <p:cNvPr id="3" name="Subtitle 2">
            <a:extLst>
              <a:ext uri="{FF2B5EF4-FFF2-40B4-BE49-F238E27FC236}">
                <a16:creationId xmlns:a16="http://schemas.microsoft.com/office/drawing/2014/main" id="{A198B9A0-7B10-2AF9-F73A-796C2D21E5C1}"/>
              </a:ext>
            </a:extLst>
          </p:cNvPr>
          <p:cNvSpPr>
            <a:spLocks noGrp="1"/>
          </p:cNvSpPr>
          <p:nvPr>
            <p:ph type="subTitle" idx="1"/>
          </p:nvPr>
        </p:nvSpPr>
        <p:spPr>
          <a:xfrm>
            <a:off x="1524000" y="3602038"/>
            <a:ext cx="9491382" cy="2552232"/>
          </a:xfrm>
        </p:spPr>
        <p:txBody>
          <a:bodyPr vert="horz" lIns="91440" tIns="45720" rIns="91440" bIns="45720" rtlCol="0" anchor="t">
            <a:normAutofit/>
          </a:bodyPr>
          <a:lstStyle/>
          <a:p>
            <a:r>
              <a:rPr lang="en-GB" dirty="0"/>
              <a:t>Student </a:t>
            </a:r>
            <a:r>
              <a:rPr lang="en-GB" dirty="0" err="1"/>
              <a:t>Name:Luca</a:t>
            </a:r>
            <a:r>
              <a:rPr lang="en-GB" dirty="0"/>
              <a:t> Gerardi ,</a:t>
            </a:r>
            <a:r>
              <a:rPr lang="en-GB" dirty="0">
                <a:ea typeface="+mn-lt"/>
                <a:cs typeface="+mn-lt"/>
              </a:rPr>
              <a:t>Keyur Bodar</a:t>
            </a:r>
            <a:endParaRPr lang="en-GB" dirty="0"/>
          </a:p>
          <a:p>
            <a:r>
              <a:rPr lang="en-GB" dirty="0"/>
              <a:t>Student ID: 2219573;2435243</a:t>
            </a:r>
            <a:endParaRPr lang="en-GB" dirty="0">
              <a:ea typeface="+mn-lt"/>
              <a:cs typeface="+mn-lt"/>
            </a:endParaRPr>
          </a:p>
          <a:p>
            <a:r>
              <a:rPr lang="en-GB" dirty="0"/>
              <a:t>Assignment Title :Training and </a:t>
            </a:r>
            <a:r>
              <a:rPr lang="en-GB" dirty="0" err="1"/>
              <a:t>Development,DEI</a:t>
            </a:r>
            <a:r>
              <a:rPr lang="en-GB" dirty="0"/>
              <a:t> at Amazon</a:t>
            </a:r>
          </a:p>
          <a:p>
            <a:r>
              <a:rPr lang="en-GB" dirty="0"/>
              <a:t>Lecturer Name/Internal </a:t>
            </a:r>
            <a:r>
              <a:rPr lang="en-GB" dirty="0" err="1"/>
              <a:t>Verifier:</a:t>
            </a:r>
            <a:r>
              <a:rPr lang="en-GB" dirty="0" err="1">
                <a:ea typeface="+mn-lt"/>
                <a:cs typeface="+mn-lt"/>
              </a:rPr>
              <a:t>Hoang</a:t>
            </a:r>
            <a:r>
              <a:rPr lang="en-GB" dirty="0">
                <a:ea typeface="+mn-lt"/>
                <a:cs typeface="+mn-lt"/>
              </a:rPr>
              <a:t> </a:t>
            </a:r>
            <a:r>
              <a:rPr lang="en-GB" dirty="0" err="1">
                <a:ea typeface="+mn-lt"/>
                <a:cs typeface="+mn-lt"/>
              </a:rPr>
              <a:t>Nguyen,Gladius</a:t>
            </a:r>
            <a:r>
              <a:rPr lang="en-GB" dirty="0">
                <a:ea typeface="+mn-lt"/>
                <a:cs typeface="+mn-lt"/>
              </a:rPr>
              <a:t> </a:t>
            </a:r>
            <a:r>
              <a:rPr lang="en-GB" dirty="0" err="1">
                <a:ea typeface="+mn-lt"/>
                <a:cs typeface="+mn-lt"/>
              </a:rPr>
              <a:t>Kulothungan,Vasilios</a:t>
            </a:r>
            <a:r>
              <a:rPr lang="en-GB" dirty="0">
                <a:ea typeface="+mn-lt"/>
                <a:cs typeface="+mn-lt"/>
              </a:rPr>
              <a:t> </a:t>
            </a:r>
            <a:r>
              <a:rPr lang="en-GB" dirty="0" err="1">
                <a:ea typeface="+mn-lt"/>
                <a:cs typeface="+mn-lt"/>
              </a:rPr>
              <a:t>Tavlaridis</a:t>
            </a:r>
            <a:r>
              <a:rPr lang="en-GB" dirty="0">
                <a:ea typeface="+mn-lt"/>
                <a:cs typeface="+mn-lt"/>
              </a:rPr>
              <a:t> </a:t>
            </a:r>
          </a:p>
          <a:p>
            <a:endParaRPr lang="en-GB" dirty="0"/>
          </a:p>
          <a:p>
            <a:endParaRPr lang="en-GB" dirty="0"/>
          </a:p>
        </p:txBody>
      </p:sp>
    </p:spTree>
    <p:extLst>
      <p:ext uri="{BB962C8B-B14F-4D97-AF65-F5344CB8AC3E}">
        <p14:creationId xmlns:p14="http://schemas.microsoft.com/office/powerpoint/2010/main" val="8248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6833F-5CD1-0247-16FB-8AEDBEF68033}"/>
              </a:ext>
            </a:extLst>
          </p:cNvPr>
          <p:cNvSpPr>
            <a:spLocks noGrp="1"/>
          </p:cNvSpPr>
          <p:nvPr>
            <p:ph type="title"/>
          </p:nvPr>
        </p:nvSpPr>
        <p:spPr/>
        <p:txBody>
          <a:bodyPr/>
          <a:lstStyle/>
          <a:p>
            <a:r>
              <a:rPr lang="en-GB" b="1" dirty="0"/>
              <a:t>Contents of the Presentation pt.1 </a:t>
            </a:r>
          </a:p>
        </p:txBody>
      </p:sp>
      <p:sp>
        <p:nvSpPr>
          <p:cNvPr id="3" name="Content Placeholder 2">
            <a:extLst>
              <a:ext uri="{FF2B5EF4-FFF2-40B4-BE49-F238E27FC236}">
                <a16:creationId xmlns:a16="http://schemas.microsoft.com/office/drawing/2014/main" id="{42E5656E-4028-A3A6-6C83-A3FF8A55808A}"/>
              </a:ext>
            </a:extLst>
          </p:cNvPr>
          <p:cNvSpPr>
            <a:spLocks noGrp="1"/>
          </p:cNvSpPr>
          <p:nvPr>
            <p:ph idx="1"/>
          </p:nvPr>
        </p:nvSpPr>
        <p:spPr/>
        <p:txBody>
          <a:bodyPr vert="horz" lIns="91440" tIns="45720" rIns="91440" bIns="45720" rtlCol="0" anchor="t">
            <a:normAutofit lnSpcReduction="10000"/>
          </a:bodyPr>
          <a:lstStyle/>
          <a:p>
            <a:pPr marL="0" indent="0">
              <a:buNone/>
            </a:pPr>
            <a:endParaRPr lang="en-GB" dirty="0"/>
          </a:p>
          <a:p>
            <a:r>
              <a:rPr lang="en-GB" b="1" dirty="0">
                <a:ea typeface="+mn-lt"/>
                <a:cs typeface="+mn-lt"/>
              </a:rPr>
              <a:t>TRAINING AND DEVELOPMENT AT AMAZON </a:t>
            </a:r>
            <a:endParaRPr lang="en-GB" b="1" dirty="0"/>
          </a:p>
          <a:p>
            <a:r>
              <a:rPr lang="en-GB" dirty="0">
                <a:ea typeface="+mn-lt"/>
                <a:cs typeface="+mn-lt"/>
              </a:rPr>
              <a:t>Overview of Amazon's HR Approach</a:t>
            </a:r>
            <a:endParaRPr lang="en-GB" dirty="0"/>
          </a:p>
          <a:p>
            <a:r>
              <a:rPr lang="en-GB" dirty="0">
                <a:ea typeface="+mn-lt"/>
                <a:cs typeface="+mn-lt"/>
              </a:rPr>
              <a:t>Learning and Development Programs</a:t>
            </a:r>
            <a:endParaRPr lang="en-GB" dirty="0"/>
          </a:p>
          <a:p>
            <a:r>
              <a:rPr lang="en-GB" dirty="0">
                <a:ea typeface="+mn-lt"/>
                <a:cs typeface="+mn-lt"/>
              </a:rPr>
              <a:t>Training Platforms and Resources</a:t>
            </a:r>
            <a:endParaRPr lang="en-GB" dirty="0"/>
          </a:p>
          <a:p>
            <a:r>
              <a:rPr lang="en-GB" dirty="0">
                <a:ea typeface="+mn-lt"/>
                <a:cs typeface="+mn-lt"/>
              </a:rPr>
              <a:t>The Role of Line Managers in Implementation</a:t>
            </a:r>
          </a:p>
          <a:p>
            <a:r>
              <a:rPr lang="en-GB" dirty="0">
                <a:ea typeface="+mn-lt"/>
                <a:cs typeface="+mn-lt"/>
              </a:rPr>
              <a:t>Amazon’s Leadership Development</a:t>
            </a:r>
          </a:p>
          <a:p>
            <a:r>
              <a:rPr lang="en-GB" dirty="0">
                <a:ea typeface="+mn-lt"/>
                <a:cs typeface="+mn-lt"/>
              </a:rPr>
              <a:t>Strategic Alignment of HR Practices with Company Goals</a:t>
            </a:r>
          </a:p>
          <a:p>
            <a:r>
              <a:rPr lang="en-GB" dirty="0">
                <a:ea typeface="+mn-lt"/>
                <a:cs typeface="+mn-lt"/>
              </a:rPr>
              <a:t>Strategic Alignment of HR Practices with Company Goals </a:t>
            </a:r>
          </a:p>
          <a:p>
            <a:pPr marL="0" indent="0">
              <a:buNone/>
            </a:pPr>
            <a:endParaRPr lang="en-GB">
              <a:ea typeface="+mn-lt"/>
              <a:cs typeface="+mn-lt"/>
            </a:endParaRPr>
          </a:p>
          <a:p>
            <a:pPr marL="0" indent="0">
              <a:buNone/>
            </a:pPr>
            <a:endParaRPr lang="en-GB" dirty="0"/>
          </a:p>
        </p:txBody>
      </p:sp>
    </p:spTree>
    <p:extLst>
      <p:ext uri="{BB962C8B-B14F-4D97-AF65-F5344CB8AC3E}">
        <p14:creationId xmlns:p14="http://schemas.microsoft.com/office/powerpoint/2010/main" val="1895190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E2559-06D2-1094-7330-5C0E4DD1025E}"/>
              </a:ext>
            </a:extLst>
          </p:cNvPr>
          <p:cNvSpPr>
            <a:spLocks noGrp="1"/>
          </p:cNvSpPr>
          <p:nvPr>
            <p:ph type="title"/>
          </p:nvPr>
        </p:nvSpPr>
        <p:spPr/>
        <p:txBody>
          <a:bodyPr/>
          <a:lstStyle/>
          <a:p>
            <a:r>
              <a:rPr lang="en-GB" b="1" dirty="0"/>
              <a:t>Contents of the Presentation pt.2</a:t>
            </a:r>
            <a:endParaRPr lang="en-US" dirty="0"/>
          </a:p>
        </p:txBody>
      </p:sp>
      <p:sp>
        <p:nvSpPr>
          <p:cNvPr id="3" name="Content Placeholder 2">
            <a:extLst>
              <a:ext uri="{FF2B5EF4-FFF2-40B4-BE49-F238E27FC236}">
                <a16:creationId xmlns:a16="http://schemas.microsoft.com/office/drawing/2014/main" id="{B5687E2E-0A47-CB6F-4033-4642B3E9BD94}"/>
              </a:ext>
            </a:extLst>
          </p:cNvPr>
          <p:cNvSpPr>
            <a:spLocks noGrp="1"/>
          </p:cNvSpPr>
          <p:nvPr>
            <p:ph idx="1"/>
          </p:nvPr>
        </p:nvSpPr>
        <p:spPr/>
        <p:txBody>
          <a:bodyPr vert="horz" lIns="91440" tIns="45720" rIns="91440" bIns="45720" rtlCol="0" anchor="t">
            <a:normAutofit/>
          </a:bodyPr>
          <a:lstStyle/>
          <a:p>
            <a:r>
              <a:rPr lang="en-GB" b="1" dirty="0">
                <a:ea typeface="+mn-lt"/>
                <a:cs typeface="+mn-lt"/>
              </a:rPr>
              <a:t>DIVERSITY,EQUITY AND INCLUSION (DEI) AT AMAZON</a:t>
            </a:r>
            <a:endParaRPr lang="en-GB" b="1" dirty="0"/>
          </a:p>
          <a:p>
            <a:r>
              <a:rPr lang="en-US" dirty="0">
                <a:latin typeface="Aptos Display"/>
              </a:rPr>
              <a:t>Overview of Amazon's HR Approach</a:t>
            </a:r>
          </a:p>
          <a:p>
            <a:r>
              <a:rPr lang="en-GB" dirty="0">
                <a:latin typeface="Aptos Display"/>
              </a:rPr>
              <a:t>Current HR Policies and Practices at Amazon</a:t>
            </a:r>
            <a:r>
              <a:rPr lang="en-GB" sz="4400" dirty="0">
                <a:latin typeface="Aptos Display"/>
              </a:rPr>
              <a:t> </a:t>
            </a:r>
          </a:p>
          <a:p>
            <a:r>
              <a:rPr lang="en-GB" dirty="0">
                <a:latin typeface="Aptos Display"/>
              </a:rPr>
              <a:t>The role of line Manager at Amazon</a:t>
            </a:r>
          </a:p>
          <a:p>
            <a:r>
              <a:rPr lang="en-GB" dirty="0">
                <a:latin typeface="Aptos Display"/>
              </a:rPr>
              <a:t>Strategic alignment of HR practices with company goals</a:t>
            </a:r>
          </a:p>
          <a:p>
            <a:r>
              <a:rPr lang="en-GB" dirty="0">
                <a:latin typeface="Aptos Display"/>
              </a:rPr>
              <a:t>Key HR challenges faced by Amazon</a:t>
            </a:r>
          </a:p>
          <a:p>
            <a:r>
              <a:rPr lang="en-GB" dirty="0">
                <a:latin typeface="Aptos Display"/>
              </a:rPr>
              <a:t>Practical recommendations to address these challenges</a:t>
            </a:r>
          </a:p>
          <a:p>
            <a:endParaRPr lang="en-GB" dirty="0">
              <a:latin typeface="Aptos Display"/>
            </a:endParaRPr>
          </a:p>
          <a:p>
            <a:endParaRPr lang="en-GB" dirty="0">
              <a:latin typeface="Aptos Display"/>
            </a:endParaRPr>
          </a:p>
          <a:p>
            <a:endParaRPr lang="en-GB" dirty="0">
              <a:latin typeface="Aptos Display"/>
            </a:endParaRPr>
          </a:p>
        </p:txBody>
      </p:sp>
    </p:spTree>
    <p:extLst>
      <p:ext uri="{BB962C8B-B14F-4D97-AF65-F5344CB8AC3E}">
        <p14:creationId xmlns:p14="http://schemas.microsoft.com/office/powerpoint/2010/main" val="824931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CC9C6A-84EF-759C-E5F2-51E0BF17D7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03808D-56D3-42E1-4663-96BD6E137233}"/>
              </a:ext>
            </a:extLst>
          </p:cNvPr>
          <p:cNvSpPr>
            <a:spLocks noGrp="1"/>
          </p:cNvSpPr>
          <p:nvPr>
            <p:ph type="title"/>
          </p:nvPr>
        </p:nvSpPr>
        <p:spPr/>
        <p:txBody>
          <a:bodyPr/>
          <a:lstStyle/>
          <a:p>
            <a:r>
              <a:rPr lang="en-GB" b="1" dirty="0"/>
              <a:t>Contents of the Presentation pt.3</a:t>
            </a:r>
            <a:endParaRPr lang="en-US" dirty="0"/>
          </a:p>
        </p:txBody>
      </p:sp>
      <p:sp>
        <p:nvSpPr>
          <p:cNvPr id="3" name="Content Placeholder 2">
            <a:extLst>
              <a:ext uri="{FF2B5EF4-FFF2-40B4-BE49-F238E27FC236}">
                <a16:creationId xmlns:a16="http://schemas.microsoft.com/office/drawing/2014/main" id="{8E4A3227-BB1A-83CC-26CE-0DBA16D88264}"/>
              </a:ext>
            </a:extLst>
          </p:cNvPr>
          <p:cNvSpPr>
            <a:spLocks noGrp="1"/>
          </p:cNvSpPr>
          <p:nvPr>
            <p:ph idx="1"/>
          </p:nvPr>
        </p:nvSpPr>
        <p:spPr/>
        <p:txBody>
          <a:bodyPr vert="horz" lIns="91440" tIns="45720" rIns="91440" bIns="45720" rtlCol="0" anchor="t">
            <a:normAutofit/>
          </a:bodyPr>
          <a:lstStyle/>
          <a:p>
            <a:pPr marL="0" indent="0">
              <a:buNone/>
            </a:pPr>
            <a:endParaRPr lang="en-GB" dirty="0"/>
          </a:p>
          <a:p>
            <a:r>
              <a:rPr lang="en-GB" sz="3200" dirty="0"/>
              <a:t>Q&amp;A</a:t>
            </a:r>
          </a:p>
          <a:p>
            <a:r>
              <a:rPr lang="en-GB" sz="3200" dirty="0"/>
              <a:t>REFERENCES</a:t>
            </a:r>
          </a:p>
        </p:txBody>
      </p:sp>
    </p:spTree>
    <p:extLst>
      <p:ext uri="{BB962C8B-B14F-4D97-AF65-F5344CB8AC3E}">
        <p14:creationId xmlns:p14="http://schemas.microsoft.com/office/powerpoint/2010/main" val="394535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490310-25E0-6F3F-7B5C-D9A3DC39AA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756DA3-4F47-7AE1-E6F6-89A5475D6BB5}"/>
              </a:ext>
            </a:extLst>
          </p:cNvPr>
          <p:cNvSpPr>
            <a:spLocks noGrp="1"/>
          </p:cNvSpPr>
          <p:nvPr>
            <p:ph type="title"/>
          </p:nvPr>
        </p:nvSpPr>
        <p:spPr/>
        <p:txBody>
          <a:bodyPr/>
          <a:lstStyle/>
          <a:p>
            <a:r>
              <a:rPr lang="en-GB" b="1" dirty="0"/>
              <a:t>Contents of the Presentation pt.4</a:t>
            </a:r>
            <a:endParaRPr lang="en-US" dirty="0"/>
          </a:p>
        </p:txBody>
      </p:sp>
      <p:sp>
        <p:nvSpPr>
          <p:cNvPr id="3" name="Content Placeholder 2">
            <a:extLst>
              <a:ext uri="{FF2B5EF4-FFF2-40B4-BE49-F238E27FC236}">
                <a16:creationId xmlns:a16="http://schemas.microsoft.com/office/drawing/2014/main" id="{E14CD1A8-8B3F-CFCD-E0AE-58B22F83993C}"/>
              </a:ext>
            </a:extLst>
          </p:cNvPr>
          <p:cNvSpPr>
            <a:spLocks noGrp="1"/>
          </p:cNvSpPr>
          <p:nvPr>
            <p:ph idx="1"/>
          </p:nvPr>
        </p:nvSpPr>
        <p:spPr/>
        <p:txBody>
          <a:bodyPr vert="horz" lIns="91440" tIns="45720" rIns="91440" bIns="45720" rtlCol="0" anchor="t">
            <a:normAutofit/>
          </a:bodyPr>
          <a:lstStyle/>
          <a:p>
            <a:r>
              <a:rPr lang="en-GB" dirty="0"/>
              <a:t>INDIVIDUAL PRESENTATION LUCA GERARDI; ID 2219573</a:t>
            </a:r>
            <a:endParaRPr lang="en-US" dirty="0"/>
          </a:p>
          <a:p>
            <a:r>
              <a:rPr lang="en-GB" dirty="0"/>
              <a:t>INDIVIDUAL PRESENTATION KEYUR BODAR:  ID 2435243</a:t>
            </a:r>
            <a:endParaRPr lang="en-GB" sz="2400" dirty="0"/>
          </a:p>
          <a:p>
            <a:endParaRPr lang="en-GB" dirty="0"/>
          </a:p>
          <a:p>
            <a:pPr marL="0" indent="0">
              <a:buNone/>
            </a:pPr>
            <a:endParaRPr lang="en-GB" dirty="0"/>
          </a:p>
        </p:txBody>
      </p:sp>
    </p:spTree>
    <p:extLst>
      <p:ext uri="{BB962C8B-B14F-4D97-AF65-F5344CB8AC3E}">
        <p14:creationId xmlns:p14="http://schemas.microsoft.com/office/powerpoint/2010/main" val="2109442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004060" y="320041"/>
            <a:ext cx="4358473" cy="3108258"/>
          </a:xfrm>
        </p:spPr>
        <p:txBody>
          <a:bodyPr>
            <a:normAutofit/>
          </a:bodyPr>
          <a:lstStyle/>
          <a:p>
            <a:pPr algn="l"/>
            <a:r>
              <a:rPr lang="en-US" sz="5700" b="1"/>
              <a:t>Training and Development at Amazon</a:t>
            </a:r>
          </a:p>
        </p:txBody>
      </p:sp>
      <p:pic>
        <p:nvPicPr>
          <p:cNvPr id="6" name="Picture 5" descr="A person sitting at a desk with a computer and a pen&#10;&#10;AI-generated content may be incorrect.">
            <a:extLst>
              <a:ext uri="{FF2B5EF4-FFF2-40B4-BE49-F238E27FC236}">
                <a16:creationId xmlns:a16="http://schemas.microsoft.com/office/drawing/2014/main" id="{9EE646BB-0722-4088-B138-2F368BF0DA47}"/>
              </a:ext>
            </a:extLst>
          </p:cNvPr>
          <p:cNvPicPr>
            <a:picLocks noChangeAspect="1"/>
          </p:cNvPicPr>
          <p:nvPr/>
        </p:nvPicPr>
        <p:blipFill rotWithShape="1">
          <a:blip r:embed="rId2"/>
          <a:srcRect l="2731" r="17657"/>
          <a:stretch/>
        </p:blipFill>
        <p:spPr>
          <a:xfrm>
            <a:off x="7360158" y="679646"/>
            <a:ext cx="4208526" cy="3771852"/>
          </a:xfrm>
          <a:prstGeom prst="rect">
            <a:avLst/>
          </a:prstGeom>
        </p:spPr>
      </p:pic>
    </p:spTree>
    <p:extLst>
      <p:ext uri="{BB962C8B-B14F-4D97-AF65-F5344CB8AC3E}">
        <p14:creationId xmlns:p14="http://schemas.microsoft.com/office/powerpoint/2010/main" val="2007742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53369" y="238540"/>
            <a:ext cx="8263890" cy="1271855"/>
          </a:xfrm>
        </p:spPr>
        <p:txBody>
          <a:bodyPr anchor="b">
            <a:normAutofit fontScale="90000"/>
          </a:bodyPr>
          <a:lstStyle/>
          <a:p>
            <a:pPr>
              <a:lnSpc>
                <a:spcPct val="90000"/>
              </a:lnSpc>
            </a:pPr>
            <a:r>
              <a:rPr lang="en-US" sz="4700" b="1"/>
              <a:t>Overview of Amazon's HR Approach</a:t>
            </a:r>
          </a:p>
        </p:txBody>
      </p:sp>
      <p:sp>
        <p:nvSpPr>
          <p:cNvPr id="3" name="Content Placeholder 2"/>
          <p:cNvSpPr>
            <a:spLocks noGrp="1"/>
          </p:cNvSpPr>
          <p:nvPr>
            <p:ph idx="1"/>
          </p:nvPr>
        </p:nvSpPr>
        <p:spPr>
          <a:xfrm>
            <a:off x="1953369" y="1679111"/>
            <a:ext cx="5035164" cy="4511377"/>
          </a:xfrm>
        </p:spPr>
        <p:txBody>
          <a:bodyPr anchor="t">
            <a:normAutofit lnSpcReduction="10000"/>
          </a:bodyPr>
          <a:lstStyle/>
          <a:p>
            <a:r>
              <a:rPr lang="en-US" sz="2000" b="1" dirty="0"/>
              <a:t>Overview of Amazon's HR Approach</a:t>
            </a:r>
          </a:p>
          <a:p>
            <a:r>
              <a:rPr lang="en-US" sz="2000" dirty="0"/>
              <a:t>Amazon’s HR strategy prioritizes employee development to drive innovation, efficiency, and maintain market leadership.</a:t>
            </a:r>
          </a:p>
          <a:p>
            <a:r>
              <a:rPr lang="en-US" sz="2000" b="1" dirty="0"/>
              <a:t>Training and development programs</a:t>
            </a:r>
          </a:p>
          <a:p>
            <a:r>
              <a:rPr lang="en-US" sz="2000" dirty="0"/>
              <a:t>Amazon scale its workforce globally and stay ahead in e-commerce and technology.</a:t>
            </a:r>
          </a:p>
          <a:p>
            <a:r>
              <a:rPr lang="en-US" sz="2000" b="1" dirty="0"/>
              <a:t>Aim of this presentation: </a:t>
            </a:r>
          </a:p>
          <a:p>
            <a:r>
              <a:rPr lang="en-US" sz="2000" dirty="0"/>
              <a:t>To explore Amazon’s current HR policies on training, the role of line managers in implementing these policies, and their alignment with Amazon's strategic goals.</a:t>
            </a:r>
          </a:p>
        </p:txBody>
      </p:sp>
      <p:pic>
        <p:nvPicPr>
          <p:cNvPr id="4" name="Picture 3">
            <a:extLst>
              <a:ext uri="{FF2B5EF4-FFF2-40B4-BE49-F238E27FC236}">
                <a16:creationId xmlns:a16="http://schemas.microsoft.com/office/drawing/2014/main" id="{5D8A3ECD-C6A9-414A-BE01-2577F62739AC}"/>
              </a:ext>
            </a:extLst>
          </p:cNvPr>
          <p:cNvPicPr>
            <a:picLocks noChangeAspect="1"/>
          </p:cNvPicPr>
          <p:nvPr/>
        </p:nvPicPr>
        <p:blipFill rotWithShape="1">
          <a:blip r:embed="rId2"/>
          <a:srcRect l="5632" r="16080" b="2"/>
          <a:stretch/>
        </p:blipFill>
        <p:spPr>
          <a:xfrm>
            <a:off x="7106098" y="1536379"/>
            <a:ext cx="4754858" cy="3413253"/>
          </a:xfrm>
          <a:prstGeom prst="rect">
            <a:avLst/>
          </a:prstGeom>
        </p:spPr>
      </p:pic>
    </p:spTree>
    <p:extLst>
      <p:ext uri="{BB962C8B-B14F-4D97-AF65-F5344CB8AC3E}">
        <p14:creationId xmlns:p14="http://schemas.microsoft.com/office/powerpoint/2010/main" val="2163569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53369" y="238540"/>
            <a:ext cx="8263890" cy="1292175"/>
          </a:xfrm>
        </p:spPr>
        <p:txBody>
          <a:bodyPr anchor="b">
            <a:normAutofit fontScale="90000"/>
          </a:bodyPr>
          <a:lstStyle/>
          <a:p>
            <a:pPr>
              <a:lnSpc>
                <a:spcPct val="90000"/>
              </a:lnSpc>
            </a:pPr>
            <a:r>
              <a:rPr lang="en-US" sz="4700" b="1" dirty="0">
                <a:ln w="22225">
                  <a:solidFill>
                    <a:srgbClr val="FFFFFF"/>
                  </a:solidFill>
                </a:ln>
              </a:rPr>
              <a:t>Current HR Policies and Practices at Amazon</a:t>
            </a:r>
          </a:p>
        </p:txBody>
      </p:sp>
      <p:sp>
        <p:nvSpPr>
          <p:cNvPr id="3" name="Content Placeholder 2"/>
          <p:cNvSpPr>
            <a:spLocks noGrp="1"/>
          </p:cNvSpPr>
          <p:nvPr>
            <p:ph idx="1"/>
          </p:nvPr>
        </p:nvSpPr>
        <p:spPr>
          <a:xfrm>
            <a:off x="1953369" y="1656699"/>
            <a:ext cx="5035164" cy="4533789"/>
          </a:xfrm>
        </p:spPr>
        <p:txBody>
          <a:bodyPr anchor="t">
            <a:noAutofit/>
          </a:bodyPr>
          <a:lstStyle/>
          <a:p>
            <a:pPr>
              <a:lnSpc>
                <a:spcPct val="90000"/>
              </a:lnSpc>
            </a:pPr>
            <a:r>
              <a:rPr lang="en-US" sz="1800" b="1" dirty="0"/>
              <a:t>Learning and Development Programs</a:t>
            </a:r>
          </a:p>
          <a:p>
            <a:pPr marL="0" indent="0">
              <a:lnSpc>
                <a:spcPct val="90000"/>
              </a:lnSpc>
              <a:buNone/>
            </a:pPr>
            <a:endParaRPr lang="en-US" sz="1800" b="1" dirty="0"/>
          </a:p>
          <a:p>
            <a:pPr>
              <a:lnSpc>
                <a:spcPct val="90000"/>
              </a:lnSpc>
            </a:pPr>
            <a:r>
              <a:rPr lang="en-US" sz="1800" b="1" dirty="0"/>
              <a:t>Career Choice Program: </a:t>
            </a:r>
            <a:r>
              <a:rPr lang="en-US" sz="1800" dirty="0"/>
              <a:t>Provides up to 95% tuition coverage for courses in high-demand fields. </a:t>
            </a:r>
          </a:p>
          <a:p>
            <a:pPr>
              <a:lnSpc>
                <a:spcPct val="90000"/>
              </a:lnSpc>
            </a:pPr>
            <a:r>
              <a:rPr lang="en-US" sz="1800" b="1" dirty="0"/>
              <a:t>Training and Certification</a:t>
            </a:r>
            <a:r>
              <a:rPr lang="en-US" sz="1800" dirty="0"/>
              <a:t>: </a:t>
            </a:r>
          </a:p>
          <a:p>
            <a:pPr>
              <a:lnSpc>
                <a:spcPct val="90000"/>
              </a:lnSpc>
            </a:pPr>
            <a:r>
              <a:rPr lang="en-US" sz="1800" dirty="0"/>
              <a:t>Focused on cloud computing and tech-related skills to keep employees competitive.</a:t>
            </a:r>
          </a:p>
          <a:p>
            <a:pPr>
              <a:lnSpc>
                <a:spcPct val="90000"/>
              </a:lnSpc>
            </a:pPr>
            <a:r>
              <a:rPr lang="en-US" sz="1800" b="1" dirty="0"/>
              <a:t>Onboarding and New Hire Training: </a:t>
            </a:r>
          </a:p>
          <a:p>
            <a:pPr>
              <a:lnSpc>
                <a:spcPct val="90000"/>
              </a:lnSpc>
            </a:pPr>
            <a:r>
              <a:rPr lang="en-US" sz="1800" dirty="0"/>
              <a:t>Amazon’s robust onboarding program ensures employees understand the company culture and are equipped to succeed in their roles.</a:t>
            </a:r>
          </a:p>
          <a:p>
            <a:pPr>
              <a:lnSpc>
                <a:spcPct val="90000"/>
              </a:lnSpc>
            </a:pPr>
            <a:r>
              <a:rPr lang="en-US" sz="1800" b="1" dirty="0"/>
              <a:t>Leadership Development: </a:t>
            </a:r>
          </a:p>
          <a:p>
            <a:pPr>
              <a:lnSpc>
                <a:spcPct val="90000"/>
              </a:lnSpc>
            </a:pPr>
            <a:r>
              <a:rPr lang="en-US" sz="1800" dirty="0"/>
              <a:t>Training is provided at all levels, with a focus on building leadership qualities aligned with Amazon’s corporate culture.</a:t>
            </a:r>
          </a:p>
        </p:txBody>
      </p:sp>
      <p:pic>
        <p:nvPicPr>
          <p:cNvPr id="2052" name="Picture 4" descr="Amazon Fulfillment's Career Choice Program - About Amazon Singapore">
            <a:extLst>
              <a:ext uri="{FF2B5EF4-FFF2-40B4-BE49-F238E27FC236}">
                <a16:creationId xmlns:a16="http://schemas.microsoft.com/office/drawing/2014/main" id="{C17EA03A-C7FD-44BD-B5C6-E188FC9ED5D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039" t="-1" r="9708" b="-3"/>
          <a:stretch/>
        </p:blipFill>
        <p:spPr bwMode="auto">
          <a:xfrm>
            <a:off x="7280743" y="1652237"/>
            <a:ext cx="4272535" cy="43894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0222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AE11CE5-2B1D-4A91-BA96-91288FA0B119}"/>
              </a:ext>
            </a:extLst>
          </p:cNvPr>
          <p:cNvSpPr>
            <a:spLocks noGrp="1"/>
          </p:cNvSpPr>
          <p:nvPr>
            <p:ph type="title"/>
          </p:nvPr>
        </p:nvSpPr>
        <p:spPr>
          <a:xfrm>
            <a:off x="2375905" y="284069"/>
            <a:ext cx="5594424" cy="848496"/>
          </a:xfrm>
        </p:spPr>
        <p:txBody>
          <a:bodyPr vert="horz" lIns="91440" tIns="45720" rIns="91440" bIns="45720" rtlCol="0" anchor="ctr">
            <a:normAutofit/>
          </a:bodyPr>
          <a:lstStyle/>
          <a:p>
            <a:pPr algn="l" defTabSz="914400">
              <a:lnSpc>
                <a:spcPct val="90000"/>
              </a:lnSpc>
            </a:pPr>
            <a:r>
              <a:rPr lang="en-US" sz="3000" b="1" kern="1200" dirty="0">
                <a:solidFill>
                  <a:schemeClr val="tx1"/>
                </a:solidFill>
                <a:latin typeface="+mj-lt"/>
                <a:ea typeface="+mj-ea"/>
                <a:cs typeface="+mj-cs"/>
              </a:rPr>
              <a:t>Training Platforms and Resources</a:t>
            </a:r>
          </a:p>
        </p:txBody>
      </p:sp>
      <p:sp>
        <p:nvSpPr>
          <p:cNvPr id="18" name="TextBox 17">
            <a:extLst>
              <a:ext uri="{FF2B5EF4-FFF2-40B4-BE49-F238E27FC236}">
                <a16:creationId xmlns:a16="http://schemas.microsoft.com/office/drawing/2014/main" id="{06BF0591-F4FE-4644-A1AF-CB6055EE1EBD}"/>
              </a:ext>
            </a:extLst>
          </p:cNvPr>
          <p:cNvSpPr txBox="1"/>
          <p:nvPr/>
        </p:nvSpPr>
        <p:spPr>
          <a:xfrm>
            <a:off x="2376322" y="1278242"/>
            <a:ext cx="5033221" cy="5100917"/>
          </a:xfrm>
          <a:prstGeom prst="rect">
            <a:avLst/>
          </a:prstGeom>
        </p:spPr>
        <p:txBody>
          <a:bodyPr vert="horz" lIns="91440" tIns="45720" rIns="91440" bIns="45720" rtlCol="0" anchor="ctr">
            <a:normAutofit/>
          </a:bodyPr>
          <a:lstStyle/>
          <a:p>
            <a:pPr lvl="0" indent="-228600" defTabSz="914400">
              <a:lnSpc>
                <a:spcPct val="90000"/>
              </a:lnSpc>
              <a:spcAft>
                <a:spcPts val="600"/>
              </a:spcAft>
              <a:buFont typeface="Arial" panose="020B0604020202020204" pitchFamily="34" charset="0"/>
              <a:buChar char="•"/>
            </a:pPr>
            <a:r>
              <a:rPr lang="en-US" sz="2000" b="1" dirty="0"/>
              <a:t>Innovative Learning Platforms</a:t>
            </a:r>
          </a:p>
          <a:p>
            <a:pPr lvl="0" indent="-228600" defTabSz="914400">
              <a:lnSpc>
                <a:spcPct val="90000"/>
              </a:lnSpc>
              <a:spcAft>
                <a:spcPts val="600"/>
              </a:spcAft>
              <a:buFont typeface="Arial" panose="020B0604020202020204" pitchFamily="34" charset="0"/>
              <a:buChar char="•"/>
            </a:pPr>
            <a:endParaRPr lang="en-US" sz="2000" b="1" dirty="0"/>
          </a:p>
          <a:p>
            <a:pPr lvl="0" indent="-228600" defTabSz="914400">
              <a:lnSpc>
                <a:spcPct val="90000"/>
              </a:lnSpc>
              <a:spcAft>
                <a:spcPts val="600"/>
              </a:spcAft>
              <a:buFont typeface="Arial" panose="020B0604020202020204" pitchFamily="34" charset="0"/>
              <a:buChar char="•"/>
            </a:pPr>
            <a:r>
              <a:rPr lang="en-US" sz="2000" b="1" dirty="0"/>
              <a:t>Virtual Training: </a:t>
            </a:r>
          </a:p>
          <a:p>
            <a:pPr lvl="0" indent="-228600" defTabSz="914400">
              <a:lnSpc>
                <a:spcPct val="90000"/>
              </a:lnSpc>
              <a:spcAft>
                <a:spcPts val="600"/>
              </a:spcAft>
              <a:buFont typeface="Arial" panose="020B0604020202020204" pitchFamily="34" charset="0"/>
              <a:buChar char="•"/>
            </a:pPr>
            <a:r>
              <a:rPr lang="en-US" sz="2000" dirty="0"/>
              <a:t>Employees have access to online courses and virtual classrooms for continuous learning.</a:t>
            </a:r>
          </a:p>
          <a:p>
            <a:pPr lvl="0" indent="-228600" defTabSz="914400">
              <a:lnSpc>
                <a:spcPct val="90000"/>
              </a:lnSpc>
              <a:spcAft>
                <a:spcPts val="600"/>
              </a:spcAft>
              <a:buFont typeface="Arial" panose="020B0604020202020204" pitchFamily="34" charset="0"/>
              <a:buChar char="•"/>
            </a:pPr>
            <a:endParaRPr lang="en-US" sz="2000" b="1" dirty="0"/>
          </a:p>
          <a:p>
            <a:pPr lvl="0" indent="-228600" defTabSz="914400">
              <a:lnSpc>
                <a:spcPct val="90000"/>
              </a:lnSpc>
              <a:spcAft>
                <a:spcPts val="600"/>
              </a:spcAft>
              <a:buFont typeface="Arial" panose="020B0604020202020204" pitchFamily="34" charset="0"/>
              <a:buChar char="•"/>
            </a:pPr>
            <a:r>
              <a:rPr lang="en-US" sz="2000" b="1" dirty="0"/>
              <a:t>Amazon Academy: </a:t>
            </a:r>
          </a:p>
          <a:p>
            <a:pPr lvl="0" indent="-228600" defTabSz="914400">
              <a:lnSpc>
                <a:spcPct val="90000"/>
              </a:lnSpc>
              <a:spcAft>
                <a:spcPts val="600"/>
              </a:spcAft>
              <a:buFont typeface="Arial" panose="020B0604020202020204" pitchFamily="34" charset="0"/>
              <a:buChar char="•"/>
            </a:pPr>
            <a:r>
              <a:rPr lang="en-US" sz="2000" dirty="0"/>
              <a:t>A platform offering certifications in a variety of fields, designed to help employees enhance their professional skills.</a:t>
            </a:r>
          </a:p>
          <a:p>
            <a:pPr lvl="0" indent="-228600" defTabSz="914400">
              <a:lnSpc>
                <a:spcPct val="90000"/>
              </a:lnSpc>
              <a:spcAft>
                <a:spcPts val="600"/>
              </a:spcAft>
              <a:buFont typeface="Arial" panose="020B0604020202020204" pitchFamily="34" charset="0"/>
              <a:buChar char="•"/>
            </a:pPr>
            <a:endParaRPr lang="en-US" sz="2000" dirty="0"/>
          </a:p>
          <a:p>
            <a:pPr lvl="0" indent="-228600" defTabSz="914400">
              <a:lnSpc>
                <a:spcPct val="90000"/>
              </a:lnSpc>
              <a:spcAft>
                <a:spcPts val="600"/>
              </a:spcAft>
              <a:buFont typeface="Arial" panose="020B0604020202020204" pitchFamily="34" charset="0"/>
              <a:buChar char="•"/>
            </a:pPr>
            <a:r>
              <a:rPr lang="en-US" sz="2000" b="1" dirty="0"/>
              <a:t>Amazon's "Manager Essentials" Program: </a:t>
            </a:r>
          </a:p>
          <a:p>
            <a:pPr lvl="0" indent="-228600" defTabSz="914400">
              <a:lnSpc>
                <a:spcPct val="90000"/>
              </a:lnSpc>
              <a:spcAft>
                <a:spcPts val="600"/>
              </a:spcAft>
              <a:buFont typeface="Arial" panose="020B0604020202020204" pitchFamily="34" charset="0"/>
              <a:buChar char="•"/>
            </a:pPr>
            <a:r>
              <a:rPr lang="en-US" sz="2000" dirty="0"/>
              <a:t>Provides managers with leadership training on operational excellence, coaching, and team management.</a:t>
            </a:r>
          </a:p>
        </p:txBody>
      </p:sp>
      <p:pic>
        <p:nvPicPr>
          <p:cNvPr id="2" name="Picture 1" descr="A person in a video chat&#10;&#10;AI-generated content may be incorrect.">
            <a:extLst>
              <a:ext uri="{FF2B5EF4-FFF2-40B4-BE49-F238E27FC236}">
                <a16:creationId xmlns:a16="http://schemas.microsoft.com/office/drawing/2014/main" id="{5D089349-3E67-7F84-09C0-1B6DC0282920}"/>
              </a:ext>
            </a:extLst>
          </p:cNvPr>
          <p:cNvPicPr>
            <a:picLocks noChangeAspect="1"/>
          </p:cNvPicPr>
          <p:nvPr/>
        </p:nvPicPr>
        <p:blipFill>
          <a:blip r:embed="rId2"/>
          <a:stretch>
            <a:fillRect/>
          </a:stretch>
        </p:blipFill>
        <p:spPr>
          <a:xfrm>
            <a:off x="7844251" y="1148176"/>
            <a:ext cx="3990975" cy="1646168"/>
          </a:xfrm>
          <a:prstGeom prst="rect">
            <a:avLst/>
          </a:prstGeom>
        </p:spPr>
      </p:pic>
    </p:spTree>
    <p:extLst>
      <p:ext uri="{BB962C8B-B14F-4D97-AF65-F5344CB8AC3E}">
        <p14:creationId xmlns:p14="http://schemas.microsoft.com/office/powerpoint/2010/main" val="1653623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
                                            <p:txEl>
                                              <p:pRg st="0" end="0"/>
                                            </p:txEl>
                                          </p:spTgt>
                                        </p:tgtEl>
                                        <p:attrNameLst>
                                          <p:attrName>style.visibility</p:attrName>
                                        </p:attrNameLst>
                                      </p:cBhvr>
                                      <p:to>
                                        <p:strVal val="visible"/>
                                      </p:to>
                                    </p:set>
                                    <p:animEffect transition="in" filter="fade">
                                      <p:cBhvr>
                                        <p:cTn id="12" dur="500"/>
                                        <p:tgtEl>
                                          <p:spTgt spid="18">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18">
                                            <p:txEl>
                                              <p:pRg st="2" end="2"/>
                                            </p:txEl>
                                          </p:spTgt>
                                        </p:tgtEl>
                                        <p:attrNameLst>
                                          <p:attrName>style.visibility</p:attrName>
                                        </p:attrNameLst>
                                      </p:cBhvr>
                                      <p:to>
                                        <p:strVal val="visible"/>
                                      </p:to>
                                    </p:set>
                                    <p:animEffect transition="in" filter="fade">
                                      <p:cBhvr>
                                        <p:cTn id="15" dur="500"/>
                                        <p:tgtEl>
                                          <p:spTgt spid="18">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18">
                                            <p:txEl>
                                              <p:pRg st="3" end="3"/>
                                            </p:txEl>
                                          </p:spTgt>
                                        </p:tgtEl>
                                        <p:attrNameLst>
                                          <p:attrName>style.visibility</p:attrName>
                                        </p:attrNameLst>
                                      </p:cBhvr>
                                      <p:to>
                                        <p:strVal val="visible"/>
                                      </p:to>
                                    </p:set>
                                    <p:animEffect transition="in" filter="fade">
                                      <p:cBhvr>
                                        <p:cTn id="18" dur="500"/>
                                        <p:tgtEl>
                                          <p:spTgt spid="18">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18">
                                            <p:txEl>
                                              <p:pRg st="5" end="5"/>
                                            </p:txEl>
                                          </p:spTgt>
                                        </p:tgtEl>
                                        <p:attrNameLst>
                                          <p:attrName>style.visibility</p:attrName>
                                        </p:attrNameLst>
                                      </p:cBhvr>
                                      <p:to>
                                        <p:strVal val="visible"/>
                                      </p:to>
                                    </p:set>
                                    <p:animEffect transition="in" filter="fade">
                                      <p:cBhvr>
                                        <p:cTn id="21" dur="500"/>
                                        <p:tgtEl>
                                          <p:spTgt spid="18">
                                            <p:txEl>
                                              <p:pRg st="5" end="5"/>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18">
                                            <p:txEl>
                                              <p:pRg st="6" end="6"/>
                                            </p:txEl>
                                          </p:spTgt>
                                        </p:tgtEl>
                                        <p:attrNameLst>
                                          <p:attrName>style.visibility</p:attrName>
                                        </p:attrNameLst>
                                      </p:cBhvr>
                                      <p:to>
                                        <p:strVal val="visible"/>
                                      </p:to>
                                    </p:set>
                                    <p:animEffect transition="in" filter="fade">
                                      <p:cBhvr>
                                        <p:cTn id="24" dur="500"/>
                                        <p:tgtEl>
                                          <p:spTgt spid="18">
                                            <p:txEl>
                                              <p:pRg st="6" end="6"/>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18">
                                            <p:txEl>
                                              <p:pRg st="8" end="8"/>
                                            </p:txEl>
                                          </p:spTgt>
                                        </p:tgtEl>
                                        <p:attrNameLst>
                                          <p:attrName>style.visibility</p:attrName>
                                        </p:attrNameLst>
                                      </p:cBhvr>
                                      <p:to>
                                        <p:strVal val="visible"/>
                                      </p:to>
                                    </p:set>
                                    <p:animEffect transition="in" filter="fade">
                                      <p:cBhvr>
                                        <p:cTn id="27" dur="500"/>
                                        <p:tgtEl>
                                          <p:spTgt spid="18">
                                            <p:txEl>
                                              <p:pRg st="8" end="8"/>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18">
                                            <p:txEl>
                                              <p:pRg st="9" end="9"/>
                                            </p:txEl>
                                          </p:spTgt>
                                        </p:tgtEl>
                                        <p:attrNameLst>
                                          <p:attrName>style.visibility</p:attrName>
                                        </p:attrNameLst>
                                      </p:cBhvr>
                                      <p:to>
                                        <p:strVal val="visible"/>
                                      </p:to>
                                    </p:set>
                                    <p:animEffect transition="in" filter="fade">
                                      <p:cBhvr>
                                        <p:cTn id="30" dur="500"/>
                                        <p:tgtEl>
                                          <p:spTgt spid="18">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53369" y="238540"/>
            <a:ext cx="8263890" cy="1434415"/>
          </a:xfrm>
        </p:spPr>
        <p:txBody>
          <a:bodyPr anchor="b">
            <a:normAutofit/>
          </a:bodyPr>
          <a:lstStyle/>
          <a:p>
            <a:pPr>
              <a:lnSpc>
                <a:spcPct val="90000"/>
              </a:lnSpc>
            </a:pPr>
            <a:r>
              <a:rPr lang="en-US" sz="4700" b="1" dirty="0"/>
              <a:t>Amazon’s Leadership Development</a:t>
            </a:r>
          </a:p>
        </p:txBody>
      </p:sp>
      <p:sp>
        <p:nvSpPr>
          <p:cNvPr id="3" name="Content Placeholder 2"/>
          <p:cNvSpPr>
            <a:spLocks noGrp="1"/>
          </p:cNvSpPr>
          <p:nvPr>
            <p:ph idx="1"/>
          </p:nvPr>
        </p:nvSpPr>
        <p:spPr>
          <a:xfrm>
            <a:off x="1953369" y="1723934"/>
            <a:ext cx="5035164" cy="4466554"/>
          </a:xfrm>
        </p:spPr>
        <p:txBody>
          <a:bodyPr anchor="t">
            <a:noAutofit/>
          </a:bodyPr>
          <a:lstStyle/>
          <a:p>
            <a:r>
              <a:rPr lang="en-US" sz="2000" b="1" dirty="0"/>
              <a:t>Leadership Principles as a Training Tool</a:t>
            </a:r>
          </a:p>
          <a:p>
            <a:r>
              <a:rPr lang="en-US" sz="2000" dirty="0"/>
              <a:t>Amazon’s Leadership Principles are integral to its training programs. These principles guide decision-making, behavior, and leadership development at all levels.</a:t>
            </a:r>
          </a:p>
          <a:p>
            <a:r>
              <a:rPr lang="en-US" sz="2000" b="1" dirty="0"/>
              <a:t>Example: </a:t>
            </a:r>
          </a:p>
          <a:p>
            <a:r>
              <a:rPr lang="en-US" sz="2000" dirty="0"/>
              <a:t>The principle “Hire and Develop the Best” reflects Amazon’s commitment to continuous employee development and training.</a:t>
            </a:r>
          </a:p>
          <a:p>
            <a:r>
              <a:rPr lang="en-US" sz="2000" dirty="0"/>
              <a:t>Line managers are responsible for ensuring these principles are incorporated into daily practices and leadership styles.</a:t>
            </a:r>
          </a:p>
        </p:txBody>
      </p:sp>
      <p:pic>
        <p:nvPicPr>
          <p:cNvPr id="3076" name="Picture 4" descr="16 Amazon Leadership Principles Explained | JD Meier">
            <a:extLst>
              <a:ext uri="{FF2B5EF4-FFF2-40B4-BE49-F238E27FC236}">
                <a16:creationId xmlns:a16="http://schemas.microsoft.com/office/drawing/2014/main" id="{4E86B448-1EE7-4CAC-8457-08F0F166825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934" r="5575" b="2"/>
          <a:stretch/>
        </p:blipFill>
        <p:spPr bwMode="auto">
          <a:xfrm>
            <a:off x="7417902" y="1085447"/>
            <a:ext cx="3628858" cy="510504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433608" y="176868"/>
            <a:ext cx="5565960" cy="1246131"/>
          </a:xfrm>
        </p:spPr>
        <p:txBody>
          <a:bodyPr>
            <a:normAutofit/>
          </a:bodyPr>
          <a:lstStyle/>
          <a:p>
            <a:pPr>
              <a:lnSpc>
                <a:spcPct val="90000"/>
              </a:lnSpc>
            </a:pPr>
            <a:r>
              <a:rPr lang="en-US" sz="3100" b="1" dirty="0"/>
              <a:t>Strategic Alignment of HR Practices with Company Goals </a:t>
            </a:r>
          </a:p>
        </p:txBody>
      </p:sp>
      <p:pic>
        <p:nvPicPr>
          <p:cNvPr id="4098" name="Picture 2" descr="Aligning HR Strategy with Business Strategy: The Critical Role of HR &amp;  Leadership, Strategic Alignment, and">
            <a:extLst>
              <a:ext uri="{FF2B5EF4-FFF2-40B4-BE49-F238E27FC236}">
                <a16:creationId xmlns:a16="http://schemas.microsoft.com/office/drawing/2014/main" id="{98A93C5E-B3FA-44B1-8635-CB955D4B45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2174" r="20200"/>
          <a:stretch>
            <a:fillRect/>
          </a:stretch>
        </p:blipFill>
        <p:spPr bwMode="auto">
          <a:xfrm>
            <a:off x="1524020" y="10"/>
            <a:ext cx="269835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320988" y="1423147"/>
            <a:ext cx="5988425" cy="4896970"/>
          </a:xfrm>
        </p:spPr>
        <p:txBody>
          <a:bodyPr>
            <a:noAutofit/>
          </a:bodyPr>
          <a:lstStyle/>
          <a:p>
            <a:pPr marL="0" indent="0" algn="just">
              <a:lnSpc>
                <a:spcPct val="90000"/>
              </a:lnSpc>
              <a:buNone/>
            </a:pPr>
            <a:r>
              <a:rPr lang="en-US" sz="1800" b="1" dirty="0"/>
              <a:t>Training and Amazon’s Strategic Vision</a:t>
            </a:r>
          </a:p>
          <a:p>
            <a:pPr algn="just">
              <a:lnSpc>
                <a:spcPct val="90000"/>
              </a:lnSpc>
            </a:pPr>
            <a:r>
              <a:rPr lang="en-US" sz="1800" b="1" dirty="0"/>
              <a:t>Supporting Innovation: </a:t>
            </a:r>
          </a:p>
          <a:p>
            <a:pPr algn="just">
              <a:lnSpc>
                <a:spcPct val="90000"/>
              </a:lnSpc>
            </a:pPr>
            <a:r>
              <a:rPr lang="en-US" sz="1800" dirty="0"/>
              <a:t>Training programs, especially in technology, align with Amazon's goal of leadership in cloud computing and tech innovation.</a:t>
            </a:r>
          </a:p>
          <a:p>
            <a:pPr algn="just">
              <a:lnSpc>
                <a:spcPct val="90000"/>
              </a:lnSpc>
            </a:pPr>
            <a:r>
              <a:rPr lang="en-US" sz="1800" b="1" dirty="0"/>
              <a:t>Sustainability Focus: </a:t>
            </a:r>
          </a:p>
          <a:p>
            <a:pPr algn="just">
              <a:lnSpc>
                <a:spcPct val="90000"/>
              </a:lnSpc>
            </a:pPr>
            <a:r>
              <a:rPr lang="en-US" sz="1800" dirty="0"/>
              <a:t>Amazon’s training programs help employees understand and contribute to the company’s sustainability efforts.</a:t>
            </a:r>
          </a:p>
          <a:p>
            <a:pPr algn="just">
              <a:lnSpc>
                <a:spcPct val="90000"/>
              </a:lnSpc>
            </a:pPr>
            <a:r>
              <a:rPr lang="en-US" sz="1800" b="1" dirty="0"/>
              <a:t>Customer-Centric Culture: </a:t>
            </a:r>
          </a:p>
          <a:p>
            <a:pPr algn="just">
              <a:lnSpc>
                <a:spcPct val="90000"/>
              </a:lnSpc>
            </a:pPr>
            <a:r>
              <a:rPr lang="en-US" sz="1800" dirty="0"/>
              <a:t>Employee training is aligned with the company’s customer-first mindset, ensuring all employees understand their role in delivering exceptional service.</a:t>
            </a:r>
          </a:p>
          <a:p>
            <a:pPr algn="just">
              <a:lnSpc>
                <a:spcPct val="90000"/>
              </a:lnSpc>
            </a:pPr>
            <a:r>
              <a:rPr lang="en-US" sz="1800" b="1" dirty="0"/>
              <a:t>Global Workforce Adaptability: </a:t>
            </a:r>
          </a:p>
          <a:p>
            <a:pPr algn="just">
              <a:lnSpc>
                <a:spcPct val="90000"/>
              </a:lnSpc>
            </a:pPr>
            <a:r>
              <a:rPr lang="en-US" sz="1800" dirty="0"/>
              <a:t>As Amazon expands internationally, training ensures employees are prepared to work across diverse cultures and markets.</a:t>
            </a:r>
          </a:p>
        </p:txBody>
      </p:sp>
    </p:spTree>
    <p:extLst>
      <p:ext uri="{BB962C8B-B14F-4D97-AF65-F5344CB8AC3E}">
        <p14:creationId xmlns:p14="http://schemas.microsoft.com/office/powerpoint/2010/main" val="2367950544"/>
      </p:ext>
    </p:extLst>
  </p:cSld>
  <p:clrMapOvr>
    <a:masterClrMapping/>
  </p:clrMapOvr>
  <mc:AlternateContent xmlns:mc="http://schemas.openxmlformats.org/markup-compatibility/2006" xmlns:p14="http://schemas.microsoft.com/office/powerpoint/2010/main">
    <mc:Choice Requires="p14">
      <p:transition spd="slow" p14:dur="2000" advTm="24125"/>
    </mc:Choice>
    <mc:Fallback xmlns="">
      <p:transition spd="slow" advTm="2412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71EB3-D77D-01C3-D3D6-F0246AEB6BF8}"/>
              </a:ext>
            </a:extLst>
          </p:cNvPr>
          <p:cNvSpPr>
            <a:spLocks noGrp="1"/>
          </p:cNvSpPr>
          <p:nvPr>
            <p:ph type="title"/>
          </p:nvPr>
        </p:nvSpPr>
        <p:spPr/>
        <p:txBody>
          <a:bodyPr/>
          <a:lstStyle/>
          <a:p>
            <a:r>
              <a:rPr lang="en-GB" dirty="0"/>
              <a:t>Summary of Key Points </a:t>
            </a:r>
          </a:p>
        </p:txBody>
      </p:sp>
      <p:sp>
        <p:nvSpPr>
          <p:cNvPr id="3" name="Content Placeholder 2">
            <a:extLst>
              <a:ext uri="{FF2B5EF4-FFF2-40B4-BE49-F238E27FC236}">
                <a16:creationId xmlns:a16="http://schemas.microsoft.com/office/drawing/2014/main" id="{EAE7E962-AEA2-46E0-2905-639D590C99EA}"/>
              </a:ext>
            </a:extLst>
          </p:cNvPr>
          <p:cNvSpPr>
            <a:spLocks noGrp="1"/>
          </p:cNvSpPr>
          <p:nvPr>
            <p:ph idx="1"/>
          </p:nvPr>
        </p:nvSpPr>
        <p:spPr>
          <a:xfrm>
            <a:off x="13626547" y="1825625"/>
            <a:ext cx="1294296" cy="4351338"/>
          </a:xfrm>
        </p:spPr>
        <p:txBody>
          <a:bodyPr vert="horz" lIns="91440" tIns="45720" rIns="91440" bIns="45720" rtlCol="0" anchor="t">
            <a:normAutofit/>
          </a:bodyPr>
          <a:lstStyle/>
          <a:p>
            <a:pPr marL="0" indent="0">
              <a:buNone/>
            </a:pPr>
            <a:endParaRPr lang="en-GB"/>
          </a:p>
        </p:txBody>
      </p:sp>
      <p:sp>
        <p:nvSpPr>
          <p:cNvPr id="5" name="Content Placeholder 2">
            <a:extLst>
              <a:ext uri="{FF2B5EF4-FFF2-40B4-BE49-F238E27FC236}">
                <a16:creationId xmlns:a16="http://schemas.microsoft.com/office/drawing/2014/main" id="{DC53AAF5-17AA-A665-99C4-D09666FB92E8}"/>
              </a:ext>
            </a:extLst>
          </p:cNvPr>
          <p:cNvSpPr txBox="1">
            <a:spLocks/>
          </p:cNvSpPr>
          <p:nvPr/>
        </p:nvSpPr>
        <p:spPr>
          <a:xfrm>
            <a:off x="838476" y="1822841"/>
            <a:ext cx="9046265" cy="435412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b="1" dirty="0"/>
              <a:t>Amazon’s commitment </a:t>
            </a:r>
          </a:p>
          <a:p>
            <a:r>
              <a:rPr lang="en-US" sz="1800" dirty="0"/>
              <a:t>Continuous employee development through various learning programs helps foster innovation and supports strategic objectives.</a:t>
            </a:r>
          </a:p>
          <a:p>
            <a:r>
              <a:rPr lang="en-US" sz="1800" b="1" dirty="0"/>
              <a:t>Line managers </a:t>
            </a:r>
          </a:p>
          <a:p>
            <a:r>
              <a:rPr lang="en-US" sz="1800" dirty="0"/>
              <a:t>Crucial role in implementing training policies, ensuring alignment with organizational goals, and fostering employee growth.</a:t>
            </a:r>
          </a:p>
          <a:p>
            <a:r>
              <a:rPr lang="en-US" sz="1800" b="1" dirty="0"/>
              <a:t>Amazon's HR </a:t>
            </a:r>
          </a:p>
          <a:p>
            <a:r>
              <a:rPr lang="en-US" sz="1800" dirty="0"/>
              <a:t>Training strategies are fully aligned with its business strategy, driving performance, innovation, and sustainability.</a:t>
            </a:r>
          </a:p>
          <a:p>
            <a:r>
              <a:rPr lang="en-US" sz="1800" b="1" dirty="0"/>
              <a:t>Final Thought: </a:t>
            </a:r>
          </a:p>
          <a:p>
            <a:r>
              <a:rPr lang="en-US" sz="1800" dirty="0"/>
              <a:t>By prioritizing employee development, Amazon ensures its workforce remains agile, competitive, and ready to meet the challenges of a global market.</a:t>
            </a:r>
          </a:p>
        </p:txBody>
      </p:sp>
    </p:spTree>
    <p:extLst>
      <p:ext uri="{BB962C8B-B14F-4D97-AF65-F5344CB8AC3E}">
        <p14:creationId xmlns:p14="http://schemas.microsoft.com/office/powerpoint/2010/main" val="3567671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fade">
                                      <p:cBhvr>
                                        <p:cTn id="37" dur="500"/>
                                        <p:tgtEl>
                                          <p:spTgt spid="5">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fade">
                                      <p:cBhvr>
                                        <p:cTn id="42" dur="500"/>
                                        <p:tgtEl>
                                          <p:spTgt spid="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A7ECB-6259-FD54-BB96-11744BEB7EFD}"/>
              </a:ext>
            </a:extLst>
          </p:cNvPr>
          <p:cNvSpPr>
            <a:spLocks noGrp="1"/>
          </p:cNvSpPr>
          <p:nvPr>
            <p:ph type="title"/>
          </p:nvPr>
        </p:nvSpPr>
        <p:spPr>
          <a:xfrm>
            <a:off x="838200" y="723713"/>
            <a:ext cx="10515600" cy="3252974"/>
          </a:xfrm>
        </p:spPr>
        <p:txBody>
          <a:bodyPr vert="horz" lIns="91440" tIns="45720" rIns="91440" bIns="45720" rtlCol="0" anchor="ctr">
            <a:noAutofit/>
          </a:bodyPr>
          <a:lstStyle/>
          <a:p>
            <a:pPr>
              <a:spcBef>
                <a:spcPts val="1000"/>
              </a:spcBef>
            </a:pPr>
            <a:br>
              <a:rPr lang="en-GB" sz="4700" b="1" dirty="0">
                <a:latin typeface="Aptos"/>
              </a:rPr>
            </a:br>
            <a:r>
              <a:rPr lang="en-GB" sz="4700" b="1" dirty="0">
                <a:latin typeface="Aptos"/>
              </a:rPr>
              <a:t>DIVERSITY,EQUITY AND INCLUSION (DEI) AT AMAZON</a:t>
            </a:r>
            <a:endParaRPr lang="en-GB" sz="4700" dirty="0">
              <a:latin typeface="Aptos"/>
            </a:endParaRPr>
          </a:p>
          <a:p>
            <a:endParaRPr lang="en-GB" dirty="0"/>
          </a:p>
        </p:txBody>
      </p:sp>
    </p:spTree>
    <p:extLst>
      <p:ext uri="{BB962C8B-B14F-4D97-AF65-F5344CB8AC3E}">
        <p14:creationId xmlns:p14="http://schemas.microsoft.com/office/powerpoint/2010/main" val="3038958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AB355-1E61-B895-8BB1-C2D16A388E0A}"/>
              </a:ext>
            </a:extLst>
          </p:cNvPr>
          <p:cNvSpPr>
            <a:spLocks noGrp="1"/>
          </p:cNvSpPr>
          <p:nvPr>
            <p:ph type="title"/>
          </p:nvPr>
        </p:nvSpPr>
        <p:spPr>
          <a:xfrm>
            <a:off x="838200" y="365125"/>
            <a:ext cx="10515600" cy="1067828"/>
          </a:xfrm>
        </p:spPr>
        <p:txBody>
          <a:bodyPr/>
          <a:lstStyle/>
          <a:p>
            <a:r>
              <a:rPr lang="en-US" sz="4700" b="1" dirty="0"/>
              <a:t>Overview of Amazon's HR Approach</a:t>
            </a:r>
            <a:endParaRPr lang="en-US" dirty="0"/>
          </a:p>
        </p:txBody>
      </p:sp>
      <p:sp>
        <p:nvSpPr>
          <p:cNvPr id="3" name="Content Placeholder 2">
            <a:extLst>
              <a:ext uri="{FF2B5EF4-FFF2-40B4-BE49-F238E27FC236}">
                <a16:creationId xmlns:a16="http://schemas.microsoft.com/office/drawing/2014/main" id="{C37EC818-34C4-B5EE-8A9E-FD71571890DD}"/>
              </a:ext>
            </a:extLst>
          </p:cNvPr>
          <p:cNvSpPr>
            <a:spLocks noGrp="1"/>
          </p:cNvSpPr>
          <p:nvPr>
            <p:ph idx="1"/>
          </p:nvPr>
        </p:nvSpPr>
        <p:spPr>
          <a:xfrm>
            <a:off x="838200" y="1545478"/>
            <a:ext cx="10728511" cy="4945249"/>
          </a:xfrm>
        </p:spPr>
        <p:txBody>
          <a:bodyPr vert="horz" lIns="91440" tIns="45720" rIns="91440" bIns="45720" rtlCol="0" anchor="t">
            <a:normAutofit fontScale="77500" lnSpcReduction="20000"/>
          </a:bodyPr>
          <a:lstStyle/>
          <a:p>
            <a:r>
              <a:rPr lang="en-GB" dirty="0">
                <a:ea typeface="+mn-lt"/>
                <a:cs typeface="+mn-lt"/>
              </a:rPr>
              <a:t>To Promote foster an inclusive and encouraging work environment, Amazon aggressively </a:t>
            </a:r>
            <a:r>
              <a:rPr lang="en-GB" b="1" dirty="0">
                <a:ea typeface="+mn-lt"/>
                <a:cs typeface="+mn-lt"/>
              </a:rPr>
              <a:t>seeks out candidates from a variety of backgrounds.</a:t>
            </a:r>
          </a:p>
          <a:p>
            <a:r>
              <a:rPr lang="en-GB" dirty="0">
                <a:ea typeface="+mn-lt"/>
                <a:cs typeface="+mn-lt"/>
              </a:rPr>
              <a:t>In order to </a:t>
            </a:r>
            <a:r>
              <a:rPr lang="en-GB" b="1" dirty="0">
                <a:ea typeface="+mn-lt"/>
                <a:cs typeface="+mn-lt"/>
              </a:rPr>
              <a:t>monitor and enhance diversity </a:t>
            </a:r>
            <a:r>
              <a:rPr lang="en-GB" dirty="0">
                <a:ea typeface="+mn-lt"/>
                <a:cs typeface="+mn-lt"/>
              </a:rPr>
              <a:t>within the organisation, the corporation tracks demographic representation, including gender and race, using global workforce statistics.</a:t>
            </a:r>
          </a:p>
          <a:p>
            <a:r>
              <a:rPr lang="en-GB" b="1" dirty="0">
                <a:ea typeface="+mn-lt"/>
                <a:cs typeface="+mn-lt"/>
              </a:rPr>
              <a:t>Affinity Groups</a:t>
            </a:r>
            <a:r>
              <a:rPr lang="en-GB" dirty="0">
                <a:ea typeface="+mn-lt"/>
                <a:cs typeface="+mn-lt"/>
              </a:rPr>
              <a:t> and Employee Resource :Amazon people with </a:t>
            </a:r>
            <a:r>
              <a:rPr lang="en-GB" dirty="0" err="1">
                <a:ea typeface="+mn-lt"/>
                <a:cs typeface="+mn-lt"/>
              </a:rPr>
              <a:t>disability,Asians</a:t>
            </a:r>
            <a:r>
              <a:rPr lang="en-GB" dirty="0">
                <a:ea typeface="+mn-lt"/>
                <a:cs typeface="+mn-lt"/>
              </a:rPr>
              <a:t> at </a:t>
            </a:r>
            <a:r>
              <a:rPr lang="en-GB" dirty="0" err="1">
                <a:ea typeface="+mn-lt"/>
                <a:cs typeface="+mn-lt"/>
              </a:rPr>
              <a:t>Amazon,black</a:t>
            </a:r>
            <a:r>
              <a:rPr lang="en-GB" dirty="0">
                <a:ea typeface="+mn-lt"/>
                <a:cs typeface="+mn-lt"/>
              </a:rPr>
              <a:t> employee network etc.(Amazon). </a:t>
            </a:r>
          </a:p>
          <a:p>
            <a:r>
              <a:rPr lang="en-GB" b="1" dirty="0">
                <a:ea typeface="+mn-lt"/>
                <a:cs typeface="+mn-lt"/>
              </a:rPr>
              <a:t>Equitable opportunities and Career </a:t>
            </a:r>
            <a:r>
              <a:rPr lang="en-GB" b="1" dirty="0" err="1">
                <a:ea typeface="+mn-lt"/>
                <a:cs typeface="+mn-lt"/>
              </a:rPr>
              <a:t>Development</a:t>
            </a:r>
            <a:r>
              <a:rPr lang="en-GB" dirty="0" err="1">
                <a:ea typeface="+mn-lt"/>
                <a:cs typeface="+mn-lt"/>
              </a:rPr>
              <a:t>:According</a:t>
            </a:r>
            <a:r>
              <a:rPr lang="en-GB" dirty="0">
                <a:ea typeface="+mn-lt"/>
                <a:cs typeface="+mn-lt"/>
              </a:rPr>
              <a:t> to Amazon, in order to encourage internal mobility and fair promotion possibilities, the company introduced a "streamlined process" in 2022 for hourly workers to notify them of available positions that fit their interests and skills.</a:t>
            </a:r>
          </a:p>
          <a:p>
            <a:r>
              <a:rPr lang="en-GB" dirty="0">
                <a:ea typeface="+mn-lt"/>
                <a:cs typeface="+mn-lt"/>
              </a:rPr>
              <a:t>Amazon’s workforce‑data report (2024) </a:t>
            </a:r>
            <a:r>
              <a:rPr lang="en-GB" b="1" dirty="0">
                <a:ea typeface="+mn-lt"/>
                <a:cs typeface="+mn-lt"/>
              </a:rPr>
              <a:t>shows pay‑equity data</a:t>
            </a:r>
            <a:r>
              <a:rPr lang="en-GB" dirty="0">
                <a:ea typeface="+mn-lt"/>
                <a:cs typeface="+mn-lt"/>
              </a:rPr>
              <a:t> between women and man and any ethnicity groups.(Amazon Report).</a:t>
            </a:r>
          </a:p>
          <a:p>
            <a:r>
              <a:rPr lang="en-GB" b="1" dirty="0">
                <a:ea typeface="+mn-lt"/>
                <a:cs typeface="+mn-lt"/>
              </a:rPr>
              <a:t>Inclusive Culture</a:t>
            </a:r>
            <a:r>
              <a:rPr lang="en-GB" dirty="0">
                <a:ea typeface="+mn-lt"/>
                <a:cs typeface="+mn-lt"/>
              </a:rPr>
              <a:t> :In order to efficiently serve its worldwide customer base and promote innovation, Amazon highlights the need of creating a diverse, inclusive, and courteous environment where all employees feel appreciated.(</a:t>
            </a:r>
            <a:r>
              <a:rPr lang="en-GB" dirty="0" err="1">
                <a:ea typeface="+mn-lt"/>
                <a:cs typeface="+mn-lt"/>
              </a:rPr>
              <a:t>Amazon,Inclusive</a:t>
            </a:r>
            <a:r>
              <a:rPr lang="en-GB" dirty="0">
                <a:ea typeface="+mn-lt"/>
                <a:cs typeface="+mn-lt"/>
              </a:rPr>
              <a:t> Experience and Technology).</a:t>
            </a:r>
            <a:endParaRPr lang="en-GB" sz="4600" b="1" dirty="0"/>
          </a:p>
        </p:txBody>
      </p:sp>
    </p:spTree>
    <p:extLst>
      <p:ext uri="{BB962C8B-B14F-4D97-AF65-F5344CB8AC3E}">
        <p14:creationId xmlns:p14="http://schemas.microsoft.com/office/powerpoint/2010/main" val="19606829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5CE8F-1F40-61FC-CDDB-49BBFE411E94}"/>
              </a:ext>
            </a:extLst>
          </p:cNvPr>
          <p:cNvSpPr>
            <a:spLocks noGrp="1"/>
          </p:cNvSpPr>
          <p:nvPr>
            <p:ph type="title"/>
          </p:nvPr>
        </p:nvSpPr>
        <p:spPr>
          <a:xfrm>
            <a:off x="838200" y="365125"/>
            <a:ext cx="10515600" cy="1090240"/>
          </a:xfrm>
        </p:spPr>
        <p:txBody>
          <a:bodyPr>
            <a:normAutofit fontScale="90000"/>
          </a:bodyPr>
          <a:lstStyle/>
          <a:p>
            <a:r>
              <a:rPr lang="en-GB" b="1" dirty="0">
                <a:ea typeface="+mj-lt"/>
                <a:cs typeface="+mj-lt"/>
              </a:rPr>
              <a:t>Current HR Policies and Practices at Amazon</a:t>
            </a:r>
            <a:r>
              <a:rPr lang="en-GB" dirty="0">
                <a:ea typeface="+mj-lt"/>
                <a:cs typeface="+mj-lt"/>
              </a:rPr>
              <a:t> </a:t>
            </a:r>
            <a:endParaRPr lang="en-US" dirty="0"/>
          </a:p>
        </p:txBody>
      </p:sp>
      <p:sp>
        <p:nvSpPr>
          <p:cNvPr id="3" name="Content Placeholder 2">
            <a:extLst>
              <a:ext uri="{FF2B5EF4-FFF2-40B4-BE49-F238E27FC236}">
                <a16:creationId xmlns:a16="http://schemas.microsoft.com/office/drawing/2014/main" id="{479B7272-56E9-BFD0-C11F-632238FA734E}"/>
              </a:ext>
            </a:extLst>
          </p:cNvPr>
          <p:cNvSpPr>
            <a:spLocks noGrp="1"/>
          </p:cNvSpPr>
          <p:nvPr>
            <p:ph idx="1"/>
          </p:nvPr>
        </p:nvSpPr>
        <p:spPr>
          <a:xfrm>
            <a:off x="838200" y="1467037"/>
            <a:ext cx="10717306" cy="5034896"/>
          </a:xfrm>
        </p:spPr>
        <p:txBody>
          <a:bodyPr vert="horz" lIns="91440" tIns="45720" rIns="91440" bIns="45720" rtlCol="0" anchor="t">
            <a:normAutofit fontScale="77500" lnSpcReduction="20000"/>
          </a:bodyPr>
          <a:lstStyle/>
          <a:p>
            <a:r>
              <a:rPr lang="en-GB" b="1" dirty="0">
                <a:ea typeface="+mn-lt"/>
                <a:cs typeface="+mn-lt"/>
              </a:rPr>
              <a:t>Workforce &amp; Talent </a:t>
            </a:r>
            <a:r>
              <a:rPr lang="en-GB" b="1" dirty="0" err="1">
                <a:ea typeface="+mn-lt"/>
                <a:cs typeface="+mn-lt"/>
              </a:rPr>
              <a:t>Strategy</a:t>
            </a:r>
            <a:r>
              <a:rPr lang="en-GB" dirty="0" err="1">
                <a:ea typeface="+mn-lt"/>
                <a:cs typeface="+mn-lt"/>
              </a:rPr>
              <a:t>:provides</a:t>
            </a:r>
            <a:r>
              <a:rPr lang="en-GB" dirty="0">
                <a:ea typeface="+mn-lt"/>
                <a:cs typeface="+mn-lt"/>
              </a:rPr>
              <a:t> </a:t>
            </a:r>
            <a:r>
              <a:rPr lang="en-GB" b="1" dirty="0">
                <a:ea typeface="+mn-lt"/>
                <a:cs typeface="+mn-lt"/>
              </a:rPr>
              <a:t>structured programs</a:t>
            </a:r>
            <a:r>
              <a:rPr lang="en-GB" dirty="0">
                <a:ea typeface="+mn-lt"/>
                <a:cs typeface="+mn-lt"/>
              </a:rPr>
              <a:t> to </a:t>
            </a:r>
            <a:r>
              <a:rPr lang="en-GB" b="1" dirty="0">
                <a:ea typeface="+mn-lt"/>
                <a:cs typeface="+mn-lt"/>
              </a:rPr>
              <a:t>develop talent </a:t>
            </a:r>
            <a:r>
              <a:rPr lang="en-GB" dirty="0">
                <a:ea typeface="+mn-lt"/>
                <a:cs typeface="+mn-lt"/>
              </a:rPr>
              <a:t>and provide opportunities, such as paid </a:t>
            </a:r>
            <a:r>
              <a:rPr lang="en-GB" b="1" dirty="0">
                <a:ea typeface="+mn-lt"/>
                <a:cs typeface="+mn-lt"/>
              </a:rPr>
              <a:t>apprenticeships and on-the-job </a:t>
            </a:r>
            <a:r>
              <a:rPr lang="en-GB" b="1" dirty="0" err="1">
                <a:ea typeface="+mn-lt"/>
                <a:cs typeface="+mn-lt"/>
              </a:rPr>
              <a:t>training</a:t>
            </a:r>
            <a:r>
              <a:rPr lang="en-GB" dirty="0" err="1">
                <a:ea typeface="+mn-lt"/>
                <a:cs typeface="+mn-lt"/>
              </a:rPr>
              <a:t>.In</a:t>
            </a:r>
            <a:r>
              <a:rPr lang="en-GB" dirty="0">
                <a:ea typeface="+mn-lt"/>
                <a:cs typeface="+mn-lt"/>
              </a:rPr>
              <a:t> an effort to support different backgrounds, the company has historically been dedicated to </a:t>
            </a:r>
            <a:r>
              <a:rPr lang="en-GB" b="1" dirty="0">
                <a:ea typeface="+mn-lt"/>
                <a:cs typeface="+mn-lt"/>
              </a:rPr>
              <a:t>hiring veterans and military spouses globally</a:t>
            </a:r>
            <a:r>
              <a:rPr lang="en-GB" dirty="0">
                <a:ea typeface="+mn-lt"/>
                <a:cs typeface="+mn-lt"/>
              </a:rPr>
              <a:t>(Amazon)</a:t>
            </a:r>
            <a:r>
              <a:rPr lang="en-GB" b="1" dirty="0">
                <a:ea typeface="+mn-lt"/>
                <a:cs typeface="+mn-lt"/>
              </a:rPr>
              <a:t>.</a:t>
            </a:r>
            <a:endParaRPr lang="en-GB" dirty="0">
              <a:ea typeface="+mn-lt"/>
              <a:cs typeface="+mn-lt"/>
            </a:endParaRPr>
          </a:p>
          <a:p>
            <a:r>
              <a:rPr lang="en-GB" dirty="0">
                <a:ea typeface="+mn-lt"/>
                <a:cs typeface="+mn-lt"/>
              </a:rPr>
              <a:t>Through "</a:t>
            </a:r>
            <a:r>
              <a:rPr lang="en-GB" b="1" dirty="0">
                <a:ea typeface="+mn-lt"/>
                <a:cs typeface="+mn-lt"/>
              </a:rPr>
              <a:t>Affinity Groups,</a:t>
            </a:r>
            <a:r>
              <a:rPr lang="en-GB" dirty="0">
                <a:ea typeface="+mn-lt"/>
                <a:cs typeface="+mn-lt"/>
              </a:rPr>
              <a:t>" which offer networking, career development, and representation for groups like women, employees with disabilities, LGBT+ employees, and ethnic minorities, </a:t>
            </a:r>
            <a:r>
              <a:rPr lang="en-GB" b="1" dirty="0">
                <a:ea typeface="+mn-lt"/>
                <a:cs typeface="+mn-lt"/>
              </a:rPr>
              <a:t>Amazon promotes under-represented and marginalised workers.</a:t>
            </a:r>
            <a:endParaRPr lang="en-GB" b="1" dirty="0"/>
          </a:p>
          <a:p>
            <a:r>
              <a:rPr lang="en-GB" b="1" dirty="0"/>
              <a:t>Gender equity </a:t>
            </a:r>
            <a:r>
              <a:rPr lang="en-GB" dirty="0"/>
              <a:t>(</a:t>
            </a:r>
            <a:r>
              <a:rPr lang="en-GB" dirty="0" err="1"/>
              <a:t>Amazon</a:t>
            </a:r>
            <a:r>
              <a:rPr lang="en-GB" b="1" dirty="0" err="1"/>
              <a:t>,</a:t>
            </a:r>
            <a:r>
              <a:rPr lang="en-GB" dirty="0" err="1">
                <a:ea typeface="+mn-lt"/>
                <a:cs typeface="+mn-lt"/>
              </a:rPr>
              <a:t>Amazon</a:t>
            </a:r>
            <a:r>
              <a:rPr lang="en-GB" dirty="0">
                <a:ea typeface="+mn-lt"/>
                <a:cs typeface="+mn-lt"/>
              </a:rPr>
              <a:t> further strengthens commitment to gender equity,2021).</a:t>
            </a:r>
            <a:endParaRPr lang="en-GB" b="1" dirty="0">
              <a:solidFill>
                <a:srgbClr val="000000"/>
              </a:solidFill>
            </a:endParaRPr>
          </a:p>
          <a:p>
            <a:r>
              <a:rPr lang="en-GB" b="1" dirty="0">
                <a:ea typeface="+mn-lt"/>
                <a:cs typeface="+mn-lt"/>
              </a:rPr>
              <a:t>Human </a:t>
            </a:r>
            <a:r>
              <a:rPr lang="en-GB" b="1" dirty="0" err="1">
                <a:ea typeface="+mn-lt"/>
                <a:cs typeface="+mn-lt"/>
              </a:rPr>
              <a:t>Rights</a:t>
            </a:r>
            <a:r>
              <a:rPr lang="en-GB" dirty="0" err="1">
                <a:ea typeface="+mn-lt"/>
                <a:cs typeface="+mn-lt"/>
              </a:rPr>
              <a:t>:DEI</a:t>
            </a:r>
            <a:r>
              <a:rPr lang="en-GB" dirty="0">
                <a:ea typeface="+mn-lt"/>
                <a:cs typeface="+mn-lt"/>
              </a:rPr>
              <a:t>, equitable pay, secure working conditions, and greater social responsibility are among Amazon's human rights criteria.(Amazon </a:t>
            </a:r>
            <a:r>
              <a:rPr lang="en-GB" dirty="0" err="1">
                <a:ea typeface="+mn-lt"/>
                <a:cs typeface="+mn-lt"/>
              </a:rPr>
              <a:t>Sustainability,Human</a:t>
            </a:r>
            <a:r>
              <a:rPr lang="en-GB" dirty="0">
                <a:ea typeface="+mn-lt"/>
                <a:cs typeface="+mn-lt"/>
              </a:rPr>
              <a:t> Rights,2025).</a:t>
            </a:r>
          </a:p>
          <a:p>
            <a:r>
              <a:rPr lang="en-GB" b="1" dirty="0">
                <a:ea typeface="+mn-lt"/>
                <a:cs typeface="+mn-lt"/>
              </a:rPr>
              <a:t>Current Developments in the DEI Approach</a:t>
            </a:r>
            <a:r>
              <a:rPr lang="en-GB" dirty="0">
                <a:ea typeface="+mn-lt"/>
                <a:cs typeface="+mn-lt"/>
              </a:rPr>
              <a:t>: Amazon reduced the emphasis on explicit "inclusion and diversity" language in its reports and public policies in 2024–2025. It also discontinued some DEI programs and substituted more general statements against unfair treatment for specific initiatives, concentrating instead on projects with quantifiable business results.(CNBC,2025).</a:t>
            </a:r>
            <a:endParaRPr lang="en-GB" dirty="0"/>
          </a:p>
          <a:p>
            <a:endParaRPr lang="en-GB" dirty="0"/>
          </a:p>
        </p:txBody>
      </p:sp>
    </p:spTree>
    <p:extLst>
      <p:ext uri="{BB962C8B-B14F-4D97-AF65-F5344CB8AC3E}">
        <p14:creationId xmlns:p14="http://schemas.microsoft.com/office/powerpoint/2010/main" val="14130604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31A8E-6CB8-4C79-C2D6-1B6F6B35EDDD}"/>
              </a:ext>
            </a:extLst>
          </p:cNvPr>
          <p:cNvSpPr>
            <a:spLocks noGrp="1"/>
          </p:cNvSpPr>
          <p:nvPr>
            <p:ph type="title"/>
          </p:nvPr>
        </p:nvSpPr>
        <p:spPr/>
        <p:txBody>
          <a:bodyPr/>
          <a:lstStyle/>
          <a:p>
            <a:r>
              <a:rPr lang="en-GB" b="1" dirty="0"/>
              <a:t>The Role of Line Managers at Amazon</a:t>
            </a:r>
          </a:p>
        </p:txBody>
      </p:sp>
      <p:sp>
        <p:nvSpPr>
          <p:cNvPr id="3" name="Content Placeholder 2">
            <a:extLst>
              <a:ext uri="{FF2B5EF4-FFF2-40B4-BE49-F238E27FC236}">
                <a16:creationId xmlns:a16="http://schemas.microsoft.com/office/drawing/2014/main" id="{3DDACB49-0A23-BC7A-5850-37F31856E86B}"/>
              </a:ext>
            </a:extLst>
          </p:cNvPr>
          <p:cNvSpPr>
            <a:spLocks noGrp="1"/>
          </p:cNvSpPr>
          <p:nvPr>
            <p:ph idx="1"/>
          </p:nvPr>
        </p:nvSpPr>
        <p:spPr/>
        <p:txBody>
          <a:bodyPr vert="horz" lIns="91440" tIns="45720" rIns="91440" bIns="45720" rtlCol="0" anchor="t">
            <a:normAutofit fontScale="77500" lnSpcReduction="20000"/>
          </a:bodyPr>
          <a:lstStyle/>
          <a:p>
            <a:r>
              <a:rPr lang="en-GB" dirty="0">
                <a:ea typeface="+mn-lt"/>
                <a:cs typeface="+mn-lt"/>
              </a:rPr>
              <a:t>Important connection between daily team procedures and Amazon's DEI policies.</a:t>
            </a:r>
            <a:endParaRPr lang="en-GB" dirty="0"/>
          </a:p>
          <a:p>
            <a:endParaRPr lang="en-GB"/>
          </a:p>
          <a:p>
            <a:r>
              <a:rPr lang="en-GB" dirty="0">
                <a:ea typeface="+mn-lt"/>
                <a:cs typeface="+mn-lt"/>
              </a:rPr>
              <a:t>Set an example of inclusive behaviour by promoting diversity, paying attention, and appreciating all viewpoints.</a:t>
            </a:r>
            <a:endParaRPr lang="en-GB" dirty="0"/>
          </a:p>
          <a:p>
            <a:endParaRPr lang="en-GB"/>
          </a:p>
          <a:p>
            <a:r>
              <a:rPr lang="en-GB" dirty="0">
                <a:ea typeface="+mn-lt"/>
                <a:cs typeface="+mn-lt"/>
              </a:rPr>
              <a:t>Assure equitable hiring, advancement, and career development opportunities.</a:t>
            </a:r>
            <a:endParaRPr lang="en-GB" dirty="0"/>
          </a:p>
          <a:p>
            <a:endParaRPr lang="en-GB"/>
          </a:p>
          <a:p>
            <a:r>
              <a:rPr lang="en-GB" dirty="0">
                <a:ea typeface="+mn-lt"/>
                <a:cs typeface="+mn-lt"/>
              </a:rPr>
              <a:t>Encourage DEI activities by assisting in the team-level implementation of corporate programs.</a:t>
            </a:r>
            <a:endParaRPr lang="en-GB" dirty="0"/>
          </a:p>
          <a:p>
            <a:endParaRPr lang="en-GB"/>
          </a:p>
          <a:p>
            <a:r>
              <a:rPr lang="en-GB" dirty="0">
                <a:ea typeface="+mn-lt"/>
                <a:cs typeface="+mn-lt"/>
              </a:rPr>
              <a:t>Impact on team culture: performance, engagement, and inclusion are all directly impacted by their dedication.(Kaushal,2022),(Amazon,2025)</a:t>
            </a:r>
            <a:endParaRPr lang="en-GB" dirty="0"/>
          </a:p>
        </p:txBody>
      </p:sp>
    </p:spTree>
    <p:extLst>
      <p:ext uri="{BB962C8B-B14F-4D97-AF65-F5344CB8AC3E}">
        <p14:creationId xmlns:p14="http://schemas.microsoft.com/office/powerpoint/2010/main" val="615706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84FA-C460-9A18-F3A8-5D395C7E2FC8}"/>
              </a:ext>
            </a:extLst>
          </p:cNvPr>
          <p:cNvSpPr>
            <a:spLocks noGrp="1"/>
          </p:cNvSpPr>
          <p:nvPr>
            <p:ph type="title"/>
          </p:nvPr>
        </p:nvSpPr>
        <p:spPr/>
        <p:txBody>
          <a:bodyPr/>
          <a:lstStyle/>
          <a:p>
            <a:r>
              <a:rPr lang="en-GB" b="1" dirty="0">
                <a:ea typeface="+mj-lt"/>
                <a:cs typeface="+mj-lt"/>
              </a:rPr>
              <a:t>Strategic alignment of HR practices with company goals</a:t>
            </a:r>
            <a:r>
              <a:rPr lang="en-GB" dirty="0">
                <a:ea typeface="+mj-lt"/>
                <a:cs typeface="+mj-lt"/>
              </a:rPr>
              <a:t> </a:t>
            </a:r>
            <a:endParaRPr lang="en-US" dirty="0"/>
          </a:p>
        </p:txBody>
      </p:sp>
      <p:sp>
        <p:nvSpPr>
          <p:cNvPr id="3" name="Content Placeholder 2">
            <a:extLst>
              <a:ext uri="{FF2B5EF4-FFF2-40B4-BE49-F238E27FC236}">
                <a16:creationId xmlns:a16="http://schemas.microsoft.com/office/drawing/2014/main" id="{0B67C2B3-4D60-12F6-E547-1F4F6579D5CF}"/>
              </a:ext>
            </a:extLst>
          </p:cNvPr>
          <p:cNvSpPr>
            <a:spLocks noGrp="1"/>
          </p:cNvSpPr>
          <p:nvPr>
            <p:ph idx="1"/>
          </p:nvPr>
        </p:nvSpPr>
        <p:spPr>
          <a:xfrm>
            <a:off x="838200" y="1825625"/>
            <a:ext cx="10515600" cy="4665102"/>
          </a:xfrm>
        </p:spPr>
        <p:txBody>
          <a:bodyPr vert="horz" lIns="91440" tIns="45720" rIns="91440" bIns="45720" rtlCol="0" anchor="t">
            <a:normAutofit fontScale="70000" lnSpcReduction="20000"/>
          </a:bodyPr>
          <a:lstStyle/>
          <a:p>
            <a:r>
              <a:rPr lang="en-GB" dirty="0">
                <a:ea typeface="+mn-lt"/>
                <a:cs typeface="+mn-lt"/>
              </a:rPr>
              <a:t>Customer Obsession: HR seeks out and develops workers that put the needs of their clients first and provide exceptional service.</a:t>
            </a:r>
            <a:endParaRPr lang="en-GB" dirty="0"/>
          </a:p>
          <a:p>
            <a:r>
              <a:rPr lang="en-GB" dirty="0">
                <a:ea typeface="+mn-lt"/>
                <a:cs typeface="+mn-lt"/>
              </a:rPr>
              <a:t>Innovation :HR develops creative talent and offers training to quickly adjust to changes in the industry.</a:t>
            </a:r>
            <a:endParaRPr lang="en-GB" dirty="0"/>
          </a:p>
          <a:p>
            <a:r>
              <a:rPr lang="en-GB" dirty="0">
                <a:ea typeface="+mn-lt"/>
                <a:cs typeface="+mn-lt"/>
              </a:rPr>
              <a:t>strict hiring procedures with "bar raisers" to guarantee top personnel.</a:t>
            </a:r>
            <a:endParaRPr lang="en-GB" dirty="0"/>
          </a:p>
          <a:p>
            <a:r>
              <a:rPr lang="en-GB" dirty="0">
                <a:ea typeface="+mn-lt"/>
                <a:cs typeface="+mn-lt"/>
              </a:rPr>
              <a:t>real-time feedback and data-driven performance tracking in line with lofty objectives.</a:t>
            </a:r>
            <a:endParaRPr lang="en-GB" dirty="0"/>
          </a:p>
          <a:p>
            <a:r>
              <a:rPr lang="en-GB" dirty="0">
                <a:ea typeface="+mn-lt"/>
                <a:cs typeface="+mn-lt"/>
              </a:rPr>
              <a:t>AI and data are used in hiring to increase productivity and lessen bias.</a:t>
            </a:r>
            <a:endParaRPr lang="en-GB" dirty="0"/>
          </a:p>
          <a:p>
            <a:r>
              <a:rPr lang="en-GB" dirty="0">
                <a:ea typeface="+mn-lt"/>
                <a:cs typeface="+mn-lt"/>
              </a:rPr>
              <a:t>Long-Term Thinking &amp; Employee Development: Retention tactics and upskilling initiatives (like Career Choice and Amazon Technical Academy)(Talent Management Institute Editorial Team, 2025), increase employee longevity and happiness.</a:t>
            </a:r>
            <a:endParaRPr lang="en-GB" dirty="0"/>
          </a:p>
          <a:p>
            <a:r>
              <a:rPr lang="en-GB" dirty="0">
                <a:ea typeface="+mn-lt"/>
                <a:cs typeface="+mn-lt"/>
              </a:rPr>
              <a:t>Diversity &amp; Inclusion: Policies, mentorship, and targeted recruitment to boost the participation of women and under-represented minorities.</a:t>
            </a:r>
            <a:endParaRPr lang="en-GB" dirty="0"/>
          </a:p>
          <a:p>
            <a:r>
              <a:rPr lang="en-GB" dirty="0">
                <a:ea typeface="+mn-lt"/>
                <a:cs typeface="+mn-lt"/>
              </a:rPr>
              <a:t>Agility &amp; Flexibility: HR makes it possible for an adaptable workforce that can change course and pick up new skills to satisfy changing company requirements.</a:t>
            </a:r>
          </a:p>
          <a:p>
            <a:r>
              <a:rPr lang="en-GB" dirty="0">
                <a:ea typeface="+mn-lt"/>
                <a:cs typeface="+mn-lt"/>
              </a:rPr>
              <a:t>Talent Management &amp; Workforce Planning: HR to address  Skill gaps</a:t>
            </a:r>
            <a:endParaRPr lang="en-GB" dirty="0"/>
          </a:p>
        </p:txBody>
      </p:sp>
    </p:spTree>
    <p:extLst>
      <p:ext uri="{BB962C8B-B14F-4D97-AF65-F5344CB8AC3E}">
        <p14:creationId xmlns:p14="http://schemas.microsoft.com/office/powerpoint/2010/main" val="31459829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8618A-BB2C-FF12-84E1-BEAC5F9E3F57}"/>
              </a:ext>
            </a:extLst>
          </p:cNvPr>
          <p:cNvSpPr>
            <a:spLocks noGrp="1"/>
          </p:cNvSpPr>
          <p:nvPr>
            <p:ph type="title"/>
          </p:nvPr>
        </p:nvSpPr>
        <p:spPr/>
        <p:txBody>
          <a:bodyPr/>
          <a:lstStyle/>
          <a:p>
            <a:r>
              <a:rPr lang="en-GB" b="1" dirty="0">
                <a:ea typeface="+mj-lt"/>
                <a:cs typeface="+mj-lt"/>
              </a:rPr>
              <a:t>Key HR challenges faced by Amazon</a:t>
            </a:r>
            <a:endParaRPr lang="en-GB" b="1" dirty="0"/>
          </a:p>
        </p:txBody>
      </p:sp>
      <p:sp>
        <p:nvSpPr>
          <p:cNvPr id="3" name="Content Placeholder 2">
            <a:extLst>
              <a:ext uri="{FF2B5EF4-FFF2-40B4-BE49-F238E27FC236}">
                <a16:creationId xmlns:a16="http://schemas.microsoft.com/office/drawing/2014/main" id="{525C9168-6E5A-0879-93B2-D7E0527998FC}"/>
              </a:ext>
            </a:extLst>
          </p:cNvPr>
          <p:cNvSpPr>
            <a:spLocks noGrp="1"/>
          </p:cNvSpPr>
          <p:nvPr>
            <p:ph idx="1"/>
          </p:nvPr>
        </p:nvSpPr>
        <p:spPr/>
        <p:txBody>
          <a:bodyPr vert="horz" lIns="91440" tIns="45720" rIns="91440" bIns="45720" rtlCol="0" anchor="t">
            <a:normAutofit/>
          </a:bodyPr>
          <a:lstStyle/>
          <a:p>
            <a:r>
              <a:rPr lang="en-GB" sz="2000" dirty="0">
                <a:ea typeface="+mn-lt"/>
                <a:cs typeface="+mn-lt"/>
              </a:rPr>
              <a:t>Amazon's long-term commitment to equity and representation is called into question both internally and externally by the absence of explicit DEI language and the reorganisation of DEI initiatives.</a:t>
            </a:r>
          </a:p>
          <a:p>
            <a:r>
              <a:rPr lang="en-GB" sz="2000" dirty="0">
                <a:ea typeface="+mn-lt"/>
                <a:cs typeface="+mn-lt"/>
              </a:rPr>
              <a:t>The number of ongoing DEI-specific projects has decreased as a result of Amazon's recent "winding down outdated" DEI programs and resources.(Day &amp; Green, 2025).</a:t>
            </a:r>
          </a:p>
          <a:p>
            <a:r>
              <a:rPr lang="en-GB" sz="2000" dirty="0">
                <a:ea typeface="+mn-lt"/>
                <a:cs typeface="+mn-lt"/>
              </a:rPr>
              <a:t>Workers have voiced concerns about fewer inclusion-related programs and decreased funding and training for ERGs (employee resource groups)(Day, 2025).</a:t>
            </a:r>
          </a:p>
          <a:p>
            <a:r>
              <a:rPr lang="en-GB" sz="2000" dirty="0">
                <a:ea typeface="+mn-lt"/>
                <a:cs typeface="+mn-lt"/>
              </a:rPr>
              <a:t>Because of instances of discriminatory behaviour in employee-affinity groups and a general high-pressure, high-turnover work culture, especially in warehouses, which undercuts efforts to promote belonging and equitable treatment, Amazon finds it difficult to maintain an inclusive and respectful workplace (Wyatt, 2024).</a:t>
            </a:r>
          </a:p>
          <a:p>
            <a:r>
              <a:rPr lang="en-GB" sz="2000" dirty="0">
                <a:ea typeface="+mn-lt"/>
                <a:cs typeface="+mn-lt"/>
              </a:rPr>
              <a:t>HR must balance stakeholder pressures, legal and regulatory risk, and sincere inclusion efforts as DEI becomes more politicised, particularly in the US (Diversity.com Staff, 2025).</a:t>
            </a:r>
          </a:p>
          <a:p>
            <a:endParaRPr lang="en-GB" sz="2000" dirty="0">
              <a:ea typeface="+mn-lt"/>
              <a:cs typeface="+mn-lt"/>
            </a:endParaRPr>
          </a:p>
          <a:p>
            <a:endParaRPr lang="en-GB" sz="2000" dirty="0">
              <a:ea typeface="+mn-lt"/>
              <a:cs typeface="+mn-lt"/>
            </a:endParaRPr>
          </a:p>
          <a:p>
            <a:endParaRPr lang="en-GB" sz="2000" dirty="0">
              <a:ea typeface="+mn-lt"/>
              <a:cs typeface="+mn-lt"/>
            </a:endParaRPr>
          </a:p>
          <a:p>
            <a:endParaRPr lang="en-GB" sz="2000" dirty="0">
              <a:ea typeface="+mn-lt"/>
              <a:cs typeface="+mn-lt"/>
            </a:endParaRPr>
          </a:p>
          <a:p>
            <a:pPr marL="0" indent="0">
              <a:buNone/>
            </a:pPr>
            <a:endParaRPr lang="en-GB" dirty="0">
              <a:ea typeface="+mn-lt"/>
              <a:cs typeface="+mn-lt"/>
            </a:endParaRPr>
          </a:p>
        </p:txBody>
      </p:sp>
    </p:spTree>
    <p:extLst>
      <p:ext uri="{BB962C8B-B14F-4D97-AF65-F5344CB8AC3E}">
        <p14:creationId xmlns:p14="http://schemas.microsoft.com/office/powerpoint/2010/main" val="39984474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F7FB5-1AAE-5FE7-8A1E-2EE4D3967106}"/>
              </a:ext>
            </a:extLst>
          </p:cNvPr>
          <p:cNvSpPr>
            <a:spLocks noGrp="1"/>
          </p:cNvSpPr>
          <p:nvPr>
            <p:ph type="title"/>
          </p:nvPr>
        </p:nvSpPr>
        <p:spPr/>
        <p:txBody>
          <a:bodyPr/>
          <a:lstStyle/>
          <a:p>
            <a:r>
              <a:rPr lang="en-GB" b="1" dirty="0">
                <a:ea typeface="+mj-lt"/>
                <a:cs typeface="+mj-lt"/>
              </a:rPr>
              <a:t>Practical recommendations to address these challenges</a:t>
            </a:r>
            <a:r>
              <a:rPr lang="en-GB" dirty="0">
                <a:ea typeface="+mj-lt"/>
                <a:cs typeface="+mj-lt"/>
              </a:rPr>
              <a:t> </a:t>
            </a:r>
            <a:endParaRPr lang="en-US" dirty="0"/>
          </a:p>
        </p:txBody>
      </p:sp>
      <p:sp>
        <p:nvSpPr>
          <p:cNvPr id="3" name="Content Placeholder 2">
            <a:extLst>
              <a:ext uri="{FF2B5EF4-FFF2-40B4-BE49-F238E27FC236}">
                <a16:creationId xmlns:a16="http://schemas.microsoft.com/office/drawing/2014/main" id="{BAEA7713-DC1D-1ADC-343A-F384B958F851}"/>
              </a:ext>
            </a:extLst>
          </p:cNvPr>
          <p:cNvSpPr>
            <a:spLocks noGrp="1"/>
          </p:cNvSpPr>
          <p:nvPr>
            <p:ph idx="1"/>
          </p:nvPr>
        </p:nvSpPr>
        <p:spPr/>
        <p:txBody>
          <a:bodyPr vert="horz" lIns="91440" tIns="45720" rIns="91440" bIns="45720" rtlCol="0" anchor="t">
            <a:normAutofit fontScale="92500" lnSpcReduction="20000"/>
          </a:bodyPr>
          <a:lstStyle/>
          <a:p>
            <a:r>
              <a:rPr lang="en-GB" dirty="0">
                <a:ea typeface="+mn-lt"/>
                <a:cs typeface="+mn-lt"/>
              </a:rPr>
              <a:t>By improving confidential reporting methods and holding frequent listening sessions between management and employees, Amazon can increase transparency.</a:t>
            </a:r>
          </a:p>
          <a:p>
            <a:r>
              <a:rPr lang="en-GB" dirty="0">
                <a:ea typeface="+mn-lt"/>
                <a:cs typeface="+mn-lt"/>
              </a:rPr>
              <a:t>Connect DEI results to manager performance indicators(Amazon’s Leadership Principles)</a:t>
            </a:r>
            <a:endParaRPr lang="en-GB" dirty="0"/>
          </a:p>
          <a:p>
            <a:r>
              <a:rPr lang="en-GB" dirty="0">
                <a:ea typeface="+mn-lt"/>
                <a:cs typeface="+mn-lt"/>
              </a:rPr>
              <a:t>Boost Racial and Gender Representation in Tech Positions/Amazon should expand focused sponsorship and mentorship programs and strengthen collaborations to increase representation in technical roles. </a:t>
            </a:r>
          </a:p>
          <a:p>
            <a:r>
              <a:rPr lang="en-GB" dirty="0">
                <a:ea typeface="+mn-lt"/>
                <a:cs typeface="+mn-lt"/>
              </a:rPr>
              <a:t>Enhanced under-represented group representation and decreased attrition.</a:t>
            </a:r>
            <a:endParaRPr lang="en-GB" dirty="0"/>
          </a:p>
          <a:p>
            <a:r>
              <a:rPr lang="en-GB" dirty="0">
                <a:ea typeface="+mn-lt"/>
                <a:cs typeface="+mn-lt"/>
              </a:rPr>
              <a:t>DEI programs for front-line and warehouse employees should be expanded by Amazon. Third, Amazon should expand focused sponsorship and mentorship</a:t>
            </a:r>
            <a:endParaRPr lang="en-GB" dirty="0"/>
          </a:p>
          <a:p>
            <a:endParaRPr lang="en-GB" dirty="0"/>
          </a:p>
        </p:txBody>
      </p:sp>
    </p:spTree>
    <p:extLst>
      <p:ext uri="{BB962C8B-B14F-4D97-AF65-F5344CB8AC3E}">
        <p14:creationId xmlns:p14="http://schemas.microsoft.com/office/powerpoint/2010/main" val="27837396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09342" y="365126"/>
            <a:ext cx="3630007" cy="1807305"/>
          </a:xfrm>
        </p:spPr>
        <p:txBody>
          <a:bodyPr>
            <a:normAutofit/>
          </a:bodyPr>
          <a:lstStyle/>
          <a:p>
            <a:r>
              <a:rPr lang="en-US" dirty="0"/>
              <a:t>Questions or input welcome</a:t>
            </a:r>
          </a:p>
        </p:txBody>
      </p:sp>
      <p:pic>
        <p:nvPicPr>
          <p:cNvPr id="5" name="Picture 4" descr="Wood human figure">
            <a:extLst>
              <a:ext uri="{FF2B5EF4-FFF2-40B4-BE49-F238E27FC236}">
                <a16:creationId xmlns:a16="http://schemas.microsoft.com/office/drawing/2014/main" id="{38A4FC3C-A45C-CE70-DFB0-342B681B6D07}"/>
              </a:ext>
            </a:extLst>
          </p:cNvPr>
          <p:cNvPicPr>
            <a:picLocks noChangeAspect="1"/>
          </p:cNvPicPr>
          <p:nvPr/>
        </p:nvPicPr>
        <p:blipFill>
          <a:blip r:embed="rId2"/>
          <a:srcRect l="2388" r="52961" b="-1"/>
          <a:stretch>
            <a:fillRect/>
          </a:stretch>
        </p:blipFill>
        <p:spPr>
          <a:xfrm>
            <a:off x="15240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6409342" y="2333297"/>
            <a:ext cx="3630007" cy="3843666"/>
          </a:xfrm>
        </p:spPr>
        <p:txBody>
          <a:bodyPr>
            <a:normAutofit/>
          </a:bodyPr>
          <a:lstStyle/>
          <a:p>
            <a:pPr marL="0" indent="0" algn="ctr">
              <a:buNone/>
            </a:pPr>
            <a:endParaRPr lang="en-US" sz="4400" dirty="0"/>
          </a:p>
          <a:p>
            <a:pPr marL="0" indent="0" algn="ctr">
              <a:buNone/>
            </a:pPr>
            <a:r>
              <a:rPr lang="en-US" sz="4400" b="1" dirty="0"/>
              <a:t>Thank you for your time and insights!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239A2-18BA-61FE-93AF-809EFD0A1456}"/>
              </a:ext>
            </a:extLst>
          </p:cNvPr>
          <p:cNvSpPr>
            <a:spLocks noGrp="1"/>
          </p:cNvSpPr>
          <p:nvPr>
            <p:ph type="title"/>
          </p:nvPr>
        </p:nvSpPr>
        <p:spPr>
          <a:xfrm>
            <a:off x="838200" y="365125"/>
            <a:ext cx="10515600" cy="843711"/>
          </a:xfrm>
        </p:spPr>
        <p:txBody>
          <a:bodyPr/>
          <a:lstStyle/>
          <a:p>
            <a:r>
              <a:rPr lang="en-GB" b="1" dirty="0"/>
              <a:t>References</a:t>
            </a:r>
          </a:p>
        </p:txBody>
      </p:sp>
      <p:sp>
        <p:nvSpPr>
          <p:cNvPr id="3" name="Content Placeholder 2">
            <a:extLst>
              <a:ext uri="{FF2B5EF4-FFF2-40B4-BE49-F238E27FC236}">
                <a16:creationId xmlns:a16="http://schemas.microsoft.com/office/drawing/2014/main" id="{15F6FC56-1A8C-4742-D9A7-218B6B40CC99}"/>
              </a:ext>
            </a:extLst>
          </p:cNvPr>
          <p:cNvSpPr>
            <a:spLocks noGrp="1"/>
          </p:cNvSpPr>
          <p:nvPr>
            <p:ph idx="1"/>
          </p:nvPr>
        </p:nvSpPr>
        <p:spPr>
          <a:xfrm>
            <a:off x="838200" y="1545478"/>
            <a:ext cx="10515600" cy="4631485"/>
          </a:xfrm>
        </p:spPr>
        <p:txBody>
          <a:bodyPr vert="horz" lIns="91440" tIns="45720" rIns="91440" bIns="45720" rtlCol="0" anchor="t">
            <a:normAutofit fontScale="40000" lnSpcReduction="20000"/>
          </a:bodyPr>
          <a:lstStyle/>
          <a:p>
            <a:r>
              <a:rPr lang="en-GB" dirty="0">
                <a:ea typeface="+mn-lt"/>
                <a:cs typeface="+mn-lt"/>
              </a:rPr>
              <a:t>About Amazon Staff (2018) </a:t>
            </a:r>
            <a:r>
              <a:rPr lang="en-GB" i="1" dirty="0">
                <a:ea typeface="+mn-lt"/>
                <a:cs typeface="+mn-lt"/>
              </a:rPr>
              <a:t>Diversity, equity and inclusion at Amazon</a:t>
            </a:r>
            <a:r>
              <a:rPr lang="en-GB" dirty="0">
                <a:ea typeface="+mn-lt"/>
                <a:cs typeface="+mn-lt"/>
              </a:rPr>
              <a:t>. About Amazon UK, 18 April. Available at: </a:t>
            </a:r>
            <a:r>
              <a:rPr lang="en-GB" dirty="0">
                <a:ea typeface="+mn-lt"/>
                <a:cs typeface="+mn-lt"/>
                <a:hlinkClick r:id="rId2"/>
              </a:rPr>
              <a:t>https://www.aboutamazon.co.uk/news/working-at-amazon/diversity-equity-and-inclusion-at-amazon</a:t>
            </a:r>
            <a:r>
              <a:rPr lang="en-GB" dirty="0">
                <a:ea typeface="+mn-lt"/>
                <a:cs typeface="+mn-lt"/>
              </a:rPr>
              <a:t> (Accessed: 30 November 2025). (</a:t>
            </a:r>
            <a:r>
              <a:rPr lang="en-GB" dirty="0">
                <a:ea typeface="+mn-lt"/>
                <a:cs typeface="+mn-lt"/>
                <a:hlinkClick r:id="rId2"/>
              </a:rPr>
              <a:t>aboutamazon.co.uk</a:t>
            </a:r>
            <a:r>
              <a:rPr lang="en-GB" dirty="0">
                <a:ea typeface="+mn-lt"/>
                <a:cs typeface="+mn-lt"/>
              </a:rPr>
              <a:t>)</a:t>
            </a:r>
            <a:endParaRPr lang="en-GB" dirty="0"/>
          </a:p>
          <a:p>
            <a:r>
              <a:rPr lang="en-GB" dirty="0">
                <a:ea typeface="+mn-lt"/>
                <a:cs typeface="+mn-lt"/>
              </a:rPr>
              <a:t>About Amazon Staff (n.d.) </a:t>
            </a:r>
            <a:r>
              <a:rPr lang="en-GB" i="1" dirty="0">
                <a:ea typeface="+mn-lt"/>
                <a:cs typeface="+mn-lt"/>
              </a:rPr>
              <a:t>Diversity &amp; inclusion</a:t>
            </a:r>
            <a:r>
              <a:rPr lang="en-GB" dirty="0">
                <a:ea typeface="+mn-lt"/>
                <a:cs typeface="+mn-lt"/>
              </a:rPr>
              <a:t>. About Amazon. Available at: </a:t>
            </a:r>
            <a:r>
              <a:rPr lang="en-GB" dirty="0">
                <a:ea typeface="+mn-lt"/>
                <a:cs typeface="+mn-lt"/>
                <a:hlinkClick r:id="rId3"/>
              </a:rPr>
              <a:t>https://www.aboutamazon.com/workplace/diversity-inclusion</a:t>
            </a:r>
            <a:r>
              <a:rPr lang="en-GB" dirty="0">
                <a:ea typeface="+mn-lt"/>
                <a:cs typeface="+mn-lt"/>
              </a:rPr>
              <a:t> (Accessed: 30 November 2025). (</a:t>
            </a:r>
            <a:r>
              <a:rPr lang="en-GB" dirty="0">
                <a:ea typeface="+mn-lt"/>
                <a:cs typeface="+mn-lt"/>
                <a:hlinkClick r:id="rId3"/>
              </a:rPr>
              <a:t>aboutamazon.com</a:t>
            </a:r>
            <a:r>
              <a:rPr lang="en-GB" dirty="0">
                <a:ea typeface="+mn-lt"/>
                <a:cs typeface="+mn-lt"/>
              </a:rPr>
              <a:t>)</a:t>
            </a:r>
            <a:endParaRPr lang="en-GB" dirty="0"/>
          </a:p>
          <a:p>
            <a:r>
              <a:rPr lang="en-GB" dirty="0">
                <a:ea typeface="+mn-lt"/>
                <a:cs typeface="+mn-lt"/>
              </a:rPr>
              <a:t>About Amazon Staff (n.d.) </a:t>
            </a:r>
            <a:r>
              <a:rPr lang="en-GB" i="1" dirty="0">
                <a:ea typeface="+mn-lt"/>
                <a:cs typeface="+mn-lt"/>
              </a:rPr>
              <a:t>Human rights</a:t>
            </a:r>
            <a:r>
              <a:rPr lang="en-GB" dirty="0">
                <a:ea typeface="+mn-lt"/>
                <a:cs typeface="+mn-lt"/>
              </a:rPr>
              <a:t>. Amazon Sustainability. Available at: </a:t>
            </a:r>
            <a:r>
              <a:rPr lang="en-GB" dirty="0">
                <a:ea typeface="+mn-lt"/>
                <a:cs typeface="+mn-lt"/>
                <a:hlinkClick r:id="rId4"/>
              </a:rPr>
              <a:t>https://sustainability.aboutamazon.com/human-rights</a:t>
            </a:r>
            <a:r>
              <a:rPr lang="en-GB" dirty="0">
                <a:ea typeface="+mn-lt"/>
                <a:cs typeface="+mn-lt"/>
              </a:rPr>
              <a:t> (Accessed: 30 November 2025). (</a:t>
            </a:r>
            <a:r>
              <a:rPr lang="en-GB" dirty="0">
                <a:ea typeface="+mn-lt"/>
                <a:cs typeface="+mn-lt"/>
                <a:hlinkClick r:id="rId4"/>
              </a:rPr>
              <a:t>sustainability.aboutamazon.com</a:t>
            </a:r>
            <a:r>
              <a:rPr lang="en-GB" dirty="0">
                <a:ea typeface="+mn-lt"/>
                <a:cs typeface="+mn-lt"/>
              </a:rPr>
              <a:t>)</a:t>
            </a:r>
            <a:endParaRPr lang="en-GB" dirty="0"/>
          </a:p>
          <a:p>
            <a:r>
              <a:rPr lang="en-GB" dirty="0">
                <a:ea typeface="+mn-lt"/>
                <a:cs typeface="+mn-lt"/>
              </a:rPr>
              <a:t>Amazon (2025a) </a:t>
            </a:r>
            <a:r>
              <a:rPr lang="en-GB" i="1" dirty="0">
                <a:ea typeface="+mn-lt"/>
                <a:cs typeface="+mn-lt"/>
              </a:rPr>
              <a:t>8 free skills training programs for Amazon employees</a:t>
            </a:r>
            <a:r>
              <a:rPr lang="en-GB" dirty="0">
                <a:ea typeface="+mn-lt"/>
                <a:cs typeface="+mn-lt"/>
              </a:rPr>
              <a:t>. Available from: </a:t>
            </a:r>
            <a:r>
              <a:rPr lang="en-GB" dirty="0">
                <a:ea typeface="+mn-lt"/>
                <a:cs typeface="+mn-lt"/>
                <a:hlinkClick r:id="rId5"/>
              </a:rPr>
              <a:t>https://www.aboutamazon.com/news/workplace/our-upskilling-2025-programs</a:t>
            </a:r>
            <a:r>
              <a:rPr lang="en-GB" dirty="0">
                <a:ea typeface="+mn-lt"/>
                <a:cs typeface="+mn-lt"/>
              </a:rPr>
              <a:t> (Accessed: 29 November 2025).</a:t>
            </a:r>
            <a:endParaRPr lang="en-GB" dirty="0"/>
          </a:p>
          <a:p>
            <a:r>
              <a:rPr lang="en-GB" dirty="0">
                <a:ea typeface="+mn-lt"/>
                <a:cs typeface="+mn-lt"/>
              </a:rPr>
              <a:t>Amazon (2025b) </a:t>
            </a:r>
            <a:r>
              <a:rPr lang="en-GB" i="1" dirty="0">
                <a:ea typeface="+mn-lt"/>
                <a:cs typeface="+mn-lt"/>
              </a:rPr>
              <a:t>Amazon’s Leadership Principles</a:t>
            </a:r>
            <a:r>
              <a:rPr lang="en-GB" dirty="0">
                <a:ea typeface="+mn-lt"/>
                <a:cs typeface="+mn-lt"/>
              </a:rPr>
              <a:t>. Available from: </a:t>
            </a:r>
            <a:r>
              <a:rPr lang="en-GB" dirty="0">
                <a:ea typeface="+mn-lt"/>
                <a:cs typeface="+mn-lt"/>
                <a:hlinkClick r:id="rId6"/>
              </a:rPr>
              <a:t>https://www.aboutamazon.com/about-us/leadership-principles</a:t>
            </a:r>
            <a:r>
              <a:rPr lang="en-GB" dirty="0">
                <a:ea typeface="+mn-lt"/>
                <a:cs typeface="+mn-lt"/>
              </a:rPr>
              <a:t> (Accessed: 29 November 2025).</a:t>
            </a:r>
            <a:endParaRPr lang="en-GB" dirty="0"/>
          </a:p>
          <a:p>
            <a:r>
              <a:rPr lang="en-GB" dirty="0">
                <a:ea typeface="+mn-lt"/>
                <a:cs typeface="+mn-lt"/>
              </a:rPr>
              <a:t>Amazon (2025c) </a:t>
            </a:r>
            <a:r>
              <a:rPr lang="en-GB" i="1" dirty="0">
                <a:ea typeface="+mn-lt"/>
                <a:cs typeface="+mn-lt"/>
              </a:rPr>
              <a:t>AWS Training and Certification</a:t>
            </a:r>
            <a:r>
              <a:rPr lang="en-GB" dirty="0">
                <a:ea typeface="+mn-lt"/>
                <a:cs typeface="+mn-lt"/>
              </a:rPr>
              <a:t>. Available from: </a:t>
            </a:r>
            <a:r>
              <a:rPr lang="en-GB" dirty="0">
                <a:ea typeface="+mn-lt"/>
                <a:cs typeface="+mn-lt"/>
                <a:hlinkClick r:id="rId7"/>
              </a:rPr>
              <a:t>https://aws.amazon.com/training/</a:t>
            </a:r>
            <a:r>
              <a:rPr lang="en-GB" dirty="0">
                <a:ea typeface="+mn-lt"/>
                <a:cs typeface="+mn-lt"/>
              </a:rPr>
              <a:t> (Accessed: 29 November 2025).</a:t>
            </a:r>
            <a:endParaRPr lang="en-GB" dirty="0"/>
          </a:p>
          <a:p>
            <a:r>
              <a:rPr lang="en-GB" dirty="0">
                <a:ea typeface="+mn-lt"/>
                <a:cs typeface="+mn-lt"/>
              </a:rPr>
              <a:t>Amazon Jobs (n.d.) </a:t>
            </a:r>
            <a:r>
              <a:rPr lang="en-GB" i="1" dirty="0">
                <a:ea typeface="+mn-lt"/>
                <a:cs typeface="+mn-lt"/>
              </a:rPr>
              <a:t>Inclusive Experiences</a:t>
            </a:r>
            <a:r>
              <a:rPr lang="en-GB" dirty="0">
                <a:ea typeface="+mn-lt"/>
                <a:cs typeface="+mn-lt"/>
              </a:rPr>
              <a:t>. Available at: </a:t>
            </a:r>
            <a:r>
              <a:rPr lang="en-GB" dirty="0">
                <a:ea typeface="+mn-lt"/>
                <a:cs typeface="+mn-lt"/>
                <a:hlinkClick r:id="rId8"/>
              </a:rPr>
              <a:t>https://www.amazon.jobs/content/en/our-workplace/inclusive-experiences</a:t>
            </a:r>
            <a:r>
              <a:rPr lang="en-GB" dirty="0">
                <a:ea typeface="+mn-lt"/>
                <a:cs typeface="+mn-lt"/>
              </a:rPr>
              <a:t> (Accessed: 30 November 2025). (</a:t>
            </a:r>
            <a:r>
              <a:rPr lang="en-GB" dirty="0">
                <a:ea typeface="+mn-lt"/>
                <a:cs typeface="+mn-lt"/>
                <a:hlinkClick r:id="rId8"/>
              </a:rPr>
              <a:t>amazon.jobs</a:t>
            </a:r>
            <a:r>
              <a:rPr lang="en-GB" dirty="0">
                <a:ea typeface="+mn-lt"/>
                <a:cs typeface="+mn-lt"/>
              </a:rPr>
              <a:t>)</a:t>
            </a:r>
            <a:endParaRPr lang="en-GB" dirty="0"/>
          </a:p>
          <a:p>
            <a:r>
              <a:rPr lang="en-GB" dirty="0">
                <a:ea typeface="+mn-lt"/>
                <a:cs typeface="+mn-lt"/>
              </a:rPr>
              <a:t>Amazon Staff (2021) </a:t>
            </a:r>
            <a:r>
              <a:rPr lang="en-GB" i="1" dirty="0">
                <a:ea typeface="+mn-lt"/>
                <a:cs typeface="+mn-lt"/>
              </a:rPr>
              <a:t>Amazon further strengthens commitment to gender equity</a:t>
            </a:r>
            <a:r>
              <a:rPr lang="en-GB" dirty="0">
                <a:ea typeface="+mn-lt"/>
                <a:cs typeface="+mn-lt"/>
              </a:rPr>
              <a:t>. About Amazon UK, 15 December. Available at: </a:t>
            </a:r>
            <a:r>
              <a:rPr lang="en-GB" dirty="0">
                <a:ea typeface="+mn-lt"/>
                <a:cs typeface="+mn-lt"/>
                <a:hlinkClick r:id="rId9"/>
              </a:rPr>
              <a:t>https://www.aboutamazon.co.uk/news/sustainability/amazon-further-strengthens-commitment-to-gender-equity</a:t>
            </a:r>
            <a:r>
              <a:rPr lang="en-GB" dirty="0">
                <a:ea typeface="+mn-lt"/>
                <a:cs typeface="+mn-lt"/>
              </a:rPr>
              <a:t> (Accessed: 30 November 2025). (</a:t>
            </a:r>
            <a:r>
              <a:rPr lang="en-GB" dirty="0">
                <a:ea typeface="+mn-lt"/>
                <a:cs typeface="+mn-lt"/>
                <a:hlinkClick r:id="rId9"/>
              </a:rPr>
              <a:t>aboutamazon.co.uk</a:t>
            </a:r>
            <a:r>
              <a:rPr lang="en-GB" dirty="0">
                <a:ea typeface="+mn-lt"/>
                <a:cs typeface="+mn-lt"/>
              </a:rPr>
              <a:t>)</a:t>
            </a:r>
            <a:endParaRPr lang="en-GB" dirty="0"/>
          </a:p>
          <a:p>
            <a:r>
              <a:rPr lang="en-GB" dirty="0">
                <a:ea typeface="+mn-lt"/>
                <a:cs typeface="+mn-lt"/>
              </a:rPr>
              <a:t>Amazon Staff (2025) </a:t>
            </a:r>
            <a:r>
              <a:rPr lang="en-GB" i="1" dirty="0">
                <a:ea typeface="+mn-lt"/>
                <a:cs typeface="+mn-lt"/>
              </a:rPr>
              <a:t>Our workforce data</a:t>
            </a:r>
            <a:r>
              <a:rPr lang="en-GB" dirty="0">
                <a:ea typeface="+mn-lt"/>
                <a:cs typeface="+mn-lt"/>
              </a:rPr>
              <a:t>. About Amazon. Available at: </a:t>
            </a:r>
            <a:r>
              <a:rPr lang="en-GB" dirty="0">
                <a:ea typeface="+mn-lt"/>
                <a:cs typeface="+mn-lt"/>
                <a:hlinkClick r:id="rId10"/>
              </a:rPr>
              <a:t>https://www.aboutamazon.com/news/workplace/our-workforce-data</a:t>
            </a:r>
            <a:r>
              <a:rPr lang="en-GB" dirty="0">
                <a:ea typeface="+mn-lt"/>
                <a:cs typeface="+mn-lt"/>
              </a:rPr>
              <a:t> (Accessed: 30 November 2025). (</a:t>
            </a:r>
            <a:r>
              <a:rPr lang="en-GB" dirty="0">
                <a:ea typeface="+mn-lt"/>
                <a:cs typeface="+mn-lt"/>
                <a:hlinkClick r:id="rId11"/>
              </a:rPr>
              <a:t>aboutamazon.com</a:t>
            </a:r>
            <a:r>
              <a:rPr lang="en-GB" dirty="0">
                <a:ea typeface="+mn-lt"/>
                <a:cs typeface="+mn-lt"/>
              </a:rPr>
              <a:t>)</a:t>
            </a:r>
            <a:endParaRPr lang="en-GB" dirty="0"/>
          </a:p>
          <a:p>
            <a:r>
              <a:rPr lang="en-GB" dirty="0">
                <a:ea typeface="+mn-lt"/>
                <a:cs typeface="+mn-lt"/>
              </a:rPr>
              <a:t>Bloomberg Day, M. &amp; Green, J. (2025) ‘Amazon is halting some of its diversity and inclusion programs’, </a:t>
            </a:r>
            <a:r>
              <a:rPr lang="en-GB" i="1" dirty="0">
                <a:ea typeface="+mn-lt"/>
                <a:cs typeface="+mn-lt"/>
              </a:rPr>
              <a:t>Bloomberg</a:t>
            </a:r>
            <a:r>
              <a:rPr lang="en-GB" dirty="0">
                <a:ea typeface="+mn-lt"/>
                <a:cs typeface="+mn-lt"/>
              </a:rPr>
              <a:t>, 10 January. Available at: </a:t>
            </a:r>
            <a:r>
              <a:rPr lang="en-GB" dirty="0">
                <a:ea typeface="+mn-lt"/>
                <a:cs typeface="+mn-lt"/>
                <a:hlinkClick r:id="rId12"/>
              </a:rPr>
              <a:t>https://www.bloomberg.com/news/articles/2025-01-10/amazon-is-halting-some-of-its-diversity-and-inclusion-programs</a:t>
            </a:r>
            <a:r>
              <a:rPr lang="en-GB" dirty="0">
                <a:ea typeface="+mn-lt"/>
                <a:cs typeface="+mn-lt"/>
              </a:rPr>
              <a:t> (Accessed: 30 November 2025). (</a:t>
            </a:r>
            <a:r>
              <a:rPr lang="en-GB" dirty="0">
                <a:ea typeface="+mn-lt"/>
                <a:cs typeface="+mn-lt"/>
                <a:hlinkClick r:id="rId12"/>
              </a:rPr>
              <a:t>bloomberg.com</a:t>
            </a:r>
            <a:r>
              <a:rPr lang="en-GB" dirty="0">
                <a:ea typeface="+mn-lt"/>
                <a:cs typeface="+mn-lt"/>
              </a:rPr>
              <a:t>)</a:t>
            </a:r>
            <a:endParaRPr lang="en-GB" dirty="0"/>
          </a:p>
          <a:p>
            <a:r>
              <a:rPr lang="en-GB" dirty="0">
                <a:ea typeface="+mn-lt"/>
                <a:cs typeface="+mn-lt"/>
              </a:rPr>
              <a:t>CNBC (2025) </a:t>
            </a:r>
            <a:r>
              <a:rPr lang="en-GB" i="1" dirty="0">
                <a:ea typeface="+mn-lt"/>
                <a:cs typeface="+mn-lt"/>
              </a:rPr>
              <a:t>Amazon scrubs DEI mention from its annual report</a:t>
            </a:r>
            <a:r>
              <a:rPr lang="en-GB" dirty="0">
                <a:ea typeface="+mn-lt"/>
                <a:cs typeface="+mn-lt"/>
              </a:rPr>
              <a:t>. CNBC, 7 February. Available at: </a:t>
            </a:r>
            <a:r>
              <a:rPr lang="en-GB" dirty="0">
                <a:ea typeface="+mn-lt"/>
                <a:cs typeface="+mn-lt"/>
                <a:hlinkClick r:id="rId13"/>
              </a:rPr>
              <a:t>https://www.cnbc.com/2025/02/07/amazon-scrubs-dei-mention-from-its-annual-report.html</a:t>
            </a:r>
            <a:r>
              <a:rPr lang="en-GB" dirty="0">
                <a:ea typeface="+mn-lt"/>
                <a:cs typeface="+mn-lt"/>
              </a:rPr>
              <a:t> (Accessed: 30 November 2025). (</a:t>
            </a:r>
            <a:r>
              <a:rPr lang="en-GB" dirty="0">
                <a:ea typeface="+mn-lt"/>
                <a:cs typeface="+mn-lt"/>
                <a:hlinkClick r:id="rId13"/>
              </a:rPr>
              <a:t>cnbc.com</a:t>
            </a:r>
            <a:r>
              <a:rPr lang="en-GB" dirty="0">
                <a:ea typeface="+mn-lt"/>
                <a:cs typeface="+mn-lt"/>
              </a:rPr>
              <a:t>)</a:t>
            </a:r>
            <a:endParaRPr lang="en-GB" dirty="0"/>
          </a:p>
          <a:p>
            <a:r>
              <a:rPr lang="en-GB" dirty="0">
                <a:ea typeface="+mn-lt"/>
                <a:cs typeface="+mn-lt"/>
              </a:rPr>
              <a:t>Day, M. (2025) ‘Amazon’s DEI Rollback: The Impact, Employee Reactions, and What’s Next’, </a:t>
            </a:r>
            <a:r>
              <a:rPr lang="en-GB" i="1" dirty="0">
                <a:ea typeface="+mn-lt"/>
                <a:cs typeface="+mn-lt"/>
              </a:rPr>
              <a:t>Diversity.com</a:t>
            </a:r>
            <a:r>
              <a:rPr lang="en-GB" dirty="0">
                <a:ea typeface="+mn-lt"/>
                <a:cs typeface="+mn-lt"/>
              </a:rPr>
              <a:t>, 7 February. Available at: </a:t>
            </a:r>
            <a:r>
              <a:rPr lang="en-GB" dirty="0">
                <a:ea typeface="+mn-lt"/>
                <a:cs typeface="+mn-lt"/>
                <a:hlinkClick r:id="rId14"/>
              </a:rPr>
              <a:t>https://diversity.com/post/amazon-dei-rollback-impact-updates-2025</a:t>
            </a:r>
            <a:r>
              <a:rPr lang="en-GB" dirty="0">
                <a:ea typeface="+mn-lt"/>
                <a:cs typeface="+mn-lt"/>
              </a:rPr>
              <a:t> (Accessed: 30 November 2025). (</a:t>
            </a:r>
            <a:r>
              <a:rPr lang="en-GB" dirty="0">
                <a:ea typeface="+mn-lt"/>
                <a:cs typeface="+mn-lt"/>
                <a:hlinkClick r:id="rId14"/>
              </a:rPr>
              <a:t>diversity.com</a:t>
            </a:r>
            <a:r>
              <a:rPr lang="en-GB" dirty="0">
                <a:ea typeface="+mn-lt"/>
                <a:cs typeface="+mn-lt"/>
              </a:rPr>
              <a:t>)</a:t>
            </a:r>
            <a:endParaRPr lang="en-GB" dirty="0"/>
          </a:p>
          <a:p>
            <a:endParaRPr lang="en-GB" dirty="0"/>
          </a:p>
        </p:txBody>
      </p:sp>
    </p:spTree>
    <p:extLst>
      <p:ext uri="{BB962C8B-B14F-4D97-AF65-F5344CB8AC3E}">
        <p14:creationId xmlns:p14="http://schemas.microsoft.com/office/powerpoint/2010/main" val="41290934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84C52-2B9D-0509-4E8E-550D54291B00}"/>
              </a:ext>
            </a:extLst>
          </p:cNvPr>
          <p:cNvSpPr>
            <a:spLocks noGrp="1"/>
          </p:cNvSpPr>
          <p:nvPr>
            <p:ph type="title"/>
          </p:nvPr>
        </p:nvSpPr>
        <p:spPr>
          <a:xfrm>
            <a:off x="838200" y="365125"/>
            <a:ext cx="10515600" cy="1045416"/>
          </a:xfrm>
        </p:spPr>
        <p:txBody>
          <a:bodyPr/>
          <a:lstStyle/>
          <a:p>
            <a:r>
              <a:rPr lang="en-GB" b="1" dirty="0"/>
              <a:t>References</a:t>
            </a:r>
          </a:p>
        </p:txBody>
      </p:sp>
      <p:sp>
        <p:nvSpPr>
          <p:cNvPr id="3" name="Content Placeholder 2">
            <a:extLst>
              <a:ext uri="{FF2B5EF4-FFF2-40B4-BE49-F238E27FC236}">
                <a16:creationId xmlns:a16="http://schemas.microsoft.com/office/drawing/2014/main" id="{85587818-21A1-FEFE-C377-EFB371B7FEAE}"/>
              </a:ext>
            </a:extLst>
          </p:cNvPr>
          <p:cNvSpPr>
            <a:spLocks noGrp="1"/>
          </p:cNvSpPr>
          <p:nvPr>
            <p:ph idx="1"/>
          </p:nvPr>
        </p:nvSpPr>
        <p:spPr>
          <a:xfrm>
            <a:off x="838200" y="1411008"/>
            <a:ext cx="10515600" cy="4765955"/>
          </a:xfrm>
        </p:spPr>
        <p:txBody>
          <a:bodyPr vert="horz" lIns="91440" tIns="45720" rIns="91440" bIns="45720" rtlCol="0" anchor="t">
            <a:normAutofit fontScale="47500" lnSpcReduction="20000"/>
          </a:bodyPr>
          <a:lstStyle/>
          <a:p>
            <a:r>
              <a:rPr lang="en-GB" dirty="0">
                <a:ea typeface="+mn-lt"/>
                <a:cs typeface="+mn-lt"/>
              </a:rPr>
              <a:t>Diversity.com Staff (2025) ‘Corporate DEI in Crisis? Walmart, Amazon, and Other Giants Scaling Back Diversity Efforts’, </a:t>
            </a:r>
            <a:r>
              <a:rPr lang="en-GB" i="1" dirty="0">
                <a:ea typeface="+mn-lt"/>
                <a:cs typeface="+mn-lt"/>
              </a:rPr>
              <a:t>Diversity.com</a:t>
            </a:r>
            <a:r>
              <a:rPr lang="en-GB" dirty="0">
                <a:ea typeface="+mn-lt"/>
                <a:cs typeface="+mn-lt"/>
              </a:rPr>
              <a:t>, 3 March. Available at: </a:t>
            </a:r>
            <a:r>
              <a:rPr lang="en-GB" dirty="0">
                <a:ea typeface="+mn-lt"/>
                <a:cs typeface="+mn-lt"/>
                <a:hlinkClick r:id="rId2"/>
              </a:rPr>
              <a:t>https://diversity.com/post/corporate-dei-rollback-walmart-amazon-2025</a:t>
            </a:r>
            <a:r>
              <a:rPr lang="en-GB" dirty="0">
                <a:ea typeface="+mn-lt"/>
                <a:cs typeface="+mn-lt"/>
              </a:rPr>
              <a:t> (Accessed: 30 November 2025). (</a:t>
            </a:r>
            <a:r>
              <a:rPr lang="en-GB" dirty="0">
                <a:ea typeface="+mn-lt"/>
                <a:cs typeface="+mn-lt"/>
                <a:hlinkClick r:id="rId2"/>
              </a:rPr>
              <a:t>diversity.com</a:t>
            </a:r>
            <a:r>
              <a:rPr lang="en-GB" dirty="0">
                <a:ea typeface="+mn-lt"/>
                <a:cs typeface="+mn-lt"/>
              </a:rPr>
              <a:t>)</a:t>
            </a:r>
            <a:endParaRPr lang="en-GB" dirty="0"/>
          </a:p>
          <a:p>
            <a:r>
              <a:rPr lang="en-GB" dirty="0">
                <a:ea typeface="+mn-lt"/>
                <a:cs typeface="+mn-lt"/>
              </a:rPr>
              <a:t>Kaushal, A. (2022) ‘Why Middle Managers Are Key For Creating Inclusive Cultures’, </a:t>
            </a:r>
            <a:r>
              <a:rPr lang="en-GB" i="1" dirty="0">
                <a:ea typeface="+mn-lt"/>
                <a:cs typeface="+mn-lt"/>
              </a:rPr>
              <a:t>Forbes Business Council</a:t>
            </a:r>
            <a:r>
              <a:rPr lang="en-GB" dirty="0">
                <a:ea typeface="+mn-lt"/>
                <a:cs typeface="+mn-lt"/>
              </a:rPr>
              <a:t>, 1 September. Available at: </a:t>
            </a:r>
            <a:r>
              <a:rPr lang="en-GB" dirty="0">
                <a:ea typeface="+mn-lt"/>
                <a:cs typeface="+mn-lt"/>
                <a:hlinkClick r:id="rId3"/>
              </a:rPr>
              <a:t>https://www.forbes.com/councils/forbesbusinesscouncil/2022/09/01/why-middle-managers-are-key-for-creating-inclusive-cultures/</a:t>
            </a:r>
            <a:r>
              <a:rPr lang="en-GB" dirty="0">
                <a:ea typeface="+mn-lt"/>
                <a:cs typeface="+mn-lt"/>
              </a:rPr>
              <a:t> (Accessed: 30 November 2025). (</a:t>
            </a:r>
            <a:r>
              <a:rPr lang="en-GB" dirty="0">
                <a:ea typeface="+mn-lt"/>
                <a:cs typeface="+mn-lt"/>
                <a:hlinkClick r:id="rId3"/>
              </a:rPr>
              <a:t>forbes.com</a:t>
            </a:r>
            <a:r>
              <a:rPr lang="en-GB" dirty="0">
                <a:ea typeface="+mn-lt"/>
                <a:cs typeface="+mn-lt"/>
              </a:rPr>
              <a:t>)</a:t>
            </a:r>
            <a:endParaRPr lang="en-GB" dirty="0"/>
          </a:p>
          <a:p>
            <a:r>
              <a:rPr lang="en-GB" dirty="0">
                <a:ea typeface="+mn-lt"/>
                <a:cs typeface="+mn-lt"/>
              </a:rPr>
              <a:t>Kelk, P. (2023) </a:t>
            </a:r>
            <a:r>
              <a:rPr lang="en-GB" i="1" dirty="0">
                <a:ea typeface="+mn-lt"/>
                <a:cs typeface="+mn-lt"/>
              </a:rPr>
              <a:t>Amazon’s Human Resource Strategy: Recruitment, Selection, and Legal Compliance</a:t>
            </a:r>
            <a:r>
              <a:rPr lang="en-GB" dirty="0">
                <a:ea typeface="+mn-lt"/>
                <a:cs typeface="+mn-lt"/>
              </a:rPr>
              <a:t>. Available from: </a:t>
            </a:r>
            <a:r>
              <a:rPr lang="en-GB" dirty="0">
                <a:ea typeface="+mn-lt"/>
                <a:cs typeface="+mn-lt"/>
                <a:hlinkClick r:id="rId4"/>
              </a:rPr>
              <a:t>https://www.researchgate.net/publication/387021102_Amazon%27s_Human_Resource_Strategy_Recruitment_Selection_and_Legal_Compliance?channel=doi&amp;linkId=675c3a2ada24c8537c6c0132&amp;showFulltext=true</a:t>
            </a:r>
            <a:r>
              <a:rPr lang="en-GB" dirty="0">
                <a:ea typeface="+mn-lt"/>
                <a:cs typeface="+mn-lt"/>
              </a:rPr>
              <a:t> (Accessed: 29 November 2025).</a:t>
            </a:r>
            <a:endParaRPr lang="en-GB" dirty="0"/>
          </a:p>
          <a:p>
            <a:r>
              <a:rPr lang="en-GB" dirty="0">
                <a:ea typeface="+mn-lt"/>
                <a:cs typeface="+mn-lt"/>
              </a:rPr>
              <a:t>Peter Kelk (2023) </a:t>
            </a:r>
            <a:r>
              <a:rPr lang="en-GB" i="1" dirty="0">
                <a:ea typeface="+mn-lt"/>
                <a:cs typeface="+mn-lt"/>
              </a:rPr>
              <a:t>Amazon’s Human Resource Management Strategies: Performance, Training, and Rewards</a:t>
            </a:r>
            <a:r>
              <a:rPr lang="en-GB" dirty="0">
                <a:ea typeface="+mn-lt"/>
                <a:cs typeface="+mn-lt"/>
              </a:rPr>
              <a:t>. ResearchGate. Available from: </a:t>
            </a:r>
            <a:r>
              <a:rPr lang="en-GB" dirty="0">
                <a:ea typeface="+mn-lt"/>
                <a:cs typeface="+mn-lt"/>
                <a:hlinkClick r:id="rId5"/>
              </a:rPr>
              <a:t>https://www.researchgate.net/publication/387021275_Amazon’s_Human_Resource_Management_Strategies_Performance_Training_and_Rewards</a:t>
            </a:r>
            <a:r>
              <a:rPr lang="en-GB" dirty="0">
                <a:ea typeface="+mn-lt"/>
                <a:cs typeface="+mn-lt"/>
              </a:rPr>
              <a:t> (Accessed: 29 November 2025).</a:t>
            </a:r>
            <a:endParaRPr lang="en-GB" dirty="0"/>
          </a:p>
          <a:p>
            <a:r>
              <a:rPr lang="en-GB" dirty="0">
                <a:ea typeface="+mn-lt"/>
                <a:cs typeface="+mn-lt"/>
              </a:rPr>
              <a:t>Shankar, S. (2025) </a:t>
            </a:r>
            <a:r>
              <a:rPr lang="en-GB" i="1" dirty="0">
                <a:ea typeface="+mn-lt"/>
                <a:cs typeface="+mn-lt"/>
              </a:rPr>
              <a:t>A Study on Amazon’s Digital Skills Revolution: Empowering Employees Through Upskilling 2025</a:t>
            </a:r>
            <a:r>
              <a:rPr lang="en-GB" dirty="0">
                <a:ea typeface="+mn-lt"/>
                <a:cs typeface="+mn-lt"/>
              </a:rPr>
              <a:t>.</a:t>
            </a:r>
            <a:endParaRPr lang="en-GB" dirty="0"/>
          </a:p>
          <a:p>
            <a:r>
              <a:rPr lang="en-GB" dirty="0">
                <a:ea typeface="+mn-lt"/>
                <a:cs typeface="+mn-lt"/>
              </a:rPr>
              <a:t>Talent Management Institute Editorial Team (2025) ‘Amazon’s HR Evolution: Lessons from a Global Leader’, </a:t>
            </a:r>
            <a:r>
              <a:rPr lang="en-GB" i="1" dirty="0">
                <a:ea typeface="+mn-lt"/>
                <a:cs typeface="+mn-lt"/>
              </a:rPr>
              <a:t>TMI</a:t>
            </a:r>
            <a:r>
              <a:rPr lang="en-GB" dirty="0">
                <a:ea typeface="+mn-lt"/>
                <a:cs typeface="+mn-lt"/>
              </a:rPr>
              <a:t>, 3 October. Available at: </a:t>
            </a:r>
            <a:r>
              <a:rPr lang="en-GB" dirty="0">
                <a:ea typeface="+mn-lt"/>
                <a:cs typeface="+mn-lt"/>
                <a:hlinkClick r:id="rId6"/>
              </a:rPr>
              <a:t>https://www.tmi.org/blogs/amazons-hr-evolution-lessons-from-a-global-leader</a:t>
            </a:r>
            <a:r>
              <a:rPr lang="en-GB" dirty="0">
                <a:ea typeface="+mn-lt"/>
                <a:cs typeface="+mn-lt"/>
              </a:rPr>
              <a:t> (Accessed: 30 November 2025). (</a:t>
            </a:r>
            <a:r>
              <a:rPr lang="en-GB" dirty="0">
                <a:ea typeface="+mn-lt"/>
                <a:cs typeface="+mn-lt"/>
                <a:hlinkClick r:id="rId6"/>
              </a:rPr>
              <a:t>tmi.org</a:t>
            </a:r>
            <a:r>
              <a:rPr lang="en-GB" dirty="0">
                <a:ea typeface="+mn-lt"/>
                <a:cs typeface="+mn-lt"/>
              </a:rPr>
              <a:t>)</a:t>
            </a:r>
            <a:endParaRPr lang="en-GB" dirty="0"/>
          </a:p>
          <a:p>
            <a:r>
              <a:rPr lang="en-GB" dirty="0">
                <a:ea typeface="+mn-lt"/>
                <a:cs typeface="+mn-lt"/>
              </a:rPr>
              <a:t>Wang, Y. (2024) ‘Research on Amazon’s Management Style and Its Effect on Workplace Environment and Efficiency in United States of America’, </a:t>
            </a:r>
            <a:r>
              <a:rPr lang="en-GB" i="1" dirty="0">
                <a:ea typeface="+mn-lt"/>
                <a:cs typeface="+mn-lt"/>
              </a:rPr>
              <a:t>Advances in Economics, Management and Political Sciences</a:t>
            </a:r>
            <a:r>
              <a:rPr lang="en-GB" dirty="0">
                <a:ea typeface="+mn-lt"/>
                <a:cs typeface="+mn-lt"/>
              </a:rPr>
              <a:t>, 92(1), pp. 357–363. Available from: </a:t>
            </a:r>
            <a:r>
              <a:rPr lang="en-GB" dirty="0">
                <a:ea typeface="+mn-lt"/>
                <a:cs typeface="+mn-lt"/>
                <a:hlinkClick r:id="rId7"/>
              </a:rPr>
              <a:t>https://doi.org/10.54254/2754-1169/92/20231075</a:t>
            </a:r>
            <a:r>
              <a:rPr lang="en-GB" dirty="0">
                <a:ea typeface="+mn-lt"/>
                <a:cs typeface="+mn-lt"/>
              </a:rPr>
              <a:t> (Accessed: 30 November 2025).</a:t>
            </a:r>
            <a:endParaRPr lang="en-GB" dirty="0"/>
          </a:p>
          <a:p>
            <a:r>
              <a:rPr lang="en-GB" dirty="0">
                <a:ea typeface="+mn-lt"/>
                <a:cs typeface="+mn-lt"/>
              </a:rPr>
              <a:t>Wyatt, H. (2024) ‘Amazon investigates antisemitic messages in employee group’, </a:t>
            </a:r>
            <a:r>
              <a:rPr lang="en-GB" i="1" dirty="0">
                <a:ea typeface="+mn-lt"/>
                <a:cs typeface="+mn-lt"/>
              </a:rPr>
              <a:t>HR Magazine</a:t>
            </a:r>
            <a:r>
              <a:rPr lang="en-GB" dirty="0">
                <a:ea typeface="+mn-lt"/>
                <a:cs typeface="+mn-lt"/>
              </a:rPr>
              <a:t>, 6 August. Available at: </a:t>
            </a:r>
            <a:r>
              <a:rPr lang="en-GB" dirty="0">
                <a:ea typeface="+mn-lt"/>
                <a:cs typeface="+mn-lt"/>
                <a:hlinkClick r:id="rId8"/>
              </a:rPr>
              <a:t>https://www.hrmagazine.co.uk/content/news/amazon-investigates-antisemitic-messages-in-employee-group</a:t>
            </a:r>
            <a:r>
              <a:rPr lang="en-GB" dirty="0">
                <a:ea typeface="+mn-lt"/>
                <a:cs typeface="+mn-lt"/>
              </a:rPr>
              <a:t> (Accessed: 30 November 2025). (</a:t>
            </a:r>
            <a:r>
              <a:rPr lang="en-GB" dirty="0">
                <a:ea typeface="+mn-lt"/>
                <a:cs typeface="+mn-lt"/>
                <a:hlinkClick r:id="rId9"/>
              </a:rPr>
              <a:t>hrmagazine.co.uk</a:t>
            </a:r>
            <a:r>
              <a:rPr lang="en-GB" dirty="0">
                <a:ea typeface="+mn-lt"/>
                <a:cs typeface="+mn-lt"/>
              </a:rPr>
              <a:t>)</a:t>
            </a:r>
            <a:endParaRPr lang="en-GB" dirty="0"/>
          </a:p>
          <a:p>
            <a:endParaRPr lang="en-GB" dirty="0"/>
          </a:p>
        </p:txBody>
      </p:sp>
    </p:spTree>
    <p:extLst>
      <p:ext uri="{BB962C8B-B14F-4D97-AF65-F5344CB8AC3E}">
        <p14:creationId xmlns:p14="http://schemas.microsoft.com/office/powerpoint/2010/main" val="7872181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88C9D-507A-B1B3-301A-51CE02F9622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685C541-2EE7-58E1-A286-56FF57A5AC0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3587484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004060" y="320041"/>
            <a:ext cx="5019620" cy="2996199"/>
          </a:xfrm>
        </p:spPr>
        <p:txBody>
          <a:bodyPr>
            <a:normAutofit/>
          </a:bodyPr>
          <a:lstStyle/>
          <a:p>
            <a:pPr algn="l"/>
            <a:r>
              <a:rPr lang="en-US" sz="5700" b="1"/>
              <a:t>Training and Development at Amazon</a:t>
            </a:r>
          </a:p>
        </p:txBody>
      </p:sp>
      <p:sp>
        <p:nvSpPr>
          <p:cNvPr id="3" name="Subtitle 2"/>
          <p:cNvSpPr>
            <a:spLocks noGrp="1"/>
          </p:cNvSpPr>
          <p:nvPr>
            <p:ph type="subTitle" idx="1"/>
          </p:nvPr>
        </p:nvSpPr>
        <p:spPr>
          <a:xfrm>
            <a:off x="2004060" y="3813133"/>
            <a:ext cx="5019620" cy="2387514"/>
          </a:xfrm>
        </p:spPr>
        <p:txBody>
          <a:bodyPr vert="horz" lIns="91440" tIns="45720" rIns="91440" bIns="45720" rtlCol="0" anchor="t">
            <a:normAutofit fontScale="85000" lnSpcReduction="20000"/>
          </a:bodyPr>
          <a:lstStyle/>
          <a:p>
            <a:pPr algn="l"/>
            <a:r>
              <a:rPr lang="en-US" sz="2200" b="1" dirty="0">
                <a:ea typeface="+mn-lt"/>
                <a:cs typeface="+mn-lt"/>
              </a:rPr>
              <a:t>Assignment </a:t>
            </a:r>
            <a:r>
              <a:rPr lang="en-US" sz="2200" b="1" err="1">
                <a:ea typeface="+mn-lt"/>
                <a:cs typeface="+mn-lt"/>
              </a:rPr>
              <a:t>Title:Assessment</a:t>
            </a:r>
            <a:r>
              <a:rPr lang="en-US" sz="2200" b="1" dirty="0">
                <a:ea typeface="+mn-lt"/>
                <a:cs typeface="+mn-lt"/>
              </a:rPr>
              <a:t> component 2:Group presentation</a:t>
            </a:r>
            <a:endParaRPr lang="en-US" b="1" dirty="0">
              <a:ea typeface="Calibri"/>
              <a:cs typeface="Calibri"/>
            </a:endParaRPr>
          </a:p>
          <a:p>
            <a:pPr algn="l"/>
            <a:r>
              <a:rPr lang="en-US" sz="2200" b="1" dirty="0">
                <a:ea typeface="+mn-lt"/>
                <a:cs typeface="+mn-lt"/>
              </a:rPr>
              <a:t>Student name: Keyur Bodar </a:t>
            </a:r>
            <a:endParaRPr lang="en-US" b="1" dirty="0">
              <a:ea typeface="Calibri"/>
              <a:cs typeface="Calibri"/>
            </a:endParaRPr>
          </a:p>
          <a:p>
            <a:pPr algn="l"/>
            <a:r>
              <a:rPr lang="en-US" sz="2200" b="1" dirty="0">
                <a:ea typeface="+mn-lt"/>
                <a:cs typeface="+mn-lt"/>
              </a:rPr>
              <a:t>Student ID:2435243</a:t>
            </a:r>
            <a:endParaRPr lang="en-US" b="1" dirty="0">
              <a:ea typeface="Calibri"/>
              <a:cs typeface="Calibri"/>
            </a:endParaRPr>
          </a:p>
          <a:p>
            <a:pPr algn="l"/>
            <a:r>
              <a:rPr lang="en-US" sz="2200" b="1" dirty="0">
                <a:ea typeface="+mn-lt"/>
                <a:cs typeface="+mn-lt"/>
              </a:rPr>
              <a:t>Module Code:LCMB7023</a:t>
            </a:r>
            <a:endParaRPr lang="en-US" b="1" dirty="0">
              <a:ea typeface="Calibri"/>
              <a:cs typeface="Calibri"/>
            </a:endParaRPr>
          </a:p>
          <a:p>
            <a:pPr algn="l">
              <a:lnSpc>
                <a:spcPct val="90000"/>
              </a:lnSpc>
            </a:pPr>
            <a:r>
              <a:rPr lang="en-US" sz="2200" b="1" dirty="0">
                <a:ea typeface="+mn-lt"/>
                <a:cs typeface="+mn-lt"/>
              </a:rPr>
              <a:t>Lecturer Name/Internal </a:t>
            </a:r>
            <a:r>
              <a:rPr lang="en-US" sz="2200" b="1" err="1">
                <a:ea typeface="+mn-lt"/>
                <a:cs typeface="+mn-lt"/>
              </a:rPr>
              <a:t>Verifier:Hoang</a:t>
            </a:r>
            <a:r>
              <a:rPr lang="en-US" sz="2200" b="1" dirty="0">
                <a:ea typeface="+mn-lt"/>
                <a:cs typeface="+mn-lt"/>
              </a:rPr>
              <a:t> </a:t>
            </a:r>
            <a:r>
              <a:rPr lang="en-US" sz="2200" b="1" err="1">
                <a:ea typeface="+mn-lt"/>
                <a:cs typeface="+mn-lt"/>
              </a:rPr>
              <a:t>Nguyen,Gladius</a:t>
            </a:r>
            <a:r>
              <a:rPr lang="en-US" sz="2200" b="1" dirty="0">
                <a:ea typeface="+mn-lt"/>
                <a:cs typeface="+mn-lt"/>
              </a:rPr>
              <a:t> </a:t>
            </a:r>
            <a:r>
              <a:rPr lang="en-US" sz="2200" b="1" err="1">
                <a:ea typeface="+mn-lt"/>
                <a:cs typeface="+mn-lt"/>
              </a:rPr>
              <a:t>Kulothungan,Vasilios</a:t>
            </a:r>
            <a:r>
              <a:rPr lang="en-US" sz="2200" b="1" dirty="0">
                <a:ea typeface="+mn-lt"/>
                <a:cs typeface="+mn-lt"/>
              </a:rPr>
              <a:t> </a:t>
            </a:r>
            <a:r>
              <a:rPr lang="en-US" sz="2200" b="1" err="1">
                <a:ea typeface="+mn-lt"/>
                <a:cs typeface="+mn-lt"/>
              </a:rPr>
              <a:t>Tavlaridis</a:t>
            </a:r>
            <a:r>
              <a:rPr lang="en-US" sz="2200" b="1" dirty="0">
                <a:ea typeface="+mn-lt"/>
                <a:cs typeface="+mn-lt"/>
              </a:rPr>
              <a:t> </a:t>
            </a:r>
            <a:endParaRPr lang="en-US" b="1">
              <a:ea typeface="+mn-lt"/>
              <a:cs typeface="+mn-lt"/>
            </a:endParaRPr>
          </a:p>
        </p:txBody>
      </p:sp>
      <p:pic>
        <p:nvPicPr>
          <p:cNvPr id="6" name="Picture 5" descr="A person sitting at a desk with a computer and a pen&#10;&#10;AI-generated content may be incorrect.">
            <a:extLst>
              <a:ext uri="{FF2B5EF4-FFF2-40B4-BE49-F238E27FC236}">
                <a16:creationId xmlns:a16="http://schemas.microsoft.com/office/drawing/2014/main" id="{9EE646BB-0722-4088-B138-2F368BF0DA47}"/>
              </a:ext>
            </a:extLst>
          </p:cNvPr>
          <p:cNvPicPr>
            <a:picLocks noChangeAspect="1"/>
          </p:cNvPicPr>
          <p:nvPr/>
        </p:nvPicPr>
        <p:blipFill rotWithShape="1">
          <a:blip r:embed="rId2"/>
          <a:srcRect l="2731" r="17657"/>
          <a:stretch/>
        </p:blipFill>
        <p:spPr>
          <a:xfrm>
            <a:off x="7360158" y="2170028"/>
            <a:ext cx="3065526" cy="2281470"/>
          </a:xfrm>
          <a:prstGeom prst="rect">
            <a:avLst/>
          </a:prstGeom>
        </p:spPr>
      </p:pic>
    </p:spTree>
    <p:extLst>
      <p:ext uri="{BB962C8B-B14F-4D97-AF65-F5344CB8AC3E}">
        <p14:creationId xmlns:p14="http://schemas.microsoft.com/office/powerpoint/2010/main" val="1164422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53369" y="238540"/>
            <a:ext cx="8263890" cy="1434415"/>
          </a:xfrm>
        </p:spPr>
        <p:txBody>
          <a:bodyPr anchor="b">
            <a:normAutofit/>
          </a:bodyPr>
          <a:lstStyle/>
          <a:p>
            <a:pPr>
              <a:lnSpc>
                <a:spcPct val="90000"/>
              </a:lnSpc>
            </a:pPr>
            <a:r>
              <a:rPr lang="en-US" sz="4700" b="1"/>
              <a:t>Overview of Amazon's HR Approach</a:t>
            </a:r>
          </a:p>
        </p:txBody>
      </p:sp>
      <p:sp>
        <p:nvSpPr>
          <p:cNvPr id="3" name="Content Placeholder 2"/>
          <p:cNvSpPr>
            <a:spLocks noGrp="1"/>
          </p:cNvSpPr>
          <p:nvPr>
            <p:ph idx="1"/>
          </p:nvPr>
        </p:nvSpPr>
        <p:spPr>
          <a:xfrm>
            <a:off x="1953369" y="2071316"/>
            <a:ext cx="5035164" cy="4119172"/>
          </a:xfrm>
        </p:spPr>
        <p:txBody>
          <a:bodyPr anchor="t">
            <a:normAutofit/>
          </a:bodyPr>
          <a:lstStyle/>
          <a:p>
            <a:r>
              <a:rPr lang="en-US" sz="2000" b="1" dirty="0"/>
              <a:t>Overview of Amazon's HR Approach</a:t>
            </a:r>
          </a:p>
          <a:p>
            <a:r>
              <a:rPr lang="en-US" sz="2000" dirty="0"/>
              <a:t>Amazon’s HR strategy prioritizes employee development to drive innovation, efficiency, and maintain market leadership.</a:t>
            </a:r>
          </a:p>
          <a:p>
            <a:r>
              <a:rPr lang="en-US" sz="2000" b="1" dirty="0"/>
              <a:t>Training and development programs</a:t>
            </a:r>
          </a:p>
          <a:p>
            <a:r>
              <a:rPr lang="en-US" sz="2000" dirty="0"/>
              <a:t>Amazon scale its workforce globally and stay ahead in e-commerce and technology.</a:t>
            </a:r>
          </a:p>
          <a:p>
            <a:r>
              <a:rPr lang="en-US" sz="2000" b="1" dirty="0"/>
              <a:t>Aim of this presentation: </a:t>
            </a:r>
          </a:p>
          <a:p>
            <a:r>
              <a:rPr lang="en-US" sz="2000" dirty="0"/>
              <a:t>To explore Amazon’s current HR policies on training, the role of line managers in implementing these policies, and their alignment with Amazon's strategic goals.</a:t>
            </a:r>
          </a:p>
        </p:txBody>
      </p:sp>
      <p:pic>
        <p:nvPicPr>
          <p:cNvPr id="4" name="Picture 3">
            <a:extLst>
              <a:ext uri="{FF2B5EF4-FFF2-40B4-BE49-F238E27FC236}">
                <a16:creationId xmlns:a16="http://schemas.microsoft.com/office/drawing/2014/main" id="{5D8A3ECD-C6A9-414A-BE01-2577F62739AC}"/>
              </a:ext>
            </a:extLst>
          </p:cNvPr>
          <p:cNvPicPr>
            <a:picLocks noChangeAspect="1"/>
          </p:cNvPicPr>
          <p:nvPr/>
        </p:nvPicPr>
        <p:blipFill rotWithShape="1">
          <a:blip r:embed="rId2"/>
          <a:srcRect l="5632" r="16080" b="2"/>
          <a:stretch/>
        </p:blipFill>
        <p:spPr>
          <a:xfrm>
            <a:off x="7106098" y="2000205"/>
            <a:ext cx="3275033" cy="2353080"/>
          </a:xfrm>
          <a:prstGeom prst="rect">
            <a:avLst/>
          </a:prstGeom>
        </p:spPr>
      </p:pic>
    </p:spTree>
    <p:extLst>
      <p:ext uri="{BB962C8B-B14F-4D97-AF65-F5344CB8AC3E}">
        <p14:creationId xmlns:p14="http://schemas.microsoft.com/office/powerpoint/2010/main" val="2300932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53369" y="238540"/>
            <a:ext cx="8263890" cy="1434415"/>
          </a:xfrm>
        </p:spPr>
        <p:txBody>
          <a:bodyPr anchor="b">
            <a:normAutofit/>
          </a:bodyPr>
          <a:lstStyle/>
          <a:p>
            <a:pPr>
              <a:lnSpc>
                <a:spcPct val="90000"/>
              </a:lnSpc>
            </a:pPr>
            <a:r>
              <a:rPr lang="en-US" sz="4700" b="1" dirty="0">
                <a:ln w="22225">
                  <a:solidFill>
                    <a:srgbClr val="FFFFFF"/>
                  </a:solidFill>
                </a:ln>
              </a:rPr>
              <a:t>Current HR Policies and Practices at Amazon</a:t>
            </a:r>
          </a:p>
        </p:txBody>
      </p:sp>
      <p:sp>
        <p:nvSpPr>
          <p:cNvPr id="3" name="Content Placeholder 2"/>
          <p:cNvSpPr>
            <a:spLocks noGrp="1"/>
          </p:cNvSpPr>
          <p:nvPr>
            <p:ph idx="1"/>
          </p:nvPr>
        </p:nvSpPr>
        <p:spPr>
          <a:xfrm>
            <a:off x="1953369" y="2071316"/>
            <a:ext cx="5035164" cy="4119172"/>
          </a:xfrm>
        </p:spPr>
        <p:txBody>
          <a:bodyPr anchor="t">
            <a:noAutofit/>
          </a:bodyPr>
          <a:lstStyle/>
          <a:p>
            <a:pPr>
              <a:lnSpc>
                <a:spcPct val="90000"/>
              </a:lnSpc>
            </a:pPr>
            <a:r>
              <a:rPr lang="en-US" sz="1800" b="1" dirty="0"/>
              <a:t>Learning and Development Programs</a:t>
            </a:r>
          </a:p>
          <a:p>
            <a:pPr marL="0" indent="0">
              <a:lnSpc>
                <a:spcPct val="90000"/>
              </a:lnSpc>
              <a:buNone/>
            </a:pPr>
            <a:endParaRPr lang="en-US" sz="1800" b="1" dirty="0"/>
          </a:p>
          <a:p>
            <a:pPr>
              <a:lnSpc>
                <a:spcPct val="90000"/>
              </a:lnSpc>
            </a:pPr>
            <a:r>
              <a:rPr lang="en-US" sz="1800" b="1" dirty="0"/>
              <a:t>Career Choice Program: </a:t>
            </a:r>
            <a:r>
              <a:rPr lang="en-US" sz="1800" dirty="0"/>
              <a:t>Provides up to 95% tuition coverage for courses in high-demand fields. </a:t>
            </a:r>
          </a:p>
          <a:p>
            <a:pPr>
              <a:lnSpc>
                <a:spcPct val="90000"/>
              </a:lnSpc>
            </a:pPr>
            <a:r>
              <a:rPr lang="en-US" sz="1800" b="1" dirty="0"/>
              <a:t>Training and Certification</a:t>
            </a:r>
            <a:r>
              <a:rPr lang="en-US" sz="1800" dirty="0"/>
              <a:t>: </a:t>
            </a:r>
          </a:p>
          <a:p>
            <a:pPr>
              <a:lnSpc>
                <a:spcPct val="90000"/>
              </a:lnSpc>
            </a:pPr>
            <a:r>
              <a:rPr lang="en-US" sz="1800" dirty="0"/>
              <a:t>Focused on cloud computing and tech-related skills to keep employees competitive.</a:t>
            </a:r>
          </a:p>
          <a:p>
            <a:pPr>
              <a:lnSpc>
                <a:spcPct val="90000"/>
              </a:lnSpc>
            </a:pPr>
            <a:r>
              <a:rPr lang="en-US" sz="1800" b="1" dirty="0"/>
              <a:t>Onboarding and New Hire Training: </a:t>
            </a:r>
          </a:p>
          <a:p>
            <a:pPr>
              <a:lnSpc>
                <a:spcPct val="90000"/>
              </a:lnSpc>
            </a:pPr>
            <a:r>
              <a:rPr lang="en-US" sz="1800" dirty="0"/>
              <a:t>Amazon’s robust onboarding program ensures employees understand the company culture and are equipped to succeed in their roles.</a:t>
            </a:r>
          </a:p>
          <a:p>
            <a:pPr>
              <a:lnSpc>
                <a:spcPct val="90000"/>
              </a:lnSpc>
            </a:pPr>
            <a:r>
              <a:rPr lang="en-US" sz="1800" b="1" dirty="0"/>
              <a:t>Leadership Development: </a:t>
            </a:r>
          </a:p>
          <a:p>
            <a:pPr>
              <a:lnSpc>
                <a:spcPct val="90000"/>
              </a:lnSpc>
            </a:pPr>
            <a:r>
              <a:rPr lang="en-US" sz="1800" dirty="0"/>
              <a:t>Training is provided at all levels, with a focus on building leadership qualities aligned with Amazon’s corporate culture.</a:t>
            </a:r>
          </a:p>
        </p:txBody>
      </p:sp>
      <p:pic>
        <p:nvPicPr>
          <p:cNvPr id="2052" name="Picture 4" descr="Amazon Fulfillment's Career Choice Program - About Amazon Singapore">
            <a:extLst>
              <a:ext uri="{FF2B5EF4-FFF2-40B4-BE49-F238E27FC236}">
                <a16:creationId xmlns:a16="http://schemas.microsoft.com/office/drawing/2014/main" id="{C17EA03A-C7FD-44BD-B5C6-E188FC9ED5D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039" t="-1" r="9708" b="-3"/>
          <a:stretch/>
        </p:blipFill>
        <p:spPr bwMode="auto">
          <a:xfrm>
            <a:off x="7280743" y="2093976"/>
            <a:ext cx="3190275" cy="3329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1505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06704" y="291949"/>
            <a:ext cx="3792073" cy="1616203"/>
          </a:xfrm>
        </p:spPr>
        <p:txBody>
          <a:bodyPr anchor="b">
            <a:normAutofit/>
          </a:bodyPr>
          <a:lstStyle/>
          <a:p>
            <a:r>
              <a:rPr lang="en-US" sz="2800" b="1" dirty="0"/>
              <a:t>The Role of Line Managers in Implementation</a:t>
            </a:r>
          </a:p>
        </p:txBody>
      </p:sp>
      <p:sp>
        <p:nvSpPr>
          <p:cNvPr id="3" name="Content Placeholder 2"/>
          <p:cNvSpPr>
            <a:spLocks noGrp="1"/>
          </p:cNvSpPr>
          <p:nvPr>
            <p:ph idx="1"/>
          </p:nvPr>
        </p:nvSpPr>
        <p:spPr>
          <a:xfrm>
            <a:off x="1910743" y="2192817"/>
            <a:ext cx="8370515" cy="3447832"/>
          </a:xfrm>
        </p:spPr>
        <p:txBody>
          <a:bodyPr anchor="t">
            <a:noAutofit/>
          </a:bodyPr>
          <a:lstStyle/>
          <a:p>
            <a:pPr>
              <a:lnSpc>
                <a:spcPct val="90000"/>
              </a:lnSpc>
            </a:pPr>
            <a:r>
              <a:rPr lang="en-US" sz="1800" b="1" dirty="0"/>
              <a:t>Line Managers as Key Implementers:</a:t>
            </a:r>
          </a:p>
          <a:p>
            <a:pPr>
              <a:lnSpc>
                <a:spcPct val="90000"/>
              </a:lnSpc>
            </a:pPr>
            <a:r>
              <a:rPr lang="en-US" sz="1800" dirty="0"/>
              <a:t>Line managers ensure Amazon's training programs are effectively implemented within their teams.</a:t>
            </a:r>
          </a:p>
          <a:p>
            <a:pPr>
              <a:lnSpc>
                <a:spcPct val="90000"/>
              </a:lnSpc>
            </a:pPr>
            <a:r>
              <a:rPr lang="en-US" sz="1800" b="1" dirty="0"/>
              <a:t>Identifying Training Needs: </a:t>
            </a:r>
          </a:p>
          <a:p>
            <a:pPr>
              <a:lnSpc>
                <a:spcPct val="90000"/>
              </a:lnSpc>
            </a:pPr>
            <a:r>
              <a:rPr lang="en-US" sz="1800" dirty="0"/>
              <a:t>Managers assess performance data and identify skill gaps within teams.</a:t>
            </a:r>
          </a:p>
          <a:p>
            <a:pPr>
              <a:lnSpc>
                <a:spcPct val="90000"/>
              </a:lnSpc>
            </a:pPr>
            <a:r>
              <a:rPr lang="en-US" sz="1800" b="1" dirty="0"/>
              <a:t>Facilitating Training: </a:t>
            </a:r>
          </a:p>
          <a:p>
            <a:pPr>
              <a:lnSpc>
                <a:spcPct val="90000"/>
              </a:lnSpc>
            </a:pPr>
            <a:r>
              <a:rPr lang="en-US" sz="1800" dirty="0"/>
              <a:t>Managers guide employees to appropriate training resources, ensuring engagement with learning platforms.</a:t>
            </a:r>
          </a:p>
          <a:p>
            <a:pPr>
              <a:lnSpc>
                <a:spcPct val="90000"/>
              </a:lnSpc>
            </a:pPr>
            <a:r>
              <a:rPr lang="en-US" sz="1800" b="1" dirty="0"/>
              <a:t>Mentorship and Support: </a:t>
            </a:r>
          </a:p>
          <a:p>
            <a:pPr>
              <a:lnSpc>
                <a:spcPct val="90000"/>
              </a:lnSpc>
            </a:pPr>
            <a:r>
              <a:rPr lang="en-US" sz="1800" dirty="0"/>
              <a:t>At Amazon managers mentor employees, applying the skills learned in training to real work situations.</a:t>
            </a:r>
          </a:p>
          <a:p>
            <a:pPr>
              <a:lnSpc>
                <a:spcPct val="90000"/>
              </a:lnSpc>
            </a:pPr>
            <a:r>
              <a:rPr lang="en-US" sz="1800" b="1" dirty="0"/>
              <a:t>Performance Monitoring: </a:t>
            </a:r>
          </a:p>
          <a:p>
            <a:pPr>
              <a:lnSpc>
                <a:spcPct val="90000"/>
              </a:lnSpc>
            </a:pPr>
            <a:r>
              <a:rPr lang="en-US" sz="1800" dirty="0"/>
              <a:t>Line managers track the effectiveness of training through performance metrics and provide feedback to help employees improve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500"/>
                                        <p:tgtEl>
                                          <p:spTgt spid="3">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9" end="9"/>
                                            </p:txEl>
                                          </p:spTgt>
                                        </p:tgtEl>
                                        <p:attrNameLst>
                                          <p:attrName>style.visibility</p:attrName>
                                        </p:attrNameLst>
                                      </p:cBhvr>
                                      <p:to>
                                        <p:strVal val="visible"/>
                                      </p:to>
                                    </p:set>
                                    <p:animEffect transition="in" filter="fade">
                                      <p:cBhvr>
                                        <p:cTn id="5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53369" y="238540"/>
            <a:ext cx="8263890" cy="1434415"/>
          </a:xfrm>
        </p:spPr>
        <p:txBody>
          <a:bodyPr anchor="b">
            <a:normAutofit/>
          </a:bodyPr>
          <a:lstStyle/>
          <a:p>
            <a:pPr>
              <a:lnSpc>
                <a:spcPct val="90000"/>
              </a:lnSpc>
            </a:pPr>
            <a:r>
              <a:rPr lang="en-US" sz="4700" b="1" dirty="0"/>
              <a:t>Amazon’s Leadership Development</a:t>
            </a:r>
          </a:p>
        </p:txBody>
      </p:sp>
      <p:sp>
        <p:nvSpPr>
          <p:cNvPr id="3" name="Content Placeholder 2"/>
          <p:cNvSpPr>
            <a:spLocks noGrp="1"/>
          </p:cNvSpPr>
          <p:nvPr>
            <p:ph idx="1"/>
          </p:nvPr>
        </p:nvSpPr>
        <p:spPr>
          <a:xfrm>
            <a:off x="1953369" y="2071316"/>
            <a:ext cx="5035164" cy="4119172"/>
          </a:xfrm>
        </p:spPr>
        <p:txBody>
          <a:bodyPr anchor="t">
            <a:noAutofit/>
          </a:bodyPr>
          <a:lstStyle/>
          <a:p>
            <a:r>
              <a:rPr lang="en-US" sz="2000" b="1" dirty="0"/>
              <a:t>Leadership Principles as a Training Tool</a:t>
            </a:r>
          </a:p>
          <a:p>
            <a:r>
              <a:rPr lang="en-US" sz="2000" dirty="0"/>
              <a:t>Amazon’s Leadership Principles are integral to its training programs. These principles guide decision-making, behavior, and leadership development at all levels.</a:t>
            </a:r>
          </a:p>
          <a:p>
            <a:r>
              <a:rPr lang="en-US" sz="2000" b="1" dirty="0"/>
              <a:t>Example: </a:t>
            </a:r>
          </a:p>
          <a:p>
            <a:r>
              <a:rPr lang="en-US" sz="2000" dirty="0"/>
              <a:t>The principle “Hire and Develop the Best” reflects Amazon’s commitment to continuous employee development and training.</a:t>
            </a:r>
          </a:p>
          <a:p>
            <a:r>
              <a:rPr lang="en-US" sz="2000" dirty="0"/>
              <a:t>Line managers are responsible for ensuring these principles are incorporated into daily practices and leadership styles.</a:t>
            </a:r>
          </a:p>
        </p:txBody>
      </p:sp>
      <p:pic>
        <p:nvPicPr>
          <p:cNvPr id="3076" name="Picture 4" descr="16 Amazon Leadership Principles Explained | JD Meier">
            <a:extLst>
              <a:ext uri="{FF2B5EF4-FFF2-40B4-BE49-F238E27FC236}">
                <a16:creationId xmlns:a16="http://schemas.microsoft.com/office/drawing/2014/main" id="{4E86B448-1EE7-4CAC-8457-08F0F166825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934" r="5575" b="2"/>
          <a:stretch/>
        </p:blipFill>
        <p:spPr bwMode="auto">
          <a:xfrm>
            <a:off x="7417902" y="2093976"/>
            <a:ext cx="2945299"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7861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433608" y="176868"/>
            <a:ext cx="5565960" cy="1418851"/>
          </a:xfrm>
        </p:spPr>
        <p:txBody>
          <a:bodyPr>
            <a:normAutofit/>
          </a:bodyPr>
          <a:lstStyle/>
          <a:p>
            <a:pPr>
              <a:lnSpc>
                <a:spcPct val="90000"/>
              </a:lnSpc>
            </a:pPr>
            <a:r>
              <a:rPr lang="en-US" sz="3100" b="1" dirty="0"/>
              <a:t>Strategic Alignment of HR Practices with Company Goals </a:t>
            </a:r>
          </a:p>
        </p:txBody>
      </p:sp>
      <p:pic>
        <p:nvPicPr>
          <p:cNvPr id="4098" name="Picture 2" descr="Aligning HR Strategy with Business Strategy: The Critical Role of HR &amp;  Leadership, Strategic Alignment, and">
            <a:extLst>
              <a:ext uri="{FF2B5EF4-FFF2-40B4-BE49-F238E27FC236}">
                <a16:creationId xmlns:a16="http://schemas.microsoft.com/office/drawing/2014/main" id="{98A93C5E-B3FA-44B1-8635-CB955D4B45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2174" r="20200"/>
          <a:stretch>
            <a:fillRect/>
          </a:stretch>
        </p:blipFill>
        <p:spPr bwMode="auto">
          <a:xfrm>
            <a:off x="1524020" y="10"/>
            <a:ext cx="269835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320988" y="1613647"/>
            <a:ext cx="5988425" cy="4706470"/>
          </a:xfrm>
        </p:spPr>
        <p:txBody>
          <a:bodyPr>
            <a:noAutofit/>
          </a:bodyPr>
          <a:lstStyle/>
          <a:p>
            <a:pPr marL="0" indent="0" algn="just">
              <a:lnSpc>
                <a:spcPct val="90000"/>
              </a:lnSpc>
              <a:buNone/>
            </a:pPr>
            <a:r>
              <a:rPr lang="en-US" sz="1800" b="1" dirty="0"/>
              <a:t>Training and Amazon’s Strategic Vision</a:t>
            </a:r>
          </a:p>
          <a:p>
            <a:pPr algn="just">
              <a:lnSpc>
                <a:spcPct val="90000"/>
              </a:lnSpc>
            </a:pPr>
            <a:r>
              <a:rPr lang="en-US" sz="1800" b="1" dirty="0"/>
              <a:t>Supporting Innovation: </a:t>
            </a:r>
          </a:p>
          <a:p>
            <a:pPr algn="just">
              <a:lnSpc>
                <a:spcPct val="90000"/>
              </a:lnSpc>
            </a:pPr>
            <a:r>
              <a:rPr lang="en-US" sz="1800" dirty="0"/>
              <a:t>Training programs, especially in technology, align with Amazon's goal of leadership in cloud computing and tech innovation.</a:t>
            </a:r>
          </a:p>
          <a:p>
            <a:pPr algn="just">
              <a:lnSpc>
                <a:spcPct val="90000"/>
              </a:lnSpc>
            </a:pPr>
            <a:r>
              <a:rPr lang="en-US" sz="1800" b="1" dirty="0"/>
              <a:t>Sustainability Focus: </a:t>
            </a:r>
          </a:p>
          <a:p>
            <a:pPr algn="just">
              <a:lnSpc>
                <a:spcPct val="90000"/>
              </a:lnSpc>
            </a:pPr>
            <a:r>
              <a:rPr lang="en-US" sz="1800" dirty="0"/>
              <a:t>Amazon’s training programs help employees understand and contribute to the company’s sustainability efforts.</a:t>
            </a:r>
          </a:p>
          <a:p>
            <a:pPr algn="just">
              <a:lnSpc>
                <a:spcPct val="90000"/>
              </a:lnSpc>
            </a:pPr>
            <a:r>
              <a:rPr lang="en-US" sz="1800" b="1" dirty="0"/>
              <a:t>Customer-Centric Culture: </a:t>
            </a:r>
          </a:p>
          <a:p>
            <a:pPr algn="just">
              <a:lnSpc>
                <a:spcPct val="90000"/>
              </a:lnSpc>
            </a:pPr>
            <a:r>
              <a:rPr lang="en-US" sz="1800" dirty="0"/>
              <a:t>Employee training is aligned with the company’s customer-first mindset, ensuring all employees understand their role in delivering exceptional service.</a:t>
            </a:r>
          </a:p>
          <a:p>
            <a:pPr algn="just">
              <a:lnSpc>
                <a:spcPct val="90000"/>
              </a:lnSpc>
            </a:pPr>
            <a:r>
              <a:rPr lang="en-US" sz="1800" b="1" dirty="0"/>
              <a:t>Global Workforce Adaptability: </a:t>
            </a:r>
          </a:p>
          <a:p>
            <a:pPr algn="just">
              <a:lnSpc>
                <a:spcPct val="90000"/>
              </a:lnSpc>
            </a:pPr>
            <a:r>
              <a:rPr lang="en-US" sz="1800" dirty="0"/>
              <a:t>As Amazon expands internationally, training ensures employees are prepared to work across diverse cultures and markets.</a:t>
            </a:r>
          </a:p>
        </p:txBody>
      </p:sp>
    </p:spTree>
  </p:cSld>
  <p:clrMapOvr>
    <a:masterClrMapping/>
  </p:clrMapOvr>
  <mc:AlternateContent xmlns:mc="http://schemas.openxmlformats.org/markup-compatibility/2006">
    <mc:Choice xmlns:p14="http://schemas.microsoft.com/office/powerpoint/2010/main" Requires="p14">
      <p:transition spd="slow" p14:dur="2000" advTm="24125"/>
    </mc:Choice>
    <mc:Fallback>
      <p:transition spd="slow" advTm="2412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52650" y="401222"/>
            <a:ext cx="7886700" cy="1348065"/>
          </a:xfrm>
        </p:spPr>
        <p:txBody>
          <a:bodyPr>
            <a:normAutofit/>
          </a:bodyPr>
          <a:lstStyle/>
          <a:p>
            <a:r>
              <a:rPr lang="en-US" sz="4700" b="1" dirty="0">
                <a:solidFill>
                  <a:srgbClr val="FFFFFF"/>
                </a:solidFill>
              </a:rPr>
              <a:t>Summary of Key Points</a:t>
            </a:r>
          </a:p>
        </p:txBody>
      </p:sp>
      <p:sp>
        <p:nvSpPr>
          <p:cNvPr id="3" name="Content Placeholder 2"/>
          <p:cNvSpPr>
            <a:spLocks noGrp="1"/>
          </p:cNvSpPr>
          <p:nvPr>
            <p:ph idx="1"/>
          </p:nvPr>
        </p:nvSpPr>
        <p:spPr>
          <a:xfrm>
            <a:off x="2152650" y="2586789"/>
            <a:ext cx="7886700" cy="3590174"/>
          </a:xfrm>
        </p:spPr>
        <p:txBody>
          <a:bodyPr>
            <a:normAutofit/>
          </a:bodyPr>
          <a:lstStyle/>
          <a:p>
            <a:pPr>
              <a:lnSpc>
                <a:spcPct val="90000"/>
              </a:lnSpc>
            </a:pPr>
            <a:r>
              <a:rPr lang="en-US" sz="1800" b="1" dirty="0"/>
              <a:t>Amazon’s commitment </a:t>
            </a:r>
          </a:p>
          <a:p>
            <a:pPr>
              <a:lnSpc>
                <a:spcPct val="90000"/>
              </a:lnSpc>
            </a:pPr>
            <a:r>
              <a:rPr lang="en-US" sz="1800" dirty="0"/>
              <a:t>Continuous employee development through various learning programs helps foster innovation and supports strategic objectives.</a:t>
            </a:r>
          </a:p>
          <a:p>
            <a:pPr>
              <a:lnSpc>
                <a:spcPct val="90000"/>
              </a:lnSpc>
            </a:pPr>
            <a:r>
              <a:rPr lang="en-US" sz="1800" b="1" dirty="0"/>
              <a:t>Line managers </a:t>
            </a:r>
          </a:p>
          <a:p>
            <a:pPr>
              <a:lnSpc>
                <a:spcPct val="90000"/>
              </a:lnSpc>
            </a:pPr>
            <a:r>
              <a:rPr lang="en-US" sz="1800" dirty="0"/>
              <a:t>Crucial role in implementing training policies, ensuring alignment with organizational goals, and fostering employee growth.</a:t>
            </a:r>
          </a:p>
          <a:p>
            <a:pPr>
              <a:lnSpc>
                <a:spcPct val="90000"/>
              </a:lnSpc>
            </a:pPr>
            <a:r>
              <a:rPr lang="en-US" sz="1800" b="1" dirty="0"/>
              <a:t>Amazon's HR </a:t>
            </a:r>
          </a:p>
          <a:p>
            <a:pPr>
              <a:lnSpc>
                <a:spcPct val="90000"/>
              </a:lnSpc>
            </a:pPr>
            <a:r>
              <a:rPr lang="en-US" sz="1800" dirty="0"/>
              <a:t>Training strategies are fully aligned with its business strategy, driving performance, innovation, and sustainability.</a:t>
            </a:r>
          </a:p>
          <a:p>
            <a:pPr>
              <a:lnSpc>
                <a:spcPct val="90000"/>
              </a:lnSpc>
            </a:pPr>
            <a:r>
              <a:rPr lang="en-US" sz="1800" b="1" dirty="0"/>
              <a:t>Final Thought: </a:t>
            </a:r>
          </a:p>
          <a:p>
            <a:pPr>
              <a:lnSpc>
                <a:spcPct val="90000"/>
              </a:lnSpc>
            </a:pPr>
            <a:r>
              <a:rPr lang="en-US" sz="1800" dirty="0"/>
              <a:t>By prioritizing employee development, Amazon ensures its workforce remains agile, competitive, and ready to meet the challenges of a global market.</a:t>
            </a:r>
          </a:p>
        </p:txBody>
      </p:sp>
    </p:spTree>
  </p:cSld>
  <p:clrMapOvr>
    <a:masterClrMapping/>
  </p:clrMapOvr>
  <mc:AlternateContent xmlns:mc="http://schemas.openxmlformats.org/markup-compatibility/2006">
    <mc:Choice xmlns:p14="http://schemas.microsoft.com/office/powerpoint/2010/main" Requires="p14">
      <p:transition spd="slow" p14:dur="2000" advTm="179"/>
    </mc:Choice>
    <mc:Fallback>
      <p:transition spd="slow" advTm="17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D960C-4EC6-48C9-A1D8-4BA1EB6B986C}"/>
              </a:ext>
            </a:extLst>
          </p:cNvPr>
          <p:cNvSpPr>
            <a:spLocks noGrp="1"/>
          </p:cNvSpPr>
          <p:nvPr>
            <p:ph type="title"/>
          </p:nvPr>
        </p:nvSpPr>
        <p:spPr/>
        <p:txBody>
          <a:bodyPr>
            <a:normAutofit/>
          </a:bodyPr>
          <a:lstStyle/>
          <a:p>
            <a:r>
              <a:rPr lang="en-US" sz="44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US" dirty="0"/>
          </a:p>
        </p:txBody>
      </p:sp>
      <p:sp>
        <p:nvSpPr>
          <p:cNvPr id="3" name="Content Placeholder 2">
            <a:extLst>
              <a:ext uri="{FF2B5EF4-FFF2-40B4-BE49-F238E27FC236}">
                <a16:creationId xmlns:a16="http://schemas.microsoft.com/office/drawing/2014/main" id="{59782C3E-E0C2-4C2D-AE76-662E2FE0486D}"/>
              </a:ext>
            </a:extLst>
          </p:cNvPr>
          <p:cNvSpPr>
            <a:spLocks noGrp="1"/>
          </p:cNvSpPr>
          <p:nvPr>
            <p:ph idx="1"/>
          </p:nvPr>
        </p:nvSpPr>
        <p:spPr>
          <a:xfrm>
            <a:off x="3666565" y="1323975"/>
            <a:ext cx="5172636" cy="4914900"/>
          </a:xfrm>
        </p:spPr>
        <p:txBody>
          <a:bodyPr>
            <a:noAutofit/>
          </a:bodyPr>
          <a:lstStyle/>
          <a:p>
            <a:pPr marL="0" indent="0">
              <a:buNone/>
            </a:pPr>
            <a:r>
              <a:rPr lang="en-US" sz="1100" dirty="0"/>
              <a:t>Amazon. (2025a). 8 free skills training programs for Amazon employees. Available from https://www.aboutamazon.com/news/workplace/our-upskilling-2025-programs [Accessed 29 November 2025].</a:t>
            </a:r>
          </a:p>
          <a:p>
            <a:pPr marL="0" indent="0">
              <a:buNone/>
            </a:pPr>
            <a:r>
              <a:rPr lang="en-US" sz="1100" dirty="0"/>
              <a:t>Amazon. (2025b). Amazon’s Leadership Principles. Available from https://www.aboutamazon.com/about-us/leadership-principles [Accessed 29 November 2025].</a:t>
            </a:r>
          </a:p>
          <a:p>
            <a:pPr marL="0" indent="0">
              <a:buNone/>
            </a:pPr>
            <a:r>
              <a:rPr lang="en-US" sz="1100" dirty="0"/>
              <a:t>Amazon. (2025c). AWS Training and Certification. Available from https://aws.amazon.com/training/ [Accessed 29 November 2025].</a:t>
            </a:r>
          </a:p>
          <a:p>
            <a:pPr marL="0" indent="0">
              <a:buNone/>
            </a:pPr>
            <a:r>
              <a:rPr lang="en-US" sz="1100" dirty="0" err="1"/>
              <a:t>Kelk</a:t>
            </a:r>
            <a:r>
              <a:rPr lang="en-US" sz="1100" dirty="0"/>
              <a:t>, P. (2023). Amazon’s Human Resource Strategy: Recruitment, Selection, and Legal Compliance. Available from https://www.researchgate.net/publication/387021102_Amazon%27s_Human_Resource_Strategy_Recruitment_Selection_and_Legal_Compliance?channel=doi&amp;linkId=675c3a2ada24c8537c6c0132&amp;showFulltext=true [Accessed 29 November 2025].</a:t>
            </a:r>
          </a:p>
          <a:p>
            <a:pPr marL="0" indent="0">
              <a:buNone/>
            </a:pPr>
            <a:r>
              <a:rPr lang="en-US" sz="1100" dirty="0"/>
              <a:t>Peter </a:t>
            </a:r>
            <a:r>
              <a:rPr lang="en-US" sz="1100" dirty="0" err="1"/>
              <a:t>Kelk</a:t>
            </a:r>
            <a:r>
              <a:rPr lang="en-US" sz="1100" dirty="0"/>
              <a:t>. (2023). Amazon’s Human Resource Management Strategies: Performance, Training, and Rewards. </a:t>
            </a:r>
            <a:r>
              <a:rPr lang="en-US" sz="1100" dirty="0" err="1"/>
              <a:t>Researcgate</a:t>
            </a:r>
            <a:r>
              <a:rPr lang="en-US" sz="1100" dirty="0"/>
              <a:t>. Available from https://www.researchgate.net/publication/387021275_Amazon’s_Human_Resource_Management_Strategies_Performance_Training_and_Rewards [Accessed 29 November 2025].</a:t>
            </a:r>
          </a:p>
          <a:p>
            <a:pPr marL="0" indent="0">
              <a:buNone/>
            </a:pPr>
            <a:r>
              <a:rPr lang="en-US" sz="1100" dirty="0"/>
              <a:t>Shankar, S. (2025). A STUDY ON AMAZON’S DIGITAL SKILLS REVOLUTION: EMPOWERING EMPLOYEES THROUGH UPSKILLING 2025.</a:t>
            </a:r>
          </a:p>
          <a:p>
            <a:pPr marL="0" indent="0">
              <a:buNone/>
            </a:pPr>
            <a:r>
              <a:rPr lang="en-US" sz="1100" dirty="0"/>
              <a:t>Wang, Y. (2024). Research on Amazons Management Style and Its Effect on Workplace Environment and Efficiency in United States of America. Advances in Economics, Management and Political Sciences, 92 (1), 357–363. Available from https://doi.org/10.54254/2754-1169/92/20231075.</a:t>
            </a:r>
          </a:p>
          <a:p>
            <a:pPr marL="0" indent="0">
              <a:buNone/>
            </a:pPr>
            <a:endParaRPr lang="en-US" sz="1100" dirty="0"/>
          </a:p>
          <a:p>
            <a:pPr marL="0" indent="0">
              <a:buNone/>
            </a:pPr>
            <a:endParaRPr lang="en-US" sz="1100" dirty="0"/>
          </a:p>
        </p:txBody>
      </p:sp>
    </p:spTree>
    <p:extLst>
      <p:ext uri="{BB962C8B-B14F-4D97-AF65-F5344CB8AC3E}">
        <p14:creationId xmlns:p14="http://schemas.microsoft.com/office/powerpoint/2010/main" val="39490643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8C1475-E88F-B640-0A43-F353500F67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B90B62-9EEE-FA9A-2D95-56E7B002333A}"/>
              </a:ext>
            </a:extLst>
          </p:cNvPr>
          <p:cNvSpPr>
            <a:spLocks noGrp="1"/>
          </p:cNvSpPr>
          <p:nvPr>
            <p:ph type="ctrTitle"/>
          </p:nvPr>
        </p:nvSpPr>
        <p:spPr/>
        <p:txBody>
          <a:bodyPr>
            <a:normAutofit fontScale="90000"/>
          </a:bodyPr>
          <a:lstStyle/>
          <a:p>
            <a:r>
              <a:rPr lang="en-GB" dirty="0">
                <a:ea typeface="+mj-lt"/>
                <a:cs typeface="+mj-lt"/>
              </a:rPr>
              <a:t>LCMB7023</a:t>
            </a:r>
            <a:br>
              <a:rPr lang="en-GB" b="1" dirty="0"/>
            </a:br>
            <a:r>
              <a:rPr lang="en-GB" dirty="0">
                <a:ea typeface="+mj-lt"/>
                <a:cs typeface="+mj-lt"/>
              </a:rPr>
              <a:t>Human Capital Management</a:t>
            </a:r>
            <a:br>
              <a:rPr lang="en-GB" b="1" dirty="0"/>
            </a:br>
            <a:r>
              <a:rPr lang="en-GB" dirty="0">
                <a:ea typeface="+mj-lt"/>
                <a:cs typeface="+mj-lt"/>
              </a:rPr>
              <a:t>Assessment component 2: Group presentation</a:t>
            </a:r>
            <a:endParaRPr lang="en-GB" b="1" dirty="0"/>
          </a:p>
        </p:txBody>
      </p:sp>
      <p:sp>
        <p:nvSpPr>
          <p:cNvPr id="3" name="Subtitle 2">
            <a:extLst>
              <a:ext uri="{FF2B5EF4-FFF2-40B4-BE49-F238E27FC236}">
                <a16:creationId xmlns:a16="http://schemas.microsoft.com/office/drawing/2014/main" id="{F7D3CF61-0C89-C5E8-7DF4-E889F991EFEC}"/>
              </a:ext>
            </a:extLst>
          </p:cNvPr>
          <p:cNvSpPr>
            <a:spLocks noGrp="1"/>
          </p:cNvSpPr>
          <p:nvPr>
            <p:ph type="subTitle" idx="1"/>
          </p:nvPr>
        </p:nvSpPr>
        <p:spPr>
          <a:xfrm>
            <a:off x="1524000" y="3602038"/>
            <a:ext cx="9491382" cy="2552232"/>
          </a:xfrm>
        </p:spPr>
        <p:txBody>
          <a:bodyPr vert="horz" lIns="91440" tIns="45720" rIns="91440" bIns="45720" rtlCol="0" anchor="t">
            <a:normAutofit/>
          </a:bodyPr>
          <a:lstStyle/>
          <a:p>
            <a:r>
              <a:rPr lang="en-GB" dirty="0"/>
              <a:t>Student </a:t>
            </a:r>
            <a:r>
              <a:rPr lang="en-GB" err="1"/>
              <a:t>Name:Luca</a:t>
            </a:r>
            <a:r>
              <a:rPr lang="en-GB" dirty="0"/>
              <a:t> Gerardi </a:t>
            </a:r>
          </a:p>
          <a:p>
            <a:r>
              <a:rPr lang="en-GB" dirty="0"/>
              <a:t>Student ID: 2219573</a:t>
            </a:r>
            <a:endParaRPr lang="en-GB" dirty="0">
              <a:ea typeface="+mn-lt"/>
              <a:cs typeface="+mn-lt"/>
            </a:endParaRPr>
          </a:p>
          <a:p>
            <a:r>
              <a:rPr lang="en-GB" dirty="0"/>
              <a:t>Assignment Title :Training and </a:t>
            </a:r>
            <a:r>
              <a:rPr lang="en-GB" dirty="0" err="1"/>
              <a:t>Development,DEI</a:t>
            </a:r>
            <a:r>
              <a:rPr lang="en-GB" dirty="0"/>
              <a:t> at Amazon</a:t>
            </a:r>
          </a:p>
          <a:p>
            <a:r>
              <a:rPr lang="en-GB" dirty="0"/>
              <a:t>Lecturer Name/Internal </a:t>
            </a:r>
            <a:r>
              <a:rPr lang="en-GB" dirty="0" err="1"/>
              <a:t>Verifier:</a:t>
            </a:r>
            <a:r>
              <a:rPr lang="en-GB" dirty="0" err="1">
                <a:ea typeface="+mn-lt"/>
                <a:cs typeface="+mn-lt"/>
              </a:rPr>
              <a:t>Hoang</a:t>
            </a:r>
            <a:r>
              <a:rPr lang="en-GB" dirty="0">
                <a:ea typeface="+mn-lt"/>
                <a:cs typeface="+mn-lt"/>
              </a:rPr>
              <a:t> </a:t>
            </a:r>
            <a:r>
              <a:rPr lang="en-GB" dirty="0" err="1">
                <a:ea typeface="+mn-lt"/>
                <a:cs typeface="+mn-lt"/>
              </a:rPr>
              <a:t>Nguyen,Gladius</a:t>
            </a:r>
            <a:r>
              <a:rPr lang="en-GB" dirty="0">
                <a:ea typeface="+mn-lt"/>
                <a:cs typeface="+mn-lt"/>
              </a:rPr>
              <a:t> </a:t>
            </a:r>
            <a:r>
              <a:rPr lang="en-GB" dirty="0" err="1">
                <a:ea typeface="+mn-lt"/>
                <a:cs typeface="+mn-lt"/>
              </a:rPr>
              <a:t>Kulothungan,Vasilios</a:t>
            </a:r>
            <a:r>
              <a:rPr lang="en-GB" dirty="0">
                <a:ea typeface="+mn-lt"/>
                <a:cs typeface="+mn-lt"/>
              </a:rPr>
              <a:t> </a:t>
            </a:r>
            <a:r>
              <a:rPr lang="en-GB" dirty="0" err="1">
                <a:ea typeface="+mn-lt"/>
                <a:cs typeface="+mn-lt"/>
              </a:rPr>
              <a:t>Tavlaridis</a:t>
            </a:r>
            <a:r>
              <a:rPr lang="en-GB" dirty="0">
                <a:ea typeface="+mn-lt"/>
                <a:cs typeface="+mn-lt"/>
              </a:rPr>
              <a:t> </a:t>
            </a:r>
          </a:p>
          <a:p>
            <a:endParaRPr lang="en-GB" dirty="0"/>
          </a:p>
          <a:p>
            <a:endParaRPr lang="en-GB" dirty="0"/>
          </a:p>
        </p:txBody>
      </p:sp>
    </p:spTree>
    <p:extLst>
      <p:ext uri="{BB962C8B-B14F-4D97-AF65-F5344CB8AC3E}">
        <p14:creationId xmlns:p14="http://schemas.microsoft.com/office/powerpoint/2010/main" val="2983587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45144A-63C5-D2FA-180C-76B14A490D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DDBA49-737C-3BBC-4BAE-280CDBCD9342}"/>
              </a:ext>
            </a:extLst>
          </p:cNvPr>
          <p:cNvSpPr>
            <a:spLocks noGrp="1"/>
          </p:cNvSpPr>
          <p:nvPr>
            <p:ph type="title"/>
          </p:nvPr>
        </p:nvSpPr>
        <p:spPr>
          <a:xfrm>
            <a:off x="838200" y="723713"/>
            <a:ext cx="10515600" cy="3252974"/>
          </a:xfrm>
        </p:spPr>
        <p:txBody>
          <a:bodyPr vert="horz" lIns="91440" tIns="45720" rIns="91440" bIns="45720" rtlCol="0" anchor="ctr">
            <a:noAutofit/>
          </a:bodyPr>
          <a:lstStyle/>
          <a:p>
            <a:pPr>
              <a:spcBef>
                <a:spcPts val="1000"/>
              </a:spcBef>
            </a:pPr>
            <a:br>
              <a:rPr lang="en-GB" sz="4700" b="1" dirty="0">
                <a:latin typeface="Aptos"/>
              </a:rPr>
            </a:br>
            <a:r>
              <a:rPr lang="en-GB" sz="4700" b="1" dirty="0">
                <a:latin typeface="Aptos"/>
              </a:rPr>
              <a:t>DIVERSITY,EQUITY AND INCLUSION (DEI) AT AMAZON</a:t>
            </a:r>
            <a:endParaRPr lang="en-GB" sz="4700" dirty="0">
              <a:latin typeface="Aptos"/>
            </a:endParaRPr>
          </a:p>
          <a:p>
            <a:endParaRPr lang="en-GB" dirty="0"/>
          </a:p>
        </p:txBody>
      </p:sp>
    </p:spTree>
    <p:extLst>
      <p:ext uri="{BB962C8B-B14F-4D97-AF65-F5344CB8AC3E}">
        <p14:creationId xmlns:p14="http://schemas.microsoft.com/office/powerpoint/2010/main" val="22465316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98697B-C723-ADF2-05E3-B5638CBB12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FFD33A-2CA5-4EBB-1747-92A62D2A2267}"/>
              </a:ext>
            </a:extLst>
          </p:cNvPr>
          <p:cNvSpPr>
            <a:spLocks noGrp="1"/>
          </p:cNvSpPr>
          <p:nvPr>
            <p:ph type="title"/>
          </p:nvPr>
        </p:nvSpPr>
        <p:spPr>
          <a:xfrm>
            <a:off x="838200" y="365125"/>
            <a:ext cx="10515600" cy="1067828"/>
          </a:xfrm>
        </p:spPr>
        <p:txBody>
          <a:bodyPr/>
          <a:lstStyle/>
          <a:p>
            <a:r>
              <a:rPr lang="en-US" sz="4700" b="1" dirty="0"/>
              <a:t>Overview of Amazon's HR Approach</a:t>
            </a:r>
            <a:endParaRPr lang="en-US" dirty="0"/>
          </a:p>
        </p:txBody>
      </p:sp>
      <p:sp>
        <p:nvSpPr>
          <p:cNvPr id="3" name="Content Placeholder 2">
            <a:extLst>
              <a:ext uri="{FF2B5EF4-FFF2-40B4-BE49-F238E27FC236}">
                <a16:creationId xmlns:a16="http://schemas.microsoft.com/office/drawing/2014/main" id="{10954027-B4D1-9FAB-17D3-BC77DF9DF3CD}"/>
              </a:ext>
            </a:extLst>
          </p:cNvPr>
          <p:cNvSpPr>
            <a:spLocks noGrp="1"/>
          </p:cNvSpPr>
          <p:nvPr>
            <p:ph idx="1"/>
          </p:nvPr>
        </p:nvSpPr>
        <p:spPr>
          <a:xfrm>
            <a:off x="838200" y="1545478"/>
            <a:ext cx="10728511" cy="4945249"/>
          </a:xfrm>
        </p:spPr>
        <p:txBody>
          <a:bodyPr vert="horz" lIns="91440" tIns="45720" rIns="91440" bIns="45720" rtlCol="0" anchor="t">
            <a:normAutofit fontScale="77500" lnSpcReduction="20000"/>
          </a:bodyPr>
          <a:lstStyle/>
          <a:p>
            <a:r>
              <a:rPr lang="en-GB" dirty="0">
                <a:ea typeface="+mn-lt"/>
                <a:cs typeface="+mn-lt"/>
              </a:rPr>
              <a:t>To Promote foster an inclusive and encouraging work environment, Amazon aggressively </a:t>
            </a:r>
            <a:r>
              <a:rPr lang="en-GB" b="1" dirty="0">
                <a:ea typeface="+mn-lt"/>
                <a:cs typeface="+mn-lt"/>
              </a:rPr>
              <a:t>seeks out candidates from a variety of backgrounds.</a:t>
            </a:r>
          </a:p>
          <a:p>
            <a:r>
              <a:rPr lang="en-GB" dirty="0">
                <a:ea typeface="+mn-lt"/>
                <a:cs typeface="+mn-lt"/>
              </a:rPr>
              <a:t>In order to </a:t>
            </a:r>
            <a:r>
              <a:rPr lang="en-GB" b="1" dirty="0">
                <a:ea typeface="+mn-lt"/>
                <a:cs typeface="+mn-lt"/>
              </a:rPr>
              <a:t>monitor and enhance diversity </a:t>
            </a:r>
            <a:r>
              <a:rPr lang="en-GB" dirty="0">
                <a:ea typeface="+mn-lt"/>
                <a:cs typeface="+mn-lt"/>
              </a:rPr>
              <a:t>within the organisation, the corporation tracks demographic representation, including gender and race, using global workforce statistics.</a:t>
            </a:r>
          </a:p>
          <a:p>
            <a:r>
              <a:rPr lang="en-GB" b="1" dirty="0">
                <a:ea typeface="+mn-lt"/>
                <a:cs typeface="+mn-lt"/>
              </a:rPr>
              <a:t>Affinity Groups</a:t>
            </a:r>
            <a:r>
              <a:rPr lang="en-GB" dirty="0">
                <a:ea typeface="+mn-lt"/>
                <a:cs typeface="+mn-lt"/>
              </a:rPr>
              <a:t> and Employee Resource :Amazon people with </a:t>
            </a:r>
            <a:r>
              <a:rPr lang="en-GB" dirty="0" err="1">
                <a:ea typeface="+mn-lt"/>
                <a:cs typeface="+mn-lt"/>
              </a:rPr>
              <a:t>disability,Asians</a:t>
            </a:r>
            <a:r>
              <a:rPr lang="en-GB" dirty="0">
                <a:ea typeface="+mn-lt"/>
                <a:cs typeface="+mn-lt"/>
              </a:rPr>
              <a:t> at </a:t>
            </a:r>
            <a:r>
              <a:rPr lang="en-GB" dirty="0" err="1">
                <a:ea typeface="+mn-lt"/>
                <a:cs typeface="+mn-lt"/>
              </a:rPr>
              <a:t>Amazon,black</a:t>
            </a:r>
            <a:r>
              <a:rPr lang="en-GB" dirty="0">
                <a:ea typeface="+mn-lt"/>
                <a:cs typeface="+mn-lt"/>
              </a:rPr>
              <a:t> employee network etc.(Amazon). </a:t>
            </a:r>
          </a:p>
          <a:p>
            <a:r>
              <a:rPr lang="en-GB" b="1" dirty="0">
                <a:ea typeface="+mn-lt"/>
                <a:cs typeface="+mn-lt"/>
              </a:rPr>
              <a:t>Equitable opportunities and Career </a:t>
            </a:r>
            <a:r>
              <a:rPr lang="en-GB" b="1" dirty="0" err="1">
                <a:ea typeface="+mn-lt"/>
                <a:cs typeface="+mn-lt"/>
              </a:rPr>
              <a:t>Development</a:t>
            </a:r>
            <a:r>
              <a:rPr lang="en-GB" dirty="0" err="1">
                <a:ea typeface="+mn-lt"/>
                <a:cs typeface="+mn-lt"/>
              </a:rPr>
              <a:t>:According</a:t>
            </a:r>
            <a:r>
              <a:rPr lang="en-GB" dirty="0">
                <a:ea typeface="+mn-lt"/>
                <a:cs typeface="+mn-lt"/>
              </a:rPr>
              <a:t> to Amazon, in order to encourage internal mobility and fair promotion possibilities, the company introduced a "streamlined process" in 2022 for hourly workers to notify them of available positions that fit their interests and skills.</a:t>
            </a:r>
          </a:p>
          <a:p>
            <a:r>
              <a:rPr lang="en-GB" dirty="0">
                <a:ea typeface="+mn-lt"/>
                <a:cs typeface="+mn-lt"/>
              </a:rPr>
              <a:t>Amazon’s workforce‑data report (2024) </a:t>
            </a:r>
            <a:r>
              <a:rPr lang="en-GB" b="1" dirty="0">
                <a:ea typeface="+mn-lt"/>
                <a:cs typeface="+mn-lt"/>
              </a:rPr>
              <a:t>shows pay‑equity data</a:t>
            </a:r>
            <a:r>
              <a:rPr lang="en-GB" dirty="0">
                <a:ea typeface="+mn-lt"/>
                <a:cs typeface="+mn-lt"/>
              </a:rPr>
              <a:t> between women and man and any ethnicity groups.(Amazon Report).</a:t>
            </a:r>
          </a:p>
          <a:p>
            <a:r>
              <a:rPr lang="en-GB" b="1" dirty="0">
                <a:ea typeface="+mn-lt"/>
                <a:cs typeface="+mn-lt"/>
              </a:rPr>
              <a:t>Inclusive Culture</a:t>
            </a:r>
            <a:r>
              <a:rPr lang="en-GB" dirty="0">
                <a:ea typeface="+mn-lt"/>
                <a:cs typeface="+mn-lt"/>
              </a:rPr>
              <a:t> :In order to efficiently serve its worldwide customer base and promote innovation, Amazon highlights the need of creating a diverse, inclusive, and courteous environment where all employees feel appreciated.(</a:t>
            </a:r>
            <a:r>
              <a:rPr lang="en-GB" dirty="0" err="1">
                <a:ea typeface="+mn-lt"/>
                <a:cs typeface="+mn-lt"/>
              </a:rPr>
              <a:t>Amazon,Inclusive</a:t>
            </a:r>
            <a:r>
              <a:rPr lang="en-GB" dirty="0">
                <a:ea typeface="+mn-lt"/>
                <a:cs typeface="+mn-lt"/>
              </a:rPr>
              <a:t> Experience and Technology).</a:t>
            </a:r>
            <a:endParaRPr lang="en-GB" sz="4600" b="1" dirty="0"/>
          </a:p>
        </p:txBody>
      </p:sp>
    </p:spTree>
    <p:extLst>
      <p:ext uri="{BB962C8B-B14F-4D97-AF65-F5344CB8AC3E}">
        <p14:creationId xmlns:p14="http://schemas.microsoft.com/office/powerpoint/2010/main" val="27398629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EDAF75-9986-F591-2F66-1FDC7D5B95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A65CA2-4077-43BF-F579-48965F669E5A}"/>
              </a:ext>
            </a:extLst>
          </p:cNvPr>
          <p:cNvSpPr>
            <a:spLocks noGrp="1"/>
          </p:cNvSpPr>
          <p:nvPr>
            <p:ph type="title"/>
          </p:nvPr>
        </p:nvSpPr>
        <p:spPr>
          <a:xfrm>
            <a:off x="838200" y="365125"/>
            <a:ext cx="10515600" cy="1090240"/>
          </a:xfrm>
        </p:spPr>
        <p:txBody>
          <a:bodyPr>
            <a:normAutofit fontScale="90000"/>
          </a:bodyPr>
          <a:lstStyle/>
          <a:p>
            <a:r>
              <a:rPr lang="en-GB" b="1" dirty="0">
                <a:ea typeface="+mj-lt"/>
                <a:cs typeface="+mj-lt"/>
              </a:rPr>
              <a:t>Current HR Policies and Practices at Amazon</a:t>
            </a:r>
            <a:r>
              <a:rPr lang="en-GB" dirty="0">
                <a:ea typeface="+mj-lt"/>
                <a:cs typeface="+mj-lt"/>
              </a:rPr>
              <a:t> </a:t>
            </a:r>
            <a:endParaRPr lang="en-US" dirty="0"/>
          </a:p>
        </p:txBody>
      </p:sp>
      <p:sp>
        <p:nvSpPr>
          <p:cNvPr id="3" name="Content Placeholder 2">
            <a:extLst>
              <a:ext uri="{FF2B5EF4-FFF2-40B4-BE49-F238E27FC236}">
                <a16:creationId xmlns:a16="http://schemas.microsoft.com/office/drawing/2014/main" id="{E7512964-E2F1-D75F-4897-C8107FF2B8E5}"/>
              </a:ext>
            </a:extLst>
          </p:cNvPr>
          <p:cNvSpPr>
            <a:spLocks noGrp="1"/>
          </p:cNvSpPr>
          <p:nvPr>
            <p:ph idx="1"/>
          </p:nvPr>
        </p:nvSpPr>
        <p:spPr>
          <a:xfrm>
            <a:off x="838200" y="1467037"/>
            <a:ext cx="10717306" cy="5034896"/>
          </a:xfrm>
        </p:spPr>
        <p:txBody>
          <a:bodyPr vert="horz" lIns="91440" tIns="45720" rIns="91440" bIns="45720" rtlCol="0" anchor="t">
            <a:normAutofit fontScale="77500" lnSpcReduction="20000"/>
          </a:bodyPr>
          <a:lstStyle/>
          <a:p>
            <a:r>
              <a:rPr lang="en-GB" b="1" dirty="0">
                <a:ea typeface="+mn-lt"/>
                <a:cs typeface="+mn-lt"/>
              </a:rPr>
              <a:t>Workforce &amp; Talent </a:t>
            </a:r>
            <a:r>
              <a:rPr lang="en-GB" b="1" dirty="0" err="1">
                <a:ea typeface="+mn-lt"/>
                <a:cs typeface="+mn-lt"/>
              </a:rPr>
              <a:t>Strategy</a:t>
            </a:r>
            <a:r>
              <a:rPr lang="en-GB" dirty="0" err="1">
                <a:ea typeface="+mn-lt"/>
                <a:cs typeface="+mn-lt"/>
              </a:rPr>
              <a:t>:provides</a:t>
            </a:r>
            <a:r>
              <a:rPr lang="en-GB" dirty="0">
                <a:ea typeface="+mn-lt"/>
                <a:cs typeface="+mn-lt"/>
              </a:rPr>
              <a:t> </a:t>
            </a:r>
            <a:r>
              <a:rPr lang="en-GB" b="1" dirty="0">
                <a:ea typeface="+mn-lt"/>
                <a:cs typeface="+mn-lt"/>
              </a:rPr>
              <a:t>structured programs</a:t>
            </a:r>
            <a:r>
              <a:rPr lang="en-GB" dirty="0">
                <a:ea typeface="+mn-lt"/>
                <a:cs typeface="+mn-lt"/>
              </a:rPr>
              <a:t> to </a:t>
            </a:r>
            <a:r>
              <a:rPr lang="en-GB" b="1" dirty="0">
                <a:ea typeface="+mn-lt"/>
                <a:cs typeface="+mn-lt"/>
              </a:rPr>
              <a:t>develop talent </a:t>
            </a:r>
            <a:r>
              <a:rPr lang="en-GB" dirty="0">
                <a:ea typeface="+mn-lt"/>
                <a:cs typeface="+mn-lt"/>
              </a:rPr>
              <a:t>and provide opportunities, such as paid </a:t>
            </a:r>
            <a:r>
              <a:rPr lang="en-GB" b="1" dirty="0">
                <a:ea typeface="+mn-lt"/>
                <a:cs typeface="+mn-lt"/>
              </a:rPr>
              <a:t>apprenticeships and on-the-job </a:t>
            </a:r>
            <a:r>
              <a:rPr lang="en-GB" b="1" dirty="0" err="1">
                <a:ea typeface="+mn-lt"/>
                <a:cs typeface="+mn-lt"/>
              </a:rPr>
              <a:t>training</a:t>
            </a:r>
            <a:r>
              <a:rPr lang="en-GB" dirty="0" err="1">
                <a:ea typeface="+mn-lt"/>
                <a:cs typeface="+mn-lt"/>
              </a:rPr>
              <a:t>.In</a:t>
            </a:r>
            <a:r>
              <a:rPr lang="en-GB" dirty="0">
                <a:ea typeface="+mn-lt"/>
                <a:cs typeface="+mn-lt"/>
              </a:rPr>
              <a:t> an effort to support different backgrounds, the company has historically been dedicated to </a:t>
            </a:r>
            <a:r>
              <a:rPr lang="en-GB" b="1" dirty="0">
                <a:ea typeface="+mn-lt"/>
                <a:cs typeface="+mn-lt"/>
              </a:rPr>
              <a:t>hiring veterans and military spouses globally</a:t>
            </a:r>
            <a:r>
              <a:rPr lang="en-GB" dirty="0">
                <a:ea typeface="+mn-lt"/>
                <a:cs typeface="+mn-lt"/>
              </a:rPr>
              <a:t>(Amazon)</a:t>
            </a:r>
            <a:r>
              <a:rPr lang="en-GB" b="1" dirty="0">
                <a:ea typeface="+mn-lt"/>
                <a:cs typeface="+mn-lt"/>
              </a:rPr>
              <a:t>.</a:t>
            </a:r>
            <a:endParaRPr lang="en-GB" dirty="0">
              <a:ea typeface="+mn-lt"/>
              <a:cs typeface="+mn-lt"/>
            </a:endParaRPr>
          </a:p>
          <a:p>
            <a:r>
              <a:rPr lang="en-GB" dirty="0">
                <a:ea typeface="+mn-lt"/>
                <a:cs typeface="+mn-lt"/>
              </a:rPr>
              <a:t>Through "</a:t>
            </a:r>
            <a:r>
              <a:rPr lang="en-GB" b="1" dirty="0">
                <a:ea typeface="+mn-lt"/>
                <a:cs typeface="+mn-lt"/>
              </a:rPr>
              <a:t>Affinity Groups,</a:t>
            </a:r>
            <a:r>
              <a:rPr lang="en-GB" dirty="0">
                <a:ea typeface="+mn-lt"/>
                <a:cs typeface="+mn-lt"/>
              </a:rPr>
              <a:t>" which offer networking, career development, and representation for groups like women, employees with disabilities, LGBT+ employees, and ethnic minorities, </a:t>
            </a:r>
            <a:r>
              <a:rPr lang="en-GB" b="1" dirty="0">
                <a:ea typeface="+mn-lt"/>
                <a:cs typeface="+mn-lt"/>
              </a:rPr>
              <a:t>Amazon promotes under-represented and marginalised workers.</a:t>
            </a:r>
            <a:endParaRPr lang="en-GB" b="1" dirty="0"/>
          </a:p>
          <a:p>
            <a:r>
              <a:rPr lang="en-GB" b="1" dirty="0"/>
              <a:t>Gender equity </a:t>
            </a:r>
            <a:r>
              <a:rPr lang="en-GB" dirty="0"/>
              <a:t>(</a:t>
            </a:r>
            <a:r>
              <a:rPr lang="en-GB" dirty="0" err="1"/>
              <a:t>Amazon</a:t>
            </a:r>
            <a:r>
              <a:rPr lang="en-GB" b="1" dirty="0" err="1"/>
              <a:t>,</a:t>
            </a:r>
            <a:r>
              <a:rPr lang="en-GB" dirty="0" err="1">
                <a:ea typeface="+mn-lt"/>
                <a:cs typeface="+mn-lt"/>
              </a:rPr>
              <a:t>Amazon</a:t>
            </a:r>
            <a:r>
              <a:rPr lang="en-GB" dirty="0">
                <a:ea typeface="+mn-lt"/>
                <a:cs typeface="+mn-lt"/>
              </a:rPr>
              <a:t> further strengthens commitment to gender equity,2021).</a:t>
            </a:r>
            <a:endParaRPr lang="en-GB" b="1" dirty="0">
              <a:solidFill>
                <a:srgbClr val="000000"/>
              </a:solidFill>
            </a:endParaRPr>
          </a:p>
          <a:p>
            <a:r>
              <a:rPr lang="en-GB" b="1" dirty="0">
                <a:ea typeface="+mn-lt"/>
                <a:cs typeface="+mn-lt"/>
              </a:rPr>
              <a:t>Human </a:t>
            </a:r>
            <a:r>
              <a:rPr lang="en-GB" b="1" dirty="0" err="1">
                <a:ea typeface="+mn-lt"/>
                <a:cs typeface="+mn-lt"/>
              </a:rPr>
              <a:t>Rights</a:t>
            </a:r>
            <a:r>
              <a:rPr lang="en-GB" dirty="0" err="1">
                <a:ea typeface="+mn-lt"/>
                <a:cs typeface="+mn-lt"/>
              </a:rPr>
              <a:t>:DEI</a:t>
            </a:r>
            <a:r>
              <a:rPr lang="en-GB" dirty="0">
                <a:ea typeface="+mn-lt"/>
                <a:cs typeface="+mn-lt"/>
              </a:rPr>
              <a:t>, equitable pay, secure working conditions, and greater social responsibility are among Amazon's human rights criteria.(Amazon </a:t>
            </a:r>
            <a:r>
              <a:rPr lang="en-GB" dirty="0" err="1">
                <a:ea typeface="+mn-lt"/>
                <a:cs typeface="+mn-lt"/>
              </a:rPr>
              <a:t>Sustainability,Human</a:t>
            </a:r>
            <a:r>
              <a:rPr lang="en-GB" dirty="0">
                <a:ea typeface="+mn-lt"/>
                <a:cs typeface="+mn-lt"/>
              </a:rPr>
              <a:t> Rights,2025).</a:t>
            </a:r>
          </a:p>
          <a:p>
            <a:r>
              <a:rPr lang="en-GB" b="1" dirty="0">
                <a:ea typeface="+mn-lt"/>
                <a:cs typeface="+mn-lt"/>
              </a:rPr>
              <a:t>Current Developments in the DEI Approach</a:t>
            </a:r>
            <a:r>
              <a:rPr lang="en-GB" dirty="0">
                <a:ea typeface="+mn-lt"/>
                <a:cs typeface="+mn-lt"/>
              </a:rPr>
              <a:t>: Amazon reduced the emphasis on explicit "inclusion and diversity" language in its reports and public policies in 2024–2025. It also discontinued some DEI programs and substituted more general statements against unfair treatment for specific initiatives, concentrating instead on projects with quantifiable business results.(CNBC,2025).</a:t>
            </a:r>
            <a:endParaRPr lang="en-GB" dirty="0"/>
          </a:p>
          <a:p>
            <a:endParaRPr lang="en-GB" dirty="0"/>
          </a:p>
        </p:txBody>
      </p:sp>
    </p:spTree>
    <p:extLst>
      <p:ext uri="{BB962C8B-B14F-4D97-AF65-F5344CB8AC3E}">
        <p14:creationId xmlns:p14="http://schemas.microsoft.com/office/powerpoint/2010/main" val="23388711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5A8F81-FCBF-4579-895B-C58545F3B5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8C33DE-99AE-7B15-FFDD-8C3796A8F1C4}"/>
              </a:ext>
            </a:extLst>
          </p:cNvPr>
          <p:cNvSpPr>
            <a:spLocks noGrp="1"/>
          </p:cNvSpPr>
          <p:nvPr>
            <p:ph type="title"/>
          </p:nvPr>
        </p:nvSpPr>
        <p:spPr/>
        <p:txBody>
          <a:bodyPr/>
          <a:lstStyle/>
          <a:p>
            <a:r>
              <a:rPr lang="en-GB" b="1" dirty="0"/>
              <a:t>The Role of Line Managers at Amazon</a:t>
            </a:r>
          </a:p>
        </p:txBody>
      </p:sp>
      <p:sp>
        <p:nvSpPr>
          <p:cNvPr id="3" name="Content Placeholder 2">
            <a:extLst>
              <a:ext uri="{FF2B5EF4-FFF2-40B4-BE49-F238E27FC236}">
                <a16:creationId xmlns:a16="http://schemas.microsoft.com/office/drawing/2014/main" id="{D6946820-68A7-5C53-12F7-5219AF69284A}"/>
              </a:ext>
            </a:extLst>
          </p:cNvPr>
          <p:cNvSpPr>
            <a:spLocks noGrp="1"/>
          </p:cNvSpPr>
          <p:nvPr>
            <p:ph idx="1"/>
          </p:nvPr>
        </p:nvSpPr>
        <p:spPr/>
        <p:txBody>
          <a:bodyPr vert="horz" lIns="91440" tIns="45720" rIns="91440" bIns="45720" rtlCol="0" anchor="t">
            <a:normAutofit fontScale="77500" lnSpcReduction="20000"/>
          </a:bodyPr>
          <a:lstStyle/>
          <a:p>
            <a:r>
              <a:rPr lang="en-GB" dirty="0">
                <a:ea typeface="+mn-lt"/>
                <a:cs typeface="+mn-lt"/>
              </a:rPr>
              <a:t>Important connection between daily team procedures and Amazon's DEI policies.</a:t>
            </a:r>
            <a:endParaRPr lang="en-GB" dirty="0"/>
          </a:p>
          <a:p>
            <a:endParaRPr lang="en-GB"/>
          </a:p>
          <a:p>
            <a:r>
              <a:rPr lang="en-GB" dirty="0">
                <a:ea typeface="+mn-lt"/>
                <a:cs typeface="+mn-lt"/>
              </a:rPr>
              <a:t>Set an example of inclusive behaviour by promoting diversity, paying attention, and appreciating all viewpoints.</a:t>
            </a:r>
            <a:endParaRPr lang="en-GB" dirty="0"/>
          </a:p>
          <a:p>
            <a:endParaRPr lang="en-GB"/>
          </a:p>
          <a:p>
            <a:r>
              <a:rPr lang="en-GB" dirty="0">
                <a:ea typeface="+mn-lt"/>
                <a:cs typeface="+mn-lt"/>
              </a:rPr>
              <a:t>Assure equitable hiring, advancement, and career development opportunities.</a:t>
            </a:r>
            <a:endParaRPr lang="en-GB" dirty="0"/>
          </a:p>
          <a:p>
            <a:endParaRPr lang="en-GB"/>
          </a:p>
          <a:p>
            <a:r>
              <a:rPr lang="en-GB" dirty="0">
                <a:ea typeface="+mn-lt"/>
                <a:cs typeface="+mn-lt"/>
              </a:rPr>
              <a:t>Encourage DEI activities by assisting in the team-level implementation of corporate programs.</a:t>
            </a:r>
            <a:endParaRPr lang="en-GB" dirty="0"/>
          </a:p>
          <a:p>
            <a:endParaRPr lang="en-GB"/>
          </a:p>
          <a:p>
            <a:r>
              <a:rPr lang="en-GB" dirty="0">
                <a:ea typeface="+mn-lt"/>
                <a:cs typeface="+mn-lt"/>
              </a:rPr>
              <a:t>Impact on team culture: performance, engagement, and inclusion are all directly impacted by their dedication.(Kaushal,2022),(Amazon,2025)</a:t>
            </a:r>
            <a:endParaRPr lang="en-GB" dirty="0"/>
          </a:p>
        </p:txBody>
      </p:sp>
    </p:spTree>
    <p:extLst>
      <p:ext uri="{BB962C8B-B14F-4D97-AF65-F5344CB8AC3E}">
        <p14:creationId xmlns:p14="http://schemas.microsoft.com/office/powerpoint/2010/main" val="31547006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3D9FA0-3EB0-5328-6F86-7052B5EACC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764C84-232C-4A68-BBF9-B863C48B400B}"/>
              </a:ext>
            </a:extLst>
          </p:cNvPr>
          <p:cNvSpPr>
            <a:spLocks noGrp="1"/>
          </p:cNvSpPr>
          <p:nvPr>
            <p:ph type="title"/>
          </p:nvPr>
        </p:nvSpPr>
        <p:spPr/>
        <p:txBody>
          <a:bodyPr/>
          <a:lstStyle/>
          <a:p>
            <a:r>
              <a:rPr lang="en-GB" b="1" dirty="0">
                <a:ea typeface="+mj-lt"/>
                <a:cs typeface="+mj-lt"/>
              </a:rPr>
              <a:t>Strategic alignment of HR practices with company goals</a:t>
            </a:r>
            <a:r>
              <a:rPr lang="en-GB" dirty="0">
                <a:ea typeface="+mj-lt"/>
                <a:cs typeface="+mj-lt"/>
              </a:rPr>
              <a:t> </a:t>
            </a:r>
            <a:endParaRPr lang="en-US" dirty="0"/>
          </a:p>
        </p:txBody>
      </p:sp>
      <p:sp>
        <p:nvSpPr>
          <p:cNvPr id="3" name="Content Placeholder 2">
            <a:extLst>
              <a:ext uri="{FF2B5EF4-FFF2-40B4-BE49-F238E27FC236}">
                <a16:creationId xmlns:a16="http://schemas.microsoft.com/office/drawing/2014/main" id="{FC492CA4-637F-1985-0FD4-6EBA9B45F45D}"/>
              </a:ext>
            </a:extLst>
          </p:cNvPr>
          <p:cNvSpPr>
            <a:spLocks noGrp="1"/>
          </p:cNvSpPr>
          <p:nvPr>
            <p:ph idx="1"/>
          </p:nvPr>
        </p:nvSpPr>
        <p:spPr>
          <a:xfrm>
            <a:off x="838200" y="1825625"/>
            <a:ext cx="10515600" cy="4665102"/>
          </a:xfrm>
        </p:spPr>
        <p:txBody>
          <a:bodyPr vert="horz" lIns="91440" tIns="45720" rIns="91440" bIns="45720" rtlCol="0" anchor="t">
            <a:normAutofit fontScale="70000" lnSpcReduction="20000"/>
          </a:bodyPr>
          <a:lstStyle/>
          <a:p>
            <a:r>
              <a:rPr lang="en-GB" dirty="0">
                <a:ea typeface="+mn-lt"/>
                <a:cs typeface="+mn-lt"/>
              </a:rPr>
              <a:t>Customer Obsession: HR seeks out and develops workers that put the needs of their clients first and provide exceptional service.</a:t>
            </a:r>
            <a:endParaRPr lang="en-GB" dirty="0"/>
          </a:p>
          <a:p>
            <a:r>
              <a:rPr lang="en-GB" dirty="0">
                <a:ea typeface="+mn-lt"/>
                <a:cs typeface="+mn-lt"/>
              </a:rPr>
              <a:t>Innovation :HR develops creative talent and offers training to quickly adjust to changes in the industry.</a:t>
            </a:r>
            <a:endParaRPr lang="en-GB" dirty="0"/>
          </a:p>
          <a:p>
            <a:r>
              <a:rPr lang="en-GB" dirty="0">
                <a:ea typeface="+mn-lt"/>
                <a:cs typeface="+mn-lt"/>
              </a:rPr>
              <a:t>strict hiring procedures with "bar raisers" to guarantee top personnel.</a:t>
            </a:r>
            <a:endParaRPr lang="en-GB" dirty="0"/>
          </a:p>
          <a:p>
            <a:r>
              <a:rPr lang="en-GB" dirty="0">
                <a:ea typeface="+mn-lt"/>
                <a:cs typeface="+mn-lt"/>
              </a:rPr>
              <a:t>real-time feedback and data-driven performance tracking in line with lofty objectives.</a:t>
            </a:r>
            <a:endParaRPr lang="en-GB" dirty="0"/>
          </a:p>
          <a:p>
            <a:r>
              <a:rPr lang="en-GB" dirty="0">
                <a:ea typeface="+mn-lt"/>
                <a:cs typeface="+mn-lt"/>
              </a:rPr>
              <a:t>AI and data are used in hiring to increase productivity and lessen bias.</a:t>
            </a:r>
            <a:endParaRPr lang="en-GB" dirty="0"/>
          </a:p>
          <a:p>
            <a:r>
              <a:rPr lang="en-GB" dirty="0">
                <a:ea typeface="+mn-lt"/>
                <a:cs typeface="+mn-lt"/>
              </a:rPr>
              <a:t>Long-Term Thinking &amp; Employee Development: Retention tactics and upskilling initiatives (like Career Choice and Amazon Technical Academy)(Talent Management Institute Editorial Team, 2025), increase employee longevity and happiness.</a:t>
            </a:r>
            <a:endParaRPr lang="en-GB" dirty="0"/>
          </a:p>
          <a:p>
            <a:r>
              <a:rPr lang="en-GB" dirty="0">
                <a:ea typeface="+mn-lt"/>
                <a:cs typeface="+mn-lt"/>
              </a:rPr>
              <a:t>Diversity &amp; Inclusion: Policies, mentorship, and targeted recruitment to boost the participation of women and under-represented minorities.</a:t>
            </a:r>
            <a:endParaRPr lang="en-GB" dirty="0"/>
          </a:p>
          <a:p>
            <a:r>
              <a:rPr lang="en-GB" dirty="0">
                <a:ea typeface="+mn-lt"/>
                <a:cs typeface="+mn-lt"/>
              </a:rPr>
              <a:t>Agility &amp; Flexibility: HR makes it possible for an adaptable workforce that can change course and pick up new skills to satisfy changing company requirements.</a:t>
            </a:r>
          </a:p>
          <a:p>
            <a:r>
              <a:rPr lang="en-GB" dirty="0">
                <a:ea typeface="+mn-lt"/>
                <a:cs typeface="+mn-lt"/>
              </a:rPr>
              <a:t>Talent Management &amp; Workforce Planning: HR to address  Skill gaps</a:t>
            </a:r>
            <a:endParaRPr lang="en-GB" dirty="0"/>
          </a:p>
        </p:txBody>
      </p:sp>
    </p:spTree>
    <p:extLst>
      <p:ext uri="{BB962C8B-B14F-4D97-AF65-F5344CB8AC3E}">
        <p14:creationId xmlns:p14="http://schemas.microsoft.com/office/powerpoint/2010/main" val="8178264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7A5D2B-ADC5-AAF0-FDB5-6FA30AD864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659D15-6780-DE14-EDE7-782EB30525A8}"/>
              </a:ext>
            </a:extLst>
          </p:cNvPr>
          <p:cNvSpPr>
            <a:spLocks noGrp="1"/>
          </p:cNvSpPr>
          <p:nvPr>
            <p:ph type="title"/>
          </p:nvPr>
        </p:nvSpPr>
        <p:spPr/>
        <p:txBody>
          <a:bodyPr/>
          <a:lstStyle/>
          <a:p>
            <a:r>
              <a:rPr lang="en-GB" b="1" dirty="0">
                <a:ea typeface="+mj-lt"/>
                <a:cs typeface="+mj-lt"/>
              </a:rPr>
              <a:t>Key HR challenges faced by Amazon</a:t>
            </a:r>
            <a:endParaRPr lang="en-GB" b="1" dirty="0"/>
          </a:p>
        </p:txBody>
      </p:sp>
      <p:sp>
        <p:nvSpPr>
          <p:cNvPr id="3" name="Content Placeholder 2">
            <a:extLst>
              <a:ext uri="{FF2B5EF4-FFF2-40B4-BE49-F238E27FC236}">
                <a16:creationId xmlns:a16="http://schemas.microsoft.com/office/drawing/2014/main" id="{0C52A73A-0946-A57E-2E7C-5616A9382258}"/>
              </a:ext>
            </a:extLst>
          </p:cNvPr>
          <p:cNvSpPr>
            <a:spLocks noGrp="1"/>
          </p:cNvSpPr>
          <p:nvPr>
            <p:ph idx="1"/>
          </p:nvPr>
        </p:nvSpPr>
        <p:spPr/>
        <p:txBody>
          <a:bodyPr vert="horz" lIns="91440" tIns="45720" rIns="91440" bIns="45720" rtlCol="0" anchor="t">
            <a:normAutofit/>
          </a:bodyPr>
          <a:lstStyle/>
          <a:p>
            <a:r>
              <a:rPr lang="en-GB" sz="2000" dirty="0">
                <a:ea typeface="+mn-lt"/>
                <a:cs typeface="+mn-lt"/>
              </a:rPr>
              <a:t>Amazon's long-term commitment to equity and representation is called into question both internally and externally by the absence of explicit DEI language and the reorganisation of DEI initiatives.</a:t>
            </a:r>
          </a:p>
          <a:p>
            <a:r>
              <a:rPr lang="en-GB" sz="2000" dirty="0">
                <a:ea typeface="+mn-lt"/>
                <a:cs typeface="+mn-lt"/>
              </a:rPr>
              <a:t>The number of ongoing DEI-specific projects has decreased as a result of Amazon's recent "winding down outdated" DEI programs and resources.(Day &amp; Green, 2025).</a:t>
            </a:r>
          </a:p>
          <a:p>
            <a:r>
              <a:rPr lang="en-GB" sz="2000" dirty="0">
                <a:ea typeface="+mn-lt"/>
                <a:cs typeface="+mn-lt"/>
              </a:rPr>
              <a:t>Workers have voiced concerns about fewer inclusion-related programs and decreased funding and training for ERGs (employee resource groups)(Day, 2025).</a:t>
            </a:r>
          </a:p>
          <a:p>
            <a:r>
              <a:rPr lang="en-GB" sz="2000" dirty="0">
                <a:ea typeface="+mn-lt"/>
                <a:cs typeface="+mn-lt"/>
              </a:rPr>
              <a:t>Because of instances of discriminatory behaviour in employee-affinity groups and a general high-pressure, high-turnover work culture, especially in warehouses, which undercuts efforts to promote belonging and equitable treatment, Amazon finds it difficult to maintain an inclusive and respectful workplace (Wyatt, 2024).</a:t>
            </a:r>
          </a:p>
          <a:p>
            <a:r>
              <a:rPr lang="en-GB" sz="2000" dirty="0">
                <a:ea typeface="+mn-lt"/>
                <a:cs typeface="+mn-lt"/>
              </a:rPr>
              <a:t>HR must balance stakeholder pressures, legal and regulatory risk, and sincere inclusion efforts as DEI becomes more politicised, particularly in the US (Diversity.com Staff, 2025).</a:t>
            </a:r>
          </a:p>
          <a:p>
            <a:endParaRPr lang="en-GB" sz="2000" dirty="0">
              <a:ea typeface="+mn-lt"/>
              <a:cs typeface="+mn-lt"/>
            </a:endParaRPr>
          </a:p>
          <a:p>
            <a:endParaRPr lang="en-GB" sz="2000" dirty="0">
              <a:ea typeface="+mn-lt"/>
              <a:cs typeface="+mn-lt"/>
            </a:endParaRPr>
          </a:p>
          <a:p>
            <a:endParaRPr lang="en-GB" sz="2000" dirty="0">
              <a:ea typeface="+mn-lt"/>
              <a:cs typeface="+mn-lt"/>
            </a:endParaRPr>
          </a:p>
          <a:p>
            <a:endParaRPr lang="en-GB" sz="2000" dirty="0">
              <a:ea typeface="+mn-lt"/>
              <a:cs typeface="+mn-lt"/>
            </a:endParaRPr>
          </a:p>
          <a:p>
            <a:pPr marL="0" indent="0">
              <a:buNone/>
            </a:pPr>
            <a:endParaRPr lang="en-GB" dirty="0">
              <a:ea typeface="+mn-lt"/>
              <a:cs typeface="+mn-lt"/>
            </a:endParaRPr>
          </a:p>
        </p:txBody>
      </p:sp>
    </p:spTree>
    <p:extLst>
      <p:ext uri="{BB962C8B-B14F-4D97-AF65-F5344CB8AC3E}">
        <p14:creationId xmlns:p14="http://schemas.microsoft.com/office/powerpoint/2010/main" val="25365603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FF4BF-68B7-6F07-F87A-2FDD895B1D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1A1047-A4BB-4DF0-2802-45E55883E76E}"/>
              </a:ext>
            </a:extLst>
          </p:cNvPr>
          <p:cNvSpPr>
            <a:spLocks noGrp="1"/>
          </p:cNvSpPr>
          <p:nvPr>
            <p:ph type="title"/>
          </p:nvPr>
        </p:nvSpPr>
        <p:spPr/>
        <p:txBody>
          <a:bodyPr/>
          <a:lstStyle/>
          <a:p>
            <a:r>
              <a:rPr lang="en-GB" b="1" dirty="0">
                <a:ea typeface="+mj-lt"/>
                <a:cs typeface="+mj-lt"/>
              </a:rPr>
              <a:t>Practical recommendations to address these challenges</a:t>
            </a:r>
            <a:r>
              <a:rPr lang="en-GB" dirty="0">
                <a:ea typeface="+mj-lt"/>
                <a:cs typeface="+mj-lt"/>
              </a:rPr>
              <a:t> </a:t>
            </a:r>
            <a:endParaRPr lang="en-US" dirty="0"/>
          </a:p>
        </p:txBody>
      </p:sp>
      <p:sp>
        <p:nvSpPr>
          <p:cNvPr id="3" name="Content Placeholder 2">
            <a:extLst>
              <a:ext uri="{FF2B5EF4-FFF2-40B4-BE49-F238E27FC236}">
                <a16:creationId xmlns:a16="http://schemas.microsoft.com/office/drawing/2014/main" id="{F9095ED2-92A8-A18F-466B-DD745ABC2D3C}"/>
              </a:ext>
            </a:extLst>
          </p:cNvPr>
          <p:cNvSpPr>
            <a:spLocks noGrp="1"/>
          </p:cNvSpPr>
          <p:nvPr>
            <p:ph idx="1"/>
          </p:nvPr>
        </p:nvSpPr>
        <p:spPr/>
        <p:txBody>
          <a:bodyPr vert="horz" lIns="91440" tIns="45720" rIns="91440" bIns="45720" rtlCol="0" anchor="t">
            <a:normAutofit fontScale="92500" lnSpcReduction="20000"/>
          </a:bodyPr>
          <a:lstStyle/>
          <a:p>
            <a:r>
              <a:rPr lang="en-GB" dirty="0">
                <a:ea typeface="+mn-lt"/>
                <a:cs typeface="+mn-lt"/>
              </a:rPr>
              <a:t>By improving confidential reporting methods and holding frequent listening sessions between management and employees, Amazon can increase transparency.</a:t>
            </a:r>
          </a:p>
          <a:p>
            <a:r>
              <a:rPr lang="en-GB" dirty="0">
                <a:ea typeface="+mn-lt"/>
                <a:cs typeface="+mn-lt"/>
              </a:rPr>
              <a:t>Connect DEI results to manager performance indicators(Amazon’s Leadership Principles)</a:t>
            </a:r>
            <a:endParaRPr lang="en-GB" dirty="0"/>
          </a:p>
          <a:p>
            <a:r>
              <a:rPr lang="en-GB" dirty="0">
                <a:ea typeface="+mn-lt"/>
                <a:cs typeface="+mn-lt"/>
              </a:rPr>
              <a:t>Boost Racial and Gender Representation in Tech Positions/Amazon should expand focused sponsorship and mentorship programs and strengthen collaborations to increase representation in technical roles. </a:t>
            </a:r>
          </a:p>
          <a:p>
            <a:r>
              <a:rPr lang="en-GB" dirty="0">
                <a:ea typeface="+mn-lt"/>
                <a:cs typeface="+mn-lt"/>
              </a:rPr>
              <a:t>Enhanced under-represented group representation and decreased attrition.</a:t>
            </a:r>
            <a:endParaRPr lang="en-GB" dirty="0"/>
          </a:p>
          <a:p>
            <a:r>
              <a:rPr lang="en-GB" dirty="0">
                <a:ea typeface="+mn-lt"/>
                <a:cs typeface="+mn-lt"/>
              </a:rPr>
              <a:t>DEI programs for front-line and warehouse employees should be expanded by Amazon. Third, Amazon should expand focused sponsorship and mentorship</a:t>
            </a:r>
            <a:endParaRPr lang="en-GB" dirty="0"/>
          </a:p>
          <a:p>
            <a:endParaRPr lang="en-GB" dirty="0"/>
          </a:p>
        </p:txBody>
      </p:sp>
    </p:spTree>
    <p:extLst>
      <p:ext uri="{BB962C8B-B14F-4D97-AF65-F5344CB8AC3E}">
        <p14:creationId xmlns:p14="http://schemas.microsoft.com/office/powerpoint/2010/main" val="15053781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7D835-2FBC-0102-9A4B-0278B9CB6FF6}"/>
              </a:ext>
            </a:extLst>
          </p:cNvPr>
          <p:cNvSpPr>
            <a:spLocks noGrp="1"/>
          </p:cNvSpPr>
          <p:nvPr>
            <p:ph type="title"/>
          </p:nvPr>
        </p:nvSpPr>
        <p:spPr/>
        <p:txBody>
          <a:bodyPr/>
          <a:lstStyle/>
          <a:p>
            <a:r>
              <a:rPr lang="en-GB" dirty="0"/>
              <a:t>QUESTIONS ? </a:t>
            </a:r>
          </a:p>
        </p:txBody>
      </p:sp>
      <p:sp>
        <p:nvSpPr>
          <p:cNvPr id="3" name="Content Placeholder 2">
            <a:extLst>
              <a:ext uri="{FF2B5EF4-FFF2-40B4-BE49-F238E27FC236}">
                <a16:creationId xmlns:a16="http://schemas.microsoft.com/office/drawing/2014/main" id="{3FABC1BB-A37C-0D97-41A1-9EA75123F37A}"/>
              </a:ext>
            </a:extLst>
          </p:cNvPr>
          <p:cNvSpPr>
            <a:spLocks noGrp="1"/>
          </p:cNvSpPr>
          <p:nvPr>
            <p:ph idx="1"/>
          </p:nvPr>
        </p:nvSpPr>
        <p:spPr>
          <a:xfrm>
            <a:off x="838201" y="2083361"/>
            <a:ext cx="10728511" cy="4586661"/>
          </a:xfrm>
        </p:spPr>
        <p:txBody>
          <a:bodyPr vert="horz" lIns="91440" tIns="45720" rIns="91440" bIns="45720" rtlCol="0" anchor="t">
            <a:normAutofit/>
          </a:bodyPr>
          <a:lstStyle/>
          <a:p>
            <a:pPr>
              <a:buNone/>
            </a:pPr>
            <a:r>
              <a:rPr lang="en-US" sz="4800" dirty="0"/>
              <a:t>Q&amp;A</a:t>
            </a:r>
          </a:p>
        </p:txBody>
      </p:sp>
    </p:spTree>
    <p:extLst>
      <p:ext uri="{BB962C8B-B14F-4D97-AF65-F5344CB8AC3E}">
        <p14:creationId xmlns:p14="http://schemas.microsoft.com/office/powerpoint/2010/main" val="406098608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224A0-C409-0134-9F16-BC236B19084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BCA8902-7452-2942-93F8-765137B37808}"/>
              </a:ext>
            </a:extLst>
          </p:cNvPr>
          <p:cNvSpPr>
            <a:spLocks noGrp="1"/>
          </p:cNvSpPr>
          <p:nvPr>
            <p:ph idx="1"/>
          </p:nvPr>
        </p:nvSpPr>
        <p:spPr>
          <a:xfrm>
            <a:off x="838200" y="1433420"/>
            <a:ext cx="10515600" cy="5303837"/>
          </a:xfrm>
        </p:spPr>
        <p:txBody>
          <a:bodyPr vert="horz" lIns="91440" tIns="45720" rIns="91440" bIns="45720" rtlCol="0" anchor="t">
            <a:normAutofit fontScale="55000" lnSpcReduction="20000"/>
          </a:bodyPr>
          <a:lstStyle/>
          <a:p>
            <a:r>
              <a:rPr lang="en-GB" dirty="0">
                <a:ea typeface="+mn-lt"/>
                <a:cs typeface="+mn-lt"/>
              </a:rPr>
              <a:t>Amazon Jobs (n.d.) </a:t>
            </a:r>
            <a:r>
              <a:rPr lang="en-GB" i="1" dirty="0">
                <a:ea typeface="+mn-lt"/>
                <a:cs typeface="+mn-lt"/>
              </a:rPr>
              <a:t>Inclusive Experiences</a:t>
            </a:r>
            <a:r>
              <a:rPr lang="en-GB" dirty="0">
                <a:ea typeface="+mn-lt"/>
                <a:cs typeface="+mn-lt"/>
              </a:rPr>
              <a:t>. Available at: </a:t>
            </a:r>
            <a:r>
              <a:rPr lang="en-GB" dirty="0">
                <a:ea typeface="+mn-lt"/>
                <a:cs typeface="+mn-lt"/>
                <a:hlinkClick r:id="rId2"/>
              </a:rPr>
              <a:t>https://www.amazon.jobs/content/en/our-workplace/inclusive-experiences</a:t>
            </a:r>
            <a:r>
              <a:rPr lang="en-GB" dirty="0">
                <a:ea typeface="+mn-lt"/>
                <a:cs typeface="+mn-lt"/>
              </a:rPr>
              <a:t> (Accessed: 30 November 2025). (</a:t>
            </a:r>
            <a:r>
              <a:rPr lang="en-GB" dirty="0">
                <a:ea typeface="+mn-lt"/>
                <a:cs typeface="+mn-lt"/>
                <a:hlinkClick r:id="rId2"/>
              </a:rPr>
              <a:t>amazon.jobs</a:t>
            </a:r>
            <a:r>
              <a:rPr lang="en-GB" dirty="0">
                <a:ea typeface="+mn-lt"/>
                <a:cs typeface="+mn-lt"/>
              </a:rPr>
              <a:t>)</a:t>
            </a:r>
            <a:endParaRPr lang="en-GB" dirty="0"/>
          </a:p>
          <a:p>
            <a:r>
              <a:rPr lang="en-GB" dirty="0">
                <a:ea typeface="+mn-lt"/>
                <a:cs typeface="+mn-lt"/>
              </a:rPr>
              <a:t>Amazon Staff (2021) </a:t>
            </a:r>
            <a:r>
              <a:rPr lang="en-GB" i="1" dirty="0">
                <a:ea typeface="+mn-lt"/>
                <a:cs typeface="+mn-lt"/>
              </a:rPr>
              <a:t>Amazon further strengthens commitment to gender equity</a:t>
            </a:r>
            <a:r>
              <a:rPr lang="en-GB" dirty="0">
                <a:ea typeface="+mn-lt"/>
                <a:cs typeface="+mn-lt"/>
              </a:rPr>
              <a:t>. About Amazon UK, 15 December. Available at: </a:t>
            </a:r>
            <a:r>
              <a:rPr lang="en-GB" dirty="0">
                <a:ea typeface="+mn-lt"/>
                <a:cs typeface="+mn-lt"/>
                <a:hlinkClick r:id="rId3"/>
              </a:rPr>
              <a:t>https://www.aboutamazon.co.uk/news/sustainability/amazon-further-strengthens-commitment-to-gender-equity</a:t>
            </a:r>
            <a:r>
              <a:rPr lang="en-GB" dirty="0">
                <a:ea typeface="+mn-lt"/>
                <a:cs typeface="+mn-lt"/>
              </a:rPr>
              <a:t> (Accessed: 30 November 2025). (</a:t>
            </a:r>
            <a:r>
              <a:rPr lang="en-GB" dirty="0">
                <a:ea typeface="+mn-lt"/>
                <a:cs typeface="+mn-lt"/>
                <a:hlinkClick r:id="rId3"/>
              </a:rPr>
              <a:t>aboutamazon.co.uk</a:t>
            </a:r>
            <a:r>
              <a:rPr lang="en-GB" dirty="0">
                <a:ea typeface="+mn-lt"/>
                <a:cs typeface="+mn-lt"/>
              </a:rPr>
              <a:t>)</a:t>
            </a:r>
            <a:endParaRPr lang="en-GB" dirty="0"/>
          </a:p>
          <a:p>
            <a:r>
              <a:rPr lang="en-GB" dirty="0">
                <a:ea typeface="+mn-lt"/>
                <a:cs typeface="+mn-lt"/>
              </a:rPr>
              <a:t>Amazon Staff (2025) </a:t>
            </a:r>
            <a:r>
              <a:rPr lang="en-GB" i="1" dirty="0">
                <a:ea typeface="+mn-lt"/>
                <a:cs typeface="+mn-lt"/>
              </a:rPr>
              <a:t>Our workforce data</a:t>
            </a:r>
            <a:r>
              <a:rPr lang="en-GB" dirty="0">
                <a:ea typeface="+mn-lt"/>
                <a:cs typeface="+mn-lt"/>
              </a:rPr>
              <a:t>. About Amazon. Available at: </a:t>
            </a:r>
            <a:r>
              <a:rPr lang="en-GB" dirty="0">
                <a:ea typeface="+mn-lt"/>
                <a:cs typeface="+mn-lt"/>
                <a:hlinkClick r:id="rId4"/>
              </a:rPr>
              <a:t>https://www.aboutamazon.com/news/workplace/our-workforce-data</a:t>
            </a:r>
            <a:r>
              <a:rPr lang="en-GB" dirty="0">
                <a:ea typeface="+mn-lt"/>
                <a:cs typeface="+mn-lt"/>
              </a:rPr>
              <a:t> (Accessed: 30 November 2025). (</a:t>
            </a:r>
            <a:r>
              <a:rPr lang="en-GB" dirty="0">
                <a:ea typeface="+mn-lt"/>
                <a:cs typeface="+mn-lt"/>
                <a:hlinkClick r:id="rId5"/>
              </a:rPr>
              <a:t>aboutamazon.com</a:t>
            </a:r>
            <a:r>
              <a:rPr lang="en-GB" dirty="0">
                <a:ea typeface="+mn-lt"/>
                <a:cs typeface="+mn-lt"/>
              </a:rPr>
              <a:t>)</a:t>
            </a:r>
            <a:endParaRPr lang="en-GB" dirty="0"/>
          </a:p>
          <a:p>
            <a:r>
              <a:rPr lang="en-GB" dirty="0">
                <a:ea typeface="+mn-lt"/>
                <a:cs typeface="+mn-lt"/>
              </a:rPr>
              <a:t>About Amazon Staff (2018) </a:t>
            </a:r>
            <a:r>
              <a:rPr lang="en-GB" i="1" dirty="0">
                <a:ea typeface="+mn-lt"/>
                <a:cs typeface="+mn-lt"/>
              </a:rPr>
              <a:t>Diversity, equity and inclusion at Amazon</a:t>
            </a:r>
            <a:r>
              <a:rPr lang="en-GB" dirty="0">
                <a:ea typeface="+mn-lt"/>
                <a:cs typeface="+mn-lt"/>
              </a:rPr>
              <a:t>. About Amazon UK, 18 April. Available at: </a:t>
            </a:r>
            <a:r>
              <a:rPr lang="en-GB" dirty="0">
                <a:ea typeface="+mn-lt"/>
                <a:cs typeface="+mn-lt"/>
                <a:hlinkClick r:id="rId6"/>
              </a:rPr>
              <a:t>https://www.aboutamazon.co.uk/news/working-at-amazon/diversity-equity-and-inclusion-at-amazon</a:t>
            </a:r>
            <a:r>
              <a:rPr lang="en-GB" dirty="0">
                <a:ea typeface="+mn-lt"/>
                <a:cs typeface="+mn-lt"/>
              </a:rPr>
              <a:t> (Accessed: 30 November 2025). (</a:t>
            </a:r>
            <a:r>
              <a:rPr lang="en-GB" dirty="0">
                <a:ea typeface="+mn-lt"/>
                <a:cs typeface="+mn-lt"/>
                <a:hlinkClick r:id="rId6"/>
              </a:rPr>
              <a:t>aboutamazon.co.uk</a:t>
            </a:r>
            <a:r>
              <a:rPr lang="en-GB" dirty="0">
                <a:ea typeface="+mn-lt"/>
                <a:cs typeface="+mn-lt"/>
              </a:rPr>
              <a:t>)</a:t>
            </a:r>
            <a:endParaRPr lang="en-GB" dirty="0"/>
          </a:p>
          <a:p>
            <a:r>
              <a:rPr lang="en-GB" dirty="0">
                <a:ea typeface="+mn-lt"/>
                <a:cs typeface="+mn-lt"/>
              </a:rPr>
              <a:t>About Amazon Staff (n.d.) </a:t>
            </a:r>
            <a:r>
              <a:rPr lang="en-GB" i="1" dirty="0">
                <a:ea typeface="+mn-lt"/>
                <a:cs typeface="+mn-lt"/>
              </a:rPr>
              <a:t>Diversity &amp; inclusion</a:t>
            </a:r>
            <a:r>
              <a:rPr lang="en-GB" dirty="0">
                <a:ea typeface="+mn-lt"/>
                <a:cs typeface="+mn-lt"/>
              </a:rPr>
              <a:t>. About Amazon. Available at: </a:t>
            </a:r>
            <a:r>
              <a:rPr lang="en-GB" dirty="0">
                <a:ea typeface="+mn-lt"/>
                <a:cs typeface="+mn-lt"/>
                <a:hlinkClick r:id="rId7"/>
              </a:rPr>
              <a:t>https://www.aboutamazon.com/workplace/diversity-inclusion</a:t>
            </a:r>
            <a:r>
              <a:rPr lang="en-GB" dirty="0">
                <a:ea typeface="+mn-lt"/>
                <a:cs typeface="+mn-lt"/>
              </a:rPr>
              <a:t> (Accessed: 30 November 2025). (</a:t>
            </a:r>
            <a:r>
              <a:rPr lang="en-GB" dirty="0">
                <a:ea typeface="+mn-lt"/>
                <a:cs typeface="+mn-lt"/>
                <a:hlinkClick r:id="rId7"/>
              </a:rPr>
              <a:t>aboutamazon.com</a:t>
            </a:r>
            <a:r>
              <a:rPr lang="en-GB" dirty="0">
                <a:ea typeface="+mn-lt"/>
                <a:cs typeface="+mn-lt"/>
              </a:rPr>
              <a:t>)</a:t>
            </a:r>
            <a:endParaRPr lang="en-GB" dirty="0"/>
          </a:p>
          <a:p>
            <a:r>
              <a:rPr lang="en-GB" dirty="0">
                <a:ea typeface="+mn-lt"/>
                <a:cs typeface="+mn-lt"/>
              </a:rPr>
              <a:t>About Amazon Staff (n.d.) </a:t>
            </a:r>
            <a:r>
              <a:rPr lang="en-GB" i="1" dirty="0">
                <a:ea typeface="+mn-lt"/>
                <a:cs typeface="+mn-lt"/>
              </a:rPr>
              <a:t>Human rights</a:t>
            </a:r>
            <a:r>
              <a:rPr lang="en-GB" dirty="0">
                <a:ea typeface="+mn-lt"/>
                <a:cs typeface="+mn-lt"/>
              </a:rPr>
              <a:t>. Amazon Sustainability. Available at: </a:t>
            </a:r>
            <a:r>
              <a:rPr lang="en-GB" dirty="0">
                <a:ea typeface="+mn-lt"/>
                <a:cs typeface="+mn-lt"/>
                <a:hlinkClick r:id="rId8"/>
              </a:rPr>
              <a:t>https://sustainability.aboutamazon.com/human-rights</a:t>
            </a:r>
            <a:r>
              <a:rPr lang="en-GB" dirty="0">
                <a:ea typeface="+mn-lt"/>
                <a:cs typeface="+mn-lt"/>
              </a:rPr>
              <a:t> (Accessed: 30 November 2025). (</a:t>
            </a:r>
            <a:r>
              <a:rPr lang="en-GB" dirty="0">
                <a:ea typeface="+mn-lt"/>
                <a:cs typeface="+mn-lt"/>
                <a:hlinkClick r:id="rId8"/>
              </a:rPr>
              <a:t>sustainability.aboutamazon.com</a:t>
            </a:r>
            <a:r>
              <a:rPr lang="en-GB" dirty="0">
                <a:ea typeface="+mn-lt"/>
                <a:cs typeface="+mn-lt"/>
              </a:rPr>
              <a:t>)</a:t>
            </a:r>
            <a:endParaRPr lang="en-GB" dirty="0"/>
          </a:p>
          <a:p>
            <a:r>
              <a:rPr lang="en-GB" dirty="0">
                <a:ea typeface="+mn-lt"/>
                <a:cs typeface="+mn-lt"/>
              </a:rPr>
              <a:t>About Amazon Staff (n.d.) </a:t>
            </a:r>
            <a:r>
              <a:rPr lang="en-GB" i="1" dirty="0">
                <a:ea typeface="+mn-lt"/>
                <a:cs typeface="+mn-lt"/>
              </a:rPr>
              <a:t>Amazon’s Leadership Principles</a:t>
            </a:r>
            <a:r>
              <a:rPr lang="en-GB" dirty="0">
                <a:ea typeface="+mn-lt"/>
                <a:cs typeface="+mn-lt"/>
              </a:rPr>
              <a:t>. About Amazon. Available at: </a:t>
            </a:r>
            <a:r>
              <a:rPr lang="en-GB" dirty="0">
                <a:ea typeface="+mn-lt"/>
                <a:cs typeface="+mn-lt"/>
                <a:hlinkClick r:id="rId9"/>
              </a:rPr>
              <a:t>https://www.aboutamazon.com/about-us/leadership-principles</a:t>
            </a:r>
            <a:r>
              <a:rPr lang="en-GB" dirty="0">
                <a:ea typeface="+mn-lt"/>
                <a:cs typeface="+mn-lt"/>
              </a:rPr>
              <a:t> (Accessed: 30 November 2025). (</a:t>
            </a:r>
            <a:r>
              <a:rPr lang="en-GB" dirty="0">
                <a:ea typeface="+mn-lt"/>
                <a:cs typeface="+mn-lt"/>
                <a:hlinkClick r:id="rId9"/>
              </a:rPr>
              <a:t>aboutamazon.com</a:t>
            </a:r>
            <a:r>
              <a:rPr lang="en-GB" dirty="0">
                <a:ea typeface="+mn-lt"/>
                <a:cs typeface="+mn-lt"/>
              </a:rPr>
              <a:t>)</a:t>
            </a:r>
            <a:endParaRPr lang="en-GB" dirty="0"/>
          </a:p>
          <a:p>
            <a:r>
              <a:rPr lang="en-GB" sz="3300" dirty="0">
                <a:ea typeface="+mn-lt"/>
                <a:cs typeface="+mn-lt"/>
              </a:rPr>
              <a:t>Bloomberg Day, M. &amp; Green, J. (2025) ‘Amazon is halting some of its diversity and inclusion programs’, </a:t>
            </a:r>
            <a:r>
              <a:rPr lang="en-GB" sz="3300" i="1" dirty="0">
                <a:ea typeface="+mn-lt"/>
                <a:cs typeface="+mn-lt"/>
              </a:rPr>
              <a:t>Bloomberg</a:t>
            </a:r>
            <a:r>
              <a:rPr lang="en-GB" sz="3300" dirty="0">
                <a:ea typeface="+mn-lt"/>
                <a:cs typeface="+mn-lt"/>
              </a:rPr>
              <a:t>, 10 January. Available at: </a:t>
            </a:r>
            <a:r>
              <a:rPr lang="en-GB" sz="3300" dirty="0">
                <a:ea typeface="+mn-lt"/>
                <a:cs typeface="+mn-lt"/>
                <a:hlinkClick r:id="rId10"/>
              </a:rPr>
              <a:t>https://www.bloomberg.com/news/articles/2025-01-10/amazon-is-halting-some-of-its-diversity-and-inclusion-programs</a:t>
            </a:r>
            <a:r>
              <a:rPr lang="en-GB" sz="3300" dirty="0">
                <a:ea typeface="+mn-lt"/>
                <a:cs typeface="+mn-lt"/>
              </a:rPr>
              <a:t> (Accessed: 30 November 2025). (</a:t>
            </a:r>
            <a:r>
              <a:rPr lang="en-GB" sz="3300" dirty="0">
                <a:ea typeface="+mn-lt"/>
                <a:cs typeface="+mn-lt"/>
                <a:hlinkClick r:id="rId10"/>
              </a:rPr>
              <a:t>bloomberg.com</a:t>
            </a:r>
            <a:r>
              <a:rPr lang="en-GB" sz="3300" dirty="0">
                <a:ea typeface="+mn-lt"/>
                <a:cs typeface="+mn-lt"/>
              </a:rPr>
              <a:t>)</a:t>
            </a:r>
          </a:p>
          <a:p>
            <a:r>
              <a:rPr lang="en-GB" sz="3300" dirty="0">
                <a:ea typeface="+mn-lt"/>
                <a:cs typeface="+mn-lt"/>
              </a:rPr>
              <a:t>CNBC (2025) </a:t>
            </a:r>
            <a:r>
              <a:rPr lang="en-GB" sz="3300" i="1" dirty="0">
                <a:ea typeface="+mn-lt"/>
                <a:cs typeface="+mn-lt"/>
              </a:rPr>
              <a:t>Amazon scrubs DEI mention from its annual report</a:t>
            </a:r>
            <a:r>
              <a:rPr lang="en-GB" sz="3300" dirty="0">
                <a:ea typeface="+mn-lt"/>
                <a:cs typeface="+mn-lt"/>
              </a:rPr>
              <a:t>. CNBC, 7 February. Available at: </a:t>
            </a:r>
            <a:r>
              <a:rPr lang="en-GB" sz="3300" dirty="0">
                <a:ea typeface="+mn-lt"/>
                <a:cs typeface="+mn-lt"/>
                <a:hlinkClick r:id="rId11"/>
              </a:rPr>
              <a:t>https://www.cnbc.com/2025/02/07/amazon-scrubs-dei-mention-from-its-annual-report.html</a:t>
            </a:r>
            <a:r>
              <a:rPr lang="en-GB" sz="3300" dirty="0">
                <a:ea typeface="+mn-lt"/>
                <a:cs typeface="+mn-lt"/>
              </a:rPr>
              <a:t> (Accessed: 30 November 2025). (</a:t>
            </a:r>
            <a:r>
              <a:rPr lang="en-GB" sz="3300" dirty="0">
                <a:ea typeface="+mn-lt"/>
                <a:cs typeface="+mn-lt"/>
                <a:hlinkClick r:id="rId11"/>
              </a:rPr>
              <a:t>cnbc.com</a:t>
            </a:r>
            <a:r>
              <a:rPr lang="en-GB" sz="3300" dirty="0">
                <a:ea typeface="+mn-lt"/>
                <a:cs typeface="+mn-lt"/>
              </a:rPr>
              <a:t>)</a:t>
            </a:r>
          </a:p>
          <a:p>
            <a:endParaRPr lang="en-GB" dirty="0">
              <a:ea typeface="+mn-lt"/>
              <a:cs typeface="+mn-lt"/>
            </a:endParaRPr>
          </a:p>
          <a:p>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9143427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55FA6-F2B9-F58A-B333-FD2A8091A5F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F35CBEF-C437-5B8D-6DC5-77BBFE530D5E}"/>
              </a:ext>
            </a:extLst>
          </p:cNvPr>
          <p:cNvSpPr>
            <a:spLocks noGrp="1"/>
          </p:cNvSpPr>
          <p:nvPr>
            <p:ph idx="1"/>
          </p:nvPr>
        </p:nvSpPr>
        <p:spPr>
          <a:xfrm>
            <a:off x="838200" y="1411009"/>
            <a:ext cx="10515600" cy="4765954"/>
          </a:xfrm>
        </p:spPr>
        <p:txBody>
          <a:bodyPr vert="horz" lIns="91440" tIns="45720" rIns="91440" bIns="45720" rtlCol="0" anchor="t">
            <a:normAutofit fontScale="55000" lnSpcReduction="20000"/>
          </a:bodyPr>
          <a:lstStyle/>
          <a:p>
            <a:endParaRPr lang="en-GB" dirty="0"/>
          </a:p>
          <a:p>
            <a:r>
              <a:rPr lang="en-GB" dirty="0">
                <a:ea typeface="+mn-lt"/>
                <a:cs typeface="+mn-lt"/>
              </a:rPr>
              <a:t>Day, M. (2025) ‘Amazon’s DEI Rollback: The Impact, Employee Reactions, and What’s Next’, </a:t>
            </a:r>
            <a:r>
              <a:rPr lang="en-GB" i="1" dirty="0">
                <a:ea typeface="+mn-lt"/>
                <a:cs typeface="+mn-lt"/>
              </a:rPr>
              <a:t>Diversity.com</a:t>
            </a:r>
            <a:r>
              <a:rPr lang="en-GB" dirty="0">
                <a:ea typeface="+mn-lt"/>
                <a:cs typeface="+mn-lt"/>
              </a:rPr>
              <a:t>, 7 February. Available at: </a:t>
            </a:r>
            <a:r>
              <a:rPr lang="en-GB" dirty="0">
                <a:ea typeface="+mn-lt"/>
                <a:cs typeface="+mn-lt"/>
                <a:hlinkClick r:id="rId2"/>
              </a:rPr>
              <a:t>https://diversity.com/post/amazon-dei-rollback-impact-updates-2025</a:t>
            </a:r>
            <a:r>
              <a:rPr lang="en-GB" dirty="0">
                <a:ea typeface="+mn-lt"/>
                <a:cs typeface="+mn-lt"/>
              </a:rPr>
              <a:t> (Accessed: 30 November 2025). (</a:t>
            </a:r>
            <a:r>
              <a:rPr lang="en-GB" dirty="0">
                <a:ea typeface="+mn-lt"/>
                <a:cs typeface="+mn-lt"/>
                <a:hlinkClick r:id="rId2"/>
              </a:rPr>
              <a:t>diversity.com</a:t>
            </a:r>
            <a:r>
              <a:rPr lang="en-GB" dirty="0">
                <a:ea typeface="+mn-lt"/>
                <a:cs typeface="+mn-lt"/>
              </a:rPr>
              <a:t>)</a:t>
            </a:r>
          </a:p>
          <a:p>
            <a:r>
              <a:rPr lang="en-GB" sz="2700">
                <a:ea typeface="+mn-lt"/>
                <a:cs typeface="+mn-lt"/>
              </a:rPr>
              <a:t>Diversity.com Staff (2025) ‘Corporate DEI in Crisis? Walmart, Amazon, and Other Giants Scaling Back Diversity Efforts’, </a:t>
            </a:r>
            <a:r>
              <a:rPr lang="en-GB" sz="2700" i="1">
                <a:ea typeface="+mn-lt"/>
                <a:cs typeface="+mn-lt"/>
              </a:rPr>
              <a:t>Diversity.com</a:t>
            </a:r>
            <a:r>
              <a:rPr lang="en-GB" sz="2700">
                <a:ea typeface="+mn-lt"/>
                <a:cs typeface="+mn-lt"/>
              </a:rPr>
              <a:t>, 3 March. Available at: </a:t>
            </a:r>
            <a:r>
              <a:rPr lang="en-GB" sz="2700" dirty="0">
                <a:ea typeface="+mn-lt"/>
                <a:cs typeface="+mn-lt"/>
                <a:hlinkClick r:id="rId3"/>
              </a:rPr>
              <a:t>https://diversity.com/post/corporate-dei-rollback-walmart-amazon-2025</a:t>
            </a:r>
            <a:r>
              <a:rPr lang="en-GB" sz="2700">
                <a:ea typeface="+mn-lt"/>
                <a:cs typeface="+mn-lt"/>
              </a:rPr>
              <a:t> (Accessed: 30 November 2025). (</a:t>
            </a:r>
            <a:r>
              <a:rPr lang="en-GB" sz="2700" dirty="0">
                <a:ea typeface="+mn-lt"/>
                <a:cs typeface="+mn-lt"/>
                <a:hlinkClick r:id="rId3"/>
              </a:rPr>
              <a:t>diversity.com</a:t>
            </a:r>
            <a:r>
              <a:rPr lang="en-GB" sz="2700">
                <a:ea typeface="+mn-lt"/>
                <a:cs typeface="+mn-lt"/>
              </a:rPr>
              <a:t>)</a:t>
            </a:r>
            <a:endParaRPr lang="en-GB" dirty="0">
              <a:ea typeface="+mn-lt"/>
              <a:cs typeface="+mn-lt"/>
            </a:endParaRPr>
          </a:p>
          <a:p>
            <a:endParaRPr lang="en-GB" dirty="0">
              <a:ea typeface="+mn-lt"/>
              <a:cs typeface="+mn-lt"/>
            </a:endParaRPr>
          </a:p>
          <a:p>
            <a:r>
              <a:rPr lang="en-GB" dirty="0">
                <a:ea typeface="+mn-lt"/>
                <a:cs typeface="+mn-lt"/>
              </a:rPr>
              <a:t>Kaushal, A. (2022) ‘Why Middle Managers Are Key For Creating Inclusive Cultures’, </a:t>
            </a:r>
            <a:r>
              <a:rPr lang="en-GB" i="1" dirty="0">
                <a:ea typeface="+mn-lt"/>
                <a:cs typeface="+mn-lt"/>
              </a:rPr>
              <a:t>Forbes Business Council</a:t>
            </a:r>
            <a:r>
              <a:rPr lang="en-GB" dirty="0">
                <a:ea typeface="+mn-lt"/>
                <a:cs typeface="+mn-lt"/>
              </a:rPr>
              <a:t>, 1 September. Available at: </a:t>
            </a:r>
            <a:r>
              <a:rPr lang="en-GB" dirty="0">
                <a:ea typeface="+mn-lt"/>
                <a:cs typeface="+mn-lt"/>
                <a:hlinkClick r:id="rId4"/>
              </a:rPr>
              <a:t>https://www.forbes.com/councils/forbesbusinesscouncil/2022/09/01/why-middle-managers-are-key-for-creating-inclusive-cultures/</a:t>
            </a:r>
            <a:r>
              <a:rPr lang="en-GB" dirty="0">
                <a:ea typeface="+mn-lt"/>
                <a:cs typeface="+mn-lt"/>
              </a:rPr>
              <a:t> (Accessed: 30 November 2025). (</a:t>
            </a:r>
            <a:r>
              <a:rPr lang="en-GB" dirty="0">
                <a:ea typeface="+mn-lt"/>
                <a:cs typeface="+mn-lt"/>
                <a:hlinkClick r:id="rId4"/>
              </a:rPr>
              <a:t>forbes.com</a:t>
            </a:r>
            <a:r>
              <a:rPr lang="en-GB" dirty="0">
                <a:ea typeface="+mn-lt"/>
                <a:cs typeface="+mn-lt"/>
              </a:rPr>
              <a:t>)</a:t>
            </a:r>
            <a:endParaRPr lang="en-GB" dirty="0"/>
          </a:p>
          <a:p>
            <a:r>
              <a:rPr lang="en-GB" dirty="0">
                <a:ea typeface="+mn-lt"/>
                <a:cs typeface="+mn-lt"/>
              </a:rPr>
              <a:t>Talent Management Institute Editorial Team (2025) ‘Amazon’s HR Evolution: Lessons from a Global Leader’, </a:t>
            </a:r>
            <a:r>
              <a:rPr lang="en-GB" i="1" dirty="0">
                <a:ea typeface="+mn-lt"/>
                <a:cs typeface="+mn-lt"/>
              </a:rPr>
              <a:t>TMI</a:t>
            </a:r>
            <a:r>
              <a:rPr lang="en-GB" dirty="0">
                <a:ea typeface="+mn-lt"/>
                <a:cs typeface="+mn-lt"/>
              </a:rPr>
              <a:t>, 3 October. Available at: </a:t>
            </a:r>
            <a:r>
              <a:rPr lang="en-GB" dirty="0">
                <a:ea typeface="+mn-lt"/>
                <a:cs typeface="+mn-lt"/>
                <a:hlinkClick r:id="rId5"/>
              </a:rPr>
              <a:t>https://www.tmi.org/blogs/amazons-hr-evolution-lessons-from-a-global-leader</a:t>
            </a:r>
            <a:r>
              <a:rPr lang="en-GB" dirty="0">
                <a:ea typeface="+mn-lt"/>
                <a:cs typeface="+mn-lt"/>
              </a:rPr>
              <a:t> (Accessed: 30 November 2025). (</a:t>
            </a:r>
            <a:r>
              <a:rPr lang="en-GB" dirty="0">
                <a:ea typeface="+mn-lt"/>
                <a:cs typeface="+mn-lt"/>
                <a:hlinkClick r:id="rId5"/>
              </a:rPr>
              <a:t>tmi.org</a:t>
            </a:r>
            <a:r>
              <a:rPr lang="en-GB" dirty="0">
                <a:ea typeface="+mn-lt"/>
                <a:cs typeface="+mn-lt"/>
              </a:rPr>
              <a:t>)</a:t>
            </a:r>
            <a:endParaRPr lang="en-GB" dirty="0"/>
          </a:p>
          <a:p>
            <a:r>
              <a:rPr lang="en-GB" dirty="0">
                <a:ea typeface="+mn-lt"/>
                <a:cs typeface="+mn-lt"/>
              </a:rPr>
              <a:t>Wyatt, H. (2024) ‘Amazon investigates antisemitic messages in employee group’, </a:t>
            </a:r>
            <a:r>
              <a:rPr lang="en-GB" i="1" dirty="0">
                <a:ea typeface="+mn-lt"/>
                <a:cs typeface="+mn-lt"/>
              </a:rPr>
              <a:t>HR Magazine</a:t>
            </a:r>
            <a:r>
              <a:rPr lang="en-GB" dirty="0">
                <a:ea typeface="+mn-lt"/>
                <a:cs typeface="+mn-lt"/>
              </a:rPr>
              <a:t>, 6 August. Available at: </a:t>
            </a:r>
            <a:r>
              <a:rPr lang="en-GB" dirty="0">
                <a:ea typeface="+mn-lt"/>
                <a:cs typeface="+mn-lt"/>
                <a:hlinkClick r:id="rId6"/>
              </a:rPr>
              <a:t>https://www.hrmagazine.co.uk/content/news/amazon-investigates-antisemitic-messages-in-employee-group</a:t>
            </a:r>
            <a:r>
              <a:rPr lang="en-GB" dirty="0">
                <a:ea typeface="+mn-lt"/>
                <a:cs typeface="+mn-lt"/>
              </a:rPr>
              <a:t> (Accessed: 30 November 2025). (</a:t>
            </a:r>
            <a:r>
              <a:rPr lang="en-GB" dirty="0">
                <a:ea typeface="+mn-lt"/>
                <a:cs typeface="+mn-lt"/>
                <a:hlinkClick r:id="rId7"/>
              </a:rPr>
              <a:t>hrmagazine.co.uk</a:t>
            </a:r>
            <a:r>
              <a:rPr lang="en-GB" dirty="0">
                <a:ea typeface="+mn-lt"/>
                <a:cs typeface="+mn-lt"/>
              </a:rPr>
              <a:t>)</a:t>
            </a:r>
            <a:endParaRPr lang="en-GB" dirty="0"/>
          </a:p>
          <a:p>
            <a:r>
              <a:rPr lang="en-GB" dirty="0">
                <a:ea typeface="+mn-lt"/>
                <a:cs typeface="+mn-lt"/>
              </a:rPr>
              <a:t>Bloomberg Day, M. &amp; Green, J. (2025) ‘Amazon is halting some of its diversity and inclusion programs’, </a:t>
            </a:r>
            <a:r>
              <a:rPr lang="en-GB" i="1" dirty="0">
                <a:ea typeface="+mn-lt"/>
                <a:cs typeface="+mn-lt"/>
              </a:rPr>
              <a:t>Bloomberg</a:t>
            </a:r>
            <a:r>
              <a:rPr lang="en-GB" dirty="0">
                <a:ea typeface="+mn-lt"/>
                <a:cs typeface="+mn-lt"/>
              </a:rPr>
              <a:t>, 10 January. Available at: </a:t>
            </a:r>
            <a:r>
              <a:rPr lang="en-GB" dirty="0">
                <a:ea typeface="+mn-lt"/>
                <a:cs typeface="+mn-lt"/>
                <a:hlinkClick r:id="rId8"/>
              </a:rPr>
              <a:t>https://www.bloomberg.com/news/articles/2025-01-10/amazon-is-halting-some-of-its-diversity-and-inclusion-programs</a:t>
            </a:r>
            <a:r>
              <a:rPr lang="en-GB" dirty="0">
                <a:ea typeface="+mn-lt"/>
                <a:cs typeface="+mn-lt"/>
              </a:rPr>
              <a:t> (Accessed: 30 November 2025). (</a:t>
            </a:r>
            <a:r>
              <a:rPr lang="en-GB" dirty="0">
                <a:ea typeface="+mn-lt"/>
                <a:cs typeface="+mn-lt"/>
                <a:hlinkClick r:id="rId8"/>
              </a:rPr>
              <a:t>bloomberg.com</a:t>
            </a:r>
            <a:r>
              <a:rPr lang="en-GB" dirty="0">
                <a:ea typeface="+mn-lt"/>
                <a:cs typeface="+mn-lt"/>
              </a:rPr>
              <a:t>)</a:t>
            </a:r>
            <a:endParaRPr lang="en-GB" dirty="0"/>
          </a:p>
          <a:p>
            <a:endParaRPr lang="en-GB" dirty="0"/>
          </a:p>
        </p:txBody>
      </p:sp>
    </p:spTree>
    <p:extLst>
      <p:ext uri="{BB962C8B-B14F-4D97-AF65-F5344CB8AC3E}">
        <p14:creationId xmlns:p14="http://schemas.microsoft.com/office/powerpoint/2010/main" val="4228723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8F1F9-9202-3CB0-DC20-F079CF73633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3B555E0-A61C-0780-D2CB-767D4386EAE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677257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26</TotalTime>
  <Words>243</Words>
  <Application>Microsoft Office PowerPoint</Application>
  <PresentationFormat>Widescreen</PresentationFormat>
  <Paragraphs>33</Paragraphs>
  <Slides>43</Slides>
  <Notes>0</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Office Theme</vt:lpstr>
      <vt:lpstr>LCMB7023 Human Capital Management Assessment component 2: Group presentation</vt:lpstr>
      <vt:lpstr>Contents of the Presentation pt.1 </vt:lpstr>
      <vt:lpstr>Contents of the Presentation pt.2</vt:lpstr>
      <vt:lpstr>Contents of the Presentation pt.3</vt:lpstr>
      <vt:lpstr>Contents of the Presentation pt.4</vt:lpstr>
      <vt:lpstr>Training and Development at Amazon</vt:lpstr>
      <vt:lpstr>Overview of Amazon's HR Approach</vt:lpstr>
      <vt:lpstr>Current HR Policies and Practices at Amazon</vt:lpstr>
      <vt:lpstr>Training Platforms and Resources</vt:lpstr>
      <vt:lpstr>Amazon’s Leadership Development</vt:lpstr>
      <vt:lpstr>Strategic Alignment of HR Practices with Company Goals </vt:lpstr>
      <vt:lpstr>Summary of Key Points </vt:lpstr>
      <vt:lpstr> DIVERSITY,EQUITY AND INCLUSION (DEI) AT AMAZON </vt:lpstr>
      <vt:lpstr>Overview of Amazon's HR Approach</vt:lpstr>
      <vt:lpstr>Current HR Policies and Practices at Amazon </vt:lpstr>
      <vt:lpstr>The Role of Line Managers at Amazon</vt:lpstr>
      <vt:lpstr>Strategic alignment of HR practices with company goals </vt:lpstr>
      <vt:lpstr>Key HR challenges faced by Amazon</vt:lpstr>
      <vt:lpstr>Practical recommendations to address these challenges </vt:lpstr>
      <vt:lpstr>Questions or input welcome</vt:lpstr>
      <vt:lpstr>References</vt:lpstr>
      <vt:lpstr>References</vt:lpstr>
      <vt:lpstr>PowerPoint Presentation</vt:lpstr>
      <vt:lpstr>Training and Development at Amazon</vt:lpstr>
      <vt:lpstr>Overview of Amazon's HR Approach</vt:lpstr>
      <vt:lpstr>Current HR Policies and Practices at Amazon</vt:lpstr>
      <vt:lpstr>The Role of Line Managers in Implementation</vt:lpstr>
      <vt:lpstr>Amazon’s Leadership Development</vt:lpstr>
      <vt:lpstr>Strategic Alignment of HR Practices with Company Goals </vt:lpstr>
      <vt:lpstr>Summary of Key Points</vt:lpstr>
      <vt:lpstr>References</vt:lpstr>
      <vt:lpstr>LCMB7023 Human Capital Management Assessment component 2: Group presentation</vt:lpstr>
      <vt:lpstr> DIVERSITY,EQUITY AND INCLUSION (DEI) AT AMAZON </vt:lpstr>
      <vt:lpstr>Overview of Amazon's HR Approach</vt:lpstr>
      <vt:lpstr>Current HR Policies and Practices at Amazon </vt:lpstr>
      <vt:lpstr>The Role of Line Managers at Amazon</vt:lpstr>
      <vt:lpstr>Strategic alignment of HR practices with company goals </vt:lpstr>
      <vt:lpstr>Key HR challenges faced by Amazon</vt:lpstr>
      <vt:lpstr>Practical recommendations to address these challenges </vt:lpstr>
      <vt:lpstr>QUESTIONS ? </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Laila Maazouz</dc:creator>
  <cp:lastModifiedBy>Laila Maazouz</cp:lastModifiedBy>
  <cp:revision>601</cp:revision>
  <dcterms:created xsi:type="dcterms:W3CDTF">2025-04-03T08:44:17Z</dcterms:created>
  <dcterms:modified xsi:type="dcterms:W3CDTF">2025-12-01T00:04:12Z</dcterms:modified>
</cp:coreProperties>
</file>