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618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438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836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235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282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56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306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93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130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761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6267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731264" y="2121407"/>
            <a:ext cx="42672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217920" y="2119313"/>
            <a:ext cx="42672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623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C4D853-A81E-4F01-91DE-E6ABBFAEAFE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B8C1F-0B23-4E55-9B33-D69254D7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071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Dissertation: 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Youth </a:t>
            </a:r>
            <a:r>
              <a:rPr lang="en-GB" sz="3200" dirty="0" smtClean="0"/>
              <a:t>Work and Social Education</a:t>
            </a:r>
            <a:r>
              <a:rPr lang="en-GB" sz="3200" dirty="0"/>
              <a:t/>
            </a:r>
            <a:br>
              <a:rPr lang="en-GB" sz="3200" dirty="0"/>
            </a:br>
            <a:endParaRPr lang="cy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</a:p>
          <a:p>
            <a:r>
              <a:rPr lang="en-GB" dirty="0" err="1" smtClean="0"/>
              <a:t>Methodoleg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03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Methodology</a:t>
            </a:r>
            <a:br>
              <a:rPr lang="en-GB" dirty="0" smtClean="0"/>
            </a:br>
            <a:r>
              <a:rPr lang="en-GB" dirty="0" err="1" smtClean="0"/>
              <a:t>Methodoleg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section should include an account of the research questions and/or </a:t>
            </a:r>
            <a:r>
              <a:rPr lang="en-GB" dirty="0" smtClean="0"/>
              <a:t>issues </a:t>
            </a:r>
            <a:r>
              <a:rPr lang="en-GB" dirty="0"/>
              <a:t>to be </a:t>
            </a:r>
            <a:r>
              <a:rPr lang="en-GB" dirty="0" smtClean="0"/>
              <a:t>investigated:</a:t>
            </a:r>
          </a:p>
          <a:p>
            <a:pPr lvl="1"/>
            <a:r>
              <a:rPr lang="en-GB" dirty="0" smtClean="0"/>
              <a:t>Refer back to your question/issues and its relevance,  you could refer back very briefly to your literature review also.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cy-GB" dirty="0" smtClean="0"/>
              <a:t>Dylai’r adran hon gynnwys disgrifiad o’r cwestiynau ymchwil a/neu’r materion ymchwil sydd i’w hymchwilio:</a:t>
            </a:r>
          </a:p>
          <a:p>
            <a:pPr lvl="1"/>
            <a:r>
              <a:rPr lang="cy-GB" dirty="0" smtClean="0"/>
              <a:t>Cyfeiriwch yn ôl at eich cwestiynau/materion a’u perthnasedd. Gallech hefyd gyfeirio yn ôl yn fyr iawn at eich adolygiad llenyddiaeth.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216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Methodology</a:t>
            </a:r>
            <a:br>
              <a:rPr lang="en-GB" dirty="0" smtClean="0"/>
            </a:br>
            <a:r>
              <a:rPr lang="en-GB" dirty="0" err="1" smtClean="0"/>
              <a:t>Methodoleg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An outline of your research design </a:t>
            </a:r>
            <a:r>
              <a:rPr lang="en-GB" dirty="0" smtClean="0"/>
              <a:t>e.g. </a:t>
            </a:r>
            <a:r>
              <a:rPr lang="en-GB" dirty="0"/>
              <a:t>qualitative or quantitative and why you choose </a:t>
            </a:r>
            <a:r>
              <a:rPr lang="en-GB" dirty="0" smtClean="0"/>
              <a:t>it:</a:t>
            </a:r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 why a qualitative rather than quantitative</a:t>
            </a:r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 chose a qualitative research design because it is aligned to youth work principles and you wanted to  find out from young people’s perspectives their own experiences. 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 smtClean="0"/>
              <a:t>Amlinelliad o’ch cynllun ymchwil e.e. ansoddol neu feintiol a pham y gwnaethoch chi ddewis hynny:</a:t>
            </a:r>
          </a:p>
          <a:p>
            <a:pPr lvl="1"/>
            <a:r>
              <a:rPr lang="cy-GB" dirty="0" smtClean="0"/>
              <a:t>e.e. pam ansoddol yn hytrach na meintiol</a:t>
            </a:r>
          </a:p>
          <a:p>
            <a:pPr lvl="1"/>
            <a:r>
              <a:rPr lang="cy-GB" dirty="0" err="1" smtClean="0"/>
              <a:t>e.e</a:t>
            </a:r>
            <a:r>
              <a:rPr lang="cy-GB" dirty="0" smtClean="0"/>
              <a:t> wedi dewis ansoddol am ei fod yn cyd-fynd ag egwyddorion gwaith ieuenctid ac roeddech chi am gael gwybod am brofiadau pobl ifainc o’u safbwynt nhw eu hunain.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67587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Methods of Data Collection</a:t>
            </a:r>
            <a:br>
              <a:rPr lang="en-GB" dirty="0" smtClean="0"/>
            </a:br>
            <a:r>
              <a:rPr lang="en-GB" dirty="0" err="1" smtClean="0"/>
              <a:t>Dulliau</a:t>
            </a:r>
            <a:r>
              <a:rPr lang="en-GB" dirty="0" smtClean="0"/>
              <a:t> o </a:t>
            </a:r>
            <a:r>
              <a:rPr lang="en-GB" dirty="0" err="1" smtClean="0"/>
              <a:t>Gasglu</a:t>
            </a:r>
            <a:r>
              <a:rPr lang="en-GB" dirty="0" smtClean="0"/>
              <a:t> Data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Outline your methods </a:t>
            </a:r>
            <a:r>
              <a:rPr lang="en-GB" dirty="0"/>
              <a:t>of </a:t>
            </a:r>
            <a:r>
              <a:rPr lang="en-GB" dirty="0" smtClean="0"/>
              <a:t>data collection  </a:t>
            </a:r>
            <a:r>
              <a:rPr lang="en-GB" dirty="0"/>
              <a:t>and an argument for why you think these methods are the most appropriate ones for the question and for your circumstances. 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y-GB" dirty="0" smtClean="0"/>
              <a:t>Amlinellwch eich dulliau o </a:t>
            </a:r>
            <a:r>
              <a:rPr lang="cy-GB" dirty="0" err="1" smtClean="0"/>
              <a:t>gasglu</a:t>
            </a:r>
            <a:r>
              <a:rPr lang="cy-GB" dirty="0" smtClean="0"/>
              <a:t> data a chyflwyno dadl yn nodi pam rydych o’r </a:t>
            </a:r>
            <a:r>
              <a:rPr lang="cy-GB" dirty="0" err="1" smtClean="0"/>
              <a:t>farn</a:t>
            </a:r>
            <a:r>
              <a:rPr lang="cy-GB" dirty="0" smtClean="0"/>
              <a:t> mai’r dulliau hyn yw’r rhai mwyaf priodol ar gyfer y cwestiwn a’ch amgylchiadau chi.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19340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Methods of Data Collection</a:t>
            </a:r>
            <a:br>
              <a:rPr lang="en-GB" dirty="0"/>
            </a:br>
            <a:r>
              <a:rPr lang="en-GB" dirty="0" err="1"/>
              <a:t>Dulliau</a:t>
            </a:r>
            <a:r>
              <a:rPr lang="en-GB" dirty="0"/>
              <a:t> o </a:t>
            </a:r>
            <a:r>
              <a:rPr lang="en-GB" dirty="0" err="1"/>
              <a:t>Gasglu</a:t>
            </a:r>
            <a:r>
              <a:rPr lang="en-GB" dirty="0"/>
              <a:t>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Go into detail about what exactly you did </a:t>
            </a:r>
            <a:r>
              <a:rPr lang="en-GB" dirty="0" err="1"/>
              <a:t>e.g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Describe your sample size</a:t>
            </a:r>
          </a:p>
          <a:p>
            <a:pPr lvl="1"/>
            <a:r>
              <a:rPr lang="en-GB" dirty="0"/>
              <a:t>What tools you used and how </a:t>
            </a:r>
          </a:p>
          <a:p>
            <a:pPr lvl="1"/>
            <a:r>
              <a:rPr lang="en-GB" dirty="0"/>
              <a:t>Demographic information</a:t>
            </a:r>
          </a:p>
          <a:p>
            <a:r>
              <a:rPr lang="en-GB" dirty="0"/>
              <a:t>Put any questionnaires, interview schedules in your appendix, but refer to them here.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Ewch i fanylder ynglŷn </a:t>
            </a:r>
            <a:r>
              <a:rPr lang="cy-GB" dirty="0" err="1" smtClean="0"/>
              <a:t>â’r</a:t>
            </a:r>
            <a:r>
              <a:rPr lang="cy-GB" dirty="0" smtClean="0"/>
              <a:t> hyn a wnaethoch yn union e.e.: </a:t>
            </a:r>
          </a:p>
          <a:p>
            <a:pPr lvl="1"/>
            <a:r>
              <a:rPr lang="cy-GB" dirty="0" smtClean="0"/>
              <a:t>Disgrifiwch faint eich sampl</a:t>
            </a:r>
          </a:p>
          <a:p>
            <a:pPr lvl="1"/>
            <a:r>
              <a:rPr lang="cy-GB" dirty="0" smtClean="0"/>
              <a:t>Pa offer wnaethoch chi eu defnyddio a sut</a:t>
            </a:r>
          </a:p>
          <a:p>
            <a:pPr lvl="1"/>
            <a:r>
              <a:rPr lang="cy-GB" dirty="0" smtClean="0"/>
              <a:t>Gwybodaeth ddemograffig</a:t>
            </a:r>
          </a:p>
          <a:p>
            <a:r>
              <a:rPr lang="cy-GB" dirty="0" smtClean="0"/>
              <a:t>Rhowch unrhyw holiaduron, amserlenni cyfweliadau yn eich atodiad, ond cyfeiriwch atynt yma.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598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Methods of Data Collection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o </a:t>
            </a:r>
            <a:r>
              <a:rPr lang="en-GB" dirty="0" err="1"/>
              <a:t>Gasglu</a:t>
            </a:r>
            <a:r>
              <a:rPr lang="en-GB" dirty="0"/>
              <a:t>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should consider the benefits of your chosen method as well as identifying any disadvantages and how you overcame them. </a:t>
            </a:r>
            <a:endParaRPr lang="en-GB" dirty="0" smtClean="0"/>
          </a:p>
          <a:p>
            <a:pPr lvl="1"/>
            <a:r>
              <a:rPr lang="en-GB" dirty="0" smtClean="0"/>
              <a:t>Did you face any challenges that affected your data collection, if so describe them.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cy-GB" dirty="0" smtClean="0"/>
              <a:t>Dylech ystyried manteision eich dull dewisedig gan nodi hefyd unrhyw anfanteision a sut y gwnaethoch chi eu goresgyn. </a:t>
            </a:r>
          </a:p>
          <a:p>
            <a:pPr lvl="1"/>
            <a:r>
              <a:rPr lang="cy-GB" dirty="0" smtClean="0"/>
              <a:t>A wnaethoch chi wynebu unrhyw heriau a effeithiodd arnoch wrth </a:t>
            </a:r>
            <a:r>
              <a:rPr lang="cy-GB" dirty="0" err="1" smtClean="0"/>
              <a:t>gasglu</a:t>
            </a:r>
            <a:r>
              <a:rPr lang="cy-GB" dirty="0" smtClean="0"/>
              <a:t> data. Os felly disgrifiwch nhw.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679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 Analysis</a:t>
            </a:r>
            <a:br>
              <a:rPr lang="en-GB" dirty="0" smtClean="0"/>
            </a:br>
            <a:r>
              <a:rPr lang="en-GB" dirty="0" err="1" smtClean="0"/>
              <a:t>Dadansoddi</a:t>
            </a:r>
            <a:r>
              <a:rPr lang="en-GB" dirty="0" smtClean="0"/>
              <a:t> Data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Outline briefly the data analysis process.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y-GB" dirty="0" smtClean="0"/>
              <a:t>Amlinellwch yn gryno y broses o ddadansoddi data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919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Ethics</a:t>
            </a:r>
            <a:br>
              <a:rPr lang="en-GB" dirty="0" smtClean="0"/>
            </a:br>
            <a:r>
              <a:rPr lang="en-GB" dirty="0" err="1" smtClean="0"/>
              <a:t>Moeseg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Ethical issues and the ways in which you dealt with them should be noted. </a:t>
            </a:r>
          </a:p>
          <a:p>
            <a:pPr lvl="1"/>
            <a:r>
              <a:rPr lang="en-GB" dirty="0" smtClean="0"/>
              <a:t>Outline your ethical considerations and any issues that arose.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lvl="0">
              <a:buClr>
                <a:srgbClr val="AA2B1E"/>
              </a:buClr>
            </a:pPr>
            <a:r>
              <a:rPr lang="cy-GB" dirty="0" smtClean="0">
                <a:solidFill>
                  <a:prstClr val="black"/>
                </a:solidFill>
              </a:rPr>
              <a:t>Dylid nodi materion moesegol a’r ffyrdd y gwnaethoch chi ddelio â nhw. </a:t>
            </a:r>
          </a:p>
          <a:p>
            <a:pPr lvl="1">
              <a:buClr>
                <a:srgbClr val="AA2B1E"/>
              </a:buClr>
            </a:pPr>
            <a:r>
              <a:rPr lang="cy-GB" dirty="0" smtClean="0">
                <a:solidFill>
                  <a:prstClr val="black"/>
                </a:solidFill>
              </a:rPr>
              <a:t>Amlinellwch eich ystyriaethau moesegol ac unrhyw broblemau a gododd.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626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Reflection</a:t>
            </a:r>
            <a:br>
              <a:rPr lang="en-GB" dirty="0" smtClean="0"/>
            </a:br>
            <a:r>
              <a:rPr lang="en-GB" dirty="0" err="1" smtClean="0"/>
              <a:t>Adfyfyrio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This </a:t>
            </a:r>
            <a:r>
              <a:rPr lang="en-GB" dirty="0"/>
              <a:t>section should also discuss any variations from the original fieldwork plan, and should conclude with a reflection on the experience of doing fieldwork.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y-GB" dirty="0" smtClean="0"/>
              <a:t>Dylai’r adran hon drafod yn ogystal unrhyw amrywiadau o’r cynllun gwaith maes gwreiddiol, a dylai gloi trwy adfyfyrio ar y profiad o wneud gwaith maes.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10733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51200" y="1795463"/>
            <a:ext cx="5722938" cy="1827212"/>
          </a:xfrm>
        </p:spPr>
        <p:txBody>
          <a:bodyPr/>
          <a:lstStyle/>
          <a:p>
            <a:pPr eaLnBrk="1" hangingPunct="1"/>
            <a:r>
              <a:rPr lang="en-GB" altLang="en-US" smtClean="0"/>
              <a:t>Methods of Data Collection</a:t>
            </a:r>
          </a:p>
        </p:txBody>
      </p:sp>
      <p:sp>
        <p:nvSpPr>
          <p:cNvPr id="5123" name="Subtitle 1"/>
          <p:cNvSpPr>
            <a:spLocks noGrp="1"/>
          </p:cNvSpPr>
          <p:nvPr>
            <p:ph type="subTitle" idx="1"/>
          </p:nvPr>
        </p:nvSpPr>
        <p:spPr>
          <a:xfrm>
            <a:off x="3251201" y="3736975"/>
            <a:ext cx="5711825" cy="1524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cy-GB" sz="4800" dirty="0" err="1">
                <a:latin typeface="+mj-lt"/>
                <a:ea typeface="+mj-ea"/>
                <a:cs typeface="+mj-cs"/>
              </a:rPr>
              <a:t>Dulliau</a:t>
            </a:r>
            <a:r>
              <a:rPr lang="en-GB" altLang="cy-GB" sz="4800" dirty="0">
                <a:latin typeface="+mj-lt"/>
                <a:ea typeface="+mj-ea"/>
                <a:cs typeface="+mj-cs"/>
              </a:rPr>
              <a:t> </a:t>
            </a:r>
            <a:r>
              <a:rPr lang="en-GB" altLang="cy-GB" sz="4800" dirty="0" err="1">
                <a:latin typeface="+mj-lt"/>
                <a:ea typeface="+mj-ea"/>
                <a:cs typeface="+mj-cs"/>
              </a:rPr>
              <a:t>Casglu</a:t>
            </a:r>
            <a:r>
              <a:rPr lang="en-GB" altLang="cy-GB" sz="4800" dirty="0">
                <a:latin typeface="+mj-lt"/>
                <a:ea typeface="+mj-ea"/>
                <a:cs typeface="+mj-cs"/>
              </a:rPr>
              <a:t> Data</a:t>
            </a:r>
            <a:endParaRPr lang="cy-GB" altLang="cy-GB" sz="48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5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dirty="0"/>
              <a:t>Explore Research Methods 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err="1" smtClean="0"/>
              <a:t>Archwilio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Dulliau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Ymchwil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 smtClean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2822575" y="2120901"/>
            <a:ext cx="3200400" cy="3603625"/>
          </a:xfrm>
        </p:spPr>
        <p:txBody>
          <a:bodyPr/>
          <a:lstStyle/>
          <a:p>
            <a:pPr marL="0" indent="0">
              <a:buNone/>
            </a:pPr>
            <a:endParaRPr lang="en-GB" altLang="en-US" smtClean="0"/>
          </a:p>
          <a:p>
            <a:pPr lvl="1" eaLnBrk="1" hangingPunct="1"/>
            <a:r>
              <a:rPr lang="en-GB" altLang="en-US" smtClean="0"/>
              <a:t>Focus Groups </a:t>
            </a:r>
          </a:p>
          <a:p>
            <a:pPr lvl="1" eaLnBrk="1" hangingPunct="1"/>
            <a:r>
              <a:rPr lang="en-GB" altLang="en-US" smtClean="0"/>
              <a:t>Semi Structured Interviews </a:t>
            </a:r>
          </a:p>
          <a:p>
            <a:pPr lvl="1" eaLnBrk="1" hangingPunct="1"/>
            <a:r>
              <a:rPr lang="en-GB" altLang="en-US" smtClean="0"/>
              <a:t>Surveys </a:t>
            </a:r>
          </a:p>
          <a:p>
            <a:pPr lvl="1" eaLnBrk="1" hangingPunct="1"/>
            <a:r>
              <a:rPr lang="en-GB" altLang="en-US" smtClean="0"/>
              <a:t>Participatory </a:t>
            </a:r>
          </a:p>
        </p:txBody>
      </p:sp>
      <p:sp>
        <p:nvSpPr>
          <p:cNvPr id="6148" name="Content Placeholder 1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3200400" cy="3605212"/>
          </a:xfrm>
        </p:spPr>
        <p:txBody>
          <a:bodyPr/>
          <a:lstStyle/>
          <a:p>
            <a:pPr lvl="1" eaLnBrk="1" hangingPunct="1"/>
            <a:endParaRPr lang="en-GB" altLang="en-US" smtClean="0"/>
          </a:p>
          <a:p>
            <a:pPr lvl="1" eaLnBrk="1" hangingPunct="1"/>
            <a:r>
              <a:rPr lang="cy-GB" altLang="en-US" smtClean="0"/>
              <a:t>Grwpiau Ffocws</a:t>
            </a:r>
          </a:p>
          <a:p>
            <a:pPr lvl="1" eaLnBrk="1" hangingPunct="1"/>
            <a:r>
              <a:rPr lang="cy-GB" altLang="en-US" smtClean="0"/>
              <a:t>Cyfweliadau Lled-strwythuredig</a:t>
            </a:r>
          </a:p>
          <a:p>
            <a:pPr lvl="1" eaLnBrk="1" hangingPunct="1"/>
            <a:r>
              <a:rPr lang="cy-GB" altLang="en-US" smtClean="0"/>
              <a:t>Arolygon</a:t>
            </a:r>
          </a:p>
          <a:p>
            <a:pPr lvl="1" eaLnBrk="1" hangingPunct="1"/>
            <a:r>
              <a:rPr lang="cy-GB" altLang="en-US" smtClean="0"/>
              <a:t>Cyfranogol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209020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Methods </a:t>
            </a:r>
            <a:br>
              <a:rPr lang="en-GB" altLang="en-US" smtClean="0"/>
            </a:br>
            <a:r>
              <a:rPr lang="en-GB" altLang="en-US" smtClean="0"/>
              <a:t>Dulliau</a:t>
            </a:r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822575" y="2120901"/>
            <a:ext cx="3200400" cy="3603625"/>
          </a:xfrm>
        </p:spPr>
        <p:txBody>
          <a:bodyPr rtlCol="0">
            <a:normAutofit fontScale="85000" lnSpcReduction="20000"/>
          </a:bodyPr>
          <a:lstStyle/>
          <a:p>
            <a:pPr marL="274320" indent="-274320">
              <a:defRPr/>
            </a:pPr>
            <a:r>
              <a:rPr lang="en-GB" dirty="0" smtClean="0"/>
              <a:t>Methods:</a:t>
            </a:r>
            <a:r>
              <a:rPr lang="en-US" dirty="0" smtClean="0"/>
              <a:t> are the tools you use to collect data. </a:t>
            </a:r>
          </a:p>
          <a:p>
            <a:pPr marL="274320" indent="-274320">
              <a:defRPr/>
            </a:pPr>
            <a:r>
              <a:rPr lang="en-GB" dirty="0" smtClean="0"/>
              <a:t>They follow on from your methodological choice:</a:t>
            </a:r>
          </a:p>
          <a:p>
            <a:pPr marL="274320" indent="-274320">
              <a:defRPr/>
            </a:pPr>
            <a:r>
              <a:rPr lang="en-GB" dirty="0" smtClean="0"/>
              <a:t>Qualitative uses qualitative methods :</a:t>
            </a:r>
          </a:p>
          <a:p>
            <a:pPr marL="640080" lvl="1" indent="-274320">
              <a:defRPr/>
            </a:pPr>
            <a:r>
              <a:rPr lang="en-GB" dirty="0" err="1" smtClean="0"/>
              <a:t>E.g</a:t>
            </a:r>
            <a:r>
              <a:rPr lang="en-GB" dirty="0" smtClean="0"/>
              <a:t> Interviews, Focus groups</a:t>
            </a:r>
          </a:p>
          <a:p>
            <a:pPr marL="641033" lvl="1" indent="-274320">
              <a:defRPr/>
            </a:pPr>
            <a:r>
              <a:rPr lang="en-GB" dirty="0" smtClean="0"/>
              <a:t>Quantitative methods: Surveys</a:t>
            </a:r>
          </a:p>
        </p:txBody>
      </p:sp>
      <p:sp>
        <p:nvSpPr>
          <p:cNvPr id="7172" name="Content Placeholder 1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3200400" cy="3605212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ts val="75"/>
              </a:spcBef>
            </a:pPr>
            <a:r>
              <a:rPr lang="cy-GB" altLang="cy-GB" sz="2200"/>
              <a:t>Dulliau: yw’r offer a ddefnyddir gennych I gasglu data. </a:t>
            </a:r>
          </a:p>
          <a:p>
            <a:pPr>
              <a:lnSpc>
                <a:spcPct val="80000"/>
              </a:lnSpc>
              <a:spcBef>
                <a:spcPts val="75"/>
              </a:spcBef>
            </a:pPr>
            <a:r>
              <a:rPr lang="cy-GB" altLang="cy-GB" sz="2200"/>
              <a:t>Maent yn dilyn ymlaen o’ch dewis o fethodoleg:</a:t>
            </a:r>
          </a:p>
          <a:p>
            <a:pPr>
              <a:lnSpc>
                <a:spcPct val="80000"/>
              </a:lnSpc>
              <a:spcBef>
                <a:spcPts val="75"/>
              </a:spcBef>
            </a:pPr>
            <a:r>
              <a:rPr lang="cy-GB" altLang="cy-GB" sz="2200"/>
              <a:t>Mae ansoddol yn defnyddio dulliau ansoddol:</a:t>
            </a:r>
          </a:p>
          <a:p>
            <a:pPr lvl="1">
              <a:lnSpc>
                <a:spcPct val="80000"/>
              </a:lnSpc>
              <a:spcBef>
                <a:spcPts val="75"/>
              </a:spcBef>
            </a:pPr>
            <a:r>
              <a:rPr lang="cy-GB" altLang="cy-GB" smtClean="0"/>
              <a:t>e.e Cyfweliadau, Grwpiau ffocws</a:t>
            </a:r>
          </a:p>
          <a:p>
            <a:pPr lvl="1">
              <a:lnSpc>
                <a:spcPct val="80000"/>
              </a:lnSpc>
              <a:spcBef>
                <a:spcPts val="75"/>
              </a:spcBef>
            </a:pPr>
            <a:r>
              <a:rPr lang="cy-GB" altLang="cy-GB" sz="2000"/>
              <a:t>Dulliau meintiol: Arolygon</a:t>
            </a:r>
          </a:p>
        </p:txBody>
      </p:sp>
    </p:spTree>
    <p:extLst>
      <p:ext uri="{BB962C8B-B14F-4D97-AF65-F5344CB8AC3E}">
        <p14:creationId xmlns:p14="http://schemas.microsoft.com/office/powerpoint/2010/main" val="1994856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Focus Groups </a:t>
            </a:r>
            <a:br>
              <a:rPr lang="en-GB" altLang="en-US" smtClean="0"/>
            </a:br>
            <a:r>
              <a:rPr lang="en-GB" altLang="en-US" smtClean="0"/>
              <a:t>Grwpiau Ffocws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48929" y="2120901"/>
            <a:ext cx="5374046" cy="3603625"/>
          </a:xfrm>
        </p:spPr>
        <p:txBody>
          <a:bodyPr rtlCol="0">
            <a:normAutofit fontScale="85000" lnSpcReduction="10000"/>
          </a:bodyPr>
          <a:lstStyle/>
          <a:p>
            <a:pPr marL="274320" indent="-274320">
              <a:defRPr/>
            </a:pPr>
            <a:r>
              <a:rPr lang="en-GB" altLang="en-US" sz="2700" dirty="0"/>
              <a:t>What is a focus group? </a:t>
            </a:r>
          </a:p>
          <a:p>
            <a:pPr marL="274320" indent="-274320">
              <a:defRPr/>
            </a:pPr>
            <a:r>
              <a:rPr lang="en-US" altLang="en-US" sz="2700" dirty="0">
                <a:latin typeface="Berlin Sans FB" pitchFamily="34" charset="0"/>
              </a:rPr>
              <a:t>A group interview guided by a moderator:</a:t>
            </a:r>
            <a:endParaRPr lang="en-GB" altLang="en-US" sz="2700" dirty="0"/>
          </a:p>
          <a:p>
            <a:pPr marL="640080" lvl="1" indent="-274320">
              <a:defRPr/>
            </a:pPr>
            <a:r>
              <a:rPr lang="en-GB" altLang="en-US" dirty="0" smtClean="0"/>
              <a:t>Generally conducted with small groups of people : no more than 12 no less than 4 </a:t>
            </a:r>
          </a:p>
          <a:p>
            <a:pPr marL="640080" lvl="1" indent="-274320">
              <a:defRPr/>
            </a:pPr>
            <a:r>
              <a:rPr lang="en-GB" altLang="en-US" dirty="0" smtClean="0"/>
              <a:t>The Respondents are asked to discuss a particular topic or topics.</a:t>
            </a:r>
          </a:p>
          <a:p>
            <a:pPr marL="640080" lvl="1" indent="-274320">
              <a:defRPr/>
            </a:pPr>
            <a:r>
              <a:rPr lang="en-GB" altLang="en-US" dirty="0" smtClean="0"/>
              <a:t>Differs from interviews in that you are not interested in each individuals response,</a:t>
            </a:r>
          </a:p>
          <a:p>
            <a:pPr marL="342900" indent="-342900">
              <a:buClr>
                <a:srgbClr val="CCCC99"/>
              </a:buClr>
              <a:buSzPct val="70000"/>
              <a:buFont typeface="Wingdings" pitchFamily="2" charset="2"/>
              <a:buChar char="l"/>
              <a:defRPr/>
            </a:pPr>
            <a:r>
              <a:rPr lang="en-GB" altLang="en-US" dirty="0" smtClean="0"/>
              <a:t>Rather the discussion provides the data. </a:t>
            </a:r>
          </a:p>
        </p:txBody>
      </p:sp>
      <p:sp>
        <p:nvSpPr>
          <p:cNvPr id="8196" name="Content Placeholder 1"/>
          <p:cNvSpPr>
            <a:spLocks noGrp="1"/>
          </p:cNvSpPr>
          <p:nvPr>
            <p:ph sz="quarter" idx="14"/>
          </p:nvPr>
        </p:nvSpPr>
        <p:spPr>
          <a:xfrm>
            <a:off x="6188074" y="2119313"/>
            <a:ext cx="4740481" cy="4016016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900" dirty="0">
                <a:solidFill>
                  <a:srgbClr val="000000"/>
                </a:solidFill>
              </a:rPr>
              <a:t>Beth yw grŵp ffocws? 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900" dirty="0">
                <a:solidFill>
                  <a:srgbClr val="000000"/>
                </a:solidFill>
                <a:latin typeface="Berlin Sans FB" panose="020E0602020502020306" pitchFamily="34" charset="0"/>
              </a:rPr>
              <a:t>Cyfweliad grŵp dan arweiniad cymedrolwr:</a:t>
            </a:r>
            <a:endParaRPr lang="cy-GB" altLang="en-US" sz="1900" dirty="0">
              <a:solidFill>
                <a:srgbClr val="000000"/>
              </a:solidFill>
            </a:endParaRP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dirty="0">
                <a:solidFill>
                  <a:srgbClr val="000000"/>
                </a:solidFill>
              </a:rPr>
              <a:t>Fel arfer fe’u cynhelir gyda grwpiau bach o bobl: dim mwy na 12, dim llai na 4 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dirty="0">
                <a:solidFill>
                  <a:srgbClr val="000000"/>
                </a:solidFill>
              </a:rPr>
              <a:t>Gofynnir i’r Atebwyr drafod pwnc neu bynciau penodol.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dirty="0">
                <a:solidFill>
                  <a:srgbClr val="000000"/>
                </a:solidFill>
              </a:rPr>
              <a:t>Maent yn wahanol i gyfweliadau gan nad oes gennych ddiddordeb yn ymateb pob unigolyn,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dirty="0">
                <a:solidFill>
                  <a:srgbClr val="000000"/>
                </a:solidFill>
              </a:rPr>
              <a:t>Yn hytrach y drafodaeth sy’n darparu’r data.</a:t>
            </a: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688929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3200"/>
              <a:t>Focus Groups: Advantages </a:t>
            </a:r>
            <a:br>
              <a:rPr lang="en-GB" altLang="en-US" sz="3200"/>
            </a:br>
            <a:r>
              <a:rPr lang="en-GB" altLang="en-US" sz="3200"/>
              <a:t>Grwpiau Ffocws: Manteision </a:t>
            </a:r>
            <a:br>
              <a:rPr lang="en-GB" altLang="en-US" sz="3200"/>
            </a:br>
            <a:r>
              <a:rPr lang="en-GB" altLang="en-US" sz="3200"/>
              <a:t>(Sabo Flores, 2008, p. 105) </a:t>
            </a:r>
          </a:p>
        </p:txBody>
      </p:sp>
      <p:sp>
        <p:nvSpPr>
          <p:cNvPr id="7171" name="Rectangle 4"/>
          <p:cNvSpPr>
            <a:spLocks noGrp="1" noChangeArrowheads="1"/>
          </p:cNvSpPr>
          <p:nvPr>
            <p:ph sz="quarter" idx="13"/>
          </p:nvPr>
        </p:nvSpPr>
        <p:spPr>
          <a:xfrm>
            <a:off x="1430594" y="2120901"/>
            <a:ext cx="4592381" cy="3603625"/>
          </a:xfrm>
        </p:spPr>
        <p:txBody>
          <a:bodyPr rtlCol="0">
            <a:normAutofit fontScale="925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Foster deep, rich data about the group members shared and differing thoughts or feelings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Promote an understanding of the ways in which individuals are influenced by one another.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Participants help remind each other of events.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For people to talk and think more deeply about a topic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Help builds trust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Promote deeper understanding of perspectives and viewpoints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Help develop recommendations and solutions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800" dirty="0"/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800" dirty="0"/>
          </a:p>
        </p:txBody>
      </p:sp>
      <p:sp>
        <p:nvSpPr>
          <p:cNvPr id="9220" name="Rectangle 5"/>
          <p:cNvSpPr>
            <a:spLocks noGrp="1" noChangeArrowheads="1"/>
          </p:cNvSpPr>
          <p:nvPr>
            <p:ph sz="quarter" idx="14"/>
          </p:nvPr>
        </p:nvSpPr>
        <p:spPr>
          <a:xfrm>
            <a:off x="6188075" y="2119313"/>
            <a:ext cx="3973564" cy="3605212"/>
          </a:xfrm>
        </p:spPr>
        <p:txBody>
          <a:bodyPr>
            <a:normAutofit/>
          </a:bodyPr>
          <a:lstStyle/>
          <a:p>
            <a:pPr eaLnBrk="1" hangingPunct="1">
              <a:lnSpc>
                <a:spcPct val="70000"/>
              </a:lnSpc>
            </a:pPr>
            <a:r>
              <a:rPr lang="cy-GB" altLang="cy-GB" sz="1600" dirty="0"/>
              <a:t>Yn meithrin data dwfn a chyfoethog am feddyliau neu deimladau cyffredin ac amrywiol aelodau’r gr</a:t>
            </a:r>
            <a:r>
              <a:rPr lang="cy-GB" altLang="cy-GB" sz="1600" dirty="0">
                <a:cs typeface="Arial" panose="020B0604020202020204" pitchFamily="34" charset="0"/>
              </a:rPr>
              <a:t>ŵp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dirty="0"/>
              <a:t>Yn hyrwyddo dealltwriaeth o’r ffyrdd y mae unigolion yn dylanwadu ar ei gilydd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dirty="0"/>
              <a:t>Cyfranogwyr yn helpu atgoffa’i gilydd am ddigwyddiadau 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dirty="0"/>
              <a:t>Yn caniatáu i bobl siarad a meddwl yn fwy dwfn am bwnc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dirty="0"/>
              <a:t>Yn helpu adeiladu ymddiriedaeth 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dirty="0"/>
              <a:t>Yn hyrwyddo dealltwriaeth ddyfnach o safbwyntiau a barn amrywiol 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dirty="0"/>
              <a:t>Yn helpu datblygu argymhellion ac atebion</a:t>
            </a:r>
            <a:r>
              <a:rPr lang="en-GB" altLang="en-US" sz="1800" dirty="0"/>
              <a:t> 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/>
          </a:p>
          <a:p>
            <a:pPr eaLnBrk="1" hangingPunct="1">
              <a:lnSpc>
                <a:spcPct val="80000"/>
              </a:lnSpc>
            </a:pPr>
            <a:endParaRPr lang="en-GB" altLang="en-US" sz="1800" dirty="0"/>
          </a:p>
          <a:p>
            <a:pPr eaLnBrk="1" hangingPunct="1">
              <a:lnSpc>
                <a:spcPct val="80000"/>
              </a:lnSpc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344954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200">
                <a:solidFill>
                  <a:srgbClr val="000000"/>
                </a:solidFill>
              </a:rPr>
              <a:t>Focus Groups: Disadvantages  Grwpiau Ffocws: Anfanteision </a:t>
            </a:r>
            <a:br>
              <a:rPr lang="en-GB" altLang="en-US" sz="3200">
                <a:solidFill>
                  <a:srgbClr val="000000"/>
                </a:solidFill>
              </a:rPr>
            </a:br>
            <a:r>
              <a:rPr lang="en-GB" altLang="en-US" sz="3200">
                <a:solidFill>
                  <a:srgbClr val="000000"/>
                </a:solidFill>
              </a:rPr>
              <a:t>(Sabo Flores, 2008, p. 105)</a:t>
            </a:r>
            <a:endParaRPr lang="cy-GB" altLang="cy-GB" sz="3200"/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3"/>
          </p:nvPr>
        </p:nvSpPr>
        <p:spPr>
          <a:xfrm>
            <a:off x="1047135" y="2120901"/>
            <a:ext cx="4975840" cy="399968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en-GB" altLang="en-US" sz="2400" dirty="0">
                <a:solidFill>
                  <a:srgbClr val="000000"/>
                </a:solidFill>
              </a:rPr>
              <a:t>Participants must be chosen carefully (small groups of either very similar or very different individuals). 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en-GB" altLang="en-US" sz="2400" dirty="0">
                <a:solidFill>
                  <a:srgbClr val="000000"/>
                </a:solidFill>
              </a:rPr>
              <a:t>Difficult to run if there are too many conflicting </a:t>
            </a:r>
            <a:r>
              <a:rPr lang="en-GB" altLang="en-US" sz="2400" dirty="0" err="1">
                <a:solidFill>
                  <a:srgbClr val="000000"/>
                </a:solidFill>
              </a:rPr>
              <a:t>opinons</a:t>
            </a:r>
            <a:r>
              <a:rPr lang="en-GB" altLang="en-US" sz="2400" dirty="0">
                <a:solidFill>
                  <a:srgbClr val="000000"/>
                </a:solidFill>
              </a:rPr>
              <a:t>.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en-GB" altLang="en-US" sz="2400" dirty="0">
                <a:solidFill>
                  <a:srgbClr val="000000"/>
                </a:solidFill>
              </a:rPr>
              <a:t>Data difficult to analyse and summarise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en-GB" altLang="en-US" sz="2400" dirty="0">
                <a:solidFill>
                  <a:srgbClr val="000000"/>
                </a:solidFill>
              </a:rPr>
              <a:t>Not effective for exploring individuals views and perspectives</a:t>
            </a:r>
            <a:endParaRPr lang="cy-GB" altLang="cy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3200400" cy="3605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cy-GB" sz="1800" dirty="0">
                <a:solidFill>
                  <a:prstClr val="black"/>
                </a:solidFill>
              </a:rPr>
              <a:t>Rhaid dewis cyfranogwyr yn ofalus (grwpiau bach o unigolion sydd naill ai’n debyg iawn neu’n wahanol iawn) 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cy-GB" sz="1800" dirty="0">
                <a:solidFill>
                  <a:prstClr val="black"/>
                </a:solidFill>
              </a:rPr>
              <a:t>Yn anodd ei gynnal os oes gormod o </a:t>
            </a:r>
            <a:r>
              <a:rPr lang="cy-GB" altLang="cy-GB" sz="1800" dirty="0" err="1">
                <a:solidFill>
                  <a:prstClr val="black"/>
                </a:solidFill>
              </a:rPr>
              <a:t>farnau</a:t>
            </a:r>
            <a:r>
              <a:rPr lang="cy-GB" altLang="cy-GB" sz="1800" dirty="0">
                <a:solidFill>
                  <a:prstClr val="black"/>
                </a:solidFill>
              </a:rPr>
              <a:t> croes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cy-GB" sz="1800" dirty="0">
                <a:solidFill>
                  <a:prstClr val="black"/>
                </a:solidFill>
              </a:rPr>
              <a:t>Data yn anodd eu dadansoddi a’u crynhoi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cy-GB" sz="1800" dirty="0">
                <a:solidFill>
                  <a:prstClr val="black"/>
                </a:solidFill>
              </a:rPr>
              <a:t>Ddim yn effeithiol o ran archwilio barn a safbwynt unigolion</a:t>
            </a:r>
            <a:r>
              <a:rPr lang="cy-GB" altLang="cy-GB" sz="1800" kern="0" dirty="0">
                <a:solidFill>
                  <a:srgbClr val="000000"/>
                </a:solidFill>
                <a:latin typeface="Arial"/>
              </a:rPr>
              <a:t> </a:t>
            </a:r>
          </a:p>
          <a:p>
            <a:pPr eaLnBrk="1" hangingPunct="1"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62055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Carrying out a Focus Group</a:t>
            </a:r>
            <a:br>
              <a:rPr lang="en-GB" altLang="en-US" smtClean="0"/>
            </a:br>
            <a:r>
              <a:rPr lang="en-GB" altLang="en-US" smtClean="0"/>
              <a:t>Cynnal Grŵp Ffocws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179871" y="2120901"/>
            <a:ext cx="4843104" cy="36036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Develop  a guide or protocol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dirty="0" smtClean="0"/>
              <a:t>Create a set of questions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400" dirty="0" smtClean="0"/>
              <a:t>Demographic information should be filled in (name, age, sex, nationality etc…)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400" dirty="0" smtClean="0"/>
              <a:t>Begin with very simple questions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400" dirty="0" smtClean="0"/>
              <a:t>Keep questions open not closed e.g. avoid yes or no answers.</a:t>
            </a:r>
          </a:p>
          <a:p>
            <a:pPr lvl="2" eaLnBrk="1" hangingPunct="1"/>
            <a:endParaRPr lang="en-GB" altLang="en-US" sz="2400" dirty="0" smtClean="0"/>
          </a:p>
          <a:p>
            <a:pPr lvl="1" eaLnBrk="1" hangingPunct="1">
              <a:buFontTx/>
              <a:buNone/>
            </a:pPr>
            <a:endParaRPr lang="en-GB" altLang="en-US" dirty="0" smtClean="0"/>
          </a:p>
        </p:txBody>
      </p:sp>
      <p:sp>
        <p:nvSpPr>
          <p:cNvPr id="11268" name="Content Placeholder 1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4357022" cy="3605212"/>
          </a:xfrm>
        </p:spPr>
        <p:txBody>
          <a:bodyPr>
            <a:normAutofit/>
          </a:bodyPr>
          <a:lstStyle/>
          <a:p>
            <a:pPr eaLnBrk="1" hangingPunct="1">
              <a:lnSpc>
                <a:spcPct val="70000"/>
              </a:lnSpc>
            </a:pPr>
            <a:r>
              <a:rPr lang="cy-GB" altLang="cy-GB" dirty="0" smtClean="0"/>
              <a:t>Datblygu canllawiau neu brotocol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dirty="0" smtClean="0"/>
              <a:t>Creu set o gwestiynau  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dirty="0" smtClean="0"/>
              <a:t>Dylid llenwi gwybodaeth ddemograffig (Enw, oed, </a:t>
            </a:r>
            <a:r>
              <a:rPr lang="cy-GB" altLang="cy-GB" noProof="1" smtClean="0"/>
              <a:t>rhywedd</a:t>
            </a:r>
            <a:r>
              <a:rPr lang="cy-GB" altLang="cy-GB" dirty="0" smtClean="0"/>
              <a:t>, cenedligrwydd ac ati…)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dirty="0" smtClean="0"/>
              <a:t>Dechrau gyda chwestiynau syml iawn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dirty="0" smtClean="0"/>
              <a:t>Cadw cwestiynau’n agored nid yn gaeedig e.e. osgoi atebion ie neu na.</a:t>
            </a:r>
          </a:p>
          <a:p>
            <a:pPr eaLnBrk="1" hangingPunct="1"/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50696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Carrying out a Focus Group</a:t>
            </a:r>
            <a:br>
              <a:rPr lang="en-GB" altLang="en-US" smtClean="0"/>
            </a:br>
            <a:r>
              <a:rPr lang="en-GB" altLang="en-US" smtClean="0"/>
              <a:t>Cynnal Grŵp Ffocws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838200" y="2120901"/>
            <a:ext cx="5184775" cy="3793202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Select Respondents :</a:t>
            </a:r>
          </a:p>
          <a:p>
            <a:pPr lvl="1" eaLnBrk="1" hangingPunct="1"/>
            <a:r>
              <a:rPr lang="en-GB" altLang="en-US" dirty="0" smtClean="0"/>
              <a:t>Who should you engage?  And Why? </a:t>
            </a:r>
          </a:p>
          <a:p>
            <a:pPr lvl="1" eaLnBrk="1" hangingPunct="1"/>
            <a:r>
              <a:rPr lang="en-GB" altLang="en-US" dirty="0" smtClean="0"/>
              <a:t>How many focus groups? </a:t>
            </a:r>
          </a:p>
          <a:p>
            <a:pPr eaLnBrk="1" hangingPunct="1"/>
            <a:endParaRPr lang="en-GB" altLang="en-US" dirty="0" smtClean="0"/>
          </a:p>
        </p:txBody>
      </p:sp>
      <p:sp>
        <p:nvSpPr>
          <p:cNvPr id="12292" name="Content Placeholder 1"/>
          <p:cNvSpPr>
            <a:spLocks noGrp="1"/>
          </p:cNvSpPr>
          <p:nvPr>
            <p:ph sz="quarter" idx="14"/>
          </p:nvPr>
        </p:nvSpPr>
        <p:spPr>
          <a:xfrm>
            <a:off x="6188074" y="2119313"/>
            <a:ext cx="4401267" cy="3605212"/>
          </a:xfrm>
        </p:spPr>
        <p:txBody>
          <a:bodyPr/>
          <a:lstStyle/>
          <a:p>
            <a:pPr eaLnBrk="1" hangingPunct="1"/>
            <a:r>
              <a:rPr lang="cy-GB" altLang="cy-GB" dirty="0" smtClean="0"/>
              <a:t>Dewis Atebwyr:</a:t>
            </a:r>
          </a:p>
          <a:p>
            <a:pPr lvl="1" eaLnBrk="1" hangingPunct="1"/>
            <a:r>
              <a:rPr lang="cy-GB" altLang="cy-GB" dirty="0" smtClean="0">
                <a:cs typeface="Arial" panose="020B0604020202020204" pitchFamily="34" charset="0"/>
              </a:rPr>
              <a:t>Â phwy y dylech ymgysylltu</a:t>
            </a:r>
            <a:r>
              <a:rPr lang="cy-GB" altLang="cy-GB" dirty="0" smtClean="0"/>
              <a:t>?  A pham? </a:t>
            </a:r>
          </a:p>
          <a:p>
            <a:pPr lvl="1" eaLnBrk="1" hangingPunct="1"/>
            <a:r>
              <a:rPr lang="cy-GB" altLang="cy-GB" dirty="0" smtClean="0"/>
              <a:t>Faint o grwpiau ffocws?</a:t>
            </a:r>
          </a:p>
        </p:txBody>
      </p:sp>
    </p:spTree>
    <p:extLst>
      <p:ext uri="{BB962C8B-B14F-4D97-AF65-F5344CB8AC3E}">
        <p14:creationId xmlns:p14="http://schemas.microsoft.com/office/powerpoint/2010/main" val="156986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Carrying out a Focus Group</a:t>
            </a:r>
            <a:br>
              <a:rPr lang="en-GB" altLang="en-US" smtClean="0"/>
            </a:br>
            <a:r>
              <a:rPr lang="en-GB" altLang="en-US" smtClean="0">
                <a:solidFill>
                  <a:srgbClr val="000000"/>
                </a:solidFill>
              </a:rPr>
              <a:t>Cynnal Grŵp Ffocws</a:t>
            </a:r>
            <a:endParaRPr lang="en-GB" altLang="en-US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017639" y="2120900"/>
            <a:ext cx="5005336" cy="4044950"/>
          </a:xfrm>
        </p:spPr>
        <p:txBody>
          <a:bodyPr rtlCol="0">
            <a:normAutofit fontScale="92500" lnSpcReduction="1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Conduct a focus Group </a:t>
            </a:r>
          </a:p>
          <a:p>
            <a:pPr marL="274320" indent="-274320">
              <a:lnSpc>
                <a:spcPct val="80000"/>
              </a:lnSpc>
              <a:buNone/>
              <a:defRPr/>
            </a:pPr>
            <a:r>
              <a:rPr lang="en-GB" altLang="en-US" sz="1800" dirty="0"/>
              <a:t>You will need: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GB" altLang="en-US" sz="1500" dirty="0"/>
              <a:t>Facilitator / Moderator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GB" altLang="en-US" sz="1500" dirty="0"/>
              <a:t>Note taker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GB" altLang="en-US" sz="1500" dirty="0"/>
              <a:t>Observer </a:t>
            </a:r>
          </a:p>
          <a:p>
            <a:pPr marL="640080" lvl="1" indent="-274320">
              <a:lnSpc>
                <a:spcPct val="80000"/>
              </a:lnSpc>
              <a:buNone/>
              <a:defRPr/>
            </a:pPr>
            <a:endParaRPr lang="en-US" altLang="en-US" sz="15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US" altLang="en-US" sz="1800" dirty="0"/>
              <a:t>Structure: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1500" dirty="0"/>
              <a:t>Introduction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1500" dirty="0"/>
              <a:t>Welcome participants and thank them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1500" dirty="0"/>
              <a:t>Introduce yourself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1500" dirty="0"/>
              <a:t>Describe the research project and the other components of the work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1500" dirty="0"/>
              <a:t>Provide an overview of the subjects to be covered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1500" dirty="0"/>
              <a:t>Explain that participants need not provide personal information unless they choose to.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1500" dirty="0"/>
              <a:t>Set ground rules.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1500" dirty="0"/>
              <a:t>Start with questions you have developed. </a:t>
            </a:r>
          </a:p>
          <a:p>
            <a:pPr marL="640080" lvl="1" indent="-274320">
              <a:lnSpc>
                <a:spcPct val="80000"/>
              </a:lnSpc>
              <a:buNone/>
              <a:defRPr/>
            </a:pPr>
            <a:endParaRPr lang="en-US" altLang="en-US" sz="1500" dirty="0"/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800" dirty="0"/>
          </a:p>
        </p:txBody>
      </p:sp>
      <p:sp>
        <p:nvSpPr>
          <p:cNvPr id="13316" name="Content Placeholder 1"/>
          <p:cNvSpPr>
            <a:spLocks noGrp="1"/>
          </p:cNvSpPr>
          <p:nvPr>
            <p:ph sz="quarter" idx="14"/>
          </p:nvPr>
        </p:nvSpPr>
        <p:spPr>
          <a:xfrm>
            <a:off x="6261816" y="2192338"/>
            <a:ext cx="4489757" cy="3973512"/>
          </a:xfrm>
        </p:spPr>
        <p:txBody>
          <a:bodyPr>
            <a:normAutofit/>
          </a:bodyPr>
          <a:lstStyle/>
          <a:p>
            <a:pPr eaLnBrk="1" hangingPunct="1">
              <a:lnSpc>
                <a:spcPct val="70000"/>
              </a:lnSpc>
            </a:pPr>
            <a:r>
              <a:rPr lang="cy-GB" altLang="cy-GB" sz="1500" dirty="0"/>
              <a:t>Cynnal gr</a:t>
            </a:r>
            <a:r>
              <a:rPr lang="cy-GB" altLang="cy-GB" sz="1500" dirty="0">
                <a:cs typeface="Arial" panose="020B0604020202020204" pitchFamily="34" charset="0"/>
              </a:rPr>
              <a:t>ŵp </a:t>
            </a:r>
            <a:r>
              <a:rPr lang="cy-GB" altLang="cy-GB" sz="1500" dirty="0"/>
              <a:t>ffocws</a:t>
            </a:r>
          </a:p>
          <a:p>
            <a:pPr eaLnBrk="1" hangingPunct="1">
              <a:lnSpc>
                <a:spcPct val="70000"/>
              </a:lnSpc>
              <a:buFont typeface="Wingdings" panose="05000000000000000000" pitchFamily="2" charset="2"/>
              <a:buNone/>
            </a:pPr>
            <a:r>
              <a:rPr lang="cy-GB" altLang="cy-GB" sz="1500" dirty="0"/>
              <a:t>Bydd angen: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Hwyluswr / Cymedrolwr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Rhywun i gymryd nodiadau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Arsylwr </a:t>
            </a:r>
          </a:p>
          <a:p>
            <a:pPr lvl="1" eaLnBrk="1" hangingPunct="1">
              <a:lnSpc>
                <a:spcPct val="70000"/>
              </a:lnSpc>
              <a:buFontTx/>
              <a:buNone/>
            </a:pPr>
            <a:endParaRPr lang="cy-GB" altLang="cy-GB" sz="1300" dirty="0"/>
          </a:p>
          <a:p>
            <a:pPr eaLnBrk="1" hangingPunct="1">
              <a:lnSpc>
                <a:spcPct val="70000"/>
              </a:lnSpc>
            </a:pPr>
            <a:r>
              <a:rPr lang="cy-GB" altLang="cy-GB" sz="1500" dirty="0"/>
              <a:t>Strwythur:</a:t>
            </a:r>
            <a:r>
              <a:rPr lang="cy-GB" altLang="cy-GB" sz="1300" dirty="0"/>
              <a:t>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Cyflwyniad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Croesawu’r cyfranogwyr a diolch iddynt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Eich cyflwyno’ch hun 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Disgrifio’r prosiect ymchwil ac elfennau eraill y gwaith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Rhoi </a:t>
            </a:r>
            <a:r>
              <a:rPr lang="cy-GB" altLang="cy-GB" sz="1300" noProof="1"/>
              <a:t>trosolwg</a:t>
            </a:r>
            <a:r>
              <a:rPr lang="cy-GB" altLang="cy-GB" sz="1300" dirty="0"/>
              <a:t> o’r pynciau sydd i’w cynnwys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Esbonio nad oes angen i gyfranogwyr roi gwybodaeth bersonol oni bai eu bod yn dewis gwneud. 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Gosod rheolau sylfaenol.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dirty="0"/>
              <a:t>Dechrau gyda chwestiynau rydych wedi’u datblygu</a:t>
            </a:r>
          </a:p>
        </p:txBody>
      </p:sp>
    </p:spTree>
    <p:extLst>
      <p:ext uri="{BB962C8B-B14F-4D97-AF65-F5344CB8AC3E}">
        <p14:creationId xmlns:p14="http://schemas.microsoft.com/office/powerpoint/2010/main" val="18974732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Creative Focus Groups</a:t>
            </a:r>
            <a:br>
              <a:rPr lang="en-GB" altLang="en-US" smtClean="0"/>
            </a:br>
            <a:r>
              <a:rPr lang="en-GB" altLang="en-US" smtClean="0"/>
              <a:t>Grwpiau Ffocws Creadigol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838200" y="2120901"/>
            <a:ext cx="5184775" cy="386694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Have your overall focus in mind and questions, but use other ways to engage the group: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The First thing you think of when I say……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400" dirty="0" err="1"/>
              <a:t>E.g</a:t>
            </a:r>
            <a:r>
              <a:rPr lang="en-GB" altLang="en-US" sz="2400" dirty="0"/>
              <a:t> the project you are involved…capture the responses..</a:t>
            </a:r>
          </a:p>
          <a:p>
            <a:pPr lvl="2"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  <p:sp>
        <p:nvSpPr>
          <p:cNvPr id="14340" name="Content Placeholder 1"/>
          <p:cNvSpPr>
            <a:spLocks noGrp="1"/>
          </p:cNvSpPr>
          <p:nvPr>
            <p:ph sz="quarter" idx="14"/>
          </p:nvPr>
        </p:nvSpPr>
        <p:spPr>
          <a:xfrm>
            <a:off x="6188074" y="2119313"/>
            <a:ext cx="4725731" cy="3605212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y-GB" altLang="cy-GB" sz="2400" dirty="0"/>
              <a:t>Cadwch eich ffocws cyffredinol </a:t>
            </a:r>
            <a:r>
              <a:rPr lang="cy-GB" altLang="cy-GB" sz="2400" dirty="0">
                <a:solidFill>
                  <a:srgbClr val="000000"/>
                </a:solidFill>
              </a:rPr>
              <a:t>a’ch cwestiynau </a:t>
            </a:r>
            <a:r>
              <a:rPr lang="cy-GB" altLang="cy-GB" sz="2400" dirty="0"/>
              <a:t>yn y meddwl, ond defnyddiwch ddulliau eraill o ennyn diddordeb y gr</a:t>
            </a:r>
            <a:r>
              <a:rPr lang="cy-GB" altLang="cy-GB" sz="2400" dirty="0">
                <a:cs typeface="Arial" panose="020B0604020202020204" pitchFamily="34" charset="0"/>
              </a:rPr>
              <a:t>ŵp</a:t>
            </a:r>
            <a:r>
              <a:rPr lang="cy-GB" altLang="cy-GB" sz="2400" dirty="0"/>
              <a:t>:</a:t>
            </a:r>
          </a:p>
          <a:p>
            <a:pPr lvl="1" eaLnBrk="1" hangingPunct="1">
              <a:lnSpc>
                <a:spcPct val="80000"/>
              </a:lnSpc>
            </a:pPr>
            <a:r>
              <a:rPr lang="cy-GB" altLang="cy-GB" dirty="0"/>
              <a:t>Y peth cyntaf sy’n dod i’ch meddwl pan ddywedaf ……</a:t>
            </a:r>
          </a:p>
          <a:p>
            <a:pPr lvl="2" eaLnBrk="1" hangingPunct="1">
              <a:lnSpc>
                <a:spcPct val="80000"/>
              </a:lnSpc>
            </a:pPr>
            <a:r>
              <a:rPr lang="cy-GB" altLang="cy-GB" sz="2400" noProof="1"/>
              <a:t>e.e</a:t>
            </a:r>
            <a:r>
              <a:rPr lang="cy-GB" altLang="cy-GB" sz="2400" dirty="0"/>
              <a:t> y prosiect rydych yn ymwneud ag ef…cofnodi’r ymatebion..</a:t>
            </a:r>
          </a:p>
          <a:p>
            <a:pPr eaLnBrk="1" hangingPunct="1"/>
            <a:endParaRPr lang="cy-GB" altLang="cy-GB" sz="2400" dirty="0" smtClean="0"/>
          </a:p>
        </p:txBody>
      </p:sp>
    </p:spTree>
    <p:extLst>
      <p:ext uri="{BB962C8B-B14F-4D97-AF65-F5344CB8AC3E}">
        <p14:creationId xmlns:p14="http://schemas.microsoft.com/office/powerpoint/2010/main" val="459434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Creative Focus Groups</a:t>
            </a:r>
            <a:br>
              <a:rPr lang="en-GB" altLang="en-US" smtClean="0"/>
            </a:br>
            <a:r>
              <a:rPr lang="en-GB" altLang="en-US" smtClean="0"/>
              <a:t>Grwpiau Ffocws Creadigol </a:t>
            </a:r>
            <a:endParaRPr lang="en-GB" altLang="cy-GB" smtClean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135626" y="2120901"/>
            <a:ext cx="4887349" cy="3603625"/>
          </a:xfrm>
        </p:spPr>
        <p:txBody>
          <a:bodyPr rtlCol="0">
            <a:normAutofit lnSpcReduction="10000"/>
          </a:bodyPr>
          <a:lstStyle/>
          <a:p>
            <a:pPr marL="640080" lvl="1" indent="-274320">
              <a:defRPr/>
            </a:pPr>
            <a:r>
              <a:rPr lang="en-GB" altLang="en-US" sz="2000" dirty="0"/>
              <a:t>Collage and Drawing….</a:t>
            </a:r>
          </a:p>
          <a:p>
            <a:pPr lvl="2">
              <a:defRPr/>
            </a:pPr>
            <a:r>
              <a:rPr lang="en-GB" altLang="en-US" sz="1800" dirty="0"/>
              <a:t>Ask the group to determine the best subject for a collage or drawing activity (in relation to the topic you are exploring) </a:t>
            </a:r>
          </a:p>
          <a:p>
            <a:pPr lvl="2">
              <a:defRPr/>
            </a:pPr>
            <a:r>
              <a:rPr lang="en-GB" altLang="en-US" sz="1800" dirty="0"/>
              <a:t>Individuals make their collages and then present to the group: ask the groups to then talk about the issues raised </a:t>
            </a:r>
          </a:p>
          <a:p>
            <a:pPr lvl="2">
              <a:defRPr/>
            </a:pPr>
            <a:r>
              <a:rPr lang="en-GB" altLang="en-US" sz="1800" dirty="0"/>
              <a:t>You capture this information on a flip chart </a:t>
            </a:r>
          </a:p>
          <a:p>
            <a:pPr lvl="2">
              <a:defRPr/>
            </a:pPr>
            <a:r>
              <a:rPr lang="en-GB" altLang="en-US" sz="1800" dirty="0"/>
              <a:t>Use follow up questions to explore issues further (again capture the information</a:t>
            </a:r>
            <a:r>
              <a:rPr lang="en-GB" altLang="en-US" sz="1800" dirty="0"/>
              <a:t>…)</a:t>
            </a:r>
            <a:endParaRPr lang="en-GB" altLang="en-US" sz="1800" dirty="0"/>
          </a:p>
          <a:p>
            <a:pPr marL="274320" indent="-274320">
              <a:defRPr/>
            </a:pPr>
            <a:endParaRPr lang="en-GB" dirty="0"/>
          </a:p>
        </p:txBody>
      </p:sp>
      <p:sp>
        <p:nvSpPr>
          <p:cNvPr id="15364" name="Content Placeholder 5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4887964" cy="3605212"/>
          </a:xfrm>
        </p:spPr>
        <p:txBody>
          <a:bodyPr>
            <a:normAutofit/>
          </a:bodyPr>
          <a:lstStyle/>
          <a:p>
            <a:pPr lvl="1" eaLnBrk="1" hangingPunct="1">
              <a:lnSpc>
                <a:spcPct val="70000"/>
              </a:lnSpc>
            </a:pPr>
            <a:r>
              <a:rPr lang="cy-GB" altLang="cy-GB" sz="1700" dirty="0"/>
              <a:t>Collage a Thynnu Llun….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z="1500" dirty="0"/>
              <a:t>Gofynnwch i’r gr</a:t>
            </a:r>
            <a:r>
              <a:rPr lang="cy-GB" altLang="cy-GB" sz="1500" dirty="0">
                <a:cs typeface="Arial" panose="020B0604020202020204" pitchFamily="34" charset="0"/>
              </a:rPr>
              <a:t>ŵp benderfynu ar y testun gorau ar gyfer gweithgaredd </a:t>
            </a:r>
            <a:r>
              <a:rPr lang="cy-GB" altLang="cy-GB" sz="1500" dirty="0"/>
              <a:t>collage neu dynnu llun (yn gysylltiedig â’r pwnc rydych yn ei archwilio) 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z="1500" dirty="0"/>
              <a:t>Unigolion yn gwneud eu </a:t>
            </a:r>
            <a:r>
              <a:rPr lang="cy-GB" altLang="cy-GB" sz="1500" noProof="1"/>
              <a:t>collages</a:t>
            </a:r>
            <a:r>
              <a:rPr lang="cy-GB" altLang="cy-GB" sz="1500" dirty="0"/>
              <a:t> ac yn eu cyflwyno i’r gr</a:t>
            </a:r>
            <a:r>
              <a:rPr lang="cy-GB" altLang="cy-GB" sz="1500" dirty="0">
                <a:cs typeface="Arial" panose="020B0604020202020204" pitchFamily="34" charset="0"/>
              </a:rPr>
              <a:t>ŵp</a:t>
            </a:r>
            <a:r>
              <a:rPr lang="cy-GB" altLang="cy-GB" sz="1500" dirty="0"/>
              <a:t>: wedyn gofynnwch i’r grwpiau siarad am y materion a godir 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z="1500" dirty="0"/>
              <a:t>Gallwch gofnodi’r wybodaeth hon ar siart droi 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z="1500" dirty="0"/>
              <a:t>Defnyddiwch gwestiynau dilynol i archwilio materion ymhellach (eto cofnodwch yr wybodaeth…)</a:t>
            </a:r>
          </a:p>
        </p:txBody>
      </p:sp>
    </p:spTree>
    <p:extLst>
      <p:ext uri="{BB962C8B-B14F-4D97-AF65-F5344CB8AC3E}">
        <p14:creationId xmlns:p14="http://schemas.microsoft.com/office/powerpoint/2010/main" val="35531712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Creative Focus Groups</a:t>
            </a:r>
            <a:br>
              <a:rPr lang="en-GB" altLang="en-US" smtClean="0"/>
            </a:br>
            <a:r>
              <a:rPr lang="en-GB" altLang="en-US" smtClean="0"/>
              <a:t>Grwpiau Ffocws Creadigol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002890" y="2120901"/>
            <a:ext cx="5020085" cy="3603625"/>
          </a:xfrm>
        </p:spPr>
        <p:txBody>
          <a:bodyPr rtlCol="0">
            <a:normAutofit fontScale="92500" lnSpcReduction="20000"/>
          </a:bodyPr>
          <a:lstStyle/>
          <a:p>
            <a:pPr marL="640080" lvl="1" indent="-274320">
              <a:defRPr/>
            </a:pPr>
            <a:r>
              <a:rPr lang="en-GB" altLang="en-US" dirty="0" smtClean="0"/>
              <a:t>Mapping </a:t>
            </a:r>
          </a:p>
          <a:p>
            <a:pPr lvl="2">
              <a:defRPr/>
            </a:pPr>
            <a:r>
              <a:rPr lang="en-GB" altLang="en-US" dirty="0" smtClean="0"/>
              <a:t>Helps understand the group’s experiences of space and relationships</a:t>
            </a:r>
          </a:p>
          <a:p>
            <a:pPr lvl="2">
              <a:defRPr/>
            </a:pPr>
            <a:r>
              <a:rPr lang="en-GB" altLang="en-US" dirty="0" smtClean="0"/>
              <a:t>Mapping can be done in a variety of ways . Participants may produce flat maps, small scale models;  Maps of communities : if you were looking at where young people like to hang out and why/or dangers…; Places where they grew up …</a:t>
            </a:r>
          </a:p>
          <a:p>
            <a:pPr lvl="2">
              <a:defRPr/>
            </a:pPr>
            <a:r>
              <a:rPr lang="en-GB" altLang="en-US" dirty="0" smtClean="0"/>
              <a:t>Again you can use the maps as points of discussion, they are visual tools to aid discussion….You could also use photographs!</a:t>
            </a:r>
          </a:p>
        </p:txBody>
      </p:sp>
      <p:sp>
        <p:nvSpPr>
          <p:cNvPr id="16388" name="Content Placeholder 1"/>
          <p:cNvSpPr>
            <a:spLocks noGrp="1"/>
          </p:cNvSpPr>
          <p:nvPr>
            <p:ph sz="quarter" idx="14"/>
          </p:nvPr>
        </p:nvSpPr>
        <p:spPr>
          <a:xfrm>
            <a:off x="6024562" y="2119313"/>
            <a:ext cx="5169463" cy="4001268"/>
          </a:xfrm>
        </p:spPr>
        <p:txBody>
          <a:bodyPr>
            <a:normAutofit/>
          </a:bodyPr>
          <a:lstStyle/>
          <a:p>
            <a:pPr lvl="1" eaLnBrk="1" hangingPunct="1">
              <a:lnSpc>
                <a:spcPct val="80000"/>
              </a:lnSpc>
            </a:pPr>
            <a:r>
              <a:rPr lang="cy-GB" altLang="cy-GB" sz="1800" dirty="0"/>
              <a:t>Mapio </a:t>
            </a:r>
          </a:p>
          <a:p>
            <a:pPr lvl="2" eaLnBrk="1" hangingPunct="1">
              <a:lnSpc>
                <a:spcPct val="80000"/>
              </a:lnSpc>
            </a:pPr>
            <a:r>
              <a:rPr lang="cy-GB" altLang="cy-GB" sz="1800" dirty="0"/>
              <a:t>Yn helpu deall profiadau’r gr</a:t>
            </a:r>
            <a:r>
              <a:rPr lang="cy-GB" altLang="cy-GB" sz="1800" dirty="0">
                <a:cs typeface="Arial" panose="020B0604020202020204" pitchFamily="34" charset="0"/>
              </a:rPr>
              <a:t>ŵ</a:t>
            </a:r>
            <a:r>
              <a:rPr lang="cy-GB" altLang="cy-GB" sz="1800" dirty="0"/>
              <a:t>p o le a pherthnasau</a:t>
            </a:r>
          </a:p>
          <a:p>
            <a:pPr lvl="2" eaLnBrk="1" hangingPunct="1">
              <a:lnSpc>
                <a:spcPct val="80000"/>
              </a:lnSpc>
            </a:pPr>
            <a:r>
              <a:rPr lang="cy-GB" altLang="cy-GB" sz="1800" dirty="0"/>
              <a:t>Gellir mapio mewn amryw ffyrdd. Gall cyfranogwyr greu mapiau gwastad, modelau ar raddfa fach;  Mapiau o gymunedau: os oeddech yn edrych ar fan lle mae pobl ifanc yn hoffi ymgasglu a pham / neu beryglon…; Lleoedd lle cawsant eu magu …</a:t>
            </a:r>
          </a:p>
          <a:p>
            <a:pPr lvl="2" eaLnBrk="1" hangingPunct="1">
              <a:lnSpc>
                <a:spcPct val="80000"/>
              </a:lnSpc>
            </a:pPr>
            <a:r>
              <a:rPr lang="cy-GB" altLang="cy-GB" sz="1800" dirty="0"/>
              <a:t>Eto gallwch ddefnyddio’r mapiau yn destun trafod, maent yn offer gweledol i hwyluso trafodaeth….Hefyd gallech ddefnyddio ffotograffau!</a:t>
            </a:r>
          </a:p>
          <a:p>
            <a:pPr eaLnBrk="1" hangingPunct="1"/>
            <a:endParaRPr lang="cy-GB" altLang="cy-GB" sz="1800" dirty="0" smtClean="0"/>
          </a:p>
        </p:txBody>
      </p:sp>
    </p:spTree>
    <p:extLst>
      <p:ext uri="{BB962C8B-B14F-4D97-AF65-F5344CB8AC3E}">
        <p14:creationId xmlns:p14="http://schemas.microsoft.com/office/powerpoint/2010/main" val="958812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Interviews</a:t>
            </a:r>
            <a:br>
              <a:rPr lang="en-GB" altLang="en-US" smtClean="0"/>
            </a:br>
            <a:r>
              <a:rPr lang="en-GB" altLang="en-US" smtClean="0"/>
              <a:t>Cyfweliadau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988142" y="2120901"/>
            <a:ext cx="5034833" cy="3603625"/>
          </a:xfrm>
        </p:spPr>
        <p:txBody>
          <a:bodyPr rtlCol="0">
            <a:normAutofit fontScale="85000" lnSpcReduction="20000"/>
          </a:bodyPr>
          <a:lstStyle/>
          <a:p>
            <a:pPr marL="274320" indent="-274320">
              <a:defRPr/>
            </a:pPr>
            <a:endParaRPr lang="en-US" altLang="en-US" sz="2200" dirty="0">
              <a:latin typeface="Berlin Sans FB" pitchFamily="34" charset="0"/>
            </a:endParaRPr>
          </a:p>
          <a:p>
            <a:pPr marL="274320" indent="-274320">
              <a:defRPr/>
            </a:pPr>
            <a:r>
              <a:rPr lang="en-US" altLang="en-US" sz="2200" dirty="0">
                <a:latin typeface="Berlin Sans FB" pitchFamily="34" charset="0"/>
              </a:rPr>
              <a:t>A one-sided conversation between the interviewer and the respondent</a:t>
            </a:r>
          </a:p>
          <a:p>
            <a:pPr marL="274320" indent="-274320">
              <a:buNone/>
              <a:defRPr/>
            </a:pPr>
            <a:endParaRPr lang="en-US" altLang="en-US" sz="2200" dirty="0">
              <a:latin typeface="Berlin Sans FB" pitchFamily="34" charset="0"/>
            </a:endParaRPr>
          </a:p>
          <a:p>
            <a:pPr marL="274320" indent="-274320">
              <a:defRPr/>
            </a:pPr>
            <a:r>
              <a:rPr lang="en-US" altLang="en-US" sz="2200" dirty="0">
                <a:latin typeface="Berlin Sans FB" pitchFamily="34" charset="0"/>
              </a:rPr>
              <a:t>A way of listening to people and learning from them</a:t>
            </a:r>
          </a:p>
          <a:p>
            <a:pPr marL="274320" indent="-274320">
              <a:defRPr/>
            </a:pPr>
            <a:endParaRPr lang="en-US" altLang="en-US" sz="2200" dirty="0">
              <a:latin typeface="Berlin Sans FB" pitchFamily="34" charset="0"/>
            </a:endParaRPr>
          </a:p>
          <a:p>
            <a:pPr marL="274320" indent="-274320">
              <a:defRPr/>
            </a:pPr>
            <a:r>
              <a:rPr lang="en-US" altLang="en-US" sz="2200" dirty="0">
                <a:latin typeface="Berlin Sans FB" pitchFamily="34" charset="0"/>
              </a:rPr>
              <a:t>A qualitative research method that is open-ended </a:t>
            </a:r>
          </a:p>
          <a:p>
            <a:pPr marL="274320" indent="-274320">
              <a:defRPr/>
            </a:pPr>
            <a:endParaRPr lang="en-US" altLang="en-US" sz="2200" dirty="0">
              <a:latin typeface="Berlin Sans FB" pitchFamily="34" charset="0"/>
            </a:endParaRPr>
          </a:p>
          <a:p>
            <a:pPr marL="274320" indent="-274320">
              <a:defRPr/>
            </a:pPr>
            <a:r>
              <a:rPr lang="en-US" altLang="en-US" sz="2200" dirty="0">
                <a:latin typeface="Berlin Sans FB" pitchFamily="34" charset="0"/>
              </a:rPr>
              <a:t>A discussion around a predetermined set of topics</a:t>
            </a:r>
          </a:p>
          <a:p>
            <a:pPr marL="274320" indent="-274320">
              <a:defRPr/>
            </a:pPr>
            <a:endParaRPr lang="en-GB" altLang="en-US" sz="2200" dirty="0"/>
          </a:p>
        </p:txBody>
      </p:sp>
      <p:sp>
        <p:nvSpPr>
          <p:cNvPr id="17412" name="Content Placeholder 1"/>
          <p:cNvSpPr>
            <a:spLocks noGrp="1"/>
          </p:cNvSpPr>
          <p:nvPr>
            <p:ph sz="quarter" idx="14"/>
          </p:nvPr>
        </p:nvSpPr>
        <p:spPr>
          <a:xfrm>
            <a:off x="6188074" y="2119313"/>
            <a:ext cx="4401267" cy="3605212"/>
          </a:xfrm>
        </p:spPr>
        <p:txBody>
          <a:bodyPr>
            <a:normAutofit/>
          </a:bodyPr>
          <a:lstStyle/>
          <a:p>
            <a:pPr lvl="3" eaLnBrk="1" hangingPunct="1">
              <a:lnSpc>
                <a:spcPct val="70000"/>
              </a:lnSpc>
            </a:pPr>
            <a:endParaRPr lang="en-GB" altLang="cy-GB" sz="1900" dirty="0">
              <a:latin typeface="Berlin Sans FB" panose="020E0602020502020306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cy-GB" altLang="cy-GB" sz="1900" dirty="0">
                <a:latin typeface="Berlin Sans FB" panose="020E0602020502020306" pitchFamily="34" charset="0"/>
              </a:rPr>
              <a:t>Sgwrs unochrog rhwng y cyfwelydd a’r atebydd</a:t>
            </a:r>
          </a:p>
          <a:p>
            <a:pPr eaLnBrk="1" hangingPunct="1">
              <a:lnSpc>
                <a:spcPct val="70000"/>
              </a:lnSpc>
            </a:pPr>
            <a:endParaRPr lang="cy-GB" altLang="cy-GB" sz="1900" dirty="0">
              <a:latin typeface="Berlin Sans FB" panose="020E0602020502020306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cy-GB" altLang="cy-GB" sz="1900" dirty="0">
                <a:latin typeface="Berlin Sans FB" panose="020E0602020502020306" pitchFamily="34" charset="0"/>
              </a:rPr>
              <a:t>Ffordd o wrando ar bobl a dysgu oddi wrthynt</a:t>
            </a:r>
          </a:p>
          <a:p>
            <a:pPr eaLnBrk="1" hangingPunct="1">
              <a:lnSpc>
                <a:spcPct val="70000"/>
              </a:lnSpc>
            </a:pPr>
            <a:endParaRPr lang="cy-GB" altLang="cy-GB" sz="1900" dirty="0">
              <a:latin typeface="Berlin Sans FB" panose="020E0602020502020306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cy-GB" altLang="cy-GB" sz="1900" dirty="0">
                <a:latin typeface="Berlin Sans FB" panose="020E0602020502020306" pitchFamily="34" charset="0"/>
              </a:rPr>
              <a:t>Dull ymchwil ansoddol sy’n benagored</a:t>
            </a:r>
          </a:p>
          <a:p>
            <a:pPr eaLnBrk="1" hangingPunct="1">
              <a:lnSpc>
                <a:spcPct val="70000"/>
              </a:lnSpc>
            </a:pPr>
            <a:endParaRPr lang="cy-GB" altLang="cy-GB" sz="1900" dirty="0">
              <a:latin typeface="Berlin Sans FB" panose="020E0602020502020306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cy-GB" altLang="cy-GB" sz="1900" dirty="0">
                <a:latin typeface="Berlin Sans FB" panose="020E0602020502020306" pitchFamily="34" charset="0"/>
              </a:rPr>
              <a:t>Trafodaeth am set o bynciau a benderfynwyd ymlaen llaw</a:t>
            </a:r>
          </a:p>
        </p:txBody>
      </p:sp>
    </p:spTree>
    <p:extLst>
      <p:ext uri="{BB962C8B-B14F-4D97-AF65-F5344CB8AC3E}">
        <p14:creationId xmlns:p14="http://schemas.microsoft.com/office/powerpoint/2010/main" val="4209440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Interview: protocols</a:t>
            </a:r>
            <a:br>
              <a:rPr lang="en-GB" altLang="en-US" smtClean="0"/>
            </a:br>
            <a:r>
              <a:rPr lang="en-GB" altLang="en-US" smtClean="0"/>
              <a:t>Cyfweliad: protocolau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838200" y="2120901"/>
            <a:ext cx="5184775" cy="3603625"/>
          </a:xfrm>
        </p:spPr>
        <p:txBody>
          <a:bodyPr rtlCol="0">
            <a:normAutofit fontScale="92500" lnSpcReduction="10000"/>
          </a:bodyPr>
          <a:lstStyle/>
          <a:p>
            <a:pPr marL="274320" indent="-274320">
              <a:defRPr/>
            </a:pPr>
            <a:r>
              <a:rPr lang="en-US" altLang="en-US" sz="2700" dirty="0">
                <a:latin typeface="Berlin Sans FB" pitchFamily="34" charset="0"/>
              </a:rPr>
              <a:t>Open-ended or exploratory interviews vary from one respondent to the next - questions are written more as a guide to a conversation with the goal of covering topics</a:t>
            </a:r>
          </a:p>
          <a:p>
            <a:pPr marL="274320" indent="-274320">
              <a:defRPr/>
            </a:pPr>
            <a:endParaRPr lang="en-US" altLang="en-US" sz="2700" dirty="0">
              <a:latin typeface="Berlin Sans FB" pitchFamily="34" charset="0"/>
            </a:endParaRPr>
          </a:p>
          <a:p>
            <a:pPr marL="274320" indent="-274320">
              <a:defRPr/>
            </a:pPr>
            <a:r>
              <a:rPr lang="en-US" altLang="en-US" sz="2700" dirty="0">
                <a:latin typeface="Berlin Sans FB" pitchFamily="34" charset="0"/>
              </a:rPr>
              <a:t>Highly structured interviews use  a standard set of questions asked the same way of each respondent </a:t>
            </a:r>
          </a:p>
          <a:p>
            <a:pPr marL="274320" indent="-274320">
              <a:defRPr/>
            </a:pPr>
            <a:endParaRPr lang="en-US" altLang="en-US" sz="2700" dirty="0">
              <a:latin typeface="Berlin Sans FB" pitchFamily="34" charset="0"/>
            </a:endParaRPr>
          </a:p>
          <a:p>
            <a:pPr marL="274320" indent="-274320">
              <a:buNone/>
              <a:defRPr/>
            </a:pPr>
            <a:endParaRPr lang="en-US" altLang="en-US" sz="2700" dirty="0">
              <a:latin typeface="Berlin Sans FB" pitchFamily="34" charset="0"/>
            </a:endParaRPr>
          </a:p>
          <a:p>
            <a:pPr marL="274320" indent="-274320">
              <a:defRPr/>
            </a:pPr>
            <a:endParaRPr lang="en-GB" altLang="en-US" sz="2700" dirty="0"/>
          </a:p>
        </p:txBody>
      </p:sp>
      <p:sp>
        <p:nvSpPr>
          <p:cNvPr id="17412" name="Content Placeholder 1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4504506" cy="3605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y-GB" altLang="cy-GB" sz="1900" dirty="0">
                <a:latin typeface="Berlin Sans FB" pitchFamily="34" charset="0"/>
              </a:rPr>
              <a:t>Mae cyfweliadau penagored neu archwiliadol yn amrywio o un atebydd i’r llall – ysgrifennir y cwestiynau fel canllaw ar gyfer sgwrs gyda’r nod o ymdrin </a:t>
            </a:r>
            <a:r>
              <a:rPr lang="cy-GB" altLang="cy-GB" sz="1900" dirty="0" err="1">
                <a:latin typeface="Berlin Sans FB" pitchFamily="34" charset="0"/>
              </a:rPr>
              <a:t>â’r</a:t>
            </a:r>
            <a:r>
              <a:rPr lang="cy-GB" altLang="cy-GB" sz="1900" dirty="0">
                <a:latin typeface="Berlin Sans FB" pitchFamily="34" charset="0"/>
              </a:rPr>
              <a:t> pynciau i gyd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cy-GB" sz="1900" dirty="0">
              <a:latin typeface="Berlin Sans FB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cy-GB" sz="1900" dirty="0">
                <a:latin typeface="Berlin Sans FB" pitchFamily="34" charset="0"/>
              </a:rPr>
              <a:t>Mae cyfweliadau strwythuredig iawn yn defnyddio set safonol o gwestiynau a ofynnir yn yr un modd i bob atebydd</a:t>
            </a:r>
            <a:endParaRPr lang="cy-GB" altLang="cy-GB" sz="19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56835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Interview Questions</a:t>
            </a:r>
            <a:br>
              <a:rPr lang="en-GB" altLang="en-US" smtClean="0"/>
            </a:br>
            <a:r>
              <a:rPr lang="en-GB" altLang="en-US" smtClean="0"/>
              <a:t>Cwestiynau Cyfweliad 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838200" y="2120901"/>
            <a:ext cx="5184775" cy="3603625"/>
          </a:xfrm>
        </p:spPr>
        <p:txBody>
          <a:bodyPr rtlCol="0">
            <a:normAutofit/>
          </a:bodyPr>
          <a:lstStyle/>
          <a:p>
            <a:pPr marL="274320" indent="-274320">
              <a:defRPr/>
            </a:pPr>
            <a:r>
              <a:rPr lang="en-GB" altLang="en-US" dirty="0" smtClean="0"/>
              <a:t>Depending on the type of interview, </a:t>
            </a:r>
          </a:p>
          <a:p>
            <a:pPr marL="640080" lvl="1" indent="-274320">
              <a:defRPr/>
            </a:pPr>
            <a:r>
              <a:rPr lang="en-GB" altLang="en-US" dirty="0" smtClean="0"/>
              <a:t>Use open ended rather than closed questions</a:t>
            </a:r>
          </a:p>
          <a:p>
            <a:pPr marL="640080" lvl="1" indent="-274320">
              <a:defRPr/>
            </a:pPr>
            <a:r>
              <a:rPr lang="en-GB" altLang="en-US" dirty="0" smtClean="0"/>
              <a:t>Avoid questions that have a yes or no answer.</a:t>
            </a:r>
          </a:p>
          <a:p>
            <a:pPr marL="640080" lvl="1" indent="-274320">
              <a:defRPr/>
            </a:pPr>
            <a:r>
              <a:rPr lang="en-GB" altLang="en-US" dirty="0" smtClean="0"/>
              <a:t>Have a number of probes to help dig deeper into the questions..</a:t>
            </a:r>
          </a:p>
        </p:txBody>
      </p:sp>
      <p:sp>
        <p:nvSpPr>
          <p:cNvPr id="19460" name="Content Placeholder 1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3200400" cy="3605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200">
                <a:solidFill>
                  <a:srgbClr val="000000"/>
                </a:solidFill>
              </a:rPr>
              <a:t>Gan ddibynnu ar y math o gyfweliad, 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>
                <a:solidFill>
                  <a:srgbClr val="000000"/>
                </a:solidFill>
              </a:rPr>
              <a:t>Defnyddiwch gwestiynau penagored yn hytrach na chaeedig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>
                <a:solidFill>
                  <a:srgbClr val="000000"/>
                </a:solidFill>
              </a:rPr>
              <a:t>Cofiwch osgoi cwestiynau sy’n rhoi ateb ie neu na.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>
                <a:solidFill>
                  <a:srgbClr val="000000"/>
                </a:solidFill>
              </a:rPr>
              <a:t>Defnyddiwch nifer o dechnegau holi i gael atebion manylach i’r cwestiynau..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202271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Conducting Interviews</a:t>
            </a:r>
            <a:br>
              <a:rPr lang="en-GB" altLang="en-US" smtClean="0"/>
            </a:br>
            <a:r>
              <a:rPr lang="en-GB" altLang="en-US" smtClean="0"/>
              <a:t>Cynnal cyfweliadau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838200" y="2120901"/>
            <a:ext cx="5184775" cy="3603625"/>
          </a:xfrm>
        </p:spPr>
        <p:txBody>
          <a:bodyPr rtlCol="0">
            <a:normAutofit fontScale="92500" lnSpcReduction="20000"/>
          </a:bodyPr>
          <a:lstStyle/>
          <a:p>
            <a:pPr marL="590550" indent="-590550">
              <a:defRPr/>
            </a:pPr>
            <a:r>
              <a:rPr lang="en-US" altLang="en-US" sz="2200" dirty="0"/>
              <a:t>Describe research project, purpose of interview, use of data (how presented and for what), overview of subjects to be covered</a:t>
            </a:r>
          </a:p>
          <a:p>
            <a:pPr marL="590550" indent="-590550">
              <a:defRPr/>
            </a:pPr>
            <a:r>
              <a:rPr lang="en-US" altLang="en-US" sz="2200" dirty="0"/>
              <a:t>Interviewer should assure interviewee that his/her confidentiality will be maintained and let respondents know that they can designate certain responses as confidential</a:t>
            </a:r>
          </a:p>
          <a:p>
            <a:pPr marL="590550" indent="-590550">
              <a:defRPr/>
            </a:pPr>
            <a:r>
              <a:rPr lang="en-US" altLang="en-US" sz="2200" dirty="0"/>
              <a:t>Invite respondent to ask for clarity on question meaning, etc. </a:t>
            </a:r>
          </a:p>
          <a:p>
            <a:pPr marL="590550" indent="-590550">
              <a:defRPr/>
            </a:pPr>
            <a:r>
              <a:rPr lang="en-US" altLang="en-US" sz="2200" dirty="0"/>
              <a:t>At the end of the interview reiterate main points raised and ask whether this is what they meant : MEMBER CHECKING </a:t>
            </a:r>
          </a:p>
          <a:p>
            <a:pPr marL="590550" indent="-590550">
              <a:defRPr/>
            </a:pPr>
            <a:endParaRPr lang="en-US" altLang="en-US" sz="2200" dirty="0"/>
          </a:p>
          <a:p>
            <a:pPr marL="590550" indent="-590550">
              <a:defRPr/>
            </a:pPr>
            <a:endParaRPr lang="en-US" altLang="en-US" sz="2200" dirty="0"/>
          </a:p>
          <a:p>
            <a:pPr marL="590550" indent="-590550">
              <a:defRPr/>
            </a:pPr>
            <a:endParaRPr lang="en-GB" altLang="en-US" sz="2200" dirty="0"/>
          </a:p>
        </p:txBody>
      </p:sp>
      <p:sp>
        <p:nvSpPr>
          <p:cNvPr id="20484" name="Content Placeholder 1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3200400" cy="3605212"/>
          </a:xfrm>
        </p:spPr>
        <p:txBody>
          <a:bodyPr>
            <a:normAutofit fontScale="92500"/>
          </a:bodyPr>
          <a:lstStyle/>
          <a:p>
            <a:pPr marL="590550" indent="-590550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>
                <a:solidFill>
                  <a:srgbClr val="000000"/>
                </a:solidFill>
              </a:rPr>
              <a:t>Disgrifiwch y prosiect ymchwil, pwrpas y cyfweliad, y defnydd o ddata (y dull cyflwyno ac i beth), trosolwg o’r pynciau i’w hystyried</a:t>
            </a:r>
          </a:p>
          <a:p>
            <a:pPr marL="590550" indent="-590550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>
                <a:solidFill>
                  <a:srgbClr val="000000"/>
                </a:solidFill>
              </a:rPr>
              <a:t>Dylai’r cyfwelydd sicrhau’r cyfwelai y bydd ei gyfrinachedd ef/hi yn cael ei gadw a dylid rhoi gwybod i’r atebwyr y gallant ddynodi ymatebion priodol yn rhai cyfrinachol</a:t>
            </a:r>
          </a:p>
          <a:p>
            <a:pPr marL="590550" indent="-590550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>
                <a:solidFill>
                  <a:srgbClr val="000000"/>
                </a:solidFill>
              </a:rPr>
              <a:t>Dylid gwahodd yr atebydd i ofyn am eglurhad ynghylch ystyr cwestiwn ac ati</a:t>
            </a:r>
          </a:p>
          <a:p>
            <a:pPr marL="590550" indent="-590550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>
                <a:solidFill>
                  <a:srgbClr val="000000"/>
                </a:solidFill>
              </a:rPr>
              <a:t>Ar ddiwedd y cyfweliad ailadroddwch y prif bwyntiau a godwyd a gofyn ai dyma beth oeddent yn ei olygu : GWIRIO AELODAU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348381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Surveys / Questionnaires</a:t>
            </a:r>
            <a:br>
              <a:rPr lang="en-GB" altLang="en-US" smtClean="0"/>
            </a:br>
            <a:r>
              <a:rPr lang="en-GB" altLang="en-US" smtClean="0"/>
              <a:t>Arolygon / Holiaduron 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958645" y="2120901"/>
            <a:ext cx="5064330" cy="3603625"/>
          </a:xfrm>
        </p:spPr>
        <p:txBody>
          <a:bodyPr rtlCol="0">
            <a:normAutofit fontScale="85000" lnSpcReduction="10000"/>
          </a:bodyPr>
          <a:lstStyle/>
          <a:p>
            <a:pPr marL="274320" indent="-274320">
              <a:defRPr/>
            </a:pPr>
            <a:r>
              <a:rPr lang="en-GB" altLang="en-US" dirty="0" smtClean="0"/>
              <a:t>These generally include a series of questions with predetermined response choices (and Quantitative in nature) </a:t>
            </a:r>
          </a:p>
          <a:p>
            <a:pPr marL="274320" indent="-274320">
              <a:defRPr/>
            </a:pPr>
            <a:r>
              <a:rPr lang="en-GB" altLang="en-US" dirty="0" smtClean="0"/>
              <a:t>Only use surveys when you have a large population 25-30 &gt; ; however for statistical validity 100+</a:t>
            </a:r>
          </a:p>
          <a:p>
            <a:pPr marL="274320" indent="-274320">
              <a:defRPr/>
            </a:pPr>
            <a:r>
              <a:rPr lang="en-GB" altLang="en-US" dirty="0" smtClean="0"/>
              <a:t>You can also have a qualitative survey, a set of questions that require a response in words, this is like a very structured interview. </a:t>
            </a:r>
          </a:p>
        </p:txBody>
      </p:sp>
      <p:sp>
        <p:nvSpPr>
          <p:cNvPr id="21508" name="Content Placeholder 1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3200400" cy="36052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700">
                <a:solidFill>
                  <a:srgbClr val="000000"/>
                </a:solidFill>
              </a:rPr>
              <a:t>Fel arfer mae’r rhain yn cynnwys cyfres o gwestiynau gyda dewis o atebion wedi’u  pennu ymlaen llaw (ac yn Feintiol eu natur) 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700">
                <a:solidFill>
                  <a:srgbClr val="000000"/>
                </a:solidFill>
              </a:rPr>
              <a:t>Dylech ond ddefnyddio arolygon pan fod gennych boblogaeth fawr o 25-30 &gt; ; fodd bynnag er mwyn sicrhau dilysrwydd ystadegol dylid cael 100+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700">
                <a:solidFill>
                  <a:srgbClr val="000000"/>
                </a:solidFill>
              </a:rPr>
              <a:t>Gallwch hefyd gael arolwg ansoddol, set o gwestiynau sy’n gofyn am ymateb mewn geiriau, ac mae hwn yn debyg i gyfweliad strwythuredig iawn.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2303803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lnSpc>
                <a:spcPct val="80000"/>
              </a:lnSpc>
              <a:defRPr/>
            </a:pPr>
            <a:r>
              <a:rPr lang="en-GB" altLang="en-US" sz="3600" dirty="0"/>
              <a:t>Surveys: Advantages </a:t>
            </a:r>
            <a:br>
              <a:rPr lang="en-GB" altLang="en-US" sz="3600" dirty="0"/>
            </a:br>
            <a:r>
              <a:rPr lang="en-GB" altLang="en-US" sz="3600" dirty="0" err="1"/>
              <a:t>Arolygon</a:t>
            </a:r>
            <a:r>
              <a:rPr lang="en-GB" altLang="en-US" sz="3600" dirty="0"/>
              <a:t>: </a:t>
            </a:r>
            <a:r>
              <a:rPr lang="en-GB" altLang="en-US" sz="3600" dirty="0" err="1"/>
              <a:t>Manteision</a:t>
            </a:r>
            <a:r>
              <a:rPr lang="en-GB" altLang="en-US" sz="1300" dirty="0"/>
              <a:t/>
            </a:r>
            <a:br>
              <a:rPr lang="en-GB" altLang="en-US" sz="1300" dirty="0"/>
            </a:br>
            <a:r>
              <a:rPr lang="en-GB" altLang="en-US" sz="2400" dirty="0"/>
              <a:t>(Sabo Flores, 2008, p. 120)</a:t>
            </a:r>
            <a:r>
              <a:rPr lang="en-GB" altLang="en-US" dirty="0" smtClean="0"/>
              <a:t> 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sz="quarter" idx="13"/>
          </p:nvPr>
        </p:nvSpPr>
        <p:spPr>
          <a:xfrm>
            <a:off x="988142" y="2120901"/>
            <a:ext cx="5034833" cy="3603625"/>
          </a:xfrm>
        </p:spPr>
        <p:txBody>
          <a:bodyPr rtlCol="0">
            <a:normAutofit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Easy to quantify and summarise results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Useful when trying to collect data from large groups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Good for studying attitudes and perceptions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Good for studying behaviour change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Good for collecting sensitive data that should be confidential</a:t>
            </a:r>
          </a:p>
        </p:txBody>
      </p:sp>
      <p:sp>
        <p:nvSpPr>
          <p:cNvPr id="19460" name="Rectangle 5"/>
          <p:cNvSpPr>
            <a:spLocks noGrp="1" noChangeArrowheads="1"/>
          </p:cNvSpPr>
          <p:nvPr>
            <p:ph sz="quarter" idx="14"/>
          </p:nvPr>
        </p:nvSpPr>
        <p:spPr>
          <a:xfrm>
            <a:off x="6188075" y="2119313"/>
            <a:ext cx="3200400" cy="3605212"/>
          </a:xfrm>
        </p:spPr>
        <p:txBody>
          <a:bodyPr rtlCol="0">
            <a:normAutofit fontScale="92500" lnSpcReduction="1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cy-GB" altLang="en-US" sz="2300" dirty="0"/>
              <a:t>Hawdd mesur a chrynhoi’r canlyniadau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cy-GB" altLang="en-US" sz="2300" dirty="0"/>
              <a:t>Defnyddiol wrth </a:t>
            </a:r>
            <a:r>
              <a:rPr lang="cy-GB" altLang="en-US" sz="2300" dirty="0" err="1"/>
              <a:t>geisio</a:t>
            </a:r>
            <a:r>
              <a:rPr lang="cy-GB" altLang="en-US" sz="2300" dirty="0"/>
              <a:t> casglu data gan grwpiau mawr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cy-GB" altLang="en-US" sz="2300" dirty="0"/>
              <a:t>Yn dda ar gyfer astudio agweddau a chanfyddiadau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cy-GB" altLang="en-US" sz="2300" dirty="0"/>
              <a:t>Yn dda ar gyfer astudio newid mewn ymddygiad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cy-GB" altLang="en-US" sz="2300" dirty="0"/>
              <a:t>Yn dda ar gyfer casglu data sensitif a ddylai fod yn gyfrinachol</a:t>
            </a:r>
          </a:p>
        </p:txBody>
      </p:sp>
    </p:spTree>
    <p:extLst>
      <p:ext uri="{BB962C8B-B14F-4D97-AF65-F5344CB8AC3E}">
        <p14:creationId xmlns:p14="http://schemas.microsoft.com/office/powerpoint/2010/main" val="380977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>
                <a:solidFill>
                  <a:srgbClr val="000000"/>
                </a:solidFill>
              </a:rPr>
              <a:t>Surveys: Disadvantages </a:t>
            </a:r>
            <a:br>
              <a:rPr lang="en-GB" altLang="en-US" sz="3200">
                <a:solidFill>
                  <a:srgbClr val="000000"/>
                </a:solidFill>
              </a:rPr>
            </a:br>
            <a:r>
              <a:rPr lang="en-GB" altLang="en-US" sz="3200">
                <a:solidFill>
                  <a:srgbClr val="000000"/>
                </a:solidFill>
              </a:rPr>
              <a:t>Arolygon: Anfanteision</a:t>
            </a:r>
            <a:br>
              <a:rPr lang="en-GB" altLang="en-US" sz="3200">
                <a:solidFill>
                  <a:srgbClr val="000000"/>
                </a:solidFill>
              </a:rPr>
            </a:br>
            <a:r>
              <a:rPr lang="en-GB" altLang="en-US" sz="2200">
                <a:solidFill>
                  <a:srgbClr val="000000"/>
                </a:solidFill>
              </a:rPr>
              <a:t>(Sabo Flores, 2008, p. 120)</a:t>
            </a:r>
            <a:endParaRPr lang="cy-GB" altLang="cy-GB" smtClean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838200" y="2120901"/>
            <a:ext cx="5184775" cy="3940686"/>
          </a:xfrm>
        </p:spPr>
        <p:txBody>
          <a:bodyPr>
            <a:normAutofit/>
          </a:bodyPr>
          <a:lstStyle/>
          <a:p>
            <a:pPr marL="274320" indent="-274320">
              <a:lnSpc>
                <a:spcPct val="80000"/>
              </a:lnSpc>
              <a:buClr>
                <a:srgbClr val="AA2B1E"/>
              </a:buClr>
              <a:defRPr/>
            </a:pPr>
            <a:r>
              <a:rPr lang="en-GB" altLang="en-US" sz="2300" dirty="0">
                <a:solidFill>
                  <a:prstClr val="black"/>
                </a:solidFill>
              </a:rPr>
              <a:t>Difficult to create because they rely on language that is clear, concise and understandable by respondents </a:t>
            </a:r>
          </a:p>
          <a:p>
            <a:pPr marL="274320" indent="-274320">
              <a:lnSpc>
                <a:spcPct val="80000"/>
              </a:lnSpc>
              <a:buClr>
                <a:srgbClr val="AA2B1E"/>
              </a:buClr>
              <a:defRPr/>
            </a:pPr>
            <a:r>
              <a:rPr lang="en-GB" altLang="en-US" sz="2300" dirty="0">
                <a:solidFill>
                  <a:prstClr val="black"/>
                </a:solidFill>
              </a:rPr>
              <a:t>Impersonal</a:t>
            </a:r>
          </a:p>
          <a:p>
            <a:pPr marL="274320" indent="-274320">
              <a:lnSpc>
                <a:spcPct val="80000"/>
              </a:lnSpc>
              <a:buClr>
                <a:srgbClr val="AA2B1E"/>
              </a:buClr>
              <a:defRPr/>
            </a:pPr>
            <a:r>
              <a:rPr lang="en-GB" altLang="en-US" sz="2300" dirty="0">
                <a:solidFill>
                  <a:prstClr val="black"/>
                </a:solidFill>
              </a:rPr>
              <a:t>Often difficult to use with young children or people struggling with literacy issues (more creative approaches may help here)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23556" name="Content Placeholder 3"/>
          <p:cNvSpPr>
            <a:spLocks noGrp="1"/>
          </p:cNvSpPr>
          <p:nvPr>
            <p:ph sz="quarter" idx="14"/>
          </p:nvPr>
        </p:nvSpPr>
        <p:spPr>
          <a:xfrm>
            <a:off x="6188076" y="2119313"/>
            <a:ext cx="4268530" cy="3605212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300" dirty="0">
                <a:solidFill>
                  <a:srgbClr val="000000"/>
                </a:solidFill>
              </a:rPr>
              <a:t>Anodd eu creu gan eu bod yn dibynnu ar iaith sydd yn glir, yn gryno ac yn ddealladwy gan atebwyr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300" dirty="0">
                <a:solidFill>
                  <a:srgbClr val="000000"/>
                </a:solidFill>
              </a:rPr>
              <a:t>Amhersonol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300" dirty="0">
                <a:solidFill>
                  <a:srgbClr val="000000"/>
                </a:solidFill>
              </a:rPr>
              <a:t>Yn aml yn anodd eu defnyddio gyda phlant ifanc neu bobl sy’n cael anawsterau gyda llythrennedd (gallai dulliau mwy creadigol helpu yn hyn o beth)</a:t>
            </a: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514584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Developing a Survey</a:t>
            </a:r>
            <a:br>
              <a:rPr lang="en-GB" altLang="en-US" smtClean="0"/>
            </a:br>
            <a:r>
              <a:rPr lang="en-GB" altLang="en-US" smtClean="0"/>
              <a:t>Datblygu Arolwg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958645" y="2120901"/>
            <a:ext cx="5064330" cy="3603625"/>
          </a:xfrm>
        </p:spPr>
        <p:txBody>
          <a:bodyPr rtlCol="0">
            <a:normAutofit fontScale="92500" lnSpcReduction="10000"/>
          </a:bodyPr>
          <a:lstStyle/>
          <a:p>
            <a:pPr marL="274320" indent="-274320">
              <a:defRPr/>
            </a:pPr>
            <a:r>
              <a:rPr lang="en-GB" altLang="en-US" dirty="0" smtClean="0"/>
              <a:t>Key Questions and Themes </a:t>
            </a:r>
          </a:p>
          <a:p>
            <a:pPr marL="274320" indent="-274320">
              <a:defRPr/>
            </a:pPr>
            <a:r>
              <a:rPr lang="en-GB" altLang="en-US" dirty="0" smtClean="0"/>
              <a:t>Introduction: outline overview and issues of confidentiality: </a:t>
            </a:r>
          </a:p>
          <a:p>
            <a:pPr marL="274320" indent="-274320">
              <a:defRPr/>
            </a:pPr>
            <a:r>
              <a:rPr lang="en-GB" altLang="en-US" dirty="0" smtClean="0"/>
              <a:t>Demographic data captured: age, gender ethnicity….</a:t>
            </a:r>
          </a:p>
          <a:p>
            <a:pPr marL="274320" indent="-274320">
              <a:defRPr/>
            </a:pPr>
            <a:r>
              <a:rPr lang="en-GB" altLang="en-US" dirty="0" smtClean="0"/>
              <a:t>Each questions asks only one question</a:t>
            </a:r>
          </a:p>
          <a:p>
            <a:pPr marL="274320" indent="-274320">
              <a:defRPr/>
            </a:pPr>
            <a:r>
              <a:rPr lang="en-GB" altLang="en-US" dirty="0" smtClean="0"/>
              <a:t>Likert Scale response 1-5 or a lot, a little, some….not at all…</a:t>
            </a:r>
          </a:p>
          <a:p>
            <a:pPr marL="274320" indent="-274320">
              <a:defRPr/>
            </a:pPr>
            <a:endParaRPr lang="en-GB" altLang="en-US" dirty="0" smtClean="0"/>
          </a:p>
        </p:txBody>
      </p:sp>
      <p:sp>
        <p:nvSpPr>
          <p:cNvPr id="23556" name="Content Placeholder 1"/>
          <p:cNvSpPr>
            <a:spLocks noGrp="1"/>
          </p:cNvSpPr>
          <p:nvPr>
            <p:ph sz="quarter" idx="14"/>
          </p:nvPr>
        </p:nvSpPr>
        <p:spPr>
          <a:xfrm>
            <a:off x="6188075" y="2119313"/>
            <a:ext cx="3200400" cy="3605212"/>
          </a:xfrm>
        </p:spPr>
        <p:txBody>
          <a:bodyPr>
            <a:normAutofit fontScale="92500"/>
          </a:bodyPr>
          <a:lstStyle/>
          <a:p>
            <a:pPr marL="274320" indent="-274320">
              <a:lnSpc>
                <a:spcPct val="70000"/>
              </a:lnSpc>
              <a:buClr>
                <a:srgbClr val="AA2B1E"/>
              </a:buClr>
              <a:defRPr/>
            </a:pPr>
            <a:r>
              <a:rPr lang="cy-GB" altLang="en-US" sz="2200" dirty="0">
                <a:solidFill>
                  <a:prstClr val="black"/>
                </a:solidFill>
              </a:rPr>
              <a:t>Cwestiynau a Themâu Allweddol</a:t>
            </a:r>
          </a:p>
          <a:p>
            <a:pPr marL="274320" indent="-274320">
              <a:lnSpc>
                <a:spcPct val="70000"/>
              </a:lnSpc>
              <a:buClr>
                <a:srgbClr val="AA2B1E"/>
              </a:buClr>
              <a:defRPr/>
            </a:pPr>
            <a:r>
              <a:rPr lang="cy-GB" altLang="en-US" sz="2200" dirty="0">
                <a:solidFill>
                  <a:prstClr val="black"/>
                </a:solidFill>
              </a:rPr>
              <a:t>Cyflwyniad: trosolwg, amlinelliad ac ystyriaethau cyfrinachedd: </a:t>
            </a:r>
          </a:p>
          <a:p>
            <a:pPr marL="274320" indent="-274320">
              <a:lnSpc>
                <a:spcPct val="70000"/>
              </a:lnSpc>
              <a:buClr>
                <a:srgbClr val="AA2B1E"/>
              </a:buClr>
              <a:defRPr/>
            </a:pPr>
            <a:r>
              <a:rPr lang="cy-GB" altLang="en-US" sz="2200" dirty="0">
                <a:solidFill>
                  <a:prstClr val="black"/>
                </a:solidFill>
              </a:rPr>
              <a:t>Cipio data demograffig: oed, rhyw, ethnigrwydd….</a:t>
            </a:r>
          </a:p>
          <a:p>
            <a:pPr marL="274320" indent="-274320">
              <a:lnSpc>
                <a:spcPct val="70000"/>
              </a:lnSpc>
              <a:buClr>
                <a:srgbClr val="AA2B1E"/>
              </a:buClr>
              <a:defRPr/>
            </a:pPr>
            <a:r>
              <a:rPr lang="cy-GB" altLang="en-US" sz="2200" dirty="0">
                <a:solidFill>
                  <a:prstClr val="black"/>
                </a:solidFill>
              </a:rPr>
              <a:t>Pob cwestiwn yn gofyn un cwestiwn yn unig</a:t>
            </a:r>
          </a:p>
          <a:p>
            <a:pPr marL="274320" indent="-274320">
              <a:lnSpc>
                <a:spcPct val="70000"/>
              </a:lnSpc>
              <a:buClr>
                <a:srgbClr val="AA2B1E"/>
              </a:buClr>
              <a:defRPr/>
            </a:pPr>
            <a:r>
              <a:rPr lang="cy-GB" altLang="en-US" sz="2200" dirty="0">
                <a:solidFill>
                  <a:prstClr val="black"/>
                </a:solidFill>
              </a:rPr>
              <a:t>Ymateb Graddfa </a:t>
            </a:r>
            <a:r>
              <a:rPr lang="cy-GB" altLang="en-US" sz="2200" dirty="0" err="1">
                <a:solidFill>
                  <a:prstClr val="black"/>
                </a:solidFill>
              </a:rPr>
              <a:t>Likert</a:t>
            </a:r>
            <a:r>
              <a:rPr lang="cy-GB" altLang="en-US" sz="2200" dirty="0">
                <a:solidFill>
                  <a:prstClr val="black"/>
                </a:solidFill>
              </a:rPr>
              <a:t> o 1-5, neu cryn dipyn, rhywfaint, </a:t>
            </a:r>
            <a:r>
              <a:rPr lang="cy-GB" altLang="en-US" sz="2200" dirty="0">
                <a:solidFill>
                  <a:prstClr val="black"/>
                </a:solidFill>
              </a:rPr>
              <a:t>ychydig, </a:t>
            </a:r>
            <a:r>
              <a:rPr lang="cy-GB" altLang="en-US" sz="2200" dirty="0">
                <a:solidFill>
                  <a:prstClr val="black"/>
                </a:solidFill>
              </a:rPr>
              <a:t>fawr ddim, dim o gwbl…</a:t>
            </a:r>
          </a:p>
          <a:p>
            <a:pPr eaLnBrk="1" hangingPunct="1">
              <a:defRPr/>
            </a:pP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139221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/>
              <a:t>Creative approaches to surveys</a:t>
            </a:r>
            <a:br>
              <a:rPr lang="en-GB" altLang="en-US" sz="3600"/>
            </a:br>
            <a:r>
              <a:rPr lang="en-GB" altLang="en-US" sz="3600"/>
              <a:t>Defnydd creadigol o arolygon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002890" y="2120901"/>
            <a:ext cx="5020085" cy="3603625"/>
          </a:xfrm>
        </p:spPr>
        <p:txBody>
          <a:bodyPr rtlCol="0">
            <a:normAutofit/>
          </a:bodyPr>
          <a:lstStyle/>
          <a:p>
            <a:pPr marL="274320" indent="-274320">
              <a:defRPr/>
            </a:pPr>
            <a:r>
              <a:rPr lang="en-GB" altLang="en-US" dirty="0" smtClean="0"/>
              <a:t>If your Young People have literacy issues/or merely to get them more involved….</a:t>
            </a:r>
          </a:p>
          <a:p>
            <a:pPr marL="274320" indent="-274320">
              <a:defRPr/>
            </a:pPr>
            <a:r>
              <a:rPr lang="en-GB" altLang="en-US" dirty="0" smtClean="0"/>
              <a:t>Human surveys: </a:t>
            </a:r>
          </a:p>
          <a:p>
            <a:pPr marL="640080" lvl="1" indent="-274320">
              <a:defRPr/>
            </a:pPr>
            <a:r>
              <a:rPr lang="en-GB" altLang="en-US" dirty="0" smtClean="0"/>
              <a:t>You do not need paper and pencil</a:t>
            </a:r>
          </a:p>
          <a:p>
            <a:pPr marL="640080" lvl="1" indent="-274320">
              <a:defRPr/>
            </a:pPr>
            <a:r>
              <a:rPr lang="en-GB" altLang="en-US" dirty="0" smtClean="0"/>
              <a:t>But you still need to devise a set of questions and statements to help rank Reponses, </a:t>
            </a:r>
          </a:p>
        </p:txBody>
      </p:sp>
      <p:sp>
        <p:nvSpPr>
          <p:cNvPr id="25604" name="Content Placeholder 1"/>
          <p:cNvSpPr>
            <a:spLocks noGrp="1"/>
          </p:cNvSpPr>
          <p:nvPr>
            <p:ph sz="quarter" idx="14"/>
          </p:nvPr>
        </p:nvSpPr>
        <p:spPr>
          <a:xfrm>
            <a:off x="6188076" y="2119313"/>
            <a:ext cx="3363913" cy="36052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200">
                <a:solidFill>
                  <a:srgbClr val="000000"/>
                </a:solidFill>
              </a:rPr>
              <a:t>Os yw eich Pobl Ifanc yn cael anawsterau â llythrennedd/neu er mwyn eu cael i gymryd rhan….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200">
                <a:solidFill>
                  <a:srgbClr val="000000"/>
                </a:solidFill>
              </a:rPr>
              <a:t>Arolygon Dynol: 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>
                <a:solidFill>
                  <a:srgbClr val="000000"/>
                </a:solidFill>
              </a:rPr>
              <a:t>Nid oes angen papur a phensil arnoch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>
                <a:solidFill>
                  <a:srgbClr val="000000"/>
                </a:solidFill>
              </a:rPr>
              <a:t>Ond mae angen ichi lunio set o gwestiynau a datganiadau i’w helpu i roi’r ymatebion mewn trefn, </a:t>
            </a:r>
          </a:p>
        </p:txBody>
      </p:sp>
    </p:spTree>
    <p:extLst>
      <p:ext uri="{BB962C8B-B14F-4D97-AF65-F5344CB8AC3E}">
        <p14:creationId xmlns:p14="http://schemas.microsoft.com/office/powerpoint/2010/main" val="408479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2891" y="1125539"/>
            <a:ext cx="8838024" cy="1201737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altLang="en-US" sz="2400" kern="0" dirty="0"/>
              <a:t>Participatory Research Reminder : Why Involve Young People in research</a:t>
            </a:r>
            <a:r>
              <a:rPr lang="en-GB" altLang="en-US" sz="2400" kern="0" dirty="0"/>
              <a:t>? / </a:t>
            </a:r>
            <a:r>
              <a:rPr lang="en-GB" altLang="en-US" sz="2400" kern="0" dirty="0" err="1"/>
              <a:t>Nodyn</a:t>
            </a:r>
            <a:r>
              <a:rPr lang="en-GB" altLang="en-US" sz="2400" kern="0" dirty="0"/>
              <a:t> </a:t>
            </a:r>
            <a:r>
              <a:rPr lang="en-GB" altLang="en-US" sz="2400" kern="0" dirty="0" err="1"/>
              <a:t>Atgoffa</a:t>
            </a:r>
            <a:r>
              <a:rPr lang="en-GB" altLang="en-US" sz="2400" kern="0" dirty="0"/>
              <a:t> am </a:t>
            </a:r>
            <a:r>
              <a:rPr lang="en-GB" altLang="en-US" sz="2400" kern="0" dirty="0" err="1"/>
              <a:t>Ymchwil</a:t>
            </a:r>
            <a:r>
              <a:rPr lang="en-GB" altLang="en-US" sz="2400" kern="0" dirty="0"/>
              <a:t> </a:t>
            </a:r>
            <a:r>
              <a:rPr lang="en-GB" altLang="en-US" sz="2400" kern="0" dirty="0" err="1"/>
              <a:t>Cyfranogol</a:t>
            </a:r>
            <a:r>
              <a:rPr lang="en-GB" altLang="en-US" sz="2400" kern="0" dirty="0"/>
              <a:t> : Pam </a:t>
            </a:r>
            <a:r>
              <a:rPr lang="en-GB" altLang="en-US" sz="2400" kern="0" dirty="0" err="1"/>
              <a:t>Cynnwys</a:t>
            </a:r>
            <a:r>
              <a:rPr lang="en-GB" altLang="en-US" sz="2400" kern="0" dirty="0"/>
              <a:t> </a:t>
            </a:r>
            <a:r>
              <a:rPr lang="en-GB" altLang="en-US" sz="2400" kern="0" dirty="0" err="1"/>
              <a:t>Pobl</a:t>
            </a:r>
            <a:r>
              <a:rPr lang="en-GB" altLang="en-US" sz="2400" kern="0" dirty="0"/>
              <a:t> </a:t>
            </a:r>
            <a:r>
              <a:rPr lang="en-GB" altLang="en-US" sz="2400" kern="0" dirty="0" err="1"/>
              <a:t>Ifanc</a:t>
            </a:r>
            <a:r>
              <a:rPr lang="en-GB" altLang="en-US" sz="2400" kern="0" dirty="0"/>
              <a:t> </a:t>
            </a:r>
            <a:r>
              <a:rPr lang="en-GB" altLang="en-US" sz="2400" kern="0" dirty="0" err="1"/>
              <a:t>mewn</a:t>
            </a:r>
            <a:r>
              <a:rPr lang="en-GB" altLang="en-US" sz="2400" kern="0" dirty="0"/>
              <a:t> </a:t>
            </a:r>
            <a:r>
              <a:rPr lang="en-GB" altLang="en-US" sz="2400" kern="0" dirty="0" err="1"/>
              <a:t>Ymchwil</a:t>
            </a:r>
            <a:r>
              <a:rPr lang="en-US" altLang="en-US" sz="3200" kern="0" dirty="0"/>
              <a:t/>
            </a:r>
            <a:br>
              <a:rPr lang="en-US" altLang="en-US" sz="3200" kern="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24116" y="2276476"/>
            <a:ext cx="4759172" cy="3603625"/>
          </a:xfrm>
        </p:spPr>
        <p:txBody>
          <a:bodyPr rtlCol="0">
            <a:normAutofit fontScale="92500"/>
          </a:bodyPr>
          <a:lstStyle/>
          <a:p>
            <a:pPr marL="274320" indent="-274320">
              <a:defRPr/>
            </a:pPr>
            <a:r>
              <a:rPr lang="en-GB" altLang="en-US" kern="0" dirty="0"/>
              <a:t>Participation is a Right: Why? </a:t>
            </a:r>
          </a:p>
          <a:p>
            <a:pPr marL="274320" indent="-274320">
              <a:defRPr/>
            </a:pPr>
            <a:r>
              <a:rPr lang="en-GB" altLang="en-US" kern="0" dirty="0"/>
              <a:t>Better Knowledge of Views and Perspectives to inform practice </a:t>
            </a:r>
          </a:p>
          <a:p>
            <a:pPr marL="274320" indent="-274320">
              <a:defRPr/>
            </a:pPr>
            <a:r>
              <a:rPr lang="en-GB" altLang="en-US" kern="0" dirty="0"/>
              <a:t>More Effective action </a:t>
            </a:r>
          </a:p>
          <a:p>
            <a:pPr marL="274320" indent="-274320">
              <a:defRPr/>
            </a:pPr>
            <a:r>
              <a:rPr lang="en-GB" altLang="en-US" kern="0" dirty="0" smtClean="0"/>
              <a:t>Measure  </a:t>
            </a:r>
            <a:r>
              <a:rPr lang="en-GB" altLang="en-US" kern="0" dirty="0"/>
              <a:t>properly how effective we are</a:t>
            </a:r>
          </a:p>
          <a:p>
            <a:pPr marL="274320" indent="-274320">
              <a:defRPr/>
            </a:pPr>
            <a:r>
              <a:rPr lang="en-GB" altLang="en-US" kern="0" dirty="0"/>
              <a:t>Empowering children and Young People </a:t>
            </a:r>
          </a:p>
          <a:p>
            <a:pPr marL="274320" indent="-274320">
              <a:defRPr/>
            </a:pPr>
            <a:endParaRPr lang="en-GB" dirty="0"/>
          </a:p>
        </p:txBody>
      </p:sp>
      <p:sp>
        <p:nvSpPr>
          <p:cNvPr id="26628" name="Content Placeholder 3"/>
          <p:cNvSpPr>
            <a:spLocks noGrp="1"/>
          </p:cNvSpPr>
          <p:nvPr>
            <p:ph sz="quarter" idx="14"/>
          </p:nvPr>
        </p:nvSpPr>
        <p:spPr>
          <a:xfrm>
            <a:off x="6167437" y="2276476"/>
            <a:ext cx="4834859" cy="3605213"/>
          </a:xfrm>
        </p:spPr>
        <p:txBody>
          <a:bodyPr>
            <a:normAutofit/>
          </a:bodyPr>
          <a:lstStyle/>
          <a:p>
            <a:pPr marL="274320" indent="-274320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en-US" sz="2200" kern="0" dirty="0">
                <a:solidFill>
                  <a:prstClr val="black"/>
                </a:solidFill>
              </a:rPr>
              <a:t>Mae cyfranogi yn hawl: Pam? </a:t>
            </a:r>
          </a:p>
          <a:p>
            <a:pPr marL="274320" indent="-274320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en-US" sz="2200" kern="0" dirty="0">
                <a:solidFill>
                  <a:prstClr val="black"/>
                </a:solidFill>
              </a:rPr>
              <a:t>Gwell gwybodaeth am safbwyntiau a phersbectifau i lywio arfer</a:t>
            </a:r>
          </a:p>
          <a:p>
            <a:pPr marL="274320" indent="-274320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en-US" sz="2200" kern="0" dirty="0">
                <a:solidFill>
                  <a:prstClr val="black"/>
                </a:solidFill>
              </a:rPr>
              <a:t>Gweithredu mwy effeithiol</a:t>
            </a:r>
          </a:p>
          <a:p>
            <a:pPr marL="274320" indent="-274320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en-US" sz="2200" kern="0" dirty="0">
                <a:solidFill>
                  <a:prstClr val="black"/>
                </a:solidFill>
              </a:rPr>
              <a:t> Mesur yn iawn pa mor effeithiol ydym</a:t>
            </a:r>
          </a:p>
          <a:p>
            <a:pPr marL="274320" indent="-274320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en-US" sz="2200" kern="0" dirty="0">
                <a:solidFill>
                  <a:prstClr val="black"/>
                </a:solidFill>
              </a:rPr>
              <a:t>Grymuso plant a Phobl Ifanc</a:t>
            </a: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903260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2778</Words>
  <Application>Microsoft Office PowerPoint</Application>
  <PresentationFormat>Widescreen</PresentationFormat>
  <Paragraphs>283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Berlin Sans FB</vt:lpstr>
      <vt:lpstr>Calibri</vt:lpstr>
      <vt:lpstr>Calibri Light</vt:lpstr>
      <vt:lpstr>Wingdings</vt:lpstr>
      <vt:lpstr>Office Theme</vt:lpstr>
      <vt:lpstr>Dissertation:  Youth Work and Social Education </vt:lpstr>
      <vt:lpstr>Methodology Methodoleg  </vt:lpstr>
      <vt:lpstr>Methodology Methodoleg</vt:lpstr>
      <vt:lpstr>Methods of Data Collection Dulliau o Gasglu Data </vt:lpstr>
      <vt:lpstr>Methods of Data Collection Dulliau o Gasglu Data </vt:lpstr>
      <vt:lpstr>Methods of Data Collection  Dulliau o Gasglu Data</vt:lpstr>
      <vt:lpstr>Data Analysis Dadansoddi Data </vt:lpstr>
      <vt:lpstr>Ethics Moeseg </vt:lpstr>
      <vt:lpstr>Reflection Adfyfyrio</vt:lpstr>
      <vt:lpstr>Methods of Data Collection</vt:lpstr>
      <vt:lpstr>Explore Research Methods  Archwilio Dulliau Ymchwil  </vt:lpstr>
      <vt:lpstr>Methods  Dulliau</vt:lpstr>
      <vt:lpstr>Focus Groups  Grwpiau Ffocws</vt:lpstr>
      <vt:lpstr>Focus Groups: Advantages  Grwpiau Ffocws: Manteision  (Sabo Flores, 2008, p. 105) </vt:lpstr>
      <vt:lpstr>Focus Groups: Disadvantages  Grwpiau Ffocws: Anfanteision  (Sabo Flores, 2008, p. 105)</vt:lpstr>
      <vt:lpstr>Carrying out a Focus Group Cynnal Grŵp Ffocws</vt:lpstr>
      <vt:lpstr>Carrying out a Focus Group Cynnal Grŵp Ffocws</vt:lpstr>
      <vt:lpstr>Carrying out a Focus Group Cynnal Grŵp Ffocws</vt:lpstr>
      <vt:lpstr>Creative Focus Groups Grwpiau Ffocws Creadigol </vt:lpstr>
      <vt:lpstr>Creative Focus Groups Grwpiau Ffocws Creadigol </vt:lpstr>
      <vt:lpstr>Creative Focus Groups Grwpiau Ffocws Creadigol</vt:lpstr>
      <vt:lpstr>Interviews Cyfweliadau </vt:lpstr>
      <vt:lpstr>Interview: protocols Cyfweliad: protocolau </vt:lpstr>
      <vt:lpstr>Interview Questions Cwestiynau Cyfweliad  </vt:lpstr>
      <vt:lpstr>Conducting Interviews Cynnal cyfweliadau</vt:lpstr>
      <vt:lpstr>Surveys / Questionnaires Arolygon / Holiaduron  </vt:lpstr>
      <vt:lpstr>Surveys: Advantages  Arolygon: Manteision (Sabo Flores, 2008, p. 120) </vt:lpstr>
      <vt:lpstr>Surveys: Disadvantages  Arolygon: Anfanteision (Sabo Flores, 2008, p. 120)</vt:lpstr>
      <vt:lpstr>Developing a Survey Datblygu Arolwg </vt:lpstr>
      <vt:lpstr>Creative approaches to surveys Defnydd creadigol o arolygon</vt:lpstr>
      <vt:lpstr>Participatory Research Reminder : Why Involve Young People in research? / Nodyn Atgoffa am Ymchwil Cyfranogol : Pam Cynnwys Pobl Ifanc mewn Ymchwil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Dissertation:  Youth Work and Social Education </dc:title>
  <dc:creator>Darrel Williams</dc:creator>
  <cp:lastModifiedBy>Darrel Williams</cp:lastModifiedBy>
  <cp:revision>1</cp:revision>
  <dcterms:created xsi:type="dcterms:W3CDTF">2020-11-23T10:42:24Z</dcterms:created>
  <dcterms:modified xsi:type="dcterms:W3CDTF">2020-11-23T10:42:50Z</dcterms:modified>
</cp:coreProperties>
</file>