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2.xml" ContentType="application/vnd.openxmlformats-officedocument.theme+xml"/>
  <Override PartName="/ppt/slideLayouts/slideLayout19.xml" ContentType="application/vnd.openxmlformats-officedocument.presentationml.slideLayout+xml"/>
  <Override PartName="/ppt/theme/theme13.xml" ContentType="application/vnd.openxmlformats-officedocument.theme+xml"/>
  <Override PartName="/ppt/slideLayouts/slideLayout20.xml" ContentType="application/vnd.openxmlformats-officedocument.presentationml.slideLayout+xml"/>
  <Override PartName="/ppt/theme/theme14.xml" ContentType="application/vnd.openxmlformats-officedocument.theme+xml"/>
  <Override PartName="/ppt/slideLayouts/slideLayout21.xml" ContentType="application/vnd.openxmlformats-officedocument.presentationml.slideLayout+xml"/>
  <Override PartName="/ppt/theme/theme15.xml" ContentType="application/vnd.openxmlformats-officedocument.theme+xml"/>
  <Override PartName="/ppt/slideLayouts/slideLayout22.xml" ContentType="application/vnd.openxmlformats-officedocument.presentationml.slideLayout+xml"/>
  <Override PartName="/ppt/theme/theme1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theme/theme18.xml" ContentType="application/vnd.openxmlformats-officedocument.theme+xml"/>
  <Override PartName="/ppt/slideLayouts/slideLayout32.xml" ContentType="application/vnd.openxmlformats-officedocument.presentationml.slideLayout+xml"/>
  <Override PartName="/ppt/theme/theme19.xml" ContentType="application/vnd.openxmlformats-officedocument.theme+xml"/>
  <Override PartName="/ppt/slideLayouts/slideLayout33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261" r:id="rId24"/>
    <p:sldId id="273" r:id="rId25"/>
    <p:sldId id="298" r:id="rId26"/>
    <p:sldId id="338" r:id="rId27"/>
    <p:sldId id="349" r:id="rId28"/>
    <p:sldId id="350" r:id="rId29"/>
    <p:sldId id="351" r:id="rId30"/>
    <p:sldId id="354" r:id="rId31"/>
    <p:sldId id="355" r:id="rId32"/>
    <p:sldId id="356" r:id="rId33"/>
    <p:sldId id="358" r:id="rId34"/>
    <p:sldId id="360" r:id="rId35"/>
    <p:sldId id="361" r:id="rId36"/>
    <p:sldId id="363" r:id="rId37"/>
    <p:sldId id="366" r:id="rId38"/>
    <p:sldId id="367" r:id="rId39"/>
    <p:sldId id="379" r:id="rId40"/>
    <p:sldId id="370" r:id="rId41"/>
    <p:sldId id="371" r:id="rId42"/>
    <p:sldId id="372" r:id="rId43"/>
    <p:sldId id="373" r:id="rId44"/>
    <p:sldId id="374" r:id="rId45"/>
    <p:sldId id="375" r:id="rId46"/>
    <p:sldId id="339" r:id="rId47"/>
    <p:sldId id="340" r:id="rId48"/>
    <p:sldId id="341" r:id="rId49"/>
    <p:sldId id="342" r:id="rId50"/>
    <p:sldId id="348" r:id="rId51"/>
    <p:sldId id="343" r:id="rId52"/>
    <p:sldId id="344" r:id="rId53"/>
    <p:sldId id="345" r:id="rId54"/>
    <p:sldId id="347" r:id="rId55"/>
    <p:sldId id="272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70" d="100"/>
          <a:sy n="70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09/03/2023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8A84D5CB-12D4-4E88-8ABA-DDF9EB5382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F804C97-FD12-4EF9-8548-C2463CD6C56C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5603" name="Slide Image Placeholder 1">
            <a:extLst>
              <a:ext uri="{FF2B5EF4-FFF2-40B4-BE49-F238E27FC236}">
                <a16:creationId xmlns:a16="http://schemas.microsoft.com/office/drawing/2014/main" id="{BF1EC119-307A-44F0-BE2E-4CCB400D05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5604" name="Notes Placeholder 2">
            <a:extLst>
              <a:ext uri="{FF2B5EF4-FFF2-40B4-BE49-F238E27FC236}">
                <a16:creationId xmlns:a16="http://schemas.microsoft.com/office/drawing/2014/main" id="{BAC03623-12ED-4EFE-9F6F-86E0C990EA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7740" tIns="48870" rIns="97740" bIns="48870"/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5" name="Slide Number Placeholder 3">
            <a:extLst>
              <a:ext uri="{FF2B5EF4-FFF2-40B4-BE49-F238E27FC236}">
                <a16:creationId xmlns:a16="http://schemas.microsoft.com/office/drawing/2014/main" id="{A5B1F79A-8DAC-42F3-8817-57486FE160D1}"/>
              </a:ext>
            </a:extLst>
          </p:cNvPr>
          <p:cNvSpPr txBox="1">
            <a:spLocks noGrp="1"/>
          </p:cNvSpPr>
          <p:nvPr/>
        </p:nvSpPr>
        <p:spPr bwMode="auto">
          <a:xfrm>
            <a:off x="3956050" y="9612313"/>
            <a:ext cx="3027363" cy="50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7740" tIns="48870" rIns="97740" bIns="48870" anchor="b"/>
          <a:lstStyle>
            <a:lvl1pPr defTabSz="977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77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77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77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77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77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77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77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779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A27AC75-F1F3-4609-B25A-448E09C712E6}" type="slidenum">
              <a:rPr lang="en-GB" altLang="en-US" sz="1300"/>
              <a:pPr algn="r"/>
              <a:t>7</a:t>
            </a:fld>
            <a:endParaRPr lang="en-GB" altLang="en-US" sz="1300"/>
          </a:p>
        </p:txBody>
      </p:sp>
    </p:spTree>
    <p:extLst>
      <p:ext uri="{BB962C8B-B14F-4D97-AF65-F5344CB8AC3E}">
        <p14:creationId xmlns:p14="http://schemas.microsoft.com/office/powerpoint/2010/main" val="2810700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Source: Braun and Clarke (2006, p.77-79)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477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1225" y="776288"/>
            <a:ext cx="5035550" cy="2833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609475"/>
            <a:ext cx="6858000" cy="5602316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5647591" y="9362347"/>
            <a:ext cx="1005968" cy="494556"/>
          </a:xfrm>
        </p:spPr>
        <p:txBody>
          <a:bodyPr/>
          <a:lstStyle/>
          <a:p>
            <a:fld id="{5048C31B-1678-46C4-845F-463E8F6A3E48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905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B3D82201-F906-4F84-8690-F06FD1FA62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F2F77AE-C20F-4394-AFA6-74C6437E3B52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4606BB77-A277-44DA-8B6A-7E73BE830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65805CE9-51DC-4184-9BAB-3E7F83B8F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375708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B3D82201-F906-4F84-8690-F06FD1FA62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F2F77AE-C20F-4394-AFA6-74C6437E3B52}" type="slidenum">
              <a:rPr lang="en-US" altLang="en-US" sz="1200"/>
              <a:pPr/>
              <a:t>18</a:t>
            </a:fld>
            <a:endParaRPr lang="en-US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4606BB77-A277-44DA-8B6A-7E73BE8307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65805CE9-51DC-4184-9BAB-3E7F83B8FD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8952516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C535A74B-60A7-4F6E-94A0-15D62EF887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55906D3-A570-48ED-80B2-A3FD38E426D4}" type="slidenum">
              <a:rPr lang="en-US" altLang="en-US" sz="1200"/>
              <a:pPr/>
              <a:t>19</a:t>
            </a:fld>
            <a:endParaRPr lang="en-US" altLang="en-US" sz="12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B46DF34D-E153-4044-B42B-6B613C30E3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48358DDF-1D1F-4093-8FCD-A95643B414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783239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829089AA-7E52-4B68-9F45-DAC43A223D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7DF7471-D25F-4F68-A794-D5D171A9FBA7}" type="slidenum">
              <a:rPr lang="en-US" altLang="en-US" sz="1200"/>
              <a:pPr/>
              <a:t>20</a:t>
            </a:fld>
            <a:endParaRPr lang="en-US" altLang="en-US" sz="1200"/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9A282594-C500-45E1-9227-91A23353C6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34D00B56-44A7-4043-B14E-D39EB4953F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19191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52E4AB0-A724-404C-AE50-EA8D78D43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9D6BAF9-61DE-4750-9538-C9EBB574E3DA}" type="slidenum">
              <a:rPr lang="en-US" altLang="en-US" sz="1200"/>
              <a:pPr/>
              <a:t>21</a:t>
            </a:fld>
            <a:endParaRPr lang="en-US" altLang="en-US" sz="1200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D57934E7-7546-4593-9556-80464B555C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D5D5F15-3963-4E74-8E0D-DB2D62F01D0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474140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186B04B3-5BFF-4C55-B7C7-5427F90A9E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E27EBBD-0982-4470-BB88-A532E6E9DE4D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004CC3E6-A9FF-4C23-AF03-88C8CA9E73F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5344DB03-16F0-4B11-A587-C71710BAA5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32300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D4DB5EDA-E4AB-439F-94ED-2450B7E896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75E6969-7F70-4812-AEB1-764638CA24FF}" type="slidenum">
              <a:rPr lang="en-US" altLang="en-US" sz="1200"/>
              <a:pPr/>
              <a:t>23</a:t>
            </a:fld>
            <a:endParaRPr lang="en-US" altLang="en-US" sz="12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20F7D164-5067-4D93-ACB1-F4D93FF034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99A15392-49C2-4F2E-BBE2-034827829C8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53800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10280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F03A07E-35DE-41F4-9E55-A20BE3550A82}"/>
              </a:ext>
            </a:extLst>
          </p:cNvPr>
          <p:cNvCxnSpPr>
            <a:cxnSpLocks/>
          </p:cNvCxnSpPr>
          <p:nvPr userDrawn="1"/>
        </p:nvCxnSpPr>
        <p:spPr>
          <a:xfrm>
            <a:off x="0" y="1276709"/>
            <a:ext cx="12192000" cy="0"/>
          </a:xfrm>
          <a:prstGeom prst="line">
            <a:avLst/>
          </a:prstGeom>
          <a:ln w="38100">
            <a:gradFill flip="none" rotWithShape="1">
              <a:gsLst>
                <a:gs pos="0">
                  <a:srgbClr val="1E1A3B"/>
                </a:gs>
                <a:gs pos="50000">
                  <a:schemeClr val="accent1">
                    <a:lumMod val="95000"/>
                    <a:lumOff val="5000"/>
                  </a:schemeClr>
                </a:gs>
                <a:gs pos="100000">
                  <a:schemeClr val="accent1">
                    <a:lumMod val="60000"/>
                    <a:alpha val="0"/>
                  </a:schemeClr>
                </a:gs>
              </a:gsLst>
              <a:lin ang="0" scaled="1"/>
              <a:tileRect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4319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© 2021 </a:t>
            </a:r>
            <a:r>
              <a:rPr lang="en-GB" dirty="0" err="1"/>
              <a:t>ULaw</a:t>
            </a:r>
            <a:r>
              <a:rPr lang="en-GB" dirty="0"/>
              <a:t> and ULBS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0F1-6939-4DDD-A908-0101952FC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1992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ULaw and ULBS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0F1-6939-4DDD-A908-0101952FC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8129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ULaw and ULBS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0F1-6939-4DDD-A908-0101952FC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4370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2020 ULaw and ULBS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5070F1-6939-4DDD-A908-0101952FC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34271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1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9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0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1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1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0" r:id="rId2"/>
    <p:sldLayoutId id="2147483711" r:id="rId3"/>
    <p:sldLayoutId id="2147483712" r:id="rId4"/>
    <p:sldLayoutId id="2147483713" r:id="rId5"/>
    <p:sldLayoutId id="214748371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BABM LCBB6000_BIRM Dissertation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8</a:t>
            </a: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of Findings, Discussions</a:t>
            </a: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and Recommendations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259514"/>
              </p:ext>
            </p:extLst>
          </p:nvPr>
        </p:nvGraphicFramePr>
        <p:xfrm>
          <a:off x="5813947" y="5098662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C17D480-2D7F-4E81-8A8E-B4D0E6F32FAC}"/>
              </a:ext>
            </a:extLst>
          </p:cNvPr>
          <p:cNvSpPr/>
          <p:nvPr/>
        </p:nvSpPr>
        <p:spPr>
          <a:xfrm>
            <a:off x="6225015" y="641444"/>
            <a:ext cx="5853254" cy="578665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7B5941-7996-4BF2-A1F1-BF47F150811E}"/>
              </a:ext>
            </a:extLst>
          </p:cNvPr>
          <p:cNvSpPr/>
          <p:nvPr/>
        </p:nvSpPr>
        <p:spPr>
          <a:xfrm>
            <a:off x="6923715" y="1768683"/>
            <a:ext cx="4701513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session, the student should be able to:</a:t>
            </a:r>
          </a:p>
          <a:p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b="1" noProof="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 the findings and results section</a:t>
            </a: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data is presented?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and Recommendations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</a:t>
            </a: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584242" y="0"/>
            <a:ext cx="54264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Reviewing Findings </a:t>
            </a:r>
            <a:r>
              <a:rPr lang="en-GB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 Results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140742" y="1638299"/>
            <a:ext cx="5695951" cy="4804777"/>
          </a:xfrm>
          <a:prstGeom prst="rect">
            <a:avLst/>
          </a:prstGeom>
          <a:solidFill>
            <a:schemeClr val="bg2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1200"/>
              </a:spcAft>
            </a:pPr>
            <a:r>
              <a:rPr lang="en-GB" sz="2400" b="1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Research:</a:t>
            </a:r>
          </a:p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Rewrite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Questions</a:t>
            </a:r>
          </a:p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Findings: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information to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reported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themes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(from categories &amp; codes that the researcher finds in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data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collected.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key issues emerging.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6EA0A4-4933-4803-8438-922A44AE955F}"/>
              </a:ext>
            </a:extLst>
          </p:cNvPr>
          <p:cNvSpPr txBox="1"/>
          <p:nvPr/>
        </p:nvSpPr>
        <p:spPr>
          <a:xfrm>
            <a:off x="5917156" y="1660356"/>
            <a:ext cx="6186985" cy="47606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1200"/>
              </a:spcAft>
            </a:pPr>
            <a:r>
              <a:rPr lang="en-GB" sz="2400" b="1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Research:</a:t>
            </a:r>
          </a:p>
          <a:p>
            <a:pPr marL="539750" indent="-539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076325" lvl="1" indent="-533400"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hypotheses / RQs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Results:</a:t>
            </a:r>
          </a:p>
          <a:p>
            <a:pPr marL="1076325" lvl="1" indent="-533400"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numerical data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data, and not linkage with the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not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usually necessary.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section on discussion to explain the meaning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results /findings. </a:t>
            </a:r>
          </a:p>
        </p:txBody>
      </p:sp>
    </p:spTree>
    <p:extLst>
      <p:ext uri="{BB962C8B-B14F-4D97-AF65-F5344CB8AC3E}">
        <p14:creationId xmlns:p14="http://schemas.microsoft.com/office/powerpoint/2010/main" val="51117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2FB58B5D-6740-4097-90F4-BF282B1E47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84645" y="279202"/>
            <a:ext cx="4940490" cy="838200"/>
          </a:xfrm>
        </p:spPr>
        <p:txBody>
          <a:bodyPr>
            <a:normAutofit fontScale="90000"/>
          </a:bodyPr>
          <a:lstStyle/>
          <a:p>
            <a:pPr algn="ctr">
              <a:lnSpc>
                <a:spcPct val="80000"/>
              </a:lnSpc>
            </a:pPr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Considerations in 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alt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eveloping</a:t>
            </a:r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Codes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3A1AB60-DC38-4D26-B7DF-9747D2A502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42530" y="1609274"/>
            <a:ext cx="10885251" cy="4201877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2400" dirty="0">
                <a:cs typeface="Arial" panose="020B0604020202020204" pitchFamily="34" charset="0"/>
              </a:rPr>
              <a:t>Of what general category is this item of data an instance?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does this item of data represent?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is this item of data about?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Of what topic is this item of data an instance?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question about a topic does this item of data suggest?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sort of answer to a question about a topic does this item of data imply?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is happening here?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are people doing?</a:t>
            </a:r>
            <a:r>
              <a:rPr lang="en-GB" altLang="en-US" sz="2400" dirty="0"/>
              <a:t> 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do people say they are doing?</a:t>
            </a:r>
          </a:p>
          <a:p>
            <a:r>
              <a:rPr lang="en-US" altLang="en-US" sz="2400" dirty="0">
                <a:cs typeface="Arial" panose="020B0604020202020204" pitchFamily="34" charset="0"/>
              </a:rPr>
              <a:t>What kind of event is going on?</a:t>
            </a:r>
            <a:r>
              <a:rPr lang="en-GB" alt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42221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02FF1CDA-CA30-4FD7-A2AB-164316EC1F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53756" y="178771"/>
            <a:ext cx="5262447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and 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alt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onsiderations</a:t>
            </a:r>
            <a:r>
              <a:rPr lang="en-US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altLang="en-US" sz="32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oding</a:t>
            </a:r>
            <a:endParaRPr lang="en-US" alt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1B780C0-71A7-4BF1-9818-74226C7506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49030" y="1557338"/>
            <a:ext cx="11089531" cy="4648200"/>
          </a:xfrm>
        </p:spPr>
        <p:txBody>
          <a:bodyPr/>
          <a:lstStyle/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Code as soon as possible</a:t>
            </a:r>
            <a:r>
              <a:rPr lang="en-GB" altLang="en-US" sz="2400" dirty="0"/>
              <a:t> </a:t>
            </a:r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Read through your initial set of transcripts</a:t>
            </a:r>
            <a:endParaRPr lang="en-GB" altLang="en-US" sz="2400" dirty="0"/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Do it again</a:t>
            </a:r>
            <a:r>
              <a:rPr lang="en-GB" altLang="en-US" sz="2400" dirty="0"/>
              <a:t> </a:t>
            </a:r>
            <a:r>
              <a:rPr lang="hu-HU" altLang="en-US" sz="2400" dirty="0"/>
              <a:t>!!</a:t>
            </a:r>
            <a:endParaRPr lang="en-GB" altLang="en-US" sz="2400" dirty="0"/>
          </a:p>
          <a:p>
            <a:pPr marL="457200" indent="-457200">
              <a:buFontTx/>
              <a:buAutoNum type="arabicPeriod"/>
            </a:pPr>
            <a:r>
              <a:rPr lang="en-US" altLang="en-US" sz="2400" i="1" dirty="0">
                <a:cs typeface="Arial" panose="020B0604020202020204" pitchFamily="34" charset="0"/>
              </a:rPr>
              <a:t>Review your codes</a:t>
            </a:r>
            <a:r>
              <a:rPr lang="en-GB" altLang="en-US" sz="2400" i="1" dirty="0"/>
              <a:t> </a:t>
            </a:r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Consider more general theoretical ideas in relation to codes and data</a:t>
            </a:r>
            <a:r>
              <a:rPr lang="en-GB" altLang="en-US" sz="2400" dirty="0"/>
              <a:t> </a:t>
            </a:r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Any one item or slice of data can and often should be coded in more than one way</a:t>
            </a:r>
            <a:r>
              <a:rPr lang="en-GB" altLang="en-US" sz="2400" dirty="0"/>
              <a:t> </a:t>
            </a:r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Do not worry about generating what seem to be too many codes</a:t>
            </a:r>
            <a:r>
              <a:rPr lang="en-GB" altLang="en-US" sz="2400" dirty="0"/>
              <a:t> </a:t>
            </a:r>
          </a:p>
          <a:p>
            <a:pPr marL="457200" indent="-457200">
              <a:buFontTx/>
              <a:buAutoNum type="arabicPeriod"/>
            </a:pPr>
            <a:r>
              <a:rPr lang="en-US" altLang="en-US" sz="2400" dirty="0">
                <a:cs typeface="Arial" panose="020B0604020202020204" pitchFamily="34" charset="0"/>
              </a:rPr>
              <a:t>Keep coding in perspective</a:t>
            </a:r>
            <a:r>
              <a:rPr lang="hu-HU" altLang="en-US" sz="2400" dirty="0">
                <a:cs typeface="Arial" panose="020B0604020202020204" pitchFamily="34" charset="0"/>
              </a:rPr>
              <a:t> – it is </a:t>
            </a:r>
            <a:r>
              <a:rPr lang="hu-HU" altLang="en-US" sz="2400" b="1" i="1" dirty="0">
                <a:cs typeface="Arial" panose="020B0604020202020204" pitchFamily="34" charset="0"/>
              </a:rPr>
              <a:t>not</a:t>
            </a:r>
            <a:r>
              <a:rPr lang="hu-HU" altLang="en-US" sz="2400" dirty="0">
                <a:cs typeface="Arial" panose="020B0604020202020204" pitchFamily="34" charset="0"/>
              </a:rPr>
              <a:t> analysis</a:t>
            </a:r>
            <a:r>
              <a:rPr lang="en-GB" altLang="en-US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126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BE0CA4E7-62D7-47C2-90EE-B3473BEE19E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887457" y="198815"/>
            <a:ext cx="7772400" cy="838200"/>
          </a:xfrm>
        </p:spPr>
        <p:txBody>
          <a:bodyPr/>
          <a:lstStyle/>
          <a:p>
            <a:pPr algn="ctr"/>
            <a:r>
              <a:rPr lang="hu-HU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urning Data into Fragments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14ACA46-5249-42BD-B568-4002E79D3AA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073934" y="1718501"/>
            <a:ext cx="10223770" cy="4267200"/>
          </a:xfrm>
        </p:spPr>
        <p:txBody>
          <a:bodyPr/>
          <a:lstStyle/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/>
              <a:t>Cut &amp; paste / code &amp; retrieve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altLang="en-US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/>
              <a:t>Three levels of coding (Coffey &amp; Atkinson, 1996)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dirty="0"/>
              <a:t>basic coding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dirty="0"/>
              <a:t>content and language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en-GB" altLang="en-US" sz="2400" dirty="0"/>
              <a:t>broad analytic themes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altLang="en-US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altLang="en-US" dirty="0"/>
              <a:t>Not just a mechanical task of data management - coding helps to generate ideas and build theory</a:t>
            </a:r>
          </a:p>
        </p:txBody>
      </p:sp>
    </p:spTree>
    <p:extLst>
      <p:ext uri="{BB962C8B-B14F-4D97-AF65-F5344CB8AC3E}">
        <p14:creationId xmlns:p14="http://schemas.microsoft.com/office/powerpoint/2010/main" val="438047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C5D35A44-0A6F-4E82-AA12-868A343D03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12951" y="217227"/>
            <a:ext cx="7772400" cy="762000"/>
          </a:xfrm>
        </p:spPr>
        <p:txBody>
          <a:bodyPr/>
          <a:lstStyle/>
          <a:p>
            <a:pPr algn="ctr"/>
            <a:r>
              <a:rPr lang="en-GB" altLang="en-US" sz="3200" dirty="0" smtClean="0">
                <a:solidFill>
                  <a:schemeClr val="bg1"/>
                </a:solidFill>
                <a:latin typeface="Arial" panose="020B0604020202020204" pitchFamily="34" charset="0"/>
              </a:rPr>
              <a:t>Qualitative 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Data for Analysis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A33916FB-48BB-492F-9BB2-5B21AD3B88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12951" y="1447800"/>
            <a:ext cx="9679696" cy="4648200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 dirty="0"/>
              <a:t>Key issues</a:t>
            </a:r>
          </a:p>
          <a:p>
            <a:pPr>
              <a:buFontTx/>
              <a:buNone/>
            </a:pPr>
            <a:endParaRPr lang="en-GB" altLang="en-US" sz="26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/>
              <a:t>Transcribing qualitative data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6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/>
              <a:t>Using electronic textual data, including scanned documents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6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/>
              <a:t>The interactive nature of the process</a:t>
            </a:r>
          </a:p>
        </p:txBody>
      </p:sp>
    </p:spTree>
    <p:extLst>
      <p:ext uri="{BB962C8B-B14F-4D97-AF65-F5344CB8AC3E}">
        <p14:creationId xmlns:p14="http://schemas.microsoft.com/office/powerpoint/2010/main" val="57130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3ACDF34-9E33-4A0F-B2A0-9232F4FBF4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328916" y="159751"/>
            <a:ext cx="4859740" cy="7620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Approaches to qualitative analysis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CCB23296-18CF-46C4-9534-B5AF6188F0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52546" y="1409700"/>
            <a:ext cx="8264525" cy="40386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Main approaches</a:t>
            </a:r>
          </a:p>
          <a:p>
            <a:pPr>
              <a:buFontTx/>
              <a:buNone/>
            </a:pPr>
            <a:endParaRPr lang="en-GB" altLang="en-US" sz="26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The deductive approach</a:t>
            </a:r>
          </a:p>
          <a:p>
            <a:pPr marL="514350" indent="-514350">
              <a:buFont typeface="+mj-lt"/>
              <a:buAutoNum type="arabicPeriod"/>
            </a:pPr>
            <a:endParaRPr lang="en-GB" altLang="en-US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dirty="0"/>
              <a:t>The inductive approach</a:t>
            </a:r>
          </a:p>
        </p:txBody>
      </p:sp>
    </p:spTree>
    <p:extLst>
      <p:ext uri="{BB962C8B-B14F-4D97-AF65-F5344CB8AC3E}">
        <p14:creationId xmlns:p14="http://schemas.microsoft.com/office/powerpoint/2010/main" val="38920884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2CF1179A-3056-48F5-9923-13477B8ADE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00550" y="197096"/>
            <a:ext cx="494049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Types of Qualitative Analysis Process 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435A5E7-71BF-44B9-BA74-93DE0BD1AB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68877" y="1600200"/>
            <a:ext cx="8803837" cy="4495800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 dirty="0">
                <a:latin typeface="Arial" panose="020B0604020202020204" pitchFamily="34" charset="0"/>
              </a:rPr>
              <a:t>Main types</a:t>
            </a:r>
          </a:p>
          <a:p>
            <a:pPr>
              <a:buFontTx/>
              <a:buNone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>
                <a:latin typeface="Arial" panose="020B0604020202020204" pitchFamily="34" charset="0"/>
              </a:rPr>
              <a:t>Summarising (condensation) of meanings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>
                <a:latin typeface="Arial" panose="020B0604020202020204" pitchFamily="34" charset="0"/>
              </a:rPr>
              <a:t>Categorising (grouping) of meanings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600" dirty="0">
              <a:latin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600" dirty="0">
                <a:latin typeface="Arial" panose="020B0604020202020204" pitchFamily="34" charset="0"/>
              </a:rPr>
              <a:t>Structuring (ordering of meanings using narrative)</a:t>
            </a:r>
          </a:p>
          <a:p>
            <a:pPr algn="r">
              <a:buFontTx/>
              <a:buNone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algn="r">
              <a:buFontTx/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Saunders </a:t>
            </a:r>
            <a:r>
              <a:rPr lang="en-GB" altLang="en-US" sz="2000" i="1" dirty="0">
                <a:latin typeface="Arial" panose="020B0604020202020204" pitchFamily="34" charset="0"/>
              </a:rPr>
              <a:t>et al</a:t>
            </a:r>
            <a:r>
              <a:rPr lang="en-GB" altLang="en-US" sz="2000" dirty="0">
                <a:latin typeface="Arial" panose="020B0604020202020204" pitchFamily="34" charset="0"/>
              </a:rPr>
              <a:t>. (2009)</a:t>
            </a:r>
          </a:p>
        </p:txBody>
      </p:sp>
    </p:spTree>
    <p:extLst>
      <p:ext uri="{BB962C8B-B14F-4D97-AF65-F5344CB8AC3E}">
        <p14:creationId xmlns:p14="http://schemas.microsoft.com/office/powerpoint/2010/main" val="286702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709BD94-EA3B-4390-8200-7DFAABC15A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533400"/>
          </a:xfrm>
        </p:spPr>
        <p:txBody>
          <a:bodyPr/>
          <a:lstStyle/>
          <a:p>
            <a:pPr algn="ctr"/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</a:rPr>
              <a:t>Categorising Data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4D64435-6E01-423E-8215-382B319916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520982"/>
            <a:ext cx="8062914" cy="4575018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GB" altLang="en-US" sz="2400" b="1" dirty="0"/>
              <a:t>Points to consider</a:t>
            </a:r>
          </a:p>
          <a:p>
            <a:endParaRPr lang="en-GB" altLang="en-US" sz="2200" dirty="0"/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Deriving categories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‘Unitising’ data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Recognising relationships and developing categories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Developing testable propositions</a:t>
            </a:r>
          </a:p>
          <a:p>
            <a:pPr marL="457200" indent="-457200">
              <a:buFont typeface="+mj-lt"/>
              <a:buAutoNum type="arabicPeriod"/>
            </a:pPr>
            <a:endParaRPr lang="en-GB" altLang="en-US" sz="2400" dirty="0"/>
          </a:p>
          <a:p>
            <a:pPr marL="457200" indent="-457200">
              <a:buFont typeface="+mj-lt"/>
              <a:buAutoNum type="arabicPeriod"/>
            </a:pPr>
            <a:r>
              <a:rPr lang="en-GB" altLang="en-US" sz="2400" dirty="0"/>
              <a:t>Qualifying your qualitative data </a:t>
            </a:r>
          </a:p>
        </p:txBody>
      </p:sp>
    </p:spTree>
    <p:extLst>
      <p:ext uri="{BB962C8B-B14F-4D97-AF65-F5344CB8AC3E}">
        <p14:creationId xmlns:p14="http://schemas.microsoft.com/office/powerpoint/2010/main" val="3093084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4B556CC7-FA87-4EC7-A1E6-8A8C5F82BC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75714" y="222161"/>
            <a:ext cx="4899546" cy="7620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3200" b="1" dirty="0">
                <a:solidFill>
                  <a:schemeClr val="bg1"/>
                </a:solidFill>
                <a:latin typeface="Arial" panose="020B0604020202020204" pitchFamily="34" charset="0"/>
              </a:rPr>
              <a:t>Deductively based analytical procedures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87671E7-6476-4454-8B37-518E2676D7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39447" y="1666165"/>
            <a:ext cx="8602473" cy="457200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/>
              <a:t>Procedures applicable to qualitative analysis</a:t>
            </a:r>
          </a:p>
          <a:p>
            <a:pPr>
              <a:buFontTx/>
              <a:buNone/>
            </a:pPr>
            <a:endParaRPr lang="en-GB" altLang="en-US" sz="2600" dirty="0"/>
          </a:p>
          <a:p>
            <a:r>
              <a:rPr lang="en-GB" altLang="en-US" dirty="0"/>
              <a:t>Pattern matching</a:t>
            </a:r>
          </a:p>
          <a:p>
            <a:endParaRPr lang="en-GB" altLang="en-US" dirty="0"/>
          </a:p>
          <a:p>
            <a:r>
              <a:rPr lang="en-GB" altLang="en-US" dirty="0"/>
              <a:t>Explanation building</a:t>
            </a:r>
          </a:p>
          <a:p>
            <a:pPr>
              <a:buFontTx/>
              <a:buNone/>
            </a:pPr>
            <a:endParaRPr lang="en-GB" altLang="en-US" sz="2600" dirty="0"/>
          </a:p>
        </p:txBody>
      </p:sp>
    </p:spTree>
    <p:extLst>
      <p:ext uri="{BB962C8B-B14F-4D97-AF65-F5344CB8AC3E}">
        <p14:creationId xmlns:p14="http://schemas.microsoft.com/office/powerpoint/2010/main" val="3863665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7088" y="134197"/>
            <a:ext cx="8553634" cy="9323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Thematic </a:t>
            </a:r>
            <a:r>
              <a:rPr lang="en-US" sz="2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Analysis(TA</a:t>
            </a:r>
            <a:r>
              <a:rPr lang="en-US" sz="28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2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088" y="1278240"/>
            <a:ext cx="9491472" cy="49297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000" dirty="0">
                <a:ea typeface="Tahoma" panose="020B0604030504040204" pitchFamily="34" charset="0"/>
                <a:cs typeface="Arial" panose="020B0604020202020204" pitchFamily="34" charset="0"/>
              </a:rPr>
              <a:t>“Thematic analysis is a method for identifying, </a:t>
            </a:r>
            <a:r>
              <a:rPr lang="en-US" altLang="en-US" sz="2000" dirty="0" err="1">
                <a:ea typeface="Tahoma" panose="020B0604030504040204" pitchFamily="34" charset="0"/>
                <a:cs typeface="Arial" panose="020B0604020202020204" pitchFamily="34" charset="0"/>
              </a:rPr>
              <a:t>analysing</a:t>
            </a:r>
            <a:r>
              <a:rPr lang="en-US" altLang="en-US" sz="2000" dirty="0">
                <a:ea typeface="Tahoma" panose="020B0604030504040204" pitchFamily="34" charset="0"/>
                <a:cs typeface="Arial" panose="020B0604020202020204" pitchFamily="34" charset="0"/>
              </a:rPr>
              <a:t> and reporting patterns (themes) within data. It minimally </a:t>
            </a:r>
            <a:r>
              <a:rPr lang="en-US" altLang="en-US" sz="2000" dirty="0" err="1">
                <a:ea typeface="Tahoma" panose="020B0604030504040204" pitchFamily="34" charset="0"/>
                <a:cs typeface="Arial" panose="020B0604020202020204" pitchFamily="34" charset="0"/>
              </a:rPr>
              <a:t>organises</a:t>
            </a:r>
            <a:r>
              <a:rPr lang="en-US" altLang="en-US" sz="2000" dirty="0">
                <a:ea typeface="Tahoma" panose="020B0604030504040204" pitchFamily="34" charset="0"/>
                <a:cs typeface="Arial" panose="020B0604020202020204" pitchFamily="34" charset="0"/>
              </a:rPr>
              <a:t> and describes your data in (rich) detail. However, frequently it goes further than this, and interprets various aspects of the research topic”.</a:t>
            </a:r>
          </a:p>
          <a:p>
            <a:pPr>
              <a:lnSpc>
                <a:spcPct val="150000"/>
              </a:lnSpc>
            </a:pPr>
            <a:endParaRPr lang="en-US" altLang="en-US" sz="2000" dirty="0">
              <a:ea typeface="Tahoma" panose="020B060403050404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altLang="en-US" sz="2000" dirty="0">
                <a:ea typeface="Tahoma" panose="020B0604030504040204" pitchFamily="34" charset="0"/>
                <a:cs typeface="Arial" panose="020B0604020202020204" pitchFamily="34" charset="0"/>
              </a:rPr>
              <a:t>“Thematic analysis is a poorly demarcated, rarely acknowledged, yet widely used qualitative analytic method …..”</a:t>
            </a:r>
          </a:p>
          <a:p>
            <a:pPr>
              <a:lnSpc>
                <a:spcPct val="150000"/>
              </a:lnSpc>
            </a:pPr>
            <a:r>
              <a:rPr lang="en-US" altLang="en-US" sz="2000" dirty="0">
                <a:ea typeface="Tahoma" panose="020B0604030504040204" pitchFamily="34" charset="0"/>
                <a:cs typeface="Arial" panose="020B0604020202020204" pitchFamily="34" charset="0"/>
              </a:rPr>
              <a:t>More recently: “TA has recently been recognized as a method in its own right” (Joffe, 2012: 210)</a:t>
            </a:r>
          </a:p>
          <a:p>
            <a:pPr>
              <a:lnSpc>
                <a:spcPct val="150000"/>
              </a:lnSpc>
              <a:buFont typeface="Courier New" panose="02070309020205020404" pitchFamily="49" charset="0"/>
              <a:buChar char="o"/>
            </a:pPr>
            <a:endParaRPr lang="en-US" altLang="en-US" sz="2000" b="1" dirty="0">
              <a:ea typeface="Tahoma" panose="020B060403050404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50000"/>
              </a:lnSpc>
              <a:buNone/>
            </a:pPr>
            <a:endParaRPr lang="en-US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35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4363"/>
    </mc:Choice>
    <mc:Fallback xmlns="">
      <p:transition spd="slow" advTm="12436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0682" y="104848"/>
            <a:ext cx="7886700" cy="1054099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latin typeface="+mn-lt"/>
              </a:rPr>
              <a:t>Coding reliability TA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5915" y="1419225"/>
            <a:ext cx="6093777" cy="4757738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Deductive (theory-driven) approach more common</a:t>
            </a:r>
          </a:p>
          <a:p>
            <a:pPr marL="0" indent="0">
              <a:buNone/>
            </a:pPr>
            <a:endParaRPr lang="en-GB" sz="2400" dirty="0"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457200" lvl="1" indent="0">
              <a:buNone/>
            </a:pPr>
            <a:r>
              <a:rPr lang="en-GB" b="1" dirty="0">
                <a:ea typeface="Tahoma" panose="020B0604030504040204" pitchFamily="34" charset="0"/>
                <a:cs typeface="Tahoma" panose="020B0604030504040204" pitchFamily="34" charset="0"/>
              </a:rPr>
              <a:t>Familiarisation</a:t>
            </a:r>
          </a:p>
          <a:p>
            <a:pPr marL="800100" lvl="2" indent="0">
              <a:buNone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↓</a:t>
            </a:r>
          </a:p>
          <a:p>
            <a:pPr marL="457200" lvl="1" indent="0">
              <a:buNone/>
            </a:pPr>
            <a:r>
              <a:rPr lang="en-GB" b="1" dirty="0">
                <a:ea typeface="Tahoma" panose="020B0604030504040204" pitchFamily="34" charset="0"/>
                <a:cs typeface="Tahoma" panose="020B0604030504040204" pitchFamily="34" charset="0"/>
              </a:rPr>
              <a:t>Theme development</a:t>
            </a:r>
          </a:p>
          <a:p>
            <a:pPr marL="800100" lvl="2" indent="0">
              <a:buNone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↓</a:t>
            </a:r>
          </a:p>
          <a:p>
            <a:pPr marL="457200" lvl="1" indent="0">
              <a:buNone/>
            </a:pPr>
            <a:r>
              <a:rPr lang="en-GB" b="1" dirty="0">
                <a:ea typeface="Tahoma" panose="020B0604030504040204" pitchFamily="34" charset="0"/>
                <a:cs typeface="Tahoma" panose="020B0604030504040204" pitchFamily="34" charset="0"/>
              </a:rPr>
              <a:t>Coding</a:t>
            </a: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 (development of coding frame)</a:t>
            </a:r>
          </a:p>
          <a:p>
            <a:pPr marL="800100" lvl="2" indent="0">
              <a:buNone/>
            </a:pPr>
            <a:r>
              <a:rPr lang="en-GB" sz="2400" dirty="0">
                <a:ea typeface="Tahoma" panose="020B0604030504040204" pitchFamily="34" charset="0"/>
                <a:cs typeface="Tahoma" panose="020B0604030504040204" pitchFamily="34" charset="0"/>
              </a:rPr>
              <a:t>↓</a:t>
            </a:r>
          </a:p>
          <a:p>
            <a:pPr marL="457200" lvl="1" indent="0">
              <a:buNone/>
            </a:pPr>
            <a:r>
              <a:rPr lang="en-GB" b="1" dirty="0">
                <a:ea typeface="Tahoma" panose="020B0604030504040204" pitchFamily="34" charset="0"/>
                <a:cs typeface="Tahoma" panose="020B0604030504040204" pitchFamily="34" charset="0"/>
              </a:rPr>
              <a:t>Test reliability </a:t>
            </a:r>
            <a:r>
              <a:rPr lang="en-GB" dirty="0">
                <a:ea typeface="Tahoma" panose="020B0604030504040204" pitchFamily="34" charset="0"/>
                <a:cs typeface="Tahoma" panose="020B0604030504040204" pitchFamily="34" charset="0"/>
              </a:rPr>
              <a:t>of coding frame</a:t>
            </a:r>
          </a:p>
        </p:txBody>
      </p:sp>
      <p:pic>
        <p:nvPicPr>
          <p:cNvPr id="6" name="Content Placeholder 5" descr="A figure providing an overview of the scientific method - there are four boxes - the text in the first box is theory: use the theory to make a prediction - there's an arrow pointing to the next box, the text in the next box is prediction: design an experiment to test the prediction, there is an arrow pointing to the next box, the text in the next box is experiment: perform the experiment, as an arrow pointing to the next and final box, the text in this box is observation: create or modify the theory"/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6163062" y="1419225"/>
            <a:ext cx="4333875" cy="481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655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045"/>
    </mc:Choice>
    <mc:Fallback xmlns="">
      <p:transition spd="slow" advTm="231045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7617E61E-AB97-41DC-99D0-A449A3575F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66328" y="68239"/>
            <a:ext cx="5354341" cy="1150069"/>
          </a:xfrm>
        </p:spPr>
        <p:txBody>
          <a:bodyPr>
            <a:normAutofit/>
          </a:bodyPr>
          <a:lstStyle/>
          <a:p>
            <a:pPr algn="ctr"/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Using CAQDAS for Qualitative Analysis, </a:t>
            </a:r>
            <a:b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</a:br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e.g. </a:t>
            </a:r>
            <a:r>
              <a:rPr lang="en-GB" altLang="en-US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Nvivo</a:t>
            </a:r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altLang="en-US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NuDIST</a:t>
            </a:r>
            <a:r>
              <a:rPr lang="en-GB" altLang="en-US" sz="2400" b="1" dirty="0">
                <a:solidFill>
                  <a:schemeClr val="bg1"/>
                </a:solidFill>
                <a:latin typeface="Arial" panose="020B0604020202020204" pitchFamily="34" charset="0"/>
              </a:rPr>
              <a:t>, Delve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460B11C5-3EB9-4F62-A129-4C25E86485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17713" y="1371600"/>
            <a:ext cx="7772400" cy="4953000"/>
          </a:xfrm>
        </p:spPr>
        <p:txBody>
          <a:bodyPr>
            <a:normAutofit fontScale="92500" lnSpcReduction="10000"/>
          </a:bodyPr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altLang="en-US" b="1" dirty="0"/>
              <a:t>Summary of functions</a:t>
            </a:r>
            <a:r>
              <a:rPr lang="en-GB" altLang="en-US" sz="2200" b="1" dirty="0"/>
              <a:t> 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altLang="en-US" sz="2200" dirty="0"/>
          </a:p>
          <a:p>
            <a:pPr>
              <a:lnSpc>
                <a:spcPct val="90000"/>
              </a:lnSpc>
            </a:pPr>
            <a:r>
              <a:rPr lang="en-GB" altLang="en-US" sz="2600" dirty="0"/>
              <a:t>Structure of work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Closeness to data and interactivity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Explore the data 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Code and retrieve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Project management and data organisation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Searching and interrogating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Writing memos, comments and note</a:t>
            </a:r>
          </a:p>
          <a:p>
            <a:pPr>
              <a:lnSpc>
                <a:spcPct val="90000"/>
              </a:lnSpc>
            </a:pPr>
            <a:r>
              <a:rPr lang="en-GB" altLang="en-US" sz="2600" dirty="0"/>
              <a:t>Output</a:t>
            </a:r>
          </a:p>
          <a:p>
            <a:pPr algn="r">
              <a:lnSpc>
                <a:spcPct val="90000"/>
              </a:lnSpc>
              <a:buFontTx/>
              <a:buNone/>
            </a:pPr>
            <a:endParaRPr lang="en-GB" altLang="en-US" sz="2600" dirty="0"/>
          </a:p>
          <a:p>
            <a:pPr algn="r">
              <a:lnSpc>
                <a:spcPct val="90000"/>
              </a:lnSpc>
              <a:buFontTx/>
              <a:buNone/>
            </a:pPr>
            <a:r>
              <a:rPr lang="en-GB" altLang="en-US" sz="1900" dirty="0" err="1"/>
              <a:t>Lewins</a:t>
            </a:r>
            <a:r>
              <a:rPr lang="en-GB" altLang="en-US" sz="1900" dirty="0"/>
              <a:t> and Silver (2007)</a:t>
            </a:r>
          </a:p>
        </p:txBody>
      </p:sp>
    </p:spTree>
    <p:extLst>
      <p:ext uri="{BB962C8B-B14F-4D97-AF65-F5344CB8AC3E}">
        <p14:creationId xmlns:p14="http://schemas.microsoft.com/office/powerpoint/2010/main" val="18338935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33D14CE0-6721-4B0D-9244-B106376CEE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762000"/>
          </a:xfrm>
        </p:spPr>
        <p:txBody>
          <a:bodyPr/>
          <a:lstStyle/>
          <a:p>
            <a:pPr algn="ctr"/>
            <a:r>
              <a:rPr lang="en-GB" altLang="en-US" sz="3200" b="1" dirty="0" smtClean="0">
                <a:solidFill>
                  <a:schemeClr val="bg1"/>
                </a:solidFill>
                <a:latin typeface="Arial" panose="020B0604020202020204" pitchFamily="34" charset="0"/>
              </a:rPr>
              <a:t>Overview</a:t>
            </a:r>
            <a:endParaRPr lang="en-GB" altLang="en-US" sz="32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D865AEE-B62C-4D4F-84FA-B08FD2DE06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23068" y="1447800"/>
            <a:ext cx="9775595" cy="48006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sz="2600" dirty="0">
                <a:latin typeface="Arial" panose="020B0604020202020204" pitchFamily="34" charset="0"/>
              </a:rPr>
              <a:t>Qualitative data result from the collection of non-standardised data that require classification and are analysed through the use of conceptualisation</a:t>
            </a:r>
          </a:p>
          <a:p>
            <a:endParaRPr lang="en-GB" altLang="en-US" sz="2600" dirty="0">
              <a:latin typeface="Arial" panose="020B0604020202020204" pitchFamily="34" charset="0"/>
            </a:endParaRPr>
          </a:p>
          <a:p>
            <a:r>
              <a:rPr lang="en-GB" altLang="en-US" sz="2600" dirty="0">
                <a:latin typeface="Arial" panose="020B0604020202020204" pitchFamily="34" charset="0"/>
              </a:rPr>
              <a:t>Qualitative analysis can involve summarising, categorising and structuring data </a:t>
            </a:r>
          </a:p>
          <a:p>
            <a:endParaRPr lang="en-GB" altLang="en-US" sz="2600" dirty="0">
              <a:latin typeface="Arial" panose="020B0604020202020204" pitchFamily="34" charset="0"/>
            </a:endParaRPr>
          </a:p>
          <a:p>
            <a:r>
              <a:rPr lang="en-GB" altLang="en-US" sz="2600" dirty="0">
                <a:latin typeface="Arial" panose="020B0604020202020204" pitchFamily="34" charset="0"/>
              </a:rPr>
              <a:t>The process of data analysis and collection is necessarily interactive (and </a:t>
            </a:r>
            <a:r>
              <a:rPr lang="en-GB" altLang="en-US" sz="2600" dirty="0" smtClean="0">
                <a:latin typeface="Arial" panose="020B0604020202020204" pitchFamily="34" charset="0"/>
              </a:rPr>
              <a:t>subjective)</a:t>
            </a:r>
          </a:p>
          <a:p>
            <a:pPr marL="0" indent="0">
              <a:buNone/>
            </a:pPr>
            <a:endParaRPr lang="en-GB" altLang="en-US" sz="2600" dirty="0" smtClean="0">
              <a:latin typeface="Arial" panose="020B0604020202020204" pitchFamily="34" charset="0"/>
            </a:endParaRPr>
          </a:p>
          <a:p>
            <a:r>
              <a:rPr lang="en-GB" altLang="en-US" sz="2600" dirty="0">
                <a:latin typeface="Arial" panose="020B0604020202020204" pitchFamily="34" charset="0"/>
              </a:rPr>
              <a:t>Computer-assisted qualitative data analysis software (CAQDAS) such as </a:t>
            </a:r>
            <a:r>
              <a:rPr lang="en-GB" altLang="en-US" sz="2600" dirty="0" err="1">
                <a:latin typeface="Arial" panose="020B0604020202020204" pitchFamily="34" charset="0"/>
              </a:rPr>
              <a:t>NVivo</a:t>
            </a:r>
            <a:r>
              <a:rPr lang="en-GB" altLang="en-US" sz="2600" dirty="0">
                <a:latin typeface="Arial" panose="020B0604020202020204" pitchFamily="34" charset="0"/>
              </a:rPr>
              <a:t> can help with project management and data organisation</a:t>
            </a:r>
          </a:p>
          <a:p>
            <a:endParaRPr lang="en-GB" altLang="en-US" sz="26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5030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>
            <a:extLst>
              <a:ext uri="{FF2B5EF4-FFF2-40B4-BE49-F238E27FC236}">
                <a16:creationId xmlns:a16="http://schemas.microsoft.com/office/drawing/2014/main" id="{EFF917E4-F4AC-4859-85FE-2401AC5E2D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139974" y="2474936"/>
            <a:ext cx="7772400" cy="20970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altLang="en-US" sz="4000" dirty="0"/>
              <a:t>Introduction to </a:t>
            </a:r>
            <a:r>
              <a:rPr lang="en-GB" altLang="en-US" sz="4000" dirty="0" err="1" smtClean="0"/>
              <a:t>NVivo</a:t>
            </a:r>
            <a:r>
              <a:rPr lang="en-GB" altLang="en-US" sz="4000" dirty="0"/>
              <a:t>: Computer Software for the Analysis of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34086372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E07D0B92-38CA-4C4B-9E2E-75C61646A4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44205" y="322431"/>
            <a:ext cx="7772400" cy="838200"/>
          </a:xfrm>
        </p:spPr>
        <p:txBody>
          <a:bodyPr>
            <a:normAutofit/>
          </a:bodyPr>
          <a:lstStyle/>
          <a:p>
            <a:pPr algn="ctr"/>
            <a:r>
              <a:rPr lang="hu-HU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NVivo?</a:t>
            </a:r>
            <a:endParaRPr lang="en-GB" alt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EFF917E4-F4AC-4859-85FE-2401AC5E2D2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8213" y="1628775"/>
            <a:ext cx="7772400" cy="4572000"/>
          </a:xfrm>
        </p:spPr>
        <p:txBody>
          <a:bodyPr/>
          <a:lstStyle/>
          <a:p>
            <a:r>
              <a:rPr lang="hu-HU" altLang="en-US" sz="2400" dirty="0"/>
              <a:t>An example of </a:t>
            </a:r>
            <a:r>
              <a:rPr lang="hu-HU" altLang="en-US" sz="2400" b="1" dirty="0"/>
              <a:t>CAQDAS</a:t>
            </a:r>
            <a:r>
              <a:rPr lang="hu-HU" altLang="en-US" sz="2400" dirty="0"/>
              <a:t> (</a:t>
            </a:r>
            <a:r>
              <a:rPr lang="hu-HU" altLang="en-US" sz="2400" b="1" i="1" u="sng" dirty="0"/>
              <a:t>c</a:t>
            </a:r>
            <a:r>
              <a:rPr lang="hu-HU" altLang="en-US" sz="2400" i="1" dirty="0"/>
              <a:t>omputer </a:t>
            </a:r>
            <a:r>
              <a:rPr lang="hu-HU" altLang="en-US" sz="2400" b="1" i="1" u="sng" dirty="0"/>
              <a:t>a</a:t>
            </a:r>
            <a:r>
              <a:rPr lang="hu-HU" altLang="en-US" sz="2400" i="1" dirty="0"/>
              <a:t>ssisted </a:t>
            </a:r>
            <a:r>
              <a:rPr lang="hu-HU" altLang="en-US" sz="2400" b="1" i="1" u="sng" dirty="0"/>
              <a:t>q</a:t>
            </a:r>
            <a:r>
              <a:rPr lang="hu-HU" altLang="en-US" sz="2400" i="1" dirty="0"/>
              <a:t>ualitative </a:t>
            </a:r>
            <a:r>
              <a:rPr lang="hu-HU" altLang="en-US" sz="2400" b="1" i="1" u="sng" dirty="0"/>
              <a:t>d</a:t>
            </a:r>
            <a:r>
              <a:rPr lang="hu-HU" altLang="en-US" sz="2400" i="1" dirty="0"/>
              <a:t>ata </a:t>
            </a:r>
            <a:r>
              <a:rPr lang="hu-HU" altLang="en-US" sz="2400" b="1" i="1" u="sng" dirty="0"/>
              <a:t>a</a:t>
            </a:r>
            <a:r>
              <a:rPr lang="hu-HU" altLang="en-US" sz="2400" i="1" dirty="0"/>
              <a:t>nalysis </a:t>
            </a:r>
            <a:r>
              <a:rPr lang="hu-HU" altLang="en-US" sz="2400" b="1" i="1" u="sng" dirty="0"/>
              <a:t>s</a:t>
            </a:r>
            <a:r>
              <a:rPr lang="hu-HU" altLang="en-US" sz="2400" i="1" dirty="0"/>
              <a:t>oftware</a:t>
            </a:r>
            <a:r>
              <a:rPr lang="hu-HU" altLang="en-US" sz="2400" dirty="0"/>
              <a:t>);</a:t>
            </a:r>
            <a:endParaRPr lang="en-GB" altLang="en-US" sz="2400" dirty="0"/>
          </a:p>
          <a:p>
            <a:pPr>
              <a:buFontTx/>
              <a:buNone/>
            </a:pPr>
            <a:endParaRPr lang="hu-HU" altLang="en-US" sz="1000" dirty="0"/>
          </a:p>
          <a:p>
            <a:r>
              <a:rPr lang="hu-HU" altLang="en-US" sz="2400" dirty="0"/>
              <a:t>The successor to </a:t>
            </a:r>
            <a:r>
              <a:rPr lang="hu-HU" altLang="en-US" sz="2400" b="1" dirty="0"/>
              <a:t>NUD*IST</a:t>
            </a:r>
            <a:r>
              <a:rPr lang="hu-HU" altLang="en-US" sz="2400" dirty="0"/>
              <a:t> (</a:t>
            </a:r>
            <a:r>
              <a:rPr lang="hu-HU" altLang="en-US" sz="2400" b="1" i="1" u="sng" dirty="0"/>
              <a:t>n</a:t>
            </a:r>
            <a:r>
              <a:rPr lang="hu-HU" altLang="en-US" sz="2400" i="1" dirty="0"/>
              <a:t>on-numerical </a:t>
            </a:r>
            <a:r>
              <a:rPr lang="hu-HU" altLang="en-US" sz="2400" b="1" i="1" u="sng" dirty="0"/>
              <a:t>u</a:t>
            </a:r>
            <a:r>
              <a:rPr lang="hu-HU" altLang="en-US" sz="2400" i="1" dirty="0"/>
              <a:t>nstructured </a:t>
            </a:r>
            <a:r>
              <a:rPr lang="hu-HU" altLang="en-US" sz="2400" b="1" i="1" u="sng" dirty="0"/>
              <a:t>d</a:t>
            </a:r>
            <a:r>
              <a:rPr lang="hu-HU" altLang="en-US" sz="2400" i="1" dirty="0"/>
              <a:t>ata*</a:t>
            </a:r>
            <a:r>
              <a:rPr lang="hu-HU" altLang="en-US" sz="2400" b="1" i="1" u="sng" dirty="0"/>
              <a:t>i</a:t>
            </a:r>
            <a:r>
              <a:rPr lang="hu-HU" altLang="en-US" sz="2400" i="1" dirty="0"/>
              <a:t>ndexing, </a:t>
            </a:r>
            <a:r>
              <a:rPr lang="hu-HU" altLang="en-US" sz="2400" b="1" i="1" u="sng" dirty="0"/>
              <a:t>s</a:t>
            </a:r>
            <a:r>
              <a:rPr lang="hu-HU" altLang="en-US" sz="2400" i="1" dirty="0"/>
              <a:t>tructuring and </a:t>
            </a:r>
            <a:r>
              <a:rPr lang="hu-HU" altLang="en-US" sz="2400" b="1" i="1" u="sng" dirty="0"/>
              <a:t>t</a:t>
            </a:r>
            <a:r>
              <a:rPr lang="hu-HU" altLang="en-US" sz="2400" i="1" dirty="0"/>
              <a:t>heorizing</a:t>
            </a:r>
            <a:r>
              <a:rPr lang="hu-HU" altLang="en-US" sz="2400" dirty="0"/>
              <a:t>);</a:t>
            </a:r>
            <a:endParaRPr lang="en-GB" altLang="en-US" sz="2400" dirty="0"/>
          </a:p>
          <a:p>
            <a:pPr>
              <a:buFontTx/>
              <a:buNone/>
            </a:pPr>
            <a:endParaRPr lang="hu-HU" altLang="en-US" sz="1000" dirty="0"/>
          </a:p>
          <a:p>
            <a:r>
              <a:rPr lang="hu-HU" altLang="en-US" sz="2400" dirty="0"/>
              <a:t>A computer programme for organi</a:t>
            </a:r>
            <a:r>
              <a:rPr lang="en-GB" altLang="en-US" sz="2400" dirty="0"/>
              <a:t>s</a:t>
            </a:r>
            <a:r>
              <a:rPr lang="hu-HU" altLang="en-US" sz="2400" dirty="0"/>
              <a:t>ing data from in-depth interviews etc, into appropriate categories;</a:t>
            </a:r>
          </a:p>
          <a:p>
            <a:r>
              <a:rPr lang="hu-HU" altLang="en-US" sz="2400" dirty="0"/>
              <a:t>A semi-automated version of cutting, pasting, and photocopying lots of loosely related pieces of text.</a:t>
            </a:r>
            <a:endParaRPr lang="en-GB" altLang="en-US" sz="2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46635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D20151C-2441-4E03-928B-5899B54EB2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20838" y="333376"/>
            <a:ext cx="8458200" cy="458194"/>
          </a:xfrm>
        </p:spPr>
        <p:txBody>
          <a:bodyPr>
            <a:normAutofit fontScale="90000"/>
          </a:bodyPr>
          <a:lstStyle/>
          <a:p>
            <a:pPr algn="ctr"/>
            <a:r>
              <a:rPr lang="hu-HU" alt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you should use NVivo</a:t>
            </a:r>
            <a:endParaRPr lang="en-GB" altLang="en-US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Text Box 3">
            <a:extLst>
              <a:ext uri="{FF2B5EF4-FFF2-40B4-BE49-F238E27FC236}">
                <a16:creationId xmlns:a16="http://schemas.microsoft.com/office/drawing/2014/main" id="{DA05F4C7-D05F-43C9-93A0-7463DBA636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21138" y="2322513"/>
            <a:ext cx="1828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>
              <a:latin typeface="OUP Argo Light" pitchFamily="34" charset="0"/>
            </a:endParaRPr>
          </a:p>
        </p:txBody>
      </p:sp>
      <p:sp>
        <p:nvSpPr>
          <p:cNvPr id="4100" name="Text Box 4">
            <a:extLst>
              <a:ext uri="{FF2B5EF4-FFF2-40B4-BE49-F238E27FC236}">
                <a16:creationId xmlns:a16="http://schemas.microsoft.com/office/drawing/2014/main" id="{CB078A67-5E19-49B1-9F7F-126B7CFD1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03389" y="1773239"/>
            <a:ext cx="8785225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hu-HU" altLang="en-US" sz="2800" dirty="0">
                <a:latin typeface="Arial" panose="020B0604020202020204" pitchFamily="34" charset="0"/>
              </a:rPr>
              <a:t>Because..........................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 </a:t>
            </a:r>
            <a:r>
              <a:rPr lang="hu-HU" altLang="en-US" sz="2800" dirty="0">
                <a:latin typeface="Arial" panose="020B0604020202020204" pitchFamily="34" charset="0"/>
              </a:rPr>
              <a:t>Many professional researchers use it;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 </a:t>
            </a:r>
            <a:r>
              <a:rPr lang="hu-HU" altLang="en-US" sz="2800" dirty="0">
                <a:latin typeface="Arial" panose="020B0604020202020204" pitchFamily="34" charset="0"/>
              </a:rPr>
              <a:t>You learn a valuable transferable skill;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 </a:t>
            </a:r>
            <a:r>
              <a:rPr lang="hu-HU" altLang="en-US" sz="2800" dirty="0">
                <a:latin typeface="Arial" panose="020B0604020202020204" pitchFamily="34" charset="0"/>
              </a:rPr>
              <a:t>Otherwise, you would rely on traditional methods of cutting and pasting;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 </a:t>
            </a:r>
            <a:r>
              <a:rPr lang="hu-HU" altLang="en-US" sz="2800" dirty="0">
                <a:latin typeface="Arial" panose="020B0604020202020204" pitchFamily="34" charset="0"/>
              </a:rPr>
              <a:t>It helps you to ˝see the wood for the trees˝.</a:t>
            </a:r>
            <a:endParaRPr lang="en-GB" altLang="en-US" sz="2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555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99A376C-D08B-4B5E-866A-D40F2F0882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31858"/>
            <a:ext cx="7772400" cy="1219200"/>
          </a:xfrm>
        </p:spPr>
        <p:txBody>
          <a:bodyPr>
            <a:normAutofit/>
          </a:bodyPr>
          <a:lstStyle/>
          <a:p>
            <a:pPr algn="ctr"/>
            <a:r>
              <a:rPr lang="hu-HU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use NVivo...... </a:t>
            </a:r>
            <a:r>
              <a:rPr lang="en-GB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123" name="Text Box 3">
            <a:extLst>
              <a:ext uri="{FF2B5EF4-FFF2-40B4-BE49-F238E27FC236}">
                <a16:creationId xmlns:a16="http://schemas.microsoft.com/office/drawing/2014/main" id="{E759A195-FC19-46D9-8568-1F06C006FA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5189" y="2420939"/>
            <a:ext cx="7705725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i="1" dirty="0">
                <a:latin typeface="Arial" panose="020B0604020202020204" pitchFamily="34" charset="0"/>
              </a:rPr>
              <a:t> </a:t>
            </a:r>
            <a:r>
              <a:rPr lang="hu-HU" altLang="en-US" sz="2800" i="1" dirty="0">
                <a:latin typeface="Arial" panose="020B0604020202020204" pitchFamily="34" charset="0"/>
              </a:rPr>
              <a:t>Your data set is sufficiently large;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i="1" dirty="0">
                <a:latin typeface="Arial" panose="020B0604020202020204" pitchFamily="34" charset="0"/>
              </a:rPr>
              <a:t> </a:t>
            </a:r>
            <a:r>
              <a:rPr lang="hu-HU" altLang="en-US" sz="2800" i="1" dirty="0">
                <a:latin typeface="Arial" panose="020B0604020202020204" pitchFamily="34" charset="0"/>
              </a:rPr>
              <a:t>You have data from focus groups and in-depth interviews;</a:t>
            </a:r>
          </a:p>
          <a:p>
            <a:pPr algn="ctr">
              <a:spcBef>
                <a:spcPct val="50000"/>
              </a:spcBef>
              <a:buFontTx/>
              <a:buChar char="•"/>
            </a:pPr>
            <a:r>
              <a:rPr lang="en-GB" altLang="en-US" sz="2800" i="1" dirty="0">
                <a:latin typeface="Arial" panose="020B0604020202020204" pitchFamily="34" charset="0"/>
              </a:rPr>
              <a:t> </a:t>
            </a:r>
            <a:r>
              <a:rPr lang="hu-HU" altLang="en-US" sz="2800" i="1" dirty="0">
                <a:latin typeface="Arial" panose="020B0604020202020204" pitchFamily="34" charset="0"/>
              </a:rPr>
              <a:t>You need to code your data, because of its extent and complexity.</a:t>
            </a:r>
          </a:p>
          <a:p>
            <a:pPr algn="ctr">
              <a:spcBef>
                <a:spcPct val="50000"/>
              </a:spcBef>
            </a:pPr>
            <a:endParaRPr lang="hu-HU" altLang="en-US" i="1" dirty="0">
              <a:latin typeface="Verdana" panose="020B0604030504040204" pitchFamily="34" charset="0"/>
            </a:endParaRPr>
          </a:p>
          <a:p>
            <a:pPr>
              <a:spcBef>
                <a:spcPct val="50000"/>
              </a:spcBef>
            </a:pPr>
            <a:endParaRPr lang="en-GB" altLang="en-US" b="1" i="1" dirty="0">
              <a:latin typeface="Verdana" panose="020B0604030504040204" pitchFamily="34" charset="0"/>
            </a:endParaRP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E6623210-BF4E-440F-878B-350E051224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2362200"/>
            <a:ext cx="548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endParaRPr lang="en-US" altLang="en-US"/>
          </a:p>
        </p:txBody>
      </p:sp>
      <p:sp>
        <p:nvSpPr>
          <p:cNvPr id="5125" name="Text Box 5">
            <a:extLst>
              <a:ext uri="{FF2B5EF4-FFF2-40B4-BE49-F238E27FC236}">
                <a16:creationId xmlns:a16="http://schemas.microsoft.com/office/drawing/2014/main" id="{6CA68BDF-9A8C-477B-96B3-4FF33CE76D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1752600"/>
            <a:ext cx="2362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hu-HU" altLang="en-US" i="1">
                <a:latin typeface="Verdana" panose="020B0604030504040204" pitchFamily="34" charset="0"/>
              </a:rPr>
              <a:t>When</a:t>
            </a:r>
            <a:r>
              <a:rPr lang="hu-HU" altLang="en-US"/>
              <a:t>............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187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30DAC411-4EA4-4C4D-A474-51D858A587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15904" y="0"/>
            <a:ext cx="6531022" cy="1143000"/>
          </a:xfrm>
        </p:spPr>
        <p:txBody>
          <a:bodyPr>
            <a:normAutofit/>
          </a:bodyPr>
          <a:lstStyle/>
          <a:p>
            <a:pPr algn="ctr"/>
            <a:r>
              <a:rPr lang="hu-HU" altLang="en-US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could you use instead of NVivo?</a:t>
            </a:r>
            <a:endParaRPr lang="en-GB" altLang="en-US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7E6201C-A102-49AB-8A18-F7B089F168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2314" y="1773238"/>
            <a:ext cx="8351837" cy="3657600"/>
          </a:xfrm>
        </p:spPr>
        <p:txBody>
          <a:bodyPr/>
          <a:lstStyle/>
          <a:p>
            <a:pPr>
              <a:buFontTx/>
              <a:buNone/>
            </a:pPr>
            <a:endParaRPr lang="en-GB" altLang="en-US" sz="1800" dirty="0">
              <a:latin typeface="Verdana" panose="020B0604030504040204" pitchFamily="34" charset="0"/>
              <a:cs typeface="Times New Roman" panose="02020603050405020304" pitchFamily="18" charset="0"/>
            </a:endParaRPr>
          </a:p>
          <a:p>
            <a:r>
              <a:rPr lang="hu-HU" altLang="en-US" u="sng" dirty="0">
                <a:latin typeface="Verdana" panose="020B0604030504040204" pitchFamily="34" charset="0"/>
              </a:rPr>
              <a:t>A notepad, a scissors and a photocopier</a:t>
            </a:r>
            <a:r>
              <a:rPr lang="hu-HU" altLang="en-US" dirty="0">
                <a:latin typeface="Verdana" panose="020B0604030504040204" pitchFamily="34" charset="0"/>
              </a:rPr>
              <a:t>, if you have a small number of cases;</a:t>
            </a:r>
          </a:p>
          <a:p>
            <a:pPr>
              <a:buFontTx/>
              <a:buNone/>
            </a:pPr>
            <a:endParaRPr lang="hu-HU" altLang="en-US" dirty="0">
              <a:latin typeface="Verdana" panose="020B0604030504040204" pitchFamily="34" charset="0"/>
            </a:endParaRPr>
          </a:p>
          <a:p>
            <a:r>
              <a:rPr lang="en-GB" altLang="en-US" u="sng" dirty="0">
                <a:latin typeface="Verdana" panose="020B0604030504040204" pitchFamily="34" charset="0"/>
              </a:rPr>
              <a:t>Microsoft Word™</a:t>
            </a:r>
            <a:r>
              <a:rPr lang="hu-HU" altLang="en-US" u="sng" dirty="0">
                <a:latin typeface="Verdana" panose="020B0604030504040204" pitchFamily="34" charset="0"/>
              </a:rPr>
              <a:t>,</a:t>
            </a:r>
            <a:r>
              <a:rPr lang="hu-HU" altLang="en-US" dirty="0">
                <a:latin typeface="Verdana" panose="020B0604030504040204" pitchFamily="34" charset="0"/>
              </a:rPr>
              <a:t> or a similar word-processing programme, using the bookmark feature and multiple documents.</a:t>
            </a:r>
          </a:p>
        </p:txBody>
      </p:sp>
    </p:spTree>
    <p:extLst>
      <p:ext uri="{BB962C8B-B14F-4D97-AF65-F5344CB8AC3E}">
        <p14:creationId xmlns:p14="http://schemas.microsoft.com/office/powerpoint/2010/main" val="39651340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E103BC3-1BC1-4A45-B079-A90A58AC3A7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616657" y="0"/>
            <a:ext cx="4326340" cy="1143000"/>
          </a:xfrm>
        </p:spPr>
        <p:txBody>
          <a:bodyPr>
            <a:noAutofit/>
          </a:bodyPr>
          <a:lstStyle/>
          <a:p>
            <a:r>
              <a:rPr lang="hu-HU" altLang="en-US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 will still need to do, </a:t>
            </a:r>
            <a:r>
              <a:rPr lang="hu-HU" altLang="en-US" sz="2400" b="1" i="1" u="sng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 when using NVivo</a:t>
            </a:r>
            <a:endParaRPr lang="en-GB" altLang="en-US" sz="2400" b="1" i="1" u="sng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FD77E493-772B-47D5-8CFC-48B59217F06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640013" y="1916113"/>
            <a:ext cx="6705600" cy="3962400"/>
          </a:xfrm>
        </p:spPr>
        <p:txBody>
          <a:bodyPr/>
          <a:lstStyle/>
          <a:p>
            <a:pPr>
              <a:buFontTx/>
              <a:buChar char="•"/>
            </a:pPr>
            <a:r>
              <a:rPr lang="hu-HU" altLang="en-US" sz="2600" dirty="0"/>
              <a:t>Keep a perfect record of all interviews and focus group meetings (on audio or video tape);</a:t>
            </a:r>
          </a:p>
          <a:p>
            <a:pPr>
              <a:buFontTx/>
              <a:buChar char="•"/>
            </a:pPr>
            <a:r>
              <a:rPr lang="hu-HU" altLang="en-US" sz="2600" dirty="0"/>
              <a:t>Make transcripts of all of these and of all other external sources of data;</a:t>
            </a:r>
          </a:p>
          <a:p>
            <a:pPr>
              <a:buFontTx/>
              <a:buChar char="•"/>
            </a:pPr>
            <a:r>
              <a:rPr lang="hu-HU" altLang="en-US" sz="2600" dirty="0"/>
              <a:t>Type up all notes, memos, references and catalogue details;</a:t>
            </a:r>
          </a:p>
          <a:p>
            <a:pPr>
              <a:buFontTx/>
              <a:buChar char="•"/>
            </a:pPr>
            <a:r>
              <a:rPr lang="hu-HU" altLang="en-US" sz="2600" dirty="0"/>
              <a:t>Read all your data;</a:t>
            </a:r>
          </a:p>
          <a:p>
            <a:pPr>
              <a:buFontTx/>
              <a:buChar char="•"/>
            </a:pPr>
            <a:r>
              <a:rPr lang="hu-HU" altLang="en-US" sz="2600" dirty="0"/>
              <a:t>Code your data.</a:t>
            </a:r>
            <a:endParaRPr lang="en-GB" altLang="en-US" sz="2600" dirty="0"/>
          </a:p>
        </p:txBody>
      </p:sp>
    </p:spTree>
    <p:extLst>
      <p:ext uri="{BB962C8B-B14F-4D97-AF65-F5344CB8AC3E}">
        <p14:creationId xmlns:p14="http://schemas.microsoft.com/office/powerpoint/2010/main" val="40947399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>
            <a:extLst>
              <a:ext uri="{FF2B5EF4-FFF2-40B4-BE49-F238E27FC236}">
                <a16:creationId xmlns:a16="http://schemas.microsoft.com/office/drawing/2014/main" id="{5A33F094-E37A-47B3-99B1-038DE34365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5000" y="249522"/>
            <a:ext cx="8382000" cy="495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hu-HU" sz="3200" b="1" dirty="0">
                <a:solidFill>
                  <a:schemeClr val="bg1"/>
                </a:solidFill>
                <a:latin typeface="Arial" charset="0"/>
              </a:rPr>
              <a:t>The essential elements of NVivo</a:t>
            </a:r>
          </a:p>
          <a:p>
            <a:pPr algn="ctr">
              <a:spcBef>
                <a:spcPct val="50000"/>
              </a:spcBef>
              <a:defRPr/>
            </a:pPr>
            <a:endParaRPr lang="en-GB" b="1" i="1" dirty="0">
              <a:solidFill>
                <a:schemeClr val="bg1"/>
              </a:solidFill>
              <a:latin typeface="Verdana" pitchFamily="34" charset="0"/>
            </a:endParaRPr>
          </a:p>
          <a:p>
            <a:pPr algn="ctr">
              <a:spcBef>
                <a:spcPct val="50000"/>
              </a:spcBef>
              <a:defRPr/>
            </a:pPr>
            <a:endParaRPr lang="hu-HU" sz="1000" b="1" i="1" dirty="0">
              <a:latin typeface="Verdana" pitchFamily="34" charset="0"/>
            </a:endParaRPr>
          </a:p>
          <a:p>
            <a:pPr algn="ctr">
              <a:spcBef>
                <a:spcPct val="50000"/>
              </a:spcBef>
              <a:buFontTx/>
              <a:buChar char="•"/>
              <a:defRPr/>
            </a:pPr>
            <a:r>
              <a:rPr lang="hu-HU" sz="3000" i="1" dirty="0">
                <a:latin typeface="+mj-lt"/>
              </a:rPr>
              <a:t>Entering Data: Direct, or Import;</a:t>
            </a:r>
          </a:p>
          <a:p>
            <a:pPr algn="ctr">
              <a:spcBef>
                <a:spcPct val="50000"/>
              </a:spcBef>
              <a:buFontTx/>
              <a:buChar char="•"/>
              <a:defRPr/>
            </a:pPr>
            <a:r>
              <a:rPr lang="hu-HU" sz="3000" i="1" dirty="0">
                <a:latin typeface="+mj-lt"/>
              </a:rPr>
              <a:t>Dealing with Nodes;</a:t>
            </a:r>
          </a:p>
          <a:p>
            <a:pPr algn="ctr">
              <a:spcBef>
                <a:spcPct val="50000"/>
              </a:spcBef>
              <a:defRPr/>
            </a:pPr>
            <a:r>
              <a:rPr lang="hu-HU" sz="3000" i="1" dirty="0">
                <a:latin typeface="+mj-lt"/>
              </a:rPr>
              <a:t>3.Coding Data;</a:t>
            </a:r>
          </a:p>
          <a:p>
            <a:pPr algn="ctr">
              <a:spcBef>
                <a:spcPct val="50000"/>
              </a:spcBef>
              <a:defRPr/>
            </a:pPr>
            <a:r>
              <a:rPr lang="hu-HU" sz="3000" i="1" dirty="0">
                <a:latin typeface="+mj-lt"/>
              </a:rPr>
              <a:t>4.Searching for Text Strings</a:t>
            </a:r>
            <a:r>
              <a:rPr lang="en-GB" sz="3000" i="1" dirty="0">
                <a:latin typeface="+mj-lt"/>
              </a:rPr>
              <a:t> </a:t>
            </a:r>
            <a:r>
              <a:rPr lang="hu-HU" sz="3000" i="1" dirty="0">
                <a:latin typeface="+mj-lt"/>
              </a:rPr>
              <a:t>and Relationships.</a:t>
            </a:r>
          </a:p>
          <a:p>
            <a:pPr algn="ctr">
              <a:spcBef>
                <a:spcPct val="50000"/>
              </a:spcBef>
              <a:defRPr/>
            </a:pPr>
            <a:endParaRPr lang="en-GB" sz="3000" i="1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5714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004729" y="95534"/>
            <a:ext cx="6559171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do write / organise Chapter 4 – Findings, Discussion &amp; Analysis</a:t>
            </a:r>
            <a:endParaRPr lang="en-GB" sz="32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454640" y="1474527"/>
            <a:ext cx="11377969" cy="518295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chapter should be structured in a way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that answers the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RQs/ROs: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Must structured in logical way – so that readers can follow your argument. 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May be organised in terms of themes or categories or cases or research questions</a:t>
            </a:r>
          </a:p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Tables, charts, or figures: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Applicable for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both qualitative and quantitative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studies.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Provide contents that are clear and unambiguous. 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Focus on the most important information – that which addresses the RQs or answers the hypotheses.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 not present 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table, chart, or figure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that is not relevant, i.e. which requires no explanation.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lvl="1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  <a:tabLst>
                <a:tab pos="1254125" algn="l"/>
              </a:tabLst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Use pseudonyms or labels  to present qualitative data – this ensures anonymity.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364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168501" y="95535"/>
            <a:ext cx="5647952" cy="10772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Discussion of Qualitative </a:t>
            </a:r>
            <a:r>
              <a:rPr lang="en-GB" sz="32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Findings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413697" y="1410355"/>
            <a:ext cx="11500799" cy="544764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Qualitative Analysis, use:</a:t>
            </a:r>
            <a:endParaRPr lang="en-GB" sz="20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Codes / </a:t>
            </a: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Categories, Themes</a:t>
            </a: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Content Analysis, </a:t>
            </a: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grounded theory (or theory development based on the data), etc.</a:t>
            </a:r>
            <a:endParaRPr lang="en-GB" sz="20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the Sample and </a:t>
            </a: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Sources used</a:t>
            </a: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summary of transcribed data.</a:t>
            </a:r>
            <a:endParaRPr lang="en-GB" sz="20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 methods: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analysis, Template analysis, code and  theme analysis or Grounded theory  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output visualisation </a:t>
            </a: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and codes and their interrelation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Linking back the qualitative findings to the research objectives and literation </a:t>
            </a: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endParaRPr lang="en-GB" sz="20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147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253568" y="14074"/>
            <a:ext cx="5535590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Discussion of Quantitative Findings</a:t>
            </a:r>
          </a:p>
          <a:p>
            <a:pPr algn="ctr"/>
            <a:endParaRPr lang="en-GB" sz="32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669379" y="1419961"/>
            <a:ext cx="10703968" cy="518295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1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Quantitative Analysis, use:</a:t>
            </a:r>
            <a:endParaRPr lang="en-GB" sz="2000" b="1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Descriptive, Relational, Hypothesis Testing, etc</a:t>
            </a:r>
          </a:p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Data: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Descriptive Data: </a:t>
            </a: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Percentages, mean/median/mode, variance/range/standard dev.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Tables: Frequency Tables, Trends, Comparative Tables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Visualisation: Graphs, Charts (Bar, Pie), Trend Line, Scatter Diagrams, etc.</a:t>
            </a:r>
          </a:p>
          <a:p>
            <a:pPr marL="539750" indent="-53975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for each of the research objectives: </a:t>
            </a:r>
            <a:r>
              <a:rPr lang="en-GB" sz="20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helps to identify relationships between variables. </a:t>
            </a:r>
            <a:endParaRPr lang="en-GB" sz="20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Trends, Hypotheses Tests  (Chi Squire, T-test, ANOVA, Correlation, Regressions, etc)</a:t>
            </a:r>
          </a:p>
          <a:p>
            <a:pPr marL="1076325" lvl="1" indent="-533400">
              <a:lnSpc>
                <a:spcPct val="114000"/>
              </a:lnSpc>
              <a:spcAft>
                <a:spcPts val="12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0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Interpretations of results (on original research objectives, link to literation review)</a:t>
            </a:r>
          </a:p>
        </p:txBody>
      </p:sp>
    </p:spTree>
    <p:extLst>
      <p:ext uri="{BB962C8B-B14F-4D97-AF65-F5344CB8AC3E}">
        <p14:creationId xmlns:p14="http://schemas.microsoft.com/office/powerpoint/2010/main" val="46625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200397" y="0"/>
            <a:ext cx="5639511" cy="138499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is the Structure of Chapter 4 -  </a:t>
            </a:r>
            <a:r>
              <a:rPr lang="en-GB" sz="28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Findings, Analysis and Discussion </a:t>
            </a:r>
            <a:r>
              <a:rPr lang="en-GB" sz="28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section</a:t>
            </a:r>
            <a:endParaRPr lang="en-GB" sz="28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3398292" y="1773374"/>
            <a:ext cx="8543499" cy="480477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1200"/>
              </a:spcAft>
              <a:tabLst>
                <a:tab pos="1254125" algn="l"/>
              </a:tabLst>
            </a:pPr>
            <a:r>
              <a:rPr lang="en-GB" sz="2400" b="1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of Chapter 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2925" indent="-542925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Graphical Presentation of Findings / Results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2925" indent="-542925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presentation of results 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2925" indent="-542925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research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(in the light of RQs / Hypotheses)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2925" indent="-542925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discuss the research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(in the light of literature review)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42925" indent="-542925">
              <a:lnSpc>
                <a:spcPct val="114000"/>
              </a:lnSpc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Chapter Summary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80" y="2156345"/>
            <a:ext cx="3005917" cy="4038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86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Conclusions,</a:t>
            </a:r>
            <a:r>
              <a:rPr kumimoji="0" lang="en-GB" sz="36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Recommendations &amp; Abstract</a:t>
            </a:r>
            <a:endParaRPr kumimoji="0" lang="en-GB" sz="36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240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198978" y="0"/>
            <a:ext cx="5317225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5: Conclusions </a:t>
            </a:r>
            <a:r>
              <a:rPr lang="en-GB" sz="32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Recommendations</a:t>
            </a:r>
          </a:p>
          <a:p>
            <a:pPr algn="ctr"/>
            <a:endParaRPr lang="en-GB" sz="32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413696" y="1406054"/>
            <a:ext cx="11577462" cy="53044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a summary of the answers/ solutions to </a:t>
            </a: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RQs / objectives </a:t>
            </a:r>
            <a:endParaRPr lang="en-GB" sz="2200" dirty="0" smtClean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 the project title, research </a:t>
            </a: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aim, RQs / </a:t>
            </a: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and that discuss the extent to which they have been answered.</a:t>
            </a:r>
            <a:endParaRPr lang="en-GB" sz="22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that answers / solutions / recommendations have been </a:t>
            </a: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reached (should be practical and theoretical recommendations).</a:t>
            </a:r>
            <a:endParaRPr lang="en-GB" sz="22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 the answers the research project has addressed and what has not been addressed (limitation of study) in terms of the Aim</a:t>
            </a: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RQs / </a:t>
            </a: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ROs. </a:t>
            </a:r>
            <a:endParaRPr lang="en-GB" sz="22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author’s opinion based on the </a:t>
            </a: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 presented (evaluation)</a:t>
            </a: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 readers to future work</a:t>
            </a:r>
            <a:r>
              <a:rPr lang="en-GB" sz="22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what has not been addressed) </a:t>
            </a:r>
            <a:endParaRPr lang="en-GB" sz="22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9750" indent="-539750">
              <a:lnSpc>
                <a:spcPct val="114000"/>
              </a:lnSpc>
              <a:spcAft>
                <a:spcPts val="1800"/>
              </a:spcAft>
              <a:buFont typeface="Arial" panose="020B0604020202020204" pitchFamily="34" charset="0"/>
              <a:buChar char="•"/>
            </a:pPr>
            <a:r>
              <a:rPr lang="en-GB" sz="22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Conclude with a statement. </a:t>
            </a:r>
            <a:endParaRPr lang="en-GB" sz="22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391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522879" y="1911255"/>
            <a:ext cx="11458575" cy="4193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4000"/>
              </a:lnSpc>
              <a:spcAft>
                <a:spcPts val="1800"/>
              </a:spcAf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(of the work done based on the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aim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methodology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adopted)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Conclusions (relate to the RQs / Objectives and give answers)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(shortcomings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of the Study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1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3470723" y="0"/>
            <a:ext cx="5317225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Chapter 5: Structure of Conclusions </a:t>
            </a:r>
            <a:r>
              <a:rPr lang="en-GB" sz="32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</a:t>
            </a:r>
            <a:r>
              <a:rPr lang="en-GB" sz="3200" dirty="0" smtClean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Recommendations</a:t>
            </a:r>
          </a:p>
          <a:p>
            <a:pPr algn="ctr"/>
            <a:endParaRPr lang="en-GB" sz="3200" dirty="0">
              <a:solidFill>
                <a:srgbClr val="1E1A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743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A687D0-A05F-45B8-8A69-DE9B6103D6A6}"/>
              </a:ext>
            </a:extLst>
          </p:cNvPr>
          <p:cNvSpPr txBox="1"/>
          <p:nvPr/>
        </p:nvSpPr>
        <p:spPr>
          <a:xfrm>
            <a:off x="4086081" y="218790"/>
            <a:ext cx="26968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Abstract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B86EFA-F2ED-465C-9A33-04F055A202C0}"/>
              </a:ext>
            </a:extLst>
          </p:cNvPr>
          <p:cNvSpPr txBox="1"/>
          <p:nvPr/>
        </p:nvSpPr>
        <p:spPr>
          <a:xfrm>
            <a:off x="440992" y="1310753"/>
            <a:ext cx="11458575" cy="531722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542925" indent="-542925">
              <a:lnSpc>
                <a:spcPct val="114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 is the </a:t>
            </a:r>
            <a:r>
              <a:rPr lang="en-GB" sz="24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last to be written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but appears </a:t>
            </a:r>
            <a:r>
              <a:rPr lang="en-GB" sz="24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the report. </a:t>
            </a:r>
          </a:p>
          <a:p>
            <a:pPr marL="542925" indent="-542925">
              <a:lnSpc>
                <a:spcPct val="114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summarises the whole dissertation project, based on: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purpose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research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(purpose / intention / aim) </a:t>
            </a:r>
            <a:endParaRPr lang="en-GB" sz="2400" dirty="0">
              <a:solidFill>
                <a:srgbClr val="1E1A3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the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was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conducted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(methodology)</a:t>
            </a: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Major findings from the project (key results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research)</a:t>
            </a: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Proposed solution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recommendation</a:t>
            </a:r>
          </a:p>
          <a:p>
            <a:pPr marL="542925" indent="-542925">
              <a:lnSpc>
                <a:spcPct val="114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Abstracts are:</a:t>
            </a: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very short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very precise</a:t>
            </a: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Should </a:t>
            </a:r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never exceed </a:t>
            </a:r>
            <a:r>
              <a:rPr lang="en-GB" sz="2400" dirty="0" smtClean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 – 200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</a:p>
          <a:p>
            <a:pPr marL="1076325" lvl="1" indent="-533400">
              <a:lnSpc>
                <a:spcPct val="114000"/>
              </a:lnSpc>
              <a:spcAft>
                <a:spcPts val="800"/>
              </a:spcAft>
              <a:buFont typeface="Wingdings" panose="05000000000000000000" pitchFamily="2" charset="2"/>
              <a:buChar char="Ø"/>
              <a:tabLst>
                <a:tab pos="1254125" algn="l"/>
              </a:tabLst>
            </a:pP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Placed at the </a:t>
            </a:r>
            <a:r>
              <a:rPr lang="en-GB" sz="2400" dirty="0">
                <a:solidFill>
                  <a:srgbClr val="1E1A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front </a:t>
            </a:r>
            <a:r>
              <a:rPr lang="en-GB" sz="2400" dirty="0">
                <a:solidFill>
                  <a:srgbClr val="1E1A3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thesis</a:t>
            </a:r>
          </a:p>
        </p:txBody>
      </p:sp>
    </p:spTree>
    <p:extLst>
      <p:ext uri="{BB962C8B-B14F-4D97-AF65-F5344CB8AC3E}">
        <p14:creationId xmlns:p14="http://schemas.microsoft.com/office/powerpoint/2010/main" val="3854068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082445" y="177421"/>
            <a:ext cx="5706714" cy="6721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098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7714" y="4920466"/>
            <a:ext cx="1787856" cy="620524"/>
          </a:xfrm>
        </p:spPr>
        <p:txBody>
          <a:bodyPr/>
          <a:lstStyle/>
          <a:p>
            <a:pPr algn="ctr"/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WORKSHOP 1 – </a:t>
            </a:r>
          </a:p>
          <a:p>
            <a:pPr algn="ctr"/>
            <a:r>
              <a:rPr lang="en-GB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PROPOSAL REVIEW</a:t>
            </a: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2157</TotalTime>
  <Words>1713</Words>
  <Application>Microsoft Office PowerPoint</Application>
  <PresentationFormat>Widescreen</PresentationFormat>
  <Paragraphs>272</Paragraphs>
  <Slides>33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62" baseType="lpstr">
      <vt:lpstr>Arial</vt:lpstr>
      <vt:lpstr>Calibri</vt:lpstr>
      <vt:lpstr>Calibri Light</vt:lpstr>
      <vt:lpstr>Courier New</vt:lpstr>
      <vt:lpstr>OUP Argo Light</vt:lpstr>
      <vt:lpstr>Tahoma</vt:lpstr>
      <vt:lpstr>Times New Roman</vt:lpstr>
      <vt:lpstr>Verdana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Considerations in Developing Codes</vt:lpstr>
      <vt:lpstr>Steps and Considerations in Coding</vt:lpstr>
      <vt:lpstr>Turning Data into Fragments</vt:lpstr>
      <vt:lpstr>Qualitative Data for Analysis</vt:lpstr>
      <vt:lpstr>Approaches to qualitative analysis</vt:lpstr>
      <vt:lpstr>Types of Qualitative Analysis Process </vt:lpstr>
      <vt:lpstr>Categorising Data</vt:lpstr>
      <vt:lpstr>Deductively based analytical procedures</vt:lpstr>
      <vt:lpstr>Thematic Analysis(TA)</vt:lpstr>
      <vt:lpstr>Coding reliability TA</vt:lpstr>
      <vt:lpstr>Using CAQDAS for Qualitative Analysis,  e.g. Nvivo, NuDIST, Delve</vt:lpstr>
      <vt:lpstr>Overview</vt:lpstr>
      <vt:lpstr>PowerPoint Presentation</vt:lpstr>
      <vt:lpstr>What is NVivo?</vt:lpstr>
      <vt:lpstr>Why you should use NVivo</vt:lpstr>
      <vt:lpstr>You should use NVivo......  </vt:lpstr>
      <vt:lpstr>What could you use instead of NVivo?</vt:lpstr>
      <vt:lpstr>What you will still need to do, even when using NVivo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100</cp:revision>
  <dcterms:created xsi:type="dcterms:W3CDTF">2021-03-09T15:35:42Z</dcterms:created>
  <dcterms:modified xsi:type="dcterms:W3CDTF">2023-03-09T11:45:38Z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