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257" r:id="rId3"/>
    <p:sldId id="290" r:id="rId4"/>
    <p:sldId id="293" r:id="rId5"/>
    <p:sldId id="298" r:id="rId6"/>
    <p:sldId id="299" r:id="rId7"/>
    <p:sldId id="305" r:id="rId8"/>
    <p:sldId id="301" r:id="rId9"/>
    <p:sldId id="263" r:id="rId10"/>
    <p:sldId id="264" r:id="rId11"/>
    <p:sldId id="280" r:id="rId12"/>
    <p:sldId id="281" r:id="rId13"/>
    <p:sldId id="282" r:id="rId14"/>
    <p:sldId id="283" r:id="rId15"/>
    <p:sldId id="284" r:id="rId16"/>
    <p:sldId id="260" r:id="rId17"/>
    <p:sldId id="261" r:id="rId18"/>
    <p:sldId id="262" r:id="rId19"/>
    <p:sldId id="292" r:id="rId20"/>
    <p:sldId id="267" r:id="rId21"/>
    <p:sldId id="279" r:id="rId22"/>
    <p:sldId id="269" r:id="rId23"/>
    <p:sldId id="270" r:id="rId24"/>
    <p:sldId id="271" r:id="rId25"/>
    <p:sldId id="272" r:id="rId26"/>
    <p:sldId id="274" r:id="rId27"/>
    <p:sldId id="449" r:id="rId28"/>
    <p:sldId id="450" r:id="rId29"/>
    <p:sldId id="296" r:id="rId30"/>
    <p:sldId id="289" r:id="rId31"/>
    <p:sldId id="297" r:id="rId32"/>
    <p:sldId id="31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6180" autoAdjust="0"/>
  </p:normalViewPr>
  <p:slideViewPr>
    <p:cSldViewPr>
      <p:cViewPr varScale="1">
        <p:scale>
          <a:sx n="60" d="100"/>
          <a:sy n="60" d="100"/>
        </p:scale>
        <p:origin x="1008"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858821-03B3-4D3A-9116-07C2850F6259}" type="slidenum">
              <a:rPr lang="en-GB" smtClean="0"/>
              <a:t>4</a:t>
            </a:fld>
            <a:endParaRPr lang="en-GB"/>
          </a:p>
        </p:txBody>
      </p:sp>
    </p:spTree>
    <p:extLst>
      <p:ext uri="{BB962C8B-B14F-4D97-AF65-F5344CB8AC3E}">
        <p14:creationId xmlns:p14="http://schemas.microsoft.com/office/powerpoint/2010/main" val="980220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84BB9012-C385-46EE-A00B-4942AC684DD5}" type="slidenum">
              <a:rPr lang="en-GB" altLang="en-US" sz="1200"/>
              <a:pPr eaLnBrk="1" hangingPunct="1"/>
              <a:t>7</a:t>
            </a:fld>
            <a:endParaRPr lang="en-GB" altLang="en-US" sz="1200"/>
          </a:p>
        </p:txBody>
      </p:sp>
    </p:spTree>
    <p:extLst>
      <p:ext uri="{BB962C8B-B14F-4D97-AF65-F5344CB8AC3E}">
        <p14:creationId xmlns:p14="http://schemas.microsoft.com/office/powerpoint/2010/main" val="2450139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C0888226-74AA-4092-BA31-0B364256A381}" type="slidenum">
              <a:rPr lang="en-GB" altLang="en-US" sz="1200"/>
              <a:pPr eaLnBrk="1" hangingPunct="1"/>
              <a:t>9</a:t>
            </a:fld>
            <a:endParaRPr lang="en-GB" altLang="en-US" sz="1200"/>
          </a:p>
        </p:txBody>
      </p:sp>
      <p:sp>
        <p:nvSpPr>
          <p:cNvPr id="3789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en-US" altLang="en-US"/>
          </a:p>
        </p:txBody>
      </p:sp>
      <p:sp>
        <p:nvSpPr>
          <p:cNvPr id="37892" name="Rectangle 3"/>
          <p:cNvSpPr>
            <a:spLocks noGrp="1" noRot="1" noChangeAspect="1" noChangeArrowheads="1" noTextEdit="1"/>
          </p:cNvSpPr>
          <p:nvPr>
            <p:ph type="sldImg"/>
          </p:nvPr>
        </p:nvSpPr>
        <p:spPr>
          <a:xfrm>
            <a:off x="393700" y="692150"/>
            <a:ext cx="6072188" cy="3416300"/>
          </a:xfrm>
          <a:ln w="12700" cap="flat">
            <a:solidFill>
              <a:schemeClr val="tx1"/>
            </a:solidFill>
          </a:ln>
        </p:spPr>
      </p:sp>
    </p:spTree>
    <p:extLst>
      <p:ext uri="{BB962C8B-B14F-4D97-AF65-F5344CB8AC3E}">
        <p14:creationId xmlns:p14="http://schemas.microsoft.com/office/powerpoint/2010/main" val="243155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EA153B3F-1FA1-42EE-8B65-EC6B362B56FC}" type="slidenum">
              <a:rPr lang="en-GB" altLang="en-US" sz="1200"/>
              <a:pPr eaLnBrk="1" hangingPunct="1"/>
              <a:t>10</a:t>
            </a:fld>
            <a:endParaRPr lang="en-GB" altLang="en-US" sz="1200"/>
          </a:p>
        </p:txBody>
      </p:sp>
      <p:sp>
        <p:nvSpPr>
          <p:cNvPr id="3891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en-US" altLang="en-US"/>
          </a:p>
        </p:txBody>
      </p:sp>
      <p:sp>
        <p:nvSpPr>
          <p:cNvPr id="38916" name="Rectangle 3"/>
          <p:cNvSpPr>
            <a:spLocks noGrp="1" noRot="1" noChangeAspect="1" noChangeArrowheads="1" noTextEdit="1"/>
          </p:cNvSpPr>
          <p:nvPr>
            <p:ph type="sldImg"/>
          </p:nvPr>
        </p:nvSpPr>
        <p:spPr>
          <a:xfrm>
            <a:off x="393700" y="692150"/>
            <a:ext cx="6072188" cy="3416300"/>
          </a:xfrm>
          <a:ln w="12700" cap="flat">
            <a:solidFill>
              <a:schemeClr val="tx1"/>
            </a:solidFill>
          </a:ln>
        </p:spPr>
      </p:sp>
    </p:spTree>
    <p:extLst>
      <p:ext uri="{BB962C8B-B14F-4D97-AF65-F5344CB8AC3E}">
        <p14:creationId xmlns:p14="http://schemas.microsoft.com/office/powerpoint/2010/main" val="57329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FA66B2D1-1B59-443B-A1A8-F1A9126ACAB5}" type="slidenum">
              <a:rPr lang="en-GB" altLang="en-US" sz="1200"/>
              <a:pPr eaLnBrk="1" hangingPunct="1"/>
              <a:t>12</a:t>
            </a:fld>
            <a:endParaRPr lang="en-GB" altLang="en-US" sz="1200"/>
          </a:p>
        </p:txBody>
      </p:sp>
      <p:sp>
        <p:nvSpPr>
          <p:cNvPr id="3993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en-GB" altLang="en-US" noProof="1"/>
          </a:p>
        </p:txBody>
      </p:sp>
      <p:sp>
        <p:nvSpPr>
          <p:cNvPr id="39940" name="Rectangle 3"/>
          <p:cNvSpPr>
            <a:spLocks noGrp="1" noRot="1" noChangeAspect="1" noChangeArrowheads="1" noTextEdit="1"/>
          </p:cNvSpPr>
          <p:nvPr>
            <p:ph type="sldImg"/>
          </p:nvPr>
        </p:nvSpPr>
        <p:spPr>
          <a:ln w="12700" cap="flat">
            <a:solidFill>
              <a:schemeClr val="tx1"/>
            </a:solidFill>
          </a:ln>
        </p:spPr>
      </p:sp>
    </p:spTree>
    <p:extLst>
      <p:ext uri="{BB962C8B-B14F-4D97-AF65-F5344CB8AC3E}">
        <p14:creationId xmlns:p14="http://schemas.microsoft.com/office/powerpoint/2010/main" val="1855521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24EDF633-9EB7-460D-A826-6A46BF72EEEA}" type="slidenum">
              <a:rPr lang="en-GB" altLang="en-US" sz="1200"/>
              <a:pPr eaLnBrk="1" hangingPunct="1"/>
              <a:t>13</a:t>
            </a:fld>
            <a:endParaRPr lang="en-GB" altLang="en-US" sz="1200"/>
          </a:p>
        </p:txBody>
      </p:sp>
      <p:sp>
        <p:nvSpPr>
          <p:cNvPr id="4096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th-TH" altLang="en-US"/>
          </a:p>
        </p:txBody>
      </p:sp>
      <p:sp>
        <p:nvSpPr>
          <p:cNvPr id="40964" name="Rectangle 3"/>
          <p:cNvSpPr>
            <a:spLocks noGrp="1" noRot="1" noChangeAspect="1" noChangeArrowheads="1" noTextEdit="1"/>
          </p:cNvSpPr>
          <p:nvPr>
            <p:ph type="sldImg"/>
          </p:nvPr>
        </p:nvSpPr>
        <p:spPr>
          <a:xfrm>
            <a:off x="393700" y="692150"/>
            <a:ext cx="6072188" cy="3416300"/>
          </a:xfrm>
          <a:ln w="12700" cap="flat">
            <a:solidFill>
              <a:schemeClr val="tx1"/>
            </a:solidFill>
          </a:ln>
        </p:spPr>
      </p:sp>
    </p:spTree>
    <p:extLst>
      <p:ext uri="{BB962C8B-B14F-4D97-AF65-F5344CB8AC3E}">
        <p14:creationId xmlns:p14="http://schemas.microsoft.com/office/powerpoint/2010/main" val="1351292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5608408F-4DB6-434D-93E6-284027421F89}" type="slidenum">
              <a:rPr lang="en-GB" altLang="en-US" sz="1200"/>
              <a:pPr eaLnBrk="1" hangingPunct="1"/>
              <a:t>14</a:t>
            </a:fld>
            <a:endParaRPr lang="en-GB" altLang="en-US" sz="1200"/>
          </a:p>
        </p:txBody>
      </p:sp>
      <p:sp>
        <p:nvSpPr>
          <p:cNvPr id="4198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th-TH" altLang="en-US"/>
          </a:p>
        </p:txBody>
      </p:sp>
      <p:sp>
        <p:nvSpPr>
          <p:cNvPr id="41988" name="Rectangle 3"/>
          <p:cNvSpPr>
            <a:spLocks noGrp="1" noRot="1" noChangeAspect="1" noChangeArrowheads="1" noTextEdit="1"/>
          </p:cNvSpPr>
          <p:nvPr>
            <p:ph type="sldImg"/>
          </p:nvPr>
        </p:nvSpPr>
        <p:spPr>
          <a:xfrm>
            <a:off x="393700" y="692150"/>
            <a:ext cx="6072188" cy="3416300"/>
          </a:xfrm>
          <a:ln w="12700" cap="flat">
            <a:solidFill>
              <a:schemeClr val="tx1"/>
            </a:solidFill>
          </a:ln>
        </p:spPr>
      </p:sp>
    </p:spTree>
    <p:extLst>
      <p:ext uri="{BB962C8B-B14F-4D97-AF65-F5344CB8AC3E}">
        <p14:creationId xmlns:p14="http://schemas.microsoft.com/office/powerpoint/2010/main" val="2492833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4B15DFD5-0CB3-41E5-9233-495340FE0BC1}" type="slidenum">
              <a:rPr lang="en-GB" altLang="en-US" sz="1200"/>
              <a:pPr eaLnBrk="1" hangingPunct="1"/>
              <a:t>15</a:t>
            </a:fld>
            <a:endParaRPr lang="en-GB" altLang="en-US" sz="1200"/>
          </a:p>
        </p:txBody>
      </p:sp>
      <p:sp>
        <p:nvSpPr>
          <p:cNvPr id="430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65" tIns="46033" rIns="92065" bIns="46033"/>
          <a:lstStyle/>
          <a:p>
            <a:pPr eaLnBrk="1" hangingPunct="1"/>
            <a:endParaRPr lang="th-TH" altLang="en-US"/>
          </a:p>
        </p:txBody>
      </p:sp>
      <p:sp>
        <p:nvSpPr>
          <p:cNvPr id="43012" name="Rectangle 3"/>
          <p:cNvSpPr>
            <a:spLocks noGrp="1" noRot="1" noChangeAspect="1" noChangeArrowheads="1" noTextEdit="1"/>
          </p:cNvSpPr>
          <p:nvPr>
            <p:ph type="sldImg"/>
          </p:nvPr>
        </p:nvSpPr>
        <p:spPr>
          <a:xfrm>
            <a:off x="393700" y="692150"/>
            <a:ext cx="6072188" cy="3416300"/>
          </a:xfrm>
          <a:ln w="12700" cap="flat">
            <a:solidFill>
              <a:schemeClr val="tx1"/>
            </a:solidFill>
          </a:ln>
        </p:spPr>
      </p:sp>
    </p:spTree>
    <p:extLst>
      <p:ext uri="{BB962C8B-B14F-4D97-AF65-F5344CB8AC3E}">
        <p14:creationId xmlns:p14="http://schemas.microsoft.com/office/powerpoint/2010/main" val="2666029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324" eaLnBrk="0" hangingPunct="0">
              <a:defRPr sz="2200">
                <a:solidFill>
                  <a:schemeClr val="tx1"/>
                </a:solidFill>
                <a:latin typeface="Times New Roman" pitchFamily="18" charset="0"/>
                <a:cs typeface="Times New Roman" pitchFamily="18" charset="0"/>
              </a:defRPr>
            </a:lvl1pPr>
            <a:lvl2pPr marL="685743" indent="-263747" defTabSz="914324" eaLnBrk="0" hangingPunct="0">
              <a:defRPr sz="2200">
                <a:solidFill>
                  <a:schemeClr val="tx1"/>
                </a:solidFill>
                <a:latin typeface="Times New Roman" pitchFamily="18" charset="0"/>
                <a:cs typeface="Times New Roman" pitchFamily="18" charset="0"/>
              </a:defRPr>
            </a:lvl2pPr>
            <a:lvl3pPr marL="1054989" indent="-210998" defTabSz="914324" eaLnBrk="0" hangingPunct="0">
              <a:defRPr sz="2200">
                <a:solidFill>
                  <a:schemeClr val="tx1"/>
                </a:solidFill>
                <a:latin typeface="Times New Roman" pitchFamily="18" charset="0"/>
                <a:cs typeface="Times New Roman" pitchFamily="18" charset="0"/>
              </a:defRPr>
            </a:lvl3pPr>
            <a:lvl4pPr marL="1476985" indent="-210998" defTabSz="914324" eaLnBrk="0" hangingPunct="0">
              <a:defRPr sz="2200">
                <a:solidFill>
                  <a:schemeClr val="tx1"/>
                </a:solidFill>
                <a:latin typeface="Times New Roman" pitchFamily="18" charset="0"/>
                <a:cs typeface="Times New Roman" pitchFamily="18" charset="0"/>
              </a:defRPr>
            </a:lvl4pPr>
            <a:lvl5pPr marL="1898980" indent="-210998" defTabSz="914324" eaLnBrk="0" hangingPunct="0">
              <a:defRPr sz="2200">
                <a:solidFill>
                  <a:schemeClr val="tx1"/>
                </a:solidFill>
                <a:latin typeface="Times New Roman" pitchFamily="18" charset="0"/>
                <a:cs typeface="Times New Roman" pitchFamily="18" charset="0"/>
              </a:defRPr>
            </a:lvl5pPr>
            <a:lvl6pPr marL="2320976"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6pPr>
            <a:lvl7pPr marL="2742971"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7pPr>
            <a:lvl8pPr marL="3164967"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8pPr>
            <a:lvl9pPr marL="3586963" indent="-210998" defTabSz="914324" eaLnBrk="0" fontAlgn="base" hangingPunct="0">
              <a:spcBef>
                <a:spcPct val="0"/>
              </a:spcBef>
              <a:spcAft>
                <a:spcPct val="0"/>
              </a:spcAft>
              <a:defRPr sz="2200">
                <a:solidFill>
                  <a:schemeClr val="tx1"/>
                </a:solidFill>
                <a:latin typeface="Times New Roman" pitchFamily="18" charset="0"/>
                <a:cs typeface="Times New Roman" pitchFamily="18" charset="0"/>
              </a:defRPr>
            </a:lvl9pPr>
          </a:lstStyle>
          <a:p>
            <a:pPr eaLnBrk="1" hangingPunct="1"/>
            <a:fld id="{88185FF6-82C2-4767-A327-2B798A25032B}" type="slidenum">
              <a:rPr lang="en-GB" altLang="en-US" sz="1200"/>
              <a:pPr eaLnBrk="1" hangingPunct="1"/>
              <a:t>16</a:t>
            </a:fld>
            <a:endParaRPr lang="en-GB"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th-TH" altLang="en-US" dirty="0"/>
          </a:p>
        </p:txBody>
      </p:sp>
    </p:spTree>
    <p:extLst>
      <p:ext uri="{BB962C8B-B14F-4D97-AF65-F5344CB8AC3E}">
        <p14:creationId xmlns:p14="http://schemas.microsoft.com/office/powerpoint/2010/main" val="2945905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858821-03B3-4D3A-9116-07C2850F6259}" type="slidenum">
              <a:rPr lang="en-GB" smtClean="0"/>
              <a:t>17</a:t>
            </a:fld>
            <a:endParaRPr lang="en-GB"/>
          </a:p>
        </p:txBody>
      </p:sp>
    </p:spTree>
    <p:extLst>
      <p:ext uri="{BB962C8B-B14F-4D97-AF65-F5344CB8AC3E}">
        <p14:creationId xmlns:p14="http://schemas.microsoft.com/office/powerpoint/2010/main" val="794723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545FF3B-441E-4940-B8EE-F6AE0110666E}" type="slidenum">
              <a:rPr lang="en-GB" smtClean="0"/>
              <a:t>19</a:t>
            </a:fld>
            <a:endParaRPr lang="en-GB"/>
          </a:p>
        </p:txBody>
      </p:sp>
    </p:spTree>
    <p:extLst>
      <p:ext uri="{BB962C8B-B14F-4D97-AF65-F5344CB8AC3E}">
        <p14:creationId xmlns:p14="http://schemas.microsoft.com/office/powerpoint/2010/main" val="4291876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1143000" y="684213"/>
            <a:ext cx="4576763" cy="3432175"/>
          </a:xfrm>
          <a:ln/>
        </p:spPr>
      </p:sp>
      <p:sp>
        <p:nvSpPr>
          <p:cNvPr id="47107" name="Rectangle 3"/>
          <p:cNvSpPr>
            <a:spLocks noGrp="1" noChangeArrowheads="1"/>
          </p:cNvSpPr>
          <p:nvPr>
            <p:ph type="body" idx="1"/>
          </p:nvPr>
        </p:nvSpPr>
        <p:spPr>
          <a:xfrm>
            <a:off x="913806" y="4343705"/>
            <a:ext cx="5030391" cy="4113893"/>
          </a:xfrm>
          <a:noFill/>
          <a:ln/>
        </p:spPr>
        <p:txBody>
          <a:bodyPr lIns="93027" tIns="46513" rIns="93027" bIns="46513"/>
          <a:lstStyle/>
          <a:p>
            <a:pPr eaLnBrk="1" hangingPunct="1"/>
            <a:endParaRPr lang="en-US" b="0" dirty="0"/>
          </a:p>
        </p:txBody>
      </p:sp>
    </p:spTree>
    <p:extLst>
      <p:ext uri="{BB962C8B-B14F-4D97-AF65-F5344CB8AC3E}">
        <p14:creationId xmlns:p14="http://schemas.microsoft.com/office/powerpoint/2010/main" val="2147850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45FF3B-441E-4940-B8EE-F6AE0110666E}" type="slidenum">
              <a:rPr lang="en-GB" smtClean="0"/>
              <a:t>21</a:t>
            </a:fld>
            <a:endParaRPr lang="en-GB"/>
          </a:p>
        </p:txBody>
      </p:sp>
    </p:spTree>
    <p:extLst>
      <p:ext uri="{BB962C8B-B14F-4D97-AF65-F5344CB8AC3E}">
        <p14:creationId xmlns:p14="http://schemas.microsoft.com/office/powerpoint/2010/main" val="477942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023085-5BE7-4277-8AF0-DA1B9D4F592C}" type="slidenum">
              <a:rPr lang="en-GB" smtClean="0"/>
              <a:t>22</a:t>
            </a:fld>
            <a:endParaRPr lang="en-GB"/>
          </a:p>
        </p:txBody>
      </p:sp>
    </p:spTree>
    <p:extLst>
      <p:ext uri="{BB962C8B-B14F-4D97-AF65-F5344CB8AC3E}">
        <p14:creationId xmlns:p14="http://schemas.microsoft.com/office/powerpoint/2010/main" val="3715887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023085-5BE7-4277-8AF0-DA1B9D4F592C}" type="slidenum">
              <a:rPr lang="en-GB" smtClean="0"/>
              <a:t>23</a:t>
            </a:fld>
            <a:endParaRPr lang="en-GB"/>
          </a:p>
        </p:txBody>
      </p:sp>
    </p:spTree>
    <p:extLst>
      <p:ext uri="{BB962C8B-B14F-4D97-AF65-F5344CB8AC3E}">
        <p14:creationId xmlns:p14="http://schemas.microsoft.com/office/powerpoint/2010/main" val="41320928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023085-5BE7-4277-8AF0-DA1B9D4F592C}" type="slidenum">
              <a:rPr lang="en-GB" smtClean="0"/>
              <a:t>24</a:t>
            </a:fld>
            <a:endParaRPr lang="en-GB"/>
          </a:p>
        </p:txBody>
      </p:sp>
    </p:spTree>
    <p:extLst>
      <p:ext uri="{BB962C8B-B14F-4D97-AF65-F5344CB8AC3E}">
        <p14:creationId xmlns:p14="http://schemas.microsoft.com/office/powerpoint/2010/main" val="1122954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023085-5BE7-4277-8AF0-DA1B9D4F592C}" type="slidenum">
              <a:rPr lang="en-GB" smtClean="0"/>
              <a:t>25</a:t>
            </a:fld>
            <a:endParaRPr lang="en-GB"/>
          </a:p>
        </p:txBody>
      </p:sp>
    </p:spTree>
    <p:extLst>
      <p:ext uri="{BB962C8B-B14F-4D97-AF65-F5344CB8AC3E}">
        <p14:creationId xmlns:p14="http://schemas.microsoft.com/office/powerpoint/2010/main" val="4254753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45FF3B-441E-4940-B8EE-F6AE0110666E}" type="slidenum">
              <a:rPr lang="en-GB" smtClean="0"/>
              <a:t>26</a:t>
            </a:fld>
            <a:endParaRPr lang="en-GB"/>
          </a:p>
        </p:txBody>
      </p:sp>
    </p:spTree>
    <p:extLst>
      <p:ext uri="{BB962C8B-B14F-4D97-AF65-F5344CB8AC3E}">
        <p14:creationId xmlns:p14="http://schemas.microsoft.com/office/powerpoint/2010/main" val="3237898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45FF3B-441E-4940-B8EE-F6AE0110666E}" type="slidenum">
              <a:rPr lang="en-GB" smtClean="0"/>
              <a:t>30</a:t>
            </a:fld>
            <a:endParaRPr lang="en-GB"/>
          </a:p>
        </p:txBody>
      </p:sp>
    </p:spTree>
    <p:extLst>
      <p:ext uri="{BB962C8B-B14F-4D97-AF65-F5344CB8AC3E}">
        <p14:creationId xmlns:p14="http://schemas.microsoft.com/office/powerpoint/2010/main" val="32501767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023085-5BE7-4277-8AF0-DA1B9D4F592C}" type="slidenum">
              <a:rPr lang="en-GB" smtClean="0"/>
              <a:t>32</a:t>
            </a:fld>
            <a:endParaRPr lang="en-GB"/>
          </a:p>
        </p:txBody>
      </p:sp>
    </p:spTree>
    <p:extLst>
      <p:ext uri="{BB962C8B-B14F-4D97-AF65-F5344CB8AC3E}">
        <p14:creationId xmlns:p14="http://schemas.microsoft.com/office/powerpoint/2010/main" val="40145042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05/01/2022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05/01/2022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05/01/2022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05/01/2022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05/01/2022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05/01/2022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05/01/2022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05/01/2022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05/01/2022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05/01/2022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05/01/2022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1148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endParaRPr lang="en-US" altLang="en-US"/>
          </a:p>
        </p:txBody>
      </p:sp>
      <p:sp>
        <p:nvSpPr>
          <p:cNvPr id="7" name="Rectangle 5"/>
          <p:cNvSpPr>
            <a:spLocks noGrp="1" noChangeArrowheads="1"/>
          </p:cNvSpPr>
          <p:nvPr>
            <p:ph type="ftr" sz="quarter" idx="11"/>
          </p:nvPr>
        </p:nvSpPr>
        <p:spPr>
          <a:ln/>
        </p:spPr>
        <p:txBody>
          <a:bodyPr/>
          <a:lstStyle>
            <a:lvl1pPr>
              <a:defRPr/>
            </a:lvl1pPr>
          </a:lstStyle>
          <a:p>
            <a:endParaRPr lang="en-US" altLang="en-US"/>
          </a:p>
        </p:txBody>
      </p:sp>
      <p:sp>
        <p:nvSpPr>
          <p:cNvPr id="8" name="Rectangle 6"/>
          <p:cNvSpPr>
            <a:spLocks noGrp="1" noChangeArrowheads="1"/>
          </p:cNvSpPr>
          <p:nvPr>
            <p:ph type="sldNum" sz="quarter" idx="12"/>
          </p:nvPr>
        </p:nvSpPr>
        <p:spPr>
          <a:ln/>
        </p:spPr>
        <p:txBody>
          <a:bodyPr/>
          <a:lstStyle>
            <a:lvl1pPr>
              <a:defRPr/>
            </a:lvl1pPr>
          </a:lstStyle>
          <a:p>
            <a:fld id="{678AF672-1337-47BC-8800-196C9A40FBD6}" type="slidenum">
              <a:rPr lang="en-GB" altLang="en-US"/>
              <a:pPr/>
              <a:t>‹#›</a:t>
            </a:fld>
            <a:endParaRPr lang="en-GB" altLang="en-US"/>
          </a:p>
        </p:txBody>
      </p:sp>
    </p:spTree>
    <p:extLst>
      <p:ext uri="{BB962C8B-B14F-4D97-AF65-F5344CB8AC3E}">
        <p14:creationId xmlns:p14="http://schemas.microsoft.com/office/powerpoint/2010/main" val="366872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05/01/2022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markets.ft.com/data/currencies/tearsheet/summary?s=GBPUSD"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arkets.ft.com/data/currencies/tearsheet/summary?s=GBPUSD"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9.emf"/><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10.emf"/><Relationship Id="rId4" Type="http://schemas.openxmlformats.org/officeDocument/2006/relationships/oleObject" Target="../embeddings/oleObject2.bin"/></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mlDrawing" Target="../drawings/vmlDrawing3.vml"/><Relationship Id="rId5" Type="http://schemas.openxmlformats.org/officeDocument/2006/relationships/image" Target="../media/image12.emf"/><Relationship Id="rId4" Type="http://schemas.openxmlformats.org/officeDocument/2006/relationships/oleObject" Target="../embeddings/oleObject3.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13.emf"/><Relationship Id="rId4" Type="http://schemas.openxmlformats.org/officeDocument/2006/relationships/oleObject" Target="../embeddings/oleObject4.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mlDrawing" Target="../drawings/vmlDrawing5.vml"/><Relationship Id="rId5" Type="http://schemas.openxmlformats.org/officeDocument/2006/relationships/image" Target="../media/image14.emf"/><Relationship Id="rId4" Type="http://schemas.openxmlformats.org/officeDocument/2006/relationships/oleObject" Target="../embeddings/oleObject5.bin"/></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t.com/content/16e5a42e-4441-11e6-9b66-0712b3873ae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independent.co.uk/news/business/news/value-of-trade-weighted-pound-sterling-slumps-to-historic-new-low-a7357181.html"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sciencedirect.com/science/article/pii/S0264999315000681" TargetMode="External"/><Relationship Id="rId2" Type="http://schemas.openxmlformats.org/officeDocument/2006/relationships/hyperlink" Target="http://www.sciencedirect.com/science/article/pii/S0889158316300302" TargetMode="External"/><Relationship Id="rId1" Type="http://schemas.openxmlformats.org/officeDocument/2006/relationships/slideLayout" Target="../slideLayouts/slideLayout2.xml"/><Relationship Id="rId6" Type="http://schemas.openxmlformats.org/officeDocument/2006/relationships/hyperlink" Target="https://voxeu.org/article/uncovered-interest-rate-parity-and-purchasing-power-parity-revisited" TargetMode="External"/><Relationship Id="rId5" Type="http://schemas.openxmlformats.org/officeDocument/2006/relationships/hyperlink" Target="http://voxeu.org/article/bye-bye-covered-interest-parity" TargetMode="External"/><Relationship Id="rId4" Type="http://schemas.openxmlformats.org/officeDocument/2006/relationships/hyperlink" Target="http://www.economist.com/news/finance-and-economics/21707528-anomaly-shows-markets-are-not-liquid-take-cover"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frbsf.org/economic-research/publications/economic-letter/2006/november/interest-rates-carry-trades-and-exchange-rate-movement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www.ipe.com/investment/briefing-investment/briefing-the-return-of-carry/www.ipe.com/investment/briefing-investment/briefing-the-return-of-carry/10022500.fullarticle" TargetMode="External"/><Relationship Id="rId4" Type="http://schemas.openxmlformats.org/officeDocument/2006/relationships/hyperlink" Target="https://www.bloomberg.com/news/articles/2016-07-20/carry-trade-wins-again-in-currencies-amid-post-brexit-st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Foreign Exchange</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0" y="0"/>
            <a:ext cx="9144000" cy="685800"/>
          </a:xfrm>
          <a:solidFill>
            <a:srgbClr val="009900"/>
          </a:solidFill>
        </p:spPr>
        <p:txBody>
          <a:bodyPr>
            <a:normAutofit fontScale="90000"/>
          </a:bodyPr>
          <a:lstStyle/>
          <a:p>
            <a:pPr eaLnBrk="1" hangingPunct="1"/>
            <a:r>
              <a:rPr lang="en-GB" altLang="en-US"/>
              <a:t>Introduction</a:t>
            </a:r>
          </a:p>
        </p:txBody>
      </p:sp>
      <p:sp>
        <p:nvSpPr>
          <p:cNvPr id="3075" name="Rectangle 3"/>
          <p:cNvSpPr>
            <a:spLocks noGrp="1" noChangeArrowheads="1"/>
          </p:cNvSpPr>
          <p:nvPr>
            <p:ph type="body" idx="1"/>
          </p:nvPr>
        </p:nvSpPr>
        <p:spPr>
          <a:xfrm>
            <a:off x="1905000" y="1066800"/>
            <a:ext cx="8458200" cy="5334000"/>
          </a:xfrm>
        </p:spPr>
        <p:txBody>
          <a:bodyPr>
            <a:normAutofit fontScale="70000" lnSpcReduction="20000"/>
          </a:bodyPr>
          <a:lstStyle/>
          <a:p>
            <a:pPr eaLnBrk="1" hangingPunct="1"/>
            <a:r>
              <a:rPr lang="en-GB" altLang="en-US" dirty="0">
                <a:solidFill>
                  <a:srgbClr val="CC00CC"/>
                </a:solidFill>
              </a:rPr>
              <a:t>Definition </a:t>
            </a:r>
            <a:r>
              <a:rPr lang="en-GB" altLang="en-US" dirty="0"/>
              <a:t>of exchange rates</a:t>
            </a:r>
          </a:p>
          <a:p>
            <a:pPr eaLnBrk="1" hangingPunct="1"/>
            <a:endParaRPr lang="en-GB" altLang="en-US" dirty="0"/>
          </a:p>
          <a:p>
            <a:pPr eaLnBrk="1" hangingPunct="1"/>
            <a:r>
              <a:rPr lang="en-GB" altLang="en-US" dirty="0"/>
              <a:t>Demand and supply of currency</a:t>
            </a:r>
          </a:p>
          <a:p>
            <a:pPr eaLnBrk="1" hangingPunct="1"/>
            <a:endParaRPr lang="en-GB" altLang="en-US" dirty="0">
              <a:solidFill>
                <a:srgbClr val="CC00CC"/>
              </a:solidFill>
            </a:endParaRPr>
          </a:p>
          <a:p>
            <a:pPr eaLnBrk="1" hangingPunct="1"/>
            <a:r>
              <a:rPr lang="en-GB" altLang="en-US" dirty="0">
                <a:solidFill>
                  <a:srgbClr val="CC00CC"/>
                </a:solidFill>
              </a:rPr>
              <a:t>Appreciation and depreciation</a:t>
            </a:r>
            <a:r>
              <a:rPr lang="en-GB" altLang="en-US" dirty="0"/>
              <a:t> of a currency</a:t>
            </a:r>
          </a:p>
          <a:p>
            <a:pPr eaLnBrk="1" hangingPunct="1"/>
            <a:endParaRPr lang="en-GB" altLang="en-US" dirty="0"/>
          </a:p>
          <a:p>
            <a:pPr eaLnBrk="1" hangingPunct="1"/>
            <a:r>
              <a:rPr lang="en-GB" altLang="en-US" dirty="0"/>
              <a:t>Fixed and floating exchange rate regimes</a:t>
            </a:r>
          </a:p>
          <a:p>
            <a:pPr eaLnBrk="1" hangingPunct="1"/>
            <a:endParaRPr lang="en-GB" altLang="en-US" dirty="0"/>
          </a:p>
          <a:p>
            <a:pPr eaLnBrk="1" hangingPunct="1"/>
            <a:r>
              <a:rPr lang="en-GB" altLang="en-US" dirty="0"/>
              <a:t>Marshall-Lerner condition</a:t>
            </a:r>
          </a:p>
          <a:p>
            <a:pPr eaLnBrk="1" hangingPunct="1"/>
            <a:endParaRPr lang="en-GB" altLang="en-US" dirty="0"/>
          </a:p>
          <a:p>
            <a:pPr eaLnBrk="1" hangingPunct="1"/>
            <a:r>
              <a:rPr lang="en-GB" altLang="en-US" dirty="0"/>
              <a:t>Spot rates and </a:t>
            </a:r>
            <a:r>
              <a:rPr lang="en-GB" altLang="en-US" dirty="0">
                <a:solidFill>
                  <a:srgbClr val="CC00CC"/>
                </a:solidFill>
              </a:rPr>
              <a:t>expected spot rates</a:t>
            </a:r>
          </a:p>
          <a:p>
            <a:pPr eaLnBrk="1" hangingPunct="1"/>
            <a:endParaRPr lang="en-GB" altLang="en-US" dirty="0"/>
          </a:p>
          <a:p>
            <a:pPr eaLnBrk="1" hangingPunct="1"/>
            <a:r>
              <a:rPr lang="en-GB" altLang="en-US" dirty="0"/>
              <a:t>Uncovered interest rate parity and covered interest rate parity</a:t>
            </a:r>
          </a:p>
          <a:p>
            <a:pPr eaLnBrk="1" hangingPunct="1"/>
            <a:endParaRPr lang="en-GB" altLang="en-US" dirty="0"/>
          </a:p>
          <a:p>
            <a:pPr eaLnBrk="1" hangingPunct="1"/>
            <a:r>
              <a:rPr lang="en-GB" altLang="en-US" dirty="0"/>
              <a:t>Empirical evidence</a:t>
            </a:r>
          </a:p>
        </p:txBody>
      </p:sp>
    </p:spTree>
    <p:extLst>
      <p:ext uri="{BB962C8B-B14F-4D97-AF65-F5344CB8AC3E}">
        <p14:creationId xmlns:p14="http://schemas.microsoft.com/office/powerpoint/2010/main" val="33656792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5">
                                            <p:txEl>
                                              <p:pRg st="2" end="2"/>
                                            </p:txEl>
                                          </p:spTgt>
                                        </p:tgtEl>
                                        <p:attrNameLst>
                                          <p:attrName>style.visibility</p:attrName>
                                        </p:attrNameLst>
                                      </p:cBhvr>
                                      <p:to>
                                        <p:strVal val="visible"/>
                                      </p:to>
                                    </p:set>
                                    <p:anim calcmode="lin" valueType="num">
                                      <p:cBhvr additive="base">
                                        <p:cTn id="13" dur="500" fill="hold"/>
                                        <p:tgtEl>
                                          <p:spTgt spid="307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anim calcmode="lin" valueType="num">
                                      <p:cBhvr additive="base">
                                        <p:cTn id="19" dur="500" fill="hold"/>
                                        <p:tgtEl>
                                          <p:spTgt spid="3075">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5">
                                            <p:txEl>
                                              <p:pRg st="6" end="6"/>
                                            </p:txEl>
                                          </p:spTgt>
                                        </p:tgtEl>
                                        <p:attrNameLst>
                                          <p:attrName>style.visibility</p:attrName>
                                        </p:attrNameLst>
                                      </p:cBhvr>
                                      <p:to>
                                        <p:strVal val="visible"/>
                                      </p:to>
                                    </p:set>
                                    <p:anim calcmode="lin" valueType="num">
                                      <p:cBhvr additive="base">
                                        <p:cTn id="25" dur="500" fill="hold"/>
                                        <p:tgtEl>
                                          <p:spTgt spid="3075">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7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075">
                                            <p:txEl>
                                              <p:pRg st="8" end="8"/>
                                            </p:txEl>
                                          </p:spTgt>
                                        </p:tgtEl>
                                        <p:attrNameLst>
                                          <p:attrName>style.visibility</p:attrName>
                                        </p:attrNameLst>
                                      </p:cBhvr>
                                      <p:to>
                                        <p:strVal val="visible"/>
                                      </p:to>
                                    </p:set>
                                    <p:anim calcmode="lin" valueType="num">
                                      <p:cBhvr additive="base">
                                        <p:cTn id="31" dur="500" fill="hold"/>
                                        <p:tgtEl>
                                          <p:spTgt spid="3075">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07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075">
                                            <p:txEl>
                                              <p:pRg st="10" end="10"/>
                                            </p:txEl>
                                          </p:spTgt>
                                        </p:tgtEl>
                                        <p:attrNameLst>
                                          <p:attrName>style.visibility</p:attrName>
                                        </p:attrNameLst>
                                      </p:cBhvr>
                                      <p:to>
                                        <p:strVal val="visible"/>
                                      </p:to>
                                    </p:set>
                                    <p:anim calcmode="lin" valueType="num">
                                      <p:cBhvr additive="base">
                                        <p:cTn id="37" dur="500" fill="hold"/>
                                        <p:tgtEl>
                                          <p:spTgt spid="3075">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075">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075">
                                            <p:txEl>
                                              <p:pRg st="12" end="12"/>
                                            </p:txEl>
                                          </p:spTgt>
                                        </p:tgtEl>
                                        <p:attrNameLst>
                                          <p:attrName>style.visibility</p:attrName>
                                        </p:attrNameLst>
                                      </p:cBhvr>
                                      <p:to>
                                        <p:strVal val="visible"/>
                                      </p:to>
                                    </p:set>
                                    <p:anim calcmode="lin" valueType="num">
                                      <p:cBhvr additive="base">
                                        <p:cTn id="43" dur="500" fill="hold"/>
                                        <p:tgtEl>
                                          <p:spTgt spid="3075">
                                            <p:txEl>
                                              <p:pRg st="12" end="1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075">
                                            <p:txEl>
                                              <p:pRg st="12" end="12"/>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075">
                                            <p:txEl>
                                              <p:pRg st="14" end="14"/>
                                            </p:txEl>
                                          </p:spTgt>
                                        </p:tgtEl>
                                        <p:attrNameLst>
                                          <p:attrName>style.visibility</p:attrName>
                                        </p:attrNameLst>
                                      </p:cBhvr>
                                      <p:to>
                                        <p:strVal val="visible"/>
                                      </p:to>
                                    </p:set>
                                    <p:anim calcmode="lin" valueType="num">
                                      <p:cBhvr additive="base">
                                        <p:cTn id="49" dur="500" fill="hold"/>
                                        <p:tgtEl>
                                          <p:spTgt spid="3075">
                                            <p:txEl>
                                              <p:pRg st="14" end="14"/>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075">
                                            <p:txEl>
                                              <p:pRg st="14" end="1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bldLvl="4"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09800" y="0"/>
            <a:ext cx="7772400" cy="838200"/>
          </a:xfrm>
        </p:spPr>
        <p:txBody>
          <a:bodyPr/>
          <a:lstStyle/>
          <a:p>
            <a:pPr eaLnBrk="1" hangingPunct="1"/>
            <a:r>
              <a:rPr lang="en-GB" altLang="en-US" sz="3200" b="1">
                <a:solidFill>
                  <a:srgbClr val="0033CC"/>
                </a:solidFill>
              </a:rPr>
              <a:t>Exchange Rates</a:t>
            </a:r>
            <a:endParaRPr lang="en-US" altLang="en-US" sz="3200" b="1">
              <a:solidFill>
                <a:srgbClr val="0033CC"/>
              </a:solidFill>
            </a:endParaRPr>
          </a:p>
        </p:txBody>
      </p:sp>
      <p:sp>
        <p:nvSpPr>
          <p:cNvPr id="11267" name="Rectangle 3"/>
          <p:cNvSpPr>
            <a:spLocks noGrp="1" noChangeArrowheads="1"/>
          </p:cNvSpPr>
          <p:nvPr>
            <p:ph type="body" sz="half" idx="1"/>
          </p:nvPr>
        </p:nvSpPr>
        <p:spPr>
          <a:xfrm>
            <a:off x="1641437" y="1325190"/>
            <a:ext cx="3898900" cy="4997450"/>
          </a:xfrm>
        </p:spPr>
        <p:txBody>
          <a:bodyPr/>
          <a:lstStyle/>
          <a:p>
            <a:pPr eaLnBrk="1" hangingPunct="1"/>
            <a:r>
              <a:rPr lang="en-US" altLang="en-US" sz="2800" dirty="0"/>
              <a:t>Exchange Rate</a:t>
            </a:r>
          </a:p>
          <a:p>
            <a:pPr lvl="1" eaLnBrk="1" hangingPunct="1"/>
            <a:r>
              <a:rPr lang="en-US" altLang="en-US" sz="2400" dirty="0"/>
              <a:t>The value of one currency relative to another currency </a:t>
            </a:r>
          </a:p>
          <a:p>
            <a:pPr lvl="1" eaLnBrk="1" hangingPunct="1"/>
            <a:r>
              <a:rPr lang="en-US" altLang="en-US" sz="2400" dirty="0"/>
              <a:t>The number of units of one currency required to purchase one unit of the other currency.</a:t>
            </a:r>
          </a:p>
          <a:p>
            <a:pPr eaLnBrk="1" hangingPunct="1">
              <a:buFontTx/>
              <a:buNone/>
            </a:pPr>
            <a:endParaRPr lang="en-GB" altLang="en-US" sz="2400" dirty="0"/>
          </a:p>
          <a:p>
            <a:pPr eaLnBrk="1" hangingPunct="1"/>
            <a:r>
              <a:rPr lang="en-GB" altLang="en-US" sz="2400" dirty="0">
                <a:solidFill>
                  <a:srgbClr val="FF3300"/>
                </a:solidFill>
              </a:rPr>
              <a:t>The exchange rates can be expressed in both ways.</a:t>
            </a:r>
            <a:endParaRPr lang="en-US" altLang="en-US" sz="2400" dirty="0">
              <a:solidFill>
                <a:srgbClr val="FF3300"/>
              </a:solidFill>
            </a:endParaRPr>
          </a:p>
        </p:txBody>
      </p:sp>
      <p:graphicFrame>
        <p:nvGraphicFramePr>
          <p:cNvPr id="11309" name="Group 45"/>
          <p:cNvGraphicFramePr>
            <a:graphicFrameLocks noGrp="1"/>
          </p:cNvGraphicFramePr>
          <p:nvPr>
            <p:ph sz="quarter" idx="3"/>
          </p:nvPr>
        </p:nvGraphicFramePr>
        <p:xfrm>
          <a:off x="5809076" y="4081959"/>
          <a:ext cx="4607404" cy="1639888"/>
        </p:xfrm>
        <a:graphic>
          <a:graphicData uri="http://schemas.openxmlformats.org/drawingml/2006/table">
            <a:tbl>
              <a:tblPr/>
              <a:tblGrid>
                <a:gridCol w="1295036">
                  <a:extLst>
                    <a:ext uri="{9D8B030D-6E8A-4147-A177-3AD203B41FA5}">
                      <a16:colId xmlns:a16="http://schemas.microsoft.com/office/drawing/2014/main" val="20000"/>
                    </a:ext>
                  </a:extLst>
                </a:gridCol>
                <a:gridCol w="3312368">
                  <a:extLst>
                    <a:ext uri="{9D8B030D-6E8A-4147-A177-3AD203B41FA5}">
                      <a16:colId xmlns:a16="http://schemas.microsoft.com/office/drawing/2014/main" val="20001"/>
                    </a:ext>
                  </a:extLst>
                </a:gridCol>
              </a:tblGrid>
              <a:tr h="546100">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 USD  =</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0.76 GBP          USD/GBP 0.76</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47688">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 EUR =</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0.87 GBP          EUR/GBP  0.87</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1"/>
                  </a:ext>
                </a:extLst>
              </a:tr>
              <a:tr h="546100">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 JP Yen =</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0.007 GBP       Yen/GBP  0.007</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2"/>
                  </a:ext>
                </a:extLst>
              </a:tr>
            </a:tbl>
          </a:graphicData>
        </a:graphic>
      </p:graphicFrame>
      <p:graphicFrame>
        <p:nvGraphicFramePr>
          <p:cNvPr id="11306" name="Group 42"/>
          <p:cNvGraphicFramePr>
            <a:graphicFrameLocks noGrp="1"/>
          </p:cNvGraphicFramePr>
          <p:nvPr>
            <p:ph sz="quarter" idx="2"/>
          </p:nvPr>
        </p:nvGraphicFramePr>
        <p:xfrm>
          <a:off x="5930646" y="1195787"/>
          <a:ext cx="4280155" cy="1639888"/>
        </p:xfrm>
        <a:graphic>
          <a:graphicData uri="http://schemas.openxmlformats.org/drawingml/2006/table">
            <a:tbl>
              <a:tblPr/>
              <a:tblGrid>
                <a:gridCol w="912663">
                  <a:extLst>
                    <a:ext uri="{9D8B030D-6E8A-4147-A177-3AD203B41FA5}">
                      <a16:colId xmlns:a16="http://schemas.microsoft.com/office/drawing/2014/main" val="20000"/>
                    </a:ext>
                  </a:extLst>
                </a:gridCol>
                <a:gridCol w="1292685">
                  <a:extLst>
                    <a:ext uri="{9D8B030D-6E8A-4147-A177-3AD203B41FA5}">
                      <a16:colId xmlns:a16="http://schemas.microsoft.com/office/drawing/2014/main" val="20001"/>
                    </a:ext>
                  </a:extLst>
                </a:gridCol>
                <a:gridCol w="2074807">
                  <a:extLst>
                    <a:ext uri="{9D8B030D-6E8A-4147-A177-3AD203B41FA5}">
                      <a16:colId xmlns:a16="http://schemas.microsoft.com/office/drawing/2014/main" val="798246088"/>
                    </a:ext>
                  </a:extLst>
                </a:gridCol>
              </a:tblGrid>
              <a:tr h="546100">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 GBP</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=1.31 USD</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rPr>
                        <a:t>GBP/USD 1.31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extLst>
                  <a:ext uri="{0D108BD9-81ED-4DB2-BD59-A6C34878D82A}">
                    <a16:rowId xmlns:a16="http://schemas.microsoft.com/office/drawing/2014/main" val="10000"/>
                  </a:ext>
                </a:extLst>
              </a:tr>
              <a:tr h="547688">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itchFamily="18" charset="0"/>
                          <a:cs typeface="Times New Roman" pitchFamily="18" charset="0"/>
                        </a:rPr>
                        <a:t>1 GBP</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itchFamily="18" charset="0"/>
                          <a:cs typeface="Times New Roman" pitchFamily="18" charset="0"/>
                        </a:rPr>
                        <a:t> =1.15 EUR</a:t>
                      </a:r>
                      <a:endParaRPr kumimoji="0" lang="en-US" altLang="en-US" sz="16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rPr>
                        <a:t>GBP/EUR  1.15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extLst>
                  <a:ext uri="{0D108BD9-81ED-4DB2-BD59-A6C34878D82A}">
                    <a16:rowId xmlns:a16="http://schemas.microsoft.com/office/drawing/2014/main" val="10001"/>
                  </a:ext>
                </a:extLst>
              </a:tr>
              <a:tr h="546100">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itchFamily="18" charset="0"/>
                          <a:cs typeface="Times New Roman" pitchFamily="18" charset="0"/>
                        </a:rPr>
                        <a:t>1 GBP</a:t>
                      </a:r>
                      <a:endParaRPr kumimoji="0" lang="en-US" altLang="en-US" sz="1800" b="0" i="0" u="none" strike="noStrike" cap="none" normalizeH="0" baseline="0">
                        <a:ln>
                          <a:noFill/>
                        </a:ln>
                        <a:solidFill>
                          <a:schemeClr val="tx1"/>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Times New Roman" pitchFamily="18" charset="0"/>
                          <a:cs typeface="Times New Roman" pitchFamily="18" charset="0"/>
                        </a:defRPr>
                      </a:lvl1pPr>
                      <a:lvl2pPr marL="742950" indent="-285750" eaLnBrk="0" hangingPunct="0">
                        <a:spcBef>
                          <a:spcPct val="20000"/>
                        </a:spcBef>
                        <a:defRPr sz="2400">
                          <a:solidFill>
                            <a:schemeClr val="tx1"/>
                          </a:solidFill>
                          <a:latin typeface="Times New Roman" pitchFamily="18" charset="0"/>
                          <a:cs typeface="Times New Roman" pitchFamily="18" charset="0"/>
                        </a:defRPr>
                      </a:lvl2pPr>
                      <a:lvl3pPr marL="1143000" indent="-228600" eaLnBrk="0" hangingPunct="0">
                        <a:spcBef>
                          <a:spcPct val="20000"/>
                        </a:spcBef>
                        <a:defRPr sz="2000">
                          <a:solidFill>
                            <a:schemeClr val="tx1"/>
                          </a:solidFill>
                          <a:latin typeface="Times New Roman" pitchFamily="18" charset="0"/>
                          <a:cs typeface="Times New Roman" pitchFamily="18" charset="0"/>
                        </a:defRPr>
                      </a:lvl3pPr>
                      <a:lvl4pPr marL="1600200" indent="-228600" eaLnBrk="0" hangingPunct="0">
                        <a:spcBef>
                          <a:spcPct val="20000"/>
                        </a:spcBef>
                        <a:defRPr>
                          <a:solidFill>
                            <a:schemeClr val="tx1"/>
                          </a:solidFill>
                          <a:latin typeface="Times New Roman" pitchFamily="18" charset="0"/>
                          <a:cs typeface="Times New Roman" pitchFamily="18" charset="0"/>
                        </a:defRPr>
                      </a:lvl4pPr>
                      <a:lvl5pPr marL="2057400" indent="-228600" eaLnBrk="0" hangingPunct="0">
                        <a:spcBef>
                          <a:spcPct val="20000"/>
                        </a:spcBef>
                        <a:defRPr>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defRPr>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defRPr>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defRPr>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defRPr>
                          <a:solidFill>
                            <a:schemeClr val="tx1"/>
                          </a:solidFill>
                          <a:latin typeface="Times New Roman" pitchFamily="18" charset="0"/>
                          <a:cs typeface="Times New Roman"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itchFamily="18" charset="0"/>
                          <a:cs typeface="Times New Roman" pitchFamily="18" charset="0"/>
                        </a:rPr>
                        <a:t>=134 Yen</a:t>
                      </a:r>
                      <a:endParaRPr kumimoji="0" lang="en-US" altLang="en-US" sz="16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rPr>
                        <a:t>GBP/YEN  134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CFFCC"/>
                    </a:solidFill>
                  </a:tcPr>
                </a:tc>
                <a:extLst>
                  <a:ext uri="{0D108BD9-81ED-4DB2-BD59-A6C34878D82A}">
                    <a16:rowId xmlns:a16="http://schemas.microsoft.com/office/drawing/2014/main" val="10002"/>
                  </a:ext>
                </a:extLst>
              </a:tr>
            </a:tbl>
          </a:graphicData>
        </a:graphic>
      </p:graphicFrame>
      <p:sp>
        <p:nvSpPr>
          <p:cNvPr id="10272" name="Text Box 32"/>
          <p:cNvSpPr txBox="1">
            <a:spLocks noChangeArrowheads="1"/>
          </p:cNvSpPr>
          <p:nvPr/>
        </p:nvSpPr>
        <p:spPr bwMode="auto">
          <a:xfrm>
            <a:off x="6202595" y="193905"/>
            <a:ext cx="3820366" cy="646331"/>
          </a:xfrm>
          <a:prstGeom prst="rect">
            <a:avLst/>
          </a:prstGeom>
          <a:solidFill>
            <a:srgbClr val="FFC000"/>
          </a:solidFill>
          <a:ln>
            <a:noFill/>
          </a:ln>
        </p:spPr>
        <p:txBody>
          <a:bodyPr wrap="square">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r>
              <a:rPr lang="en-GB" altLang="en-US" sz="1800" dirty="0"/>
              <a:t>1 unit of base currency per quote currency (£ is the d/c)  Indirect quote</a:t>
            </a:r>
            <a:endParaRPr lang="en-US" altLang="en-US" sz="1800" dirty="0"/>
          </a:p>
        </p:txBody>
      </p:sp>
      <p:sp>
        <p:nvSpPr>
          <p:cNvPr id="7" name="Text Box 32">
            <a:extLst>
              <a:ext uri="{FF2B5EF4-FFF2-40B4-BE49-F238E27FC236}">
                <a16:creationId xmlns:a16="http://schemas.microsoft.com/office/drawing/2014/main" id="{EDC06099-F41C-4212-9D5B-F90E6B35DCC7}"/>
              </a:ext>
            </a:extLst>
          </p:cNvPr>
          <p:cNvSpPr txBox="1">
            <a:spLocks noChangeArrowheads="1"/>
          </p:cNvSpPr>
          <p:nvPr/>
        </p:nvSpPr>
        <p:spPr bwMode="auto">
          <a:xfrm>
            <a:off x="5996916" y="3543597"/>
            <a:ext cx="4213884" cy="338554"/>
          </a:xfrm>
          <a:prstGeom prst="rect">
            <a:avLst/>
          </a:prstGeom>
          <a:solidFill>
            <a:srgbClr val="FFFF00"/>
          </a:solidFill>
          <a:ln>
            <a:noFill/>
          </a:ln>
        </p:spPr>
        <p:txBody>
          <a:bodyPr wrap="square">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r>
              <a:rPr lang="en-US" altLang="en-US" sz="1600" dirty="0"/>
              <a:t>1 unit of f/c per d/c </a:t>
            </a:r>
            <a:r>
              <a:rPr lang="en-GB" altLang="en-US" sz="1600" dirty="0"/>
              <a:t>(£ is the d/c)   Direct quote</a:t>
            </a:r>
            <a:endParaRPr lang="en-US" altLang="en-US" sz="1600" dirty="0"/>
          </a:p>
        </p:txBody>
      </p:sp>
      <p:sp>
        <p:nvSpPr>
          <p:cNvPr id="8" name="Text Box 32">
            <a:extLst>
              <a:ext uri="{FF2B5EF4-FFF2-40B4-BE49-F238E27FC236}">
                <a16:creationId xmlns:a16="http://schemas.microsoft.com/office/drawing/2014/main" id="{DD8FE4D7-6D49-4BFB-B54C-E31EDEE1F978}"/>
              </a:ext>
            </a:extLst>
          </p:cNvPr>
          <p:cNvSpPr txBox="1">
            <a:spLocks noChangeArrowheads="1"/>
          </p:cNvSpPr>
          <p:nvPr/>
        </p:nvSpPr>
        <p:spPr bwMode="auto">
          <a:xfrm>
            <a:off x="8889545" y="6168753"/>
            <a:ext cx="10816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r>
              <a:rPr lang="en-US" altLang="en-US" sz="1400" dirty="0"/>
              <a:t>09/03/2020</a:t>
            </a:r>
          </a:p>
        </p:txBody>
      </p:sp>
      <p:cxnSp>
        <p:nvCxnSpPr>
          <p:cNvPr id="11" name="Straight Connector 10">
            <a:extLst>
              <a:ext uri="{FF2B5EF4-FFF2-40B4-BE49-F238E27FC236}">
                <a16:creationId xmlns:a16="http://schemas.microsoft.com/office/drawing/2014/main" id="{D8AC6B9E-8D3C-4CBA-807D-3195A265797D}"/>
              </a:ext>
            </a:extLst>
          </p:cNvPr>
          <p:cNvCxnSpPr>
            <a:cxnSpLocks/>
          </p:cNvCxnSpPr>
          <p:nvPr/>
        </p:nvCxnSpPr>
        <p:spPr>
          <a:xfrm>
            <a:off x="8256240" y="4105603"/>
            <a:ext cx="0" cy="162720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596745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anim calcmode="lin" valueType="num">
                                      <p:cBhvr additive="base">
                                        <p:cTn id="11" dur="5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26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anim calcmode="lin" valueType="num">
                                      <p:cBhvr additive="base">
                                        <p:cTn id="15" dur="500" fill="hold"/>
                                        <p:tgtEl>
                                          <p:spTgt spid="1126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126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 calcmode="lin" valueType="num">
                                      <p:cBhvr additive="base">
                                        <p:cTn id="21" dur="500" fill="hold"/>
                                        <p:tgtEl>
                                          <p:spTgt spid="11267">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126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nodeType="clickEffect">
                                  <p:stCondLst>
                                    <p:cond delay="0"/>
                                  </p:stCondLst>
                                  <p:childTnLst>
                                    <p:set>
                                      <p:cBhvr>
                                        <p:cTn id="26" dur="1" fill="hold">
                                          <p:stCondLst>
                                            <p:cond delay="0"/>
                                          </p:stCondLst>
                                        </p:cTn>
                                        <p:tgtEl>
                                          <p:spTgt spid="11306"/>
                                        </p:tgtEl>
                                        <p:attrNameLst>
                                          <p:attrName>style.visibility</p:attrName>
                                        </p:attrNameLst>
                                      </p:cBhvr>
                                      <p:to>
                                        <p:strVal val="visible"/>
                                      </p:to>
                                    </p:set>
                                    <p:anim calcmode="lin" valueType="num">
                                      <p:cBhvr additive="base">
                                        <p:cTn id="27" dur="500" fill="hold"/>
                                        <p:tgtEl>
                                          <p:spTgt spid="11306"/>
                                        </p:tgtEl>
                                        <p:attrNameLst>
                                          <p:attrName>ppt_x</p:attrName>
                                        </p:attrNameLst>
                                      </p:cBhvr>
                                      <p:tavLst>
                                        <p:tav tm="0">
                                          <p:val>
                                            <p:strVal val="0-#ppt_w/2"/>
                                          </p:val>
                                        </p:tav>
                                        <p:tav tm="100000">
                                          <p:val>
                                            <p:strVal val="#ppt_x"/>
                                          </p:val>
                                        </p:tav>
                                      </p:tavLst>
                                    </p:anim>
                                    <p:anim calcmode="lin" valueType="num">
                                      <p:cBhvr additive="base">
                                        <p:cTn id="28" dur="500" fill="hold"/>
                                        <p:tgtEl>
                                          <p:spTgt spid="11306"/>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8" fill="hold" nodeType="clickEffect">
                                  <p:stCondLst>
                                    <p:cond delay="0"/>
                                  </p:stCondLst>
                                  <p:childTnLst>
                                    <p:set>
                                      <p:cBhvr>
                                        <p:cTn id="32" dur="1" fill="hold">
                                          <p:stCondLst>
                                            <p:cond delay="0"/>
                                          </p:stCondLst>
                                        </p:cTn>
                                        <p:tgtEl>
                                          <p:spTgt spid="11309"/>
                                        </p:tgtEl>
                                        <p:attrNameLst>
                                          <p:attrName>style.visibility</p:attrName>
                                        </p:attrNameLst>
                                      </p:cBhvr>
                                      <p:to>
                                        <p:strVal val="visible"/>
                                      </p:to>
                                    </p:set>
                                    <p:anim calcmode="lin" valueType="num">
                                      <p:cBhvr additive="base">
                                        <p:cTn id="33" dur="500" fill="hold"/>
                                        <p:tgtEl>
                                          <p:spTgt spid="11309"/>
                                        </p:tgtEl>
                                        <p:attrNameLst>
                                          <p:attrName>ppt_x</p:attrName>
                                        </p:attrNameLst>
                                      </p:cBhvr>
                                      <p:tavLst>
                                        <p:tav tm="0">
                                          <p:val>
                                            <p:strVal val="0-#ppt_w/2"/>
                                          </p:val>
                                        </p:tav>
                                        <p:tav tm="100000">
                                          <p:val>
                                            <p:strVal val="#ppt_x"/>
                                          </p:val>
                                        </p:tav>
                                      </p:tavLst>
                                    </p:anim>
                                    <p:anim calcmode="lin" valueType="num">
                                      <p:cBhvr additive="base">
                                        <p:cTn id="34" dur="500" fill="hold"/>
                                        <p:tgtEl>
                                          <p:spTgt spid="1130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651" y="28804"/>
            <a:ext cx="8229600" cy="807909"/>
          </a:xfrm>
          <a:solidFill>
            <a:srgbClr val="92D050"/>
          </a:solidFill>
        </p:spPr>
        <p:txBody>
          <a:bodyPr>
            <a:normAutofit/>
          </a:bodyPr>
          <a:lstStyle/>
          <a:p>
            <a:r>
              <a:rPr lang="en-GB" sz="2400" dirty="0"/>
              <a:t>Exchange rates – FT </a:t>
            </a:r>
          </a:p>
        </p:txBody>
      </p:sp>
      <p:sp>
        <p:nvSpPr>
          <p:cNvPr id="4" name="Rectangle 3"/>
          <p:cNvSpPr/>
          <p:nvPr/>
        </p:nvSpPr>
        <p:spPr>
          <a:xfrm>
            <a:off x="2292721" y="6204110"/>
            <a:ext cx="7128792" cy="923330"/>
          </a:xfrm>
          <a:prstGeom prst="rect">
            <a:avLst/>
          </a:prstGeom>
        </p:spPr>
        <p:txBody>
          <a:bodyPr wrap="square">
            <a:spAutoFit/>
          </a:bodyPr>
          <a:lstStyle/>
          <a:p>
            <a:r>
              <a:rPr lang="en-GB" dirty="0">
                <a:hlinkClick r:id="rId3"/>
              </a:rPr>
              <a:t>https://markets.ft.com/data/currencies/tearsheet/summary?s=GBPUSD</a:t>
            </a:r>
            <a:endParaRPr lang="en-GB" dirty="0"/>
          </a:p>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7569" y="923193"/>
            <a:ext cx="7602613" cy="5136901"/>
          </a:xfrm>
          <a:prstGeom prst="rect">
            <a:avLst/>
          </a:prstGeom>
        </p:spPr>
      </p:pic>
      <p:sp>
        <p:nvSpPr>
          <p:cNvPr id="6" name="TextBox 5"/>
          <p:cNvSpPr txBox="1"/>
          <p:nvPr/>
        </p:nvSpPr>
        <p:spPr>
          <a:xfrm>
            <a:off x="9192345" y="5705852"/>
            <a:ext cx="1813345" cy="369332"/>
          </a:xfrm>
          <a:prstGeom prst="rect">
            <a:avLst/>
          </a:prstGeom>
          <a:noFill/>
        </p:spPr>
        <p:txBody>
          <a:bodyPr wrap="square" rtlCol="0">
            <a:spAutoFit/>
          </a:bodyPr>
          <a:lstStyle/>
          <a:p>
            <a:r>
              <a:rPr lang="en-GB" dirty="0"/>
              <a:t>FT, 16/02/17</a:t>
            </a:r>
          </a:p>
        </p:txBody>
      </p:sp>
    </p:spTree>
    <p:extLst>
      <p:ext uri="{BB962C8B-B14F-4D97-AF65-F5344CB8AC3E}">
        <p14:creationId xmlns:p14="http://schemas.microsoft.com/office/powerpoint/2010/main" val="1324856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22973"/>
            <a:ext cx="7751204" cy="485434"/>
          </a:xfrm>
        </p:spPr>
        <p:txBody>
          <a:bodyPr>
            <a:normAutofit fontScale="90000"/>
          </a:bodyPr>
          <a:lstStyle/>
          <a:p>
            <a:r>
              <a:rPr lang="en-GB" sz="3200" dirty="0"/>
              <a:t>GBP/USD</a:t>
            </a:r>
          </a:p>
        </p:txBody>
      </p:sp>
      <p:sp>
        <p:nvSpPr>
          <p:cNvPr id="4" name="Rectangle 3">
            <a:extLst>
              <a:ext uri="{FF2B5EF4-FFF2-40B4-BE49-F238E27FC236}">
                <a16:creationId xmlns:a16="http://schemas.microsoft.com/office/drawing/2014/main" id="{5625B3A1-98BC-46F5-A06F-424E50FD6FF8}"/>
              </a:ext>
            </a:extLst>
          </p:cNvPr>
          <p:cNvSpPr/>
          <p:nvPr/>
        </p:nvSpPr>
        <p:spPr>
          <a:xfrm>
            <a:off x="2567608" y="6524313"/>
            <a:ext cx="5257530" cy="553998"/>
          </a:xfrm>
          <a:prstGeom prst="rect">
            <a:avLst/>
          </a:prstGeom>
        </p:spPr>
        <p:txBody>
          <a:bodyPr wrap="square">
            <a:spAutoFit/>
          </a:bodyPr>
          <a:lstStyle/>
          <a:p>
            <a:r>
              <a:rPr lang="en-GB" sz="1200" dirty="0">
                <a:hlinkClick r:id="rId2"/>
              </a:rPr>
              <a:t>https://markets.ft.com/data/currencies/tearsheet/summary?s=GBPUSD</a:t>
            </a:r>
            <a:endParaRPr lang="en-GB" sz="1200" dirty="0"/>
          </a:p>
          <a:p>
            <a:endParaRPr lang="en-GB" dirty="0"/>
          </a:p>
        </p:txBody>
      </p:sp>
      <p:pic>
        <p:nvPicPr>
          <p:cNvPr id="7" name="Picture 6">
            <a:extLst>
              <a:ext uri="{FF2B5EF4-FFF2-40B4-BE49-F238E27FC236}">
                <a16:creationId xmlns:a16="http://schemas.microsoft.com/office/drawing/2014/main" id="{36681ED3-8667-44F5-B8A9-562876B7B06F}"/>
              </a:ext>
            </a:extLst>
          </p:cNvPr>
          <p:cNvPicPr>
            <a:picLocks noChangeAspect="1"/>
          </p:cNvPicPr>
          <p:nvPr/>
        </p:nvPicPr>
        <p:blipFill rotWithShape="1">
          <a:blip r:embed="rId3"/>
          <a:srcRect l="-4781" t="13775" r="33181" b="4574"/>
          <a:stretch/>
        </p:blipFill>
        <p:spPr>
          <a:xfrm>
            <a:off x="2279576" y="537822"/>
            <a:ext cx="6552728" cy="5978154"/>
          </a:xfrm>
          <a:prstGeom prst="rect">
            <a:avLst/>
          </a:prstGeom>
        </p:spPr>
      </p:pic>
    </p:spTree>
    <p:extLst>
      <p:ext uri="{BB962C8B-B14F-4D97-AF65-F5344CB8AC3E}">
        <p14:creationId xmlns:p14="http://schemas.microsoft.com/office/powerpoint/2010/main" val="4168326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86000" y="457200"/>
            <a:ext cx="7772400" cy="381000"/>
          </a:xfrm>
        </p:spPr>
        <p:txBody>
          <a:bodyPr>
            <a:normAutofit fontScale="90000"/>
          </a:bodyPr>
          <a:lstStyle/>
          <a:p>
            <a:pPr eaLnBrk="1" hangingPunct="1"/>
            <a:r>
              <a:rPr lang="en-GB" altLang="en-US"/>
              <a:t>The foreign exchange market</a:t>
            </a:r>
          </a:p>
        </p:txBody>
      </p:sp>
      <p:sp>
        <p:nvSpPr>
          <p:cNvPr id="7171" name="Rectangle 3"/>
          <p:cNvSpPr>
            <a:spLocks noGrp="1" noChangeArrowheads="1"/>
          </p:cNvSpPr>
          <p:nvPr>
            <p:ph type="body" idx="1"/>
          </p:nvPr>
        </p:nvSpPr>
        <p:spPr>
          <a:xfrm>
            <a:off x="1905000" y="1295400"/>
            <a:ext cx="8382000" cy="5105400"/>
          </a:xfrm>
        </p:spPr>
        <p:txBody>
          <a:bodyPr>
            <a:normAutofit lnSpcReduction="10000"/>
          </a:bodyPr>
          <a:lstStyle/>
          <a:p>
            <a:pPr eaLnBrk="1" hangingPunct="1"/>
            <a:r>
              <a:rPr lang="en-US" altLang="en-US" sz="2800"/>
              <a:t>Participants in the </a:t>
            </a:r>
            <a:r>
              <a:rPr lang="en-US" altLang="en-US" sz="2800">
                <a:solidFill>
                  <a:srgbClr val="FF3300"/>
                </a:solidFill>
              </a:rPr>
              <a:t>inter-bank market</a:t>
            </a:r>
            <a:r>
              <a:rPr lang="en-US" altLang="en-US" sz="2800"/>
              <a:t> are the international departments of large financial center banks</a:t>
            </a:r>
          </a:p>
          <a:p>
            <a:pPr eaLnBrk="1" hangingPunct="1"/>
            <a:endParaRPr lang="en-US" altLang="en-US" sz="2800"/>
          </a:p>
          <a:p>
            <a:pPr eaLnBrk="1" hangingPunct="1"/>
            <a:r>
              <a:rPr lang="en-US" altLang="en-US" sz="2800"/>
              <a:t>Non-bank customers, local banks, and financial center banks participate through stockbrokers in the exchanges that trade assets related to foreign exchange</a:t>
            </a:r>
          </a:p>
          <a:p>
            <a:pPr eaLnBrk="1" hangingPunct="1"/>
            <a:endParaRPr lang="en-US" altLang="en-US" sz="2800"/>
          </a:p>
          <a:p>
            <a:pPr eaLnBrk="1" hangingPunct="1"/>
            <a:r>
              <a:rPr lang="en-US" altLang="en-US" sz="2800">
                <a:solidFill>
                  <a:srgbClr val="CC00CC"/>
                </a:solidFill>
              </a:rPr>
              <a:t>Instant electronic communications have created a single integrated global market in foreign exchange</a:t>
            </a:r>
            <a:endParaRPr lang="en-GB" altLang="en-US" sz="2800">
              <a:solidFill>
                <a:srgbClr val="CC00CC"/>
              </a:solidFill>
            </a:endParaRPr>
          </a:p>
        </p:txBody>
      </p:sp>
    </p:spTree>
    <p:extLst>
      <p:ext uri="{BB962C8B-B14F-4D97-AF65-F5344CB8AC3E}">
        <p14:creationId xmlns:p14="http://schemas.microsoft.com/office/powerpoint/2010/main" val="38988266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 calcmode="lin" valueType="num">
                                      <p:cBhvr additive="base">
                                        <p:cTn id="13"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anim calcmode="lin" valueType="num">
                                      <p:cBhvr additive="base">
                                        <p:cTn id="19"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bldLvl="4"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71438"/>
            <a:ext cx="7793038" cy="685801"/>
          </a:xfrm>
        </p:spPr>
        <p:txBody>
          <a:bodyPr/>
          <a:lstStyle/>
          <a:p>
            <a:pPr eaLnBrk="1" hangingPunct="1"/>
            <a:r>
              <a:rPr lang="en-GB" altLang="en-US" sz="3200"/>
              <a:t>Global Foreign exchange market</a:t>
            </a:r>
          </a:p>
        </p:txBody>
      </p:sp>
      <p:sp>
        <p:nvSpPr>
          <p:cNvPr id="14340" name="Text Box 4"/>
          <p:cNvSpPr txBox="1">
            <a:spLocks noChangeArrowheads="1"/>
          </p:cNvSpPr>
          <p:nvPr/>
        </p:nvSpPr>
        <p:spPr bwMode="auto">
          <a:xfrm>
            <a:off x="1893660" y="6317111"/>
            <a:ext cx="4048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spcBef>
                <a:spcPct val="50000"/>
              </a:spcBef>
            </a:pPr>
            <a:r>
              <a:rPr lang="en-GB" altLang="en-US" sz="1800" dirty="0" err="1">
                <a:latin typeface="Tahoma" pitchFamily="34" charset="0"/>
              </a:rPr>
              <a:t>Source:www.bis.org</a:t>
            </a:r>
            <a:endParaRPr lang="en-GB" altLang="en-US" sz="1800" dirty="0">
              <a:latin typeface="Tahoma" pitchFamily="34" charset="0"/>
            </a:endParaRPr>
          </a:p>
        </p:txBody>
      </p:sp>
      <p:sp>
        <p:nvSpPr>
          <p:cNvPr id="5125" name="Rectangle 5"/>
          <p:cNvSpPr>
            <a:spLocks noChangeArrowheads="1"/>
          </p:cNvSpPr>
          <p:nvPr/>
        </p:nvSpPr>
        <p:spPr bwMode="auto">
          <a:xfrm>
            <a:off x="5941784" y="2327196"/>
            <a:ext cx="4443920" cy="2862322"/>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cs typeface="Times New Roman" pitchFamily="18" charset="0"/>
              </a:defRPr>
            </a:lvl1pPr>
            <a:lvl2pPr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spcBef>
                <a:spcPct val="50000"/>
              </a:spcBef>
              <a:buClr>
                <a:schemeClr val="folHlink"/>
              </a:buClr>
              <a:buSzPct val="60000"/>
              <a:buFont typeface="Wingdings" pitchFamily="2" charset="2"/>
              <a:buChar char="n"/>
            </a:pPr>
            <a:r>
              <a:rPr lang="en-GB" altLang="en-US" sz="1800" dirty="0">
                <a:latin typeface="Tahoma" pitchFamily="34" charset="0"/>
              </a:rPr>
              <a:t>UK has the largest share in the global foreign exchange market</a:t>
            </a:r>
          </a:p>
          <a:p>
            <a:pPr lvl="1" eaLnBrk="1" hangingPunct="1">
              <a:spcBef>
                <a:spcPct val="50000"/>
              </a:spcBef>
              <a:buClr>
                <a:schemeClr val="hlink"/>
              </a:buClr>
              <a:buSzPct val="55000"/>
              <a:buFont typeface="Wingdings" pitchFamily="2" charset="2"/>
              <a:buChar char="n"/>
            </a:pPr>
            <a:r>
              <a:rPr lang="en-GB" altLang="en-US" sz="1800" dirty="0"/>
              <a:t>32.5% (1998), 31.2% (2001), 34.6% (2007) , 36.8% (2010),  40.9% (2013) 37% (2016)  43.1% (2019)</a:t>
            </a:r>
          </a:p>
          <a:p>
            <a:pPr lvl="1" eaLnBrk="1" hangingPunct="1">
              <a:spcBef>
                <a:spcPct val="50000"/>
              </a:spcBef>
              <a:buClr>
                <a:schemeClr val="hlink"/>
              </a:buClr>
              <a:buSzPct val="55000"/>
              <a:buFont typeface="Wingdings" pitchFamily="2" charset="2"/>
              <a:buChar char="n"/>
            </a:pPr>
            <a:r>
              <a:rPr lang="en-GB" altLang="en-US" sz="1800" dirty="0"/>
              <a:t>Other centres based on 2019 figures: U.S (16.5%), Japan (4.5%), Singapore (7.6%), Switzerland (3.3%), HK (7.6%), Australia (1.4%)</a:t>
            </a:r>
          </a:p>
        </p:txBody>
      </p:sp>
      <p:sp>
        <p:nvSpPr>
          <p:cNvPr id="14342" name="Text Box 6"/>
          <p:cNvSpPr txBox="1">
            <a:spLocks noChangeArrowheads="1"/>
          </p:cNvSpPr>
          <p:nvPr/>
        </p:nvSpPr>
        <p:spPr bwMode="auto">
          <a:xfrm>
            <a:off x="7924800" y="10668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spcBef>
                <a:spcPct val="50000"/>
              </a:spcBef>
            </a:pPr>
            <a:endParaRPr lang="th-TH" altLang="en-US">
              <a:latin typeface="Tahoma" pitchFamily="34" charset="0"/>
            </a:endParaRPr>
          </a:p>
        </p:txBody>
      </p:sp>
      <p:sp>
        <p:nvSpPr>
          <p:cNvPr id="10" name="TextBox 9"/>
          <p:cNvSpPr txBox="1"/>
          <p:nvPr/>
        </p:nvSpPr>
        <p:spPr>
          <a:xfrm>
            <a:off x="6096001" y="715437"/>
            <a:ext cx="3963373" cy="923330"/>
          </a:xfrm>
          <a:prstGeom prst="rect">
            <a:avLst/>
          </a:prstGeom>
          <a:solidFill>
            <a:schemeClr val="accent1">
              <a:lumMod val="60000"/>
              <a:lumOff val="40000"/>
            </a:schemeClr>
          </a:solidFill>
        </p:spPr>
        <p:txBody>
          <a:bodyPr wrap="square">
            <a:spAutoFit/>
          </a:bodyPr>
          <a:lstStyle/>
          <a:p>
            <a:pPr>
              <a:defRPr/>
            </a:pPr>
            <a:r>
              <a:rPr lang="en-GB" b="1" dirty="0">
                <a:solidFill>
                  <a:schemeClr val="accent6">
                    <a:lumMod val="50000"/>
                  </a:schemeClr>
                </a:solidFill>
              </a:rPr>
              <a:t>Average daily turnover of $6.6trillion in 2019 compared to $5.1 trillion in April 2016</a:t>
            </a:r>
          </a:p>
        </p:txBody>
      </p:sp>
      <p:sp>
        <p:nvSpPr>
          <p:cNvPr id="2" name="TextBox 1">
            <a:extLst>
              <a:ext uri="{FF2B5EF4-FFF2-40B4-BE49-F238E27FC236}">
                <a16:creationId xmlns:a16="http://schemas.microsoft.com/office/drawing/2014/main" id="{C9BA443D-8876-4FEF-90FE-C25A8C38DE31}"/>
              </a:ext>
            </a:extLst>
          </p:cNvPr>
          <p:cNvSpPr txBox="1"/>
          <p:nvPr/>
        </p:nvSpPr>
        <p:spPr>
          <a:xfrm>
            <a:off x="6728942" y="5518666"/>
            <a:ext cx="3240360" cy="923330"/>
          </a:xfrm>
          <a:prstGeom prst="rect">
            <a:avLst/>
          </a:prstGeom>
          <a:solidFill>
            <a:srgbClr val="92D050"/>
          </a:solidFill>
        </p:spPr>
        <p:txBody>
          <a:bodyPr wrap="square" rtlCol="0">
            <a:spAutoFit/>
          </a:bodyPr>
          <a:lstStyle/>
          <a:p>
            <a:r>
              <a:rPr lang="en-GB" dirty="0"/>
              <a:t>The Dollar remains the dominant currency, being on one side of 88% of trades</a:t>
            </a:r>
          </a:p>
        </p:txBody>
      </p:sp>
      <p:pic>
        <p:nvPicPr>
          <p:cNvPr id="5" name="Picture 4">
            <a:extLst>
              <a:ext uri="{FF2B5EF4-FFF2-40B4-BE49-F238E27FC236}">
                <a16:creationId xmlns:a16="http://schemas.microsoft.com/office/drawing/2014/main" id="{895C29C2-F40A-4D81-B140-AEA3AC9E061D}"/>
              </a:ext>
            </a:extLst>
          </p:cNvPr>
          <p:cNvPicPr>
            <a:picLocks noChangeAspect="1"/>
          </p:cNvPicPr>
          <p:nvPr/>
        </p:nvPicPr>
        <p:blipFill>
          <a:blip r:embed="rId3"/>
          <a:stretch>
            <a:fillRect/>
          </a:stretch>
        </p:blipFill>
        <p:spPr>
          <a:xfrm>
            <a:off x="1628268" y="614363"/>
            <a:ext cx="4043180" cy="4471750"/>
          </a:xfrm>
          <a:prstGeom prst="rect">
            <a:avLst/>
          </a:prstGeom>
        </p:spPr>
      </p:pic>
      <p:sp>
        <p:nvSpPr>
          <p:cNvPr id="6" name="Rectangle 5">
            <a:extLst>
              <a:ext uri="{FF2B5EF4-FFF2-40B4-BE49-F238E27FC236}">
                <a16:creationId xmlns:a16="http://schemas.microsoft.com/office/drawing/2014/main" id="{6AB392C4-C6F5-451F-88BB-318330836207}"/>
              </a:ext>
            </a:extLst>
          </p:cNvPr>
          <p:cNvSpPr/>
          <p:nvPr/>
        </p:nvSpPr>
        <p:spPr>
          <a:xfrm>
            <a:off x="3810000" y="3280243"/>
            <a:ext cx="4572000" cy="297517"/>
          </a:xfrm>
          <a:prstGeom prst="rect">
            <a:avLst/>
          </a:prstGeom>
        </p:spPr>
        <p:txBody>
          <a:bodyPr>
            <a:spAutoFit/>
          </a:bodyPr>
          <a:lstStyle/>
          <a:p>
            <a:endParaRPr lang="en-GB" sz="800" dirty="0">
              <a:latin typeface="Times New Roman" panose="02020603050405020304" pitchFamily="18" charset="0"/>
            </a:endParaRPr>
          </a:p>
          <a:p>
            <a:endParaRPr lang="en-GB" sz="800" baseline="-25000" dirty="0">
              <a:latin typeface="Times New Roman" panose="02020603050405020304" pitchFamily="18" charset="0"/>
            </a:endParaRPr>
          </a:p>
        </p:txBody>
      </p:sp>
      <p:sp>
        <p:nvSpPr>
          <p:cNvPr id="7" name="Rectangle 6">
            <a:extLst>
              <a:ext uri="{FF2B5EF4-FFF2-40B4-BE49-F238E27FC236}">
                <a16:creationId xmlns:a16="http://schemas.microsoft.com/office/drawing/2014/main" id="{9EBA193C-BED2-47DF-BAF0-0D422F6F3F33}"/>
              </a:ext>
            </a:extLst>
          </p:cNvPr>
          <p:cNvSpPr/>
          <p:nvPr/>
        </p:nvSpPr>
        <p:spPr>
          <a:xfrm>
            <a:off x="3810000" y="3280243"/>
            <a:ext cx="4572000" cy="297517"/>
          </a:xfrm>
          <a:prstGeom prst="rect">
            <a:avLst/>
          </a:prstGeom>
        </p:spPr>
        <p:txBody>
          <a:bodyPr>
            <a:spAutoFit/>
          </a:bodyPr>
          <a:lstStyle/>
          <a:p>
            <a:endParaRPr lang="en-GB" sz="800" dirty="0">
              <a:latin typeface="Times New Roman" panose="02020603050405020304" pitchFamily="18" charset="0"/>
            </a:endParaRPr>
          </a:p>
          <a:p>
            <a:endParaRPr lang="en-GB" sz="800" baseline="-25000" dirty="0">
              <a:latin typeface="Times New Roman" panose="02020603050405020304" pitchFamily="18" charset="0"/>
            </a:endParaRPr>
          </a:p>
        </p:txBody>
      </p:sp>
      <p:pic>
        <p:nvPicPr>
          <p:cNvPr id="8" name="Picture 7">
            <a:extLst>
              <a:ext uri="{FF2B5EF4-FFF2-40B4-BE49-F238E27FC236}">
                <a16:creationId xmlns:a16="http://schemas.microsoft.com/office/drawing/2014/main" id="{3279B02E-EB56-4CED-B80C-6838888A9BA5}"/>
              </a:ext>
            </a:extLst>
          </p:cNvPr>
          <p:cNvPicPr>
            <a:picLocks noChangeAspect="1"/>
          </p:cNvPicPr>
          <p:nvPr/>
        </p:nvPicPr>
        <p:blipFill>
          <a:blip r:embed="rId4"/>
          <a:stretch>
            <a:fillRect/>
          </a:stretch>
        </p:blipFill>
        <p:spPr>
          <a:xfrm>
            <a:off x="4226342" y="5072064"/>
            <a:ext cx="1220724" cy="341312"/>
          </a:xfrm>
          <a:prstGeom prst="rect">
            <a:avLst/>
          </a:prstGeom>
        </p:spPr>
      </p:pic>
      <p:pic>
        <p:nvPicPr>
          <p:cNvPr id="9" name="Picture 8">
            <a:extLst>
              <a:ext uri="{FF2B5EF4-FFF2-40B4-BE49-F238E27FC236}">
                <a16:creationId xmlns:a16="http://schemas.microsoft.com/office/drawing/2014/main" id="{1EC03C2C-93D5-4150-8485-B93BDCB2A5B1}"/>
              </a:ext>
            </a:extLst>
          </p:cNvPr>
          <p:cNvPicPr>
            <a:picLocks noChangeAspect="1"/>
          </p:cNvPicPr>
          <p:nvPr/>
        </p:nvPicPr>
        <p:blipFill>
          <a:blip r:embed="rId5"/>
          <a:stretch>
            <a:fillRect/>
          </a:stretch>
        </p:blipFill>
        <p:spPr>
          <a:xfrm>
            <a:off x="4393560" y="5438775"/>
            <a:ext cx="1277888" cy="274016"/>
          </a:xfrm>
          <a:prstGeom prst="rect">
            <a:avLst/>
          </a:prstGeom>
        </p:spPr>
      </p:pic>
      <p:pic>
        <p:nvPicPr>
          <p:cNvPr id="11" name="Picture 10">
            <a:extLst>
              <a:ext uri="{FF2B5EF4-FFF2-40B4-BE49-F238E27FC236}">
                <a16:creationId xmlns:a16="http://schemas.microsoft.com/office/drawing/2014/main" id="{25865C84-794A-4419-AE89-BF766BC9ABB2}"/>
              </a:ext>
            </a:extLst>
          </p:cNvPr>
          <p:cNvPicPr>
            <a:picLocks noChangeAspect="1"/>
          </p:cNvPicPr>
          <p:nvPr/>
        </p:nvPicPr>
        <p:blipFill>
          <a:blip r:embed="rId6"/>
          <a:stretch>
            <a:fillRect/>
          </a:stretch>
        </p:blipFill>
        <p:spPr>
          <a:xfrm>
            <a:off x="1806297" y="5086113"/>
            <a:ext cx="2339905" cy="501742"/>
          </a:xfrm>
          <a:prstGeom prst="rect">
            <a:avLst/>
          </a:prstGeom>
        </p:spPr>
      </p:pic>
    </p:spTree>
    <p:extLst>
      <p:ext uri="{BB962C8B-B14F-4D97-AF65-F5344CB8AC3E}">
        <p14:creationId xmlns:p14="http://schemas.microsoft.com/office/powerpoint/2010/main" val="9150049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5"/>
                                        </p:tgtEl>
                                        <p:attrNameLst>
                                          <p:attrName>style.visibility</p:attrName>
                                        </p:attrNameLst>
                                      </p:cBhvr>
                                      <p:to>
                                        <p:strVal val="visible"/>
                                      </p:to>
                                    </p:set>
                                    <p:anim calcmode="lin" valueType="num">
                                      <p:cBhvr additive="base">
                                        <p:cTn id="13" dur="500" fill="hold"/>
                                        <p:tgtEl>
                                          <p:spTgt spid="5125"/>
                                        </p:tgtEl>
                                        <p:attrNameLst>
                                          <p:attrName>ppt_x</p:attrName>
                                        </p:attrNameLst>
                                      </p:cBhvr>
                                      <p:tavLst>
                                        <p:tav tm="0">
                                          <p:val>
                                            <p:strVal val="0-#ppt_w/2"/>
                                          </p:val>
                                        </p:tav>
                                        <p:tav tm="100000">
                                          <p:val>
                                            <p:strVal val="#ppt_x"/>
                                          </p:val>
                                        </p:tav>
                                      </p:tavLst>
                                    </p:anim>
                                    <p:anim calcmode="lin" valueType="num">
                                      <p:cBhvr additive="base">
                                        <p:cTn id="14" dur="500" fill="hold"/>
                                        <p:tgtEl>
                                          <p:spTgt spid="51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animBg="1" autoUpdateAnimBg="0"/>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a:xfrm>
            <a:off x="1524000" y="0"/>
            <a:ext cx="9144000" cy="838200"/>
          </a:xfrm>
          <a:solidFill>
            <a:schemeClr val="accent1"/>
          </a:solidFill>
        </p:spPr>
        <p:txBody>
          <a:bodyPr>
            <a:normAutofit fontScale="90000"/>
          </a:bodyPr>
          <a:lstStyle/>
          <a:p>
            <a:pPr eaLnBrk="1" hangingPunct="1"/>
            <a:r>
              <a:rPr lang="en-GB" altLang="en-US" sz="3200"/>
              <a:t>Demand and supply for foreign exchange</a:t>
            </a:r>
            <a:br>
              <a:rPr lang="en-GB" altLang="en-US" sz="3200"/>
            </a:br>
            <a:endParaRPr lang="en-GB" altLang="en-US" sz="3200"/>
          </a:p>
        </p:txBody>
      </p:sp>
      <p:sp>
        <p:nvSpPr>
          <p:cNvPr id="23555" name="Rectangle 1027"/>
          <p:cNvSpPr>
            <a:spLocks noGrp="1" noChangeArrowheads="1"/>
          </p:cNvSpPr>
          <p:nvPr>
            <p:ph type="body" idx="1"/>
          </p:nvPr>
        </p:nvSpPr>
        <p:spPr>
          <a:xfrm>
            <a:off x="2133600" y="1066800"/>
            <a:ext cx="8153400" cy="5257800"/>
          </a:xfrm>
        </p:spPr>
        <p:txBody>
          <a:bodyPr>
            <a:normAutofit lnSpcReduction="10000"/>
          </a:bodyPr>
          <a:lstStyle/>
          <a:p>
            <a:pPr eaLnBrk="1" hangingPunct="1">
              <a:lnSpc>
                <a:spcPct val="90000"/>
              </a:lnSpc>
            </a:pPr>
            <a:r>
              <a:rPr lang="en-GB" altLang="en-US" sz="2800" dirty="0"/>
              <a:t>Why does the exchange rate value of a country’s currency rise and fall?</a:t>
            </a:r>
          </a:p>
          <a:p>
            <a:pPr eaLnBrk="1" hangingPunct="1">
              <a:lnSpc>
                <a:spcPct val="90000"/>
              </a:lnSpc>
              <a:buFontTx/>
              <a:buNone/>
            </a:pPr>
            <a:endParaRPr lang="en-GB" altLang="en-US" sz="2800" dirty="0"/>
          </a:p>
          <a:p>
            <a:pPr lvl="1" eaLnBrk="1" hangingPunct="1">
              <a:lnSpc>
                <a:spcPct val="90000"/>
              </a:lnSpc>
            </a:pPr>
            <a:r>
              <a:rPr lang="en-GB" altLang="en-US" sz="2400" dirty="0"/>
              <a:t>The exchange rate is determined by the demand and supply for the currency</a:t>
            </a:r>
          </a:p>
          <a:p>
            <a:pPr lvl="2" eaLnBrk="1" hangingPunct="1">
              <a:lnSpc>
                <a:spcPct val="90000"/>
              </a:lnSpc>
            </a:pPr>
            <a:r>
              <a:rPr lang="en-GB" altLang="en-US" sz="2000" dirty="0"/>
              <a:t>For example: UK exports of goods and services create a demand for GBP and a supply of foreign currency</a:t>
            </a:r>
          </a:p>
          <a:p>
            <a:pPr lvl="2" eaLnBrk="1" hangingPunct="1">
              <a:lnSpc>
                <a:spcPct val="90000"/>
              </a:lnSpc>
              <a:buFontTx/>
              <a:buNone/>
            </a:pPr>
            <a:endParaRPr lang="en-GB" altLang="en-US" sz="2000" dirty="0"/>
          </a:p>
          <a:p>
            <a:pPr eaLnBrk="1" hangingPunct="1">
              <a:lnSpc>
                <a:spcPct val="90000"/>
              </a:lnSpc>
            </a:pPr>
            <a:r>
              <a:rPr lang="en-US" altLang="en-US" sz="2500" b="1" dirty="0">
                <a:solidFill>
                  <a:schemeClr val="accent2"/>
                </a:solidFill>
              </a:rPr>
              <a:t>The demand curve for a currency slopes downwards</a:t>
            </a:r>
          </a:p>
          <a:p>
            <a:pPr eaLnBrk="1" hangingPunct="1">
              <a:lnSpc>
                <a:spcPct val="90000"/>
              </a:lnSpc>
            </a:pPr>
            <a:r>
              <a:rPr lang="en-GB" altLang="en-US" sz="2800" dirty="0">
                <a:solidFill>
                  <a:srgbClr val="CC00CC"/>
                </a:solidFill>
              </a:rPr>
              <a:t>The supply curve for a currency slopes upwards</a:t>
            </a:r>
          </a:p>
          <a:p>
            <a:pPr eaLnBrk="1" hangingPunct="1">
              <a:lnSpc>
                <a:spcPct val="90000"/>
              </a:lnSpc>
              <a:buFontTx/>
              <a:buNone/>
            </a:pPr>
            <a:endParaRPr lang="en-GB" altLang="en-US" sz="2800" dirty="0"/>
          </a:p>
          <a:p>
            <a:pPr lvl="1" eaLnBrk="1" hangingPunct="1">
              <a:lnSpc>
                <a:spcPct val="90000"/>
              </a:lnSpc>
            </a:pPr>
            <a:r>
              <a:rPr lang="en-GB" altLang="en-US" sz="2400" dirty="0"/>
              <a:t>Therefore the demand and supply for foreign exchange determines the exchange rate within the regime under which the country operates</a:t>
            </a:r>
          </a:p>
          <a:p>
            <a:pPr lvl="1" eaLnBrk="1" hangingPunct="1">
              <a:lnSpc>
                <a:spcPct val="90000"/>
              </a:lnSpc>
            </a:pPr>
            <a:endParaRPr lang="en-GB" altLang="en-US" sz="2400" dirty="0"/>
          </a:p>
        </p:txBody>
      </p:sp>
    </p:spTree>
    <p:extLst>
      <p:ext uri="{BB962C8B-B14F-4D97-AF65-F5344CB8AC3E}">
        <p14:creationId xmlns:p14="http://schemas.microsoft.com/office/powerpoint/2010/main" val="12044599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anim calcmode="lin" valueType="num">
                                      <p:cBhvr additive="base">
                                        <p:cTn id="19" dur="500" fill="hold"/>
                                        <p:tgtEl>
                                          <p:spTgt spid="2355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35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3555">
                                            <p:txEl>
                                              <p:pRg st="5" end="5"/>
                                            </p:txEl>
                                          </p:spTgt>
                                        </p:tgtEl>
                                        <p:attrNameLst>
                                          <p:attrName>style.visibility</p:attrName>
                                        </p:attrNameLst>
                                      </p:cBhvr>
                                      <p:to>
                                        <p:strVal val="visible"/>
                                      </p:to>
                                    </p:set>
                                    <p:anim calcmode="lin" valueType="num">
                                      <p:cBhvr additive="base">
                                        <p:cTn id="25" dur="500" fill="hold"/>
                                        <p:tgtEl>
                                          <p:spTgt spid="23555">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55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anim calcmode="lin" valueType="num">
                                      <p:cBhvr additive="base">
                                        <p:cTn id="31" dur="500" fill="hold"/>
                                        <p:tgtEl>
                                          <p:spTgt spid="23555">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35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3555">
                                            <p:txEl>
                                              <p:pRg st="8" end="8"/>
                                            </p:txEl>
                                          </p:spTgt>
                                        </p:tgtEl>
                                        <p:attrNameLst>
                                          <p:attrName>style.visibility</p:attrName>
                                        </p:attrNameLst>
                                      </p:cBhvr>
                                      <p:to>
                                        <p:strVal val="visible"/>
                                      </p:to>
                                    </p:set>
                                    <p:anim calcmode="lin" valueType="num">
                                      <p:cBhvr additive="base">
                                        <p:cTn id="37" dur="500" fill="hold"/>
                                        <p:tgtEl>
                                          <p:spTgt spid="23555">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3555">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bldLvl="3"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ctangle 1026"/>
          <p:cNvSpPr>
            <a:spLocks noChangeArrowheads="1"/>
          </p:cNvSpPr>
          <p:nvPr/>
        </p:nvSpPr>
        <p:spPr bwMode="auto">
          <a:xfrm>
            <a:off x="2644775" y="3235971"/>
            <a:ext cx="181822" cy="463846"/>
          </a:xfrm>
          <a:prstGeom prst="rect">
            <a:avLst/>
          </a:prstGeom>
          <a:solidFill>
            <a:schemeClr val="bg1"/>
          </a:solidFill>
          <a:ln>
            <a:noFill/>
          </a:ln>
          <a:extLst>
            <a:ext uri="{91240B29-F687-4F45-9708-019B960494DF}">
              <a14:hiddenLine xmlns:a14="http://schemas.microsoft.com/office/drawing/2010/main" w="25400">
                <a:solidFill>
                  <a:srgbClr val="000000"/>
                </a:solidFill>
                <a:miter lim="800000"/>
                <a:headEnd type="none" w="sm" len="sm"/>
                <a:tailEnd type="none" w="sm" len="med"/>
              </a14:hiddenLine>
            </a:ext>
          </a:extLst>
        </p:spPr>
        <p:txBody>
          <a:bodyPr wrap="none" lIns="90000" tIns="46800" rIns="90000" bIns="46800" anchor="ct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aphicFrame>
        <p:nvGraphicFramePr>
          <p:cNvPr id="1026" name="Object 1027"/>
          <p:cNvGraphicFramePr>
            <a:graphicFrameLocks/>
          </p:cNvGraphicFramePr>
          <p:nvPr/>
        </p:nvGraphicFramePr>
        <p:xfrm>
          <a:off x="1962150" y="409575"/>
          <a:ext cx="7994650" cy="6432550"/>
        </p:xfrm>
        <a:graphic>
          <a:graphicData uri="http://schemas.openxmlformats.org/presentationml/2006/ole">
            <mc:AlternateContent xmlns:mc="http://schemas.openxmlformats.org/markup-compatibility/2006">
              <mc:Choice xmlns:v="urn:schemas-microsoft-com:vml" Requires="v">
                <p:oleObj spid="_x0000_s1026" name="Chart" r:id="rId4" imgW="7448505" imgH="5991300" progId="MSGraph.Chart.8">
                  <p:embed followColorScheme="full"/>
                </p:oleObj>
              </mc:Choice>
              <mc:Fallback>
                <p:oleObj name="Chart" r:id="rId4" imgW="7448505" imgH="5991300" progId="MSGraph.Chart.8">
                  <p:embed followColorScheme="full"/>
                  <p:pic>
                    <p:nvPicPr>
                      <p:cNvPr id="1026" name="Object 1027"/>
                      <p:cNvPicPr>
                        <a:picLocks noChangeArrowheads="1"/>
                      </p:cNvPicPr>
                      <p:nvPr/>
                    </p:nvPicPr>
                    <p:blipFill>
                      <a:blip r:embed="rId5"/>
                      <a:srcRect/>
                      <a:stretch>
                        <a:fillRect/>
                      </a:stretch>
                    </p:blipFill>
                    <p:spPr bwMode="auto">
                      <a:xfrm>
                        <a:off x="1962150" y="409575"/>
                        <a:ext cx="7994650" cy="643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04" name="Line 1028"/>
          <p:cNvSpPr>
            <a:spLocks noChangeShapeType="1"/>
          </p:cNvSpPr>
          <p:nvPr/>
        </p:nvSpPr>
        <p:spPr bwMode="auto">
          <a:xfrm>
            <a:off x="2635251" y="2841625"/>
            <a:ext cx="4467225" cy="0"/>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030" name="Rectangle 1029"/>
          <p:cNvSpPr>
            <a:spLocks noChangeArrowheads="1"/>
          </p:cNvSpPr>
          <p:nvPr/>
        </p:nvSpPr>
        <p:spPr bwMode="auto">
          <a:xfrm rot="16200000">
            <a:off x="999453" y="3242912"/>
            <a:ext cx="1452321" cy="400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000">
                <a:latin typeface="Arial" charset="0"/>
              </a:rPr>
              <a:t>$ price of £</a:t>
            </a:r>
          </a:p>
        </p:txBody>
      </p:sp>
      <p:sp>
        <p:nvSpPr>
          <p:cNvPr id="1031" name="Rectangle 1030"/>
          <p:cNvSpPr>
            <a:spLocks noChangeArrowheads="1"/>
          </p:cNvSpPr>
          <p:nvPr/>
        </p:nvSpPr>
        <p:spPr bwMode="auto">
          <a:xfrm>
            <a:off x="8428939" y="723901"/>
            <a:ext cx="1219886"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i="1">
                <a:solidFill>
                  <a:schemeClr val="tx2"/>
                </a:solidFill>
                <a:latin typeface="Arial" charset="0"/>
              </a:rPr>
              <a:t>S</a:t>
            </a:r>
            <a:r>
              <a:rPr lang="en-GB" altLang="en-US" sz="2200">
                <a:solidFill>
                  <a:schemeClr val="tx2"/>
                </a:solidFill>
                <a:latin typeface="Arial" charset="0"/>
              </a:rPr>
              <a:t> by UK</a:t>
            </a:r>
          </a:p>
        </p:txBody>
      </p:sp>
      <p:sp>
        <p:nvSpPr>
          <p:cNvPr id="1032" name="Rectangle 1031"/>
          <p:cNvSpPr>
            <a:spLocks noChangeArrowheads="1"/>
          </p:cNvSpPr>
          <p:nvPr/>
        </p:nvSpPr>
        <p:spPr bwMode="auto">
          <a:xfrm>
            <a:off x="8298384" y="5370514"/>
            <a:ext cx="1423467"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i="1">
                <a:solidFill>
                  <a:schemeClr val="folHlink"/>
                </a:solidFill>
                <a:latin typeface="Arial" charset="0"/>
              </a:rPr>
              <a:t>D</a:t>
            </a:r>
            <a:r>
              <a:rPr lang="en-GB" altLang="en-US" sz="2200">
                <a:solidFill>
                  <a:schemeClr val="folHlink"/>
                </a:solidFill>
                <a:latin typeface="Arial" charset="0"/>
              </a:rPr>
              <a:t> by USA</a:t>
            </a:r>
          </a:p>
        </p:txBody>
      </p:sp>
      <p:sp>
        <p:nvSpPr>
          <p:cNvPr id="1033" name="Rectangle 1032"/>
          <p:cNvSpPr>
            <a:spLocks noChangeArrowheads="1"/>
          </p:cNvSpPr>
          <p:nvPr/>
        </p:nvSpPr>
        <p:spPr bwMode="auto">
          <a:xfrm>
            <a:off x="8822023" y="6208714"/>
            <a:ext cx="955390"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Q of £</a:t>
            </a:r>
          </a:p>
        </p:txBody>
      </p:sp>
      <p:grpSp>
        <p:nvGrpSpPr>
          <p:cNvPr id="2" name="Group 1033"/>
          <p:cNvGrpSpPr>
            <a:grpSpLocks/>
          </p:cNvGrpSpPr>
          <p:nvPr/>
        </p:nvGrpSpPr>
        <p:grpSpPr bwMode="auto">
          <a:xfrm>
            <a:off x="2652713" y="3606800"/>
            <a:ext cx="3649662" cy="120650"/>
            <a:chOff x="711" y="2272"/>
            <a:chExt cx="2299" cy="76"/>
          </a:xfrm>
        </p:grpSpPr>
        <p:sp>
          <p:nvSpPr>
            <p:cNvPr id="1046" name="Line 1034"/>
            <p:cNvSpPr>
              <a:spLocks noChangeShapeType="1"/>
            </p:cNvSpPr>
            <p:nvPr/>
          </p:nvSpPr>
          <p:spPr bwMode="auto">
            <a:xfrm flipH="1">
              <a:off x="711" y="2313"/>
              <a:ext cx="2261" cy="0"/>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047" name="Oval 1035"/>
            <p:cNvSpPr>
              <a:spLocks noChangeArrowheads="1"/>
            </p:cNvSpPr>
            <p:nvPr/>
          </p:nvSpPr>
          <p:spPr bwMode="auto">
            <a:xfrm>
              <a:off x="2934" y="2272"/>
              <a:ext cx="76" cy="76"/>
            </a:xfrm>
            <a:prstGeom prst="ellipse">
              <a:avLst/>
            </a:prstGeom>
            <a:solidFill>
              <a:srgbClr val="DCE1FF"/>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pSp>
      <p:grpSp>
        <p:nvGrpSpPr>
          <p:cNvPr id="3" name="Group 1036"/>
          <p:cNvGrpSpPr>
            <a:grpSpLocks/>
          </p:cNvGrpSpPr>
          <p:nvPr/>
        </p:nvGrpSpPr>
        <p:grpSpPr bwMode="auto">
          <a:xfrm>
            <a:off x="5200651" y="2349500"/>
            <a:ext cx="328612" cy="534988"/>
            <a:chOff x="2316" y="1480"/>
            <a:chExt cx="207" cy="337"/>
          </a:xfrm>
        </p:grpSpPr>
        <p:sp>
          <p:nvSpPr>
            <p:cNvPr id="1044" name="Oval 1037"/>
            <p:cNvSpPr>
              <a:spLocks noChangeArrowheads="1"/>
            </p:cNvSpPr>
            <p:nvPr/>
          </p:nvSpPr>
          <p:spPr bwMode="auto">
            <a:xfrm>
              <a:off x="2386" y="1741"/>
              <a:ext cx="76" cy="76"/>
            </a:xfrm>
            <a:prstGeom prst="ellipse">
              <a:avLst/>
            </a:prstGeom>
            <a:solidFill>
              <a:srgbClr val="CCFFCC"/>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045" name="Rectangle 1038"/>
            <p:cNvSpPr>
              <a:spLocks noChangeArrowheads="1"/>
            </p:cNvSpPr>
            <p:nvPr/>
          </p:nvSpPr>
          <p:spPr bwMode="auto">
            <a:xfrm>
              <a:off x="2316" y="1480"/>
              <a:ext cx="20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i="1">
                  <a:latin typeface="Arial" charset="0"/>
                </a:rPr>
                <a:t>b</a:t>
              </a:r>
            </a:p>
          </p:txBody>
        </p:sp>
      </p:grpSp>
      <p:grpSp>
        <p:nvGrpSpPr>
          <p:cNvPr id="4" name="Group 1039"/>
          <p:cNvGrpSpPr>
            <a:grpSpLocks/>
          </p:cNvGrpSpPr>
          <p:nvPr/>
        </p:nvGrpSpPr>
        <p:grpSpPr bwMode="auto">
          <a:xfrm>
            <a:off x="6902451" y="2349500"/>
            <a:ext cx="328612" cy="533400"/>
            <a:chOff x="3388" y="1480"/>
            <a:chExt cx="207" cy="336"/>
          </a:xfrm>
        </p:grpSpPr>
        <p:sp>
          <p:nvSpPr>
            <p:cNvPr id="1042" name="Oval 1040"/>
            <p:cNvSpPr>
              <a:spLocks noChangeArrowheads="1"/>
            </p:cNvSpPr>
            <p:nvPr/>
          </p:nvSpPr>
          <p:spPr bwMode="auto">
            <a:xfrm>
              <a:off x="3484" y="1740"/>
              <a:ext cx="76" cy="76"/>
            </a:xfrm>
            <a:prstGeom prst="ellipse">
              <a:avLst/>
            </a:prstGeom>
            <a:solidFill>
              <a:srgbClr val="DCDCFF"/>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043" name="Rectangle 1041"/>
            <p:cNvSpPr>
              <a:spLocks noChangeArrowheads="1"/>
            </p:cNvSpPr>
            <p:nvPr/>
          </p:nvSpPr>
          <p:spPr bwMode="auto">
            <a:xfrm>
              <a:off x="3388" y="1480"/>
              <a:ext cx="20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i="1">
                  <a:latin typeface="Arial" charset="0"/>
                </a:rPr>
                <a:t>a</a:t>
              </a:r>
            </a:p>
          </p:txBody>
        </p:sp>
      </p:grpSp>
      <p:sp>
        <p:nvSpPr>
          <p:cNvPr id="25618" name="Line 1042"/>
          <p:cNvSpPr>
            <a:spLocks noChangeShapeType="1"/>
          </p:cNvSpPr>
          <p:nvPr/>
        </p:nvSpPr>
        <p:spPr bwMode="auto">
          <a:xfrm>
            <a:off x="2025650" y="2878139"/>
            <a:ext cx="0" cy="714375"/>
          </a:xfrm>
          <a:prstGeom prst="line">
            <a:avLst/>
          </a:prstGeom>
          <a:noFill/>
          <a:ln w="38100">
            <a:solidFill>
              <a:schemeClr val="hlink"/>
            </a:solidFill>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GB"/>
          </a:p>
        </p:txBody>
      </p:sp>
      <p:grpSp>
        <p:nvGrpSpPr>
          <p:cNvPr id="5" name="Group 1043"/>
          <p:cNvGrpSpPr>
            <a:grpSpLocks/>
          </p:cNvGrpSpPr>
          <p:nvPr/>
        </p:nvGrpSpPr>
        <p:grpSpPr bwMode="auto">
          <a:xfrm>
            <a:off x="4764089" y="1089026"/>
            <a:ext cx="2903537" cy="1603375"/>
            <a:chOff x="2041" y="686"/>
            <a:chExt cx="1829" cy="1010"/>
          </a:xfrm>
        </p:grpSpPr>
        <p:sp>
          <p:nvSpPr>
            <p:cNvPr id="1040" name="AutoShape 1044"/>
            <p:cNvSpPr>
              <a:spLocks noChangeArrowheads="1"/>
            </p:cNvSpPr>
            <p:nvPr/>
          </p:nvSpPr>
          <p:spPr bwMode="auto">
            <a:xfrm>
              <a:off x="2041" y="686"/>
              <a:ext cx="1829" cy="454"/>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Excess supply of pounds leads to a depreciation.</a:t>
              </a:r>
              <a:endParaRPr lang="en-GB" altLang="en-US" sz="1800" noProof="1">
                <a:latin typeface="Arial" charset="0"/>
              </a:endParaRPr>
            </a:p>
          </p:txBody>
        </p:sp>
        <p:sp>
          <p:nvSpPr>
            <p:cNvPr id="1041" name="Line 1045"/>
            <p:cNvSpPr>
              <a:spLocks noChangeShapeType="1"/>
            </p:cNvSpPr>
            <p:nvPr/>
          </p:nvSpPr>
          <p:spPr bwMode="auto">
            <a:xfrm>
              <a:off x="2941" y="1137"/>
              <a:ext cx="0" cy="559"/>
            </a:xfrm>
            <a:prstGeom prst="line">
              <a:avLst/>
            </a:prstGeom>
            <a:noFill/>
            <a:ln w="28575">
              <a:solidFill>
                <a:schemeClr val="hlink"/>
              </a:solidFill>
              <a:round/>
              <a:headEnd type="none" w="sm" len="sm"/>
              <a:tailEnd type="stealth" w="med" len="med"/>
            </a:ln>
            <a:extLst>
              <a:ext uri="{909E8E84-426E-40DD-AFC4-6F175D3DCCD1}">
                <a14:hiddenFill xmlns:a14="http://schemas.microsoft.com/office/drawing/2010/main">
                  <a:noFill/>
                </a14:hiddenFill>
              </a:ext>
            </a:extLst>
          </p:spPr>
          <p:txBody>
            <a:bodyPr lIns="90000" tIns="46800" rIns="90000" bIns="46800" anchor="ctr">
              <a:spAutoFit/>
            </a:bodyPr>
            <a:lstStyle/>
            <a:p>
              <a:endParaRPr lang="en-GB"/>
            </a:p>
          </p:txBody>
        </p:sp>
      </p:grpSp>
      <p:sp>
        <p:nvSpPr>
          <p:cNvPr id="25622" name="Rectangle 1046"/>
          <p:cNvSpPr>
            <a:spLocks noGrp="1" noChangeArrowheads="1"/>
          </p:cNvSpPr>
          <p:nvPr>
            <p:ph type="title"/>
          </p:nvPr>
        </p:nvSpPr>
        <p:spPr>
          <a:xfrm>
            <a:off x="1525588" y="0"/>
            <a:ext cx="9142412" cy="635000"/>
          </a:xfrm>
          <a:effectLst>
            <a:outerShdw dist="17961" dir="2700000" algn="ctr" rotWithShape="0">
              <a:schemeClr val="tx1"/>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700">
                <a:solidFill>
                  <a:srgbClr val="660066"/>
                </a:solidFill>
              </a:rPr>
              <a:t>Determination of the rate of exchange</a:t>
            </a:r>
          </a:p>
        </p:txBody>
      </p:sp>
    </p:spTree>
    <p:extLst>
      <p:ext uri="{BB962C8B-B14F-4D97-AF65-F5344CB8AC3E}">
        <p14:creationId xmlns:p14="http://schemas.microsoft.com/office/powerpoint/2010/main" val="3699204965"/>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wipe(left)">
                                      <p:cBhvr>
                                        <p:cTn id="7" dur="500"/>
                                        <p:tgtEl>
                                          <p:spTgt spid="2560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5"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5"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1000" fill="hold"/>
                                        <p:tgtEl>
                                          <p:spTgt spid="3"/>
                                        </p:tgtEl>
                                        <p:attrNameLst>
                                          <p:attrName>ppt_w</p:attrName>
                                        </p:attrNameLst>
                                      </p:cBhvr>
                                      <p:tavLst>
                                        <p:tav tm="0">
                                          <p:val>
                                            <p:fltVal val="0"/>
                                          </p:val>
                                        </p:tav>
                                        <p:tav tm="100000">
                                          <p:val>
                                            <p:strVal val="#ppt_w"/>
                                          </p:val>
                                        </p:tav>
                                      </p:tavLst>
                                    </p:anim>
                                    <p:anim calcmode="lin" valueType="num">
                                      <p:cBhvr>
                                        <p:cTn id="21" dur="1000" fill="hold"/>
                                        <p:tgtEl>
                                          <p:spTgt spid="3"/>
                                        </p:tgtEl>
                                        <p:attrNameLst>
                                          <p:attrName>ppt_h</p:attrName>
                                        </p:attrNameLst>
                                      </p:cBhvr>
                                      <p:tavLst>
                                        <p:tav tm="0">
                                          <p:val>
                                            <p:fltVal val="0"/>
                                          </p:val>
                                        </p:tav>
                                        <p:tav tm="100000">
                                          <p:val>
                                            <p:strVal val="#ppt_h"/>
                                          </p:val>
                                        </p:tav>
                                      </p:tavLst>
                                    </p:anim>
                                    <p:anim calcmode="lin" valueType="num">
                                      <p:cBhvr>
                                        <p:cTn id="22" dur="1000" fill="hold"/>
                                        <p:tgtEl>
                                          <p:spTgt spid="3"/>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17" presetClass="entr" presetSubtype="1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p:cTn id="28" dur="500" fill="hold"/>
                                        <p:tgtEl>
                                          <p:spTgt spid="5"/>
                                        </p:tgtEl>
                                        <p:attrNameLst>
                                          <p:attrName>ppt_w</p:attrName>
                                        </p:attrNameLst>
                                      </p:cBhvr>
                                      <p:tavLst>
                                        <p:tav tm="0">
                                          <p:val>
                                            <p:fltVal val="0"/>
                                          </p:val>
                                        </p:tav>
                                        <p:tav tm="100000">
                                          <p:val>
                                            <p:strVal val="#ppt_w"/>
                                          </p:val>
                                        </p:tav>
                                      </p:tavLst>
                                    </p:anim>
                                    <p:anim calcmode="lin" valueType="num">
                                      <p:cBhvr>
                                        <p:cTn id="29"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17" presetClass="entr" presetSubtype="1" fill="hold" grpId="0" nodeType="clickEffect">
                                  <p:stCondLst>
                                    <p:cond delay="0"/>
                                  </p:stCondLst>
                                  <p:childTnLst>
                                    <p:set>
                                      <p:cBhvr>
                                        <p:cTn id="33" dur="1" fill="hold">
                                          <p:stCondLst>
                                            <p:cond delay="0"/>
                                          </p:stCondLst>
                                        </p:cTn>
                                        <p:tgtEl>
                                          <p:spTgt spid="25618"/>
                                        </p:tgtEl>
                                        <p:attrNameLst>
                                          <p:attrName>style.visibility</p:attrName>
                                        </p:attrNameLst>
                                      </p:cBhvr>
                                      <p:to>
                                        <p:strVal val="visible"/>
                                      </p:to>
                                    </p:set>
                                    <p:anim calcmode="lin" valueType="num">
                                      <p:cBhvr>
                                        <p:cTn id="34" dur="500" fill="hold"/>
                                        <p:tgtEl>
                                          <p:spTgt spid="25618"/>
                                        </p:tgtEl>
                                        <p:attrNameLst>
                                          <p:attrName>ppt_x</p:attrName>
                                        </p:attrNameLst>
                                      </p:cBhvr>
                                      <p:tavLst>
                                        <p:tav tm="0">
                                          <p:val>
                                            <p:strVal val="#ppt_x"/>
                                          </p:val>
                                        </p:tav>
                                        <p:tav tm="100000">
                                          <p:val>
                                            <p:strVal val="#ppt_x"/>
                                          </p:val>
                                        </p:tav>
                                      </p:tavLst>
                                    </p:anim>
                                    <p:anim calcmode="lin" valueType="num">
                                      <p:cBhvr>
                                        <p:cTn id="35" dur="500" fill="hold"/>
                                        <p:tgtEl>
                                          <p:spTgt spid="25618"/>
                                        </p:tgtEl>
                                        <p:attrNameLst>
                                          <p:attrName>ppt_y</p:attrName>
                                        </p:attrNameLst>
                                      </p:cBhvr>
                                      <p:tavLst>
                                        <p:tav tm="0">
                                          <p:val>
                                            <p:strVal val="#ppt_y-#ppt_h/2"/>
                                          </p:val>
                                        </p:tav>
                                        <p:tav tm="100000">
                                          <p:val>
                                            <p:strVal val="#ppt_y"/>
                                          </p:val>
                                        </p:tav>
                                      </p:tavLst>
                                    </p:anim>
                                    <p:anim calcmode="lin" valueType="num">
                                      <p:cBhvr>
                                        <p:cTn id="36" dur="500" fill="hold"/>
                                        <p:tgtEl>
                                          <p:spTgt spid="25618"/>
                                        </p:tgtEl>
                                        <p:attrNameLst>
                                          <p:attrName>ppt_w</p:attrName>
                                        </p:attrNameLst>
                                      </p:cBhvr>
                                      <p:tavLst>
                                        <p:tav tm="0">
                                          <p:val>
                                            <p:strVal val="#ppt_w"/>
                                          </p:val>
                                        </p:tav>
                                        <p:tav tm="100000">
                                          <p:val>
                                            <p:strVal val="#ppt_w"/>
                                          </p:val>
                                        </p:tav>
                                      </p:tavLst>
                                    </p:anim>
                                    <p:anim calcmode="lin" valueType="num">
                                      <p:cBhvr>
                                        <p:cTn id="37" dur="500" fill="hold"/>
                                        <p:tgtEl>
                                          <p:spTgt spid="25618"/>
                                        </p:tgtEl>
                                        <p:attrNameLst>
                                          <p:attrName>ppt_h</p:attrName>
                                        </p:attrNameLst>
                                      </p:cBhvr>
                                      <p:tavLst>
                                        <p:tav tm="0">
                                          <p:val>
                                            <p:fltVal val="0"/>
                                          </p:val>
                                        </p:tav>
                                        <p:tav tm="100000">
                                          <p:val>
                                            <p:strVal val="#ppt_h"/>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2"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wipe(right)">
                                      <p:cBhvr>
                                        <p:cTn id="4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animBg="1"/>
      <p:bldP spid="256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
          <p:cNvSpPr>
            <a:spLocks noChangeArrowheads="1"/>
          </p:cNvSpPr>
          <p:nvPr/>
        </p:nvSpPr>
        <p:spPr bwMode="auto">
          <a:xfrm>
            <a:off x="2644775" y="3235971"/>
            <a:ext cx="181822" cy="463846"/>
          </a:xfrm>
          <a:prstGeom prst="rect">
            <a:avLst/>
          </a:prstGeom>
          <a:solidFill>
            <a:schemeClr val="bg1"/>
          </a:solidFill>
          <a:ln>
            <a:noFill/>
          </a:ln>
          <a:extLst>
            <a:ext uri="{91240B29-F687-4F45-9708-019B960494DF}">
              <a14:hiddenLine xmlns:a14="http://schemas.microsoft.com/office/drawing/2010/main" w="25400">
                <a:solidFill>
                  <a:srgbClr val="000000"/>
                </a:solidFill>
                <a:miter lim="800000"/>
                <a:headEnd type="none" w="sm" len="sm"/>
                <a:tailEnd type="none" w="sm" len="med"/>
              </a14:hiddenLine>
            </a:ext>
          </a:extLst>
        </p:spPr>
        <p:txBody>
          <a:bodyPr wrap="none" lIns="90000" tIns="46800" rIns="90000" bIns="46800" anchor="ct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aphicFrame>
        <p:nvGraphicFramePr>
          <p:cNvPr id="2050" name="Object 3"/>
          <p:cNvGraphicFramePr>
            <a:graphicFrameLocks/>
          </p:cNvGraphicFramePr>
          <p:nvPr/>
        </p:nvGraphicFramePr>
        <p:xfrm>
          <a:off x="1962150" y="409575"/>
          <a:ext cx="7994650" cy="6432550"/>
        </p:xfrm>
        <a:graphic>
          <a:graphicData uri="http://schemas.openxmlformats.org/presentationml/2006/ole">
            <mc:AlternateContent xmlns:mc="http://schemas.openxmlformats.org/markup-compatibility/2006">
              <mc:Choice xmlns:v="urn:schemas-microsoft-com:vml" Requires="v">
                <p:oleObj spid="_x0000_s2050" name="Chart" r:id="rId4" imgW="7448505" imgH="5991300" progId="MSGraph.Chart.8">
                  <p:embed followColorScheme="full"/>
                </p:oleObj>
              </mc:Choice>
              <mc:Fallback>
                <p:oleObj name="Chart" r:id="rId4" imgW="7448505" imgH="5991300" progId="MSGraph.Chart.8">
                  <p:embed followColorScheme="full"/>
                  <p:pic>
                    <p:nvPicPr>
                      <p:cNvPr id="2050" name="Object 3"/>
                      <p:cNvPicPr>
                        <a:picLocks noChangeArrowheads="1"/>
                      </p:cNvPicPr>
                      <p:nvPr/>
                    </p:nvPicPr>
                    <p:blipFill>
                      <a:blip r:embed="rId5"/>
                      <a:srcRect/>
                      <a:stretch>
                        <a:fillRect/>
                      </a:stretch>
                    </p:blipFill>
                    <p:spPr bwMode="auto">
                      <a:xfrm>
                        <a:off x="1962150" y="409575"/>
                        <a:ext cx="7994650" cy="643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7652" name="Line 4"/>
          <p:cNvSpPr>
            <a:spLocks noChangeShapeType="1"/>
          </p:cNvSpPr>
          <p:nvPr/>
        </p:nvSpPr>
        <p:spPr bwMode="auto">
          <a:xfrm>
            <a:off x="2652713" y="4502150"/>
            <a:ext cx="4468812" cy="0"/>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054" name="Rectangle 5"/>
          <p:cNvSpPr>
            <a:spLocks noChangeArrowheads="1"/>
          </p:cNvSpPr>
          <p:nvPr/>
        </p:nvSpPr>
        <p:spPr bwMode="auto">
          <a:xfrm rot="16200000">
            <a:off x="999453" y="3242912"/>
            <a:ext cx="1452321" cy="400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000">
                <a:latin typeface="Arial" charset="0"/>
              </a:rPr>
              <a:t>$ price of £</a:t>
            </a:r>
          </a:p>
        </p:txBody>
      </p:sp>
      <p:sp>
        <p:nvSpPr>
          <p:cNvPr id="2055" name="Rectangle 6"/>
          <p:cNvSpPr>
            <a:spLocks noChangeArrowheads="1"/>
          </p:cNvSpPr>
          <p:nvPr/>
        </p:nvSpPr>
        <p:spPr bwMode="auto">
          <a:xfrm>
            <a:off x="8428939" y="723901"/>
            <a:ext cx="1219886"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i="1">
                <a:solidFill>
                  <a:schemeClr val="tx2"/>
                </a:solidFill>
                <a:latin typeface="Arial" charset="0"/>
              </a:rPr>
              <a:t>S</a:t>
            </a:r>
            <a:r>
              <a:rPr lang="en-GB" altLang="en-US" sz="2200">
                <a:solidFill>
                  <a:schemeClr val="tx2"/>
                </a:solidFill>
                <a:latin typeface="Arial" charset="0"/>
              </a:rPr>
              <a:t> by UK</a:t>
            </a:r>
          </a:p>
        </p:txBody>
      </p:sp>
      <p:sp>
        <p:nvSpPr>
          <p:cNvPr id="2056" name="Rectangle 7"/>
          <p:cNvSpPr>
            <a:spLocks noChangeArrowheads="1"/>
          </p:cNvSpPr>
          <p:nvPr/>
        </p:nvSpPr>
        <p:spPr bwMode="auto">
          <a:xfrm>
            <a:off x="8298384" y="5370514"/>
            <a:ext cx="1423467"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i="1">
                <a:solidFill>
                  <a:schemeClr val="folHlink"/>
                </a:solidFill>
                <a:latin typeface="Arial" charset="0"/>
              </a:rPr>
              <a:t>D</a:t>
            </a:r>
            <a:r>
              <a:rPr lang="en-GB" altLang="en-US" sz="2200">
                <a:solidFill>
                  <a:schemeClr val="folHlink"/>
                </a:solidFill>
                <a:latin typeface="Arial" charset="0"/>
              </a:rPr>
              <a:t> by USA</a:t>
            </a:r>
          </a:p>
        </p:txBody>
      </p:sp>
      <p:sp>
        <p:nvSpPr>
          <p:cNvPr id="2057" name="Rectangle 8"/>
          <p:cNvSpPr>
            <a:spLocks noChangeArrowheads="1"/>
          </p:cNvSpPr>
          <p:nvPr/>
        </p:nvSpPr>
        <p:spPr bwMode="auto">
          <a:xfrm>
            <a:off x="8822023" y="6208714"/>
            <a:ext cx="955390"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Q of £</a:t>
            </a:r>
          </a:p>
        </p:txBody>
      </p:sp>
      <p:sp>
        <p:nvSpPr>
          <p:cNvPr id="2058" name="Line 9"/>
          <p:cNvSpPr>
            <a:spLocks noChangeShapeType="1"/>
          </p:cNvSpPr>
          <p:nvPr/>
        </p:nvSpPr>
        <p:spPr bwMode="auto">
          <a:xfrm flipH="1">
            <a:off x="2652714" y="3671888"/>
            <a:ext cx="3589337" cy="0"/>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059" name="Oval 10"/>
          <p:cNvSpPr>
            <a:spLocks noChangeArrowheads="1"/>
          </p:cNvSpPr>
          <p:nvPr/>
        </p:nvSpPr>
        <p:spPr bwMode="auto">
          <a:xfrm>
            <a:off x="6181725" y="3606800"/>
            <a:ext cx="120650" cy="120650"/>
          </a:xfrm>
          <a:prstGeom prst="ellipse">
            <a:avLst/>
          </a:prstGeom>
          <a:solidFill>
            <a:srgbClr val="DCE1FF"/>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pSp>
        <p:nvGrpSpPr>
          <p:cNvPr id="2" name="Group 11"/>
          <p:cNvGrpSpPr>
            <a:grpSpLocks/>
          </p:cNvGrpSpPr>
          <p:nvPr/>
        </p:nvGrpSpPr>
        <p:grpSpPr bwMode="auto">
          <a:xfrm>
            <a:off x="6945314" y="4430714"/>
            <a:ext cx="314325" cy="479425"/>
            <a:chOff x="3415" y="2791"/>
            <a:chExt cx="198" cy="302"/>
          </a:xfrm>
        </p:grpSpPr>
        <p:sp>
          <p:nvSpPr>
            <p:cNvPr id="2069" name="Oval 12"/>
            <p:cNvSpPr>
              <a:spLocks noChangeArrowheads="1"/>
            </p:cNvSpPr>
            <p:nvPr/>
          </p:nvSpPr>
          <p:spPr bwMode="auto">
            <a:xfrm>
              <a:off x="3473" y="2791"/>
              <a:ext cx="76" cy="76"/>
            </a:xfrm>
            <a:prstGeom prst="ellipse">
              <a:avLst/>
            </a:prstGeom>
            <a:solidFill>
              <a:srgbClr val="CCFFCC"/>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2070" name="Rectangle 13"/>
            <p:cNvSpPr>
              <a:spLocks noChangeArrowheads="1"/>
            </p:cNvSpPr>
            <p:nvPr/>
          </p:nvSpPr>
          <p:spPr bwMode="auto">
            <a:xfrm>
              <a:off x="3415" y="2841"/>
              <a:ext cx="198"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i="1">
                  <a:latin typeface="Arial" charset="0"/>
                </a:rPr>
                <a:t>c</a:t>
              </a:r>
            </a:p>
          </p:txBody>
        </p:sp>
      </p:grpSp>
      <p:grpSp>
        <p:nvGrpSpPr>
          <p:cNvPr id="3" name="Group 14"/>
          <p:cNvGrpSpPr>
            <a:grpSpLocks/>
          </p:cNvGrpSpPr>
          <p:nvPr/>
        </p:nvGrpSpPr>
        <p:grpSpPr bwMode="auto">
          <a:xfrm>
            <a:off x="5218113" y="4443414"/>
            <a:ext cx="328613" cy="484187"/>
            <a:chOff x="2327" y="2799"/>
            <a:chExt cx="207" cy="305"/>
          </a:xfrm>
        </p:grpSpPr>
        <p:sp>
          <p:nvSpPr>
            <p:cNvPr id="2067" name="Oval 15"/>
            <p:cNvSpPr>
              <a:spLocks noChangeArrowheads="1"/>
            </p:cNvSpPr>
            <p:nvPr/>
          </p:nvSpPr>
          <p:spPr bwMode="auto">
            <a:xfrm>
              <a:off x="2398" y="2799"/>
              <a:ext cx="76" cy="76"/>
            </a:xfrm>
            <a:prstGeom prst="ellipse">
              <a:avLst/>
            </a:prstGeom>
            <a:solidFill>
              <a:srgbClr val="DCDCFF"/>
            </a:solidFill>
            <a:ln w="25400">
              <a:solidFill>
                <a:schemeClr val="tx1"/>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2068" name="Rectangle 16"/>
            <p:cNvSpPr>
              <a:spLocks noChangeArrowheads="1"/>
            </p:cNvSpPr>
            <p:nvPr/>
          </p:nvSpPr>
          <p:spPr bwMode="auto">
            <a:xfrm>
              <a:off x="2327" y="2852"/>
              <a:ext cx="20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i="1">
                  <a:latin typeface="Arial" charset="0"/>
                </a:rPr>
                <a:t>d</a:t>
              </a:r>
            </a:p>
          </p:txBody>
        </p:sp>
      </p:grpSp>
      <p:sp>
        <p:nvSpPr>
          <p:cNvPr id="27665" name="Line 17"/>
          <p:cNvSpPr>
            <a:spLocks noChangeShapeType="1"/>
          </p:cNvSpPr>
          <p:nvPr/>
        </p:nvSpPr>
        <p:spPr bwMode="auto">
          <a:xfrm flipV="1">
            <a:off x="2024063" y="3738563"/>
            <a:ext cx="0" cy="696912"/>
          </a:xfrm>
          <a:prstGeom prst="line">
            <a:avLst/>
          </a:prstGeom>
          <a:noFill/>
          <a:ln w="38100">
            <a:solidFill>
              <a:schemeClr val="hlink"/>
            </a:solidFill>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GB"/>
          </a:p>
        </p:txBody>
      </p:sp>
      <p:grpSp>
        <p:nvGrpSpPr>
          <p:cNvPr id="4" name="Group 18"/>
          <p:cNvGrpSpPr>
            <a:grpSpLocks/>
          </p:cNvGrpSpPr>
          <p:nvPr/>
        </p:nvGrpSpPr>
        <p:grpSpPr bwMode="auto">
          <a:xfrm>
            <a:off x="4889500" y="4598989"/>
            <a:ext cx="2840038" cy="1495425"/>
            <a:chOff x="2120" y="2897"/>
            <a:chExt cx="1789" cy="942"/>
          </a:xfrm>
        </p:grpSpPr>
        <p:sp>
          <p:nvSpPr>
            <p:cNvPr id="2065" name="AutoShape 19"/>
            <p:cNvSpPr>
              <a:spLocks noChangeArrowheads="1"/>
            </p:cNvSpPr>
            <p:nvPr/>
          </p:nvSpPr>
          <p:spPr bwMode="auto">
            <a:xfrm>
              <a:off x="2120" y="3385"/>
              <a:ext cx="1789" cy="454"/>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Shortage of pounds leads to an appreciation.</a:t>
              </a:r>
              <a:endParaRPr lang="en-GB" altLang="en-US" sz="1800" noProof="1">
                <a:latin typeface="Arial" charset="0"/>
              </a:endParaRPr>
            </a:p>
          </p:txBody>
        </p:sp>
        <p:sp>
          <p:nvSpPr>
            <p:cNvPr id="2066" name="Line 20"/>
            <p:cNvSpPr>
              <a:spLocks noChangeShapeType="1"/>
            </p:cNvSpPr>
            <p:nvPr/>
          </p:nvSpPr>
          <p:spPr bwMode="auto">
            <a:xfrm flipV="1">
              <a:off x="2985" y="2897"/>
              <a:ext cx="0" cy="495"/>
            </a:xfrm>
            <a:prstGeom prst="line">
              <a:avLst/>
            </a:prstGeom>
            <a:noFill/>
            <a:ln w="28575">
              <a:solidFill>
                <a:schemeClr val="hlink"/>
              </a:solidFill>
              <a:round/>
              <a:headEnd type="none" w="sm" len="sm"/>
              <a:tailEnd type="stealth" w="med" len="med"/>
            </a:ln>
            <a:extLst>
              <a:ext uri="{909E8E84-426E-40DD-AFC4-6F175D3DCCD1}">
                <a14:hiddenFill xmlns:a14="http://schemas.microsoft.com/office/drawing/2010/main">
                  <a:noFill/>
                </a14:hiddenFill>
              </a:ext>
            </a:extLst>
          </p:spPr>
          <p:txBody>
            <a:bodyPr lIns="90000" tIns="46800" rIns="90000" bIns="46800" anchor="ctr">
              <a:spAutoFit/>
            </a:bodyPr>
            <a:lstStyle/>
            <a:p>
              <a:endParaRPr lang="en-GB"/>
            </a:p>
          </p:txBody>
        </p:sp>
      </p:grpSp>
      <p:sp>
        <p:nvSpPr>
          <p:cNvPr id="27669" name="Rectangle 21"/>
          <p:cNvSpPr>
            <a:spLocks noGrp="1" noChangeArrowheads="1"/>
          </p:cNvSpPr>
          <p:nvPr>
            <p:ph type="title"/>
          </p:nvPr>
        </p:nvSpPr>
        <p:spPr>
          <a:xfrm>
            <a:off x="1525588" y="0"/>
            <a:ext cx="9142412" cy="635000"/>
          </a:xfrm>
          <a:effectLst>
            <a:outerShdw dist="17961" dir="2700000" algn="ctr" rotWithShape="0">
              <a:schemeClr val="tx1"/>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700">
                <a:solidFill>
                  <a:srgbClr val="660066"/>
                </a:solidFill>
              </a:rPr>
              <a:t>Determination of the rate of exchange</a:t>
            </a:r>
          </a:p>
        </p:txBody>
      </p:sp>
    </p:spTree>
    <p:extLst>
      <p:ext uri="{BB962C8B-B14F-4D97-AF65-F5344CB8AC3E}">
        <p14:creationId xmlns:p14="http://schemas.microsoft.com/office/powerpoint/2010/main" val="3341283095"/>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wipe(left)">
                                      <p:cBhvr>
                                        <p:cTn id="7" dur="500"/>
                                        <p:tgtEl>
                                          <p:spTgt spid="276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5"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5"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1000" fill="hold"/>
                                        <p:tgtEl>
                                          <p:spTgt spid="3"/>
                                        </p:tgtEl>
                                        <p:attrNameLst>
                                          <p:attrName>ppt_w</p:attrName>
                                        </p:attrNameLst>
                                      </p:cBhvr>
                                      <p:tavLst>
                                        <p:tav tm="0">
                                          <p:val>
                                            <p:fltVal val="0"/>
                                          </p:val>
                                        </p:tav>
                                        <p:tav tm="100000">
                                          <p:val>
                                            <p:strVal val="#ppt_w"/>
                                          </p:val>
                                        </p:tav>
                                      </p:tavLst>
                                    </p:anim>
                                    <p:anim calcmode="lin" valueType="num">
                                      <p:cBhvr>
                                        <p:cTn id="21" dur="1000" fill="hold"/>
                                        <p:tgtEl>
                                          <p:spTgt spid="3"/>
                                        </p:tgtEl>
                                        <p:attrNameLst>
                                          <p:attrName>ppt_h</p:attrName>
                                        </p:attrNameLst>
                                      </p:cBhvr>
                                      <p:tavLst>
                                        <p:tav tm="0">
                                          <p:val>
                                            <p:fltVal val="0"/>
                                          </p:val>
                                        </p:tav>
                                        <p:tav tm="100000">
                                          <p:val>
                                            <p:strVal val="#ppt_h"/>
                                          </p:val>
                                        </p:tav>
                                      </p:tavLst>
                                    </p:anim>
                                    <p:anim calcmode="lin" valueType="num">
                                      <p:cBhvr>
                                        <p:cTn id="22" dur="1000" fill="hold"/>
                                        <p:tgtEl>
                                          <p:spTgt spid="3"/>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17" presetClass="entr" presetSubtype="1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500" fill="hold"/>
                                        <p:tgtEl>
                                          <p:spTgt spid="4"/>
                                        </p:tgtEl>
                                        <p:attrNameLst>
                                          <p:attrName>ppt_w</p:attrName>
                                        </p:attrNameLst>
                                      </p:cBhvr>
                                      <p:tavLst>
                                        <p:tav tm="0">
                                          <p:val>
                                            <p:fltVal val="0"/>
                                          </p:val>
                                        </p:tav>
                                        <p:tav tm="100000">
                                          <p:val>
                                            <p:strVal val="#ppt_w"/>
                                          </p:val>
                                        </p:tav>
                                      </p:tavLst>
                                    </p:anim>
                                    <p:anim calcmode="lin" valueType="num">
                                      <p:cBhvr>
                                        <p:cTn id="29"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17" presetClass="entr" presetSubtype="4" fill="hold" grpId="0" nodeType="clickEffect">
                                  <p:stCondLst>
                                    <p:cond delay="0"/>
                                  </p:stCondLst>
                                  <p:childTnLst>
                                    <p:set>
                                      <p:cBhvr>
                                        <p:cTn id="33" dur="1" fill="hold">
                                          <p:stCondLst>
                                            <p:cond delay="0"/>
                                          </p:stCondLst>
                                        </p:cTn>
                                        <p:tgtEl>
                                          <p:spTgt spid="27665"/>
                                        </p:tgtEl>
                                        <p:attrNameLst>
                                          <p:attrName>style.visibility</p:attrName>
                                        </p:attrNameLst>
                                      </p:cBhvr>
                                      <p:to>
                                        <p:strVal val="visible"/>
                                      </p:to>
                                    </p:set>
                                    <p:anim calcmode="lin" valueType="num">
                                      <p:cBhvr>
                                        <p:cTn id="34" dur="500" fill="hold"/>
                                        <p:tgtEl>
                                          <p:spTgt spid="27665"/>
                                        </p:tgtEl>
                                        <p:attrNameLst>
                                          <p:attrName>ppt_x</p:attrName>
                                        </p:attrNameLst>
                                      </p:cBhvr>
                                      <p:tavLst>
                                        <p:tav tm="0">
                                          <p:val>
                                            <p:strVal val="#ppt_x"/>
                                          </p:val>
                                        </p:tav>
                                        <p:tav tm="100000">
                                          <p:val>
                                            <p:strVal val="#ppt_x"/>
                                          </p:val>
                                        </p:tav>
                                      </p:tavLst>
                                    </p:anim>
                                    <p:anim calcmode="lin" valueType="num">
                                      <p:cBhvr>
                                        <p:cTn id="35" dur="500" fill="hold"/>
                                        <p:tgtEl>
                                          <p:spTgt spid="27665"/>
                                        </p:tgtEl>
                                        <p:attrNameLst>
                                          <p:attrName>ppt_y</p:attrName>
                                        </p:attrNameLst>
                                      </p:cBhvr>
                                      <p:tavLst>
                                        <p:tav tm="0">
                                          <p:val>
                                            <p:strVal val="#ppt_y+#ppt_h/2"/>
                                          </p:val>
                                        </p:tav>
                                        <p:tav tm="100000">
                                          <p:val>
                                            <p:strVal val="#ppt_y"/>
                                          </p:val>
                                        </p:tav>
                                      </p:tavLst>
                                    </p:anim>
                                    <p:anim calcmode="lin" valueType="num">
                                      <p:cBhvr>
                                        <p:cTn id="36" dur="500" fill="hold"/>
                                        <p:tgtEl>
                                          <p:spTgt spid="27665"/>
                                        </p:tgtEl>
                                        <p:attrNameLst>
                                          <p:attrName>ppt_w</p:attrName>
                                        </p:attrNameLst>
                                      </p:cBhvr>
                                      <p:tavLst>
                                        <p:tav tm="0">
                                          <p:val>
                                            <p:strVal val="#ppt_w"/>
                                          </p:val>
                                        </p:tav>
                                        <p:tav tm="100000">
                                          <p:val>
                                            <p:strVal val="#ppt_w"/>
                                          </p:val>
                                        </p:tav>
                                      </p:tavLst>
                                    </p:anim>
                                    <p:anim calcmode="lin" valueType="num">
                                      <p:cBhvr>
                                        <p:cTn id="37" dur="500" fill="hold"/>
                                        <p:tgtEl>
                                          <p:spTgt spid="2766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animBg="1"/>
      <p:bldP spid="27665"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1026"/>
          <p:cNvSpPr>
            <a:spLocks noGrp="1" noChangeArrowheads="1"/>
          </p:cNvSpPr>
          <p:nvPr>
            <p:ph type="title"/>
          </p:nvPr>
        </p:nvSpPr>
        <p:spPr>
          <a:xfrm>
            <a:off x="1524000" y="0"/>
            <a:ext cx="9144000" cy="914400"/>
          </a:xfrm>
          <a:solidFill>
            <a:schemeClr val="accent1"/>
          </a:solidFill>
        </p:spPr>
        <p:txBody>
          <a:bodyPr>
            <a:normAutofit fontScale="90000"/>
          </a:bodyPr>
          <a:lstStyle/>
          <a:p>
            <a:pPr eaLnBrk="1" hangingPunct="1"/>
            <a:r>
              <a:rPr lang="en-GB" altLang="en-US" sz="3600"/>
              <a:t>Shifts in the currency demand and supply curves</a:t>
            </a:r>
          </a:p>
        </p:txBody>
      </p:sp>
      <p:sp>
        <p:nvSpPr>
          <p:cNvPr id="24579" name="Rectangle 1027"/>
          <p:cNvSpPr>
            <a:spLocks noGrp="1" noChangeArrowheads="1"/>
          </p:cNvSpPr>
          <p:nvPr>
            <p:ph type="body" idx="1"/>
          </p:nvPr>
        </p:nvSpPr>
        <p:spPr>
          <a:xfrm>
            <a:off x="1828800" y="1524000"/>
            <a:ext cx="8153400" cy="4572000"/>
          </a:xfrm>
        </p:spPr>
        <p:txBody>
          <a:bodyPr/>
          <a:lstStyle/>
          <a:p>
            <a:pPr eaLnBrk="1" hangingPunct="1">
              <a:buFontTx/>
              <a:buNone/>
            </a:pPr>
            <a:r>
              <a:rPr lang="en-GB" altLang="en-US" dirty="0"/>
              <a:t>The following factors can cause a shift in the demand or supply curves for a currency and hence lead to an appreciation or depreciation</a:t>
            </a:r>
          </a:p>
          <a:p>
            <a:pPr eaLnBrk="1" hangingPunct="1"/>
            <a:r>
              <a:rPr lang="en-GB" altLang="en-US" dirty="0"/>
              <a:t>Changes in interest rates</a:t>
            </a:r>
          </a:p>
          <a:p>
            <a:pPr eaLnBrk="1" hangingPunct="1"/>
            <a:r>
              <a:rPr lang="en-GB" altLang="en-US" dirty="0">
                <a:solidFill>
                  <a:srgbClr val="CC00CC"/>
                </a:solidFill>
              </a:rPr>
              <a:t>Inflation rate</a:t>
            </a:r>
          </a:p>
          <a:p>
            <a:pPr eaLnBrk="1" hangingPunct="1"/>
            <a:r>
              <a:rPr lang="en-GB" altLang="en-US" dirty="0"/>
              <a:t>Changes in </a:t>
            </a:r>
            <a:r>
              <a:rPr lang="en-GB" altLang="en-US" dirty="0">
                <a:solidFill>
                  <a:srgbClr val="FF3300"/>
                </a:solidFill>
              </a:rPr>
              <a:t>income</a:t>
            </a:r>
          </a:p>
          <a:p>
            <a:pPr eaLnBrk="1" hangingPunct="1"/>
            <a:r>
              <a:rPr lang="en-GB" altLang="en-US" dirty="0">
                <a:solidFill>
                  <a:srgbClr val="990000"/>
                </a:solidFill>
              </a:rPr>
              <a:t>Investments</a:t>
            </a:r>
            <a:r>
              <a:rPr lang="en-GB" altLang="en-US" dirty="0"/>
              <a:t> projects</a:t>
            </a:r>
          </a:p>
          <a:p>
            <a:pPr eaLnBrk="1" hangingPunct="1"/>
            <a:r>
              <a:rPr lang="en-GB" altLang="en-US" dirty="0"/>
              <a:t>Market </a:t>
            </a:r>
            <a:r>
              <a:rPr lang="en-GB" altLang="en-US" dirty="0">
                <a:solidFill>
                  <a:srgbClr val="6600CC"/>
                </a:solidFill>
              </a:rPr>
              <a:t>speculation</a:t>
            </a:r>
          </a:p>
          <a:p>
            <a:pPr lvl="1" eaLnBrk="1" hangingPunct="1">
              <a:buFontTx/>
              <a:buNone/>
            </a:pPr>
            <a:endParaRPr lang="en-GB" altLang="en-US" dirty="0"/>
          </a:p>
        </p:txBody>
      </p:sp>
    </p:spTree>
    <p:extLst>
      <p:ext uri="{BB962C8B-B14F-4D97-AF65-F5344CB8AC3E}">
        <p14:creationId xmlns:p14="http://schemas.microsoft.com/office/powerpoint/2010/main" val="35758256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4579">
                                            <p:txEl>
                                              <p:pRg st="4" end="4"/>
                                            </p:txEl>
                                          </p:spTgt>
                                        </p:tgtEl>
                                        <p:attrNameLst>
                                          <p:attrName>style.visibility</p:attrName>
                                        </p:attrNameLst>
                                      </p:cBhvr>
                                      <p:to>
                                        <p:strVal val="visible"/>
                                      </p:to>
                                    </p:set>
                                    <p:anim calcmode="lin" valueType="num">
                                      <p:cBhvr additive="base">
                                        <p:cTn id="31" dur="500" fill="hold"/>
                                        <p:tgtEl>
                                          <p:spTgt spid="2457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457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4579">
                                            <p:txEl>
                                              <p:pRg st="5" end="5"/>
                                            </p:txEl>
                                          </p:spTgt>
                                        </p:tgtEl>
                                        <p:attrNameLst>
                                          <p:attrName>style.visibility</p:attrName>
                                        </p:attrNameLst>
                                      </p:cBhvr>
                                      <p:to>
                                        <p:strVal val="visible"/>
                                      </p:to>
                                    </p:set>
                                    <p:anim calcmode="lin" valueType="num">
                                      <p:cBhvr additive="base">
                                        <p:cTn id="37" dur="500" fill="hold"/>
                                        <p:tgtEl>
                                          <p:spTgt spid="2457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457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bldLvl="4"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026"/>
          <p:cNvSpPr>
            <a:spLocks noChangeArrowheads="1"/>
          </p:cNvSpPr>
          <p:nvPr/>
        </p:nvSpPr>
        <p:spPr bwMode="auto">
          <a:xfrm>
            <a:off x="2590800" y="609600"/>
            <a:ext cx="7010400" cy="5334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9459" name="Line 1027"/>
          <p:cNvSpPr>
            <a:spLocks noChangeShapeType="1"/>
          </p:cNvSpPr>
          <p:nvPr/>
        </p:nvSpPr>
        <p:spPr bwMode="auto">
          <a:xfrm>
            <a:off x="2590800" y="609600"/>
            <a:ext cx="0" cy="5334000"/>
          </a:xfrm>
          <a:prstGeom prst="line">
            <a:avLst/>
          </a:prstGeom>
          <a:noFill/>
          <a:ln w="25400">
            <a:solidFill>
              <a:schemeClr val="tx1"/>
            </a:solidFill>
            <a:round/>
            <a:headEnd type="stealth" w="med" len="lg"/>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60" name="Line 1028"/>
          <p:cNvSpPr>
            <a:spLocks noChangeShapeType="1"/>
          </p:cNvSpPr>
          <p:nvPr/>
        </p:nvSpPr>
        <p:spPr bwMode="auto">
          <a:xfrm>
            <a:off x="2590800" y="5943600"/>
            <a:ext cx="7010400" cy="0"/>
          </a:xfrm>
          <a:prstGeom prst="line">
            <a:avLst/>
          </a:prstGeom>
          <a:noFill/>
          <a:ln w="25400">
            <a:solidFill>
              <a:schemeClr val="tx1"/>
            </a:solidFill>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GB"/>
          </a:p>
        </p:txBody>
      </p:sp>
      <p:sp>
        <p:nvSpPr>
          <p:cNvPr id="19461" name="Rectangle 1029"/>
          <p:cNvSpPr>
            <a:spLocks noChangeArrowheads="1"/>
          </p:cNvSpPr>
          <p:nvPr/>
        </p:nvSpPr>
        <p:spPr bwMode="auto">
          <a:xfrm>
            <a:off x="2270126" y="5897563"/>
            <a:ext cx="384721" cy="400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r>
              <a:rPr lang="en-GB" altLang="en-US" sz="2000">
                <a:latin typeface="Arial" charset="0"/>
              </a:rPr>
              <a:t>O</a:t>
            </a:r>
          </a:p>
        </p:txBody>
      </p:sp>
      <p:sp>
        <p:nvSpPr>
          <p:cNvPr id="19462" name="Rectangle 1030"/>
          <p:cNvSpPr>
            <a:spLocks noChangeArrowheads="1"/>
          </p:cNvSpPr>
          <p:nvPr/>
        </p:nvSpPr>
        <p:spPr bwMode="auto">
          <a:xfrm rot="-5400000">
            <a:off x="620729" y="2967174"/>
            <a:ext cx="2459006"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a:latin typeface="Arial" charset="0"/>
              </a:rPr>
              <a:t>Exchange rate </a:t>
            </a:r>
            <a:r>
              <a:rPr lang="en-GB" altLang="en-US" sz="2200">
                <a:latin typeface="Arial" charset="0"/>
              </a:rPr>
              <a:t>€ / £</a:t>
            </a:r>
          </a:p>
        </p:txBody>
      </p:sp>
      <p:sp>
        <p:nvSpPr>
          <p:cNvPr id="19463" name="Rectangle 1031"/>
          <p:cNvSpPr>
            <a:spLocks noChangeArrowheads="1"/>
          </p:cNvSpPr>
          <p:nvPr/>
        </p:nvSpPr>
        <p:spPr bwMode="auto">
          <a:xfrm>
            <a:off x="5017492" y="6300788"/>
            <a:ext cx="1764907" cy="400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000">
                <a:latin typeface="Arial" charset="0"/>
              </a:rPr>
              <a:t>Quantity of £s</a:t>
            </a:r>
          </a:p>
        </p:txBody>
      </p:sp>
      <p:sp>
        <p:nvSpPr>
          <p:cNvPr id="19464" name="Line 1032"/>
          <p:cNvSpPr>
            <a:spLocks noChangeShapeType="1"/>
          </p:cNvSpPr>
          <p:nvPr/>
        </p:nvSpPr>
        <p:spPr bwMode="auto">
          <a:xfrm>
            <a:off x="3698875" y="1150939"/>
            <a:ext cx="4471988" cy="4471987"/>
          </a:xfrm>
          <a:prstGeom prst="line">
            <a:avLst/>
          </a:prstGeom>
          <a:noFill/>
          <a:ln w="38100">
            <a:solidFill>
              <a:schemeClr val="tx2"/>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65" name="Line 1033"/>
          <p:cNvSpPr>
            <a:spLocks noChangeShapeType="1"/>
          </p:cNvSpPr>
          <p:nvPr/>
        </p:nvSpPr>
        <p:spPr bwMode="auto">
          <a:xfrm flipV="1">
            <a:off x="3205163" y="1116013"/>
            <a:ext cx="4489450" cy="4489450"/>
          </a:xfrm>
          <a:prstGeom prst="line">
            <a:avLst/>
          </a:prstGeom>
          <a:noFill/>
          <a:ln w="38100">
            <a:solidFill>
              <a:srgbClr val="33CCCC"/>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66" name="Rectangle 1034"/>
          <p:cNvSpPr>
            <a:spLocks noChangeArrowheads="1"/>
          </p:cNvSpPr>
          <p:nvPr/>
        </p:nvSpPr>
        <p:spPr bwMode="auto">
          <a:xfrm>
            <a:off x="7593879" y="773114"/>
            <a:ext cx="477695"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200" i="1">
                <a:solidFill>
                  <a:schemeClr val="tx2"/>
                </a:solidFill>
                <a:latin typeface="Arial" charset="0"/>
              </a:rPr>
              <a:t>S</a:t>
            </a:r>
            <a:r>
              <a:rPr lang="en-GB" altLang="en-US" sz="2200" baseline="-25000">
                <a:solidFill>
                  <a:schemeClr val="tx2"/>
                </a:solidFill>
                <a:latin typeface="Arial" charset="0"/>
              </a:rPr>
              <a:t>1</a:t>
            </a:r>
          </a:p>
        </p:txBody>
      </p:sp>
      <p:sp>
        <p:nvSpPr>
          <p:cNvPr id="19467" name="Rectangle 1035"/>
          <p:cNvSpPr>
            <a:spLocks noChangeArrowheads="1"/>
          </p:cNvSpPr>
          <p:nvPr/>
        </p:nvSpPr>
        <p:spPr bwMode="auto">
          <a:xfrm>
            <a:off x="8128789" y="5432426"/>
            <a:ext cx="493725"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200" i="1">
                <a:solidFill>
                  <a:schemeClr val="tx2"/>
                </a:solidFill>
                <a:latin typeface="Arial" charset="0"/>
              </a:rPr>
              <a:t>D</a:t>
            </a:r>
            <a:r>
              <a:rPr lang="en-GB" altLang="en-US" sz="2200" baseline="-25000">
                <a:solidFill>
                  <a:schemeClr val="tx2"/>
                </a:solidFill>
                <a:latin typeface="Arial" charset="0"/>
              </a:rPr>
              <a:t>1</a:t>
            </a:r>
          </a:p>
        </p:txBody>
      </p:sp>
      <p:sp>
        <p:nvSpPr>
          <p:cNvPr id="19468" name="Line 1036"/>
          <p:cNvSpPr>
            <a:spLocks noChangeShapeType="1"/>
          </p:cNvSpPr>
          <p:nvPr/>
        </p:nvSpPr>
        <p:spPr bwMode="auto">
          <a:xfrm flipH="1">
            <a:off x="2609850" y="3140075"/>
            <a:ext cx="3060700" cy="0"/>
          </a:xfrm>
          <a:prstGeom prst="line">
            <a:avLst/>
          </a:prstGeom>
          <a:noFill/>
          <a:ln w="19050">
            <a:solidFill>
              <a:schemeClr val="tx2"/>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69" name="Rectangle 1037"/>
          <p:cNvSpPr>
            <a:spLocks noChangeArrowheads="1"/>
          </p:cNvSpPr>
          <p:nvPr/>
        </p:nvSpPr>
        <p:spPr bwMode="auto">
          <a:xfrm>
            <a:off x="1931718" y="2882900"/>
            <a:ext cx="684483" cy="400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000" i="1">
                <a:solidFill>
                  <a:srgbClr val="CC00CC"/>
                </a:solidFill>
                <a:latin typeface="Arial" charset="0"/>
              </a:rPr>
              <a:t>1.40</a:t>
            </a:r>
            <a:endParaRPr lang="en-GB" altLang="en-US" sz="2000" baseline="-25000">
              <a:solidFill>
                <a:srgbClr val="CC00CC"/>
              </a:solidFill>
              <a:latin typeface="Arial" charset="0"/>
            </a:endParaRPr>
          </a:p>
        </p:txBody>
      </p:sp>
      <p:grpSp>
        <p:nvGrpSpPr>
          <p:cNvPr id="2" name="Group 1038"/>
          <p:cNvGrpSpPr>
            <a:grpSpLocks/>
          </p:cNvGrpSpPr>
          <p:nvPr/>
        </p:nvGrpSpPr>
        <p:grpSpPr bwMode="auto">
          <a:xfrm>
            <a:off x="2865438" y="720726"/>
            <a:ext cx="4291012" cy="4221163"/>
            <a:chOff x="845" y="454"/>
            <a:chExt cx="2703" cy="2659"/>
          </a:xfrm>
        </p:grpSpPr>
        <p:sp>
          <p:nvSpPr>
            <p:cNvPr id="19485" name="Line 1039"/>
            <p:cNvSpPr>
              <a:spLocks noChangeShapeType="1"/>
            </p:cNvSpPr>
            <p:nvPr/>
          </p:nvSpPr>
          <p:spPr bwMode="auto">
            <a:xfrm flipV="1">
              <a:off x="845" y="660"/>
              <a:ext cx="2453" cy="2453"/>
            </a:xfrm>
            <a:prstGeom prst="line">
              <a:avLst/>
            </a:prstGeom>
            <a:noFill/>
            <a:ln w="38100">
              <a:solidFill>
                <a:schemeClr val="accent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86" name="Rectangle 1040"/>
            <p:cNvSpPr>
              <a:spLocks noChangeArrowheads="1"/>
            </p:cNvSpPr>
            <p:nvPr/>
          </p:nvSpPr>
          <p:spPr bwMode="auto">
            <a:xfrm>
              <a:off x="3242" y="454"/>
              <a:ext cx="306" cy="27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200" i="1">
                  <a:solidFill>
                    <a:schemeClr val="accent1"/>
                  </a:solidFill>
                  <a:latin typeface="Arial" charset="0"/>
                </a:rPr>
                <a:t>S</a:t>
              </a:r>
              <a:r>
                <a:rPr lang="en-GB" altLang="en-US" sz="2200" baseline="-25000">
                  <a:solidFill>
                    <a:schemeClr val="accent1"/>
                  </a:solidFill>
                  <a:latin typeface="Arial" charset="0"/>
                </a:rPr>
                <a:t>3</a:t>
              </a:r>
            </a:p>
          </p:txBody>
        </p:sp>
      </p:grpSp>
      <p:grpSp>
        <p:nvGrpSpPr>
          <p:cNvPr id="3" name="Group 1041"/>
          <p:cNvGrpSpPr>
            <a:grpSpLocks/>
          </p:cNvGrpSpPr>
          <p:nvPr/>
        </p:nvGrpSpPr>
        <p:grpSpPr bwMode="auto">
          <a:xfrm>
            <a:off x="4243388" y="725488"/>
            <a:ext cx="4908550" cy="4718050"/>
            <a:chOff x="1713" y="457"/>
            <a:chExt cx="3092" cy="2972"/>
          </a:xfrm>
        </p:grpSpPr>
        <p:sp>
          <p:nvSpPr>
            <p:cNvPr id="19483" name="Line 1042"/>
            <p:cNvSpPr>
              <a:spLocks noChangeShapeType="1"/>
            </p:cNvSpPr>
            <p:nvPr/>
          </p:nvSpPr>
          <p:spPr bwMode="auto">
            <a:xfrm>
              <a:off x="1713" y="457"/>
              <a:ext cx="2817" cy="2817"/>
            </a:xfrm>
            <a:prstGeom prst="line">
              <a:avLst/>
            </a:prstGeom>
            <a:noFill/>
            <a:ln w="38100">
              <a:solidFill>
                <a:srgbClr val="00008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84" name="Rectangle 1043"/>
            <p:cNvSpPr>
              <a:spLocks noChangeArrowheads="1"/>
            </p:cNvSpPr>
            <p:nvPr/>
          </p:nvSpPr>
          <p:spPr bwMode="auto">
            <a:xfrm>
              <a:off x="4489" y="3154"/>
              <a:ext cx="316" cy="275"/>
            </a:xfrm>
            <a:prstGeom prst="rect">
              <a:avLst/>
            </a:prstGeom>
            <a:noFill/>
            <a:ln w="952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2200" i="1">
                  <a:solidFill>
                    <a:schemeClr val="accent2"/>
                  </a:solidFill>
                  <a:latin typeface="Arial" charset="0"/>
                </a:rPr>
                <a:t>D</a:t>
              </a:r>
              <a:r>
                <a:rPr lang="en-GB" altLang="en-US" sz="2200" baseline="-25000">
                  <a:solidFill>
                    <a:schemeClr val="accent2"/>
                  </a:solidFill>
                  <a:latin typeface="Arial" charset="0"/>
                </a:rPr>
                <a:t>3</a:t>
              </a:r>
            </a:p>
          </p:txBody>
        </p:sp>
      </p:grpSp>
      <p:grpSp>
        <p:nvGrpSpPr>
          <p:cNvPr id="4" name="Group 1044"/>
          <p:cNvGrpSpPr>
            <a:grpSpLocks/>
          </p:cNvGrpSpPr>
          <p:nvPr/>
        </p:nvGrpSpPr>
        <p:grpSpPr bwMode="auto">
          <a:xfrm>
            <a:off x="1928813" y="1946275"/>
            <a:ext cx="3706812" cy="406400"/>
            <a:chOff x="255" y="1226"/>
            <a:chExt cx="2335" cy="256"/>
          </a:xfrm>
        </p:grpSpPr>
        <p:sp>
          <p:nvSpPr>
            <p:cNvPr id="19481" name="Line 1045"/>
            <p:cNvSpPr>
              <a:spLocks noChangeShapeType="1"/>
            </p:cNvSpPr>
            <p:nvPr/>
          </p:nvSpPr>
          <p:spPr bwMode="auto">
            <a:xfrm flipH="1">
              <a:off x="662" y="1356"/>
              <a:ext cx="1928" cy="0"/>
            </a:xfrm>
            <a:prstGeom prst="line">
              <a:avLst/>
            </a:prstGeom>
            <a:noFill/>
            <a:ln w="19050">
              <a:solidFill>
                <a:srgbClr val="800080"/>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82" name="Rectangle 1046"/>
            <p:cNvSpPr>
              <a:spLocks noChangeArrowheads="1"/>
            </p:cNvSpPr>
            <p:nvPr/>
          </p:nvSpPr>
          <p:spPr bwMode="auto">
            <a:xfrm>
              <a:off x="255" y="1226"/>
              <a:ext cx="433" cy="256"/>
            </a:xfrm>
            <a:prstGeom prst="rect">
              <a:avLst/>
            </a:prstGeom>
            <a:noFill/>
            <a:ln w="9525">
              <a:solidFill>
                <a:srgbClr val="800080"/>
              </a:solidFill>
              <a:miter lim="800000"/>
              <a:headEnd/>
              <a:tailEnd/>
            </a:ln>
            <a:extLst>
              <a:ext uri="{909E8E84-426E-40DD-AFC4-6F175D3DCCD1}">
                <a14:hiddenFill xmlns:a14="http://schemas.microsoft.com/office/drawing/2010/main">
                  <a:solidFill>
                    <a:srgbClr val="FFFFFF"/>
                  </a:solidFill>
                </a14:hiddenFill>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000" i="1">
                  <a:solidFill>
                    <a:srgbClr val="CC00CC"/>
                  </a:solidFill>
                  <a:latin typeface="Arial" charset="0"/>
                </a:rPr>
                <a:t>1.47</a:t>
              </a:r>
              <a:endParaRPr lang="en-GB" altLang="en-US" sz="2000" baseline="-25000">
                <a:solidFill>
                  <a:srgbClr val="CC00CC"/>
                </a:solidFill>
                <a:latin typeface="Arial" charset="0"/>
              </a:endParaRPr>
            </a:p>
          </p:txBody>
        </p:sp>
      </p:grpSp>
      <p:sp>
        <p:nvSpPr>
          <p:cNvPr id="19473" name="Oval 1047"/>
          <p:cNvSpPr>
            <a:spLocks noChangeArrowheads="1"/>
          </p:cNvSpPr>
          <p:nvPr/>
        </p:nvSpPr>
        <p:spPr bwMode="auto">
          <a:xfrm>
            <a:off x="5634038" y="3100388"/>
            <a:ext cx="93662" cy="93662"/>
          </a:xfrm>
          <a:prstGeom prst="ellipse">
            <a:avLst/>
          </a:prstGeom>
          <a:solidFill>
            <a:srgbClr val="CCECFF"/>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21528" name="Oval 1048"/>
          <p:cNvSpPr>
            <a:spLocks noChangeArrowheads="1"/>
          </p:cNvSpPr>
          <p:nvPr/>
        </p:nvSpPr>
        <p:spPr bwMode="auto">
          <a:xfrm>
            <a:off x="5616576" y="2097088"/>
            <a:ext cx="93663" cy="93662"/>
          </a:xfrm>
          <a:prstGeom prst="ellipse">
            <a:avLst/>
          </a:prstGeom>
          <a:solidFill>
            <a:srgbClr val="99FF99"/>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pSp>
        <p:nvGrpSpPr>
          <p:cNvPr id="5" name="Group 1049"/>
          <p:cNvGrpSpPr>
            <a:grpSpLocks/>
          </p:cNvGrpSpPr>
          <p:nvPr/>
        </p:nvGrpSpPr>
        <p:grpSpPr bwMode="auto">
          <a:xfrm>
            <a:off x="2813050" y="2239963"/>
            <a:ext cx="1835150" cy="900112"/>
            <a:chOff x="812" y="1411"/>
            <a:chExt cx="1156" cy="567"/>
          </a:xfrm>
        </p:grpSpPr>
        <p:sp>
          <p:nvSpPr>
            <p:cNvPr id="19478" name="Line 1050"/>
            <p:cNvSpPr>
              <a:spLocks noChangeShapeType="1"/>
            </p:cNvSpPr>
            <p:nvPr/>
          </p:nvSpPr>
          <p:spPr bwMode="auto">
            <a:xfrm>
              <a:off x="812" y="1411"/>
              <a:ext cx="0" cy="567"/>
            </a:xfrm>
            <a:prstGeom prst="line">
              <a:avLst/>
            </a:prstGeom>
            <a:noFill/>
            <a:ln w="19050">
              <a:solidFill>
                <a:schemeClr val="hlink"/>
              </a:solidFill>
              <a:round/>
              <a:headEnd type="stealth" w="med" len="lg"/>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79" name="AutoShape 1051" descr="Parchment"/>
            <p:cNvSpPr>
              <a:spLocks noChangeArrowheads="1"/>
            </p:cNvSpPr>
            <p:nvPr/>
          </p:nvSpPr>
          <p:spPr bwMode="auto">
            <a:xfrm>
              <a:off x="881" y="1511"/>
              <a:ext cx="1087" cy="347"/>
            </a:xfrm>
            <a:prstGeom prst="roundRect">
              <a:avLst>
                <a:gd name="adj" fmla="val 12495"/>
              </a:avLst>
            </a:prstGeom>
            <a:blipFill dpi="0" rotWithShape="0">
              <a:blip r:embed="rId3"/>
              <a:srcRect/>
              <a:tile tx="0" ty="0" sx="100000" sy="100000" flip="none" algn="tl"/>
            </a:blipFill>
            <a:ln w="28575">
              <a:solidFill>
                <a:srgbClr val="0000FF"/>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9480" name="Rectangle 1052"/>
            <p:cNvSpPr>
              <a:spLocks noChangeArrowheads="1"/>
            </p:cNvSpPr>
            <p:nvPr/>
          </p:nvSpPr>
          <p:spPr bwMode="auto">
            <a:xfrm>
              <a:off x="903" y="1548"/>
              <a:ext cx="10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000">
                  <a:solidFill>
                    <a:srgbClr val="CC00CC"/>
                  </a:solidFill>
                  <a:latin typeface="Arial" charset="0"/>
                </a:rPr>
                <a:t>Appreciation</a:t>
              </a:r>
            </a:p>
          </p:txBody>
        </p:sp>
      </p:grpSp>
      <p:sp>
        <p:nvSpPr>
          <p:cNvPr id="21533" name="Rectangle 1053"/>
          <p:cNvSpPr>
            <a:spLocks noGrp="1" noChangeArrowheads="1"/>
          </p:cNvSpPr>
          <p:nvPr>
            <p:ph type="title"/>
          </p:nvPr>
        </p:nvSpPr>
        <p:spPr>
          <a:xfrm>
            <a:off x="1524000" y="0"/>
            <a:ext cx="9144000" cy="617538"/>
          </a:xfrm>
          <a:effectLst>
            <a:outerShdw dist="17961" dir="2700000" algn="ctr" rotWithShape="0">
              <a:schemeClr val="bg2"/>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700">
                <a:solidFill>
                  <a:srgbClr val="CC00CC"/>
                </a:solidFill>
              </a:rPr>
              <a:t>Appreciation of a currency</a:t>
            </a:r>
          </a:p>
        </p:txBody>
      </p:sp>
      <p:sp>
        <p:nvSpPr>
          <p:cNvPr id="21535" name="AutoShape 1055"/>
          <p:cNvSpPr>
            <a:spLocks noChangeArrowheads="1"/>
          </p:cNvSpPr>
          <p:nvPr/>
        </p:nvSpPr>
        <p:spPr bwMode="auto">
          <a:xfrm>
            <a:off x="4451351" y="5002213"/>
            <a:ext cx="4321175" cy="1027112"/>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A fall in supply of sterling and/or</a:t>
            </a:r>
            <a:br>
              <a:rPr lang="en-GB" altLang="en-US" sz="1800">
                <a:latin typeface="Arial" charset="0"/>
              </a:rPr>
            </a:br>
            <a:r>
              <a:rPr lang="en-GB" altLang="en-US" sz="1800">
                <a:latin typeface="Arial" charset="0"/>
              </a:rPr>
              <a:t> a rise in demand causes an appreciation</a:t>
            </a:r>
            <a:endParaRPr lang="en-GB" altLang="en-US" sz="1800" noProof="1">
              <a:latin typeface="Arial" charset="0"/>
            </a:endParaRPr>
          </a:p>
        </p:txBody>
      </p:sp>
    </p:spTree>
    <p:extLst>
      <p:ext uri="{BB962C8B-B14F-4D97-AF65-F5344CB8AC3E}">
        <p14:creationId xmlns:p14="http://schemas.microsoft.com/office/powerpoint/2010/main" val="4266238292"/>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21535"/>
                                        </p:tgtEl>
                                        <p:attrNameLst>
                                          <p:attrName>style.visibility</p:attrName>
                                        </p:attrNameLst>
                                      </p:cBhvr>
                                      <p:to>
                                        <p:strVal val="visible"/>
                                      </p:to>
                                    </p:set>
                                    <p:anim calcmode="lin" valueType="num">
                                      <p:cBhvr>
                                        <p:cTn id="12" dur="500" fill="hold"/>
                                        <p:tgtEl>
                                          <p:spTgt spid="21535"/>
                                        </p:tgtEl>
                                        <p:attrNameLst>
                                          <p:attrName>ppt_w</p:attrName>
                                        </p:attrNameLst>
                                      </p:cBhvr>
                                      <p:tavLst>
                                        <p:tav tm="0">
                                          <p:val>
                                            <p:fltVal val="0"/>
                                          </p:val>
                                        </p:tav>
                                        <p:tav tm="100000">
                                          <p:val>
                                            <p:strVal val="#ppt_w"/>
                                          </p:val>
                                        </p:tav>
                                      </p:tavLst>
                                    </p:anim>
                                    <p:anim calcmode="lin" valueType="num">
                                      <p:cBhvr>
                                        <p:cTn id="13" dur="500" fill="hold"/>
                                        <p:tgtEl>
                                          <p:spTgt spid="21535"/>
                                        </p:tgtEl>
                                        <p:attrNameLst>
                                          <p:attrName>ppt_h</p:attrName>
                                        </p:attrNameLst>
                                      </p:cBhvr>
                                      <p:tavLst>
                                        <p:tav tm="0">
                                          <p:val>
                                            <p:strVal val="#ppt_h"/>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left)">
                                      <p:cBhvr>
                                        <p:cTn id="18" dur="500"/>
                                        <p:tgtEl>
                                          <p:spTgt spid="2"/>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21528"/>
                                        </p:tgtEl>
                                        <p:attrNameLst>
                                          <p:attrName>style.visibility</p:attrName>
                                        </p:attrNameLst>
                                      </p:cBhvr>
                                      <p:to>
                                        <p:strVal val="visible"/>
                                      </p:to>
                                    </p:set>
                                    <p:anim calcmode="lin" valueType="num">
                                      <p:cBhvr>
                                        <p:cTn id="23" dur="1000" fill="hold"/>
                                        <p:tgtEl>
                                          <p:spTgt spid="21528"/>
                                        </p:tgtEl>
                                        <p:attrNameLst>
                                          <p:attrName>ppt_w</p:attrName>
                                        </p:attrNameLst>
                                      </p:cBhvr>
                                      <p:tavLst>
                                        <p:tav tm="0">
                                          <p:val>
                                            <p:fltVal val="0"/>
                                          </p:val>
                                        </p:tav>
                                        <p:tav tm="100000">
                                          <p:val>
                                            <p:strVal val="#ppt_w"/>
                                          </p:val>
                                        </p:tav>
                                      </p:tavLst>
                                    </p:anim>
                                    <p:anim calcmode="lin" valueType="num">
                                      <p:cBhvr>
                                        <p:cTn id="24" dur="1000" fill="hold"/>
                                        <p:tgtEl>
                                          <p:spTgt spid="21528"/>
                                        </p:tgtEl>
                                        <p:attrNameLst>
                                          <p:attrName>ppt_h</p:attrName>
                                        </p:attrNameLst>
                                      </p:cBhvr>
                                      <p:tavLst>
                                        <p:tav tm="0">
                                          <p:val>
                                            <p:fltVal val="0"/>
                                          </p:val>
                                        </p:tav>
                                        <p:tav tm="100000">
                                          <p:val>
                                            <p:strVal val="#ppt_h"/>
                                          </p:val>
                                        </p:tav>
                                      </p:tavLst>
                                    </p:anim>
                                    <p:anim calcmode="lin" valueType="num">
                                      <p:cBhvr>
                                        <p:cTn id="25" dur="1000" fill="hold"/>
                                        <p:tgtEl>
                                          <p:spTgt spid="21528"/>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2152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2"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right)">
                                      <p:cBhvr>
                                        <p:cTn id="31" dur="500"/>
                                        <p:tgtEl>
                                          <p:spTgt spid="4"/>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dissolve">
                                      <p:cBhvr>
                                        <p:cTn id="3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28" grpId="0" animBg="1"/>
      <p:bldP spid="21535"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2"/>
          <p:cNvSpPr>
            <a:spLocks noChangeArrowheads="1"/>
          </p:cNvSpPr>
          <p:nvPr/>
        </p:nvSpPr>
        <p:spPr bwMode="auto">
          <a:xfrm>
            <a:off x="2714626" y="3174852"/>
            <a:ext cx="7815263" cy="463846"/>
          </a:xfrm>
          <a:prstGeom prst="rect">
            <a:avLst/>
          </a:prstGeom>
          <a:solidFill>
            <a:schemeClr val="bg1"/>
          </a:solidFill>
          <a:ln>
            <a:noFill/>
          </a:ln>
          <a:extLst>
            <a:ext uri="{91240B29-F687-4F45-9708-019B960494DF}">
              <a14:hiddenLine xmlns:a14="http://schemas.microsoft.com/office/drawing/2010/main" w="25400">
                <a:solidFill>
                  <a:srgbClr val="000000"/>
                </a:solidFill>
                <a:miter lim="800000"/>
                <a:headEnd type="none" w="sm" len="sm"/>
                <a:tailEnd type="none" w="sm" len="med"/>
              </a14:hiddenLine>
            </a:ext>
          </a:extLst>
        </p:spPr>
        <p:txBody>
          <a:bodyPr lIns="90000" tIns="46800" rIns="90000" bIns="46800" anchor="ct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3077" name="Rectangle 3"/>
          <p:cNvSpPr>
            <a:spLocks noChangeArrowheads="1"/>
          </p:cNvSpPr>
          <p:nvPr/>
        </p:nvSpPr>
        <p:spPr bwMode="auto">
          <a:xfrm rot="16200000">
            <a:off x="1375980" y="3202919"/>
            <a:ext cx="735779"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 / £</a:t>
            </a:r>
          </a:p>
        </p:txBody>
      </p:sp>
      <p:graphicFrame>
        <p:nvGraphicFramePr>
          <p:cNvPr id="3074" name="Object 2"/>
          <p:cNvGraphicFramePr>
            <a:graphicFrameLocks/>
          </p:cNvGraphicFramePr>
          <p:nvPr/>
        </p:nvGraphicFramePr>
        <p:xfrm>
          <a:off x="1963738" y="633413"/>
          <a:ext cx="8704262" cy="6208712"/>
        </p:xfrm>
        <a:graphic>
          <a:graphicData uri="http://schemas.openxmlformats.org/presentationml/2006/ole">
            <mc:AlternateContent xmlns:mc="http://schemas.openxmlformats.org/markup-compatibility/2006">
              <mc:Choice xmlns:v="urn:schemas-microsoft-com:vml" Requires="v">
                <p:oleObj spid="_x0000_s3074" name="Chart" r:id="rId4" imgW="7457961" imgH="5334063" progId="MSGraph.Chart.8">
                  <p:embed followColorScheme="full"/>
                </p:oleObj>
              </mc:Choice>
              <mc:Fallback>
                <p:oleObj name="Chart" r:id="rId4" imgW="7457961" imgH="5334063" progId="MSGraph.Chart.8">
                  <p:embed followColorScheme="full"/>
                  <p:pic>
                    <p:nvPicPr>
                      <p:cNvPr id="3074" name="Object 2"/>
                      <p:cNvPicPr>
                        <a:picLocks noChangeArrowheads="1"/>
                      </p:cNvPicPr>
                      <p:nvPr/>
                    </p:nvPicPr>
                    <p:blipFill>
                      <a:blip r:embed="rId5"/>
                      <a:srcRect t="4663"/>
                      <a:stretch>
                        <a:fillRect/>
                      </a:stretch>
                    </p:blipFill>
                    <p:spPr bwMode="auto">
                      <a:xfrm>
                        <a:off x="1963738" y="633413"/>
                        <a:ext cx="8704262" cy="620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8" name="Rectangle 5"/>
          <p:cNvSpPr>
            <a:spLocks noChangeArrowheads="1"/>
          </p:cNvSpPr>
          <p:nvPr/>
        </p:nvSpPr>
        <p:spPr bwMode="auto">
          <a:xfrm>
            <a:off x="9187148" y="6200776"/>
            <a:ext cx="955390"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Q of £</a:t>
            </a:r>
          </a:p>
        </p:txBody>
      </p:sp>
      <p:sp>
        <p:nvSpPr>
          <p:cNvPr id="3079" name="Line 6"/>
          <p:cNvSpPr>
            <a:spLocks noChangeShapeType="1"/>
          </p:cNvSpPr>
          <p:nvPr/>
        </p:nvSpPr>
        <p:spPr bwMode="auto">
          <a:xfrm>
            <a:off x="2671764" y="2786064"/>
            <a:ext cx="3963987" cy="1587"/>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3080" name="Oval 7"/>
          <p:cNvSpPr>
            <a:spLocks noChangeArrowheads="1"/>
          </p:cNvSpPr>
          <p:nvPr/>
        </p:nvSpPr>
        <p:spPr bwMode="auto">
          <a:xfrm>
            <a:off x="6572251" y="2744788"/>
            <a:ext cx="111125" cy="107950"/>
          </a:xfrm>
          <a:prstGeom prst="ellipse">
            <a:avLst/>
          </a:prstGeom>
          <a:solidFill>
            <a:srgbClr val="C0C0C0"/>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3081" name="Rectangle 8"/>
          <p:cNvSpPr>
            <a:spLocks noChangeArrowheads="1"/>
          </p:cNvSpPr>
          <p:nvPr/>
        </p:nvSpPr>
        <p:spPr bwMode="auto">
          <a:xfrm>
            <a:off x="9374067" y="747714"/>
            <a:ext cx="504946"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S</a:t>
            </a:r>
            <a:r>
              <a:rPr lang="en-GB" altLang="en-US" baseline="-25000">
                <a:solidFill>
                  <a:srgbClr val="000099"/>
                </a:solidFill>
                <a:latin typeface="Arial" charset="0"/>
              </a:rPr>
              <a:t>1</a:t>
            </a:r>
          </a:p>
        </p:txBody>
      </p:sp>
      <p:sp>
        <p:nvSpPr>
          <p:cNvPr id="3082" name="Rectangle 9"/>
          <p:cNvSpPr>
            <a:spLocks noChangeArrowheads="1"/>
          </p:cNvSpPr>
          <p:nvPr/>
        </p:nvSpPr>
        <p:spPr bwMode="auto">
          <a:xfrm>
            <a:off x="9435810" y="4206876"/>
            <a:ext cx="522579"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D</a:t>
            </a:r>
            <a:r>
              <a:rPr lang="en-GB" altLang="en-US" baseline="-25000">
                <a:solidFill>
                  <a:srgbClr val="000099"/>
                </a:solidFill>
                <a:latin typeface="Arial" charset="0"/>
              </a:rPr>
              <a:t>1</a:t>
            </a:r>
          </a:p>
        </p:txBody>
      </p:sp>
      <p:sp>
        <p:nvSpPr>
          <p:cNvPr id="14346" name="AutoShape 10"/>
          <p:cNvSpPr>
            <a:spLocks noChangeArrowheads="1"/>
          </p:cNvSpPr>
          <p:nvPr/>
        </p:nvSpPr>
        <p:spPr bwMode="auto">
          <a:xfrm>
            <a:off x="4451351" y="5154614"/>
            <a:ext cx="4321175" cy="720725"/>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A rise in supply of sterling and/or</a:t>
            </a:r>
            <a:br>
              <a:rPr lang="en-GB" altLang="en-US" sz="1800">
                <a:latin typeface="Arial" charset="0"/>
              </a:rPr>
            </a:br>
            <a:r>
              <a:rPr lang="en-GB" altLang="en-US" sz="1800">
                <a:latin typeface="Arial" charset="0"/>
              </a:rPr>
              <a:t> a fall in demand causes a depreciation</a:t>
            </a:r>
            <a:endParaRPr lang="en-GB" altLang="en-US" sz="1800" noProof="1">
              <a:latin typeface="Arial" charset="0"/>
            </a:endParaRPr>
          </a:p>
        </p:txBody>
      </p:sp>
      <p:sp>
        <p:nvSpPr>
          <p:cNvPr id="14347" name="AutoShape 11"/>
          <p:cNvSpPr>
            <a:spLocks noChangeArrowheads="1"/>
          </p:cNvSpPr>
          <p:nvPr/>
        </p:nvSpPr>
        <p:spPr bwMode="auto">
          <a:xfrm>
            <a:off x="7351713" y="2306639"/>
            <a:ext cx="1162050" cy="122237"/>
          </a:xfrm>
          <a:prstGeom prst="rightArrow">
            <a:avLst>
              <a:gd name="adj1" fmla="val 50000"/>
              <a:gd name="adj2" fmla="val 237663"/>
            </a:avLst>
          </a:prstGeom>
          <a:gradFill rotWithShape="0">
            <a:gsLst>
              <a:gs pos="0">
                <a:srgbClr val="003399"/>
              </a:gs>
              <a:gs pos="100000">
                <a:srgbClr val="FF0000"/>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4348" name="AutoShape 12"/>
          <p:cNvSpPr>
            <a:spLocks noChangeArrowheads="1"/>
          </p:cNvSpPr>
          <p:nvPr/>
        </p:nvSpPr>
        <p:spPr bwMode="auto">
          <a:xfrm>
            <a:off x="7932739" y="4195764"/>
            <a:ext cx="1144587" cy="130175"/>
          </a:xfrm>
          <a:prstGeom prst="leftArrow">
            <a:avLst>
              <a:gd name="adj1" fmla="val 50000"/>
              <a:gd name="adj2" fmla="val 219817"/>
            </a:avLst>
          </a:prstGeom>
          <a:gradFill rotWithShape="0">
            <a:gsLst>
              <a:gs pos="0">
                <a:srgbClr val="FF0000"/>
              </a:gs>
              <a:gs pos="100000">
                <a:srgbClr val="003399"/>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4349" name="Rectangle 13"/>
          <p:cNvSpPr>
            <a:spLocks noGrp="1" noChangeArrowheads="1"/>
          </p:cNvSpPr>
          <p:nvPr>
            <p:ph type="title"/>
          </p:nvPr>
        </p:nvSpPr>
        <p:spPr>
          <a:xfrm>
            <a:off x="1524000" y="0"/>
            <a:ext cx="9144000" cy="623888"/>
          </a:xfrm>
          <a:effectLst>
            <a:outerShdw dist="17961" dir="2700000" algn="ctr" rotWithShape="0">
              <a:schemeClr val="bg2"/>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500">
                <a:solidFill>
                  <a:srgbClr val="660066"/>
                </a:solidFill>
              </a:rPr>
              <a:t>Depreciation of a currency</a:t>
            </a:r>
          </a:p>
        </p:txBody>
      </p:sp>
    </p:spTree>
    <p:extLst>
      <p:ext uri="{BB962C8B-B14F-4D97-AF65-F5344CB8AC3E}">
        <p14:creationId xmlns:p14="http://schemas.microsoft.com/office/powerpoint/2010/main" val="2335598597"/>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4346"/>
                                        </p:tgtEl>
                                        <p:attrNameLst>
                                          <p:attrName>style.visibility</p:attrName>
                                        </p:attrNameLst>
                                      </p:cBhvr>
                                      <p:to>
                                        <p:strVal val="visible"/>
                                      </p:to>
                                    </p:set>
                                    <p:anim calcmode="lin" valueType="num">
                                      <p:cBhvr>
                                        <p:cTn id="7" dur="500" fill="hold"/>
                                        <p:tgtEl>
                                          <p:spTgt spid="14346"/>
                                        </p:tgtEl>
                                        <p:attrNameLst>
                                          <p:attrName>ppt_w</p:attrName>
                                        </p:attrNameLst>
                                      </p:cBhvr>
                                      <p:tavLst>
                                        <p:tav tm="0">
                                          <p:val>
                                            <p:fltVal val="0"/>
                                          </p:val>
                                        </p:tav>
                                        <p:tav tm="100000">
                                          <p:val>
                                            <p:strVal val="#ppt_w"/>
                                          </p:val>
                                        </p:tav>
                                      </p:tavLst>
                                    </p:anim>
                                    <p:anim calcmode="lin" valueType="num">
                                      <p:cBhvr>
                                        <p:cTn id="8" dur="500" fill="hold"/>
                                        <p:tgtEl>
                                          <p:spTgt spid="14346"/>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8" fill="hold" grpId="0" nodeType="clickEffect">
                                  <p:stCondLst>
                                    <p:cond delay="0"/>
                                  </p:stCondLst>
                                  <p:childTnLst>
                                    <p:set>
                                      <p:cBhvr>
                                        <p:cTn id="12" dur="1" fill="hold">
                                          <p:stCondLst>
                                            <p:cond delay="0"/>
                                          </p:stCondLst>
                                        </p:cTn>
                                        <p:tgtEl>
                                          <p:spTgt spid="14347"/>
                                        </p:tgtEl>
                                        <p:attrNameLst>
                                          <p:attrName>style.visibility</p:attrName>
                                        </p:attrNameLst>
                                      </p:cBhvr>
                                      <p:to>
                                        <p:strVal val="visible"/>
                                      </p:to>
                                    </p:set>
                                    <p:anim calcmode="lin" valueType="num">
                                      <p:cBhvr>
                                        <p:cTn id="13" dur="500" fill="hold"/>
                                        <p:tgtEl>
                                          <p:spTgt spid="14347"/>
                                        </p:tgtEl>
                                        <p:attrNameLst>
                                          <p:attrName>ppt_x</p:attrName>
                                        </p:attrNameLst>
                                      </p:cBhvr>
                                      <p:tavLst>
                                        <p:tav tm="0">
                                          <p:val>
                                            <p:strVal val="#ppt_x-#ppt_w/2"/>
                                          </p:val>
                                        </p:tav>
                                        <p:tav tm="100000">
                                          <p:val>
                                            <p:strVal val="#ppt_x"/>
                                          </p:val>
                                        </p:tav>
                                      </p:tavLst>
                                    </p:anim>
                                    <p:anim calcmode="lin" valueType="num">
                                      <p:cBhvr>
                                        <p:cTn id="14" dur="500" fill="hold"/>
                                        <p:tgtEl>
                                          <p:spTgt spid="14347"/>
                                        </p:tgtEl>
                                        <p:attrNameLst>
                                          <p:attrName>ppt_y</p:attrName>
                                        </p:attrNameLst>
                                      </p:cBhvr>
                                      <p:tavLst>
                                        <p:tav tm="0">
                                          <p:val>
                                            <p:strVal val="#ppt_y"/>
                                          </p:val>
                                        </p:tav>
                                        <p:tav tm="100000">
                                          <p:val>
                                            <p:strVal val="#ppt_y"/>
                                          </p:val>
                                        </p:tav>
                                      </p:tavLst>
                                    </p:anim>
                                    <p:anim calcmode="lin" valueType="num">
                                      <p:cBhvr>
                                        <p:cTn id="15" dur="500" fill="hold"/>
                                        <p:tgtEl>
                                          <p:spTgt spid="14347"/>
                                        </p:tgtEl>
                                        <p:attrNameLst>
                                          <p:attrName>ppt_w</p:attrName>
                                        </p:attrNameLst>
                                      </p:cBhvr>
                                      <p:tavLst>
                                        <p:tav tm="0">
                                          <p:val>
                                            <p:fltVal val="0"/>
                                          </p:val>
                                        </p:tav>
                                        <p:tav tm="100000">
                                          <p:val>
                                            <p:strVal val="#ppt_w"/>
                                          </p:val>
                                        </p:tav>
                                      </p:tavLst>
                                    </p:anim>
                                    <p:anim calcmode="lin" valueType="num">
                                      <p:cBhvr>
                                        <p:cTn id="16" dur="500" fill="hold"/>
                                        <p:tgtEl>
                                          <p:spTgt spid="14347"/>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2" fill="hold" grpId="0" nodeType="clickEffect">
                                  <p:stCondLst>
                                    <p:cond delay="0"/>
                                  </p:stCondLst>
                                  <p:childTnLst>
                                    <p:set>
                                      <p:cBhvr>
                                        <p:cTn id="20" dur="1" fill="hold">
                                          <p:stCondLst>
                                            <p:cond delay="0"/>
                                          </p:stCondLst>
                                        </p:cTn>
                                        <p:tgtEl>
                                          <p:spTgt spid="14348"/>
                                        </p:tgtEl>
                                        <p:attrNameLst>
                                          <p:attrName>style.visibility</p:attrName>
                                        </p:attrNameLst>
                                      </p:cBhvr>
                                      <p:to>
                                        <p:strVal val="visible"/>
                                      </p:to>
                                    </p:set>
                                    <p:anim calcmode="lin" valueType="num">
                                      <p:cBhvr>
                                        <p:cTn id="21" dur="500" fill="hold"/>
                                        <p:tgtEl>
                                          <p:spTgt spid="14348"/>
                                        </p:tgtEl>
                                        <p:attrNameLst>
                                          <p:attrName>ppt_x</p:attrName>
                                        </p:attrNameLst>
                                      </p:cBhvr>
                                      <p:tavLst>
                                        <p:tav tm="0">
                                          <p:val>
                                            <p:strVal val="#ppt_x+#ppt_w/2"/>
                                          </p:val>
                                        </p:tav>
                                        <p:tav tm="100000">
                                          <p:val>
                                            <p:strVal val="#ppt_x"/>
                                          </p:val>
                                        </p:tav>
                                      </p:tavLst>
                                    </p:anim>
                                    <p:anim calcmode="lin" valueType="num">
                                      <p:cBhvr>
                                        <p:cTn id="22" dur="500" fill="hold"/>
                                        <p:tgtEl>
                                          <p:spTgt spid="14348"/>
                                        </p:tgtEl>
                                        <p:attrNameLst>
                                          <p:attrName>ppt_y</p:attrName>
                                        </p:attrNameLst>
                                      </p:cBhvr>
                                      <p:tavLst>
                                        <p:tav tm="0">
                                          <p:val>
                                            <p:strVal val="#ppt_y"/>
                                          </p:val>
                                        </p:tav>
                                        <p:tav tm="100000">
                                          <p:val>
                                            <p:strVal val="#ppt_y"/>
                                          </p:val>
                                        </p:tav>
                                      </p:tavLst>
                                    </p:anim>
                                    <p:anim calcmode="lin" valueType="num">
                                      <p:cBhvr>
                                        <p:cTn id="23" dur="500" fill="hold"/>
                                        <p:tgtEl>
                                          <p:spTgt spid="14348"/>
                                        </p:tgtEl>
                                        <p:attrNameLst>
                                          <p:attrName>ppt_w</p:attrName>
                                        </p:attrNameLst>
                                      </p:cBhvr>
                                      <p:tavLst>
                                        <p:tav tm="0">
                                          <p:val>
                                            <p:fltVal val="0"/>
                                          </p:val>
                                        </p:tav>
                                        <p:tav tm="100000">
                                          <p:val>
                                            <p:strVal val="#ppt_w"/>
                                          </p:val>
                                        </p:tav>
                                      </p:tavLst>
                                    </p:anim>
                                    <p:anim calcmode="lin" valueType="num">
                                      <p:cBhvr>
                                        <p:cTn id="24" dur="500" fill="hold"/>
                                        <p:tgtEl>
                                          <p:spTgt spid="1434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6" grpId="0" animBg="1" autoUpdateAnimBg="0"/>
      <p:bldP spid="14347" grpId="0" animBg="1"/>
      <p:bldP spid="1434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2"/>
          <p:cNvSpPr>
            <a:spLocks noChangeArrowheads="1"/>
          </p:cNvSpPr>
          <p:nvPr/>
        </p:nvSpPr>
        <p:spPr bwMode="auto">
          <a:xfrm>
            <a:off x="2714626" y="3170883"/>
            <a:ext cx="7815263" cy="463846"/>
          </a:xfrm>
          <a:prstGeom prst="rect">
            <a:avLst/>
          </a:prstGeom>
          <a:solidFill>
            <a:schemeClr val="bg1"/>
          </a:solidFill>
          <a:ln>
            <a:noFill/>
          </a:ln>
          <a:extLst>
            <a:ext uri="{91240B29-F687-4F45-9708-019B960494DF}">
              <a14:hiddenLine xmlns:a14="http://schemas.microsoft.com/office/drawing/2010/main" w="25400">
                <a:solidFill>
                  <a:srgbClr val="000000"/>
                </a:solidFill>
                <a:miter lim="800000"/>
                <a:headEnd type="none" w="sm" len="sm"/>
                <a:tailEnd type="none" w="sm" len="med"/>
              </a14:hiddenLine>
            </a:ext>
          </a:extLst>
        </p:spPr>
        <p:txBody>
          <a:bodyPr lIns="90000" tIns="46800" rIns="90000" bIns="46800" anchor="ct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aphicFrame>
        <p:nvGraphicFramePr>
          <p:cNvPr id="4098" name="Object 2"/>
          <p:cNvGraphicFramePr>
            <a:graphicFrameLocks/>
          </p:cNvGraphicFramePr>
          <p:nvPr/>
        </p:nvGraphicFramePr>
        <p:xfrm>
          <a:off x="1963738" y="633413"/>
          <a:ext cx="8704262" cy="6208712"/>
        </p:xfrm>
        <a:graphic>
          <a:graphicData uri="http://schemas.openxmlformats.org/presentationml/2006/ole">
            <mc:AlternateContent xmlns:mc="http://schemas.openxmlformats.org/markup-compatibility/2006">
              <mc:Choice xmlns:v="urn:schemas-microsoft-com:vml" Requires="v">
                <p:oleObj spid="_x0000_s4098" name="Chart" r:id="rId4" imgW="7457961" imgH="5334063" progId="MSGraph.Chart.8">
                  <p:embed followColorScheme="full"/>
                </p:oleObj>
              </mc:Choice>
              <mc:Fallback>
                <p:oleObj name="Chart" r:id="rId4" imgW="7457961" imgH="5334063" progId="MSGraph.Chart.8">
                  <p:embed followColorScheme="full"/>
                  <p:pic>
                    <p:nvPicPr>
                      <p:cNvPr id="4098" name="Object 2"/>
                      <p:cNvPicPr>
                        <a:picLocks noChangeArrowheads="1"/>
                      </p:cNvPicPr>
                      <p:nvPr/>
                    </p:nvPicPr>
                    <p:blipFill>
                      <a:blip r:embed="rId5"/>
                      <a:srcRect t="4663"/>
                      <a:stretch>
                        <a:fillRect/>
                      </a:stretch>
                    </p:blipFill>
                    <p:spPr bwMode="auto">
                      <a:xfrm>
                        <a:off x="1963738" y="633413"/>
                        <a:ext cx="8704262" cy="620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1" name="Rectangle 4"/>
          <p:cNvSpPr>
            <a:spLocks noChangeArrowheads="1"/>
          </p:cNvSpPr>
          <p:nvPr/>
        </p:nvSpPr>
        <p:spPr bwMode="auto">
          <a:xfrm rot="16200000">
            <a:off x="1375980" y="3202919"/>
            <a:ext cx="735779"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 / £</a:t>
            </a:r>
          </a:p>
        </p:txBody>
      </p:sp>
      <p:sp>
        <p:nvSpPr>
          <p:cNvPr id="4102" name="Rectangle 5"/>
          <p:cNvSpPr>
            <a:spLocks noChangeArrowheads="1"/>
          </p:cNvSpPr>
          <p:nvPr/>
        </p:nvSpPr>
        <p:spPr bwMode="auto">
          <a:xfrm>
            <a:off x="9187148" y="6200776"/>
            <a:ext cx="955390"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Q of £</a:t>
            </a:r>
          </a:p>
        </p:txBody>
      </p:sp>
      <p:sp>
        <p:nvSpPr>
          <p:cNvPr id="4103" name="Line 6"/>
          <p:cNvSpPr>
            <a:spLocks noChangeShapeType="1"/>
          </p:cNvSpPr>
          <p:nvPr/>
        </p:nvSpPr>
        <p:spPr bwMode="auto">
          <a:xfrm>
            <a:off x="2671764" y="2784475"/>
            <a:ext cx="3963987" cy="1588"/>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4104" name="Rectangle 7"/>
          <p:cNvSpPr>
            <a:spLocks noChangeArrowheads="1"/>
          </p:cNvSpPr>
          <p:nvPr/>
        </p:nvSpPr>
        <p:spPr bwMode="auto">
          <a:xfrm>
            <a:off x="9374067" y="747714"/>
            <a:ext cx="504946"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S</a:t>
            </a:r>
            <a:r>
              <a:rPr lang="en-GB" altLang="en-US" baseline="-25000">
                <a:solidFill>
                  <a:srgbClr val="000099"/>
                </a:solidFill>
                <a:latin typeface="Arial" charset="0"/>
              </a:rPr>
              <a:t>1</a:t>
            </a:r>
          </a:p>
        </p:txBody>
      </p:sp>
      <p:sp>
        <p:nvSpPr>
          <p:cNvPr id="4105" name="Rectangle 8"/>
          <p:cNvSpPr>
            <a:spLocks noChangeArrowheads="1"/>
          </p:cNvSpPr>
          <p:nvPr/>
        </p:nvSpPr>
        <p:spPr bwMode="auto">
          <a:xfrm>
            <a:off x="9435810" y="4206876"/>
            <a:ext cx="522579"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D</a:t>
            </a:r>
            <a:r>
              <a:rPr lang="en-GB" altLang="en-US" baseline="-25000">
                <a:solidFill>
                  <a:srgbClr val="000099"/>
                </a:solidFill>
                <a:latin typeface="Arial" charset="0"/>
              </a:rPr>
              <a:t>1</a:t>
            </a:r>
          </a:p>
        </p:txBody>
      </p:sp>
      <p:sp>
        <p:nvSpPr>
          <p:cNvPr id="4106" name="Rectangle 9"/>
          <p:cNvSpPr>
            <a:spLocks noChangeArrowheads="1"/>
          </p:cNvSpPr>
          <p:nvPr/>
        </p:nvSpPr>
        <p:spPr bwMode="auto">
          <a:xfrm>
            <a:off x="9421692" y="1577976"/>
            <a:ext cx="504946"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chemeClr val="accent2"/>
                </a:solidFill>
                <a:latin typeface="Arial" charset="0"/>
              </a:rPr>
              <a:t>S</a:t>
            </a:r>
            <a:r>
              <a:rPr lang="en-GB" altLang="en-US" baseline="-25000">
                <a:solidFill>
                  <a:schemeClr val="accent2"/>
                </a:solidFill>
                <a:latin typeface="Arial" charset="0"/>
              </a:rPr>
              <a:t>2</a:t>
            </a:r>
          </a:p>
        </p:txBody>
      </p:sp>
      <p:sp>
        <p:nvSpPr>
          <p:cNvPr id="4107" name="AutoShape 10"/>
          <p:cNvSpPr>
            <a:spLocks noChangeArrowheads="1"/>
          </p:cNvSpPr>
          <p:nvPr/>
        </p:nvSpPr>
        <p:spPr bwMode="auto">
          <a:xfrm>
            <a:off x="4451351" y="5154614"/>
            <a:ext cx="4321175" cy="720725"/>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A rise in supply of sterling and/or</a:t>
            </a:r>
            <a:br>
              <a:rPr lang="en-GB" altLang="en-US" sz="1800">
                <a:latin typeface="Arial" charset="0"/>
              </a:rPr>
            </a:br>
            <a:r>
              <a:rPr lang="en-GB" altLang="en-US" sz="1800">
                <a:latin typeface="Arial" charset="0"/>
              </a:rPr>
              <a:t> a fall in demand causes a depreciation</a:t>
            </a:r>
            <a:endParaRPr lang="en-GB" altLang="en-US" sz="1800" noProof="1">
              <a:latin typeface="Arial" charset="0"/>
            </a:endParaRPr>
          </a:p>
        </p:txBody>
      </p:sp>
      <p:sp>
        <p:nvSpPr>
          <p:cNvPr id="4108" name="AutoShape 11"/>
          <p:cNvSpPr>
            <a:spLocks noChangeArrowheads="1"/>
          </p:cNvSpPr>
          <p:nvPr/>
        </p:nvSpPr>
        <p:spPr bwMode="auto">
          <a:xfrm>
            <a:off x="7351713" y="2306639"/>
            <a:ext cx="1162050" cy="122237"/>
          </a:xfrm>
          <a:prstGeom prst="rightArrow">
            <a:avLst>
              <a:gd name="adj1" fmla="val 50000"/>
              <a:gd name="adj2" fmla="val 237663"/>
            </a:avLst>
          </a:prstGeom>
          <a:gradFill rotWithShape="0">
            <a:gsLst>
              <a:gs pos="0">
                <a:srgbClr val="003399"/>
              </a:gs>
              <a:gs pos="100000">
                <a:srgbClr val="FF0000"/>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4109" name="AutoShape 12"/>
          <p:cNvSpPr>
            <a:spLocks noChangeArrowheads="1"/>
          </p:cNvSpPr>
          <p:nvPr/>
        </p:nvSpPr>
        <p:spPr bwMode="auto">
          <a:xfrm>
            <a:off x="7932739" y="4195764"/>
            <a:ext cx="1144587" cy="130175"/>
          </a:xfrm>
          <a:prstGeom prst="leftArrow">
            <a:avLst>
              <a:gd name="adj1" fmla="val 50000"/>
              <a:gd name="adj2" fmla="val 219817"/>
            </a:avLst>
          </a:prstGeom>
          <a:gradFill rotWithShape="0">
            <a:gsLst>
              <a:gs pos="0">
                <a:srgbClr val="FF0000"/>
              </a:gs>
              <a:gs pos="100000">
                <a:srgbClr val="003399"/>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4110" name="Oval 13"/>
          <p:cNvSpPr>
            <a:spLocks noChangeArrowheads="1"/>
          </p:cNvSpPr>
          <p:nvPr/>
        </p:nvSpPr>
        <p:spPr bwMode="auto">
          <a:xfrm>
            <a:off x="6572251" y="2732088"/>
            <a:ext cx="111125" cy="107950"/>
          </a:xfrm>
          <a:prstGeom prst="ellipse">
            <a:avLst/>
          </a:prstGeom>
          <a:solidFill>
            <a:srgbClr val="C0C0C0"/>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7422" name="Rectangle 14"/>
          <p:cNvSpPr>
            <a:spLocks noGrp="1" noChangeArrowheads="1"/>
          </p:cNvSpPr>
          <p:nvPr>
            <p:ph type="title"/>
          </p:nvPr>
        </p:nvSpPr>
        <p:spPr>
          <a:xfrm>
            <a:off x="1524000" y="0"/>
            <a:ext cx="9144000" cy="623888"/>
          </a:xfrm>
          <a:effectLst>
            <a:outerShdw dist="17961" dir="2700000" algn="ctr" rotWithShape="0">
              <a:schemeClr val="bg2"/>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500">
                <a:solidFill>
                  <a:srgbClr val="660066"/>
                </a:solidFill>
              </a:rPr>
              <a:t>Depreciation of a currency</a:t>
            </a:r>
          </a:p>
        </p:txBody>
      </p:sp>
    </p:spTree>
    <p:extLst>
      <p:ext uri="{BB962C8B-B14F-4D97-AF65-F5344CB8AC3E}">
        <p14:creationId xmlns:p14="http://schemas.microsoft.com/office/powerpoint/2010/main" val="2608814875"/>
      </p:ext>
    </p:extLst>
  </p:cSld>
  <p:clrMapOvr>
    <a:masterClrMapping/>
  </p:clrMapOvr>
  <p:transition spd="slow">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2"/>
          <p:cNvSpPr>
            <a:spLocks noChangeArrowheads="1"/>
          </p:cNvSpPr>
          <p:nvPr/>
        </p:nvSpPr>
        <p:spPr bwMode="auto">
          <a:xfrm>
            <a:off x="2714626" y="3166121"/>
            <a:ext cx="7815263" cy="463846"/>
          </a:xfrm>
          <a:prstGeom prst="rect">
            <a:avLst/>
          </a:prstGeom>
          <a:solidFill>
            <a:schemeClr val="bg1"/>
          </a:solidFill>
          <a:ln>
            <a:noFill/>
          </a:ln>
          <a:extLst>
            <a:ext uri="{91240B29-F687-4F45-9708-019B960494DF}">
              <a14:hiddenLine xmlns:a14="http://schemas.microsoft.com/office/drawing/2010/main" w="25400">
                <a:solidFill>
                  <a:srgbClr val="000000"/>
                </a:solidFill>
                <a:miter lim="800000"/>
                <a:headEnd type="none" w="sm" len="sm"/>
                <a:tailEnd type="none" w="sm" len="med"/>
              </a14:hiddenLine>
            </a:ext>
          </a:extLst>
        </p:spPr>
        <p:txBody>
          <a:bodyPr lIns="90000" tIns="46800" rIns="90000" bIns="46800" anchor="ct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graphicFrame>
        <p:nvGraphicFramePr>
          <p:cNvPr id="5122" name="Object 2"/>
          <p:cNvGraphicFramePr>
            <a:graphicFrameLocks/>
          </p:cNvGraphicFramePr>
          <p:nvPr/>
        </p:nvGraphicFramePr>
        <p:xfrm>
          <a:off x="1963738" y="633413"/>
          <a:ext cx="8704262" cy="6208712"/>
        </p:xfrm>
        <a:graphic>
          <a:graphicData uri="http://schemas.openxmlformats.org/presentationml/2006/ole">
            <mc:AlternateContent xmlns:mc="http://schemas.openxmlformats.org/markup-compatibility/2006">
              <mc:Choice xmlns:v="urn:schemas-microsoft-com:vml" Requires="v">
                <p:oleObj spid="_x0000_s5122" name="Chart" r:id="rId4" imgW="7457961" imgH="5334063" progId="MSGraph.Chart.8">
                  <p:embed followColorScheme="full"/>
                </p:oleObj>
              </mc:Choice>
              <mc:Fallback>
                <p:oleObj name="Chart" r:id="rId4" imgW="7457961" imgH="5334063" progId="MSGraph.Chart.8">
                  <p:embed followColorScheme="full"/>
                  <p:pic>
                    <p:nvPicPr>
                      <p:cNvPr id="5122" name="Object 2"/>
                      <p:cNvPicPr>
                        <a:picLocks noChangeArrowheads="1"/>
                      </p:cNvPicPr>
                      <p:nvPr/>
                    </p:nvPicPr>
                    <p:blipFill>
                      <a:blip r:embed="rId5"/>
                      <a:srcRect t="4663"/>
                      <a:stretch>
                        <a:fillRect/>
                      </a:stretch>
                    </p:blipFill>
                    <p:spPr bwMode="auto">
                      <a:xfrm>
                        <a:off x="1963738" y="633413"/>
                        <a:ext cx="8704262" cy="620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460" name="Rectangle 4"/>
          <p:cNvSpPr>
            <a:spLocks noGrp="1" noChangeArrowheads="1"/>
          </p:cNvSpPr>
          <p:nvPr>
            <p:ph type="title"/>
          </p:nvPr>
        </p:nvSpPr>
        <p:spPr>
          <a:xfrm>
            <a:off x="1524000" y="0"/>
            <a:ext cx="9144000" cy="623888"/>
          </a:xfrm>
          <a:effectLst>
            <a:outerShdw dist="17961" dir="2700000" algn="ctr" rotWithShape="0">
              <a:schemeClr val="bg2"/>
            </a:outerShdw>
          </a:effectLst>
        </p:spPr>
        <p:txBody>
          <a:bodyPr vert="horz" wrap="square" lIns="92075" tIns="46038" rIns="92075" bIns="46038" numCol="1" anchor="ctr" anchorCtr="0" compatLnSpc="1">
            <a:prstTxWarp prst="textNoShape">
              <a:avLst/>
            </a:prstTxWarp>
            <a:normAutofit fontScale="90000"/>
          </a:bodyPr>
          <a:lstStyle/>
          <a:p>
            <a:pPr eaLnBrk="1" hangingPunct="1">
              <a:defRPr/>
            </a:pPr>
            <a:r>
              <a:rPr lang="en-GB" sz="3500">
                <a:solidFill>
                  <a:srgbClr val="660066"/>
                </a:solidFill>
              </a:rPr>
              <a:t>Depreciation of a currency</a:t>
            </a:r>
          </a:p>
        </p:txBody>
      </p:sp>
      <p:sp>
        <p:nvSpPr>
          <p:cNvPr id="5126" name="Rectangle 5"/>
          <p:cNvSpPr>
            <a:spLocks noChangeArrowheads="1"/>
          </p:cNvSpPr>
          <p:nvPr/>
        </p:nvSpPr>
        <p:spPr bwMode="auto">
          <a:xfrm rot="16200000">
            <a:off x="1375980" y="3202919"/>
            <a:ext cx="735779"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 / £</a:t>
            </a:r>
          </a:p>
        </p:txBody>
      </p:sp>
      <p:sp>
        <p:nvSpPr>
          <p:cNvPr id="5127" name="Rectangle 6"/>
          <p:cNvSpPr>
            <a:spLocks noChangeArrowheads="1"/>
          </p:cNvSpPr>
          <p:nvPr/>
        </p:nvSpPr>
        <p:spPr bwMode="auto">
          <a:xfrm>
            <a:off x="9187148" y="6200776"/>
            <a:ext cx="955390" cy="43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sz="2200">
                <a:latin typeface="Arial" charset="0"/>
              </a:rPr>
              <a:t>Q of £</a:t>
            </a:r>
          </a:p>
        </p:txBody>
      </p:sp>
      <p:sp>
        <p:nvSpPr>
          <p:cNvPr id="5128" name="Line 7"/>
          <p:cNvSpPr>
            <a:spLocks noChangeShapeType="1"/>
          </p:cNvSpPr>
          <p:nvPr/>
        </p:nvSpPr>
        <p:spPr bwMode="auto">
          <a:xfrm>
            <a:off x="2671764" y="2784475"/>
            <a:ext cx="3963987" cy="1588"/>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5129" name="Rectangle 8"/>
          <p:cNvSpPr>
            <a:spLocks noChangeArrowheads="1"/>
          </p:cNvSpPr>
          <p:nvPr/>
        </p:nvSpPr>
        <p:spPr bwMode="auto">
          <a:xfrm>
            <a:off x="9374067" y="747714"/>
            <a:ext cx="504946"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S</a:t>
            </a:r>
            <a:r>
              <a:rPr lang="en-GB" altLang="en-US" baseline="-25000">
                <a:solidFill>
                  <a:srgbClr val="000099"/>
                </a:solidFill>
                <a:latin typeface="Arial" charset="0"/>
              </a:rPr>
              <a:t>1</a:t>
            </a:r>
          </a:p>
        </p:txBody>
      </p:sp>
      <p:sp>
        <p:nvSpPr>
          <p:cNvPr id="5130" name="Rectangle 9"/>
          <p:cNvSpPr>
            <a:spLocks noChangeArrowheads="1"/>
          </p:cNvSpPr>
          <p:nvPr/>
        </p:nvSpPr>
        <p:spPr bwMode="auto">
          <a:xfrm>
            <a:off x="9435810" y="4206876"/>
            <a:ext cx="522579"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rgbClr val="000099"/>
                </a:solidFill>
                <a:latin typeface="Arial" charset="0"/>
              </a:rPr>
              <a:t>D</a:t>
            </a:r>
            <a:r>
              <a:rPr lang="en-GB" altLang="en-US" baseline="-25000">
                <a:solidFill>
                  <a:srgbClr val="000099"/>
                </a:solidFill>
                <a:latin typeface="Arial" charset="0"/>
              </a:rPr>
              <a:t>1</a:t>
            </a:r>
          </a:p>
        </p:txBody>
      </p:sp>
      <p:sp>
        <p:nvSpPr>
          <p:cNvPr id="5131" name="Rectangle 10"/>
          <p:cNvSpPr>
            <a:spLocks noChangeArrowheads="1"/>
          </p:cNvSpPr>
          <p:nvPr/>
        </p:nvSpPr>
        <p:spPr bwMode="auto">
          <a:xfrm>
            <a:off x="9421692" y="1577976"/>
            <a:ext cx="504946"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chemeClr val="accent2"/>
                </a:solidFill>
                <a:latin typeface="Arial" charset="0"/>
              </a:rPr>
              <a:t>S</a:t>
            </a:r>
            <a:r>
              <a:rPr lang="en-GB" altLang="en-US" baseline="-25000">
                <a:solidFill>
                  <a:schemeClr val="accent2"/>
                </a:solidFill>
                <a:latin typeface="Arial" charset="0"/>
              </a:rPr>
              <a:t>2</a:t>
            </a:r>
          </a:p>
        </p:txBody>
      </p:sp>
      <p:sp>
        <p:nvSpPr>
          <p:cNvPr id="5132" name="Rectangle 11"/>
          <p:cNvSpPr>
            <a:spLocks noChangeArrowheads="1"/>
          </p:cNvSpPr>
          <p:nvPr/>
        </p:nvSpPr>
        <p:spPr bwMode="auto">
          <a:xfrm>
            <a:off x="9432635" y="5024439"/>
            <a:ext cx="522579"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r"/>
            <a:r>
              <a:rPr lang="en-GB" altLang="en-US" i="1">
                <a:solidFill>
                  <a:schemeClr val="accent2"/>
                </a:solidFill>
                <a:latin typeface="Arial" charset="0"/>
              </a:rPr>
              <a:t>D</a:t>
            </a:r>
            <a:r>
              <a:rPr lang="en-GB" altLang="en-US" baseline="-25000">
                <a:solidFill>
                  <a:schemeClr val="accent2"/>
                </a:solidFill>
                <a:latin typeface="Arial" charset="0"/>
              </a:rPr>
              <a:t>2</a:t>
            </a:r>
          </a:p>
        </p:txBody>
      </p:sp>
      <p:sp>
        <p:nvSpPr>
          <p:cNvPr id="19468" name="Line 12"/>
          <p:cNvSpPr>
            <a:spLocks noChangeShapeType="1"/>
          </p:cNvSpPr>
          <p:nvPr/>
        </p:nvSpPr>
        <p:spPr bwMode="auto">
          <a:xfrm>
            <a:off x="2667000" y="3600450"/>
            <a:ext cx="3957638" cy="1588"/>
          </a:xfrm>
          <a:prstGeom prst="line">
            <a:avLst/>
          </a:prstGeom>
          <a:noFill/>
          <a:ln w="19050">
            <a:solidFill>
              <a:srgbClr val="4D4D4D"/>
            </a:solidFill>
            <a:prstDash val="dash"/>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19469" name="Oval 13"/>
          <p:cNvSpPr>
            <a:spLocks noChangeArrowheads="1"/>
          </p:cNvSpPr>
          <p:nvPr/>
        </p:nvSpPr>
        <p:spPr bwMode="auto">
          <a:xfrm>
            <a:off x="6575426" y="3546475"/>
            <a:ext cx="111125" cy="101600"/>
          </a:xfrm>
          <a:prstGeom prst="ellipse">
            <a:avLst/>
          </a:prstGeom>
          <a:solidFill>
            <a:srgbClr val="FFCCCC"/>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5135" name="AutoShape 14"/>
          <p:cNvSpPr>
            <a:spLocks noChangeArrowheads="1"/>
          </p:cNvSpPr>
          <p:nvPr/>
        </p:nvSpPr>
        <p:spPr bwMode="auto">
          <a:xfrm>
            <a:off x="4451351" y="5154614"/>
            <a:ext cx="4321175" cy="720725"/>
          </a:xfrm>
          <a:prstGeom prst="roundRect">
            <a:avLst>
              <a:gd name="adj" fmla="val 16667"/>
            </a:avLst>
          </a:prstGeom>
          <a:solidFill>
            <a:srgbClr val="F1EBFF"/>
          </a:solidFill>
          <a:ln w="19050">
            <a:solidFill>
              <a:schemeClr val="hlink"/>
            </a:solidFill>
            <a:round/>
            <a:headEnd type="none" w="sm" len="sm"/>
            <a:tailEnd type="none" w="sm" len="sm"/>
          </a:ln>
        </p:spPr>
        <p:txBody>
          <a:bodyPr lIns="90000" tIns="46800" rIns="90000" bIns="46800" anchor="ctr">
            <a:spAutoFit/>
          </a:bodyPr>
          <a:lstStyle>
            <a:lvl1pPr defTabSz="762000" eaLnBrk="0" hangingPunct="0">
              <a:defRPr sz="2400">
                <a:solidFill>
                  <a:schemeClr val="tx1"/>
                </a:solidFill>
                <a:latin typeface="Times New Roman" pitchFamily="18" charset="0"/>
                <a:cs typeface="Times New Roman" pitchFamily="18" charset="0"/>
              </a:defRPr>
            </a:lvl1pPr>
            <a:lvl2pPr marL="742950" indent="-285750" defTabSz="762000" eaLnBrk="0" hangingPunct="0">
              <a:defRPr sz="2400">
                <a:solidFill>
                  <a:schemeClr val="tx1"/>
                </a:solidFill>
                <a:latin typeface="Times New Roman" pitchFamily="18" charset="0"/>
                <a:cs typeface="Times New Roman" pitchFamily="18" charset="0"/>
              </a:defRPr>
            </a:lvl2pPr>
            <a:lvl3pPr marL="1143000" indent="-228600" defTabSz="762000" eaLnBrk="0" hangingPunct="0">
              <a:defRPr sz="2400">
                <a:solidFill>
                  <a:schemeClr val="tx1"/>
                </a:solidFill>
                <a:latin typeface="Times New Roman" pitchFamily="18" charset="0"/>
                <a:cs typeface="Times New Roman" pitchFamily="18" charset="0"/>
              </a:defRPr>
            </a:lvl3pPr>
            <a:lvl4pPr marL="1600200" indent="-228600" defTabSz="762000" eaLnBrk="0" hangingPunct="0">
              <a:defRPr sz="2400">
                <a:solidFill>
                  <a:schemeClr val="tx1"/>
                </a:solidFill>
                <a:latin typeface="Times New Roman" pitchFamily="18" charset="0"/>
                <a:cs typeface="Times New Roman" pitchFamily="18" charset="0"/>
              </a:defRPr>
            </a:lvl4pPr>
            <a:lvl5pPr marL="2057400" indent="-228600" defTabSz="762000" eaLnBrk="0" hangingPunct="0">
              <a:defRPr sz="2400">
                <a:solidFill>
                  <a:schemeClr val="tx1"/>
                </a:solidFill>
                <a:latin typeface="Times New Roman" pitchFamily="18" charset="0"/>
                <a:cs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algn="ctr"/>
            <a:r>
              <a:rPr lang="en-GB" altLang="en-US" sz="1800">
                <a:latin typeface="Arial" charset="0"/>
              </a:rPr>
              <a:t>A rise in supply of sterling and/or</a:t>
            </a:r>
            <a:br>
              <a:rPr lang="en-GB" altLang="en-US" sz="1800">
                <a:latin typeface="Arial" charset="0"/>
              </a:rPr>
            </a:br>
            <a:r>
              <a:rPr lang="en-GB" altLang="en-US" sz="1800">
                <a:latin typeface="Arial" charset="0"/>
              </a:rPr>
              <a:t> a fall in demand causes a depreciation</a:t>
            </a:r>
            <a:endParaRPr lang="en-GB" altLang="en-US" sz="1800" noProof="1">
              <a:latin typeface="Arial" charset="0"/>
            </a:endParaRPr>
          </a:p>
        </p:txBody>
      </p:sp>
      <p:sp>
        <p:nvSpPr>
          <p:cNvPr id="5136" name="AutoShape 15"/>
          <p:cNvSpPr>
            <a:spLocks noChangeArrowheads="1"/>
          </p:cNvSpPr>
          <p:nvPr/>
        </p:nvSpPr>
        <p:spPr bwMode="auto">
          <a:xfrm>
            <a:off x="7351713" y="2306639"/>
            <a:ext cx="1162050" cy="122237"/>
          </a:xfrm>
          <a:prstGeom prst="rightArrow">
            <a:avLst>
              <a:gd name="adj1" fmla="val 50000"/>
              <a:gd name="adj2" fmla="val 237663"/>
            </a:avLst>
          </a:prstGeom>
          <a:gradFill rotWithShape="0">
            <a:gsLst>
              <a:gs pos="0">
                <a:srgbClr val="003399"/>
              </a:gs>
              <a:gs pos="100000">
                <a:srgbClr val="FF0000"/>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5137" name="AutoShape 16"/>
          <p:cNvSpPr>
            <a:spLocks noChangeArrowheads="1"/>
          </p:cNvSpPr>
          <p:nvPr/>
        </p:nvSpPr>
        <p:spPr bwMode="auto">
          <a:xfrm>
            <a:off x="7932739" y="4195764"/>
            <a:ext cx="1144587" cy="130175"/>
          </a:xfrm>
          <a:prstGeom prst="leftArrow">
            <a:avLst>
              <a:gd name="adj1" fmla="val 50000"/>
              <a:gd name="adj2" fmla="val 219817"/>
            </a:avLst>
          </a:prstGeom>
          <a:gradFill rotWithShape="0">
            <a:gsLst>
              <a:gs pos="0">
                <a:srgbClr val="FF0000"/>
              </a:gs>
              <a:gs pos="100000">
                <a:srgbClr val="003399"/>
              </a:gs>
            </a:gsLst>
            <a:lin ang="0" scaled="1"/>
          </a:gra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5138" name="Oval 17"/>
          <p:cNvSpPr>
            <a:spLocks noChangeArrowheads="1"/>
          </p:cNvSpPr>
          <p:nvPr/>
        </p:nvSpPr>
        <p:spPr bwMode="auto">
          <a:xfrm>
            <a:off x="6572251" y="2732088"/>
            <a:ext cx="111125" cy="107950"/>
          </a:xfrm>
          <a:prstGeom prst="ellipse">
            <a:avLst/>
          </a:prstGeom>
          <a:solidFill>
            <a:srgbClr val="C0C0C0"/>
          </a:solidFill>
          <a:ln w="25400">
            <a:solidFill>
              <a:schemeClr val="bg2"/>
            </a:solidFill>
            <a:round/>
            <a:headEnd/>
            <a:tailEnd/>
          </a:ln>
        </p:spPr>
        <p:txBody>
          <a:bodyPr wrap="none" anchor="ct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19474" name="Line 18"/>
          <p:cNvSpPr>
            <a:spLocks noChangeShapeType="1"/>
          </p:cNvSpPr>
          <p:nvPr/>
        </p:nvSpPr>
        <p:spPr bwMode="auto">
          <a:xfrm flipH="1">
            <a:off x="2011364" y="2754314"/>
            <a:ext cx="7937" cy="771525"/>
          </a:xfrm>
          <a:prstGeom prst="line">
            <a:avLst/>
          </a:prstGeom>
          <a:noFill/>
          <a:ln w="38100">
            <a:solidFill>
              <a:srgbClr val="000080"/>
            </a:solidFill>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330202440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9474"/>
                                        </p:tgtEl>
                                        <p:attrNameLst>
                                          <p:attrName>style.visibility</p:attrName>
                                        </p:attrNameLst>
                                      </p:cBhvr>
                                      <p:to>
                                        <p:strVal val="visible"/>
                                      </p:to>
                                    </p:set>
                                    <p:anim calcmode="lin" valueType="num">
                                      <p:cBhvr>
                                        <p:cTn id="7" dur="500" fill="hold"/>
                                        <p:tgtEl>
                                          <p:spTgt spid="19474"/>
                                        </p:tgtEl>
                                        <p:attrNameLst>
                                          <p:attrName>ppt_x</p:attrName>
                                        </p:attrNameLst>
                                      </p:cBhvr>
                                      <p:tavLst>
                                        <p:tav tm="0">
                                          <p:val>
                                            <p:strVal val="#ppt_x"/>
                                          </p:val>
                                        </p:tav>
                                        <p:tav tm="100000">
                                          <p:val>
                                            <p:strVal val="#ppt_x"/>
                                          </p:val>
                                        </p:tav>
                                      </p:tavLst>
                                    </p:anim>
                                    <p:anim calcmode="lin" valueType="num">
                                      <p:cBhvr>
                                        <p:cTn id="8" dur="500" fill="hold"/>
                                        <p:tgtEl>
                                          <p:spTgt spid="19474"/>
                                        </p:tgtEl>
                                        <p:attrNameLst>
                                          <p:attrName>ppt_y</p:attrName>
                                        </p:attrNameLst>
                                      </p:cBhvr>
                                      <p:tavLst>
                                        <p:tav tm="0">
                                          <p:val>
                                            <p:strVal val="#ppt_y-#ppt_h/2"/>
                                          </p:val>
                                        </p:tav>
                                        <p:tav tm="100000">
                                          <p:val>
                                            <p:strVal val="#ppt_y"/>
                                          </p:val>
                                        </p:tav>
                                      </p:tavLst>
                                    </p:anim>
                                    <p:anim calcmode="lin" valueType="num">
                                      <p:cBhvr>
                                        <p:cTn id="9" dur="500" fill="hold"/>
                                        <p:tgtEl>
                                          <p:spTgt spid="19474"/>
                                        </p:tgtEl>
                                        <p:attrNameLst>
                                          <p:attrName>ppt_w</p:attrName>
                                        </p:attrNameLst>
                                      </p:cBhvr>
                                      <p:tavLst>
                                        <p:tav tm="0">
                                          <p:val>
                                            <p:strVal val="#ppt_w"/>
                                          </p:val>
                                        </p:tav>
                                        <p:tav tm="100000">
                                          <p:val>
                                            <p:strVal val="#ppt_w"/>
                                          </p:val>
                                        </p:tav>
                                      </p:tavLst>
                                    </p:anim>
                                    <p:anim calcmode="lin" valueType="num">
                                      <p:cBhvr>
                                        <p:cTn id="10" dur="500" fill="hold"/>
                                        <p:tgtEl>
                                          <p:spTgt spid="19474"/>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19469"/>
                                        </p:tgtEl>
                                        <p:attrNameLst>
                                          <p:attrName>style.visibility</p:attrName>
                                        </p:attrNameLst>
                                      </p:cBhvr>
                                      <p:to>
                                        <p:strVal val="visible"/>
                                      </p:to>
                                    </p:set>
                                    <p:anim calcmode="lin" valueType="num">
                                      <p:cBhvr>
                                        <p:cTn id="15" dur="1000" fill="hold"/>
                                        <p:tgtEl>
                                          <p:spTgt spid="19469"/>
                                        </p:tgtEl>
                                        <p:attrNameLst>
                                          <p:attrName>ppt_w</p:attrName>
                                        </p:attrNameLst>
                                      </p:cBhvr>
                                      <p:tavLst>
                                        <p:tav tm="0">
                                          <p:val>
                                            <p:fltVal val="0"/>
                                          </p:val>
                                        </p:tav>
                                        <p:tav tm="100000">
                                          <p:val>
                                            <p:strVal val="#ppt_w"/>
                                          </p:val>
                                        </p:tav>
                                      </p:tavLst>
                                    </p:anim>
                                    <p:anim calcmode="lin" valueType="num">
                                      <p:cBhvr>
                                        <p:cTn id="16" dur="1000" fill="hold"/>
                                        <p:tgtEl>
                                          <p:spTgt spid="19469"/>
                                        </p:tgtEl>
                                        <p:attrNameLst>
                                          <p:attrName>ppt_h</p:attrName>
                                        </p:attrNameLst>
                                      </p:cBhvr>
                                      <p:tavLst>
                                        <p:tav tm="0">
                                          <p:val>
                                            <p:fltVal val="0"/>
                                          </p:val>
                                        </p:tav>
                                        <p:tav tm="100000">
                                          <p:val>
                                            <p:strVal val="#ppt_h"/>
                                          </p:val>
                                        </p:tav>
                                      </p:tavLst>
                                    </p:anim>
                                    <p:anim calcmode="lin" valueType="num">
                                      <p:cBhvr>
                                        <p:cTn id="17" dur="1000" fill="hold"/>
                                        <p:tgtEl>
                                          <p:spTgt spid="19469"/>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1946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19468"/>
                                        </p:tgtEl>
                                        <p:attrNameLst>
                                          <p:attrName>style.visibility</p:attrName>
                                        </p:attrNameLst>
                                      </p:cBhvr>
                                      <p:to>
                                        <p:strVal val="visible"/>
                                      </p:to>
                                    </p:set>
                                    <p:animEffect transition="in" filter="wipe(right)">
                                      <p:cBhvr>
                                        <p:cTn id="23" dur="500"/>
                                        <p:tgtEl>
                                          <p:spTgt spid="19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8" grpId="0" animBg="1"/>
      <p:bldP spid="19469" grpId="0" animBg="1"/>
      <p:bldP spid="19474"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24000" y="0"/>
            <a:ext cx="9144000" cy="533400"/>
          </a:xfrm>
          <a:solidFill>
            <a:schemeClr val="accent1"/>
          </a:solidFill>
        </p:spPr>
        <p:txBody>
          <a:bodyPr>
            <a:normAutofit fontScale="90000"/>
          </a:bodyPr>
          <a:lstStyle/>
          <a:p>
            <a:pPr eaLnBrk="1" hangingPunct="1"/>
            <a:r>
              <a:rPr lang="en-GB" altLang="en-US" sz="3600"/>
              <a:t>Exchange rates Regimes</a:t>
            </a:r>
          </a:p>
        </p:txBody>
      </p:sp>
      <p:sp>
        <p:nvSpPr>
          <p:cNvPr id="13316" name="Rectangle 4"/>
          <p:cNvSpPr>
            <a:spLocks noGrp="1" noChangeArrowheads="1"/>
          </p:cNvSpPr>
          <p:nvPr>
            <p:ph type="body" idx="1"/>
          </p:nvPr>
        </p:nvSpPr>
        <p:spPr>
          <a:xfrm>
            <a:off x="1828800" y="685800"/>
            <a:ext cx="8686800" cy="5638800"/>
          </a:xfrm>
        </p:spPr>
        <p:txBody>
          <a:bodyPr>
            <a:normAutofit fontScale="85000" lnSpcReduction="20000"/>
          </a:bodyPr>
          <a:lstStyle/>
          <a:p>
            <a:pPr eaLnBrk="1" hangingPunct="1">
              <a:lnSpc>
                <a:spcPct val="90000"/>
              </a:lnSpc>
              <a:buFontTx/>
              <a:buNone/>
            </a:pPr>
            <a:r>
              <a:rPr lang="th-TH" altLang="en-US" sz="2800" u="sng" dirty="0">
                <a:solidFill>
                  <a:srgbClr val="990000"/>
                </a:solidFill>
              </a:rPr>
              <a:t>Fixed exchange rate regime</a:t>
            </a:r>
            <a:endParaRPr lang="th-TH" altLang="en-US" sz="2800" dirty="0">
              <a:solidFill>
                <a:srgbClr val="990000"/>
              </a:solidFill>
            </a:endParaRPr>
          </a:p>
          <a:p>
            <a:pPr lvl="1" eaLnBrk="1" hangingPunct="1">
              <a:lnSpc>
                <a:spcPct val="90000"/>
              </a:lnSpc>
            </a:pPr>
            <a:r>
              <a:rPr lang="th-TH" altLang="en-US" dirty="0"/>
              <a:t>Under this regime,  the exchange rate for a currency is fixed to either a dominant currency such as the dollar or to a basket of currencies</a:t>
            </a:r>
          </a:p>
          <a:p>
            <a:pPr eaLnBrk="1" hangingPunct="1">
              <a:lnSpc>
                <a:spcPct val="90000"/>
              </a:lnSpc>
            </a:pPr>
            <a:endParaRPr lang="en-GB" altLang="en-US" sz="2800" dirty="0"/>
          </a:p>
          <a:p>
            <a:pPr eaLnBrk="1" hangingPunct="1">
              <a:lnSpc>
                <a:spcPct val="90000"/>
              </a:lnSpc>
            </a:pPr>
            <a:r>
              <a:rPr lang="th-TH" altLang="en-US" sz="2800" dirty="0"/>
              <a:t>From </a:t>
            </a:r>
            <a:r>
              <a:rPr lang="en-GB" altLang="en-US" sz="2800" dirty="0">
                <a:latin typeface="Arial" panose="020B0604020202020204" pitchFamily="34" charset="0"/>
              </a:rPr>
              <a:t>194</a:t>
            </a:r>
            <a:r>
              <a:rPr lang="en-GB" altLang="en-US" sz="2800" dirty="0">
                <a:latin typeface="Arial" panose="020B0604020202020204" pitchFamily="34" charset="0"/>
                <a:cs typeface="Arial" panose="020B0604020202020204" pitchFamily="34" charset="0"/>
              </a:rPr>
              <a:t>4</a:t>
            </a:r>
            <a:r>
              <a:rPr lang="th-TH" altLang="en-US" sz="2800" dirty="0">
                <a:latin typeface="Arial" panose="020B0604020202020204" pitchFamily="34" charset="0"/>
              </a:rPr>
              <a:t>-</a:t>
            </a:r>
            <a:r>
              <a:rPr lang="en-GB" altLang="en-US" sz="2800" dirty="0">
                <a:latin typeface="Arial" panose="020B0604020202020204" pitchFamily="34" charset="0"/>
                <a:cs typeface="Arial" panose="020B0604020202020204" pitchFamily="34" charset="0"/>
              </a:rPr>
              <a:t>1971</a:t>
            </a:r>
            <a:r>
              <a:rPr lang="th-TH" altLang="en-US" sz="2800" dirty="0">
                <a:latin typeface="Arial" panose="020B0604020202020204" pitchFamily="34" charset="0"/>
              </a:rPr>
              <a:t>, </a:t>
            </a:r>
            <a:r>
              <a:rPr lang="th-TH" altLang="en-US" sz="2800" dirty="0"/>
              <a:t>the world finances were dominated by the </a:t>
            </a:r>
            <a:r>
              <a:rPr lang="th-TH" altLang="en-US" sz="2800" dirty="0">
                <a:solidFill>
                  <a:srgbClr val="CC00CC"/>
                </a:solidFill>
              </a:rPr>
              <a:t>Bretton Woods system</a:t>
            </a:r>
          </a:p>
          <a:p>
            <a:pPr lvl="1" eaLnBrk="1" hangingPunct="1">
              <a:lnSpc>
                <a:spcPct val="90000"/>
              </a:lnSpc>
            </a:pPr>
            <a:r>
              <a:rPr lang="th-TH" altLang="en-US" dirty="0"/>
              <a:t>All currencies were pegged to the Dollar which in turn was linked to gold</a:t>
            </a:r>
          </a:p>
          <a:p>
            <a:pPr eaLnBrk="1" hangingPunct="1">
              <a:lnSpc>
                <a:spcPct val="90000"/>
              </a:lnSpc>
            </a:pPr>
            <a:endParaRPr lang="en-GB" altLang="en-US" sz="2800" dirty="0"/>
          </a:p>
          <a:p>
            <a:pPr eaLnBrk="1" hangingPunct="1">
              <a:lnSpc>
                <a:spcPct val="90000"/>
              </a:lnSpc>
            </a:pPr>
            <a:r>
              <a:rPr lang="th-TH" altLang="en-US" sz="2800" dirty="0"/>
              <a:t>After the breakup of the Bretton Woods system in March 1973, the currencies of industrialised countries were </a:t>
            </a:r>
            <a:r>
              <a:rPr lang="th-TH" altLang="en-US" sz="2800" dirty="0">
                <a:solidFill>
                  <a:srgbClr val="FF3300"/>
                </a:solidFill>
              </a:rPr>
              <a:t>allowed to float</a:t>
            </a:r>
          </a:p>
          <a:p>
            <a:pPr eaLnBrk="1" hangingPunct="1">
              <a:lnSpc>
                <a:spcPct val="90000"/>
              </a:lnSpc>
            </a:pPr>
            <a:endParaRPr lang="en-GB" altLang="en-US" sz="2800" dirty="0"/>
          </a:p>
          <a:p>
            <a:pPr eaLnBrk="1" hangingPunct="1">
              <a:lnSpc>
                <a:spcPct val="90000"/>
              </a:lnSpc>
            </a:pPr>
            <a:r>
              <a:rPr lang="th-TH" altLang="en-US" sz="2800" dirty="0"/>
              <a:t>Up until July 2005, </a:t>
            </a:r>
            <a:r>
              <a:rPr lang="th-TH" altLang="en-US" sz="2800" dirty="0">
                <a:solidFill>
                  <a:srgbClr val="6600CC"/>
                </a:solidFill>
              </a:rPr>
              <a:t>Chinese currency</a:t>
            </a:r>
            <a:r>
              <a:rPr lang="th-TH" altLang="en-US" sz="2800" dirty="0"/>
              <a:t> was </a:t>
            </a:r>
            <a:r>
              <a:rPr lang="en-GB" altLang="en-US" sz="2800" dirty="0"/>
              <a:t>fixed</a:t>
            </a:r>
            <a:r>
              <a:rPr lang="th-TH" altLang="en-US" sz="2800" dirty="0"/>
              <a:t> to the Dollar at 8.28</a:t>
            </a:r>
            <a:endParaRPr lang="en-GB" altLang="en-US" sz="2800" dirty="0"/>
          </a:p>
          <a:p>
            <a:pPr eaLnBrk="1" hangingPunct="1">
              <a:lnSpc>
                <a:spcPct val="90000"/>
              </a:lnSpc>
            </a:pPr>
            <a:r>
              <a:rPr lang="en-GB" altLang="en-US" sz="2800" dirty="0"/>
              <a:t>During the 2008  financial crisis, the Yuan was fixed to the Dollar once more.</a:t>
            </a:r>
            <a:endParaRPr lang="th-TH" altLang="en-US" sz="2800" dirty="0"/>
          </a:p>
          <a:p>
            <a:pPr eaLnBrk="1" hangingPunct="1">
              <a:lnSpc>
                <a:spcPct val="90000"/>
              </a:lnSpc>
            </a:pPr>
            <a:endParaRPr lang="th-TH" altLang="en-US" dirty="0"/>
          </a:p>
        </p:txBody>
      </p:sp>
    </p:spTree>
    <p:extLst>
      <p:ext uri="{BB962C8B-B14F-4D97-AF65-F5344CB8AC3E}">
        <p14:creationId xmlns:p14="http://schemas.microsoft.com/office/powerpoint/2010/main" val="8057872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anim calcmode="lin" valueType="num">
                                      <p:cBhvr additive="base">
                                        <p:cTn id="7" dur="500" fill="hold"/>
                                        <p:tgtEl>
                                          <p:spTgt spid="1331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6">
                                            <p:txEl>
                                              <p:pRg st="1" end="1"/>
                                            </p:txEl>
                                          </p:spTgt>
                                        </p:tgtEl>
                                        <p:attrNameLst>
                                          <p:attrName>style.visibility</p:attrName>
                                        </p:attrNameLst>
                                      </p:cBhvr>
                                      <p:to>
                                        <p:strVal val="visible"/>
                                      </p:to>
                                    </p:set>
                                    <p:anim calcmode="lin" valueType="num">
                                      <p:cBhvr additive="base">
                                        <p:cTn id="13" dur="500" fill="hold"/>
                                        <p:tgtEl>
                                          <p:spTgt spid="1331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anim calcmode="lin" valueType="num">
                                      <p:cBhvr additive="base">
                                        <p:cTn id="19" dur="500" fill="hold"/>
                                        <p:tgtEl>
                                          <p:spTgt spid="13316">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6">
                                            <p:txEl>
                                              <p:pRg st="4" end="4"/>
                                            </p:txEl>
                                          </p:spTgt>
                                        </p:tgtEl>
                                        <p:attrNameLst>
                                          <p:attrName>style.visibility</p:attrName>
                                        </p:attrNameLst>
                                      </p:cBhvr>
                                      <p:to>
                                        <p:strVal val="visible"/>
                                      </p:to>
                                    </p:set>
                                    <p:anim calcmode="lin" valueType="num">
                                      <p:cBhvr additive="base">
                                        <p:cTn id="25" dur="500" fill="hold"/>
                                        <p:tgtEl>
                                          <p:spTgt spid="13316">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6">
                                            <p:txEl>
                                              <p:pRg st="6" end="6"/>
                                            </p:txEl>
                                          </p:spTgt>
                                        </p:tgtEl>
                                        <p:attrNameLst>
                                          <p:attrName>style.visibility</p:attrName>
                                        </p:attrNameLst>
                                      </p:cBhvr>
                                      <p:to>
                                        <p:strVal val="visible"/>
                                      </p:to>
                                    </p:set>
                                    <p:anim calcmode="lin" valueType="num">
                                      <p:cBhvr additive="base">
                                        <p:cTn id="31" dur="500" fill="hold"/>
                                        <p:tgtEl>
                                          <p:spTgt spid="13316">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6">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6">
                                            <p:txEl>
                                              <p:pRg st="8" end="8"/>
                                            </p:txEl>
                                          </p:spTgt>
                                        </p:tgtEl>
                                        <p:attrNameLst>
                                          <p:attrName>style.visibility</p:attrName>
                                        </p:attrNameLst>
                                      </p:cBhvr>
                                      <p:to>
                                        <p:strVal val="visible"/>
                                      </p:to>
                                    </p:set>
                                    <p:anim calcmode="lin" valueType="num">
                                      <p:cBhvr additive="base">
                                        <p:cTn id="37" dur="500" fill="hold"/>
                                        <p:tgtEl>
                                          <p:spTgt spid="13316">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3316">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3316">
                                            <p:txEl>
                                              <p:pRg st="9" end="9"/>
                                            </p:txEl>
                                          </p:spTgt>
                                        </p:tgtEl>
                                        <p:attrNameLst>
                                          <p:attrName>style.visibility</p:attrName>
                                        </p:attrNameLst>
                                      </p:cBhvr>
                                      <p:to>
                                        <p:strVal val="visible"/>
                                      </p:to>
                                    </p:set>
                                    <p:anim calcmode="lin" valueType="num">
                                      <p:cBhvr additive="base">
                                        <p:cTn id="43" dur="500" fill="hold"/>
                                        <p:tgtEl>
                                          <p:spTgt spid="13316">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3316">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bldLvl="3"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590800" y="0"/>
            <a:ext cx="8077200" cy="762000"/>
          </a:xfrm>
          <a:solidFill>
            <a:schemeClr val="accent1"/>
          </a:solidFill>
        </p:spPr>
        <p:txBody>
          <a:bodyPr/>
          <a:lstStyle/>
          <a:p>
            <a:pPr eaLnBrk="1" hangingPunct="1"/>
            <a:r>
              <a:rPr lang="th-TH" altLang="en-US" sz="3600"/>
              <a:t>Exchange rate regimes</a:t>
            </a:r>
            <a:endParaRPr lang="th-TH" altLang="en-US"/>
          </a:p>
        </p:txBody>
      </p:sp>
      <p:sp>
        <p:nvSpPr>
          <p:cNvPr id="39939" name="Rectangle 3"/>
          <p:cNvSpPr>
            <a:spLocks noGrp="1" noChangeArrowheads="1"/>
          </p:cNvSpPr>
          <p:nvPr>
            <p:ph type="body" idx="1"/>
          </p:nvPr>
        </p:nvSpPr>
        <p:spPr>
          <a:xfrm>
            <a:off x="1738314" y="990600"/>
            <a:ext cx="8396287" cy="5581650"/>
          </a:xfrm>
        </p:spPr>
        <p:txBody>
          <a:bodyPr/>
          <a:lstStyle/>
          <a:p>
            <a:pPr eaLnBrk="1" hangingPunct="1">
              <a:buFontTx/>
              <a:buNone/>
            </a:pPr>
            <a:r>
              <a:rPr lang="th-TH" altLang="en-US" sz="2800" u="sng" dirty="0">
                <a:solidFill>
                  <a:srgbClr val="990000"/>
                </a:solidFill>
              </a:rPr>
              <a:t>Semi-fixed exchange rate regime</a:t>
            </a:r>
            <a:endParaRPr lang="th-TH" altLang="en-US" sz="2800" dirty="0">
              <a:solidFill>
                <a:srgbClr val="990000"/>
              </a:solidFill>
            </a:endParaRPr>
          </a:p>
          <a:p>
            <a:pPr lvl="1" eaLnBrk="1" hangingPunct="1"/>
            <a:r>
              <a:rPr lang="th-TH" altLang="en-US" sz="2400" dirty="0"/>
              <a:t>Currency can move within permitted bands of fluctuations</a:t>
            </a:r>
          </a:p>
          <a:p>
            <a:pPr lvl="1" eaLnBrk="1" hangingPunct="1"/>
            <a:r>
              <a:rPr lang="th-TH" altLang="en-US" sz="2400" dirty="0"/>
              <a:t>Such as the European </a:t>
            </a:r>
            <a:r>
              <a:rPr lang="th-TH" altLang="en-US" sz="2400" dirty="0">
                <a:solidFill>
                  <a:srgbClr val="333399"/>
                </a:solidFill>
              </a:rPr>
              <a:t>Exchange Rate Mechanism</a:t>
            </a:r>
            <a:r>
              <a:rPr lang="en-GB" altLang="en-US" sz="2400" dirty="0"/>
              <a:t> (1979)</a:t>
            </a:r>
            <a:endParaRPr lang="th-TH" altLang="en-US" sz="2400" dirty="0"/>
          </a:p>
          <a:p>
            <a:pPr lvl="2" eaLnBrk="1" hangingPunct="1"/>
            <a:r>
              <a:rPr lang="th-TH" altLang="en-US" dirty="0"/>
              <a:t>UK joined in 1990 and left in 1992</a:t>
            </a:r>
            <a:r>
              <a:rPr lang="th-TH" altLang="en-US" sz="2000" dirty="0"/>
              <a:t> </a:t>
            </a:r>
          </a:p>
          <a:p>
            <a:pPr lvl="1" eaLnBrk="1" hangingPunct="1"/>
            <a:endParaRPr lang="th-TH" altLang="en-US" sz="1800" dirty="0"/>
          </a:p>
          <a:p>
            <a:pPr eaLnBrk="1" hangingPunct="1">
              <a:buFontTx/>
              <a:buNone/>
            </a:pPr>
            <a:r>
              <a:rPr lang="th-TH" altLang="en-US" sz="2800" u="sng" dirty="0">
                <a:solidFill>
                  <a:srgbClr val="990000"/>
                </a:solidFill>
              </a:rPr>
              <a:t>Managed floating</a:t>
            </a:r>
            <a:endParaRPr lang="th-TH" altLang="en-US" sz="2800" dirty="0">
              <a:solidFill>
                <a:srgbClr val="990000"/>
              </a:solidFill>
            </a:endParaRPr>
          </a:p>
          <a:p>
            <a:pPr lvl="1" eaLnBrk="1" hangingPunct="1"/>
            <a:r>
              <a:rPr lang="th-TH" altLang="en-US" sz="2400" dirty="0"/>
              <a:t>Government or central bank intervenes to maintain the exchange rate within target</a:t>
            </a:r>
          </a:p>
          <a:p>
            <a:pPr lvl="1" eaLnBrk="1" hangingPunct="1"/>
            <a:r>
              <a:rPr lang="th-TH" altLang="en-US" sz="2400" dirty="0"/>
              <a:t>Since 2005, Chinese currency linked to basket of world currencies</a:t>
            </a:r>
            <a:r>
              <a:rPr lang="en-GB" altLang="en-US" sz="2400" dirty="0"/>
              <a:t> </a:t>
            </a:r>
            <a:r>
              <a:rPr lang="en-GB" altLang="en-US" sz="2400" dirty="0">
                <a:solidFill>
                  <a:srgbClr val="00B050"/>
                </a:solidFill>
              </a:rPr>
              <a:t>(except during 2008-2010)</a:t>
            </a:r>
            <a:endParaRPr lang="th-TH" altLang="en-US" sz="2400" dirty="0">
              <a:solidFill>
                <a:srgbClr val="00B050"/>
              </a:solidFill>
            </a:endParaRPr>
          </a:p>
          <a:p>
            <a:pPr lvl="2" eaLnBrk="1" hangingPunct="1"/>
            <a:r>
              <a:rPr lang="th-TH" altLang="en-US" dirty="0"/>
              <a:t>The currency can rise and fall within prescribed limits</a:t>
            </a:r>
            <a:endParaRPr lang="en-GB" altLang="en-US" dirty="0"/>
          </a:p>
          <a:p>
            <a:pPr lvl="2"/>
            <a:r>
              <a:rPr lang="en-GB" altLang="en-US" dirty="0"/>
              <a:t>In 2015, the trading band was increased from 2% to 3% but then changed back to 2%</a:t>
            </a:r>
            <a:endParaRPr lang="th-TH" altLang="en-US" dirty="0"/>
          </a:p>
          <a:p>
            <a:pPr lvl="2"/>
            <a:endParaRPr lang="th-TH" altLang="en-US" dirty="0"/>
          </a:p>
        </p:txBody>
      </p:sp>
    </p:spTree>
    <p:extLst>
      <p:ext uri="{BB962C8B-B14F-4D97-AF65-F5344CB8AC3E}">
        <p14:creationId xmlns:p14="http://schemas.microsoft.com/office/powerpoint/2010/main" val="21333755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9939">
                                            <p:txEl>
                                              <p:pRg st="1" end="1"/>
                                            </p:txEl>
                                          </p:spTgt>
                                        </p:tgtEl>
                                        <p:attrNameLst>
                                          <p:attrName>style.visibility</p:attrName>
                                        </p:attrNameLst>
                                      </p:cBhvr>
                                      <p:to>
                                        <p:strVal val="visible"/>
                                      </p:to>
                                    </p:set>
                                    <p:anim calcmode="lin" valueType="num">
                                      <p:cBhvr additive="base">
                                        <p:cTn id="13" dur="5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9939">
                                            <p:txEl>
                                              <p:pRg st="2" end="2"/>
                                            </p:txEl>
                                          </p:spTgt>
                                        </p:tgtEl>
                                        <p:attrNameLst>
                                          <p:attrName>style.visibility</p:attrName>
                                        </p:attrNameLst>
                                      </p:cBhvr>
                                      <p:to>
                                        <p:strVal val="visible"/>
                                      </p:to>
                                    </p:set>
                                    <p:anim calcmode="lin" valueType="num">
                                      <p:cBhvr additive="base">
                                        <p:cTn id="19" dur="500" fill="hold"/>
                                        <p:tgtEl>
                                          <p:spTgt spid="3993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993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9939">
                                            <p:txEl>
                                              <p:pRg st="3" end="3"/>
                                            </p:txEl>
                                          </p:spTgt>
                                        </p:tgtEl>
                                        <p:attrNameLst>
                                          <p:attrName>style.visibility</p:attrName>
                                        </p:attrNameLst>
                                      </p:cBhvr>
                                      <p:to>
                                        <p:strVal val="visible"/>
                                      </p:to>
                                    </p:set>
                                    <p:anim calcmode="lin" valueType="num">
                                      <p:cBhvr additive="base">
                                        <p:cTn id="25"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9939">
                                            <p:txEl>
                                              <p:pRg st="5" end="5"/>
                                            </p:txEl>
                                          </p:spTgt>
                                        </p:tgtEl>
                                        <p:attrNameLst>
                                          <p:attrName>style.visibility</p:attrName>
                                        </p:attrNameLst>
                                      </p:cBhvr>
                                      <p:to>
                                        <p:strVal val="visible"/>
                                      </p:to>
                                    </p:set>
                                    <p:anim calcmode="lin" valueType="num">
                                      <p:cBhvr additive="base">
                                        <p:cTn id="31" dur="500" fill="hold"/>
                                        <p:tgtEl>
                                          <p:spTgt spid="39939">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99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9939">
                                            <p:txEl>
                                              <p:pRg st="6" end="6"/>
                                            </p:txEl>
                                          </p:spTgt>
                                        </p:tgtEl>
                                        <p:attrNameLst>
                                          <p:attrName>style.visibility</p:attrName>
                                        </p:attrNameLst>
                                      </p:cBhvr>
                                      <p:to>
                                        <p:strVal val="visible"/>
                                      </p:to>
                                    </p:set>
                                    <p:anim calcmode="lin" valueType="num">
                                      <p:cBhvr additive="base">
                                        <p:cTn id="37" dur="500" fill="hold"/>
                                        <p:tgtEl>
                                          <p:spTgt spid="39939">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993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9939">
                                            <p:txEl>
                                              <p:pRg st="7" end="7"/>
                                            </p:txEl>
                                          </p:spTgt>
                                        </p:tgtEl>
                                        <p:attrNameLst>
                                          <p:attrName>style.visibility</p:attrName>
                                        </p:attrNameLst>
                                      </p:cBhvr>
                                      <p:to>
                                        <p:strVal val="visible"/>
                                      </p:to>
                                    </p:set>
                                    <p:anim calcmode="lin" valueType="num">
                                      <p:cBhvr additive="base">
                                        <p:cTn id="43" dur="500" fill="hold"/>
                                        <p:tgtEl>
                                          <p:spTgt spid="39939">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9939">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9939">
                                            <p:txEl>
                                              <p:pRg st="8" end="8"/>
                                            </p:txEl>
                                          </p:spTgt>
                                        </p:tgtEl>
                                        <p:attrNameLst>
                                          <p:attrName>style.visibility</p:attrName>
                                        </p:attrNameLst>
                                      </p:cBhvr>
                                      <p:to>
                                        <p:strVal val="visible"/>
                                      </p:to>
                                    </p:set>
                                    <p:anim calcmode="lin" valueType="num">
                                      <p:cBhvr additive="base">
                                        <p:cTn id="49" dur="500" fill="hold"/>
                                        <p:tgtEl>
                                          <p:spTgt spid="39939">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9939">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bldLvl="4"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209800" y="0"/>
            <a:ext cx="7772400" cy="609600"/>
          </a:xfrm>
          <a:solidFill>
            <a:schemeClr val="accent1"/>
          </a:solidFill>
        </p:spPr>
        <p:txBody>
          <a:bodyPr>
            <a:normAutofit fontScale="90000"/>
          </a:bodyPr>
          <a:lstStyle/>
          <a:p>
            <a:pPr eaLnBrk="1" hangingPunct="1"/>
            <a:r>
              <a:rPr lang="th-TH" altLang="en-US" sz="3600"/>
              <a:t>Exchange rate regimes</a:t>
            </a:r>
          </a:p>
        </p:txBody>
      </p:sp>
      <p:sp>
        <p:nvSpPr>
          <p:cNvPr id="40963" name="Rectangle 3"/>
          <p:cNvSpPr>
            <a:spLocks noGrp="1" noChangeArrowheads="1"/>
          </p:cNvSpPr>
          <p:nvPr>
            <p:ph type="body" idx="1"/>
          </p:nvPr>
        </p:nvSpPr>
        <p:spPr>
          <a:xfrm>
            <a:off x="1775520" y="1052736"/>
            <a:ext cx="7992616" cy="5029200"/>
          </a:xfrm>
        </p:spPr>
        <p:txBody>
          <a:bodyPr/>
          <a:lstStyle/>
          <a:p>
            <a:pPr eaLnBrk="1" hangingPunct="1">
              <a:buFontTx/>
              <a:buNone/>
            </a:pPr>
            <a:r>
              <a:rPr lang="th-TH" altLang="en-US" u="sng" dirty="0">
                <a:solidFill>
                  <a:srgbClr val="990000"/>
                </a:solidFill>
              </a:rPr>
              <a:t>Floating exchange rate regime</a:t>
            </a:r>
            <a:endParaRPr lang="th-TH" altLang="en-US" dirty="0">
              <a:solidFill>
                <a:srgbClr val="990000"/>
              </a:solidFill>
            </a:endParaRPr>
          </a:p>
          <a:p>
            <a:pPr eaLnBrk="1" hangingPunct="1"/>
            <a:r>
              <a:rPr lang="th-TH" altLang="en-US" dirty="0"/>
              <a:t>The market determines the exchange rate</a:t>
            </a:r>
          </a:p>
          <a:p>
            <a:pPr eaLnBrk="1" hangingPunct="1">
              <a:spcBef>
                <a:spcPts val="500"/>
              </a:spcBef>
              <a:spcAft>
                <a:spcPts val="500"/>
              </a:spcAft>
            </a:pPr>
            <a:r>
              <a:rPr lang="th-TH" altLang="en-US" dirty="0"/>
              <a:t>Trade flows and capital flows are the main factors affecting the exchange rate </a:t>
            </a:r>
          </a:p>
          <a:p>
            <a:pPr eaLnBrk="1" hangingPunct="1">
              <a:spcBef>
                <a:spcPts val="500"/>
              </a:spcBef>
              <a:spcAft>
                <a:spcPts val="500"/>
              </a:spcAft>
            </a:pPr>
            <a:r>
              <a:rPr lang="th-TH" altLang="en-US" dirty="0"/>
              <a:t>No pre-determined official target for the exchange rate is set by the Government</a:t>
            </a:r>
          </a:p>
          <a:p>
            <a:pPr eaLnBrk="1" hangingPunct="1">
              <a:spcBef>
                <a:spcPts val="500"/>
              </a:spcBef>
              <a:spcAft>
                <a:spcPts val="500"/>
              </a:spcAft>
            </a:pPr>
            <a:r>
              <a:rPr lang="th-TH" altLang="en-US" dirty="0"/>
              <a:t>Most governments at one time or another seek to "manage" the value of their currency through changes in interest rates </a:t>
            </a:r>
          </a:p>
          <a:p>
            <a:pPr lvl="1" eaLnBrk="1" hangingPunct="1"/>
            <a:endParaRPr lang="th-TH" altLang="en-US" dirty="0"/>
          </a:p>
          <a:p>
            <a:pPr eaLnBrk="1" hangingPunct="1"/>
            <a:endParaRPr lang="th-TH" altLang="en-US" dirty="0"/>
          </a:p>
          <a:p>
            <a:pPr eaLnBrk="1" hangingPunct="1"/>
            <a:endParaRPr lang="th-TH" altLang="en-US" dirty="0"/>
          </a:p>
        </p:txBody>
      </p:sp>
    </p:spTree>
    <p:extLst>
      <p:ext uri="{BB962C8B-B14F-4D97-AF65-F5344CB8AC3E}">
        <p14:creationId xmlns:p14="http://schemas.microsoft.com/office/powerpoint/2010/main" val="11571163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fill="hold"/>
                                        <p:tgtEl>
                                          <p:spTgt spid="409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09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fill="hold"/>
                                        <p:tgtEl>
                                          <p:spTgt spid="409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09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fill="hold"/>
                                        <p:tgtEl>
                                          <p:spTgt spid="409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63">
                                            <p:txEl>
                                              <p:pRg st="3" end="3"/>
                                            </p:txEl>
                                          </p:spTgt>
                                        </p:tgtEl>
                                        <p:attrNameLst>
                                          <p:attrName>style.visibility</p:attrName>
                                        </p:attrNameLst>
                                      </p:cBhvr>
                                      <p:to>
                                        <p:strVal val="visible"/>
                                      </p:to>
                                    </p:set>
                                    <p:anim calcmode="lin" valueType="num">
                                      <p:cBhvr additive="base">
                                        <p:cTn id="25" dur="500" fill="hold"/>
                                        <p:tgtEl>
                                          <p:spTgt spid="409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09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63">
                                            <p:txEl>
                                              <p:pRg st="4" end="4"/>
                                            </p:txEl>
                                          </p:spTgt>
                                        </p:tgtEl>
                                        <p:attrNameLst>
                                          <p:attrName>style.visibility</p:attrName>
                                        </p:attrNameLst>
                                      </p:cBhvr>
                                      <p:to>
                                        <p:strVal val="visible"/>
                                      </p:to>
                                    </p:set>
                                    <p:anim calcmode="lin" valueType="num">
                                      <p:cBhvr additive="base">
                                        <p:cTn id="31" dur="500" fill="hold"/>
                                        <p:tgtEl>
                                          <p:spTgt spid="409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09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bldLvl="3"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16632"/>
            <a:ext cx="7537648" cy="562074"/>
          </a:xfrm>
        </p:spPr>
        <p:txBody>
          <a:bodyPr/>
          <a:lstStyle/>
          <a:p>
            <a:r>
              <a:rPr lang="en-GB" sz="4000" dirty="0"/>
              <a:t>The Marshall-Lerner condition</a:t>
            </a:r>
          </a:p>
        </p:txBody>
      </p:sp>
      <p:sp>
        <p:nvSpPr>
          <p:cNvPr id="3" name="Content Placeholder 2"/>
          <p:cNvSpPr>
            <a:spLocks noGrp="1"/>
          </p:cNvSpPr>
          <p:nvPr>
            <p:ph idx="1"/>
          </p:nvPr>
        </p:nvSpPr>
        <p:spPr>
          <a:xfrm>
            <a:off x="1631504" y="908720"/>
            <a:ext cx="7681664" cy="5544616"/>
          </a:xfrm>
        </p:spPr>
        <p:txBody>
          <a:bodyPr>
            <a:normAutofit fontScale="62500" lnSpcReduction="20000"/>
          </a:bodyPr>
          <a:lstStyle/>
          <a:p>
            <a:pPr marL="411480" lvl="1" indent="0">
              <a:buNone/>
            </a:pPr>
            <a:r>
              <a:rPr lang="en-GB" altLang="en-US" sz="2400" dirty="0"/>
              <a:t>Given a </a:t>
            </a:r>
            <a:r>
              <a:rPr lang="en-GB" altLang="en-US" sz="2400" dirty="0">
                <a:solidFill>
                  <a:srgbClr val="FF0000"/>
                </a:solidFill>
              </a:rPr>
              <a:t>floating exchange regime</a:t>
            </a:r>
          </a:p>
          <a:p>
            <a:pPr lvl="1"/>
            <a:r>
              <a:rPr lang="en-GB" altLang="en-US" sz="2400" dirty="0"/>
              <a:t>In the case of a  currency depreciation, what impact will it have on the trade balance?</a:t>
            </a:r>
          </a:p>
          <a:p>
            <a:pPr lvl="1"/>
            <a:r>
              <a:rPr lang="en-GB" altLang="en-US" sz="2400" dirty="0"/>
              <a:t> For example, with the depreciation in the £ against other currencies with the Brexit vote, what impact will the depreciation have on UK exports and imports?</a:t>
            </a:r>
          </a:p>
          <a:p>
            <a:pPr lvl="2"/>
            <a:r>
              <a:rPr lang="en-GB" altLang="en-US" sz="2000" dirty="0"/>
              <a:t>With a depreciation in the currency</a:t>
            </a:r>
          </a:p>
          <a:p>
            <a:pPr lvl="3"/>
            <a:r>
              <a:rPr lang="en-GB" altLang="en-US" sz="1800" dirty="0"/>
              <a:t>Exports become more competitive</a:t>
            </a:r>
          </a:p>
          <a:p>
            <a:pPr lvl="3"/>
            <a:r>
              <a:rPr lang="en-GB" altLang="en-US" sz="1800" dirty="0"/>
              <a:t>Imports become dearer and decrease</a:t>
            </a:r>
          </a:p>
          <a:p>
            <a:pPr lvl="3"/>
            <a:r>
              <a:rPr lang="en-GB" altLang="en-US" sz="1800" dirty="0"/>
              <a:t>Trade deficit narrows</a:t>
            </a:r>
          </a:p>
          <a:p>
            <a:pPr lvl="3"/>
            <a:r>
              <a:rPr lang="en-GB" altLang="en-US" sz="1800" dirty="0"/>
              <a:t>Overall effect will depend on price elasticity of demand for exports and imports</a:t>
            </a:r>
            <a:endParaRPr lang="th-TH" altLang="en-US" sz="1800" dirty="0"/>
          </a:p>
          <a:p>
            <a:endParaRPr lang="en-GB" dirty="0"/>
          </a:p>
          <a:p>
            <a:r>
              <a:rPr lang="en-GB" dirty="0"/>
              <a:t>The condition under which a real depreciation leads to an increase in net exports is known as the </a:t>
            </a:r>
            <a:r>
              <a:rPr lang="en-GB" dirty="0">
                <a:solidFill>
                  <a:srgbClr val="0070C0"/>
                </a:solidFill>
              </a:rPr>
              <a:t>Marshall-Lerner condition</a:t>
            </a:r>
          </a:p>
          <a:p>
            <a:r>
              <a:rPr lang="en-GB" dirty="0"/>
              <a:t>Often, at first, this condition is not met because we carry on consuming our imports but over time, we adjust because of the new exchange rate. So initially the trade balance deteriorates but later improves, </a:t>
            </a:r>
            <a:r>
              <a:rPr lang="en-GB" dirty="0">
                <a:solidFill>
                  <a:srgbClr val="FF0000"/>
                </a:solidFill>
              </a:rPr>
              <a:t>producing a J-Curve</a:t>
            </a:r>
            <a:endParaRPr lang="en-GB" dirty="0">
              <a:solidFill>
                <a:srgbClr val="FF0000"/>
              </a:solidFill>
              <a:hlinkClick r:id="rId3"/>
            </a:endParaRPr>
          </a:p>
          <a:p>
            <a:pPr marL="114300" indent="0">
              <a:buNone/>
            </a:pPr>
            <a:r>
              <a:rPr lang="en-GB" dirty="0">
                <a:hlinkClick r:id="rId3"/>
              </a:rPr>
              <a:t>https://www.ft.com/content/16e5a42e-4441-11e6-9b66-0712b3873ae1</a:t>
            </a:r>
            <a:endParaRPr lang="en-GB" dirty="0"/>
          </a:p>
          <a:p>
            <a:endParaRPr lang="en-GB" dirty="0"/>
          </a:p>
        </p:txBody>
      </p:sp>
    </p:spTree>
    <p:extLst>
      <p:ext uri="{BB962C8B-B14F-4D97-AF65-F5344CB8AC3E}">
        <p14:creationId xmlns:p14="http://schemas.microsoft.com/office/powerpoint/2010/main" val="14533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a:xfrm>
            <a:off x="1991544" y="854075"/>
            <a:ext cx="8064896" cy="10593669"/>
          </a:xfrm>
          <a:noFill/>
        </p:spPr>
        <p:txBody>
          <a:bodyPr wrap="square">
            <a:spAutoFit/>
          </a:bodyPr>
          <a:lstStyle/>
          <a:p>
            <a:pPr marL="0" indent="0" eaLnBrk="1" hangingPunct="1">
              <a:buNone/>
            </a:pPr>
            <a:r>
              <a:rPr lang="en-GB" dirty="0"/>
              <a:t>Spot exchange rate: usually for settlement on the 2</a:t>
            </a:r>
            <a:r>
              <a:rPr lang="en-GB" baseline="30000" dirty="0"/>
              <a:t>nd</a:t>
            </a:r>
            <a:r>
              <a:rPr lang="en-GB" dirty="0"/>
              <a:t> day of business : T+2 settlement</a:t>
            </a:r>
          </a:p>
          <a:p>
            <a:pPr marL="0" indent="0" eaLnBrk="1" hangingPunct="1">
              <a:buNone/>
            </a:pPr>
            <a:endParaRPr lang="en-GB" dirty="0"/>
          </a:p>
          <a:p>
            <a:pPr marL="0" indent="0" eaLnBrk="1" hangingPunct="1">
              <a:buNone/>
            </a:pPr>
            <a:r>
              <a:rPr lang="en-GB" dirty="0"/>
              <a:t>Example dealer’s quote on U.S Dollar:  </a:t>
            </a:r>
          </a:p>
          <a:p>
            <a:pPr marL="0" indent="0" eaLnBrk="1" hangingPunct="1">
              <a:buNone/>
            </a:pPr>
            <a:endParaRPr lang="en-GB" dirty="0"/>
          </a:p>
          <a:p>
            <a:pPr marL="0" indent="0" eaLnBrk="1" hangingPunct="1">
              <a:buNone/>
            </a:pPr>
            <a:r>
              <a:rPr lang="en-GB" dirty="0"/>
              <a:t>UK £ /U.S $    0.50 – 0.55   </a:t>
            </a:r>
          </a:p>
          <a:p>
            <a:pPr marL="0" indent="0" eaLnBrk="1" hangingPunct="1">
              <a:buNone/>
            </a:pPr>
            <a:endParaRPr lang="en-GB" dirty="0"/>
          </a:p>
          <a:p>
            <a:pPr marL="0" indent="0" eaLnBrk="1" hangingPunct="1">
              <a:buNone/>
            </a:pPr>
            <a:r>
              <a:rPr lang="en-GB" dirty="0"/>
              <a:t> Spot rate = </a:t>
            </a:r>
            <a:r>
              <a:rPr lang="en-GB" i="1" dirty="0">
                <a:solidFill>
                  <a:srgbClr val="FF0000"/>
                </a:solidFill>
              </a:rPr>
              <a:t>e</a:t>
            </a:r>
            <a:r>
              <a:rPr lang="en-GB" dirty="0"/>
              <a:t> = domestic currency / one unit of foreign currency</a:t>
            </a:r>
          </a:p>
          <a:p>
            <a:pPr marL="0" indent="0" eaLnBrk="1" hangingPunct="1">
              <a:buNone/>
            </a:pPr>
            <a:endParaRPr lang="en-US" dirty="0">
              <a:cs typeface="Arial" charset="0"/>
              <a:sym typeface="Wingdings" pitchFamily="2" charset="2"/>
            </a:endParaRPr>
          </a:p>
          <a:p>
            <a:pPr marL="0" indent="0" eaLnBrk="1" hangingPunct="1">
              <a:buNone/>
            </a:pPr>
            <a:r>
              <a:rPr lang="en-US" dirty="0">
                <a:cs typeface="Arial" charset="0"/>
                <a:sym typeface="Wingdings" pitchFamily="2" charset="2"/>
              </a:rPr>
              <a:t>US$ is the </a:t>
            </a:r>
            <a:r>
              <a:rPr lang="en-US" dirty="0">
                <a:solidFill>
                  <a:srgbClr val="FF0000"/>
                </a:solidFill>
                <a:cs typeface="Arial" charset="0"/>
                <a:sym typeface="Wingdings" pitchFamily="2" charset="2"/>
              </a:rPr>
              <a:t>foreign currency</a:t>
            </a:r>
            <a:r>
              <a:rPr lang="en-US" dirty="0">
                <a:cs typeface="Arial" charset="0"/>
                <a:sym typeface="Wingdings" pitchFamily="2" charset="2"/>
              </a:rPr>
              <a:t>, and UK£ is the </a:t>
            </a:r>
            <a:r>
              <a:rPr lang="en-US" dirty="0">
                <a:solidFill>
                  <a:srgbClr val="FF0000"/>
                </a:solidFill>
                <a:cs typeface="Arial" charset="0"/>
                <a:sym typeface="Wingdings" pitchFamily="2" charset="2"/>
              </a:rPr>
              <a:t>domestic currency</a:t>
            </a:r>
            <a:endParaRPr lang="en-GB" dirty="0">
              <a:solidFill>
                <a:srgbClr val="FF0000"/>
              </a:solidFill>
            </a:endParaRPr>
          </a:p>
          <a:p>
            <a:pPr marL="0" indent="0" eaLnBrk="1" hangingPunct="1">
              <a:buNone/>
            </a:pPr>
            <a:endParaRPr lang="en-GB" dirty="0">
              <a:cs typeface="Arial" charset="0"/>
            </a:endParaRPr>
          </a:p>
          <a:p>
            <a:pPr marL="0" indent="0" eaLnBrk="1" hangingPunct="1">
              <a:buNone/>
            </a:pPr>
            <a:r>
              <a:rPr lang="en-GB" dirty="0">
                <a:cs typeface="Arial" charset="0"/>
              </a:rPr>
              <a:t>Bid price is £0.50 per $; ask price is £ 0.55 per $</a:t>
            </a:r>
            <a:br>
              <a:rPr lang="en-GB" dirty="0">
                <a:cs typeface="Arial" charset="0"/>
              </a:rPr>
            </a:br>
            <a:endParaRPr lang="en-GB" dirty="0">
              <a:cs typeface="Arial" charset="0"/>
            </a:endParaRPr>
          </a:p>
          <a:p>
            <a:pPr marL="0" indent="0" eaLnBrk="1" hangingPunct="1">
              <a:buNone/>
            </a:pPr>
            <a:r>
              <a:rPr lang="en-GB" dirty="0">
                <a:cs typeface="Arial" charset="0"/>
              </a:rPr>
              <a:t>Spread (in pounds): 0.55 – 0.50 = £0.05 (profit for dealer)</a:t>
            </a:r>
            <a:endParaRPr lang="en-US" dirty="0">
              <a:cs typeface="Arial" charset="0"/>
              <a:sym typeface="Wingdings" pitchFamily="2" charset="2"/>
            </a:endParaRPr>
          </a:p>
          <a:p>
            <a:pPr marL="966788" lvl="1" indent="-509588" eaLnBrk="1" hangingPunct="1">
              <a:buNone/>
            </a:pPr>
            <a:r>
              <a:rPr lang="en-GB" sz="3000" dirty="0">
                <a:solidFill>
                  <a:srgbClr val="2C306E"/>
                </a:solidFill>
              </a:rPr>
              <a:t>	</a:t>
            </a:r>
          </a:p>
        </p:txBody>
      </p:sp>
      <p:sp>
        <p:nvSpPr>
          <p:cNvPr id="22531" name="Text Box 5"/>
          <p:cNvSpPr txBox="1">
            <a:spLocks noChangeArrowheads="1"/>
          </p:cNvSpPr>
          <p:nvPr/>
        </p:nvSpPr>
        <p:spPr bwMode="auto">
          <a:xfrm>
            <a:off x="2738438" y="5522913"/>
            <a:ext cx="184150" cy="366712"/>
          </a:xfrm>
          <a:prstGeom prst="rect">
            <a:avLst/>
          </a:prstGeom>
          <a:noFill/>
          <a:ln w="28575">
            <a:noFill/>
            <a:miter lim="800000"/>
            <a:headEnd/>
            <a:tailEnd/>
          </a:ln>
        </p:spPr>
        <p:txBody>
          <a:bodyPr wrap="none">
            <a:spAutoFit/>
          </a:bodyPr>
          <a:lstStyle/>
          <a:p>
            <a:endParaRPr lang="en-US" dirty="0">
              <a:solidFill>
                <a:srgbClr val="2C306E"/>
              </a:solidFill>
            </a:endParaRPr>
          </a:p>
        </p:txBody>
      </p:sp>
      <p:sp>
        <p:nvSpPr>
          <p:cNvPr id="12" name="Rectangle 2"/>
          <p:cNvSpPr txBox="1">
            <a:spLocks noChangeArrowheads="1"/>
          </p:cNvSpPr>
          <p:nvPr/>
        </p:nvSpPr>
        <p:spPr bwMode="auto">
          <a:xfrm>
            <a:off x="1814945" y="0"/>
            <a:ext cx="8534400" cy="641350"/>
          </a:xfrm>
          <a:prstGeom prst="rect">
            <a:avLst/>
          </a:prstGeom>
          <a:noFill/>
          <a:ln w="9525">
            <a:noFill/>
            <a:miter lim="800000"/>
            <a:headEnd/>
            <a:tailEnd/>
          </a:ln>
        </p:spPr>
        <p:txBody>
          <a:bodyPr anchor="ctr">
            <a:spAutoFit/>
          </a:bodyPr>
          <a:lstStyle/>
          <a:p>
            <a:pPr algn="ctr">
              <a:defRPr/>
            </a:pPr>
            <a:r>
              <a:rPr lang="en-GB" sz="3600" b="1" kern="0" dirty="0">
                <a:latin typeface="+mj-lt"/>
                <a:ea typeface="+mj-ea"/>
                <a:cs typeface="+mj-cs"/>
              </a:rPr>
              <a:t>Foreign Exchange Quotations</a:t>
            </a:r>
          </a:p>
        </p:txBody>
      </p:sp>
    </p:spTree>
    <p:extLst>
      <p:ext uri="{BB962C8B-B14F-4D97-AF65-F5344CB8AC3E}">
        <p14:creationId xmlns:p14="http://schemas.microsoft.com/office/powerpoint/2010/main" val="629898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0">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30">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530">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524000" y="0"/>
            <a:ext cx="9144000" cy="533400"/>
          </a:xfrm>
          <a:solidFill>
            <a:srgbClr val="FFFFCC"/>
          </a:solidFill>
        </p:spPr>
        <p:txBody>
          <a:bodyPr/>
          <a:lstStyle/>
          <a:p>
            <a:pPr eaLnBrk="1" hangingPunct="1"/>
            <a:r>
              <a:rPr lang="en-GB" altLang="en-US" sz="3200" b="1"/>
              <a:t>What determines exchange rates?</a:t>
            </a:r>
          </a:p>
        </p:txBody>
      </p:sp>
      <p:sp>
        <p:nvSpPr>
          <p:cNvPr id="6147" name="Rectangle 3"/>
          <p:cNvSpPr>
            <a:spLocks noGrp="1" noChangeArrowheads="1"/>
          </p:cNvSpPr>
          <p:nvPr>
            <p:ph type="body" idx="1"/>
          </p:nvPr>
        </p:nvSpPr>
        <p:spPr>
          <a:xfrm>
            <a:off x="1524000" y="838200"/>
            <a:ext cx="9144000" cy="5715000"/>
          </a:xfrm>
        </p:spPr>
        <p:txBody>
          <a:bodyPr>
            <a:normAutofit lnSpcReduction="10000"/>
          </a:bodyPr>
          <a:lstStyle/>
          <a:p>
            <a:pPr marL="609600" indent="-609600" eaLnBrk="1" hangingPunct="1">
              <a:lnSpc>
                <a:spcPct val="90000"/>
              </a:lnSpc>
              <a:buFontTx/>
              <a:buAutoNum type="arabicParenBoth"/>
            </a:pPr>
            <a:r>
              <a:rPr lang="en-GB" altLang="en-US" sz="2800" dirty="0">
                <a:solidFill>
                  <a:srgbClr val="0000FF"/>
                </a:solidFill>
              </a:rPr>
              <a:t>Demand and supply</a:t>
            </a:r>
          </a:p>
          <a:p>
            <a:pPr marL="609600" indent="-609600" eaLnBrk="1" hangingPunct="1">
              <a:lnSpc>
                <a:spcPct val="90000"/>
              </a:lnSpc>
              <a:buFontTx/>
              <a:buAutoNum type="arabicParenBoth"/>
            </a:pPr>
            <a:r>
              <a:rPr lang="en-GB" altLang="en-US" sz="2800" dirty="0">
                <a:solidFill>
                  <a:srgbClr val="0000FF"/>
                </a:solidFill>
              </a:rPr>
              <a:t>Forces causing demand and supply to change</a:t>
            </a:r>
          </a:p>
          <a:p>
            <a:pPr marL="609600" indent="-609600" eaLnBrk="1" hangingPunct="1">
              <a:lnSpc>
                <a:spcPct val="90000"/>
              </a:lnSpc>
              <a:buNone/>
            </a:pPr>
            <a:endParaRPr lang="en-GB" altLang="en-US" sz="1600" dirty="0">
              <a:solidFill>
                <a:srgbClr val="0000FF"/>
              </a:solidFill>
            </a:endParaRPr>
          </a:p>
          <a:p>
            <a:pPr marL="609600" indent="-609600" eaLnBrk="1" hangingPunct="1">
              <a:lnSpc>
                <a:spcPct val="90000"/>
              </a:lnSpc>
            </a:pPr>
            <a:r>
              <a:rPr lang="en-GB" altLang="en-US" sz="2800" dirty="0"/>
              <a:t>There may exist 2 types of movements in the exchange rates</a:t>
            </a:r>
          </a:p>
          <a:p>
            <a:pPr marL="990600" lvl="1" indent="-533400" eaLnBrk="1" hangingPunct="1">
              <a:lnSpc>
                <a:spcPct val="90000"/>
              </a:lnSpc>
            </a:pPr>
            <a:r>
              <a:rPr lang="en-GB" altLang="en-US" sz="2400" dirty="0">
                <a:solidFill>
                  <a:srgbClr val="D60093"/>
                </a:solidFill>
              </a:rPr>
              <a:t>Short-run</a:t>
            </a:r>
          </a:p>
          <a:p>
            <a:pPr marL="990600" lvl="1" indent="-533400" eaLnBrk="1" hangingPunct="1">
              <a:lnSpc>
                <a:spcPct val="90000"/>
              </a:lnSpc>
            </a:pPr>
            <a:r>
              <a:rPr lang="en-GB" altLang="en-US" sz="2400" dirty="0">
                <a:solidFill>
                  <a:srgbClr val="D60093"/>
                </a:solidFill>
              </a:rPr>
              <a:t>Long-run</a:t>
            </a:r>
          </a:p>
          <a:p>
            <a:pPr marL="609600" indent="-609600" eaLnBrk="1" hangingPunct="1">
              <a:lnSpc>
                <a:spcPct val="90000"/>
              </a:lnSpc>
            </a:pPr>
            <a:endParaRPr lang="en-GB" altLang="en-US" sz="1600" dirty="0">
              <a:solidFill>
                <a:srgbClr val="660066"/>
              </a:solidFill>
            </a:endParaRPr>
          </a:p>
          <a:p>
            <a:pPr marL="609600" indent="-609600" eaLnBrk="1" hangingPunct="1">
              <a:lnSpc>
                <a:spcPct val="90000"/>
              </a:lnSpc>
            </a:pPr>
            <a:r>
              <a:rPr lang="en-GB" altLang="en-US" sz="2800" dirty="0">
                <a:solidFill>
                  <a:srgbClr val="660066"/>
                </a:solidFill>
              </a:rPr>
              <a:t>Short-term variability in floating exchange rates can turn into long-run trends</a:t>
            </a:r>
          </a:p>
          <a:p>
            <a:pPr marL="990600" lvl="1" indent="-533400" eaLnBrk="1" hangingPunct="1">
              <a:lnSpc>
                <a:spcPct val="90000"/>
              </a:lnSpc>
              <a:buNone/>
            </a:pPr>
            <a:endParaRPr lang="en-GB" altLang="en-US" sz="1200" dirty="0">
              <a:solidFill>
                <a:srgbClr val="660066"/>
              </a:solidFill>
            </a:endParaRPr>
          </a:p>
          <a:p>
            <a:pPr marL="609600" indent="-609600" eaLnBrk="1" hangingPunct="1">
              <a:lnSpc>
                <a:spcPct val="90000"/>
              </a:lnSpc>
            </a:pPr>
            <a:r>
              <a:rPr lang="en-GB" altLang="en-US" sz="2600" dirty="0"/>
              <a:t>We will use </a:t>
            </a:r>
            <a:r>
              <a:rPr lang="en-GB" altLang="en-US" sz="2600" dirty="0">
                <a:solidFill>
                  <a:srgbClr val="FF0000"/>
                </a:solidFill>
              </a:rPr>
              <a:t>3 theories</a:t>
            </a:r>
            <a:r>
              <a:rPr lang="en-GB" altLang="en-US" sz="2600" dirty="0"/>
              <a:t> to explain these movements:</a:t>
            </a:r>
          </a:p>
          <a:p>
            <a:pPr marL="990600" lvl="1" indent="-533400" eaLnBrk="1" hangingPunct="1">
              <a:lnSpc>
                <a:spcPct val="90000"/>
              </a:lnSpc>
              <a:buNone/>
            </a:pPr>
            <a:r>
              <a:rPr lang="en-GB" altLang="en-US" sz="2400" dirty="0"/>
              <a:t>(1) Asset market approach (SR)</a:t>
            </a:r>
          </a:p>
          <a:p>
            <a:pPr marL="990600" lvl="1" indent="-533400" eaLnBrk="1" hangingPunct="1">
              <a:lnSpc>
                <a:spcPct val="90000"/>
              </a:lnSpc>
              <a:buNone/>
            </a:pPr>
            <a:r>
              <a:rPr lang="en-GB" altLang="en-US" sz="2400" dirty="0"/>
              <a:t>(2) Purchasing Power Parity (LR)  (Next week)</a:t>
            </a:r>
          </a:p>
          <a:p>
            <a:pPr marL="990600" lvl="1" indent="-533400" eaLnBrk="1" hangingPunct="1">
              <a:lnSpc>
                <a:spcPct val="90000"/>
              </a:lnSpc>
              <a:buNone/>
            </a:pPr>
            <a:r>
              <a:rPr lang="en-GB" altLang="en-US" sz="2400" dirty="0"/>
              <a:t>(3) Monetary Approach (LR)    (Next week)</a:t>
            </a:r>
          </a:p>
          <a:p>
            <a:pPr marL="609600" indent="-609600" eaLnBrk="1" hangingPunct="1">
              <a:lnSpc>
                <a:spcPct val="90000"/>
              </a:lnSpc>
            </a:pPr>
            <a:endParaRPr lang="en-GB" altLang="en-US" sz="2800" dirty="0"/>
          </a:p>
        </p:txBody>
      </p:sp>
    </p:spTree>
    <p:extLst>
      <p:ext uri="{BB962C8B-B14F-4D97-AF65-F5344CB8AC3E}">
        <p14:creationId xmlns:p14="http://schemas.microsoft.com/office/powerpoint/2010/main" val="19814415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anim calcmode="lin" valueType="num">
                                      <p:cBhvr additive="base">
                                        <p:cTn id="19" dur="5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4" end="4"/>
                                            </p:txEl>
                                          </p:spTgt>
                                        </p:tgtEl>
                                        <p:attrNameLst>
                                          <p:attrName>style.visibility</p:attrName>
                                        </p:attrNameLst>
                                      </p:cBhvr>
                                      <p:to>
                                        <p:strVal val="visible"/>
                                      </p:to>
                                    </p:set>
                                    <p:anim calcmode="lin" valueType="num">
                                      <p:cBhvr additive="base">
                                        <p:cTn id="25" dur="5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5" end="5"/>
                                            </p:txEl>
                                          </p:spTgt>
                                        </p:tgtEl>
                                        <p:attrNameLst>
                                          <p:attrName>style.visibility</p:attrName>
                                        </p:attrNameLst>
                                      </p:cBhvr>
                                      <p:to>
                                        <p:strVal val="visible"/>
                                      </p:to>
                                    </p:set>
                                    <p:anim calcmode="lin" valueType="num">
                                      <p:cBhvr additive="base">
                                        <p:cTn id="31" dur="500" fill="hold"/>
                                        <p:tgtEl>
                                          <p:spTgt spid="6147">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7" end="7"/>
                                            </p:txEl>
                                          </p:spTgt>
                                        </p:tgtEl>
                                        <p:attrNameLst>
                                          <p:attrName>style.visibility</p:attrName>
                                        </p:attrNameLst>
                                      </p:cBhvr>
                                      <p:to>
                                        <p:strVal val="visible"/>
                                      </p:to>
                                    </p:set>
                                    <p:anim calcmode="lin" valueType="num">
                                      <p:cBhvr additive="base">
                                        <p:cTn id="37" dur="500" fill="hold"/>
                                        <p:tgtEl>
                                          <p:spTgt spid="6147">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7">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7">
                                            <p:txEl>
                                              <p:pRg st="9" end="9"/>
                                            </p:txEl>
                                          </p:spTgt>
                                        </p:tgtEl>
                                        <p:attrNameLst>
                                          <p:attrName>style.visibility</p:attrName>
                                        </p:attrNameLst>
                                      </p:cBhvr>
                                      <p:to>
                                        <p:strVal val="visible"/>
                                      </p:to>
                                    </p:set>
                                    <p:anim calcmode="lin" valueType="num">
                                      <p:cBhvr additive="base">
                                        <p:cTn id="43" dur="500" fill="hold"/>
                                        <p:tgtEl>
                                          <p:spTgt spid="6147">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7">
                                            <p:txEl>
                                              <p:pRg st="10" end="10"/>
                                            </p:txEl>
                                          </p:spTgt>
                                        </p:tgtEl>
                                        <p:attrNameLst>
                                          <p:attrName>style.visibility</p:attrName>
                                        </p:attrNameLst>
                                      </p:cBhvr>
                                      <p:to>
                                        <p:strVal val="visible"/>
                                      </p:to>
                                    </p:set>
                                    <p:anim calcmode="lin" valueType="num">
                                      <p:cBhvr additive="base">
                                        <p:cTn id="49" dur="500" fill="hold"/>
                                        <p:tgtEl>
                                          <p:spTgt spid="6147">
                                            <p:txEl>
                                              <p:pRg st="10" end="1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147">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6147">
                                            <p:txEl>
                                              <p:pRg st="11" end="11"/>
                                            </p:txEl>
                                          </p:spTgt>
                                        </p:tgtEl>
                                        <p:attrNameLst>
                                          <p:attrName>style.visibility</p:attrName>
                                        </p:attrNameLst>
                                      </p:cBhvr>
                                      <p:to>
                                        <p:strVal val="visible"/>
                                      </p:to>
                                    </p:set>
                                    <p:anim calcmode="lin" valueType="num">
                                      <p:cBhvr additive="base">
                                        <p:cTn id="55" dur="500" fill="hold"/>
                                        <p:tgtEl>
                                          <p:spTgt spid="6147">
                                            <p:txEl>
                                              <p:pRg st="11" end="11"/>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6147">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6147">
                                            <p:txEl>
                                              <p:pRg st="12" end="12"/>
                                            </p:txEl>
                                          </p:spTgt>
                                        </p:tgtEl>
                                        <p:attrNameLst>
                                          <p:attrName>style.visibility</p:attrName>
                                        </p:attrNameLst>
                                      </p:cBhvr>
                                      <p:to>
                                        <p:strVal val="visible"/>
                                      </p:to>
                                    </p:set>
                                    <p:anim calcmode="lin" valueType="num">
                                      <p:cBhvr additive="base">
                                        <p:cTn id="61" dur="500" fill="hold"/>
                                        <p:tgtEl>
                                          <p:spTgt spid="6147">
                                            <p:txEl>
                                              <p:pRg st="12" end="12"/>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6147">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bldLvl="4"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524000" y="0"/>
            <a:ext cx="9144000" cy="1066800"/>
          </a:xfrm>
          <a:solidFill>
            <a:srgbClr val="FFFFCC"/>
          </a:solidFill>
        </p:spPr>
        <p:txBody>
          <a:bodyPr/>
          <a:lstStyle/>
          <a:p>
            <a:pPr eaLnBrk="1" hangingPunct="1"/>
            <a:r>
              <a:rPr lang="en-GB" altLang="en-US" sz="3200" b="1"/>
              <a:t>Exchange rate determination in the short-run</a:t>
            </a:r>
            <a:br>
              <a:rPr lang="en-GB" altLang="en-US" sz="3200" b="1"/>
            </a:br>
            <a:r>
              <a:rPr lang="en-GB" altLang="en-US" sz="3200" b="1"/>
              <a:t>(SR) :Asset market approach</a:t>
            </a:r>
          </a:p>
        </p:txBody>
      </p:sp>
      <p:sp>
        <p:nvSpPr>
          <p:cNvPr id="7171" name="Rectangle 3"/>
          <p:cNvSpPr>
            <a:spLocks noGrp="1" noChangeArrowheads="1"/>
          </p:cNvSpPr>
          <p:nvPr>
            <p:ph type="body" idx="1"/>
          </p:nvPr>
        </p:nvSpPr>
        <p:spPr>
          <a:xfrm>
            <a:off x="1631504" y="1255544"/>
            <a:ext cx="8839200" cy="5105400"/>
          </a:xfrm>
        </p:spPr>
        <p:txBody>
          <a:bodyPr/>
          <a:lstStyle/>
          <a:p>
            <a:pPr eaLnBrk="1" hangingPunct="1"/>
            <a:r>
              <a:rPr lang="en-GB" altLang="en-US" sz="2700" dirty="0"/>
              <a:t>The Asset market approach states that the </a:t>
            </a:r>
            <a:r>
              <a:rPr lang="en-GB" altLang="en-US" sz="2700" dirty="0">
                <a:solidFill>
                  <a:srgbClr val="660066"/>
                </a:solidFill>
              </a:rPr>
              <a:t>actions</a:t>
            </a:r>
            <a:r>
              <a:rPr lang="en-GB" altLang="en-US" sz="2700" dirty="0"/>
              <a:t> and </a:t>
            </a:r>
            <a:r>
              <a:rPr lang="en-GB" altLang="en-US" sz="2700" dirty="0">
                <a:solidFill>
                  <a:srgbClr val="660066"/>
                </a:solidFill>
              </a:rPr>
              <a:t>perceptions</a:t>
            </a:r>
            <a:r>
              <a:rPr lang="en-GB" altLang="en-US" sz="2700" dirty="0"/>
              <a:t> of </a:t>
            </a:r>
            <a:r>
              <a:rPr lang="en-GB" altLang="en-US" sz="2700" b="1" dirty="0">
                <a:solidFill>
                  <a:srgbClr val="660066"/>
                </a:solidFill>
              </a:rPr>
              <a:t>international financial investors</a:t>
            </a:r>
            <a:r>
              <a:rPr lang="en-GB" altLang="en-US" sz="2700" dirty="0"/>
              <a:t> are mainly responsible for the </a:t>
            </a:r>
            <a:r>
              <a:rPr lang="en-GB" altLang="en-US" sz="2700" b="1" dirty="0">
                <a:solidFill>
                  <a:schemeClr val="accent2"/>
                </a:solidFill>
              </a:rPr>
              <a:t>short run</a:t>
            </a:r>
            <a:r>
              <a:rPr lang="en-GB" altLang="en-US" sz="2700" b="1" dirty="0"/>
              <a:t> </a:t>
            </a:r>
            <a:r>
              <a:rPr lang="en-GB" altLang="en-US" sz="2700" dirty="0"/>
              <a:t>movements in exchange rates</a:t>
            </a:r>
          </a:p>
          <a:p>
            <a:pPr eaLnBrk="1" hangingPunct="1">
              <a:buFontTx/>
              <a:buNone/>
            </a:pPr>
            <a:endParaRPr lang="en-GB" altLang="en-US" sz="1400" dirty="0"/>
          </a:p>
          <a:p>
            <a:pPr eaLnBrk="1" hangingPunct="1"/>
            <a:r>
              <a:rPr lang="en-GB" altLang="en-US" sz="2700" dirty="0"/>
              <a:t>The belief is that these investors put </a:t>
            </a:r>
            <a:r>
              <a:rPr lang="en-GB" altLang="en-US" sz="2700" dirty="0">
                <a:solidFill>
                  <a:srgbClr val="660066"/>
                </a:solidFill>
              </a:rPr>
              <a:t>pressure</a:t>
            </a:r>
            <a:r>
              <a:rPr lang="en-GB" altLang="en-US" sz="2700" dirty="0"/>
              <a:t> on the exchange rates while repositioning the currency composition of their </a:t>
            </a:r>
            <a:r>
              <a:rPr lang="en-GB" altLang="en-US" sz="2700" dirty="0">
                <a:solidFill>
                  <a:srgbClr val="660066"/>
                </a:solidFill>
              </a:rPr>
              <a:t>portfolios, i.e. when they buy and sell assets denominated in different currencies</a:t>
            </a:r>
          </a:p>
          <a:p>
            <a:pPr eaLnBrk="1" hangingPunct="1">
              <a:buFontTx/>
              <a:buNone/>
            </a:pPr>
            <a:endParaRPr lang="en-GB" altLang="en-US" sz="1200" dirty="0">
              <a:solidFill>
                <a:srgbClr val="660066"/>
              </a:solidFill>
            </a:endParaRPr>
          </a:p>
          <a:p>
            <a:pPr eaLnBrk="1" hangingPunct="1"/>
            <a:r>
              <a:rPr lang="en-GB" altLang="en-US" sz="2700" b="1" dirty="0"/>
              <a:t>Therefore,</a:t>
            </a:r>
            <a:r>
              <a:rPr lang="en-GB" altLang="en-US" sz="2700" dirty="0">
                <a:solidFill>
                  <a:srgbClr val="660066"/>
                </a:solidFill>
              </a:rPr>
              <a:t> </a:t>
            </a:r>
            <a:r>
              <a:rPr lang="en-GB" altLang="en-US" sz="2700" dirty="0"/>
              <a:t>in the SR, the exchange rate value of a domestic currency/foreign currency (e) changes because of:</a:t>
            </a:r>
          </a:p>
          <a:p>
            <a:pPr eaLnBrk="1" hangingPunct="1">
              <a:buFontTx/>
              <a:buNone/>
            </a:pPr>
            <a:endParaRPr lang="en-GB" altLang="en-US" sz="1200" dirty="0"/>
          </a:p>
        </p:txBody>
      </p:sp>
      <p:sp>
        <p:nvSpPr>
          <p:cNvPr id="5124" name="Text Box 4"/>
          <p:cNvSpPr txBox="1">
            <a:spLocks noChangeArrowheads="1"/>
          </p:cNvSpPr>
          <p:nvPr/>
        </p:nvSpPr>
        <p:spPr bwMode="auto">
          <a:xfrm>
            <a:off x="6461126" y="5943600"/>
            <a:ext cx="2987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endParaRPr lang="en-US" altLang="en-US"/>
          </a:p>
        </p:txBody>
      </p:sp>
      <p:sp>
        <p:nvSpPr>
          <p:cNvPr id="7173" name="Text Box 5"/>
          <p:cNvSpPr txBox="1">
            <a:spLocks noChangeArrowheads="1"/>
          </p:cNvSpPr>
          <p:nvPr/>
        </p:nvSpPr>
        <p:spPr bwMode="auto">
          <a:xfrm>
            <a:off x="3352800" y="5853114"/>
            <a:ext cx="670364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cs typeface="Times New Roman" pitchFamily="18" charset="0"/>
              </a:defRPr>
            </a:lvl1pPr>
            <a:lvl2pPr marL="742950" indent="-285750" eaLnBrk="0" hangingPunct="0">
              <a:defRPr sz="2400">
                <a:solidFill>
                  <a:schemeClr val="tx1"/>
                </a:solidFill>
                <a:latin typeface="Times New Roman" pitchFamily="18" charset="0"/>
                <a:cs typeface="Times New Roman" pitchFamily="18" charset="0"/>
              </a:defRPr>
            </a:lvl2pPr>
            <a:lvl3pPr marL="1143000" indent="-228600" eaLnBrk="0" hangingPunct="0">
              <a:defRPr sz="2400">
                <a:solidFill>
                  <a:schemeClr val="tx1"/>
                </a:solidFill>
                <a:latin typeface="Times New Roman" pitchFamily="18" charset="0"/>
                <a:cs typeface="Times New Roman" pitchFamily="18" charset="0"/>
              </a:defRPr>
            </a:lvl3pPr>
            <a:lvl4pPr marL="1600200" indent="-228600" eaLnBrk="0" hangingPunct="0">
              <a:defRPr sz="2400">
                <a:solidFill>
                  <a:schemeClr val="tx1"/>
                </a:solidFill>
                <a:latin typeface="Times New Roman" pitchFamily="18" charset="0"/>
                <a:cs typeface="Times New Roman" pitchFamily="18" charset="0"/>
              </a:defRPr>
            </a:lvl4pPr>
            <a:lvl5pPr marL="2057400" indent="-228600" eaLnBrk="0" hangingPunct="0">
              <a:defRPr sz="2400">
                <a:solidFill>
                  <a:schemeClr val="tx1"/>
                </a:solidFill>
                <a:latin typeface="Times New Roman" pitchFamily="18" charset="0"/>
                <a:cs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cs typeface="Times New Roman" pitchFamily="18" charset="0"/>
              </a:defRPr>
            </a:lvl9pPr>
          </a:lstStyle>
          <a:p>
            <a:pPr eaLnBrk="1" hangingPunct="1">
              <a:spcBef>
                <a:spcPct val="50000"/>
              </a:spcBef>
              <a:buFontTx/>
              <a:buChar char="•"/>
            </a:pPr>
            <a:r>
              <a:rPr lang="en-GB" altLang="en-US" u="sng" dirty="0">
                <a:solidFill>
                  <a:srgbClr val="990033"/>
                </a:solidFill>
              </a:rPr>
              <a:t>Interest rates</a:t>
            </a:r>
          </a:p>
          <a:p>
            <a:pPr eaLnBrk="1" hangingPunct="1">
              <a:spcBef>
                <a:spcPct val="50000"/>
              </a:spcBef>
              <a:buFontTx/>
              <a:buChar char="•"/>
            </a:pPr>
            <a:r>
              <a:rPr lang="en-GB" altLang="en-US" u="sng" dirty="0">
                <a:solidFill>
                  <a:srgbClr val="990033"/>
                </a:solidFill>
              </a:rPr>
              <a:t>Expected future spot exchange rate or forward rates</a:t>
            </a:r>
          </a:p>
        </p:txBody>
      </p:sp>
    </p:spTree>
    <p:extLst>
      <p:ext uri="{BB962C8B-B14F-4D97-AF65-F5344CB8AC3E}">
        <p14:creationId xmlns:p14="http://schemas.microsoft.com/office/powerpoint/2010/main" val="4907248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7173"/>
                                        </p:tgtEl>
                                        <p:attrNameLst>
                                          <p:attrName>style.visibility</p:attrName>
                                        </p:attrNameLst>
                                      </p:cBhvr>
                                      <p:to>
                                        <p:strVal val="visible"/>
                                      </p:to>
                                    </p:set>
                                    <p:anim calcmode="lin" valueType="num">
                                      <p:cBhvr>
                                        <p:cTn id="19" dur="500" fill="hold"/>
                                        <p:tgtEl>
                                          <p:spTgt spid="7173"/>
                                        </p:tgtEl>
                                        <p:attrNameLst>
                                          <p:attrName>ppt_w</p:attrName>
                                        </p:attrNameLst>
                                      </p:cBhvr>
                                      <p:tavLst>
                                        <p:tav tm="0">
                                          <p:val>
                                            <p:fltVal val="0"/>
                                          </p:val>
                                        </p:tav>
                                        <p:tav tm="100000">
                                          <p:val>
                                            <p:strVal val="#ppt_w"/>
                                          </p:val>
                                        </p:tav>
                                      </p:tavLst>
                                    </p:anim>
                                    <p:anim calcmode="lin" valueType="num">
                                      <p:cBhvr>
                                        <p:cTn id="20" dur="500" fill="hold"/>
                                        <p:tgtEl>
                                          <p:spTgt spid="717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7173"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524000" y="0"/>
            <a:ext cx="9144000" cy="914400"/>
          </a:xfrm>
          <a:solidFill>
            <a:srgbClr val="FFFFCC"/>
          </a:solidFill>
        </p:spPr>
        <p:txBody>
          <a:bodyPr/>
          <a:lstStyle/>
          <a:p>
            <a:pPr eaLnBrk="1" hangingPunct="1"/>
            <a:r>
              <a:rPr lang="en-GB" altLang="en-US" sz="3200" b="1"/>
              <a:t>SR determination of ER:The role of interest rates</a:t>
            </a:r>
          </a:p>
        </p:txBody>
      </p:sp>
      <p:sp>
        <p:nvSpPr>
          <p:cNvPr id="8195" name="Rectangle 3"/>
          <p:cNvSpPr>
            <a:spLocks noGrp="1" noChangeArrowheads="1"/>
          </p:cNvSpPr>
          <p:nvPr>
            <p:ph type="body" idx="1"/>
          </p:nvPr>
        </p:nvSpPr>
        <p:spPr>
          <a:xfrm>
            <a:off x="1981200" y="990600"/>
            <a:ext cx="8382000" cy="5410200"/>
          </a:xfrm>
        </p:spPr>
        <p:txBody>
          <a:bodyPr>
            <a:normAutofit fontScale="92500"/>
          </a:bodyPr>
          <a:lstStyle/>
          <a:p>
            <a:pPr eaLnBrk="1" hangingPunct="1">
              <a:lnSpc>
                <a:spcPct val="90000"/>
              </a:lnSpc>
            </a:pPr>
            <a:r>
              <a:rPr lang="en-GB" altLang="en-US" sz="2800" dirty="0"/>
              <a:t>International investors move money around to take advantage of </a:t>
            </a:r>
            <a:r>
              <a:rPr lang="en-GB" altLang="en-US" sz="2800" dirty="0">
                <a:solidFill>
                  <a:srgbClr val="660066"/>
                </a:solidFill>
              </a:rPr>
              <a:t>different rates of return</a:t>
            </a:r>
            <a:r>
              <a:rPr lang="en-GB" altLang="en-US" sz="2800" dirty="0"/>
              <a:t> from buying financial assets in different countries</a:t>
            </a:r>
          </a:p>
          <a:p>
            <a:pPr eaLnBrk="1" hangingPunct="1">
              <a:lnSpc>
                <a:spcPct val="90000"/>
              </a:lnSpc>
            </a:pPr>
            <a:r>
              <a:rPr lang="en-GB" altLang="en-US" sz="2800" dirty="0">
                <a:solidFill>
                  <a:schemeClr val="accent2"/>
                </a:solidFill>
              </a:rPr>
              <a:t>These actions affect both the spot and forward exchange rates</a:t>
            </a:r>
          </a:p>
          <a:p>
            <a:pPr eaLnBrk="1" hangingPunct="1">
              <a:lnSpc>
                <a:spcPct val="90000"/>
              </a:lnSpc>
            </a:pPr>
            <a:r>
              <a:rPr lang="en-GB" altLang="en-US" sz="2800" dirty="0"/>
              <a:t>We can therefore derive a </a:t>
            </a:r>
            <a:r>
              <a:rPr lang="en-GB" altLang="en-US" sz="2800" dirty="0">
                <a:solidFill>
                  <a:srgbClr val="660066"/>
                </a:solidFill>
              </a:rPr>
              <a:t>relationship</a:t>
            </a:r>
            <a:r>
              <a:rPr lang="en-GB" altLang="en-US" sz="2800" dirty="0"/>
              <a:t> between the following four variables:</a:t>
            </a:r>
          </a:p>
          <a:p>
            <a:pPr lvl="1" eaLnBrk="1" hangingPunct="1">
              <a:lnSpc>
                <a:spcPct val="90000"/>
              </a:lnSpc>
            </a:pPr>
            <a:r>
              <a:rPr lang="en-GB" altLang="en-US" sz="2400" dirty="0"/>
              <a:t>The domestic interest rate, </a:t>
            </a:r>
            <a:r>
              <a:rPr lang="en-GB" altLang="en-US" sz="2400" i="1" dirty="0" err="1"/>
              <a:t>i</a:t>
            </a:r>
            <a:endParaRPr lang="en-GB" altLang="en-US" sz="2400" i="1" dirty="0"/>
          </a:p>
          <a:p>
            <a:pPr lvl="1" eaLnBrk="1" hangingPunct="1">
              <a:lnSpc>
                <a:spcPct val="90000"/>
              </a:lnSpc>
            </a:pPr>
            <a:r>
              <a:rPr lang="en-GB" altLang="en-US" sz="2400" dirty="0"/>
              <a:t>The foreign interest rate, </a:t>
            </a:r>
            <a:r>
              <a:rPr lang="en-GB" altLang="en-US" sz="2400" i="1" dirty="0" err="1"/>
              <a:t>i</a:t>
            </a:r>
            <a:r>
              <a:rPr lang="en-GB" altLang="en-US" sz="2400" i="1" dirty="0"/>
              <a:t>*</a:t>
            </a:r>
          </a:p>
          <a:p>
            <a:pPr lvl="1" eaLnBrk="1" hangingPunct="1">
              <a:lnSpc>
                <a:spcPct val="90000"/>
              </a:lnSpc>
            </a:pPr>
            <a:r>
              <a:rPr lang="en-GB" altLang="en-US" sz="2400" dirty="0"/>
              <a:t>The current spot rate,  </a:t>
            </a:r>
            <a:r>
              <a:rPr lang="en-GB" altLang="en-US" sz="2400" i="1" dirty="0"/>
              <a:t>e where  </a:t>
            </a:r>
            <a:r>
              <a:rPr lang="en-GB" altLang="en-US" sz="2400" b="1" i="1" dirty="0">
                <a:solidFill>
                  <a:srgbClr val="7030A0"/>
                </a:solidFill>
              </a:rPr>
              <a:t>e =dc/fc</a:t>
            </a:r>
          </a:p>
          <a:p>
            <a:pPr lvl="1" eaLnBrk="1" hangingPunct="1">
              <a:lnSpc>
                <a:spcPct val="90000"/>
              </a:lnSpc>
            </a:pPr>
            <a:r>
              <a:rPr lang="en-GB" altLang="en-US" sz="2400" dirty="0"/>
              <a:t>The expected future spot exchange rate, </a:t>
            </a:r>
            <a:r>
              <a:rPr lang="en-GB" altLang="en-US" sz="2400" i="1" dirty="0" err="1"/>
              <a:t>e</a:t>
            </a:r>
            <a:r>
              <a:rPr lang="en-GB" altLang="en-US" sz="2400" i="1" baseline="30000" dirty="0" err="1"/>
              <a:t>E</a:t>
            </a:r>
            <a:r>
              <a:rPr lang="en-GB" altLang="en-US" sz="2400" i="1" baseline="30000" dirty="0"/>
              <a:t> </a:t>
            </a:r>
            <a:r>
              <a:rPr lang="en-GB" altLang="en-US" sz="2400" i="1" dirty="0"/>
              <a:t>/ Forward rate,</a:t>
            </a:r>
            <a:r>
              <a:rPr lang="en-GB" altLang="en-US" sz="2400" b="1" i="1" dirty="0"/>
              <a:t> f</a:t>
            </a:r>
          </a:p>
          <a:p>
            <a:pPr lvl="1" eaLnBrk="1" hangingPunct="1">
              <a:lnSpc>
                <a:spcPct val="90000"/>
              </a:lnSpc>
              <a:buFontTx/>
              <a:buNone/>
            </a:pPr>
            <a:endParaRPr lang="en-GB" altLang="en-US" sz="2400" i="1" dirty="0"/>
          </a:p>
          <a:p>
            <a:pPr eaLnBrk="1" hangingPunct="1">
              <a:lnSpc>
                <a:spcPct val="90000"/>
              </a:lnSpc>
            </a:pPr>
            <a:r>
              <a:rPr lang="en-GB" altLang="en-US" sz="2800" dirty="0"/>
              <a:t>The relationship between these 4 variables forms the basis of the </a:t>
            </a:r>
            <a:r>
              <a:rPr lang="en-GB" altLang="en-US" sz="2800" b="1" u="sng" dirty="0">
                <a:solidFill>
                  <a:srgbClr val="990033"/>
                </a:solidFill>
              </a:rPr>
              <a:t>Interest Rate Parity</a:t>
            </a:r>
            <a:r>
              <a:rPr lang="en-GB" altLang="en-US" sz="2800" dirty="0"/>
              <a:t> conditions</a:t>
            </a:r>
          </a:p>
        </p:txBody>
      </p:sp>
    </p:spTree>
    <p:extLst>
      <p:ext uri="{BB962C8B-B14F-4D97-AF65-F5344CB8AC3E}">
        <p14:creationId xmlns:p14="http://schemas.microsoft.com/office/powerpoint/2010/main" val="2300907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19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057400" y="0"/>
            <a:ext cx="8153400" cy="1143000"/>
          </a:xfrm>
          <a:solidFill>
            <a:srgbClr val="FFFFCC"/>
          </a:solidFill>
        </p:spPr>
        <p:txBody>
          <a:bodyPr/>
          <a:lstStyle/>
          <a:p>
            <a:pPr eaLnBrk="1" hangingPunct="1"/>
            <a:r>
              <a:rPr lang="en-GB" altLang="en-US" sz="3200" b="1"/>
              <a:t>SR determination of ER: Uncovered Interest Rate Parity</a:t>
            </a:r>
          </a:p>
        </p:txBody>
      </p:sp>
      <p:sp>
        <p:nvSpPr>
          <p:cNvPr id="10243" name="Rectangle 3"/>
          <p:cNvSpPr>
            <a:spLocks noGrp="1" noChangeArrowheads="1"/>
          </p:cNvSpPr>
          <p:nvPr>
            <p:ph type="body" idx="1"/>
          </p:nvPr>
        </p:nvSpPr>
        <p:spPr>
          <a:xfrm>
            <a:off x="1905000" y="1447800"/>
            <a:ext cx="8458200" cy="5105400"/>
          </a:xfrm>
        </p:spPr>
        <p:txBody>
          <a:bodyPr/>
          <a:lstStyle/>
          <a:p>
            <a:pPr eaLnBrk="1" hangingPunct="1">
              <a:lnSpc>
                <a:spcPct val="90000"/>
              </a:lnSpc>
            </a:pPr>
            <a:r>
              <a:rPr lang="en-GB" altLang="en-US" dirty="0"/>
              <a:t>Consider an example with the UK, U.S. and 90-day bonds</a:t>
            </a:r>
          </a:p>
          <a:p>
            <a:pPr lvl="1" eaLnBrk="1" hangingPunct="1">
              <a:lnSpc>
                <a:spcPct val="90000"/>
              </a:lnSpc>
            </a:pPr>
            <a:r>
              <a:rPr lang="en-GB" altLang="en-US" dirty="0"/>
              <a:t>UK interest rate is 11%  for 90-day bonds</a:t>
            </a:r>
          </a:p>
          <a:p>
            <a:pPr lvl="1" eaLnBrk="1" hangingPunct="1">
              <a:lnSpc>
                <a:spcPct val="90000"/>
              </a:lnSpc>
            </a:pPr>
            <a:r>
              <a:rPr lang="en-GB" altLang="en-US" dirty="0"/>
              <a:t>U.S. interest rate is 8% for 90-day bonds</a:t>
            </a:r>
          </a:p>
          <a:p>
            <a:pPr lvl="1" eaLnBrk="1" hangingPunct="1">
              <a:lnSpc>
                <a:spcPct val="90000"/>
              </a:lnSpc>
            </a:pPr>
            <a:r>
              <a:rPr lang="en-GB" altLang="en-US" dirty="0"/>
              <a:t>Current spot rate, </a:t>
            </a:r>
            <a:r>
              <a:rPr lang="en-GB" altLang="en-US" i="1" dirty="0"/>
              <a:t>e</a:t>
            </a:r>
            <a:r>
              <a:rPr lang="en-GB" altLang="en-US" dirty="0"/>
              <a:t>,  is £0.50 per $1</a:t>
            </a:r>
          </a:p>
          <a:p>
            <a:pPr lvl="1" eaLnBrk="1" hangingPunct="1">
              <a:lnSpc>
                <a:spcPct val="90000"/>
              </a:lnSpc>
            </a:pPr>
            <a:r>
              <a:rPr lang="en-GB" altLang="en-US" dirty="0"/>
              <a:t>Expected spot rate in 90 days, </a:t>
            </a:r>
            <a:r>
              <a:rPr lang="en-GB" altLang="en-US" i="1" dirty="0" err="1"/>
              <a:t>e</a:t>
            </a:r>
            <a:r>
              <a:rPr lang="en-GB" altLang="en-US" i="1" baseline="30000" dirty="0" err="1"/>
              <a:t>E</a:t>
            </a:r>
            <a:r>
              <a:rPr lang="en-GB" altLang="en-US" dirty="0"/>
              <a:t> , is £0.505 per $1 [ $ is expected to appreciate by 1% in 90 days]</a:t>
            </a:r>
          </a:p>
          <a:p>
            <a:pPr eaLnBrk="1" hangingPunct="1">
              <a:lnSpc>
                <a:spcPct val="90000"/>
              </a:lnSpc>
              <a:buFontTx/>
              <a:buNone/>
            </a:pPr>
            <a:endParaRPr lang="en-GB" altLang="en-US" dirty="0"/>
          </a:p>
          <a:p>
            <a:pPr eaLnBrk="1" hangingPunct="1">
              <a:lnSpc>
                <a:spcPct val="90000"/>
              </a:lnSpc>
              <a:buFontTx/>
              <a:buNone/>
            </a:pPr>
            <a:r>
              <a:rPr lang="en-GB" altLang="en-US" dirty="0"/>
              <a:t>Let’s compare the gains from investing either in the UK or in the U.S</a:t>
            </a:r>
          </a:p>
          <a:p>
            <a:pPr eaLnBrk="1" hangingPunct="1">
              <a:lnSpc>
                <a:spcPct val="90000"/>
              </a:lnSpc>
              <a:buFontTx/>
              <a:buNone/>
            </a:pPr>
            <a:endParaRPr lang="en-GB" altLang="en-US" dirty="0"/>
          </a:p>
          <a:p>
            <a:pPr eaLnBrk="1" hangingPunct="1">
              <a:lnSpc>
                <a:spcPct val="90000"/>
              </a:lnSpc>
              <a:buFontTx/>
              <a:buNone/>
            </a:pPr>
            <a:r>
              <a:rPr lang="en-GB" altLang="en-US" u="sng" dirty="0"/>
              <a:t>Note: </a:t>
            </a:r>
            <a:r>
              <a:rPr lang="en-GB" altLang="en-US" dirty="0"/>
              <a:t>UK is the domestic country and </a:t>
            </a:r>
            <a:r>
              <a:rPr lang="en-GB" altLang="en-US" i="1" dirty="0"/>
              <a:t>e</a:t>
            </a:r>
            <a:r>
              <a:rPr lang="en-GB" altLang="en-US" dirty="0"/>
              <a:t> = dc/fc, </a:t>
            </a:r>
            <a:r>
              <a:rPr lang="en-GB" altLang="en-US" dirty="0" err="1"/>
              <a:t>i.e</a:t>
            </a:r>
            <a:r>
              <a:rPr lang="en-GB" altLang="en-US" dirty="0"/>
              <a:t>  £/$</a:t>
            </a:r>
          </a:p>
          <a:p>
            <a:pPr eaLnBrk="1" hangingPunct="1">
              <a:lnSpc>
                <a:spcPct val="90000"/>
              </a:lnSpc>
            </a:pPr>
            <a:endParaRPr lang="en-GB" altLang="en-US" dirty="0"/>
          </a:p>
        </p:txBody>
      </p:sp>
    </p:spTree>
    <p:extLst>
      <p:ext uri="{BB962C8B-B14F-4D97-AF65-F5344CB8AC3E}">
        <p14:creationId xmlns:p14="http://schemas.microsoft.com/office/powerpoint/2010/main" val="354112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24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0" y="0"/>
            <a:ext cx="9144000" cy="914400"/>
          </a:xfrm>
          <a:solidFill>
            <a:srgbClr val="FFFFCC"/>
          </a:solidFill>
        </p:spPr>
        <p:txBody>
          <a:bodyPr>
            <a:normAutofit fontScale="90000"/>
          </a:bodyPr>
          <a:lstStyle/>
          <a:p>
            <a:pPr eaLnBrk="1" hangingPunct="1"/>
            <a:r>
              <a:rPr lang="en-GB" altLang="en-US" sz="3200" b="1"/>
              <a:t>SR determination of ER: Uncovered Interest Rate Parity</a:t>
            </a:r>
          </a:p>
        </p:txBody>
      </p:sp>
      <p:sp>
        <p:nvSpPr>
          <p:cNvPr id="11267" name="Rectangle 3"/>
          <p:cNvSpPr>
            <a:spLocks noGrp="1" noChangeArrowheads="1"/>
          </p:cNvSpPr>
          <p:nvPr>
            <p:ph type="body" idx="1"/>
          </p:nvPr>
        </p:nvSpPr>
        <p:spPr>
          <a:xfrm>
            <a:off x="1828800" y="1219200"/>
            <a:ext cx="8382000" cy="5105400"/>
          </a:xfrm>
        </p:spPr>
        <p:txBody>
          <a:bodyPr/>
          <a:lstStyle/>
          <a:p>
            <a:pPr eaLnBrk="1" hangingPunct="1"/>
            <a:r>
              <a:rPr lang="en-GB" altLang="en-US" sz="2800" dirty="0"/>
              <a:t>The gains from investing £ 1 in the UK = £(1+0.11) =£1.11</a:t>
            </a:r>
          </a:p>
          <a:p>
            <a:pPr eaLnBrk="1" hangingPunct="1">
              <a:buFontTx/>
              <a:buNone/>
            </a:pPr>
            <a:endParaRPr lang="en-GB" altLang="en-US" sz="2800" dirty="0"/>
          </a:p>
          <a:p>
            <a:pPr eaLnBrk="1" hangingPunct="1"/>
            <a:r>
              <a:rPr lang="en-GB" altLang="en-US" sz="2800" dirty="0"/>
              <a:t>To invest in the U.S, £ must be converted to $ and reconverted into £ at the end of the 90 days</a:t>
            </a:r>
          </a:p>
          <a:p>
            <a:pPr lvl="1" eaLnBrk="1" hangingPunct="1">
              <a:buFont typeface="Wingdings" pitchFamily="2" charset="2"/>
              <a:buChar char="Ø"/>
            </a:pPr>
            <a:r>
              <a:rPr lang="en-GB" altLang="en-US" sz="2400" dirty="0"/>
              <a:t>£1 = $2     (1/e)</a:t>
            </a:r>
          </a:p>
          <a:p>
            <a:pPr lvl="1" eaLnBrk="1" hangingPunct="1">
              <a:buFont typeface="Wingdings" pitchFamily="2" charset="2"/>
              <a:buChar char="Ø"/>
            </a:pPr>
            <a:r>
              <a:rPr lang="en-GB" altLang="en-US" sz="2400" dirty="0"/>
              <a:t>By investing $2, we earn $(2+0.16)=$2.16</a:t>
            </a:r>
          </a:p>
          <a:p>
            <a:pPr lvl="1" eaLnBrk="1" hangingPunct="1">
              <a:buFont typeface="Wingdings" pitchFamily="2" charset="2"/>
              <a:buChar char="Ø"/>
            </a:pPr>
            <a:r>
              <a:rPr lang="en-GB" altLang="en-US" sz="2400" dirty="0"/>
              <a:t>We use the expected future spot rate to convert our gains into £,  gains = 2.16 X 0.505 = £1.09</a:t>
            </a:r>
          </a:p>
          <a:p>
            <a:pPr lvl="1" eaLnBrk="1" hangingPunct="1">
              <a:buFont typeface="Wingdings" pitchFamily="2" charset="2"/>
              <a:buNone/>
            </a:pPr>
            <a:endParaRPr lang="en-GB" altLang="en-US" sz="2400" dirty="0"/>
          </a:p>
          <a:p>
            <a:pPr eaLnBrk="1" hangingPunct="1"/>
            <a:r>
              <a:rPr lang="en-GB" altLang="en-US" sz="2800" dirty="0"/>
              <a:t>What will U.S and international investors do?</a:t>
            </a:r>
          </a:p>
        </p:txBody>
      </p:sp>
    </p:spTree>
    <p:extLst>
      <p:ext uri="{BB962C8B-B14F-4D97-AF65-F5344CB8AC3E}">
        <p14:creationId xmlns:p14="http://schemas.microsoft.com/office/powerpoint/2010/main" val="32740842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2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126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126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26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bldLvl="4"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524000" y="0"/>
            <a:ext cx="9144000" cy="838200"/>
          </a:xfrm>
          <a:solidFill>
            <a:srgbClr val="FFFFCC"/>
          </a:solidFill>
        </p:spPr>
        <p:txBody>
          <a:bodyPr/>
          <a:lstStyle/>
          <a:p>
            <a:pPr eaLnBrk="1" hangingPunct="1"/>
            <a:r>
              <a:rPr lang="en-GB" altLang="en-US" sz="3600"/>
              <a:t>Determinants of the exchange rate in the SR</a:t>
            </a:r>
          </a:p>
        </p:txBody>
      </p:sp>
      <p:sp>
        <p:nvSpPr>
          <p:cNvPr id="10243" name="Rectangle 3"/>
          <p:cNvSpPr>
            <a:spLocks noGrp="1" noChangeArrowheads="1"/>
          </p:cNvSpPr>
          <p:nvPr>
            <p:ph type="body" idx="1"/>
          </p:nvPr>
        </p:nvSpPr>
        <p:spPr/>
        <p:txBody>
          <a:bodyPr/>
          <a:lstStyle/>
          <a:p>
            <a:pPr eaLnBrk="1" hangingPunct="1"/>
            <a:endParaRPr lang="en-US" altLang="en-US"/>
          </a:p>
        </p:txBody>
      </p:sp>
      <p:pic>
        <p:nvPicPr>
          <p:cNvPr id="9220" name="Picture 4" descr="pug52302x_19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023938"/>
            <a:ext cx="9144000"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35172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92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37538" y="857250"/>
            <a:ext cx="8316924" cy="857250"/>
          </a:xfrm>
        </p:spPr>
        <p:txBody>
          <a:bodyPr/>
          <a:lstStyle/>
          <a:p>
            <a:pPr eaLnBrk="1" hangingPunct="1"/>
            <a:r>
              <a:rPr lang="en-GB" altLang="en-US" sz="27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2113057" y="1709697"/>
            <a:ext cx="7965886" cy="3438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lnSpc>
                <a:spcPct val="80000"/>
              </a:lnSpc>
              <a:tabLst>
                <a:tab pos="773906" algn="l"/>
              </a:tabLst>
            </a:pPr>
            <a:r>
              <a:rPr lang="en-US" altLang="en-US" sz="2400" dirty="0"/>
              <a:t>To minimize transaction and translation exposure, </a:t>
            </a:r>
          </a:p>
          <a:p>
            <a:pPr lvl="1" indent="-400050" algn="just">
              <a:lnSpc>
                <a:spcPct val="80000"/>
              </a:lnSpc>
              <a:buFont typeface="Wingdings" panose="05000000000000000000" pitchFamily="2" charset="2"/>
              <a:buAutoNum type="arabicPeriod"/>
              <a:tabLst>
                <a:tab pos="773906" algn="l"/>
              </a:tabLst>
            </a:pPr>
            <a:r>
              <a:rPr lang="en-US" altLang="en-US" sz="2100" dirty="0"/>
              <a:t>Buy forward</a:t>
            </a:r>
          </a:p>
          <a:p>
            <a:pPr lvl="1" indent="-400050" algn="just">
              <a:lnSpc>
                <a:spcPct val="80000"/>
              </a:lnSpc>
              <a:buFont typeface="Wingdings" panose="05000000000000000000" pitchFamily="2" charset="2"/>
              <a:buAutoNum type="arabicPeriod"/>
              <a:tabLst>
                <a:tab pos="773906" algn="l"/>
              </a:tabLst>
            </a:pPr>
            <a:r>
              <a:rPr lang="en-US" altLang="en-US" sz="2100" dirty="0"/>
              <a:t>Use swaps</a:t>
            </a:r>
          </a:p>
          <a:p>
            <a:pPr lvl="1" indent="-400050" algn="just">
              <a:lnSpc>
                <a:spcPct val="80000"/>
              </a:lnSpc>
              <a:buFont typeface="Wingdings" panose="05000000000000000000" pitchFamily="2" charset="2"/>
              <a:buAutoNum type="arabicPeriod"/>
              <a:tabLst>
                <a:tab pos="773906" algn="l"/>
              </a:tabLst>
            </a:pPr>
            <a:r>
              <a:rPr lang="en-US" altLang="en-US" sz="2100" dirty="0">
                <a:solidFill>
                  <a:srgbClr val="003399"/>
                </a:solidFill>
              </a:rPr>
              <a:t>Lead</a:t>
            </a:r>
            <a:r>
              <a:rPr lang="en-US" altLang="en-US" sz="2100" dirty="0"/>
              <a:t> and </a:t>
            </a:r>
            <a:r>
              <a:rPr lang="en-US" altLang="en-US" sz="2100" dirty="0">
                <a:solidFill>
                  <a:srgbClr val="003399"/>
                </a:solidFill>
              </a:rPr>
              <a:t>lag</a:t>
            </a:r>
            <a:r>
              <a:rPr lang="en-US" altLang="en-US" sz="2100" dirty="0"/>
              <a:t> payables and receivables</a:t>
            </a:r>
          </a:p>
          <a:p>
            <a:pPr marL="457200" indent="-457200" algn="just">
              <a:lnSpc>
                <a:spcPct val="80000"/>
              </a:lnSpc>
              <a:tabLst>
                <a:tab pos="773906" algn="l"/>
              </a:tabLst>
            </a:pPr>
            <a:r>
              <a:rPr lang="en-US" altLang="en-US" sz="2400" dirty="0"/>
              <a:t>To reduce economic exposure</a:t>
            </a:r>
          </a:p>
          <a:p>
            <a:pPr lvl="1" indent="-400050" algn="just">
              <a:lnSpc>
                <a:spcPct val="80000"/>
              </a:lnSpc>
              <a:buFont typeface="Wingdings" panose="05000000000000000000" pitchFamily="2" charset="2"/>
              <a:buAutoNum type="arabicPeriod"/>
              <a:tabLst>
                <a:tab pos="773906" algn="l"/>
              </a:tabLst>
            </a:pPr>
            <a:r>
              <a:rPr lang="en-US" altLang="en-US" sz="2100" dirty="0"/>
              <a:t>Distribute productive assets to various locations so the firm’s long-term financial well-being is not severely affected by changes in exchange rates</a:t>
            </a:r>
          </a:p>
          <a:p>
            <a:pPr lvl="1" indent="-400050" algn="just">
              <a:lnSpc>
                <a:spcPct val="80000"/>
              </a:lnSpc>
              <a:buFont typeface="Wingdings" panose="05000000000000000000" pitchFamily="2" charset="2"/>
              <a:buAutoNum type="arabicPeriod"/>
              <a:tabLst>
                <a:tab pos="773906" algn="l"/>
              </a:tabLst>
            </a:pPr>
            <a:r>
              <a:rPr lang="en-US" altLang="en-US" sz="2100" dirty="0"/>
              <a:t>Do not concentrate assets where likely rises in currency values will lead to increases in the foreign prices of the goods and services the firm produces</a:t>
            </a:r>
          </a:p>
          <a:p>
            <a:pPr marL="0" indent="0" algn="just">
              <a:buClr>
                <a:schemeClr val="tx1"/>
              </a:buClr>
              <a:buNone/>
            </a:pPr>
            <a:endParaRPr lang="en-GB" sz="3000" dirty="0"/>
          </a:p>
          <a:p>
            <a:pPr algn="just"/>
            <a:endParaRPr lang="en-GB" sz="2700" dirty="0"/>
          </a:p>
          <a:p>
            <a:pPr algn="just"/>
            <a:endParaRPr lang="en-GB" sz="2700" dirty="0"/>
          </a:p>
          <a:p>
            <a:pPr algn="just"/>
            <a:endParaRPr lang="en-US" sz="2400" dirty="0"/>
          </a:p>
          <a:p>
            <a:pPr marL="0" indent="0" algn="just" eaLnBrk="1" hangingPunct="1">
              <a:buNone/>
              <a:defRPr/>
            </a:pPr>
            <a:endParaRPr lang="en-GB" altLang="en-US" sz="2100" dirty="0"/>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37538" y="857250"/>
            <a:ext cx="8316924" cy="857250"/>
          </a:xfrm>
        </p:spPr>
        <p:txBody>
          <a:bodyPr/>
          <a:lstStyle/>
          <a:p>
            <a:pPr eaLnBrk="1" hangingPunct="1"/>
            <a:r>
              <a:rPr lang="en-GB" altLang="en-US" sz="27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2113057" y="1709697"/>
            <a:ext cx="7965886" cy="3438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US" altLang="en-US" sz="2400" b="1" dirty="0"/>
              <a:t>In general, managers should </a:t>
            </a:r>
          </a:p>
          <a:p>
            <a:pPr marL="642938" lvl="1" indent="-342900" algn="just">
              <a:lnSpc>
                <a:spcPct val="90000"/>
              </a:lnSpc>
              <a:buFont typeface="Wingdings" panose="05000000000000000000" pitchFamily="2" charset="2"/>
              <a:buAutoNum type="arabicPeriod"/>
            </a:pPr>
            <a:r>
              <a:rPr lang="en-US" altLang="en-US" sz="2100" dirty="0"/>
              <a:t>Have central control of exposure to protect resources efficiently and ensure that each subunit adopts the correct mix of tactics and strategies</a:t>
            </a:r>
          </a:p>
          <a:p>
            <a:pPr marL="642938" lvl="1" indent="-342900" algn="just">
              <a:lnSpc>
                <a:spcPct val="90000"/>
              </a:lnSpc>
              <a:buFont typeface="Wingdings" panose="05000000000000000000" pitchFamily="2" charset="2"/>
              <a:buAutoNum type="arabicPeriod"/>
            </a:pPr>
            <a:r>
              <a:rPr lang="en-US" altLang="en-US" sz="2100" dirty="0"/>
              <a:t>Distinguish between transaction and translation exposure on the one hand, and economic exposure on the other hand</a:t>
            </a:r>
          </a:p>
          <a:p>
            <a:pPr marL="642938" lvl="1" indent="-342900" algn="just">
              <a:lnSpc>
                <a:spcPct val="90000"/>
              </a:lnSpc>
              <a:buFont typeface="Wingdings" panose="05000000000000000000" pitchFamily="2" charset="2"/>
              <a:buAutoNum type="arabicPeriod"/>
            </a:pPr>
            <a:r>
              <a:rPr lang="en-US" altLang="en-US" sz="2100" dirty="0"/>
              <a:t>Attempt to forecast future exchange rates</a:t>
            </a:r>
          </a:p>
          <a:p>
            <a:pPr marL="642938" lvl="1" indent="-342900" algn="just">
              <a:lnSpc>
                <a:spcPct val="90000"/>
              </a:lnSpc>
              <a:buFont typeface="Wingdings" panose="05000000000000000000" pitchFamily="2" charset="2"/>
              <a:buAutoNum type="arabicPeriod"/>
            </a:pPr>
            <a:r>
              <a:rPr lang="en-US" altLang="en-US" sz="2100" dirty="0"/>
              <a:t>Establish good reporting systems so the central finance function can regularly monitor the firm’s exposure position</a:t>
            </a:r>
          </a:p>
          <a:p>
            <a:pPr marL="642938" lvl="1" indent="-342900" algn="just">
              <a:lnSpc>
                <a:spcPct val="90000"/>
              </a:lnSpc>
              <a:buFont typeface="Wingdings" panose="05000000000000000000" pitchFamily="2" charset="2"/>
              <a:buAutoNum type="arabicPeriod"/>
            </a:pPr>
            <a:r>
              <a:rPr lang="en-US" altLang="en-US" sz="2100" dirty="0"/>
              <a:t>Produce monthly foreign exchange exposure reports</a:t>
            </a:r>
          </a:p>
          <a:p>
            <a:pPr marL="0" indent="0" algn="just">
              <a:buClr>
                <a:schemeClr val="tx1"/>
              </a:buClr>
              <a:buNone/>
            </a:pPr>
            <a:endParaRPr lang="en-GB" sz="3000" dirty="0"/>
          </a:p>
          <a:p>
            <a:pPr algn="just"/>
            <a:endParaRPr lang="en-GB" sz="2700" dirty="0"/>
          </a:p>
          <a:p>
            <a:pPr algn="just"/>
            <a:endParaRPr lang="en-GB" sz="2700" dirty="0"/>
          </a:p>
          <a:p>
            <a:pPr algn="just"/>
            <a:endParaRPr lang="en-US" sz="2400" dirty="0"/>
          </a:p>
          <a:p>
            <a:pPr marL="0" indent="0" algn="just" eaLnBrk="1" hangingPunct="1">
              <a:buNone/>
              <a:defRPr/>
            </a:pPr>
            <a:endParaRPr lang="en-GB" altLang="en-US" sz="2100" dirty="0"/>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0"/>
            <a:ext cx="7620000" cy="634082"/>
          </a:xfrm>
        </p:spPr>
        <p:txBody>
          <a:bodyPr/>
          <a:lstStyle/>
          <a:p>
            <a:r>
              <a:rPr lang="en-GB" sz="2000" dirty="0"/>
              <a:t>Summary</a:t>
            </a:r>
          </a:p>
        </p:txBody>
      </p:sp>
      <p:sp>
        <p:nvSpPr>
          <p:cNvPr id="3" name="Content Placeholder 2"/>
          <p:cNvSpPr>
            <a:spLocks noGrp="1"/>
          </p:cNvSpPr>
          <p:nvPr>
            <p:ph idx="1"/>
          </p:nvPr>
        </p:nvSpPr>
        <p:spPr>
          <a:xfrm>
            <a:off x="1767307" y="1124744"/>
            <a:ext cx="7547992" cy="5184576"/>
          </a:xfrm>
        </p:spPr>
        <p:txBody>
          <a:bodyPr>
            <a:normAutofit fontScale="85000" lnSpcReduction="10000"/>
          </a:bodyPr>
          <a:lstStyle/>
          <a:p>
            <a:pPr marL="609600" indent="-609600">
              <a:lnSpc>
                <a:spcPct val="90000"/>
              </a:lnSpc>
              <a:buClr>
                <a:schemeClr val="accent2"/>
              </a:buClr>
            </a:pPr>
            <a:r>
              <a:rPr lang="en-US" altLang="en-US" sz="2400" dirty="0"/>
              <a:t>The exchange rate is the price of one country’s currency in terms of another country’s currency</a:t>
            </a:r>
          </a:p>
          <a:p>
            <a:pPr marL="609600" indent="-609600">
              <a:lnSpc>
                <a:spcPct val="90000"/>
              </a:lnSpc>
              <a:buClr>
                <a:schemeClr val="accent2"/>
              </a:buClr>
            </a:pPr>
            <a:r>
              <a:rPr lang="en-US" altLang="en-US" sz="2400" dirty="0">
                <a:solidFill>
                  <a:srgbClr val="92D050"/>
                </a:solidFill>
              </a:rPr>
              <a:t>Appreciation of the domestic currency is a decrease in the number of units of domestic currency necessary to buy a unit of foreign currency</a:t>
            </a:r>
          </a:p>
          <a:p>
            <a:pPr marL="609600" indent="-609600">
              <a:lnSpc>
                <a:spcPct val="90000"/>
              </a:lnSpc>
              <a:buClr>
                <a:schemeClr val="accent2"/>
              </a:buClr>
            </a:pPr>
            <a:r>
              <a:rPr lang="en-US" altLang="en-US" sz="2400" dirty="0"/>
              <a:t>Most countries have moved from a fixed exchange rate regime to a free floating one</a:t>
            </a:r>
          </a:p>
          <a:p>
            <a:pPr marL="609600" indent="-609600">
              <a:lnSpc>
                <a:spcPct val="90000"/>
              </a:lnSpc>
              <a:buClr>
                <a:schemeClr val="accent2"/>
              </a:buClr>
            </a:pPr>
            <a:r>
              <a:rPr lang="en-US" altLang="en-US" sz="2400" dirty="0">
                <a:solidFill>
                  <a:schemeClr val="accent2">
                    <a:lumMod val="75000"/>
                  </a:schemeClr>
                </a:solidFill>
              </a:rPr>
              <a:t>The interaction of the supply and demand for foreign exchange determines the equilibrium exchange rate in a free market</a:t>
            </a:r>
          </a:p>
          <a:p>
            <a:pPr marL="609600" indent="-609600">
              <a:lnSpc>
                <a:spcPct val="90000"/>
              </a:lnSpc>
              <a:buClr>
                <a:schemeClr val="accent2"/>
              </a:buClr>
            </a:pPr>
            <a:r>
              <a:rPr lang="en-US" altLang="en-US" sz="2400" dirty="0">
                <a:solidFill>
                  <a:srgbClr val="0070C0"/>
                </a:solidFill>
              </a:rPr>
              <a:t>International financial investments have grown rapidly in the past years.</a:t>
            </a:r>
          </a:p>
          <a:p>
            <a:pPr marL="609600" indent="-609600">
              <a:lnSpc>
                <a:spcPct val="90000"/>
              </a:lnSpc>
              <a:buClr>
                <a:schemeClr val="accent2"/>
              </a:buClr>
            </a:pPr>
            <a:r>
              <a:rPr lang="en-US" altLang="en-US" sz="2400" dirty="0">
                <a:solidFill>
                  <a:srgbClr val="FF3300"/>
                </a:solidFill>
              </a:rPr>
              <a:t>Covered interest rate parity states that the % by which the forward exchange value of a currency exceeds its spot value equals the % point amount by which its interest rate is lower than the other country’s interest rate</a:t>
            </a:r>
          </a:p>
          <a:p>
            <a:pPr marL="609600" indent="-609600">
              <a:lnSpc>
                <a:spcPct val="90000"/>
              </a:lnSpc>
              <a:buClr>
                <a:schemeClr val="accent2"/>
              </a:buClr>
            </a:pPr>
            <a:r>
              <a:rPr lang="en-US" altLang="en-US" sz="2400" dirty="0">
                <a:solidFill>
                  <a:srgbClr val="7030A0"/>
                </a:solidFill>
              </a:rPr>
              <a:t>Empirical evidence tend to show that CIRP holds well in ‘normal’ time while it is more difficult to test for uncovered IRP </a:t>
            </a:r>
          </a:p>
          <a:p>
            <a:endParaRPr lang="en-GB" dirty="0"/>
          </a:p>
        </p:txBody>
      </p:sp>
    </p:spTree>
    <p:extLst>
      <p:ext uri="{BB962C8B-B14F-4D97-AF65-F5344CB8AC3E}">
        <p14:creationId xmlns:p14="http://schemas.microsoft.com/office/powerpoint/2010/main" val="3409757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4478" y="188640"/>
            <a:ext cx="3293523" cy="1728192"/>
          </a:xfrm>
          <a:solidFill>
            <a:schemeClr val="accent2"/>
          </a:solidFill>
        </p:spPr>
        <p:txBody>
          <a:bodyPr/>
          <a:lstStyle/>
          <a:p>
            <a:r>
              <a:rPr lang="en-GB" sz="1600" dirty="0"/>
              <a:t>The sterling effective exchange rate index is a measure of the value of the pound that is calculated according to how much trade we do with different countries and in various currencies </a:t>
            </a:r>
          </a:p>
        </p:txBody>
      </p:sp>
      <p:sp>
        <p:nvSpPr>
          <p:cNvPr id="5" name="TextBox 4"/>
          <p:cNvSpPr txBox="1"/>
          <p:nvPr/>
        </p:nvSpPr>
        <p:spPr>
          <a:xfrm>
            <a:off x="1703512" y="4087739"/>
            <a:ext cx="2520280" cy="230832"/>
          </a:xfrm>
          <a:prstGeom prst="rect">
            <a:avLst/>
          </a:prstGeom>
          <a:noFill/>
        </p:spPr>
        <p:txBody>
          <a:bodyPr wrap="square" rtlCol="0">
            <a:spAutoFit/>
          </a:bodyPr>
          <a:lstStyle/>
          <a:p>
            <a:r>
              <a:rPr lang="en-GB" sz="900" dirty="0"/>
              <a:t>Source: Independent.co.uk</a:t>
            </a:r>
          </a:p>
        </p:txBody>
      </p:sp>
      <p:sp>
        <p:nvSpPr>
          <p:cNvPr id="3" name="Rectangle 2"/>
          <p:cNvSpPr/>
          <p:nvPr/>
        </p:nvSpPr>
        <p:spPr>
          <a:xfrm>
            <a:off x="2639617" y="4490565"/>
            <a:ext cx="6491359" cy="1477328"/>
          </a:xfrm>
          <a:prstGeom prst="rect">
            <a:avLst/>
          </a:prstGeom>
        </p:spPr>
        <p:txBody>
          <a:bodyPr wrap="square">
            <a:spAutoFit/>
          </a:bodyPr>
          <a:lstStyle/>
          <a:p>
            <a:r>
              <a:rPr lang="en-GB" dirty="0"/>
              <a:t>“In October 2016, the Sterling Effective Exchange Rate Index was at its lowest level on record – below the 2008 financial crisis and also the 1993 trough in the wake of Britain’s ejection from the Exchange Rate Mechanism”</a:t>
            </a:r>
            <a:br>
              <a:rPr lang="en-GB" dirty="0">
                <a:solidFill>
                  <a:srgbClr val="000000"/>
                </a:solidFill>
              </a:rPr>
            </a:b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2020" y="36678"/>
            <a:ext cx="5733883" cy="4300412"/>
          </a:xfrm>
          <a:prstGeom prst="rect">
            <a:avLst/>
          </a:prstGeom>
        </p:spPr>
      </p:pic>
      <p:sp>
        <p:nvSpPr>
          <p:cNvPr id="6" name="TextBox 5"/>
          <p:cNvSpPr txBox="1"/>
          <p:nvPr/>
        </p:nvSpPr>
        <p:spPr>
          <a:xfrm>
            <a:off x="1703512" y="5967894"/>
            <a:ext cx="7344816" cy="1200329"/>
          </a:xfrm>
          <a:prstGeom prst="rect">
            <a:avLst/>
          </a:prstGeom>
          <a:noFill/>
        </p:spPr>
        <p:txBody>
          <a:bodyPr wrap="square" rtlCol="0">
            <a:spAutoFit/>
          </a:bodyPr>
          <a:lstStyle/>
          <a:p>
            <a:r>
              <a:rPr lang="en-GB" sz="1200" dirty="0">
                <a:hlinkClick r:id="rId4"/>
              </a:rPr>
              <a:t>http://www.independent.co.uk/news/business/news/value-of-trade-weighted-pound-sterling-slumps-to-historic-new-low-a7357181.html</a:t>
            </a:r>
            <a:endParaRPr lang="en-GB" sz="1200" dirty="0"/>
          </a:p>
          <a:p>
            <a:r>
              <a:rPr lang="en-GB" sz="1200" dirty="0"/>
              <a:t>https://www.bankofengland.co.uk/boeapps/database/fromshowcolumns.asp?Travel=NIxAZxSUx&amp;FromSeries=1&amp;ToSeries=50&amp;DAT=RNG&amp;FD=1&amp;FM=Jan&amp;FY=2010&amp;TD=11&amp;TM=May&amp;TY=2025&amp;FNY=Y&amp;CSVF=TT&amp;html.x=66&amp;html.y=26&amp;SeriesCodes=XUDLBK67&amp;UsingCodes=Y&amp;Filter=N&amp;title=XUDLBK67&amp;VPD=Y</a:t>
            </a:r>
          </a:p>
          <a:p>
            <a:endParaRPr lang="en-GB" sz="1200" dirty="0"/>
          </a:p>
        </p:txBody>
      </p:sp>
    </p:spTree>
    <p:extLst>
      <p:ext uri="{BB962C8B-B14F-4D97-AF65-F5344CB8AC3E}">
        <p14:creationId xmlns:p14="http://schemas.microsoft.com/office/powerpoint/2010/main" val="31291361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40"/>
            <a:ext cx="7620000" cy="1143000"/>
          </a:xfrm>
        </p:spPr>
        <p:txBody>
          <a:bodyPr/>
          <a:lstStyle/>
          <a:p>
            <a:r>
              <a:rPr lang="en-GB" sz="2400" dirty="0"/>
              <a:t>Interest parity relations</a:t>
            </a:r>
          </a:p>
        </p:txBody>
      </p:sp>
      <p:sp>
        <p:nvSpPr>
          <p:cNvPr id="3" name="Content Placeholder 2"/>
          <p:cNvSpPr>
            <a:spLocks noGrp="1"/>
          </p:cNvSpPr>
          <p:nvPr>
            <p:ph idx="1"/>
          </p:nvPr>
        </p:nvSpPr>
        <p:spPr>
          <a:xfrm>
            <a:off x="1847528" y="1412776"/>
            <a:ext cx="7753672" cy="5184576"/>
          </a:xfrm>
        </p:spPr>
        <p:txBody>
          <a:bodyPr>
            <a:normAutofit fontScale="70000" lnSpcReduction="20000"/>
          </a:bodyPr>
          <a:lstStyle/>
          <a:p>
            <a:pPr marL="114300" indent="0">
              <a:buNone/>
            </a:pPr>
            <a:r>
              <a:rPr lang="en-GB" dirty="0"/>
              <a:t>Journal articles on interest rate parity</a:t>
            </a:r>
          </a:p>
          <a:p>
            <a:r>
              <a:rPr lang="en-GB" u="sng" dirty="0">
                <a:hlinkClick r:id="rId2"/>
              </a:rPr>
              <a:t>http://www.sciencedirect.com/science/article/pii/S0889158316300302</a:t>
            </a:r>
            <a:endParaRPr lang="en-GB" dirty="0"/>
          </a:p>
          <a:p>
            <a:r>
              <a:rPr lang="en-GB" u="sng" dirty="0">
                <a:hlinkClick r:id="rId3"/>
              </a:rPr>
              <a:t>http://www.sciencedirect.com/science/article/pii/S0264999315000681</a:t>
            </a:r>
            <a:endParaRPr lang="en-GB" dirty="0"/>
          </a:p>
          <a:p>
            <a:pPr marL="114300" indent="0">
              <a:buNone/>
            </a:pPr>
            <a:r>
              <a:rPr lang="en-GB" dirty="0"/>
              <a:t>Other articles</a:t>
            </a:r>
          </a:p>
          <a:p>
            <a:r>
              <a:rPr lang="en-GB" dirty="0"/>
              <a:t>The Economist, 24</a:t>
            </a:r>
            <a:r>
              <a:rPr lang="en-GB" baseline="30000" dirty="0"/>
              <a:t>th</a:t>
            </a:r>
            <a:r>
              <a:rPr lang="en-GB" dirty="0"/>
              <a:t> Sept 2016. Take cover </a:t>
            </a:r>
            <a:r>
              <a:rPr lang="en-GB" u="sng" dirty="0">
                <a:hlinkClick r:id="rId4"/>
              </a:rPr>
              <a:t>http://www.economist.com/news/finance-and-economics/21707528-anomaly-shows-markets-are-not-liquid-take-cover</a:t>
            </a:r>
            <a:endParaRPr lang="en-GB" dirty="0"/>
          </a:p>
          <a:p>
            <a:r>
              <a:rPr lang="en-GB" dirty="0"/>
              <a:t>VOX, 28 Sept 2016, Bye-bye covered interest parity </a:t>
            </a:r>
            <a:r>
              <a:rPr lang="en-GB" u="sng" dirty="0">
                <a:hlinkClick r:id="rId5"/>
              </a:rPr>
              <a:t>http://voxeu.org/article/bye-bye-covered-interest-parity</a:t>
            </a:r>
            <a:endParaRPr lang="en-GB" u="sng" dirty="0"/>
          </a:p>
          <a:p>
            <a:r>
              <a:rPr lang="en-GB" dirty="0"/>
              <a:t>VOX (2018) UIRP and PPP revisited</a:t>
            </a:r>
            <a:endParaRPr lang="en-GB" dirty="0">
              <a:hlinkClick r:id="rId6"/>
            </a:endParaRPr>
          </a:p>
          <a:p>
            <a:pPr marL="114300" indent="0">
              <a:buNone/>
            </a:pPr>
            <a:r>
              <a:rPr lang="en-GB" dirty="0">
                <a:hlinkClick r:id="rId6"/>
              </a:rPr>
              <a:t>https://voxeu.org/article/uncovered-interest-rate-parity-and-purchasing-power-parity-revisited</a:t>
            </a:r>
            <a:endParaRPr lang="en-GB" dirty="0"/>
          </a:p>
          <a:p>
            <a:endParaRPr lang="en-GB" dirty="0"/>
          </a:p>
          <a:p>
            <a:endParaRPr lang="en-GB" dirty="0"/>
          </a:p>
        </p:txBody>
      </p:sp>
    </p:spTree>
    <p:extLst>
      <p:ext uri="{BB962C8B-B14F-4D97-AF65-F5344CB8AC3E}">
        <p14:creationId xmlns:p14="http://schemas.microsoft.com/office/powerpoint/2010/main" val="2262414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301608" cy="1052736"/>
          </a:xfrm>
          <a:solidFill>
            <a:schemeClr val="bg2">
              <a:lumMod val="75000"/>
            </a:schemeClr>
          </a:solidFill>
        </p:spPr>
        <p:txBody>
          <a:bodyPr/>
          <a:lstStyle/>
          <a:p>
            <a:r>
              <a:rPr lang="en-GB" dirty="0"/>
              <a:t>Carry trades</a:t>
            </a:r>
          </a:p>
        </p:txBody>
      </p:sp>
      <p:sp>
        <p:nvSpPr>
          <p:cNvPr id="3" name="Content Placeholder 2"/>
          <p:cNvSpPr>
            <a:spLocks noGrp="1"/>
          </p:cNvSpPr>
          <p:nvPr>
            <p:ph idx="1"/>
          </p:nvPr>
        </p:nvSpPr>
        <p:spPr>
          <a:xfrm>
            <a:off x="1847528" y="1412777"/>
            <a:ext cx="8363272" cy="4713387"/>
          </a:xfrm>
        </p:spPr>
        <p:txBody>
          <a:bodyPr>
            <a:normAutofit fontScale="47500" lnSpcReduction="20000"/>
          </a:bodyPr>
          <a:lstStyle/>
          <a:p>
            <a:r>
              <a:rPr lang="en-GB" dirty="0"/>
              <a:t>Definition: A carry trade is a strategy where investors borrow money in a low-interest-rate currency (funding currency), converts the funds into a high-interest –rate currency and lend the funds out at the higher rate. </a:t>
            </a:r>
          </a:p>
          <a:p>
            <a:endParaRPr lang="en-GB" dirty="0"/>
          </a:p>
          <a:p>
            <a:pPr marL="0" indent="0">
              <a:buNone/>
            </a:pPr>
            <a:r>
              <a:rPr lang="en-GB" dirty="0"/>
              <a:t>According to the interest rate parity theory, such a strategy would not generate predictable profits!</a:t>
            </a:r>
          </a:p>
          <a:p>
            <a:pPr marL="0" indent="0">
              <a:buNone/>
            </a:pPr>
            <a:r>
              <a:rPr lang="en-GB" dirty="0"/>
              <a:t>But in practice: </a:t>
            </a:r>
          </a:p>
          <a:p>
            <a:pPr marL="0" indent="0">
              <a:buNone/>
            </a:pPr>
            <a:endParaRPr lang="en-GB" dirty="0"/>
          </a:p>
          <a:p>
            <a:r>
              <a:rPr lang="en-GB" dirty="0">
                <a:hlinkClick r:id="rId3"/>
              </a:rPr>
              <a:t>http://www.frbsf.org/economic-research/publications/economic-letter/2006/november/interest-rates-carry-trades-and-exchange-rate-movements/</a:t>
            </a:r>
            <a:endParaRPr lang="en-GB" dirty="0"/>
          </a:p>
          <a:p>
            <a:endParaRPr lang="en-GB" dirty="0"/>
          </a:p>
          <a:p>
            <a:r>
              <a:rPr lang="en-GB" dirty="0">
                <a:hlinkClick r:id="rId4"/>
              </a:rPr>
              <a:t>https://www.bloomberg.com/news/articles/2016-07-20/carry-trade-wins-again-in-currencies-amid-post-brexit-stability</a:t>
            </a:r>
            <a:endParaRPr lang="en-GB" dirty="0"/>
          </a:p>
          <a:p>
            <a:endParaRPr lang="en-GB" dirty="0"/>
          </a:p>
          <a:p>
            <a:r>
              <a:rPr lang="en-GB" dirty="0"/>
              <a:t>Comeback of the carry trade in 2018</a:t>
            </a:r>
          </a:p>
          <a:p>
            <a:r>
              <a:rPr lang="en-GB" dirty="0">
                <a:hlinkClick r:id="rId5"/>
              </a:rPr>
              <a:t>https://www.ipe.com/investment/briefing-investment/briefing-the-return-of-carry/www.ipe.com/investment/briefing-investment/briefing-the-return-of-carry/10022500.fullarticle</a:t>
            </a:r>
            <a:endParaRPr lang="en-GB" dirty="0"/>
          </a:p>
          <a:p>
            <a:endParaRPr lang="en-GB" dirty="0"/>
          </a:p>
          <a:p>
            <a:endParaRPr lang="en-GB" dirty="0"/>
          </a:p>
        </p:txBody>
      </p:sp>
    </p:spTree>
    <p:extLst>
      <p:ext uri="{BB962C8B-B14F-4D97-AF65-F5344CB8AC3E}">
        <p14:creationId xmlns:p14="http://schemas.microsoft.com/office/powerpoint/2010/main" val="40147577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2541</Words>
  <Application>Microsoft Office PowerPoint</Application>
  <PresentationFormat>Widescreen</PresentationFormat>
  <Paragraphs>312</Paragraphs>
  <Slides>32</Slides>
  <Notes>22</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1" baseType="lpstr">
      <vt:lpstr>Aharoni</vt:lpstr>
      <vt:lpstr>Arial</vt:lpstr>
      <vt:lpstr>Myriad Pro</vt:lpstr>
      <vt:lpstr>Tahoma</vt:lpstr>
      <vt:lpstr>Times New Roman</vt:lpstr>
      <vt:lpstr>Verdana</vt:lpstr>
      <vt:lpstr>Wingdings</vt:lpstr>
      <vt:lpstr>20140311PresentationUWTSDTemplate</vt:lpstr>
      <vt:lpstr>Chart</vt:lpstr>
      <vt:lpstr>LCMB7014</vt:lpstr>
      <vt:lpstr>Introduction</vt:lpstr>
      <vt:lpstr>Exchange Rates</vt:lpstr>
      <vt:lpstr>Exchange rates – FT </vt:lpstr>
      <vt:lpstr>GBP/USD</vt:lpstr>
      <vt:lpstr>The foreign exchange market</vt:lpstr>
      <vt:lpstr>Global Foreign exchange market</vt:lpstr>
      <vt:lpstr>Demand and supply for foreign exchange </vt:lpstr>
      <vt:lpstr>Determination of the rate of exchange</vt:lpstr>
      <vt:lpstr>Determination of the rate of exchange</vt:lpstr>
      <vt:lpstr>Shifts in the currency demand and supply curves</vt:lpstr>
      <vt:lpstr>Appreciation of a currency</vt:lpstr>
      <vt:lpstr>Depreciation of a currency</vt:lpstr>
      <vt:lpstr>Depreciation of a currency</vt:lpstr>
      <vt:lpstr>Depreciation of a currency</vt:lpstr>
      <vt:lpstr>Exchange rates Regimes</vt:lpstr>
      <vt:lpstr>Exchange rate regimes</vt:lpstr>
      <vt:lpstr>Exchange rate regimes</vt:lpstr>
      <vt:lpstr>The Marshall-Lerner condition</vt:lpstr>
      <vt:lpstr>PowerPoint Presentation</vt:lpstr>
      <vt:lpstr>What determines exchange rates?</vt:lpstr>
      <vt:lpstr>Exchange rate determination in the short-run (SR) :Asset market approach</vt:lpstr>
      <vt:lpstr>SR determination of ER:The role of interest rates</vt:lpstr>
      <vt:lpstr>SR determination of ER: Uncovered Interest Rate Parity</vt:lpstr>
      <vt:lpstr>SR determination of ER: Uncovered Interest Rate Parity</vt:lpstr>
      <vt:lpstr>Determinants of the exchange rate in the SR</vt:lpstr>
      <vt:lpstr>How Can Managers Minimize Exchange Rate Risk?</vt:lpstr>
      <vt:lpstr>How Can Managers Minimize Exchange Rate Risk?</vt:lpstr>
      <vt:lpstr>Summary</vt:lpstr>
      <vt:lpstr>The sterling effective exchange rate index is a measure of the value of the pound that is calculated according to how much trade we do with different countries and in various currencies </vt:lpstr>
      <vt:lpstr>Interest parity relations</vt:lpstr>
      <vt:lpstr>Carry trades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Dennis Pepple</cp:lastModifiedBy>
  <cp:revision>36</cp:revision>
  <dcterms:created xsi:type="dcterms:W3CDTF">2020-09-29T19:39:48Z</dcterms:created>
  <dcterms:modified xsi:type="dcterms:W3CDTF">2022-01-05T11:46:43Z</dcterms:modified>
</cp:coreProperties>
</file>