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68" r:id="rId4"/>
    <p:sldId id="259" r:id="rId5"/>
    <p:sldId id="260" r:id="rId6"/>
    <p:sldId id="272" r:id="rId7"/>
    <p:sldId id="261" r:id="rId8"/>
    <p:sldId id="263" r:id="rId9"/>
    <p:sldId id="262" r:id="rId10"/>
    <p:sldId id="275" r:id="rId11"/>
    <p:sldId id="273" r:id="rId12"/>
    <p:sldId id="265" r:id="rId13"/>
    <p:sldId id="266" r:id="rId14"/>
    <p:sldId id="267" r:id="rId15"/>
    <p:sldId id="270"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57A0E4-8AE4-A0AF-50C1-98FA71DF9F59}" v="2" dt="2025-10-11T05:44:00.047"/>
    <p1510:client id="{05499676-4ED9-3FD5-F768-87DCF1DCA099}" v="195" dt="2025-10-12T06:22:08.443"/>
    <p1510:client id="{05E30C18-47C0-A8A9-4EB7-F7EED857A169}" v="430" dt="2025-10-10T21:44:16.212"/>
    <p1510:client id="{0D1FD6A2-8FAD-D391-975A-22A9C3EAEA83}" v="129" dt="2025-10-10T19:49:57.224"/>
    <p1510:client id="{1F3DF698-D418-D8F9-1C74-199A818D6D9A}" v="1014" dt="2025-10-10T10:31:01.503"/>
    <p1510:client id="{350E7A4B-34D9-9C84-F9F6-73421C19AE3D}" v="64" dt="2025-10-10T11:20:30.777"/>
    <p1510:client id="{3EC4836D-0316-FDE3-67C4-1E54A1465AD6}" v="2" dt="2025-10-12T06:24:08.834"/>
    <p1510:client id="{4810D7BA-6B46-0A0E-C99C-5361348F5874}" v="194" dt="2025-10-11T21:51:15.141"/>
    <p1510:client id="{5C0B5620-D3DF-3E1D-1AD0-EBF4A71CD073}" v="339" dt="2025-10-10T18:54:09.569"/>
    <p1510:client id="{656A77EC-C4D2-E3CC-C0D2-63E7B5250D1C}" v="307" dt="2025-10-10T19:19:35.492"/>
    <p1510:client id="{71F6349F-4D7C-5BCF-5FB2-753C578B8918}" v="25" dt="2025-10-11T17:43:25.622"/>
    <p1510:client id="{84B869B2-AA95-4BA0-93A6-828053B6BFD3}" v="313" dt="2025-10-12T05:49:50.435"/>
    <p1510:client id="{8AF64152-7D14-25EE-A80C-DD698ABB393C}" v="314" dt="2025-10-10T11:50:52.215"/>
    <p1510:client id="{9154F0AD-B5F8-1C4E-5E6B-8F4215B78EEA}" v="30" dt="2025-10-10T18:39:26.713"/>
    <p1510:client id="{AA955897-348A-DD77-4CEA-D7EF55126890}" v="104" dt="2025-10-10T15:05:44.402"/>
    <p1510:client id="{AD42CD63-D71A-6CE3-6DE2-14A6EDE04220}" v="1" dt="2025-10-10T11:49:21.206"/>
    <p1510:client id="{CD494F99-F03E-19E3-AF40-E1D6F2BBA9BF}" v="85" dt="2025-10-10T16:35:51.421"/>
    <p1510:client id="{D25A1E92-A190-0211-00DA-ADC0FE3E1383}" v="7" dt="2025-10-12T04:53:14.275"/>
    <p1510:client id="{DF8429E7-DC47-2391-2C1F-1B7282A256CB}" v="155" dt="2025-10-10T20:21:27.172"/>
    <p1510:client id="{E35E229D-11EE-AB6A-4FFA-E15CF39535EB}" v="10" dt="2025-10-10T11:05:31.149"/>
    <p1510:client id="{E9BBC5F0-7BC2-C63E-6030-40968FBA94BC}" v="11" dt="2025-10-12T07:01:06.580"/>
    <p1510:client id="{F058954A-7033-F7F9-A51A-01A597B111C6}" v="23" dt="2025-10-10T14:00:39.082"/>
    <p1510:client id="{FFCFEAD8-B633-E2E6-3711-324261B70BCB}" v="19" dt="2025-10-10T10:58:35.4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AB83A5-748F-41F0-8723-362B6D2BA527}"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57F6F93F-EB5C-4A94-B14F-F8DB95DA88C0}">
      <dgm:prSet/>
      <dgm:spPr/>
      <dgm:t>
        <a:bodyPr/>
        <a:lstStyle/>
        <a:p>
          <a:r>
            <a:rPr lang="en-GB"/>
            <a:t>Sunrise care home is a medium sized accommodation for patients who are sick and elderly.</a:t>
          </a:r>
          <a:endParaRPr lang="en-US"/>
        </a:p>
      </dgm:t>
    </dgm:pt>
    <dgm:pt modelId="{DA27D44C-373F-40AB-88C7-183AEB0E8AA9}" type="parTrans" cxnId="{565991C0-90C8-45B4-B7F2-175C56E2A2D0}">
      <dgm:prSet/>
      <dgm:spPr/>
      <dgm:t>
        <a:bodyPr/>
        <a:lstStyle/>
        <a:p>
          <a:endParaRPr lang="en-US"/>
        </a:p>
      </dgm:t>
    </dgm:pt>
    <dgm:pt modelId="{7CBEE4F4-4B2A-4B57-947A-663435DDE38E}" type="sibTrans" cxnId="{565991C0-90C8-45B4-B7F2-175C56E2A2D0}">
      <dgm:prSet/>
      <dgm:spPr/>
      <dgm:t>
        <a:bodyPr/>
        <a:lstStyle/>
        <a:p>
          <a:endParaRPr lang="en-US"/>
        </a:p>
      </dgm:t>
    </dgm:pt>
    <dgm:pt modelId="{7858602D-C8FB-45A8-A64D-B0673D7C71DD}">
      <dgm:prSet/>
      <dgm:spPr/>
      <dgm:t>
        <a:bodyPr/>
        <a:lstStyle/>
        <a:p>
          <a:r>
            <a:rPr lang="en-GB"/>
            <a:t>Sunrise care home has approximately 35 residents and a team of nurses, care workers, administrators, and visiting health professionals.</a:t>
          </a:r>
          <a:endParaRPr lang="en-US"/>
        </a:p>
      </dgm:t>
    </dgm:pt>
    <dgm:pt modelId="{B37BD8B4-3CF5-436B-8BA8-433A619D2899}" type="parTrans" cxnId="{A9759992-3B6B-4657-BD94-218999278FCD}">
      <dgm:prSet/>
      <dgm:spPr/>
      <dgm:t>
        <a:bodyPr/>
        <a:lstStyle/>
        <a:p>
          <a:endParaRPr lang="en-US"/>
        </a:p>
      </dgm:t>
    </dgm:pt>
    <dgm:pt modelId="{1C1E61C7-A8CB-4970-8260-F70FF77F53F4}" type="sibTrans" cxnId="{A9759992-3B6B-4657-BD94-218999278FCD}">
      <dgm:prSet/>
      <dgm:spPr/>
      <dgm:t>
        <a:bodyPr/>
        <a:lstStyle/>
        <a:p>
          <a:endParaRPr lang="en-US"/>
        </a:p>
      </dgm:t>
    </dgm:pt>
    <dgm:pt modelId="{E9B3A1ED-419D-48E1-BC69-E5D77950F55C}">
      <dgm:prSet/>
      <dgm:spPr/>
      <dgm:t>
        <a:bodyPr/>
        <a:lstStyle/>
        <a:p>
          <a:r>
            <a:rPr lang="en-GB"/>
            <a:t>Staff have access to Microsoft 365 but are still developing their skills.</a:t>
          </a:r>
          <a:endParaRPr lang="en-US"/>
        </a:p>
      </dgm:t>
    </dgm:pt>
    <dgm:pt modelId="{6FAF38F9-710E-4821-9382-C9F0DC77A835}" type="parTrans" cxnId="{80330985-CA43-48F4-BB47-203BA354FA34}">
      <dgm:prSet/>
      <dgm:spPr/>
      <dgm:t>
        <a:bodyPr/>
        <a:lstStyle/>
        <a:p>
          <a:endParaRPr lang="en-US"/>
        </a:p>
      </dgm:t>
    </dgm:pt>
    <dgm:pt modelId="{D9F40266-8551-495D-83FF-8A516EFD1400}" type="sibTrans" cxnId="{80330985-CA43-48F4-BB47-203BA354FA34}">
      <dgm:prSet/>
      <dgm:spPr/>
      <dgm:t>
        <a:bodyPr/>
        <a:lstStyle/>
        <a:p>
          <a:endParaRPr lang="en-US"/>
        </a:p>
      </dgm:t>
    </dgm:pt>
    <dgm:pt modelId="{BA396B99-7C38-4533-9670-1868250B2374}" type="pres">
      <dgm:prSet presAssocID="{36AB83A5-748F-41F0-8723-362B6D2BA527}" presName="vert0" presStyleCnt="0">
        <dgm:presLayoutVars>
          <dgm:dir/>
          <dgm:animOne val="branch"/>
          <dgm:animLvl val="lvl"/>
        </dgm:presLayoutVars>
      </dgm:prSet>
      <dgm:spPr/>
    </dgm:pt>
    <dgm:pt modelId="{9A01542D-897E-43CE-B8A1-E2A66F2FE078}" type="pres">
      <dgm:prSet presAssocID="{57F6F93F-EB5C-4A94-B14F-F8DB95DA88C0}" presName="thickLine" presStyleLbl="alignNode1" presStyleIdx="0" presStyleCnt="3"/>
      <dgm:spPr/>
    </dgm:pt>
    <dgm:pt modelId="{86AA7A90-7589-486E-A1F8-3FD444DCF2D6}" type="pres">
      <dgm:prSet presAssocID="{57F6F93F-EB5C-4A94-B14F-F8DB95DA88C0}" presName="horz1" presStyleCnt="0"/>
      <dgm:spPr/>
    </dgm:pt>
    <dgm:pt modelId="{6FDF99E6-D9A8-4524-9E25-3A33B9600CA5}" type="pres">
      <dgm:prSet presAssocID="{57F6F93F-EB5C-4A94-B14F-F8DB95DA88C0}" presName="tx1" presStyleLbl="revTx" presStyleIdx="0" presStyleCnt="3"/>
      <dgm:spPr/>
    </dgm:pt>
    <dgm:pt modelId="{0F743355-781B-4ADC-9C1C-68C71A19E8D7}" type="pres">
      <dgm:prSet presAssocID="{57F6F93F-EB5C-4A94-B14F-F8DB95DA88C0}" presName="vert1" presStyleCnt="0"/>
      <dgm:spPr/>
    </dgm:pt>
    <dgm:pt modelId="{5D093B9A-1CE5-4F31-97BC-B020D380A4BC}" type="pres">
      <dgm:prSet presAssocID="{7858602D-C8FB-45A8-A64D-B0673D7C71DD}" presName="thickLine" presStyleLbl="alignNode1" presStyleIdx="1" presStyleCnt="3"/>
      <dgm:spPr/>
    </dgm:pt>
    <dgm:pt modelId="{2440757C-9DA8-4D09-BA9F-2C49E2A62B38}" type="pres">
      <dgm:prSet presAssocID="{7858602D-C8FB-45A8-A64D-B0673D7C71DD}" presName="horz1" presStyleCnt="0"/>
      <dgm:spPr/>
    </dgm:pt>
    <dgm:pt modelId="{CB428842-1E45-48F7-B325-2B14CB196A2E}" type="pres">
      <dgm:prSet presAssocID="{7858602D-C8FB-45A8-A64D-B0673D7C71DD}" presName="tx1" presStyleLbl="revTx" presStyleIdx="1" presStyleCnt="3"/>
      <dgm:spPr/>
    </dgm:pt>
    <dgm:pt modelId="{243A6576-E3AB-49C3-B61D-103F987C870F}" type="pres">
      <dgm:prSet presAssocID="{7858602D-C8FB-45A8-A64D-B0673D7C71DD}" presName="vert1" presStyleCnt="0"/>
      <dgm:spPr/>
    </dgm:pt>
    <dgm:pt modelId="{81FE6F18-23EE-44AA-9FBA-17C256542738}" type="pres">
      <dgm:prSet presAssocID="{E9B3A1ED-419D-48E1-BC69-E5D77950F55C}" presName="thickLine" presStyleLbl="alignNode1" presStyleIdx="2" presStyleCnt="3"/>
      <dgm:spPr/>
    </dgm:pt>
    <dgm:pt modelId="{4CAF075E-91E0-4D80-8D61-703C14D07B28}" type="pres">
      <dgm:prSet presAssocID="{E9B3A1ED-419D-48E1-BC69-E5D77950F55C}" presName="horz1" presStyleCnt="0"/>
      <dgm:spPr/>
    </dgm:pt>
    <dgm:pt modelId="{3CB94994-4AC8-441E-BEEF-330755134D63}" type="pres">
      <dgm:prSet presAssocID="{E9B3A1ED-419D-48E1-BC69-E5D77950F55C}" presName="tx1" presStyleLbl="revTx" presStyleIdx="2" presStyleCnt="3"/>
      <dgm:spPr/>
    </dgm:pt>
    <dgm:pt modelId="{83E13B0F-084E-4340-911C-3BEFE27757C4}" type="pres">
      <dgm:prSet presAssocID="{E9B3A1ED-419D-48E1-BC69-E5D77950F55C}" presName="vert1" presStyleCnt="0"/>
      <dgm:spPr/>
    </dgm:pt>
  </dgm:ptLst>
  <dgm:cxnLst>
    <dgm:cxn modelId="{A975591F-4752-43B6-B997-58276CE3A14D}" type="presOf" srcId="{57F6F93F-EB5C-4A94-B14F-F8DB95DA88C0}" destId="{6FDF99E6-D9A8-4524-9E25-3A33B9600CA5}" srcOrd="0" destOrd="0" presId="urn:microsoft.com/office/officeart/2008/layout/LinedList"/>
    <dgm:cxn modelId="{80330985-CA43-48F4-BB47-203BA354FA34}" srcId="{36AB83A5-748F-41F0-8723-362B6D2BA527}" destId="{E9B3A1ED-419D-48E1-BC69-E5D77950F55C}" srcOrd="2" destOrd="0" parTransId="{6FAF38F9-710E-4821-9382-C9F0DC77A835}" sibTransId="{D9F40266-8551-495D-83FF-8A516EFD1400}"/>
    <dgm:cxn modelId="{A9759992-3B6B-4657-BD94-218999278FCD}" srcId="{36AB83A5-748F-41F0-8723-362B6D2BA527}" destId="{7858602D-C8FB-45A8-A64D-B0673D7C71DD}" srcOrd="1" destOrd="0" parTransId="{B37BD8B4-3CF5-436B-8BA8-433A619D2899}" sibTransId="{1C1E61C7-A8CB-4970-8260-F70FF77F53F4}"/>
    <dgm:cxn modelId="{4D6F7B97-E92E-49BC-B30C-A921AD4D1F57}" type="presOf" srcId="{E9B3A1ED-419D-48E1-BC69-E5D77950F55C}" destId="{3CB94994-4AC8-441E-BEEF-330755134D63}" srcOrd="0" destOrd="0" presId="urn:microsoft.com/office/officeart/2008/layout/LinedList"/>
    <dgm:cxn modelId="{565991C0-90C8-45B4-B7F2-175C56E2A2D0}" srcId="{36AB83A5-748F-41F0-8723-362B6D2BA527}" destId="{57F6F93F-EB5C-4A94-B14F-F8DB95DA88C0}" srcOrd="0" destOrd="0" parTransId="{DA27D44C-373F-40AB-88C7-183AEB0E8AA9}" sibTransId="{7CBEE4F4-4B2A-4B57-947A-663435DDE38E}"/>
    <dgm:cxn modelId="{FF946AC4-393F-478D-B8A5-A422C1AE6807}" type="presOf" srcId="{7858602D-C8FB-45A8-A64D-B0673D7C71DD}" destId="{CB428842-1E45-48F7-B325-2B14CB196A2E}" srcOrd="0" destOrd="0" presId="urn:microsoft.com/office/officeart/2008/layout/LinedList"/>
    <dgm:cxn modelId="{852F1DF4-7D48-4444-9792-DE6204402F47}" type="presOf" srcId="{36AB83A5-748F-41F0-8723-362B6D2BA527}" destId="{BA396B99-7C38-4533-9670-1868250B2374}" srcOrd="0" destOrd="0" presId="urn:microsoft.com/office/officeart/2008/layout/LinedList"/>
    <dgm:cxn modelId="{A918B046-848D-42A0-8AAF-E6EFFDBB8273}" type="presParOf" srcId="{BA396B99-7C38-4533-9670-1868250B2374}" destId="{9A01542D-897E-43CE-B8A1-E2A66F2FE078}" srcOrd="0" destOrd="0" presId="urn:microsoft.com/office/officeart/2008/layout/LinedList"/>
    <dgm:cxn modelId="{515262DE-32D7-47E7-82A3-E6D776EDE4D3}" type="presParOf" srcId="{BA396B99-7C38-4533-9670-1868250B2374}" destId="{86AA7A90-7589-486E-A1F8-3FD444DCF2D6}" srcOrd="1" destOrd="0" presId="urn:microsoft.com/office/officeart/2008/layout/LinedList"/>
    <dgm:cxn modelId="{2BD24E10-F665-47CD-A20D-EEA9788F1C6A}" type="presParOf" srcId="{86AA7A90-7589-486E-A1F8-3FD444DCF2D6}" destId="{6FDF99E6-D9A8-4524-9E25-3A33B9600CA5}" srcOrd="0" destOrd="0" presId="urn:microsoft.com/office/officeart/2008/layout/LinedList"/>
    <dgm:cxn modelId="{0629CDE6-1749-4415-9C8A-113548AD7979}" type="presParOf" srcId="{86AA7A90-7589-486E-A1F8-3FD444DCF2D6}" destId="{0F743355-781B-4ADC-9C1C-68C71A19E8D7}" srcOrd="1" destOrd="0" presId="urn:microsoft.com/office/officeart/2008/layout/LinedList"/>
    <dgm:cxn modelId="{4500416F-BF3E-4FEC-BA30-2059F74EBA78}" type="presParOf" srcId="{BA396B99-7C38-4533-9670-1868250B2374}" destId="{5D093B9A-1CE5-4F31-97BC-B020D380A4BC}" srcOrd="2" destOrd="0" presId="urn:microsoft.com/office/officeart/2008/layout/LinedList"/>
    <dgm:cxn modelId="{272DD942-2965-473C-9A35-AC5D3FDF2F73}" type="presParOf" srcId="{BA396B99-7C38-4533-9670-1868250B2374}" destId="{2440757C-9DA8-4D09-BA9F-2C49E2A62B38}" srcOrd="3" destOrd="0" presId="urn:microsoft.com/office/officeart/2008/layout/LinedList"/>
    <dgm:cxn modelId="{29D0F5B6-0EA8-49A3-B92B-471D8DA5B35B}" type="presParOf" srcId="{2440757C-9DA8-4D09-BA9F-2C49E2A62B38}" destId="{CB428842-1E45-48F7-B325-2B14CB196A2E}" srcOrd="0" destOrd="0" presId="urn:microsoft.com/office/officeart/2008/layout/LinedList"/>
    <dgm:cxn modelId="{59AF6D69-73F5-42D2-A3F5-C234D9542309}" type="presParOf" srcId="{2440757C-9DA8-4D09-BA9F-2C49E2A62B38}" destId="{243A6576-E3AB-49C3-B61D-103F987C870F}" srcOrd="1" destOrd="0" presId="urn:microsoft.com/office/officeart/2008/layout/LinedList"/>
    <dgm:cxn modelId="{7B4AB6EE-6CF1-4C57-9F95-8E9E3D60DF0A}" type="presParOf" srcId="{BA396B99-7C38-4533-9670-1868250B2374}" destId="{81FE6F18-23EE-44AA-9FBA-17C256542738}" srcOrd="4" destOrd="0" presId="urn:microsoft.com/office/officeart/2008/layout/LinedList"/>
    <dgm:cxn modelId="{D53E57B0-C31B-47C9-9513-52897E339BAD}" type="presParOf" srcId="{BA396B99-7C38-4533-9670-1868250B2374}" destId="{4CAF075E-91E0-4D80-8D61-703C14D07B28}" srcOrd="5" destOrd="0" presId="urn:microsoft.com/office/officeart/2008/layout/LinedList"/>
    <dgm:cxn modelId="{D36A7CB0-DD61-4A51-8D88-049ACC4E93B3}" type="presParOf" srcId="{4CAF075E-91E0-4D80-8D61-703C14D07B28}" destId="{3CB94994-4AC8-441E-BEEF-330755134D63}" srcOrd="0" destOrd="0" presId="urn:microsoft.com/office/officeart/2008/layout/LinedList"/>
    <dgm:cxn modelId="{39379B71-B8CB-4981-83EA-9E18DEBCDF21}" type="presParOf" srcId="{4CAF075E-91E0-4D80-8D61-703C14D07B28}" destId="{83E13B0F-084E-4340-911C-3BEFE27757C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3142917-329C-4988-BF1A-FCB674501859}"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BB5510FA-7BB4-4886-88CA-D5246E194DCC}">
      <dgm:prSet custT="1"/>
      <dgm:spPr/>
      <dgm:t>
        <a:bodyPr/>
        <a:lstStyle/>
        <a:p>
          <a:pPr>
            <a:lnSpc>
              <a:spcPct val="100000"/>
            </a:lnSpc>
          </a:pPr>
          <a:r>
            <a:rPr lang="en-GB" sz="2000">
              <a:latin typeface="Arial"/>
              <a:cs typeface="Arial"/>
            </a:rPr>
            <a:t>Carefully check emails sent to sunrise care home before opening or attaching documents.</a:t>
          </a:r>
          <a:endParaRPr lang="en-US" sz="2000">
            <a:latin typeface="Arial"/>
            <a:cs typeface="Arial"/>
          </a:endParaRPr>
        </a:p>
      </dgm:t>
    </dgm:pt>
    <dgm:pt modelId="{5C14754E-87E7-4E49-8C2C-082A234BAC95}" type="parTrans" cxnId="{EC64F281-4BD1-462D-BACE-3EB44C4F3795}">
      <dgm:prSet/>
      <dgm:spPr/>
      <dgm:t>
        <a:bodyPr/>
        <a:lstStyle/>
        <a:p>
          <a:endParaRPr lang="en-US"/>
        </a:p>
      </dgm:t>
    </dgm:pt>
    <dgm:pt modelId="{6294B063-F8E6-4723-BD74-6AC29B439F66}" type="sibTrans" cxnId="{EC64F281-4BD1-462D-BACE-3EB44C4F3795}">
      <dgm:prSet/>
      <dgm:spPr/>
      <dgm:t>
        <a:bodyPr/>
        <a:lstStyle/>
        <a:p>
          <a:pPr>
            <a:lnSpc>
              <a:spcPct val="100000"/>
            </a:lnSpc>
          </a:pPr>
          <a:endParaRPr lang="en-US"/>
        </a:p>
      </dgm:t>
    </dgm:pt>
    <dgm:pt modelId="{D7E08954-891C-4B50-8FD9-4A9A0B8A142C}">
      <dgm:prSet custT="1"/>
      <dgm:spPr/>
      <dgm:t>
        <a:bodyPr/>
        <a:lstStyle/>
        <a:p>
          <a:pPr>
            <a:lnSpc>
              <a:spcPct val="100000"/>
            </a:lnSpc>
          </a:pPr>
          <a:r>
            <a:rPr lang="en-GB" sz="2000">
              <a:latin typeface="Arial"/>
              <a:cs typeface="Arial"/>
            </a:rPr>
            <a:t>Sunrise care home email accounts should always be used for work related communication.</a:t>
          </a:r>
          <a:endParaRPr lang="en-US" sz="2000">
            <a:latin typeface="Arial"/>
            <a:cs typeface="Arial"/>
          </a:endParaRPr>
        </a:p>
      </dgm:t>
    </dgm:pt>
    <dgm:pt modelId="{89E49C21-5FE6-4CE3-97C9-B7A7D8F5AD5E}" type="parTrans" cxnId="{1C72D9CB-6C39-4BE6-8DD7-6789BF8B6D93}">
      <dgm:prSet/>
      <dgm:spPr/>
      <dgm:t>
        <a:bodyPr/>
        <a:lstStyle/>
        <a:p>
          <a:endParaRPr lang="en-US"/>
        </a:p>
      </dgm:t>
    </dgm:pt>
    <dgm:pt modelId="{213C9A82-8152-45C4-87F5-C86239B09352}" type="sibTrans" cxnId="{1C72D9CB-6C39-4BE6-8DD7-6789BF8B6D93}">
      <dgm:prSet/>
      <dgm:spPr/>
      <dgm:t>
        <a:bodyPr/>
        <a:lstStyle/>
        <a:p>
          <a:pPr>
            <a:lnSpc>
              <a:spcPct val="100000"/>
            </a:lnSpc>
          </a:pPr>
          <a:endParaRPr lang="en-US"/>
        </a:p>
      </dgm:t>
    </dgm:pt>
    <dgm:pt modelId="{B8438E94-6F14-4894-9159-4CC0F21DC2A4}">
      <dgm:prSet custT="1"/>
      <dgm:spPr/>
      <dgm:t>
        <a:bodyPr/>
        <a:lstStyle/>
        <a:p>
          <a:pPr>
            <a:lnSpc>
              <a:spcPct val="100000"/>
            </a:lnSpc>
          </a:pPr>
          <a:r>
            <a:rPr lang="en-GB" sz="2000">
              <a:latin typeface="Arial"/>
              <a:cs typeface="Arial"/>
            </a:rPr>
            <a:t>Staff should never share sunrise patients' personal data through personal emails or unsecured emails.</a:t>
          </a:r>
          <a:endParaRPr lang="en-US" sz="2000">
            <a:latin typeface="Arial"/>
            <a:cs typeface="Arial"/>
          </a:endParaRPr>
        </a:p>
      </dgm:t>
    </dgm:pt>
    <dgm:pt modelId="{19EEAE6B-4F9E-44A8-80E5-2E3E0C6B23D5}" type="parTrans" cxnId="{655C6724-34D0-44AD-BCDC-05674E918DA1}">
      <dgm:prSet/>
      <dgm:spPr/>
      <dgm:t>
        <a:bodyPr/>
        <a:lstStyle/>
        <a:p>
          <a:endParaRPr lang="en-US"/>
        </a:p>
      </dgm:t>
    </dgm:pt>
    <dgm:pt modelId="{A1BF4BE3-05EB-48D4-B875-DDCFDB3FE028}" type="sibTrans" cxnId="{655C6724-34D0-44AD-BCDC-05674E918DA1}">
      <dgm:prSet/>
      <dgm:spPr/>
      <dgm:t>
        <a:bodyPr/>
        <a:lstStyle/>
        <a:p>
          <a:pPr>
            <a:lnSpc>
              <a:spcPct val="100000"/>
            </a:lnSpc>
          </a:pPr>
          <a:endParaRPr lang="en-US"/>
        </a:p>
      </dgm:t>
    </dgm:pt>
    <dgm:pt modelId="{641206F8-D036-4ED3-94E5-C355C7582ACE}">
      <dgm:prSet custT="1"/>
      <dgm:spPr/>
      <dgm:t>
        <a:bodyPr/>
        <a:lstStyle/>
        <a:p>
          <a:pPr>
            <a:lnSpc>
              <a:spcPct val="100000"/>
            </a:lnSpc>
          </a:pPr>
          <a:r>
            <a:rPr lang="en-GB" sz="2000">
              <a:latin typeface="Arial"/>
              <a:cs typeface="Arial"/>
            </a:rPr>
            <a:t>Staff should always report suspicious or phishing emails to IT personnel.</a:t>
          </a:r>
          <a:endParaRPr lang="en-US" sz="2000">
            <a:latin typeface="Arial"/>
            <a:cs typeface="Arial"/>
          </a:endParaRPr>
        </a:p>
      </dgm:t>
    </dgm:pt>
    <dgm:pt modelId="{B672E313-188D-4BBB-8514-18AFD8745F6D}" type="parTrans" cxnId="{3F9A1638-7A85-462E-AC8C-A5D5788666A5}">
      <dgm:prSet/>
      <dgm:spPr/>
      <dgm:t>
        <a:bodyPr/>
        <a:lstStyle/>
        <a:p>
          <a:endParaRPr lang="en-US"/>
        </a:p>
      </dgm:t>
    </dgm:pt>
    <dgm:pt modelId="{3E77E7D1-573D-4B9D-A3C3-B9462CC63CD6}" type="sibTrans" cxnId="{3F9A1638-7A85-462E-AC8C-A5D5788666A5}">
      <dgm:prSet/>
      <dgm:spPr/>
      <dgm:t>
        <a:bodyPr/>
        <a:lstStyle/>
        <a:p>
          <a:pPr>
            <a:lnSpc>
              <a:spcPct val="100000"/>
            </a:lnSpc>
          </a:pPr>
          <a:endParaRPr lang="en-US"/>
        </a:p>
      </dgm:t>
    </dgm:pt>
    <dgm:pt modelId="{9422B541-2006-4037-A296-0107BB68DA2D}">
      <dgm:prSet custT="1"/>
      <dgm:spPr/>
      <dgm:t>
        <a:bodyPr/>
        <a:lstStyle/>
        <a:p>
          <a:pPr>
            <a:lnSpc>
              <a:spcPct val="100000"/>
            </a:lnSpc>
          </a:pPr>
          <a:r>
            <a:rPr lang="en-GB" sz="2000">
              <a:latin typeface="Arial"/>
              <a:cs typeface="Arial"/>
            </a:rPr>
            <a:t>Delete as often as possible irrelevant emails from inbox and spam. </a:t>
          </a:r>
          <a:endParaRPr lang="en-US" sz="2000">
            <a:latin typeface="Arial"/>
            <a:cs typeface="Arial"/>
          </a:endParaRPr>
        </a:p>
      </dgm:t>
    </dgm:pt>
    <dgm:pt modelId="{2E817075-F7D0-4714-B4A7-35655EBBDA16}" type="parTrans" cxnId="{B8F2D3ED-0E1A-4E23-86C2-982950B73CEE}">
      <dgm:prSet/>
      <dgm:spPr/>
      <dgm:t>
        <a:bodyPr/>
        <a:lstStyle/>
        <a:p>
          <a:endParaRPr lang="en-US"/>
        </a:p>
      </dgm:t>
    </dgm:pt>
    <dgm:pt modelId="{0875EEE3-5603-476C-9289-DF1D7D4FE574}" type="sibTrans" cxnId="{B8F2D3ED-0E1A-4E23-86C2-982950B73CEE}">
      <dgm:prSet/>
      <dgm:spPr/>
      <dgm:t>
        <a:bodyPr/>
        <a:lstStyle/>
        <a:p>
          <a:endParaRPr lang="en-US"/>
        </a:p>
      </dgm:t>
    </dgm:pt>
    <dgm:pt modelId="{6C9B59AF-C433-4BE5-94C5-53CA1C61EE37}" type="pres">
      <dgm:prSet presAssocID="{93142917-329C-4988-BF1A-FCB674501859}" presName="root" presStyleCnt="0">
        <dgm:presLayoutVars>
          <dgm:dir/>
          <dgm:resizeHandles val="exact"/>
        </dgm:presLayoutVars>
      </dgm:prSet>
      <dgm:spPr/>
    </dgm:pt>
    <dgm:pt modelId="{6D4AD6EC-A280-4B63-8846-3DF73CB46632}" type="pres">
      <dgm:prSet presAssocID="{93142917-329C-4988-BF1A-FCB674501859}" presName="container" presStyleCnt="0">
        <dgm:presLayoutVars>
          <dgm:dir/>
          <dgm:resizeHandles val="exact"/>
        </dgm:presLayoutVars>
      </dgm:prSet>
      <dgm:spPr/>
    </dgm:pt>
    <dgm:pt modelId="{34636991-0BE6-4CB6-BC38-9E7EC58FE419}" type="pres">
      <dgm:prSet presAssocID="{BB5510FA-7BB4-4886-88CA-D5246E194DCC}" presName="compNode" presStyleCnt="0"/>
      <dgm:spPr/>
    </dgm:pt>
    <dgm:pt modelId="{A9C6F2F4-AA03-434F-AFE7-48BE849ABBFC}" type="pres">
      <dgm:prSet presAssocID="{BB5510FA-7BB4-4886-88CA-D5246E194DCC}" presName="iconBgRect" presStyleLbl="bgShp" presStyleIdx="0" presStyleCnt="5"/>
      <dgm:spPr/>
    </dgm:pt>
    <dgm:pt modelId="{8EDC3878-C315-43B4-8235-957E0270EC85}" type="pres">
      <dgm:prSet presAssocID="{BB5510FA-7BB4-4886-88CA-D5246E194DCC}"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unset scene"/>
        </a:ext>
      </dgm:extLst>
    </dgm:pt>
    <dgm:pt modelId="{8344C8CB-69CF-4EB4-A559-8F1738AF4947}" type="pres">
      <dgm:prSet presAssocID="{BB5510FA-7BB4-4886-88CA-D5246E194DCC}" presName="spaceRect" presStyleCnt="0"/>
      <dgm:spPr/>
    </dgm:pt>
    <dgm:pt modelId="{63D82D42-FE13-4916-A91B-920F0430CEFD}" type="pres">
      <dgm:prSet presAssocID="{BB5510FA-7BB4-4886-88CA-D5246E194DCC}" presName="textRect" presStyleLbl="revTx" presStyleIdx="0" presStyleCnt="5">
        <dgm:presLayoutVars>
          <dgm:chMax val="1"/>
          <dgm:chPref val="1"/>
        </dgm:presLayoutVars>
      </dgm:prSet>
      <dgm:spPr/>
    </dgm:pt>
    <dgm:pt modelId="{09BC3CAC-4114-4059-9A04-CB1EE9A506D0}" type="pres">
      <dgm:prSet presAssocID="{6294B063-F8E6-4723-BD74-6AC29B439F66}" presName="sibTrans" presStyleLbl="sibTrans2D1" presStyleIdx="0" presStyleCnt="0"/>
      <dgm:spPr/>
    </dgm:pt>
    <dgm:pt modelId="{5FEAD557-82A0-4C75-B077-A536FDFBD602}" type="pres">
      <dgm:prSet presAssocID="{D7E08954-891C-4B50-8FD9-4A9A0B8A142C}" presName="compNode" presStyleCnt="0"/>
      <dgm:spPr/>
    </dgm:pt>
    <dgm:pt modelId="{530F7498-F1CB-4451-AB46-902A3DB48450}" type="pres">
      <dgm:prSet presAssocID="{D7E08954-891C-4B50-8FD9-4A9A0B8A142C}" presName="iconBgRect" presStyleLbl="bgShp" presStyleIdx="1" presStyleCnt="5"/>
      <dgm:spPr/>
    </dgm:pt>
    <dgm:pt modelId="{1671C3EE-A51E-4E5B-A8BF-877146037F73}" type="pres">
      <dgm:prSet presAssocID="{D7E08954-891C-4B50-8FD9-4A9A0B8A142C}"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ighway scene"/>
        </a:ext>
      </dgm:extLst>
    </dgm:pt>
    <dgm:pt modelId="{9AD60F53-25C8-4717-B223-FBF5386EDBD0}" type="pres">
      <dgm:prSet presAssocID="{D7E08954-891C-4B50-8FD9-4A9A0B8A142C}" presName="spaceRect" presStyleCnt="0"/>
      <dgm:spPr/>
    </dgm:pt>
    <dgm:pt modelId="{336D1383-7D05-41EA-8C20-3C9989574DC0}" type="pres">
      <dgm:prSet presAssocID="{D7E08954-891C-4B50-8FD9-4A9A0B8A142C}" presName="textRect" presStyleLbl="revTx" presStyleIdx="1" presStyleCnt="5">
        <dgm:presLayoutVars>
          <dgm:chMax val="1"/>
          <dgm:chPref val="1"/>
        </dgm:presLayoutVars>
      </dgm:prSet>
      <dgm:spPr/>
    </dgm:pt>
    <dgm:pt modelId="{925A6E6E-3006-4389-B0AE-391F58E7A8FD}" type="pres">
      <dgm:prSet presAssocID="{213C9A82-8152-45C4-87F5-C86239B09352}" presName="sibTrans" presStyleLbl="sibTrans2D1" presStyleIdx="0" presStyleCnt="0"/>
      <dgm:spPr/>
    </dgm:pt>
    <dgm:pt modelId="{9F85C2B3-FF85-4ED6-B6E7-C67BB323215F}" type="pres">
      <dgm:prSet presAssocID="{B8438E94-6F14-4894-9159-4CC0F21DC2A4}" presName="compNode" presStyleCnt="0"/>
      <dgm:spPr/>
    </dgm:pt>
    <dgm:pt modelId="{18B8B296-E9DA-4114-A131-62FCE8FE2982}" type="pres">
      <dgm:prSet presAssocID="{B8438E94-6F14-4894-9159-4CC0F21DC2A4}" presName="iconBgRect" presStyleLbl="bgShp" presStyleIdx="2" presStyleCnt="5"/>
      <dgm:spPr/>
    </dgm:pt>
    <dgm:pt modelId="{73264C2C-31FE-4878-81EF-2331E7DAD513}" type="pres">
      <dgm:prSet presAssocID="{B8438E94-6F14-4894-9159-4CC0F21DC2A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Rainbow"/>
        </a:ext>
      </dgm:extLst>
    </dgm:pt>
    <dgm:pt modelId="{51B46520-E18A-4FB8-AC82-D1CBF00CE06C}" type="pres">
      <dgm:prSet presAssocID="{B8438E94-6F14-4894-9159-4CC0F21DC2A4}" presName="spaceRect" presStyleCnt="0"/>
      <dgm:spPr/>
    </dgm:pt>
    <dgm:pt modelId="{C1660292-2AB8-4AE6-A1B6-6BA0A75482E7}" type="pres">
      <dgm:prSet presAssocID="{B8438E94-6F14-4894-9159-4CC0F21DC2A4}" presName="textRect" presStyleLbl="revTx" presStyleIdx="2" presStyleCnt="5">
        <dgm:presLayoutVars>
          <dgm:chMax val="1"/>
          <dgm:chPref val="1"/>
        </dgm:presLayoutVars>
      </dgm:prSet>
      <dgm:spPr/>
    </dgm:pt>
    <dgm:pt modelId="{FA4C7B08-B418-4B90-BF50-2D9CE91B553E}" type="pres">
      <dgm:prSet presAssocID="{A1BF4BE3-05EB-48D4-B875-DDCFDB3FE028}" presName="sibTrans" presStyleLbl="sibTrans2D1" presStyleIdx="0" presStyleCnt="0"/>
      <dgm:spPr/>
    </dgm:pt>
    <dgm:pt modelId="{2D7DD0DF-1316-40D7-A306-C71D3C335507}" type="pres">
      <dgm:prSet presAssocID="{641206F8-D036-4ED3-94E5-C355C7582ACE}" presName="compNode" presStyleCnt="0"/>
      <dgm:spPr/>
    </dgm:pt>
    <dgm:pt modelId="{4415DBEE-CFBF-474A-8F85-64B3A9BE0446}" type="pres">
      <dgm:prSet presAssocID="{641206F8-D036-4ED3-94E5-C355C7582ACE}" presName="iconBgRect" presStyleLbl="bgShp" presStyleIdx="3" presStyleCnt="5"/>
      <dgm:spPr/>
    </dgm:pt>
    <dgm:pt modelId="{21334914-3A96-4F54-8983-EAD292C29F5A}" type="pres">
      <dgm:prSet presAssocID="{641206F8-D036-4ED3-94E5-C355C7582AC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Envelope"/>
        </a:ext>
      </dgm:extLst>
    </dgm:pt>
    <dgm:pt modelId="{2C967A78-657C-48CD-9B8A-E801A686E2E0}" type="pres">
      <dgm:prSet presAssocID="{641206F8-D036-4ED3-94E5-C355C7582ACE}" presName="spaceRect" presStyleCnt="0"/>
      <dgm:spPr/>
    </dgm:pt>
    <dgm:pt modelId="{A0FA5FB2-64C2-4BA8-8962-1531009015FE}" type="pres">
      <dgm:prSet presAssocID="{641206F8-D036-4ED3-94E5-C355C7582ACE}" presName="textRect" presStyleLbl="revTx" presStyleIdx="3" presStyleCnt="5">
        <dgm:presLayoutVars>
          <dgm:chMax val="1"/>
          <dgm:chPref val="1"/>
        </dgm:presLayoutVars>
      </dgm:prSet>
      <dgm:spPr/>
    </dgm:pt>
    <dgm:pt modelId="{B8FAE185-FB94-4F31-B808-7EE4F957CD93}" type="pres">
      <dgm:prSet presAssocID="{3E77E7D1-573D-4B9D-A3C3-B9462CC63CD6}" presName="sibTrans" presStyleLbl="sibTrans2D1" presStyleIdx="0" presStyleCnt="0"/>
      <dgm:spPr/>
    </dgm:pt>
    <dgm:pt modelId="{7293891E-7654-44E8-8C00-E8EB7AE00B6F}" type="pres">
      <dgm:prSet presAssocID="{9422B541-2006-4037-A296-0107BB68DA2D}" presName="compNode" presStyleCnt="0"/>
      <dgm:spPr/>
    </dgm:pt>
    <dgm:pt modelId="{86718928-3BBF-42DA-ABB8-DA55D53BAC80}" type="pres">
      <dgm:prSet presAssocID="{9422B541-2006-4037-A296-0107BB68DA2D}" presName="iconBgRect" presStyleLbl="bgShp" presStyleIdx="4" presStyleCnt="5"/>
      <dgm:spPr/>
    </dgm:pt>
    <dgm:pt modelId="{CC82CB8C-8282-4D8F-9620-93E1DC445CD8}" type="pres">
      <dgm:prSet presAssocID="{9422B541-2006-4037-A296-0107BB68DA2D}"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Rubbish"/>
        </a:ext>
      </dgm:extLst>
    </dgm:pt>
    <dgm:pt modelId="{64679FE6-C3BA-4F02-ACB6-E124C2F7EA36}" type="pres">
      <dgm:prSet presAssocID="{9422B541-2006-4037-A296-0107BB68DA2D}" presName="spaceRect" presStyleCnt="0"/>
      <dgm:spPr/>
    </dgm:pt>
    <dgm:pt modelId="{FE99D808-A1C2-4786-A612-0E0D841F78D3}" type="pres">
      <dgm:prSet presAssocID="{9422B541-2006-4037-A296-0107BB68DA2D}" presName="textRect" presStyleLbl="revTx" presStyleIdx="4" presStyleCnt="5">
        <dgm:presLayoutVars>
          <dgm:chMax val="1"/>
          <dgm:chPref val="1"/>
        </dgm:presLayoutVars>
      </dgm:prSet>
      <dgm:spPr/>
    </dgm:pt>
  </dgm:ptLst>
  <dgm:cxnLst>
    <dgm:cxn modelId="{B8A54E0B-9A8D-472C-A83D-F8C5E8C0A655}" type="presOf" srcId="{3E77E7D1-573D-4B9D-A3C3-B9462CC63CD6}" destId="{B8FAE185-FB94-4F31-B808-7EE4F957CD93}" srcOrd="0" destOrd="0" presId="urn:microsoft.com/office/officeart/2018/2/layout/IconCircleList"/>
    <dgm:cxn modelId="{09F17F1E-63AC-47F4-A40D-5778A7D6D98E}" type="presOf" srcId="{A1BF4BE3-05EB-48D4-B875-DDCFDB3FE028}" destId="{FA4C7B08-B418-4B90-BF50-2D9CE91B553E}" srcOrd="0" destOrd="0" presId="urn:microsoft.com/office/officeart/2018/2/layout/IconCircleList"/>
    <dgm:cxn modelId="{655C6724-34D0-44AD-BCDC-05674E918DA1}" srcId="{93142917-329C-4988-BF1A-FCB674501859}" destId="{B8438E94-6F14-4894-9159-4CC0F21DC2A4}" srcOrd="2" destOrd="0" parTransId="{19EEAE6B-4F9E-44A8-80E5-2E3E0C6B23D5}" sibTransId="{A1BF4BE3-05EB-48D4-B875-DDCFDB3FE028}"/>
    <dgm:cxn modelId="{3C13BC31-CF73-45CE-922D-D2F8CBE4846B}" type="presOf" srcId="{641206F8-D036-4ED3-94E5-C355C7582ACE}" destId="{A0FA5FB2-64C2-4BA8-8962-1531009015FE}" srcOrd="0" destOrd="0" presId="urn:microsoft.com/office/officeart/2018/2/layout/IconCircleList"/>
    <dgm:cxn modelId="{E066DA33-C4B4-4729-B329-D1AD90CBF4E0}" type="presOf" srcId="{B8438E94-6F14-4894-9159-4CC0F21DC2A4}" destId="{C1660292-2AB8-4AE6-A1B6-6BA0A75482E7}" srcOrd="0" destOrd="0" presId="urn:microsoft.com/office/officeart/2018/2/layout/IconCircleList"/>
    <dgm:cxn modelId="{3F9A1638-7A85-462E-AC8C-A5D5788666A5}" srcId="{93142917-329C-4988-BF1A-FCB674501859}" destId="{641206F8-D036-4ED3-94E5-C355C7582ACE}" srcOrd="3" destOrd="0" parTransId="{B672E313-188D-4BBB-8514-18AFD8745F6D}" sibTransId="{3E77E7D1-573D-4B9D-A3C3-B9462CC63CD6}"/>
    <dgm:cxn modelId="{744C5C60-549E-46DE-90BD-C71DE2D5AD0D}" type="presOf" srcId="{D7E08954-891C-4B50-8FD9-4A9A0B8A142C}" destId="{336D1383-7D05-41EA-8C20-3C9989574DC0}" srcOrd="0" destOrd="0" presId="urn:microsoft.com/office/officeart/2018/2/layout/IconCircleList"/>
    <dgm:cxn modelId="{87527353-7DA1-4CBC-B7DE-A631F465B641}" type="presOf" srcId="{93142917-329C-4988-BF1A-FCB674501859}" destId="{6C9B59AF-C433-4BE5-94C5-53CA1C61EE37}" srcOrd="0" destOrd="0" presId="urn:microsoft.com/office/officeart/2018/2/layout/IconCircleList"/>
    <dgm:cxn modelId="{EC64F281-4BD1-462D-BACE-3EB44C4F3795}" srcId="{93142917-329C-4988-BF1A-FCB674501859}" destId="{BB5510FA-7BB4-4886-88CA-D5246E194DCC}" srcOrd="0" destOrd="0" parTransId="{5C14754E-87E7-4E49-8C2C-082A234BAC95}" sibTransId="{6294B063-F8E6-4723-BD74-6AC29B439F66}"/>
    <dgm:cxn modelId="{77B9B6A8-979F-4410-8AB7-6AF728A395F8}" type="presOf" srcId="{9422B541-2006-4037-A296-0107BB68DA2D}" destId="{FE99D808-A1C2-4786-A612-0E0D841F78D3}" srcOrd="0" destOrd="0" presId="urn:microsoft.com/office/officeart/2018/2/layout/IconCircleList"/>
    <dgm:cxn modelId="{EE5152B6-BA09-43E8-AE85-BA08B3FDB51D}" type="presOf" srcId="{213C9A82-8152-45C4-87F5-C86239B09352}" destId="{925A6E6E-3006-4389-B0AE-391F58E7A8FD}" srcOrd="0" destOrd="0" presId="urn:microsoft.com/office/officeart/2018/2/layout/IconCircleList"/>
    <dgm:cxn modelId="{B925A9C9-E84A-4731-B21B-D0CD7A762829}" type="presOf" srcId="{6294B063-F8E6-4723-BD74-6AC29B439F66}" destId="{09BC3CAC-4114-4059-9A04-CB1EE9A506D0}" srcOrd="0" destOrd="0" presId="urn:microsoft.com/office/officeart/2018/2/layout/IconCircleList"/>
    <dgm:cxn modelId="{1C72D9CB-6C39-4BE6-8DD7-6789BF8B6D93}" srcId="{93142917-329C-4988-BF1A-FCB674501859}" destId="{D7E08954-891C-4B50-8FD9-4A9A0B8A142C}" srcOrd="1" destOrd="0" parTransId="{89E49C21-5FE6-4CE3-97C9-B7A7D8F5AD5E}" sibTransId="{213C9A82-8152-45C4-87F5-C86239B09352}"/>
    <dgm:cxn modelId="{E5EB2FE7-8B68-4EAF-B756-500833E64A9C}" type="presOf" srcId="{BB5510FA-7BB4-4886-88CA-D5246E194DCC}" destId="{63D82D42-FE13-4916-A91B-920F0430CEFD}" srcOrd="0" destOrd="0" presId="urn:microsoft.com/office/officeart/2018/2/layout/IconCircleList"/>
    <dgm:cxn modelId="{B8F2D3ED-0E1A-4E23-86C2-982950B73CEE}" srcId="{93142917-329C-4988-BF1A-FCB674501859}" destId="{9422B541-2006-4037-A296-0107BB68DA2D}" srcOrd="4" destOrd="0" parTransId="{2E817075-F7D0-4714-B4A7-35655EBBDA16}" sibTransId="{0875EEE3-5603-476C-9289-DF1D7D4FE574}"/>
    <dgm:cxn modelId="{AD89B88A-0E69-4034-A0BB-2A072C57D4F4}" type="presParOf" srcId="{6C9B59AF-C433-4BE5-94C5-53CA1C61EE37}" destId="{6D4AD6EC-A280-4B63-8846-3DF73CB46632}" srcOrd="0" destOrd="0" presId="urn:microsoft.com/office/officeart/2018/2/layout/IconCircleList"/>
    <dgm:cxn modelId="{24A35C91-3802-40A0-B8A3-7DD4368B1906}" type="presParOf" srcId="{6D4AD6EC-A280-4B63-8846-3DF73CB46632}" destId="{34636991-0BE6-4CB6-BC38-9E7EC58FE419}" srcOrd="0" destOrd="0" presId="urn:microsoft.com/office/officeart/2018/2/layout/IconCircleList"/>
    <dgm:cxn modelId="{F0220F9F-6EE8-4696-A463-52DECE397A84}" type="presParOf" srcId="{34636991-0BE6-4CB6-BC38-9E7EC58FE419}" destId="{A9C6F2F4-AA03-434F-AFE7-48BE849ABBFC}" srcOrd="0" destOrd="0" presId="urn:microsoft.com/office/officeart/2018/2/layout/IconCircleList"/>
    <dgm:cxn modelId="{9FB7FFF3-A6DE-4E10-9F86-F50D64D34F96}" type="presParOf" srcId="{34636991-0BE6-4CB6-BC38-9E7EC58FE419}" destId="{8EDC3878-C315-43B4-8235-957E0270EC85}" srcOrd="1" destOrd="0" presId="urn:microsoft.com/office/officeart/2018/2/layout/IconCircleList"/>
    <dgm:cxn modelId="{63CDCD2F-11CC-43B2-81BD-4744BB22466C}" type="presParOf" srcId="{34636991-0BE6-4CB6-BC38-9E7EC58FE419}" destId="{8344C8CB-69CF-4EB4-A559-8F1738AF4947}" srcOrd="2" destOrd="0" presId="urn:microsoft.com/office/officeart/2018/2/layout/IconCircleList"/>
    <dgm:cxn modelId="{463967ED-7754-432E-A9D5-6FF1EEB845B0}" type="presParOf" srcId="{34636991-0BE6-4CB6-BC38-9E7EC58FE419}" destId="{63D82D42-FE13-4916-A91B-920F0430CEFD}" srcOrd="3" destOrd="0" presId="urn:microsoft.com/office/officeart/2018/2/layout/IconCircleList"/>
    <dgm:cxn modelId="{E076407D-2C29-46AD-B7D8-F6D42BE2634F}" type="presParOf" srcId="{6D4AD6EC-A280-4B63-8846-3DF73CB46632}" destId="{09BC3CAC-4114-4059-9A04-CB1EE9A506D0}" srcOrd="1" destOrd="0" presId="urn:microsoft.com/office/officeart/2018/2/layout/IconCircleList"/>
    <dgm:cxn modelId="{ED1A81B3-2CC6-4AC2-AE51-CBFE42EC7B18}" type="presParOf" srcId="{6D4AD6EC-A280-4B63-8846-3DF73CB46632}" destId="{5FEAD557-82A0-4C75-B077-A536FDFBD602}" srcOrd="2" destOrd="0" presId="urn:microsoft.com/office/officeart/2018/2/layout/IconCircleList"/>
    <dgm:cxn modelId="{48AED4E4-F05B-4923-ACE5-C2F8595295F9}" type="presParOf" srcId="{5FEAD557-82A0-4C75-B077-A536FDFBD602}" destId="{530F7498-F1CB-4451-AB46-902A3DB48450}" srcOrd="0" destOrd="0" presId="urn:microsoft.com/office/officeart/2018/2/layout/IconCircleList"/>
    <dgm:cxn modelId="{34BDBF22-1B93-42B8-B4D4-6FD9E70B22D9}" type="presParOf" srcId="{5FEAD557-82A0-4C75-B077-A536FDFBD602}" destId="{1671C3EE-A51E-4E5B-A8BF-877146037F73}" srcOrd="1" destOrd="0" presId="urn:microsoft.com/office/officeart/2018/2/layout/IconCircleList"/>
    <dgm:cxn modelId="{5E0DBE5B-07B2-4B13-910A-9A4F1BE4EBE2}" type="presParOf" srcId="{5FEAD557-82A0-4C75-B077-A536FDFBD602}" destId="{9AD60F53-25C8-4717-B223-FBF5386EDBD0}" srcOrd="2" destOrd="0" presId="urn:microsoft.com/office/officeart/2018/2/layout/IconCircleList"/>
    <dgm:cxn modelId="{EA296F43-F559-45F6-9900-70ABB4410B6F}" type="presParOf" srcId="{5FEAD557-82A0-4C75-B077-A536FDFBD602}" destId="{336D1383-7D05-41EA-8C20-3C9989574DC0}" srcOrd="3" destOrd="0" presId="urn:microsoft.com/office/officeart/2018/2/layout/IconCircleList"/>
    <dgm:cxn modelId="{17136C76-DEB0-43E5-8215-DBCD290E8188}" type="presParOf" srcId="{6D4AD6EC-A280-4B63-8846-3DF73CB46632}" destId="{925A6E6E-3006-4389-B0AE-391F58E7A8FD}" srcOrd="3" destOrd="0" presId="urn:microsoft.com/office/officeart/2018/2/layout/IconCircleList"/>
    <dgm:cxn modelId="{877D84CB-3108-4197-AF8D-87D5A578DE11}" type="presParOf" srcId="{6D4AD6EC-A280-4B63-8846-3DF73CB46632}" destId="{9F85C2B3-FF85-4ED6-B6E7-C67BB323215F}" srcOrd="4" destOrd="0" presId="urn:microsoft.com/office/officeart/2018/2/layout/IconCircleList"/>
    <dgm:cxn modelId="{E19860D3-4DC7-4DD0-BB2E-DEA4C1F446D8}" type="presParOf" srcId="{9F85C2B3-FF85-4ED6-B6E7-C67BB323215F}" destId="{18B8B296-E9DA-4114-A131-62FCE8FE2982}" srcOrd="0" destOrd="0" presId="urn:microsoft.com/office/officeart/2018/2/layout/IconCircleList"/>
    <dgm:cxn modelId="{F0414943-2C0C-4E49-8BF1-B99EFE59D7B0}" type="presParOf" srcId="{9F85C2B3-FF85-4ED6-B6E7-C67BB323215F}" destId="{73264C2C-31FE-4878-81EF-2331E7DAD513}" srcOrd="1" destOrd="0" presId="urn:microsoft.com/office/officeart/2018/2/layout/IconCircleList"/>
    <dgm:cxn modelId="{7A1D6B9B-BC57-4E88-9AD0-0E310976BBE3}" type="presParOf" srcId="{9F85C2B3-FF85-4ED6-B6E7-C67BB323215F}" destId="{51B46520-E18A-4FB8-AC82-D1CBF00CE06C}" srcOrd="2" destOrd="0" presId="urn:microsoft.com/office/officeart/2018/2/layout/IconCircleList"/>
    <dgm:cxn modelId="{15B551DF-7F72-4EE3-998B-3B23C185C306}" type="presParOf" srcId="{9F85C2B3-FF85-4ED6-B6E7-C67BB323215F}" destId="{C1660292-2AB8-4AE6-A1B6-6BA0A75482E7}" srcOrd="3" destOrd="0" presId="urn:microsoft.com/office/officeart/2018/2/layout/IconCircleList"/>
    <dgm:cxn modelId="{EDF66CC9-804F-4EF2-88F6-392534B6DA0C}" type="presParOf" srcId="{6D4AD6EC-A280-4B63-8846-3DF73CB46632}" destId="{FA4C7B08-B418-4B90-BF50-2D9CE91B553E}" srcOrd="5" destOrd="0" presId="urn:microsoft.com/office/officeart/2018/2/layout/IconCircleList"/>
    <dgm:cxn modelId="{EC232CA6-EB9C-4D38-98D9-61D1E761C733}" type="presParOf" srcId="{6D4AD6EC-A280-4B63-8846-3DF73CB46632}" destId="{2D7DD0DF-1316-40D7-A306-C71D3C335507}" srcOrd="6" destOrd="0" presId="urn:microsoft.com/office/officeart/2018/2/layout/IconCircleList"/>
    <dgm:cxn modelId="{DE73AF28-7D7C-45E8-A8B6-DFEFC701948C}" type="presParOf" srcId="{2D7DD0DF-1316-40D7-A306-C71D3C335507}" destId="{4415DBEE-CFBF-474A-8F85-64B3A9BE0446}" srcOrd="0" destOrd="0" presId="urn:microsoft.com/office/officeart/2018/2/layout/IconCircleList"/>
    <dgm:cxn modelId="{1F7EDE11-9AF5-425F-993E-6FE82C6629C5}" type="presParOf" srcId="{2D7DD0DF-1316-40D7-A306-C71D3C335507}" destId="{21334914-3A96-4F54-8983-EAD292C29F5A}" srcOrd="1" destOrd="0" presId="urn:microsoft.com/office/officeart/2018/2/layout/IconCircleList"/>
    <dgm:cxn modelId="{7680C141-1E00-4BEE-ACA6-617CD0A5F520}" type="presParOf" srcId="{2D7DD0DF-1316-40D7-A306-C71D3C335507}" destId="{2C967A78-657C-48CD-9B8A-E801A686E2E0}" srcOrd="2" destOrd="0" presId="urn:microsoft.com/office/officeart/2018/2/layout/IconCircleList"/>
    <dgm:cxn modelId="{278CF1F2-B437-4CDA-B1CA-83D985BEA9E0}" type="presParOf" srcId="{2D7DD0DF-1316-40D7-A306-C71D3C335507}" destId="{A0FA5FB2-64C2-4BA8-8962-1531009015FE}" srcOrd="3" destOrd="0" presId="urn:microsoft.com/office/officeart/2018/2/layout/IconCircleList"/>
    <dgm:cxn modelId="{7A26215A-B134-45FA-B761-A6CC7EB9B513}" type="presParOf" srcId="{6D4AD6EC-A280-4B63-8846-3DF73CB46632}" destId="{B8FAE185-FB94-4F31-B808-7EE4F957CD93}" srcOrd="7" destOrd="0" presId="urn:microsoft.com/office/officeart/2018/2/layout/IconCircleList"/>
    <dgm:cxn modelId="{D8B2C8F9-76EC-4057-8362-B68DA6B99842}" type="presParOf" srcId="{6D4AD6EC-A280-4B63-8846-3DF73CB46632}" destId="{7293891E-7654-44E8-8C00-E8EB7AE00B6F}" srcOrd="8" destOrd="0" presId="urn:microsoft.com/office/officeart/2018/2/layout/IconCircleList"/>
    <dgm:cxn modelId="{6B6C80E5-0270-46D4-BEFE-0EBE2310B642}" type="presParOf" srcId="{7293891E-7654-44E8-8C00-E8EB7AE00B6F}" destId="{86718928-3BBF-42DA-ABB8-DA55D53BAC80}" srcOrd="0" destOrd="0" presId="urn:microsoft.com/office/officeart/2018/2/layout/IconCircleList"/>
    <dgm:cxn modelId="{0F5CA573-E065-4C7B-9A9B-80E33999FC7E}" type="presParOf" srcId="{7293891E-7654-44E8-8C00-E8EB7AE00B6F}" destId="{CC82CB8C-8282-4D8F-9620-93E1DC445CD8}" srcOrd="1" destOrd="0" presId="urn:microsoft.com/office/officeart/2018/2/layout/IconCircleList"/>
    <dgm:cxn modelId="{2153A0E3-FD6D-4F7D-8898-C842D65F5F1E}" type="presParOf" srcId="{7293891E-7654-44E8-8C00-E8EB7AE00B6F}" destId="{64679FE6-C3BA-4F02-ACB6-E124C2F7EA36}" srcOrd="2" destOrd="0" presId="urn:microsoft.com/office/officeart/2018/2/layout/IconCircleList"/>
    <dgm:cxn modelId="{8C85E1A9-4082-4B6E-B2FB-D9BDCA4C9FE8}" type="presParOf" srcId="{7293891E-7654-44E8-8C00-E8EB7AE00B6F}" destId="{FE99D808-A1C2-4786-A612-0E0D841F78D3}"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01542D-897E-43CE-B8A1-E2A66F2FE078}">
      <dsp:nvSpPr>
        <dsp:cNvPr id="0" name=""/>
        <dsp:cNvSpPr/>
      </dsp:nvSpPr>
      <dsp:spPr>
        <a:xfrm>
          <a:off x="0" y="2339"/>
          <a:ext cx="491910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DF99E6-D9A8-4524-9E25-3A33B9600CA5}">
      <dsp:nvSpPr>
        <dsp:cNvPr id="0" name=""/>
        <dsp:cNvSpPr/>
      </dsp:nvSpPr>
      <dsp:spPr>
        <a:xfrm>
          <a:off x="0" y="2339"/>
          <a:ext cx="4919108" cy="15957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Sunrise care home is a medium sized accommodation for patients who are sick and elderly.</a:t>
          </a:r>
          <a:endParaRPr lang="en-US" sz="2300" kern="1200"/>
        </a:p>
      </dsp:txBody>
      <dsp:txXfrm>
        <a:off x="0" y="2339"/>
        <a:ext cx="4919108" cy="1595782"/>
      </dsp:txXfrm>
    </dsp:sp>
    <dsp:sp modelId="{5D093B9A-1CE5-4F31-97BC-B020D380A4BC}">
      <dsp:nvSpPr>
        <dsp:cNvPr id="0" name=""/>
        <dsp:cNvSpPr/>
      </dsp:nvSpPr>
      <dsp:spPr>
        <a:xfrm>
          <a:off x="0" y="1598122"/>
          <a:ext cx="491910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428842-1E45-48F7-B325-2B14CB196A2E}">
      <dsp:nvSpPr>
        <dsp:cNvPr id="0" name=""/>
        <dsp:cNvSpPr/>
      </dsp:nvSpPr>
      <dsp:spPr>
        <a:xfrm>
          <a:off x="0" y="1598122"/>
          <a:ext cx="4919108" cy="15957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Sunrise care home has approximately 35 residents and a team of nurses, care workers, administrators, and visiting health professionals.</a:t>
          </a:r>
          <a:endParaRPr lang="en-US" sz="2300" kern="1200"/>
        </a:p>
      </dsp:txBody>
      <dsp:txXfrm>
        <a:off x="0" y="1598122"/>
        <a:ext cx="4919108" cy="1595782"/>
      </dsp:txXfrm>
    </dsp:sp>
    <dsp:sp modelId="{81FE6F18-23EE-44AA-9FBA-17C256542738}">
      <dsp:nvSpPr>
        <dsp:cNvPr id="0" name=""/>
        <dsp:cNvSpPr/>
      </dsp:nvSpPr>
      <dsp:spPr>
        <a:xfrm>
          <a:off x="0" y="3193904"/>
          <a:ext cx="491910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B94994-4AC8-441E-BEEF-330755134D63}">
      <dsp:nvSpPr>
        <dsp:cNvPr id="0" name=""/>
        <dsp:cNvSpPr/>
      </dsp:nvSpPr>
      <dsp:spPr>
        <a:xfrm>
          <a:off x="0" y="3193904"/>
          <a:ext cx="4919108" cy="15957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Staff have access to Microsoft 365 but are still developing their skills.</a:t>
          </a:r>
          <a:endParaRPr lang="en-US" sz="2300" kern="1200"/>
        </a:p>
      </dsp:txBody>
      <dsp:txXfrm>
        <a:off x="0" y="3193904"/>
        <a:ext cx="4919108" cy="15957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C6F2F4-AA03-434F-AFE7-48BE849ABBFC}">
      <dsp:nvSpPr>
        <dsp:cNvPr id="0" name=""/>
        <dsp:cNvSpPr/>
      </dsp:nvSpPr>
      <dsp:spPr>
        <a:xfrm>
          <a:off x="1732123" y="26639"/>
          <a:ext cx="1115729" cy="111572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DC3878-C315-43B4-8235-957E0270EC85}">
      <dsp:nvSpPr>
        <dsp:cNvPr id="0" name=""/>
        <dsp:cNvSpPr/>
      </dsp:nvSpPr>
      <dsp:spPr>
        <a:xfrm>
          <a:off x="1966427" y="260942"/>
          <a:ext cx="647123" cy="64712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D82D42-FE13-4916-A91B-920F0430CEFD}">
      <dsp:nvSpPr>
        <dsp:cNvPr id="0" name=""/>
        <dsp:cNvSpPr/>
      </dsp:nvSpPr>
      <dsp:spPr>
        <a:xfrm>
          <a:off x="3086938" y="26639"/>
          <a:ext cx="2629933" cy="11157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latin typeface="Arial"/>
              <a:cs typeface="Arial"/>
            </a:rPr>
            <a:t>Carefully check emails sent to sunrise care home before opening or attaching documents.</a:t>
          </a:r>
          <a:endParaRPr lang="en-US" sz="2000" kern="1200">
            <a:latin typeface="Arial"/>
            <a:cs typeface="Arial"/>
          </a:endParaRPr>
        </a:p>
      </dsp:txBody>
      <dsp:txXfrm>
        <a:off x="3086938" y="26639"/>
        <a:ext cx="2629933" cy="1115729"/>
      </dsp:txXfrm>
    </dsp:sp>
    <dsp:sp modelId="{530F7498-F1CB-4451-AB46-902A3DB48450}">
      <dsp:nvSpPr>
        <dsp:cNvPr id="0" name=""/>
        <dsp:cNvSpPr/>
      </dsp:nvSpPr>
      <dsp:spPr>
        <a:xfrm>
          <a:off x="6175118" y="26639"/>
          <a:ext cx="1115729" cy="111572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71C3EE-A51E-4E5B-A8BF-877146037F73}">
      <dsp:nvSpPr>
        <dsp:cNvPr id="0" name=""/>
        <dsp:cNvSpPr/>
      </dsp:nvSpPr>
      <dsp:spPr>
        <a:xfrm>
          <a:off x="6409421" y="260942"/>
          <a:ext cx="647123" cy="64712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6D1383-7D05-41EA-8C20-3C9989574DC0}">
      <dsp:nvSpPr>
        <dsp:cNvPr id="0" name=""/>
        <dsp:cNvSpPr/>
      </dsp:nvSpPr>
      <dsp:spPr>
        <a:xfrm>
          <a:off x="7529932" y="26639"/>
          <a:ext cx="2629933" cy="11157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latin typeface="Arial"/>
              <a:cs typeface="Arial"/>
            </a:rPr>
            <a:t>Sunrise care home email accounts should always be used for work related communication.</a:t>
          </a:r>
          <a:endParaRPr lang="en-US" sz="2000" kern="1200">
            <a:latin typeface="Arial"/>
            <a:cs typeface="Arial"/>
          </a:endParaRPr>
        </a:p>
      </dsp:txBody>
      <dsp:txXfrm>
        <a:off x="7529932" y="26639"/>
        <a:ext cx="2629933" cy="1115729"/>
      </dsp:txXfrm>
    </dsp:sp>
    <dsp:sp modelId="{18B8B296-E9DA-4114-A131-62FCE8FE2982}">
      <dsp:nvSpPr>
        <dsp:cNvPr id="0" name=""/>
        <dsp:cNvSpPr/>
      </dsp:nvSpPr>
      <dsp:spPr>
        <a:xfrm>
          <a:off x="1732123" y="2018246"/>
          <a:ext cx="1115729" cy="111572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264C2C-31FE-4878-81EF-2331E7DAD513}">
      <dsp:nvSpPr>
        <dsp:cNvPr id="0" name=""/>
        <dsp:cNvSpPr/>
      </dsp:nvSpPr>
      <dsp:spPr>
        <a:xfrm>
          <a:off x="1966427" y="2252549"/>
          <a:ext cx="647123" cy="64712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660292-2AB8-4AE6-A1B6-6BA0A75482E7}">
      <dsp:nvSpPr>
        <dsp:cNvPr id="0" name=""/>
        <dsp:cNvSpPr/>
      </dsp:nvSpPr>
      <dsp:spPr>
        <a:xfrm>
          <a:off x="3086938" y="2018246"/>
          <a:ext cx="2629933" cy="11157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latin typeface="Arial"/>
              <a:cs typeface="Arial"/>
            </a:rPr>
            <a:t>Staff should never share sunrise patients' personal data through personal emails or unsecured emails.</a:t>
          </a:r>
          <a:endParaRPr lang="en-US" sz="2000" kern="1200">
            <a:latin typeface="Arial"/>
            <a:cs typeface="Arial"/>
          </a:endParaRPr>
        </a:p>
      </dsp:txBody>
      <dsp:txXfrm>
        <a:off x="3086938" y="2018246"/>
        <a:ext cx="2629933" cy="1115729"/>
      </dsp:txXfrm>
    </dsp:sp>
    <dsp:sp modelId="{4415DBEE-CFBF-474A-8F85-64B3A9BE0446}">
      <dsp:nvSpPr>
        <dsp:cNvPr id="0" name=""/>
        <dsp:cNvSpPr/>
      </dsp:nvSpPr>
      <dsp:spPr>
        <a:xfrm>
          <a:off x="6175118" y="2018246"/>
          <a:ext cx="1115729" cy="111572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334914-3A96-4F54-8983-EAD292C29F5A}">
      <dsp:nvSpPr>
        <dsp:cNvPr id="0" name=""/>
        <dsp:cNvSpPr/>
      </dsp:nvSpPr>
      <dsp:spPr>
        <a:xfrm>
          <a:off x="6409421" y="2252549"/>
          <a:ext cx="647123" cy="64712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FA5FB2-64C2-4BA8-8962-1531009015FE}">
      <dsp:nvSpPr>
        <dsp:cNvPr id="0" name=""/>
        <dsp:cNvSpPr/>
      </dsp:nvSpPr>
      <dsp:spPr>
        <a:xfrm>
          <a:off x="7529932" y="2018246"/>
          <a:ext cx="2629933" cy="11157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latin typeface="Arial"/>
              <a:cs typeface="Arial"/>
            </a:rPr>
            <a:t>Staff should always report suspicious or phishing emails to IT personnel.</a:t>
          </a:r>
          <a:endParaRPr lang="en-US" sz="2000" kern="1200">
            <a:latin typeface="Arial"/>
            <a:cs typeface="Arial"/>
          </a:endParaRPr>
        </a:p>
      </dsp:txBody>
      <dsp:txXfrm>
        <a:off x="7529932" y="2018246"/>
        <a:ext cx="2629933" cy="1115729"/>
      </dsp:txXfrm>
    </dsp:sp>
    <dsp:sp modelId="{86718928-3BBF-42DA-ABB8-DA55D53BAC80}">
      <dsp:nvSpPr>
        <dsp:cNvPr id="0" name=""/>
        <dsp:cNvSpPr/>
      </dsp:nvSpPr>
      <dsp:spPr>
        <a:xfrm>
          <a:off x="1732123" y="4009854"/>
          <a:ext cx="1115729" cy="111572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82CB8C-8282-4D8F-9620-93E1DC445CD8}">
      <dsp:nvSpPr>
        <dsp:cNvPr id="0" name=""/>
        <dsp:cNvSpPr/>
      </dsp:nvSpPr>
      <dsp:spPr>
        <a:xfrm>
          <a:off x="1966427" y="4244157"/>
          <a:ext cx="647123" cy="64712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99D808-A1C2-4786-A612-0E0D841F78D3}">
      <dsp:nvSpPr>
        <dsp:cNvPr id="0" name=""/>
        <dsp:cNvSpPr/>
      </dsp:nvSpPr>
      <dsp:spPr>
        <a:xfrm>
          <a:off x="3086938" y="4009854"/>
          <a:ext cx="2629933" cy="11157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latin typeface="Arial"/>
              <a:cs typeface="Arial"/>
            </a:rPr>
            <a:t>Delete as often as possible irrelevant emails from inbox and spam. </a:t>
          </a:r>
          <a:endParaRPr lang="en-US" sz="2000" kern="1200">
            <a:latin typeface="Arial"/>
            <a:cs typeface="Arial"/>
          </a:endParaRPr>
        </a:p>
      </dsp:txBody>
      <dsp:txXfrm>
        <a:off x="3086938" y="4009854"/>
        <a:ext cx="2629933" cy="111572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12/10/2025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12/10/2025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12/10/2025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12/10/2025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pngall.com/microsoft-teams-logo-png/download/167160"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s://zenzero.co.uk/news/how-to-prevent-cyber-attacks-in-care-homes"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3" Type="http://schemas.openxmlformats.org/officeDocument/2006/relationships/hyperlink" Target="https://zenzero.co.uk/news/how-to-prevent-cyber-attacks-in-care-homes" TargetMode="External"/><Relationship Id="rId2" Type="http://schemas.openxmlformats.org/officeDocument/2006/relationships/image" Target="../media/image18.png"/><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hyperlink" Target="https://ico.org.uk" TargetMode="External"/><Relationship Id="rId2" Type="http://schemas.openxmlformats.org/officeDocument/2006/relationships/hyperlink" Target="https://www.gov.uk/data-protection" TargetMode="External"/><Relationship Id="rId1" Type="http://schemas.openxmlformats.org/officeDocument/2006/relationships/slideLayout" Target="../slideLayouts/slideLayout2.xml"/><Relationship Id="rId5" Type="http://schemas.openxmlformats.org/officeDocument/2006/relationships/hyperlink" Target="https://www.microsoft.com/word" TargetMode="External"/><Relationship Id="rId4" Type="http://schemas.openxmlformats.org/officeDocument/2006/relationships/hyperlink" Target="https://zenzero.co.uk/news/how-to-prevent-cyber-attacks-in-care-hom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 name="Rectangle 101">
            <a:extLst>
              <a:ext uri="{FF2B5EF4-FFF2-40B4-BE49-F238E27FC236}">
                <a16:creationId xmlns:a16="http://schemas.microsoft.com/office/drawing/2014/main" id="{6DDA8CE9-E0A6-4FF2-823D-D0860760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 name="Rectangle 103">
            <a:extLst>
              <a:ext uri="{FF2B5EF4-FFF2-40B4-BE49-F238E27FC236}">
                <a16:creationId xmlns:a16="http://schemas.microsoft.com/office/drawing/2014/main" id="{11195564-33B9-434B-9641-764F5905A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06" name="Group 105">
            <a:extLst>
              <a:ext uri="{FF2B5EF4-FFF2-40B4-BE49-F238E27FC236}">
                <a16:creationId xmlns:a16="http://schemas.microsoft.com/office/drawing/2014/main" id="{1D18C537-E336-47C4-836B-C342A230F8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2475" y="1"/>
            <a:ext cx="4262009" cy="2602764"/>
            <a:chOff x="6867015" y="-1"/>
            <a:chExt cx="5324985" cy="3251912"/>
          </a:xfrm>
          <a:solidFill>
            <a:schemeClr val="accent5">
              <a:alpha val="5000"/>
            </a:schemeClr>
          </a:solidFill>
        </p:grpSpPr>
        <p:sp>
          <p:nvSpPr>
            <p:cNvPr id="107" name="Freeform: Shape 106">
              <a:extLst>
                <a:ext uri="{FF2B5EF4-FFF2-40B4-BE49-F238E27FC236}">
                  <a16:creationId xmlns:a16="http://schemas.microsoft.com/office/drawing/2014/main" id="{481F97D2-9A0D-4CA5-B9AF-27B558BCF1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Freeform: Shape 107">
              <a:extLst>
                <a:ext uri="{FF2B5EF4-FFF2-40B4-BE49-F238E27FC236}">
                  <a16:creationId xmlns:a16="http://schemas.microsoft.com/office/drawing/2014/main" id="{6678A47C-892D-47C9-A5D8-F8860B1B05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Freeform: Shape 108">
              <a:extLst>
                <a:ext uri="{FF2B5EF4-FFF2-40B4-BE49-F238E27FC236}">
                  <a16:creationId xmlns:a16="http://schemas.microsoft.com/office/drawing/2014/main" id="{D9E8FDFA-59ED-4D6F-BA20-10CDF8436C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0" name="Freeform: Shape 109">
              <a:extLst>
                <a:ext uri="{FF2B5EF4-FFF2-40B4-BE49-F238E27FC236}">
                  <a16:creationId xmlns:a16="http://schemas.microsoft.com/office/drawing/2014/main" id="{E958D9A5-8003-4D92-8C05-787C630F75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2" name="Group 111">
            <a:extLst>
              <a:ext uri="{FF2B5EF4-FFF2-40B4-BE49-F238E27FC236}">
                <a16:creationId xmlns:a16="http://schemas.microsoft.com/office/drawing/2014/main" id="{5A1259D8-0C3A-4069-A22F-537BBBB61A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60995" y="62352"/>
            <a:ext cx="6028697" cy="6795648"/>
            <a:chOff x="6160995" y="62352"/>
            <a:chExt cx="6028697" cy="6795648"/>
          </a:xfrm>
        </p:grpSpPr>
        <p:sp>
          <p:nvSpPr>
            <p:cNvPr id="113" name="Freeform: Shape 112">
              <a:extLst>
                <a:ext uri="{FF2B5EF4-FFF2-40B4-BE49-F238E27FC236}">
                  <a16:creationId xmlns:a16="http://schemas.microsoft.com/office/drawing/2014/main" id="{D90700B4-CEB5-450F-9EA7-95E355B503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82080" y="81632"/>
              <a:ext cx="6007612" cy="6776368"/>
            </a:xfrm>
            <a:custGeom>
              <a:avLst/>
              <a:gdLst>
                <a:gd name="connsiteX0" fmla="*/ 4493599 w 6007612"/>
                <a:gd name="connsiteY0" fmla="*/ 0 h 6797829"/>
                <a:gd name="connsiteX1" fmla="*/ 5981837 w 6007612"/>
                <a:gd name="connsiteY1" fmla="*/ 314220 h 6797829"/>
                <a:gd name="connsiteX2" fmla="*/ 6007612 w 6007612"/>
                <a:gd name="connsiteY2" fmla="*/ 327088 h 6797829"/>
                <a:gd name="connsiteX3" fmla="*/ 6007612 w 6007612"/>
                <a:gd name="connsiteY3" fmla="*/ 1316637 h 6797829"/>
                <a:gd name="connsiteX4" fmla="*/ 5852405 w 6007612"/>
                <a:gd name="connsiteY4" fmla="*/ 1209899 h 6797829"/>
                <a:gd name="connsiteX5" fmla="*/ 5622498 w 6007612"/>
                <a:gd name="connsiteY5" fmla="*/ 1086619 h 6797829"/>
                <a:gd name="connsiteX6" fmla="*/ 4493032 w 6007612"/>
                <a:gd name="connsiteY6" fmla="*/ 851533 h 6797829"/>
                <a:gd name="connsiteX7" fmla="*/ 3155579 w 6007612"/>
                <a:gd name="connsiteY7" fmla="*/ 1108326 h 6797829"/>
                <a:gd name="connsiteX8" fmla="*/ 1963832 w 6007612"/>
                <a:gd name="connsiteY8" fmla="*/ 1817700 h 6797829"/>
                <a:gd name="connsiteX9" fmla="*/ 1144646 w 6007612"/>
                <a:gd name="connsiteY9" fmla="*/ 2832814 h 6797829"/>
                <a:gd name="connsiteX10" fmla="*/ 851249 w 6007612"/>
                <a:gd name="connsiteY10" fmla="*/ 3998599 h 6797829"/>
                <a:gd name="connsiteX11" fmla="*/ 1336319 w 6007612"/>
                <a:gd name="connsiteY11" fmla="*/ 5057837 h 6797829"/>
                <a:gd name="connsiteX12" fmla="*/ 1597084 w 6007612"/>
                <a:gd name="connsiteY12" fmla="*/ 5424583 h 6797829"/>
                <a:gd name="connsiteX13" fmla="*/ 2591910 w 6007612"/>
                <a:gd name="connsiteY13" fmla="*/ 6440122 h 6797829"/>
                <a:gd name="connsiteX14" fmla="*/ 3899854 w 6007612"/>
                <a:gd name="connsiteY14" fmla="*/ 6780621 h 6797829"/>
                <a:gd name="connsiteX15" fmla="*/ 4741172 w 6007612"/>
                <a:gd name="connsiteY15" fmla="*/ 6563979 h 6797829"/>
                <a:gd name="connsiteX16" fmla="*/ 5649171 w 6007612"/>
                <a:gd name="connsiteY16" fmla="*/ 5938452 h 6797829"/>
                <a:gd name="connsiteX17" fmla="*/ 5873475 w 6007612"/>
                <a:gd name="connsiteY17" fmla="*/ 5764656 h 6797829"/>
                <a:gd name="connsiteX18" fmla="*/ 6007612 w 6007612"/>
                <a:gd name="connsiteY18" fmla="*/ 5660343 h 6797829"/>
                <a:gd name="connsiteX19" fmla="*/ 6007612 w 6007612"/>
                <a:gd name="connsiteY19" fmla="*/ 6737454 h 6797829"/>
                <a:gd name="connsiteX20" fmla="*/ 5929386 w 6007612"/>
                <a:gd name="connsiteY20" fmla="*/ 6797829 h 6797829"/>
                <a:gd name="connsiteX21" fmla="*/ 1656512 w 6007612"/>
                <a:gd name="connsiteY21" fmla="*/ 6797829 h 6797829"/>
                <a:gd name="connsiteX22" fmla="*/ 1630254 w 6007612"/>
                <a:gd name="connsiteY22" fmla="*/ 6775222 h 6797829"/>
                <a:gd name="connsiteX23" fmla="*/ 892250 w 6007612"/>
                <a:gd name="connsiteY23" fmla="*/ 5902700 h 6797829"/>
                <a:gd name="connsiteX24" fmla="*/ 0 w 6007612"/>
                <a:gd name="connsiteY24" fmla="*/ 3998599 h 6797829"/>
                <a:gd name="connsiteX25" fmla="*/ 4493032 w 6007612"/>
                <a:gd name="connsiteY25" fmla="*/ 285 h 679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6007612" h="6797829">
                  <a:moveTo>
                    <a:pt x="4493599" y="0"/>
                  </a:moveTo>
                  <a:cubicBezTo>
                    <a:pt x="5048011" y="0"/>
                    <a:pt x="5546284" y="111886"/>
                    <a:pt x="5981837" y="314220"/>
                  </a:cubicBezTo>
                  <a:lnTo>
                    <a:pt x="6007612" y="327088"/>
                  </a:lnTo>
                  <a:lnTo>
                    <a:pt x="6007612" y="1316637"/>
                  </a:lnTo>
                  <a:lnTo>
                    <a:pt x="5852405" y="1209899"/>
                  </a:lnTo>
                  <a:cubicBezTo>
                    <a:pt x="5778266" y="1164709"/>
                    <a:pt x="5701526" y="1123535"/>
                    <a:pt x="5622498" y="1086619"/>
                  </a:cubicBezTo>
                  <a:cubicBezTo>
                    <a:pt x="5286822" y="930699"/>
                    <a:pt x="4906882" y="851533"/>
                    <a:pt x="4493032" y="851533"/>
                  </a:cubicBezTo>
                  <a:cubicBezTo>
                    <a:pt x="4056201" y="851533"/>
                    <a:pt x="3593263" y="940631"/>
                    <a:pt x="3155579" y="1108326"/>
                  </a:cubicBezTo>
                  <a:cubicBezTo>
                    <a:pt x="2721215" y="1275979"/>
                    <a:pt x="2318305" y="1515819"/>
                    <a:pt x="1963832" y="1817700"/>
                  </a:cubicBezTo>
                  <a:cubicBezTo>
                    <a:pt x="1617657" y="2114360"/>
                    <a:pt x="1334332" y="2465358"/>
                    <a:pt x="1144646" y="2832814"/>
                  </a:cubicBezTo>
                  <a:cubicBezTo>
                    <a:pt x="950561" y="3210060"/>
                    <a:pt x="851249" y="3602202"/>
                    <a:pt x="851249" y="3998599"/>
                  </a:cubicBezTo>
                  <a:cubicBezTo>
                    <a:pt x="851249" y="4377547"/>
                    <a:pt x="999792" y="4597311"/>
                    <a:pt x="1336319" y="5057837"/>
                  </a:cubicBezTo>
                  <a:cubicBezTo>
                    <a:pt x="1420450" y="5173181"/>
                    <a:pt x="1507419" y="5292497"/>
                    <a:pt x="1597084" y="5424583"/>
                  </a:cubicBezTo>
                  <a:cubicBezTo>
                    <a:pt x="1914175" y="5891917"/>
                    <a:pt x="2239493" y="6224189"/>
                    <a:pt x="2591910" y="6440122"/>
                  </a:cubicBezTo>
                  <a:cubicBezTo>
                    <a:pt x="2965467" y="6669393"/>
                    <a:pt x="3393219" y="6780621"/>
                    <a:pt x="3899854" y="6780621"/>
                  </a:cubicBezTo>
                  <a:cubicBezTo>
                    <a:pt x="4187861" y="6780621"/>
                    <a:pt x="4454583" y="6711812"/>
                    <a:pt x="4741172" y="6563979"/>
                  </a:cubicBezTo>
                  <a:cubicBezTo>
                    <a:pt x="5034852" y="6412173"/>
                    <a:pt x="5326263" y="6190848"/>
                    <a:pt x="5649171" y="5938452"/>
                  </a:cubicBezTo>
                  <a:cubicBezTo>
                    <a:pt x="5724931" y="5879291"/>
                    <a:pt x="5800409" y="5821406"/>
                    <a:pt x="5873475" y="5764656"/>
                  </a:cubicBezTo>
                  <a:lnTo>
                    <a:pt x="6007612" y="5660343"/>
                  </a:lnTo>
                  <a:lnTo>
                    <a:pt x="6007612" y="6737454"/>
                  </a:lnTo>
                  <a:lnTo>
                    <a:pt x="5929386" y="6797829"/>
                  </a:lnTo>
                  <a:lnTo>
                    <a:pt x="1656512" y="6797829"/>
                  </a:lnTo>
                  <a:lnTo>
                    <a:pt x="1630254" y="6775222"/>
                  </a:lnTo>
                  <a:cubicBezTo>
                    <a:pt x="1360562" y="6528765"/>
                    <a:pt x="1117699" y="6235219"/>
                    <a:pt x="892250" y="5902700"/>
                  </a:cubicBezTo>
                  <a:cubicBezTo>
                    <a:pt x="459249" y="5264548"/>
                    <a:pt x="0" y="4826722"/>
                    <a:pt x="0" y="3998599"/>
                  </a:cubicBezTo>
                  <a:cubicBezTo>
                    <a:pt x="0" y="1790460"/>
                    <a:pt x="2262336" y="285"/>
                    <a:pt x="4493032" y="2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Freeform: Shape 113">
              <a:extLst>
                <a:ext uri="{FF2B5EF4-FFF2-40B4-BE49-F238E27FC236}">
                  <a16:creationId xmlns:a16="http://schemas.microsoft.com/office/drawing/2014/main" id="{0582300F-F646-4FC3-94FC-0582F4B5E0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60995" y="62352"/>
              <a:ext cx="6028697" cy="6795648"/>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Freeform: Shape 114">
              <a:extLst>
                <a:ext uri="{FF2B5EF4-FFF2-40B4-BE49-F238E27FC236}">
                  <a16:creationId xmlns:a16="http://schemas.microsoft.com/office/drawing/2014/main" id="{FBB8E8B8-1900-4326-8858-F375F5D8A0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63721" y="81632"/>
              <a:ext cx="6025971" cy="6776368"/>
            </a:xfrm>
            <a:custGeom>
              <a:avLst/>
              <a:gdLst>
                <a:gd name="connsiteX0" fmla="*/ 6025971 w 6025971"/>
                <a:gd name="connsiteY0" fmla="*/ 5825635 h 6797829"/>
                <a:gd name="connsiteX1" fmla="*/ 6025971 w 6025971"/>
                <a:gd name="connsiteY1" fmla="*/ 6723285 h 6797829"/>
                <a:gd name="connsiteX2" fmla="*/ 5929386 w 6025971"/>
                <a:gd name="connsiteY2" fmla="*/ 6797829 h 6797829"/>
                <a:gd name="connsiteX3" fmla="*/ 4560411 w 6025971"/>
                <a:gd name="connsiteY3" fmla="*/ 6797829 h 6797829"/>
                <a:gd name="connsiteX4" fmla="*/ 4597731 w 6025971"/>
                <a:gd name="connsiteY4" fmla="*/ 6785305 h 6797829"/>
                <a:gd name="connsiteX5" fmla="*/ 5736707 w 6025971"/>
                <a:gd name="connsiteY5" fmla="*/ 6050108 h 6797829"/>
                <a:gd name="connsiteX6" fmla="*/ 5960301 w 6025971"/>
                <a:gd name="connsiteY6" fmla="*/ 5876738 h 6797829"/>
                <a:gd name="connsiteX7" fmla="*/ 4493599 w 6025971"/>
                <a:gd name="connsiteY7" fmla="*/ 0 h 6797829"/>
                <a:gd name="connsiteX8" fmla="*/ 5981837 w 6025971"/>
                <a:gd name="connsiteY8" fmla="*/ 314220 h 6797829"/>
                <a:gd name="connsiteX9" fmla="*/ 6025971 w 6025971"/>
                <a:gd name="connsiteY9" fmla="*/ 336254 h 6797829"/>
                <a:gd name="connsiteX10" fmla="*/ 6025971 w 6025971"/>
                <a:gd name="connsiteY10" fmla="*/ 1157325 h 6797829"/>
                <a:gd name="connsiteX11" fmla="*/ 5925889 w 6025971"/>
                <a:gd name="connsiteY11" fmla="*/ 1088522 h 6797829"/>
                <a:gd name="connsiteX12" fmla="*/ 5682227 w 6025971"/>
                <a:gd name="connsiteY12" fmla="*/ 957939 h 6797829"/>
                <a:gd name="connsiteX13" fmla="*/ 4493032 w 6025971"/>
                <a:gd name="connsiteY13" fmla="*/ 709658 h 6797829"/>
                <a:gd name="connsiteX14" fmla="*/ 3104646 w 6025971"/>
                <a:gd name="connsiteY14" fmla="*/ 976666 h 6797829"/>
                <a:gd name="connsiteX15" fmla="*/ 1871612 w 6025971"/>
                <a:gd name="connsiteY15" fmla="*/ 1710017 h 6797829"/>
                <a:gd name="connsiteX16" fmla="*/ 1018661 w 6025971"/>
                <a:gd name="connsiteY16" fmla="*/ 2767694 h 6797829"/>
                <a:gd name="connsiteX17" fmla="*/ 709374 w 6025971"/>
                <a:gd name="connsiteY17" fmla="*/ 3998599 h 6797829"/>
                <a:gd name="connsiteX18" fmla="*/ 1221258 w 6025971"/>
                <a:gd name="connsiteY18" fmla="*/ 5141684 h 6797829"/>
                <a:gd name="connsiteX19" fmla="*/ 1479187 w 6025971"/>
                <a:gd name="connsiteY19" fmla="*/ 5504459 h 6797829"/>
                <a:gd name="connsiteX20" fmla="*/ 3021272 w 6025971"/>
                <a:gd name="connsiteY20" fmla="*/ 6793670 h 6797829"/>
                <a:gd name="connsiteX21" fmla="*/ 3035805 w 6025971"/>
                <a:gd name="connsiteY21" fmla="*/ 6797829 h 6797829"/>
                <a:gd name="connsiteX22" fmla="*/ 1656512 w 6025971"/>
                <a:gd name="connsiteY22" fmla="*/ 6797829 h 6797829"/>
                <a:gd name="connsiteX23" fmla="*/ 1630254 w 6025971"/>
                <a:gd name="connsiteY23" fmla="*/ 6775222 h 6797829"/>
                <a:gd name="connsiteX24" fmla="*/ 892250 w 6025971"/>
                <a:gd name="connsiteY24" fmla="*/ 5902700 h 6797829"/>
                <a:gd name="connsiteX25" fmla="*/ 0 w 6025971"/>
                <a:gd name="connsiteY25" fmla="*/ 3998599 h 6797829"/>
                <a:gd name="connsiteX26" fmla="*/ 4493032 w 6025971"/>
                <a:gd name="connsiteY26" fmla="*/ 285 h 679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6025971" h="6797829">
                  <a:moveTo>
                    <a:pt x="6025971" y="5825635"/>
                  </a:moveTo>
                  <a:lnTo>
                    <a:pt x="6025971" y="6723285"/>
                  </a:lnTo>
                  <a:lnTo>
                    <a:pt x="5929386" y="6797829"/>
                  </a:lnTo>
                  <a:lnTo>
                    <a:pt x="4560411" y="6797829"/>
                  </a:lnTo>
                  <a:lnTo>
                    <a:pt x="4597731" y="6785305"/>
                  </a:lnTo>
                  <a:cubicBezTo>
                    <a:pt x="4964953" y="6637825"/>
                    <a:pt x="5315251" y="6379435"/>
                    <a:pt x="5736707" y="6050108"/>
                  </a:cubicBezTo>
                  <a:cubicBezTo>
                    <a:pt x="5812043" y="5991230"/>
                    <a:pt x="5887377" y="5933488"/>
                    <a:pt x="5960301" y="5876738"/>
                  </a:cubicBezTo>
                  <a:close/>
                  <a:moveTo>
                    <a:pt x="4493599" y="0"/>
                  </a:moveTo>
                  <a:cubicBezTo>
                    <a:pt x="5048011" y="0"/>
                    <a:pt x="5546284" y="111886"/>
                    <a:pt x="5981837" y="314220"/>
                  </a:cubicBezTo>
                  <a:lnTo>
                    <a:pt x="6025971" y="336254"/>
                  </a:lnTo>
                  <a:lnTo>
                    <a:pt x="6025971" y="1157325"/>
                  </a:lnTo>
                  <a:lnTo>
                    <a:pt x="5925889" y="1088522"/>
                  </a:lnTo>
                  <a:cubicBezTo>
                    <a:pt x="5847314" y="1040649"/>
                    <a:pt x="5765982" y="997036"/>
                    <a:pt x="5682227" y="957939"/>
                  </a:cubicBezTo>
                  <a:cubicBezTo>
                    <a:pt x="5327823" y="793222"/>
                    <a:pt x="4927595" y="709658"/>
                    <a:pt x="4493032" y="709658"/>
                  </a:cubicBezTo>
                  <a:cubicBezTo>
                    <a:pt x="4031940" y="709658"/>
                    <a:pt x="3564888" y="799465"/>
                    <a:pt x="3104646" y="976666"/>
                  </a:cubicBezTo>
                  <a:cubicBezTo>
                    <a:pt x="2655243" y="1149867"/>
                    <a:pt x="2238358" y="1397822"/>
                    <a:pt x="1871612" y="1710017"/>
                  </a:cubicBezTo>
                  <a:cubicBezTo>
                    <a:pt x="1506427" y="2022852"/>
                    <a:pt x="1219414" y="2378815"/>
                    <a:pt x="1018661" y="2767694"/>
                  </a:cubicBezTo>
                  <a:cubicBezTo>
                    <a:pt x="813368" y="3165227"/>
                    <a:pt x="709374" y="3579358"/>
                    <a:pt x="709374" y="3998599"/>
                  </a:cubicBezTo>
                  <a:cubicBezTo>
                    <a:pt x="709374" y="4421103"/>
                    <a:pt x="875510" y="4667680"/>
                    <a:pt x="1221258" y="5141684"/>
                  </a:cubicBezTo>
                  <a:cubicBezTo>
                    <a:pt x="1304681" y="5256035"/>
                    <a:pt x="1390941" y="5374217"/>
                    <a:pt x="1479187" y="5504459"/>
                  </a:cubicBezTo>
                  <a:cubicBezTo>
                    <a:pt x="1942790" y="6187719"/>
                    <a:pt x="2430063" y="6601673"/>
                    <a:pt x="3021272" y="6793670"/>
                  </a:cubicBezTo>
                  <a:lnTo>
                    <a:pt x="3035805" y="6797829"/>
                  </a:lnTo>
                  <a:lnTo>
                    <a:pt x="1656512" y="6797829"/>
                  </a:lnTo>
                  <a:lnTo>
                    <a:pt x="1630254" y="6775222"/>
                  </a:lnTo>
                  <a:cubicBezTo>
                    <a:pt x="1360562" y="6528765"/>
                    <a:pt x="1117699" y="6235219"/>
                    <a:pt x="892250" y="5902700"/>
                  </a:cubicBezTo>
                  <a:cubicBezTo>
                    <a:pt x="459249" y="5264548"/>
                    <a:pt x="0" y="4826722"/>
                    <a:pt x="0" y="3998599"/>
                  </a:cubicBezTo>
                  <a:cubicBezTo>
                    <a:pt x="0" y="1790460"/>
                    <a:pt x="2262336" y="285"/>
                    <a:pt x="4493032" y="2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ctrTitle"/>
          </p:nvPr>
        </p:nvSpPr>
        <p:spPr>
          <a:xfrm>
            <a:off x="804672" y="1055098"/>
            <a:ext cx="5760719" cy="4747805"/>
          </a:xfrm>
        </p:spPr>
        <p:txBody>
          <a:bodyPr vert="horz" lIns="91440" tIns="45720" rIns="91440" bIns="45720" rtlCol="0" anchor="ctr">
            <a:normAutofit/>
          </a:bodyPr>
          <a:lstStyle/>
          <a:p>
            <a:pPr algn="l"/>
            <a:r>
              <a:rPr lang="en-US" sz="3600" kern="1200">
                <a:solidFill>
                  <a:schemeClr val="tx2"/>
                </a:solidFill>
                <a:latin typeface="Arial"/>
                <a:cs typeface="Arial"/>
              </a:rPr>
              <a:t>LCHS4007 Digital Skills &amp; Research </a:t>
            </a:r>
            <a:r>
              <a:rPr lang="en-US" sz="3600">
                <a:solidFill>
                  <a:schemeClr val="tx2"/>
                </a:solidFill>
                <a:latin typeface="Arial"/>
                <a:cs typeface="Arial"/>
              </a:rPr>
              <a:t>Methods</a:t>
            </a:r>
            <a:br>
              <a:rPr lang="en-US" sz="3600" kern="1200">
                <a:latin typeface="Arial"/>
              </a:rPr>
            </a:br>
            <a:br>
              <a:rPr lang="en-US" sz="3600" kern="1200">
                <a:latin typeface="Arial"/>
              </a:rPr>
            </a:br>
            <a:r>
              <a:rPr lang="en-US" sz="3600" kern="1200">
                <a:solidFill>
                  <a:schemeClr val="tx2"/>
                </a:solidFill>
                <a:latin typeface="Arial"/>
                <a:cs typeface="Arial"/>
              </a:rPr>
              <a:t>Assessment 1 Presentation</a:t>
            </a:r>
            <a:br>
              <a:rPr lang="en-US" sz="3600" kern="1200">
                <a:latin typeface="Arial"/>
              </a:rPr>
            </a:br>
            <a:br>
              <a:rPr lang="en-US" sz="3600" kern="1200">
                <a:latin typeface="Arial"/>
              </a:rPr>
            </a:br>
            <a:r>
              <a:rPr lang="en-US" sz="3600" kern="1200">
                <a:solidFill>
                  <a:schemeClr val="tx2"/>
                </a:solidFill>
                <a:latin typeface="Arial"/>
                <a:cs typeface="Arial"/>
              </a:rPr>
              <a:t>Lecturer – Anika Tahsin Ahmed</a:t>
            </a:r>
          </a:p>
        </p:txBody>
      </p:sp>
      <p:sp>
        <p:nvSpPr>
          <p:cNvPr id="3" name="Subtitle 2"/>
          <p:cNvSpPr>
            <a:spLocks noGrp="1"/>
          </p:cNvSpPr>
          <p:nvPr>
            <p:ph type="subTitle" idx="1"/>
          </p:nvPr>
        </p:nvSpPr>
        <p:spPr>
          <a:xfrm>
            <a:off x="7734687" y="1300703"/>
            <a:ext cx="4266150" cy="4931780"/>
          </a:xfrm>
        </p:spPr>
        <p:txBody>
          <a:bodyPr vert="horz" lIns="91440" tIns="45720" rIns="91440" bIns="45720" rtlCol="0" anchor="ctr">
            <a:normAutofit lnSpcReduction="10000"/>
          </a:bodyPr>
          <a:lstStyle/>
          <a:p>
            <a:pPr algn="l"/>
            <a:endParaRPr lang="en-US">
              <a:solidFill>
                <a:schemeClr val="tx2"/>
              </a:solidFill>
              <a:latin typeface="Arial"/>
              <a:cs typeface="Arial"/>
            </a:endParaRPr>
          </a:p>
          <a:p>
            <a:r>
              <a:rPr lang="en-US" err="1">
                <a:solidFill>
                  <a:schemeClr val="tx2"/>
                </a:solidFill>
                <a:latin typeface="Arial"/>
                <a:cs typeface="Arial"/>
              </a:rPr>
              <a:t>Wajad</a:t>
            </a:r>
            <a:r>
              <a:rPr lang="en-US">
                <a:solidFill>
                  <a:schemeClr val="tx2"/>
                </a:solidFill>
                <a:latin typeface="Arial"/>
                <a:cs typeface="Arial"/>
              </a:rPr>
              <a:t> Hassan </a:t>
            </a:r>
            <a:r>
              <a:rPr lang="en-US" err="1">
                <a:solidFill>
                  <a:schemeClr val="tx2"/>
                </a:solidFill>
                <a:latin typeface="Arial"/>
                <a:cs typeface="Arial"/>
              </a:rPr>
              <a:t>Javead</a:t>
            </a:r>
            <a:r>
              <a:rPr lang="en-US">
                <a:solidFill>
                  <a:schemeClr val="tx2"/>
                </a:solidFill>
                <a:latin typeface="Arial"/>
                <a:cs typeface="Arial"/>
              </a:rPr>
              <a:t> </a:t>
            </a:r>
          </a:p>
          <a:p>
            <a:r>
              <a:rPr lang="en-US">
                <a:solidFill>
                  <a:schemeClr val="tx2"/>
                </a:solidFill>
                <a:latin typeface="Arial"/>
                <a:cs typeface="Arial"/>
              </a:rPr>
              <a:t>(2507560)</a:t>
            </a:r>
          </a:p>
          <a:p>
            <a:endParaRPr lang="en-US">
              <a:solidFill>
                <a:schemeClr val="tx2"/>
              </a:solidFill>
              <a:latin typeface="Arial"/>
              <a:cs typeface="Arial"/>
            </a:endParaRPr>
          </a:p>
          <a:p>
            <a:r>
              <a:rPr lang="en-US">
                <a:solidFill>
                  <a:schemeClr val="tx2"/>
                </a:solidFill>
                <a:latin typeface="Arial"/>
                <a:cs typeface="Arial"/>
              </a:rPr>
              <a:t>Fatoumata Diabate </a:t>
            </a:r>
            <a:r>
              <a:rPr lang="en-US" err="1">
                <a:solidFill>
                  <a:schemeClr val="tx2"/>
                </a:solidFill>
                <a:latin typeface="Arial"/>
                <a:cs typeface="Arial"/>
              </a:rPr>
              <a:t>Soropogui</a:t>
            </a:r>
            <a:r>
              <a:rPr lang="en-US">
                <a:solidFill>
                  <a:schemeClr val="tx2"/>
                </a:solidFill>
                <a:latin typeface="Arial"/>
                <a:cs typeface="Arial"/>
              </a:rPr>
              <a:t> </a:t>
            </a:r>
          </a:p>
          <a:p>
            <a:r>
              <a:rPr lang="en-US">
                <a:solidFill>
                  <a:schemeClr val="tx2"/>
                </a:solidFill>
                <a:latin typeface="Arial"/>
                <a:cs typeface="Arial"/>
              </a:rPr>
              <a:t>(2505200)</a:t>
            </a:r>
            <a:br>
              <a:rPr lang="en-US">
                <a:latin typeface="Arial"/>
              </a:rPr>
            </a:br>
            <a:endParaRPr lang="en-US">
              <a:solidFill>
                <a:schemeClr val="tx2"/>
              </a:solidFill>
              <a:latin typeface="Arial"/>
              <a:cs typeface="Arial"/>
            </a:endParaRPr>
          </a:p>
          <a:p>
            <a:r>
              <a:rPr lang="en-US">
                <a:solidFill>
                  <a:schemeClr val="tx2"/>
                </a:solidFill>
                <a:latin typeface="Arial"/>
                <a:cs typeface="Arial"/>
              </a:rPr>
              <a:t>Patience </a:t>
            </a:r>
            <a:r>
              <a:rPr lang="en-US" err="1">
                <a:solidFill>
                  <a:schemeClr val="tx2"/>
                </a:solidFill>
                <a:latin typeface="Arial"/>
                <a:cs typeface="Arial"/>
              </a:rPr>
              <a:t>Okpiabhele</a:t>
            </a:r>
            <a:r>
              <a:rPr lang="en-US">
                <a:solidFill>
                  <a:schemeClr val="tx2"/>
                </a:solidFill>
                <a:latin typeface="Arial"/>
                <a:cs typeface="Arial"/>
              </a:rPr>
              <a:t> (2511530)</a:t>
            </a:r>
            <a:br>
              <a:rPr lang="en-US">
                <a:latin typeface="Arial"/>
              </a:rPr>
            </a:br>
            <a:endParaRPr lang="en-US">
              <a:solidFill>
                <a:schemeClr val="tx2"/>
              </a:solidFill>
              <a:latin typeface="Arial"/>
              <a:cs typeface="Arial"/>
            </a:endParaRPr>
          </a:p>
          <a:p>
            <a:r>
              <a:rPr lang="en-US">
                <a:solidFill>
                  <a:schemeClr val="tx2"/>
                </a:solidFill>
                <a:latin typeface="Arial"/>
                <a:cs typeface="Arial"/>
              </a:rPr>
              <a:t>Maria </a:t>
            </a:r>
            <a:r>
              <a:rPr lang="en-US" err="1">
                <a:solidFill>
                  <a:schemeClr val="tx2"/>
                </a:solidFill>
                <a:latin typeface="Arial"/>
                <a:cs typeface="Arial"/>
              </a:rPr>
              <a:t>Ajadalu</a:t>
            </a:r>
            <a:endParaRPr lang="en-US">
              <a:solidFill>
                <a:schemeClr val="tx2"/>
              </a:solidFill>
              <a:latin typeface="Arial"/>
              <a:cs typeface="Arial"/>
            </a:endParaRPr>
          </a:p>
          <a:p>
            <a:r>
              <a:rPr lang="en-US">
                <a:solidFill>
                  <a:schemeClr val="tx2"/>
                </a:solidFill>
                <a:latin typeface="Arial"/>
                <a:cs typeface="Arial"/>
              </a:rPr>
              <a:t>(2506380)</a:t>
            </a:r>
            <a:endParaRPr lang="en-US">
              <a:solidFill>
                <a:schemeClr val="tx2"/>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889C5E17-24D0-4696-A3C5-A2261FB45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6929B58F-2358-44CC-ACE5-EF1BD3C6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F356BED1-F686-9C76-2A32-5D14C3AD64A8}"/>
              </a:ext>
            </a:extLst>
          </p:cNvPr>
          <p:cNvSpPr>
            <a:spLocks noGrp="1"/>
          </p:cNvSpPr>
          <p:nvPr>
            <p:ph type="title"/>
          </p:nvPr>
        </p:nvSpPr>
        <p:spPr>
          <a:xfrm>
            <a:off x="795026" y="1030810"/>
            <a:ext cx="3855720" cy="4371974"/>
          </a:xfrm>
        </p:spPr>
        <p:txBody>
          <a:bodyPr>
            <a:normAutofit/>
          </a:bodyPr>
          <a:lstStyle/>
          <a:p>
            <a:r>
              <a:rPr lang="en-GB" sz="3600">
                <a:solidFill>
                  <a:schemeClr val="tx2"/>
                </a:solidFill>
                <a:latin typeface="Arial"/>
                <a:cs typeface="Arial"/>
              </a:rPr>
              <a:t>Introduction</a:t>
            </a:r>
            <a:br>
              <a:rPr lang="en-GB" sz="3600">
                <a:latin typeface="Arial"/>
                <a:cs typeface="Arial"/>
              </a:rPr>
            </a:br>
            <a:br>
              <a:rPr lang="en-GB" sz="3600">
                <a:latin typeface="Arial"/>
                <a:cs typeface="Arial"/>
              </a:rPr>
            </a:br>
            <a:r>
              <a:rPr lang="en-GB" sz="3600">
                <a:solidFill>
                  <a:schemeClr val="tx2"/>
                </a:solidFill>
                <a:latin typeface="Arial"/>
                <a:cs typeface="Arial"/>
              </a:rPr>
              <a:t>Enhancing Efficiency at Sunrise Residential Care Home through Digital Tools</a:t>
            </a:r>
          </a:p>
        </p:txBody>
      </p:sp>
      <p:grpSp>
        <p:nvGrpSpPr>
          <p:cNvPr id="35" name="Group 34">
            <a:extLst>
              <a:ext uri="{FF2B5EF4-FFF2-40B4-BE49-F238E27FC236}">
                <a16:creationId xmlns:a16="http://schemas.microsoft.com/office/drawing/2014/main" id="{09DA5303-A1AF-4830-806C-51FCD9618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97348" y="5285"/>
            <a:ext cx="7294653" cy="6858000"/>
            <a:chOff x="4897348" y="-5799"/>
            <a:chExt cx="7294653" cy="6858000"/>
          </a:xfrm>
        </p:grpSpPr>
        <p:sp>
          <p:nvSpPr>
            <p:cNvPr id="13" name="Freeform: Shape 12">
              <a:extLst>
                <a:ext uri="{FF2B5EF4-FFF2-40B4-BE49-F238E27FC236}">
                  <a16:creationId xmlns:a16="http://schemas.microsoft.com/office/drawing/2014/main" id="{4FAAA8C8-4EB7-45F1-BF24-3EF0F4DC4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7348" y="-5798"/>
              <a:ext cx="7294652" cy="6857999"/>
            </a:xfrm>
            <a:custGeom>
              <a:avLst/>
              <a:gdLst>
                <a:gd name="connsiteX0" fmla="*/ 7294652 w 7294652"/>
                <a:gd name="connsiteY0" fmla="*/ 6063030 h 6857999"/>
                <a:gd name="connsiteX1" fmla="*/ 7294652 w 7294652"/>
                <a:gd name="connsiteY1" fmla="*/ 6857999 h 6857999"/>
                <a:gd name="connsiteX2" fmla="*/ 6248575 w 7294652"/>
                <a:gd name="connsiteY2" fmla="*/ 6857999 h 6857999"/>
                <a:gd name="connsiteX3" fmla="*/ 6477898 w 7294652"/>
                <a:gd name="connsiteY3" fmla="*/ 6700973 h 6857999"/>
                <a:gd name="connsiteX4" fmla="*/ 6647884 w 7294652"/>
                <a:gd name="connsiteY4" fmla="*/ 6572752 h 6857999"/>
                <a:gd name="connsiteX5" fmla="*/ 6817698 w 7294652"/>
                <a:gd name="connsiteY5" fmla="*/ 6440235 h 6857999"/>
                <a:gd name="connsiteX6" fmla="*/ 7161451 w 7294652"/>
                <a:gd name="connsiteY6" fmla="*/ 6165232 h 6857999"/>
                <a:gd name="connsiteX7" fmla="*/ 1673436 w 7294652"/>
                <a:gd name="connsiteY7" fmla="*/ 0 h 6857999"/>
                <a:gd name="connsiteX8" fmla="*/ 2394951 w 7294652"/>
                <a:gd name="connsiteY8" fmla="*/ 0 h 6857999"/>
                <a:gd name="connsiteX9" fmla="*/ 2244659 w 7294652"/>
                <a:gd name="connsiteY9" fmla="*/ 100763 h 6857999"/>
                <a:gd name="connsiteX10" fmla="*/ 1743903 w 7294652"/>
                <a:gd name="connsiteY10" fmla="*/ 498975 h 6857999"/>
                <a:gd name="connsiteX11" fmla="*/ 1163821 w 7294652"/>
                <a:gd name="connsiteY11" fmla="*/ 1121514 h 6857999"/>
                <a:gd name="connsiteX12" fmla="*/ 704911 w 7294652"/>
                <a:gd name="connsiteY12" fmla="*/ 1837036 h 6857999"/>
                <a:gd name="connsiteX13" fmla="*/ 393472 w 7294652"/>
                <a:gd name="connsiteY13" fmla="*/ 2627669 h 6857999"/>
                <a:gd name="connsiteX14" fmla="*/ 280032 w 7294652"/>
                <a:gd name="connsiteY14" fmla="*/ 3472097 h 6857999"/>
                <a:gd name="connsiteX15" fmla="*/ 327813 w 7294652"/>
                <a:gd name="connsiteY15" fmla="*/ 3884602 h 6857999"/>
                <a:gd name="connsiteX16" fmla="*/ 469096 w 7294652"/>
                <a:gd name="connsiteY16" fmla="*/ 4270809 h 6857999"/>
                <a:gd name="connsiteX17" fmla="*/ 567581 w 7294652"/>
                <a:gd name="connsiteY17" fmla="*/ 4452482 h 6857999"/>
                <a:gd name="connsiteX18" fmla="*/ 680677 w 7294652"/>
                <a:gd name="connsiteY18" fmla="*/ 4628484 h 6857999"/>
                <a:gd name="connsiteX19" fmla="*/ 941928 w 7294652"/>
                <a:gd name="connsiteY19" fmla="*/ 4968628 h 6857999"/>
                <a:gd name="connsiteX20" fmla="*/ 1224665 w 7294652"/>
                <a:gd name="connsiteY20" fmla="*/ 5311349 h 6857999"/>
                <a:gd name="connsiteX21" fmla="*/ 1365259 w 7294652"/>
                <a:gd name="connsiteY21" fmla="*/ 5490273 h 6857999"/>
                <a:gd name="connsiteX22" fmla="*/ 1432808 w 7294652"/>
                <a:gd name="connsiteY22" fmla="*/ 5577931 h 6857999"/>
                <a:gd name="connsiteX23" fmla="*/ 1498980 w 7294652"/>
                <a:gd name="connsiteY23" fmla="*/ 5662148 h 6857999"/>
                <a:gd name="connsiteX24" fmla="*/ 2067548 w 7294652"/>
                <a:gd name="connsiteY24" fmla="*/ 6283312 h 6857999"/>
                <a:gd name="connsiteX25" fmla="*/ 2369879 w 7294652"/>
                <a:gd name="connsiteY25" fmla="*/ 6562782 h 6857999"/>
                <a:gd name="connsiteX26" fmla="*/ 2686645 w 7294652"/>
                <a:gd name="connsiteY26" fmla="*/ 6820598 h 6857999"/>
                <a:gd name="connsiteX27" fmla="*/ 2738907 w 7294652"/>
                <a:gd name="connsiteY27" fmla="*/ 6857999 h 6857999"/>
                <a:gd name="connsiteX28" fmla="*/ 1731787 w 7294652"/>
                <a:gd name="connsiteY28" fmla="*/ 6857999 h 6857999"/>
                <a:gd name="connsiteX29" fmla="*/ 1607949 w 7294652"/>
                <a:gd name="connsiteY29" fmla="*/ 6732770 h 6857999"/>
                <a:gd name="connsiteX30" fmla="*/ 1309057 w 7294652"/>
                <a:gd name="connsiteY30" fmla="*/ 6370109 h 6857999"/>
                <a:gd name="connsiteX31" fmla="*/ 1048147 w 7294652"/>
                <a:gd name="connsiteY31" fmla="*/ 5986138 h 6857999"/>
                <a:gd name="connsiteX32" fmla="*/ 987131 w 7294652"/>
                <a:gd name="connsiteY32" fmla="*/ 5888512 h 6857999"/>
                <a:gd name="connsiteX33" fmla="*/ 928866 w 7294652"/>
                <a:gd name="connsiteY33" fmla="*/ 5793463 h 6857999"/>
                <a:gd name="connsiteX34" fmla="*/ 813708 w 7294652"/>
                <a:gd name="connsiteY34" fmla="*/ 5609556 h 6857999"/>
                <a:gd name="connsiteX35" fmla="*/ 574972 w 7294652"/>
                <a:gd name="connsiteY35" fmla="*/ 5231598 h 6857999"/>
                <a:gd name="connsiteX36" fmla="*/ 342424 w 7294652"/>
                <a:gd name="connsiteY36" fmla="*/ 4834048 h 6857999"/>
                <a:gd name="connsiteX37" fmla="*/ 237579 w 7294652"/>
                <a:gd name="connsiteY37" fmla="*/ 4623500 h 6857999"/>
                <a:gd name="connsiteX38" fmla="*/ 148373 w 7294652"/>
                <a:gd name="connsiteY38" fmla="*/ 4404356 h 6857999"/>
                <a:gd name="connsiteX39" fmla="*/ 79623 w 7294652"/>
                <a:gd name="connsiteY39" fmla="*/ 4175762 h 6857999"/>
                <a:gd name="connsiteX40" fmla="*/ 54185 w 7294652"/>
                <a:gd name="connsiteY40" fmla="*/ 4059229 h 6857999"/>
                <a:gd name="connsiteX41" fmla="*/ 43013 w 7294652"/>
                <a:gd name="connsiteY41" fmla="*/ 4000790 h 6857999"/>
                <a:gd name="connsiteX42" fmla="*/ 33734 w 7294652"/>
                <a:gd name="connsiteY42" fmla="*/ 3942180 h 6857999"/>
                <a:gd name="connsiteX43" fmla="*/ 45 w 7294652"/>
                <a:gd name="connsiteY43" fmla="*/ 3472097 h 6857999"/>
                <a:gd name="connsiteX44" fmla="*/ 95436 w 7294652"/>
                <a:gd name="connsiteY44" fmla="*/ 2557372 h 6857999"/>
                <a:gd name="connsiteX45" fmla="*/ 382126 w 7294652"/>
                <a:gd name="connsiteY45" fmla="*/ 1680799 h 6857999"/>
                <a:gd name="connsiteX46" fmla="*/ 1457043 w 7294652"/>
                <a:gd name="connsiteY46" fmla="*/ 19217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7294652" h="6857999">
                  <a:moveTo>
                    <a:pt x="7294652" y="6063030"/>
                  </a:moveTo>
                  <a:lnTo>
                    <a:pt x="7294652" y="6857999"/>
                  </a:lnTo>
                  <a:lnTo>
                    <a:pt x="6248575" y="6857999"/>
                  </a:lnTo>
                  <a:lnTo>
                    <a:pt x="6477898" y="6700973"/>
                  </a:lnTo>
                  <a:cubicBezTo>
                    <a:pt x="6534790" y="6659378"/>
                    <a:pt x="6591336" y="6616237"/>
                    <a:pt x="6647884" y="6572752"/>
                  </a:cubicBezTo>
                  <a:cubicBezTo>
                    <a:pt x="6704432" y="6529268"/>
                    <a:pt x="6761151" y="6485095"/>
                    <a:pt x="6817698" y="6440235"/>
                  </a:cubicBezTo>
                  <a:lnTo>
                    <a:pt x="7161451" y="6165232"/>
                  </a:lnTo>
                  <a:close/>
                  <a:moveTo>
                    <a:pt x="1673436" y="0"/>
                  </a:moveTo>
                  <a:lnTo>
                    <a:pt x="2394951" y="0"/>
                  </a:lnTo>
                  <a:lnTo>
                    <a:pt x="2244659" y="100763"/>
                  </a:lnTo>
                  <a:cubicBezTo>
                    <a:pt x="2071051" y="224086"/>
                    <a:pt x="1903860" y="356975"/>
                    <a:pt x="1743903" y="498975"/>
                  </a:cubicBezTo>
                  <a:cubicBezTo>
                    <a:pt x="1533218" y="689638"/>
                    <a:pt x="1339146" y="897902"/>
                    <a:pt x="1163821" y="1121514"/>
                  </a:cubicBezTo>
                  <a:cubicBezTo>
                    <a:pt x="988284" y="1344764"/>
                    <a:pt x="834608" y="1584376"/>
                    <a:pt x="704911" y="1837036"/>
                  </a:cubicBezTo>
                  <a:cubicBezTo>
                    <a:pt x="573950" y="2089059"/>
                    <a:pt x="469577" y="2354041"/>
                    <a:pt x="393472" y="2627669"/>
                  </a:cubicBezTo>
                  <a:cubicBezTo>
                    <a:pt x="318269" y="2902842"/>
                    <a:pt x="280119" y="3186833"/>
                    <a:pt x="280032" y="3472097"/>
                  </a:cubicBezTo>
                  <a:cubicBezTo>
                    <a:pt x="280349" y="3610956"/>
                    <a:pt x="296380" y="3749334"/>
                    <a:pt x="327813" y="3884602"/>
                  </a:cubicBezTo>
                  <a:cubicBezTo>
                    <a:pt x="360878" y="4018046"/>
                    <a:pt x="408244" y="4147540"/>
                    <a:pt x="469096" y="4270809"/>
                  </a:cubicBezTo>
                  <a:cubicBezTo>
                    <a:pt x="499175" y="4332511"/>
                    <a:pt x="532347" y="4393012"/>
                    <a:pt x="567581" y="4452482"/>
                  </a:cubicBezTo>
                  <a:cubicBezTo>
                    <a:pt x="602815" y="4511953"/>
                    <a:pt x="641144" y="4570562"/>
                    <a:pt x="680677" y="4628484"/>
                  </a:cubicBezTo>
                  <a:cubicBezTo>
                    <a:pt x="760771" y="4743985"/>
                    <a:pt x="849802" y="4856048"/>
                    <a:pt x="941928" y="4968628"/>
                  </a:cubicBezTo>
                  <a:cubicBezTo>
                    <a:pt x="1034055" y="5081206"/>
                    <a:pt x="1130994" y="5193958"/>
                    <a:pt x="1224665" y="5311349"/>
                  </a:cubicBezTo>
                  <a:cubicBezTo>
                    <a:pt x="1271987" y="5369787"/>
                    <a:pt x="1318853" y="5429429"/>
                    <a:pt x="1365259" y="5490273"/>
                  </a:cubicBezTo>
                  <a:lnTo>
                    <a:pt x="1432808" y="5577931"/>
                  </a:lnTo>
                  <a:cubicBezTo>
                    <a:pt x="1454979" y="5605947"/>
                    <a:pt x="1476121" y="5634821"/>
                    <a:pt x="1498980" y="5662148"/>
                  </a:cubicBezTo>
                  <a:cubicBezTo>
                    <a:pt x="1676323" y="5880038"/>
                    <a:pt x="1866158" y="6087441"/>
                    <a:pt x="2067548" y="6283312"/>
                  </a:cubicBezTo>
                  <a:cubicBezTo>
                    <a:pt x="2166203" y="6379907"/>
                    <a:pt x="2266974" y="6473064"/>
                    <a:pt x="2369879" y="6562782"/>
                  </a:cubicBezTo>
                  <a:cubicBezTo>
                    <a:pt x="2473005" y="6652331"/>
                    <a:pt x="2577677" y="6738957"/>
                    <a:pt x="2686645" y="6820598"/>
                  </a:cubicBezTo>
                  <a:lnTo>
                    <a:pt x="2738907" y="6857999"/>
                  </a:lnTo>
                  <a:lnTo>
                    <a:pt x="1731787" y="6857999"/>
                  </a:lnTo>
                  <a:lnTo>
                    <a:pt x="1607949" y="6732770"/>
                  </a:lnTo>
                  <a:cubicBezTo>
                    <a:pt x="1501232" y="6617903"/>
                    <a:pt x="1401421" y="6496799"/>
                    <a:pt x="1309057" y="6370109"/>
                  </a:cubicBezTo>
                  <a:cubicBezTo>
                    <a:pt x="1217103" y="6244469"/>
                    <a:pt x="1129618" y="6116590"/>
                    <a:pt x="1048147" y="5986138"/>
                  </a:cubicBezTo>
                  <a:cubicBezTo>
                    <a:pt x="1027179" y="5953825"/>
                    <a:pt x="1007414" y="5920996"/>
                    <a:pt x="987131" y="5888512"/>
                  </a:cubicBezTo>
                  <a:lnTo>
                    <a:pt x="928866" y="5793463"/>
                  </a:lnTo>
                  <a:cubicBezTo>
                    <a:pt x="891568" y="5732276"/>
                    <a:pt x="852725" y="5671260"/>
                    <a:pt x="813708" y="5609556"/>
                  </a:cubicBezTo>
                  <a:lnTo>
                    <a:pt x="574972" y="5231598"/>
                  </a:lnTo>
                  <a:cubicBezTo>
                    <a:pt x="495221" y="5103551"/>
                    <a:pt x="416158" y="4971549"/>
                    <a:pt x="342424" y="4834048"/>
                  </a:cubicBezTo>
                  <a:cubicBezTo>
                    <a:pt x="305641" y="4765298"/>
                    <a:pt x="270236" y="4695343"/>
                    <a:pt x="237579" y="4623500"/>
                  </a:cubicBezTo>
                  <a:cubicBezTo>
                    <a:pt x="204922" y="4551655"/>
                    <a:pt x="175187" y="4478607"/>
                    <a:pt x="148373" y="4404356"/>
                  </a:cubicBezTo>
                  <a:cubicBezTo>
                    <a:pt x="121561" y="4330107"/>
                    <a:pt x="99046" y="4252934"/>
                    <a:pt x="79623" y="4175762"/>
                  </a:cubicBezTo>
                  <a:cubicBezTo>
                    <a:pt x="70514" y="4136916"/>
                    <a:pt x="61577" y="4098245"/>
                    <a:pt x="54185" y="4059229"/>
                  </a:cubicBezTo>
                  <a:lnTo>
                    <a:pt x="43013" y="4000790"/>
                  </a:lnTo>
                  <a:lnTo>
                    <a:pt x="33734" y="3942180"/>
                  </a:lnTo>
                  <a:cubicBezTo>
                    <a:pt x="10461" y="3786581"/>
                    <a:pt x="-801" y="3629416"/>
                    <a:pt x="45" y="3472097"/>
                  </a:cubicBezTo>
                  <a:cubicBezTo>
                    <a:pt x="863" y="3164748"/>
                    <a:pt x="32824" y="2858275"/>
                    <a:pt x="95436" y="2557372"/>
                  </a:cubicBezTo>
                  <a:cubicBezTo>
                    <a:pt x="157549" y="2255281"/>
                    <a:pt x="253728" y="1961216"/>
                    <a:pt x="382126" y="1680799"/>
                  </a:cubicBezTo>
                  <a:cubicBezTo>
                    <a:pt x="639940" y="1120482"/>
                    <a:pt x="1015492" y="619117"/>
                    <a:pt x="1457043" y="192176"/>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A77FC097-E4F2-4A45-82E8-3808FA553C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0650" y="-5799"/>
              <a:ext cx="7291350" cy="6858000"/>
            </a:xfrm>
            <a:custGeom>
              <a:avLst/>
              <a:gdLst>
                <a:gd name="connsiteX0" fmla="*/ 7291350 w 7291350"/>
                <a:gd name="connsiteY0" fmla="*/ 5718699 h 6858000"/>
                <a:gd name="connsiteX1" fmla="*/ 7291350 w 7291350"/>
                <a:gd name="connsiteY1" fmla="*/ 6806115 h 6858000"/>
                <a:gd name="connsiteX2" fmla="*/ 7224124 w 7291350"/>
                <a:gd name="connsiteY2" fmla="*/ 6858000 h 6858000"/>
                <a:gd name="connsiteX3" fmla="*/ 5607142 w 7291350"/>
                <a:gd name="connsiteY3" fmla="*/ 6858000 h 6858000"/>
                <a:gd name="connsiteX4" fmla="*/ 5736072 w 7291350"/>
                <a:gd name="connsiteY4" fmla="*/ 6801170 h 6858000"/>
                <a:gd name="connsiteX5" fmla="*/ 6949826 w 7291350"/>
                <a:gd name="connsiteY5" fmla="*/ 5983707 h 6858000"/>
                <a:gd name="connsiteX6" fmla="*/ 7220703 w 7291350"/>
                <a:gd name="connsiteY6" fmla="*/ 5773675 h 6858000"/>
                <a:gd name="connsiteX7" fmla="*/ 7218419 w 7291350"/>
                <a:gd name="connsiteY7" fmla="*/ 0 h 6858000"/>
                <a:gd name="connsiteX8" fmla="*/ 7291350 w 7291350"/>
                <a:gd name="connsiteY8" fmla="*/ 0 h 6858000"/>
                <a:gd name="connsiteX9" fmla="*/ 7291350 w 7291350"/>
                <a:gd name="connsiteY9" fmla="*/ 50138 h 6858000"/>
                <a:gd name="connsiteX10" fmla="*/ 1797607 w 7291350"/>
                <a:gd name="connsiteY10" fmla="*/ 0 h 6858000"/>
                <a:gd name="connsiteX11" fmla="*/ 3385676 w 7291350"/>
                <a:gd name="connsiteY11" fmla="*/ 0 h 6858000"/>
                <a:gd name="connsiteX12" fmla="*/ 3360567 w 7291350"/>
                <a:gd name="connsiteY12" fmla="*/ 11552 h 6858000"/>
                <a:gd name="connsiteX13" fmla="*/ 2267395 w 7291350"/>
                <a:gd name="connsiteY13" fmla="*/ 725831 h 6858000"/>
                <a:gd name="connsiteX14" fmla="*/ 1234074 w 7291350"/>
                <a:gd name="connsiteY14" fmla="*/ 2007171 h 6858000"/>
                <a:gd name="connsiteX15" fmla="*/ 859383 w 7291350"/>
                <a:gd name="connsiteY15" fmla="*/ 3498372 h 6858000"/>
                <a:gd name="connsiteX16" fmla="*/ 1479513 w 7291350"/>
                <a:gd name="connsiteY16" fmla="*/ 4883182 h 6858000"/>
                <a:gd name="connsiteX17" fmla="*/ 1791985 w 7291350"/>
                <a:gd name="connsiteY17" fmla="*/ 5322671 h 6858000"/>
                <a:gd name="connsiteX18" fmla="*/ 3397295 w 7291350"/>
                <a:gd name="connsiteY18" fmla="*/ 6784567 h 6858000"/>
                <a:gd name="connsiteX19" fmla="*/ 3590446 w 7291350"/>
                <a:gd name="connsiteY19" fmla="*/ 6858000 h 6858000"/>
                <a:gd name="connsiteX20" fmla="*/ 1970757 w 7291350"/>
                <a:gd name="connsiteY20" fmla="*/ 6858000 h 6858000"/>
                <a:gd name="connsiteX21" fmla="*/ 1735872 w 7291350"/>
                <a:gd name="connsiteY21" fmla="*/ 6627685 h 6858000"/>
                <a:gd name="connsiteX22" fmla="*/ 1080932 w 7291350"/>
                <a:gd name="connsiteY22" fmla="*/ 5805127 h 6858000"/>
                <a:gd name="connsiteX23" fmla="*/ 0 w 7291350"/>
                <a:gd name="connsiteY23" fmla="*/ 3498372 h 6858000"/>
                <a:gd name="connsiteX24" fmla="*/ 1708174 w 7291350"/>
                <a:gd name="connsiteY24" fmla="*/ 733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291350" h="6858000">
                  <a:moveTo>
                    <a:pt x="7291350" y="5718699"/>
                  </a:moveTo>
                  <a:lnTo>
                    <a:pt x="7291350" y="6806115"/>
                  </a:lnTo>
                  <a:lnTo>
                    <a:pt x="7224124" y="6858000"/>
                  </a:lnTo>
                  <a:lnTo>
                    <a:pt x="5607142" y="6858000"/>
                  </a:lnTo>
                  <a:lnTo>
                    <a:pt x="5736072" y="6801170"/>
                  </a:lnTo>
                  <a:cubicBezTo>
                    <a:pt x="6122313" y="6616106"/>
                    <a:pt x="6503069" y="6332805"/>
                    <a:pt x="6949826" y="5983707"/>
                  </a:cubicBezTo>
                  <a:cubicBezTo>
                    <a:pt x="7041094" y="5912378"/>
                    <a:pt x="7132358" y="5842426"/>
                    <a:pt x="7220703" y="5773675"/>
                  </a:cubicBezTo>
                  <a:close/>
                  <a:moveTo>
                    <a:pt x="7218419" y="0"/>
                  </a:moveTo>
                  <a:lnTo>
                    <a:pt x="7291350" y="0"/>
                  </a:lnTo>
                  <a:lnTo>
                    <a:pt x="7291350" y="50138"/>
                  </a:lnTo>
                  <a:close/>
                  <a:moveTo>
                    <a:pt x="1797607" y="0"/>
                  </a:moveTo>
                  <a:lnTo>
                    <a:pt x="3385676" y="0"/>
                  </a:lnTo>
                  <a:lnTo>
                    <a:pt x="3360567" y="11552"/>
                  </a:lnTo>
                  <a:cubicBezTo>
                    <a:pt x="2968013" y="202286"/>
                    <a:pt x="2600620" y="442170"/>
                    <a:pt x="2267395" y="725831"/>
                  </a:cubicBezTo>
                  <a:cubicBezTo>
                    <a:pt x="1824986" y="1104820"/>
                    <a:pt x="1477279" y="1536057"/>
                    <a:pt x="1234074" y="2007171"/>
                  </a:cubicBezTo>
                  <a:cubicBezTo>
                    <a:pt x="985368" y="2488770"/>
                    <a:pt x="859383" y="2990476"/>
                    <a:pt x="859383" y="3498372"/>
                  </a:cubicBezTo>
                  <a:cubicBezTo>
                    <a:pt x="859383" y="4010222"/>
                    <a:pt x="1060651" y="4308942"/>
                    <a:pt x="1479513" y="4883182"/>
                  </a:cubicBezTo>
                  <a:cubicBezTo>
                    <a:pt x="1580577" y="5021714"/>
                    <a:pt x="1685078" y="5164888"/>
                    <a:pt x="1791985" y="5322671"/>
                  </a:cubicBezTo>
                  <a:cubicBezTo>
                    <a:pt x="2283419" y="6046950"/>
                    <a:pt x="2796809" y="6521439"/>
                    <a:pt x="3397295" y="6784567"/>
                  </a:cubicBezTo>
                  <a:lnTo>
                    <a:pt x="3590446" y="6858000"/>
                  </a:lnTo>
                  <a:lnTo>
                    <a:pt x="1970757" y="6858000"/>
                  </a:lnTo>
                  <a:lnTo>
                    <a:pt x="1735872" y="6627685"/>
                  </a:lnTo>
                  <a:cubicBezTo>
                    <a:pt x="1502484" y="6382823"/>
                    <a:pt x="1285774" y="6107254"/>
                    <a:pt x="1080932" y="5805127"/>
                  </a:cubicBezTo>
                  <a:cubicBezTo>
                    <a:pt x="556365" y="5032027"/>
                    <a:pt x="0" y="4501616"/>
                    <a:pt x="0" y="3498372"/>
                  </a:cubicBezTo>
                  <a:cubicBezTo>
                    <a:pt x="0" y="2160829"/>
                    <a:pt x="685186" y="949872"/>
                    <a:pt x="1708174" y="7330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0DF88B0-FA8A-47F5-8EAC-1880B1A51B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2894" y="-5799"/>
              <a:ext cx="7269107" cy="6858000"/>
            </a:xfrm>
            <a:custGeom>
              <a:avLst/>
              <a:gdLst>
                <a:gd name="connsiteX0" fmla="*/ 7269107 w 7269107"/>
                <a:gd name="connsiteY0" fmla="*/ 5518449 h 6858000"/>
                <a:gd name="connsiteX1" fmla="*/ 7269107 w 7269107"/>
                <a:gd name="connsiteY1" fmla="*/ 6823281 h 6858000"/>
                <a:gd name="connsiteX2" fmla="*/ 7224122 w 7269107"/>
                <a:gd name="connsiteY2" fmla="*/ 6858000 h 6858000"/>
                <a:gd name="connsiteX3" fmla="*/ 4927054 w 7269107"/>
                <a:gd name="connsiteY3" fmla="*/ 6858000 h 6858000"/>
                <a:gd name="connsiteX4" fmla="*/ 4982167 w 7269107"/>
                <a:gd name="connsiteY4" fmla="*/ 6852876 h 6858000"/>
                <a:gd name="connsiteX5" fmla="*/ 5743768 w 7269107"/>
                <a:gd name="connsiteY5" fmla="*/ 6606245 h 6858000"/>
                <a:gd name="connsiteX6" fmla="*/ 6843778 w 7269107"/>
                <a:gd name="connsiteY6" fmla="*/ 5848440 h 6858000"/>
                <a:gd name="connsiteX7" fmla="*/ 7115515 w 7269107"/>
                <a:gd name="connsiteY7" fmla="*/ 5637891 h 6858000"/>
                <a:gd name="connsiteX8" fmla="*/ 6870111 w 7269107"/>
                <a:gd name="connsiteY8" fmla="*/ 0 h 6858000"/>
                <a:gd name="connsiteX9" fmla="*/ 7269107 w 7269107"/>
                <a:gd name="connsiteY9" fmla="*/ 0 h 6858000"/>
                <a:gd name="connsiteX10" fmla="*/ 7269107 w 7269107"/>
                <a:gd name="connsiteY10" fmla="*/ 243137 h 6858000"/>
                <a:gd name="connsiteX11" fmla="*/ 7089989 w 7269107"/>
                <a:gd name="connsiteY11" fmla="*/ 119955 h 6858000"/>
                <a:gd name="connsiteX12" fmla="*/ 6952948 w 7269107"/>
                <a:gd name="connsiteY12" fmla="*/ 41521 h 6858000"/>
                <a:gd name="connsiteX13" fmla="*/ 1797606 w 7269107"/>
                <a:gd name="connsiteY13" fmla="*/ 0 h 6858000"/>
                <a:gd name="connsiteX14" fmla="*/ 3815328 w 7269107"/>
                <a:gd name="connsiteY14" fmla="*/ 0 h 6858000"/>
                <a:gd name="connsiteX15" fmla="*/ 3627371 w 7269107"/>
                <a:gd name="connsiteY15" fmla="*/ 77142 h 6858000"/>
                <a:gd name="connsiteX16" fmla="*/ 2379115 w 7269107"/>
                <a:gd name="connsiteY16" fmla="*/ 856285 h 6858000"/>
                <a:gd name="connsiteX17" fmla="*/ 1386699 w 7269107"/>
                <a:gd name="connsiteY17" fmla="*/ 2086062 h 6858000"/>
                <a:gd name="connsiteX18" fmla="*/ 1031258 w 7269107"/>
                <a:gd name="connsiteY18" fmla="*/ 3498372 h 6858000"/>
                <a:gd name="connsiteX19" fmla="*/ 1618904 w 7269107"/>
                <a:gd name="connsiteY19" fmla="*/ 4781604 h 6858000"/>
                <a:gd name="connsiteX20" fmla="*/ 1934812 w 7269107"/>
                <a:gd name="connsiteY20" fmla="*/ 5225904 h 6858000"/>
                <a:gd name="connsiteX21" fmla="*/ 3140010 w 7269107"/>
                <a:gd name="connsiteY21" fmla="*/ 6456196 h 6858000"/>
                <a:gd name="connsiteX22" fmla="*/ 4281662 w 7269107"/>
                <a:gd name="connsiteY22" fmla="*/ 6843305 h 6858000"/>
                <a:gd name="connsiteX23" fmla="*/ 4449058 w 7269107"/>
                <a:gd name="connsiteY23" fmla="*/ 6858000 h 6858000"/>
                <a:gd name="connsiteX24" fmla="*/ 1970756 w 7269107"/>
                <a:gd name="connsiteY24" fmla="*/ 6858000 h 6858000"/>
                <a:gd name="connsiteX25" fmla="*/ 1735871 w 7269107"/>
                <a:gd name="connsiteY25" fmla="*/ 6627685 h 6858000"/>
                <a:gd name="connsiteX26" fmla="*/ 1080930 w 7269107"/>
                <a:gd name="connsiteY26" fmla="*/ 5805127 h 6858000"/>
                <a:gd name="connsiteX27" fmla="*/ 0 w 7269107"/>
                <a:gd name="connsiteY27" fmla="*/ 3498372 h 6858000"/>
                <a:gd name="connsiteX28" fmla="*/ 1708172 w 7269107"/>
                <a:gd name="connsiteY28" fmla="*/ 733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269107" h="6858000">
                  <a:moveTo>
                    <a:pt x="7269107" y="5518449"/>
                  </a:moveTo>
                  <a:lnTo>
                    <a:pt x="7269107" y="6823281"/>
                  </a:lnTo>
                  <a:lnTo>
                    <a:pt x="7224122" y="6858000"/>
                  </a:lnTo>
                  <a:lnTo>
                    <a:pt x="4927054" y="6858000"/>
                  </a:lnTo>
                  <a:lnTo>
                    <a:pt x="4982167" y="6852876"/>
                  </a:lnTo>
                  <a:cubicBezTo>
                    <a:pt x="5236517" y="6821036"/>
                    <a:pt x="5483373" y="6740566"/>
                    <a:pt x="5743768" y="6606245"/>
                  </a:cubicBezTo>
                  <a:cubicBezTo>
                    <a:pt x="6099551" y="6422337"/>
                    <a:pt x="6452586" y="6154209"/>
                    <a:pt x="6843778" y="5848440"/>
                  </a:cubicBezTo>
                  <a:cubicBezTo>
                    <a:pt x="6935559" y="5776768"/>
                    <a:pt x="7026997" y="5706642"/>
                    <a:pt x="7115515" y="5637891"/>
                  </a:cubicBezTo>
                  <a:close/>
                  <a:moveTo>
                    <a:pt x="6870111" y="0"/>
                  </a:moveTo>
                  <a:lnTo>
                    <a:pt x="7269107" y="0"/>
                  </a:lnTo>
                  <a:lnTo>
                    <a:pt x="7269107" y="243137"/>
                  </a:lnTo>
                  <a:lnTo>
                    <a:pt x="7089989" y="119955"/>
                  </a:lnTo>
                  <a:cubicBezTo>
                    <a:pt x="7045081" y="92581"/>
                    <a:pt x="6999384" y="66425"/>
                    <a:pt x="6952948" y="41521"/>
                  </a:cubicBezTo>
                  <a:close/>
                  <a:moveTo>
                    <a:pt x="1797606" y="0"/>
                  </a:moveTo>
                  <a:lnTo>
                    <a:pt x="3815328" y="0"/>
                  </a:lnTo>
                  <a:lnTo>
                    <a:pt x="3627371" y="77142"/>
                  </a:lnTo>
                  <a:cubicBezTo>
                    <a:pt x="3175548" y="273822"/>
                    <a:pt x="2754868" y="536281"/>
                    <a:pt x="2379115" y="856285"/>
                  </a:cubicBezTo>
                  <a:cubicBezTo>
                    <a:pt x="1959736" y="1215679"/>
                    <a:pt x="1616497" y="1640901"/>
                    <a:pt x="1386699" y="2086062"/>
                  </a:cubicBezTo>
                  <a:cubicBezTo>
                    <a:pt x="1151572" y="2543083"/>
                    <a:pt x="1031258" y="3018150"/>
                    <a:pt x="1031258" y="3498372"/>
                  </a:cubicBezTo>
                  <a:cubicBezTo>
                    <a:pt x="1031258" y="3957455"/>
                    <a:pt x="1211213" y="4223692"/>
                    <a:pt x="1618904" y="4781604"/>
                  </a:cubicBezTo>
                  <a:cubicBezTo>
                    <a:pt x="1720826" y="4921339"/>
                    <a:pt x="1826186" y="5065887"/>
                    <a:pt x="1934812" y="5225904"/>
                  </a:cubicBezTo>
                  <a:cubicBezTo>
                    <a:pt x="2318957" y="5792064"/>
                    <a:pt x="2713069" y="6194600"/>
                    <a:pt x="3140010" y="6456196"/>
                  </a:cubicBezTo>
                  <a:cubicBezTo>
                    <a:pt x="3479423" y="6664512"/>
                    <a:pt x="3855769" y="6792387"/>
                    <a:pt x="4281662" y="6843305"/>
                  </a:cubicBezTo>
                  <a:lnTo>
                    <a:pt x="4449058" y="6858000"/>
                  </a:lnTo>
                  <a:lnTo>
                    <a:pt x="1970756" y="6858000"/>
                  </a:lnTo>
                  <a:lnTo>
                    <a:pt x="1735871" y="6627685"/>
                  </a:lnTo>
                  <a:cubicBezTo>
                    <a:pt x="1502482" y="6382823"/>
                    <a:pt x="1285773" y="6107254"/>
                    <a:pt x="1080930" y="5805127"/>
                  </a:cubicBezTo>
                  <a:cubicBezTo>
                    <a:pt x="556364" y="5032027"/>
                    <a:pt x="0" y="4501616"/>
                    <a:pt x="0" y="3498372"/>
                  </a:cubicBezTo>
                  <a:cubicBezTo>
                    <a:pt x="0" y="2160829"/>
                    <a:pt x="685185" y="949872"/>
                    <a:pt x="1708172" y="73302"/>
                  </a:cubicBezTo>
                  <a:close/>
                </a:path>
              </a:pathLst>
            </a:custGeom>
            <a:gradFill>
              <a:gsLst>
                <a:gs pos="2000">
                  <a:schemeClr val="bg1">
                    <a:alpha val="10000"/>
                  </a:schemeClr>
                </a:gs>
                <a:gs pos="5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36" name="Content Placeholder 2">
            <a:extLst>
              <a:ext uri="{FF2B5EF4-FFF2-40B4-BE49-F238E27FC236}">
                <a16:creationId xmlns:a16="http://schemas.microsoft.com/office/drawing/2014/main" id="{B14F3FD0-162A-EE6A-F34F-C578322A1353}"/>
              </a:ext>
            </a:extLst>
          </p:cNvPr>
          <p:cNvGraphicFramePr>
            <a:graphicFrameLocks noGrp="1"/>
          </p:cNvGraphicFramePr>
          <p:nvPr>
            <p:ph idx="1"/>
          </p:nvPr>
        </p:nvGraphicFramePr>
        <p:xfrm>
          <a:off x="6632812" y="1032987"/>
          <a:ext cx="4919108" cy="47920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066828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EF031F-E633-19F4-DA66-A1608208E36A}"/>
              </a:ext>
            </a:extLst>
          </p:cNvPr>
          <p:cNvSpPr>
            <a:spLocks noGrp="1"/>
          </p:cNvSpPr>
          <p:nvPr>
            <p:ph type="title"/>
          </p:nvPr>
        </p:nvSpPr>
        <p:spPr>
          <a:xfrm>
            <a:off x="804672" y="802955"/>
            <a:ext cx="4766330" cy="1454051"/>
          </a:xfrm>
        </p:spPr>
        <p:txBody>
          <a:bodyPr>
            <a:normAutofit/>
          </a:bodyPr>
          <a:lstStyle/>
          <a:p>
            <a:r>
              <a:rPr lang="en-GB" sz="3600">
                <a:solidFill>
                  <a:schemeClr val="tx2"/>
                </a:solidFill>
              </a:rPr>
              <a:t>MEANING OF MICROSOFT WORD</a:t>
            </a:r>
          </a:p>
        </p:txBody>
      </p:sp>
      <p:sp>
        <p:nvSpPr>
          <p:cNvPr id="3" name="Content Placeholder 2">
            <a:extLst>
              <a:ext uri="{FF2B5EF4-FFF2-40B4-BE49-F238E27FC236}">
                <a16:creationId xmlns:a16="http://schemas.microsoft.com/office/drawing/2014/main" id="{1C499368-0587-F1FF-6292-3D6A6FCA0819}"/>
              </a:ext>
            </a:extLst>
          </p:cNvPr>
          <p:cNvSpPr>
            <a:spLocks noGrp="1"/>
          </p:cNvSpPr>
          <p:nvPr>
            <p:ph idx="1"/>
          </p:nvPr>
        </p:nvSpPr>
        <p:spPr>
          <a:xfrm>
            <a:off x="804672" y="2421683"/>
            <a:ext cx="4765949" cy="3353476"/>
          </a:xfrm>
        </p:spPr>
        <p:txBody>
          <a:bodyPr vert="horz" lIns="91440" tIns="45720" rIns="91440" bIns="45720" rtlCol="0" anchor="t">
            <a:normAutofit/>
          </a:bodyPr>
          <a:lstStyle/>
          <a:p>
            <a:r>
              <a:rPr lang="en-GB" sz="1800">
                <a:solidFill>
                  <a:schemeClr val="tx2"/>
                </a:solidFill>
              </a:rPr>
              <a:t>Microsoft word  is an element of micro soft  office which helps with the creation, editing and formatting of documents. It includes facilities for spell and grammar checking as well as text formation. ( Javaan  C, 2020)</a:t>
            </a:r>
          </a:p>
          <a:p>
            <a:endParaRPr lang="en-GB" sz="1800">
              <a:solidFill>
                <a:schemeClr val="tx2"/>
              </a:solidFill>
            </a:endParaRPr>
          </a:p>
          <a:p>
            <a:endParaRPr lang="en-GB" sz="1800">
              <a:solidFill>
                <a:schemeClr val="tx2"/>
              </a:solidFill>
            </a:endParaRPr>
          </a:p>
          <a:p>
            <a:endParaRPr lang="en-GB" sz="1800">
              <a:solidFill>
                <a:schemeClr val="tx2"/>
              </a:solidFill>
            </a:endParaRPr>
          </a:p>
          <a:p>
            <a:pPr marL="0" indent="0">
              <a:buNone/>
            </a:pPr>
            <a:endParaRPr lang="en-GB" sz="1800">
              <a:solidFill>
                <a:schemeClr val="tx2"/>
              </a:solidFill>
            </a:endParaRPr>
          </a:p>
        </p:txBody>
      </p:sp>
      <p:grpSp>
        <p:nvGrpSpPr>
          <p:cNvPr id="13" name="Group 12">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4" name="Freeform: Shape 13">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Creating a New Blank Document and Finding Your Way Around | Computer ...">
            <a:extLst>
              <a:ext uri="{FF2B5EF4-FFF2-40B4-BE49-F238E27FC236}">
                <a16:creationId xmlns:a16="http://schemas.microsoft.com/office/drawing/2014/main" id="{29A40448-E7F4-C99C-64E5-D2D9AE474A84}"/>
              </a:ext>
            </a:extLst>
          </p:cNvPr>
          <p:cNvPicPr>
            <a:picLocks noChangeAspect="1"/>
          </p:cNvPicPr>
          <p:nvPr/>
        </p:nvPicPr>
        <p:blipFill>
          <a:blip r:embed="rId2"/>
          <a:stretch>
            <a:fillRect/>
          </a:stretch>
        </p:blipFill>
        <p:spPr>
          <a:xfrm>
            <a:off x="7192576" y="1714149"/>
            <a:ext cx="4236017" cy="4224293"/>
          </a:xfrm>
          <a:prstGeom prst="rect">
            <a:avLst/>
          </a:prstGeom>
        </p:spPr>
      </p:pic>
      <p:sp>
        <p:nvSpPr>
          <p:cNvPr id="10" name="TextBox 9">
            <a:extLst>
              <a:ext uri="{FF2B5EF4-FFF2-40B4-BE49-F238E27FC236}">
                <a16:creationId xmlns:a16="http://schemas.microsoft.com/office/drawing/2014/main" id="{7A2806F1-41DD-1FB5-77F7-8298B7B88E29}"/>
              </a:ext>
            </a:extLst>
          </p:cNvPr>
          <p:cNvSpPr txBox="1"/>
          <p:nvPr/>
        </p:nvSpPr>
        <p:spPr>
          <a:xfrm>
            <a:off x="9207001" y="6216406"/>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7" name="TextBox 26">
            <a:extLst>
              <a:ext uri="{FF2B5EF4-FFF2-40B4-BE49-F238E27FC236}">
                <a16:creationId xmlns:a16="http://schemas.microsoft.com/office/drawing/2014/main" id="{ED392070-353C-3470-10AD-DBCD328F86FB}"/>
              </a:ext>
            </a:extLst>
          </p:cNvPr>
          <p:cNvSpPr txBox="1"/>
          <p:nvPr/>
        </p:nvSpPr>
        <p:spPr>
          <a:xfrm>
            <a:off x="7188926" y="6220671"/>
            <a:ext cx="305972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Bing ( n.d.)</a:t>
            </a:r>
          </a:p>
        </p:txBody>
      </p:sp>
    </p:spTree>
    <p:extLst>
      <p:ext uri="{BB962C8B-B14F-4D97-AF65-F5344CB8AC3E}">
        <p14:creationId xmlns:p14="http://schemas.microsoft.com/office/powerpoint/2010/main" val="27886171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9A5DAA-42B7-0B3B-8E4A-B4B9E48B934A}"/>
              </a:ext>
            </a:extLst>
          </p:cNvPr>
          <p:cNvSpPr>
            <a:spLocks noGrp="1"/>
          </p:cNvSpPr>
          <p:nvPr>
            <p:ph type="title"/>
          </p:nvPr>
        </p:nvSpPr>
        <p:spPr>
          <a:xfrm>
            <a:off x="2545362" y="367527"/>
            <a:ext cx="8896833" cy="1171022"/>
          </a:xfrm>
        </p:spPr>
        <p:txBody>
          <a:bodyPr vert="horz" lIns="91440" tIns="45720" rIns="91440" bIns="45720" rtlCol="0" anchor="t">
            <a:normAutofit/>
          </a:bodyPr>
          <a:lstStyle/>
          <a:p>
            <a:pPr algn="ctr"/>
            <a:r>
              <a:rPr lang="en-GB" sz="3600">
                <a:solidFill>
                  <a:schemeClr val="tx2"/>
                </a:solidFill>
                <a:latin typeface="Arial"/>
                <a:cs typeface="Arial"/>
              </a:rPr>
              <a:t>Benefits of using Microsoft Word</a:t>
            </a:r>
            <a:endParaRPr lang="en-US" sz="3600">
              <a:solidFill>
                <a:schemeClr val="tx2"/>
              </a:solidFill>
            </a:endParaRPr>
          </a:p>
        </p:txBody>
      </p:sp>
      <p:pic>
        <p:nvPicPr>
          <p:cNvPr id="19" name="Graphic 18" descr="Document">
            <a:extLst>
              <a:ext uri="{FF2B5EF4-FFF2-40B4-BE49-F238E27FC236}">
                <a16:creationId xmlns:a16="http://schemas.microsoft.com/office/drawing/2014/main" id="{58D096C3-CE91-5A30-6887-0561C3B094B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51" y="2490531"/>
            <a:ext cx="2520564" cy="2520564"/>
          </a:xfrm>
          <a:prstGeom prst="rect">
            <a:avLst/>
          </a:prstGeom>
        </p:spPr>
      </p:pic>
      <p:sp>
        <p:nvSpPr>
          <p:cNvPr id="3" name="Content Placeholder 2">
            <a:extLst>
              <a:ext uri="{FF2B5EF4-FFF2-40B4-BE49-F238E27FC236}">
                <a16:creationId xmlns:a16="http://schemas.microsoft.com/office/drawing/2014/main" id="{95ED8094-E89D-48D2-E72A-B0FFAF309ADA}"/>
              </a:ext>
            </a:extLst>
          </p:cNvPr>
          <p:cNvSpPr>
            <a:spLocks noGrp="1"/>
          </p:cNvSpPr>
          <p:nvPr>
            <p:ph idx="1"/>
          </p:nvPr>
        </p:nvSpPr>
        <p:spPr>
          <a:xfrm>
            <a:off x="2193489" y="1529055"/>
            <a:ext cx="9244777" cy="5065314"/>
          </a:xfrm>
        </p:spPr>
        <p:txBody>
          <a:bodyPr vert="horz" lIns="91440" tIns="45720" rIns="91440" bIns="45720" rtlCol="0" anchor="ctr">
            <a:noAutofit/>
          </a:bodyPr>
          <a:lstStyle/>
          <a:p>
            <a:pPr>
              <a:spcBef>
                <a:spcPct val="20000"/>
              </a:spcBef>
              <a:spcAft>
                <a:spcPts val="600"/>
              </a:spcAft>
            </a:pPr>
            <a:r>
              <a:rPr lang="en-GB" sz="2400" b="1">
                <a:solidFill>
                  <a:schemeClr val="tx2"/>
                </a:solidFill>
                <a:latin typeface="Arial"/>
                <a:cs typeface="Arial"/>
              </a:rPr>
              <a:t>Documentation</a:t>
            </a:r>
            <a:r>
              <a:rPr lang="en-GB" sz="2400">
                <a:solidFill>
                  <a:schemeClr val="tx2"/>
                </a:solidFill>
                <a:latin typeface="Arial"/>
                <a:cs typeface="Arial"/>
              </a:rPr>
              <a:t>: Easily create and edit documents like care plans, resident records and reports.( CQC, 2023)</a:t>
            </a:r>
            <a:endParaRPr lang="en-US" sz="2400">
              <a:solidFill>
                <a:schemeClr val="tx2"/>
              </a:solidFill>
              <a:latin typeface="Arial"/>
              <a:cs typeface="Arial"/>
            </a:endParaRPr>
          </a:p>
          <a:p>
            <a:pPr>
              <a:spcBef>
                <a:spcPct val="20000"/>
              </a:spcBef>
              <a:spcAft>
                <a:spcPts val="600"/>
              </a:spcAft>
            </a:pPr>
            <a:r>
              <a:rPr lang="en-GB" sz="2400" b="1">
                <a:solidFill>
                  <a:schemeClr val="tx2"/>
                </a:solidFill>
                <a:latin typeface="Arial"/>
                <a:cs typeface="Arial"/>
              </a:rPr>
              <a:t>Communication</a:t>
            </a:r>
            <a:r>
              <a:rPr lang="en-GB" sz="2400">
                <a:solidFill>
                  <a:schemeClr val="tx2"/>
                </a:solidFill>
                <a:latin typeface="Arial"/>
                <a:cs typeface="Arial"/>
              </a:rPr>
              <a:t>: Share documents with staff, healthcare professionals and family members.(CQC, 2023)</a:t>
            </a:r>
          </a:p>
          <a:p>
            <a:pPr>
              <a:spcBef>
                <a:spcPct val="20000"/>
              </a:spcBef>
              <a:spcAft>
                <a:spcPts val="600"/>
              </a:spcAft>
            </a:pPr>
            <a:r>
              <a:rPr lang="en-GB" sz="2400" b="1">
                <a:solidFill>
                  <a:schemeClr val="tx2"/>
                </a:solidFill>
                <a:latin typeface="Arial"/>
                <a:cs typeface="Arial"/>
              </a:rPr>
              <a:t>Collaboration and accessibility</a:t>
            </a:r>
            <a:r>
              <a:rPr lang="en-GB" sz="2400">
                <a:solidFill>
                  <a:schemeClr val="tx2"/>
                </a:solidFill>
                <a:latin typeface="Arial"/>
                <a:cs typeface="Arial"/>
              </a:rPr>
              <a:t> – Integration with OneDrive and SharePoint allows multiple staff to access and edit documents simultaneously, and access documents from anywhere, at any time with digital storage.( Davis, 2021).</a:t>
            </a:r>
            <a:endParaRPr lang="en-US" sz="2400">
              <a:solidFill>
                <a:schemeClr val="tx2"/>
              </a:solidFill>
              <a:latin typeface="Arial"/>
              <a:cs typeface="Arial"/>
            </a:endParaRPr>
          </a:p>
          <a:p>
            <a:pPr>
              <a:spcBef>
                <a:spcPct val="20000"/>
              </a:spcBef>
              <a:spcAft>
                <a:spcPts val="600"/>
              </a:spcAft>
            </a:pPr>
            <a:r>
              <a:rPr lang="en-GB" sz="2400" b="1">
                <a:solidFill>
                  <a:schemeClr val="tx2"/>
                </a:solidFill>
                <a:latin typeface="Arial"/>
                <a:cs typeface="Arial"/>
              </a:rPr>
              <a:t>Confidentiality and security</a:t>
            </a:r>
            <a:r>
              <a:rPr lang="en-GB" sz="2400">
                <a:solidFill>
                  <a:schemeClr val="tx2"/>
                </a:solidFill>
                <a:latin typeface="Arial"/>
                <a:cs typeface="Arial"/>
              </a:rPr>
              <a:t> – Password protection and restricted sharing options in Word help safeguard sensitive resident data in line with GDPR requirements.(ICO, 2023).</a:t>
            </a:r>
          </a:p>
          <a:p>
            <a:endParaRPr lang="en-GB" sz="2400">
              <a:solidFill>
                <a:schemeClr val="tx2"/>
              </a:solidFill>
            </a:endParaRPr>
          </a:p>
        </p:txBody>
      </p:sp>
      <p:grpSp>
        <p:nvGrpSpPr>
          <p:cNvPr id="26" name="Group 25">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9455"/>
            <a:ext cx="5928607" cy="6848546"/>
            <a:chOff x="6095999" y="9455"/>
            <a:chExt cx="6093363" cy="6848546"/>
          </a:xfrm>
          <a:solidFill>
            <a:schemeClr val="accent5">
              <a:alpha val="10000"/>
            </a:schemeClr>
          </a:solidFill>
        </p:grpSpPr>
        <p:sp>
          <p:nvSpPr>
            <p:cNvPr id="27" name="Freeform: Shape 26">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67210" y="9455"/>
              <a:ext cx="3822152" cy="6848546"/>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8923687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4" name="Group 23">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25" name="Freeform: Shape 24">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26">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8FEE435D-176F-6ADD-3E2B-64F3FF336FAB}"/>
              </a:ext>
            </a:extLst>
          </p:cNvPr>
          <p:cNvSpPr>
            <a:spLocks noGrp="1"/>
          </p:cNvSpPr>
          <p:nvPr>
            <p:ph type="title"/>
          </p:nvPr>
        </p:nvSpPr>
        <p:spPr>
          <a:xfrm>
            <a:off x="640080" y="1243013"/>
            <a:ext cx="3855720" cy="4371974"/>
          </a:xfrm>
        </p:spPr>
        <p:txBody>
          <a:bodyPr vert="horz" lIns="91440" tIns="45720" rIns="91440" bIns="45720" rtlCol="0" anchor="ctr">
            <a:normAutofit/>
          </a:bodyPr>
          <a:lstStyle/>
          <a:p>
            <a:r>
              <a:rPr lang="en-GB" sz="3600">
                <a:solidFill>
                  <a:schemeClr val="tx2"/>
                </a:solidFill>
                <a:latin typeface="Arial"/>
                <a:cs typeface="Arial"/>
              </a:rPr>
              <a:t>Limitations of using Microsoft Word</a:t>
            </a:r>
            <a:endParaRPr lang="en-US" sz="3600">
              <a:solidFill>
                <a:schemeClr val="tx2"/>
              </a:solidFill>
            </a:endParaRPr>
          </a:p>
        </p:txBody>
      </p:sp>
      <p:sp>
        <p:nvSpPr>
          <p:cNvPr id="3" name="Content Placeholder 2">
            <a:extLst>
              <a:ext uri="{FF2B5EF4-FFF2-40B4-BE49-F238E27FC236}">
                <a16:creationId xmlns:a16="http://schemas.microsoft.com/office/drawing/2014/main" id="{D6AD066F-3799-2163-93E1-827998348ADF}"/>
              </a:ext>
            </a:extLst>
          </p:cNvPr>
          <p:cNvSpPr>
            <a:spLocks noGrp="1"/>
          </p:cNvSpPr>
          <p:nvPr>
            <p:ph idx="1"/>
          </p:nvPr>
        </p:nvSpPr>
        <p:spPr>
          <a:xfrm>
            <a:off x="6172200" y="804672"/>
            <a:ext cx="5221224" cy="5230368"/>
          </a:xfrm>
        </p:spPr>
        <p:txBody>
          <a:bodyPr vert="horz" lIns="91440" tIns="45720" rIns="91440" bIns="45720" rtlCol="0" anchor="ctr">
            <a:normAutofit/>
          </a:bodyPr>
          <a:lstStyle/>
          <a:p>
            <a:pPr marL="285750" indent="-285750">
              <a:spcBef>
                <a:spcPct val="0"/>
              </a:spcBef>
              <a:spcAft>
                <a:spcPts val="600"/>
              </a:spcAft>
            </a:pPr>
            <a:endParaRPr lang="en-GB" sz="1800">
              <a:solidFill>
                <a:schemeClr val="tx2"/>
              </a:solidFill>
              <a:latin typeface="Arial"/>
              <a:cs typeface="Arial"/>
            </a:endParaRPr>
          </a:p>
          <a:p>
            <a:pPr marL="285750" indent="-285750">
              <a:spcBef>
                <a:spcPct val="0"/>
              </a:spcBef>
              <a:spcAft>
                <a:spcPts val="600"/>
              </a:spcAft>
            </a:pPr>
            <a:r>
              <a:rPr lang="en-GB" sz="1800" b="1">
                <a:solidFill>
                  <a:schemeClr val="tx2"/>
                </a:solidFill>
                <a:latin typeface="Arial"/>
                <a:cs typeface="Times New Roman"/>
              </a:rPr>
              <a:t>Training </a:t>
            </a:r>
            <a:r>
              <a:rPr lang="en-GB" sz="1800">
                <a:solidFill>
                  <a:schemeClr val="tx2"/>
                </a:solidFill>
                <a:latin typeface="Arial"/>
                <a:cs typeface="Times New Roman"/>
              </a:rPr>
              <a:t>–  Not all care staff are proficient in advanced word features so additional training and support may be required.( </a:t>
            </a:r>
            <a:r>
              <a:rPr lang="en-GB" sz="1800" err="1">
                <a:solidFill>
                  <a:schemeClr val="tx2"/>
                </a:solidFill>
                <a:latin typeface="Arial"/>
                <a:cs typeface="Times New Roman"/>
              </a:rPr>
              <a:t>Kummar</a:t>
            </a:r>
            <a:r>
              <a:rPr lang="en-GB" sz="1800">
                <a:solidFill>
                  <a:schemeClr val="tx2"/>
                </a:solidFill>
                <a:latin typeface="Arial"/>
                <a:cs typeface="Times New Roman"/>
              </a:rPr>
              <a:t>, b.2020).</a:t>
            </a:r>
            <a:endParaRPr lang="en-US" sz="1800">
              <a:solidFill>
                <a:schemeClr val="tx2"/>
              </a:solidFill>
              <a:latin typeface="Arial"/>
              <a:cs typeface="Times New Roman"/>
            </a:endParaRPr>
          </a:p>
          <a:p>
            <a:pPr marL="285750" indent="-285750">
              <a:spcBef>
                <a:spcPct val="0"/>
              </a:spcBef>
              <a:spcAft>
                <a:spcPts val="600"/>
              </a:spcAft>
            </a:pPr>
            <a:r>
              <a:rPr lang="en-GB" sz="1800" b="1">
                <a:solidFill>
                  <a:schemeClr val="tx2"/>
                </a:solidFill>
                <a:latin typeface="Arial"/>
                <a:cs typeface="Times New Roman"/>
              </a:rPr>
              <a:t>Risk of Data Breaches</a:t>
            </a:r>
            <a:r>
              <a:rPr lang="en-GB" sz="1800">
                <a:solidFill>
                  <a:schemeClr val="tx2"/>
                </a:solidFill>
                <a:latin typeface="Arial"/>
                <a:cs typeface="Times New Roman"/>
              </a:rPr>
              <a:t> – If documents are not properly secured, resident information may be exposed, breaching GDPR compliance. Ico. (2023)</a:t>
            </a:r>
            <a:endParaRPr lang="en-US" sz="1800">
              <a:solidFill>
                <a:schemeClr val="tx2"/>
              </a:solidFill>
              <a:latin typeface="Arial"/>
              <a:cs typeface="Times New Roman"/>
            </a:endParaRPr>
          </a:p>
          <a:p>
            <a:pPr marL="285750" indent="-285750">
              <a:spcBef>
                <a:spcPct val="0"/>
              </a:spcBef>
              <a:spcAft>
                <a:spcPts val="600"/>
              </a:spcAft>
            </a:pPr>
            <a:r>
              <a:rPr lang="en-GB" sz="1800" b="1">
                <a:solidFill>
                  <a:schemeClr val="tx2"/>
                </a:solidFill>
                <a:latin typeface="Arial"/>
                <a:cs typeface="Times New Roman"/>
              </a:rPr>
              <a:t>Dependence on Technology</a:t>
            </a:r>
            <a:r>
              <a:rPr lang="en-GB" sz="1800">
                <a:solidFill>
                  <a:schemeClr val="tx2"/>
                </a:solidFill>
                <a:latin typeface="Arial"/>
                <a:cs typeface="Times New Roman"/>
              </a:rPr>
              <a:t> – Technical issues such as system crashes or poor internet connectivity can temporarily prevent access to documents, which is problematic in urgent care situations.( Laudon and l, 2022).</a:t>
            </a:r>
            <a:endParaRPr lang="en-US" sz="1800">
              <a:solidFill>
                <a:schemeClr val="tx2"/>
              </a:solidFill>
              <a:latin typeface="Arial"/>
              <a:cs typeface="Times New Roman"/>
            </a:endParaRPr>
          </a:p>
          <a:p>
            <a:pPr marL="285750" indent="-285750">
              <a:spcBef>
                <a:spcPct val="0"/>
              </a:spcBef>
              <a:spcAft>
                <a:spcPts val="600"/>
              </a:spcAft>
            </a:pPr>
            <a:r>
              <a:rPr lang="en-GB" sz="1800" b="1">
                <a:solidFill>
                  <a:schemeClr val="tx2"/>
                </a:solidFill>
                <a:latin typeface="Arial"/>
                <a:cs typeface="Times New Roman"/>
              </a:rPr>
              <a:t>Cost Implications</a:t>
            </a:r>
            <a:r>
              <a:rPr lang="en-GB" sz="1800">
                <a:solidFill>
                  <a:schemeClr val="tx2"/>
                </a:solidFill>
                <a:latin typeface="Arial"/>
                <a:cs typeface="Times New Roman"/>
              </a:rPr>
              <a:t> – Subscription fees for Microsoft 365 may represent a financial burden compared to free alternatives, such as google docs.( Davis,2021).</a:t>
            </a:r>
            <a:endParaRPr lang="en-GB" sz="1800">
              <a:solidFill>
                <a:schemeClr val="tx2"/>
              </a:solidFill>
              <a:latin typeface="Arial"/>
              <a:cs typeface="Arial"/>
            </a:endParaRPr>
          </a:p>
        </p:txBody>
      </p:sp>
    </p:spTree>
    <p:extLst>
      <p:ext uri="{BB962C8B-B14F-4D97-AF65-F5344CB8AC3E}">
        <p14:creationId xmlns:p14="http://schemas.microsoft.com/office/powerpoint/2010/main" val="24518652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8CA49-1A2F-58E9-4D41-609D331796F1}"/>
              </a:ext>
            </a:extLst>
          </p:cNvPr>
          <p:cNvSpPr>
            <a:spLocks noGrp="1"/>
          </p:cNvSpPr>
          <p:nvPr>
            <p:ph type="title"/>
          </p:nvPr>
        </p:nvSpPr>
        <p:spPr/>
        <p:txBody>
          <a:bodyPr/>
          <a:lstStyle/>
          <a:p>
            <a:r>
              <a:rPr lang="en-GB"/>
              <a:t>What is MS Teams</a:t>
            </a:r>
          </a:p>
        </p:txBody>
      </p:sp>
      <p:sp>
        <p:nvSpPr>
          <p:cNvPr id="3" name="Content Placeholder 2">
            <a:extLst>
              <a:ext uri="{FF2B5EF4-FFF2-40B4-BE49-F238E27FC236}">
                <a16:creationId xmlns:a16="http://schemas.microsoft.com/office/drawing/2014/main" id="{B153CFC4-8CA0-F14A-4735-12312B4C5F23}"/>
              </a:ext>
            </a:extLst>
          </p:cNvPr>
          <p:cNvSpPr>
            <a:spLocks noGrp="1"/>
          </p:cNvSpPr>
          <p:nvPr>
            <p:ph idx="1"/>
          </p:nvPr>
        </p:nvSpPr>
        <p:spPr>
          <a:xfrm>
            <a:off x="838200" y="3780945"/>
            <a:ext cx="10515600" cy="2396018"/>
          </a:xfrm>
        </p:spPr>
        <p:txBody>
          <a:bodyPr vert="horz" lIns="91440" tIns="45720" rIns="91440" bIns="45720" rtlCol="0" anchor="t">
            <a:normAutofit/>
          </a:bodyPr>
          <a:lstStyle/>
          <a:p>
            <a:pPr marL="0" indent="0">
              <a:buNone/>
            </a:pPr>
            <a:r>
              <a:rPr lang="en-US"/>
              <a:t>Microsoft teams is the ultimate messaging app for your organization. Teams offers workplace chat, video conferencing, file storage, and integration with both micro-soft and third-party application and services.</a:t>
            </a:r>
          </a:p>
        </p:txBody>
      </p:sp>
      <p:pic>
        <p:nvPicPr>
          <p:cNvPr id="4" name="Picture 3" descr="A logo of a company&#10;&#10;AI-generated content may be incorrect.">
            <a:extLst>
              <a:ext uri="{FF2B5EF4-FFF2-40B4-BE49-F238E27FC236}">
                <a16:creationId xmlns:a16="http://schemas.microsoft.com/office/drawing/2014/main" id="{ACAF5D2B-108E-2673-9499-AF4684886348}"/>
              </a:ext>
            </a:extLst>
          </p:cNvPr>
          <p:cNvPicPr>
            <a:picLocks noChangeAspect="1"/>
          </p:cNvPicPr>
          <p:nvPr/>
        </p:nvPicPr>
        <p:blipFill>
          <a:blip r:embed="rId2">
            <a:extLst>
              <a:ext uri="{837473B0-CC2E-450A-ABE3-18F120FF3D39}">
                <a1611:picAttrSrcUrl xmlns:a1611="http://schemas.microsoft.com/office/drawing/2016/11/main" r:id="rId3"/>
              </a:ext>
            </a:extLst>
          </a:blip>
          <a:srcRect r="-245" b="-7928"/>
          <a:stretch>
            <a:fillRect/>
          </a:stretch>
        </p:blipFill>
        <p:spPr>
          <a:xfrm>
            <a:off x="5630340" y="532716"/>
            <a:ext cx="5884664" cy="2890845"/>
          </a:xfrm>
          <a:prstGeom prst="rect">
            <a:avLst/>
          </a:prstGeom>
        </p:spPr>
      </p:pic>
      <p:sp>
        <p:nvSpPr>
          <p:cNvPr id="7" name="TextBox 6">
            <a:extLst>
              <a:ext uri="{FF2B5EF4-FFF2-40B4-BE49-F238E27FC236}">
                <a16:creationId xmlns:a16="http://schemas.microsoft.com/office/drawing/2014/main" id="{28F93F83-46F9-52F4-870D-644365A2B376}"/>
              </a:ext>
            </a:extLst>
          </p:cNvPr>
          <p:cNvSpPr txBox="1"/>
          <p:nvPr/>
        </p:nvSpPr>
        <p:spPr>
          <a:xfrm>
            <a:off x="9771152" y="2862168"/>
            <a:ext cx="134067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BING,(n.d.)</a:t>
            </a:r>
          </a:p>
        </p:txBody>
      </p:sp>
    </p:spTree>
    <p:extLst>
      <p:ext uri="{BB962C8B-B14F-4D97-AF65-F5344CB8AC3E}">
        <p14:creationId xmlns:p14="http://schemas.microsoft.com/office/powerpoint/2010/main" val="15631099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8C04FFFD-79B7-1C0A-7588-AB870B664A8F}"/>
              </a:ext>
            </a:extLst>
          </p:cNvPr>
          <p:cNvSpPr>
            <a:spLocks noGrp="1"/>
          </p:cNvSpPr>
          <p:nvPr>
            <p:ph type="title"/>
          </p:nvPr>
        </p:nvSpPr>
        <p:spPr>
          <a:xfrm>
            <a:off x="640080" y="1243013"/>
            <a:ext cx="3855720" cy="4371974"/>
          </a:xfrm>
        </p:spPr>
        <p:txBody>
          <a:bodyPr>
            <a:normAutofit/>
          </a:bodyPr>
          <a:lstStyle/>
          <a:p>
            <a:r>
              <a:rPr lang="en-GB" sz="3600">
                <a:solidFill>
                  <a:schemeClr val="tx2"/>
                </a:solidFill>
                <a:latin typeface="Arial"/>
                <a:cs typeface="Arial"/>
              </a:rPr>
              <a:t>Benefits of using Microsoft Teams</a:t>
            </a:r>
            <a:endParaRPr lang="en-US" sz="3600">
              <a:solidFill>
                <a:schemeClr val="tx2"/>
              </a:solidFill>
              <a:latin typeface="Arial"/>
              <a:cs typeface="Arial"/>
            </a:endParaRPr>
          </a:p>
        </p:txBody>
      </p:sp>
      <p:sp>
        <p:nvSpPr>
          <p:cNvPr id="3" name="Content Placeholder 2">
            <a:extLst>
              <a:ext uri="{FF2B5EF4-FFF2-40B4-BE49-F238E27FC236}">
                <a16:creationId xmlns:a16="http://schemas.microsoft.com/office/drawing/2014/main" id="{FC7F1C97-2F60-A62F-4A4C-BB9DF26B629E}"/>
              </a:ext>
            </a:extLst>
          </p:cNvPr>
          <p:cNvSpPr>
            <a:spLocks noGrp="1"/>
          </p:cNvSpPr>
          <p:nvPr>
            <p:ph idx="1"/>
          </p:nvPr>
        </p:nvSpPr>
        <p:spPr>
          <a:xfrm>
            <a:off x="6468896" y="2565128"/>
            <a:ext cx="5076928" cy="2347688"/>
          </a:xfrm>
        </p:spPr>
        <p:txBody>
          <a:bodyPr vert="horz" lIns="91440" tIns="45720" rIns="91440" bIns="45720" rtlCol="0" anchor="ctr">
            <a:noAutofit/>
          </a:bodyPr>
          <a:lstStyle/>
          <a:p>
            <a:pPr marL="457200" indent="-457200">
              <a:buAutoNum type="arabicPeriod"/>
            </a:pPr>
            <a:r>
              <a:rPr lang="en-GB" sz="2000">
                <a:solidFill>
                  <a:schemeClr val="accent1"/>
                </a:solidFill>
                <a:latin typeface="Arial"/>
                <a:cs typeface="Arial"/>
              </a:rPr>
              <a:t> Improved the staff  Communication.</a:t>
            </a:r>
            <a:endParaRPr lang="en-US" sz="2000">
              <a:solidFill>
                <a:schemeClr val="accent1"/>
              </a:solidFill>
              <a:latin typeface="Arial"/>
              <a:cs typeface="Arial"/>
            </a:endParaRPr>
          </a:p>
          <a:p>
            <a:pPr marL="457200" indent="-457200">
              <a:buAutoNum type="arabicPeriod"/>
            </a:pPr>
            <a:r>
              <a:rPr lang="en-GB" sz="2000">
                <a:solidFill>
                  <a:schemeClr val="tx2"/>
                </a:solidFill>
                <a:latin typeface="Arial"/>
                <a:cs typeface="Arial"/>
              </a:rPr>
              <a:t>Instant messaging allows quick updates between staff on different shifts or units.</a:t>
            </a:r>
            <a:endParaRPr lang="en-US" sz="2000">
              <a:solidFill>
                <a:schemeClr val="tx2"/>
              </a:solidFill>
              <a:latin typeface="Arial"/>
              <a:cs typeface="Arial"/>
            </a:endParaRPr>
          </a:p>
          <a:p>
            <a:pPr marL="342900" indent="-342900">
              <a:buAutoNum type="arabicPeriod"/>
            </a:pPr>
            <a:r>
              <a:rPr lang="en-GB" sz="2000">
                <a:solidFill>
                  <a:schemeClr val="tx2"/>
                </a:solidFill>
                <a:latin typeface="Arial"/>
                <a:cs typeface="Arial"/>
              </a:rPr>
              <a:t>Group chats or Teams channels can reduce reliance on phone call or physical handovers.</a:t>
            </a:r>
          </a:p>
          <a:p>
            <a:pPr marL="342900" indent="-342900">
              <a:buAutoNum type="arabicPeriod"/>
            </a:pPr>
            <a:r>
              <a:rPr lang="en-GB" sz="2000">
                <a:solidFill>
                  <a:schemeClr val="tx2"/>
                </a:solidFill>
                <a:latin typeface="Arial"/>
                <a:cs typeface="Arial"/>
              </a:rPr>
              <a:t>Helps keep all staff informed about changer in care plans medications or emergencies.</a:t>
            </a:r>
          </a:p>
          <a:p>
            <a:pPr marL="342900" indent="-342900">
              <a:buAutoNum type="arabicPeriod"/>
            </a:pPr>
            <a:r>
              <a:rPr lang="en-GB" sz="2000">
                <a:solidFill>
                  <a:schemeClr val="tx2"/>
                </a:solidFill>
                <a:latin typeface="Arial"/>
                <a:cs typeface="Arial"/>
              </a:rPr>
              <a:t>Better shift coordination</a:t>
            </a:r>
          </a:p>
          <a:p>
            <a:pPr marL="342900" indent="-342900">
              <a:buAutoNum type="arabicPeriod"/>
            </a:pPr>
            <a:r>
              <a:rPr lang="en-GB" sz="2000">
                <a:solidFill>
                  <a:schemeClr val="tx2"/>
                </a:solidFill>
                <a:latin typeface="Arial"/>
                <a:cs typeface="Arial"/>
              </a:rPr>
              <a:t>Shared calendars and scheduling tools help staff manage rotas meetings or training session</a:t>
            </a:r>
          </a:p>
          <a:p>
            <a:pPr marL="342900" indent="-342900">
              <a:buAutoNum type="arabicPeriod"/>
            </a:pPr>
            <a:r>
              <a:rPr lang="en-GB" sz="2000">
                <a:solidFill>
                  <a:schemeClr val="tx2"/>
                </a:solidFill>
                <a:latin typeface="Arial"/>
                <a:cs typeface="Arial"/>
              </a:rPr>
              <a:t>Reduces errors from paper-ba</a:t>
            </a:r>
            <a:r>
              <a:rPr lang="en-GB" sz="2400">
                <a:solidFill>
                  <a:schemeClr val="tx2"/>
                </a:solidFill>
                <a:latin typeface="Arial"/>
                <a:cs typeface="Arial"/>
              </a:rPr>
              <a:t>sed </a:t>
            </a:r>
            <a:r>
              <a:rPr lang="en-GB" sz="2000">
                <a:solidFill>
                  <a:schemeClr val="tx2"/>
                </a:solidFill>
                <a:latin typeface="Arial"/>
                <a:cs typeface="Arial"/>
              </a:rPr>
              <a:t>rotas or verbal shift swaps.</a:t>
            </a:r>
          </a:p>
          <a:p>
            <a:pPr marL="342900" indent="-342900">
              <a:buAutoNum type="arabicPeriod"/>
            </a:pPr>
            <a:r>
              <a:rPr lang="en-GB" sz="2000">
                <a:solidFill>
                  <a:schemeClr val="tx2"/>
                </a:solidFill>
                <a:latin typeface="Arial"/>
                <a:cs typeface="Arial"/>
              </a:rPr>
              <a:t>Can be used to send reminders for appointments, training or key tasks.</a:t>
            </a:r>
          </a:p>
          <a:p>
            <a:pPr marL="342900" indent="-342900">
              <a:buAutoNum type="arabicPeriod"/>
            </a:pPr>
            <a:r>
              <a:rPr lang="en-GB" sz="2000">
                <a:solidFill>
                  <a:schemeClr val="tx2"/>
                </a:solidFill>
                <a:latin typeface="Arial"/>
                <a:cs typeface="Arial"/>
              </a:rPr>
              <a:t>Provides support for multi-professional collaboration.</a:t>
            </a:r>
          </a:p>
          <a:p>
            <a:pPr marL="342900" indent="-342900">
              <a:buAutoNum type="arabicPeriod"/>
            </a:pPr>
            <a:endParaRPr lang="en-GB" sz="2000">
              <a:solidFill>
                <a:schemeClr val="tx2"/>
              </a:solidFill>
              <a:latin typeface="Arial"/>
              <a:cs typeface="Arial"/>
            </a:endParaRPr>
          </a:p>
        </p:txBody>
      </p:sp>
    </p:spTree>
    <p:extLst>
      <p:ext uri="{BB962C8B-B14F-4D97-AF65-F5344CB8AC3E}">
        <p14:creationId xmlns:p14="http://schemas.microsoft.com/office/powerpoint/2010/main" val="10513386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DAF2E5F-5AA8-DB07-8815-4B7C6F9F9D71}"/>
              </a:ext>
            </a:extLst>
          </p:cNvPr>
          <p:cNvSpPr>
            <a:spLocks noGrp="1"/>
          </p:cNvSpPr>
          <p:nvPr>
            <p:ph type="title"/>
          </p:nvPr>
        </p:nvSpPr>
        <p:spPr>
          <a:xfrm>
            <a:off x="640080" y="1243013"/>
            <a:ext cx="3855720" cy="4371974"/>
          </a:xfrm>
        </p:spPr>
        <p:txBody>
          <a:bodyPr>
            <a:normAutofit/>
          </a:bodyPr>
          <a:lstStyle/>
          <a:p>
            <a:r>
              <a:rPr lang="en-GB" sz="3600">
                <a:solidFill>
                  <a:schemeClr val="tx2"/>
                </a:solidFill>
                <a:latin typeface="Arial"/>
                <a:cs typeface="Arial"/>
              </a:rPr>
              <a:t>Limitations of using Microsoft Teams</a:t>
            </a:r>
            <a:endParaRPr lang="en-US" sz="3600">
              <a:solidFill>
                <a:schemeClr val="tx2"/>
              </a:solidFill>
            </a:endParaRPr>
          </a:p>
        </p:txBody>
      </p:sp>
      <p:sp>
        <p:nvSpPr>
          <p:cNvPr id="3" name="Content Placeholder 2">
            <a:extLst>
              <a:ext uri="{FF2B5EF4-FFF2-40B4-BE49-F238E27FC236}">
                <a16:creationId xmlns:a16="http://schemas.microsoft.com/office/drawing/2014/main" id="{46A55AD1-2F4E-C2FC-7C80-CF02F2A6A46E}"/>
              </a:ext>
            </a:extLst>
          </p:cNvPr>
          <p:cNvSpPr>
            <a:spLocks noGrp="1"/>
          </p:cNvSpPr>
          <p:nvPr>
            <p:ph idx="1"/>
          </p:nvPr>
        </p:nvSpPr>
        <p:spPr>
          <a:xfrm>
            <a:off x="6172200" y="804672"/>
            <a:ext cx="5221224" cy="5230368"/>
          </a:xfrm>
        </p:spPr>
        <p:txBody>
          <a:bodyPr vert="horz" lIns="91440" tIns="45720" rIns="91440" bIns="45720" rtlCol="0" anchor="ctr">
            <a:noAutofit/>
          </a:bodyPr>
          <a:lstStyle/>
          <a:p>
            <a:r>
              <a:rPr lang="en-GB" sz="2000">
                <a:solidFill>
                  <a:schemeClr val="tx2"/>
                </a:solidFill>
                <a:latin typeface="Arial"/>
                <a:cs typeface="Arial"/>
              </a:rPr>
              <a:t>Digital Skill &amp; Training</a:t>
            </a:r>
          </a:p>
          <a:p>
            <a:r>
              <a:rPr lang="en-GB" sz="2000">
                <a:solidFill>
                  <a:schemeClr val="tx2"/>
                </a:solidFill>
                <a:latin typeface="Arial"/>
                <a:cs typeface="Arial"/>
              </a:rPr>
              <a:t>Many  staff members lack experience whit M S Teams.</a:t>
            </a:r>
          </a:p>
          <a:p>
            <a:r>
              <a:rPr lang="en-GB" sz="2000">
                <a:solidFill>
                  <a:schemeClr val="tx2"/>
                </a:solidFill>
                <a:latin typeface="Arial"/>
                <a:cs typeface="Arial"/>
              </a:rPr>
              <a:t>High staff turnover and time pressures make training difficult.</a:t>
            </a:r>
          </a:p>
          <a:p>
            <a:r>
              <a:rPr lang="en-GB" sz="2000">
                <a:solidFill>
                  <a:schemeClr val="tx2"/>
                </a:solidFill>
                <a:latin typeface="Arial"/>
                <a:cs typeface="Arial"/>
              </a:rPr>
              <a:t>Some care workers may feel anxious or overwhelmed by new technology.</a:t>
            </a:r>
          </a:p>
          <a:p>
            <a:r>
              <a:rPr lang="en-GB" sz="2000">
                <a:solidFill>
                  <a:schemeClr val="tx2"/>
                </a:solidFill>
                <a:latin typeface="Arial"/>
                <a:cs typeface="Arial"/>
              </a:rPr>
              <a:t>Staff must follow GDPR rules-Teams needs to be configured securely.</a:t>
            </a:r>
          </a:p>
          <a:p>
            <a:r>
              <a:rPr lang="en-GB" sz="2000">
                <a:solidFill>
                  <a:schemeClr val="tx2"/>
                </a:solidFill>
                <a:latin typeface="Arial"/>
                <a:cs typeface="Arial"/>
              </a:rPr>
              <a:t>Accidental sharing of sensitive resident information(</a:t>
            </a:r>
            <a:r>
              <a:rPr lang="en-GB" sz="2000" err="1">
                <a:solidFill>
                  <a:schemeClr val="tx2"/>
                </a:solidFill>
                <a:latin typeface="Arial"/>
                <a:cs typeface="Arial"/>
              </a:rPr>
              <a:t>e.g</a:t>
            </a:r>
            <a:r>
              <a:rPr lang="en-GB" sz="2000">
                <a:solidFill>
                  <a:schemeClr val="tx2"/>
                </a:solidFill>
                <a:latin typeface="Arial"/>
                <a:cs typeface="Arial"/>
              </a:rPr>
              <a:t> via chat or call)</a:t>
            </a:r>
          </a:p>
          <a:p>
            <a:r>
              <a:rPr lang="en-GB" sz="2000">
                <a:solidFill>
                  <a:schemeClr val="tx2"/>
                </a:solidFill>
                <a:latin typeface="Arial"/>
                <a:cs typeface="Arial"/>
              </a:rPr>
              <a:t>Conversations could be overheard or screens seen by others in shared spaces.</a:t>
            </a:r>
          </a:p>
          <a:p>
            <a:r>
              <a:rPr lang="en-GB" sz="2000">
                <a:solidFill>
                  <a:schemeClr val="tx2"/>
                </a:solidFill>
                <a:latin typeface="Arial"/>
                <a:cs typeface="Arial"/>
              </a:rPr>
              <a:t>Staff may not have access to the correct teams  licenses or accounts.</a:t>
            </a:r>
          </a:p>
          <a:p>
            <a:r>
              <a:rPr lang="en-GB" sz="2000">
                <a:solidFill>
                  <a:schemeClr val="tx2"/>
                </a:solidFill>
                <a:latin typeface="Arial"/>
                <a:cs typeface="Arial"/>
              </a:rPr>
              <a:t>Unclear responsibilities for managing </a:t>
            </a:r>
            <a:r>
              <a:rPr lang="en-GB" sz="2000" err="1">
                <a:solidFill>
                  <a:schemeClr val="tx2"/>
                </a:solidFill>
                <a:latin typeface="Arial"/>
                <a:cs typeface="Arial"/>
              </a:rPr>
              <a:t>logins,settings,and</a:t>
            </a:r>
            <a:r>
              <a:rPr lang="en-GB" sz="2000">
                <a:solidFill>
                  <a:schemeClr val="tx2"/>
                </a:solidFill>
                <a:latin typeface="Arial"/>
                <a:cs typeface="Arial"/>
              </a:rPr>
              <a:t> updates.</a:t>
            </a:r>
          </a:p>
        </p:txBody>
      </p:sp>
    </p:spTree>
    <p:extLst>
      <p:ext uri="{BB962C8B-B14F-4D97-AF65-F5344CB8AC3E}">
        <p14:creationId xmlns:p14="http://schemas.microsoft.com/office/powerpoint/2010/main" val="34528793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89C5E17-24D0-4696-A3C5-A2261FB45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929B58F-2358-44CC-ACE5-EF1BD3C6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672B2003-3ADF-18CA-6F8F-561300B702E0}"/>
              </a:ext>
            </a:extLst>
          </p:cNvPr>
          <p:cNvSpPr>
            <a:spLocks noGrp="1"/>
          </p:cNvSpPr>
          <p:nvPr>
            <p:ph type="title"/>
          </p:nvPr>
        </p:nvSpPr>
        <p:spPr>
          <a:xfrm>
            <a:off x="804672" y="1243013"/>
            <a:ext cx="3855720" cy="4371974"/>
          </a:xfrm>
        </p:spPr>
        <p:txBody>
          <a:bodyPr>
            <a:normAutofit/>
          </a:bodyPr>
          <a:lstStyle/>
          <a:p>
            <a:r>
              <a:rPr lang="en-GB" sz="3600">
                <a:solidFill>
                  <a:schemeClr val="tx2"/>
                </a:solidFill>
                <a:latin typeface="Arial"/>
                <a:cs typeface="Arial"/>
              </a:rPr>
              <a:t>Impact of Limited Digital Literacy</a:t>
            </a:r>
            <a:endParaRPr lang="en-US" sz="3600">
              <a:solidFill>
                <a:schemeClr val="tx2"/>
              </a:solidFill>
              <a:latin typeface="Arial"/>
              <a:cs typeface="Arial"/>
            </a:endParaRPr>
          </a:p>
        </p:txBody>
      </p:sp>
      <p:grpSp>
        <p:nvGrpSpPr>
          <p:cNvPr id="12" name="Group 11">
            <a:extLst>
              <a:ext uri="{FF2B5EF4-FFF2-40B4-BE49-F238E27FC236}">
                <a16:creationId xmlns:a16="http://schemas.microsoft.com/office/drawing/2014/main" id="{09DA5303-A1AF-4830-806C-51FCD9618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97348" y="5285"/>
            <a:ext cx="7294653" cy="6858000"/>
            <a:chOff x="4897348" y="-5799"/>
            <a:chExt cx="7294653" cy="6858000"/>
          </a:xfrm>
        </p:grpSpPr>
        <p:sp>
          <p:nvSpPr>
            <p:cNvPr id="13" name="Freeform: Shape 12">
              <a:extLst>
                <a:ext uri="{FF2B5EF4-FFF2-40B4-BE49-F238E27FC236}">
                  <a16:creationId xmlns:a16="http://schemas.microsoft.com/office/drawing/2014/main" id="{4FAAA8C8-4EB7-45F1-BF24-3EF0F4DC4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7348" y="-5798"/>
              <a:ext cx="7294652" cy="6857999"/>
            </a:xfrm>
            <a:custGeom>
              <a:avLst/>
              <a:gdLst>
                <a:gd name="connsiteX0" fmla="*/ 7294652 w 7294652"/>
                <a:gd name="connsiteY0" fmla="*/ 6063030 h 6857999"/>
                <a:gd name="connsiteX1" fmla="*/ 7294652 w 7294652"/>
                <a:gd name="connsiteY1" fmla="*/ 6857999 h 6857999"/>
                <a:gd name="connsiteX2" fmla="*/ 6248575 w 7294652"/>
                <a:gd name="connsiteY2" fmla="*/ 6857999 h 6857999"/>
                <a:gd name="connsiteX3" fmla="*/ 6477898 w 7294652"/>
                <a:gd name="connsiteY3" fmla="*/ 6700973 h 6857999"/>
                <a:gd name="connsiteX4" fmla="*/ 6647884 w 7294652"/>
                <a:gd name="connsiteY4" fmla="*/ 6572752 h 6857999"/>
                <a:gd name="connsiteX5" fmla="*/ 6817698 w 7294652"/>
                <a:gd name="connsiteY5" fmla="*/ 6440235 h 6857999"/>
                <a:gd name="connsiteX6" fmla="*/ 7161451 w 7294652"/>
                <a:gd name="connsiteY6" fmla="*/ 6165232 h 6857999"/>
                <a:gd name="connsiteX7" fmla="*/ 1673436 w 7294652"/>
                <a:gd name="connsiteY7" fmla="*/ 0 h 6857999"/>
                <a:gd name="connsiteX8" fmla="*/ 2394951 w 7294652"/>
                <a:gd name="connsiteY8" fmla="*/ 0 h 6857999"/>
                <a:gd name="connsiteX9" fmla="*/ 2244659 w 7294652"/>
                <a:gd name="connsiteY9" fmla="*/ 100763 h 6857999"/>
                <a:gd name="connsiteX10" fmla="*/ 1743903 w 7294652"/>
                <a:gd name="connsiteY10" fmla="*/ 498975 h 6857999"/>
                <a:gd name="connsiteX11" fmla="*/ 1163821 w 7294652"/>
                <a:gd name="connsiteY11" fmla="*/ 1121514 h 6857999"/>
                <a:gd name="connsiteX12" fmla="*/ 704911 w 7294652"/>
                <a:gd name="connsiteY12" fmla="*/ 1837036 h 6857999"/>
                <a:gd name="connsiteX13" fmla="*/ 393472 w 7294652"/>
                <a:gd name="connsiteY13" fmla="*/ 2627669 h 6857999"/>
                <a:gd name="connsiteX14" fmla="*/ 280032 w 7294652"/>
                <a:gd name="connsiteY14" fmla="*/ 3472097 h 6857999"/>
                <a:gd name="connsiteX15" fmla="*/ 327813 w 7294652"/>
                <a:gd name="connsiteY15" fmla="*/ 3884602 h 6857999"/>
                <a:gd name="connsiteX16" fmla="*/ 469096 w 7294652"/>
                <a:gd name="connsiteY16" fmla="*/ 4270809 h 6857999"/>
                <a:gd name="connsiteX17" fmla="*/ 567581 w 7294652"/>
                <a:gd name="connsiteY17" fmla="*/ 4452482 h 6857999"/>
                <a:gd name="connsiteX18" fmla="*/ 680677 w 7294652"/>
                <a:gd name="connsiteY18" fmla="*/ 4628484 h 6857999"/>
                <a:gd name="connsiteX19" fmla="*/ 941928 w 7294652"/>
                <a:gd name="connsiteY19" fmla="*/ 4968628 h 6857999"/>
                <a:gd name="connsiteX20" fmla="*/ 1224665 w 7294652"/>
                <a:gd name="connsiteY20" fmla="*/ 5311349 h 6857999"/>
                <a:gd name="connsiteX21" fmla="*/ 1365259 w 7294652"/>
                <a:gd name="connsiteY21" fmla="*/ 5490273 h 6857999"/>
                <a:gd name="connsiteX22" fmla="*/ 1432808 w 7294652"/>
                <a:gd name="connsiteY22" fmla="*/ 5577931 h 6857999"/>
                <a:gd name="connsiteX23" fmla="*/ 1498980 w 7294652"/>
                <a:gd name="connsiteY23" fmla="*/ 5662148 h 6857999"/>
                <a:gd name="connsiteX24" fmla="*/ 2067548 w 7294652"/>
                <a:gd name="connsiteY24" fmla="*/ 6283312 h 6857999"/>
                <a:gd name="connsiteX25" fmla="*/ 2369879 w 7294652"/>
                <a:gd name="connsiteY25" fmla="*/ 6562782 h 6857999"/>
                <a:gd name="connsiteX26" fmla="*/ 2686645 w 7294652"/>
                <a:gd name="connsiteY26" fmla="*/ 6820598 h 6857999"/>
                <a:gd name="connsiteX27" fmla="*/ 2738907 w 7294652"/>
                <a:gd name="connsiteY27" fmla="*/ 6857999 h 6857999"/>
                <a:gd name="connsiteX28" fmla="*/ 1731787 w 7294652"/>
                <a:gd name="connsiteY28" fmla="*/ 6857999 h 6857999"/>
                <a:gd name="connsiteX29" fmla="*/ 1607949 w 7294652"/>
                <a:gd name="connsiteY29" fmla="*/ 6732770 h 6857999"/>
                <a:gd name="connsiteX30" fmla="*/ 1309057 w 7294652"/>
                <a:gd name="connsiteY30" fmla="*/ 6370109 h 6857999"/>
                <a:gd name="connsiteX31" fmla="*/ 1048147 w 7294652"/>
                <a:gd name="connsiteY31" fmla="*/ 5986138 h 6857999"/>
                <a:gd name="connsiteX32" fmla="*/ 987131 w 7294652"/>
                <a:gd name="connsiteY32" fmla="*/ 5888512 h 6857999"/>
                <a:gd name="connsiteX33" fmla="*/ 928866 w 7294652"/>
                <a:gd name="connsiteY33" fmla="*/ 5793463 h 6857999"/>
                <a:gd name="connsiteX34" fmla="*/ 813708 w 7294652"/>
                <a:gd name="connsiteY34" fmla="*/ 5609556 h 6857999"/>
                <a:gd name="connsiteX35" fmla="*/ 574972 w 7294652"/>
                <a:gd name="connsiteY35" fmla="*/ 5231598 h 6857999"/>
                <a:gd name="connsiteX36" fmla="*/ 342424 w 7294652"/>
                <a:gd name="connsiteY36" fmla="*/ 4834048 h 6857999"/>
                <a:gd name="connsiteX37" fmla="*/ 237579 w 7294652"/>
                <a:gd name="connsiteY37" fmla="*/ 4623500 h 6857999"/>
                <a:gd name="connsiteX38" fmla="*/ 148373 w 7294652"/>
                <a:gd name="connsiteY38" fmla="*/ 4404356 h 6857999"/>
                <a:gd name="connsiteX39" fmla="*/ 79623 w 7294652"/>
                <a:gd name="connsiteY39" fmla="*/ 4175762 h 6857999"/>
                <a:gd name="connsiteX40" fmla="*/ 54185 w 7294652"/>
                <a:gd name="connsiteY40" fmla="*/ 4059229 h 6857999"/>
                <a:gd name="connsiteX41" fmla="*/ 43013 w 7294652"/>
                <a:gd name="connsiteY41" fmla="*/ 4000790 h 6857999"/>
                <a:gd name="connsiteX42" fmla="*/ 33734 w 7294652"/>
                <a:gd name="connsiteY42" fmla="*/ 3942180 h 6857999"/>
                <a:gd name="connsiteX43" fmla="*/ 45 w 7294652"/>
                <a:gd name="connsiteY43" fmla="*/ 3472097 h 6857999"/>
                <a:gd name="connsiteX44" fmla="*/ 95436 w 7294652"/>
                <a:gd name="connsiteY44" fmla="*/ 2557372 h 6857999"/>
                <a:gd name="connsiteX45" fmla="*/ 382126 w 7294652"/>
                <a:gd name="connsiteY45" fmla="*/ 1680799 h 6857999"/>
                <a:gd name="connsiteX46" fmla="*/ 1457043 w 7294652"/>
                <a:gd name="connsiteY46" fmla="*/ 19217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7294652" h="6857999">
                  <a:moveTo>
                    <a:pt x="7294652" y="6063030"/>
                  </a:moveTo>
                  <a:lnTo>
                    <a:pt x="7294652" y="6857999"/>
                  </a:lnTo>
                  <a:lnTo>
                    <a:pt x="6248575" y="6857999"/>
                  </a:lnTo>
                  <a:lnTo>
                    <a:pt x="6477898" y="6700973"/>
                  </a:lnTo>
                  <a:cubicBezTo>
                    <a:pt x="6534790" y="6659378"/>
                    <a:pt x="6591336" y="6616237"/>
                    <a:pt x="6647884" y="6572752"/>
                  </a:cubicBezTo>
                  <a:cubicBezTo>
                    <a:pt x="6704432" y="6529268"/>
                    <a:pt x="6761151" y="6485095"/>
                    <a:pt x="6817698" y="6440235"/>
                  </a:cubicBezTo>
                  <a:lnTo>
                    <a:pt x="7161451" y="6165232"/>
                  </a:lnTo>
                  <a:close/>
                  <a:moveTo>
                    <a:pt x="1673436" y="0"/>
                  </a:moveTo>
                  <a:lnTo>
                    <a:pt x="2394951" y="0"/>
                  </a:lnTo>
                  <a:lnTo>
                    <a:pt x="2244659" y="100763"/>
                  </a:lnTo>
                  <a:cubicBezTo>
                    <a:pt x="2071051" y="224086"/>
                    <a:pt x="1903860" y="356975"/>
                    <a:pt x="1743903" y="498975"/>
                  </a:cubicBezTo>
                  <a:cubicBezTo>
                    <a:pt x="1533218" y="689638"/>
                    <a:pt x="1339146" y="897902"/>
                    <a:pt x="1163821" y="1121514"/>
                  </a:cubicBezTo>
                  <a:cubicBezTo>
                    <a:pt x="988284" y="1344764"/>
                    <a:pt x="834608" y="1584376"/>
                    <a:pt x="704911" y="1837036"/>
                  </a:cubicBezTo>
                  <a:cubicBezTo>
                    <a:pt x="573950" y="2089059"/>
                    <a:pt x="469577" y="2354041"/>
                    <a:pt x="393472" y="2627669"/>
                  </a:cubicBezTo>
                  <a:cubicBezTo>
                    <a:pt x="318269" y="2902842"/>
                    <a:pt x="280119" y="3186833"/>
                    <a:pt x="280032" y="3472097"/>
                  </a:cubicBezTo>
                  <a:cubicBezTo>
                    <a:pt x="280349" y="3610956"/>
                    <a:pt x="296380" y="3749334"/>
                    <a:pt x="327813" y="3884602"/>
                  </a:cubicBezTo>
                  <a:cubicBezTo>
                    <a:pt x="360878" y="4018046"/>
                    <a:pt x="408244" y="4147540"/>
                    <a:pt x="469096" y="4270809"/>
                  </a:cubicBezTo>
                  <a:cubicBezTo>
                    <a:pt x="499175" y="4332511"/>
                    <a:pt x="532347" y="4393012"/>
                    <a:pt x="567581" y="4452482"/>
                  </a:cubicBezTo>
                  <a:cubicBezTo>
                    <a:pt x="602815" y="4511953"/>
                    <a:pt x="641144" y="4570562"/>
                    <a:pt x="680677" y="4628484"/>
                  </a:cubicBezTo>
                  <a:cubicBezTo>
                    <a:pt x="760771" y="4743985"/>
                    <a:pt x="849802" y="4856048"/>
                    <a:pt x="941928" y="4968628"/>
                  </a:cubicBezTo>
                  <a:cubicBezTo>
                    <a:pt x="1034055" y="5081206"/>
                    <a:pt x="1130994" y="5193958"/>
                    <a:pt x="1224665" y="5311349"/>
                  </a:cubicBezTo>
                  <a:cubicBezTo>
                    <a:pt x="1271987" y="5369787"/>
                    <a:pt x="1318853" y="5429429"/>
                    <a:pt x="1365259" y="5490273"/>
                  </a:cubicBezTo>
                  <a:lnTo>
                    <a:pt x="1432808" y="5577931"/>
                  </a:lnTo>
                  <a:cubicBezTo>
                    <a:pt x="1454979" y="5605947"/>
                    <a:pt x="1476121" y="5634821"/>
                    <a:pt x="1498980" y="5662148"/>
                  </a:cubicBezTo>
                  <a:cubicBezTo>
                    <a:pt x="1676323" y="5880038"/>
                    <a:pt x="1866158" y="6087441"/>
                    <a:pt x="2067548" y="6283312"/>
                  </a:cubicBezTo>
                  <a:cubicBezTo>
                    <a:pt x="2166203" y="6379907"/>
                    <a:pt x="2266974" y="6473064"/>
                    <a:pt x="2369879" y="6562782"/>
                  </a:cubicBezTo>
                  <a:cubicBezTo>
                    <a:pt x="2473005" y="6652331"/>
                    <a:pt x="2577677" y="6738957"/>
                    <a:pt x="2686645" y="6820598"/>
                  </a:cubicBezTo>
                  <a:lnTo>
                    <a:pt x="2738907" y="6857999"/>
                  </a:lnTo>
                  <a:lnTo>
                    <a:pt x="1731787" y="6857999"/>
                  </a:lnTo>
                  <a:lnTo>
                    <a:pt x="1607949" y="6732770"/>
                  </a:lnTo>
                  <a:cubicBezTo>
                    <a:pt x="1501232" y="6617903"/>
                    <a:pt x="1401421" y="6496799"/>
                    <a:pt x="1309057" y="6370109"/>
                  </a:cubicBezTo>
                  <a:cubicBezTo>
                    <a:pt x="1217103" y="6244469"/>
                    <a:pt x="1129618" y="6116590"/>
                    <a:pt x="1048147" y="5986138"/>
                  </a:cubicBezTo>
                  <a:cubicBezTo>
                    <a:pt x="1027179" y="5953825"/>
                    <a:pt x="1007414" y="5920996"/>
                    <a:pt x="987131" y="5888512"/>
                  </a:cubicBezTo>
                  <a:lnTo>
                    <a:pt x="928866" y="5793463"/>
                  </a:lnTo>
                  <a:cubicBezTo>
                    <a:pt x="891568" y="5732276"/>
                    <a:pt x="852725" y="5671260"/>
                    <a:pt x="813708" y="5609556"/>
                  </a:cubicBezTo>
                  <a:lnTo>
                    <a:pt x="574972" y="5231598"/>
                  </a:lnTo>
                  <a:cubicBezTo>
                    <a:pt x="495221" y="5103551"/>
                    <a:pt x="416158" y="4971549"/>
                    <a:pt x="342424" y="4834048"/>
                  </a:cubicBezTo>
                  <a:cubicBezTo>
                    <a:pt x="305641" y="4765298"/>
                    <a:pt x="270236" y="4695343"/>
                    <a:pt x="237579" y="4623500"/>
                  </a:cubicBezTo>
                  <a:cubicBezTo>
                    <a:pt x="204922" y="4551655"/>
                    <a:pt x="175187" y="4478607"/>
                    <a:pt x="148373" y="4404356"/>
                  </a:cubicBezTo>
                  <a:cubicBezTo>
                    <a:pt x="121561" y="4330107"/>
                    <a:pt x="99046" y="4252934"/>
                    <a:pt x="79623" y="4175762"/>
                  </a:cubicBezTo>
                  <a:cubicBezTo>
                    <a:pt x="70514" y="4136916"/>
                    <a:pt x="61577" y="4098245"/>
                    <a:pt x="54185" y="4059229"/>
                  </a:cubicBezTo>
                  <a:lnTo>
                    <a:pt x="43013" y="4000790"/>
                  </a:lnTo>
                  <a:lnTo>
                    <a:pt x="33734" y="3942180"/>
                  </a:lnTo>
                  <a:cubicBezTo>
                    <a:pt x="10461" y="3786581"/>
                    <a:pt x="-801" y="3629416"/>
                    <a:pt x="45" y="3472097"/>
                  </a:cubicBezTo>
                  <a:cubicBezTo>
                    <a:pt x="863" y="3164748"/>
                    <a:pt x="32824" y="2858275"/>
                    <a:pt x="95436" y="2557372"/>
                  </a:cubicBezTo>
                  <a:cubicBezTo>
                    <a:pt x="157549" y="2255281"/>
                    <a:pt x="253728" y="1961216"/>
                    <a:pt x="382126" y="1680799"/>
                  </a:cubicBezTo>
                  <a:cubicBezTo>
                    <a:pt x="639940" y="1120482"/>
                    <a:pt x="1015492" y="619117"/>
                    <a:pt x="1457043" y="192176"/>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A77FC097-E4F2-4A45-82E8-3808FA553C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0650" y="-5799"/>
              <a:ext cx="7291350" cy="6858000"/>
            </a:xfrm>
            <a:custGeom>
              <a:avLst/>
              <a:gdLst>
                <a:gd name="connsiteX0" fmla="*/ 7291350 w 7291350"/>
                <a:gd name="connsiteY0" fmla="*/ 5718699 h 6858000"/>
                <a:gd name="connsiteX1" fmla="*/ 7291350 w 7291350"/>
                <a:gd name="connsiteY1" fmla="*/ 6806115 h 6858000"/>
                <a:gd name="connsiteX2" fmla="*/ 7224124 w 7291350"/>
                <a:gd name="connsiteY2" fmla="*/ 6858000 h 6858000"/>
                <a:gd name="connsiteX3" fmla="*/ 5607142 w 7291350"/>
                <a:gd name="connsiteY3" fmla="*/ 6858000 h 6858000"/>
                <a:gd name="connsiteX4" fmla="*/ 5736072 w 7291350"/>
                <a:gd name="connsiteY4" fmla="*/ 6801170 h 6858000"/>
                <a:gd name="connsiteX5" fmla="*/ 6949826 w 7291350"/>
                <a:gd name="connsiteY5" fmla="*/ 5983707 h 6858000"/>
                <a:gd name="connsiteX6" fmla="*/ 7220703 w 7291350"/>
                <a:gd name="connsiteY6" fmla="*/ 5773675 h 6858000"/>
                <a:gd name="connsiteX7" fmla="*/ 7218419 w 7291350"/>
                <a:gd name="connsiteY7" fmla="*/ 0 h 6858000"/>
                <a:gd name="connsiteX8" fmla="*/ 7291350 w 7291350"/>
                <a:gd name="connsiteY8" fmla="*/ 0 h 6858000"/>
                <a:gd name="connsiteX9" fmla="*/ 7291350 w 7291350"/>
                <a:gd name="connsiteY9" fmla="*/ 50138 h 6858000"/>
                <a:gd name="connsiteX10" fmla="*/ 1797607 w 7291350"/>
                <a:gd name="connsiteY10" fmla="*/ 0 h 6858000"/>
                <a:gd name="connsiteX11" fmla="*/ 3385676 w 7291350"/>
                <a:gd name="connsiteY11" fmla="*/ 0 h 6858000"/>
                <a:gd name="connsiteX12" fmla="*/ 3360567 w 7291350"/>
                <a:gd name="connsiteY12" fmla="*/ 11552 h 6858000"/>
                <a:gd name="connsiteX13" fmla="*/ 2267395 w 7291350"/>
                <a:gd name="connsiteY13" fmla="*/ 725831 h 6858000"/>
                <a:gd name="connsiteX14" fmla="*/ 1234074 w 7291350"/>
                <a:gd name="connsiteY14" fmla="*/ 2007171 h 6858000"/>
                <a:gd name="connsiteX15" fmla="*/ 859383 w 7291350"/>
                <a:gd name="connsiteY15" fmla="*/ 3498372 h 6858000"/>
                <a:gd name="connsiteX16" fmla="*/ 1479513 w 7291350"/>
                <a:gd name="connsiteY16" fmla="*/ 4883182 h 6858000"/>
                <a:gd name="connsiteX17" fmla="*/ 1791985 w 7291350"/>
                <a:gd name="connsiteY17" fmla="*/ 5322671 h 6858000"/>
                <a:gd name="connsiteX18" fmla="*/ 3397295 w 7291350"/>
                <a:gd name="connsiteY18" fmla="*/ 6784567 h 6858000"/>
                <a:gd name="connsiteX19" fmla="*/ 3590446 w 7291350"/>
                <a:gd name="connsiteY19" fmla="*/ 6858000 h 6858000"/>
                <a:gd name="connsiteX20" fmla="*/ 1970757 w 7291350"/>
                <a:gd name="connsiteY20" fmla="*/ 6858000 h 6858000"/>
                <a:gd name="connsiteX21" fmla="*/ 1735872 w 7291350"/>
                <a:gd name="connsiteY21" fmla="*/ 6627685 h 6858000"/>
                <a:gd name="connsiteX22" fmla="*/ 1080932 w 7291350"/>
                <a:gd name="connsiteY22" fmla="*/ 5805127 h 6858000"/>
                <a:gd name="connsiteX23" fmla="*/ 0 w 7291350"/>
                <a:gd name="connsiteY23" fmla="*/ 3498372 h 6858000"/>
                <a:gd name="connsiteX24" fmla="*/ 1708174 w 7291350"/>
                <a:gd name="connsiteY24" fmla="*/ 733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291350" h="6858000">
                  <a:moveTo>
                    <a:pt x="7291350" y="5718699"/>
                  </a:moveTo>
                  <a:lnTo>
                    <a:pt x="7291350" y="6806115"/>
                  </a:lnTo>
                  <a:lnTo>
                    <a:pt x="7224124" y="6858000"/>
                  </a:lnTo>
                  <a:lnTo>
                    <a:pt x="5607142" y="6858000"/>
                  </a:lnTo>
                  <a:lnTo>
                    <a:pt x="5736072" y="6801170"/>
                  </a:lnTo>
                  <a:cubicBezTo>
                    <a:pt x="6122313" y="6616106"/>
                    <a:pt x="6503069" y="6332805"/>
                    <a:pt x="6949826" y="5983707"/>
                  </a:cubicBezTo>
                  <a:cubicBezTo>
                    <a:pt x="7041094" y="5912378"/>
                    <a:pt x="7132358" y="5842426"/>
                    <a:pt x="7220703" y="5773675"/>
                  </a:cubicBezTo>
                  <a:close/>
                  <a:moveTo>
                    <a:pt x="7218419" y="0"/>
                  </a:moveTo>
                  <a:lnTo>
                    <a:pt x="7291350" y="0"/>
                  </a:lnTo>
                  <a:lnTo>
                    <a:pt x="7291350" y="50138"/>
                  </a:lnTo>
                  <a:close/>
                  <a:moveTo>
                    <a:pt x="1797607" y="0"/>
                  </a:moveTo>
                  <a:lnTo>
                    <a:pt x="3385676" y="0"/>
                  </a:lnTo>
                  <a:lnTo>
                    <a:pt x="3360567" y="11552"/>
                  </a:lnTo>
                  <a:cubicBezTo>
                    <a:pt x="2968013" y="202286"/>
                    <a:pt x="2600620" y="442170"/>
                    <a:pt x="2267395" y="725831"/>
                  </a:cubicBezTo>
                  <a:cubicBezTo>
                    <a:pt x="1824986" y="1104820"/>
                    <a:pt x="1477279" y="1536057"/>
                    <a:pt x="1234074" y="2007171"/>
                  </a:cubicBezTo>
                  <a:cubicBezTo>
                    <a:pt x="985368" y="2488770"/>
                    <a:pt x="859383" y="2990476"/>
                    <a:pt x="859383" y="3498372"/>
                  </a:cubicBezTo>
                  <a:cubicBezTo>
                    <a:pt x="859383" y="4010222"/>
                    <a:pt x="1060651" y="4308942"/>
                    <a:pt x="1479513" y="4883182"/>
                  </a:cubicBezTo>
                  <a:cubicBezTo>
                    <a:pt x="1580577" y="5021714"/>
                    <a:pt x="1685078" y="5164888"/>
                    <a:pt x="1791985" y="5322671"/>
                  </a:cubicBezTo>
                  <a:cubicBezTo>
                    <a:pt x="2283419" y="6046950"/>
                    <a:pt x="2796809" y="6521439"/>
                    <a:pt x="3397295" y="6784567"/>
                  </a:cubicBezTo>
                  <a:lnTo>
                    <a:pt x="3590446" y="6858000"/>
                  </a:lnTo>
                  <a:lnTo>
                    <a:pt x="1970757" y="6858000"/>
                  </a:lnTo>
                  <a:lnTo>
                    <a:pt x="1735872" y="6627685"/>
                  </a:lnTo>
                  <a:cubicBezTo>
                    <a:pt x="1502484" y="6382823"/>
                    <a:pt x="1285774" y="6107254"/>
                    <a:pt x="1080932" y="5805127"/>
                  </a:cubicBezTo>
                  <a:cubicBezTo>
                    <a:pt x="556365" y="5032027"/>
                    <a:pt x="0" y="4501616"/>
                    <a:pt x="0" y="3498372"/>
                  </a:cubicBezTo>
                  <a:cubicBezTo>
                    <a:pt x="0" y="2160829"/>
                    <a:pt x="685186" y="949872"/>
                    <a:pt x="1708174" y="7330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0DF88B0-FA8A-47F5-8EAC-1880B1A51B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2894" y="-5799"/>
              <a:ext cx="7269107" cy="6858000"/>
            </a:xfrm>
            <a:custGeom>
              <a:avLst/>
              <a:gdLst>
                <a:gd name="connsiteX0" fmla="*/ 7269107 w 7269107"/>
                <a:gd name="connsiteY0" fmla="*/ 5518449 h 6858000"/>
                <a:gd name="connsiteX1" fmla="*/ 7269107 w 7269107"/>
                <a:gd name="connsiteY1" fmla="*/ 6823281 h 6858000"/>
                <a:gd name="connsiteX2" fmla="*/ 7224122 w 7269107"/>
                <a:gd name="connsiteY2" fmla="*/ 6858000 h 6858000"/>
                <a:gd name="connsiteX3" fmla="*/ 4927054 w 7269107"/>
                <a:gd name="connsiteY3" fmla="*/ 6858000 h 6858000"/>
                <a:gd name="connsiteX4" fmla="*/ 4982167 w 7269107"/>
                <a:gd name="connsiteY4" fmla="*/ 6852876 h 6858000"/>
                <a:gd name="connsiteX5" fmla="*/ 5743768 w 7269107"/>
                <a:gd name="connsiteY5" fmla="*/ 6606245 h 6858000"/>
                <a:gd name="connsiteX6" fmla="*/ 6843778 w 7269107"/>
                <a:gd name="connsiteY6" fmla="*/ 5848440 h 6858000"/>
                <a:gd name="connsiteX7" fmla="*/ 7115515 w 7269107"/>
                <a:gd name="connsiteY7" fmla="*/ 5637891 h 6858000"/>
                <a:gd name="connsiteX8" fmla="*/ 6870111 w 7269107"/>
                <a:gd name="connsiteY8" fmla="*/ 0 h 6858000"/>
                <a:gd name="connsiteX9" fmla="*/ 7269107 w 7269107"/>
                <a:gd name="connsiteY9" fmla="*/ 0 h 6858000"/>
                <a:gd name="connsiteX10" fmla="*/ 7269107 w 7269107"/>
                <a:gd name="connsiteY10" fmla="*/ 243137 h 6858000"/>
                <a:gd name="connsiteX11" fmla="*/ 7089989 w 7269107"/>
                <a:gd name="connsiteY11" fmla="*/ 119955 h 6858000"/>
                <a:gd name="connsiteX12" fmla="*/ 6952948 w 7269107"/>
                <a:gd name="connsiteY12" fmla="*/ 41521 h 6858000"/>
                <a:gd name="connsiteX13" fmla="*/ 1797606 w 7269107"/>
                <a:gd name="connsiteY13" fmla="*/ 0 h 6858000"/>
                <a:gd name="connsiteX14" fmla="*/ 3815328 w 7269107"/>
                <a:gd name="connsiteY14" fmla="*/ 0 h 6858000"/>
                <a:gd name="connsiteX15" fmla="*/ 3627371 w 7269107"/>
                <a:gd name="connsiteY15" fmla="*/ 77142 h 6858000"/>
                <a:gd name="connsiteX16" fmla="*/ 2379115 w 7269107"/>
                <a:gd name="connsiteY16" fmla="*/ 856285 h 6858000"/>
                <a:gd name="connsiteX17" fmla="*/ 1386699 w 7269107"/>
                <a:gd name="connsiteY17" fmla="*/ 2086062 h 6858000"/>
                <a:gd name="connsiteX18" fmla="*/ 1031258 w 7269107"/>
                <a:gd name="connsiteY18" fmla="*/ 3498372 h 6858000"/>
                <a:gd name="connsiteX19" fmla="*/ 1618904 w 7269107"/>
                <a:gd name="connsiteY19" fmla="*/ 4781604 h 6858000"/>
                <a:gd name="connsiteX20" fmla="*/ 1934812 w 7269107"/>
                <a:gd name="connsiteY20" fmla="*/ 5225904 h 6858000"/>
                <a:gd name="connsiteX21" fmla="*/ 3140010 w 7269107"/>
                <a:gd name="connsiteY21" fmla="*/ 6456196 h 6858000"/>
                <a:gd name="connsiteX22" fmla="*/ 4281662 w 7269107"/>
                <a:gd name="connsiteY22" fmla="*/ 6843305 h 6858000"/>
                <a:gd name="connsiteX23" fmla="*/ 4449058 w 7269107"/>
                <a:gd name="connsiteY23" fmla="*/ 6858000 h 6858000"/>
                <a:gd name="connsiteX24" fmla="*/ 1970756 w 7269107"/>
                <a:gd name="connsiteY24" fmla="*/ 6858000 h 6858000"/>
                <a:gd name="connsiteX25" fmla="*/ 1735871 w 7269107"/>
                <a:gd name="connsiteY25" fmla="*/ 6627685 h 6858000"/>
                <a:gd name="connsiteX26" fmla="*/ 1080930 w 7269107"/>
                <a:gd name="connsiteY26" fmla="*/ 5805127 h 6858000"/>
                <a:gd name="connsiteX27" fmla="*/ 0 w 7269107"/>
                <a:gd name="connsiteY27" fmla="*/ 3498372 h 6858000"/>
                <a:gd name="connsiteX28" fmla="*/ 1708172 w 7269107"/>
                <a:gd name="connsiteY28" fmla="*/ 733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269107" h="6858000">
                  <a:moveTo>
                    <a:pt x="7269107" y="5518449"/>
                  </a:moveTo>
                  <a:lnTo>
                    <a:pt x="7269107" y="6823281"/>
                  </a:lnTo>
                  <a:lnTo>
                    <a:pt x="7224122" y="6858000"/>
                  </a:lnTo>
                  <a:lnTo>
                    <a:pt x="4927054" y="6858000"/>
                  </a:lnTo>
                  <a:lnTo>
                    <a:pt x="4982167" y="6852876"/>
                  </a:lnTo>
                  <a:cubicBezTo>
                    <a:pt x="5236517" y="6821036"/>
                    <a:pt x="5483373" y="6740566"/>
                    <a:pt x="5743768" y="6606245"/>
                  </a:cubicBezTo>
                  <a:cubicBezTo>
                    <a:pt x="6099551" y="6422337"/>
                    <a:pt x="6452586" y="6154209"/>
                    <a:pt x="6843778" y="5848440"/>
                  </a:cubicBezTo>
                  <a:cubicBezTo>
                    <a:pt x="6935559" y="5776768"/>
                    <a:pt x="7026997" y="5706642"/>
                    <a:pt x="7115515" y="5637891"/>
                  </a:cubicBezTo>
                  <a:close/>
                  <a:moveTo>
                    <a:pt x="6870111" y="0"/>
                  </a:moveTo>
                  <a:lnTo>
                    <a:pt x="7269107" y="0"/>
                  </a:lnTo>
                  <a:lnTo>
                    <a:pt x="7269107" y="243137"/>
                  </a:lnTo>
                  <a:lnTo>
                    <a:pt x="7089989" y="119955"/>
                  </a:lnTo>
                  <a:cubicBezTo>
                    <a:pt x="7045081" y="92581"/>
                    <a:pt x="6999384" y="66425"/>
                    <a:pt x="6952948" y="41521"/>
                  </a:cubicBezTo>
                  <a:close/>
                  <a:moveTo>
                    <a:pt x="1797606" y="0"/>
                  </a:moveTo>
                  <a:lnTo>
                    <a:pt x="3815328" y="0"/>
                  </a:lnTo>
                  <a:lnTo>
                    <a:pt x="3627371" y="77142"/>
                  </a:lnTo>
                  <a:cubicBezTo>
                    <a:pt x="3175548" y="273822"/>
                    <a:pt x="2754868" y="536281"/>
                    <a:pt x="2379115" y="856285"/>
                  </a:cubicBezTo>
                  <a:cubicBezTo>
                    <a:pt x="1959736" y="1215679"/>
                    <a:pt x="1616497" y="1640901"/>
                    <a:pt x="1386699" y="2086062"/>
                  </a:cubicBezTo>
                  <a:cubicBezTo>
                    <a:pt x="1151572" y="2543083"/>
                    <a:pt x="1031258" y="3018150"/>
                    <a:pt x="1031258" y="3498372"/>
                  </a:cubicBezTo>
                  <a:cubicBezTo>
                    <a:pt x="1031258" y="3957455"/>
                    <a:pt x="1211213" y="4223692"/>
                    <a:pt x="1618904" y="4781604"/>
                  </a:cubicBezTo>
                  <a:cubicBezTo>
                    <a:pt x="1720826" y="4921339"/>
                    <a:pt x="1826186" y="5065887"/>
                    <a:pt x="1934812" y="5225904"/>
                  </a:cubicBezTo>
                  <a:cubicBezTo>
                    <a:pt x="2318957" y="5792064"/>
                    <a:pt x="2713069" y="6194600"/>
                    <a:pt x="3140010" y="6456196"/>
                  </a:cubicBezTo>
                  <a:cubicBezTo>
                    <a:pt x="3479423" y="6664512"/>
                    <a:pt x="3855769" y="6792387"/>
                    <a:pt x="4281662" y="6843305"/>
                  </a:cubicBezTo>
                  <a:lnTo>
                    <a:pt x="4449058" y="6858000"/>
                  </a:lnTo>
                  <a:lnTo>
                    <a:pt x="1970756" y="6858000"/>
                  </a:lnTo>
                  <a:lnTo>
                    <a:pt x="1735871" y="6627685"/>
                  </a:lnTo>
                  <a:cubicBezTo>
                    <a:pt x="1502482" y="6382823"/>
                    <a:pt x="1285773" y="6107254"/>
                    <a:pt x="1080930" y="5805127"/>
                  </a:cubicBezTo>
                  <a:cubicBezTo>
                    <a:pt x="556364" y="5032027"/>
                    <a:pt x="0" y="4501616"/>
                    <a:pt x="0" y="3498372"/>
                  </a:cubicBezTo>
                  <a:cubicBezTo>
                    <a:pt x="0" y="2160829"/>
                    <a:pt x="685185" y="949872"/>
                    <a:pt x="1708172" y="73302"/>
                  </a:cubicBezTo>
                  <a:close/>
                </a:path>
              </a:pathLst>
            </a:custGeom>
            <a:gradFill>
              <a:gsLst>
                <a:gs pos="2000">
                  <a:schemeClr val="bg1">
                    <a:alpha val="10000"/>
                  </a:schemeClr>
                </a:gs>
                <a:gs pos="5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3F3E6C0E-D7F4-3E26-3B76-3B91803CB6EB}"/>
              </a:ext>
            </a:extLst>
          </p:cNvPr>
          <p:cNvSpPr>
            <a:spLocks noGrp="1"/>
          </p:cNvSpPr>
          <p:nvPr>
            <p:ph idx="1"/>
          </p:nvPr>
        </p:nvSpPr>
        <p:spPr>
          <a:xfrm>
            <a:off x="6796787" y="666456"/>
            <a:ext cx="4919108" cy="5525089"/>
          </a:xfrm>
        </p:spPr>
        <p:txBody>
          <a:bodyPr vert="horz" lIns="91440" tIns="45720" rIns="91440" bIns="45720" rtlCol="0" anchor="ctr">
            <a:noAutofit/>
          </a:bodyPr>
          <a:lstStyle/>
          <a:p>
            <a:r>
              <a:rPr lang="en-GB" sz="2400">
                <a:solidFill>
                  <a:schemeClr val="tx2"/>
                </a:solidFill>
                <a:latin typeface="Arial"/>
                <a:cs typeface="Arial"/>
              </a:rPr>
              <a:t>Care Delivery – Risk of errors in digital records (e.g., medication logs)</a:t>
            </a:r>
          </a:p>
          <a:p>
            <a:r>
              <a:rPr lang="en-GB" sz="2400">
                <a:solidFill>
                  <a:schemeClr val="tx2"/>
                </a:solidFill>
                <a:latin typeface="Arial"/>
                <a:cs typeface="Arial"/>
              </a:rPr>
              <a:t>Communication – Staff may miss updates if they are struggling to login to Teams or cannot access Microsoft Word file.</a:t>
            </a:r>
          </a:p>
          <a:p>
            <a:r>
              <a:rPr lang="en-GB" sz="2400">
                <a:solidFill>
                  <a:schemeClr val="tx2"/>
                </a:solidFill>
                <a:latin typeface="Arial"/>
                <a:cs typeface="Arial"/>
              </a:rPr>
              <a:t>Teamwork – Inequality causes frustration amongst staff members and dependency increases on other colleagues.</a:t>
            </a:r>
          </a:p>
          <a:p>
            <a:r>
              <a:rPr lang="en-GB" sz="2400">
                <a:solidFill>
                  <a:schemeClr val="tx2"/>
                </a:solidFill>
                <a:latin typeface="Arial"/>
                <a:cs typeface="Arial"/>
              </a:rPr>
              <a:t>Impact on Care Residents – Delays in accessing care plans can reduce the quality of care provided.</a:t>
            </a:r>
          </a:p>
        </p:txBody>
      </p:sp>
    </p:spTree>
    <p:extLst>
      <p:ext uri="{BB962C8B-B14F-4D97-AF65-F5344CB8AC3E}">
        <p14:creationId xmlns:p14="http://schemas.microsoft.com/office/powerpoint/2010/main" val="30555594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FBB60D-4B33-E74C-2989-2B09E48582B8}"/>
              </a:ext>
            </a:extLst>
          </p:cNvPr>
          <p:cNvSpPr>
            <a:spLocks noGrp="1"/>
          </p:cNvSpPr>
          <p:nvPr>
            <p:ph type="ctrTitle"/>
          </p:nvPr>
        </p:nvSpPr>
        <p:spPr>
          <a:xfrm>
            <a:off x="6094659" y="640872"/>
            <a:ext cx="4977714" cy="2246076"/>
          </a:xfrm>
        </p:spPr>
        <p:txBody>
          <a:bodyPr vert="horz" lIns="91440" tIns="45720" rIns="91440" bIns="45720" rtlCol="0" anchor="t">
            <a:noAutofit/>
          </a:bodyPr>
          <a:lstStyle/>
          <a:p>
            <a:pPr algn="l"/>
            <a:r>
              <a:rPr lang="en-US" sz="3600" kern="1200">
                <a:solidFill>
                  <a:schemeClr val="tx2"/>
                </a:solidFill>
                <a:latin typeface="Arial"/>
                <a:cs typeface="Arial"/>
              </a:rPr>
              <a:t>A Checklist of Digital Safety Practices in Sunrise Residential Care home Covering:</a:t>
            </a:r>
          </a:p>
        </p:txBody>
      </p:sp>
      <p:sp>
        <p:nvSpPr>
          <p:cNvPr id="3" name="Subtitle 2">
            <a:extLst>
              <a:ext uri="{FF2B5EF4-FFF2-40B4-BE49-F238E27FC236}">
                <a16:creationId xmlns:a16="http://schemas.microsoft.com/office/drawing/2014/main" id="{5BEA3D0E-C19B-3899-31CD-85B448E34534}"/>
              </a:ext>
            </a:extLst>
          </p:cNvPr>
          <p:cNvSpPr>
            <a:spLocks noGrp="1"/>
          </p:cNvSpPr>
          <p:nvPr>
            <p:ph type="subTitle" idx="1"/>
          </p:nvPr>
        </p:nvSpPr>
        <p:spPr>
          <a:xfrm>
            <a:off x="7010929" y="3428999"/>
            <a:ext cx="4385728" cy="3035393"/>
          </a:xfrm>
        </p:spPr>
        <p:txBody>
          <a:bodyPr vert="horz" lIns="91440" tIns="45720" rIns="91440" bIns="45720" rtlCol="0" anchor="b">
            <a:noAutofit/>
          </a:bodyPr>
          <a:lstStyle/>
          <a:p>
            <a:pPr marL="342900" indent="-228600" algn="l">
              <a:buFont typeface="Arial" panose="020B0604020202020204" pitchFamily="34" charset="0"/>
              <a:buChar char="•"/>
            </a:pPr>
            <a:r>
              <a:rPr lang="en-US" sz="2800">
                <a:solidFill>
                  <a:schemeClr val="tx2"/>
                </a:solidFill>
                <a:latin typeface="Arial"/>
                <a:cs typeface="Arial"/>
              </a:rPr>
              <a:t>Secure Login</a:t>
            </a:r>
          </a:p>
          <a:p>
            <a:pPr marL="342900" indent="-228600" algn="l">
              <a:buFont typeface="Arial" panose="020B0604020202020204" pitchFamily="34" charset="0"/>
              <a:buChar char="•"/>
            </a:pPr>
            <a:r>
              <a:rPr lang="en-US" sz="2800">
                <a:solidFill>
                  <a:schemeClr val="tx2"/>
                </a:solidFill>
                <a:latin typeface="Arial"/>
                <a:cs typeface="Arial"/>
              </a:rPr>
              <a:t>Email Safety </a:t>
            </a:r>
          </a:p>
          <a:p>
            <a:pPr marL="342900" indent="-228600" algn="l">
              <a:buFont typeface="Arial" panose="020B0604020202020204" pitchFamily="34" charset="0"/>
              <a:buChar char="•"/>
            </a:pPr>
            <a:r>
              <a:rPr lang="en-US" sz="2800">
                <a:solidFill>
                  <a:schemeClr val="tx2"/>
                </a:solidFill>
                <a:latin typeface="Arial"/>
                <a:cs typeface="Arial"/>
              </a:rPr>
              <a:t>Safe Document Storage</a:t>
            </a:r>
          </a:p>
          <a:p>
            <a:pPr marL="342900" indent="-228600" algn="l">
              <a:buFont typeface="Arial" panose="020B0604020202020204" pitchFamily="34" charset="0"/>
              <a:buChar char="•"/>
            </a:pPr>
            <a:r>
              <a:rPr lang="en-US" sz="2800">
                <a:solidFill>
                  <a:schemeClr val="tx2"/>
                </a:solidFill>
                <a:latin typeface="Arial"/>
                <a:cs typeface="Arial"/>
              </a:rPr>
              <a:t>Maintaining Patients Confidentiality</a:t>
            </a:r>
          </a:p>
        </p:txBody>
      </p:sp>
      <p:pic>
        <p:nvPicPr>
          <p:cNvPr id="30" name="Graphic 29" descr="Partial Sun">
            <a:extLst>
              <a:ext uri="{FF2B5EF4-FFF2-40B4-BE49-F238E27FC236}">
                <a16:creationId xmlns:a16="http://schemas.microsoft.com/office/drawing/2014/main" id="{9041BFDA-C5DC-6BA4-077A-C44E89B6AA4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37" name="Group 36">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38" name="Freeform: Shape 37">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8">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2946898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E67C56-979E-9C23-BEA0-932DD4323BE2}"/>
              </a:ext>
            </a:extLst>
          </p:cNvPr>
          <p:cNvSpPr>
            <a:spLocks noGrp="1"/>
          </p:cNvSpPr>
          <p:nvPr>
            <p:ph type="title"/>
          </p:nvPr>
        </p:nvSpPr>
        <p:spPr>
          <a:xfrm>
            <a:off x="901321" y="386368"/>
            <a:ext cx="5194676" cy="1064298"/>
          </a:xfrm>
        </p:spPr>
        <p:txBody>
          <a:bodyPr anchor="ctr">
            <a:normAutofit/>
          </a:bodyPr>
          <a:lstStyle/>
          <a:p>
            <a:r>
              <a:rPr lang="en-GB" sz="4000"/>
              <a:t>Secure Login</a:t>
            </a:r>
          </a:p>
        </p:txBody>
      </p:sp>
      <p:sp>
        <p:nvSpPr>
          <p:cNvPr id="3" name="Content Placeholder 2">
            <a:extLst>
              <a:ext uri="{FF2B5EF4-FFF2-40B4-BE49-F238E27FC236}">
                <a16:creationId xmlns:a16="http://schemas.microsoft.com/office/drawing/2014/main" id="{4AD0CA78-249C-3E52-113C-72819ED9E313}"/>
              </a:ext>
            </a:extLst>
          </p:cNvPr>
          <p:cNvSpPr>
            <a:spLocks noGrp="1"/>
          </p:cNvSpPr>
          <p:nvPr>
            <p:ph idx="1"/>
          </p:nvPr>
        </p:nvSpPr>
        <p:spPr>
          <a:xfrm>
            <a:off x="686674" y="1461399"/>
            <a:ext cx="7351885" cy="5004060"/>
          </a:xfrm>
        </p:spPr>
        <p:txBody>
          <a:bodyPr vert="horz" lIns="91440" tIns="45720" rIns="91440" bIns="45720" rtlCol="0" anchor="ctr">
            <a:normAutofit fontScale="92500" lnSpcReduction="10000"/>
          </a:bodyPr>
          <a:lstStyle/>
          <a:p>
            <a:pPr>
              <a:spcBef>
                <a:spcPts val="0"/>
              </a:spcBef>
              <a:spcAft>
                <a:spcPts val="600"/>
              </a:spcAft>
              <a:buChar char=""/>
            </a:pPr>
            <a:r>
              <a:rPr lang="en-GB" sz="2400">
                <a:latin typeface="Arial"/>
                <a:ea typeface="Calibri"/>
                <a:cs typeface="Calibri"/>
              </a:rPr>
              <a:t>Implementing strong password and encryption.</a:t>
            </a:r>
            <a:r>
              <a:rPr lang="en-GB" sz="2400" i="1">
                <a:latin typeface="Arial"/>
                <a:ea typeface="Calibri"/>
                <a:cs typeface="Calibri"/>
              </a:rPr>
              <a:t> (</a:t>
            </a:r>
            <a:r>
              <a:rPr lang="en-GB" sz="2400" i="1">
                <a:latin typeface="Arial"/>
                <a:ea typeface="Calibri"/>
                <a:cs typeface="Calibri"/>
                <a:hlinkClick r:id="rId2"/>
              </a:rPr>
              <a:t>How to prevent cyber attacks in care homes - Zenzero</a:t>
            </a:r>
            <a:endParaRPr lang="en-GB" sz="2400" i="1">
              <a:latin typeface="Arial"/>
              <a:ea typeface="Calibri"/>
              <a:cs typeface="Calibri"/>
            </a:endParaRPr>
          </a:p>
          <a:p>
            <a:pPr>
              <a:spcBef>
                <a:spcPts val="0"/>
              </a:spcBef>
              <a:spcAft>
                <a:spcPts val="600"/>
              </a:spcAft>
              <a:buChar char=""/>
            </a:pPr>
            <a:endParaRPr lang="en-GB" sz="2400">
              <a:latin typeface="Arial"/>
              <a:ea typeface="Calibri"/>
              <a:cs typeface="Calibri"/>
            </a:endParaRPr>
          </a:p>
          <a:p>
            <a:pPr>
              <a:spcBef>
                <a:spcPts val="0"/>
              </a:spcBef>
              <a:spcAft>
                <a:spcPts val="600"/>
              </a:spcAft>
              <a:buChar char=""/>
            </a:pPr>
            <a:r>
              <a:rPr lang="en-GB" sz="2400">
                <a:latin typeface="Arial"/>
                <a:ea typeface="Calibri"/>
                <a:cs typeface="Calibri"/>
              </a:rPr>
              <a:t>Implementing automatic timeout on all Sunrise care home devices. </a:t>
            </a:r>
            <a:r>
              <a:rPr lang="en-GB" sz="2400">
                <a:latin typeface="Arial"/>
                <a:ea typeface="Calibri"/>
                <a:cs typeface="Arial"/>
              </a:rPr>
              <a:t>(</a:t>
            </a:r>
            <a:r>
              <a:rPr lang="en-GB" sz="2400" i="1">
                <a:latin typeface="Arial"/>
                <a:ea typeface="Calibri"/>
                <a:cs typeface="Arial"/>
                <a:hlinkClick r:id="rId2"/>
              </a:rPr>
              <a:t>How to prevent cyber attacks in care homes - Zenzero</a:t>
            </a:r>
            <a:r>
              <a:rPr lang="en-GB" sz="2400" i="1">
                <a:latin typeface="Arial"/>
                <a:ea typeface="Calibri"/>
                <a:cs typeface="Arial"/>
              </a:rPr>
              <a:t>).</a:t>
            </a:r>
            <a:endParaRPr lang="en-US" sz="2400" i="1">
              <a:latin typeface="Arial"/>
              <a:ea typeface="Calibri"/>
              <a:cs typeface="Calibri"/>
            </a:endParaRPr>
          </a:p>
          <a:p>
            <a:pPr>
              <a:spcBef>
                <a:spcPts val="0"/>
              </a:spcBef>
              <a:spcAft>
                <a:spcPts val="600"/>
              </a:spcAft>
              <a:buChar char=""/>
            </a:pPr>
            <a:endParaRPr lang="en-GB" sz="2400">
              <a:latin typeface="Arial"/>
              <a:ea typeface="Calibri"/>
              <a:cs typeface="Calibri"/>
            </a:endParaRPr>
          </a:p>
          <a:p>
            <a:pPr>
              <a:spcBef>
                <a:spcPts val="0"/>
              </a:spcBef>
              <a:spcAft>
                <a:spcPts val="600"/>
              </a:spcAft>
              <a:buChar char=""/>
            </a:pPr>
            <a:r>
              <a:rPr lang="en-GB" sz="2400">
                <a:latin typeface="Arial"/>
                <a:ea typeface="Calibri"/>
                <a:cs typeface="Calibri"/>
              </a:rPr>
              <a:t>Implementing Multifactor-authentication or enhanced security.</a:t>
            </a:r>
            <a:r>
              <a:rPr lang="en-GB" sz="2400" i="1">
                <a:latin typeface="Arial"/>
                <a:ea typeface="Calibri"/>
                <a:cs typeface="Arial"/>
              </a:rPr>
              <a:t>(</a:t>
            </a:r>
            <a:r>
              <a:rPr lang="en-GB" sz="2400" i="1">
                <a:latin typeface="Arial"/>
                <a:ea typeface="Calibri"/>
                <a:cs typeface="Arial"/>
                <a:hlinkClick r:id="rId2"/>
              </a:rPr>
              <a:t>How to prevent cyber attacks in care homes - Zenzero</a:t>
            </a:r>
            <a:r>
              <a:rPr lang="en-GB" sz="2400" i="1">
                <a:latin typeface="Arial"/>
                <a:ea typeface="Calibri"/>
                <a:cs typeface="Calibri"/>
              </a:rPr>
              <a:t> ).</a:t>
            </a:r>
            <a:endParaRPr lang="en-US" sz="2400" i="1">
              <a:latin typeface="Arial"/>
              <a:ea typeface="Calibri"/>
              <a:cs typeface="Calibri"/>
            </a:endParaRPr>
          </a:p>
          <a:p>
            <a:pPr>
              <a:spcBef>
                <a:spcPts val="0"/>
              </a:spcBef>
              <a:spcAft>
                <a:spcPts val="600"/>
              </a:spcAft>
              <a:buChar char=""/>
            </a:pPr>
            <a:endParaRPr lang="en-GB" sz="2400">
              <a:latin typeface="Arial"/>
              <a:ea typeface="Calibri"/>
              <a:cs typeface="Calibri"/>
            </a:endParaRPr>
          </a:p>
          <a:p>
            <a:pPr>
              <a:spcBef>
                <a:spcPts val="0"/>
              </a:spcBef>
              <a:spcAft>
                <a:spcPts val="600"/>
              </a:spcAft>
              <a:buChar char=""/>
            </a:pPr>
            <a:r>
              <a:rPr lang="en-GB" sz="2400">
                <a:latin typeface="Arial"/>
                <a:ea typeface="Calibri"/>
                <a:cs typeface="Calibri"/>
              </a:rPr>
              <a:t>Password maybe changed as often as possible or when security breach is detected.</a:t>
            </a:r>
            <a:endParaRPr lang="en-US" sz="2400">
              <a:latin typeface="Arial"/>
              <a:ea typeface="Calibri"/>
              <a:cs typeface="Calibri"/>
            </a:endParaRPr>
          </a:p>
          <a:p>
            <a:pPr>
              <a:spcBef>
                <a:spcPts val="0"/>
              </a:spcBef>
              <a:spcAft>
                <a:spcPts val="600"/>
              </a:spcAft>
              <a:buChar char=""/>
            </a:pPr>
            <a:endParaRPr lang="en-GB" sz="2400">
              <a:latin typeface="Arial"/>
              <a:ea typeface="Calibri"/>
              <a:cs typeface="Calibri"/>
            </a:endParaRPr>
          </a:p>
          <a:p>
            <a:pPr>
              <a:spcBef>
                <a:spcPts val="0"/>
              </a:spcBef>
              <a:spcAft>
                <a:spcPts val="600"/>
              </a:spcAft>
              <a:buChar char=""/>
            </a:pPr>
            <a:r>
              <a:rPr lang="en-GB" sz="2400">
                <a:latin typeface="Arial"/>
                <a:ea typeface="Calibri"/>
                <a:cs typeface="Calibri"/>
              </a:rPr>
              <a:t>Never share login details with other staff or display password .</a:t>
            </a:r>
            <a:endParaRPr lang="en-GB" sz="2400">
              <a:latin typeface="Arial"/>
              <a:cs typeface="Arial"/>
            </a:endParaRPr>
          </a:p>
        </p:txBody>
      </p:sp>
      <p:pic>
        <p:nvPicPr>
          <p:cNvPr id="5" name="Picture 4" descr="Padlock on computer motherboard">
            <a:extLst>
              <a:ext uri="{FF2B5EF4-FFF2-40B4-BE49-F238E27FC236}">
                <a16:creationId xmlns:a16="http://schemas.microsoft.com/office/drawing/2014/main" id="{82F25423-7AB1-CF89-3C5C-C96D041F424C}"/>
              </a:ext>
            </a:extLst>
          </p:cNvPr>
          <p:cNvPicPr>
            <a:picLocks noChangeAspect="1"/>
          </p:cNvPicPr>
          <p:nvPr/>
        </p:nvPicPr>
        <p:blipFill>
          <a:blip r:embed="rId3"/>
          <a:srcRect l="10028" r="38139" b="4"/>
          <a:stretch>
            <a:fillRect/>
          </a:stretch>
        </p:blipFill>
        <p:spPr>
          <a:xfrm>
            <a:off x="8580579" y="1159722"/>
            <a:ext cx="3611422" cy="5698278"/>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5768608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CDC91-2DA3-EEB7-D85D-248E10BF3A2B}"/>
              </a:ext>
            </a:extLst>
          </p:cNvPr>
          <p:cNvSpPr>
            <a:spLocks noGrp="1"/>
          </p:cNvSpPr>
          <p:nvPr>
            <p:ph type="title"/>
          </p:nvPr>
        </p:nvSpPr>
        <p:spPr>
          <a:xfrm>
            <a:off x="838200" y="268670"/>
            <a:ext cx="10515600" cy="671902"/>
          </a:xfrm>
        </p:spPr>
        <p:txBody>
          <a:bodyPr vert="horz" lIns="91440" tIns="45720" rIns="91440" bIns="45720" rtlCol="0" anchor="ctr">
            <a:normAutofit/>
          </a:bodyPr>
          <a:lstStyle/>
          <a:p>
            <a:pPr algn="ctr"/>
            <a:r>
              <a:rPr lang="en-GB" sz="3600">
                <a:latin typeface="Arial"/>
                <a:cs typeface="Arial"/>
              </a:rPr>
              <a:t>Email Safety</a:t>
            </a:r>
            <a:endParaRPr lang="en-US" sz="3600">
              <a:latin typeface="Arial"/>
              <a:cs typeface="Arial"/>
            </a:endParaRPr>
          </a:p>
        </p:txBody>
      </p:sp>
      <p:graphicFrame>
        <p:nvGraphicFramePr>
          <p:cNvPr id="13" name="Content Placeholder 2">
            <a:extLst>
              <a:ext uri="{FF2B5EF4-FFF2-40B4-BE49-F238E27FC236}">
                <a16:creationId xmlns:a16="http://schemas.microsoft.com/office/drawing/2014/main" id="{9A093482-6C6B-6319-863A-9A5727064267}"/>
              </a:ext>
            </a:extLst>
          </p:cNvPr>
          <p:cNvGraphicFramePr>
            <a:graphicFrameLocks noGrp="1"/>
          </p:cNvGraphicFramePr>
          <p:nvPr>
            <p:ph idx="1"/>
            <p:extLst>
              <p:ext uri="{D42A27DB-BD31-4B8C-83A1-F6EECF244321}">
                <p14:modId xmlns:p14="http://schemas.microsoft.com/office/powerpoint/2010/main" val="150126436"/>
              </p:ext>
            </p:extLst>
          </p:nvPr>
        </p:nvGraphicFramePr>
        <p:xfrm>
          <a:off x="148165" y="1247127"/>
          <a:ext cx="11891990" cy="515222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624945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 name="Title 2">
            <a:extLst>
              <a:ext uri="{FF2B5EF4-FFF2-40B4-BE49-F238E27FC236}">
                <a16:creationId xmlns:a16="http://schemas.microsoft.com/office/drawing/2014/main" id="{672DF13B-9B11-4831-FA7E-387F8011D9A4}"/>
              </a:ext>
            </a:extLst>
          </p:cNvPr>
          <p:cNvSpPr>
            <a:spLocks noGrp="1"/>
          </p:cNvSpPr>
          <p:nvPr>
            <p:ph type="title"/>
          </p:nvPr>
        </p:nvSpPr>
        <p:spPr>
          <a:xfrm>
            <a:off x="2454218" y="99707"/>
            <a:ext cx="5547917" cy="679541"/>
          </a:xfrm>
        </p:spPr>
        <p:txBody>
          <a:bodyPr vert="horz" lIns="91440" tIns="45720" rIns="91440" bIns="45720" rtlCol="0" anchor="b">
            <a:normAutofit/>
          </a:bodyPr>
          <a:lstStyle/>
          <a:p>
            <a:r>
              <a:rPr lang="en-US" sz="3600" cap="all"/>
              <a:t>Safe</a:t>
            </a:r>
            <a:r>
              <a:rPr lang="en-US" sz="3600" cap="all" baseline="0"/>
              <a:t> </a:t>
            </a:r>
            <a:r>
              <a:rPr lang="en-US" sz="3600" cap="all"/>
              <a:t>document storage</a:t>
            </a:r>
            <a:endParaRPr lang="en-US" sz="3600"/>
          </a:p>
        </p:txBody>
      </p:sp>
      <p:sp>
        <p:nvSpPr>
          <p:cNvPr id="6" name="Text Placeholder 5">
            <a:extLst>
              <a:ext uri="{FF2B5EF4-FFF2-40B4-BE49-F238E27FC236}">
                <a16:creationId xmlns:a16="http://schemas.microsoft.com/office/drawing/2014/main" id="{E186D20F-9306-86BA-4EB9-205802A45027}"/>
              </a:ext>
            </a:extLst>
          </p:cNvPr>
          <p:cNvSpPr>
            <a:spLocks noGrp="1"/>
          </p:cNvSpPr>
          <p:nvPr>
            <p:ph type="body" sz="half" idx="2"/>
          </p:nvPr>
        </p:nvSpPr>
        <p:spPr>
          <a:xfrm>
            <a:off x="473031" y="5067586"/>
            <a:ext cx="1750368" cy="617537"/>
          </a:xfrm>
        </p:spPr>
        <p:txBody>
          <a:bodyPr vert="horz" lIns="91440" tIns="45720" rIns="91440" bIns="45720" rtlCol="0" anchor="t">
            <a:normAutofit/>
          </a:bodyPr>
          <a:lstStyle/>
          <a:p>
            <a:r>
              <a:rPr lang="en-US" sz="2400"/>
              <a:t>Bing.(n.d.)</a:t>
            </a:r>
          </a:p>
        </p:txBody>
      </p:sp>
      <p:sp>
        <p:nvSpPr>
          <p:cNvPr id="13" name="Freeform: Shape 12">
            <a:extLst>
              <a:ext uri="{FF2B5EF4-FFF2-40B4-BE49-F238E27FC236}">
                <a16:creationId xmlns:a16="http://schemas.microsoft.com/office/drawing/2014/main" id="{18D32C3D-8F76-4E99-BE56-0836CC38C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84938"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70766076-46F5-42D5-A773-2B3BEF2B8B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25575"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2" name="Picture 1" descr="A cloud shaped file cabinet with files in it&#10;&#10;AI-generated content may be incorrect.">
            <a:extLst>
              <a:ext uri="{FF2B5EF4-FFF2-40B4-BE49-F238E27FC236}">
                <a16:creationId xmlns:a16="http://schemas.microsoft.com/office/drawing/2014/main" id="{A3511798-D9F1-B804-C705-9EF03B8D5DDD}"/>
              </a:ext>
            </a:extLst>
          </p:cNvPr>
          <p:cNvPicPr>
            <a:picLocks noChangeAspect="1"/>
          </p:cNvPicPr>
          <p:nvPr/>
        </p:nvPicPr>
        <p:blipFill>
          <a:blip r:embed="rId2"/>
          <a:srcRect l="424" t="11970" r="-212" b="-6061"/>
          <a:stretch>
            <a:fillRect/>
          </a:stretch>
        </p:blipFill>
        <p:spPr>
          <a:xfrm>
            <a:off x="274579" y="883487"/>
            <a:ext cx="2776508" cy="4182826"/>
          </a:xfrm>
          <a:custGeom>
            <a:avLst/>
            <a:gdLst/>
            <a:ahLst/>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p:spPr>
      </p:pic>
      <p:sp>
        <p:nvSpPr>
          <p:cNvPr id="17" name="Freeform: Shape 16">
            <a:extLst>
              <a:ext uri="{FF2B5EF4-FFF2-40B4-BE49-F238E27FC236}">
                <a16:creationId xmlns:a16="http://schemas.microsoft.com/office/drawing/2014/main" id="{CB7B90D9-1EC2-4A12-B24A-342C1BCA2F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59072" y="0"/>
            <a:ext cx="2845372" cy="6858000"/>
          </a:xfrm>
          <a:custGeom>
            <a:avLst/>
            <a:gdLst>
              <a:gd name="connsiteX0" fmla="*/ 939908 w 2845372"/>
              <a:gd name="connsiteY0" fmla="*/ 0 h 6858000"/>
              <a:gd name="connsiteX1" fmla="*/ 1222349 w 2845372"/>
              <a:gd name="connsiteY1" fmla="*/ 0 h 6858000"/>
              <a:gd name="connsiteX2" fmla="*/ 1244473 w 2845372"/>
              <a:gd name="connsiteY2" fmla="*/ 14997 h 6858000"/>
              <a:gd name="connsiteX3" fmla="*/ 2845372 w 2845372"/>
              <a:gd name="connsiteY3" fmla="*/ 3621656 h 6858000"/>
              <a:gd name="connsiteX4" fmla="*/ 971022 w 2845372"/>
              <a:gd name="connsiteY4" fmla="*/ 6374814 h 6858000"/>
              <a:gd name="connsiteX5" fmla="*/ 454374 w 2845372"/>
              <a:gd name="connsiteY5" fmla="*/ 6780599 h 6858000"/>
              <a:gd name="connsiteX6" fmla="*/ 342618 w 2845372"/>
              <a:gd name="connsiteY6" fmla="*/ 6858000 h 6858000"/>
              <a:gd name="connsiteX7" fmla="*/ 129116 w 2845372"/>
              <a:gd name="connsiteY7" fmla="*/ 6858000 h 6858000"/>
              <a:gd name="connsiteX8" fmla="*/ 0 w 2845372"/>
              <a:gd name="connsiteY8" fmla="*/ 6858000 h 6858000"/>
              <a:gd name="connsiteX9" fmla="*/ 119401 w 2845372"/>
              <a:gd name="connsiteY9" fmla="*/ 6780599 h 6858000"/>
              <a:gd name="connsiteX10" fmla="*/ 671389 w 2845372"/>
              <a:gd name="connsiteY10" fmla="*/ 6374814 h 6858000"/>
              <a:gd name="connsiteX11" fmla="*/ 2673952 w 2845372"/>
              <a:gd name="connsiteY11" fmla="*/ 3621656 h 6858000"/>
              <a:gd name="connsiteX12" fmla="*/ 963545 w 2845372"/>
              <a:gd name="connsiteY12"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845372" h="6858000">
                <a:moveTo>
                  <a:pt x="939908" y="0"/>
                </a:moveTo>
                <a:lnTo>
                  <a:pt x="1222349" y="0"/>
                </a:lnTo>
                <a:lnTo>
                  <a:pt x="1244473" y="14997"/>
                </a:lnTo>
                <a:cubicBezTo>
                  <a:pt x="2271636" y="754641"/>
                  <a:pt x="2845372" y="2093192"/>
                  <a:pt x="2845372" y="3621656"/>
                </a:cubicBezTo>
                <a:cubicBezTo>
                  <a:pt x="2845372" y="4969131"/>
                  <a:pt x="1916647" y="5602839"/>
                  <a:pt x="971022" y="6374814"/>
                </a:cubicBezTo>
                <a:cubicBezTo>
                  <a:pt x="798819" y="6515397"/>
                  <a:pt x="628192" y="6653108"/>
                  <a:pt x="454374" y="6780599"/>
                </a:cubicBezTo>
                <a:lnTo>
                  <a:pt x="342618" y="6858000"/>
                </a:lnTo>
                <a:lnTo>
                  <a:pt x="129116" y="6858000"/>
                </a:lnTo>
                <a:lnTo>
                  <a:pt x="0" y="6858000"/>
                </a:lnTo>
                <a:lnTo>
                  <a:pt x="119401" y="6780599"/>
                </a:lnTo>
                <a:cubicBezTo>
                  <a:pt x="305108" y="6653108"/>
                  <a:pt x="487407" y="6515397"/>
                  <a:pt x="671389" y="6374814"/>
                </a:cubicBezTo>
                <a:cubicBezTo>
                  <a:pt x="1681699" y="5602839"/>
                  <a:pt x="2673952" y="4969131"/>
                  <a:pt x="2673952" y="3621656"/>
                </a:cubicBezTo>
                <a:cubicBezTo>
                  <a:pt x="2673952" y="2093192"/>
                  <a:pt x="2060970" y="754641"/>
                  <a:pt x="963545" y="14997"/>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9F61E8D3-A3EE-FF27-F9E4-E1827213BE84}"/>
              </a:ext>
            </a:extLst>
          </p:cNvPr>
          <p:cNvSpPr txBox="1"/>
          <p:nvPr/>
        </p:nvSpPr>
        <p:spPr>
          <a:xfrm>
            <a:off x="4343931" y="1030443"/>
            <a:ext cx="6842225" cy="66171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sz="2400">
                <a:latin typeface="Arial"/>
                <a:cs typeface="Arial"/>
              </a:rPr>
              <a:t>Staff should be trained on the importance of cybersecurity best practices.(</a:t>
            </a:r>
            <a:r>
              <a:rPr lang="en-GB" sz="2000" i="1">
                <a:latin typeface="Arial"/>
                <a:cs typeface="Arial"/>
                <a:hlinkClick r:id="rId3"/>
              </a:rPr>
              <a:t>How to prevent cyber attacks in care homes - Zenzero</a:t>
            </a:r>
            <a:r>
              <a:rPr lang="en-GB" sz="2000" i="1">
                <a:latin typeface="Arial"/>
                <a:cs typeface="Arial"/>
              </a:rPr>
              <a:t>)</a:t>
            </a:r>
            <a:endParaRPr lang="en-US" sz="2000" i="1">
              <a:latin typeface="Arial"/>
              <a:cs typeface="Arial"/>
            </a:endParaRPr>
          </a:p>
          <a:p>
            <a:pPr algn="just"/>
            <a:endParaRPr lang="en-GB" sz="2400" i="1">
              <a:latin typeface="Arial"/>
              <a:cs typeface="Arial"/>
            </a:endParaRPr>
          </a:p>
          <a:p>
            <a:pPr marL="285750" indent="-285750">
              <a:buFont typeface="Wingdings,Sans-Serif"/>
              <a:buChar char="Ø"/>
            </a:pPr>
            <a:r>
              <a:rPr lang="en-GB" sz="2400">
                <a:latin typeface="Arial"/>
                <a:cs typeface="Arial"/>
              </a:rPr>
              <a:t>Every devices should be identified </a:t>
            </a:r>
            <a:r>
              <a:rPr lang="en-GB" sz="2400" err="1">
                <a:latin typeface="Arial"/>
                <a:cs typeface="Arial"/>
              </a:rPr>
              <a:t>inorder</a:t>
            </a:r>
            <a:r>
              <a:rPr lang="en-GB" sz="2400">
                <a:latin typeface="Arial"/>
                <a:cs typeface="Arial"/>
              </a:rPr>
              <a:t> to be protected. (</a:t>
            </a:r>
            <a:r>
              <a:rPr lang="en-GB" sz="2400" i="1" err="1">
                <a:latin typeface="Arial"/>
                <a:cs typeface="Arial"/>
              </a:rPr>
              <a:t>Winkor</a:t>
            </a:r>
            <a:r>
              <a:rPr lang="en-GB" sz="2400" i="1">
                <a:latin typeface="Arial"/>
                <a:cs typeface="Arial"/>
              </a:rPr>
              <a:t> Munk,C.2025</a:t>
            </a:r>
            <a:r>
              <a:rPr lang="en-GB" sz="2400">
                <a:latin typeface="Arial"/>
                <a:cs typeface="Arial"/>
              </a:rPr>
              <a:t>).</a:t>
            </a:r>
          </a:p>
          <a:p>
            <a:endParaRPr lang="en-GB" sz="2400">
              <a:latin typeface="Arial"/>
              <a:cs typeface="Arial"/>
            </a:endParaRPr>
          </a:p>
          <a:p>
            <a:pPr marL="285750" indent="-285750">
              <a:buFont typeface="Wingdings"/>
              <a:buChar char="Ø"/>
            </a:pPr>
            <a:r>
              <a:rPr lang="en-GB" sz="2400">
                <a:latin typeface="Arial"/>
                <a:cs typeface="Arial"/>
              </a:rPr>
              <a:t>Ensure regular risk assessment. </a:t>
            </a:r>
            <a:r>
              <a:rPr lang="en-GB" sz="2400" i="1">
                <a:latin typeface="Arial"/>
                <a:cs typeface="Arial"/>
              </a:rPr>
              <a:t>(</a:t>
            </a:r>
            <a:r>
              <a:rPr lang="en-GB" sz="2400" i="1" err="1">
                <a:latin typeface="Arial"/>
                <a:cs typeface="Arial"/>
              </a:rPr>
              <a:t>Winkor</a:t>
            </a:r>
            <a:r>
              <a:rPr lang="en-GB" sz="2400" i="1">
                <a:latin typeface="Arial"/>
                <a:cs typeface="Arial"/>
              </a:rPr>
              <a:t> Munk,C.2025).</a:t>
            </a:r>
          </a:p>
          <a:p>
            <a:endParaRPr lang="en-GB" sz="2400">
              <a:latin typeface="Arial"/>
              <a:cs typeface="Arial"/>
            </a:endParaRPr>
          </a:p>
          <a:p>
            <a:pPr marL="285750" indent="-285750">
              <a:buFont typeface="Wingdings"/>
              <a:buChar char="Ø"/>
            </a:pPr>
            <a:r>
              <a:rPr lang="en-GB" sz="2400">
                <a:latin typeface="Arial"/>
                <a:cs typeface="Arial"/>
              </a:rPr>
              <a:t>The manager should ensure only authorised staff have access to specific folders or systems.</a:t>
            </a:r>
          </a:p>
          <a:p>
            <a:pPr marL="285750" indent="-285750">
              <a:buFont typeface="Wingdings"/>
              <a:buChar char="Ø"/>
            </a:pPr>
            <a:endParaRPr lang="en-GB" sz="2400">
              <a:latin typeface="Arial"/>
              <a:cs typeface="Arial"/>
            </a:endParaRPr>
          </a:p>
          <a:p>
            <a:pPr marL="285750" indent="-285750">
              <a:buFont typeface="Wingdings"/>
              <a:buChar char="Ø"/>
            </a:pPr>
            <a:r>
              <a:rPr lang="en-GB" sz="2400">
                <a:latin typeface="Arial"/>
                <a:cs typeface="Arial"/>
              </a:rPr>
              <a:t>Regular backup of all sensitive documents and data.</a:t>
            </a:r>
          </a:p>
          <a:p>
            <a:pPr marL="285750" indent="-285750">
              <a:buFont typeface="Wingdings"/>
              <a:buChar char="Ø"/>
            </a:pPr>
            <a:endParaRPr lang="en-GB" sz="2400">
              <a:latin typeface="Arial"/>
              <a:cs typeface="Arial"/>
            </a:endParaRPr>
          </a:p>
          <a:p>
            <a:endParaRPr lang="en-GB" sz="2400">
              <a:latin typeface="Arial"/>
              <a:cs typeface="Arial"/>
            </a:endParaRPr>
          </a:p>
        </p:txBody>
      </p:sp>
    </p:spTree>
    <p:extLst>
      <p:ext uri="{BB962C8B-B14F-4D97-AF65-F5344CB8AC3E}">
        <p14:creationId xmlns:p14="http://schemas.microsoft.com/office/powerpoint/2010/main" val="25410685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7015F6-2EE7-5896-93BA-73C5707B399A}"/>
              </a:ext>
            </a:extLst>
          </p:cNvPr>
          <p:cNvSpPr>
            <a:spLocks noGrp="1"/>
          </p:cNvSpPr>
          <p:nvPr>
            <p:ph type="title"/>
          </p:nvPr>
        </p:nvSpPr>
        <p:spPr>
          <a:xfrm>
            <a:off x="804672" y="802955"/>
            <a:ext cx="4977976" cy="1454051"/>
          </a:xfrm>
        </p:spPr>
        <p:txBody>
          <a:bodyPr vert="horz" lIns="91440" tIns="45720" rIns="91440" bIns="45720" rtlCol="0" anchor="ctr">
            <a:normAutofit/>
          </a:bodyPr>
          <a:lstStyle/>
          <a:p>
            <a:r>
              <a:rPr lang="en-US" sz="3600" kern="1200">
                <a:solidFill>
                  <a:schemeClr val="tx2"/>
                </a:solidFill>
                <a:latin typeface="Arial"/>
                <a:cs typeface="Arial"/>
              </a:rPr>
              <a:t>Maintaining Patients' Confidentiality</a:t>
            </a:r>
          </a:p>
        </p:txBody>
      </p:sp>
      <p:sp>
        <p:nvSpPr>
          <p:cNvPr id="3" name="TextBox 2">
            <a:extLst>
              <a:ext uri="{FF2B5EF4-FFF2-40B4-BE49-F238E27FC236}">
                <a16:creationId xmlns:a16="http://schemas.microsoft.com/office/drawing/2014/main" id="{1D72273C-4436-79B2-5C26-877030121F07}"/>
              </a:ext>
            </a:extLst>
          </p:cNvPr>
          <p:cNvSpPr txBox="1"/>
          <p:nvPr/>
        </p:nvSpPr>
        <p:spPr>
          <a:xfrm>
            <a:off x="401901" y="2247511"/>
            <a:ext cx="4977578" cy="363928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342900" indent="-228600">
              <a:lnSpc>
                <a:spcPct val="90000"/>
              </a:lnSpc>
              <a:spcAft>
                <a:spcPts val="600"/>
              </a:spcAft>
              <a:buFont typeface="Arial" panose="020B0604020202020204" pitchFamily="34" charset="0"/>
              <a:buChar char="•"/>
            </a:pPr>
            <a:r>
              <a:rPr lang="en-US" sz="2400">
                <a:solidFill>
                  <a:schemeClr val="tx2"/>
                </a:solidFill>
                <a:latin typeface="Arial"/>
                <a:cs typeface="Arial"/>
              </a:rPr>
              <a:t>The General Data Protection Regulation and Data Protection Act 2018 is imperative as they provide principles on how patient's information should be handled, and such principles must be followed to the latter.</a:t>
            </a:r>
            <a:r>
              <a:rPr lang="en-US" sz="2400">
                <a:solidFill>
                  <a:schemeClr val="tx2"/>
                </a:solidFill>
                <a:latin typeface="Arial"/>
                <a:ea typeface="+mn-lt"/>
                <a:cs typeface="Arial"/>
              </a:rPr>
              <a:t> </a:t>
            </a:r>
            <a:r>
              <a:rPr lang="en-US" sz="2400" i="1">
                <a:solidFill>
                  <a:schemeClr val="tx2"/>
                </a:solidFill>
                <a:latin typeface="Arial"/>
                <a:ea typeface="+mn-lt"/>
                <a:cs typeface="Arial"/>
              </a:rPr>
              <a:t>(</a:t>
            </a:r>
            <a:r>
              <a:rPr lang="en-US" sz="2400" i="1">
                <a:solidFill>
                  <a:schemeClr val="tx2"/>
                </a:solidFill>
                <a:latin typeface="Arial"/>
                <a:ea typeface="+mn-lt"/>
                <a:cs typeface="+mn-lt"/>
              </a:rPr>
              <a:t>https://www.gov.uk/data-protection).</a:t>
            </a:r>
            <a:endParaRPr lang="en-US" sz="2400" i="1">
              <a:solidFill>
                <a:schemeClr val="tx2"/>
              </a:solidFill>
              <a:latin typeface="Arial"/>
              <a:cs typeface="Arial"/>
            </a:endParaRPr>
          </a:p>
        </p:txBody>
      </p:sp>
      <p:grpSp>
        <p:nvGrpSpPr>
          <p:cNvPr id="20" name="Group 19">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6" name="Freeform: Shape 15">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extBox 3">
            <a:extLst>
              <a:ext uri="{FF2B5EF4-FFF2-40B4-BE49-F238E27FC236}">
                <a16:creationId xmlns:a16="http://schemas.microsoft.com/office/drawing/2014/main" id="{671E278A-4958-0530-10A7-272A6D5D1FDB}"/>
              </a:ext>
            </a:extLst>
          </p:cNvPr>
          <p:cNvSpPr txBox="1"/>
          <p:nvPr/>
        </p:nvSpPr>
        <p:spPr>
          <a:xfrm>
            <a:off x="5790142" y="303210"/>
            <a:ext cx="5399034" cy="66048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spcBef>
                <a:spcPct val="20000"/>
              </a:spcBef>
              <a:spcAft>
                <a:spcPts val="600"/>
              </a:spcAft>
              <a:buFont typeface="Wingdings"/>
              <a:buChar char="Ø"/>
            </a:pPr>
            <a:r>
              <a:rPr lang="en-GB" sz="2400">
                <a:latin typeface="Arial"/>
                <a:cs typeface="Arial"/>
              </a:rPr>
              <a:t>Patients must be informed about how their information is being used.(</a:t>
            </a:r>
            <a:r>
              <a:rPr lang="en-GB" sz="2400" i="1">
                <a:latin typeface="Arial"/>
                <a:ea typeface="+mn-lt"/>
                <a:cs typeface="+mn-lt"/>
              </a:rPr>
              <a:t>https://www.gov.uk/data</a:t>
            </a:r>
            <a:r>
              <a:rPr lang="en-GB" sz="2400">
                <a:latin typeface="Arial"/>
                <a:ea typeface="+mn-lt"/>
                <a:cs typeface="+mn-lt"/>
              </a:rPr>
              <a:t>-protection</a:t>
            </a:r>
            <a:r>
              <a:rPr lang="en-GB" sz="2400">
                <a:latin typeface="Arial"/>
                <a:cs typeface="Arial"/>
              </a:rPr>
              <a:t>).  </a:t>
            </a:r>
            <a:endParaRPr lang="en-US"/>
          </a:p>
          <a:p>
            <a:pPr marL="342900" indent="-342900">
              <a:spcBef>
                <a:spcPct val="20000"/>
              </a:spcBef>
              <a:spcAft>
                <a:spcPts val="600"/>
              </a:spcAft>
              <a:buFont typeface="Wingdings"/>
              <a:buChar char="Ø"/>
            </a:pPr>
            <a:r>
              <a:rPr lang="en-GB" sz="2400">
                <a:latin typeface="Arial"/>
                <a:cs typeface="Arial"/>
              </a:rPr>
              <a:t>Staff can only access records if needed for your role.</a:t>
            </a:r>
            <a:endParaRPr lang="en-US" sz="2400">
              <a:latin typeface="Arial"/>
              <a:cs typeface="Arial"/>
            </a:endParaRPr>
          </a:p>
          <a:p>
            <a:pPr marL="342900" indent="-342900">
              <a:spcBef>
                <a:spcPct val="20000"/>
              </a:spcBef>
              <a:spcAft>
                <a:spcPts val="600"/>
              </a:spcAft>
              <a:buFont typeface="Wingdings"/>
              <a:buChar char="Ø"/>
            </a:pPr>
            <a:r>
              <a:rPr lang="en-GB" sz="2400">
                <a:latin typeface="Arial"/>
                <a:cs typeface="Arial"/>
              </a:rPr>
              <a:t>Staff should not discuss patient's personal details in public or social media.</a:t>
            </a:r>
            <a:endParaRPr lang="en-US" sz="2400">
              <a:latin typeface="Arial"/>
              <a:cs typeface="Arial"/>
            </a:endParaRPr>
          </a:p>
          <a:p>
            <a:pPr marL="342900" indent="-342900">
              <a:spcBef>
                <a:spcPct val="20000"/>
              </a:spcBef>
              <a:spcAft>
                <a:spcPts val="600"/>
              </a:spcAft>
              <a:buFont typeface="Wingdings"/>
              <a:buChar char="Ø"/>
            </a:pPr>
            <a:r>
              <a:rPr lang="en-GB" sz="2400">
                <a:latin typeface="Arial"/>
                <a:cs typeface="Arial"/>
              </a:rPr>
              <a:t>Shred printed materials containing patient's data.</a:t>
            </a:r>
            <a:endParaRPr lang="en-US" sz="2400">
              <a:latin typeface="Arial"/>
              <a:cs typeface="Arial"/>
            </a:endParaRPr>
          </a:p>
          <a:p>
            <a:pPr marL="342900" indent="-342900">
              <a:spcBef>
                <a:spcPct val="20000"/>
              </a:spcBef>
              <a:spcAft>
                <a:spcPts val="600"/>
              </a:spcAft>
              <a:buFont typeface="Wingdings"/>
              <a:buChar char="Ø"/>
            </a:pPr>
            <a:r>
              <a:rPr lang="en-GB" sz="2400">
                <a:latin typeface="Arial"/>
                <a:cs typeface="Arial"/>
              </a:rPr>
              <a:t>Patient's data should be handled in a way that is adequate, relevant and limited to what is necessary.</a:t>
            </a:r>
            <a:r>
              <a:rPr lang="en-GB" sz="2400">
                <a:latin typeface="Arial"/>
                <a:ea typeface="+mn-lt"/>
                <a:cs typeface="Arial"/>
              </a:rPr>
              <a:t> (</a:t>
            </a:r>
            <a:r>
              <a:rPr lang="en-GB" sz="2400" i="1">
                <a:latin typeface="Arial"/>
                <a:ea typeface="+mn-lt"/>
                <a:cs typeface="+mn-lt"/>
              </a:rPr>
              <a:t>https://www.gov.uk/data-protection).</a:t>
            </a:r>
          </a:p>
        </p:txBody>
      </p:sp>
    </p:spTree>
    <p:extLst>
      <p:ext uri="{BB962C8B-B14F-4D97-AF65-F5344CB8AC3E}">
        <p14:creationId xmlns:p14="http://schemas.microsoft.com/office/powerpoint/2010/main" val="15908729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6FDBCC-A321-43CF-E042-16D9A89C148E}"/>
              </a:ext>
            </a:extLst>
          </p:cNvPr>
          <p:cNvSpPr>
            <a:spLocks noGrp="1"/>
          </p:cNvSpPr>
          <p:nvPr>
            <p:ph type="title"/>
          </p:nvPr>
        </p:nvSpPr>
        <p:spPr>
          <a:xfrm>
            <a:off x="3046896" y="-308527"/>
            <a:ext cx="8306904" cy="1579562"/>
          </a:xfrm>
        </p:spPr>
        <p:txBody>
          <a:bodyPr>
            <a:normAutofit/>
          </a:bodyPr>
          <a:lstStyle/>
          <a:p>
            <a:pPr algn="just"/>
            <a:r>
              <a:rPr lang="en-GB" sz="3600" i="1"/>
              <a:t>References</a:t>
            </a:r>
          </a:p>
        </p:txBody>
      </p:sp>
      <p:sp>
        <p:nvSpPr>
          <p:cNvPr id="3" name="Content Placeholder 2">
            <a:extLst>
              <a:ext uri="{FF2B5EF4-FFF2-40B4-BE49-F238E27FC236}">
                <a16:creationId xmlns:a16="http://schemas.microsoft.com/office/drawing/2014/main" id="{58CBBF0B-A0B3-92A9-7376-A8322E421EF0}"/>
              </a:ext>
            </a:extLst>
          </p:cNvPr>
          <p:cNvSpPr>
            <a:spLocks noGrp="1"/>
          </p:cNvSpPr>
          <p:nvPr>
            <p:ph idx="1"/>
          </p:nvPr>
        </p:nvSpPr>
        <p:spPr>
          <a:xfrm>
            <a:off x="724432" y="923243"/>
            <a:ext cx="10629368" cy="5819777"/>
          </a:xfrm>
        </p:spPr>
        <p:txBody>
          <a:bodyPr vert="horz" lIns="91440" tIns="45720" rIns="91440" bIns="45720" rtlCol="0" anchor="t">
            <a:noAutofit/>
          </a:bodyPr>
          <a:lstStyle/>
          <a:p>
            <a:pPr>
              <a:buFont typeface="Arial"/>
              <a:buChar char="•"/>
            </a:pPr>
            <a:r>
              <a:rPr lang="en-GB" sz="1600">
                <a:latin typeface="Arial"/>
                <a:cs typeface="Times New Roman"/>
              </a:rPr>
              <a:t>Bing (n.d.) </a:t>
            </a:r>
            <a:r>
              <a:rPr lang="en-GB" sz="1600" i="1">
                <a:latin typeface="Arial"/>
                <a:cs typeface="Times New Roman"/>
              </a:rPr>
              <a:t>MS Teams Picture, (Accessed 10th October 2025).</a:t>
            </a:r>
          </a:p>
          <a:p>
            <a:pPr>
              <a:buFont typeface="Arial"/>
              <a:buChar char="•"/>
            </a:pPr>
            <a:r>
              <a:rPr lang="en-GB" sz="1600">
                <a:latin typeface="Arial"/>
                <a:cs typeface="Times New Roman"/>
              </a:rPr>
              <a:t>Bing (n.d.) </a:t>
            </a:r>
            <a:r>
              <a:rPr lang="en-GB" sz="1600" i="1">
                <a:latin typeface="Arial"/>
                <a:cs typeface="Times New Roman"/>
              </a:rPr>
              <a:t>Picture of a Blue Safe.(Accessed 30th September).</a:t>
            </a:r>
            <a:endParaRPr lang="en-GB" sz="1600"/>
          </a:p>
          <a:p>
            <a:pPr>
              <a:buFont typeface="Arial"/>
              <a:buChar char="•"/>
            </a:pPr>
            <a:r>
              <a:rPr lang="en-GB" sz="1600">
                <a:latin typeface="Arial"/>
                <a:cs typeface="Times New Roman"/>
              </a:rPr>
              <a:t>Bing (n.d.) </a:t>
            </a:r>
            <a:r>
              <a:rPr lang="en-GB" sz="1600" i="1">
                <a:latin typeface="Arial"/>
                <a:cs typeface="Times New Roman"/>
              </a:rPr>
              <a:t>Microsoft Word Picture (Accessed 10 October 2025).</a:t>
            </a:r>
          </a:p>
          <a:p>
            <a:pPr>
              <a:buFont typeface="Arial"/>
              <a:buChar char="•"/>
            </a:pPr>
            <a:r>
              <a:rPr lang="en-GB" sz="1600" err="1">
                <a:latin typeface="Arial"/>
                <a:cs typeface="Times New Roman"/>
              </a:rPr>
              <a:t>Cheryl,W.M</a:t>
            </a:r>
            <a:r>
              <a:rPr lang="en-GB" sz="1600">
                <a:latin typeface="Arial"/>
                <a:cs typeface="Times New Roman"/>
              </a:rPr>
              <a:t>.(2025).</a:t>
            </a:r>
            <a:r>
              <a:rPr lang="en-GB" sz="1600" i="1">
                <a:latin typeface="Arial"/>
                <a:cs typeface="Times New Roman"/>
              </a:rPr>
              <a:t> Hackers Target Elderly Care Homes; with thin budgets and troves of data for identifying thieves, rehabs, hospices and other facilities are vulnerable. WSJ Pro. Cyber Security.</a:t>
            </a:r>
          </a:p>
          <a:p>
            <a:pPr>
              <a:buFont typeface="Arial"/>
              <a:buChar char="•"/>
            </a:pPr>
            <a:r>
              <a:rPr lang="en-GB" sz="1600">
                <a:latin typeface="Arial"/>
                <a:cs typeface="Times New Roman"/>
              </a:rPr>
              <a:t>Davis, J. (2021) </a:t>
            </a:r>
            <a:r>
              <a:rPr lang="en-GB" sz="1600" i="1">
                <a:latin typeface="Arial"/>
                <a:cs typeface="Times New Roman"/>
              </a:rPr>
              <a:t>Collaborative tools in health and social care: A digital transformation perspective</a:t>
            </a:r>
            <a:r>
              <a:rPr lang="en-GB" sz="1600">
                <a:latin typeface="Arial"/>
                <a:cs typeface="Times New Roman"/>
              </a:rPr>
              <a:t>. </a:t>
            </a:r>
            <a:r>
              <a:rPr lang="en-GB" sz="1600" i="1">
                <a:latin typeface="Arial"/>
                <a:cs typeface="Times New Roman"/>
              </a:rPr>
              <a:t>London: Routledge.</a:t>
            </a:r>
            <a:endParaRPr lang="en-GB" sz="1600" i="1">
              <a:latin typeface="Arial"/>
              <a:ea typeface="+mn-lt"/>
              <a:cs typeface="Times New Roman"/>
            </a:endParaRPr>
          </a:p>
          <a:p>
            <a:pPr>
              <a:buFont typeface="Arial"/>
              <a:buChar char="•"/>
            </a:pPr>
            <a:r>
              <a:rPr lang="en-GB" sz="1600" i="1">
                <a:latin typeface="Arial"/>
                <a:ea typeface="+mn-lt"/>
                <a:cs typeface="Times New Roman"/>
              </a:rPr>
              <a:t>Information Commissioner's Office, </a:t>
            </a:r>
            <a:r>
              <a:rPr lang="en-GB" sz="1600">
                <a:latin typeface="Arial"/>
                <a:ea typeface="+mn-lt"/>
                <a:cs typeface="Arial"/>
                <a:hlinkClick r:id="rId2"/>
              </a:rPr>
              <a:t>https://www.gov.uk/data-protection</a:t>
            </a:r>
            <a:r>
              <a:rPr lang="en-GB" sz="1600">
                <a:latin typeface="Arial"/>
                <a:ea typeface="+mn-lt"/>
                <a:cs typeface="Arial"/>
              </a:rPr>
              <a:t>, </a:t>
            </a:r>
            <a:r>
              <a:rPr lang="en-GB" sz="1600" i="1" err="1">
                <a:latin typeface="Arial"/>
                <a:ea typeface="+mn-lt"/>
                <a:cs typeface="Arial"/>
              </a:rPr>
              <a:t>Accesssed</a:t>
            </a:r>
            <a:r>
              <a:rPr lang="en-GB" sz="1600" i="1">
                <a:latin typeface="Arial"/>
                <a:ea typeface="+mn-lt"/>
                <a:cs typeface="Arial"/>
              </a:rPr>
              <a:t>: 30th September 2025.</a:t>
            </a:r>
            <a:endParaRPr lang="en-GB" sz="1600" i="1">
              <a:latin typeface="Arial"/>
              <a:ea typeface="+mn-lt"/>
              <a:cs typeface="Times New Roman"/>
            </a:endParaRPr>
          </a:p>
          <a:p>
            <a:pPr>
              <a:buFont typeface="Arial"/>
              <a:buChar char="•"/>
            </a:pPr>
            <a:r>
              <a:rPr lang="en-GB" sz="1600">
                <a:latin typeface="Arial"/>
                <a:cs typeface="Times New Roman"/>
              </a:rPr>
              <a:t>Information Commissioner’s Office (ICO). (2023) </a:t>
            </a:r>
            <a:r>
              <a:rPr lang="en-GB" sz="1600" i="1">
                <a:latin typeface="Arial"/>
                <a:cs typeface="Times New Roman"/>
              </a:rPr>
              <a:t>Guide to the UK General Data Protection Regulation (UK GDPR)</a:t>
            </a:r>
            <a:r>
              <a:rPr lang="en-GB" sz="1600">
                <a:latin typeface="Arial"/>
                <a:cs typeface="Times New Roman"/>
              </a:rPr>
              <a:t>. Available at: </a:t>
            </a:r>
            <a:r>
              <a:rPr lang="en-GB" sz="1600">
                <a:latin typeface="Arial"/>
                <a:cs typeface="Times New Roman"/>
                <a:hlinkClick r:id="rId3"/>
              </a:rPr>
              <a:t>https://ico.org.uk</a:t>
            </a:r>
            <a:r>
              <a:rPr lang="en-GB" sz="1600">
                <a:latin typeface="Arial"/>
                <a:cs typeface="Times New Roman"/>
              </a:rPr>
              <a:t> (Accessed: 29 September 2025).</a:t>
            </a:r>
            <a:endParaRPr lang="en-US" sz="1600">
              <a:latin typeface="Arial"/>
              <a:cs typeface="Times New Roman"/>
            </a:endParaRPr>
          </a:p>
          <a:p>
            <a:pPr>
              <a:buFont typeface="Arial"/>
              <a:buChar char="•"/>
            </a:pPr>
            <a:r>
              <a:rPr lang="en-GB" sz="1600">
                <a:latin typeface="Arial"/>
                <a:cs typeface="Arial"/>
                <a:hlinkClick r:id="rId4"/>
              </a:rPr>
              <a:t>How to prevent cyber attacks in care homes - Zenzero</a:t>
            </a:r>
            <a:r>
              <a:rPr lang="en-GB" sz="1600">
                <a:latin typeface="Arial"/>
                <a:cs typeface="Arial"/>
              </a:rPr>
              <a:t>, </a:t>
            </a:r>
            <a:r>
              <a:rPr lang="en-GB" sz="1600" i="1">
                <a:latin typeface="Arial"/>
                <a:cs typeface="Arial"/>
              </a:rPr>
              <a:t>Accessed: 30th September 2025.</a:t>
            </a:r>
            <a:endParaRPr lang="en-US" sz="1600">
              <a:latin typeface="Arial"/>
              <a:cs typeface="Times New Roman"/>
            </a:endParaRPr>
          </a:p>
          <a:p>
            <a:pPr>
              <a:buFont typeface="Arial"/>
              <a:buChar char="•"/>
            </a:pPr>
            <a:r>
              <a:rPr lang="en-GB" sz="1600">
                <a:latin typeface="Arial"/>
                <a:cs typeface="Times New Roman"/>
              </a:rPr>
              <a:t>Kumar, R. and Bansal, V. (2020) ‘</a:t>
            </a:r>
            <a:r>
              <a:rPr lang="en-GB" sz="1600" i="1">
                <a:latin typeface="Arial"/>
                <a:cs typeface="Times New Roman"/>
              </a:rPr>
              <a:t>Efficiency of digital tools in healthcare documentation’, Journal of Health Informatics, 12(3), pp. 45–58.</a:t>
            </a:r>
            <a:endParaRPr lang="en-US" sz="1600" i="1">
              <a:latin typeface="Arial"/>
              <a:cs typeface="Times New Roman"/>
            </a:endParaRPr>
          </a:p>
          <a:p>
            <a:pPr>
              <a:buFont typeface="Arial"/>
              <a:buChar char="•"/>
            </a:pPr>
            <a:r>
              <a:rPr lang="en-GB" sz="1600">
                <a:latin typeface="Arial"/>
                <a:cs typeface="Times New Roman"/>
              </a:rPr>
              <a:t>Laudon, K.C. and Laudon, J.P. (2022) </a:t>
            </a:r>
            <a:r>
              <a:rPr lang="en-GB" sz="1600" i="1">
                <a:latin typeface="Arial"/>
                <a:cs typeface="Times New Roman"/>
              </a:rPr>
              <a:t>Management information systems: Managing the digital firm</a:t>
            </a:r>
            <a:r>
              <a:rPr lang="en-GB" sz="1600">
                <a:latin typeface="Arial"/>
                <a:cs typeface="Times New Roman"/>
              </a:rPr>
              <a:t>.  Harlow: Pearson Education.</a:t>
            </a:r>
            <a:endParaRPr lang="en-US" sz="1600">
              <a:latin typeface="Arial"/>
              <a:cs typeface="Times New Roman"/>
            </a:endParaRPr>
          </a:p>
          <a:p>
            <a:pPr>
              <a:buFont typeface="Arial"/>
              <a:buChar char="•"/>
            </a:pPr>
            <a:r>
              <a:rPr lang="en-GB" sz="1600">
                <a:latin typeface="Arial"/>
                <a:cs typeface="Times New Roman"/>
              </a:rPr>
              <a:t>Microsoft. (2024) </a:t>
            </a:r>
            <a:r>
              <a:rPr lang="en-GB" sz="1600" i="1">
                <a:latin typeface="Arial"/>
                <a:cs typeface="Times New Roman"/>
              </a:rPr>
              <a:t>Microsoft Word for business: Features and benefits</a:t>
            </a:r>
            <a:r>
              <a:rPr lang="en-GB" sz="1600">
                <a:latin typeface="Arial"/>
                <a:cs typeface="Times New Roman"/>
              </a:rPr>
              <a:t>. </a:t>
            </a:r>
            <a:r>
              <a:rPr lang="en-GB" sz="1600" i="1">
                <a:latin typeface="Arial"/>
                <a:cs typeface="Times New Roman"/>
              </a:rPr>
              <a:t>Available</a:t>
            </a:r>
            <a:r>
              <a:rPr lang="en-GB" sz="1600">
                <a:latin typeface="Arial"/>
                <a:cs typeface="Times New Roman"/>
              </a:rPr>
              <a:t> at: </a:t>
            </a:r>
            <a:r>
              <a:rPr lang="en-GB" sz="1600" u="sng">
                <a:latin typeface="Arial"/>
                <a:cs typeface="Times New Roman"/>
                <a:hlinkClick r:id="rId5"/>
              </a:rPr>
              <a:t>https://www.microsoft.com/word</a:t>
            </a:r>
            <a:r>
              <a:rPr lang="en-GB" sz="1600">
                <a:latin typeface="Arial"/>
                <a:cs typeface="Times New Roman"/>
              </a:rPr>
              <a:t> </a:t>
            </a:r>
            <a:r>
              <a:rPr lang="en-GB" sz="1600" i="1">
                <a:latin typeface="Arial"/>
                <a:cs typeface="Times New Roman"/>
              </a:rPr>
              <a:t>(Accessed: 29 September 2025).</a:t>
            </a:r>
          </a:p>
          <a:p>
            <a:r>
              <a:rPr lang="en-GB" sz="1800" i="1">
                <a:latin typeface="Arial"/>
                <a:cs typeface="Times New Roman"/>
              </a:rPr>
              <a:t> England.nhs.uk/long-read/</a:t>
            </a:r>
            <a:r>
              <a:rPr lang="en-GB" sz="1800" i="1" err="1">
                <a:latin typeface="Arial"/>
                <a:cs typeface="Times New Roman"/>
              </a:rPr>
              <a:t>microsoft</a:t>
            </a:r>
            <a:r>
              <a:rPr lang="en-GB" sz="1800" i="1">
                <a:latin typeface="Arial"/>
                <a:cs typeface="Times New Roman"/>
              </a:rPr>
              <a:t>-teams-and remote-working, Published 2023</a:t>
            </a:r>
          </a:p>
          <a:p>
            <a:pPr marL="0" indent="0">
              <a:buNone/>
            </a:pPr>
            <a:endParaRPr lang="en-GB" sz="1800" i="1">
              <a:latin typeface="Arial"/>
              <a:cs typeface="Times New Roman"/>
            </a:endParaRPr>
          </a:p>
          <a:p>
            <a:pPr>
              <a:buFont typeface="Arial"/>
              <a:buChar char="•"/>
            </a:pPr>
            <a:endParaRPr lang="en-GB" sz="2000" i="1">
              <a:latin typeface="Times New Roman"/>
              <a:cs typeface="Times New Roman"/>
            </a:endParaRPr>
          </a:p>
          <a:p>
            <a:pPr>
              <a:buFont typeface="Arial"/>
              <a:buChar char="•"/>
            </a:pPr>
            <a:endParaRPr lang="en-GB" sz="2000" i="1">
              <a:latin typeface="Times New Roman"/>
              <a:cs typeface="Times New Roman"/>
            </a:endParaRPr>
          </a:p>
          <a:p>
            <a:pPr>
              <a:buFont typeface="Arial"/>
              <a:buChar char="•"/>
            </a:pPr>
            <a:endParaRPr lang="en-GB" sz="2000" i="1">
              <a:latin typeface="Times New Roman"/>
              <a:cs typeface="Times New Roman"/>
            </a:endParaRPr>
          </a:p>
          <a:p>
            <a:pPr>
              <a:buFont typeface="Arial"/>
              <a:buChar char="•"/>
            </a:pPr>
            <a:endParaRPr lang="en-GB" sz="2000" i="1">
              <a:latin typeface="Times New Roman"/>
              <a:cs typeface="Times New Roman"/>
            </a:endParaRPr>
          </a:p>
          <a:p>
            <a:pPr>
              <a:buFont typeface="Arial"/>
              <a:buChar char="•"/>
            </a:pPr>
            <a:endParaRPr lang="en-GB" sz="2000">
              <a:latin typeface="Times New Roman"/>
              <a:cs typeface="Times New Roman"/>
            </a:endParaRPr>
          </a:p>
          <a:p>
            <a:pPr>
              <a:buFont typeface="Arial"/>
              <a:buChar char="•"/>
            </a:pPr>
            <a:endParaRPr lang="en-GB" sz="2400">
              <a:latin typeface="Aptos"/>
              <a:cs typeface="Times New Roman"/>
            </a:endParaRPr>
          </a:p>
          <a:p>
            <a:pPr>
              <a:buFont typeface="Arial"/>
              <a:buChar char="•"/>
            </a:pPr>
            <a:endParaRPr lang="en-GB" sz="2400">
              <a:latin typeface="Times New Roman"/>
              <a:cs typeface="Times New Roman"/>
            </a:endParaRPr>
          </a:p>
          <a:p>
            <a:pPr marL="0" indent="0">
              <a:buNone/>
            </a:pPr>
            <a:endParaRPr lang="en-US" sz="2400"/>
          </a:p>
        </p:txBody>
      </p:sp>
    </p:spTree>
    <p:extLst>
      <p:ext uri="{BB962C8B-B14F-4D97-AF65-F5344CB8AC3E}">
        <p14:creationId xmlns:p14="http://schemas.microsoft.com/office/powerpoint/2010/main" val="39138396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15</Slides>
  <Notes>0</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LCHS4007 Digital Skills &amp; Research Methods  Assessment 1 Presentation  Lecturer – Anika Tahsin Ahmed</vt:lpstr>
      <vt:lpstr>Introduction  Enhancing Efficiency at Sunrise Residential Care Home through Digital Tools</vt:lpstr>
      <vt:lpstr>MEANING OF MICROSOFT WORD</vt:lpstr>
      <vt:lpstr>Benefits of using Microsoft Word</vt:lpstr>
      <vt:lpstr>Limitations of using Microsoft Word</vt:lpstr>
      <vt:lpstr>What is MS Teams</vt:lpstr>
      <vt:lpstr>Benefits of using Microsoft Teams</vt:lpstr>
      <vt:lpstr>Limitations of using Microsoft Teams</vt:lpstr>
      <vt:lpstr>Impact of Limited Digital Literacy</vt:lpstr>
      <vt:lpstr>A Checklist of Digital Safety Practices in Sunrise Residential Care home Covering:</vt:lpstr>
      <vt:lpstr>Secure Login</vt:lpstr>
      <vt:lpstr>Email Safety</vt:lpstr>
      <vt:lpstr>Safe document storage</vt:lpstr>
      <vt:lpstr>Maintaining Patients' Confidentiality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cp:revision>
  <dcterms:created xsi:type="dcterms:W3CDTF">2025-10-07T08:16:08Z</dcterms:created>
  <dcterms:modified xsi:type="dcterms:W3CDTF">2025-10-12T12:11:10Z</dcterms:modified>
</cp:coreProperties>
</file>