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3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6" r:id="rId10"/>
    <p:sldId id="264" r:id="rId11"/>
    <p:sldId id="267" r:id="rId12"/>
    <p:sldId id="269" r:id="rId13"/>
    <p:sldId id="270" r:id="rId14"/>
    <p:sldId id="275" r:id="rId15"/>
    <p:sldId id="274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CD3289-88B8-4427-7F3A-A7ECD44D233A}" v="77" dt="2025-03-12T15:58:10.244"/>
    <p1510:client id="{6BF7DACC-BF3F-5096-743A-9B5DEFBE1049}" v="36" dt="2025-03-10T19:44:50.937"/>
    <p1510:client id="{A814DDDF-4540-87D0-7303-88B91A593A70}" v="342" dt="2025-03-10T19:33:31.761"/>
    <p1510:client id="{F0BF4EB3-19E8-11C0-96EC-DA0735249AE2}" v="3" dt="2025-03-12T15:59:41.1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48" autoAdjust="0"/>
  </p:normalViewPr>
  <p:slideViewPr>
    <p:cSldViewPr snapToGrid="0">
      <p:cViewPr varScale="1">
        <p:scale>
          <a:sx n="75" d="100"/>
          <a:sy n="75" d="100"/>
        </p:scale>
        <p:origin x="72" y="12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5913D-7DAD-4E4F-BAB6-8E1A3165FFD5}" type="datetimeFigureOut">
              <a:t>3/12/2025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AE6D65-FCF9-40D4-85F1-8DFEEB3F9DF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8398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285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3532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0265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8387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0409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370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3802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4190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8737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2600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0178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2710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774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7946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E6D65-FCF9-40D4-85F1-8DFEEB3F9DFE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959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080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181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775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668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763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69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179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0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578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407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06318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596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8289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853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71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071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361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  <p:sldLayoutId id="2147483795" r:id="rId12"/>
    <p:sldLayoutId id="2147483796" r:id="rId13"/>
    <p:sldLayoutId id="2147483797" r:id="rId14"/>
    <p:sldLayoutId id="2147483798" r:id="rId15"/>
    <p:sldLayoutId id="2147483799" r:id="rId16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trition.org.uk/healthy-eating-week/early-years/" TargetMode="External"/><Relationship Id="rId2" Type="http://schemas.openxmlformats.org/officeDocument/2006/relationships/hyperlink" Target="https://doi.org/10.1038/s41591-023-02426-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early-years-foundation-stage" TargetMode="External"/><Relationship Id="rId5" Type="http://schemas.openxmlformats.org/officeDocument/2006/relationships/hyperlink" Target="https://elevateni.org/app/uploads/2022/03/Dalgren-Whitehead-model-of-health-determinants-30-years-on-and-still-chasing-rainbows.pdf" TargetMode="External"/><Relationship Id="rId4" Type="http://schemas.openxmlformats.org/officeDocument/2006/relationships/hyperlink" Target="https://www.proquest.com/docview/3111372330?accountid=130472&amp;pq-origsite=primo_ra&amp;sourcetype=Scholarly%20Journals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596/978-0-8213-8931-7" TargetMode="External"/><Relationship Id="rId2" Type="http://schemas.openxmlformats.org/officeDocument/2006/relationships/hyperlink" Target="https://help-for-early-years-providers.education.gov.uk/health-and-wellbeing/nutritio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7759/cureus.29500" TargetMode="External"/><Relationship Id="rId4" Type="http://schemas.openxmlformats.org/officeDocument/2006/relationships/hyperlink" Target="https://doi.org/10.1007/s42413-022-00184-4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567/met.36.2.1" TargetMode="External"/><Relationship Id="rId2" Type="http://schemas.openxmlformats.org/officeDocument/2006/relationships/hyperlink" Target="https://partou.co.uk/the-importance-of-nutrition-in-early-childhood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nicef.org/nutrition/early-childhood-nutri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1384957"/>
            <a:ext cx="7766936" cy="2204386"/>
          </a:xfrm>
        </p:spPr>
        <p:txBody>
          <a:bodyPr/>
          <a:lstStyle/>
          <a:p>
            <a:r>
              <a:rPr lang="en-US" sz="2600" b="1" dirty="0">
                <a:solidFill>
                  <a:srgbClr val="000000"/>
                </a:solidFill>
                <a:latin typeface="Arial"/>
                <a:cs typeface="Arial"/>
              </a:rPr>
              <a:t>Living well: A life-course Approach to Health and Wellbeing  </a:t>
            </a:r>
            <a:endParaRPr lang="en-US" dirty="0"/>
          </a:p>
          <a:p>
            <a:r>
              <a:rPr lang="en-US" sz="2600" b="1" dirty="0">
                <a:solidFill>
                  <a:srgbClr val="000000"/>
                </a:solidFill>
                <a:latin typeface="Arial"/>
                <a:cs typeface="Arial"/>
              </a:rPr>
              <a:t>(BMNS4014) </a:t>
            </a:r>
            <a:endParaRPr lang="en-US" dirty="0"/>
          </a:p>
          <a:p>
            <a:r>
              <a:rPr lang="en-US" sz="2600" b="1" dirty="0">
                <a:solidFill>
                  <a:srgbClr val="000000"/>
                </a:solidFill>
                <a:latin typeface="Arial"/>
                <a:cs typeface="Arial"/>
              </a:rPr>
              <a:t>Lecturer: Amanda Owens</a:t>
            </a:r>
            <a:endParaRPr lang="en-US" dirty="0"/>
          </a:p>
          <a:p>
            <a:r>
              <a:rPr lang="en-US" sz="2600" b="1" dirty="0">
                <a:solidFill>
                  <a:srgbClr val="000000"/>
                </a:solidFill>
                <a:latin typeface="Arial"/>
                <a:cs typeface="Arial"/>
              </a:rPr>
              <a:t> 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09743" y="4093762"/>
            <a:ext cx="6436119" cy="538814"/>
          </a:xfrm>
        </p:spPr>
        <p:txBody>
          <a:bodyPr>
            <a:normAutofit/>
          </a:bodyPr>
          <a:lstStyle/>
          <a:p>
            <a:pPr algn="l"/>
            <a:r>
              <a:rPr lang="en-US" sz="2400">
                <a:solidFill>
                  <a:srgbClr val="000000"/>
                </a:solidFill>
                <a:latin typeface="Arial"/>
                <a:cs typeface="Arial"/>
              </a:rPr>
              <a:t>Student: Ioana Nicoleta Hirciaga -2413814</a:t>
            </a:r>
            <a:endParaRPr lang="en-US"/>
          </a:p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2F3D7C-5452-8450-FC1E-54868D628B7D}"/>
              </a:ext>
            </a:extLst>
          </p:cNvPr>
          <p:cNvSpPr txBox="1"/>
          <p:nvPr/>
        </p:nvSpPr>
        <p:spPr>
          <a:xfrm>
            <a:off x="8125453" y="5150676"/>
            <a:ext cx="55291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/>
              <a:t>14/03/2025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FF3CC39-447B-0315-2524-624F0A809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/>
                <a:cs typeface="Arial"/>
              </a:rPr>
              <a:t>Life course approach(</a:t>
            </a:r>
            <a:r>
              <a:rPr lang="en-US" sz="2400" dirty="0">
                <a:latin typeface="Arial"/>
                <a:cs typeface="Times New Roman"/>
              </a:rPr>
              <a:t>(</a:t>
            </a:r>
            <a:r>
              <a:rPr lang="en-US" sz="2400" err="1">
                <a:latin typeface="Arial"/>
                <a:cs typeface="Times New Roman"/>
              </a:rPr>
              <a:t>Podgorelec</a:t>
            </a:r>
            <a:r>
              <a:rPr lang="en-US" sz="2400" dirty="0">
                <a:latin typeface="Arial"/>
                <a:cs typeface="Times New Roman"/>
              </a:rPr>
              <a:t>, 2020):</a:t>
            </a:r>
            <a:endParaRPr lang="en-US" sz="24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91E68-A3E0-3C0E-5085-D61427008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-Examines how culture, history and society influence people`s lives.</a:t>
            </a:r>
          </a:p>
          <a:p>
            <a:r>
              <a:rPr lang="en-US" dirty="0">
                <a:latin typeface="Arial"/>
                <a:cs typeface="Arial"/>
              </a:rPr>
              <a:t>-Focuses on how time and location of life events and personal experiences affect them.</a:t>
            </a:r>
          </a:p>
        </p:txBody>
      </p:sp>
    </p:spTree>
    <p:extLst>
      <p:ext uri="{BB962C8B-B14F-4D97-AF65-F5344CB8AC3E}">
        <p14:creationId xmlns:p14="http://schemas.microsoft.com/office/powerpoint/2010/main" val="101946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65DEE-0676-4600-435E-AACA8427D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US"/>
              <a:t>Determinants of health </a:t>
            </a:r>
            <a:r>
              <a:rPr lang="en-US">
                <a:latin typeface="Arial"/>
                <a:cs typeface="Times New Roman"/>
              </a:rPr>
              <a:t>(Dahlgren and Whitehead, 2021):</a:t>
            </a:r>
            <a:endParaRPr lang="en-US">
              <a:latin typeface="Arial"/>
            </a:endParaRP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E401DBF6-8D45-823A-0894-0AFE590F0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287" y="2160589"/>
            <a:ext cx="2934714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latin typeface="Arial"/>
                <a:ea typeface="+mn-lt"/>
                <a:cs typeface="+mn-lt"/>
              </a:rPr>
              <a:t>Individual</a:t>
            </a:r>
            <a:r>
              <a:rPr lang="en-US">
                <a:latin typeface="Arial"/>
                <a:ea typeface="+mn-lt"/>
                <a:cs typeface="+mn-lt"/>
              </a:rPr>
              <a:t> – Age, genetics, lifestyle.</a:t>
            </a:r>
            <a:endParaRPr lang="en-US">
              <a:latin typeface="Arial"/>
              <a:cs typeface="Arial"/>
            </a:endParaRPr>
          </a:p>
          <a:p>
            <a:r>
              <a:rPr lang="en-US" b="1">
                <a:latin typeface="Arial"/>
                <a:ea typeface="+mn-lt"/>
                <a:cs typeface="+mn-lt"/>
              </a:rPr>
              <a:t>Social networks</a:t>
            </a:r>
            <a:r>
              <a:rPr lang="en-US">
                <a:latin typeface="Arial"/>
                <a:ea typeface="+mn-lt"/>
                <a:cs typeface="+mn-lt"/>
              </a:rPr>
              <a:t> – Family, friends, community.</a:t>
            </a:r>
            <a:endParaRPr lang="en-US">
              <a:latin typeface="Arial"/>
              <a:cs typeface="Arial"/>
            </a:endParaRPr>
          </a:p>
          <a:p>
            <a:r>
              <a:rPr lang="en-US" b="1">
                <a:latin typeface="Arial"/>
                <a:ea typeface="+mn-lt"/>
                <a:cs typeface="+mn-lt"/>
              </a:rPr>
              <a:t>Living conditions</a:t>
            </a:r>
            <a:r>
              <a:rPr lang="en-US">
                <a:latin typeface="Arial"/>
                <a:ea typeface="+mn-lt"/>
                <a:cs typeface="+mn-lt"/>
              </a:rPr>
              <a:t> – Work, housing, healthcare.</a:t>
            </a:r>
            <a:endParaRPr lang="en-US">
              <a:latin typeface="Arial"/>
              <a:cs typeface="Arial"/>
            </a:endParaRPr>
          </a:p>
          <a:p>
            <a:r>
              <a:rPr lang="en-US" b="1">
                <a:latin typeface="Arial"/>
                <a:ea typeface="+mn-lt"/>
                <a:cs typeface="+mn-lt"/>
              </a:rPr>
              <a:t>Wider influences</a:t>
            </a:r>
            <a:r>
              <a:rPr lang="en-US">
                <a:latin typeface="Arial"/>
                <a:ea typeface="+mn-lt"/>
                <a:cs typeface="+mn-lt"/>
              </a:rPr>
              <a:t> – Economy, environment, policies</a:t>
            </a:r>
            <a:endParaRPr lang="en-US">
              <a:latin typeface="Arial"/>
            </a:endParaRPr>
          </a:p>
          <a:p>
            <a:endParaRPr lang="en-US"/>
          </a:p>
        </p:txBody>
      </p:sp>
      <p:pic>
        <p:nvPicPr>
          <p:cNvPr id="5" name="Content Placeholder 4" descr="A diagram of a diagram of people&#10;&#10;AI-generated content may be incorrect.">
            <a:extLst>
              <a:ext uri="{FF2B5EF4-FFF2-40B4-BE49-F238E27FC236}">
                <a16:creationId xmlns:a16="http://schemas.microsoft.com/office/drawing/2014/main" id="{49C611D2-4C0A-68A1-64F2-636B83320FA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619" r="12408" b="3"/>
          <a:stretch/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1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733177-C975-5FA8-569B-409137976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US" dirty="0">
                <a:latin typeface="Arial"/>
                <a:ea typeface="+mj-lt"/>
                <a:cs typeface="+mj-lt"/>
              </a:rPr>
              <a:t>PERMA model </a:t>
            </a:r>
            <a:r>
              <a:rPr lang="en-US" dirty="0">
                <a:latin typeface="Arial"/>
                <a:ea typeface="+mj-lt"/>
                <a:cs typeface="Arial"/>
              </a:rPr>
              <a:t>(Kovich et al., 2022): </a:t>
            </a:r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59A6D8CD-1D51-3765-1DA1-59660E8EE2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latin typeface="Arial"/>
                <a:cs typeface="Arial"/>
              </a:rPr>
              <a:t>P</a:t>
            </a:r>
            <a:r>
              <a:rPr lang="en-US">
                <a:latin typeface="Arial"/>
                <a:cs typeface="Arial"/>
              </a:rPr>
              <a:t>ositive Emotion</a:t>
            </a:r>
          </a:p>
          <a:p>
            <a:r>
              <a:rPr lang="en-US" b="1">
                <a:latin typeface="Arial"/>
                <a:cs typeface="Arial"/>
              </a:rPr>
              <a:t>E</a:t>
            </a:r>
            <a:r>
              <a:rPr lang="en-US">
                <a:latin typeface="Arial"/>
                <a:cs typeface="Arial"/>
              </a:rPr>
              <a:t>ngagement </a:t>
            </a:r>
          </a:p>
          <a:p>
            <a:r>
              <a:rPr lang="en-US" b="1">
                <a:latin typeface="Arial"/>
                <a:cs typeface="Arial"/>
              </a:rPr>
              <a:t>R</a:t>
            </a:r>
            <a:r>
              <a:rPr lang="en-US">
                <a:latin typeface="Arial"/>
                <a:cs typeface="Arial"/>
              </a:rPr>
              <a:t>elationship</a:t>
            </a:r>
          </a:p>
          <a:p>
            <a:r>
              <a:rPr lang="en-US" b="1">
                <a:latin typeface="Arial"/>
                <a:cs typeface="Arial"/>
              </a:rPr>
              <a:t>M</a:t>
            </a:r>
            <a:r>
              <a:rPr lang="en-US">
                <a:latin typeface="Arial"/>
                <a:cs typeface="Arial"/>
              </a:rPr>
              <a:t>eaning </a:t>
            </a:r>
          </a:p>
          <a:p>
            <a:r>
              <a:rPr lang="en-US" b="1">
                <a:latin typeface="Arial"/>
                <a:cs typeface="Arial"/>
              </a:rPr>
              <a:t>A</a:t>
            </a:r>
            <a:r>
              <a:rPr lang="en-US">
                <a:latin typeface="Arial"/>
                <a:cs typeface="Arial"/>
              </a:rPr>
              <a:t>ccomplishment </a:t>
            </a:r>
          </a:p>
          <a:p>
            <a:pPr marL="0" indent="0">
              <a:buNone/>
            </a:pP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endParaRPr lang="en-US">
              <a:latin typeface="Arial"/>
              <a:cs typeface="Arial"/>
            </a:endParaRPr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44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949BE7-72F4-EB00-A0FB-6DA096B67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US" dirty="0">
                <a:latin typeface="Arial"/>
                <a:ea typeface="+mj-lt"/>
                <a:cs typeface="+mj-lt"/>
              </a:rPr>
              <a:t>Early childhood and Adverse Experiences (Bhutta et al., 2023) :</a:t>
            </a:r>
            <a:endParaRPr lang="en-US" dirty="0">
              <a:latin typeface="Arial"/>
            </a:endParaRPr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F70DF-A9BD-4538-AE80-2C356E906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>
                <a:latin typeface="Arial"/>
                <a:ea typeface="+mn-lt"/>
                <a:cs typeface="+mn-lt"/>
              </a:rPr>
              <a:t>Critical for development</a:t>
            </a:r>
            <a:r>
              <a:rPr lang="en-US">
                <a:latin typeface="Arial"/>
                <a:ea typeface="+mn-lt"/>
                <a:cs typeface="+mn-lt"/>
              </a:rPr>
              <a:t> – Shapes physical and mental health.</a:t>
            </a:r>
            <a:endParaRPr lang="en-US">
              <a:latin typeface="Arial"/>
              <a:cs typeface="Arial"/>
            </a:endParaRPr>
          </a:p>
          <a:p>
            <a:r>
              <a:rPr lang="en-US" b="1">
                <a:latin typeface="Arial"/>
                <a:ea typeface="+mn-lt"/>
                <a:cs typeface="+mn-lt"/>
              </a:rPr>
              <a:t>ACEs (Adverse Childhood Experiences)</a:t>
            </a:r>
            <a:r>
              <a:rPr lang="en-US">
                <a:latin typeface="Arial"/>
                <a:ea typeface="+mn-lt"/>
                <a:cs typeface="+mn-lt"/>
              </a:rPr>
              <a:t> – Can have long-term negative effects.</a:t>
            </a:r>
            <a:endParaRPr lang="en-US">
              <a:latin typeface="Arial"/>
              <a:cs typeface="Arial"/>
            </a:endParaRPr>
          </a:p>
          <a:p>
            <a:r>
              <a:rPr lang="en-US" b="1">
                <a:latin typeface="Arial"/>
                <a:ea typeface="+mn-lt"/>
                <a:cs typeface="+mn-lt"/>
              </a:rPr>
              <a:t>Sensitive periods</a:t>
            </a:r>
            <a:r>
              <a:rPr lang="en-US">
                <a:latin typeface="Arial"/>
                <a:ea typeface="+mn-lt"/>
                <a:cs typeface="+mn-lt"/>
              </a:rPr>
              <a:t> – Early years are especially vulnerable.</a:t>
            </a:r>
            <a:endParaRPr lang="en-US">
              <a:latin typeface="Arial"/>
              <a:cs typeface="Arial"/>
            </a:endParaRPr>
          </a:p>
          <a:p>
            <a:r>
              <a:rPr lang="en-US" b="1">
                <a:latin typeface="Arial"/>
                <a:ea typeface="+mn-lt"/>
                <a:cs typeface="+mn-lt"/>
              </a:rPr>
              <a:t>Impact adds up</a:t>
            </a:r>
            <a:r>
              <a:rPr lang="en-US">
                <a:latin typeface="Arial"/>
                <a:ea typeface="+mn-lt"/>
                <a:cs typeface="+mn-lt"/>
              </a:rPr>
              <a:t> – Effects can grow over time.</a:t>
            </a:r>
            <a:endParaRPr lang="en-US">
              <a:latin typeface="Arial"/>
              <a:cs typeface="Arial"/>
            </a:endParaRPr>
          </a:p>
          <a:p>
            <a:r>
              <a:rPr lang="en-US" b="1">
                <a:latin typeface="Arial"/>
                <a:ea typeface="+mn-lt"/>
                <a:cs typeface="+mn-lt"/>
              </a:rPr>
              <a:t>Early intervention is key</a:t>
            </a:r>
            <a:r>
              <a:rPr lang="en-US">
                <a:latin typeface="Arial"/>
                <a:ea typeface="+mn-lt"/>
                <a:cs typeface="+mn-lt"/>
              </a:rPr>
              <a:t> – Support can reduce risks and improve outcomes.</a:t>
            </a:r>
            <a:endParaRPr lang="en-US">
              <a:latin typeface="Arial"/>
              <a:cs typeface="Arial"/>
            </a:endParaRPr>
          </a:p>
          <a:p>
            <a:endParaRPr lang="en-US">
              <a:latin typeface="Arial"/>
            </a:endParaRPr>
          </a:p>
          <a:p>
            <a:endParaRPr lang="en-US"/>
          </a:p>
        </p:txBody>
      </p:sp>
      <p:sp>
        <p:nvSpPr>
          <p:cNvPr id="18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4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8DCC69C3-937F-6FFF-6339-70AC4E247C3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422" r="22661" b="6250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8CDDF2-A1F4-CBE9-53A1-E03949469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latin typeface="Arial"/>
                <a:ea typeface="+mj-lt"/>
                <a:cs typeface="+mj-lt"/>
              </a:rPr>
              <a:t>Importance of the First 1,000 Days (</a:t>
            </a:r>
            <a:r>
              <a:rPr lang="en-US" sz="3200" err="1">
                <a:latin typeface="Arial"/>
                <a:ea typeface="+mj-lt"/>
                <a:cs typeface="+mj-lt"/>
              </a:rPr>
              <a:t>Likhar</a:t>
            </a:r>
            <a:r>
              <a:rPr lang="en-US" sz="3200" dirty="0">
                <a:latin typeface="Arial"/>
                <a:ea typeface="+mj-lt"/>
                <a:cs typeface="+mj-lt"/>
              </a:rPr>
              <a:t>, Baghel and Patil, 2022)</a:t>
            </a:r>
            <a:endParaRPr lang="en-US" sz="3200" dirty="0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00E4A-1D39-5B43-3379-0C1B1E8EF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880255"/>
            <a:ext cx="3851122" cy="31611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ea typeface="+mn-lt"/>
                <a:cs typeface="+mn-lt"/>
              </a:rPr>
              <a:t>Crucial period for </a:t>
            </a:r>
            <a:r>
              <a:rPr lang="en-US" b="1" dirty="0">
                <a:latin typeface="Arial"/>
                <a:ea typeface="+mn-lt"/>
                <a:cs typeface="+mn-lt"/>
              </a:rPr>
              <a:t>brain development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Affects </a:t>
            </a:r>
            <a:r>
              <a:rPr lang="en-US" b="1" dirty="0">
                <a:latin typeface="Arial"/>
                <a:ea typeface="+mn-lt"/>
                <a:cs typeface="+mn-lt"/>
              </a:rPr>
              <a:t>language, cognition, and future success</a:t>
            </a:r>
            <a:endParaRPr lang="en-US" dirty="0">
              <a:latin typeface="Arial"/>
              <a:cs typeface="Arial"/>
            </a:endParaRPr>
          </a:p>
          <a:p>
            <a:endParaRPr lang="en-US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490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2DD29-3417-00BE-FC3B-F480ACD58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>
                <a:latin typeface="Arial"/>
                <a:cs typeface="Arial"/>
              </a:rPr>
              <a:t>Nutrition for early age: (</a:t>
            </a:r>
            <a:r>
              <a:rPr lang="en-US" sz="3100" err="1">
                <a:latin typeface="Arial"/>
                <a:cs typeface="Arial"/>
              </a:rPr>
              <a:t>Partou</a:t>
            </a:r>
            <a:r>
              <a:rPr lang="en-US" sz="3100" dirty="0">
                <a:latin typeface="Arial"/>
                <a:cs typeface="Arial"/>
              </a:rPr>
              <a:t>, 2025):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3FF28-290F-1EC6-1166-384FE6428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latin typeface="Arial"/>
                <a:ea typeface="+mn-lt"/>
                <a:cs typeface="+mn-lt"/>
              </a:rPr>
              <a:t>Rapid growth and development</a:t>
            </a:r>
            <a:r>
              <a:rPr lang="en-US" dirty="0">
                <a:latin typeface="Arial"/>
                <a:ea typeface="+mn-lt"/>
                <a:cs typeface="+mn-lt"/>
              </a:rPr>
              <a:t>: Children need proper nutrition for energy, strength, and overall health.</a:t>
            </a:r>
            <a:endParaRPr lang="en-US" dirty="0">
              <a:latin typeface="Arial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b="1" dirty="0">
                <a:latin typeface="Arial"/>
                <a:ea typeface="+mn-lt"/>
                <a:cs typeface="+mn-lt"/>
              </a:rPr>
              <a:t>Supports bone and muscle growth</a:t>
            </a:r>
            <a:r>
              <a:rPr lang="en-US" dirty="0">
                <a:latin typeface="Arial"/>
                <a:ea typeface="+mn-lt"/>
                <a:cs typeface="+mn-lt"/>
              </a:rPr>
              <a:t>: Essential for physical development.</a:t>
            </a:r>
            <a:endParaRPr lang="en-US" dirty="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b="1" dirty="0">
                <a:latin typeface="Arial"/>
                <a:ea typeface="+mn-lt"/>
                <a:cs typeface="+mn-lt"/>
              </a:rPr>
              <a:t>Prevents future illnesses</a:t>
            </a:r>
            <a:r>
              <a:rPr lang="en-US" dirty="0">
                <a:latin typeface="Arial"/>
                <a:ea typeface="+mn-lt"/>
                <a:cs typeface="+mn-lt"/>
              </a:rPr>
              <a:t>: Good nutrition helps protect against health issues later in life.</a:t>
            </a:r>
            <a:endParaRPr lang="en-US" dirty="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b="1" dirty="0">
                <a:latin typeface="Arial"/>
                <a:ea typeface="+mn-lt"/>
                <a:cs typeface="+mn-lt"/>
              </a:rPr>
              <a:t>Promotes healthy relationship with food</a:t>
            </a:r>
            <a:r>
              <a:rPr lang="en-US" dirty="0">
                <a:latin typeface="Arial"/>
                <a:ea typeface="+mn-lt"/>
                <a:cs typeface="+mn-lt"/>
              </a:rPr>
              <a:t>: Fosters both physical and mental well-being.</a:t>
            </a:r>
            <a:endParaRPr lang="en-US" dirty="0">
              <a:latin typeface="Arial"/>
            </a:endParaRPr>
          </a:p>
          <a:p>
            <a:pPr>
              <a:lnSpc>
                <a:spcPct val="90000"/>
              </a:lnSpc>
            </a:pPr>
            <a:endParaRPr lang="en-US">
              <a:latin typeface="Arial"/>
              <a:ea typeface="Calibri"/>
              <a:cs typeface="Calibri"/>
            </a:endParaRPr>
          </a:p>
        </p:txBody>
      </p:sp>
      <p:pic>
        <p:nvPicPr>
          <p:cNvPr id="5" name="Picture 4" descr="Apple with measuring tape">
            <a:extLst>
              <a:ext uri="{FF2B5EF4-FFF2-40B4-BE49-F238E27FC236}">
                <a16:creationId xmlns:a16="http://schemas.microsoft.com/office/drawing/2014/main" id="{6BDA187D-5DC6-E5D6-403E-BE9B9F0BA2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8104" b="-5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460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2D06D-B7E8-11FE-32D3-244FDB11E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Did you know?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AD64D-F079-11BF-B9AA-AB184BC14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latin typeface="Arial"/>
                <a:ea typeface="+mn-lt"/>
                <a:cs typeface="+mn-lt"/>
              </a:rPr>
              <a:t>World Obesity Federation (2019)</a:t>
            </a:r>
            <a:r>
              <a:rPr lang="en-US" dirty="0">
                <a:latin typeface="Arial"/>
                <a:ea typeface="+mn-lt"/>
                <a:cs typeface="+mn-lt"/>
              </a:rPr>
              <a:t> estimated: </a:t>
            </a:r>
            <a:endParaRPr lang="en-US" dirty="0">
              <a:latin typeface="Arial"/>
              <a:cs typeface="Arial"/>
            </a:endParaRPr>
          </a:p>
          <a:p>
            <a:pPr lvl="1"/>
            <a:r>
              <a:rPr lang="en-US" sz="1800" b="1" dirty="0">
                <a:latin typeface="Arial"/>
                <a:ea typeface="+mn-lt"/>
                <a:cs typeface="+mn-lt"/>
              </a:rPr>
              <a:t>206 million</a:t>
            </a:r>
            <a:r>
              <a:rPr lang="en-US" sz="1800" dirty="0">
                <a:latin typeface="Arial"/>
                <a:ea typeface="+mn-lt"/>
                <a:cs typeface="+mn-lt"/>
              </a:rPr>
              <a:t> children and adolescents (aged 5-19) with obesity by </a:t>
            </a:r>
            <a:r>
              <a:rPr lang="en-US" sz="1800" b="1" dirty="0">
                <a:latin typeface="Arial"/>
                <a:ea typeface="+mn-lt"/>
                <a:cs typeface="+mn-lt"/>
              </a:rPr>
              <a:t>2025</a:t>
            </a:r>
            <a:r>
              <a:rPr lang="en-US" sz="1800" dirty="0">
                <a:latin typeface="Arial"/>
                <a:ea typeface="+mn-lt"/>
                <a:cs typeface="+mn-lt"/>
              </a:rPr>
              <a:t>.</a:t>
            </a:r>
            <a:endParaRPr lang="en-US" sz="1800">
              <a:latin typeface="Arial"/>
              <a:cs typeface="Arial"/>
            </a:endParaRPr>
          </a:p>
          <a:p>
            <a:pPr lvl="1"/>
            <a:r>
              <a:rPr lang="en-US" sz="1800" b="1" dirty="0">
                <a:latin typeface="Arial"/>
                <a:ea typeface="+mn-lt"/>
                <a:cs typeface="+mn-lt"/>
              </a:rPr>
              <a:t>254 million</a:t>
            </a:r>
            <a:r>
              <a:rPr lang="en-US" sz="1800" dirty="0">
                <a:latin typeface="Arial"/>
                <a:ea typeface="+mn-lt"/>
                <a:cs typeface="+mn-lt"/>
              </a:rPr>
              <a:t> by </a:t>
            </a:r>
            <a:r>
              <a:rPr lang="en-US" sz="1800" b="1" dirty="0">
                <a:latin typeface="Arial"/>
                <a:ea typeface="+mn-lt"/>
                <a:cs typeface="+mn-lt"/>
              </a:rPr>
              <a:t>2030</a:t>
            </a:r>
            <a:r>
              <a:rPr lang="en-US" sz="1800" dirty="0">
                <a:latin typeface="Arial"/>
                <a:ea typeface="+mn-lt"/>
                <a:cs typeface="+mn-lt"/>
              </a:rPr>
              <a:t>.</a:t>
            </a:r>
          </a:p>
          <a:p>
            <a:pPr marL="457200" lvl="1" indent="0">
              <a:buNone/>
            </a:pPr>
            <a:endParaRPr lang="en-US" sz="1800" dirty="0">
              <a:latin typeface="Arial"/>
              <a:ea typeface="+mn-lt"/>
              <a:cs typeface="+mn-lt"/>
            </a:endParaRPr>
          </a:p>
          <a:p>
            <a:pPr marL="457200" lvl="1" indent="0">
              <a:buNone/>
            </a:pPr>
            <a:r>
              <a:rPr lang="en-US" sz="1800" dirty="0">
                <a:latin typeface="Arial"/>
                <a:ea typeface="+mn-lt"/>
                <a:cs typeface="+mn-lt"/>
              </a:rPr>
              <a:t>This highlights the growing global challenge of childhood obesity.</a:t>
            </a:r>
            <a:endParaRPr lang="en-US" sz="1800">
              <a:latin typeface="Arial"/>
              <a:cs typeface="Arial"/>
            </a:endParaRPr>
          </a:p>
          <a:p>
            <a:endParaRPr lang="en-US"/>
          </a:p>
        </p:txBody>
      </p:sp>
      <p:pic>
        <p:nvPicPr>
          <p:cNvPr id="5" name="Picture 4" descr="A person holding a globe">
            <a:extLst>
              <a:ext uri="{FF2B5EF4-FFF2-40B4-BE49-F238E27FC236}">
                <a16:creationId xmlns:a16="http://schemas.microsoft.com/office/drawing/2014/main" id="{01D1BCDA-6772-2325-25B1-85D585B1D7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901" r="26351" b="-3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16674C-01BB-B093-103A-26EFCECD19FF}"/>
              </a:ext>
            </a:extLst>
          </p:cNvPr>
          <p:cNvSpPr txBox="1"/>
          <p:nvPr/>
        </p:nvSpPr>
        <p:spPr>
          <a:xfrm>
            <a:off x="7298589" y="5621671"/>
            <a:ext cx="33857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(Kozioł-</a:t>
            </a:r>
            <a:r>
              <a:rPr lang="en-US" err="1">
                <a:latin typeface="Arial"/>
                <a:cs typeface="Arial"/>
              </a:rPr>
              <a:t>Kozakowska</a:t>
            </a:r>
            <a:r>
              <a:rPr lang="en-US">
                <a:latin typeface="Arial"/>
                <a:cs typeface="Arial"/>
              </a:rPr>
              <a:t>, 2023) </a:t>
            </a:r>
          </a:p>
        </p:txBody>
      </p:sp>
    </p:spTree>
    <p:extLst>
      <p:ext uri="{BB962C8B-B14F-4D97-AF65-F5344CB8AC3E}">
        <p14:creationId xmlns:p14="http://schemas.microsoft.com/office/powerpoint/2010/main" val="41045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76B9322-D480-F239-CA1D-0E7BD793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Arial"/>
                <a:ea typeface="+mj-lt"/>
                <a:cs typeface="+mj-lt"/>
              </a:rPr>
              <a:t>Nutrition Intervention Plan for Early Childhood Development</a:t>
            </a:r>
            <a:r>
              <a:rPr lang="en-US" dirty="0">
                <a:latin typeface="Arial"/>
                <a:cs typeface="Arial"/>
              </a:rPr>
              <a:t> 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004DC-0507-8183-00C5-0AD53F684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Department for Education :Help for early years providers (Department of Education,2025) </a:t>
            </a:r>
          </a:p>
          <a:p>
            <a:r>
              <a:rPr lang="en-US" dirty="0">
                <a:latin typeface="Arial"/>
                <a:cs typeface="Arial"/>
              </a:rPr>
              <a:t>UNICEF : Early childhood nutrition (Unicef,2019)   </a:t>
            </a:r>
          </a:p>
          <a:p>
            <a:r>
              <a:rPr lang="en-US" dirty="0">
                <a:latin typeface="Arial"/>
                <a:cs typeface="Arial"/>
              </a:rPr>
              <a:t>British Nutrition Foundation : Healthy Eating Week – Early years (British Nutrition Foundation, 2024) </a:t>
            </a:r>
          </a:p>
        </p:txBody>
      </p:sp>
    </p:spTree>
    <p:extLst>
      <p:ext uri="{BB962C8B-B14F-4D97-AF65-F5344CB8AC3E}">
        <p14:creationId xmlns:p14="http://schemas.microsoft.com/office/powerpoint/2010/main" val="244669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AC68D-1A60-0FD6-2407-38D903A38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>
                <a:latin typeface="Arial"/>
                <a:ea typeface="+mj-lt"/>
                <a:cs typeface="+mj-lt"/>
              </a:rPr>
              <a:t>Importance of Early Childhood Education(Campana et al., 2024):</a:t>
            </a:r>
            <a:endParaRPr lang="en-US" sz="3100" dirty="0">
              <a:latin typeface="Arial"/>
            </a:endParaRPr>
          </a:p>
          <a:p>
            <a:pPr>
              <a:lnSpc>
                <a:spcPct val="90000"/>
              </a:lnSpc>
            </a:pPr>
            <a:endParaRPr lang="en-US" sz="3100">
              <a:latin typeface="Arial"/>
              <a:cs typeface="Arial"/>
            </a:endParaRPr>
          </a:p>
        </p:txBody>
      </p:sp>
      <p:pic>
        <p:nvPicPr>
          <p:cNvPr id="11" name="Picture 10" descr="Numbers and symbols">
            <a:extLst>
              <a:ext uri="{FF2B5EF4-FFF2-40B4-BE49-F238E27FC236}">
                <a16:creationId xmlns:a16="http://schemas.microsoft.com/office/drawing/2014/main" id="{69D03716-5032-3240-8063-38AE6FE88E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507" t="9092" r="32370" b="-8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1364A-3B76-3A93-BC85-152B7A178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latin typeface="Arial"/>
                <a:ea typeface="+mn-lt"/>
                <a:cs typeface="+mn-lt"/>
              </a:rPr>
              <a:t>Foundation for future learning</a:t>
            </a:r>
            <a:r>
              <a:rPr lang="en-US" dirty="0">
                <a:latin typeface="Arial"/>
                <a:ea typeface="+mn-lt"/>
                <a:cs typeface="+mn-lt"/>
              </a:rPr>
              <a:t>: Lays the groundwork for success later in life.</a:t>
            </a:r>
            <a:endParaRPr lang="en-US" dirty="0">
              <a:latin typeface="Arial"/>
              <a:cs typeface="Arial"/>
            </a:endParaRPr>
          </a:p>
          <a:p>
            <a:r>
              <a:rPr lang="en-US" b="1" dirty="0">
                <a:latin typeface="Arial"/>
                <a:ea typeface="+mn-lt"/>
                <a:cs typeface="+mn-lt"/>
              </a:rPr>
              <a:t>Critical brain development</a:t>
            </a:r>
            <a:r>
              <a:rPr lang="en-US" dirty="0">
                <a:latin typeface="Arial"/>
                <a:ea typeface="+mn-lt"/>
                <a:cs typeface="+mn-lt"/>
              </a:rPr>
              <a:t>: The brain is highly responsive to experiences during this period.</a:t>
            </a:r>
            <a:endParaRPr lang="en-US" dirty="0">
              <a:latin typeface="Arial"/>
              <a:cs typeface="Arial"/>
            </a:endParaRPr>
          </a:p>
          <a:p>
            <a:r>
              <a:rPr lang="en-US" b="1" dirty="0">
                <a:latin typeface="Arial"/>
                <a:ea typeface="+mn-lt"/>
                <a:cs typeface="+mn-lt"/>
              </a:rPr>
              <a:t>Influences cognitive, emotional, and physical growth</a:t>
            </a:r>
            <a:r>
              <a:rPr lang="en-US" dirty="0">
                <a:latin typeface="Arial"/>
                <a:ea typeface="+mn-lt"/>
                <a:cs typeface="+mn-lt"/>
              </a:rPr>
              <a:t>: Early experiences shape overall development.</a:t>
            </a:r>
            <a:endParaRPr lang="en-US" dirty="0">
              <a:latin typeface="Arial"/>
              <a:cs typeface="Arial"/>
            </a:endParaRPr>
          </a:p>
          <a:p>
            <a:r>
              <a:rPr lang="en-US" b="1" dirty="0">
                <a:latin typeface="Arial"/>
                <a:ea typeface="+mn-lt"/>
                <a:cs typeface="+mn-lt"/>
              </a:rPr>
              <a:t>Quality matters</a:t>
            </a:r>
            <a:r>
              <a:rPr lang="en-US" dirty="0">
                <a:latin typeface="Arial"/>
                <a:ea typeface="+mn-lt"/>
                <a:cs typeface="+mn-lt"/>
              </a:rPr>
              <a:t>: Positive early experiences enhance a child's ability to learn and thrive.</a:t>
            </a:r>
            <a:endParaRPr lang="en-US" dirty="0">
              <a:latin typeface="Arial"/>
            </a:endParaRPr>
          </a:p>
          <a:p>
            <a:pPr marL="0" indent="0">
              <a:buNone/>
            </a:pP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069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1AA5-A86C-CBFA-E836-728302D02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9" y="609600"/>
            <a:ext cx="4276692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Arial"/>
                <a:ea typeface="+mj-lt"/>
                <a:cs typeface="+mj-lt"/>
              </a:rPr>
              <a:t>Early childhood education interventions:</a:t>
            </a:r>
            <a:endParaRPr lang="en-US" sz="2800" dirty="0">
              <a:latin typeface="Arial"/>
            </a:endParaRPr>
          </a:p>
        </p:txBody>
      </p:sp>
      <p:pic>
        <p:nvPicPr>
          <p:cNvPr id="7" name="Graphic 6" descr="Diploma Roll">
            <a:extLst>
              <a:ext uri="{FF2B5EF4-FFF2-40B4-BE49-F238E27FC236}">
                <a16:creationId xmlns:a16="http://schemas.microsoft.com/office/drawing/2014/main" id="{B92488FC-9610-FE0A-9B59-201F30C18F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3878" y="1416524"/>
            <a:ext cx="3861905" cy="386190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9FC2E-733C-D787-4425-60CC721AF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5823" y="2160589"/>
            <a:ext cx="4285176" cy="37685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latin typeface="Arial"/>
                <a:cs typeface="Arial"/>
              </a:rPr>
              <a:t>Early years foundation stage (Department for Education, 2012) </a:t>
            </a:r>
          </a:p>
          <a:p>
            <a:r>
              <a:rPr lang="en-US">
                <a:latin typeface="Arial"/>
                <a:cs typeface="Arial"/>
              </a:rPr>
              <a:t>Early childhood education (ECE) programs, such as preschools and creches, provide essential opportunities for stimulation and development.(Evans and Kosec, 2012)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297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E5374-3EEE-BC8F-821B-CA6F5456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Arial"/>
                <a:ea typeface="+mj-lt"/>
                <a:cs typeface="+mj-lt"/>
              </a:rPr>
              <a:t>Benefits of Access to Nature in Early Childhood</a:t>
            </a:r>
            <a:endParaRPr lang="en-US" sz="28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3576C-7AEA-2F3A-0C97-94A12BC72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 3"/>
              <a:buChar char=""/>
            </a:pPr>
            <a:r>
              <a:rPr lang="en-US" b="1" dirty="0">
                <a:latin typeface="Arial"/>
                <a:ea typeface="+mn-lt"/>
                <a:cs typeface="+mn-lt"/>
              </a:rPr>
              <a:t>Supports health &amp; well-being</a:t>
            </a:r>
            <a:r>
              <a:rPr lang="en-US" dirty="0">
                <a:latin typeface="Arial"/>
                <a:ea typeface="+mn-lt"/>
                <a:cs typeface="+mn-lt"/>
              </a:rPr>
              <a:t> 🏃‍♂️💚</a:t>
            </a:r>
            <a:endParaRPr lang="en-US" dirty="0">
              <a:latin typeface="Arial"/>
              <a:cs typeface="Arial"/>
            </a:endParaRPr>
          </a:p>
          <a:p>
            <a:pPr>
              <a:buFont typeface="Wingdings 3"/>
              <a:buChar char=""/>
            </a:pPr>
            <a:r>
              <a:rPr lang="en-US" b="1" dirty="0">
                <a:latin typeface="Arial"/>
                <a:ea typeface="+mn-lt"/>
                <a:cs typeface="+mn-lt"/>
              </a:rPr>
              <a:t>Enhances learning &amp; development</a:t>
            </a:r>
            <a:r>
              <a:rPr lang="en-US" dirty="0">
                <a:latin typeface="Arial"/>
                <a:ea typeface="+mn-lt"/>
                <a:cs typeface="+mn-lt"/>
              </a:rPr>
              <a:t> 📚✨</a:t>
            </a:r>
            <a:endParaRPr lang="en-US" dirty="0">
              <a:latin typeface="Arial"/>
              <a:cs typeface="Arial"/>
            </a:endParaRPr>
          </a:p>
          <a:p>
            <a:pPr>
              <a:buFont typeface="Wingdings 3"/>
              <a:buChar char=""/>
            </a:pPr>
            <a:r>
              <a:rPr lang="en-US" b="1" dirty="0">
                <a:latin typeface="Arial"/>
                <a:ea typeface="+mn-lt"/>
                <a:cs typeface="+mn-lt"/>
              </a:rPr>
              <a:t>Encourages social growth</a:t>
            </a:r>
            <a:r>
              <a:rPr lang="en-US" dirty="0">
                <a:latin typeface="Arial"/>
                <a:ea typeface="+mn-lt"/>
                <a:cs typeface="+mn-lt"/>
              </a:rPr>
              <a:t> 🤝👧👦</a:t>
            </a:r>
            <a:endParaRPr lang="en-US" dirty="0">
              <a:latin typeface="Arial"/>
              <a:cs typeface="Arial"/>
            </a:endParaRPr>
          </a:p>
          <a:p>
            <a:pPr>
              <a:buFont typeface="Wingdings 3"/>
              <a:buChar char=""/>
            </a:pPr>
            <a:r>
              <a:rPr lang="en-US" b="1" dirty="0">
                <a:latin typeface="Arial"/>
                <a:ea typeface="+mn-lt"/>
                <a:cs typeface="+mn-lt"/>
              </a:rPr>
              <a:t>Outdoor learning is valuable</a:t>
            </a:r>
            <a:r>
              <a:rPr lang="en-US" dirty="0">
                <a:latin typeface="Arial"/>
                <a:ea typeface="+mn-lt"/>
                <a:cs typeface="+mn-lt"/>
              </a:rPr>
              <a:t> 🌳🏫</a:t>
            </a:r>
            <a:endParaRPr lang="en-US" dirty="0">
              <a:latin typeface="Arial"/>
              <a:cs typeface="Arial"/>
            </a:endParaRPr>
          </a:p>
          <a:p>
            <a:pPr>
              <a:buFont typeface="Wingdings 3"/>
              <a:buChar char=""/>
            </a:pPr>
            <a:r>
              <a:rPr lang="en-US" b="1" dirty="0">
                <a:latin typeface="Arial"/>
                <a:ea typeface="+mn-lt"/>
                <a:cs typeface="+mn-lt"/>
              </a:rPr>
              <a:t>Requires effective implementation</a:t>
            </a:r>
            <a:r>
              <a:rPr lang="en-US" dirty="0">
                <a:latin typeface="Arial"/>
                <a:ea typeface="+mn-lt"/>
                <a:cs typeface="+mn-lt"/>
              </a:rPr>
              <a:t> ✅📖</a:t>
            </a:r>
            <a:endParaRPr lang="en-US" dirty="0">
              <a:latin typeface="Arial"/>
            </a:endParaRPr>
          </a:p>
          <a:p>
            <a:pPr marL="0" indent="0">
              <a:buNone/>
            </a:pPr>
            <a:endParaRPr lang="en-US"/>
          </a:p>
        </p:txBody>
      </p:sp>
      <p:pic>
        <p:nvPicPr>
          <p:cNvPr id="5" name="Picture 4" descr="Two swings on a playground in sunlight">
            <a:extLst>
              <a:ext uri="{FF2B5EF4-FFF2-40B4-BE49-F238E27FC236}">
                <a16:creationId xmlns:a16="http://schemas.microsoft.com/office/drawing/2014/main" id="{1A438901-8A98-362F-A279-4F517D15E40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081" r="32486" b="-4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0EB605-06B6-481D-6964-7761E398DA2F}"/>
              </a:ext>
            </a:extLst>
          </p:cNvPr>
          <p:cNvSpPr txBox="1"/>
          <p:nvPr/>
        </p:nvSpPr>
        <p:spPr>
          <a:xfrm>
            <a:off x="7570091" y="5829289"/>
            <a:ext cx="37051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(Kiviranta et al., 2024)</a:t>
            </a:r>
          </a:p>
        </p:txBody>
      </p:sp>
    </p:spTree>
    <p:extLst>
      <p:ext uri="{BB962C8B-B14F-4D97-AF65-F5344CB8AC3E}">
        <p14:creationId xmlns:p14="http://schemas.microsoft.com/office/powerpoint/2010/main" val="1174003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78136-DE76-4154-11D9-92659D531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latin typeface="Arial"/>
                <a:ea typeface="+mj-lt"/>
                <a:cs typeface="+mj-lt"/>
              </a:rPr>
              <a:t>The Role of the Outdoor Environment in Early Childhood Learning </a:t>
            </a:r>
            <a:endParaRPr lang="en-US" sz="24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A620F-9711-427A-1DE4-CE675A919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latin typeface="Arial"/>
                <a:ea typeface="+mn-lt"/>
                <a:cs typeface="+mn-lt"/>
              </a:rPr>
              <a:t>Supports Development &amp; Learning</a:t>
            </a:r>
            <a:r>
              <a:rPr lang="en-US" dirty="0">
                <a:latin typeface="Arial"/>
                <a:ea typeface="+mn-lt"/>
                <a:cs typeface="+mn-lt"/>
              </a:rPr>
              <a:t> 📚✨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b="1" dirty="0">
                <a:latin typeface="Arial"/>
                <a:ea typeface="+mn-lt"/>
                <a:cs typeface="+mn-lt"/>
              </a:rPr>
              <a:t>Encourages Creative Play &amp; Exploration</a:t>
            </a:r>
            <a:r>
              <a:rPr lang="en-US" dirty="0">
                <a:latin typeface="Arial"/>
                <a:ea typeface="+mn-lt"/>
                <a:cs typeface="+mn-lt"/>
              </a:rPr>
              <a:t> 🎭🔍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b="1" dirty="0">
                <a:latin typeface="Arial"/>
                <a:ea typeface="+mn-lt"/>
                <a:cs typeface="+mn-lt"/>
              </a:rPr>
              <a:t>Key Resource: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i="1" dirty="0">
                <a:latin typeface="Arial"/>
                <a:ea typeface="+mn-lt"/>
                <a:cs typeface="+mn-lt"/>
              </a:rPr>
              <a:t>          Nature and Young Children</a:t>
            </a:r>
            <a:r>
              <a:rPr lang="en-US" dirty="0">
                <a:latin typeface="Arial"/>
                <a:ea typeface="+mn-lt"/>
                <a:cs typeface="+mn-lt"/>
              </a:rPr>
              <a:t> 📖 </a:t>
            </a:r>
            <a:endParaRPr lang="en-US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          Practical ideas for early years practitioners</a:t>
            </a:r>
            <a:endParaRPr lang="en-US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          Focus on observation, exploration, and dramatic play</a:t>
            </a:r>
            <a:endParaRPr lang="en-US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latin typeface="Arial"/>
                <a:ea typeface="+mn-lt"/>
                <a:cs typeface="+mn-lt"/>
              </a:rPr>
              <a:t>          Emphasizes </a:t>
            </a:r>
            <a:r>
              <a:rPr lang="en-US" b="1" dirty="0">
                <a:latin typeface="Arial"/>
                <a:ea typeface="+mn-lt"/>
                <a:cs typeface="+mn-lt"/>
              </a:rPr>
              <a:t>safety &amp; accessibility</a:t>
            </a:r>
            <a:r>
              <a:rPr lang="en-US" dirty="0">
                <a:latin typeface="Arial"/>
                <a:ea typeface="+mn-lt"/>
                <a:cs typeface="+mn-lt"/>
              </a:rPr>
              <a:t> for all children, including those with disabilities ♿✅</a:t>
            </a:r>
            <a:endParaRPr lang="en-US" dirty="0">
              <a:latin typeface="Arial"/>
            </a:endParaRPr>
          </a:p>
          <a:p>
            <a:pPr>
              <a:lnSpc>
                <a:spcPct val="90000"/>
              </a:lnSpc>
            </a:pPr>
            <a:endParaRPr lang="en-US" sz="1500"/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81F2E829-E8AC-A1FD-74BD-E3713FB34E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935" r="26580" b="6250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56" name="Isosceles Triangle 55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DADCBE-23AD-0B08-4AEB-86C0FFA9B62D}"/>
              </a:ext>
            </a:extLst>
          </p:cNvPr>
          <p:cNvSpPr txBox="1"/>
          <p:nvPr/>
        </p:nvSpPr>
        <p:spPr>
          <a:xfrm>
            <a:off x="7564341" y="6253346"/>
            <a:ext cx="306636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(Wilson, 2007)</a:t>
            </a:r>
          </a:p>
        </p:txBody>
      </p:sp>
    </p:spTree>
    <p:extLst>
      <p:ext uri="{BB962C8B-B14F-4D97-AF65-F5344CB8AC3E}">
        <p14:creationId xmlns:p14="http://schemas.microsoft.com/office/powerpoint/2010/main" val="948592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3CF730A2-D491-A5F4-DA77-399839B29A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893" r="-2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BD510C-1A14-BF11-123A-49F6E3323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Conclusion: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1F4D62-F4E2-C79A-E3E1-90142D9EAA19}"/>
              </a:ext>
            </a:extLst>
          </p:cNvPr>
          <p:cNvSpPr txBox="1"/>
          <p:nvPr/>
        </p:nvSpPr>
        <p:spPr>
          <a:xfrm>
            <a:off x="677334" y="2160589"/>
            <a:ext cx="3851122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Early childhood shapes physical, cognitive, and emotional development.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Nutrition, education, and outdoor learning are key factors.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Investing in these early years leads to healthier, happier futures.</a:t>
            </a:r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047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212269B-8244-1095-0F60-5AF9CDAAE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1265314"/>
            <a:ext cx="4299666" cy="32491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ANY QUESTIONS ?</a:t>
            </a:r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8" name="Graphic 27" descr="Question mark">
            <a:extLst>
              <a:ext uri="{FF2B5EF4-FFF2-40B4-BE49-F238E27FC236}">
                <a16:creationId xmlns:a16="http://schemas.microsoft.com/office/drawing/2014/main" id="{DF6D7ACF-14F9-AFEC-13B8-A12DC56CE6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479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FD2CF-F7A5-A1CC-E8AD-B8D3310F58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B48C5-5064-8E30-2C04-F8A0BA676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4812"/>
            <a:ext cx="8596668" cy="433232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dirty="0">
                <a:latin typeface="Arial"/>
                <a:cs typeface="Arial"/>
              </a:rPr>
              <a:t>Bhutta, Z.A., Bhavnani, S., Betancourt, T.S., Tomlinson, M. and Patel, V. (2023) “Adverse childhood experiences and lifelong health”, </a:t>
            </a:r>
            <a:r>
              <a:rPr lang="en-US" sz="1600" i="1" dirty="0">
                <a:latin typeface="Arial"/>
                <a:cs typeface="Arial"/>
              </a:rPr>
              <a:t>Nature Medicine</a:t>
            </a:r>
            <a:r>
              <a:rPr lang="en-US" sz="1600" dirty="0">
                <a:latin typeface="Arial"/>
                <a:cs typeface="Arial"/>
              </a:rPr>
              <a:t>, 29(7), pp.1639–1648. Available at: </a:t>
            </a:r>
            <a:r>
              <a:rPr lang="en-US" sz="1600" dirty="0">
                <a:latin typeface="Arial"/>
                <a:cs typeface="Arial"/>
                <a:hlinkClick r:id="rId2"/>
              </a:rPr>
              <a:t>https://doi.org/10.1038/s41591-023-02426-0</a:t>
            </a:r>
            <a:r>
              <a:rPr lang="en-US" sz="1600" dirty="0">
                <a:latin typeface="Arial"/>
                <a:cs typeface="Arial"/>
              </a:rPr>
              <a:t>  </a:t>
            </a:r>
          </a:p>
          <a:p>
            <a:r>
              <a:rPr lang="en-US" sz="1600" dirty="0">
                <a:latin typeface="Arial"/>
                <a:cs typeface="Arial"/>
              </a:rPr>
              <a:t>British Nutrition Foundation (2024) </a:t>
            </a:r>
            <a:r>
              <a:rPr lang="en-US" sz="1600" i="1" dirty="0">
                <a:latin typeface="Arial"/>
                <a:cs typeface="Arial"/>
              </a:rPr>
              <a:t>Healthy Eating Week 2024 - Early Years</a:t>
            </a:r>
            <a:r>
              <a:rPr lang="en-US" sz="1600" dirty="0">
                <a:latin typeface="Arial"/>
                <a:cs typeface="Arial"/>
              </a:rPr>
              <a:t>. Available at: </a:t>
            </a:r>
            <a:r>
              <a:rPr lang="en-US" sz="1600" dirty="0">
                <a:latin typeface="Arial"/>
                <a:cs typeface="Arial"/>
                <a:hlinkClick r:id="rId3"/>
              </a:rPr>
              <a:t>https://www.nutrition.org.uk/healthy-eating-week/early-years/</a:t>
            </a:r>
            <a:r>
              <a:rPr lang="en-US" sz="1600" dirty="0">
                <a:latin typeface="Arial"/>
                <a:cs typeface="Arial"/>
              </a:rPr>
              <a:t> (Accessed 10 Mar. 2025). </a:t>
            </a:r>
          </a:p>
          <a:p>
            <a:r>
              <a:rPr lang="en-US" sz="1600" dirty="0">
                <a:latin typeface="Arial"/>
                <a:cs typeface="Arial"/>
              </a:rPr>
              <a:t>Campana, K., Baldini, M., Chun, J., &amp; Loop, J. (2024) “Nurturing little bodies and brains: Supporting brain development, learning, and health for families”,</a:t>
            </a:r>
            <a:r>
              <a:rPr lang="en-US" sz="1600" i="1" dirty="0">
                <a:latin typeface="Arial"/>
                <a:cs typeface="Arial"/>
              </a:rPr>
              <a:t> Children &amp; Libraries, 22</a:t>
            </a:r>
            <a:r>
              <a:rPr lang="en-US" sz="1600" dirty="0">
                <a:latin typeface="Arial"/>
                <a:cs typeface="Arial"/>
              </a:rPr>
              <a:t>(3), 3-10. Available at: </a:t>
            </a:r>
            <a:r>
              <a:rPr lang="en-US" sz="1600" dirty="0">
                <a:latin typeface="Arial"/>
                <a:cs typeface="Arial"/>
                <a:hlinkClick r:id="rId4"/>
              </a:rPr>
              <a:t>https://www.proquest.com/docview/3111372330?accountid=130472&amp;pq-origsite=primo_ra&amp;sourcetype=Scholarly%20Journals</a:t>
            </a:r>
            <a:r>
              <a:rPr lang="en-US" sz="1600" dirty="0">
                <a:latin typeface="Arial"/>
                <a:cs typeface="Arial"/>
              </a:rPr>
              <a:t>  </a:t>
            </a:r>
          </a:p>
          <a:p>
            <a:r>
              <a:rPr lang="en-US" sz="1600" dirty="0">
                <a:latin typeface="Arial"/>
                <a:cs typeface="Arial"/>
              </a:rPr>
              <a:t>Dahlgren, G. and Whitehead, M. (2021) “</a:t>
            </a:r>
            <a:r>
              <a:rPr lang="en-US" sz="1600" i="1" dirty="0">
                <a:latin typeface="Arial"/>
                <a:cs typeface="Arial"/>
              </a:rPr>
              <a:t>The Dahlgren-Whitehead model of health determinants: 30 years on and still chasing rainbows”</a:t>
            </a:r>
            <a:r>
              <a:rPr lang="en-US" sz="1600" dirty="0">
                <a:latin typeface="Arial"/>
                <a:cs typeface="Arial"/>
              </a:rPr>
              <a:t>. Public Health, 199(1), pp. 20–24. Available at: </a:t>
            </a:r>
            <a:r>
              <a:rPr lang="en-US" sz="1600" dirty="0">
                <a:latin typeface="Arial"/>
                <a:cs typeface="Arial"/>
                <a:hlinkClick r:id="rId5"/>
              </a:rPr>
              <a:t>https://elevateni.org/app/uploads/2022/03/Dalgren-Whitehead-model-of-health-determinants-30-years-on-and-still-chasing-rainbows.pdf</a:t>
            </a:r>
            <a:r>
              <a:rPr lang="en-US" sz="1600" dirty="0">
                <a:latin typeface="Arial"/>
                <a:cs typeface="Arial"/>
              </a:rPr>
              <a:t>  </a:t>
            </a:r>
          </a:p>
          <a:p>
            <a:r>
              <a:rPr lang="en-US" sz="1600" dirty="0">
                <a:latin typeface="Arial"/>
                <a:cs typeface="Arial"/>
              </a:rPr>
              <a:t>Department for Education (2012) </a:t>
            </a:r>
            <a:r>
              <a:rPr lang="en-US" sz="1600" i="1" dirty="0">
                <a:latin typeface="Arial"/>
                <a:cs typeface="Arial"/>
              </a:rPr>
              <a:t>Early Years Foundation Stage</a:t>
            </a:r>
            <a:r>
              <a:rPr lang="en-US" sz="1600" dirty="0">
                <a:latin typeface="Arial"/>
                <a:cs typeface="Arial"/>
              </a:rPr>
              <a:t>. Available at: </a:t>
            </a:r>
            <a:r>
              <a:rPr lang="en-US" sz="1600" dirty="0">
                <a:latin typeface="Arial"/>
                <a:cs typeface="Arial"/>
                <a:hlinkClick r:id="rId6"/>
              </a:rPr>
              <a:t>https://www.gov.uk/early-years-foundation-stage</a:t>
            </a:r>
            <a:r>
              <a:rPr lang="en-US" sz="1600" dirty="0">
                <a:latin typeface="Arial"/>
                <a:cs typeface="Arial"/>
              </a:rPr>
              <a:t> (Accessed 10 March 2025).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138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518CF-96B6-8006-B209-99A0D8230C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556" y="1045811"/>
            <a:ext cx="8963556" cy="47133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latin typeface="Arial"/>
                <a:cs typeface="Arial"/>
              </a:rPr>
              <a:t>Department of Education (2025) </a:t>
            </a:r>
            <a:r>
              <a:rPr lang="en-US" sz="1600" i="1" dirty="0">
                <a:latin typeface="Arial"/>
                <a:cs typeface="Arial"/>
              </a:rPr>
              <a:t>Help for early years providers: Nutrition</a:t>
            </a:r>
            <a:r>
              <a:rPr lang="en-US" sz="1600" dirty="0">
                <a:latin typeface="Arial"/>
                <a:cs typeface="Arial"/>
              </a:rPr>
              <a:t>. Available at: </a:t>
            </a:r>
            <a:r>
              <a:rPr lang="en-US" sz="1600" dirty="0">
                <a:latin typeface="Arial"/>
                <a:cs typeface="Arial"/>
                <a:hlinkClick r:id="rId2"/>
              </a:rPr>
              <a:t>https://help-for-early-years-providers.education.gov.uk/health-and-wellbeing/nutrition</a:t>
            </a:r>
            <a:r>
              <a:rPr lang="en-US" sz="1600" dirty="0">
                <a:latin typeface="Arial"/>
                <a:cs typeface="Arial"/>
              </a:rPr>
              <a:t>  (Accessed 10 March 2025).  </a:t>
            </a:r>
          </a:p>
          <a:p>
            <a:r>
              <a:rPr lang="en-US" sz="1600" dirty="0">
                <a:latin typeface="Arial"/>
                <a:cs typeface="Arial"/>
              </a:rPr>
              <a:t>Evans, D. and Kosec, K. (2012) “Early Child Education”. Available at: </a:t>
            </a:r>
            <a:r>
              <a:rPr lang="en-US" sz="1600" dirty="0">
                <a:latin typeface="Arial"/>
                <a:cs typeface="Arial"/>
                <a:hlinkClick r:id="rId3"/>
              </a:rPr>
              <a:t>https://doi.org/10.1596/978-0-8213-8931-7</a:t>
            </a:r>
            <a:r>
              <a:rPr lang="en-US" sz="1600" dirty="0">
                <a:latin typeface="Arial"/>
                <a:cs typeface="Arial"/>
              </a:rPr>
              <a:t>. </a:t>
            </a:r>
          </a:p>
          <a:p>
            <a:r>
              <a:rPr lang="en-US" sz="1600" dirty="0">
                <a:latin typeface="Arial"/>
                <a:cs typeface="Arial"/>
              </a:rPr>
              <a:t>Kiviranta, L., Lindfors, E., Rönkkö, M.-L. and </a:t>
            </a:r>
            <a:r>
              <a:rPr lang="en-US" sz="1600" dirty="0" err="1">
                <a:latin typeface="Arial"/>
                <a:cs typeface="Arial"/>
              </a:rPr>
              <a:t>Luukka</a:t>
            </a:r>
            <a:r>
              <a:rPr lang="en-US" sz="1600" dirty="0">
                <a:latin typeface="Arial"/>
                <a:cs typeface="Arial"/>
              </a:rPr>
              <a:t>, E. (2024) “Outdoor learning in early childhood education: exploring benefits and challenges”, </a:t>
            </a:r>
            <a:r>
              <a:rPr lang="en-US" sz="1600" i="1" dirty="0">
                <a:latin typeface="Arial"/>
                <a:cs typeface="Arial"/>
              </a:rPr>
              <a:t>Educational Research</a:t>
            </a:r>
            <a:r>
              <a:rPr lang="en-US" sz="1600" dirty="0">
                <a:latin typeface="Arial"/>
                <a:cs typeface="Arial"/>
              </a:rPr>
              <a:t>, 66(1), pp.1–18. Available at :https://doi.org/10.1080/00131881.2023.2285762  </a:t>
            </a:r>
          </a:p>
          <a:p>
            <a:r>
              <a:rPr lang="en-US" sz="1600" dirty="0">
                <a:latin typeface="Arial"/>
                <a:cs typeface="Arial"/>
              </a:rPr>
              <a:t>Kovich, M.K., Simpson, V.L., Foli, K.J., Hass, Z. and Phillips, R.G. (2022). Application of the PERMA Model of Well-being in Undergraduate Students. </a:t>
            </a:r>
            <a:r>
              <a:rPr lang="en-US" sz="1600" i="1" dirty="0">
                <a:latin typeface="Arial"/>
                <a:cs typeface="Arial"/>
              </a:rPr>
              <a:t>International Journal of Community Well-Being</a:t>
            </a:r>
            <a:r>
              <a:rPr lang="en-US" sz="1600" dirty="0">
                <a:latin typeface="Arial"/>
                <a:cs typeface="Arial"/>
              </a:rPr>
              <a:t>, 6(1), pp.1–20. Available at: </a:t>
            </a:r>
            <a:r>
              <a:rPr lang="en-US" sz="1600" dirty="0">
                <a:latin typeface="Arial"/>
                <a:cs typeface="Arial"/>
                <a:hlinkClick r:id="rId4"/>
              </a:rPr>
              <a:t>https://doi.org/10.1007/s42413-022-00184-4</a:t>
            </a:r>
            <a:r>
              <a:rPr lang="en-US" sz="1600" dirty="0">
                <a:latin typeface="Arial"/>
                <a:cs typeface="Arial"/>
              </a:rPr>
              <a:t>  </a:t>
            </a:r>
          </a:p>
          <a:p>
            <a:r>
              <a:rPr lang="en-US" sz="1600" dirty="0">
                <a:latin typeface="Arial"/>
                <a:cs typeface="Arial"/>
              </a:rPr>
              <a:t> Kozioł-</a:t>
            </a:r>
            <a:r>
              <a:rPr lang="en-US" sz="1600" err="1">
                <a:latin typeface="Arial"/>
                <a:cs typeface="Arial"/>
              </a:rPr>
              <a:t>Kozakowska</a:t>
            </a:r>
            <a:r>
              <a:rPr lang="en-US" sz="1600" dirty="0">
                <a:latin typeface="Arial"/>
                <a:cs typeface="Arial"/>
              </a:rPr>
              <a:t>, A. (2023) “Adequate Nutrition in Early Childhood”, </a:t>
            </a:r>
            <a:r>
              <a:rPr lang="en-US" sz="1600" i="1" dirty="0">
                <a:latin typeface="Arial"/>
                <a:cs typeface="Arial"/>
              </a:rPr>
              <a:t>Children (Basel)</a:t>
            </a:r>
            <a:r>
              <a:rPr lang="en-US" sz="1600" dirty="0">
                <a:latin typeface="Arial"/>
                <a:cs typeface="Arial"/>
              </a:rPr>
              <a:t>, 10(7), pp.1155–1155. Available </a:t>
            </a:r>
            <a:r>
              <a:rPr lang="en-US" sz="1600" err="1">
                <a:latin typeface="Arial"/>
                <a:cs typeface="Arial"/>
              </a:rPr>
              <a:t>at:https</a:t>
            </a:r>
            <a:r>
              <a:rPr lang="en-US" sz="1600" dirty="0">
                <a:latin typeface="Arial"/>
                <a:cs typeface="Arial"/>
              </a:rPr>
              <a:t>://doi.org/10.3390/children10071155</a:t>
            </a:r>
          </a:p>
          <a:p>
            <a:r>
              <a:rPr lang="en-US" sz="1600" err="1">
                <a:latin typeface="Arial"/>
                <a:cs typeface="Arial"/>
              </a:rPr>
              <a:t>Likhar</a:t>
            </a:r>
            <a:r>
              <a:rPr lang="en-US" sz="1600" dirty="0">
                <a:latin typeface="Arial"/>
                <a:cs typeface="Arial"/>
              </a:rPr>
              <a:t>, A., Baghel, P. and Patil, M. (2022) “Early Childhood Development and Social Determinants”, </a:t>
            </a:r>
            <a:r>
              <a:rPr lang="en-US" sz="1600" i="1" dirty="0">
                <a:latin typeface="Arial"/>
                <a:cs typeface="Arial"/>
              </a:rPr>
              <a:t>Cureus</a:t>
            </a:r>
            <a:r>
              <a:rPr lang="en-US" sz="1600" dirty="0">
                <a:latin typeface="Arial"/>
                <a:cs typeface="Arial"/>
              </a:rPr>
              <a:t>,14(9). Available at: </a:t>
            </a:r>
            <a:r>
              <a:rPr lang="en-US" sz="1600" dirty="0">
                <a:latin typeface="Arial"/>
                <a:cs typeface="Arial"/>
                <a:hlinkClick r:id="rId5"/>
              </a:rPr>
              <a:t>https://doi.org/10.7759/cureus.29500</a:t>
            </a:r>
            <a:r>
              <a:rPr lang="en-US" sz="1600" dirty="0">
                <a:latin typeface="Arial"/>
                <a:cs typeface="Arial"/>
              </a:rPr>
              <a:t> </a:t>
            </a:r>
            <a:endParaRPr lang="en-US" sz="1600" dirty="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618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435CF-4673-5AF8-136D-2A0964CD2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003478"/>
            <a:ext cx="8596668" cy="50378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err="1">
                <a:latin typeface="Arial"/>
                <a:cs typeface="Arial"/>
              </a:rPr>
              <a:t>Partou</a:t>
            </a:r>
            <a:r>
              <a:rPr lang="en-US" sz="1600" dirty="0">
                <a:latin typeface="Arial"/>
                <a:cs typeface="Arial"/>
              </a:rPr>
              <a:t> (2025) </a:t>
            </a:r>
            <a:r>
              <a:rPr lang="en-US" sz="1600" i="1" dirty="0">
                <a:latin typeface="Arial"/>
                <a:cs typeface="Arial"/>
              </a:rPr>
              <a:t>The Importance of Nutrition in Early Childhood | </a:t>
            </a:r>
            <a:r>
              <a:rPr lang="en-US" sz="1600" i="1" err="1">
                <a:latin typeface="Arial"/>
                <a:cs typeface="Arial"/>
              </a:rPr>
              <a:t>Partou</a:t>
            </a:r>
            <a:r>
              <a:rPr lang="en-US" sz="1600" dirty="0">
                <a:latin typeface="Arial"/>
                <a:cs typeface="Arial"/>
              </a:rPr>
              <a:t>. Available at: </a:t>
            </a:r>
            <a:r>
              <a:rPr lang="en-US" sz="1600" dirty="0">
                <a:latin typeface="Arial"/>
                <a:cs typeface="Arial"/>
                <a:hlinkClick r:id="rId2"/>
              </a:rPr>
              <a:t>https://partou.co.uk/the-importance-of-nutrition-in-early-childhood/</a:t>
            </a:r>
            <a:r>
              <a:rPr lang="en-US" sz="1600" dirty="0">
                <a:latin typeface="Arial"/>
                <a:cs typeface="Arial"/>
              </a:rPr>
              <a:t> (Accessed: 07 March 2025). </a:t>
            </a:r>
          </a:p>
          <a:p>
            <a:r>
              <a:rPr lang="en-US" sz="1600" err="1">
                <a:latin typeface="Arial"/>
                <a:cs typeface="Arial"/>
              </a:rPr>
              <a:t>Podgorelec</a:t>
            </a:r>
            <a:r>
              <a:rPr lang="en-US" sz="1600" dirty="0">
                <a:latin typeface="Arial"/>
                <a:cs typeface="Arial"/>
              </a:rPr>
              <a:t>, S. (2020) “</a:t>
            </a:r>
            <a:r>
              <a:rPr lang="en-US" sz="1600" err="1">
                <a:latin typeface="Arial"/>
                <a:cs typeface="Arial"/>
              </a:rPr>
              <a:t>Perspektiva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err="1">
                <a:latin typeface="Arial"/>
                <a:cs typeface="Arial"/>
              </a:rPr>
              <a:t>životnog</a:t>
            </a:r>
            <a:r>
              <a:rPr lang="en-US" sz="1600" dirty="0">
                <a:latin typeface="Arial"/>
                <a:cs typeface="Arial"/>
              </a:rPr>
              <a:t> puta u </a:t>
            </a:r>
            <a:r>
              <a:rPr lang="en-US" sz="1600" err="1">
                <a:latin typeface="Arial"/>
                <a:cs typeface="Arial"/>
              </a:rPr>
              <a:t>istraživanjima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err="1">
                <a:latin typeface="Arial"/>
                <a:cs typeface="Arial"/>
              </a:rPr>
              <a:t>starenja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err="1">
                <a:latin typeface="Arial"/>
                <a:cs typeface="Arial"/>
              </a:rPr>
              <a:t>i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err="1">
                <a:latin typeface="Arial"/>
                <a:cs typeface="Arial"/>
              </a:rPr>
              <a:t>migracija</a:t>
            </a:r>
            <a:r>
              <a:rPr lang="en-US" sz="1600" dirty="0">
                <a:latin typeface="Arial"/>
                <a:cs typeface="Arial"/>
              </a:rPr>
              <a:t>”, </a:t>
            </a:r>
            <a:r>
              <a:rPr lang="en-US" sz="1600" i="1" err="1">
                <a:latin typeface="Arial"/>
                <a:cs typeface="Arial"/>
              </a:rPr>
              <a:t>Migracijske</a:t>
            </a:r>
            <a:r>
              <a:rPr lang="en-US" sz="1600" i="1" dirty="0">
                <a:latin typeface="Arial"/>
                <a:cs typeface="Arial"/>
              </a:rPr>
              <a:t> </a:t>
            </a:r>
            <a:r>
              <a:rPr lang="en-US" sz="1600" i="1" err="1">
                <a:latin typeface="Arial"/>
                <a:cs typeface="Arial"/>
              </a:rPr>
              <a:t>i</a:t>
            </a:r>
            <a:r>
              <a:rPr lang="en-US" sz="1600" i="1" dirty="0">
                <a:latin typeface="Arial"/>
                <a:cs typeface="Arial"/>
              </a:rPr>
              <a:t> </a:t>
            </a:r>
            <a:r>
              <a:rPr lang="en-US" sz="1600" i="1" err="1">
                <a:latin typeface="Arial"/>
                <a:cs typeface="Arial"/>
              </a:rPr>
              <a:t>etničke</a:t>
            </a:r>
            <a:r>
              <a:rPr lang="en-US" sz="1600" i="1" dirty="0">
                <a:latin typeface="Arial"/>
                <a:cs typeface="Arial"/>
              </a:rPr>
              <a:t> </a:t>
            </a:r>
            <a:r>
              <a:rPr lang="en-US" sz="1600" i="1" err="1">
                <a:latin typeface="Arial"/>
                <a:cs typeface="Arial"/>
              </a:rPr>
              <a:t>teme</a:t>
            </a:r>
            <a:r>
              <a:rPr lang="en-US" sz="1600" i="1" dirty="0">
                <a:latin typeface="Arial"/>
                <a:cs typeface="Arial"/>
              </a:rPr>
              <a:t> / Migration and Ethnic Themes</a:t>
            </a:r>
            <a:r>
              <a:rPr lang="en-US" sz="1600" dirty="0">
                <a:latin typeface="Arial"/>
                <a:cs typeface="Arial"/>
              </a:rPr>
              <a:t>, 36(2-3), pp.135–154. Available at: </a:t>
            </a:r>
            <a:r>
              <a:rPr lang="en-US" sz="1600" dirty="0">
                <a:latin typeface="Arial"/>
                <a:cs typeface="Arial"/>
                <a:hlinkClick r:id="rId3"/>
              </a:rPr>
              <a:t>https://doi.org/10.11567/met.36.2.1</a:t>
            </a:r>
            <a:r>
              <a:rPr lang="en-US" sz="1600" dirty="0">
                <a:latin typeface="Arial"/>
                <a:cs typeface="Arial"/>
              </a:rPr>
              <a:t>  </a:t>
            </a:r>
          </a:p>
          <a:p>
            <a:r>
              <a:rPr lang="en-US" sz="1600" err="1">
                <a:latin typeface="Arial"/>
                <a:cs typeface="Arial"/>
              </a:rPr>
              <a:t>Unicef</a:t>
            </a:r>
            <a:r>
              <a:rPr lang="en-US" sz="1600" dirty="0">
                <a:latin typeface="Arial"/>
                <a:cs typeface="Arial"/>
              </a:rPr>
              <a:t> (2019)  </a:t>
            </a:r>
            <a:r>
              <a:rPr lang="en-US" sz="1600" i="1" dirty="0">
                <a:latin typeface="Arial"/>
                <a:cs typeface="Arial"/>
              </a:rPr>
              <a:t>Early Childhood Nutrition</a:t>
            </a:r>
            <a:r>
              <a:rPr lang="en-US" sz="1600" dirty="0">
                <a:latin typeface="Arial"/>
                <a:cs typeface="Arial"/>
              </a:rPr>
              <a:t>. Available at: </a:t>
            </a:r>
            <a:r>
              <a:rPr lang="en-US" sz="1600" dirty="0">
                <a:latin typeface="Arial"/>
                <a:cs typeface="Arial"/>
                <a:hlinkClick r:id="rId4"/>
              </a:rPr>
              <a:t>https://www.unicef.org/nutrition/early-childhood-nutrition</a:t>
            </a:r>
            <a:r>
              <a:rPr lang="en-US" sz="1600" dirty="0">
                <a:latin typeface="Arial"/>
                <a:cs typeface="Arial"/>
              </a:rPr>
              <a:t> (Accessed 10 March 2025). </a:t>
            </a:r>
          </a:p>
          <a:p>
            <a:r>
              <a:rPr lang="en-US" sz="1600" dirty="0">
                <a:latin typeface="Arial"/>
                <a:cs typeface="Arial"/>
              </a:rPr>
              <a:t>Wilson, R. (2007). </a:t>
            </a:r>
            <a:r>
              <a:rPr lang="en-US" sz="1600" i="1" dirty="0">
                <a:latin typeface="Arial"/>
                <a:cs typeface="Arial"/>
              </a:rPr>
              <a:t>Nature and Young Children: Encouraging Creative Play and Learning in Natural Environments,</a:t>
            </a:r>
            <a:r>
              <a:rPr lang="en-US" sz="1600" dirty="0">
                <a:latin typeface="Arial"/>
                <a:cs typeface="Arial"/>
              </a:rPr>
              <a:t> 1st ed. London: Routledge.  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27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1317</Words>
  <Application>Microsoft Office PowerPoint</Application>
  <PresentationFormat>Widescreen</PresentationFormat>
  <Paragraphs>106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Aptos</vt:lpstr>
      <vt:lpstr>Arial</vt:lpstr>
      <vt:lpstr>Calibri</vt:lpstr>
      <vt:lpstr>Trebuchet MS</vt:lpstr>
      <vt:lpstr>Wingdings 3</vt:lpstr>
      <vt:lpstr>Facet</vt:lpstr>
      <vt:lpstr>Living well: A life-course Approach to Health and Wellbeing   (BMNS4014)  Lecturer: Amanda Owens   </vt:lpstr>
      <vt:lpstr>Life course approach((Podgorelec, 2020):</vt:lpstr>
      <vt:lpstr>Determinants of health (Dahlgren and Whitehead, 2021):</vt:lpstr>
      <vt:lpstr>PERMA model (Kovich et al., 2022): </vt:lpstr>
      <vt:lpstr>Early childhood and Adverse Experiences (Bhutta et al., 2023) :</vt:lpstr>
      <vt:lpstr>Importance of the First 1,000 Days (Likhar, Baghel and Patil, 2022)</vt:lpstr>
      <vt:lpstr>Nutrition for early age: (Partou, 2025):</vt:lpstr>
      <vt:lpstr>Did you know?</vt:lpstr>
      <vt:lpstr>Nutrition Intervention Plan for Early Childhood Development :</vt:lpstr>
      <vt:lpstr>Importance of Early Childhood Education(Campana et al., 2024): </vt:lpstr>
      <vt:lpstr>Early childhood education interventions:</vt:lpstr>
      <vt:lpstr>Benefits of Access to Nature in Early Childhood</vt:lpstr>
      <vt:lpstr>The Role of the Outdoor Environment in Early Childhood Learning </vt:lpstr>
      <vt:lpstr>Conclusion:</vt:lpstr>
      <vt:lpstr>ANY QUESTIONS ?</vt:lpstr>
      <vt:lpstr>References: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Ioana Hirciaga (2413814)</cp:lastModifiedBy>
  <cp:revision>89</cp:revision>
  <dcterms:created xsi:type="dcterms:W3CDTF">2025-02-28T23:06:07Z</dcterms:created>
  <dcterms:modified xsi:type="dcterms:W3CDTF">2025-03-12T16:53:54Z</dcterms:modified>
</cp:coreProperties>
</file>