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8"/>
  </p:notesMasterIdLst>
  <p:sldIdLst>
    <p:sldId id="450" r:id="rId5"/>
    <p:sldId id="451" r:id="rId6"/>
    <p:sldId id="371" r:id="rId7"/>
    <p:sldId id="368" r:id="rId8"/>
    <p:sldId id="372" r:id="rId9"/>
    <p:sldId id="382" r:id="rId10"/>
    <p:sldId id="366" r:id="rId11"/>
    <p:sldId id="367" r:id="rId12"/>
    <p:sldId id="373" r:id="rId13"/>
    <p:sldId id="385" r:id="rId14"/>
    <p:sldId id="375" r:id="rId15"/>
    <p:sldId id="376" r:id="rId16"/>
    <p:sldId id="295" r:id="rId17"/>
    <p:sldId id="377" r:id="rId18"/>
    <p:sldId id="345" r:id="rId19"/>
    <p:sldId id="379" r:id="rId20"/>
    <p:sldId id="414" r:id="rId21"/>
    <p:sldId id="397" r:id="rId22"/>
    <p:sldId id="426" r:id="rId23"/>
    <p:sldId id="427" r:id="rId24"/>
    <p:sldId id="428" r:id="rId25"/>
    <p:sldId id="433" r:id="rId26"/>
    <p:sldId id="324" r:id="rId27"/>
    <p:sldId id="409" r:id="rId28"/>
    <p:sldId id="429" r:id="rId29"/>
    <p:sldId id="430" r:id="rId30"/>
    <p:sldId id="432" r:id="rId31"/>
    <p:sldId id="431" r:id="rId32"/>
    <p:sldId id="412" r:id="rId33"/>
    <p:sldId id="434" r:id="rId34"/>
    <p:sldId id="435" r:id="rId35"/>
    <p:sldId id="401" r:id="rId36"/>
    <p:sldId id="436" r:id="rId37"/>
    <p:sldId id="438" r:id="rId38"/>
    <p:sldId id="439" r:id="rId39"/>
    <p:sldId id="440" r:id="rId40"/>
    <p:sldId id="441" r:id="rId41"/>
    <p:sldId id="437" r:id="rId42"/>
    <p:sldId id="442" r:id="rId43"/>
    <p:sldId id="309" r:id="rId44"/>
    <p:sldId id="310" r:id="rId45"/>
    <p:sldId id="311" r:id="rId46"/>
    <p:sldId id="313" r:id="rId47"/>
    <p:sldId id="443" r:id="rId48"/>
    <p:sldId id="444" r:id="rId49"/>
    <p:sldId id="445" r:id="rId50"/>
    <p:sldId id="446" r:id="rId51"/>
    <p:sldId id="447" r:id="rId52"/>
    <p:sldId id="448" r:id="rId53"/>
    <p:sldId id="449" r:id="rId54"/>
    <p:sldId id="317" r:id="rId55"/>
    <p:sldId id="316" r:id="rId56"/>
    <p:sldId id="319" r:id="rId57"/>
  </p:sldIdLst>
  <p:sldSz cx="9144000" cy="6858000" type="screen4x3"/>
  <p:notesSz cx="7102475" cy="9037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F8942-A0C7-4DB8-955A-5E0F56B97CBF}" v="4" dt="2022-01-20T09:43:30.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75" autoAdjust="0"/>
    <p:restoredTop sz="82789" autoAdjust="0"/>
  </p:normalViewPr>
  <p:slideViewPr>
    <p:cSldViewPr>
      <p:cViewPr varScale="1">
        <p:scale>
          <a:sx n="70" d="100"/>
          <a:sy n="70" d="100"/>
        </p:scale>
        <p:origin x="1464" y="48"/>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A85F8942-A0C7-4DB8-955A-5E0F56B97CBF}"/>
    <pc:docChg chg="undo custSel addSld delSld modSld sldOrd">
      <pc:chgData name="Alexander Scott" userId="60900361-c968-457a-be84-5b7d7c948694" providerId="ADAL" clId="{A85F8942-A0C7-4DB8-955A-5E0F56B97CBF}" dt="2022-01-21T09:26:13.009" v="638" actId="47"/>
      <pc:docMkLst>
        <pc:docMk/>
      </pc:docMkLst>
      <pc:sldChg chg="del">
        <pc:chgData name="Alexander Scott" userId="60900361-c968-457a-be84-5b7d7c948694" providerId="ADAL" clId="{A85F8942-A0C7-4DB8-955A-5E0F56B97CBF}" dt="2022-01-20T09:43:32.246" v="568" actId="47"/>
        <pc:sldMkLst>
          <pc:docMk/>
          <pc:sldMk cId="424111568" sldId="258"/>
        </pc:sldMkLst>
      </pc:sldChg>
      <pc:sldChg chg="del">
        <pc:chgData name="Alexander Scott" userId="60900361-c968-457a-be84-5b7d7c948694" providerId="ADAL" clId="{A85F8942-A0C7-4DB8-955A-5E0F56B97CBF}" dt="2022-01-20T09:02:26.073" v="0" actId="47"/>
        <pc:sldMkLst>
          <pc:docMk/>
          <pc:sldMk cId="2868682630" sldId="259"/>
        </pc:sldMkLst>
      </pc:sldChg>
      <pc:sldChg chg="del">
        <pc:chgData name="Alexander Scott" userId="60900361-c968-457a-be84-5b7d7c948694" providerId="ADAL" clId="{A85F8942-A0C7-4DB8-955A-5E0F56B97CBF}" dt="2022-01-20T09:02:46.839" v="2" actId="47"/>
        <pc:sldMkLst>
          <pc:docMk/>
          <pc:sldMk cId="2050342677" sldId="262"/>
        </pc:sldMkLst>
      </pc:sldChg>
      <pc:sldChg chg="del">
        <pc:chgData name="Alexander Scott" userId="60900361-c968-457a-be84-5b7d7c948694" providerId="ADAL" clId="{A85F8942-A0C7-4DB8-955A-5E0F56B97CBF}" dt="2022-01-20T09:02:26.073" v="0" actId="47"/>
        <pc:sldMkLst>
          <pc:docMk/>
          <pc:sldMk cId="3137403758" sldId="274"/>
        </pc:sldMkLst>
      </pc:sldChg>
      <pc:sldChg chg="add del">
        <pc:chgData name="Alexander Scott" userId="60900361-c968-457a-be84-5b7d7c948694" providerId="ADAL" clId="{A85F8942-A0C7-4DB8-955A-5E0F56B97CBF}" dt="2022-01-20T09:07:20.708" v="21" actId="47"/>
        <pc:sldMkLst>
          <pc:docMk/>
          <pc:sldMk cId="4030612383" sldId="275"/>
        </pc:sldMkLst>
      </pc:sldChg>
      <pc:sldChg chg="add del">
        <pc:chgData name="Alexander Scott" userId="60900361-c968-457a-be84-5b7d7c948694" providerId="ADAL" clId="{A85F8942-A0C7-4DB8-955A-5E0F56B97CBF}" dt="2022-01-20T09:07:50.886" v="25" actId="47"/>
        <pc:sldMkLst>
          <pc:docMk/>
          <pc:sldMk cId="2770491336" sldId="277"/>
        </pc:sldMkLst>
      </pc:sldChg>
      <pc:sldChg chg="del">
        <pc:chgData name="Alexander Scott" userId="60900361-c968-457a-be84-5b7d7c948694" providerId="ADAL" clId="{A85F8942-A0C7-4DB8-955A-5E0F56B97CBF}" dt="2022-01-20T09:02:26.073" v="0" actId="47"/>
        <pc:sldMkLst>
          <pc:docMk/>
          <pc:sldMk cId="1499335473" sldId="279"/>
        </pc:sldMkLst>
      </pc:sldChg>
      <pc:sldChg chg="del">
        <pc:chgData name="Alexander Scott" userId="60900361-c968-457a-be84-5b7d7c948694" providerId="ADAL" clId="{A85F8942-A0C7-4DB8-955A-5E0F56B97CBF}" dt="2022-01-20T09:02:26.073" v="0" actId="47"/>
        <pc:sldMkLst>
          <pc:docMk/>
          <pc:sldMk cId="1228528031" sldId="297"/>
        </pc:sldMkLst>
      </pc:sldChg>
      <pc:sldChg chg="del">
        <pc:chgData name="Alexander Scott" userId="60900361-c968-457a-be84-5b7d7c948694" providerId="ADAL" clId="{A85F8942-A0C7-4DB8-955A-5E0F56B97CBF}" dt="2022-01-20T09:02:26.073" v="0" actId="47"/>
        <pc:sldMkLst>
          <pc:docMk/>
          <pc:sldMk cId="1114493518" sldId="300"/>
        </pc:sldMkLst>
      </pc:sldChg>
      <pc:sldChg chg="add del">
        <pc:chgData name="Alexander Scott" userId="60900361-c968-457a-be84-5b7d7c948694" providerId="ADAL" clId="{A85F8942-A0C7-4DB8-955A-5E0F56B97CBF}" dt="2022-01-20T09:08:01.983" v="30" actId="47"/>
        <pc:sldMkLst>
          <pc:docMk/>
          <pc:sldMk cId="1270788433" sldId="305"/>
        </pc:sldMkLst>
      </pc:sldChg>
      <pc:sldChg chg="add">
        <pc:chgData name="Alexander Scott" userId="60900361-c968-457a-be84-5b7d7c948694" providerId="ADAL" clId="{A85F8942-A0C7-4DB8-955A-5E0F56B97CBF}" dt="2022-01-20T09:03:56.468" v="3"/>
        <pc:sldMkLst>
          <pc:docMk/>
          <pc:sldMk cId="3429165846" sldId="309"/>
        </pc:sldMkLst>
      </pc:sldChg>
      <pc:sldChg chg="add">
        <pc:chgData name="Alexander Scott" userId="60900361-c968-457a-be84-5b7d7c948694" providerId="ADAL" clId="{A85F8942-A0C7-4DB8-955A-5E0F56B97CBF}" dt="2022-01-20T09:03:56.468" v="3"/>
        <pc:sldMkLst>
          <pc:docMk/>
          <pc:sldMk cId="2621809487" sldId="310"/>
        </pc:sldMkLst>
      </pc:sldChg>
      <pc:sldChg chg="add">
        <pc:chgData name="Alexander Scott" userId="60900361-c968-457a-be84-5b7d7c948694" providerId="ADAL" clId="{A85F8942-A0C7-4DB8-955A-5E0F56B97CBF}" dt="2022-01-20T09:03:56.468" v="3"/>
        <pc:sldMkLst>
          <pc:docMk/>
          <pc:sldMk cId="3313191770" sldId="311"/>
        </pc:sldMkLst>
      </pc:sldChg>
      <pc:sldChg chg="add del">
        <pc:chgData name="Alexander Scott" userId="60900361-c968-457a-be84-5b7d7c948694" providerId="ADAL" clId="{A85F8942-A0C7-4DB8-955A-5E0F56B97CBF}" dt="2022-01-20T09:30:34.871" v="339" actId="47"/>
        <pc:sldMkLst>
          <pc:docMk/>
          <pc:sldMk cId="2479105458" sldId="312"/>
        </pc:sldMkLst>
      </pc:sldChg>
      <pc:sldChg chg="add">
        <pc:chgData name="Alexander Scott" userId="60900361-c968-457a-be84-5b7d7c948694" providerId="ADAL" clId="{A85F8942-A0C7-4DB8-955A-5E0F56B97CBF}" dt="2022-01-20T09:03:56.468" v="3"/>
        <pc:sldMkLst>
          <pc:docMk/>
          <pc:sldMk cId="1332492824" sldId="313"/>
        </pc:sldMkLst>
      </pc:sldChg>
      <pc:sldChg chg="add del">
        <pc:chgData name="Alexander Scott" userId="60900361-c968-457a-be84-5b7d7c948694" providerId="ADAL" clId="{A85F8942-A0C7-4DB8-955A-5E0F56B97CBF}" dt="2022-01-20T09:42:21.816" v="562" actId="47"/>
        <pc:sldMkLst>
          <pc:docMk/>
          <pc:sldMk cId="370436179" sldId="314"/>
        </pc:sldMkLst>
      </pc:sldChg>
      <pc:sldChg chg="modSp add mod">
        <pc:chgData name="Alexander Scott" userId="60900361-c968-457a-be84-5b7d7c948694" providerId="ADAL" clId="{A85F8942-A0C7-4DB8-955A-5E0F56B97CBF}" dt="2022-01-21T09:26:05.630" v="637" actId="403"/>
        <pc:sldMkLst>
          <pc:docMk/>
          <pc:sldMk cId="1347898275" sldId="316"/>
        </pc:sldMkLst>
        <pc:spChg chg="mod">
          <ac:chgData name="Alexander Scott" userId="60900361-c968-457a-be84-5b7d7c948694" providerId="ADAL" clId="{A85F8942-A0C7-4DB8-955A-5E0F56B97CBF}" dt="2022-01-21T09:26:05.630" v="637" actId="403"/>
          <ac:spMkLst>
            <pc:docMk/>
            <pc:sldMk cId="1347898275" sldId="316"/>
            <ac:spMk id="9" creationId="{00000000-0000-0000-0000-000000000000}"/>
          </ac:spMkLst>
        </pc:spChg>
      </pc:sldChg>
      <pc:sldChg chg="add">
        <pc:chgData name="Alexander Scott" userId="60900361-c968-457a-be84-5b7d7c948694" providerId="ADAL" clId="{A85F8942-A0C7-4DB8-955A-5E0F56B97CBF}" dt="2022-01-20T09:03:56.468" v="3"/>
        <pc:sldMkLst>
          <pc:docMk/>
          <pc:sldMk cId="4263047306" sldId="317"/>
        </pc:sldMkLst>
      </pc:sldChg>
      <pc:sldChg chg="add del">
        <pc:chgData name="Alexander Scott" userId="60900361-c968-457a-be84-5b7d7c948694" providerId="ADAL" clId="{A85F8942-A0C7-4DB8-955A-5E0F56B97CBF}" dt="2022-01-21T09:26:13.009" v="638" actId="47"/>
        <pc:sldMkLst>
          <pc:docMk/>
          <pc:sldMk cId="3299051395" sldId="318"/>
        </pc:sldMkLst>
      </pc:sldChg>
      <pc:sldChg chg="add">
        <pc:chgData name="Alexander Scott" userId="60900361-c968-457a-be84-5b7d7c948694" providerId="ADAL" clId="{A85F8942-A0C7-4DB8-955A-5E0F56B97CBF}" dt="2022-01-20T09:03:56.468" v="3"/>
        <pc:sldMkLst>
          <pc:docMk/>
          <pc:sldMk cId="2649223278" sldId="319"/>
        </pc:sldMkLst>
      </pc:sldChg>
      <pc:sldChg chg="add del">
        <pc:chgData name="Alexander Scott" userId="60900361-c968-457a-be84-5b7d7c948694" providerId="ADAL" clId="{A85F8942-A0C7-4DB8-955A-5E0F56B97CBF}" dt="2022-01-20T09:42:40.359" v="564" actId="47"/>
        <pc:sldMkLst>
          <pc:docMk/>
          <pc:sldMk cId="4137219426" sldId="321"/>
        </pc:sldMkLst>
      </pc:sldChg>
      <pc:sldChg chg="add ord">
        <pc:chgData name="Alexander Scott" userId="60900361-c968-457a-be84-5b7d7c948694" providerId="ADAL" clId="{A85F8942-A0C7-4DB8-955A-5E0F56B97CBF}" dt="2022-01-20T09:07:30.682" v="24"/>
        <pc:sldMkLst>
          <pc:docMk/>
          <pc:sldMk cId="1894988559" sldId="324"/>
        </pc:sldMkLst>
      </pc:sldChg>
      <pc:sldChg chg="add del">
        <pc:chgData name="Alexander Scott" userId="60900361-c968-457a-be84-5b7d7c948694" providerId="ADAL" clId="{A85F8942-A0C7-4DB8-955A-5E0F56B97CBF}" dt="2022-01-20T09:06:48.928" v="15" actId="47"/>
        <pc:sldMkLst>
          <pc:docMk/>
          <pc:sldMk cId="3137403758" sldId="330"/>
        </pc:sldMkLst>
      </pc:sldChg>
      <pc:sldChg chg="del">
        <pc:chgData name="Alexander Scott" userId="60900361-c968-457a-be84-5b7d7c948694" providerId="ADAL" clId="{A85F8942-A0C7-4DB8-955A-5E0F56B97CBF}" dt="2022-01-20T09:02:26.073" v="0" actId="47"/>
        <pc:sldMkLst>
          <pc:docMk/>
          <pc:sldMk cId="3314580415" sldId="346"/>
        </pc:sldMkLst>
      </pc:sldChg>
      <pc:sldChg chg="del">
        <pc:chgData name="Alexander Scott" userId="60900361-c968-457a-be84-5b7d7c948694" providerId="ADAL" clId="{A85F8942-A0C7-4DB8-955A-5E0F56B97CBF}" dt="2022-01-20T09:02:26.073" v="0" actId="47"/>
        <pc:sldMkLst>
          <pc:docMk/>
          <pc:sldMk cId="3319800518" sldId="347"/>
        </pc:sldMkLst>
      </pc:sldChg>
      <pc:sldChg chg="del">
        <pc:chgData name="Alexander Scott" userId="60900361-c968-457a-be84-5b7d7c948694" providerId="ADAL" clId="{A85F8942-A0C7-4DB8-955A-5E0F56B97CBF}" dt="2022-01-20T09:02:26.073" v="0" actId="47"/>
        <pc:sldMkLst>
          <pc:docMk/>
          <pc:sldMk cId="1529974687" sldId="348"/>
        </pc:sldMkLst>
      </pc:sldChg>
      <pc:sldChg chg="del">
        <pc:chgData name="Alexander Scott" userId="60900361-c968-457a-be84-5b7d7c948694" providerId="ADAL" clId="{A85F8942-A0C7-4DB8-955A-5E0F56B97CBF}" dt="2022-01-20T09:02:26.073" v="0" actId="47"/>
        <pc:sldMkLst>
          <pc:docMk/>
          <pc:sldMk cId="1972053895" sldId="349"/>
        </pc:sldMkLst>
      </pc:sldChg>
      <pc:sldChg chg="del">
        <pc:chgData name="Alexander Scott" userId="60900361-c968-457a-be84-5b7d7c948694" providerId="ADAL" clId="{A85F8942-A0C7-4DB8-955A-5E0F56B97CBF}" dt="2022-01-20T09:02:26.073" v="0" actId="47"/>
        <pc:sldMkLst>
          <pc:docMk/>
          <pc:sldMk cId="1067593319" sldId="350"/>
        </pc:sldMkLst>
      </pc:sldChg>
      <pc:sldChg chg="del">
        <pc:chgData name="Alexander Scott" userId="60900361-c968-457a-be84-5b7d7c948694" providerId="ADAL" clId="{A85F8942-A0C7-4DB8-955A-5E0F56B97CBF}" dt="2022-01-20T09:02:26.073" v="0" actId="47"/>
        <pc:sldMkLst>
          <pc:docMk/>
          <pc:sldMk cId="3575873375" sldId="351"/>
        </pc:sldMkLst>
      </pc:sldChg>
      <pc:sldChg chg="del">
        <pc:chgData name="Alexander Scott" userId="60900361-c968-457a-be84-5b7d7c948694" providerId="ADAL" clId="{A85F8942-A0C7-4DB8-955A-5E0F56B97CBF}" dt="2022-01-20T09:02:26.073" v="0" actId="47"/>
        <pc:sldMkLst>
          <pc:docMk/>
          <pc:sldMk cId="3773300515" sldId="352"/>
        </pc:sldMkLst>
      </pc:sldChg>
      <pc:sldChg chg="del">
        <pc:chgData name="Alexander Scott" userId="60900361-c968-457a-be84-5b7d7c948694" providerId="ADAL" clId="{A85F8942-A0C7-4DB8-955A-5E0F56B97CBF}" dt="2022-01-20T09:02:26.073" v="0" actId="47"/>
        <pc:sldMkLst>
          <pc:docMk/>
          <pc:sldMk cId="699695839" sldId="353"/>
        </pc:sldMkLst>
      </pc:sldChg>
      <pc:sldChg chg="del">
        <pc:chgData name="Alexander Scott" userId="60900361-c968-457a-be84-5b7d7c948694" providerId="ADAL" clId="{A85F8942-A0C7-4DB8-955A-5E0F56B97CBF}" dt="2022-01-20T09:02:26.073" v="0" actId="47"/>
        <pc:sldMkLst>
          <pc:docMk/>
          <pc:sldMk cId="3182182685" sldId="354"/>
        </pc:sldMkLst>
      </pc:sldChg>
      <pc:sldChg chg="del">
        <pc:chgData name="Alexander Scott" userId="60900361-c968-457a-be84-5b7d7c948694" providerId="ADAL" clId="{A85F8942-A0C7-4DB8-955A-5E0F56B97CBF}" dt="2022-01-20T09:02:26.073" v="0" actId="47"/>
        <pc:sldMkLst>
          <pc:docMk/>
          <pc:sldMk cId="3233766174" sldId="355"/>
        </pc:sldMkLst>
      </pc:sldChg>
      <pc:sldChg chg="del">
        <pc:chgData name="Alexander Scott" userId="60900361-c968-457a-be84-5b7d7c948694" providerId="ADAL" clId="{A85F8942-A0C7-4DB8-955A-5E0F56B97CBF}" dt="2022-01-20T09:02:26.073" v="0" actId="47"/>
        <pc:sldMkLst>
          <pc:docMk/>
          <pc:sldMk cId="3488938105" sldId="356"/>
        </pc:sldMkLst>
      </pc:sldChg>
      <pc:sldChg chg="del">
        <pc:chgData name="Alexander Scott" userId="60900361-c968-457a-be84-5b7d7c948694" providerId="ADAL" clId="{A85F8942-A0C7-4DB8-955A-5E0F56B97CBF}" dt="2022-01-20T09:02:26.073" v="0" actId="47"/>
        <pc:sldMkLst>
          <pc:docMk/>
          <pc:sldMk cId="3976676719" sldId="360"/>
        </pc:sldMkLst>
      </pc:sldChg>
      <pc:sldChg chg="del">
        <pc:chgData name="Alexander Scott" userId="60900361-c968-457a-be84-5b7d7c948694" providerId="ADAL" clId="{A85F8942-A0C7-4DB8-955A-5E0F56B97CBF}" dt="2022-01-20T09:02:26.073" v="0" actId="47"/>
        <pc:sldMkLst>
          <pc:docMk/>
          <pc:sldMk cId="1634543048" sldId="361"/>
        </pc:sldMkLst>
      </pc:sldChg>
      <pc:sldChg chg="del">
        <pc:chgData name="Alexander Scott" userId="60900361-c968-457a-be84-5b7d7c948694" providerId="ADAL" clId="{A85F8942-A0C7-4DB8-955A-5E0F56B97CBF}" dt="2022-01-20T09:02:26.073" v="0" actId="47"/>
        <pc:sldMkLst>
          <pc:docMk/>
          <pc:sldMk cId="1990245059" sldId="362"/>
        </pc:sldMkLst>
      </pc:sldChg>
      <pc:sldChg chg="del">
        <pc:chgData name="Alexander Scott" userId="60900361-c968-457a-be84-5b7d7c948694" providerId="ADAL" clId="{A85F8942-A0C7-4DB8-955A-5E0F56B97CBF}" dt="2022-01-20T09:02:26.073" v="0" actId="47"/>
        <pc:sldMkLst>
          <pc:docMk/>
          <pc:sldMk cId="3777631353" sldId="363"/>
        </pc:sldMkLst>
      </pc:sldChg>
      <pc:sldChg chg="del">
        <pc:chgData name="Alexander Scott" userId="60900361-c968-457a-be84-5b7d7c948694" providerId="ADAL" clId="{A85F8942-A0C7-4DB8-955A-5E0F56B97CBF}" dt="2022-01-20T09:02:26.073" v="0" actId="47"/>
        <pc:sldMkLst>
          <pc:docMk/>
          <pc:sldMk cId="2978607746" sldId="365"/>
        </pc:sldMkLst>
      </pc:sldChg>
      <pc:sldChg chg="del">
        <pc:chgData name="Alexander Scott" userId="60900361-c968-457a-be84-5b7d7c948694" providerId="ADAL" clId="{A85F8942-A0C7-4DB8-955A-5E0F56B97CBF}" dt="2022-01-20T09:02:29.591" v="1" actId="47"/>
        <pc:sldMkLst>
          <pc:docMk/>
          <pc:sldMk cId="1703446698" sldId="370"/>
        </pc:sldMkLst>
      </pc:sldChg>
      <pc:sldChg chg="del">
        <pc:chgData name="Alexander Scott" userId="60900361-c968-457a-be84-5b7d7c948694" providerId="ADAL" clId="{A85F8942-A0C7-4DB8-955A-5E0F56B97CBF}" dt="2022-01-20T09:02:26.073" v="0" actId="47"/>
        <pc:sldMkLst>
          <pc:docMk/>
          <pc:sldMk cId="1923659507" sldId="381"/>
        </pc:sldMkLst>
      </pc:sldChg>
      <pc:sldChg chg="del">
        <pc:chgData name="Alexander Scott" userId="60900361-c968-457a-be84-5b7d7c948694" providerId="ADAL" clId="{A85F8942-A0C7-4DB8-955A-5E0F56B97CBF}" dt="2022-01-20T09:02:26.073" v="0" actId="47"/>
        <pc:sldMkLst>
          <pc:docMk/>
          <pc:sldMk cId="1873703286" sldId="383"/>
        </pc:sldMkLst>
      </pc:sldChg>
      <pc:sldChg chg="del">
        <pc:chgData name="Alexander Scott" userId="60900361-c968-457a-be84-5b7d7c948694" providerId="ADAL" clId="{A85F8942-A0C7-4DB8-955A-5E0F56B97CBF}" dt="2022-01-20T09:02:26.073" v="0" actId="47"/>
        <pc:sldMkLst>
          <pc:docMk/>
          <pc:sldMk cId="1655589928" sldId="384"/>
        </pc:sldMkLst>
      </pc:sldChg>
      <pc:sldChg chg="add del ord">
        <pc:chgData name="Alexander Scott" userId="60900361-c968-457a-be84-5b7d7c948694" providerId="ADAL" clId="{A85F8942-A0C7-4DB8-955A-5E0F56B97CBF}" dt="2022-01-20T09:07:07.883" v="20" actId="47"/>
        <pc:sldMkLst>
          <pc:docMk/>
          <pc:sldMk cId="3694628919" sldId="386"/>
        </pc:sldMkLst>
      </pc:sldChg>
      <pc:sldChg chg="del">
        <pc:chgData name="Alexander Scott" userId="60900361-c968-457a-be84-5b7d7c948694" providerId="ADAL" clId="{A85F8942-A0C7-4DB8-955A-5E0F56B97CBF}" dt="2022-01-20T09:02:26.073" v="0" actId="47"/>
        <pc:sldMkLst>
          <pc:docMk/>
          <pc:sldMk cId="1287754419" sldId="388"/>
        </pc:sldMkLst>
      </pc:sldChg>
      <pc:sldChg chg="del">
        <pc:chgData name="Alexander Scott" userId="60900361-c968-457a-be84-5b7d7c948694" providerId="ADAL" clId="{A85F8942-A0C7-4DB8-955A-5E0F56B97CBF}" dt="2022-01-20T09:02:26.073" v="0" actId="47"/>
        <pc:sldMkLst>
          <pc:docMk/>
          <pc:sldMk cId="1709688470" sldId="389"/>
        </pc:sldMkLst>
      </pc:sldChg>
      <pc:sldChg chg="del">
        <pc:chgData name="Alexander Scott" userId="60900361-c968-457a-be84-5b7d7c948694" providerId="ADAL" clId="{A85F8942-A0C7-4DB8-955A-5E0F56B97CBF}" dt="2022-01-20T09:02:26.073" v="0" actId="47"/>
        <pc:sldMkLst>
          <pc:docMk/>
          <pc:sldMk cId="4052027073" sldId="390"/>
        </pc:sldMkLst>
      </pc:sldChg>
      <pc:sldChg chg="del">
        <pc:chgData name="Alexander Scott" userId="60900361-c968-457a-be84-5b7d7c948694" providerId="ADAL" clId="{A85F8942-A0C7-4DB8-955A-5E0F56B97CBF}" dt="2022-01-20T09:02:26.073" v="0" actId="47"/>
        <pc:sldMkLst>
          <pc:docMk/>
          <pc:sldMk cId="1989131874" sldId="391"/>
        </pc:sldMkLst>
      </pc:sldChg>
      <pc:sldChg chg="del">
        <pc:chgData name="Alexander Scott" userId="60900361-c968-457a-be84-5b7d7c948694" providerId="ADAL" clId="{A85F8942-A0C7-4DB8-955A-5E0F56B97CBF}" dt="2022-01-20T09:02:26.073" v="0" actId="47"/>
        <pc:sldMkLst>
          <pc:docMk/>
          <pc:sldMk cId="3485761545" sldId="393"/>
        </pc:sldMkLst>
      </pc:sldChg>
      <pc:sldChg chg="del">
        <pc:chgData name="Alexander Scott" userId="60900361-c968-457a-be84-5b7d7c948694" providerId="ADAL" clId="{A85F8942-A0C7-4DB8-955A-5E0F56B97CBF}" dt="2022-01-20T09:02:26.073" v="0" actId="47"/>
        <pc:sldMkLst>
          <pc:docMk/>
          <pc:sldMk cId="709616319" sldId="394"/>
        </pc:sldMkLst>
      </pc:sldChg>
      <pc:sldChg chg="del">
        <pc:chgData name="Alexander Scott" userId="60900361-c968-457a-be84-5b7d7c948694" providerId="ADAL" clId="{A85F8942-A0C7-4DB8-955A-5E0F56B97CBF}" dt="2022-01-20T09:02:26.073" v="0" actId="47"/>
        <pc:sldMkLst>
          <pc:docMk/>
          <pc:sldMk cId="2293433348" sldId="395"/>
        </pc:sldMkLst>
      </pc:sldChg>
      <pc:sldChg chg="del">
        <pc:chgData name="Alexander Scott" userId="60900361-c968-457a-be84-5b7d7c948694" providerId="ADAL" clId="{A85F8942-A0C7-4DB8-955A-5E0F56B97CBF}" dt="2022-01-20T09:04:04.272" v="4" actId="47"/>
        <pc:sldMkLst>
          <pc:docMk/>
          <pc:sldMk cId="3045150590" sldId="396"/>
        </pc:sldMkLst>
      </pc:sldChg>
      <pc:sldChg chg="add">
        <pc:chgData name="Alexander Scott" userId="60900361-c968-457a-be84-5b7d7c948694" providerId="ADAL" clId="{A85F8942-A0C7-4DB8-955A-5E0F56B97CBF}" dt="2022-01-20T09:03:56.468" v="3"/>
        <pc:sldMkLst>
          <pc:docMk/>
          <pc:sldMk cId="2556024616" sldId="397"/>
        </pc:sldMkLst>
      </pc:sldChg>
      <pc:sldChg chg="add del">
        <pc:chgData name="Alexander Scott" userId="60900361-c968-457a-be84-5b7d7c948694" providerId="ADAL" clId="{A85F8942-A0C7-4DB8-955A-5E0F56B97CBF}" dt="2022-01-20T09:08:05.969" v="33" actId="47"/>
        <pc:sldMkLst>
          <pc:docMk/>
          <pc:sldMk cId="3184427009" sldId="400"/>
        </pc:sldMkLst>
      </pc:sldChg>
      <pc:sldChg chg="add">
        <pc:chgData name="Alexander Scott" userId="60900361-c968-457a-be84-5b7d7c948694" providerId="ADAL" clId="{A85F8942-A0C7-4DB8-955A-5E0F56B97CBF}" dt="2022-01-20T09:03:56.468" v="3"/>
        <pc:sldMkLst>
          <pc:docMk/>
          <pc:sldMk cId="3197546152" sldId="401"/>
        </pc:sldMkLst>
      </pc:sldChg>
      <pc:sldChg chg="add del">
        <pc:chgData name="Alexander Scott" userId="60900361-c968-457a-be84-5b7d7c948694" providerId="ADAL" clId="{A85F8942-A0C7-4DB8-955A-5E0F56B97CBF}" dt="2022-01-20T09:07:21.159" v="22" actId="47"/>
        <pc:sldMkLst>
          <pc:docMk/>
          <pc:sldMk cId="205041530" sldId="403"/>
        </pc:sldMkLst>
      </pc:sldChg>
      <pc:sldChg chg="add del">
        <pc:chgData name="Alexander Scott" userId="60900361-c968-457a-be84-5b7d7c948694" providerId="ADAL" clId="{A85F8942-A0C7-4DB8-955A-5E0F56B97CBF}" dt="2022-01-20T09:08:00.514" v="29" actId="47"/>
        <pc:sldMkLst>
          <pc:docMk/>
          <pc:sldMk cId="3416349601" sldId="404"/>
        </pc:sldMkLst>
      </pc:sldChg>
      <pc:sldChg chg="add del">
        <pc:chgData name="Alexander Scott" userId="60900361-c968-457a-be84-5b7d7c948694" providerId="ADAL" clId="{A85F8942-A0C7-4DB8-955A-5E0F56B97CBF}" dt="2022-01-20T09:08:12.201" v="34" actId="47"/>
        <pc:sldMkLst>
          <pc:docMk/>
          <pc:sldMk cId="501923065" sldId="405"/>
        </pc:sldMkLst>
      </pc:sldChg>
      <pc:sldChg chg="add">
        <pc:chgData name="Alexander Scott" userId="60900361-c968-457a-be84-5b7d7c948694" providerId="ADAL" clId="{A85F8942-A0C7-4DB8-955A-5E0F56B97CBF}" dt="2022-01-20T09:03:56.468" v="3"/>
        <pc:sldMkLst>
          <pc:docMk/>
          <pc:sldMk cId="498744497" sldId="409"/>
        </pc:sldMkLst>
      </pc:sldChg>
      <pc:sldChg chg="add del">
        <pc:chgData name="Alexander Scott" userId="60900361-c968-457a-be84-5b7d7c948694" providerId="ADAL" clId="{A85F8942-A0C7-4DB8-955A-5E0F56B97CBF}" dt="2022-01-20T09:08:03.143" v="32" actId="47"/>
        <pc:sldMkLst>
          <pc:docMk/>
          <pc:sldMk cId="1480549000" sldId="410"/>
        </pc:sldMkLst>
      </pc:sldChg>
      <pc:sldChg chg="add del">
        <pc:chgData name="Alexander Scott" userId="60900361-c968-457a-be84-5b7d7c948694" providerId="ADAL" clId="{A85F8942-A0C7-4DB8-955A-5E0F56B97CBF}" dt="2022-01-20T09:08:02.585" v="31" actId="47"/>
        <pc:sldMkLst>
          <pc:docMk/>
          <pc:sldMk cId="4142023300" sldId="411"/>
        </pc:sldMkLst>
      </pc:sldChg>
      <pc:sldChg chg="add ord">
        <pc:chgData name="Alexander Scott" userId="60900361-c968-457a-be84-5b7d7c948694" providerId="ADAL" clId="{A85F8942-A0C7-4DB8-955A-5E0F56B97CBF}" dt="2022-01-20T09:06:26.692" v="12"/>
        <pc:sldMkLst>
          <pc:docMk/>
          <pc:sldMk cId="2299272020" sldId="412"/>
        </pc:sldMkLst>
      </pc:sldChg>
      <pc:sldChg chg="del ord">
        <pc:chgData name="Alexander Scott" userId="60900361-c968-457a-be84-5b7d7c948694" providerId="ADAL" clId="{A85F8942-A0C7-4DB8-955A-5E0F56B97CBF}" dt="2022-01-20T09:43:33.585" v="569" actId="47"/>
        <pc:sldMkLst>
          <pc:docMk/>
          <pc:sldMk cId="1036415212" sldId="413"/>
        </pc:sldMkLst>
      </pc:sldChg>
      <pc:sldChg chg="add">
        <pc:chgData name="Alexander Scott" userId="60900361-c968-457a-be84-5b7d7c948694" providerId="ADAL" clId="{A85F8942-A0C7-4DB8-955A-5E0F56B97CBF}" dt="2022-01-20T09:03:56.468" v="3"/>
        <pc:sldMkLst>
          <pc:docMk/>
          <pc:sldMk cId="813131596" sldId="414"/>
        </pc:sldMkLst>
      </pc:sldChg>
      <pc:sldChg chg="del">
        <pc:chgData name="Alexander Scott" userId="60900361-c968-457a-be84-5b7d7c948694" providerId="ADAL" clId="{A85F8942-A0C7-4DB8-955A-5E0F56B97CBF}" dt="2022-01-20T09:02:26.073" v="0" actId="47"/>
        <pc:sldMkLst>
          <pc:docMk/>
          <pc:sldMk cId="3508298724" sldId="414"/>
        </pc:sldMkLst>
      </pc:sldChg>
      <pc:sldChg chg="add del">
        <pc:chgData name="Alexander Scott" userId="60900361-c968-457a-be84-5b7d7c948694" providerId="ADAL" clId="{A85F8942-A0C7-4DB8-955A-5E0F56B97CBF}" dt="2022-01-20T09:42:22.399" v="563" actId="47"/>
        <pc:sldMkLst>
          <pc:docMk/>
          <pc:sldMk cId="517480453" sldId="415"/>
        </pc:sldMkLst>
      </pc:sldChg>
      <pc:sldChg chg="add del">
        <pc:chgData name="Alexander Scott" userId="60900361-c968-457a-be84-5b7d7c948694" providerId="ADAL" clId="{A85F8942-A0C7-4DB8-955A-5E0F56B97CBF}" dt="2022-01-20T09:07:57.665" v="28" actId="47"/>
        <pc:sldMkLst>
          <pc:docMk/>
          <pc:sldMk cId="3319934702" sldId="420"/>
        </pc:sldMkLst>
      </pc:sldChg>
      <pc:sldChg chg="add">
        <pc:chgData name="Alexander Scott" userId="60900361-c968-457a-be84-5b7d7c948694" providerId="ADAL" clId="{A85F8942-A0C7-4DB8-955A-5E0F56B97CBF}" dt="2022-01-20T09:03:56.468" v="3"/>
        <pc:sldMkLst>
          <pc:docMk/>
          <pc:sldMk cId="1826904987" sldId="426"/>
        </pc:sldMkLst>
      </pc:sldChg>
      <pc:sldChg chg="add">
        <pc:chgData name="Alexander Scott" userId="60900361-c968-457a-be84-5b7d7c948694" providerId="ADAL" clId="{A85F8942-A0C7-4DB8-955A-5E0F56B97CBF}" dt="2022-01-20T09:03:56.468" v="3"/>
        <pc:sldMkLst>
          <pc:docMk/>
          <pc:sldMk cId="871479283" sldId="427"/>
        </pc:sldMkLst>
      </pc:sldChg>
      <pc:sldChg chg="add">
        <pc:chgData name="Alexander Scott" userId="60900361-c968-457a-be84-5b7d7c948694" providerId="ADAL" clId="{A85F8942-A0C7-4DB8-955A-5E0F56B97CBF}" dt="2022-01-20T09:03:56.468" v="3"/>
        <pc:sldMkLst>
          <pc:docMk/>
          <pc:sldMk cId="230408369" sldId="428"/>
        </pc:sldMkLst>
      </pc:sldChg>
      <pc:sldChg chg="add">
        <pc:chgData name="Alexander Scott" userId="60900361-c968-457a-be84-5b7d7c948694" providerId="ADAL" clId="{A85F8942-A0C7-4DB8-955A-5E0F56B97CBF}" dt="2022-01-20T09:03:56.468" v="3"/>
        <pc:sldMkLst>
          <pc:docMk/>
          <pc:sldMk cId="4042209242" sldId="429"/>
        </pc:sldMkLst>
      </pc:sldChg>
      <pc:sldChg chg="add">
        <pc:chgData name="Alexander Scott" userId="60900361-c968-457a-be84-5b7d7c948694" providerId="ADAL" clId="{A85F8942-A0C7-4DB8-955A-5E0F56B97CBF}" dt="2022-01-20T09:03:56.468" v="3"/>
        <pc:sldMkLst>
          <pc:docMk/>
          <pc:sldMk cId="2594743801" sldId="430"/>
        </pc:sldMkLst>
      </pc:sldChg>
      <pc:sldChg chg="add">
        <pc:chgData name="Alexander Scott" userId="60900361-c968-457a-be84-5b7d7c948694" providerId="ADAL" clId="{A85F8942-A0C7-4DB8-955A-5E0F56B97CBF}" dt="2022-01-20T09:03:56.468" v="3"/>
        <pc:sldMkLst>
          <pc:docMk/>
          <pc:sldMk cId="280553480" sldId="431"/>
        </pc:sldMkLst>
      </pc:sldChg>
      <pc:sldChg chg="add ord">
        <pc:chgData name="Alexander Scott" userId="60900361-c968-457a-be84-5b7d7c948694" providerId="ADAL" clId="{A85F8942-A0C7-4DB8-955A-5E0F56B97CBF}" dt="2022-01-20T09:06:22.228" v="10"/>
        <pc:sldMkLst>
          <pc:docMk/>
          <pc:sldMk cId="1069376276" sldId="432"/>
        </pc:sldMkLst>
      </pc:sldChg>
      <pc:sldChg chg="add ord">
        <pc:chgData name="Alexander Scott" userId="60900361-c968-457a-be84-5b7d7c948694" providerId="ADAL" clId="{A85F8942-A0C7-4DB8-955A-5E0F56B97CBF}" dt="2022-01-20T09:06:30.781" v="14"/>
        <pc:sldMkLst>
          <pc:docMk/>
          <pc:sldMk cId="1898505970" sldId="433"/>
        </pc:sldMkLst>
      </pc:sldChg>
      <pc:sldChg chg="add">
        <pc:chgData name="Alexander Scott" userId="60900361-c968-457a-be84-5b7d7c948694" providerId="ADAL" clId="{A85F8942-A0C7-4DB8-955A-5E0F56B97CBF}" dt="2022-01-20T09:03:56.468" v="3"/>
        <pc:sldMkLst>
          <pc:docMk/>
          <pc:sldMk cId="2104688302" sldId="434"/>
        </pc:sldMkLst>
      </pc:sldChg>
      <pc:sldChg chg="add">
        <pc:chgData name="Alexander Scott" userId="60900361-c968-457a-be84-5b7d7c948694" providerId="ADAL" clId="{A85F8942-A0C7-4DB8-955A-5E0F56B97CBF}" dt="2022-01-20T09:03:56.468" v="3"/>
        <pc:sldMkLst>
          <pc:docMk/>
          <pc:sldMk cId="3929878436" sldId="435"/>
        </pc:sldMkLst>
      </pc:sldChg>
      <pc:sldChg chg="add">
        <pc:chgData name="Alexander Scott" userId="60900361-c968-457a-be84-5b7d7c948694" providerId="ADAL" clId="{A85F8942-A0C7-4DB8-955A-5E0F56B97CBF}" dt="2022-01-20T09:03:56.468" v="3"/>
        <pc:sldMkLst>
          <pc:docMk/>
          <pc:sldMk cId="3384706491" sldId="436"/>
        </pc:sldMkLst>
      </pc:sldChg>
      <pc:sldChg chg="delSp modSp add mod">
        <pc:chgData name="Alexander Scott" userId="60900361-c968-457a-be84-5b7d7c948694" providerId="ADAL" clId="{A85F8942-A0C7-4DB8-955A-5E0F56B97CBF}" dt="2022-01-20T09:27:15.932" v="322" actId="20577"/>
        <pc:sldMkLst>
          <pc:docMk/>
          <pc:sldMk cId="1582914842" sldId="437"/>
        </pc:sldMkLst>
        <pc:spChg chg="mod">
          <ac:chgData name="Alexander Scott" userId="60900361-c968-457a-be84-5b7d7c948694" providerId="ADAL" clId="{A85F8942-A0C7-4DB8-955A-5E0F56B97CBF}" dt="2022-01-20T09:27:15.932" v="322" actId="20577"/>
          <ac:spMkLst>
            <pc:docMk/>
            <pc:sldMk cId="1582914842" sldId="437"/>
            <ac:spMk id="9" creationId="{00000000-0000-0000-0000-000000000000}"/>
          </ac:spMkLst>
        </pc:spChg>
        <pc:picChg chg="del">
          <ac:chgData name="Alexander Scott" userId="60900361-c968-457a-be84-5b7d7c948694" providerId="ADAL" clId="{A85F8942-A0C7-4DB8-955A-5E0F56B97CBF}" dt="2022-01-20T09:26:24.603" v="310" actId="478"/>
          <ac:picMkLst>
            <pc:docMk/>
            <pc:sldMk cId="1582914842" sldId="437"/>
            <ac:picMk id="3074" creationId="{00000000-0000-0000-0000-000000000000}"/>
          </ac:picMkLst>
        </pc:picChg>
      </pc:sldChg>
      <pc:sldChg chg="delSp modSp add mod">
        <pc:chgData name="Alexander Scott" userId="60900361-c968-457a-be84-5b7d7c948694" providerId="ADAL" clId="{A85F8942-A0C7-4DB8-955A-5E0F56B97CBF}" dt="2022-01-20T09:14:30.833" v="64" actId="6549"/>
        <pc:sldMkLst>
          <pc:docMk/>
          <pc:sldMk cId="3987765404" sldId="438"/>
        </pc:sldMkLst>
        <pc:spChg chg="mod">
          <ac:chgData name="Alexander Scott" userId="60900361-c968-457a-be84-5b7d7c948694" providerId="ADAL" clId="{A85F8942-A0C7-4DB8-955A-5E0F56B97CBF}" dt="2022-01-20T09:14:30.833" v="64" actId="6549"/>
          <ac:spMkLst>
            <pc:docMk/>
            <pc:sldMk cId="3987765404" sldId="438"/>
            <ac:spMk id="9" creationId="{00000000-0000-0000-0000-000000000000}"/>
          </ac:spMkLst>
        </pc:spChg>
        <pc:picChg chg="del">
          <ac:chgData name="Alexander Scott" userId="60900361-c968-457a-be84-5b7d7c948694" providerId="ADAL" clId="{A85F8942-A0C7-4DB8-955A-5E0F56B97CBF}" dt="2022-01-20T09:14:23.756" v="61" actId="478"/>
          <ac:picMkLst>
            <pc:docMk/>
            <pc:sldMk cId="3987765404" sldId="438"/>
            <ac:picMk id="3074" creationId="{00000000-0000-0000-0000-000000000000}"/>
          </ac:picMkLst>
        </pc:picChg>
      </pc:sldChg>
      <pc:sldChg chg="modSp add mod">
        <pc:chgData name="Alexander Scott" userId="60900361-c968-457a-be84-5b7d7c948694" providerId="ADAL" clId="{A85F8942-A0C7-4DB8-955A-5E0F56B97CBF}" dt="2022-01-20T09:15:30.483" v="116" actId="403"/>
        <pc:sldMkLst>
          <pc:docMk/>
          <pc:sldMk cId="2802885987" sldId="439"/>
        </pc:sldMkLst>
        <pc:spChg chg="mod">
          <ac:chgData name="Alexander Scott" userId="60900361-c968-457a-be84-5b7d7c948694" providerId="ADAL" clId="{A85F8942-A0C7-4DB8-955A-5E0F56B97CBF}" dt="2022-01-20T09:15:30.483" v="116" actId="403"/>
          <ac:spMkLst>
            <pc:docMk/>
            <pc:sldMk cId="2802885987" sldId="439"/>
            <ac:spMk id="9" creationId="{00000000-0000-0000-0000-000000000000}"/>
          </ac:spMkLst>
        </pc:spChg>
      </pc:sldChg>
      <pc:sldChg chg="modSp add mod">
        <pc:chgData name="Alexander Scott" userId="60900361-c968-457a-be84-5b7d7c948694" providerId="ADAL" clId="{A85F8942-A0C7-4DB8-955A-5E0F56B97CBF}" dt="2022-01-20T09:22:25.303" v="234" actId="6549"/>
        <pc:sldMkLst>
          <pc:docMk/>
          <pc:sldMk cId="3056704008" sldId="440"/>
        </pc:sldMkLst>
        <pc:spChg chg="mod">
          <ac:chgData name="Alexander Scott" userId="60900361-c968-457a-be84-5b7d7c948694" providerId="ADAL" clId="{A85F8942-A0C7-4DB8-955A-5E0F56B97CBF}" dt="2022-01-20T09:22:25.303" v="234" actId="6549"/>
          <ac:spMkLst>
            <pc:docMk/>
            <pc:sldMk cId="3056704008" sldId="440"/>
            <ac:spMk id="9" creationId="{00000000-0000-0000-0000-000000000000}"/>
          </ac:spMkLst>
        </pc:spChg>
      </pc:sldChg>
      <pc:sldChg chg="modSp add mod">
        <pc:chgData name="Alexander Scott" userId="60900361-c968-457a-be84-5b7d7c948694" providerId="ADAL" clId="{A85F8942-A0C7-4DB8-955A-5E0F56B97CBF}" dt="2022-01-20T09:25:39.239" v="302" actId="207"/>
        <pc:sldMkLst>
          <pc:docMk/>
          <pc:sldMk cId="832875257" sldId="441"/>
        </pc:sldMkLst>
        <pc:spChg chg="mod">
          <ac:chgData name="Alexander Scott" userId="60900361-c968-457a-be84-5b7d7c948694" providerId="ADAL" clId="{A85F8942-A0C7-4DB8-955A-5E0F56B97CBF}" dt="2022-01-20T09:25:39.239" v="302" actId="207"/>
          <ac:spMkLst>
            <pc:docMk/>
            <pc:sldMk cId="832875257" sldId="441"/>
            <ac:spMk id="9" creationId="{00000000-0000-0000-0000-000000000000}"/>
          </ac:spMkLst>
        </pc:spChg>
      </pc:sldChg>
      <pc:sldChg chg="modSp add mod">
        <pc:chgData name="Alexander Scott" userId="60900361-c968-457a-be84-5b7d7c948694" providerId="ADAL" clId="{A85F8942-A0C7-4DB8-955A-5E0F56B97CBF}" dt="2022-01-20T09:29:37.041" v="338" actId="113"/>
        <pc:sldMkLst>
          <pc:docMk/>
          <pc:sldMk cId="2677913963" sldId="442"/>
        </pc:sldMkLst>
        <pc:spChg chg="mod">
          <ac:chgData name="Alexander Scott" userId="60900361-c968-457a-be84-5b7d7c948694" providerId="ADAL" clId="{A85F8942-A0C7-4DB8-955A-5E0F56B97CBF}" dt="2022-01-20T09:29:37.041" v="338" actId="113"/>
          <ac:spMkLst>
            <pc:docMk/>
            <pc:sldMk cId="2677913963" sldId="442"/>
            <ac:spMk id="9" creationId="{00000000-0000-0000-0000-000000000000}"/>
          </ac:spMkLst>
        </pc:spChg>
      </pc:sldChg>
      <pc:sldChg chg="modSp add mod">
        <pc:chgData name="Alexander Scott" userId="60900361-c968-457a-be84-5b7d7c948694" providerId="ADAL" clId="{A85F8942-A0C7-4DB8-955A-5E0F56B97CBF}" dt="2022-01-20T09:32:30.558" v="402" actId="403"/>
        <pc:sldMkLst>
          <pc:docMk/>
          <pc:sldMk cId="3929192642" sldId="443"/>
        </pc:sldMkLst>
        <pc:spChg chg="mod">
          <ac:chgData name="Alexander Scott" userId="60900361-c968-457a-be84-5b7d7c948694" providerId="ADAL" clId="{A85F8942-A0C7-4DB8-955A-5E0F56B97CBF}" dt="2022-01-20T09:32:30.558" v="402" actId="403"/>
          <ac:spMkLst>
            <pc:docMk/>
            <pc:sldMk cId="3929192642" sldId="443"/>
            <ac:spMk id="9" creationId="{00000000-0000-0000-0000-000000000000}"/>
          </ac:spMkLst>
        </pc:spChg>
      </pc:sldChg>
      <pc:sldChg chg="modSp add mod">
        <pc:chgData name="Alexander Scott" userId="60900361-c968-457a-be84-5b7d7c948694" providerId="ADAL" clId="{A85F8942-A0C7-4DB8-955A-5E0F56B97CBF}" dt="2022-01-20T09:33:56.018" v="466" actId="20577"/>
        <pc:sldMkLst>
          <pc:docMk/>
          <pc:sldMk cId="866371767" sldId="444"/>
        </pc:sldMkLst>
        <pc:spChg chg="mod">
          <ac:chgData name="Alexander Scott" userId="60900361-c968-457a-be84-5b7d7c948694" providerId="ADAL" clId="{A85F8942-A0C7-4DB8-955A-5E0F56B97CBF}" dt="2022-01-20T09:33:56.018" v="466" actId="20577"/>
          <ac:spMkLst>
            <pc:docMk/>
            <pc:sldMk cId="866371767" sldId="444"/>
            <ac:spMk id="9" creationId="{00000000-0000-0000-0000-000000000000}"/>
          </ac:spMkLst>
        </pc:spChg>
      </pc:sldChg>
      <pc:sldChg chg="modSp add mod">
        <pc:chgData name="Alexander Scott" userId="60900361-c968-457a-be84-5b7d7c948694" providerId="ADAL" clId="{A85F8942-A0C7-4DB8-955A-5E0F56B97CBF}" dt="2022-01-20T09:36:05.529" v="495" actId="113"/>
        <pc:sldMkLst>
          <pc:docMk/>
          <pc:sldMk cId="1108093030" sldId="445"/>
        </pc:sldMkLst>
        <pc:spChg chg="mod">
          <ac:chgData name="Alexander Scott" userId="60900361-c968-457a-be84-5b7d7c948694" providerId="ADAL" clId="{A85F8942-A0C7-4DB8-955A-5E0F56B97CBF}" dt="2022-01-20T09:36:05.529" v="495" actId="113"/>
          <ac:spMkLst>
            <pc:docMk/>
            <pc:sldMk cId="1108093030" sldId="445"/>
            <ac:spMk id="9" creationId="{00000000-0000-0000-0000-000000000000}"/>
          </ac:spMkLst>
        </pc:spChg>
      </pc:sldChg>
      <pc:sldChg chg="modSp add mod">
        <pc:chgData name="Alexander Scott" userId="60900361-c968-457a-be84-5b7d7c948694" providerId="ADAL" clId="{A85F8942-A0C7-4DB8-955A-5E0F56B97CBF}" dt="2022-01-20T09:37:00.816" v="502" actId="20577"/>
        <pc:sldMkLst>
          <pc:docMk/>
          <pc:sldMk cId="2974613517" sldId="446"/>
        </pc:sldMkLst>
        <pc:spChg chg="mod">
          <ac:chgData name="Alexander Scott" userId="60900361-c968-457a-be84-5b7d7c948694" providerId="ADAL" clId="{A85F8942-A0C7-4DB8-955A-5E0F56B97CBF}" dt="2022-01-20T09:37:00.816" v="502" actId="20577"/>
          <ac:spMkLst>
            <pc:docMk/>
            <pc:sldMk cId="2974613517" sldId="446"/>
            <ac:spMk id="9" creationId="{00000000-0000-0000-0000-000000000000}"/>
          </ac:spMkLst>
        </pc:spChg>
      </pc:sldChg>
      <pc:sldChg chg="modSp add mod">
        <pc:chgData name="Alexander Scott" userId="60900361-c968-457a-be84-5b7d7c948694" providerId="ADAL" clId="{A85F8942-A0C7-4DB8-955A-5E0F56B97CBF}" dt="2022-01-20T09:38:16.354" v="510" actId="113"/>
        <pc:sldMkLst>
          <pc:docMk/>
          <pc:sldMk cId="3106106566" sldId="447"/>
        </pc:sldMkLst>
        <pc:spChg chg="mod">
          <ac:chgData name="Alexander Scott" userId="60900361-c968-457a-be84-5b7d7c948694" providerId="ADAL" clId="{A85F8942-A0C7-4DB8-955A-5E0F56B97CBF}" dt="2022-01-20T09:38:16.354" v="510" actId="113"/>
          <ac:spMkLst>
            <pc:docMk/>
            <pc:sldMk cId="3106106566" sldId="447"/>
            <ac:spMk id="9" creationId="{00000000-0000-0000-0000-000000000000}"/>
          </ac:spMkLst>
        </pc:spChg>
      </pc:sldChg>
      <pc:sldChg chg="modSp add mod">
        <pc:chgData name="Alexander Scott" userId="60900361-c968-457a-be84-5b7d7c948694" providerId="ADAL" clId="{A85F8942-A0C7-4DB8-955A-5E0F56B97CBF}" dt="2022-01-20T09:40:16.856" v="539" actId="20577"/>
        <pc:sldMkLst>
          <pc:docMk/>
          <pc:sldMk cId="1995891544" sldId="448"/>
        </pc:sldMkLst>
        <pc:spChg chg="mod">
          <ac:chgData name="Alexander Scott" userId="60900361-c968-457a-be84-5b7d7c948694" providerId="ADAL" clId="{A85F8942-A0C7-4DB8-955A-5E0F56B97CBF}" dt="2022-01-20T09:40:16.856" v="539" actId="20577"/>
          <ac:spMkLst>
            <pc:docMk/>
            <pc:sldMk cId="1995891544" sldId="448"/>
            <ac:spMk id="9" creationId="{00000000-0000-0000-0000-000000000000}"/>
          </ac:spMkLst>
        </pc:spChg>
      </pc:sldChg>
      <pc:sldChg chg="addSp delSp modSp add mod">
        <pc:chgData name="Alexander Scott" userId="60900361-c968-457a-be84-5b7d7c948694" providerId="ADAL" clId="{A85F8942-A0C7-4DB8-955A-5E0F56B97CBF}" dt="2022-01-20T09:41:19.681" v="561" actId="113"/>
        <pc:sldMkLst>
          <pc:docMk/>
          <pc:sldMk cId="80932765" sldId="449"/>
        </pc:sldMkLst>
        <pc:spChg chg="add del">
          <ac:chgData name="Alexander Scott" userId="60900361-c968-457a-be84-5b7d7c948694" providerId="ADAL" clId="{A85F8942-A0C7-4DB8-955A-5E0F56B97CBF}" dt="2022-01-20T09:40:45.538" v="545" actId="22"/>
          <ac:spMkLst>
            <pc:docMk/>
            <pc:sldMk cId="80932765" sldId="449"/>
            <ac:spMk id="4" creationId="{11789837-7477-47C8-99A4-9868F6A27165}"/>
          </ac:spMkLst>
        </pc:spChg>
        <pc:spChg chg="mod">
          <ac:chgData name="Alexander Scott" userId="60900361-c968-457a-be84-5b7d7c948694" providerId="ADAL" clId="{A85F8942-A0C7-4DB8-955A-5E0F56B97CBF}" dt="2022-01-20T09:41:19.681" v="561" actId="113"/>
          <ac:spMkLst>
            <pc:docMk/>
            <pc:sldMk cId="80932765" sldId="449"/>
            <ac:spMk id="9" creationId="{00000000-0000-0000-0000-000000000000}"/>
          </ac:spMkLst>
        </pc:spChg>
      </pc:sldChg>
      <pc:sldChg chg="modSp add mod setBg">
        <pc:chgData name="Alexander Scott" userId="60900361-c968-457a-be84-5b7d7c948694" providerId="ADAL" clId="{A85F8942-A0C7-4DB8-955A-5E0F56B97CBF}" dt="2022-01-20T09:45:53.430" v="636" actId="14100"/>
        <pc:sldMkLst>
          <pc:docMk/>
          <pc:sldMk cId="2376410526" sldId="450"/>
        </pc:sldMkLst>
        <pc:spChg chg="mod">
          <ac:chgData name="Alexander Scott" userId="60900361-c968-457a-be84-5b7d7c948694" providerId="ADAL" clId="{A85F8942-A0C7-4DB8-955A-5E0F56B97CBF}" dt="2022-01-20T09:45:53.430" v="636" actId="14100"/>
          <ac:spMkLst>
            <pc:docMk/>
            <pc:sldMk cId="2376410526" sldId="450"/>
            <ac:spMk id="2" creationId="{00000000-0000-0000-0000-000000000000}"/>
          </ac:spMkLst>
        </pc:spChg>
        <pc:spChg chg="mod">
          <ac:chgData name="Alexander Scott" userId="60900361-c968-457a-be84-5b7d7c948694" providerId="ADAL" clId="{A85F8942-A0C7-4DB8-955A-5E0F56B97CBF}" dt="2022-01-20T09:45:48.352" v="635" actId="403"/>
          <ac:spMkLst>
            <pc:docMk/>
            <pc:sldMk cId="2376410526" sldId="450"/>
            <ac:spMk id="4" creationId="{00000000-0000-0000-0000-000000000000}"/>
          </ac:spMkLst>
        </pc:spChg>
      </pc:sldChg>
      <pc:sldChg chg="add">
        <pc:chgData name="Alexander Scott" userId="60900361-c968-457a-be84-5b7d7c948694" providerId="ADAL" clId="{A85F8942-A0C7-4DB8-955A-5E0F56B97CBF}" dt="2022-01-20T09:43:30.528" v="567"/>
        <pc:sldMkLst>
          <pc:docMk/>
          <pc:sldMk cId="1357015334" sldId="45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7739" cy="45188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3093" y="0"/>
            <a:ext cx="3077739" cy="451882"/>
          </a:xfrm>
          <a:prstGeom prst="rect">
            <a:avLst/>
          </a:prstGeom>
        </p:spPr>
        <p:txBody>
          <a:bodyPr vert="horz" lIns="91440" tIns="45720" rIns="91440" bIns="45720" rtlCol="0"/>
          <a:lstStyle>
            <a:lvl1pPr algn="r">
              <a:defRPr sz="1200"/>
            </a:lvl1pPr>
          </a:lstStyle>
          <a:p>
            <a:fld id="{F3357849-CBBC-4F6B-8B0F-DB73B2CC6B62}" type="datetimeFigureOut">
              <a:rPr lang="en-GB" smtClean="0"/>
              <a:t>21/01/2022</a:t>
            </a:fld>
            <a:endParaRPr lang="en-GB"/>
          </a:p>
        </p:txBody>
      </p:sp>
      <p:sp>
        <p:nvSpPr>
          <p:cNvPr id="4" name="Slide Image Placeholder 3"/>
          <p:cNvSpPr>
            <a:spLocks noGrp="1" noRot="1" noChangeAspect="1"/>
          </p:cNvSpPr>
          <p:nvPr>
            <p:ph type="sldImg" idx="2"/>
          </p:nvPr>
        </p:nvSpPr>
        <p:spPr>
          <a:xfrm>
            <a:off x="1292225" y="677863"/>
            <a:ext cx="4518025" cy="338931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0248" y="4292878"/>
            <a:ext cx="5681980" cy="40669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8584187"/>
            <a:ext cx="3077739" cy="45188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3093" y="8584187"/>
            <a:ext cx="3077739" cy="451882"/>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a:t>
            </a:r>
            <a:r>
              <a:rPr lang="en-GB" baseline="0" dirty="0"/>
              <a:t> no military historian – so it’s with only a small apology that I’ll gloss completely over the combat of the War of Independence, and head straight to its political outcomes, and the process which led to the passing of the US constitution – an event some historians date as the true end of the American Revolution.</a:t>
            </a:r>
          </a:p>
          <a:p>
            <a:pPr marL="171450" indent="-171450">
              <a:buFont typeface="Arial" panose="020B0604020202020204" pitchFamily="34" charset="0"/>
              <a:buChar char="•"/>
            </a:pPr>
            <a:r>
              <a:rPr lang="en-GB" baseline="0" dirty="0"/>
              <a:t>Before the US constitution, there was an interim period when the new United States were governed by a looser </a:t>
            </a:r>
            <a:r>
              <a:rPr lang="en-GB" baseline="0" dirty="0" err="1"/>
              <a:t>constition-esque</a:t>
            </a:r>
            <a:r>
              <a:rPr lang="en-GB" baseline="0" dirty="0"/>
              <a:t> document: the Articles of Confederation, passed by the Continental Congress in 1781.</a:t>
            </a:r>
          </a:p>
          <a:p>
            <a:pPr marL="171450" indent="-171450">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this regard, we can regard the</a:t>
            </a:r>
            <a:r>
              <a:rPr lang="en-GB" baseline="0" dirty="0"/>
              <a:t> conviviality between the likes of Jefferson and Lafayette as another contributor to events in France, since their shared ideals exposed the discrepancy between the monarchical, aristocratic governance of France and its alliance with a new nation that had declared independence – as we’ll see later on in this lecture – from a supposedly “tyrannical king” on the basis that “all men are created equal, and blessed with certain inalienable rights.”</a:t>
            </a:r>
          </a:p>
          <a:p>
            <a:pPr marL="171450" indent="-171450">
              <a:buFont typeface="Arial" panose="020B0604020202020204" pitchFamily="34" charset="0"/>
              <a:buChar char="•"/>
            </a:pPr>
            <a:r>
              <a:rPr lang="en-GB" baseline="0" dirty="0"/>
              <a:t>Jefferson, for his part, was a celebrated figure in France, serving a term as US Minister there from 1785–1789, as was his predecessor Benjamin Franklin.</a:t>
            </a:r>
          </a:p>
          <a:p>
            <a:pPr marL="171450" indent="-171450">
              <a:buFont typeface="Arial" panose="020B0604020202020204" pitchFamily="34" charset="0"/>
              <a:buChar char="•"/>
            </a:pPr>
            <a:r>
              <a:rPr lang="en-GB" baseline="0" dirty="0"/>
              <a:t>Franklin, who we can see being somewhat patronisingly entertained in the French court, is – alongside Washington, Jefferson et al – regarded as one of the Founding Fathers of the United States, and who also acted as progenitor of a classic American archetype.</a:t>
            </a:r>
          </a:p>
          <a:p>
            <a:pPr marL="171450" indent="-171450">
              <a:buFont typeface="Arial" panose="020B0604020202020204" pitchFamily="34" charset="0"/>
              <a:buChar char="•"/>
            </a:pPr>
            <a:r>
              <a:rPr lang="en-GB" baseline="0" dirty="0"/>
              <a:t>He is the original, epoch-defining self-made-man who rose from humble beginnings to become the new United States’ first minister to France, playing a crucial role in the diplomacy in securing the rebels an alliance with France.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1875737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a:t>
            </a:r>
            <a:r>
              <a:rPr lang="en-GB" baseline="0" dirty="0"/>
              <a:t> Crevecoeur's status of a Frenchman counted against him – and all the more so given that, in 1778, France had entered an alliance with the rebellious states</a:t>
            </a:r>
          </a:p>
          <a:p>
            <a:pPr marL="171450" indent="-171450">
              <a:buFont typeface="Arial" panose="020B0604020202020204" pitchFamily="34" charset="0"/>
              <a:buChar char="•"/>
            </a:pPr>
            <a:r>
              <a:rPr lang="en-GB" baseline="0" dirty="0"/>
              <a:t>France formally recognised the United States, and provided arms, loans and direct military support in its conflict with Britain.</a:t>
            </a:r>
          </a:p>
          <a:p>
            <a:pPr marL="171450" indent="-171450">
              <a:buFont typeface="Arial" panose="020B0604020202020204" pitchFamily="34" charset="0"/>
              <a:buChar char="•"/>
            </a:pPr>
            <a:r>
              <a:rPr lang="en-GB" baseline="0" dirty="0"/>
              <a:t>This would prove strategically successful, with France gaining a measure of revenge for the loss of Canada by helping the United States to victory over Britain. Crucial contribution: necessary support for the breakaway colonies; military effort in campaign – culminating with French and American victory at the Battle of Yorktown, 1781 (</a:t>
            </a:r>
            <a:r>
              <a:rPr lang="en-GB" b="1" baseline="0" dirty="0"/>
              <a:t>note: </a:t>
            </a:r>
            <a:r>
              <a:rPr lang="en-GB" b="0" baseline="0" dirty="0"/>
              <a:t>it took until 1783 for final resolution, and British recognition of the USA).</a:t>
            </a:r>
            <a:r>
              <a:rPr lang="en-GB" baseline="0" dirty="0"/>
              <a:t> </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498313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alerts us</a:t>
            </a:r>
            <a:r>
              <a:rPr lang="en-GB" baseline="0" dirty="0"/>
              <a:t> to another important detail about the early history of the independent United States: its alliance with France, and the mutual influence French and American culture and society had on one another.</a:t>
            </a:r>
          </a:p>
          <a:p>
            <a:pPr marL="171450" indent="-171450">
              <a:buFont typeface="Arial" panose="020B0604020202020204" pitchFamily="34" charset="0"/>
              <a:buChar char="•"/>
            </a:pPr>
            <a:r>
              <a:rPr lang="en-GB" baseline="0" dirty="0"/>
              <a:t>Perhaps the most lasting testament to this can be found in the US capital, Washington: its distinctive grid-outline, with large public thoroughfares and parks, was the brainchild Pierre L’Enfant, an architect trained in the French Royal Academy.</a:t>
            </a:r>
          </a:p>
          <a:p>
            <a:pPr marL="171450" indent="-171450">
              <a:buFont typeface="Arial" panose="020B0604020202020204" pitchFamily="34" charset="0"/>
              <a:buChar char="•"/>
            </a:pPr>
            <a:r>
              <a:rPr lang="en-GB" baseline="0" dirty="0"/>
              <a:t>In addition, French soldiers who had served in the War of </a:t>
            </a:r>
            <a:r>
              <a:rPr lang="en-GB" baseline="0" dirty="0" err="1"/>
              <a:t>Indepence</a:t>
            </a:r>
            <a:r>
              <a:rPr lang="en-GB" baseline="0" dirty="0"/>
              <a:t> were regarded as Revolutionary heroes in the United States – perhaps most notably the individual onscreen the Marquis de Lafayette, who had served as the general of the French forces in North America: you can see him shaking hands with George Washington, the commander of the </a:t>
            </a:r>
            <a:r>
              <a:rPr lang="en-GB" baseline="0" dirty="0" err="1"/>
              <a:t>Americab</a:t>
            </a:r>
            <a:r>
              <a:rPr lang="en-GB" baseline="0" dirty="0"/>
              <a:t> Continental Army and, of course, the first president of the independent United States.</a:t>
            </a:r>
          </a:p>
          <a:p>
            <a:pPr marL="171450" indent="-171450">
              <a:buFont typeface="Arial" panose="020B0604020202020204" pitchFamily="34" charset="0"/>
              <a:buChar char="•"/>
            </a:pPr>
            <a:r>
              <a:rPr lang="en-GB" baseline="0" dirty="0"/>
              <a:t>Lafayette widely commemorated in United States: parks, towns, university</a:t>
            </a:r>
          </a:p>
          <a:p>
            <a:pPr marL="171450" indent="-171450">
              <a:buFont typeface="Arial" panose="020B0604020202020204" pitchFamily="34" charset="0"/>
              <a:buChar char="•"/>
            </a:pPr>
            <a:r>
              <a:rPr lang="en-GB" baseline="0" dirty="0"/>
              <a:t>More significantly for our purposes, Lafayette’s biography flags up how the American Revolution was one contributor to a much broader era of change across the world</a:t>
            </a:r>
          </a:p>
          <a:p>
            <a:pPr marL="171450" indent="-171450">
              <a:buFont typeface="Arial" panose="020B0604020202020204" pitchFamily="34" charset="0"/>
              <a:buChar char="•"/>
            </a:pPr>
            <a:r>
              <a:rPr lang="en-GB" baseline="0" dirty="0"/>
              <a:t>Lafayette would go on to play a leading role in the French Revolution of 1789, to the extent that he designed France’s </a:t>
            </a:r>
            <a:r>
              <a:rPr lang="en-GB" baseline="0" dirty="0" err="1"/>
              <a:t>tricolore</a:t>
            </a:r>
            <a:r>
              <a:rPr lang="en-GB" baseline="0" dirty="0"/>
              <a:t> flag </a:t>
            </a:r>
            <a:r>
              <a:rPr lang="en-GB" b="1" baseline="0" dirty="0"/>
              <a:t>– go back to previous slide</a:t>
            </a:r>
            <a:r>
              <a:rPr lang="en-GB" b="0" baseline="0" dirty="0"/>
              <a:t>.</a:t>
            </a:r>
          </a:p>
          <a:p>
            <a:pPr marL="171450" indent="-171450">
              <a:buFont typeface="Arial" panose="020B0604020202020204" pitchFamily="34" charset="0"/>
              <a:buChar char="•"/>
            </a:pPr>
            <a:r>
              <a:rPr lang="en-GB" b="0" baseline="0" dirty="0"/>
              <a:t>In fact, it’s also worth noting that France’s participation in the American War of Independence was a causal factor of the French Revolution, with spiralling war debts being a particular bone of contention amongst the Third Estates who led the overthrow of the </a:t>
            </a:r>
            <a:r>
              <a:rPr lang="en-GB" b="0" baseline="0" dirty="0" err="1"/>
              <a:t>Ancien</a:t>
            </a:r>
            <a:r>
              <a:rPr lang="en-GB" b="0" baseline="0" dirty="0"/>
              <a:t> Regime.</a:t>
            </a:r>
          </a:p>
          <a:p>
            <a:pPr marL="171450" indent="-171450">
              <a:buFont typeface="Arial" panose="020B0604020202020204" pitchFamily="34" charset="0"/>
              <a:buChar char="•"/>
            </a:pPr>
            <a:r>
              <a:rPr lang="en-GB" b="0" baseline="0" dirty="0"/>
              <a:t>Indeed, there was much cross pollination between the French and American revolutions.</a:t>
            </a:r>
          </a:p>
          <a:p>
            <a:pPr marL="171450" indent="-171450">
              <a:buFont typeface="Arial" panose="020B0604020202020204" pitchFamily="34" charset="0"/>
              <a:buChar char="•"/>
            </a:pPr>
            <a:r>
              <a:rPr lang="en-GB" b="0" baseline="0" dirty="0"/>
              <a:t>Lafayette was a close personal friend of Thomas Jefferson, the third president of the United States and author of the US Declaration of Independence, and they shared many of the same political, intellectual and philosophic inclinations.</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2413260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14</a:t>
            </a:fld>
            <a:endParaRPr lang="en-US" dirty="0"/>
          </a:p>
        </p:txBody>
      </p:sp>
    </p:spTree>
    <p:extLst>
      <p:ext uri="{BB962C8B-B14F-4D97-AF65-F5344CB8AC3E}">
        <p14:creationId xmlns:p14="http://schemas.microsoft.com/office/powerpoint/2010/main" val="2593570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baseline="0" dirty="0"/>
              <a:t>For his part, though, Crevecoeur was not part of the Revolution; indeed, after American independence he gained office as a civil servant to the French monarchy, acting as France’s consul to New York, New Jersey and Connecticut</a:t>
            </a:r>
          </a:p>
          <a:p>
            <a:pPr marL="171450" indent="-171450">
              <a:buFont typeface="Arial" panose="020B0604020202020204" pitchFamily="34" charset="0"/>
              <a:buChar char="•"/>
            </a:pPr>
            <a:r>
              <a:rPr lang="en-GB" i="0" baseline="0" dirty="0"/>
              <a:t>A man short on luck, Crevecoeur would be adversely effected personally by the outbreak of the French Revolution. Visiting his homeland in 1789, he was prevented from returning to the United States due to the political strife surrounding the revolution – his name now </a:t>
            </a:r>
            <a:r>
              <a:rPr lang="en-GB" i="1" baseline="0" dirty="0"/>
              <a:t>declassee </a:t>
            </a:r>
            <a:r>
              <a:rPr lang="en-GB" i="0" baseline="0" dirty="0"/>
              <a:t>having been a servant of the old royal regime</a:t>
            </a:r>
          </a:p>
          <a:p>
            <a:pPr marL="171450" indent="-171450">
              <a:buFont typeface="Arial" panose="020B0604020202020204" pitchFamily="34" charset="0"/>
              <a:buChar char="•"/>
            </a:pPr>
            <a:r>
              <a:rPr lang="en-GB" i="0" baseline="0" dirty="0"/>
              <a:t>He thus saw out the rest of his life in obscurity in France.</a:t>
            </a:r>
            <a:endParaRPr lang="en-GB" baseline="0"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powers</a:t>
            </a:r>
            <a:r>
              <a:rPr lang="en-GB" baseline="0" dirty="0"/>
              <a:t> delegated to the Continental Congress were, however, pronouncedly limited in scope.</a:t>
            </a:r>
          </a:p>
          <a:p>
            <a:pPr marL="171450" indent="-171450">
              <a:buFont typeface="Arial" panose="020B0604020202020204" pitchFamily="34" charset="0"/>
              <a:buChar char="•"/>
            </a:pPr>
            <a:r>
              <a:rPr lang="en-GB" baseline="0" dirty="0"/>
              <a:t>In the first instance, the Congress has responsibility for overseeing diplomatic relations with overseas powers, with it alone retaining the power to declare war on external foes.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952483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powers</a:t>
            </a:r>
            <a:r>
              <a:rPr lang="en-GB" baseline="0" dirty="0"/>
              <a:t> delegated to the Continental Congress were, however, pronouncedly limited in scope.</a:t>
            </a:r>
          </a:p>
          <a:p>
            <a:pPr marL="171450" indent="-171450">
              <a:buFont typeface="Arial" panose="020B0604020202020204" pitchFamily="34" charset="0"/>
              <a:buChar char="•"/>
            </a:pPr>
            <a:r>
              <a:rPr lang="en-GB" baseline="0" dirty="0"/>
              <a:t>In the first instance, the Congress has responsibility for overseeing diplomatic relations with overseas powers, with it alone retaining the power to declare war on external foes.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flipside</a:t>
            </a:r>
            <a:r>
              <a:rPr lang="en-GB" baseline="0" dirty="0"/>
              <a:t> to this was that the new states thus retained high levels of autonomy.</a:t>
            </a:r>
          </a:p>
          <a:p>
            <a:pPr marL="171450" indent="-171450">
              <a:buFont typeface="Arial" panose="020B0604020202020204" pitchFamily="34" charset="0"/>
              <a:buChar char="•"/>
            </a:pPr>
            <a:r>
              <a:rPr lang="en-GB" baseline="0" dirty="0"/>
              <a:t>The articles of confederation expressly stated that “</a:t>
            </a:r>
            <a:r>
              <a:rPr lang="en-GB" sz="1200" baseline="0" dirty="0"/>
              <a:t>e</a:t>
            </a:r>
            <a:r>
              <a:rPr lang="en-GB" sz="1200" dirty="0"/>
              <a:t>ach state retains its sovereignty, freedom, and independence, and every power, jurisdiction, and right, which is not by this Confederation expressly delegated.” So pretty</a:t>
            </a:r>
            <a:r>
              <a:rPr lang="en-GB" sz="1200" baseline="0" dirty="0"/>
              <a:t> much all domestic affairs were under the purview of the states,</a:t>
            </a:r>
          </a:p>
          <a:p>
            <a:pPr marL="171450" indent="-171450">
              <a:buFont typeface="Arial" panose="020B0604020202020204" pitchFamily="34" charset="0"/>
              <a:buChar char="•"/>
            </a:pPr>
            <a:r>
              <a:rPr lang="en-GB" sz="1200" baseline="0" dirty="0"/>
              <a:t>Congress has no right to levy taxation and no right to regulate interstate or foreign trade, with Indian relations the only exception to this.</a:t>
            </a:r>
          </a:p>
          <a:p>
            <a:pPr marL="171450" indent="-171450">
              <a:buFont typeface="Arial" panose="020B0604020202020204" pitchFamily="34" charset="0"/>
              <a:buChar char="•"/>
            </a:pPr>
            <a:r>
              <a:rPr lang="en-GB" sz="1200" baseline="0" dirty="0"/>
              <a:t>There was, I hope it’s clear, some consistency to this: after all it was the levying of taxation and interference in local trade which had been a prime mover in the states’ rebellion in the first place.</a:t>
            </a:r>
          </a:p>
          <a:p>
            <a:pPr marL="171450" indent="-171450">
              <a:buFont typeface="Arial" panose="020B0604020202020204" pitchFamily="34" charset="0"/>
              <a:buChar char="•"/>
            </a:pPr>
            <a:r>
              <a:rPr lang="en-GB" sz="1200" baseline="0" dirty="0"/>
              <a:t>All this meant that the Continental Congress was merely, as expressed in the Articles of Confederation, “a firm league of friendship,” bound together only loosely on all matters outside of common defence.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a:t>
            </a:r>
            <a:r>
              <a:rPr lang="en-GB" baseline="0" dirty="0"/>
              <a:t> United States might have remained thus had there not been domestic turbulence in the mid 1780s</a:t>
            </a:r>
          </a:p>
          <a:p>
            <a:pPr marL="171450" indent="-171450">
              <a:buFont typeface="Arial" panose="020B0604020202020204" pitchFamily="34" charset="0"/>
              <a:buChar char="•"/>
            </a:pPr>
            <a:r>
              <a:rPr lang="en-GB" baseline="0" dirty="0"/>
              <a:t>Most famously, Revolutionary War veteran Daniel Shays led a rebellion of debtor farmers in Massachusetts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2214124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85025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2214124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1733717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947903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8436476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1304940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36854720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21318094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5717458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6626023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503612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8463902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11287333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18484139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392713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3504429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7339760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1352402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9360609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42535825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51</a:t>
            </a:fld>
            <a:endParaRPr lang="en-GB" dirty="0">
              <a:solidFill>
                <a:prstClr val="black"/>
              </a:solidFill>
            </a:endParaRPr>
          </a:p>
        </p:txBody>
      </p:sp>
    </p:spTree>
    <p:extLst>
      <p:ext uri="{BB962C8B-B14F-4D97-AF65-F5344CB8AC3E}">
        <p14:creationId xmlns:p14="http://schemas.microsoft.com/office/powerpoint/2010/main" val="29547648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4666665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53</a:t>
            </a:fld>
            <a:endParaRPr lang="en-GB" dirty="0">
              <a:solidFill>
                <a:prstClr val="black"/>
              </a:solidFill>
            </a:endParaRPr>
          </a:p>
        </p:txBody>
      </p:sp>
    </p:spTree>
    <p:extLst>
      <p:ext uri="{BB962C8B-B14F-4D97-AF65-F5344CB8AC3E}">
        <p14:creationId xmlns:p14="http://schemas.microsoft.com/office/powerpoint/2010/main" val="3972512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21/01/2022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68760"/>
            <a:ext cx="9144000" cy="5589240"/>
          </a:xfrm>
          <a:prstGeom prst="rect">
            <a:avLst/>
          </a:prstGeom>
        </p:spPr>
        <p:txBody>
          <a:bodyPr wrap="square" lIns="540000" tIns="360000" rIns="540000" bIns="360000" numCol="2" spcCol="360000">
            <a:normAutofit/>
          </a:bodyPr>
          <a:lstStyle/>
          <a:p>
            <a:r>
              <a:rPr lang="en-GB" b="1" u="sng" dirty="0">
                <a:solidFill>
                  <a:prstClr val="black"/>
                </a:solidFill>
              </a:rPr>
              <a:t>1. </a:t>
            </a:r>
            <a:r>
              <a:rPr lang="en-US" sz="2000" b="1" u="sng" dirty="0">
                <a:solidFill>
                  <a:prstClr val="black"/>
                </a:solidFill>
              </a:rPr>
              <a:t>Revolutionary War and the Declaration </a:t>
            </a:r>
          </a:p>
          <a:p>
            <a:pPr marL="285750" indent="-285750">
              <a:buFontTx/>
              <a:buChar char="-"/>
            </a:pPr>
            <a:r>
              <a:rPr lang="en-GB" sz="2000" dirty="0">
                <a:solidFill>
                  <a:prstClr val="black"/>
                </a:solidFill>
              </a:rPr>
              <a:t>Property</a:t>
            </a:r>
          </a:p>
          <a:p>
            <a:pPr marL="285750" indent="-285750">
              <a:buFontTx/>
              <a:buChar char="-"/>
            </a:pPr>
            <a:r>
              <a:rPr lang="en-GB" sz="2000" dirty="0">
                <a:solidFill>
                  <a:prstClr val="black"/>
                </a:solidFill>
              </a:rPr>
              <a:t>Pursuit of Happiness</a:t>
            </a:r>
          </a:p>
          <a:p>
            <a:pPr marL="285750" indent="-285750">
              <a:buFontTx/>
              <a:buChar char="-"/>
            </a:pPr>
            <a:r>
              <a:rPr lang="en-GB" sz="2000" dirty="0">
                <a:solidFill>
                  <a:prstClr val="black"/>
                </a:solidFill>
              </a:rPr>
              <a:t>Thomas Jefferson</a:t>
            </a:r>
          </a:p>
          <a:p>
            <a:pPr marL="285750" indent="-285750">
              <a:buFontTx/>
              <a:buChar char="-"/>
            </a:pPr>
            <a:r>
              <a:rPr lang="en-GB" sz="2000" dirty="0">
                <a:solidFill>
                  <a:prstClr val="black"/>
                </a:solidFill>
              </a:rPr>
              <a:t>France and the American Revolution</a:t>
            </a:r>
          </a:p>
          <a:p>
            <a:pPr marL="285750" indent="-285750">
              <a:buFontTx/>
              <a:buChar char="-"/>
            </a:pPr>
            <a:r>
              <a:rPr lang="en-GB" sz="2000" dirty="0">
                <a:solidFill>
                  <a:prstClr val="black"/>
                </a:solidFill>
              </a:rPr>
              <a:t>French Revolution</a:t>
            </a:r>
          </a:p>
          <a:p>
            <a:endParaRPr lang="en-GB" sz="2000" dirty="0">
              <a:solidFill>
                <a:prstClr val="black"/>
              </a:solidFill>
            </a:endParaRPr>
          </a:p>
          <a:p>
            <a:endParaRPr lang="en-GB" sz="2000" dirty="0">
              <a:solidFill>
                <a:prstClr val="black"/>
              </a:solidFill>
            </a:endParaRPr>
          </a:p>
          <a:p>
            <a:r>
              <a:rPr lang="en-GB" sz="2000" b="1" u="sng" dirty="0">
                <a:solidFill>
                  <a:prstClr val="black"/>
                </a:solidFill>
              </a:rPr>
              <a:t>2. Constitutional  Convention </a:t>
            </a:r>
          </a:p>
          <a:p>
            <a:pPr marL="285750" indent="-285750">
              <a:buFontTx/>
              <a:buChar char="-"/>
            </a:pPr>
            <a:r>
              <a:rPr lang="en-GB" sz="2000" dirty="0">
                <a:solidFill>
                  <a:prstClr val="black"/>
                </a:solidFill>
              </a:rPr>
              <a:t>Critiques of Articles of Confederation</a:t>
            </a:r>
          </a:p>
          <a:p>
            <a:pPr marL="285750" indent="-285750">
              <a:buFontTx/>
              <a:buChar char="-"/>
            </a:pPr>
            <a:r>
              <a:rPr lang="en-GB" sz="2000" dirty="0">
                <a:solidFill>
                  <a:prstClr val="black"/>
                </a:solidFill>
              </a:rPr>
              <a:t>Shays’ Rebellion</a:t>
            </a:r>
          </a:p>
          <a:p>
            <a:pPr marL="285750" indent="-285750">
              <a:buFontTx/>
              <a:buChar char="-"/>
            </a:pPr>
            <a:endParaRPr lang="en-GB" sz="2000" dirty="0">
              <a:solidFill>
                <a:prstClr val="black"/>
              </a:solidFill>
            </a:endParaRPr>
          </a:p>
          <a:p>
            <a:r>
              <a:rPr lang="en-GB" sz="2000" b="1" u="sng" dirty="0">
                <a:solidFill>
                  <a:prstClr val="black"/>
                </a:solidFill>
              </a:rPr>
              <a:t>3. </a:t>
            </a:r>
            <a:r>
              <a:rPr lang="en-GB" sz="2000" b="1" i="1" u="sng" dirty="0">
                <a:solidFill>
                  <a:prstClr val="black"/>
                </a:solidFill>
              </a:rPr>
              <a:t>The Federalist</a:t>
            </a:r>
          </a:p>
          <a:p>
            <a:pPr marL="285750" indent="-285750">
              <a:buFontTx/>
              <a:buChar char="-"/>
            </a:pPr>
            <a:r>
              <a:rPr lang="en-GB" sz="2000" dirty="0">
                <a:solidFill>
                  <a:prstClr val="black"/>
                </a:solidFill>
              </a:rPr>
              <a:t>Hamilton, nos. 1 and 6</a:t>
            </a:r>
          </a:p>
          <a:p>
            <a:pPr marL="285750" indent="-285750">
              <a:buFontTx/>
              <a:buChar char="-"/>
            </a:pPr>
            <a:r>
              <a:rPr lang="en-GB" sz="2000" dirty="0">
                <a:solidFill>
                  <a:prstClr val="black"/>
                </a:solidFill>
              </a:rPr>
              <a:t>Madison, no. 10</a:t>
            </a:r>
          </a:p>
          <a:p>
            <a:endParaRPr lang="en-GB" sz="2000" dirty="0">
              <a:solidFill>
                <a:prstClr val="black"/>
              </a:solidFill>
            </a:endParaRPr>
          </a:p>
          <a:p>
            <a:pPr marL="285750" indent="-285750">
              <a:buFontTx/>
              <a:buChar char="-"/>
            </a:pPr>
            <a:endParaRPr lang="en-GB" sz="2000" dirty="0">
              <a:solidFill>
                <a:prstClr val="black"/>
              </a:solidFill>
            </a:endParaRPr>
          </a:p>
          <a:p>
            <a:pPr algn="r"/>
            <a:r>
              <a:rPr lang="en-GB" sz="2000" b="1" u="sng" dirty="0">
                <a:solidFill>
                  <a:srgbClr val="FF0000"/>
                </a:solidFill>
              </a:rPr>
              <a:t>AIMS</a:t>
            </a:r>
          </a:p>
          <a:p>
            <a:pPr marL="285750" indent="-285750" algn="r">
              <a:buFont typeface="Arial" panose="020B0604020202020204" pitchFamily="34" charset="0"/>
              <a:buChar char="•"/>
            </a:pPr>
            <a:r>
              <a:rPr lang="en-GB" sz="2000" b="1" dirty="0">
                <a:solidFill>
                  <a:srgbClr val="FF0000"/>
                </a:solidFill>
              </a:rPr>
              <a:t>Subject Declaration of Independence to textual and historical analysis</a:t>
            </a:r>
          </a:p>
          <a:p>
            <a:pPr marL="285750" indent="-285750" algn="r">
              <a:buFont typeface="Arial" panose="020B0604020202020204" pitchFamily="34" charset="0"/>
              <a:buChar char="•"/>
            </a:pPr>
            <a:r>
              <a:rPr lang="en-GB" sz="2000" b="1" dirty="0">
                <a:solidFill>
                  <a:srgbClr val="FF0000"/>
                </a:solidFill>
              </a:rPr>
              <a:t>Detailed analysis of </a:t>
            </a:r>
            <a:r>
              <a:rPr lang="en-GB" sz="2000" b="1" i="1" dirty="0">
                <a:solidFill>
                  <a:srgbClr val="FF0000"/>
                </a:solidFill>
              </a:rPr>
              <a:t>The Federalist </a:t>
            </a:r>
            <a:r>
              <a:rPr lang="en-GB" sz="2000" b="1" dirty="0">
                <a:solidFill>
                  <a:srgbClr val="FF0000"/>
                </a:solidFill>
              </a:rPr>
              <a:t>nos. 1, 6 and 10</a:t>
            </a:r>
          </a:p>
          <a:p>
            <a:pPr marL="285750" indent="-285750" algn="r">
              <a:buFont typeface="Arial" panose="020B0604020202020204" pitchFamily="34" charset="0"/>
              <a:buChar char="•"/>
            </a:pPr>
            <a:r>
              <a:rPr lang="en-GB" sz="2000" b="1" dirty="0">
                <a:solidFill>
                  <a:srgbClr val="FF0000"/>
                </a:solidFill>
              </a:rPr>
              <a:t>Discuss influence of Madison (and </a:t>
            </a:r>
            <a:r>
              <a:rPr lang="en-GB" b="1" dirty="0">
                <a:solidFill>
                  <a:srgbClr val="FF0000"/>
                </a:solidFill>
              </a:rPr>
              <a:t>Hamilton) on Constitution</a:t>
            </a:r>
          </a:p>
        </p:txBody>
      </p:sp>
      <p:sp>
        <p:nvSpPr>
          <p:cNvPr id="4" name="Rectangle 3"/>
          <p:cNvSpPr/>
          <p:nvPr/>
        </p:nvSpPr>
        <p:spPr>
          <a:xfrm>
            <a:off x="-1" y="0"/>
            <a:ext cx="9144000" cy="1896582"/>
          </a:xfrm>
          <a:prstGeom prst="rect">
            <a:avLst/>
          </a:prstGeom>
        </p:spPr>
        <p:txBody>
          <a:bodyPr wrap="square" lIns="540000" tIns="360000" rIns="540000" bIns="360000">
            <a:spAutoFit/>
          </a:bodyPr>
          <a:lstStyle/>
          <a:p>
            <a:pPr algn="l"/>
            <a:r>
              <a:rPr lang="en-GB" sz="2800" b="1" i="0" dirty="0">
                <a:solidFill>
                  <a:srgbClr val="FF0000"/>
                </a:solidFill>
                <a:effectLst/>
                <a:latin typeface="-apple-system"/>
              </a:rPr>
              <a:t>‘The Mischief of Faction’: Hamilton, Madison and the Federalist Debates</a:t>
            </a:r>
          </a:p>
          <a:p>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641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589294" y="0"/>
            <a:ext cx="3554706" cy="1650361"/>
          </a:xfrm>
          <a:prstGeom prst="rect">
            <a:avLst/>
          </a:prstGeom>
        </p:spPr>
        <p:txBody>
          <a:bodyPr wrap="square" lIns="540000" tIns="360000" rIns="540000" bIns="360000">
            <a:spAutoFit/>
          </a:bodyPr>
          <a:lstStyle/>
          <a:p>
            <a:r>
              <a:rPr lang="en-US" sz="2000" b="1" u="sng" dirty="0">
                <a:solidFill>
                  <a:prstClr val="black"/>
                </a:solidFill>
              </a:rPr>
              <a:t>Revolutionary War and Aftermath</a:t>
            </a:r>
            <a:r>
              <a:rPr lang="en-GB" sz="2000" b="1" u="sng" dirty="0">
                <a:solidFill>
                  <a:prstClr val="black"/>
                </a:solidFill>
              </a:rPr>
              <a:t>: Timeline</a:t>
            </a:r>
          </a:p>
          <a:p>
            <a:pPr marL="457200" indent="-457200">
              <a:buFont typeface="+mj-lt"/>
              <a:buAutoNum type="arabicPeriod"/>
            </a:pPr>
            <a:endParaRPr lang="en-GB" sz="2000" b="1"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5278" y="1340768"/>
            <a:ext cx="3554706" cy="3562274"/>
          </a:xfrm>
          <a:prstGeom prst="rect">
            <a:avLst/>
          </a:prstGeom>
        </p:spPr>
      </p:pic>
      <p:sp>
        <p:nvSpPr>
          <p:cNvPr id="6" name="Rectangle 5"/>
          <p:cNvSpPr/>
          <p:nvPr/>
        </p:nvSpPr>
        <p:spPr>
          <a:xfrm>
            <a:off x="1" y="9056"/>
            <a:ext cx="5940152" cy="7476571"/>
          </a:xfrm>
          <a:prstGeom prst="rect">
            <a:avLst/>
          </a:prstGeom>
        </p:spPr>
        <p:txBody>
          <a:bodyPr wrap="square" lIns="540000" tIns="360000" rIns="540000" bIns="360000">
            <a:spAutoFit/>
          </a:bodyPr>
          <a:lstStyle/>
          <a:p>
            <a:pPr lvl="0" indent="-457200">
              <a:lnSpc>
                <a:spcPct val="115000"/>
              </a:lnSpc>
              <a:spcAft>
                <a:spcPts val="0"/>
              </a:spcAft>
            </a:pPr>
            <a:r>
              <a:rPr lang="en-GB" sz="2000" b="1" dirty="0">
                <a:solidFill>
                  <a:prstClr val="black"/>
                </a:solidFill>
              </a:rPr>
              <a:t>1774 – First Continental Congress</a:t>
            </a:r>
          </a:p>
          <a:p>
            <a:pPr lvl="0" indent="-457200">
              <a:lnSpc>
                <a:spcPct val="115000"/>
              </a:lnSpc>
              <a:spcAft>
                <a:spcPts val="0"/>
              </a:spcAft>
            </a:pPr>
            <a:endParaRPr lang="en-GB" sz="2000" b="1" dirty="0">
              <a:solidFill>
                <a:prstClr val="black"/>
              </a:solidFill>
            </a:endParaRPr>
          </a:p>
          <a:p>
            <a:pPr lvl="0" indent="-457200">
              <a:lnSpc>
                <a:spcPct val="115000"/>
              </a:lnSpc>
              <a:spcAft>
                <a:spcPts val="0"/>
              </a:spcAft>
            </a:pPr>
            <a:r>
              <a:rPr lang="en-GB" sz="2000" b="1" dirty="0">
                <a:solidFill>
                  <a:prstClr val="black"/>
                </a:solidFill>
              </a:rPr>
              <a:t>1775 – first battles of revolutionary war</a:t>
            </a:r>
          </a:p>
          <a:p>
            <a:pPr lvl="0" indent="-457200">
              <a:lnSpc>
                <a:spcPct val="115000"/>
              </a:lnSpc>
              <a:spcAft>
                <a:spcPts val="0"/>
              </a:spcAft>
            </a:pPr>
            <a:endParaRPr lang="en-GB" sz="1000" b="1" dirty="0">
              <a:solidFill>
                <a:prstClr val="black"/>
              </a:solidFill>
            </a:endParaRPr>
          </a:p>
          <a:p>
            <a:pPr lvl="0" indent="-457200">
              <a:lnSpc>
                <a:spcPct val="115000"/>
              </a:lnSpc>
              <a:spcAft>
                <a:spcPts val="0"/>
              </a:spcAft>
            </a:pPr>
            <a:r>
              <a:rPr lang="en-GB" sz="2000" b="1" dirty="0">
                <a:solidFill>
                  <a:prstClr val="black"/>
                </a:solidFill>
              </a:rPr>
              <a:t>1776 – </a:t>
            </a:r>
            <a:r>
              <a:rPr lang="en-GB" sz="2000" b="1" dirty="0"/>
              <a:t>Declaration of Independence</a:t>
            </a:r>
          </a:p>
          <a:p>
            <a:pPr lvl="0" indent="-457200">
              <a:lnSpc>
                <a:spcPct val="115000"/>
              </a:lnSpc>
              <a:spcAft>
                <a:spcPts val="0"/>
              </a:spcAft>
            </a:pPr>
            <a:endParaRPr lang="en-GB" sz="1000" b="1" dirty="0"/>
          </a:p>
          <a:p>
            <a:pPr lvl="0" indent="-457200">
              <a:lnSpc>
                <a:spcPct val="115000"/>
              </a:lnSpc>
              <a:spcAft>
                <a:spcPts val="0"/>
              </a:spcAft>
            </a:pPr>
            <a:r>
              <a:rPr lang="en-GB" sz="2000" b="1" dirty="0"/>
              <a:t>1777 – Articles of Confederation agreed</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1778 – </a:t>
            </a:r>
            <a:r>
              <a:rPr lang="en-GB" sz="2000" b="1" dirty="0"/>
              <a:t>France recognises US Independence</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1781 – </a:t>
            </a:r>
            <a:r>
              <a:rPr lang="en-GB" sz="2000" b="1" dirty="0"/>
              <a:t>Articles of Confederation ratified </a:t>
            </a:r>
            <a:r>
              <a:rPr lang="en-GB" sz="2000" dirty="0"/>
              <a:t>(March); </a:t>
            </a:r>
            <a:r>
              <a:rPr lang="en-GB" sz="2000" b="1" dirty="0"/>
              <a:t>Decisive Battle of Yorktown = surrender of British troops; peace negotiations initiated </a:t>
            </a:r>
            <a:r>
              <a:rPr lang="en-GB" sz="2000" dirty="0"/>
              <a:t>(October)</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1783 – Treaty of Paris formally ends Revolutionary War </a:t>
            </a:r>
            <a:r>
              <a:rPr lang="en-GB" sz="2000" dirty="0"/>
              <a:t>(see map)</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1788 – Constitutional Convention</a:t>
            </a:r>
          </a:p>
          <a:p>
            <a:pPr lvl="0" indent="-457200">
              <a:lnSpc>
                <a:spcPct val="115000"/>
              </a:lnSpc>
              <a:spcAft>
                <a:spcPts val="0"/>
              </a:spcAft>
            </a:pPr>
            <a:endParaRPr lang="en-GB" sz="1000" b="1" dirty="0"/>
          </a:p>
          <a:p>
            <a:pPr lvl="0" indent="-457200">
              <a:lnSpc>
                <a:spcPct val="115000"/>
              </a:lnSpc>
              <a:spcAft>
                <a:spcPts val="0"/>
              </a:spcAft>
            </a:pPr>
            <a:r>
              <a:rPr lang="en-GB" sz="2000" b="1" dirty="0"/>
              <a:t>1789 – Ratification of the Constitution</a:t>
            </a:r>
          </a:p>
          <a:p>
            <a:pPr lvl="0" algn="r">
              <a:lnSpc>
                <a:spcPct val="115000"/>
              </a:lnSpc>
              <a:spcAft>
                <a:spcPts val="0"/>
              </a:spcAft>
            </a:pPr>
            <a:endParaRPr lang="en-GB" sz="1400" b="1" dirty="0"/>
          </a:p>
          <a:p>
            <a:pPr marL="457200" indent="-457200">
              <a:buFont typeface="+mj-lt"/>
              <a:buAutoNum type="arabicPeriod"/>
            </a:pPr>
            <a:endParaRPr lang="en-GB" sz="2000" b="1" dirty="0">
              <a:solidFill>
                <a:prstClr val="black"/>
              </a:solidFill>
            </a:endParaRPr>
          </a:p>
        </p:txBody>
      </p:sp>
      <p:sp>
        <p:nvSpPr>
          <p:cNvPr id="7" name="TextBox 6">
            <a:extLst>
              <a:ext uri="{FF2B5EF4-FFF2-40B4-BE49-F238E27FC236}">
                <a16:creationId xmlns:a16="http://schemas.microsoft.com/office/drawing/2014/main" id="{7BB824A5-BFE9-4AE0-97B9-C6F1C5926AB8}"/>
              </a:ext>
            </a:extLst>
          </p:cNvPr>
          <p:cNvSpPr txBox="1"/>
          <p:nvPr/>
        </p:nvSpPr>
        <p:spPr>
          <a:xfrm>
            <a:off x="5593073" y="5445224"/>
            <a:ext cx="4572000" cy="369332"/>
          </a:xfrm>
          <a:prstGeom prst="rect">
            <a:avLst/>
          </a:prstGeom>
          <a:noFill/>
        </p:spPr>
        <p:txBody>
          <a:bodyPr wrap="square">
            <a:spAutoFit/>
          </a:bodyPr>
          <a:lstStyle/>
          <a:p>
            <a:r>
              <a:rPr lang="en-US" dirty="0"/>
              <a:t>Map shows North America, 1783</a:t>
            </a:r>
          </a:p>
        </p:txBody>
      </p:sp>
    </p:spTree>
    <p:extLst>
      <p:ext uri="{BB962C8B-B14F-4D97-AF65-F5344CB8AC3E}">
        <p14:creationId xmlns:p14="http://schemas.microsoft.com/office/powerpoint/2010/main" val="1357015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E667-27E4-4276-92A4-2D8B58E5882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2A6A41D-B707-4994-BC04-2AED6F58942B}"/>
              </a:ext>
            </a:extLst>
          </p:cNvPr>
          <p:cNvSpPr>
            <a:spLocks noGrp="1"/>
          </p:cNvSpPr>
          <p:nvPr>
            <p:ph idx="1"/>
          </p:nvPr>
        </p:nvSpPr>
        <p:spPr/>
        <p:txBody>
          <a:bodyPr/>
          <a:lstStyle/>
          <a:p>
            <a:r>
              <a:rPr lang="en-US" dirty="0"/>
              <a:t>Why might Jefferson and his fellow drafters felt it was important to extricate references to property?</a:t>
            </a:r>
            <a:endParaRPr lang="en-GB" dirty="0"/>
          </a:p>
          <a:p>
            <a:endParaRPr lang="en-US" dirty="0"/>
          </a:p>
          <a:p>
            <a:pPr>
              <a:buFontTx/>
              <a:buChar char="-"/>
            </a:pPr>
            <a:r>
              <a:rPr lang="en-US" dirty="0"/>
              <a:t>Unequal distribution</a:t>
            </a:r>
            <a:r>
              <a:rPr lang="en-GB" dirty="0"/>
              <a:t> of property</a:t>
            </a:r>
          </a:p>
          <a:p>
            <a:pPr>
              <a:buFontTx/>
              <a:buChar char="-"/>
            </a:pPr>
            <a:r>
              <a:rPr lang="en-GB" dirty="0"/>
              <a:t>Estate associated with wealth and aristocracy</a:t>
            </a:r>
          </a:p>
          <a:p>
            <a:pPr>
              <a:buFontTx/>
              <a:buChar char="-"/>
            </a:pPr>
            <a:r>
              <a:rPr lang="en-GB" dirty="0"/>
              <a:t>Issue of slavery</a:t>
            </a:r>
            <a:endParaRPr lang="en-US" dirty="0"/>
          </a:p>
        </p:txBody>
      </p:sp>
      <p:sp>
        <p:nvSpPr>
          <p:cNvPr id="4" name="Title 1">
            <a:extLst>
              <a:ext uri="{FF2B5EF4-FFF2-40B4-BE49-F238E27FC236}">
                <a16:creationId xmlns:a16="http://schemas.microsoft.com/office/drawing/2014/main" id="{2F445616-76D9-4669-9F39-8AFA10F6C83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Declaration and Property</a:t>
            </a:r>
            <a:endParaRPr lang="en-GB" b="1" dirty="0"/>
          </a:p>
        </p:txBody>
      </p:sp>
    </p:spTree>
    <p:extLst>
      <p:ext uri="{BB962C8B-B14F-4D97-AF65-F5344CB8AC3E}">
        <p14:creationId xmlns:p14="http://schemas.microsoft.com/office/powerpoint/2010/main" val="2447603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1681-7BDE-4A51-AF98-309589CCAE5A}"/>
              </a:ext>
            </a:extLst>
          </p:cNvPr>
          <p:cNvSpPr>
            <a:spLocks noGrp="1"/>
          </p:cNvSpPr>
          <p:nvPr>
            <p:ph type="title"/>
          </p:nvPr>
        </p:nvSpPr>
        <p:spPr/>
        <p:txBody>
          <a:bodyPr>
            <a:normAutofit fontScale="90000"/>
          </a:bodyPr>
          <a:lstStyle/>
          <a:p>
            <a:r>
              <a:rPr lang="en-US" b="1" dirty="0"/>
              <a:t>Edits from Jefferson’s Earlier Drafts</a:t>
            </a:r>
            <a:endParaRPr lang="en-GB" b="1" dirty="0"/>
          </a:p>
        </p:txBody>
      </p:sp>
      <p:sp>
        <p:nvSpPr>
          <p:cNvPr id="3" name="Content Placeholder 2">
            <a:extLst>
              <a:ext uri="{FF2B5EF4-FFF2-40B4-BE49-F238E27FC236}">
                <a16:creationId xmlns:a16="http://schemas.microsoft.com/office/drawing/2014/main" id="{37F81CFE-71D4-4825-98C8-D6A6CB68D3E5}"/>
              </a:ext>
            </a:extLst>
          </p:cNvPr>
          <p:cNvSpPr>
            <a:spLocks noGrp="1"/>
          </p:cNvSpPr>
          <p:nvPr>
            <p:ph idx="1"/>
          </p:nvPr>
        </p:nvSpPr>
        <p:spPr/>
        <p:txBody>
          <a:bodyPr>
            <a:normAutofit fontScale="70000" lnSpcReduction="20000"/>
          </a:bodyPr>
          <a:lstStyle/>
          <a:p>
            <a:pPr marL="0" indent="0">
              <a:buNone/>
            </a:pPr>
            <a:r>
              <a:rPr lang="en-US" dirty="0"/>
              <a:t>he has waged cruel war against human nature itself, violating its most sacred rights of life &amp; liberty in the persons of a distant people who never offended him, </a:t>
            </a:r>
            <a:r>
              <a:rPr lang="en-US" b="1" dirty="0"/>
              <a:t>captivating &amp; carrying them into slavery in another hemisphere</a:t>
            </a:r>
            <a:r>
              <a:rPr lang="en-US" dirty="0"/>
              <a:t>, or </a:t>
            </a:r>
            <a:r>
              <a:rPr lang="en-US" b="1" dirty="0"/>
              <a:t>to incur miserable death in their transportation thither, this piratical warfare, the opprobrium of infidel powers</a:t>
            </a:r>
            <a:r>
              <a:rPr lang="en-US" dirty="0"/>
              <a:t>, is the warfare of the CHRISTIAN king of Great Britain. determined to keep open a market where MEN should be bought &amp; sold, he has prostituted his negative for suppressing every legislative attempt to prohibit or to restrain this execrable commerce: and that this assemblage of horrors might want no fact of distinguished die, he is now exciting those very people to rise in arms among us, and to purchase that liberty of which he has deprived them, &amp; murdering the people upon whom he also obtruded them; thus paying off former crimes committed against the liberties of one people, with crimes which he urges them to commit against the lives of another.</a:t>
            </a:r>
            <a:endParaRPr lang="en-GB" dirty="0"/>
          </a:p>
        </p:txBody>
      </p:sp>
    </p:spTree>
    <p:extLst>
      <p:ext uri="{BB962C8B-B14F-4D97-AF65-F5344CB8AC3E}">
        <p14:creationId xmlns:p14="http://schemas.microsoft.com/office/powerpoint/2010/main" val="3317586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E6855-E213-4D2E-B9C6-A558DC9D12A7}"/>
              </a:ext>
            </a:extLst>
          </p:cNvPr>
          <p:cNvSpPr>
            <a:spLocks noGrp="1"/>
          </p:cNvSpPr>
          <p:nvPr>
            <p:ph type="title"/>
          </p:nvPr>
        </p:nvSpPr>
        <p:spPr/>
        <p:txBody>
          <a:bodyPr/>
          <a:lstStyle/>
          <a:p>
            <a:r>
              <a:rPr lang="en-US" b="1" dirty="0"/>
              <a:t>Oblique Reference to Slavery</a:t>
            </a:r>
            <a:endParaRPr lang="en-GB" b="1" dirty="0"/>
          </a:p>
        </p:txBody>
      </p:sp>
      <p:sp>
        <p:nvSpPr>
          <p:cNvPr id="3" name="Content Placeholder 2">
            <a:extLst>
              <a:ext uri="{FF2B5EF4-FFF2-40B4-BE49-F238E27FC236}">
                <a16:creationId xmlns:a16="http://schemas.microsoft.com/office/drawing/2014/main" id="{24F3346D-A979-4325-B859-5F8D5BBA8EA2}"/>
              </a:ext>
            </a:extLst>
          </p:cNvPr>
          <p:cNvSpPr>
            <a:spLocks noGrp="1"/>
          </p:cNvSpPr>
          <p:nvPr>
            <p:ph idx="1"/>
          </p:nvPr>
        </p:nvSpPr>
        <p:spPr/>
        <p:txBody>
          <a:bodyPr>
            <a:normAutofit fontScale="92500"/>
          </a:bodyPr>
          <a:lstStyle/>
          <a:p>
            <a:pPr marL="0" indent="0">
              <a:buNone/>
            </a:pPr>
            <a:r>
              <a:rPr lang="en-US" dirty="0"/>
              <a:t>He has excited </a:t>
            </a:r>
            <a:r>
              <a:rPr lang="en-US" b="1" dirty="0"/>
              <a:t>domestic insurrections </a:t>
            </a:r>
            <a:r>
              <a:rPr lang="en-US" dirty="0"/>
              <a:t>amongst us, and has </a:t>
            </a:r>
            <a:r>
              <a:rPr lang="en-US" dirty="0" err="1"/>
              <a:t>endeavoured</a:t>
            </a:r>
            <a:r>
              <a:rPr lang="en-US" dirty="0"/>
              <a:t> to bring on the inhabitants of our frontiers, the merciless Indian Savages, whose known rule of warfare, is an undistinguished destruction of all ages, sexes and conditions.</a:t>
            </a:r>
          </a:p>
          <a:p>
            <a:pPr marL="0" indent="0">
              <a:buNone/>
            </a:pPr>
            <a:endParaRPr lang="en-GB" dirty="0"/>
          </a:p>
          <a:p>
            <a:pPr>
              <a:buFontTx/>
              <a:buChar char="-"/>
            </a:pPr>
            <a:r>
              <a:rPr lang="en-GB" dirty="0"/>
              <a:t>Allusion to Dunmore’s Proclamation, 1775, in which colonial governor of Virginia promised freedom to slaves who fought for British loyalists</a:t>
            </a:r>
          </a:p>
          <a:p>
            <a:pPr marL="0" indent="0">
              <a:buNone/>
            </a:pPr>
            <a:endParaRPr lang="en-GB" dirty="0"/>
          </a:p>
        </p:txBody>
      </p:sp>
    </p:spTree>
    <p:extLst>
      <p:ext uri="{BB962C8B-B14F-4D97-AF65-F5344CB8AC3E}">
        <p14:creationId xmlns:p14="http://schemas.microsoft.com/office/powerpoint/2010/main" val="3588117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947F3-D24B-41CE-AC3F-3AE64CE6150E}"/>
              </a:ext>
            </a:extLst>
          </p:cNvPr>
          <p:cNvSpPr>
            <a:spLocks noGrp="1"/>
          </p:cNvSpPr>
          <p:nvPr>
            <p:ph type="title"/>
          </p:nvPr>
        </p:nvSpPr>
        <p:spPr/>
        <p:txBody>
          <a:bodyPr>
            <a:noAutofit/>
          </a:bodyPr>
          <a:lstStyle/>
          <a:p>
            <a:r>
              <a:rPr lang="en-US" b="1" dirty="0"/>
              <a:t>PURSUIT OF HAPPINESS</a:t>
            </a:r>
            <a:endParaRPr lang="en-GB" b="1" dirty="0"/>
          </a:p>
        </p:txBody>
      </p:sp>
      <p:sp>
        <p:nvSpPr>
          <p:cNvPr id="3" name="Content Placeholder 2">
            <a:extLst>
              <a:ext uri="{FF2B5EF4-FFF2-40B4-BE49-F238E27FC236}">
                <a16:creationId xmlns:a16="http://schemas.microsoft.com/office/drawing/2014/main" id="{59D708F3-EFB0-4D35-A130-79D237B69BA0}"/>
              </a:ext>
            </a:extLst>
          </p:cNvPr>
          <p:cNvSpPr>
            <a:spLocks noGrp="1"/>
          </p:cNvSpPr>
          <p:nvPr>
            <p:ph idx="1"/>
          </p:nvPr>
        </p:nvSpPr>
        <p:spPr/>
        <p:txBody>
          <a:bodyPr>
            <a:normAutofit/>
          </a:bodyPr>
          <a:lstStyle/>
          <a:p>
            <a:r>
              <a:rPr lang="en-US" dirty="0"/>
              <a:t> What do you think is mean by this phrase?</a:t>
            </a:r>
            <a:endParaRPr lang="en-GB" dirty="0">
              <a:solidFill>
                <a:srgbClr val="FF0000"/>
              </a:solidFill>
            </a:endParaRPr>
          </a:p>
        </p:txBody>
      </p:sp>
    </p:spTree>
    <p:extLst>
      <p:ext uri="{BB962C8B-B14F-4D97-AF65-F5344CB8AC3E}">
        <p14:creationId xmlns:p14="http://schemas.microsoft.com/office/powerpoint/2010/main" val="76909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A82BF-DEB8-4AF9-8E20-9D8FA14D6581}"/>
              </a:ext>
            </a:extLst>
          </p:cNvPr>
          <p:cNvSpPr>
            <a:spLocks noGrp="1"/>
          </p:cNvSpPr>
          <p:nvPr>
            <p:ph type="title"/>
          </p:nvPr>
        </p:nvSpPr>
        <p:spPr/>
        <p:txBody>
          <a:bodyPr/>
          <a:lstStyle/>
          <a:p>
            <a:r>
              <a:rPr lang="en-US" b="1" dirty="0"/>
              <a:t>Pursuit of Happiness</a:t>
            </a:r>
            <a:endParaRPr lang="en-GB" b="1" dirty="0"/>
          </a:p>
        </p:txBody>
      </p:sp>
      <p:sp>
        <p:nvSpPr>
          <p:cNvPr id="3" name="Content Placeholder 2">
            <a:extLst>
              <a:ext uri="{FF2B5EF4-FFF2-40B4-BE49-F238E27FC236}">
                <a16:creationId xmlns:a16="http://schemas.microsoft.com/office/drawing/2014/main" id="{DB7984F4-BE71-4ECB-B5F1-5C7F436ECC81}"/>
              </a:ext>
            </a:extLst>
          </p:cNvPr>
          <p:cNvSpPr>
            <a:spLocks noGrp="1"/>
          </p:cNvSpPr>
          <p:nvPr>
            <p:ph idx="1"/>
          </p:nvPr>
        </p:nvSpPr>
        <p:spPr>
          <a:xfrm>
            <a:off x="457200" y="1600200"/>
            <a:ext cx="5519464" cy="4525963"/>
          </a:xfrm>
        </p:spPr>
        <p:txBody>
          <a:bodyPr/>
          <a:lstStyle/>
          <a:p>
            <a:pPr marL="0" indent="0">
              <a:buNone/>
            </a:pPr>
            <a:r>
              <a:rPr lang="en-GB" dirty="0"/>
              <a:t>Epicureanism =</a:t>
            </a:r>
          </a:p>
          <a:p>
            <a:pPr marL="0" indent="0">
              <a:buNone/>
            </a:pPr>
            <a:endParaRPr lang="en-GB" dirty="0"/>
          </a:p>
          <a:p>
            <a:pPr marL="0" indent="0">
              <a:buNone/>
            </a:pPr>
            <a:r>
              <a:rPr lang="en-GB" dirty="0"/>
              <a:t>Happiness and worldly pleasure chief source of good in life</a:t>
            </a:r>
          </a:p>
          <a:p>
            <a:pPr marL="0" indent="0">
              <a:buNone/>
            </a:pPr>
            <a:endParaRPr lang="en-GB" dirty="0"/>
          </a:p>
        </p:txBody>
      </p:sp>
      <p:pic>
        <p:nvPicPr>
          <p:cNvPr id="1026" name="Picture 2" descr="Epicurus - Wikipedia">
            <a:extLst>
              <a:ext uri="{FF2B5EF4-FFF2-40B4-BE49-F238E27FC236}">
                <a16:creationId xmlns:a16="http://schemas.microsoft.com/office/drawing/2014/main" id="{B7EAF4D4-098E-4D9F-A8A1-4E24EAFD17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1479327"/>
            <a:ext cx="2987824" cy="44817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E244C7C-7523-4AE6-8715-721BB4D7204A}"/>
              </a:ext>
            </a:extLst>
          </p:cNvPr>
          <p:cNvSpPr txBox="1"/>
          <p:nvPr/>
        </p:nvSpPr>
        <p:spPr>
          <a:xfrm>
            <a:off x="6156176" y="5958958"/>
            <a:ext cx="2808312" cy="369332"/>
          </a:xfrm>
          <a:prstGeom prst="rect">
            <a:avLst/>
          </a:prstGeom>
          <a:noFill/>
        </p:spPr>
        <p:txBody>
          <a:bodyPr wrap="square">
            <a:spAutoFit/>
          </a:bodyPr>
          <a:lstStyle/>
          <a:p>
            <a:pPr algn="ctr"/>
            <a:r>
              <a:rPr lang="en-GB" dirty="0"/>
              <a:t>Epicurus (341–270 BC)</a:t>
            </a:r>
          </a:p>
        </p:txBody>
      </p:sp>
    </p:spTree>
    <p:extLst>
      <p:ext uri="{BB962C8B-B14F-4D97-AF65-F5344CB8AC3E}">
        <p14:creationId xmlns:p14="http://schemas.microsoft.com/office/powerpoint/2010/main" val="2036087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D0F6-7193-4E44-9814-E5F8A655A5EA}"/>
              </a:ext>
            </a:extLst>
          </p:cNvPr>
          <p:cNvSpPr>
            <a:spLocks noGrp="1"/>
          </p:cNvSpPr>
          <p:nvPr>
            <p:ph type="title"/>
          </p:nvPr>
        </p:nvSpPr>
        <p:spPr/>
        <p:txBody>
          <a:bodyPr>
            <a:normAutofit fontScale="90000"/>
          </a:bodyPr>
          <a:lstStyle/>
          <a:p>
            <a:br>
              <a:rPr lang="en-US" dirty="0"/>
            </a:br>
            <a:r>
              <a:rPr lang="en-US" b="1" dirty="0"/>
              <a:t>Jefferson note on the Doctrine of Epicurus (c. 1799)</a:t>
            </a:r>
            <a:br>
              <a:rPr lang="en-US" dirty="0"/>
            </a:br>
            <a:endParaRPr lang="en-GB" dirty="0"/>
          </a:p>
        </p:txBody>
      </p:sp>
      <p:sp>
        <p:nvSpPr>
          <p:cNvPr id="3" name="Content Placeholder 2">
            <a:extLst>
              <a:ext uri="{FF2B5EF4-FFF2-40B4-BE49-F238E27FC236}">
                <a16:creationId xmlns:a16="http://schemas.microsoft.com/office/drawing/2014/main" id="{9D39C605-7A00-4D8A-9C4B-78A57E2CBB39}"/>
              </a:ext>
            </a:extLst>
          </p:cNvPr>
          <p:cNvSpPr>
            <a:spLocks noGrp="1"/>
          </p:cNvSpPr>
          <p:nvPr>
            <p:ph idx="1"/>
          </p:nvPr>
        </p:nvSpPr>
        <p:spPr>
          <a:xfrm>
            <a:off x="611560" y="1700808"/>
            <a:ext cx="8229601" cy="4752528"/>
          </a:xfrm>
        </p:spPr>
        <p:txBody>
          <a:bodyPr numCol="2" spcCol="360000">
            <a:normAutofit fontScale="77500" lnSpcReduction="20000"/>
          </a:bodyPr>
          <a:lstStyle/>
          <a:p>
            <a:pPr marL="0" indent="0">
              <a:buNone/>
            </a:pPr>
            <a:r>
              <a:rPr lang="en-US" sz="2800" dirty="0"/>
              <a:t>The Universe eternal</a:t>
            </a:r>
          </a:p>
          <a:p>
            <a:pPr marL="0" indent="0">
              <a:buNone/>
            </a:pPr>
            <a:r>
              <a:rPr lang="en-US" sz="2800" dirty="0"/>
              <a:t>Its parts great &amp; small interchangeable</a:t>
            </a:r>
          </a:p>
          <a:p>
            <a:pPr marL="0" indent="0">
              <a:buNone/>
            </a:pPr>
            <a:r>
              <a:rPr lang="en-US" sz="2800" dirty="0"/>
              <a:t>… Gods, neither creators nor preservers of the universe</a:t>
            </a:r>
          </a:p>
          <a:p>
            <a:pPr marL="0" indent="0">
              <a:buNone/>
            </a:pPr>
            <a:r>
              <a:rPr lang="en-US" sz="2800" b="1" dirty="0"/>
              <a:t>Happiness the aim life</a:t>
            </a:r>
          </a:p>
          <a:p>
            <a:pPr marL="0" indent="0">
              <a:buNone/>
            </a:pPr>
            <a:r>
              <a:rPr lang="en-US" sz="2800" b="1" dirty="0"/>
              <a:t>Virtue the foundation of happiness.</a:t>
            </a:r>
          </a:p>
          <a:p>
            <a:pPr marL="0" indent="0">
              <a:buNone/>
            </a:pPr>
            <a:r>
              <a:rPr lang="en-US" sz="2800" b="1" dirty="0"/>
              <a:t>Utility the test of virtue</a:t>
            </a:r>
          </a:p>
          <a:p>
            <a:pPr marL="0" indent="0">
              <a:buNone/>
            </a:pPr>
            <a:r>
              <a:rPr lang="en-US" sz="2800" b="1" dirty="0"/>
              <a:t>Pleasure active &amp; indolent</a:t>
            </a:r>
          </a:p>
          <a:p>
            <a:pPr marL="0" indent="0">
              <a:buNone/>
            </a:pPr>
            <a:r>
              <a:rPr lang="en-US" sz="2800" dirty="0"/>
              <a:t>… </a:t>
            </a:r>
          </a:p>
          <a:p>
            <a:pPr marL="0" indent="0">
              <a:buNone/>
            </a:pPr>
            <a:r>
              <a:rPr lang="en-US" sz="2800" dirty="0"/>
              <a:t>to procure tranquility of mind we must avoid desire &amp; fear the two</a:t>
            </a:r>
          </a:p>
          <a:p>
            <a:pPr marL="0" indent="0">
              <a:buNone/>
            </a:pPr>
            <a:r>
              <a:rPr lang="en-US" sz="2800" dirty="0"/>
              <a:t>principal diseases of the mind.</a:t>
            </a:r>
          </a:p>
          <a:p>
            <a:pPr marL="0" indent="0">
              <a:buNone/>
            </a:pPr>
            <a:r>
              <a:rPr lang="en-US" sz="2800" b="1" dirty="0"/>
              <a:t>Man is a free-agent.</a:t>
            </a:r>
          </a:p>
          <a:p>
            <a:pPr marL="0" indent="0">
              <a:buNone/>
            </a:pPr>
            <a:endParaRPr lang="en-US" sz="2800" dirty="0"/>
          </a:p>
          <a:p>
            <a:pPr marL="0" indent="0">
              <a:buNone/>
            </a:pPr>
            <a:r>
              <a:rPr lang="en-US" sz="2800" dirty="0"/>
              <a:t>Virtue consists in</a:t>
            </a:r>
          </a:p>
          <a:p>
            <a:pPr marL="514350" indent="-514350">
              <a:buAutoNum type="arabicPeriod"/>
            </a:pPr>
            <a:r>
              <a:rPr lang="en-US" sz="2800" dirty="0"/>
              <a:t>Prudence</a:t>
            </a:r>
          </a:p>
          <a:p>
            <a:pPr marL="514350" indent="-514350">
              <a:buAutoNum type="arabicPeriod"/>
            </a:pPr>
            <a:r>
              <a:rPr lang="en-US" sz="2800" dirty="0"/>
              <a:t>Temperance,</a:t>
            </a:r>
          </a:p>
          <a:p>
            <a:pPr marL="514350" indent="-514350">
              <a:buAutoNum type="arabicPeriod"/>
            </a:pPr>
            <a:r>
              <a:rPr lang="en-US" sz="2800" dirty="0"/>
              <a:t>Fortitude</a:t>
            </a:r>
          </a:p>
          <a:p>
            <a:pPr marL="514350" indent="-514350">
              <a:buAutoNum type="arabicPeriod"/>
            </a:pPr>
            <a:r>
              <a:rPr lang="en-US" sz="2800" dirty="0"/>
              <a:t>Justice</a:t>
            </a:r>
          </a:p>
          <a:p>
            <a:pPr marL="514350" indent="-514350">
              <a:buAutoNum type="arabicPeriod"/>
            </a:pPr>
            <a:endParaRPr lang="en-US" sz="2800" dirty="0"/>
          </a:p>
          <a:p>
            <a:pPr marL="0" indent="0">
              <a:buNone/>
            </a:pPr>
            <a:r>
              <a:rPr lang="en-US" sz="2800" dirty="0"/>
              <a:t>which are opposed to </a:t>
            </a:r>
          </a:p>
          <a:p>
            <a:pPr marL="514350" indent="-514350">
              <a:buAutoNum type="arabicPeriod"/>
            </a:pPr>
            <a:r>
              <a:rPr lang="en-US" sz="2800" dirty="0"/>
              <a:t>Folly	</a:t>
            </a:r>
          </a:p>
          <a:p>
            <a:pPr marL="514350" indent="-514350">
              <a:buAutoNum type="arabicPeriod"/>
            </a:pPr>
            <a:r>
              <a:rPr lang="en-US" sz="2800" dirty="0"/>
              <a:t>Desire</a:t>
            </a:r>
          </a:p>
          <a:p>
            <a:pPr marL="514350" indent="-514350">
              <a:buAutoNum type="arabicPeriod"/>
            </a:pPr>
            <a:r>
              <a:rPr lang="en-US" sz="2800" dirty="0"/>
              <a:t>Fear.</a:t>
            </a:r>
          </a:p>
          <a:p>
            <a:pPr marL="514350" indent="-514350">
              <a:buAutoNum type="arabicPeriod"/>
            </a:pPr>
            <a:r>
              <a:rPr lang="en-US" sz="2800" dirty="0" err="1"/>
              <a:t>Deceipt</a:t>
            </a:r>
            <a:endParaRPr lang="en-GB" sz="2800" dirty="0"/>
          </a:p>
        </p:txBody>
      </p:sp>
    </p:spTree>
    <p:extLst>
      <p:ext uri="{BB962C8B-B14F-4D97-AF65-F5344CB8AC3E}">
        <p14:creationId xmlns:p14="http://schemas.microsoft.com/office/powerpoint/2010/main" val="3720325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F4CE9-1D03-4EC4-955F-C011DBFF9D70}"/>
              </a:ext>
            </a:extLst>
          </p:cNvPr>
          <p:cNvSpPr>
            <a:spLocks noGrp="1"/>
          </p:cNvSpPr>
          <p:nvPr>
            <p:ph type="title"/>
          </p:nvPr>
        </p:nvSpPr>
        <p:spPr/>
        <p:txBody>
          <a:bodyPr>
            <a:normAutofit/>
          </a:bodyPr>
          <a:lstStyle/>
          <a:p>
            <a:r>
              <a:rPr lang="en-US" b="1" dirty="0"/>
              <a:t>Thomas Jefferson (1743–1826)</a:t>
            </a:r>
            <a:endParaRPr lang="en-GB" b="1" dirty="0"/>
          </a:p>
        </p:txBody>
      </p:sp>
      <p:sp>
        <p:nvSpPr>
          <p:cNvPr id="3" name="Content Placeholder 2">
            <a:extLst>
              <a:ext uri="{FF2B5EF4-FFF2-40B4-BE49-F238E27FC236}">
                <a16:creationId xmlns:a16="http://schemas.microsoft.com/office/drawing/2014/main" id="{BDDBF49D-1C4D-4DF4-9AA7-B2C03050CCA0}"/>
              </a:ext>
            </a:extLst>
          </p:cNvPr>
          <p:cNvSpPr>
            <a:spLocks noGrp="1"/>
          </p:cNvSpPr>
          <p:nvPr>
            <p:ph idx="1"/>
          </p:nvPr>
        </p:nvSpPr>
        <p:spPr>
          <a:xfrm>
            <a:off x="457200" y="1600200"/>
            <a:ext cx="5698976" cy="4983161"/>
          </a:xfrm>
        </p:spPr>
        <p:txBody>
          <a:bodyPr>
            <a:normAutofit fontScale="92500" lnSpcReduction="10000"/>
          </a:bodyPr>
          <a:lstStyle/>
          <a:p>
            <a:r>
              <a:rPr lang="en-US" dirty="0"/>
              <a:t>Writer of Constitution</a:t>
            </a:r>
          </a:p>
          <a:p>
            <a:r>
              <a:rPr lang="en-US" dirty="0"/>
              <a:t>3</a:t>
            </a:r>
            <a:r>
              <a:rPr lang="en-US" baseline="30000" dirty="0"/>
              <a:t>rd</a:t>
            </a:r>
            <a:r>
              <a:rPr lang="en-US" dirty="0"/>
              <a:t> President (1801—1809)</a:t>
            </a:r>
          </a:p>
          <a:p>
            <a:r>
              <a:rPr lang="en-US" dirty="0"/>
              <a:t>Virginia planter</a:t>
            </a:r>
          </a:p>
          <a:p>
            <a:r>
              <a:rPr lang="en-GB" dirty="0"/>
              <a:t>Private tutor James Maury, son of French Huguenot</a:t>
            </a:r>
          </a:p>
          <a:p>
            <a:r>
              <a:rPr lang="en-GB" dirty="0"/>
              <a:t>Higher education at College of William and Mary, Williamsburg, VA (est. 1693) – tutored by William Small, graduate of University of Aberdeen</a:t>
            </a:r>
          </a:p>
          <a:p>
            <a:endParaRPr lang="en-GB" dirty="0"/>
          </a:p>
        </p:txBody>
      </p:sp>
      <p:pic>
        <p:nvPicPr>
          <p:cNvPr id="9" name="Picture 8">
            <a:extLst>
              <a:ext uri="{FF2B5EF4-FFF2-40B4-BE49-F238E27FC236}">
                <a16:creationId xmlns:a16="http://schemas.microsoft.com/office/drawing/2014/main" id="{FE05662B-D0DC-44CE-B718-5B3300D0425E}"/>
              </a:ext>
            </a:extLst>
          </p:cNvPr>
          <p:cNvPicPr>
            <a:picLocks noChangeAspect="1"/>
          </p:cNvPicPr>
          <p:nvPr/>
        </p:nvPicPr>
        <p:blipFill>
          <a:blip r:embed="rId2"/>
          <a:stretch>
            <a:fillRect/>
          </a:stretch>
        </p:blipFill>
        <p:spPr>
          <a:xfrm>
            <a:off x="6418283" y="1689652"/>
            <a:ext cx="2725717" cy="3478696"/>
          </a:xfrm>
          <a:prstGeom prst="rect">
            <a:avLst/>
          </a:prstGeom>
        </p:spPr>
      </p:pic>
    </p:spTree>
    <p:extLst>
      <p:ext uri="{BB962C8B-B14F-4D97-AF65-F5344CB8AC3E}">
        <p14:creationId xmlns:p14="http://schemas.microsoft.com/office/powerpoint/2010/main" val="3924460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680D-C813-4EB5-AEE1-2B4291641CA1}"/>
              </a:ext>
            </a:extLst>
          </p:cNvPr>
          <p:cNvSpPr>
            <a:spLocks noGrp="1"/>
          </p:cNvSpPr>
          <p:nvPr>
            <p:ph type="title"/>
          </p:nvPr>
        </p:nvSpPr>
        <p:spPr/>
        <p:txBody>
          <a:bodyPr>
            <a:normAutofit fontScale="90000"/>
          </a:bodyPr>
          <a:lstStyle/>
          <a:p>
            <a:r>
              <a:rPr lang="en-US" b="1" dirty="0"/>
              <a:t>Scottish Enlightenment and American Revolution</a:t>
            </a:r>
            <a:endParaRPr lang="en-GB" b="1" dirty="0"/>
          </a:p>
        </p:txBody>
      </p:sp>
      <p:sp>
        <p:nvSpPr>
          <p:cNvPr id="3" name="Content Placeholder 2">
            <a:extLst>
              <a:ext uri="{FF2B5EF4-FFF2-40B4-BE49-F238E27FC236}">
                <a16:creationId xmlns:a16="http://schemas.microsoft.com/office/drawing/2014/main" id="{06B28FDD-E85F-47D9-B7AA-39DEEF7FE5E6}"/>
              </a:ext>
            </a:extLst>
          </p:cNvPr>
          <p:cNvSpPr>
            <a:spLocks noGrp="1"/>
          </p:cNvSpPr>
          <p:nvPr>
            <p:ph idx="1"/>
          </p:nvPr>
        </p:nvSpPr>
        <p:spPr>
          <a:xfrm>
            <a:off x="243112" y="1844824"/>
            <a:ext cx="5697039" cy="4525963"/>
          </a:xfrm>
        </p:spPr>
        <p:txBody>
          <a:bodyPr>
            <a:normAutofit/>
          </a:bodyPr>
          <a:lstStyle/>
          <a:p>
            <a:pPr marL="0" indent="0">
              <a:buNone/>
            </a:pPr>
            <a:r>
              <a:rPr lang="en-US" sz="2000" i="1" dirty="0"/>
              <a:t>Influence of scholars from Scottish universities in the colonies:</a:t>
            </a:r>
          </a:p>
          <a:p>
            <a:r>
              <a:rPr lang="en-US" sz="2000" dirty="0"/>
              <a:t>St Andrews (est. 1413), Glasgow (est. 1451), Aberdeen (est. 1495), Edinburgh (est. 1583)</a:t>
            </a:r>
          </a:p>
          <a:p>
            <a:endParaRPr lang="en-US" sz="2000" dirty="0"/>
          </a:p>
          <a:p>
            <a:pPr marL="0" indent="0">
              <a:buNone/>
            </a:pPr>
            <a:r>
              <a:rPr lang="en-US" sz="2000" b="1" dirty="0"/>
              <a:t>John Witherspoon (1723–1794)</a:t>
            </a:r>
          </a:p>
          <a:p>
            <a:pPr marL="285750" indent="-285750">
              <a:buFont typeface="Arial" panose="020B0604020202020204" pitchFamily="34" charset="0"/>
              <a:buChar char="•"/>
            </a:pPr>
            <a:r>
              <a:rPr lang="en-US" sz="2000" dirty="0"/>
              <a:t>Scottish cleric</a:t>
            </a:r>
          </a:p>
          <a:p>
            <a:pPr marL="285750" indent="-285750">
              <a:buFont typeface="Arial" panose="020B0604020202020204" pitchFamily="34" charset="0"/>
              <a:buChar char="•"/>
            </a:pPr>
            <a:r>
              <a:rPr lang="en-US" sz="2000" dirty="0"/>
              <a:t>Principal of College of New Jersey (1768–1794; now Princeton University), est. 1746</a:t>
            </a:r>
          </a:p>
          <a:p>
            <a:pPr marL="285750" indent="-285750">
              <a:buFont typeface="Arial" panose="020B0604020202020204" pitchFamily="34" charset="0"/>
              <a:buChar char="•"/>
            </a:pPr>
            <a:r>
              <a:rPr lang="en-US" sz="2000" dirty="0"/>
              <a:t>Influence on Madison</a:t>
            </a:r>
          </a:p>
          <a:p>
            <a:pPr marL="285750" indent="-285750">
              <a:buFont typeface="Arial" panose="020B0604020202020204" pitchFamily="34" charset="0"/>
              <a:buChar char="•"/>
            </a:pPr>
            <a:r>
              <a:rPr lang="en-US" sz="2000" dirty="0"/>
              <a:t>Signatory of the Declaration of Independence as New Jersey delegate to constitutional convention </a:t>
            </a: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38FC32ED-4504-445F-8400-AD1591497516}"/>
              </a:ext>
            </a:extLst>
          </p:cNvPr>
          <p:cNvPicPr>
            <a:picLocks noChangeAspect="1"/>
          </p:cNvPicPr>
          <p:nvPr/>
        </p:nvPicPr>
        <p:blipFill>
          <a:blip r:embed="rId2"/>
          <a:stretch>
            <a:fillRect/>
          </a:stretch>
        </p:blipFill>
        <p:spPr>
          <a:xfrm>
            <a:off x="6444208" y="3873641"/>
            <a:ext cx="2508310" cy="3028784"/>
          </a:xfrm>
          <a:prstGeom prst="rect">
            <a:avLst/>
          </a:prstGeom>
        </p:spPr>
      </p:pic>
      <p:pic>
        <p:nvPicPr>
          <p:cNvPr id="6" name="Picture 5">
            <a:extLst>
              <a:ext uri="{FF2B5EF4-FFF2-40B4-BE49-F238E27FC236}">
                <a16:creationId xmlns:a16="http://schemas.microsoft.com/office/drawing/2014/main" id="{DFE5F2FA-7E80-4DD7-B3F3-6E1F6189171B}"/>
              </a:ext>
            </a:extLst>
          </p:cNvPr>
          <p:cNvPicPr>
            <a:picLocks noChangeAspect="1"/>
          </p:cNvPicPr>
          <p:nvPr/>
        </p:nvPicPr>
        <p:blipFill>
          <a:blip r:embed="rId3"/>
          <a:stretch>
            <a:fillRect/>
          </a:stretch>
        </p:blipFill>
        <p:spPr>
          <a:xfrm>
            <a:off x="6536027" y="931854"/>
            <a:ext cx="2150773" cy="2941787"/>
          </a:xfrm>
          <a:prstGeom prst="rect">
            <a:avLst/>
          </a:prstGeom>
        </p:spPr>
      </p:pic>
    </p:spTree>
    <p:extLst>
      <p:ext uri="{BB962C8B-B14F-4D97-AF65-F5344CB8AC3E}">
        <p14:creationId xmlns:p14="http://schemas.microsoft.com/office/powerpoint/2010/main" val="362044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229810" y="1124744"/>
            <a:ext cx="3664848" cy="5877272"/>
          </a:xfrm>
          <a:prstGeom prst="rect">
            <a:avLst/>
          </a:prstGeom>
        </p:spPr>
        <p:txBody>
          <a:bodyPr vert="horz" lIns="68580" tIns="34290" rIns="68580" bIns="34290" rtlCol="0">
            <a:normAutofit fontScale="70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4400" dirty="0">
                <a:solidFill>
                  <a:schemeClr val="tx1"/>
                </a:solidFill>
              </a:rPr>
              <a:t>American revolutionaries became high-profile public figures in France: Benjamin Franklin (1776–1785) and Thomas Jefferson (1785–1789) each served as US Minister to France; John Adams envoy (1777—1779)</a:t>
            </a:r>
            <a:endParaRPr lang="en-GB" sz="2200" dirty="0">
              <a:solidFill>
                <a:srgbClr val="FF0000"/>
              </a:solidFill>
            </a:endParaRPr>
          </a:p>
          <a:p>
            <a:pPr>
              <a:buClr>
                <a:srgbClr val="C66951"/>
              </a:buClr>
            </a:pPr>
            <a:endParaRPr lang="en-GB" sz="3600" dirty="0">
              <a:solidFill>
                <a:srgbClr val="FF0000"/>
              </a:solidFill>
            </a:endParaRPr>
          </a:p>
        </p:txBody>
      </p:sp>
      <p:pic>
        <p:nvPicPr>
          <p:cNvPr id="2" name="Picture 1"/>
          <p:cNvPicPr>
            <a:picLocks noChangeAspect="1"/>
          </p:cNvPicPr>
          <p:nvPr/>
        </p:nvPicPr>
        <p:blipFill>
          <a:blip r:embed="rId3"/>
          <a:stretch>
            <a:fillRect/>
          </a:stretch>
        </p:blipFill>
        <p:spPr>
          <a:xfrm>
            <a:off x="4121903" y="1247942"/>
            <a:ext cx="5022096" cy="3672408"/>
          </a:xfrm>
          <a:prstGeom prst="rect">
            <a:avLst/>
          </a:prstGeom>
        </p:spPr>
      </p:pic>
      <p:sp>
        <p:nvSpPr>
          <p:cNvPr id="7" name="Rectangle 6"/>
          <p:cNvSpPr/>
          <p:nvPr/>
        </p:nvSpPr>
        <p:spPr>
          <a:xfrm>
            <a:off x="5315806" y="5229200"/>
            <a:ext cx="3613874" cy="507831"/>
          </a:xfrm>
          <a:prstGeom prst="rect">
            <a:avLst/>
          </a:prstGeom>
        </p:spPr>
        <p:txBody>
          <a:bodyPr wrap="none">
            <a:spAutoFit/>
          </a:bodyPr>
          <a:lstStyle/>
          <a:p>
            <a:pPr algn="r"/>
            <a:r>
              <a:rPr lang="en-US" sz="1350" dirty="0"/>
              <a:t>Franklin's Reception at the Court of France, 1778</a:t>
            </a:r>
          </a:p>
          <a:p>
            <a:pPr algn="r"/>
            <a:r>
              <a:rPr lang="en-US" sz="1350" dirty="0"/>
              <a:t>Anton </a:t>
            </a:r>
            <a:r>
              <a:rPr lang="en-US" sz="1350" dirty="0" err="1"/>
              <a:t>Hohenstein</a:t>
            </a:r>
            <a:r>
              <a:rPr lang="en-US" sz="1350" dirty="0"/>
              <a:t>, 19</a:t>
            </a:r>
            <a:r>
              <a:rPr lang="en-US" sz="1350" baseline="30000" dirty="0"/>
              <a:t>th</a:t>
            </a:r>
            <a:r>
              <a:rPr lang="en-US" sz="1350" dirty="0"/>
              <a:t> century</a:t>
            </a:r>
          </a:p>
        </p:txBody>
      </p:sp>
      <p:sp>
        <p:nvSpPr>
          <p:cNvPr id="9" name="Title 2">
            <a:extLst>
              <a:ext uri="{FF2B5EF4-FFF2-40B4-BE49-F238E27FC236}">
                <a16:creationId xmlns:a16="http://schemas.microsoft.com/office/drawing/2014/main" id="{B361886F-06EF-452A-A4CC-C7D7351050E6}"/>
              </a:ext>
            </a:extLst>
          </p:cNvPr>
          <p:cNvSpPr txBox="1">
            <a:spLocks/>
          </p:cNvSpPr>
          <p:nvPr/>
        </p:nvSpPr>
        <p:spPr>
          <a:xfrm>
            <a:off x="0" y="-22472"/>
            <a:ext cx="9143999" cy="1301210"/>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656903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0" y="1301210"/>
            <a:ext cx="3059831" cy="3999998"/>
          </a:xfrm>
          <a:prstGeom prst="rect">
            <a:avLst/>
          </a:prstGeom>
        </p:spPr>
        <p:txBody>
          <a:bodyPr vert="horz" lIns="457200" tIns="34290" rIns="457200" bIns="3429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US" dirty="0">
                <a:solidFill>
                  <a:schemeClr val="tx1"/>
                </a:solidFill>
              </a:rPr>
              <a:t>In 1778, France </a:t>
            </a:r>
            <a:r>
              <a:rPr lang="en-US" dirty="0" err="1">
                <a:solidFill>
                  <a:schemeClr val="tx1"/>
                </a:solidFill>
              </a:rPr>
              <a:t>recognised</a:t>
            </a:r>
            <a:r>
              <a:rPr lang="en-US" dirty="0">
                <a:solidFill>
                  <a:schemeClr val="tx1"/>
                </a:solidFill>
              </a:rPr>
              <a:t> USA sovereign nation, signed a military alliance and entered war with Britain</a:t>
            </a:r>
          </a:p>
          <a:p>
            <a:pPr>
              <a:buClr>
                <a:srgbClr val="C66951"/>
              </a:buClr>
            </a:pPr>
            <a:r>
              <a:rPr lang="en-GB" dirty="0">
                <a:solidFill>
                  <a:schemeClr val="tx1"/>
                </a:solidFill>
              </a:rPr>
              <a:t>Strategically successful, but created huge debt (one cause of French Revolution, 1789)</a:t>
            </a:r>
          </a:p>
        </p:txBody>
      </p:sp>
      <p:pic>
        <p:nvPicPr>
          <p:cNvPr id="4" name="Picture 3"/>
          <p:cNvPicPr>
            <a:picLocks noChangeAspect="1"/>
          </p:cNvPicPr>
          <p:nvPr/>
        </p:nvPicPr>
        <p:blipFill>
          <a:blip r:embed="rId3"/>
          <a:stretch>
            <a:fillRect/>
          </a:stretch>
        </p:blipFill>
        <p:spPr>
          <a:xfrm>
            <a:off x="3059831" y="1070289"/>
            <a:ext cx="6089605" cy="4704096"/>
          </a:xfrm>
          <a:prstGeom prst="rect">
            <a:avLst/>
          </a:prstGeom>
        </p:spPr>
      </p:pic>
      <p:sp>
        <p:nvSpPr>
          <p:cNvPr id="5" name="Rectangle 4"/>
          <p:cNvSpPr/>
          <p:nvPr/>
        </p:nvSpPr>
        <p:spPr>
          <a:xfrm>
            <a:off x="6129202" y="5805264"/>
            <a:ext cx="2984289" cy="715581"/>
          </a:xfrm>
          <a:prstGeom prst="rect">
            <a:avLst/>
          </a:prstGeom>
        </p:spPr>
        <p:txBody>
          <a:bodyPr wrap="square">
            <a:spAutoFit/>
          </a:bodyPr>
          <a:lstStyle/>
          <a:p>
            <a:r>
              <a:rPr lang="en-US" sz="1350" dirty="0"/>
              <a:t>The British (center) surrender to French (left) and American (right) troops, at the Battle of Yorktown in 1781.</a:t>
            </a:r>
          </a:p>
        </p:txBody>
      </p:sp>
      <p:sp>
        <p:nvSpPr>
          <p:cNvPr id="7" name="Title 2"/>
          <p:cNvSpPr txBox="1">
            <a:spLocks/>
          </p:cNvSpPr>
          <p:nvPr/>
        </p:nvSpPr>
        <p:spPr>
          <a:xfrm>
            <a:off x="0" y="-22472"/>
            <a:ext cx="9143999" cy="1301210"/>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831602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178053" y="1884159"/>
            <a:ext cx="3312369" cy="4759363"/>
          </a:xfrm>
          <a:prstGeom prst="rect">
            <a:avLst/>
          </a:prstGeom>
        </p:spPr>
        <p:txBody>
          <a:bodyPr vert="horz" lIns="68580" tIns="34290" rIns="68580" bIns="34290" rtlCol="0">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1800" dirty="0">
                <a:solidFill>
                  <a:schemeClr val="tx1"/>
                </a:solidFill>
                <a:latin typeface="+mj-lt"/>
              </a:rPr>
              <a:t>Many French soldiers treated as revolutionary heroes in the new United States – </a:t>
            </a:r>
            <a:r>
              <a:rPr lang="en-GB" sz="1800" dirty="0" err="1">
                <a:solidFill>
                  <a:schemeClr val="tx1"/>
                </a:solidFill>
                <a:latin typeface="+mj-lt"/>
              </a:rPr>
              <a:t>inc.</a:t>
            </a:r>
            <a:r>
              <a:rPr lang="en-GB" sz="1800" dirty="0">
                <a:solidFill>
                  <a:schemeClr val="tx1"/>
                </a:solidFill>
                <a:latin typeface="+mj-lt"/>
              </a:rPr>
              <a:t> General </a:t>
            </a:r>
            <a:r>
              <a:rPr lang="fr-FR" sz="1800" dirty="0">
                <a:solidFill>
                  <a:schemeClr val="tx1"/>
                </a:solidFill>
                <a:latin typeface="+mj-lt"/>
              </a:rPr>
              <a:t>Gilbert du </a:t>
            </a:r>
            <a:r>
              <a:rPr lang="fr-FR" sz="1800" dirty="0" err="1">
                <a:solidFill>
                  <a:schemeClr val="tx1"/>
                </a:solidFill>
                <a:latin typeface="+mj-lt"/>
              </a:rPr>
              <a:t>Motier</a:t>
            </a:r>
            <a:r>
              <a:rPr lang="fr-FR" sz="1800" dirty="0">
                <a:solidFill>
                  <a:schemeClr val="tx1"/>
                </a:solidFill>
                <a:latin typeface="+mj-lt"/>
              </a:rPr>
              <a:t>, Marquis de Lafayette</a:t>
            </a:r>
            <a:r>
              <a:rPr lang="en-US" sz="1800" dirty="0">
                <a:solidFill>
                  <a:schemeClr val="tx1"/>
                </a:solidFill>
                <a:latin typeface="+mj-lt"/>
              </a:rPr>
              <a:t> (pictured)</a:t>
            </a:r>
            <a:endParaRPr lang="en-GB" sz="1800" dirty="0">
              <a:solidFill>
                <a:schemeClr val="tx1"/>
              </a:solidFill>
              <a:latin typeface="+mj-lt"/>
            </a:endParaRPr>
          </a:p>
          <a:p>
            <a:pPr>
              <a:buClr>
                <a:srgbClr val="C66951"/>
              </a:buClr>
            </a:pPr>
            <a:r>
              <a:rPr lang="en-GB" sz="1800" dirty="0">
                <a:solidFill>
                  <a:schemeClr val="tx1"/>
                </a:solidFill>
                <a:latin typeface="+mj-lt"/>
              </a:rPr>
              <a:t>Shared social and intellectual circles: Jefferson and Lafayette (later leading French revolutionary) were personal friends</a:t>
            </a:r>
          </a:p>
          <a:p>
            <a:pPr>
              <a:buClr>
                <a:srgbClr val="C66951"/>
              </a:buClr>
            </a:pPr>
            <a:r>
              <a:rPr lang="en-GB" sz="1800" dirty="0">
                <a:solidFill>
                  <a:schemeClr val="tx1"/>
                </a:solidFill>
                <a:latin typeface="+mj-lt"/>
              </a:rPr>
              <a:t>Strong French influence on early American republic – e.g. Pierre L’Enfant’s design for Washington DC, 1791</a:t>
            </a:r>
          </a:p>
          <a:p>
            <a:pPr>
              <a:buClr>
                <a:srgbClr val="C66951"/>
              </a:buClr>
            </a:pPr>
            <a:endParaRPr lang="en-GB" sz="1800" dirty="0">
              <a:solidFill>
                <a:schemeClr val="accent6">
                  <a:lumMod val="75000"/>
                </a:schemeClr>
              </a:solidFill>
            </a:endParaRPr>
          </a:p>
          <a:p>
            <a:pPr>
              <a:buClr>
                <a:srgbClr val="C66951"/>
              </a:buClr>
            </a:pPr>
            <a:endParaRPr lang="en-GB" sz="1950" dirty="0">
              <a:solidFill>
                <a:schemeClr val="accent6">
                  <a:lumMod val="75000"/>
                </a:schemeClr>
              </a:solidFill>
            </a:endParaRPr>
          </a:p>
          <a:p>
            <a:pPr>
              <a:buClr>
                <a:srgbClr val="C66951"/>
              </a:buClr>
            </a:pPr>
            <a:endParaRPr lang="en-GB" sz="1950" dirty="0">
              <a:solidFill>
                <a:schemeClr val="accent6">
                  <a:lumMod val="75000"/>
                </a:schemeClr>
              </a:solidFill>
            </a:endParaRPr>
          </a:p>
          <a:p>
            <a:pPr marL="34290" indent="0">
              <a:buClr>
                <a:srgbClr val="C66951"/>
              </a:buClr>
              <a:buNone/>
            </a:pPr>
            <a:endParaRPr lang="en-GB" sz="1950" dirty="0">
              <a:solidFill>
                <a:schemeClr val="accent6">
                  <a:lumMod val="75000"/>
                </a:schemeClr>
              </a:solidFill>
            </a:endParaRPr>
          </a:p>
          <a:p>
            <a:pPr marL="34290" indent="0">
              <a:buClr>
                <a:srgbClr val="C66951"/>
              </a:buClr>
              <a:buNone/>
            </a:pPr>
            <a:endParaRPr lang="en-GB" sz="1950" dirty="0">
              <a:solidFill>
                <a:srgbClr val="FF0000"/>
              </a:solidFill>
            </a:endParaRPr>
          </a:p>
          <a:p>
            <a:pPr>
              <a:buClr>
                <a:srgbClr val="C66951"/>
              </a:buClr>
              <a:buFontTx/>
              <a:buChar char="-"/>
            </a:pPr>
            <a:endParaRPr lang="en-GB" sz="1950" dirty="0">
              <a:solidFill>
                <a:srgbClr val="FF0000"/>
              </a:solidFill>
            </a:endParaRPr>
          </a:p>
          <a:p>
            <a:pPr>
              <a:buClr>
                <a:srgbClr val="C66951"/>
              </a:buClr>
              <a:buFontTx/>
              <a:buChar char="-"/>
            </a:pPr>
            <a:endParaRPr lang="en-GB" sz="1950" dirty="0">
              <a:solidFill>
                <a:srgbClr val="FF0000"/>
              </a:solidFill>
            </a:endParaRPr>
          </a:p>
          <a:p>
            <a:pPr marL="34290" indent="0">
              <a:buClr>
                <a:srgbClr val="C66951"/>
              </a:buClr>
              <a:buNone/>
            </a:pPr>
            <a:endParaRPr lang="en-GB" sz="1950" dirty="0">
              <a:solidFill>
                <a:srgbClr val="FF0000"/>
              </a:solidFill>
            </a:endParaRPr>
          </a:p>
        </p:txBody>
      </p:sp>
      <p:pic>
        <p:nvPicPr>
          <p:cNvPr id="5" name="Picture 4"/>
          <p:cNvPicPr>
            <a:picLocks noChangeAspect="1"/>
          </p:cNvPicPr>
          <p:nvPr/>
        </p:nvPicPr>
        <p:blipFill>
          <a:blip r:embed="rId3"/>
          <a:stretch>
            <a:fillRect/>
          </a:stretch>
        </p:blipFill>
        <p:spPr>
          <a:xfrm>
            <a:off x="3647301" y="-171400"/>
            <a:ext cx="3156947" cy="4450091"/>
          </a:xfrm>
          <a:prstGeom prst="rect">
            <a:avLst/>
          </a:prstGeom>
        </p:spPr>
      </p:pic>
      <p:pic>
        <p:nvPicPr>
          <p:cNvPr id="8" name="Picture 7"/>
          <p:cNvPicPr>
            <a:picLocks noChangeAspect="1"/>
          </p:cNvPicPr>
          <p:nvPr/>
        </p:nvPicPr>
        <p:blipFill>
          <a:blip r:embed="rId4"/>
          <a:stretch>
            <a:fillRect/>
          </a:stretch>
        </p:blipFill>
        <p:spPr>
          <a:xfrm>
            <a:off x="5972626" y="332656"/>
            <a:ext cx="3171374" cy="2324659"/>
          </a:xfrm>
          <a:prstGeom prst="rect">
            <a:avLst/>
          </a:prstGeom>
        </p:spPr>
      </p:pic>
      <p:sp>
        <p:nvSpPr>
          <p:cNvPr id="7" name="Title 2"/>
          <p:cNvSpPr txBox="1">
            <a:spLocks/>
          </p:cNvSpPr>
          <p:nvPr/>
        </p:nvSpPr>
        <p:spPr>
          <a:xfrm>
            <a:off x="36728" y="28772"/>
            <a:ext cx="9107272" cy="1143000"/>
          </a:xfrm>
          <a:prstGeom prst="rect">
            <a:avLst/>
          </a:prstGeom>
        </p:spPr>
        <p:txBody>
          <a:bodyPr vert="horz" lIns="457200" tIns="45720" rIns="45720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400" b="1" u="sng" dirty="0">
              <a:solidFill>
                <a:prstClr val="black"/>
              </a:solidFill>
            </a:endParaRPr>
          </a:p>
        </p:txBody>
      </p:sp>
      <p:pic>
        <p:nvPicPr>
          <p:cNvPr id="9" name="Picture 8"/>
          <p:cNvPicPr>
            <a:picLocks noChangeAspect="1"/>
          </p:cNvPicPr>
          <p:nvPr/>
        </p:nvPicPr>
        <p:blipFill>
          <a:blip r:embed="rId5"/>
          <a:stretch>
            <a:fillRect/>
          </a:stretch>
        </p:blipFill>
        <p:spPr>
          <a:xfrm>
            <a:off x="3647301" y="4121876"/>
            <a:ext cx="1864709" cy="1686714"/>
          </a:xfrm>
          <a:prstGeom prst="rect">
            <a:avLst/>
          </a:prstGeom>
        </p:spPr>
      </p:pic>
      <p:pic>
        <p:nvPicPr>
          <p:cNvPr id="10" name="Picture 9"/>
          <p:cNvPicPr>
            <a:picLocks noChangeAspect="1"/>
          </p:cNvPicPr>
          <p:nvPr/>
        </p:nvPicPr>
        <p:blipFill>
          <a:blip r:embed="rId6"/>
          <a:stretch>
            <a:fillRect/>
          </a:stretch>
        </p:blipFill>
        <p:spPr>
          <a:xfrm>
            <a:off x="5355131" y="3854460"/>
            <a:ext cx="3788869" cy="3003540"/>
          </a:xfrm>
          <a:prstGeom prst="rect">
            <a:avLst/>
          </a:prstGeom>
        </p:spPr>
      </p:pic>
      <p:pic>
        <p:nvPicPr>
          <p:cNvPr id="11" name="Picture 10"/>
          <p:cNvPicPr>
            <a:picLocks noChangeAspect="1"/>
          </p:cNvPicPr>
          <p:nvPr/>
        </p:nvPicPr>
        <p:blipFill>
          <a:blip r:embed="rId7"/>
          <a:stretch>
            <a:fillRect/>
          </a:stretch>
        </p:blipFill>
        <p:spPr>
          <a:xfrm>
            <a:off x="3287465" y="5808590"/>
            <a:ext cx="2067666" cy="1033833"/>
          </a:xfrm>
          <a:prstGeom prst="rect">
            <a:avLst/>
          </a:prstGeom>
        </p:spPr>
      </p:pic>
      <p:sp>
        <p:nvSpPr>
          <p:cNvPr id="14" name="Title 2">
            <a:extLst>
              <a:ext uri="{FF2B5EF4-FFF2-40B4-BE49-F238E27FC236}">
                <a16:creationId xmlns:a16="http://schemas.microsoft.com/office/drawing/2014/main" id="{C63AD0D5-93FA-4D2A-A0E8-3BA4F84FF728}"/>
              </a:ext>
            </a:extLst>
          </p:cNvPr>
          <p:cNvSpPr txBox="1">
            <a:spLocks/>
          </p:cNvSpPr>
          <p:nvPr/>
        </p:nvSpPr>
        <p:spPr>
          <a:xfrm>
            <a:off x="0" y="-22472"/>
            <a:ext cx="3647301" cy="2155328"/>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254952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5281" y="1133306"/>
            <a:ext cx="4952783" cy="5320030"/>
          </a:xfrm>
        </p:spPr>
        <p:txBody>
          <a:bodyPr>
            <a:normAutofit fontScale="92500"/>
          </a:bodyPr>
          <a:lstStyle/>
          <a:p>
            <a:pPr marL="34290" indent="0">
              <a:buNone/>
            </a:pPr>
            <a:r>
              <a:rPr lang="en-GB" sz="2100" u="sng" dirty="0"/>
              <a:t>Effects: </a:t>
            </a:r>
          </a:p>
          <a:p>
            <a:r>
              <a:rPr lang="en-GB" sz="2100" dirty="0"/>
              <a:t>Overthrow of absolute rule of Bourbon monarchy</a:t>
            </a:r>
          </a:p>
          <a:p>
            <a:endParaRPr lang="en-GB" sz="2100" dirty="0"/>
          </a:p>
          <a:p>
            <a:r>
              <a:rPr lang="en-GB" sz="2100" dirty="0"/>
              <a:t>Overthrow of </a:t>
            </a:r>
            <a:r>
              <a:rPr lang="en-GB" sz="2100" i="1" dirty="0"/>
              <a:t>Ancien Régime </a:t>
            </a:r>
            <a:r>
              <a:rPr lang="en-GB" sz="2100" dirty="0"/>
              <a:t>of aristocratic, ‘feudal rule’</a:t>
            </a:r>
          </a:p>
          <a:p>
            <a:endParaRPr lang="en-GB" sz="2100" dirty="0"/>
          </a:p>
          <a:p>
            <a:r>
              <a:rPr lang="en-GB" sz="2100" dirty="0"/>
              <a:t>Institution of representative of government</a:t>
            </a:r>
          </a:p>
          <a:p>
            <a:endParaRPr lang="en-GB" sz="2100" dirty="0"/>
          </a:p>
          <a:p>
            <a:r>
              <a:rPr lang="en-GB" sz="2100" dirty="0"/>
              <a:t>(Eventual) abolition of Monarchy (1792) and regicide (1793)</a:t>
            </a:r>
          </a:p>
          <a:p>
            <a:endParaRPr lang="en-GB" sz="2100" dirty="0"/>
          </a:p>
          <a:p>
            <a:r>
              <a:rPr lang="en-GB" sz="2100" dirty="0"/>
              <a:t>(Eventual) institution of Republic (1792)</a:t>
            </a:r>
          </a:p>
          <a:p>
            <a:endParaRPr lang="en-GB" sz="2100" dirty="0"/>
          </a:p>
          <a:p>
            <a:r>
              <a:rPr lang="en-GB" sz="2100" dirty="0"/>
              <a:t>Terror (1793—1794)</a:t>
            </a:r>
          </a:p>
          <a:p>
            <a:pPr marL="0" indent="0">
              <a:buNone/>
            </a:pPr>
            <a:endParaRPr lang="en-GB" sz="2100" dirty="0"/>
          </a:p>
          <a:p>
            <a:endParaRPr lang="en-GB" dirty="0"/>
          </a:p>
          <a:p>
            <a:pPr marL="34290" indent="0">
              <a:buNone/>
            </a:pPr>
            <a:endParaRPr lang="en-GB" dirty="0"/>
          </a:p>
        </p:txBody>
      </p:sp>
      <p:sp>
        <p:nvSpPr>
          <p:cNvPr id="3" name="Title 2"/>
          <p:cNvSpPr>
            <a:spLocks noGrp="1"/>
          </p:cNvSpPr>
          <p:nvPr>
            <p:ph type="title"/>
          </p:nvPr>
        </p:nvSpPr>
        <p:spPr>
          <a:xfrm>
            <a:off x="457200" y="29677"/>
            <a:ext cx="8229600" cy="1143000"/>
          </a:xfrm>
        </p:spPr>
        <p:txBody>
          <a:bodyPr>
            <a:normAutofit/>
          </a:bodyPr>
          <a:lstStyle/>
          <a:p>
            <a:r>
              <a:rPr lang="en-GB" sz="3600" b="1" dirty="0"/>
              <a:t>French Revolution (1789–1799)</a:t>
            </a:r>
            <a:endParaRPr lang="en-US" sz="3600" b="1" dirty="0"/>
          </a:p>
        </p:txBody>
      </p:sp>
      <p:pic>
        <p:nvPicPr>
          <p:cNvPr id="5" name="Picture 4">
            <a:extLst>
              <a:ext uri="{FF2B5EF4-FFF2-40B4-BE49-F238E27FC236}">
                <a16:creationId xmlns:a16="http://schemas.microsoft.com/office/drawing/2014/main" id="{3ECCF133-E307-4378-BBAA-29E6D8E89BA6}"/>
              </a:ext>
            </a:extLst>
          </p:cNvPr>
          <p:cNvPicPr>
            <a:picLocks noChangeAspect="1"/>
          </p:cNvPicPr>
          <p:nvPr/>
        </p:nvPicPr>
        <p:blipFill>
          <a:blip r:embed="rId3"/>
          <a:stretch>
            <a:fillRect/>
          </a:stretch>
        </p:blipFill>
        <p:spPr>
          <a:xfrm>
            <a:off x="5364088" y="1124744"/>
            <a:ext cx="3779912" cy="2921872"/>
          </a:xfrm>
          <a:prstGeom prst="rect">
            <a:avLst/>
          </a:prstGeom>
        </p:spPr>
      </p:pic>
      <p:pic>
        <p:nvPicPr>
          <p:cNvPr id="7" name="Picture 6">
            <a:extLst>
              <a:ext uri="{FF2B5EF4-FFF2-40B4-BE49-F238E27FC236}">
                <a16:creationId xmlns:a16="http://schemas.microsoft.com/office/drawing/2014/main" id="{3D37CB32-F1FB-423F-853B-494F7817B822}"/>
              </a:ext>
            </a:extLst>
          </p:cNvPr>
          <p:cNvPicPr>
            <a:picLocks noChangeAspect="1"/>
          </p:cNvPicPr>
          <p:nvPr/>
        </p:nvPicPr>
        <p:blipFill rotWithShape="1">
          <a:blip r:embed="rId4"/>
          <a:srcRect l="30288" t="-3712" r="6116" b="3712"/>
          <a:stretch/>
        </p:blipFill>
        <p:spPr>
          <a:xfrm>
            <a:off x="5364088" y="4129172"/>
            <a:ext cx="3779912" cy="2476500"/>
          </a:xfrm>
          <a:prstGeom prst="rect">
            <a:avLst/>
          </a:prstGeom>
        </p:spPr>
      </p:pic>
    </p:spTree>
    <p:extLst>
      <p:ext uri="{BB962C8B-B14F-4D97-AF65-F5344CB8AC3E}">
        <p14:creationId xmlns:p14="http://schemas.microsoft.com/office/powerpoint/2010/main" val="3639694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04C6-8030-4EE9-9A60-BDD1661573A4}"/>
              </a:ext>
            </a:extLst>
          </p:cNvPr>
          <p:cNvSpPr>
            <a:spLocks noGrp="1"/>
          </p:cNvSpPr>
          <p:nvPr>
            <p:ph type="title"/>
          </p:nvPr>
        </p:nvSpPr>
        <p:spPr/>
        <p:txBody>
          <a:bodyPr>
            <a:normAutofit fontScale="90000"/>
          </a:bodyPr>
          <a:lstStyle/>
          <a:p>
            <a:r>
              <a:rPr lang="en-US" dirty="0"/>
              <a:t>Bastille key – presented to Washington by Lafayette</a:t>
            </a:r>
            <a:endParaRPr lang="en-GB" dirty="0"/>
          </a:p>
        </p:txBody>
      </p:sp>
      <p:pic>
        <p:nvPicPr>
          <p:cNvPr id="5" name="Content Placeholder 4">
            <a:extLst>
              <a:ext uri="{FF2B5EF4-FFF2-40B4-BE49-F238E27FC236}">
                <a16:creationId xmlns:a16="http://schemas.microsoft.com/office/drawing/2014/main" id="{8C3B22E4-6875-4C4B-8342-6ECEF4B130AF}"/>
              </a:ext>
            </a:extLst>
          </p:cNvPr>
          <p:cNvPicPr>
            <a:picLocks noGrp="1" noChangeAspect="1"/>
          </p:cNvPicPr>
          <p:nvPr>
            <p:ph idx="1"/>
          </p:nvPr>
        </p:nvPicPr>
        <p:blipFill>
          <a:blip r:embed="rId2"/>
          <a:stretch>
            <a:fillRect/>
          </a:stretch>
        </p:blipFill>
        <p:spPr>
          <a:xfrm>
            <a:off x="1043608" y="1772816"/>
            <a:ext cx="3013415" cy="4525963"/>
          </a:xfrm>
        </p:spPr>
      </p:pic>
      <p:pic>
        <p:nvPicPr>
          <p:cNvPr id="6" name="Picture 5">
            <a:extLst>
              <a:ext uri="{FF2B5EF4-FFF2-40B4-BE49-F238E27FC236}">
                <a16:creationId xmlns:a16="http://schemas.microsoft.com/office/drawing/2014/main" id="{C76744F7-FD0C-4D0E-B0DC-0C3D6B4D06B2}"/>
              </a:ext>
            </a:extLst>
          </p:cNvPr>
          <p:cNvPicPr>
            <a:picLocks noChangeAspect="1"/>
          </p:cNvPicPr>
          <p:nvPr/>
        </p:nvPicPr>
        <p:blipFill>
          <a:blip r:embed="rId3"/>
          <a:stretch>
            <a:fillRect/>
          </a:stretch>
        </p:blipFill>
        <p:spPr>
          <a:xfrm>
            <a:off x="4906888" y="1772816"/>
            <a:ext cx="3779912" cy="2921872"/>
          </a:xfrm>
          <a:prstGeom prst="rect">
            <a:avLst/>
          </a:prstGeom>
        </p:spPr>
      </p:pic>
    </p:spTree>
    <p:extLst>
      <p:ext uri="{BB962C8B-B14F-4D97-AF65-F5344CB8AC3E}">
        <p14:creationId xmlns:p14="http://schemas.microsoft.com/office/powerpoint/2010/main" val="3659075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6143899"/>
          </a:xfrm>
          <a:prstGeom prst="rect">
            <a:avLst/>
          </a:prstGeom>
        </p:spPr>
        <p:txBody>
          <a:bodyPr wrap="square" lIns="540000" tIns="360000" rIns="540000" bIns="360000">
            <a:spAutoFit/>
          </a:bodyPr>
          <a:lstStyle/>
          <a:p>
            <a:r>
              <a:rPr lang="en-GB" sz="3600" b="1" dirty="0"/>
              <a:t>Crevecoeur and the Age of Revolutionary</a:t>
            </a:r>
          </a:p>
          <a:p>
            <a:endParaRPr lang="en-GB" sz="2400" b="1" dirty="0">
              <a:ea typeface="Calibri"/>
              <a:cs typeface="Times New Roman"/>
            </a:endParaRPr>
          </a:p>
          <a:p>
            <a:pPr marL="171450" indent="-171450">
              <a:buFont typeface="Arial" panose="020B0604020202020204" pitchFamily="34" charset="0"/>
              <a:buChar char="•"/>
            </a:pPr>
            <a:r>
              <a:rPr lang="en-GB" sz="2400" b="1" dirty="0"/>
              <a:t>Crevecoeur r</a:t>
            </a:r>
            <a:r>
              <a:rPr lang="en-GB" sz="2400" b="1" dirty="0">
                <a:ea typeface="Calibri"/>
                <a:cs typeface="Times New Roman"/>
              </a:rPr>
              <a:t>eturned to New York via France after Treaty of Paris ends Revolutionary War</a:t>
            </a:r>
          </a:p>
          <a:p>
            <a:pPr marL="800100" lvl="1" indent="-342900" algn="just">
              <a:buFontTx/>
              <a:buChar char="-"/>
            </a:pPr>
            <a:r>
              <a:rPr lang="en-GB" sz="2400" dirty="0">
                <a:ea typeface="Calibri"/>
                <a:cs typeface="Times New Roman"/>
              </a:rPr>
              <a:t>Published French edition of </a:t>
            </a:r>
            <a:r>
              <a:rPr lang="en-GB" sz="2400" i="1" dirty="0">
                <a:ea typeface="Calibri"/>
                <a:cs typeface="Times New Roman"/>
              </a:rPr>
              <a:t>Letters </a:t>
            </a:r>
            <a:r>
              <a:rPr lang="en-GB" sz="2400" dirty="0">
                <a:ea typeface="Calibri"/>
                <a:cs typeface="Times New Roman"/>
              </a:rPr>
              <a:t>1784</a:t>
            </a:r>
          </a:p>
          <a:p>
            <a:pPr marL="800100" lvl="1" indent="-342900" algn="just">
              <a:buFontTx/>
              <a:buChar char="-"/>
            </a:pPr>
            <a:r>
              <a:rPr lang="en-GB" sz="2400" dirty="0">
                <a:ea typeface="Calibri"/>
                <a:cs typeface="Times New Roman"/>
              </a:rPr>
              <a:t>Appointed French consul for New York, New Jersey and Connecticut</a:t>
            </a:r>
          </a:p>
          <a:p>
            <a:pPr marL="800100" lvl="1" indent="-342900" algn="just">
              <a:buFontTx/>
              <a:buChar char="-"/>
            </a:pPr>
            <a:r>
              <a:rPr lang="en-GB" sz="2400" dirty="0">
                <a:ea typeface="Calibri"/>
                <a:cs typeface="Times New Roman"/>
              </a:rPr>
              <a:t>Visit to France 1789, caught up in French Revolution (</a:t>
            </a:r>
            <a:r>
              <a:rPr lang="en-GB" sz="2400" b="1" dirty="0">
                <a:ea typeface="Calibri"/>
                <a:cs typeface="Times New Roman"/>
              </a:rPr>
              <a:t>as was Jefferson)</a:t>
            </a:r>
            <a:endParaRPr lang="en-GB" sz="2400" dirty="0">
              <a:ea typeface="Calibri"/>
              <a:cs typeface="Times New Roman"/>
            </a:endParaRPr>
          </a:p>
          <a:p>
            <a:pPr marL="800100" lvl="1" indent="-342900" algn="just">
              <a:buFontTx/>
              <a:buChar char="-"/>
            </a:pPr>
            <a:r>
              <a:rPr lang="en-GB" sz="2400" dirty="0">
                <a:ea typeface="Calibri"/>
                <a:cs typeface="Times New Roman"/>
              </a:rPr>
              <a:t>Denied return to US; died in France 1813</a:t>
            </a:r>
          </a:p>
          <a:p>
            <a:pPr marL="285750" lvl="0" indent="-285750" algn="just">
              <a:spcAft>
                <a:spcPts val="0"/>
              </a:spcAft>
              <a:buFont typeface="Arial" panose="020B0604020202020204" pitchFamily="34" charset="0"/>
              <a:buChar char="•"/>
            </a:pPr>
            <a:endParaRPr lang="en-GB" sz="2400" b="1" dirty="0">
              <a:ea typeface="Calibri"/>
              <a:cs typeface="Times New Roman"/>
            </a:endParaRPr>
          </a:p>
          <a:p>
            <a:pPr algn="just"/>
            <a:endParaRPr lang="en-GB" sz="16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2945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2758357"/>
          </a:xfrm>
          <a:prstGeom prst="rect">
            <a:avLst/>
          </a:prstGeom>
        </p:spPr>
        <p:txBody>
          <a:bodyPr wrap="square" lIns="540000" tIns="360000" rIns="540000" bIns="360000">
            <a:spAutoFit/>
          </a:bodyPr>
          <a:lstStyle/>
          <a:p>
            <a:pPr algn="ctr"/>
            <a:r>
              <a:rPr lang="en-GB" sz="3600" b="1" dirty="0">
                <a:solidFill>
                  <a:prstClr val="black"/>
                </a:solidFill>
              </a:rPr>
              <a:t>Aftermath of Revolutionary War:</a:t>
            </a:r>
          </a:p>
          <a:p>
            <a:pPr algn="ctr"/>
            <a:r>
              <a:rPr lang="en-GB" sz="3600" b="1" dirty="0">
                <a:solidFill>
                  <a:prstClr val="black"/>
                </a:solidFill>
              </a:rPr>
              <a:t>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4458" y="1416171"/>
            <a:ext cx="9144000" cy="5519882"/>
          </a:xfrm>
          <a:prstGeom prst="rect">
            <a:avLst/>
          </a:prstGeom>
        </p:spPr>
        <p:txBody>
          <a:bodyPr wrap="square" lIns="540000" tIns="360000" rIns="540000" bIns="360000">
            <a:spAutoFit/>
          </a:bodyPr>
          <a:lstStyle/>
          <a:p>
            <a:pPr lvl="0">
              <a:lnSpc>
                <a:spcPct val="115000"/>
              </a:lnSpc>
              <a:spcAft>
                <a:spcPts val="0"/>
              </a:spcAft>
            </a:pPr>
            <a:r>
              <a:rPr lang="en-GB" sz="2800" b="1" dirty="0">
                <a:solidFill>
                  <a:prstClr val="black"/>
                </a:solidFill>
              </a:rPr>
              <a:t>1776 – </a:t>
            </a:r>
            <a:r>
              <a:rPr lang="en-GB" sz="2800" b="1" dirty="0"/>
              <a:t>Continental Congress issues the Declaration of Independence </a:t>
            </a:r>
          </a:p>
          <a:p>
            <a:pPr lvl="0">
              <a:lnSpc>
                <a:spcPct val="115000"/>
              </a:lnSpc>
              <a:spcAft>
                <a:spcPts val="0"/>
              </a:spcAft>
            </a:pPr>
            <a:r>
              <a:rPr lang="en-GB" sz="2800" b="1" dirty="0"/>
              <a:t>1777 – Continental Congress agrees Articles of Confederation</a:t>
            </a:r>
          </a:p>
          <a:p>
            <a:pPr lvl="0">
              <a:lnSpc>
                <a:spcPct val="115000"/>
              </a:lnSpc>
              <a:spcAft>
                <a:spcPts val="0"/>
              </a:spcAft>
            </a:pPr>
            <a:r>
              <a:rPr lang="en-GB" sz="2800" b="1" dirty="0">
                <a:ea typeface="Calibri"/>
                <a:cs typeface="Times New Roman"/>
              </a:rPr>
              <a:t>1781 – </a:t>
            </a:r>
            <a:r>
              <a:rPr lang="en-GB" sz="2800" b="1" dirty="0"/>
              <a:t>Ratification of the Articles of Confederation</a:t>
            </a:r>
          </a:p>
          <a:p>
            <a:pPr lvl="0">
              <a:lnSpc>
                <a:spcPct val="115000"/>
              </a:lnSpc>
              <a:spcAft>
                <a:spcPts val="0"/>
              </a:spcAft>
            </a:pPr>
            <a:endParaRPr lang="en-GB" sz="2800" b="1" dirty="0"/>
          </a:p>
          <a:p>
            <a:pPr lvl="0">
              <a:lnSpc>
                <a:spcPct val="115000"/>
              </a:lnSpc>
              <a:spcAft>
                <a:spcPts val="0"/>
              </a:spcAft>
            </a:pPr>
            <a:endParaRPr lang="en-GB" sz="2800" b="1" dirty="0"/>
          </a:p>
          <a:p>
            <a:pPr lvl="0">
              <a:lnSpc>
                <a:spcPct val="115000"/>
              </a:lnSpc>
              <a:spcAft>
                <a:spcPts val="0"/>
              </a:spcAft>
            </a:pPr>
            <a:r>
              <a:rPr lang="en-GB" sz="2800" b="1" dirty="0"/>
              <a:t>CONFEDERATION =a </a:t>
            </a:r>
            <a:r>
              <a:rPr lang="en-US" sz="2800" b="1" dirty="0"/>
              <a:t>number of states united by a league BUT RETAINING SOVEREIGNTY</a:t>
            </a:r>
            <a:endParaRPr lang="en-GB" sz="2800" b="1" dirty="0"/>
          </a:p>
          <a:p>
            <a:pPr lvl="0">
              <a:lnSpc>
                <a:spcPct val="115000"/>
              </a:lnSpc>
              <a:spcAft>
                <a:spcPts val="0"/>
              </a:spcAft>
            </a:pPr>
            <a:endParaRPr lang="en-GB" sz="2000" b="1" dirty="0"/>
          </a:p>
        </p:txBody>
      </p:sp>
    </p:spTree>
    <p:extLst>
      <p:ext uri="{BB962C8B-B14F-4D97-AF65-F5344CB8AC3E}">
        <p14:creationId xmlns:p14="http://schemas.microsoft.com/office/powerpoint/2010/main" val="813131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836712"/>
            <a:ext cx="9144000" cy="5820733"/>
          </a:xfrm>
          <a:prstGeom prst="rect">
            <a:avLst/>
          </a:prstGeom>
        </p:spPr>
        <p:txBody>
          <a:bodyPr wrap="square" lIns="540000" tIns="360000" rIns="540000" bIns="360000">
            <a:spAutoFit/>
          </a:bodyPr>
          <a:lstStyle/>
          <a:p>
            <a:pPr lvl="0">
              <a:lnSpc>
                <a:spcPct val="115000"/>
              </a:lnSpc>
              <a:spcAft>
                <a:spcPts val="0"/>
              </a:spcAft>
            </a:pPr>
            <a:r>
              <a:rPr lang="en-GB" sz="2000" b="1" dirty="0">
                <a:solidFill>
                  <a:prstClr val="black"/>
                </a:solidFill>
              </a:rPr>
              <a:t>1776 – </a:t>
            </a:r>
            <a:r>
              <a:rPr lang="en-GB" sz="2000" b="1" dirty="0"/>
              <a:t>Continental Congress issues the Declaration of Independence </a:t>
            </a:r>
          </a:p>
          <a:p>
            <a:pPr lvl="0">
              <a:lnSpc>
                <a:spcPct val="115000"/>
              </a:lnSpc>
              <a:spcAft>
                <a:spcPts val="0"/>
              </a:spcAft>
            </a:pPr>
            <a:r>
              <a:rPr lang="en-GB" sz="2000" b="1" dirty="0"/>
              <a:t>1777 – Continental Congress agrees Articles of Confederation</a:t>
            </a:r>
          </a:p>
          <a:p>
            <a:pPr lvl="0">
              <a:lnSpc>
                <a:spcPct val="115000"/>
              </a:lnSpc>
              <a:spcAft>
                <a:spcPts val="0"/>
              </a:spcAft>
            </a:pPr>
            <a:r>
              <a:rPr lang="en-GB" sz="2000" b="1" dirty="0">
                <a:ea typeface="Calibri"/>
                <a:cs typeface="Times New Roman"/>
              </a:rPr>
              <a:t>1781 – </a:t>
            </a:r>
            <a:r>
              <a:rPr lang="en-GB" sz="2000" b="1" dirty="0"/>
              <a:t>Ratification of the Articles of Confederation</a:t>
            </a:r>
          </a:p>
          <a:p>
            <a:pPr lvl="0">
              <a:lnSpc>
                <a:spcPct val="115000"/>
              </a:lnSpc>
              <a:spcAft>
                <a:spcPts val="0"/>
              </a:spcAft>
            </a:pPr>
            <a:endParaRPr lang="en-GB" sz="2000" b="1" dirty="0"/>
          </a:p>
          <a:p>
            <a:pPr lvl="0">
              <a:lnSpc>
                <a:spcPct val="115000"/>
              </a:lnSpc>
              <a:spcAft>
                <a:spcPts val="0"/>
              </a:spcAft>
            </a:pPr>
            <a:r>
              <a:rPr lang="en-GB" sz="2000" b="1" dirty="0"/>
              <a:t>FOREIGN RELATIONS and  WAR delegated to U.S. CONGRESS</a:t>
            </a:r>
          </a:p>
          <a:p>
            <a:endParaRPr lang="en-GB" sz="2000" b="1" dirty="0">
              <a:solidFill>
                <a:prstClr val="black"/>
              </a:solidFill>
            </a:endParaRPr>
          </a:p>
          <a:p>
            <a:r>
              <a:rPr lang="en-GB" sz="2800" b="1" dirty="0">
                <a:solidFill>
                  <a:prstClr val="black"/>
                </a:solidFill>
              </a:rPr>
              <a:t>“</a:t>
            </a:r>
            <a:r>
              <a:rPr lang="en-GB" sz="2800" dirty="0"/>
              <a:t>No State, without the consent of the United States in Congress assembled, shall send any embassy to, or receive any embassy from, or enter into any conference, agreement, alliance or treaty with any King, Prince or State</a:t>
            </a:r>
          </a:p>
          <a:p>
            <a:r>
              <a:rPr lang="en-GB" sz="2800" dirty="0"/>
              <a:t>	“ …  </a:t>
            </a:r>
            <a:r>
              <a:rPr lang="en-GB" sz="2800" dirty="0">
                <a:solidFill>
                  <a:prstClr val="black"/>
                </a:solidFill>
              </a:rPr>
              <a:t>No State shall engage in any war without the consent of the United States in Congress.”</a:t>
            </a:r>
          </a:p>
        </p:txBody>
      </p:sp>
      <p:sp>
        <p:nvSpPr>
          <p:cNvPr id="4" name="Rectangle 3">
            <a:extLst>
              <a:ext uri="{FF2B5EF4-FFF2-40B4-BE49-F238E27FC236}">
                <a16:creationId xmlns:a16="http://schemas.microsoft.com/office/drawing/2014/main" id="{61F96FFD-BDC9-4406-90B9-BF3E75D2D57D}"/>
              </a:ext>
            </a:extLst>
          </p:cNvPr>
          <p:cNvSpPr/>
          <p:nvPr/>
        </p:nvSpPr>
        <p:spPr>
          <a:xfrm>
            <a:off x="0" y="36993"/>
            <a:ext cx="9144000" cy="2204359"/>
          </a:xfrm>
          <a:prstGeom prst="rect">
            <a:avLst/>
          </a:prstGeom>
        </p:spPr>
        <p:txBody>
          <a:bodyPr wrap="square" lIns="540000" tIns="360000" rIns="540000" bIns="360000">
            <a:spAutoFit/>
          </a:bodyPr>
          <a:lstStyle/>
          <a:p>
            <a:pPr algn="ctr"/>
            <a:r>
              <a:rPr lang="en-GB" sz="3600" b="1" dirty="0">
                <a:solidFill>
                  <a:prstClr val="black"/>
                </a:solidFill>
              </a:rPr>
              <a:t>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2556024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F20BF-D974-4B3A-B0D9-9DEBD33E6F24}"/>
              </a:ext>
            </a:extLst>
          </p:cNvPr>
          <p:cNvSpPr>
            <a:spLocks noGrp="1"/>
          </p:cNvSpPr>
          <p:nvPr>
            <p:ph idx="1"/>
          </p:nvPr>
        </p:nvSpPr>
        <p:spPr/>
        <p:txBody>
          <a:bodyPr>
            <a:normAutofit fontScale="92500" lnSpcReduction="10000"/>
          </a:bodyPr>
          <a:lstStyle/>
          <a:p>
            <a:pPr marL="0" indent="0">
              <a:buNone/>
            </a:pPr>
            <a:r>
              <a:rPr lang="en-US" dirty="0"/>
              <a:t>That these United Colonies are, and of Right ought to be Free and Independent States; that they are Absolved from all Allegiance to the British Crown, and that all political connection between them and the State of Great Britain, is and ought to be totally dissolved; and that as </a:t>
            </a:r>
            <a:r>
              <a:rPr lang="en-US" b="1" dirty="0"/>
              <a:t>Free and Independent State</a:t>
            </a:r>
            <a:r>
              <a:rPr lang="en-US" b="1" u="sng" dirty="0"/>
              <a:t>s</a:t>
            </a:r>
            <a:r>
              <a:rPr lang="en-US" b="1" dirty="0"/>
              <a:t>,</a:t>
            </a:r>
            <a:r>
              <a:rPr lang="en-US" dirty="0"/>
              <a:t> they have full Power to levy War, conclude Peace, contract Alliances, establish Commerce, and to do all other Acts and Things which Independent State</a:t>
            </a:r>
            <a:r>
              <a:rPr lang="en-US" b="1" u="sng" dirty="0"/>
              <a:t>s</a:t>
            </a:r>
            <a:r>
              <a:rPr lang="en-US" dirty="0"/>
              <a:t> may of right do.</a:t>
            </a:r>
            <a:endParaRPr lang="en-GB" dirty="0"/>
          </a:p>
        </p:txBody>
      </p:sp>
      <p:sp>
        <p:nvSpPr>
          <p:cNvPr id="5" name="Title 4">
            <a:extLst>
              <a:ext uri="{FF2B5EF4-FFF2-40B4-BE49-F238E27FC236}">
                <a16:creationId xmlns:a16="http://schemas.microsoft.com/office/drawing/2014/main" id="{1EA465FA-613C-4E84-8199-68CA98D902A2}"/>
              </a:ext>
            </a:extLst>
          </p:cNvPr>
          <p:cNvSpPr>
            <a:spLocks noGrp="1"/>
          </p:cNvSpPr>
          <p:nvPr>
            <p:ph type="title"/>
          </p:nvPr>
        </p:nvSpPr>
        <p:spPr/>
        <p:txBody>
          <a:bodyPr>
            <a:normAutofit fontScale="90000"/>
          </a:bodyPr>
          <a:lstStyle/>
          <a:p>
            <a:r>
              <a:rPr lang="en-US" b="1" dirty="0"/>
              <a:t>Declaration of Independence on the States (PLURAL)</a:t>
            </a:r>
            <a:endParaRPr lang="en-GB" b="1" dirty="0"/>
          </a:p>
        </p:txBody>
      </p:sp>
    </p:spTree>
    <p:extLst>
      <p:ext uri="{BB962C8B-B14F-4D97-AF65-F5344CB8AC3E}">
        <p14:creationId xmlns:p14="http://schemas.microsoft.com/office/powerpoint/2010/main" val="1826904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124744"/>
            <a:ext cx="9144000" cy="6981051"/>
          </a:xfrm>
          <a:prstGeom prst="rect">
            <a:avLst/>
          </a:prstGeom>
        </p:spPr>
        <p:txBody>
          <a:bodyPr wrap="square" lIns="540000" tIns="360000" rIns="540000" bIns="360000">
            <a:spAutoFit/>
          </a:bodyPr>
          <a:lstStyle/>
          <a:p>
            <a:pPr lvl="0">
              <a:lnSpc>
                <a:spcPct val="115000"/>
              </a:lnSpc>
              <a:spcAft>
                <a:spcPts val="0"/>
              </a:spcAft>
            </a:pPr>
            <a:r>
              <a:rPr lang="en-GB" sz="2000" b="1" dirty="0"/>
              <a:t>STATE SOVEREIGNTY</a:t>
            </a:r>
          </a:p>
          <a:p>
            <a:pPr lvl="0">
              <a:lnSpc>
                <a:spcPct val="115000"/>
              </a:lnSpc>
              <a:spcAft>
                <a:spcPts val="0"/>
              </a:spcAft>
            </a:pPr>
            <a:r>
              <a:rPr lang="en-GB" sz="2000" b="1" dirty="0"/>
              <a:t>“</a:t>
            </a:r>
            <a:r>
              <a:rPr lang="en-GB" sz="2000" dirty="0"/>
              <a:t>Each state retains its sovereignty, freedom, and independence, and every power, jurisdiction, and right, which is not by this Confederation expressly delegated.”</a:t>
            </a:r>
          </a:p>
          <a:p>
            <a:pPr lvl="0">
              <a:lnSpc>
                <a:spcPct val="115000"/>
              </a:lnSpc>
              <a:spcAft>
                <a:spcPts val="0"/>
              </a:spcAft>
            </a:pPr>
            <a:r>
              <a:rPr lang="en-GB" sz="2000" dirty="0"/>
              <a:t>	“… the said States hereby severally enter into </a:t>
            </a:r>
            <a:r>
              <a:rPr lang="en-GB" sz="2000" b="1" dirty="0"/>
              <a:t>a firm league of friendship </a:t>
            </a:r>
            <a:r>
              <a:rPr lang="en-GB" sz="2000" dirty="0"/>
              <a:t>with each other, for their </a:t>
            </a:r>
            <a:r>
              <a:rPr lang="en-GB" sz="2000" i="1" dirty="0"/>
              <a:t>common </a:t>
            </a:r>
            <a:r>
              <a:rPr lang="en-GB" sz="2000" i="1" dirty="0" err="1"/>
              <a:t>defense</a:t>
            </a:r>
            <a:r>
              <a:rPr lang="en-GB" sz="2000" dirty="0"/>
              <a:t>, the </a:t>
            </a:r>
            <a:r>
              <a:rPr lang="en-GB" sz="2000" i="1" dirty="0"/>
              <a:t>security of their liberties</a:t>
            </a:r>
            <a:r>
              <a:rPr lang="en-GB" sz="2000" dirty="0"/>
              <a:t>, and their mutual and general welfare, binding themselves to assist each other, against all force offered to, or attacks made upon them, or any of them, on account of religion, sovereignty, trade or any other </a:t>
            </a:r>
            <a:r>
              <a:rPr lang="en-GB" sz="2000" dirty="0" err="1"/>
              <a:t>pretense</a:t>
            </a:r>
            <a:r>
              <a:rPr lang="en-GB" sz="2000" dirty="0"/>
              <a:t> whatever.”</a:t>
            </a:r>
          </a:p>
          <a:p>
            <a:pPr lvl="0" algn="r">
              <a:lnSpc>
                <a:spcPct val="115000"/>
              </a:lnSpc>
              <a:spcAft>
                <a:spcPts val="0"/>
              </a:spcAft>
            </a:pPr>
            <a:endParaRPr lang="en-GB" sz="2000" b="1" dirty="0">
              <a:solidFill>
                <a:srgbClr val="FF0000"/>
              </a:solidFill>
            </a:endParaRPr>
          </a:p>
          <a:p>
            <a:pPr lvl="0" algn="r">
              <a:lnSpc>
                <a:spcPct val="115000"/>
              </a:lnSpc>
              <a:spcAft>
                <a:spcPts val="0"/>
              </a:spcAft>
            </a:pPr>
            <a:r>
              <a:rPr lang="en-GB" sz="2000" b="1" dirty="0">
                <a:solidFill>
                  <a:srgbClr val="FF0000"/>
                </a:solidFill>
              </a:rPr>
              <a:t>Congress had: 				NO right to levy taxation</a:t>
            </a:r>
          </a:p>
          <a:p>
            <a:pPr lvl="0" algn="r">
              <a:lnSpc>
                <a:spcPct val="115000"/>
              </a:lnSpc>
              <a:spcAft>
                <a:spcPts val="0"/>
              </a:spcAft>
            </a:pPr>
            <a:r>
              <a:rPr lang="en-GB" sz="2000" b="1" dirty="0">
                <a:solidFill>
                  <a:srgbClr val="FF0000"/>
                </a:solidFill>
              </a:rPr>
              <a:t>NO right to regulate interstate or foreign trade</a:t>
            </a:r>
          </a:p>
          <a:p>
            <a:pPr lvl="0" algn="r">
              <a:lnSpc>
                <a:spcPct val="115000"/>
              </a:lnSpc>
              <a:spcAft>
                <a:spcPts val="0"/>
              </a:spcAft>
            </a:pPr>
            <a:r>
              <a:rPr lang="en-GB" sz="1600" i="1" dirty="0">
                <a:solidFill>
                  <a:srgbClr val="FF0000"/>
                </a:solidFill>
              </a:rPr>
              <a:t>(trade with Indians the exception to the above)</a:t>
            </a:r>
            <a:r>
              <a:rPr lang="en-GB" sz="1600" b="1" dirty="0">
                <a:solidFill>
                  <a:srgbClr val="FF0000"/>
                </a:solidFill>
              </a:rPr>
              <a:t> </a:t>
            </a:r>
          </a:p>
          <a:p>
            <a:pPr lvl="0">
              <a:lnSpc>
                <a:spcPct val="115000"/>
              </a:lnSpc>
              <a:spcAft>
                <a:spcPts val="0"/>
              </a:spcAft>
            </a:pPr>
            <a:endParaRPr lang="en-GB" sz="2000" b="1" dirty="0"/>
          </a:p>
          <a:p>
            <a:pPr lvl="0">
              <a:lnSpc>
                <a:spcPct val="115000"/>
              </a:lnSpc>
              <a:spcAft>
                <a:spcPts val="0"/>
              </a:spcAft>
            </a:pPr>
            <a:r>
              <a:rPr lang="en-GB" sz="2000" b="1" dirty="0"/>
              <a:t>	</a:t>
            </a:r>
          </a:p>
          <a:p>
            <a:pPr lvl="0">
              <a:lnSpc>
                <a:spcPct val="115000"/>
              </a:lnSpc>
              <a:spcAft>
                <a:spcPts val="0"/>
              </a:spcAft>
            </a:pPr>
            <a:endParaRPr lang="en-GB" sz="2000" b="1" dirty="0"/>
          </a:p>
          <a:p>
            <a:pPr marL="457200" indent="-457200">
              <a:buFont typeface="+mj-lt"/>
              <a:buAutoNum type="arabicPeriod"/>
            </a:pPr>
            <a:endParaRPr lang="en-GB" sz="2000" b="1" dirty="0">
              <a:solidFill>
                <a:prstClr val="black"/>
              </a:solidFill>
            </a:endParaRPr>
          </a:p>
        </p:txBody>
      </p:sp>
      <p:sp>
        <p:nvSpPr>
          <p:cNvPr id="7" name="Rectangle 6">
            <a:extLst>
              <a:ext uri="{FF2B5EF4-FFF2-40B4-BE49-F238E27FC236}">
                <a16:creationId xmlns:a16="http://schemas.microsoft.com/office/drawing/2014/main" id="{286EB09D-1B33-4692-8C50-694111D0A7B5}"/>
              </a:ext>
            </a:extLst>
          </p:cNvPr>
          <p:cNvSpPr/>
          <p:nvPr/>
        </p:nvSpPr>
        <p:spPr>
          <a:xfrm>
            <a:off x="0" y="36993"/>
            <a:ext cx="9144000" cy="2204359"/>
          </a:xfrm>
          <a:prstGeom prst="rect">
            <a:avLst/>
          </a:prstGeom>
        </p:spPr>
        <p:txBody>
          <a:bodyPr wrap="square" lIns="540000" tIns="360000" rIns="540000" bIns="360000">
            <a:spAutoFit/>
          </a:bodyPr>
          <a:lstStyle/>
          <a:p>
            <a:pPr marL="457200" indent="-457200">
              <a:buFont typeface="+mj-lt"/>
              <a:buAutoNum type="arabicPeriod"/>
            </a:pPr>
            <a:endParaRPr lang="en-GB" sz="2000" b="1" dirty="0">
              <a:solidFill>
                <a:prstClr val="black"/>
              </a:solidFill>
            </a:endParaRPr>
          </a:p>
          <a:p>
            <a:pPr algn="ctr"/>
            <a:r>
              <a:rPr lang="en-GB" sz="3600" b="1" dirty="0">
                <a:solidFill>
                  <a:prstClr val="black"/>
                </a:solidFill>
              </a:rPr>
              <a:t>Articles of Confederation</a:t>
            </a:r>
          </a:p>
          <a:p>
            <a:endParaRPr lang="en-GB" sz="2000" b="1" u="sng" dirty="0">
              <a:solidFill>
                <a:prstClr val="black"/>
              </a:solidFill>
            </a:endParaRPr>
          </a:p>
          <a:p>
            <a:endParaRPr lang="en-GB" sz="2000" b="1" u="sng" dirty="0">
              <a:solidFill>
                <a:prstClr val="black"/>
              </a:solidFill>
            </a:endParaRPr>
          </a:p>
        </p:txBody>
      </p:sp>
    </p:spTree>
    <p:extLst>
      <p:ext uri="{BB962C8B-B14F-4D97-AF65-F5344CB8AC3E}">
        <p14:creationId xmlns:p14="http://schemas.microsoft.com/office/powerpoint/2010/main" val="871479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45D3-65EC-4AAB-800F-363699D21041}"/>
              </a:ext>
            </a:extLst>
          </p:cNvPr>
          <p:cNvSpPr>
            <a:spLocks noGrp="1"/>
          </p:cNvSpPr>
          <p:nvPr>
            <p:ph type="title"/>
          </p:nvPr>
        </p:nvSpPr>
        <p:spPr/>
        <p:txBody>
          <a:bodyPr>
            <a:normAutofit fontScale="90000"/>
          </a:bodyPr>
          <a:lstStyle/>
          <a:p>
            <a:r>
              <a:rPr lang="en-US" b="1" dirty="0"/>
              <a:t>Critiques of the Articles of Confederation</a:t>
            </a:r>
            <a:endParaRPr lang="en-GB" b="1" dirty="0"/>
          </a:p>
        </p:txBody>
      </p:sp>
      <p:sp>
        <p:nvSpPr>
          <p:cNvPr id="3" name="Content Placeholder 2">
            <a:extLst>
              <a:ext uri="{FF2B5EF4-FFF2-40B4-BE49-F238E27FC236}">
                <a16:creationId xmlns:a16="http://schemas.microsoft.com/office/drawing/2014/main" id="{C6D5921C-CCAA-4FEB-9129-0497A6576B27}"/>
              </a:ext>
            </a:extLst>
          </p:cNvPr>
          <p:cNvSpPr>
            <a:spLocks noGrp="1"/>
          </p:cNvSpPr>
          <p:nvPr>
            <p:ph idx="1"/>
          </p:nvPr>
        </p:nvSpPr>
        <p:spPr>
          <a:xfrm>
            <a:off x="457200" y="1600200"/>
            <a:ext cx="8229600" cy="5141168"/>
          </a:xfrm>
        </p:spPr>
        <p:txBody>
          <a:bodyPr>
            <a:normAutofit/>
          </a:bodyPr>
          <a:lstStyle/>
          <a:p>
            <a:pPr marL="0" indent="0" algn="just">
              <a:spcBef>
                <a:spcPts val="0"/>
              </a:spcBef>
              <a:buNone/>
            </a:pPr>
            <a:r>
              <a:rPr lang="en-US" dirty="0"/>
              <a:t>It </a:t>
            </a:r>
            <a:r>
              <a:rPr lang="en-US" sz="2800" dirty="0"/>
              <a:t>would be the extreme of vanity in us not to be sensible, that </a:t>
            </a:r>
            <a:r>
              <a:rPr lang="en-US" sz="2800" b="1" dirty="0"/>
              <a:t>we began this revolution with very vague and confined notions of the practical business of government</a:t>
            </a:r>
            <a:r>
              <a:rPr lang="en-US" sz="2800" dirty="0"/>
              <a:t>.</a:t>
            </a:r>
          </a:p>
          <a:p>
            <a:pPr marL="0" indent="0" algn="r">
              <a:buNone/>
            </a:pPr>
            <a:r>
              <a:rPr lang="en-US" sz="2800" dirty="0"/>
              <a:t>- </a:t>
            </a:r>
            <a:r>
              <a:rPr lang="en-US" sz="2400" dirty="0"/>
              <a:t>Alexander Hamilton, </a:t>
            </a:r>
            <a:r>
              <a:rPr lang="en-US" sz="2400" i="1" dirty="0"/>
              <a:t>The Continentalist I </a:t>
            </a:r>
            <a:r>
              <a:rPr lang="en-US" sz="2400" dirty="0"/>
              <a:t>pamphlet, July 1781</a:t>
            </a:r>
            <a:endParaRPr lang="en-GB" sz="2800" dirty="0"/>
          </a:p>
        </p:txBody>
      </p:sp>
      <p:pic>
        <p:nvPicPr>
          <p:cNvPr id="5" name="Picture 4">
            <a:extLst>
              <a:ext uri="{FF2B5EF4-FFF2-40B4-BE49-F238E27FC236}">
                <a16:creationId xmlns:a16="http://schemas.microsoft.com/office/drawing/2014/main" id="{838F966C-62D9-462C-AF5B-08331F80F8D0}"/>
              </a:ext>
            </a:extLst>
          </p:cNvPr>
          <p:cNvPicPr>
            <a:picLocks noChangeAspect="1"/>
          </p:cNvPicPr>
          <p:nvPr/>
        </p:nvPicPr>
        <p:blipFill>
          <a:blip r:embed="rId2"/>
          <a:stretch>
            <a:fillRect/>
          </a:stretch>
        </p:blipFill>
        <p:spPr>
          <a:xfrm>
            <a:off x="2267745" y="4013240"/>
            <a:ext cx="4248472" cy="2832315"/>
          </a:xfrm>
          <a:prstGeom prst="rect">
            <a:avLst/>
          </a:prstGeom>
        </p:spPr>
      </p:pic>
    </p:spTree>
    <p:extLst>
      <p:ext uri="{BB962C8B-B14F-4D97-AF65-F5344CB8AC3E}">
        <p14:creationId xmlns:p14="http://schemas.microsoft.com/office/powerpoint/2010/main" val="230408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527250"/>
          </a:xfrm>
          <a:prstGeom prst="rect">
            <a:avLst/>
          </a:prstGeom>
        </p:spPr>
        <p:txBody>
          <a:bodyPr wrap="square" lIns="540000" tIns="360000" rIns="540000" bIns="360000">
            <a:spAutoFit/>
          </a:bodyPr>
          <a:lstStyle/>
          <a:p>
            <a:pPr algn="ctr"/>
            <a:r>
              <a:rPr lang="en-GB" sz="3200" b="1" dirty="0">
                <a:solidFill>
                  <a:prstClr val="black"/>
                </a:solidFill>
              </a:rPr>
              <a:t>Shays’ Rebellion (1786 –1787)   </a:t>
            </a:r>
          </a:p>
          <a:p>
            <a:pPr marL="457200" indent="-457200">
              <a:buFont typeface="+mj-lt"/>
              <a:buAutoNum type="arabicPeriod"/>
            </a:pPr>
            <a:endParaRPr lang="en-GB" sz="2000" b="1" dirty="0">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0078" y="1269923"/>
            <a:ext cx="4011874"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059832" y="1196751"/>
            <a:ext cx="1944217" cy="1477328"/>
          </a:xfrm>
          <a:prstGeom prst="rect">
            <a:avLst/>
          </a:prstGeom>
        </p:spPr>
        <p:txBody>
          <a:bodyPr wrap="square">
            <a:spAutoFit/>
          </a:bodyPr>
          <a:lstStyle/>
          <a:p>
            <a:pPr algn="r"/>
            <a:r>
              <a:rPr lang="en-GB" dirty="0"/>
              <a:t>Daniel Shays and Job Shattuck, leaders of the Massachusetts rebels </a:t>
            </a:r>
          </a:p>
        </p:txBody>
      </p:sp>
      <p:sp>
        <p:nvSpPr>
          <p:cNvPr id="7" name="Rectangle 6"/>
          <p:cNvSpPr/>
          <p:nvPr/>
        </p:nvSpPr>
        <p:spPr>
          <a:xfrm>
            <a:off x="0" y="708285"/>
            <a:ext cx="9144000" cy="6106966"/>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r>
              <a:rPr lang="en-GB" sz="2000" b="1" dirty="0"/>
              <a:t>Rebellion of debtor farmers in western Massachusetts, attempted to prevent land seizures</a:t>
            </a:r>
          </a:p>
          <a:p>
            <a:pPr marL="342900" indent="-342900">
              <a:lnSpc>
                <a:spcPct val="115000"/>
              </a:lnSpc>
              <a:buFont typeface="Arial" panose="020B0604020202020204" pitchFamily="34" charset="0"/>
              <a:buChar char="•"/>
            </a:pPr>
            <a:r>
              <a:rPr lang="en-GB" sz="2000" b="1" dirty="0"/>
              <a:t>Led by Daniel Shays, veteran of Independence War</a:t>
            </a:r>
          </a:p>
          <a:p>
            <a:pPr algn="r">
              <a:lnSpc>
                <a:spcPct val="115000"/>
              </a:lnSpc>
            </a:pPr>
            <a:r>
              <a:rPr lang="en-GB" sz="2400" b="1" i="1" dirty="0">
                <a:solidFill>
                  <a:srgbClr val="FF0000"/>
                </a:solidFill>
              </a:rPr>
              <a:t>Constitutional Convention convened  in (partial) response</a:t>
            </a:r>
          </a:p>
          <a:p>
            <a:pPr marL="342900" indent="-342900">
              <a:lnSpc>
                <a:spcPct val="115000"/>
              </a:lnSpc>
              <a:buFont typeface="Arial" panose="020B0604020202020204" pitchFamily="34" charset="0"/>
              <a:buChar char="•"/>
            </a:pPr>
            <a:endParaRPr lang="en-GB" sz="2000" b="1" dirty="0"/>
          </a:p>
        </p:txBody>
      </p:sp>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068442"/>
            <a:ext cx="2536218" cy="3343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8505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47FDA-B993-4B8D-8091-7D6E9374487D}"/>
              </a:ext>
            </a:extLst>
          </p:cNvPr>
          <p:cNvSpPr>
            <a:spLocks noGrp="1"/>
          </p:cNvSpPr>
          <p:nvPr>
            <p:ph type="title"/>
          </p:nvPr>
        </p:nvSpPr>
        <p:spPr/>
        <p:txBody>
          <a:bodyPr/>
          <a:lstStyle/>
          <a:p>
            <a:r>
              <a:rPr lang="en-US" b="1" dirty="0"/>
              <a:t>Meanwhile … </a:t>
            </a:r>
            <a:endParaRPr lang="en-GB" b="1" dirty="0"/>
          </a:p>
        </p:txBody>
      </p:sp>
      <p:sp>
        <p:nvSpPr>
          <p:cNvPr id="4" name="Content Placeholder 3">
            <a:extLst>
              <a:ext uri="{FF2B5EF4-FFF2-40B4-BE49-F238E27FC236}">
                <a16:creationId xmlns:a16="http://schemas.microsoft.com/office/drawing/2014/main" id="{C1CC2CC8-34F6-4769-AA9C-3F5943F3F1A7}"/>
              </a:ext>
            </a:extLst>
          </p:cNvPr>
          <p:cNvSpPr>
            <a:spLocks noGrp="1"/>
          </p:cNvSpPr>
          <p:nvPr>
            <p:ph sz="half" idx="1"/>
          </p:nvPr>
        </p:nvSpPr>
        <p:spPr/>
        <p:txBody>
          <a:bodyPr/>
          <a:lstStyle/>
          <a:p>
            <a:pPr marL="0" indent="0">
              <a:buNone/>
            </a:pPr>
            <a:r>
              <a:rPr lang="en-US" dirty="0"/>
              <a:t>Jefferson in France</a:t>
            </a:r>
            <a:endParaRPr lang="en-GB" dirty="0"/>
          </a:p>
        </p:txBody>
      </p:sp>
      <p:sp>
        <p:nvSpPr>
          <p:cNvPr id="5" name="Content Placeholder 4">
            <a:extLst>
              <a:ext uri="{FF2B5EF4-FFF2-40B4-BE49-F238E27FC236}">
                <a16:creationId xmlns:a16="http://schemas.microsoft.com/office/drawing/2014/main" id="{1145CACB-37EC-4915-9E5A-E76350696C65}"/>
              </a:ext>
            </a:extLst>
          </p:cNvPr>
          <p:cNvSpPr>
            <a:spLocks noGrp="1"/>
          </p:cNvSpPr>
          <p:nvPr>
            <p:ph sz="half" idx="2"/>
          </p:nvPr>
        </p:nvSpPr>
        <p:spPr/>
        <p:txBody>
          <a:bodyPr/>
          <a:lstStyle/>
          <a:p>
            <a:pPr marL="0" indent="0">
              <a:buNone/>
            </a:pPr>
            <a:r>
              <a:rPr lang="en-US" dirty="0"/>
              <a:t>Adams in Europe</a:t>
            </a:r>
            <a:endParaRPr lang="en-GB" dirty="0"/>
          </a:p>
        </p:txBody>
      </p:sp>
      <p:sp>
        <p:nvSpPr>
          <p:cNvPr id="6" name="TextBox 5">
            <a:extLst>
              <a:ext uri="{FF2B5EF4-FFF2-40B4-BE49-F238E27FC236}">
                <a16:creationId xmlns:a16="http://schemas.microsoft.com/office/drawing/2014/main" id="{5D559807-1FE8-4251-B58E-8C96FFFA40ED}"/>
              </a:ext>
            </a:extLst>
          </p:cNvPr>
          <p:cNvSpPr txBox="1"/>
          <p:nvPr/>
        </p:nvSpPr>
        <p:spPr>
          <a:xfrm>
            <a:off x="493021" y="2420888"/>
            <a:ext cx="4038600" cy="830997"/>
          </a:xfrm>
          <a:prstGeom prst="rect">
            <a:avLst/>
          </a:prstGeom>
          <a:noFill/>
        </p:spPr>
        <p:txBody>
          <a:bodyPr wrap="square">
            <a:spAutoFit/>
          </a:bodyPr>
          <a:lstStyle/>
          <a:p>
            <a:pPr marL="457200" indent="-457200">
              <a:buFont typeface="Arial" panose="020B0604020202020204" pitchFamily="34" charset="0"/>
              <a:buChar char="•"/>
            </a:pPr>
            <a:r>
              <a:rPr lang="en-US" sz="2400" dirty="0"/>
              <a:t>2nd United States Minister to France (1785–1789)</a:t>
            </a:r>
            <a:endParaRPr lang="en-GB" sz="2400" dirty="0"/>
          </a:p>
        </p:txBody>
      </p:sp>
      <p:sp>
        <p:nvSpPr>
          <p:cNvPr id="8" name="TextBox 7">
            <a:extLst>
              <a:ext uri="{FF2B5EF4-FFF2-40B4-BE49-F238E27FC236}">
                <a16:creationId xmlns:a16="http://schemas.microsoft.com/office/drawing/2014/main" id="{915B5DB4-41DD-4BA2-8648-37720A9FE815}"/>
              </a:ext>
            </a:extLst>
          </p:cNvPr>
          <p:cNvSpPr txBox="1"/>
          <p:nvPr/>
        </p:nvSpPr>
        <p:spPr>
          <a:xfrm>
            <a:off x="4684021" y="2276872"/>
            <a:ext cx="3704403" cy="2308324"/>
          </a:xfrm>
          <a:prstGeom prst="rect">
            <a:avLst/>
          </a:prstGeom>
          <a:noFill/>
        </p:spPr>
        <p:txBody>
          <a:bodyPr wrap="square">
            <a:spAutoFit/>
          </a:bodyPr>
          <a:lstStyle/>
          <a:p>
            <a:pPr marL="342900" indent="-342900">
              <a:buFont typeface="Arial" panose="020B0604020202020204" pitchFamily="34" charset="0"/>
              <a:buChar char="•"/>
            </a:pPr>
            <a:r>
              <a:rPr lang="en-US" sz="2400" dirty="0"/>
              <a:t>1</a:t>
            </a:r>
            <a:r>
              <a:rPr lang="en-US" sz="2400" baseline="30000" dirty="0"/>
              <a:t>st</a:t>
            </a:r>
            <a:r>
              <a:rPr lang="en-US" sz="2400" dirty="0"/>
              <a:t> US Minister to the UK (1785 –1788)</a:t>
            </a:r>
          </a:p>
          <a:p>
            <a:pPr marL="342900" indent="-342900">
              <a:buFont typeface="Arial" panose="020B0604020202020204" pitchFamily="34" charset="0"/>
              <a:buChar char="•"/>
            </a:pPr>
            <a:r>
              <a:rPr lang="en-US" sz="2400" dirty="0"/>
              <a:t>1</a:t>
            </a:r>
            <a:r>
              <a:rPr lang="en-US" sz="2400" baseline="30000" dirty="0"/>
              <a:t>st</a:t>
            </a:r>
            <a:r>
              <a:rPr lang="en-US" sz="2400" dirty="0"/>
              <a:t> US Minister to the Netherlands (1782–1788)</a:t>
            </a:r>
          </a:p>
          <a:p>
            <a:pPr marL="342900" indent="-342900">
              <a:buFont typeface="Arial" panose="020B0604020202020204" pitchFamily="34" charset="0"/>
              <a:buChar char="•"/>
            </a:pPr>
            <a:r>
              <a:rPr lang="en-US" sz="2400" dirty="0"/>
              <a:t>United States Envoy to France (1777–1779)</a:t>
            </a:r>
          </a:p>
        </p:txBody>
      </p:sp>
    </p:spTree>
    <p:extLst>
      <p:ext uri="{BB962C8B-B14F-4D97-AF65-F5344CB8AC3E}">
        <p14:creationId xmlns:p14="http://schemas.microsoft.com/office/powerpoint/2010/main" val="1894988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179661" cy="3804797"/>
          </a:xfrm>
          <a:prstGeom prst="rect">
            <a:avLst/>
          </a:prstGeom>
        </p:spPr>
        <p:txBody>
          <a:bodyPr wrap="square" lIns="540000" tIns="360000" rIns="540000" bIns="360000">
            <a:spAutoFit/>
          </a:bodyPr>
          <a:lstStyle/>
          <a:p>
            <a:r>
              <a:rPr lang="en-GB" sz="2000" b="1" u="sng" dirty="0">
                <a:solidFill>
                  <a:prstClr val="black"/>
                </a:solidFill>
              </a:rPr>
              <a:t>HAMILTON</a:t>
            </a:r>
          </a:p>
          <a:p>
            <a:pPr marL="457200" indent="-457200">
              <a:buFont typeface="+mj-lt"/>
              <a:buAutoNum type="arabicPeriod"/>
            </a:pPr>
            <a:endParaRPr lang="en-GB" sz="2000" b="1" dirty="0">
              <a:solidFill>
                <a:prstClr val="black"/>
              </a:solidFill>
            </a:endParaRPr>
          </a:p>
          <a:p>
            <a:pPr marL="342900" lvl="0" indent="-342900">
              <a:buFont typeface="Arial" panose="020B0604020202020204" pitchFamily="34" charset="0"/>
              <a:buChar char="•"/>
            </a:pPr>
            <a:r>
              <a:rPr lang="en-GB" sz="3200" b="1" dirty="0"/>
              <a:t>Who was Alexander Hamilton (1755/57–1804), and what his significance in American history?</a:t>
            </a:r>
          </a:p>
          <a:p>
            <a:pPr marL="800100" lvl="1" indent="-342900">
              <a:buFontTx/>
              <a:buChar char="-"/>
            </a:pPr>
            <a:endParaRPr lang="en-GB" sz="1200" dirty="0">
              <a:solidFill>
                <a:prstClr val="black"/>
              </a:solidFill>
            </a:endParaRPr>
          </a:p>
          <a:p>
            <a:pPr lvl="0"/>
            <a:endParaRPr lang="en-GB" sz="2000"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5487" y="4941168"/>
            <a:ext cx="391851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8744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5459581" cy="7744337"/>
          </a:xfrm>
          <a:prstGeom prst="rect">
            <a:avLst/>
          </a:prstGeom>
        </p:spPr>
        <p:txBody>
          <a:bodyPr wrap="square" lIns="540000" tIns="360000" rIns="540000" bIns="360000">
            <a:spAutoFit/>
          </a:bodyPr>
          <a:lstStyle/>
          <a:p>
            <a:pPr lvl="0"/>
            <a:r>
              <a:rPr lang="en-GB" sz="3200" b="1" dirty="0"/>
              <a:t>Alexander Hamilton </a:t>
            </a:r>
          </a:p>
          <a:p>
            <a:pPr lvl="0"/>
            <a:r>
              <a:rPr lang="en-GB" sz="2000" b="1" dirty="0"/>
              <a:t>(1755/57–1804)</a:t>
            </a:r>
          </a:p>
          <a:p>
            <a:pPr marL="342900" indent="-342900">
              <a:buFontTx/>
              <a:buChar char="-"/>
            </a:pPr>
            <a:endParaRPr lang="en-GB" sz="1200" dirty="0">
              <a:solidFill>
                <a:prstClr val="black"/>
              </a:solidFill>
            </a:endParaRPr>
          </a:p>
          <a:p>
            <a:pPr marL="342900" indent="-342900">
              <a:buFontTx/>
              <a:buChar char="-"/>
            </a:pPr>
            <a:r>
              <a:rPr lang="en-GB" sz="2400" dirty="0"/>
              <a:t>Aide to Washington in Revolutionary War</a:t>
            </a:r>
          </a:p>
          <a:p>
            <a:pPr marL="342900" indent="-342900">
              <a:buFontTx/>
              <a:buChar char="-"/>
            </a:pPr>
            <a:endParaRPr lang="en-GB" sz="2400" dirty="0"/>
          </a:p>
          <a:p>
            <a:pPr marL="342900" indent="-342900">
              <a:buFontTx/>
              <a:buChar char="-"/>
            </a:pPr>
            <a:r>
              <a:rPr lang="en-GB" sz="2400" dirty="0"/>
              <a:t>Grew up in Nevis and St Croix in Caribbean </a:t>
            </a:r>
          </a:p>
          <a:p>
            <a:pPr marL="342900" indent="-342900">
              <a:buFontTx/>
              <a:buChar char="-"/>
            </a:pPr>
            <a:endParaRPr lang="en-GB" sz="2400" dirty="0"/>
          </a:p>
          <a:p>
            <a:pPr marL="342900" indent="-342900">
              <a:buFontTx/>
              <a:buChar char="-"/>
            </a:pPr>
            <a:r>
              <a:rPr lang="en-GB" sz="2400" dirty="0"/>
              <a:t>Clerk for trading company with links to North American colonies</a:t>
            </a:r>
          </a:p>
          <a:p>
            <a:pPr marL="342900" indent="-342900">
              <a:buFontTx/>
              <a:buChar char="-"/>
            </a:pPr>
            <a:endParaRPr lang="en-GB" sz="2400" dirty="0"/>
          </a:p>
          <a:p>
            <a:pPr marL="342900" indent="-342900">
              <a:buFontTx/>
              <a:buChar char="-"/>
            </a:pPr>
            <a:r>
              <a:rPr lang="en-GB" sz="2400" dirty="0"/>
              <a:t>Sponsored to study at King’s College (Columbia University), New York, 1773</a:t>
            </a:r>
          </a:p>
          <a:p>
            <a:pPr marL="342900" indent="-342900">
              <a:buFontTx/>
              <a:buChar char="-"/>
            </a:pPr>
            <a:endParaRPr lang="en-GB" sz="2400" dirty="0"/>
          </a:p>
          <a:p>
            <a:pPr marL="342900" indent="-342900">
              <a:buFontTx/>
              <a:buChar char="-"/>
            </a:pPr>
            <a:endParaRPr lang="en-GB" sz="2000" dirty="0"/>
          </a:p>
          <a:p>
            <a:pPr marL="800100" lvl="1" indent="-342900">
              <a:buFontTx/>
              <a:buChar char="-"/>
            </a:pPr>
            <a:endParaRPr lang="en-GB" sz="2000" dirty="0"/>
          </a:p>
          <a:p>
            <a:pPr marL="800100" lvl="1" indent="-342900">
              <a:buFontTx/>
              <a:buChar char="-"/>
            </a:pPr>
            <a:endParaRPr lang="en-GB" sz="2000" dirty="0"/>
          </a:p>
          <a:p>
            <a:pPr lvl="0"/>
            <a:endParaRPr lang="en-GB" sz="2000" b="1" dirty="0"/>
          </a:p>
        </p:txBody>
      </p:sp>
      <p:pic>
        <p:nvPicPr>
          <p:cNvPr id="5" name="Content Placeholder 4">
            <a:extLst>
              <a:ext uri="{FF2B5EF4-FFF2-40B4-BE49-F238E27FC236}">
                <a16:creationId xmlns:a16="http://schemas.microsoft.com/office/drawing/2014/main" id="{98CF3934-E090-41B0-9260-09BCE0112606}"/>
              </a:ext>
            </a:extLst>
          </p:cNvPr>
          <p:cNvPicPr>
            <a:picLocks noChangeAspect="1"/>
          </p:cNvPicPr>
          <p:nvPr/>
        </p:nvPicPr>
        <p:blipFill>
          <a:blip r:embed="rId3"/>
          <a:stretch>
            <a:fillRect/>
          </a:stretch>
        </p:blipFill>
        <p:spPr>
          <a:xfrm>
            <a:off x="5436096" y="676828"/>
            <a:ext cx="3566863" cy="3383425"/>
          </a:xfrm>
          <a:prstGeom prst="rect">
            <a:avLst/>
          </a:prstGeom>
        </p:spPr>
      </p:pic>
    </p:spTree>
    <p:extLst>
      <p:ext uri="{BB962C8B-B14F-4D97-AF65-F5344CB8AC3E}">
        <p14:creationId xmlns:p14="http://schemas.microsoft.com/office/powerpoint/2010/main" val="4042209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5935966" cy="6205454"/>
          </a:xfrm>
          <a:prstGeom prst="rect">
            <a:avLst/>
          </a:prstGeom>
        </p:spPr>
        <p:txBody>
          <a:bodyPr wrap="square" lIns="540000" tIns="360000" rIns="540000" bIns="360000">
            <a:spAutoFit/>
          </a:bodyPr>
          <a:lstStyle/>
          <a:p>
            <a:pPr lvl="0"/>
            <a:r>
              <a:rPr lang="en-GB" sz="3200" b="1" dirty="0"/>
              <a:t>Alexander Hamilton </a:t>
            </a:r>
          </a:p>
          <a:p>
            <a:pPr lvl="0"/>
            <a:r>
              <a:rPr lang="en-GB" sz="2000" b="1" dirty="0"/>
              <a:t>(1755/57–1804)</a:t>
            </a:r>
          </a:p>
          <a:p>
            <a:pPr marL="800100" lvl="1" indent="-342900">
              <a:buFontTx/>
              <a:buChar char="-"/>
            </a:pPr>
            <a:endParaRPr lang="en-GB" sz="1200" dirty="0">
              <a:solidFill>
                <a:prstClr val="black"/>
              </a:solidFill>
            </a:endParaRPr>
          </a:p>
          <a:p>
            <a:pPr marL="342900" indent="-342900">
              <a:buFontTx/>
              <a:buChar char="-"/>
            </a:pPr>
            <a:r>
              <a:rPr lang="en-GB" sz="2400" dirty="0">
                <a:solidFill>
                  <a:prstClr val="black"/>
                </a:solidFill>
              </a:rPr>
              <a:t>New York delegate to </a:t>
            </a:r>
            <a:r>
              <a:rPr lang="en-GB" sz="2400" dirty="0"/>
              <a:t>Congress of the Confederation </a:t>
            </a:r>
            <a:r>
              <a:rPr lang="en-GB" dirty="0"/>
              <a:t>(est. by Articles of Confederation, 1781)</a:t>
            </a:r>
          </a:p>
          <a:p>
            <a:pPr marL="342900" indent="-342900">
              <a:buFontTx/>
              <a:buChar char="-"/>
            </a:pPr>
            <a:endParaRPr lang="en-GB" sz="1400" dirty="0"/>
          </a:p>
          <a:p>
            <a:pPr marL="342900" indent="-342900">
              <a:buFontTx/>
              <a:buChar char="-"/>
            </a:pPr>
            <a:r>
              <a:rPr lang="en-GB" sz="2400" dirty="0"/>
              <a:t>First United States Secretary of the Treasury in Washington administration </a:t>
            </a:r>
            <a:r>
              <a:rPr lang="en-GB" dirty="0"/>
              <a:t>(finance minister, analogous to Chancellor of the Exchequer) </a:t>
            </a:r>
          </a:p>
          <a:p>
            <a:pPr marL="342900" indent="-342900">
              <a:buFontTx/>
              <a:buChar char="-"/>
            </a:pPr>
            <a:endParaRPr lang="en-GB" sz="1400" dirty="0"/>
          </a:p>
          <a:p>
            <a:pPr marL="342900" indent="-342900">
              <a:buFontTx/>
              <a:buChar char="-"/>
            </a:pPr>
            <a:r>
              <a:rPr lang="en-GB" sz="2400" dirty="0"/>
              <a:t>Founded First National Bank </a:t>
            </a:r>
          </a:p>
          <a:p>
            <a:pPr marL="342900" indent="-342900">
              <a:buFontTx/>
              <a:buChar char="-"/>
            </a:pPr>
            <a:endParaRPr lang="en-GB" sz="1400" dirty="0"/>
          </a:p>
          <a:p>
            <a:pPr marL="342900" indent="-342900">
              <a:buFontTx/>
              <a:buChar char="-"/>
            </a:pPr>
            <a:r>
              <a:rPr lang="en-GB" sz="2400" dirty="0"/>
              <a:t>Leader of Federalists</a:t>
            </a:r>
          </a:p>
          <a:p>
            <a:pPr marL="800100" lvl="1" indent="-342900">
              <a:buFontTx/>
              <a:buChar char="-"/>
            </a:pPr>
            <a:endParaRPr lang="en-GB" sz="2000" dirty="0"/>
          </a:p>
          <a:p>
            <a:pPr lvl="0"/>
            <a:endParaRPr lang="en-GB" sz="2000"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5487" y="4941168"/>
            <a:ext cx="391851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4743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45D3-65EC-4AAB-800F-363699D21041}"/>
              </a:ext>
            </a:extLst>
          </p:cNvPr>
          <p:cNvSpPr>
            <a:spLocks noGrp="1"/>
          </p:cNvSpPr>
          <p:nvPr>
            <p:ph type="title"/>
          </p:nvPr>
        </p:nvSpPr>
        <p:spPr/>
        <p:txBody>
          <a:bodyPr>
            <a:normAutofit fontScale="90000"/>
          </a:bodyPr>
          <a:lstStyle/>
          <a:p>
            <a:r>
              <a:rPr lang="en-US" b="1" dirty="0"/>
              <a:t>Critiques of the Articles of Confederation</a:t>
            </a:r>
            <a:endParaRPr lang="en-GB" b="1" dirty="0"/>
          </a:p>
        </p:txBody>
      </p:sp>
      <p:sp>
        <p:nvSpPr>
          <p:cNvPr id="3" name="Content Placeholder 2">
            <a:extLst>
              <a:ext uri="{FF2B5EF4-FFF2-40B4-BE49-F238E27FC236}">
                <a16:creationId xmlns:a16="http://schemas.microsoft.com/office/drawing/2014/main" id="{C6D5921C-CCAA-4FEB-9129-0497A6576B27}"/>
              </a:ext>
            </a:extLst>
          </p:cNvPr>
          <p:cNvSpPr>
            <a:spLocks noGrp="1"/>
          </p:cNvSpPr>
          <p:nvPr>
            <p:ph idx="1"/>
          </p:nvPr>
        </p:nvSpPr>
        <p:spPr>
          <a:xfrm>
            <a:off x="457200" y="1600200"/>
            <a:ext cx="8229600" cy="5141168"/>
          </a:xfrm>
        </p:spPr>
        <p:txBody>
          <a:bodyPr>
            <a:normAutofit fontScale="92500" lnSpcReduction="10000"/>
          </a:bodyPr>
          <a:lstStyle/>
          <a:p>
            <a:pPr marL="0" indent="0" algn="just">
              <a:buNone/>
            </a:pPr>
            <a:r>
              <a:rPr lang="en-US" dirty="0"/>
              <a:t>To the greater part of us it was a novelty: of those, who under the former constitution had had opportunities of acquiring experience, a large proportion adhered to the opposite side, and the remainder … have possessed ideas adapted to the </a:t>
            </a:r>
            <a:r>
              <a:rPr lang="en-US" i="1" dirty="0"/>
              <a:t>narrow </a:t>
            </a:r>
            <a:r>
              <a:rPr lang="en-US" i="1" dirty="0" err="1"/>
              <a:t>coloneal</a:t>
            </a:r>
            <a:r>
              <a:rPr lang="en-US" i="1" dirty="0"/>
              <a:t> [sic] sphere</a:t>
            </a:r>
            <a:r>
              <a:rPr lang="en-US" dirty="0"/>
              <a:t>, in which they had been accustomed to move, </a:t>
            </a:r>
            <a:r>
              <a:rPr lang="en-US" b="1" dirty="0"/>
              <a:t>not of that enlarged kind suited to the government of an INDEPENDENT NATION.</a:t>
            </a:r>
          </a:p>
          <a:p>
            <a:pPr marL="0" indent="0" algn="r">
              <a:buNone/>
            </a:pPr>
            <a:r>
              <a:rPr lang="en-US" dirty="0"/>
              <a:t>- Alexander Hamilton, </a:t>
            </a:r>
            <a:r>
              <a:rPr lang="en-US" i="1" dirty="0"/>
              <a:t>The Continentalist I </a:t>
            </a:r>
            <a:r>
              <a:rPr lang="en-US" dirty="0"/>
              <a:t>pamphlet, July 1781</a:t>
            </a:r>
            <a:endParaRPr lang="en-GB" dirty="0"/>
          </a:p>
        </p:txBody>
      </p:sp>
    </p:spTree>
    <p:extLst>
      <p:ext uri="{BB962C8B-B14F-4D97-AF65-F5344CB8AC3E}">
        <p14:creationId xmlns:p14="http://schemas.microsoft.com/office/powerpoint/2010/main" val="1069376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81DF-9981-4011-8386-601912C87F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426E34-B50F-4D22-8004-E559B6739B24}"/>
              </a:ext>
            </a:extLst>
          </p:cNvPr>
          <p:cNvSpPr>
            <a:spLocks noGrp="1"/>
          </p:cNvSpPr>
          <p:nvPr>
            <p:ph idx="1"/>
          </p:nvPr>
        </p:nvSpPr>
        <p:spPr>
          <a:xfrm>
            <a:off x="457200" y="1600200"/>
            <a:ext cx="8229600" cy="4830762"/>
          </a:xfrm>
        </p:spPr>
        <p:txBody>
          <a:bodyPr>
            <a:normAutofit fontScale="92500"/>
          </a:bodyPr>
          <a:lstStyle/>
          <a:p>
            <a:pPr marL="0" indent="0">
              <a:buNone/>
            </a:pPr>
            <a:r>
              <a:rPr lang="en-US" dirty="0"/>
              <a:t>It is perhaps more to be wondered at, that we have done so well, than that we have not done better. </a:t>
            </a:r>
          </a:p>
          <a:p>
            <a:pPr marL="0" indent="0">
              <a:buNone/>
            </a:pPr>
            <a:r>
              <a:rPr lang="en-US" dirty="0"/>
              <a:t>	… It must be confessed, there have been </a:t>
            </a:r>
            <a:r>
              <a:rPr lang="en-US" b="1" dirty="0"/>
              <a:t>many false steps, many </a:t>
            </a:r>
            <a:r>
              <a:rPr lang="en-US" b="1" dirty="0">
                <a:solidFill>
                  <a:srgbClr val="FF0000"/>
                </a:solidFill>
              </a:rPr>
              <a:t>chimerical projects and utopian speculations in the management of our civil as well as of our military affairs</a:t>
            </a:r>
            <a:r>
              <a:rPr lang="en-US" dirty="0"/>
              <a:t>. A part of these were the natural effects of the spirit of the times dictated by our situation.</a:t>
            </a:r>
          </a:p>
          <a:p>
            <a:pPr algn="r">
              <a:buFontTx/>
              <a:buChar char="-"/>
            </a:pPr>
            <a:r>
              <a:rPr lang="en-US" sz="3000" dirty="0"/>
              <a:t>Alexander Hamilton, </a:t>
            </a:r>
            <a:r>
              <a:rPr lang="en-US" sz="3000" i="1" dirty="0"/>
              <a:t>The Continentalist I </a:t>
            </a:r>
            <a:r>
              <a:rPr lang="en-US" sz="3000" dirty="0"/>
              <a:t>pamphlet, July 1781</a:t>
            </a:r>
          </a:p>
          <a:p>
            <a:pPr marL="0" indent="0">
              <a:buNone/>
            </a:pPr>
            <a:endParaRPr lang="en-US" dirty="0"/>
          </a:p>
          <a:p>
            <a:pPr marL="0" indent="0">
              <a:buNone/>
            </a:pPr>
            <a:endParaRPr lang="en-US" dirty="0"/>
          </a:p>
        </p:txBody>
      </p:sp>
      <p:sp>
        <p:nvSpPr>
          <p:cNvPr id="4" name="Title 1">
            <a:extLst>
              <a:ext uri="{FF2B5EF4-FFF2-40B4-BE49-F238E27FC236}">
                <a16:creationId xmlns:a16="http://schemas.microsoft.com/office/drawing/2014/main" id="{99AACAC4-F60E-4986-B25D-CB278D3B62B1}"/>
              </a:ext>
            </a:extLst>
          </p:cNvPr>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Critiques of the Articles of Confederation</a:t>
            </a:r>
            <a:endParaRPr lang="en-GB" b="1" dirty="0"/>
          </a:p>
        </p:txBody>
      </p:sp>
    </p:spTree>
    <p:extLst>
      <p:ext uri="{BB962C8B-B14F-4D97-AF65-F5344CB8AC3E}">
        <p14:creationId xmlns:p14="http://schemas.microsoft.com/office/powerpoint/2010/main" val="280553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45D3-65EC-4AAB-800F-363699D21041}"/>
              </a:ext>
            </a:extLst>
          </p:cNvPr>
          <p:cNvSpPr>
            <a:spLocks noGrp="1"/>
          </p:cNvSpPr>
          <p:nvPr>
            <p:ph type="title"/>
          </p:nvPr>
        </p:nvSpPr>
        <p:spPr/>
        <p:txBody>
          <a:bodyPr>
            <a:normAutofit fontScale="90000"/>
          </a:bodyPr>
          <a:lstStyle/>
          <a:p>
            <a:r>
              <a:rPr lang="en-US" b="1" dirty="0"/>
              <a:t>Critiques of the Articles of Confederation</a:t>
            </a:r>
            <a:endParaRPr lang="en-GB" b="1" dirty="0"/>
          </a:p>
        </p:txBody>
      </p:sp>
      <p:sp>
        <p:nvSpPr>
          <p:cNvPr id="3" name="Content Placeholder 2">
            <a:extLst>
              <a:ext uri="{FF2B5EF4-FFF2-40B4-BE49-F238E27FC236}">
                <a16:creationId xmlns:a16="http://schemas.microsoft.com/office/drawing/2014/main" id="{C6D5921C-CCAA-4FEB-9129-0497A6576B27}"/>
              </a:ext>
            </a:extLst>
          </p:cNvPr>
          <p:cNvSpPr>
            <a:spLocks noGrp="1"/>
          </p:cNvSpPr>
          <p:nvPr>
            <p:ph idx="1"/>
          </p:nvPr>
        </p:nvSpPr>
        <p:spPr>
          <a:xfrm>
            <a:off x="457200" y="1600200"/>
            <a:ext cx="8229600" cy="5141168"/>
          </a:xfrm>
        </p:spPr>
        <p:txBody>
          <a:bodyPr>
            <a:normAutofit/>
          </a:bodyPr>
          <a:lstStyle/>
          <a:p>
            <a:pPr marL="0" indent="0">
              <a:buNone/>
            </a:pPr>
            <a:r>
              <a:rPr lang="en-US" dirty="0"/>
              <a:t>As too much power leads to despotism, too little leads to anarchy, and both eventually to the ruin of the people</a:t>
            </a:r>
            <a:endParaRPr lang="en-GB" dirty="0"/>
          </a:p>
          <a:p>
            <a:pPr marL="0" indent="0" algn="r">
              <a:buNone/>
            </a:pPr>
            <a:r>
              <a:rPr lang="en-US" sz="2800" dirty="0"/>
              <a:t>- </a:t>
            </a:r>
            <a:r>
              <a:rPr lang="en-US" sz="2400" dirty="0"/>
              <a:t>Alexander Hamilton, </a:t>
            </a:r>
            <a:r>
              <a:rPr lang="en-US" sz="2400" i="1" dirty="0"/>
              <a:t>The Continentalist I </a:t>
            </a:r>
            <a:r>
              <a:rPr lang="en-US" sz="2400" dirty="0"/>
              <a:t>pamphlet, July 1781</a:t>
            </a:r>
            <a:endParaRPr lang="en-GB" sz="2800" dirty="0"/>
          </a:p>
        </p:txBody>
      </p:sp>
      <p:pic>
        <p:nvPicPr>
          <p:cNvPr id="5" name="Picture 4">
            <a:extLst>
              <a:ext uri="{FF2B5EF4-FFF2-40B4-BE49-F238E27FC236}">
                <a16:creationId xmlns:a16="http://schemas.microsoft.com/office/drawing/2014/main" id="{838F966C-62D9-462C-AF5B-08331F80F8D0}"/>
              </a:ext>
            </a:extLst>
          </p:cNvPr>
          <p:cNvPicPr>
            <a:picLocks noChangeAspect="1"/>
          </p:cNvPicPr>
          <p:nvPr/>
        </p:nvPicPr>
        <p:blipFill>
          <a:blip r:embed="rId2"/>
          <a:stretch>
            <a:fillRect/>
          </a:stretch>
        </p:blipFill>
        <p:spPr>
          <a:xfrm>
            <a:off x="2267745" y="4013240"/>
            <a:ext cx="4248472" cy="2832315"/>
          </a:xfrm>
          <a:prstGeom prst="rect">
            <a:avLst/>
          </a:prstGeom>
        </p:spPr>
      </p:pic>
    </p:spTree>
    <p:extLst>
      <p:ext uri="{BB962C8B-B14F-4D97-AF65-F5344CB8AC3E}">
        <p14:creationId xmlns:p14="http://schemas.microsoft.com/office/powerpoint/2010/main" val="22992720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2BADD6-83EE-4DEC-85E1-163EA46A6DEA}"/>
              </a:ext>
            </a:extLst>
          </p:cNvPr>
          <p:cNvPicPr>
            <a:picLocks noChangeAspect="1"/>
          </p:cNvPicPr>
          <p:nvPr/>
        </p:nvPicPr>
        <p:blipFill>
          <a:blip r:embed="rId2"/>
          <a:stretch>
            <a:fillRect/>
          </a:stretch>
        </p:blipFill>
        <p:spPr>
          <a:xfrm>
            <a:off x="4067944" y="1388207"/>
            <a:ext cx="4943872" cy="3252141"/>
          </a:xfrm>
          <a:prstGeom prst="rect">
            <a:avLst/>
          </a:prstGeom>
        </p:spPr>
      </p:pic>
      <p:sp>
        <p:nvSpPr>
          <p:cNvPr id="5" name="TextBox 4">
            <a:extLst>
              <a:ext uri="{FF2B5EF4-FFF2-40B4-BE49-F238E27FC236}">
                <a16:creationId xmlns:a16="http://schemas.microsoft.com/office/drawing/2014/main" id="{C75B9F24-00B8-4FE3-B06A-F3A9EC0B9E00}"/>
              </a:ext>
            </a:extLst>
          </p:cNvPr>
          <p:cNvSpPr txBox="1"/>
          <p:nvPr/>
        </p:nvSpPr>
        <p:spPr>
          <a:xfrm>
            <a:off x="5724129" y="4822555"/>
            <a:ext cx="3168352" cy="1200329"/>
          </a:xfrm>
          <a:prstGeom prst="rect">
            <a:avLst/>
          </a:prstGeom>
          <a:noFill/>
        </p:spPr>
        <p:txBody>
          <a:bodyPr wrap="square">
            <a:spAutoFit/>
          </a:bodyPr>
          <a:lstStyle/>
          <a:p>
            <a:pPr algn="r"/>
            <a:r>
              <a:rPr lang="en-US" dirty="0"/>
              <a:t>Junius Brutus </a:t>
            </a:r>
            <a:r>
              <a:rPr lang="en-US" dirty="0" err="1"/>
              <a:t>Stearn</a:t>
            </a:r>
            <a:r>
              <a:rPr lang="en-US" dirty="0"/>
              <a:t>, </a:t>
            </a:r>
            <a:r>
              <a:rPr lang="en-US" i="1" dirty="0"/>
              <a:t>Washington as Statesman at the Constitutional Convention </a:t>
            </a:r>
            <a:r>
              <a:rPr lang="en-US" dirty="0"/>
              <a:t>(1865)</a:t>
            </a:r>
            <a:endParaRPr lang="en-GB" dirty="0"/>
          </a:p>
        </p:txBody>
      </p:sp>
      <p:sp>
        <p:nvSpPr>
          <p:cNvPr id="6" name="Title 5">
            <a:extLst>
              <a:ext uri="{FF2B5EF4-FFF2-40B4-BE49-F238E27FC236}">
                <a16:creationId xmlns:a16="http://schemas.microsoft.com/office/drawing/2014/main" id="{BCA07DB4-3D89-4267-8E0F-250BE66E9083}"/>
              </a:ext>
            </a:extLst>
          </p:cNvPr>
          <p:cNvSpPr>
            <a:spLocks noGrp="1"/>
          </p:cNvSpPr>
          <p:nvPr>
            <p:ph type="title"/>
          </p:nvPr>
        </p:nvSpPr>
        <p:spPr/>
        <p:txBody>
          <a:bodyPr/>
          <a:lstStyle/>
          <a:p>
            <a:r>
              <a:rPr lang="en-US" dirty="0"/>
              <a:t>Constitutional Convention </a:t>
            </a:r>
            <a:endParaRPr lang="en-GB" dirty="0"/>
          </a:p>
        </p:txBody>
      </p:sp>
      <p:sp>
        <p:nvSpPr>
          <p:cNvPr id="8" name="Content Placeholder 2">
            <a:extLst>
              <a:ext uri="{FF2B5EF4-FFF2-40B4-BE49-F238E27FC236}">
                <a16:creationId xmlns:a16="http://schemas.microsoft.com/office/drawing/2014/main" id="{A257F356-952B-48A5-8F89-69BA43D42F6D}"/>
              </a:ext>
            </a:extLst>
          </p:cNvPr>
          <p:cNvSpPr>
            <a:spLocks noGrp="1"/>
          </p:cNvSpPr>
          <p:nvPr>
            <p:ph idx="1"/>
          </p:nvPr>
        </p:nvSpPr>
        <p:spPr>
          <a:xfrm>
            <a:off x="434131" y="1628800"/>
            <a:ext cx="2985741" cy="4525963"/>
          </a:xfrm>
        </p:spPr>
        <p:txBody>
          <a:bodyPr>
            <a:normAutofit fontScale="92500" lnSpcReduction="10000"/>
          </a:bodyPr>
          <a:lstStyle/>
          <a:p>
            <a:pPr marL="0" indent="0">
              <a:buNone/>
            </a:pPr>
            <a:r>
              <a:rPr lang="en-US" dirty="0"/>
              <a:t>25 May and 17 September 1787</a:t>
            </a:r>
          </a:p>
          <a:p>
            <a:endParaRPr lang="en-US" dirty="0"/>
          </a:p>
          <a:p>
            <a:r>
              <a:rPr lang="en-US" dirty="0"/>
              <a:t>Constitution passed by convention</a:t>
            </a:r>
          </a:p>
          <a:p>
            <a:endParaRPr lang="en-US" dirty="0"/>
          </a:p>
          <a:p>
            <a:r>
              <a:rPr lang="en-US" dirty="0"/>
              <a:t>Need for states to ratify</a:t>
            </a:r>
            <a:endParaRPr lang="en-GB" dirty="0"/>
          </a:p>
        </p:txBody>
      </p:sp>
    </p:spTree>
    <p:extLst>
      <p:ext uri="{BB962C8B-B14F-4D97-AF65-F5344CB8AC3E}">
        <p14:creationId xmlns:p14="http://schemas.microsoft.com/office/powerpoint/2010/main" val="2104688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1A92-0C15-4369-9256-CF88194721F0}"/>
              </a:ext>
            </a:extLst>
          </p:cNvPr>
          <p:cNvSpPr>
            <a:spLocks noGrp="1"/>
          </p:cNvSpPr>
          <p:nvPr>
            <p:ph type="title"/>
          </p:nvPr>
        </p:nvSpPr>
        <p:spPr/>
        <p:txBody>
          <a:bodyPr/>
          <a:lstStyle/>
          <a:p>
            <a:pPr algn="l"/>
            <a:r>
              <a:rPr lang="en-US" i="1" dirty="0"/>
              <a:t>The Federalist</a:t>
            </a:r>
            <a:endParaRPr lang="en-GB" i="1" dirty="0"/>
          </a:p>
        </p:txBody>
      </p:sp>
      <p:sp>
        <p:nvSpPr>
          <p:cNvPr id="3" name="Content Placeholder 2">
            <a:extLst>
              <a:ext uri="{FF2B5EF4-FFF2-40B4-BE49-F238E27FC236}">
                <a16:creationId xmlns:a16="http://schemas.microsoft.com/office/drawing/2014/main" id="{25AB1F7D-1DF5-4B09-8C3F-A9EF61B75665}"/>
              </a:ext>
            </a:extLst>
          </p:cNvPr>
          <p:cNvSpPr>
            <a:spLocks noGrp="1"/>
          </p:cNvSpPr>
          <p:nvPr>
            <p:ph idx="1"/>
          </p:nvPr>
        </p:nvSpPr>
        <p:spPr>
          <a:xfrm>
            <a:off x="457200" y="1600200"/>
            <a:ext cx="3754760" cy="4525963"/>
          </a:xfrm>
        </p:spPr>
        <p:txBody>
          <a:bodyPr>
            <a:normAutofit/>
          </a:bodyPr>
          <a:lstStyle/>
          <a:p>
            <a:pPr marL="0" indent="0">
              <a:buNone/>
            </a:pPr>
            <a:r>
              <a:rPr lang="en-US" sz="4000" i="1" dirty="0"/>
              <a:t>The Federalist</a:t>
            </a:r>
            <a:r>
              <a:rPr lang="en-US" sz="4000" dirty="0"/>
              <a:t> papers written to persuade New York delegates to vote to ratify</a:t>
            </a:r>
            <a:endParaRPr lang="en-GB" sz="4000" i="1" dirty="0"/>
          </a:p>
        </p:txBody>
      </p:sp>
      <p:pic>
        <p:nvPicPr>
          <p:cNvPr id="5" name="Picture 4">
            <a:extLst>
              <a:ext uri="{FF2B5EF4-FFF2-40B4-BE49-F238E27FC236}">
                <a16:creationId xmlns:a16="http://schemas.microsoft.com/office/drawing/2014/main" id="{FA65B25A-9ED5-4589-8B12-B8F54D664CE2}"/>
              </a:ext>
            </a:extLst>
          </p:cNvPr>
          <p:cNvPicPr>
            <a:picLocks noChangeAspect="1"/>
          </p:cNvPicPr>
          <p:nvPr/>
        </p:nvPicPr>
        <p:blipFill>
          <a:blip r:embed="rId2"/>
          <a:stretch>
            <a:fillRect/>
          </a:stretch>
        </p:blipFill>
        <p:spPr>
          <a:xfrm>
            <a:off x="5076056" y="820191"/>
            <a:ext cx="3705225" cy="5705475"/>
          </a:xfrm>
          <a:prstGeom prst="rect">
            <a:avLst/>
          </a:prstGeom>
        </p:spPr>
      </p:pic>
    </p:spTree>
    <p:extLst>
      <p:ext uri="{BB962C8B-B14F-4D97-AF65-F5344CB8AC3E}">
        <p14:creationId xmlns:p14="http://schemas.microsoft.com/office/powerpoint/2010/main" val="39298784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81DF-9981-4011-8386-601912C87F8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B426E34-B50F-4D22-8004-E559B6739B24}"/>
              </a:ext>
            </a:extLst>
          </p:cNvPr>
          <p:cNvSpPr>
            <a:spLocks noGrp="1"/>
          </p:cNvSpPr>
          <p:nvPr>
            <p:ph idx="1"/>
          </p:nvPr>
        </p:nvSpPr>
        <p:spPr>
          <a:xfrm>
            <a:off x="457200" y="1600200"/>
            <a:ext cx="8229600" cy="4830762"/>
          </a:xfrm>
        </p:spPr>
        <p:txBody>
          <a:bodyPr>
            <a:normAutofit fontScale="92500"/>
          </a:bodyPr>
          <a:lstStyle/>
          <a:p>
            <a:pPr marL="0" indent="0">
              <a:buNone/>
            </a:pPr>
            <a:r>
              <a:rPr lang="en-US" dirty="0"/>
              <a:t>It is perhaps more to be wondered at, that we have done so well, than that we have not done better. </a:t>
            </a:r>
          </a:p>
          <a:p>
            <a:pPr marL="0" indent="0">
              <a:buNone/>
            </a:pPr>
            <a:r>
              <a:rPr lang="en-US" dirty="0"/>
              <a:t>	… It must be confessed, there have been </a:t>
            </a:r>
            <a:r>
              <a:rPr lang="en-US" b="1" dirty="0"/>
              <a:t>many false steps, many </a:t>
            </a:r>
            <a:r>
              <a:rPr lang="en-US" b="1" dirty="0">
                <a:solidFill>
                  <a:srgbClr val="FF0000"/>
                </a:solidFill>
              </a:rPr>
              <a:t>chimerical projects and utopian speculations in the management of our civil as well as of our military affairs</a:t>
            </a:r>
            <a:r>
              <a:rPr lang="en-US" dirty="0"/>
              <a:t>. A part of these were the natural effects of the spirit of the times dictated by our situation.</a:t>
            </a:r>
          </a:p>
          <a:p>
            <a:pPr algn="r">
              <a:buFontTx/>
              <a:buChar char="-"/>
            </a:pPr>
            <a:r>
              <a:rPr lang="en-US" sz="3000" dirty="0"/>
              <a:t>Alexander Hamilton, </a:t>
            </a:r>
            <a:r>
              <a:rPr lang="en-US" sz="3000" i="1" dirty="0"/>
              <a:t>The Continentalist I </a:t>
            </a:r>
            <a:r>
              <a:rPr lang="en-US" sz="3000" dirty="0"/>
              <a:t>pamphlet, July 1781</a:t>
            </a:r>
          </a:p>
          <a:p>
            <a:pPr marL="0" indent="0">
              <a:buNone/>
            </a:pPr>
            <a:endParaRPr lang="en-US" dirty="0"/>
          </a:p>
          <a:p>
            <a:pPr marL="0" indent="0">
              <a:buNone/>
            </a:pPr>
            <a:endParaRPr lang="en-US" dirty="0"/>
          </a:p>
        </p:txBody>
      </p:sp>
      <p:sp>
        <p:nvSpPr>
          <p:cNvPr id="4" name="Title 1">
            <a:extLst>
              <a:ext uri="{FF2B5EF4-FFF2-40B4-BE49-F238E27FC236}">
                <a16:creationId xmlns:a16="http://schemas.microsoft.com/office/drawing/2014/main" id="{99AACAC4-F60E-4986-B25D-CB278D3B62B1}"/>
              </a:ext>
            </a:extLst>
          </p:cNvPr>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dirty="0"/>
              <a:t>Critiques of the Articles of Confederation</a:t>
            </a:r>
            <a:endParaRPr lang="en-GB" b="1" dirty="0"/>
          </a:p>
        </p:txBody>
      </p:sp>
    </p:spTree>
    <p:extLst>
      <p:ext uri="{BB962C8B-B14F-4D97-AF65-F5344CB8AC3E}">
        <p14:creationId xmlns:p14="http://schemas.microsoft.com/office/powerpoint/2010/main" val="3197546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71749" cy="6574786"/>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a:solidFill>
                <a:prstClr val="black"/>
              </a:solidFill>
            </a:endParaRPr>
          </a:p>
          <a:p>
            <a:pPr marL="342900" indent="-342900" algn="just">
              <a:buFont typeface="Arial" panose="020B0604020202020204" pitchFamily="34" charset="0"/>
              <a:buChar char="•"/>
            </a:pPr>
            <a:r>
              <a:rPr lang="en-GB" sz="2000" b="1" dirty="0"/>
              <a:t>Can Hamilton’s first letter be read as a manifesto for subsequent issues of </a:t>
            </a:r>
            <a:r>
              <a:rPr lang="en-GB" sz="2000" b="1" i="1" dirty="0"/>
              <a:t>The Federalist</a:t>
            </a:r>
            <a:r>
              <a:rPr lang="en-GB" sz="2000" b="1" dirty="0"/>
              <a:t>, and if so in what ways?</a:t>
            </a:r>
          </a:p>
          <a:p>
            <a:pPr marL="342900" indent="-342900" algn="just">
              <a:buFont typeface="Arial" panose="020B0604020202020204" pitchFamily="34" charset="0"/>
              <a:buChar char="•"/>
            </a:pPr>
            <a:endParaRPr lang="en-GB" sz="2000" dirty="0"/>
          </a:p>
          <a:p>
            <a:pPr marL="800100" lvl="1" indent="-342900" algn="just">
              <a:buFontTx/>
              <a:buChar char="-"/>
            </a:pPr>
            <a:r>
              <a:rPr lang="en-GB" sz="2000" dirty="0"/>
              <a:t>How does Hamilton’s first letter explain the function and purpose of </a:t>
            </a:r>
            <a:r>
              <a:rPr lang="en-GB" sz="2000" i="1" dirty="0"/>
              <a:t>The Federalist </a:t>
            </a:r>
            <a:r>
              <a:rPr lang="en-GB" sz="2000" dirty="0"/>
              <a:t>papers?</a:t>
            </a:r>
          </a:p>
          <a:p>
            <a:pPr marL="800100" lvl="1" indent="-342900" algn="just">
              <a:buFontTx/>
              <a:buChar char="-"/>
            </a:pPr>
            <a:r>
              <a:rPr lang="en-GB" sz="2000" dirty="0"/>
              <a:t>What prompted him to write the letter?</a:t>
            </a:r>
          </a:p>
          <a:p>
            <a:pPr marL="800100" lvl="1" indent="-342900" algn="just">
              <a:buFontTx/>
              <a:buChar char="-"/>
            </a:pPr>
            <a:r>
              <a:rPr lang="en-GB" sz="2000" dirty="0"/>
              <a:t>What arguments and political positions is the letter intended to promote?</a:t>
            </a:r>
          </a:p>
          <a:p>
            <a:pPr lvl="1" algn="just"/>
            <a:endParaRPr lang="en-GB" sz="2000" dirty="0"/>
          </a:p>
          <a:p>
            <a:pPr marL="342900" indent="-342900" algn="just">
              <a:buFont typeface="Arial" panose="020B0604020202020204" pitchFamily="34" charset="0"/>
              <a:buChar char="•"/>
            </a:pPr>
            <a:r>
              <a:rPr lang="en-GB" sz="2000" b="1" dirty="0"/>
              <a:t>How does </a:t>
            </a:r>
            <a:r>
              <a:rPr lang="en-GB" sz="2000" b="1" i="1" dirty="0"/>
              <a:t>The Federalist </a:t>
            </a:r>
            <a:r>
              <a:rPr lang="en-GB" sz="2000" b="1" dirty="0"/>
              <a:t>No. 1 work as a piece of literature? What writing techniques to Hamilton use to try and convince his readership? Does he employ any literary or rhetorical devices to press his points home? Do you find his style convincing?</a:t>
            </a:r>
            <a:endParaRPr lang="en-GB" sz="2000" dirty="0"/>
          </a:p>
          <a:p>
            <a:pPr lvl="1"/>
            <a:endParaRPr lang="en-GB" sz="2000" dirty="0"/>
          </a:p>
          <a:p>
            <a:r>
              <a:rPr lang="en-GB" sz="2000" b="1" dirty="0"/>
              <a:t> </a:t>
            </a:r>
            <a:endParaRPr lang="en-GB" sz="20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699623"/>
            <a:ext cx="20955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847064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128784"/>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a:t>
            </a:r>
          </a:p>
          <a:p>
            <a:endParaRPr lang="en-GB" sz="2000" b="1" u="sng" dirty="0">
              <a:solidFill>
                <a:prstClr val="black"/>
              </a:solidFill>
            </a:endParaRPr>
          </a:p>
          <a:p>
            <a:pPr algn="just"/>
            <a:r>
              <a:rPr lang="en-GB" sz="2400" dirty="0">
                <a:effectLst/>
                <a:ea typeface="Calibri" panose="020F0502020204030204" pitchFamily="34" charset="0"/>
                <a:cs typeface="Times New Roman" panose="02020603050405020304" pitchFamily="18" charset="0"/>
              </a:rPr>
              <a:t>AFTER an unequivocal experience of the </a:t>
            </a:r>
            <a:r>
              <a:rPr lang="en-GB" sz="2400" b="1" dirty="0">
                <a:effectLst/>
                <a:ea typeface="Calibri" panose="020F0502020204030204" pitchFamily="34" charset="0"/>
                <a:cs typeface="Times New Roman" panose="02020603050405020304" pitchFamily="18" charset="0"/>
              </a:rPr>
              <a:t>inefficiency</a:t>
            </a:r>
            <a:r>
              <a:rPr lang="en-GB" sz="2400" dirty="0">
                <a:effectLst/>
                <a:ea typeface="Calibri" panose="020F0502020204030204" pitchFamily="34" charset="0"/>
                <a:cs typeface="Times New Roman" panose="02020603050405020304" pitchFamily="18" charset="0"/>
              </a:rPr>
              <a:t> of the subsisting federal government, you are called upon to deliberate on a new Constitution for the United States of America. The subject speaks its own importance; comprehending in its consequences nothing less than the </a:t>
            </a:r>
            <a:r>
              <a:rPr lang="en-GB" sz="2400" b="1" dirty="0">
                <a:effectLst/>
                <a:ea typeface="Calibri" panose="020F0502020204030204" pitchFamily="34" charset="0"/>
                <a:cs typeface="Times New Roman" panose="02020603050405020304" pitchFamily="18" charset="0"/>
              </a:rPr>
              <a:t>existence of the UNION</a:t>
            </a:r>
            <a:r>
              <a:rPr lang="en-GB" sz="2400" dirty="0">
                <a:effectLst/>
                <a:ea typeface="Calibri" panose="020F0502020204030204" pitchFamily="34" charset="0"/>
                <a:cs typeface="Times New Roman" panose="02020603050405020304" pitchFamily="18" charset="0"/>
              </a:rPr>
              <a:t>, the </a:t>
            </a:r>
            <a:r>
              <a:rPr lang="en-GB" sz="2400" b="1" dirty="0">
                <a:effectLst/>
                <a:ea typeface="Calibri" panose="020F0502020204030204" pitchFamily="34" charset="0"/>
                <a:cs typeface="Times New Roman" panose="02020603050405020304" pitchFamily="18" charset="0"/>
              </a:rPr>
              <a:t>safety and welfare </a:t>
            </a:r>
            <a:r>
              <a:rPr lang="en-GB" sz="2400" dirty="0">
                <a:effectLst/>
                <a:ea typeface="Calibri" panose="020F0502020204030204" pitchFamily="34" charset="0"/>
                <a:cs typeface="Times New Roman" panose="02020603050405020304" pitchFamily="18" charset="0"/>
              </a:rPr>
              <a:t>of the parts of which it is composed, the </a:t>
            </a:r>
            <a:r>
              <a:rPr lang="en-GB" sz="2400" b="1" dirty="0">
                <a:effectLst/>
                <a:ea typeface="Calibri" panose="020F0502020204030204" pitchFamily="34" charset="0"/>
                <a:cs typeface="Times New Roman" panose="02020603050405020304" pitchFamily="18" charset="0"/>
              </a:rPr>
              <a:t>fate of an empire in many respects the most interesting in the world</a:t>
            </a:r>
            <a:r>
              <a:rPr lang="en-GB" sz="2400" dirty="0">
                <a:effectLst/>
                <a:ea typeface="Calibri" panose="020F0502020204030204" pitchFamily="34" charset="0"/>
                <a:cs typeface="Times New Roman" panose="02020603050405020304" pitchFamily="18" charset="0"/>
              </a:rPr>
              <a:t>. It has been frequently remarked that it seems to have been </a:t>
            </a:r>
            <a:r>
              <a:rPr lang="en-GB" sz="2400" b="1" dirty="0">
                <a:effectLst/>
                <a:ea typeface="Calibri" panose="020F0502020204030204" pitchFamily="34" charset="0"/>
                <a:cs typeface="Times New Roman" panose="02020603050405020304" pitchFamily="18" charset="0"/>
              </a:rPr>
              <a:t>reserved to the people of this country, by their conduct and example, to decide the important question, whether societies of men are really capable or not of establishing </a:t>
            </a:r>
            <a:r>
              <a:rPr lang="en-GB" sz="2400" b="1" dirty="0">
                <a:solidFill>
                  <a:srgbClr val="FF0000"/>
                </a:solidFill>
                <a:effectLst/>
                <a:ea typeface="Calibri" panose="020F0502020204030204" pitchFamily="34" charset="0"/>
                <a:cs typeface="Times New Roman" panose="02020603050405020304" pitchFamily="18" charset="0"/>
              </a:rPr>
              <a:t>good government from reflection and choice</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or whether they are forever destined to depend for their political constitutions on </a:t>
            </a:r>
            <a:r>
              <a:rPr lang="en-GB" sz="2400" b="1" dirty="0">
                <a:solidFill>
                  <a:srgbClr val="7030A0"/>
                </a:solidFill>
                <a:effectLst/>
                <a:ea typeface="Calibri" panose="020F0502020204030204" pitchFamily="34" charset="0"/>
                <a:cs typeface="Times New Roman" panose="02020603050405020304" pitchFamily="18" charset="0"/>
              </a:rPr>
              <a:t>accident and force</a:t>
            </a:r>
            <a:r>
              <a:rPr lang="en-GB" sz="2000" dirty="0">
                <a:effectLst/>
                <a:ea typeface="Calibri" panose="020F0502020204030204" pitchFamily="34" charset="0"/>
                <a:cs typeface="Times New Roman" panose="02020603050405020304" pitchFamily="18" charset="0"/>
              </a:rPr>
              <a:t>. </a:t>
            </a:r>
          </a:p>
          <a:p>
            <a:endParaRPr lang="en-GB" sz="2000" dirty="0"/>
          </a:p>
          <a:p>
            <a:r>
              <a:rPr lang="en-GB" sz="2000" b="1" dirty="0"/>
              <a:t> </a:t>
            </a:r>
            <a:endParaRPr lang="en-GB" sz="2000" dirty="0"/>
          </a:p>
        </p:txBody>
      </p:sp>
    </p:spTree>
    <p:extLst>
      <p:ext uri="{BB962C8B-B14F-4D97-AF65-F5344CB8AC3E}">
        <p14:creationId xmlns:p14="http://schemas.microsoft.com/office/powerpoint/2010/main" val="39877654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390120"/>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a:t>
            </a:r>
          </a:p>
          <a:p>
            <a:endParaRPr lang="en-GB" sz="2000" b="1" u="sng" dirty="0">
              <a:solidFill>
                <a:prstClr val="black"/>
              </a:solidFill>
            </a:endParaRPr>
          </a:p>
          <a:p>
            <a:pPr algn="just"/>
            <a:r>
              <a:rPr lang="en-GB" sz="2800" dirty="0">
                <a:effectLst/>
                <a:ea typeface="Calibri" panose="020F0502020204030204" pitchFamily="34" charset="0"/>
                <a:cs typeface="Times New Roman" panose="02020603050405020304" pitchFamily="18" charset="0"/>
              </a:rPr>
              <a:t>Among the most formidable of the obstacles which the new Constitution will have to encounter [is] the obvious interest of a certain class of men in every State to resist all changes which may hazard a diminution of the[</a:t>
            </a:r>
            <a:r>
              <a:rPr lang="en-GB" sz="2800" dirty="0" err="1">
                <a:effectLst/>
                <a:ea typeface="Calibri" panose="020F0502020204030204" pitchFamily="34" charset="0"/>
                <a:cs typeface="Times New Roman" panose="02020603050405020304" pitchFamily="18" charset="0"/>
              </a:rPr>
              <a:t>ir</a:t>
            </a:r>
            <a:r>
              <a:rPr lang="en-GB" sz="2800" dirty="0">
                <a:effectLst/>
                <a:ea typeface="Calibri" panose="020F0502020204030204" pitchFamily="34" charset="0"/>
                <a:cs typeface="Times New Roman" panose="02020603050405020304" pitchFamily="18" charset="0"/>
              </a:rPr>
              <a:t>] power … and the perverted ambition of another class of men, who will either hope to aggrandize themselves by the confusions of their country, or will flatter themselves with fairer prospects of elevation from the </a:t>
            </a:r>
            <a:r>
              <a:rPr lang="en-GB" sz="2800" dirty="0">
                <a:solidFill>
                  <a:srgbClr val="FF0000"/>
                </a:solidFill>
                <a:effectLst/>
                <a:ea typeface="Calibri" panose="020F0502020204030204" pitchFamily="34" charset="0"/>
                <a:cs typeface="Times New Roman" panose="02020603050405020304" pitchFamily="18" charset="0"/>
              </a:rPr>
              <a:t>subdivision of the empire into several partial confederacies than from its union under one government</a:t>
            </a:r>
            <a:r>
              <a:rPr lang="en-GB" sz="2800" dirty="0">
                <a:effectLst/>
                <a:ea typeface="Calibri" panose="020F0502020204030204" pitchFamily="34" charset="0"/>
                <a:cs typeface="Times New Roman" panose="02020603050405020304" pitchFamily="18" charset="0"/>
              </a:rPr>
              <a:t>.</a:t>
            </a:r>
            <a:endParaRPr lang="en-GB" sz="2400" dirty="0"/>
          </a:p>
          <a:p>
            <a:r>
              <a:rPr lang="en-GB" sz="2000" b="1" dirty="0"/>
              <a:t> </a:t>
            </a:r>
            <a:endParaRPr lang="en-GB" sz="2000" dirty="0"/>
          </a:p>
        </p:txBody>
      </p:sp>
    </p:spTree>
    <p:extLst>
      <p:ext uri="{BB962C8B-B14F-4D97-AF65-F5344CB8AC3E}">
        <p14:creationId xmlns:p14="http://schemas.microsoft.com/office/powerpoint/2010/main" val="2802885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13231"/>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 Hamilton on Anti-Federalists</a:t>
            </a:r>
          </a:p>
          <a:p>
            <a:endParaRPr lang="en-GB" sz="2000" b="1" u="sng" dirty="0">
              <a:solidFill>
                <a:prstClr val="black"/>
              </a:solidFill>
            </a:endParaRPr>
          </a:p>
          <a:p>
            <a:pPr algn="just"/>
            <a:r>
              <a:rPr lang="en-GB" sz="2800" dirty="0">
                <a:effectLst/>
                <a:ea typeface="Calibri" panose="020F0502020204030204" pitchFamily="34" charset="0"/>
                <a:cs typeface="Times New Roman" panose="02020603050405020304" pitchFamily="18" charset="0"/>
              </a:rPr>
              <a:t>To judge from the conduct of opposite parties… they hope to evince the justness of their opinions, and to increase the number of their converts </a:t>
            </a:r>
            <a:r>
              <a:rPr lang="en-GB" sz="2800" b="1" dirty="0">
                <a:effectLst/>
                <a:ea typeface="Calibri" panose="020F0502020204030204" pitchFamily="34" charset="0"/>
                <a:cs typeface="Times New Roman" panose="02020603050405020304" pitchFamily="18" charset="0"/>
              </a:rPr>
              <a:t>by the loudness of their declamations and the bitterness of their invectives</a:t>
            </a:r>
            <a:r>
              <a:rPr lang="en-GB" sz="2800" dirty="0">
                <a:effectLst/>
                <a:ea typeface="Calibri" panose="020F0502020204030204" pitchFamily="34" charset="0"/>
                <a:cs typeface="Times New Roman" panose="02020603050405020304" pitchFamily="18" charset="0"/>
              </a:rPr>
              <a:t>. </a:t>
            </a:r>
            <a:r>
              <a:rPr lang="en-GB" sz="2800" dirty="0">
                <a:solidFill>
                  <a:srgbClr val="FF0000"/>
                </a:solidFill>
                <a:effectLst/>
                <a:ea typeface="Calibri" panose="020F0502020204030204" pitchFamily="34" charset="0"/>
                <a:cs typeface="Times New Roman" panose="02020603050405020304" pitchFamily="18" charset="0"/>
              </a:rPr>
              <a:t>An </a:t>
            </a:r>
            <a:r>
              <a:rPr lang="en-GB" sz="2800" b="1" dirty="0">
                <a:solidFill>
                  <a:srgbClr val="FF0000"/>
                </a:solidFill>
                <a:effectLst/>
                <a:ea typeface="Calibri" panose="020F0502020204030204" pitchFamily="34" charset="0"/>
                <a:cs typeface="Times New Roman" panose="02020603050405020304" pitchFamily="18" charset="0"/>
              </a:rPr>
              <a:t>enlightened zeal for the energy and efficiency of government </a:t>
            </a:r>
            <a:r>
              <a:rPr lang="en-GB" sz="2800" dirty="0">
                <a:solidFill>
                  <a:srgbClr val="FF0000"/>
                </a:solidFill>
                <a:effectLst/>
                <a:ea typeface="Calibri" panose="020F0502020204030204" pitchFamily="34" charset="0"/>
                <a:cs typeface="Times New Roman" panose="02020603050405020304" pitchFamily="18" charset="0"/>
              </a:rPr>
              <a:t>will be stigmatized as the offspring of a temper fond of </a:t>
            </a:r>
            <a:r>
              <a:rPr lang="en-GB" sz="2800" b="1" dirty="0">
                <a:solidFill>
                  <a:srgbClr val="FF0000"/>
                </a:solidFill>
                <a:effectLst/>
                <a:ea typeface="Calibri" panose="020F0502020204030204" pitchFamily="34" charset="0"/>
                <a:cs typeface="Times New Roman" panose="02020603050405020304" pitchFamily="18" charset="0"/>
              </a:rPr>
              <a:t>despotic power </a:t>
            </a:r>
            <a:r>
              <a:rPr lang="en-GB" sz="2800" dirty="0">
                <a:solidFill>
                  <a:srgbClr val="FF0000"/>
                </a:solidFill>
                <a:effectLst/>
                <a:ea typeface="Calibri" panose="020F0502020204030204" pitchFamily="34" charset="0"/>
                <a:cs typeface="Times New Roman" panose="02020603050405020304" pitchFamily="18" charset="0"/>
              </a:rPr>
              <a:t>and hostile to the principles of liberty</a:t>
            </a:r>
            <a:r>
              <a:rPr lang="en-GB" sz="2800" dirty="0">
                <a:effectLst/>
                <a:ea typeface="Calibri" panose="020F0502020204030204" pitchFamily="34" charset="0"/>
                <a:cs typeface="Times New Roman" panose="02020603050405020304" pitchFamily="18" charset="0"/>
              </a:rPr>
              <a:t>. An </a:t>
            </a:r>
            <a:r>
              <a:rPr lang="en-GB" sz="2800" dirty="0">
                <a:solidFill>
                  <a:srgbClr val="FF0000"/>
                </a:solidFill>
                <a:effectLst/>
                <a:ea typeface="Calibri" panose="020F0502020204030204" pitchFamily="34" charset="0"/>
                <a:cs typeface="Times New Roman" panose="02020603050405020304" pitchFamily="18" charset="0"/>
              </a:rPr>
              <a:t>over-scrupulous jealousy of danger to the rights of the people</a:t>
            </a:r>
            <a:r>
              <a:rPr lang="en-GB" sz="2800" dirty="0">
                <a:effectLst/>
                <a:ea typeface="Calibri" panose="020F0502020204030204" pitchFamily="34" charset="0"/>
                <a:cs typeface="Times New Roman" panose="02020603050405020304" pitchFamily="18" charset="0"/>
              </a:rPr>
              <a:t>, … more commonly the fault of the </a:t>
            </a:r>
            <a:r>
              <a:rPr lang="en-GB" sz="2800" dirty="0">
                <a:solidFill>
                  <a:srgbClr val="002060"/>
                </a:solidFill>
                <a:effectLst/>
                <a:ea typeface="Calibri" panose="020F0502020204030204" pitchFamily="34" charset="0"/>
                <a:cs typeface="Times New Roman" panose="02020603050405020304" pitchFamily="18" charset="0"/>
              </a:rPr>
              <a:t>head than of the heart</a:t>
            </a:r>
            <a:r>
              <a:rPr lang="en-GB" sz="2800" dirty="0">
                <a:effectLst/>
                <a:ea typeface="Calibri" panose="020F0502020204030204" pitchFamily="34" charset="0"/>
                <a:cs typeface="Times New Roman" panose="02020603050405020304" pitchFamily="18" charset="0"/>
              </a:rPr>
              <a:t>, will be represented as mere </a:t>
            </a:r>
            <a:r>
              <a:rPr lang="en-GB" sz="2800" dirty="0" err="1">
                <a:effectLst/>
                <a:ea typeface="Calibri" panose="020F0502020204030204" pitchFamily="34" charset="0"/>
                <a:cs typeface="Times New Roman" panose="02020603050405020304" pitchFamily="18" charset="0"/>
              </a:rPr>
              <a:t>pretense</a:t>
            </a:r>
            <a:r>
              <a:rPr lang="en-GB" sz="2800" dirty="0">
                <a:effectLst/>
                <a:ea typeface="Calibri" panose="020F0502020204030204" pitchFamily="34" charset="0"/>
                <a:cs typeface="Times New Roman" panose="02020603050405020304" pitchFamily="18" charset="0"/>
              </a:rPr>
              <a:t> and artifice, the </a:t>
            </a:r>
            <a:r>
              <a:rPr lang="en-GB" sz="2800" dirty="0">
                <a:solidFill>
                  <a:srgbClr val="7030A0"/>
                </a:solidFill>
                <a:effectLst/>
                <a:ea typeface="Calibri" panose="020F0502020204030204" pitchFamily="34" charset="0"/>
                <a:cs typeface="Times New Roman" panose="02020603050405020304" pitchFamily="18" charset="0"/>
              </a:rPr>
              <a:t>stale bait for popularity at the expense of the public good</a:t>
            </a:r>
            <a:r>
              <a:rPr lang="en-GB" sz="2800" dirty="0">
                <a:effectLst/>
                <a:ea typeface="Calibri" panose="020F0502020204030204" pitchFamily="34" charset="0"/>
                <a:cs typeface="Times New Roman" panose="02020603050405020304" pitchFamily="18" charset="0"/>
              </a:rPr>
              <a:t>. </a:t>
            </a:r>
            <a:r>
              <a:rPr lang="en-GB" sz="2000" b="1" dirty="0"/>
              <a:t> </a:t>
            </a:r>
            <a:endParaRPr lang="en-GB" sz="2000" dirty="0"/>
          </a:p>
        </p:txBody>
      </p:sp>
    </p:spTree>
    <p:extLst>
      <p:ext uri="{BB962C8B-B14F-4D97-AF65-F5344CB8AC3E}">
        <p14:creationId xmlns:p14="http://schemas.microsoft.com/office/powerpoint/2010/main" val="3056704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14130"/>
            <a:ext cx="9167485" cy="7282672"/>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 Hamilton on Anti-Federalists</a:t>
            </a:r>
          </a:p>
          <a:p>
            <a:endParaRPr lang="en-GB" sz="2000" b="1" u="sng" dirty="0">
              <a:solidFill>
                <a:prstClr val="black"/>
              </a:solidFill>
            </a:endParaRPr>
          </a:p>
          <a:p>
            <a:pPr algn="just"/>
            <a:r>
              <a:rPr lang="en-GB" sz="2600" dirty="0">
                <a:ea typeface="Calibri" panose="020F0502020204030204" pitchFamily="34" charset="0"/>
                <a:cs typeface="Times New Roman" panose="02020603050405020304" pitchFamily="18" charset="0"/>
              </a:rPr>
              <a:t>It will be forgotten that </a:t>
            </a:r>
            <a:r>
              <a:rPr lang="en-GB" sz="2600" dirty="0">
                <a:effectLst/>
                <a:ea typeface="Calibri" panose="020F0502020204030204" pitchFamily="34" charset="0"/>
                <a:cs typeface="Times New Roman" panose="02020603050405020304" pitchFamily="18" charset="0"/>
              </a:rPr>
              <a:t>the </a:t>
            </a:r>
            <a:r>
              <a:rPr lang="en-GB" sz="2600" b="1" dirty="0">
                <a:solidFill>
                  <a:srgbClr val="002060"/>
                </a:solidFill>
                <a:effectLst/>
                <a:ea typeface="Calibri" panose="020F0502020204030204" pitchFamily="34" charset="0"/>
                <a:cs typeface="Times New Roman" panose="02020603050405020304" pitchFamily="18" charset="0"/>
              </a:rPr>
              <a:t>vigour of government is essential to the security of liberty</a:t>
            </a:r>
            <a:r>
              <a:rPr lang="en-GB" sz="2600" dirty="0">
                <a:effectLst/>
                <a:ea typeface="Calibri" panose="020F0502020204030204" pitchFamily="34" charset="0"/>
                <a:cs typeface="Times New Roman" panose="02020603050405020304" pitchFamily="18" charset="0"/>
              </a:rPr>
              <a:t>; that, in the contemplation of </a:t>
            </a:r>
            <a:r>
              <a:rPr lang="en-GB" sz="2600" b="1" dirty="0">
                <a:solidFill>
                  <a:srgbClr val="002060"/>
                </a:solidFill>
                <a:effectLst/>
                <a:ea typeface="Calibri" panose="020F0502020204030204" pitchFamily="34" charset="0"/>
                <a:cs typeface="Times New Roman" panose="02020603050405020304" pitchFamily="18" charset="0"/>
              </a:rPr>
              <a:t>a sound and well-informed judgment</a:t>
            </a:r>
            <a:r>
              <a:rPr lang="en-GB" sz="2600" dirty="0">
                <a:effectLst/>
                <a:ea typeface="Calibri" panose="020F0502020204030204" pitchFamily="34" charset="0"/>
                <a:cs typeface="Times New Roman" panose="02020603050405020304" pitchFamily="18" charset="0"/>
              </a:rPr>
              <a:t>, their interest can never be separated; and that a </a:t>
            </a:r>
            <a:r>
              <a:rPr lang="en-GB" sz="2600" b="1" dirty="0">
                <a:solidFill>
                  <a:srgbClr val="7030A0"/>
                </a:solidFill>
                <a:effectLst/>
                <a:ea typeface="Calibri" panose="020F0502020204030204" pitchFamily="34" charset="0"/>
                <a:cs typeface="Times New Roman" panose="02020603050405020304" pitchFamily="18" charset="0"/>
              </a:rPr>
              <a:t>dangerous ambition more often lurks behind the specious mask of zeal for the rights of the people </a:t>
            </a:r>
            <a:r>
              <a:rPr lang="en-GB" sz="2600" dirty="0">
                <a:effectLst/>
                <a:ea typeface="Calibri" panose="020F0502020204030204" pitchFamily="34" charset="0"/>
                <a:cs typeface="Times New Roman" panose="02020603050405020304" pitchFamily="18" charset="0"/>
              </a:rPr>
              <a:t>than under the forbidden appearance of zeal for the firmness and efficiency of government. History will teach us that the former has been found a much more certain road to the introduction of despotism than the latter, and that of those men who have overturned the liberties of republics, the greatest number have begun their career by paying an obsequious court to the people; </a:t>
            </a:r>
            <a:r>
              <a:rPr lang="en-GB" sz="2600" dirty="0">
                <a:solidFill>
                  <a:srgbClr val="7030A0"/>
                </a:solidFill>
                <a:effectLst/>
                <a:ea typeface="Calibri" panose="020F0502020204030204" pitchFamily="34" charset="0"/>
                <a:cs typeface="Times New Roman" panose="02020603050405020304" pitchFamily="18" charset="0"/>
              </a:rPr>
              <a:t>commencing demagogues, and ending tyrants</a:t>
            </a:r>
            <a:r>
              <a:rPr lang="en-GB" sz="2600" dirty="0">
                <a:effectLst/>
                <a:ea typeface="Calibri" panose="020F0502020204030204" pitchFamily="34" charset="0"/>
                <a:cs typeface="Times New Roman" panose="02020603050405020304" pitchFamily="18" charset="0"/>
              </a:rPr>
              <a:t>.</a:t>
            </a:r>
          </a:p>
          <a:p>
            <a:endParaRPr lang="en-GB" sz="2800" b="1" u="sng" dirty="0">
              <a:solidFill>
                <a:prstClr val="black"/>
              </a:solidFill>
            </a:endParaRPr>
          </a:p>
          <a:p>
            <a:endParaRPr lang="en-GB" sz="2000" b="1" u="sng" dirty="0">
              <a:solidFill>
                <a:prstClr val="black"/>
              </a:solidFill>
            </a:endParaRPr>
          </a:p>
        </p:txBody>
      </p:sp>
    </p:spTree>
    <p:extLst>
      <p:ext uri="{BB962C8B-B14F-4D97-AF65-F5344CB8AC3E}">
        <p14:creationId xmlns:p14="http://schemas.microsoft.com/office/powerpoint/2010/main" val="8328752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5836122"/>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6: Hamilton</a:t>
            </a:r>
          </a:p>
          <a:p>
            <a:pPr marL="457200" indent="-457200">
              <a:buFont typeface="+mj-lt"/>
              <a:buAutoNum type="arabicPeriod"/>
            </a:pPr>
            <a:endParaRPr lang="en-GB" sz="2000" b="1" dirty="0">
              <a:solidFill>
                <a:prstClr val="black"/>
              </a:solidFill>
            </a:endParaRPr>
          </a:p>
          <a:p>
            <a:pPr lvl="0" algn="just"/>
            <a:r>
              <a:rPr lang="en-GB" sz="3600" dirty="0">
                <a:effectLst/>
                <a:ea typeface="Calibri" panose="020F0502020204030204" pitchFamily="34" charset="0"/>
                <a:cs typeface="Times New Roman" panose="02020603050405020304" pitchFamily="18" charset="0"/>
              </a:rPr>
              <a:t>A man must be far gone in Utopian speculations who can seriously doubt that, if these States should either be wholly disunited, or only united in partial confederacies, the subdivisions into which they might be thrown would have frequent and violent contests with each other.</a:t>
            </a:r>
            <a:endParaRPr lang="en-GB" sz="4400" dirty="0"/>
          </a:p>
          <a:p>
            <a:pPr lvl="0"/>
            <a:endParaRPr lang="en-GB" sz="2000" b="1" dirty="0"/>
          </a:p>
          <a:p>
            <a:pPr lvl="0"/>
            <a:endParaRPr lang="en-GB" sz="2000" b="1" dirty="0"/>
          </a:p>
        </p:txBody>
      </p:sp>
    </p:spTree>
    <p:extLst>
      <p:ext uri="{BB962C8B-B14F-4D97-AF65-F5344CB8AC3E}">
        <p14:creationId xmlns:p14="http://schemas.microsoft.com/office/powerpoint/2010/main" val="15829148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577456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6: Hamilton</a:t>
            </a:r>
          </a:p>
          <a:p>
            <a:pPr marL="457200" indent="-457200">
              <a:buFont typeface="+mj-lt"/>
              <a:buAutoNum type="arabicPeriod"/>
            </a:pPr>
            <a:endParaRPr lang="en-GB" sz="2000" b="1" dirty="0">
              <a:solidFill>
                <a:prstClr val="black"/>
              </a:solidFill>
            </a:endParaRPr>
          </a:p>
          <a:p>
            <a:pPr lvl="0" algn="just"/>
            <a:r>
              <a:rPr lang="en-GB" sz="3200" dirty="0"/>
              <a:t>The </a:t>
            </a:r>
            <a:r>
              <a:rPr lang="en-GB" sz="3200" b="1" dirty="0"/>
              <a:t>genius of republics is pacific</a:t>
            </a:r>
            <a:r>
              <a:rPr lang="en-GB" sz="3200" dirty="0"/>
              <a:t>; the </a:t>
            </a:r>
            <a:r>
              <a:rPr lang="en-GB" sz="3200" b="1" dirty="0"/>
              <a:t>spirit of commerce has a tendency to soften the manners of men</a:t>
            </a:r>
            <a:r>
              <a:rPr lang="en-GB" sz="3200" dirty="0"/>
              <a:t>, and to extinguish those inflammable </a:t>
            </a:r>
            <a:r>
              <a:rPr lang="en-GB" sz="3200" dirty="0" err="1"/>
              <a:t>humors</a:t>
            </a:r>
            <a:r>
              <a:rPr lang="en-GB" sz="3200" dirty="0"/>
              <a:t> which have so often kindled into wars. Commercial republics, like ours, will never be disposed to waste themselves in ruinous contentions with each other. They will be </a:t>
            </a:r>
            <a:r>
              <a:rPr lang="en-GB" sz="3200" b="1" dirty="0"/>
              <a:t>governed by mutual interest, and will cultivate a spirit of mutual amity and concord</a:t>
            </a:r>
            <a:r>
              <a:rPr lang="en-GB" sz="3200" dirty="0"/>
              <a:t>.</a:t>
            </a:r>
          </a:p>
        </p:txBody>
      </p:sp>
    </p:spTree>
    <p:extLst>
      <p:ext uri="{BB962C8B-B14F-4D97-AF65-F5344CB8AC3E}">
        <p14:creationId xmlns:p14="http://schemas.microsoft.com/office/powerpoint/2010/main" val="26779139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267009"/>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Nos. 1 and 6: Hamilton</a:t>
            </a:r>
          </a:p>
          <a:p>
            <a:pPr marL="342900" lvl="0" indent="-342900" algn="just">
              <a:buFont typeface="Arial" panose="020B0604020202020204" pitchFamily="34" charset="0"/>
              <a:buChar char="•"/>
            </a:pPr>
            <a:endParaRPr lang="en-GB" sz="2000" dirty="0"/>
          </a:p>
          <a:p>
            <a:pPr marL="342900" lvl="0" indent="-342900" algn="just">
              <a:buFont typeface="Arial" panose="020B0604020202020204" pitchFamily="34" charset="0"/>
              <a:buChar char="•"/>
            </a:pPr>
            <a:r>
              <a:rPr lang="en-GB" sz="2000" b="1" dirty="0"/>
              <a:t>Interpret the significance of the following phrases and extracts from </a:t>
            </a:r>
            <a:r>
              <a:rPr lang="en-GB" sz="2000" b="1" i="1" dirty="0"/>
              <a:t>The Federalist </a:t>
            </a:r>
            <a:r>
              <a:rPr lang="en-GB" sz="2000" b="1" dirty="0"/>
              <a:t>Nos. 1 and 6:</a:t>
            </a:r>
            <a:endParaRPr lang="en-GB" sz="2000" dirty="0"/>
          </a:p>
          <a:p>
            <a:pPr lvl="2" algn="just"/>
            <a:endParaRPr lang="en-GB" sz="2000" b="1" dirty="0"/>
          </a:p>
          <a:p>
            <a:pPr lvl="1" algn="just"/>
            <a:r>
              <a:rPr lang="en-GB" sz="2000" b="1" dirty="0"/>
              <a:t>“… the fate of an empire in many respects the most interesting in the world;”</a:t>
            </a:r>
            <a:endParaRPr lang="en-GB" sz="2000" dirty="0"/>
          </a:p>
          <a:p>
            <a:pPr lvl="1" algn="just"/>
            <a:endParaRPr lang="en-GB" sz="2000" b="1" dirty="0"/>
          </a:p>
          <a:p>
            <a:pPr lvl="1" algn="just"/>
            <a:r>
              <a:rPr lang="en-GB" sz="2000" b="1" dirty="0"/>
              <a:t>“… the vigor of government is essential to the security of liberty;”</a:t>
            </a:r>
            <a:endParaRPr lang="en-GB" sz="2000" dirty="0"/>
          </a:p>
          <a:p>
            <a:pPr lvl="1" algn="just"/>
            <a:endParaRPr lang="en-GB" sz="2000" b="1" dirty="0"/>
          </a:p>
          <a:p>
            <a:pPr lvl="1" algn="just"/>
            <a:r>
              <a:rPr lang="en-GB" sz="2000" b="1" dirty="0"/>
              <a:t>“… an enlightened zeal for the energy and efficiency of government;”</a:t>
            </a:r>
            <a:endParaRPr lang="en-GB" sz="2000" dirty="0"/>
          </a:p>
          <a:p>
            <a:pPr lvl="1" algn="just"/>
            <a:endParaRPr lang="en-GB" sz="2000" b="1" dirty="0"/>
          </a:p>
          <a:p>
            <a:pPr lvl="1" algn="just"/>
            <a:r>
              <a:rPr lang="en-GB" sz="2000" b="1" dirty="0"/>
              <a:t>“… the specious mask of zeal for the rights of the people;”</a:t>
            </a:r>
            <a:endParaRPr lang="en-GB" sz="2000" dirty="0"/>
          </a:p>
          <a:p>
            <a:pPr lvl="1" algn="just"/>
            <a:endParaRPr lang="en-GB" sz="2000" b="1" dirty="0"/>
          </a:p>
          <a:p>
            <a:pPr lvl="1" algn="just"/>
            <a:r>
              <a:rPr lang="en-GB" sz="2000" b="1" dirty="0"/>
              <a:t>“ … favorites of a king or of a people;”</a:t>
            </a:r>
            <a:endParaRPr lang="en-GB" sz="2000" dirty="0"/>
          </a:p>
          <a:p>
            <a:pPr lvl="1" algn="just"/>
            <a:endParaRPr lang="en-GB" sz="2000" b="1" dirty="0"/>
          </a:p>
          <a:p>
            <a:pPr lvl="1" algn="just"/>
            <a:r>
              <a:rPr lang="en-GB" sz="2000" b="1" dirty="0"/>
              <a:t>“ … the spirit of commerce has a tendency to soften the manners of men”?</a:t>
            </a:r>
            <a:endParaRPr lang="en-GB" b="1" dirty="0"/>
          </a:p>
        </p:txBody>
      </p:sp>
    </p:spTree>
    <p:extLst>
      <p:ext uri="{BB962C8B-B14F-4D97-AF65-F5344CB8AC3E}">
        <p14:creationId xmlns:p14="http://schemas.microsoft.com/office/powerpoint/2010/main" val="34291658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3866352"/>
          </a:xfrm>
          <a:prstGeom prst="rect">
            <a:avLst/>
          </a:prstGeom>
        </p:spPr>
        <p:txBody>
          <a:bodyPr wrap="square" lIns="540000" tIns="360000" rIns="540000" bIns="360000">
            <a:spAutoFit/>
          </a:bodyPr>
          <a:lstStyle/>
          <a:p>
            <a:r>
              <a:rPr lang="en-GB" sz="3200" b="1" i="1" u="sng" dirty="0">
                <a:solidFill>
                  <a:prstClr val="black"/>
                </a:solidFill>
              </a:rPr>
              <a:t>The Federalist</a:t>
            </a:r>
            <a:r>
              <a:rPr lang="en-GB" sz="3200" b="1" u="sng" dirty="0">
                <a:solidFill>
                  <a:prstClr val="black"/>
                </a:solidFill>
              </a:rPr>
              <a:t> No. 10: Madison</a:t>
            </a:r>
          </a:p>
          <a:p>
            <a:pPr marL="457200" indent="-457200">
              <a:buFont typeface="+mj-lt"/>
              <a:buAutoNum type="arabicPeriod"/>
            </a:pPr>
            <a:endParaRPr lang="en-GB" sz="3200" b="1" dirty="0">
              <a:solidFill>
                <a:prstClr val="black"/>
              </a:solidFill>
            </a:endParaRPr>
          </a:p>
          <a:p>
            <a:pPr marL="342900" lvl="0" indent="-342900">
              <a:buFont typeface="Arial" panose="020B0604020202020204" pitchFamily="34" charset="0"/>
              <a:buChar char="•"/>
            </a:pPr>
            <a:r>
              <a:rPr lang="en-GB" sz="3200" b="1" dirty="0"/>
              <a:t>Who was James Madison (1751–1836), and what his significance in American history?</a:t>
            </a:r>
          </a:p>
          <a:p>
            <a:pPr lvl="0"/>
            <a:endParaRPr lang="en-GB" sz="12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809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71749" cy="7313450"/>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a:t>
            </a:r>
          </a:p>
          <a:p>
            <a:pPr marL="457200" indent="-457200">
              <a:buFont typeface="+mj-lt"/>
              <a:buAutoNum type="arabicPeriod"/>
            </a:pPr>
            <a:endParaRPr lang="en-GB" sz="2000" b="1" dirty="0">
              <a:solidFill>
                <a:prstClr val="black"/>
              </a:solidFill>
            </a:endParaRPr>
          </a:p>
          <a:p>
            <a:pPr marL="342900" lvl="0" indent="-342900">
              <a:buFont typeface="Arial" panose="020B0604020202020204" pitchFamily="34" charset="0"/>
              <a:buChar char="•"/>
            </a:pPr>
            <a:r>
              <a:rPr lang="en-GB" sz="2000" b="1" dirty="0"/>
              <a:t>Who was James Madison (1751–1836), and what his significance in American history?</a:t>
            </a:r>
          </a:p>
          <a:p>
            <a:pPr lvl="0"/>
            <a:endParaRPr lang="en-GB" sz="1200" b="1" dirty="0"/>
          </a:p>
          <a:p>
            <a:pPr marL="800100" lvl="1" indent="-342900">
              <a:buFontTx/>
              <a:buChar char="-"/>
            </a:pPr>
            <a:r>
              <a:rPr lang="en-GB" sz="2000" dirty="0"/>
              <a:t>Did not see military service due to ill health</a:t>
            </a:r>
          </a:p>
          <a:p>
            <a:pPr marL="800100" lvl="1" indent="-342900">
              <a:buFontTx/>
              <a:buChar char="-"/>
            </a:pPr>
            <a:endParaRPr lang="en-GB" sz="1200" dirty="0"/>
          </a:p>
          <a:p>
            <a:pPr marL="800100" lvl="1" indent="-342900">
              <a:buFontTx/>
              <a:buChar char="-"/>
            </a:pPr>
            <a:r>
              <a:rPr lang="en-GB" sz="2000" dirty="0"/>
              <a:t>Served in the Virginia state legislature (1776–1779, 1784–1786); protégé of Thomas Jefferson</a:t>
            </a:r>
          </a:p>
          <a:p>
            <a:pPr marL="800100" lvl="1" indent="-342900">
              <a:buFontTx/>
              <a:buChar char="-"/>
            </a:pPr>
            <a:endParaRPr lang="en-GB" sz="1200" dirty="0"/>
          </a:p>
          <a:p>
            <a:pPr marL="800100" lvl="1" indent="-342900">
              <a:buFontTx/>
              <a:buChar char="-"/>
            </a:pPr>
            <a:r>
              <a:rPr lang="en-GB" sz="2000" dirty="0"/>
              <a:t>Delegate to Continental Congress (1780–1783)</a:t>
            </a:r>
          </a:p>
          <a:p>
            <a:pPr marL="800100" lvl="1" indent="-342900">
              <a:buFontTx/>
              <a:buChar char="-"/>
            </a:pPr>
            <a:endParaRPr lang="en-GB" sz="1200" dirty="0"/>
          </a:p>
          <a:p>
            <a:pPr marL="800100" lvl="1" indent="-342900">
              <a:buFontTx/>
              <a:buChar char="-"/>
            </a:pPr>
            <a:r>
              <a:rPr lang="en-GB" sz="2000" dirty="0"/>
              <a:t>Member of US House of Representatives (1789–1797)</a:t>
            </a:r>
          </a:p>
          <a:p>
            <a:pPr marL="800100" lvl="1" indent="-342900">
              <a:buFontTx/>
              <a:buChar char="-"/>
            </a:pPr>
            <a:endParaRPr lang="en-GB" sz="1200" dirty="0"/>
          </a:p>
          <a:p>
            <a:pPr marL="800100" lvl="1" indent="-342900">
              <a:buFontTx/>
              <a:buChar char="-"/>
            </a:pPr>
            <a:r>
              <a:rPr lang="en-GB" sz="2000" dirty="0"/>
              <a:t>US Secretary of State (1801–1809) </a:t>
            </a:r>
            <a:r>
              <a:rPr lang="en-GB" sz="1600" dirty="0"/>
              <a:t>(foreign affairs minister)</a:t>
            </a:r>
          </a:p>
          <a:p>
            <a:pPr marL="800100" lvl="1" indent="-342900">
              <a:buFontTx/>
              <a:buChar char="-"/>
            </a:pPr>
            <a:endParaRPr lang="en-GB" sz="1200" dirty="0"/>
          </a:p>
          <a:p>
            <a:pPr marL="800100" lvl="1" indent="-342900">
              <a:buFontTx/>
              <a:buChar char="-"/>
            </a:pPr>
            <a:r>
              <a:rPr lang="en-GB" sz="2000" dirty="0"/>
              <a:t>4</a:t>
            </a:r>
            <a:r>
              <a:rPr lang="en-GB" sz="2000" baseline="30000" dirty="0"/>
              <a:t>th</a:t>
            </a:r>
            <a:r>
              <a:rPr lang="en-GB" sz="2000" dirty="0"/>
              <a:t> President of the United States (1809–1817)</a:t>
            </a:r>
          </a:p>
          <a:p>
            <a:pPr marL="800100" lvl="1" indent="-342900">
              <a:buFontTx/>
              <a:buChar char="-"/>
            </a:pPr>
            <a:endParaRPr lang="en-GB" sz="2000" dirty="0"/>
          </a:p>
          <a:p>
            <a:pPr marL="800100" lvl="1" indent="-342900">
              <a:buFontTx/>
              <a:buChar char="-"/>
            </a:pPr>
            <a:r>
              <a:rPr lang="en-GB" sz="2000" dirty="0"/>
              <a:t>‘The Father of the Constitution,’ drafted and promoted Constitution and Bill of Rights</a:t>
            </a:r>
          </a:p>
          <a:p>
            <a:pPr marL="342900" lvl="0" indent="-342900">
              <a:buFontTx/>
              <a:buChar char="-"/>
            </a:pPr>
            <a:endParaRPr lang="en-GB" sz="2000" b="1" dirty="0"/>
          </a:p>
          <a:p>
            <a:pPr marL="342900" lvl="0" indent="-342900">
              <a:buFontTx/>
              <a:buChar char="-"/>
            </a:pPr>
            <a:endParaRPr lang="en-GB" sz="20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1917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436560"/>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a:t>
            </a:r>
          </a:p>
          <a:p>
            <a:pPr marL="342900" lvl="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800" b="1" dirty="0"/>
              <a:t>How does Madison define ‘faction’? Are different types of ‘factions’ discussed in </a:t>
            </a:r>
            <a:r>
              <a:rPr lang="en-GB" sz="2800" b="1" i="1" dirty="0"/>
              <a:t>The Federalist </a:t>
            </a:r>
            <a:r>
              <a:rPr lang="en-GB" sz="2800" b="1" dirty="0"/>
              <a:t>No. 10, and if so how does Madison characterise them?</a:t>
            </a:r>
            <a:endParaRPr lang="en-GB" sz="2800" dirty="0"/>
          </a:p>
          <a:p>
            <a:pPr marL="342900" indent="-342900">
              <a:buFont typeface="Arial" panose="020B0604020202020204" pitchFamily="34" charset="0"/>
              <a:buChar char="•"/>
            </a:pPr>
            <a:endParaRPr lang="en-GB" sz="2800" dirty="0"/>
          </a:p>
          <a:p>
            <a:pPr marL="342900" lvl="0" indent="-342900">
              <a:buFont typeface="Arial" panose="020B0604020202020204" pitchFamily="34" charset="0"/>
              <a:buChar char="•"/>
            </a:pPr>
            <a:r>
              <a:rPr lang="en-GB" sz="2800" b="1" dirty="0"/>
              <a:t>What two means does Madison suggest are available to prevent factions forming, and why does he reject them both?</a:t>
            </a:r>
            <a:endParaRPr lang="en-GB" sz="2800" dirty="0"/>
          </a:p>
          <a:p>
            <a:r>
              <a:rPr lang="en-GB" sz="2800" b="1" dirty="0"/>
              <a:t> </a:t>
            </a:r>
            <a:endParaRPr lang="en-GB" sz="2800" dirty="0"/>
          </a:p>
          <a:p>
            <a:pPr marL="342900" lvl="0" indent="-342900">
              <a:buFont typeface="Arial" panose="020B0604020202020204" pitchFamily="34" charset="0"/>
              <a:buChar char="•"/>
            </a:pPr>
            <a:r>
              <a:rPr lang="en-GB" sz="2800" b="1" dirty="0"/>
              <a:t>What structures and functions of government does Madison propose for helping balance or mitigate “the mischief of faction”?</a:t>
            </a:r>
            <a:endParaRPr lang="en-GB" sz="2800" dirty="0"/>
          </a:p>
          <a:p>
            <a:r>
              <a:rPr lang="en-GB" sz="2800" dirty="0"/>
              <a:t> </a:t>
            </a:r>
          </a:p>
          <a:p>
            <a:pPr marL="342900" lvl="0" indent="-342900">
              <a:buFontTx/>
              <a:buChar char="-"/>
            </a:pPr>
            <a:endParaRPr lang="en-GB" sz="2000" b="1" dirty="0"/>
          </a:p>
          <a:p>
            <a:pPr marL="342900" lvl="0" indent="-342900">
              <a:buFontTx/>
              <a:buChar char="-"/>
            </a:pPr>
            <a:endParaRPr lang="en-GB" sz="2000" b="1" dirty="0"/>
          </a:p>
          <a:p>
            <a:pPr marL="342900" lvl="0" indent="-342900">
              <a:buFontTx/>
              <a:buChar char="-"/>
            </a:pPr>
            <a:endParaRPr lang="en-GB" sz="2000" b="1" dirty="0"/>
          </a:p>
        </p:txBody>
      </p:sp>
    </p:spTree>
    <p:extLst>
      <p:ext uri="{BB962C8B-B14F-4D97-AF65-F5344CB8AC3E}">
        <p14:creationId xmlns:p14="http://schemas.microsoft.com/office/powerpoint/2010/main" val="13324928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577456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800" b="1" u="sng" dirty="0">
              <a:solidFill>
                <a:prstClr val="black"/>
              </a:solidFill>
              <a:effectLst/>
              <a:ea typeface="Calibri" panose="020F0502020204030204" pitchFamily="34" charset="0"/>
              <a:cs typeface="Times New Roman" panose="02020603050405020304" pitchFamily="18" charset="0"/>
            </a:endParaRPr>
          </a:p>
          <a:p>
            <a:pPr algn="just"/>
            <a:r>
              <a:rPr lang="en-GB" sz="3600" dirty="0">
                <a:effectLst/>
                <a:ea typeface="Calibri" panose="020F0502020204030204" pitchFamily="34" charset="0"/>
                <a:cs typeface="Times New Roman" panose="02020603050405020304" pitchFamily="18" charset="0"/>
              </a:rPr>
              <a:t>By a faction, I understand a number of citizens, whether amounting to a majority or a minority, who are united and actuated by some common impulse of passion, or of interest, </a:t>
            </a:r>
            <a:r>
              <a:rPr lang="en-GB" sz="3600" dirty="0" err="1">
                <a:effectLst/>
                <a:ea typeface="Calibri" panose="020F0502020204030204" pitchFamily="34" charset="0"/>
                <a:cs typeface="Times New Roman" panose="02020603050405020304" pitchFamily="18" charset="0"/>
              </a:rPr>
              <a:t>adversed</a:t>
            </a:r>
            <a:r>
              <a:rPr lang="en-GB" sz="3600" dirty="0">
                <a:effectLst/>
                <a:ea typeface="Calibri" panose="020F0502020204030204" pitchFamily="34" charset="0"/>
                <a:cs typeface="Times New Roman" panose="02020603050405020304" pitchFamily="18" charset="0"/>
              </a:rPr>
              <a:t> to the rights of other citizens, or to the permanent and aggregate interests of the community. </a:t>
            </a:r>
          </a:p>
          <a:p>
            <a:pPr algn="just"/>
            <a:r>
              <a:rPr lang="en-GB" sz="2800" dirty="0">
                <a:effectLst/>
                <a:ea typeface="Calibri" panose="020F0502020204030204" pitchFamily="34" charset="0"/>
                <a:cs typeface="Times New Roman" panose="02020603050405020304" pitchFamily="18" charset="0"/>
              </a:rPr>
              <a:t>	</a:t>
            </a:r>
            <a:endParaRPr lang="en-GB" sz="2000" b="1" dirty="0"/>
          </a:p>
        </p:txBody>
      </p:sp>
    </p:spTree>
    <p:extLst>
      <p:ext uri="{BB962C8B-B14F-4D97-AF65-F5344CB8AC3E}">
        <p14:creationId xmlns:p14="http://schemas.microsoft.com/office/powerpoint/2010/main" val="39291926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69789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800" dirty="0">
                <a:effectLst/>
                <a:ea typeface="Calibri" panose="020F0502020204030204" pitchFamily="34" charset="0"/>
                <a:cs typeface="Times New Roman" panose="02020603050405020304" pitchFamily="18" charset="0"/>
              </a:rPr>
              <a:t>… There are two methods of curing the mischiefs of faction: the one, by removing its causes; the other, by controlling its effects.</a:t>
            </a:r>
          </a:p>
          <a:p>
            <a:pPr algn="just"/>
            <a:r>
              <a:rPr lang="en-GB" sz="2800" dirty="0">
                <a:ea typeface="Calibri" panose="020F0502020204030204" pitchFamily="34" charset="0"/>
                <a:cs typeface="Times New Roman" panose="02020603050405020304" pitchFamily="18" charset="0"/>
              </a:rPr>
              <a:t>	T</a:t>
            </a:r>
            <a:r>
              <a:rPr lang="en-GB" sz="2800" dirty="0">
                <a:effectLst/>
                <a:ea typeface="Calibri" panose="020F0502020204030204" pitchFamily="34" charset="0"/>
                <a:cs typeface="Times New Roman" panose="02020603050405020304" pitchFamily="18" charset="0"/>
              </a:rPr>
              <a:t>here are again two methods of removing the causes of faction: the one, by destroying the liberty which is essential to its existence; the other, by giving to every citizen the same opinions, the same passions, and the same interests.</a:t>
            </a:r>
          </a:p>
          <a:p>
            <a:pPr algn="just"/>
            <a:r>
              <a:rPr lang="en-GB" sz="2800" dirty="0">
                <a:ea typeface="Calibri" panose="020F0502020204030204" pitchFamily="34" charset="0"/>
                <a:cs typeface="Times New Roman" panose="02020603050405020304" pitchFamily="18" charset="0"/>
              </a:rPr>
              <a:t> 	… Th</a:t>
            </a:r>
            <a:r>
              <a:rPr lang="en-GB" sz="2800" dirty="0">
                <a:effectLst/>
                <a:ea typeface="Calibri" panose="020F0502020204030204" pitchFamily="34" charset="0"/>
                <a:cs typeface="Times New Roman" panose="02020603050405020304" pitchFamily="18" charset="0"/>
              </a:rPr>
              <a:t>e first remedy [is] worse than the disease. Liberty is to faction what air is to fire, an aliment without which it instantly expires. </a:t>
            </a:r>
            <a:endParaRPr lang="en-GB" sz="2000" b="1" dirty="0"/>
          </a:p>
          <a:p>
            <a:pPr marL="342900" lvl="0" indent="-342900">
              <a:buFontTx/>
              <a:buChar char="-"/>
            </a:pPr>
            <a:endParaRPr lang="en-GB" sz="2000" b="1" dirty="0"/>
          </a:p>
          <a:p>
            <a:pPr marL="342900" lvl="0" indent="-342900">
              <a:buFontTx/>
              <a:buChar char="-"/>
            </a:pPr>
            <a:endParaRPr lang="en-GB" sz="2000" b="1" dirty="0"/>
          </a:p>
        </p:txBody>
      </p:sp>
    </p:spTree>
    <p:extLst>
      <p:ext uri="{BB962C8B-B14F-4D97-AF65-F5344CB8AC3E}">
        <p14:creationId xmlns:p14="http://schemas.microsoft.com/office/powerpoint/2010/main" val="8663717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190339"/>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400" dirty="0">
                <a:effectLst/>
                <a:ea typeface="Calibri" panose="020F0502020204030204" pitchFamily="34" charset="0"/>
                <a:cs typeface="Times New Roman" panose="02020603050405020304" pitchFamily="18" charset="0"/>
              </a:rPr>
              <a:t>The latent causes of faction are thus sown in the nature of man; and we see them everywhere brought into different degrees of activity,</a:t>
            </a:r>
          </a:p>
          <a:p>
            <a:pPr algn="just"/>
            <a:r>
              <a:rPr lang="en-GB" sz="2400" dirty="0">
                <a:ea typeface="Calibri" panose="020F0502020204030204" pitchFamily="34" charset="0"/>
                <a:cs typeface="Times New Roman" panose="02020603050405020304" pitchFamily="18" charset="0"/>
              </a:rPr>
              <a:t>	… </a:t>
            </a:r>
            <a:r>
              <a:rPr lang="en-GB" sz="2400" dirty="0">
                <a:effectLst/>
                <a:ea typeface="Calibri" panose="020F0502020204030204" pitchFamily="34" charset="0"/>
                <a:cs typeface="Times New Roman" panose="02020603050405020304" pitchFamily="18" charset="0"/>
              </a:rPr>
              <a:t>But the most common and durable source of factions has been the </a:t>
            </a:r>
            <a:r>
              <a:rPr lang="en-GB" sz="2400" b="1" dirty="0">
                <a:effectLst/>
                <a:ea typeface="Calibri" panose="020F0502020204030204" pitchFamily="34" charset="0"/>
                <a:cs typeface="Times New Roman" panose="02020603050405020304" pitchFamily="18" charset="0"/>
              </a:rPr>
              <a:t>various and unequal distribution of propert</a:t>
            </a:r>
            <a:r>
              <a:rPr lang="en-GB" sz="2400" dirty="0">
                <a:effectLst/>
                <a:ea typeface="Calibri" panose="020F0502020204030204" pitchFamily="34" charset="0"/>
                <a:cs typeface="Times New Roman" panose="02020603050405020304" pitchFamily="18" charset="0"/>
              </a:rPr>
              <a:t>y. Those who hold and those who are without property have ever formed distinct interests in society. Those who are creditors, and those who are debtors, fall under a like discrimination. A landed interest, a manufacturing interest, a mercantile interest, a moneyed interest … </a:t>
            </a:r>
            <a:r>
              <a:rPr lang="en-GB" sz="2400" b="1" dirty="0">
                <a:effectLst/>
                <a:ea typeface="Calibri" panose="020F0502020204030204" pitchFamily="34" charset="0"/>
                <a:cs typeface="Times New Roman" panose="02020603050405020304" pitchFamily="18" charset="0"/>
              </a:rPr>
              <a:t>grow up of necessity in civilized nations, and divide them into different classes, actuated by different sentiments and views</a:t>
            </a:r>
            <a:r>
              <a:rPr lang="en-GB" sz="2400" dirty="0">
                <a:effectLst/>
                <a:ea typeface="Calibri" panose="020F0502020204030204" pitchFamily="34" charset="0"/>
                <a:cs typeface="Times New Roman" panose="02020603050405020304" pitchFamily="18" charset="0"/>
              </a:rPr>
              <a:t>. The </a:t>
            </a:r>
            <a:r>
              <a:rPr lang="en-GB" sz="2400" b="1" dirty="0">
                <a:effectLst/>
                <a:ea typeface="Calibri" panose="020F0502020204030204" pitchFamily="34" charset="0"/>
                <a:cs typeface="Times New Roman" panose="02020603050405020304" pitchFamily="18" charset="0"/>
              </a:rPr>
              <a:t>regulation of these various and interfering interests forms the principal task of modern legislatio</a:t>
            </a:r>
            <a:r>
              <a:rPr lang="en-GB" sz="2400" dirty="0">
                <a:effectLst/>
                <a:ea typeface="Calibri" panose="020F0502020204030204" pitchFamily="34" charset="0"/>
                <a:cs typeface="Times New Roman" panose="02020603050405020304" pitchFamily="18" charset="0"/>
              </a:rPr>
              <a:t>n, and involves the spirit of party and faction in the necessary and ordinary operations of the government.</a:t>
            </a:r>
            <a:endParaRPr lang="en-GB" sz="2400" b="1" dirty="0"/>
          </a:p>
          <a:p>
            <a:pPr marL="342900" lvl="0" indent="-342900">
              <a:buFontTx/>
              <a:buChar char="-"/>
            </a:pPr>
            <a:endParaRPr lang="en-GB" sz="2000" b="1" dirty="0"/>
          </a:p>
        </p:txBody>
      </p:sp>
    </p:spTree>
    <p:extLst>
      <p:ext uri="{BB962C8B-B14F-4D97-AF65-F5344CB8AC3E}">
        <p14:creationId xmlns:p14="http://schemas.microsoft.com/office/powerpoint/2010/main" val="11080930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380479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3200" dirty="0">
                <a:effectLst/>
                <a:ea typeface="Calibri" panose="020F0502020204030204" pitchFamily="34" charset="0"/>
                <a:cs typeface="Times New Roman" panose="02020603050405020304" pitchFamily="18" charset="0"/>
              </a:rPr>
              <a:t>It is in vain to say that enlightened statesmen will be able to adjust these clashing interests, and render them all subservient to the public good. </a:t>
            </a:r>
            <a:r>
              <a:rPr lang="en-GB" sz="3200" b="1" dirty="0">
                <a:effectLst/>
                <a:ea typeface="Calibri" panose="020F0502020204030204" pitchFamily="34" charset="0"/>
                <a:cs typeface="Times New Roman" panose="02020603050405020304" pitchFamily="18" charset="0"/>
              </a:rPr>
              <a:t>Enlightened statesmen will not always be at the helm</a:t>
            </a:r>
            <a:r>
              <a:rPr lang="en-GB" sz="3200" dirty="0">
                <a:effectLst/>
                <a:ea typeface="Calibri" panose="020F0502020204030204" pitchFamily="34" charset="0"/>
                <a:cs typeface="Times New Roman" panose="02020603050405020304" pitchFamily="18" charset="0"/>
              </a:rPr>
              <a:t>. </a:t>
            </a:r>
            <a:endParaRPr lang="en-GB" sz="2800" b="1" dirty="0"/>
          </a:p>
        </p:txBody>
      </p:sp>
    </p:spTree>
    <p:extLst>
      <p:ext uri="{BB962C8B-B14F-4D97-AF65-F5344CB8AC3E}">
        <p14:creationId xmlns:p14="http://schemas.microsoft.com/office/powerpoint/2010/main" val="29746135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5774567"/>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2400" dirty="0">
                <a:effectLst/>
                <a:ea typeface="Calibri" panose="020F0502020204030204" pitchFamily="34" charset="0"/>
                <a:cs typeface="Times New Roman" panose="02020603050405020304" pitchFamily="18" charset="0"/>
              </a:rPr>
              <a:t>If a faction consists of less than a majority, relief is supplied by the republican principle, which enables the majority to defeat its sinister views by regular vote. It may clog the administration, it may convulse the society; but it will be unable to execute and mask its violence under the forms of the Constitution. When a majority is included in a faction, the form of popular government, on the other hand, enables it to sacrifice to its ruling passion or interest both the public good and the rights of other citizens. To secure the public good and private rights against the danger of such a faction, and at the same time to preserve the spirit and the form of popular government, is then the great object to which our inquiries are directed.</a:t>
            </a:r>
            <a:endParaRPr lang="en-GB" sz="2400" b="1" dirty="0"/>
          </a:p>
        </p:txBody>
      </p:sp>
    </p:spTree>
    <p:extLst>
      <p:ext uri="{BB962C8B-B14F-4D97-AF65-F5344CB8AC3E}">
        <p14:creationId xmlns:p14="http://schemas.microsoft.com/office/powerpoint/2010/main" val="31061065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574786"/>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endParaRPr lang="en-GB" sz="2000" b="1" u="sng" dirty="0">
              <a:solidFill>
                <a:prstClr val="black"/>
              </a:solidFill>
              <a:ea typeface="Calibri" panose="020F0502020204030204" pitchFamily="34" charset="0"/>
              <a:cs typeface="Times New Roman" panose="02020603050405020304" pitchFamily="18" charset="0"/>
            </a:endParaRPr>
          </a:p>
          <a:p>
            <a:pPr algn="just"/>
            <a:r>
              <a:rPr lang="en-GB" sz="3200" dirty="0"/>
              <a:t>A pure democracy, by which I mean a society consisting of a small number of citizens, who assemble and administer the government in person, can admit of no cure for the mischiefs of faction … such democracies have ever been spectacles of turbulence and contention; have ever been found incompatible with personal security or the rights of property; and have in general been as short in their lives as they have been violent in their deaths.</a:t>
            </a:r>
          </a:p>
        </p:txBody>
      </p:sp>
    </p:spTree>
    <p:extLst>
      <p:ext uri="{BB962C8B-B14F-4D97-AF65-F5344CB8AC3E}">
        <p14:creationId xmlns:p14="http://schemas.microsoft.com/office/powerpoint/2010/main" val="19958915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759452"/>
          </a:xfrm>
          <a:prstGeom prst="rect">
            <a:avLst/>
          </a:prstGeom>
        </p:spPr>
        <p:txBody>
          <a:bodyPr wrap="square" lIns="540000" tIns="360000" rIns="540000" bIns="360000">
            <a:spAutoFit/>
          </a:bodyPr>
          <a:lstStyle/>
          <a:p>
            <a:r>
              <a:rPr lang="en-GB" sz="2000" b="1" i="1" u="sng" dirty="0">
                <a:solidFill>
                  <a:prstClr val="black"/>
                </a:solidFill>
              </a:rPr>
              <a:t>The Federalist</a:t>
            </a:r>
            <a:r>
              <a:rPr lang="en-GB" sz="2000" b="1" u="sng" dirty="0">
                <a:solidFill>
                  <a:prstClr val="black"/>
                </a:solidFill>
              </a:rPr>
              <a:t> No. 10: Madison on Factions</a:t>
            </a:r>
          </a:p>
          <a:p>
            <a:endParaRPr lang="en-GB" sz="2000" b="1" u="sng" dirty="0">
              <a:solidFill>
                <a:prstClr val="black"/>
              </a:solidFill>
              <a:effectLst/>
              <a:ea typeface="Calibri" panose="020F0502020204030204" pitchFamily="34" charset="0"/>
              <a:cs typeface="Times New Roman" panose="02020603050405020304" pitchFamily="18" charset="0"/>
            </a:endParaRPr>
          </a:p>
          <a:p>
            <a:pPr algn="just"/>
            <a:r>
              <a:rPr lang="en-GB" sz="3200" dirty="0"/>
              <a:t>A republic, by which I mean a government in which the scheme of representation takes place, opens a different prospect, promises the cure for which we are seeking. </a:t>
            </a:r>
          </a:p>
          <a:p>
            <a:pPr algn="just"/>
            <a:r>
              <a:rPr lang="en-GB" sz="3200" dirty="0"/>
              <a:t>	… The two great points of difference between a democracy and a republic are: first, </a:t>
            </a:r>
            <a:r>
              <a:rPr lang="en-GB" sz="3200" b="1" dirty="0"/>
              <a:t>the delegation of the government, in the latter, to a small number of citizens elected by the rest; secondly, the greater number of citizens, and greater sphere of country, over which the latter may be extended</a:t>
            </a:r>
            <a:r>
              <a:rPr lang="en-GB" sz="3200" dirty="0"/>
              <a:t>.</a:t>
            </a:r>
          </a:p>
        </p:txBody>
      </p:sp>
    </p:spTree>
    <p:extLst>
      <p:ext uri="{BB962C8B-B14F-4D97-AF65-F5344CB8AC3E}">
        <p14:creationId xmlns:p14="http://schemas.microsoft.com/office/powerpoint/2010/main" val="809327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1958138"/>
          </a:xfrm>
          <a:prstGeom prst="rect">
            <a:avLst/>
          </a:prstGeom>
        </p:spPr>
        <p:txBody>
          <a:bodyPr wrap="square" lIns="540000" tIns="360000" rIns="540000" bIns="360000">
            <a:spAutoFit/>
          </a:bodyPr>
          <a:lstStyle/>
          <a:p>
            <a:r>
              <a:rPr lang="en-GB" sz="2000" b="1" u="sng" dirty="0">
                <a:solidFill>
                  <a:prstClr val="black"/>
                </a:solidFill>
              </a:rPr>
              <a:t>1. Debating the Early Republic: Balance of powers</a:t>
            </a:r>
          </a:p>
          <a:p>
            <a:endParaRPr lang="en-GB" sz="2000" b="1" u="sng" dirty="0">
              <a:solidFill>
                <a:prstClr val="black"/>
              </a:solidFill>
            </a:endParaRPr>
          </a:p>
          <a:p>
            <a:endParaRPr lang="en-GB" sz="2000" b="1" dirty="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192" t="13104" r="5505" b="9886"/>
          <a:stretch/>
        </p:blipFill>
        <p:spPr bwMode="auto">
          <a:xfrm>
            <a:off x="1243076" y="999380"/>
            <a:ext cx="6657847" cy="5232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0473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697897"/>
          </a:xfrm>
          <a:prstGeom prst="rect">
            <a:avLst/>
          </a:prstGeom>
        </p:spPr>
        <p:txBody>
          <a:bodyPr wrap="square" lIns="540000" tIns="360000" rIns="540000" bIns="360000">
            <a:spAutoFit/>
          </a:bodyPr>
          <a:lstStyle/>
          <a:p>
            <a:r>
              <a:rPr lang="en-GB" sz="2400" b="1" u="sng" dirty="0">
                <a:solidFill>
                  <a:prstClr val="black"/>
                </a:solidFill>
              </a:rPr>
              <a:t>Structure of US Government</a:t>
            </a:r>
          </a:p>
          <a:p>
            <a:endParaRPr lang="en-GB" sz="2400" b="1" u="sng" dirty="0">
              <a:solidFill>
                <a:prstClr val="black"/>
              </a:solidFill>
            </a:endParaRPr>
          </a:p>
          <a:p>
            <a:pPr algn="just"/>
            <a:r>
              <a:rPr lang="en-GB" sz="2000" b="1" dirty="0">
                <a:solidFill>
                  <a:prstClr val="black"/>
                </a:solidFill>
              </a:rPr>
              <a:t>“We the People </a:t>
            </a:r>
            <a:r>
              <a:rPr lang="en-GB" sz="2000" dirty="0">
                <a:solidFill>
                  <a:prstClr val="black"/>
                </a:solidFill>
              </a:rPr>
              <a:t>of the United States, in Order to form a more perfect Union, establish </a:t>
            </a:r>
            <a:r>
              <a:rPr lang="en-GB" sz="2000" b="1" dirty="0">
                <a:solidFill>
                  <a:prstClr val="black"/>
                </a:solidFill>
              </a:rPr>
              <a:t>Justice</a:t>
            </a:r>
            <a:r>
              <a:rPr lang="en-GB" sz="2000" dirty="0">
                <a:solidFill>
                  <a:prstClr val="black"/>
                </a:solidFill>
              </a:rPr>
              <a:t>, insure </a:t>
            </a:r>
            <a:r>
              <a:rPr lang="en-GB" sz="2000" b="1" dirty="0">
                <a:solidFill>
                  <a:prstClr val="black"/>
                </a:solidFill>
              </a:rPr>
              <a:t>domestic Tranquility</a:t>
            </a:r>
            <a:r>
              <a:rPr lang="en-GB" sz="2000" dirty="0">
                <a:solidFill>
                  <a:prstClr val="black"/>
                </a:solidFill>
              </a:rPr>
              <a:t>, provide for the </a:t>
            </a:r>
            <a:r>
              <a:rPr lang="en-GB" sz="2000" b="1" dirty="0">
                <a:solidFill>
                  <a:prstClr val="black"/>
                </a:solidFill>
              </a:rPr>
              <a:t>common defence</a:t>
            </a:r>
            <a:r>
              <a:rPr lang="en-GB" sz="2000" dirty="0">
                <a:solidFill>
                  <a:prstClr val="black"/>
                </a:solidFill>
              </a:rPr>
              <a:t>, promote the </a:t>
            </a:r>
            <a:r>
              <a:rPr lang="en-GB" sz="2000" b="1" dirty="0">
                <a:solidFill>
                  <a:prstClr val="black"/>
                </a:solidFill>
              </a:rPr>
              <a:t>general Welfare</a:t>
            </a:r>
            <a:r>
              <a:rPr lang="en-GB" sz="2000" dirty="0">
                <a:solidFill>
                  <a:prstClr val="black"/>
                </a:solidFill>
              </a:rPr>
              <a:t>, and secure the </a:t>
            </a:r>
            <a:r>
              <a:rPr lang="en-GB" sz="2000" b="1" dirty="0">
                <a:solidFill>
                  <a:prstClr val="black"/>
                </a:solidFill>
              </a:rPr>
              <a:t>Blessings of Liberty </a:t>
            </a:r>
            <a:r>
              <a:rPr lang="en-GB" sz="2000" dirty="0">
                <a:solidFill>
                  <a:prstClr val="black"/>
                </a:solidFill>
              </a:rPr>
              <a:t>to ourselves and our Posterity, do ordain and establish this Constitution for the United States of America …”</a:t>
            </a:r>
          </a:p>
          <a:p>
            <a:endParaRPr lang="en-GB" sz="2400" b="1" dirty="0">
              <a:solidFill>
                <a:prstClr val="black"/>
              </a:solidFill>
            </a:endParaRPr>
          </a:p>
          <a:p>
            <a:r>
              <a:rPr lang="en-GB" sz="2400" b="1" dirty="0">
                <a:solidFill>
                  <a:prstClr val="black"/>
                </a:solidFill>
              </a:rPr>
              <a:t>Article I. Legislative Branch – </a:t>
            </a:r>
            <a:r>
              <a:rPr lang="en-GB" sz="2400" dirty="0">
                <a:solidFill>
                  <a:prstClr val="black"/>
                </a:solidFill>
              </a:rPr>
              <a:t>powers of Senate and House of Representatives (Congress)</a:t>
            </a:r>
          </a:p>
          <a:p>
            <a:r>
              <a:rPr lang="en-GB" sz="2400" i="1" dirty="0">
                <a:solidFill>
                  <a:prstClr val="black"/>
                </a:solidFill>
              </a:rPr>
              <a:t>	House of Representatives </a:t>
            </a:r>
            <a:r>
              <a:rPr lang="en-GB" sz="2400" dirty="0">
                <a:solidFill>
                  <a:prstClr val="black"/>
                </a:solidFill>
              </a:rPr>
              <a:t>composed of representatives from each state in proportion to their population</a:t>
            </a:r>
          </a:p>
          <a:p>
            <a:r>
              <a:rPr lang="en-GB" sz="2400" dirty="0">
                <a:solidFill>
                  <a:prstClr val="black"/>
                </a:solidFill>
              </a:rPr>
              <a:t>	</a:t>
            </a:r>
            <a:r>
              <a:rPr lang="en-GB" sz="2400" i="1" dirty="0">
                <a:solidFill>
                  <a:prstClr val="black"/>
                </a:solidFill>
              </a:rPr>
              <a:t>Senate</a:t>
            </a:r>
            <a:r>
              <a:rPr lang="en-GB" sz="2400" dirty="0">
                <a:solidFill>
                  <a:prstClr val="black"/>
                </a:solidFill>
              </a:rPr>
              <a:t> composed of two members per state</a:t>
            </a:r>
          </a:p>
          <a:p>
            <a:r>
              <a:rPr lang="en-GB" sz="2400" b="1" dirty="0">
                <a:solidFill>
                  <a:prstClr val="black"/>
                </a:solidFill>
              </a:rPr>
              <a:t>Article II. Executive Branch </a:t>
            </a:r>
            <a:r>
              <a:rPr lang="en-GB" sz="2400" dirty="0">
                <a:solidFill>
                  <a:prstClr val="black"/>
                </a:solidFill>
              </a:rPr>
              <a:t>– powers of the President and offices of the President</a:t>
            </a:r>
          </a:p>
          <a:p>
            <a:r>
              <a:rPr lang="en-GB" sz="2400" b="1" dirty="0">
                <a:solidFill>
                  <a:prstClr val="black"/>
                </a:solidFill>
              </a:rPr>
              <a:t>Article III. Judicial Branch </a:t>
            </a:r>
            <a:r>
              <a:rPr lang="en-GB" sz="2400" dirty="0">
                <a:solidFill>
                  <a:prstClr val="black"/>
                </a:solidFill>
              </a:rPr>
              <a:t>– powers of the Supreme Court and other Federal courts</a:t>
            </a: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p:txBody>
      </p:sp>
    </p:spTree>
    <p:extLst>
      <p:ext uri="{BB962C8B-B14F-4D97-AF65-F5344CB8AC3E}">
        <p14:creationId xmlns:p14="http://schemas.microsoft.com/office/powerpoint/2010/main" val="13478982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7128784"/>
          </a:xfrm>
          <a:prstGeom prst="rect">
            <a:avLst/>
          </a:prstGeom>
        </p:spPr>
        <p:txBody>
          <a:bodyPr wrap="square" lIns="540000" tIns="360000" rIns="540000" bIns="360000">
            <a:spAutoFit/>
          </a:bodyPr>
          <a:lstStyle/>
          <a:p>
            <a:r>
              <a:rPr lang="en-GB" sz="2000" b="1" u="sng" dirty="0">
                <a:solidFill>
                  <a:prstClr val="black"/>
                </a:solidFill>
              </a:rPr>
              <a:t>Bill of Rights</a:t>
            </a:r>
          </a:p>
          <a:p>
            <a:endParaRPr lang="en-GB" sz="2000" b="1" u="sng" dirty="0">
              <a:solidFill>
                <a:prstClr val="black"/>
              </a:solidFill>
            </a:endParaRPr>
          </a:p>
          <a:p>
            <a:r>
              <a:rPr lang="en-GB" sz="2400" b="1" dirty="0"/>
              <a:t>Amendment I</a:t>
            </a:r>
          </a:p>
          <a:p>
            <a:r>
              <a:rPr lang="en-GB" sz="2400" dirty="0"/>
              <a:t>Rights pertaining to freedom of religion, speech, the press; the right to assemble and to petition the Government</a:t>
            </a:r>
          </a:p>
          <a:p>
            <a:r>
              <a:rPr lang="en-GB" sz="2400" b="1" dirty="0"/>
              <a:t>Amendment II</a:t>
            </a:r>
          </a:p>
          <a:p>
            <a:r>
              <a:rPr lang="en-GB" sz="2400" b="1" dirty="0"/>
              <a:t>“</a:t>
            </a:r>
            <a:r>
              <a:rPr lang="en-GB" sz="2400" dirty="0"/>
              <a:t>A well regulated Militia, being necessary to the security of a free State, the right of the people to keep and bear Arms, shall not be infringed.”</a:t>
            </a:r>
          </a:p>
          <a:p>
            <a:r>
              <a:rPr lang="en-GB" sz="2400" b="1" dirty="0"/>
              <a:t>Amendment III</a:t>
            </a:r>
          </a:p>
          <a:p>
            <a:r>
              <a:rPr lang="en-GB" sz="2400" dirty="0"/>
              <a:t>Quartering of soldiers</a:t>
            </a:r>
          </a:p>
          <a:p>
            <a:r>
              <a:rPr lang="en-GB" sz="2400" b="1" dirty="0"/>
              <a:t>Amendment IV</a:t>
            </a:r>
          </a:p>
          <a:p>
            <a:r>
              <a:rPr lang="en-GB" sz="2400" dirty="0"/>
              <a:t>Protections against searches/seizures without warrants and probable cause</a:t>
            </a:r>
          </a:p>
          <a:p>
            <a:r>
              <a:rPr lang="en-GB" sz="2400" b="1" dirty="0"/>
              <a:t>Amendments V–VIII</a:t>
            </a:r>
          </a:p>
          <a:p>
            <a:r>
              <a:rPr lang="en-GB" sz="2400" dirty="0"/>
              <a:t>Rights pertaining to trials, jury, common law, bail.</a:t>
            </a:r>
          </a:p>
          <a:p>
            <a:endParaRPr lang="en-GB" sz="2000" b="1" dirty="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264922327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F2A3899-B6FC-4B8D-A515-D0FF6AE947F4}">
  <ds:schemaRefs>
    <ds:schemaRef ds:uri="http://schemas.microsoft.com/sharepoint/v3/contenttype/forms"/>
  </ds:schemaRefs>
</ds:datastoreItem>
</file>

<file path=customXml/itemProps2.xml><?xml version="1.0" encoding="utf-8"?>
<ds:datastoreItem xmlns:ds="http://schemas.openxmlformats.org/officeDocument/2006/customXml" ds:itemID="{71A02970-3B71-40B4-A7A4-591A43C872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130CCC-6835-4C66-B16E-753B059BC01A}">
  <ds:schemaRefs>
    <ds:schemaRef ds:uri="18e00798-69c8-4d73-a841-5247a1895ee0"/>
    <ds:schemaRef ds:uri="http://purl.org/dc/elements/1.1/"/>
    <ds:schemaRef ds:uri="http://www.w3.org/XML/1998/namespace"/>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53eb33a0-f383-4069-9f53-0e79fd56955c"/>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1996</TotalTime>
  <Words>5315</Words>
  <Application>Microsoft Office PowerPoint</Application>
  <PresentationFormat>On-screen Show (4:3)</PresentationFormat>
  <Paragraphs>446</Paragraphs>
  <Slides>53</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-apple-system</vt:lpstr>
      <vt:lpstr>Arial</vt:lpstr>
      <vt:lpstr>Calibri</vt:lpstr>
      <vt:lpstr>Wingdings 2</vt:lpstr>
      <vt:lpstr>1_Office Theme</vt:lpstr>
      <vt:lpstr>PowerPoint Presentation</vt:lpstr>
      <vt:lpstr>PowerPoint Presentation</vt:lpstr>
      <vt:lpstr>PowerPoint Presentation</vt:lpstr>
      <vt:lpstr>Edits from Jefferson’s Earlier Drafts</vt:lpstr>
      <vt:lpstr>Oblique Reference to Slavery</vt:lpstr>
      <vt:lpstr>PURSUIT OF HAPPINESS</vt:lpstr>
      <vt:lpstr>Pursuit of Happiness</vt:lpstr>
      <vt:lpstr> Jefferson note on the Doctrine of Epicurus (c. 1799) </vt:lpstr>
      <vt:lpstr>Thomas Jefferson (1743–1826)</vt:lpstr>
      <vt:lpstr>Scottish Enlightenment and American Revolution</vt:lpstr>
      <vt:lpstr>PowerPoint Presentation</vt:lpstr>
      <vt:lpstr>PowerPoint Presentation</vt:lpstr>
      <vt:lpstr>PowerPoint Presentation</vt:lpstr>
      <vt:lpstr>French Revolution (1789–1799)</vt:lpstr>
      <vt:lpstr>Bastille key – presented to Washington by Lafayette</vt:lpstr>
      <vt:lpstr>PowerPoint Presentation</vt:lpstr>
      <vt:lpstr>PowerPoint Presentation</vt:lpstr>
      <vt:lpstr>PowerPoint Presentation</vt:lpstr>
      <vt:lpstr>Declaration of Independence on the States (PLURAL)</vt:lpstr>
      <vt:lpstr>PowerPoint Presentation</vt:lpstr>
      <vt:lpstr>Critiques of the Articles of Confederation</vt:lpstr>
      <vt:lpstr>PowerPoint Presentation</vt:lpstr>
      <vt:lpstr>Meanwhile … </vt:lpstr>
      <vt:lpstr>PowerPoint Presentation</vt:lpstr>
      <vt:lpstr>PowerPoint Presentation</vt:lpstr>
      <vt:lpstr>PowerPoint Presentation</vt:lpstr>
      <vt:lpstr>Critiques of the Articles of Confederation</vt:lpstr>
      <vt:lpstr>PowerPoint Presentation</vt:lpstr>
      <vt:lpstr>Critiques of the Articles of Confederation</vt:lpstr>
      <vt:lpstr>Constitutional Convention </vt:lpstr>
      <vt:lpstr>The Federalist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95</cp:revision>
  <cp:lastPrinted>2021-03-03T15:47:04Z</cp:lastPrinted>
  <dcterms:created xsi:type="dcterms:W3CDTF">2016-01-31T21:38:09Z</dcterms:created>
  <dcterms:modified xsi:type="dcterms:W3CDTF">2022-01-21T09:26:15Z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