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092210-BFAE-D940-8D32-0E9EC3C44C92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CA3D22-5032-5847-AC12-7A3BE72A66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846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presentation as an HR proposal for the HealthConnect UK scenario. Replace the name and student ID placeholders before submission.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brief identifies recruitment difficulty, turnover, wellbeing and burnout, digital skills shortages, engagement, team coordination and leadership gaps. These make HR strategy relevant to service delivery.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Combine service plans with workforce data. A skills inventory can identify people who could be trained or redeployed. Review assumptions with clinical and technology leaders each quarter.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No single channel is enough. Track source-of-hire quality, cost, time-to-fill, diversity and six-month retention. Do not rely only on informal referrals.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For a digital analyst, use a realistic anonymised data task. For a remote clinician, use a structured scenario. Score candidates against the same documented rubric and offer reasonable adjustments.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Start with a needs analysis rather than sending everyone on a course. Evaluate changes in work performance, not just course completion.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Annual appraisal alone can be too slow for a changing digital service. Use regular conversations and balanced measures; train managers in feedback, bias awareness and documentation.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Fair pay is necessary but not sufficient. Investigate working conditions rather than treating wellbeing as only an individual resilience issue. Use stay interviews and exit data to identify preventable turnover.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Leadership style should fit the task. In safety-critical decisions, accountability and escalation must be clear. For improvement work, employees should be encouraged to challenge assumptions and contribute.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Agree baselines and numerical targets with the Board rather than inventing unsupported targets. Review people indicators alongside service quality and safety.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the combined approach: planning, fair selection, targeted development, continuous performance conversations and sustainable working conditions. Results should be measured and the plan adjusted.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Check the exact editions, availability and access dates against the university library before submission. The brief requires at least eight academic sources, CIPD reports or relevant HRM literature.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A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869680" y="0"/>
            <a:ext cx="3322015" cy="685800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9509760" y="1143000"/>
            <a:ext cx="1828800" cy="18288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058400" y="3291840"/>
            <a:ext cx="1325880" cy="1325880"/>
          </a:xfrm>
          <a:prstGeom prst="ellipse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9189720" y="4937760"/>
            <a:ext cx="731520" cy="731520"/>
          </a:xfrm>
          <a:prstGeom prst="ellipse">
            <a:avLst/>
          </a:prstGeom>
          <a:solidFill>
            <a:srgbClr val="DEF4F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685800"/>
            <a:ext cx="7406640" cy="32004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300" b="1">
                <a:solidFill>
                  <a:srgbClr val="92E0DD"/>
                </a:solidFill>
                <a:latin typeface="Arial"/>
              </a:defRPr>
            </a:pPr>
            <a:r>
              <a:rPr>
                <a:latin typeface="Arial"/>
              </a:rPr>
              <a:t>HR CONSULTANT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240" y="1371600"/>
            <a:ext cx="7498079" cy="1325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34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Building a skilled,</a:t>
            </a:r>
            <a:br/>
            <a:r>
              <a:rPr>
                <a:latin typeface="Arial"/>
              </a:rPr>
              <a:t>engaged workforce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3063240"/>
            <a:ext cx="73152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4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HealthConnect UK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2960" y="3794760"/>
            <a:ext cx="7406640" cy="1051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0">
                <a:solidFill>
                  <a:srgbClr val="E6EFF4"/>
                </a:solidFill>
                <a:latin typeface="Arial"/>
              </a:defRPr>
            </a:pPr>
            <a:r>
              <a:rPr>
                <a:latin typeface="Arial"/>
              </a:rPr>
              <a:t>Module: LCLM5002 – Developing and Managing Individuals and Teams</a:t>
            </a:r>
            <a:br/>
            <a:r>
              <a:rPr>
                <a:latin typeface="Arial"/>
              </a:rPr>
              <a:t>Component 1 – Individual Presentation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2960" y="5303520"/>
            <a:ext cx="7589520" cy="7315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200" b="0">
                <a:solidFill>
                  <a:srgbClr val="E6EFF4"/>
                </a:solidFill>
                <a:latin typeface="Arial"/>
              </a:defRPr>
            </a:pPr>
            <a:r>
              <a:rPr>
                <a:latin typeface="Arial"/>
              </a:rPr>
              <a:t>Student: Muhammed Hamza Mahee</a:t>
            </a:r>
            <a:br/>
            <a:r>
              <a:rPr>
                <a:latin typeface="Arial"/>
              </a:rPr>
              <a:t>Student ID: 2514842 | Lecturer: Amer Kareem / Samson Oladejo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7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1. HealthConnect UK: the people challenge</a:t>
            </a:r>
          </a:p>
        </p:txBody>
      </p:sp>
      <p:sp>
        <p:nvSpPr>
          <p:cNvPr id="3" name="Rectangle 2"/>
          <p:cNvSpPr/>
          <p:nvPr/>
        </p:nvSpPr>
        <p:spPr>
          <a:xfrm>
            <a:off x="621792" y="932688"/>
            <a:ext cx="777240" cy="54864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6510528"/>
            <a:ext cx="10058400" cy="182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9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LCLM5002 | Developing and Managing Individuals and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92240"/>
            <a:ext cx="548640" cy="2011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r">
              <a:defRPr sz="10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02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188720"/>
            <a:ext cx="10789920" cy="5943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9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A growing digital healthcare provider relies on clinical expertise and dependable technology.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965960"/>
            <a:ext cx="347472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5800" y="1965960"/>
            <a:ext cx="73152" cy="228600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68680" y="2103120"/>
            <a:ext cx="3154679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Workforce pressures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8680" y="2532888"/>
            <a:ext cx="3154679" cy="16276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• Hard-to-fill clinical and technology roles</a:t>
            </a:r>
            <a:br/>
            <a:r>
              <a:rPr>
                <a:latin typeface="Arial"/>
              </a:rPr>
              <a:t>• Rising turnover and burnout</a:t>
            </a:r>
            <a:br/>
            <a:r>
              <a:rPr>
                <a:latin typeface="Arial"/>
              </a:rPr>
              <a:t>• Digital skills shortages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70832" y="1965960"/>
            <a:ext cx="347472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370832" y="1965960"/>
            <a:ext cx="73152" cy="2286000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53712" y="2103120"/>
            <a:ext cx="3154679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Operational risks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53712" y="2532888"/>
            <a:ext cx="3154679" cy="16276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• Slower service expansion</a:t>
            </a:r>
            <a:br/>
            <a:r>
              <a:rPr>
                <a:latin typeface="Arial"/>
              </a:rPr>
              <a:t>• Loss of knowledge and continuity</a:t>
            </a:r>
            <a:br/>
            <a:r>
              <a:rPr>
                <a:latin typeface="Arial"/>
              </a:rPr>
              <a:t>• Strain across multidisciplinary teams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965960"/>
            <a:ext cx="347472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046720" y="1965960"/>
            <a:ext cx="73152" cy="228600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29600" y="2103120"/>
            <a:ext cx="3154679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Strategic role of HR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0" y="2532888"/>
            <a:ext cx="3154679" cy="16276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• Match people supply to demand</a:t>
            </a:r>
            <a:br/>
            <a:r>
              <a:rPr>
                <a:latin typeface="Arial"/>
              </a:rPr>
              <a:t>• Improve capability and engagement</a:t>
            </a:r>
            <a:br/>
            <a:r>
              <a:rPr>
                <a:latin typeface="Arial"/>
              </a:rPr>
              <a:t>• Support safe, consistent services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4754880"/>
            <a:ext cx="10698480" cy="8229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700" b="1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Key argument: HR should be a strategic partner because workforce capability influences service quality, innovation and sustainable growth.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7240" y="5715000"/>
            <a:ext cx="10698480" cy="2743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Source: Armstrong and Taylor (2023). Challenges are taken from the assessment scenario.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7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2. Workforce planning: anticipate demand</a:t>
            </a:r>
          </a:p>
        </p:txBody>
      </p:sp>
      <p:sp>
        <p:nvSpPr>
          <p:cNvPr id="3" name="Rectangle 2"/>
          <p:cNvSpPr/>
          <p:nvPr/>
        </p:nvSpPr>
        <p:spPr>
          <a:xfrm>
            <a:off x="621792" y="932688"/>
            <a:ext cx="777240" cy="54864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6510528"/>
            <a:ext cx="10058400" cy="182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9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LCLM5002 | Developing and Managing Individuals and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92240"/>
            <a:ext cx="548640" cy="2011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r">
              <a:defRPr sz="10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03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207008"/>
            <a:ext cx="10515600" cy="4114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9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Use a rolling 12-month plan, reviewed quarterly.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874519"/>
            <a:ext cx="260604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5800" y="1874519"/>
            <a:ext cx="73152" cy="233172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68680" y="2011679"/>
            <a:ext cx="228600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1. Forecast demand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8680" y="2441448"/>
            <a:ext cx="2286000" cy="1673351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Use growth plans, patient volumes, service coverage and planned digital products.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3566160" y="1874519"/>
            <a:ext cx="260604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3566160" y="1874519"/>
            <a:ext cx="73152" cy="2331720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3749039" y="2011679"/>
            <a:ext cx="228600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2. Audit supply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749039" y="2441448"/>
            <a:ext cx="2286000" cy="1673351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Review headcount, turnover, absence, skills, location and succession risks.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46520" y="1874519"/>
            <a:ext cx="260604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446520" y="1874519"/>
            <a:ext cx="73152" cy="233172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629400" y="2011679"/>
            <a:ext cx="228600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3. Identify gaps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629400" y="2441448"/>
            <a:ext cx="2286000" cy="1673351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Compare required roles and competencies with current capacity.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326880" y="1874519"/>
            <a:ext cx="260604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9326880" y="1874519"/>
            <a:ext cx="73152" cy="2331720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509759" y="2011679"/>
            <a:ext cx="228600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4. Select responses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509759" y="2441448"/>
            <a:ext cx="2286000" cy="1673351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Recruit, train, redeploy, redesign work or use temporary cover.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77240" y="4709160"/>
            <a:ext cx="10607040" cy="5943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1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Track monthly: vacancy rate • time-to-fill • regretted turnover • skills coverage • overtime/absence • internal promotion.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77240" y="5577840"/>
            <a:ext cx="10607040" cy="4114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1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Critical point: forecasts are estimates; scenario planning is safer than relying on one growth assumption (CIPD, 2024).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7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3. Recruitment: use a blended approach</a:t>
            </a:r>
          </a:p>
        </p:txBody>
      </p:sp>
      <p:sp>
        <p:nvSpPr>
          <p:cNvPr id="3" name="Rectangle 2"/>
          <p:cNvSpPr/>
          <p:nvPr/>
        </p:nvSpPr>
        <p:spPr>
          <a:xfrm>
            <a:off x="621792" y="932688"/>
            <a:ext cx="777240" cy="54864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6510528"/>
            <a:ext cx="10058400" cy="182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9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LCLM5002 | Developing and Managing Individuals and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92240"/>
            <a:ext cx="548640" cy="2011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r">
              <a:defRPr sz="10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04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417320"/>
            <a:ext cx="260604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417320"/>
            <a:ext cx="73152" cy="333756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22959" y="1554480"/>
            <a:ext cx="228600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Internal recruitment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2959" y="1984248"/>
            <a:ext cx="2286000" cy="2679191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Supports progression and retention; preserves knowledge. Risk: smaller candidate pool and a vacancy elsewhere.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520439" y="1417320"/>
            <a:ext cx="260604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3520439" y="1417320"/>
            <a:ext cx="73152" cy="3337560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3703320" y="1554480"/>
            <a:ext cx="228600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External recruitment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703320" y="1984248"/>
            <a:ext cx="2286000" cy="2679191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Brings scarce skills and fresh perspectives. Risk: higher cost, longer onboarding and uncertain fit.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400800" y="1417320"/>
            <a:ext cx="260604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0" y="1417320"/>
            <a:ext cx="73152" cy="333756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583680" y="1554480"/>
            <a:ext cx="228600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Online platforms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83680" y="1984248"/>
            <a:ext cx="2286000" cy="2679191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Broad reach and targeted searches. Risk: high application volumes can burden screening.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9281159" y="1417320"/>
            <a:ext cx="260604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9281159" y="1417320"/>
            <a:ext cx="73152" cy="3337560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464039" y="1554480"/>
            <a:ext cx="228600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Social media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464039" y="1984248"/>
            <a:ext cx="2286000" cy="2679191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Builds employer brand and reaches passive candidates. Risk: visibility does not guarantee job readiness.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49808" y="5074920"/>
            <a:ext cx="10698480" cy="6583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Recommendation: develop internal talent for progression roles; target external and digital campaigns for hard-to-fill clinical, data, cybersecurity and product roles.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49808" y="5806440"/>
            <a:ext cx="10698480" cy="2286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Use accessible adverts, consistent person specifications and structured shortlisting (CIPD, 2024; Breaugh, 2013).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7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4. Selection: a fair, job-related process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621792" y="932688"/>
            <a:ext cx="777240" cy="54864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6510528"/>
            <a:ext cx="10058400" cy="182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9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LCLM5002 | Developing and Managing Individuals and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92240"/>
            <a:ext cx="548640" cy="2011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r">
              <a:defRPr sz="10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05</a:t>
            </a:r>
          </a:p>
        </p:txBody>
      </p:sp>
      <p:sp>
        <p:nvSpPr>
          <p:cNvPr id="6" name="Oval 5"/>
          <p:cNvSpPr/>
          <p:nvPr/>
        </p:nvSpPr>
        <p:spPr>
          <a:xfrm>
            <a:off x="1207007" y="1508760"/>
            <a:ext cx="621792" cy="621792"/>
          </a:xfrm>
          <a:prstGeom prst="ellipse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207007" y="1664208"/>
            <a:ext cx="621792" cy="2560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8640" y="2331720"/>
            <a:ext cx="196596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Define role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8640" y="2761488"/>
            <a:ext cx="1965960" cy="9144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Job analysis and person specification</a:t>
            </a:r>
          </a:p>
        </p:txBody>
      </p:sp>
      <p:sp>
        <p:nvSpPr>
          <p:cNvPr id="10" name="Oval 9"/>
          <p:cNvSpPr/>
          <p:nvPr/>
        </p:nvSpPr>
        <p:spPr>
          <a:xfrm>
            <a:off x="3538728" y="1508760"/>
            <a:ext cx="621792" cy="621792"/>
          </a:xfrm>
          <a:prstGeom prst="ellipse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538728" y="1664208"/>
            <a:ext cx="621792" cy="2560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880360" y="2331720"/>
            <a:ext cx="196596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Shortlist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880360" y="2761488"/>
            <a:ext cx="1965960" cy="9144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Published essential criteria</a:t>
            </a:r>
          </a:p>
        </p:txBody>
      </p:sp>
      <p:sp>
        <p:nvSpPr>
          <p:cNvPr id="14" name="Oval 13"/>
          <p:cNvSpPr/>
          <p:nvPr/>
        </p:nvSpPr>
        <p:spPr>
          <a:xfrm>
            <a:off x="5870447" y="1508760"/>
            <a:ext cx="621792" cy="621792"/>
          </a:xfrm>
          <a:prstGeom prst="ellipse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870447" y="1664208"/>
            <a:ext cx="621792" cy="2560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212079" y="2331720"/>
            <a:ext cx="196596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Assess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212079" y="2761488"/>
            <a:ext cx="1965960" cy="9144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Structured interview and work sample</a:t>
            </a:r>
          </a:p>
        </p:txBody>
      </p:sp>
      <p:sp>
        <p:nvSpPr>
          <p:cNvPr id="18" name="Oval 17"/>
          <p:cNvSpPr/>
          <p:nvPr/>
        </p:nvSpPr>
        <p:spPr>
          <a:xfrm>
            <a:off x="8202168" y="1508760"/>
            <a:ext cx="621792" cy="621792"/>
          </a:xfrm>
          <a:prstGeom prst="ellipse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202168" y="1664208"/>
            <a:ext cx="621792" cy="2560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4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543800" y="2331720"/>
            <a:ext cx="196596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Verify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543800" y="2761488"/>
            <a:ext cx="1965960" cy="9144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Credentials, references and right-to-work checks</a:t>
            </a:r>
          </a:p>
        </p:txBody>
      </p:sp>
      <p:sp>
        <p:nvSpPr>
          <p:cNvPr id="22" name="Oval 21"/>
          <p:cNvSpPr/>
          <p:nvPr/>
        </p:nvSpPr>
        <p:spPr>
          <a:xfrm>
            <a:off x="10533888" y="1508760"/>
            <a:ext cx="621792" cy="621792"/>
          </a:xfrm>
          <a:prstGeom prst="ellipse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533888" y="1664208"/>
            <a:ext cx="621792" cy="2560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5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875519" y="2331720"/>
            <a:ext cx="196596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Onboard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875519" y="2761488"/>
            <a:ext cx="1965960" cy="9144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Clear goals and 30/60/90-day reviews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777240" y="4343400"/>
            <a:ext cx="516636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777240" y="4343400"/>
            <a:ext cx="73152" cy="114300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960120" y="4480560"/>
            <a:ext cx="484632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Digital healthcare analyst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60120" y="4910328"/>
            <a:ext cx="4846320" cy="4846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2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Use an anonymised data-quality task; assess accuracy, privacy awareness and communication.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6217920" y="4343400"/>
            <a:ext cx="516636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ectangle 30"/>
          <p:cNvSpPr/>
          <p:nvPr/>
        </p:nvSpPr>
        <p:spPr>
          <a:xfrm>
            <a:off x="6217920" y="4343400"/>
            <a:ext cx="73152" cy="1143000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6400800" y="4480560"/>
            <a:ext cx="484632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Remote clinician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400800" y="4910328"/>
            <a:ext cx="4846320" cy="4846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2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Use a structured scenario on communication, safeguarding and escalation judgement.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822960" y="5760720"/>
            <a:ext cx="10515600" cy="2286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Apply the same role-related criteria to each candidate and provide reasonable adjustments.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7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5. Learning and development: close skills gaps</a:t>
            </a:r>
          </a:p>
        </p:txBody>
      </p:sp>
      <p:sp>
        <p:nvSpPr>
          <p:cNvPr id="3" name="Rectangle 2"/>
          <p:cNvSpPr/>
          <p:nvPr/>
        </p:nvSpPr>
        <p:spPr>
          <a:xfrm>
            <a:off x="621792" y="932688"/>
            <a:ext cx="777240" cy="54864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6510528"/>
            <a:ext cx="10058400" cy="182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9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LCLM5002 | Developing and Managing Individuals and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92240"/>
            <a:ext cx="548640" cy="2011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r">
              <a:defRPr sz="10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06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207008"/>
            <a:ext cx="10607040" cy="4114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9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Example development plan: digital healthcare analyst.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13232" y="1828800"/>
            <a:ext cx="342900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13232" y="1828800"/>
            <a:ext cx="73152" cy="242316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96112" y="1965960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Diagnose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96112" y="2395728"/>
            <a:ext cx="3108960" cy="176479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Skills matrix, self-assessment and manager review.</a:t>
            </a:r>
            <a:br/>
            <a:br/>
            <a:r>
              <a:rPr>
                <a:latin typeface="Arial"/>
              </a:rPr>
              <a:t>Potential gaps: data quality, privacy-by-design, clinical workflow knowledge and explaining insights.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70832" y="1828800"/>
            <a:ext cx="342900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370832" y="1828800"/>
            <a:ext cx="73152" cy="2423160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53712" y="1965960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Develop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53712" y="2395728"/>
            <a:ext cx="3108960" cy="176479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• Short digital modules</a:t>
            </a:r>
            <a:br/>
            <a:r>
              <a:rPr>
                <a:latin typeface="Arial"/>
              </a:rPr>
              <a:t>• Mentoring from clinical/data leads</a:t>
            </a:r>
            <a:br/>
            <a:r>
              <a:rPr>
                <a:latin typeface="Arial"/>
              </a:rPr>
              <a:t>• Supervised project work</a:t>
            </a:r>
            <a:br/>
            <a:r>
              <a:rPr>
                <a:latin typeface="Arial"/>
              </a:rPr>
              <a:t>• Privacy scenario practice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28431" y="1828800"/>
            <a:ext cx="342900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028431" y="1828800"/>
            <a:ext cx="73152" cy="242316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11311" y="1965960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Evaluate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11311" y="2395728"/>
            <a:ext cx="3108960" cy="176479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At 30/60/90 days assess:</a:t>
            </a:r>
            <a:br/>
            <a:r>
              <a:rPr>
                <a:latin typeface="Arial"/>
              </a:rPr>
              <a:t>• Skills demonstration</a:t>
            </a:r>
            <a:br/>
            <a:r>
              <a:rPr>
                <a:latin typeface="Arial"/>
              </a:rPr>
              <a:t>• Error/rework rates</a:t>
            </a:r>
            <a:br/>
            <a:r>
              <a:rPr>
                <a:latin typeface="Arial"/>
              </a:rPr>
              <a:t>• Stakeholder feedback</a:t>
            </a:r>
            <a:br/>
            <a:r>
              <a:rPr>
                <a:latin typeface="Arial"/>
              </a:rPr>
              <a:t>• Application in live work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4709160"/>
            <a:ext cx="10607040" cy="6858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1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Blend formal learning, coaching and practice. The 70:20:10 model is a planning heuristic, not a universal scientific rule.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7240" y="5623560"/>
            <a:ext cx="10607040" cy="32004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1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Training transfer depends on practice, feedback and manager support (Salas et al., 2012).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7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6. Performance management: continuous feedback</a:t>
            </a:r>
          </a:p>
        </p:txBody>
      </p:sp>
      <p:sp>
        <p:nvSpPr>
          <p:cNvPr id="3" name="Rectangle 2"/>
          <p:cNvSpPr/>
          <p:nvPr/>
        </p:nvSpPr>
        <p:spPr>
          <a:xfrm>
            <a:off x="621792" y="932688"/>
            <a:ext cx="777240" cy="54864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6510528"/>
            <a:ext cx="10058400" cy="182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9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LCLM5002 | Developing and Managing Individuals and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92240"/>
            <a:ext cx="548640" cy="2011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r">
              <a:defRPr sz="10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07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13232" y="1371600"/>
            <a:ext cx="342900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13232" y="1371600"/>
            <a:ext cx="73152" cy="196596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96112" y="1508760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Set outcomes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6112" y="1938528"/>
            <a:ext cx="3108960" cy="130759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Agree role-specific goals linked to safety, quality, responsiveness and teamwork.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70832" y="1371600"/>
            <a:ext cx="342900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70832" y="1371600"/>
            <a:ext cx="73152" cy="1965960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53712" y="1508760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Coach frequently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53712" y="1938528"/>
            <a:ext cx="3108960" cy="130759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Monthly one-to-ones, feedback and quarterly development conversations.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28431" y="1371600"/>
            <a:ext cx="342900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28431" y="1371600"/>
            <a:ext cx="73152" cy="196596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11311" y="1508760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Review fairly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11311" y="1938528"/>
            <a:ext cx="3108960" cy="130759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Use evidence and context; distinguish skill gaps from workload or system barriers.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3703320"/>
            <a:ext cx="1060704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9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Balanced team scorecard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31520" y="4160520"/>
            <a:ext cx="525780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731520" y="4160520"/>
            <a:ext cx="73152" cy="658368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14400" y="4297680"/>
            <a:ext cx="49377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Quality &amp; safety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14400" y="4727448"/>
            <a:ext cx="4937760" cy="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1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Data accuracy, incidents, escalation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355080" y="4160520"/>
            <a:ext cx="525780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6355080" y="4160520"/>
            <a:ext cx="73152" cy="658368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6537960" y="4297680"/>
            <a:ext cx="49377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Service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537960" y="4727448"/>
            <a:ext cx="4937760" cy="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1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Response times, availability, feedback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731520" y="4965192"/>
            <a:ext cx="525780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ectangle 27"/>
          <p:cNvSpPr/>
          <p:nvPr/>
        </p:nvSpPr>
        <p:spPr>
          <a:xfrm>
            <a:off x="731520" y="4965192"/>
            <a:ext cx="73152" cy="658368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914400" y="5102352"/>
            <a:ext cx="49377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People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914400" y="5532120"/>
            <a:ext cx="4937760" cy="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1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Engagement, learning, collaboration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6355080" y="4965192"/>
            <a:ext cx="525780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ectangle 31"/>
          <p:cNvSpPr/>
          <p:nvPr/>
        </p:nvSpPr>
        <p:spPr>
          <a:xfrm>
            <a:off x="6355080" y="4965192"/>
            <a:ext cx="73152" cy="658368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6537960" y="5102352"/>
            <a:ext cx="49377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Sustainability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537960" y="5532120"/>
            <a:ext cx="4937760" cy="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1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Workload, overtime, absence, retention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77240" y="5989320"/>
            <a:ext cx="10515600" cy="2286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Avoid targets that reward speed at the expense of safety or quality (Aguinis, 2019).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7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7. Motivation, wellbeing and retention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621792" y="932688"/>
            <a:ext cx="777240" cy="54864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6510528"/>
            <a:ext cx="10058400" cy="182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9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LCLM5002 | Developing and Managing Individuals and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92240"/>
            <a:ext cx="548640" cy="2011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r">
              <a:defRPr sz="10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08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13232" y="1325880"/>
            <a:ext cx="3429000" cy="224028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13232" y="1325880"/>
            <a:ext cx="73152" cy="224028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96112" y="1463039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Autonomy, mastery, purpose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6112" y="1892807"/>
            <a:ext cx="3108960" cy="158191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3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Self-determination theory suggests supporting meaningful choice, competence and connection to the mission (Deci and Ryan, 2000).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70832" y="1325880"/>
            <a:ext cx="3429000" cy="224028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70832" y="1325880"/>
            <a:ext cx="73152" cy="2240280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53712" y="1463039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Fair reward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53712" y="1892807"/>
            <a:ext cx="3108960" cy="158191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Benchmark pay, transparent progression and recognition for quality, teamwork and improvement.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28431" y="1325880"/>
            <a:ext cx="3429000" cy="224028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28431" y="1325880"/>
            <a:ext cx="73152" cy="224028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11311" y="1463039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Prevent burnout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11311" y="1892807"/>
            <a:ext cx="3108960" cy="158191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Review workload, staffing, rota predictability, breaks and manager support.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3977639"/>
            <a:ext cx="1051560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9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Retention actions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68680" y="4480560"/>
            <a:ext cx="10424160" cy="12801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• Publish career pathways across clinical, data and product roles.</a:t>
            </a:r>
            <a:br/>
            <a:r>
              <a:rPr>
                <a:latin typeface="Arial"/>
              </a:rPr>
              <a:t>• Offer flexible work where role and patient needs allow.</a:t>
            </a:r>
            <a:br/>
            <a:r>
              <a:rPr>
                <a:latin typeface="Arial"/>
              </a:rPr>
              <a:t>• Use stay interviews and analyse exit feedback by team and tenure.</a:t>
            </a:r>
            <a:br/>
            <a:r>
              <a:rPr>
                <a:latin typeface="Arial"/>
              </a:rPr>
              <a:t>• Create psychological safety so staff can raise risks without blame.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2960" y="5943600"/>
            <a:ext cx="10515600" cy="2286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Pay matters, but cannot compensate indefinitely for unsafe workload or poor management.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7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8. Leadership and multidisciplinary teams</a:t>
            </a:r>
          </a:p>
        </p:txBody>
      </p:sp>
      <p:sp>
        <p:nvSpPr>
          <p:cNvPr id="3" name="Rectangle 2"/>
          <p:cNvSpPr/>
          <p:nvPr/>
        </p:nvSpPr>
        <p:spPr>
          <a:xfrm>
            <a:off x="621792" y="932688"/>
            <a:ext cx="777240" cy="54864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6510528"/>
            <a:ext cx="10058400" cy="182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9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LCLM5002 | Developing and Managing Individuals and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92240"/>
            <a:ext cx="548640" cy="2011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r">
              <a:defRPr sz="10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09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13232" y="1371600"/>
            <a:ext cx="3429000" cy="205740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13232" y="1371600"/>
            <a:ext cx="73152" cy="205740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96112" y="1508760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Transformational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6112" y="1938528"/>
            <a:ext cx="3108960" cy="13990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Communicate purpose, encourage improvement and coach people through change.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70832" y="1371600"/>
            <a:ext cx="3429000" cy="205740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70832" y="1371600"/>
            <a:ext cx="73152" cy="2057400"/>
          </a:xfrm>
          <a:prstGeom prst="rect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53712" y="1508760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Situational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53712" y="1938528"/>
            <a:ext cx="3108960" cy="13990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Adapt direction and support to employee competence, confidence and task risk.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28431" y="1371600"/>
            <a:ext cx="3429000" cy="2057400"/>
          </a:xfrm>
          <a:prstGeom prst="roundRect">
            <a:avLst/>
          </a:prstGeom>
          <a:solidFill>
            <a:srgbClr val="FFFFFF"/>
          </a:solidFill>
          <a:ln>
            <a:solidFill>
              <a:srgbClr val="DE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28431" y="1371600"/>
            <a:ext cx="73152" cy="2057400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11311" y="1508760"/>
            <a:ext cx="3108960" cy="34747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Team rhythm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11311" y="1938528"/>
            <a:ext cx="3108960" cy="139903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Shared goals, role clarity, brief handovers, case reviews and escalation routes.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3840480"/>
            <a:ext cx="1051560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9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First 90 days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68680" y="4343400"/>
            <a:ext cx="10332720" cy="1325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• Train managers in coaching, feedback, inclusive decisions and conflict resolution.</a:t>
            </a:r>
            <a:br/>
            <a:r>
              <a:rPr>
                <a:latin typeface="Arial"/>
              </a:rPr>
              <a:t>• Run cross-functional huddles for clinical, product, data and operations teams.</a:t>
            </a:r>
            <a:br/>
            <a:r>
              <a:rPr>
                <a:latin typeface="Arial"/>
              </a:rPr>
              <a:t>• Agree decision ownership, risk escalation and ways to connect remote staff.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2960" y="5897880"/>
            <a:ext cx="10515600" cy="2286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Clinical safety needs clear accountability; innovation also needs employee voice.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7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9. Implementation roadmap and measures</a:t>
            </a:r>
          </a:p>
        </p:txBody>
      </p:sp>
      <p:sp>
        <p:nvSpPr>
          <p:cNvPr id="3" name="Rectangle 2"/>
          <p:cNvSpPr/>
          <p:nvPr/>
        </p:nvSpPr>
        <p:spPr>
          <a:xfrm>
            <a:off x="621792" y="932688"/>
            <a:ext cx="777240" cy="54864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6510528"/>
            <a:ext cx="10058400" cy="182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900" b="0">
                <a:solidFill>
                  <a:srgbClr val="64717E"/>
                </a:solidFill>
                <a:latin typeface="Arial"/>
              </a:defRPr>
            </a:pPr>
            <a:r>
              <a:rPr>
                <a:latin typeface="Arial"/>
              </a:rPr>
              <a:t>LCLM5002 | Developing and Managing Individuals and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92240"/>
            <a:ext cx="548640" cy="2011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r">
              <a:defRPr sz="10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10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371600"/>
            <a:ext cx="1417320" cy="32004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0–30 days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240280" y="1371600"/>
            <a:ext cx="1508760" cy="32004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Diagnose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94760" y="1371600"/>
            <a:ext cx="7223760" cy="56692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Baseline metrics, staff listening, skills and vacancy map.</a:t>
            </a:r>
          </a:p>
        </p:txBody>
      </p:sp>
      <p:sp>
        <p:nvSpPr>
          <p:cNvPr id="9" name="Rectangle 8"/>
          <p:cNvSpPr/>
          <p:nvPr/>
        </p:nvSpPr>
        <p:spPr>
          <a:xfrm>
            <a:off x="731520" y="2057400"/>
            <a:ext cx="10607040" cy="13716"/>
          </a:xfrm>
          <a:prstGeom prst="rect">
            <a:avLst/>
          </a:prstGeom>
          <a:solidFill>
            <a:srgbClr val="DCE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31520" y="2377440"/>
            <a:ext cx="1417320" cy="32004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31–60 days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240280" y="2377440"/>
            <a:ext cx="1508760" cy="32004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Design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94760" y="2377440"/>
            <a:ext cx="7223760" cy="56692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Approve job profiles, selection process, development plans and manager toolkit.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31520" y="3063240"/>
            <a:ext cx="10607040" cy="13716"/>
          </a:xfrm>
          <a:prstGeom prst="rect">
            <a:avLst/>
          </a:prstGeom>
          <a:solidFill>
            <a:srgbClr val="DCE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31520" y="3383280"/>
            <a:ext cx="1417320" cy="32004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61–90 days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240280" y="3383280"/>
            <a:ext cx="1508760" cy="32004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Pilot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794760" y="3383280"/>
            <a:ext cx="7223760" cy="56692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Test with one clinical and one digital team; collect feedback.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731520" y="4069080"/>
            <a:ext cx="10607040" cy="13716"/>
          </a:xfrm>
          <a:prstGeom prst="rect">
            <a:avLst/>
          </a:prstGeom>
          <a:solidFill>
            <a:srgbClr val="DCE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731520" y="4389120"/>
            <a:ext cx="1417320" cy="32004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3–12 months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240280" y="4389120"/>
            <a:ext cx="1508760" cy="32004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6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Scale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94760" y="4389120"/>
            <a:ext cx="7223760" cy="56692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400" b="0">
                <a:solidFill>
                  <a:srgbClr val="2B3642"/>
                </a:solidFill>
                <a:latin typeface="Arial"/>
              </a:defRPr>
            </a:pPr>
            <a:r>
              <a:rPr>
                <a:latin typeface="Arial"/>
              </a:rPr>
              <a:t>Expand effective practices and review KPIs quarterly.</a:t>
            </a:r>
          </a:p>
        </p:txBody>
      </p:sp>
      <p:sp>
        <p:nvSpPr>
          <p:cNvPr id="21" name="Rectangle 20"/>
          <p:cNvSpPr/>
          <p:nvPr/>
        </p:nvSpPr>
        <p:spPr>
          <a:xfrm>
            <a:off x="731520" y="5074920"/>
            <a:ext cx="10607040" cy="13716"/>
          </a:xfrm>
          <a:prstGeom prst="rect">
            <a:avLst/>
          </a:prstGeom>
          <a:solidFill>
            <a:srgbClr val="DCE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777240" y="5623560"/>
            <a:ext cx="105156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300" b="1">
                <a:solidFill>
                  <a:srgbClr val="142A43"/>
                </a:solidFill>
                <a:latin typeface="Arial"/>
              </a:defRPr>
            </a:pPr>
            <a:r>
              <a:rPr>
                <a:latin typeface="Arial"/>
              </a:rPr>
              <a:t>Board dashboard: vacancy/time-to-fill • 6/12-month retention • engagement • absence/overtime • learning transfer • quality and safety.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A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502920"/>
            <a:ext cx="1069848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7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10. Recommendations to the Executive Board</a:t>
            </a:r>
          </a:p>
        </p:txBody>
      </p:sp>
      <p:sp>
        <p:nvSpPr>
          <p:cNvPr id="3" name="Oval 2"/>
          <p:cNvSpPr/>
          <p:nvPr/>
        </p:nvSpPr>
        <p:spPr>
          <a:xfrm>
            <a:off x="822960" y="1371600"/>
            <a:ext cx="512064" cy="512064"/>
          </a:xfrm>
          <a:prstGeom prst="ellipse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1463040"/>
            <a:ext cx="512064" cy="2743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4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00200" y="1371600"/>
            <a:ext cx="210312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7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Plan ahead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94760" y="1371600"/>
            <a:ext cx="7132320" cy="53035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0">
                <a:solidFill>
                  <a:srgbClr val="E6EFF4"/>
                </a:solidFill>
                <a:latin typeface="Arial"/>
              </a:defRPr>
            </a:pPr>
            <a:r>
              <a:rPr>
                <a:latin typeface="Arial"/>
              </a:rPr>
              <a:t>Quarterly workforce forecasts and a live skills inventory.</a:t>
            </a:r>
          </a:p>
        </p:txBody>
      </p:sp>
      <p:sp>
        <p:nvSpPr>
          <p:cNvPr id="7" name="Oval 6"/>
          <p:cNvSpPr/>
          <p:nvPr/>
        </p:nvSpPr>
        <p:spPr>
          <a:xfrm>
            <a:off x="822960" y="2359152"/>
            <a:ext cx="512064" cy="512064"/>
          </a:xfrm>
          <a:prstGeom prst="ellipse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22960" y="2450592"/>
            <a:ext cx="512064" cy="2743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4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600200" y="2359152"/>
            <a:ext cx="210312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7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Recruit fairly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94760" y="2359152"/>
            <a:ext cx="7132320" cy="53035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0">
                <a:solidFill>
                  <a:srgbClr val="E6EFF4"/>
                </a:solidFill>
                <a:latin typeface="Arial"/>
              </a:defRPr>
            </a:pPr>
            <a:r>
              <a:rPr>
                <a:latin typeface="Arial"/>
              </a:rPr>
              <a:t>Blended channels, structured selection and job-related work samples.</a:t>
            </a:r>
          </a:p>
        </p:txBody>
      </p:sp>
      <p:sp>
        <p:nvSpPr>
          <p:cNvPr id="11" name="Oval 10"/>
          <p:cNvSpPr/>
          <p:nvPr/>
        </p:nvSpPr>
        <p:spPr>
          <a:xfrm>
            <a:off x="822960" y="3346704"/>
            <a:ext cx="512064" cy="512064"/>
          </a:xfrm>
          <a:prstGeom prst="ellipse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2960" y="3438144"/>
            <a:ext cx="512064" cy="2743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4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3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600200" y="3346704"/>
            <a:ext cx="210312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7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Build capability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794760" y="3346704"/>
            <a:ext cx="7132320" cy="53035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0">
                <a:solidFill>
                  <a:srgbClr val="E6EFF4"/>
                </a:solidFill>
                <a:latin typeface="Arial"/>
              </a:defRPr>
            </a:pPr>
            <a:r>
              <a:rPr>
                <a:latin typeface="Arial"/>
              </a:rPr>
              <a:t>Targeted development with supervised practice and transfer checks.</a:t>
            </a:r>
          </a:p>
        </p:txBody>
      </p:sp>
      <p:sp>
        <p:nvSpPr>
          <p:cNvPr id="15" name="Oval 14"/>
          <p:cNvSpPr/>
          <p:nvPr/>
        </p:nvSpPr>
        <p:spPr>
          <a:xfrm>
            <a:off x="822960" y="4334256"/>
            <a:ext cx="512064" cy="512064"/>
          </a:xfrm>
          <a:prstGeom prst="ellipse">
            <a:avLst/>
          </a:prstGeom>
          <a:solidFill>
            <a:srgbClr val="DCA6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2960" y="4425696"/>
            <a:ext cx="512064" cy="2743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ctr">
              <a:defRPr sz="14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4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600200" y="4334256"/>
            <a:ext cx="2103120" cy="3657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700" b="1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Retain sustainably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794760" y="4334256"/>
            <a:ext cx="7132320" cy="530352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0">
                <a:solidFill>
                  <a:srgbClr val="E6EFF4"/>
                </a:solidFill>
                <a:latin typeface="Arial"/>
              </a:defRPr>
            </a:pPr>
            <a:r>
              <a:rPr>
                <a:latin typeface="Arial"/>
              </a:rPr>
              <a:t>Fair reward, supportive leadership, manageable workload and employee voice.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2960" y="5577840"/>
            <a:ext cx="10515600" cy="54864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500" b="1">
                <a:solidFill>
                  <a:srgbClr val="92E0DD"/>
                </a:solidFill>
                <a:latin typeface="Arial"/>
              </a:defRPr>
            </a:pPr>
            <a:r>
              <a:rPr>
                <a:latin typeface="Arial"/>
              </a:rPr>
              <a:t>Expected benefit: a more capable and stable workforce, better coordination and stronger conditions for safe, sustainable growth.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48640" y="6510528"/>
            <a:ext cx="10058400" cy="182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900" b="0">
                <a:solidFill>
                  <a:srgbClr val="C8D7E0"/>
                </a:solidFill>
                <a:latin typeface="Arial"/>
              </a:defRPr>
            </a:pPr>
            <a:r>
              <a:rPr>
                <a:latin typeface="Arial"/>
              </a:rPr>
              <a:t>HealthConnect UK | Executive Board recommendations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064240" y="6492240"/>
            <a:ext cx="548640" cy="2011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r">
              <a:defRPr sz="1000" b="1">
                <a:solidFill>
                  <a:srgbClr val="008F99"/>
                </a:solidFill>
                <a:latin typeface="Arial"/>
              </a:defRPr>
            </a:pPr>
            <a:r>
              <a:rPr>
                <a:latin typeface="Arial"/>
              </a:rP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50292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2700" b="1">
                <a:solidFill>
                  <a:srgbClr val="142A43"/>
                </a:solidFill>
                <a:latin typeface="Arial"/>
              </a:defRPr>
            </a:pPr>
            <a:r>
              <a:rPr sz="1100">
                <a:latin typeface="Arial"/>
              </a:rPr>
              <a:t>References (Harvard style)</a:t>
            </a:r>
          </a:p>
        </p:txBody>
      </p:sp>
      <p:sp>
        <p:nvSpPr>
          <p:cNvPr id="3" name="Rectangle 2"/>
          <p:cNvSpPr/>
          <p:nvPr/>
        </p:nvSpPr>
        <p:spPr>
          <a:xfrm>
            <a:off x="621792" y="932688"/>
            <a:ext cx="777240" cy="54864"/>
          </a:xfrm>
          <a:prstGeom prst="rect">
            <a:avLst/>
          </a:prstGeom>
          <a:solidFill>
            <a:srgbClr val="008F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6510528"/>
            <a:ext cx="10058400" cy="1828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900" b="0">
                <a:solidFill>
                  <a:srgbClr val="64717E"/>
                </a:solidFill>
                <a:latin typeface="Arial"/>
              </a:defRPr>
            </a:pPr>
            <a:r>
              <a:rPr sz="1100">
                <a:latin typeface="Arial"/>
              </a:rPr>
              <a:t>LCLM5002 | Developing and Managing Individuals and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92240"/>
            <a:ext cx="548640" cy="201168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 algn="r">
              <a:defRPr sz="1000" b="1">
                <a:solidFill>
                  <a:srgbClr val="008F99"/>
                </a:solidFill>
                <a:latin typeface="Arial"/>
              </a:defRPr>
            </a:pPr>
            <a:r>
              <a:rPr sz="1100">
                <a:latin typeface="Arial"/>
              </a:rPr>
              <a:t>12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1234440"/>
            <a:ext cx="5257800" cy="1051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2B3642"/>
                </a:solidFill>
                <a:latin typeface="Arial"/>
              </a:defRPr>
            </a:pPr>
            <a:r>
              <a:rPr sz="1100">
                <a:latin typeface="Arial"/>
              </a:rPr>
              <a:t>• Armstrong, M. and Taylor, S. (2023) Armstrong’s Handbook of Human Resource Management Practice. 16th edn. London: Kogan Page.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368" y="2423160"/>
            <a:ext cx="5257800" cy="1051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2B3642"/>
                </a:solidFill>
                <a:latin typeface="Arial"/>
              </a:defRPr>
            </a:pPr>
            <a:r>
              <a:rPr sz="1100">
                <a:latin typeface="Arial"/>
              </a:rPr>
              <a:t>• Aguinis, H. (2019) Performance Management. 4th edn. Chicago: Chicago Business Press.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8368" y="3611880"/>
            <a:ext cx="5257800" cy="1051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2B3642"/>
                </a:solidFill>
                <a:latin typeface="Arial"/>
              </a:defRPr>
            </a:pPr>
            <a:r>
              <a:rPr sz="1100">
                <a:latin typeface="Arial"/>
              </a:rPr>
              <a:t>• Breaugh, J.A. (2013) ‘Employee recruitment’, Annual Review of Psychology, 64, pp. 389–416. doi: 10.1146/annurev-psych-113011-143757.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8368" y="4800600"/>
            <a:ext cx="5257800" cy="1051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2B3642"/>
                </a:solidFill>
                <a:latin typeface="Arial"/>
              </a:defRPr>
            </a:pPr>
            <a:r>
              <a:rPr sz="1100">
                <a:latin typeface="Arial"/>
              </a:rPr>
              <a:t>• CIPD (2024) Resourcing and talent planning. London: Chartered Institute of Personnel and Development. Available at: https://www.cipd.org/uk/knowledge/reports/resourcing-surveys/ (Accessed: 19 October 2026).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17920" y="1234440"/>
            <a:ext cx="5257800" cy="1051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2B3642"/>
                </a:solidFill>
                <a:latin typeface="Arial"/>
              </a:defRPr>
            </a:pPr>
            <a:r>
              <a:rPr sz="1100">
                <a:latin typeface="Arial"/>
              </a:rPr>
              <a:t>• CIPD (2024) Workforce planning. London: Chartered Institute of Personnel and Development. Available at: https://www.cipd.org/uk/knowledge/factsheets/workforce-planning-factsheet/ (Accessed: 19 October 2026).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217920" y="2423160"/>
            <a:ext cx="5257800" cy="1051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2B3642"/>
                </a:solidFill>
                <a:latin typeface="Arial"/>
              </a:defRPr>
            </a:pPr>
            <a:r>
              <a:rPr sz="1100">
                <a:latin typeface="Arial"/>
              </a:rPr>
              <a:t>• Deci, E.L. and Ryan, R.M. (2000) ‘The “what” and “why” of goal pursuits’, Psychological Inquiry, 11(4), pp. 227–268. doi: 10.1207/S15327965PLI1104_01.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217920" y="3611880"/>
            <a:ext cx="5257800" cy="1051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2B3642"/>
                </a:solidFill>
                <a:latin typeface="Arial"/>
              </a:defRPr>
            </a:pPr>
            <a:r>
              <a:rPr sz="1100">
                <a:latin typeface="Arial"/>
              </a:rPr>
              <a:t>• Salas, E., Tannenbaum, S.I., Kraiger, K. and Smith-Jentsch, K.A. (2012) ‘The science of training and development in organizations’, Psychological Science in the Public Interest, 13(2), pp. 74–101. doi: 10.1177/1529100612436661.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217920" y="4800600"/>
            <a:ext cx="5257800" cy="1051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defRPr sz="1000" b="0">
                <a:solidFill>
                  <a:srgbClr val="2B3642"/>
                </a:solidFill>
                <a:latin typeface="Arial"/>
              </a:defRPr>
            </a:pPr>
            <a:r>
              <a:rPr sz="1100">
                <a:latin typeface="Arial"/>
              </a:rPr>
              <a:t>• World Health Organization (2019) Burn-out an ‘occupational phenomenon’: International Classification of Diseases. Available at: https://www.who.int/news/item/28-05-2019-burn-out-an-occupational-phenomenon-international-classification-of-diseases (Accessed: 19 October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a Skilled, Engaged Workforce – HealthConnect UK</dc:title>
  <dc:subject>LCLM5002 Developing and Managing Individuals and Teams</dc:subject>
  <dc:creator>Muhammed Hamza Mahee</dc:creator>
  <cp:keywords/>
  <dc:description>generated using python-pptx</dc:description>
  <cp:lastModifiedBy>Muhammed Hamza Mahee (2514842)</cp:lastModifiedBy>
  <cp:revision>3</cp:revision>
  <dcterms:created xsi:type="dcterms:W3CDTF">2013-01-27T09:14:16Z</dcterms:created>
  <dcterms:modified xsi:type="dcterms:W3CDTF">2026-10-19T18:10:48Z</dcterms:modified>
  <cp:category/>
</cp:coreProperties>
</file>