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 id="2147483648" r:id="rId2"/>
  </p:sldMasterIdLst>
  <p:notesMasterIdLst>
    <p:notesMasterId r:id="rId52"/>
  </p:notesMasterIdLst>
  <p:sldIdLst>
    <p:sldId id="256"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375" r:id="rId26"/>
    <p:sldId id="376" r:id="rId27"/>
    <p:sldId id="377" r:id="rId28"/>
    <p:sldId id="383" r:id="rId29"/>
    <p:sldId id="379" r:id="rId30"/>
    <p:sldId id="378" r:id="rId31"/>
    <p:sldId id="380" r:id="rId32"/>
    <p:sldId id="280" r:id="rId33"/>
    <p:sldId id="281" r:id="rId34"/>
    <p:sldId id="282" r:id="rId35"/>
    <p:sldId id="283" r:id="rId36"/>
    <p:sldId id="284" r:id="rId37"/>
    <p:sldId id="285" r:id="rId38"/>
    <p:sldId id="286" r:id="rId39"/>
    <p:sldId id="287" r:id="rId40"/>
    <p:sldId id="288" r:id="rId41"/>
    <p:sldId id="289" r:id="rId42"/>
    <p:sldId id="290" r:id="rId43"/>
    <p:sldId id="373" r:id="rId44"/>
    <p:sldId id="292" r:id="rId45"/>
    <p:sldId id="381" r:id="rId46"/>
    <p:sldId id="293" r:id="rId47"/>
    <p:sldId id="382" r:id="rId48"/>
    <p:sldId id="384" r:id="rId49"/>
    <p:sldId id="297" r:id="rId50"/>
    <p:sldId id="298"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565B8-A3A7-4658-8C2C-B19216664B85}" v="1" dt="2024-05-28T10:19:03.691"/>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9" d="100"/>
          <a:sy n="109" d="100"/>
        </p:scale>
        <p:origin x="672"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6/11/relationships/changesInfo" Target="changesInfos/changesInfo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BCC015B2-D533-4CFC-9BD8-A713DB215B11}"/>
    <pc:docChg chg="undo custSel addSld delSld modSld sldOrd addMainMaster delMainMaster modMainMaster">
      <pc:chgData name="David Holley" userId="45123e1e-ac21-4ee3-b53e-8d97b4b34e1e" providerId="ADAL" clId="{BCC015B2-D533-4CFC-9BD8-A713DB215B11}" dt="2023-07-13T12:20:32.374" v="91" actId="47"/>
      <pc:docMkLst>
        <pc:docMk/>
      </pc:docMkLst>
      <pc:sldChg chg="modSp mod">
        <pc:chgData name="David Holley" userId="45123e1e-ac21-4ee3-b53e-8d97b4b34e1e" providerId="ADAL" clId="{BCC015B2-D533-4CFC-9BD8-A713DB215B11}" dt="2023-07-13T12:05:35.191" v="3" actId="33524"/>
        <pc:sldMkLst>
          <pc:docMk/>
          <pc:sldMk cId="3959438413" sldId="280"/>
        </pc:sldMkLst>
        <pc:spChg chg="mod">
          <ac:chgData name="David Holley" userId="45123e1e-ac21-4ee3-b53e-8d97b4b34e1e" providerId="ADAL" clId="{BCC015B2-D533-4CFC-9BD8-A713DB215B11}" dt="2023-07-13T12:05:35.191" v="3" actId="33524"/>
          <ac:spMkLst>
            <pc:docMk/>
            <pc:sldMk cId="3959438413" sldId="280"/>
            <ac:spMk id="10" creationId="{44F972AF-818C-E745-809E-85BADC6B3AE9}"/>
          </ac:spMkLst>
        </pc:spChg>
      </pc:sldChg>
      <pc:sldChg chg="del">
        <pc:chgData name="David Holley" userId="45123e1e-ac21-4ee3-b53e-8d97b4b34e1e" providerId="ADAL" clId="{BCC015B2-D533-4CFC-9BD8-A713DB215B11}" dt="2023-07-13T12:07:18.843" v="10" actId="47"/>
        <pc:sldMkLst>
          <pc:docMk/>
          <pc:sldMk cId="120113186" sldId="291"/>
        </pc:sldMkLst>
      </pc:sldChg>
      <pc:sldChg chg="del">
        <pc:chgData name="David Holley" userId="45123e1e-ac21-4ee3-b53e-8d97b4b34e1e" providerId="ADAL" clId="{BCC015B2-D533-4CFC-9BD8-A713DB215B11}" dt="2023-07-13T12:20:32.374" v="91" actId="47"/>
        <pc:sldMkLst>
          <pc:docMk/>
          <pc:sldMk cId="3386456304" sldId="294"/>
        </pc:sldMkLst>
      </pc:sldChg>
      <pc:sldChg chg="del">
        <pc:chgData name="David Holley" userId="45123e1e-ac21-4ee3-b53e-8d97b4b34e1e" providerId="ADAL" clId="{BCC015B2-D533-4CFC-9BD8-A713DB215B11}" dt="2023-07-13T12:16:42.492" v="70" actId="47"/>
        <pc:sldMkLst>
          <pc:docMk/>
          <pc:sldMk cId="1221708433" sldId="371"/>
        </pc:sldMkLst>
      </pc:sldChg>
      <pc:sldChg chg="del">
        <pc:chgData name="David Holley" userId="45123e1e-ac21-4ee3-b53e-8d97b4b34e1e" providerId="ADAL" clId="{BCC015B2-D533-4CFC-9BD8-A713DB215B11}" dt="2023-07-13T12:20:19.389" v="90" actId="47"/>
        <pc:sldMkLst>
          <pc:docMk/>
          <pc:sldMk cId="343350589" sldId="372"/>
        </pc:sldMkLst>
      </pc:sldChg>
      <pc:sldChg chg="new del">
        <pc:chgData name="David Holley" userId="45123e1e-ac21-4ee3-b53e-8d97b4b34e1e" providerId="ADAL" clId="{BCC015B2-D533-4CFC-9BD8-A713DB215B11}" dt="2023-07-13T12:02:07.472" v="1" actId="680"/>
        <pc:sldMkLst>
          <pc:docMk/>
          <pc:sldMk cId="3137465241" sldId="373"/>
        </pc:sldMkLst>
      </pc:sldChg>
      <pc:sldChg chg="add del">
        <pc:chgData name="David Holley" userId="45123e1e-ac21-4ee3-b53e-8d97b4b34e1e" providerId="ADAL" clId="{BCC015B2-D533-4CFC-9BD8-A713DB215B11}" dt="2023-07-13T12:06:51.674" v="6" actId="27028"/>
        <pc:sldMkLst>
          <pc:docMk/>
          <pc:sldMk cId="3288890065" sldId="373"/>
        </pc:sldMkLst>
      </pc:sldChg>
      <pc:sldChg chg="modSp add mod">
        <pc:chgData name="David Holley" userId="45123e1e-ac21-4ee3-b53e-8d97b4b34e1e" providerId="ADAL" clId="{BCC015B2-D533-4CFC-9BD8-A713DB215B11}" dt="2023-07-13T12:08:03.171" v="14" actId="14100"/>
        <pc:sldMkLst>
          <pc:docMk/>
          <pc:sldMk cId="3297751135" sldId="373"/>
        </pc:sldMkLst>
        <pc:spChg chg="mod">
          <ac:chgData name="David Holley" userId="45123e1e-ac21-4ee3-b53e-8d97b4b34e1e" providerId="ADAL" clId="{BCC015B2-D533-4CFC-9BD8-A713DB215B11}" dt="2023-07-13T12:07:12.896" v="9" actId="27636"/>
          <ac:spMkLst>
            <pc:docMk/>
            <pc:sldMk cId="3297751135" sldId="373"/>
            <ac:spMk id="4" creationId="{30AD5597-0BFD-034B-B74E-4D527EB39101}"/>
          </ac:spMkLst>
        </pc:spChg>
        <pc:spChg chg="mod">
          <ac:chgData name="David Holley" userId="45123e1e-ac21-4ee3-b53e-8d97b4b34e1e" providerId="ADAL" clId="{BCC015B2-D533-4CFC-9BD8-A713DB215B11}" dt="2023-07-13T12:08:03.171" v="14" actId="14100"/>
          <ac:spMkLst>
            <pc:docMk/>
            <pc:sldMk cId="3297751135" sldId="373"/>
            <ac:spMk id="27650" creationId="{00000000-0000-0000-0000-000000000000}"/>
          </ac:spMkLst>
        </pc:spChg>
        <pc:picChg chg="mod">
          <ac:chgData name="David Holley" userId="45123e1e-ac21-4ee3-b53e-8d97b4b34e1e" providerId="ADAL" clId="{BCC015B2-D533-4CFC-9BD8-A713DB215B11}" dt="2023-07-13T12:07:57.208" v="12" actId="1076"/>
          <ac:picMkLst>
            <pc:docMk/>
            <pc:sldMk cId="3297751135" sldId="373"/>
            <ac:picMk id="3" creationId="{900939E3-E462-9E46-8808-F45FAFC90AC4}"/>
          </ac:picMkLst>
        </pc:picChg>
      </pc:sldChg>
      <pc:sldChg chg="new del">
        <pc:chgData name="David Holley" userId="45123e1e-ac21-4ee3-b53e-8d97b4b34e1e" providerId="ADAL" clId="{BCC015B2-D533-4CFC-9BD8-A713DB215B11}" dt="2023-07-13T12:16:50.108" v="73" actId="47"/>
        <pc:sldMkLst>
          <pc:docMk/>
          <pc:sldMk cId="3103699132" sldId="374"/>
        </pc:sldMkLst>
      </pc:sldChg>
      <pc:sldChg chg="delSp add mod">
        <pc:chgData name="David Holley" userId="45123e1e-ac21-4ee3-b53e-8d97b4b34e1e" providerId="ADAL" clId="{BCC015B2-D533-4CFC-9BD8-A713DB215B11}" dt="2023-07-13T12:11:09.966" v="18" actId="478"/>
        <pc:sldMkLst>
          <pc:docMk/>
          <pc:sldMk cId="55617477" sldId="375"/>
        </pc:sldMkLst>
        <pc:spChg chg="del">
          <ac:chgData name="David Holley" userId="45123e1e-ac21-4ee3-b53e-8d97b4b34e1e" providerId="ADAL" clId="{BCC015B2-D533-4CFC-9BD8-A713DB215B11}" dt="2023-07-13T12:11:09.966" v="18" actId="478"/>
          <ac:spMkLst>
            <pc:docMk/>
            <pc:sldMk cId="55617477" sldId="375"/>
            <ac:spMk id="2" creationId="{B38EAEA1-D681-4343-B6E0-D14D8C342A42}"/>
          </ac:spMkLst>
        </pc:spChg>
      </pc:sldChg>
      <pc:sldChg chg="addSp modSp add mod">
        <pc:chgData name="David Holley" userId="45123e1e-ac21-4ee3-b53e-8d97b4b34e1e" providerId="ADAL" clId="{BCC015B2-D533-4CFC-9BD8-A713DB215B11}" dt="2023-07-13T12:12:47.234" v="32" actId="167"/>
        <pc:sldMkLst>
          <pc:docMk/>
          <pc:sldMk cId="3108315811" sldId="376"/>
        </pc:sldMkLst>
        <pc:spChg chg="mod">
          <ac:chgData name="David Holley" userId="45123e1e-ac21-4ee3-b53e-8d97b4b34e1e" providerId="ADAL" clId="{BCC015B2-D533-4CFC-9BD8-A713DB215B11}" dt="2023-07-13T12:11:33.818" v="24" actId="14100"/>
          <ac:spMkLst>
            <pc:docMk/>
            <pc:sldMk cId="3108315811" sldId="376"/>
            <ac:spMk id="3" creationId="{00000000-0000-0000-0000-000000000000}"/>
          </ac:spMkLst>
        </pc:spChg>
        <pc:spChg chg="add mod ord">
          <ac:chgData name="David Holley" userId="45123e1e-ac21-4ee3-b53e-8d97b4b34e1e" providerId="ADAL" clId="{BCC015B2-D533-4CFC-9BD8-A713DB215B11}" dt="2023-07-13T12:12:47.234" v="32" actId="167"/>
          <ac:spMkLst>
            <pc:docMk/>
            <pc:sldMk cId="3108315811" sldId="376"/>
            <ac:spMk id="4" creationId="{3F1F261A-2579-D37D-9308-6CE060589497}"/>
          </ac:spMkLst>
        </pc:spChg>
        <pc:spChg chg="mod">
          <ac:chgData name="David Holley" userId="45123e1e-ac21-4ee3-b53e-8d97b4b34e1e" providerId="ADAL" clId="{BCC015B2-D533-4CFC-9BD8-A713DB215B11}" dt="2023-07-13T12:12:18.173" v="28" actId="1076"/>
          <ac:spMkLst>
            <pc:docMk/>
            <pc:sldMk cId="3108315811" sldId="376"/>
            <ac:spMk id="6" creationId="{00000000-0000-0000-0000-000000000000}"/>
          </ac:spMkLst>
        </pc:spChg>
        <pc:spChg chg="mod">
          <ac:chgData name="David Holley" userId="45123e1e-ac21-4ee3-b53e-8d97b4b34e1e" providerId="ADAL" clId="{BCC015B2-D533-4CFC-9BD8-A713DB215B11}" dt="2023-07-13T12:12:14.668" v="27" actId="1076"/>
          <ac:spMkLst>
            <pc:docMk/>
            <pc:sldMk cId="3108315811" sldId="376"/>
            <ac:spMk id="8" creationId="{00000000-0000-0000-0000-000000000000}"/>
          </ac:spMkLst>
        </pc:spChg>
        <pc:picChg chg="mod">
          <ac:chgData name="David Holley" userId="45123e1e-ac21-4ee3-b53e-8d97b4b34e1e" providerId="ADAL" clId="{BCC015B2-D533-4CFC-9BD8-A713DB215B11}" dt="2023-07-13T12:12:21.400" v="29" actId="1076"/>
          <ac:picMkLst>
            <pc:docMk/>
            <pc:sldMk cId="3108315811" sldId="376"/>
            <ac:picMk id="9" creationId="{00000000-0000-0000-0000-000000000000}"/>
          </ac:picMkLst>
        </pc:picChg>
      </pc:sldChg>
      <pc:sldChg chg="addSp delSp modSp add mod">
        <pc:chgData name="David Holley" userId="45123e1e-ac21-4ee3-b53e-8d97b4b34e1e" providerId="ADAL" clId="{BCC015B2-D533-4CFC-9BD8-A713DB215B11}" dt="2023-07-13T12:15:26.749" v="61" actId="1076"/>
        <pc:sldMkLst>
          <pc:docMk/>
          <pc:sldMk cId="1571026386" sldId="377"/>
        </pc:sldMkLst>
        <pc:spChg chg="mod">
          <ac:chgData name="David Holley" userId="45123e1e-ac21-4ee3-b53e-8d97b4b34e1e" providerId="ADAL" clId="{BCC015B2-D533-4CFC-9BD8-A713DB215B11}" dt="2023-07-13T12:13:50.353" v="45" actId="1076"/>
          <ac:spMkLst>
            <pc:docMk/>
            <pc:sldMk cId="1571026386" sldId="377"/>
            <ac:spMk id="2" creationId="{00000000-0000-0000-0000-000000000000}"/>
          </ac:spMkLst>
        </pc:spChg>
        <pc:spChg chg="mod">
          <ac:chgData name="David Holley" userId="45123e1e-ac21-4ee3-b53e-8d97b4b34e1e" providerId="ADAL" clId="{BCC015B2-D533-4CFC-9BD8-A713DB215B11}" dt="2023-07-13T12:15:26.749" v="61" actId="1076"/>
          <ac:spMkLst>
            <pc:docMk/>
            <pc:sldMk cId="1571026386" sldId="377"/>
            <ac:spMk id="3" creationId="{00000000-0000-0000-0000-000000000000}"/>
          </ac:spMkLst>
        </pc:spChg>
        <pc:spChg chg="add del">
          <ac:chgData name="David Holley" userId="45123e1e-ac21-4ee3-b53e-8d97b4b34e1e" providerId="ADAL" clId="{BCC015B2-D533-4CFC-9BD8-A713DB215B11}" dt="2023-07-13T12:14:32.996" v="51" actId="478"/>
          <ac:spMkLst>
            <pc:docMk/>
            <pc:sldMk cId="1571026386" sldId="377"/>
            <ac:spMk id="4" creationId="{C9661BCC-9BF5-4771-F206-E5D0C79CF8B3}"/>
          </ac:spMkLst>
        </pc:spChg>
        <pc:spChg chg="add mod ord">
          <ac:chgData name="David Holley" userId="45123e1e-ac21-4ee3-b53e-8d97b4b34e1e" providerId="ADAL" clId="{BCC015B2-D533-4CFC-9BD8-A713DB215B11}" dt="2023-07-13T12:15:08.585" v="58" actId="167"/>
          <ac:spMkLst>
            <pc:docMk/>
            <pc:sldMk cId="1571026386" sldId="377"/>
            <ac:spMk id="6" creationId="{91A57C4B-4F80-2642-A8F4-342AC1CD51BC}"/>
          </ac:spMkLst>
        </pc:spChg>
        <pc:spChg chg="mod">
          <ac:chgData name="David Holley" userId="45123e1e-ac21-4ee3-b53e-8d97b4b34e1e" providerId="ADAL" clId="{BCC015B2-D533-4CFC-9BD8-A713DB215B11}" dt="2023-07-13T12:13:42.254" v="43" actId="207"/>
          <ac:spMkLst>
            <pc:docMk/>
            <pc:sldMk cId="1571026386" sldId="377"/>
            <ac:spMk id="27" creationId="{00000000-0000-0000-0000-000000000000}"/>
          </ac:spMkLst>
        </pc:spChg>
        <pc:spChg chg="mod">
          <ac:chgData name="David Holley" userId="45123e1e-ac21-4ee3-b53e-8d97b4b34e1e" providerId="ADAL" clId="{BCC015B2-D533-4CFC-9BD8-A713DB215B11}" dt="2023-07-13T12:14:19.079" v="49" actId="14100"/>
          <ac:spMkLst>
            <pc:docMk/>
            <pc:sldMk cId="1571026386" sldId="377"/>
            <ac:spMk id="29" creationId="{00000000-0000-0000-0000-000000000000}"/>
          </ac:spMkLst>
        </pc:spChg>
        <pc:spChg chg="mod">
          <ac:chgData name="David Holley" userId="45123e1e-ac21-4ee3-b53e-8d97b4b34e1e" providerId="ADAL" clId="{BCC015B2-D533-4CFC-9BD8-A713DB215B11}" dt="2023-07-13T12:13:09.650" v="35" actId="1076"/>
          <ac:spMkLst>
            <pc:docMk/>
            <pc:sldMk cId="1571026386" sldId="377"/>
            <ac:spMk id="113665" creationId="{00000000-0000-0000-0000-000000000000}"/>
          </ac:spMkLst>
        </pc:spChg>
      </pc:sldChg>
      <pc:sldChg chg="add">
        <pc:chgData name="David Holley" userId="45123e1e-ac21-4ee3-b53e-8d97b4b34e1e" providerId="ADAL" clId="{BCC015B2-D533-4CFC-9BD8-A713DB215B11}" dt="2023-07-13T12:15:33.011" v="63"/>
        <pc:sldMkLst>
          <pc:docMk/>
          <pc:sldMk cId="1421644355" sldId="378"/>
        </pc:sldMkLst>
      </pc:sldChg>
      <pc:sldChg chg="modSp add ord">
        <pc:chgData name="David Holley" userId="45123e1e-ac21-4ee3-b53e-8d97b4b34e1e" providerId="ADAL" clId="{BCC015B2-D533-4CFC-9BD8-A713DB215B11}" dt="2023-07-13T12:19:22.498" v="81"/>
        <pc:sldMkLst>
          <pc:docMk/>
          <pc:sldMk cId="2915117742" sldId="379"/>
        </pc:sldMkLst>
        <pc:spChg chg="mod">
          <ac:chgData name="David Holley" userId="45123e1e-ac21-4ee3-b53e-8d97b4b34e1e" providerId="ADAL" clId="{BCC015B2-D533-4CFC-9BD8-A713DB215B11}" dt="2023-07-13T12:15:54.215" v="66" actId="207"/>
          <ac:spMkLst>
            <pc:docMk/>
            <pc:sldMk cId="2915117742" sldId="379"/>
            <ac:spMk id="7" creationId="{3C583DE4-8DE9-423E-B200-2604D9C30D82}"/>
          </ac:spMkLst>
        </pc:spChg>
      </pc:sldChg>
      <pc:sldChg chg="delSp add mod">
        <pc:chgData name="David Holley" userId="45123e1e-ac21-4ee3-b53e-8d97b4b34e1e" providerId="ADAL" clId="{BCC015B2-D533-4CFC-9BD8-A713DB215B11}" dt="2023-07-13T12:16:07.802" v="69" actId="478"/>
        <pc:sldMkLst>
          <pc:docMk/>
          <pc:sldMk cId="3365505953" sldId="380"/>
        </pc:sldMkLst>
        <pc:spChg chg="del">
          <ac:chgData name="David Holley" userId="45123e1e-ac21-4ee3-b53e-8d97b4b34e1e" providerId="ADAL" clId="{BCC015B2-D533-4CFC-9BD8-A713DB215B11}" dt="2023-07-13T12:16:07.802" v="69" actId="478"/>
          <ac:spMkLst>
            <pc:docMk/>
            <pc:sldMk cId="3365505953" sldId="380"/>
            <ac:spMk id="2" creationId="{EE39E369-6996-48FF-A359-E5E669B26EFF}"/>
          </ac:spMkLst>
        </pc:spChg>
      </pc:sldChg>
      <pc:sldChg chg="add">
        <pc:chgData name="David Holley" userId="45123e1e-ac21-4ee3-b53e-8d97b4b34e1e" providerId="ADAL" clId="{BCC015B2-D533-4CFC-9BD8-A713DB215B11}" dt="2023-07-13T12:16:45.741" v="72"/>
        <pc:sldMkLst>
          <pc:docMk/>
          <pc:sldMk cId="3534449451" sldId="381"/>
        </pc:sldMkLst>
      </pc:sldChg>
      <pc:sldChg chg="delSp modSp add mod">
        <pc:chgData name="David Holley" userId="45123e1e-ac21-4ee3-b53e-8d97b4b34e1e" providerId="ADAL" clId="{BCC015B2-D533-4CFC-9BD8-A713DB215B11}" dt="2023-07-13T12:20:08.892" v="87" actId="1076"/>
        <pc:sldMkLst>
          <pc:docMk/>
          <pc:sldMk cId="2943309891" sldId="382"/>
        </pc:sldMkLst>
        <pc:spChg chg="del">
          <ac:chgData name="David Holley" userId="45123e1e-ac21-4ee3-b53e-8d97b4b34e1e" providerId="ADAL" clId="{BCC015B2-D533-4CFC-9BD8-A713DB215B11}" dt="2023-07-13T12:18:39.422" v="77" actId="478"/>
          <ac:spMkLst>
            <pc:docMk/>
            <pc:sldMk cId="2943309891" sldId="382"/>
            <ac:spMk id="2" creationId="{C36E3BC9-2684-1741-9C35-5638EB0CE13F}"/>
          </ac:spMkLst>
        </pc:spChg>
        <pc:spChg chg="mod">
          <ac:chgData name="David Holley" userId="45123e1e-ac21-4ee3-b53e-8d97b4b34e1e" providerId="ADAL" clId="{BCC015B2-D533-4CFC-9BD8-A713DB215B11}" dt="2023-07-13T12:18:33.405" v="76" actId="27636"/>
          <ac:spMkLst>
            <pc:docMk/>
            <pc:sldMk cId="2943309891" sldId="382"/>
            <ac:spMk id="3" creationId="{8C2E1BB2-04AA-904C-BFC6-30D4E5910CA2}"/>
          </ac:spMkLst>
        </pc:spChg>
        <pc:spChg chg="mod">
          <ac:chgData name="David Holley" userId="45123e1e-ac21-4ee3-b53e-8d97b4b34e1e" providerId="ADAL" clId="{BCC015B2-D533-4CFC-9BD8-A713DB215B11}" dt="2023-07-13T12:20:08.892" v="87" actId="1076"/>
          <ac:spMkLst>
            <pc:docMk/>
            <pc:sldMk cId="2943309891" sldId="382"/>
            <ac:spMk id="5" creationId="{2CF25161-93B2-764F-ABC1-C6D1C12970CE}"/>
          </ac:spMkLst>
        </pc:spChg>
      </pc:sldChg>
      <pc:sldChg chg="add">
        <pc:chgData name="David Holley" userId="45123e1e-ac21-4ee3-b53e-8d97b4b34e1e" providerId="ADAL" clId="{BCC015B2-D533-4CFC-9BD8-A713DB215B11}" dt="2023-07-13T12:19:00.375" v="79"/>
        <pc:sldMkLst>
          <pc:docMk/>
          <pc:sldMk cId="2980287215" sldId="383"/>
        </pc:sldMkLst>
      </pc:sldChg>
      <pc:sldChg chg="add">
        <pc:chgData name="David Holley" userId="45123e1e-ac21-4ee3-b53e-8d97b4b34e1e" providerId="ADAL" clId="{BCC015B2-D533-4CFC-9BD8-A713DB215B11}" dt="2023-07-13T12:20:15.790" v="89"/>
        <pc:sldMkLst>
          <pc:docMk/>
          <pc:sldMk cId="2151725309" sldId="384"/>
        </pc:sldMkLst>
      </pc:sldChg>
      <pc:sldMasterChg chg="addSldLayout">
        <pc:chgData name="David Holley" userId="45123e1e-ac21-4ee3-b53e-8d97b4b34e1e" providerId="ADAL" clId="{BCC015B2-D533-4CFC-9BD8-A713DB215B11}" dt="2023-07-13T12:16:45.741" v="71" actId="27028"/>
        <pc:sldMasterMkLst>
          <pc:docMk/>
          <pc:sldMasterMk cId="486564173" sldId="2147483648"/>
        </pc:sldMasterMkLst>
        <pc:sldLayoutChg chg="add">
          <pc:chgData name="David Holley" userId="45123e1e-ac21-4ee3-b53e-8d97b4b34e1e" providerId="ADAL" clId="{BCC015B2-D533-4CFC-9BD8-A713DB215B11}" dt="2023-07-13T12:16:45.741" v="71" actId="27028"/>
          <pc:sldLayoutMkLst>
            <pc:docMk/>
            <pc:sldMasterMk cId="486564173" sldId="2147483648"/>
            <pc:sldLayoutMk cId="3893016732" sldId="2147483651"/>
          </pc:sldLayoutMkLst>
        </pc:sldLayoutChg>
      </pc:sldMasterChg>
      <pc:sldMasterChg chg="add del addSldLayout delSldLayout">
        <pc:chgData name="David Holley" userId="45123e1e-ac21-4ee3-b53e-8d97b4b34e1e" providerId="ADAL" clId="{BCC015B2-D533-4CFC-9BD8-A713DB215B11}" dt="2023-07-13T12:06:51.674" v="6" actId="27028"/>
        <pc:sldMasterMkLst>
          <pc:docMk/>
          <pc:sldMasterMk cId="3063475933" sldId="2147483660"/>
        </pc:sldMasterMkLst>
        <pc:sldLayoutChg chg="add del">
          <pc:chgData name="David Holley" userId="45123e1e-ac21-4ee3-b53e-8d97b4b34e1e" providerId="ADAL" clId="{BCC015B2-D533-4CFC-9BD8-A713DB215B11}" dt="2023-07-13T12:06:51.674" v="6" actId="27028"/>
          <pc:sldLayoutMkLst>
            <pc:docMk/>
            <pc:sldMasterMk cId="3063475933" sldId="2147483660"/>
            <pc:sldLayoutMk cId="1303756419" sldId="2147483731"/>
          </pc:sldLayoutMkLst>
        </pc:sldLayoutChg>
      </pc:sldMasterChg>
      <pc:sldMasterChg chg="modSldLayout">
        <pc:chgData name="David Holley" userId="45123e1e-ac21-4ee3-b53e-8d97b4b34e1e" providerId="ADAL" clId="{BCC015B2-D533-4CFC-9BD8-A713DB215B11}" dt="2023-07-13T12:07:46.638" v="11" actId="478"/>
        <pc:sldMasterMkLst>
          <pc:docMk/>
          <pc:sldMasterMk cId="1115193665" sldId="2147483749"/>
        </pc:sldMasterMkLst>
        <pc:sldLayoutChg chg="delSp mod">
          <pc:chgData name="David Holley" userId="45123e1e-ac21-4ee3-b53e-8d97b4b34e1e" providerId="ADAL" clId="{BCC015B2-D533-4CFC-9BD8-A713DB215B11}" dt="2023-07-13T12:07:46.638" v="11" actId="478"/>
          <pc:sldLayoutMkLst>
            <pc:docMk/>
            <pc:sldMasterMk cId="1115193665" sldId="2147483749"/>
            <pc:sldLayoutMk cId="2573410475" sldId="2147483776"/>
          </pc:sldLayoutMkLst>
          <pc:spChg chg="del">
            <ac:chgData name="David Holley" userId="45123e1e-ac21-4ee3-b53e-8d97b4b34e1e" providerId="ADAL" clId="{BCC015B2-D533-4CFC-9BD8-A713DB215B11}" dt="2023-07-13T12:07:46.638" v="11" actId="478"/>
            <ac:spMkLst>
              <pc:docMk/>
              <pc:sldMasterMk cId="1115193665" sldId="2147483749"/>
              <pc:sldLayoutMk cId="2573410475" sldId="2147483776"/>
              <ac:spMk id="6" creationId="{19150D92-2463-2448-9573-6870F3D25C3E}"/>
            </ac:spMkLst>
          </pc:spChg>
        </pc:sldLayoutChg>
      </pc:sldMasterChg>
    </pc:docChg>
  </pc:docChgLst>
  <pc:docChgLst>
    <pc:chgData name="David Holley" userId="45123e1e-ac21-4ee3-b53e-8d97b4b34e1e" providerId="ADAL" clId="{5AD565B8-A3A7-4658-8C2C-B19216664B85}"/>
    <pc:docChg chg="modSld">
      <pc:chgData name="David Holley" userId="45123e1e-ac21-4ee3-b53e-8d97b4b34e1e" providerId="ADAL" clId="{5AD565B8-A3A7-4658-8C2C-B19216664B85}" dt="2024-05-28T10:19:38.846" v="2" actId="1036"/>
      <pc:docMkLst>
        <pc:docMk/>
      </pc:docMkLst>
      <pc:sldChg chg="delSp modAnim">
        <pc:chgData name="David Holley" userId="45123e1e-ac21-4ee3-b53e-8d97b4b34e1e" providerId="ADAL" clId="{5AD565B8-A3A7-4658-8C2C-B19216664B85}" dt="2024-05-28T10:19:03.691" v="0" actId="478"/>
        <pc:sldMkLst>
          <pc:docMk/>
          <pc:sldMk cId="554627849" sldId="274"/>
        </pc:sldMkLst>
        <pc:picChg chg="del">
          <ac:chgData name="David Holley" userId="45123e1e-ac21-4ee3-b53e-8d97b4b34e1e" providerId="ADAL" clId="{5AD565B8-A3A7-4658-8C2C-B19216664B85}" dt="2024-05-28T10:19:03.691" v="0" actId="478"/>
          <ac:picMkLst>
            <pc:docMk/>
            <pc:sldMk cId="554627849" sldId="274"/>
            <ac:picMk id="2050" creationId="{42825A89-0F91-4BEB-B95D-458576A97D6B}"/>
          </ac:picMkLst>
        </pc:picChg>
      </pc:sldChg>
      <pc:sldChg chg="modSp mod">
        <pc:chgData name="David Holley" userId="45123e1e-ac21-4ee3-b53e-8d97b4b34e1e" providerId="ADAL" clId="{5AD565B8-A3A7-4658-8C2C-B19216664B85}" dt="2024-05-28T10:19:38.846" v="2" actId="1036"/>
        <pc:sldMkLst>
          <pc:docMk/>
          <pc:sldMk cId="3959438413" sldId="280"/>
        </pc:sldMkLst>
        <pc:spChg chg="mod">
          <ac:chgData name="David Holley" userId="45123e1e-ac21-4ee3-b53e-8d97b4b34e1e" providerId="ADAL" clId="{5AD565B8-A3A7-4658-8C2C-B19216664B85}" dt="2024-05-28T10:19:38.846" v="2" actId="1036"/>
          <ac:spMkLst>
            <pc:docMk/>
            <pc:sldMk cId="3959438413" sldId="280"/>
            <ac:spMk id="1024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3B2D53-D62A-46A4-83B0-B23648F6F614}" type="datetimeFigureOut">
              <a:rPr lang="en-GB" smtClean="0"/>
              <a:t>28/05/2024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7119B9-CFAE-4F82-99B8-14040BAA78FF}" type="slidenum">
              <a:rPr lang="en-GB" smtClean="0"/>
              <a:t>‹#›</a:t>
            </a:fld>
            <a:endParaRPr lang="en-GB"/>
          </a:p>
        </p:txBody>
      </p:sp>
    </p:spTree>
    <p:extLst>
      <p:ext uri="{BB962C8B-B14F-4D97-AF65-F5344CB8AC3E}">
        <p14:creationId xmlns:p14="http://schemas.microsoft.com/office/powerpoint/2010/main" val="502754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2</a:t>
            </a:fld>
            <a:endParaRPr lang="en-GB" dirty="0">
              <a:solidFill>
                <a:srgbClr val="000000"/>
              </a:solidFill>
              <a:latin typeface="Arial" pitchFamily="34" charset="0"/>
            </a:endParaRPr>
          </a:p>
        </p:txBody>
      </p:sp>
    </p:spTree>
    <p:extLst>
      <p:ext uri="{BB962C8B-B14F-4D97-AF65-F5344CB8AC3E}">
        <p14:creationId xmlns:p14="http://schemas.microsoft.com/office/powerpoint/2010/main" val="823131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B19EB701-C47A-544F-BFD3-F71CCBDD8D9C}" type="slidenum">
              <a:rPr lang="en-GB"/>
              <a:pPr eaLnBrk="1" hangingPunct="1"/>
              <a:t>4</a:t>
            </a:fld>
            <a:endParaRPr lang="en-GB" dirty="0"/>
          </a:p>
        </p:txBody>
      </p:sp>
      <p:sp>
        <p:nvSpPr>
          <p:cNvPr id="8194" name="Rectangle 2"/>
          <p:cNvSpPr>
            <a:spLocks noGrp="1" noRot="1" noChangeAspect="1" noChangeArrowheads="1" noTextEdit="1"/>
          </p:cNvSpPr>
          <p:nvPr>
            <p:ph type="sldImg"/>
          </p:nvPr>
        </p:nvSpPr>
        <p:spPr>
          <a:xfrm>
            <a:off x="-557213" y="679450"/>
            <a:ext cx="7907338" cy="4448175"/>
          </a:xfrm>
          <a:ln/>
        </p:spPr>
      </p:sp>
      <p:sp>
        <p:nvSpPr>
          <p:cNvPr id="819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latin typeface="Times New Roman" charset="0"/>
              </a:rPr>
              <a:t>Having explained what we intend to do on the previous slide this introduces a diversion. In order to explain how to determine and manage requirements it is useful to spend some time talking about customers and in general how they express their needs and requirements.</a:t>
            </a:r>
          </a:p>
        </p:txBody>
      </p:sp>
    </p:spTree>
    <p:extLst>
      <p:ext uri="{BB962C8B-B14F-4D97-AF65-F5344CB8AC3E}">
        <p14:creationId xmlns:p14="http://schemas.microsoft.com/office/powerpoint/2010/main" val="156452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9ACB396-5D8D-E74F-BB4F-0BF1CE2FFDB0}" type="slidenum">
              <a:rPr lang="en-GB" sz="1200"/>
              <a:pPr eaLnBrk="1" hangingPunct="1"/>
              <a:t>6</a:t>
            </a:fld>
            <a:endParaRPr lang="en-GB" sz="1200" dirty="0"/>
          </a:p>
        </p:txBody>
      </p:sp>
      <p:sp>
        <p:nvSpPr>
          <p:cNvPr id="141315"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6"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6</a:t>
            </a:r>
          </a:p>
        </p:txBody>
      </p:sp>
      <p:sp>
        <p:nvSpPr>
          <p:cNvPr id="141317"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8"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41319"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41320" name="Rectangle 7"/>
          <p:cNvSpPr>
            <a:spLocks noGrp="1" noChangeArrowheads="1"/>
          </p:cNvSpPr>
          <p:nvPr>
            <p:ph type="body" idx="1"/>
          </p:nvPr>
        </p:nvSpPr>
        <p:spPr>
          <a:xfrm>
            <a:off x="914400" y="4344988"/>
            <a:ext cx="5029200" cy="3851275"/>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pPr eaLnBrk="1" hangingPunct="1"/>
            <a:endParaRPr lang="en-US" dirty="0"/>
          </a:p>
        </p:txBody>
      </p:sp>
    </p:spTree>
    <p:extLst>
      <p:ext uri="{BB962C8B-B14F-4D97-AF65-F5344CB8AC3E}">
        <p14:creationId xmlns:p14="http://schemas.microsoft.com/office/powerpoint/2010/main" val="1431751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A261124-8D08-B74B-844A-F9D5D1828E65}" type="slidenum">
              <a:rPr lang="en-GB"/>
              <a:pPr eaLnBrk="1" hangingPunct="1"/>
              <a:t>7</a:t>
            </a:fld>
            <a:endParaRPr lang="en-GB" dirty="0"/>
          </a:p>
        </p:txBody>
      </p:sp>
      <p:sp>
        <p:nvSpPr>
          <p:cNvPr id="24578"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79"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7</a:t>
            </a:r>
          </a:p>
        </p:txBody>
      </p:sp>
      <p:sp>
        <p:nvSpPr>
          <p:cNvPr id="24580"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81"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4582"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24583" name="Rectangle 7"/>
          <p:cNvSpPr>
            <a:spLocks noGrp="1" noChangeArrowheads="1"/>
          </p:cNvSpPr>
          <p:nvPr>
            <p:ph type="body" idx="1"/>
          </p:nvPr>
        </p:nvSpPr>
        <p:spPr>
          <a:xfrm>
            <a:off x="914400" y="4344988"/>
            <a:ext cx="5029200" cy="3851275"/>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3412938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557BFA8E-1641-124C-BFE8-8DCBD4B5160A}" type="slidenum">
              <a:rPr lang="en-GB"/>
              <a:pPr eaLnBrk="1" hangingPunct="1"/>
              <a:t>8</a:t>
            </a:fld>
            <a:endParaRPr lang="en-GB" dirty="0"/>
          </a:p>
        </p:txBody>
      </p:sp>
      <p:sp>
        <p:nvSpPr>
          <p:cNvPr id="266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27" name="Rectangle 3"/>
          <p:cNvSpPr>
            <a:spLocks noChangeArrowheads="1"/>
          </p:cNvSpPr>
          <p:nvPr/>
        </p:nvSpPr>
        <p:spPr bwMode="auto">
          <a:xfrm>
            <a:off x="388620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63" tIns="0" rIns="19663" bIns="0" anchor="b"/>
          <a:lstStyle/>
          <a:p>
            <a:pPr algn="r" defTabSz="942975" eaLnBrk="0" hangingPunct="0"/>
            <a:r>
              <a:rPr lang="en-GB" sz="1100" i="1" dirty="0">
                <a:latin typeface="Times New Roman" charset="0"/>
              </a:rPr>
              <a:t>8</a:t>
            </a:r>
          </a:p>
        </p:txBody>
      </p:sp>
      <p:sp>
        <p:nvSpPr>
          <p:cNvPr id="26628" name="Rectangle 4"/>
          <p:cNvSpPr>
            <a:spLocks noChangeArrowheads="1"/>
          </p:cNvSpPr>
          <p:nvPr/>
        </p:nvSpPr>
        <p:spPr bwMode="auto">
          <a:xfrm>
            <a:off x="0" y="8704263"/>
            <a:ext cx="2971800" cy="4270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2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26630" name="Rectangle 6"/>
          <p:cNvSpPr>
            <a:spLocks noGrp="1" noRot="1" noChangeAspect="1" noChangeArrowheads="1" noTextEdit="1"/>
          </p:cNvSpPr>
          <p:nvPr>
            <p:ph type="sldImg"/>
          </p:nvPr>
        </p:nvSpPr>
        <p:spPr>
          <a:xfrm>
            <a:off x="504825" y="779463"/>
            <a:ext cx="5573713" cy="3135312"/>
          </a:xfrm>
          <a:ln w="12700" cap="flat">
            <a:solidFill>
              <a:schemeClr val="tx1"/>
            </a:solidFill>
          </a:ln>
        </p:spPr>
      </p:sp>
      <p:sp>
        <p:nvSpPr>
          <p:cNvPr id="26631" name="Rectangle 7"/>
          <p:cNvSpPr>
            <a:spLocks noGrp="1" noChangeArrowheads="1"/>
          </p:cNvSpPr>
          <p:nvPr>
            <p:ph type="body" idx="1"/>
          </p:nvPr>
        </p:nvSpPr>
        <p:spPr>
          <a:xfrm>
            <a:off x="914400" y="4357688"/>
            <a:ext cx="5029200" cy="4133850"/>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401" tIns="45880" rIns="93401" bIns="45880"/>
          <a:lstStyle/>
          <a:p>
            <a:endParaRPr lang="en-US" dirty="0"/>
          </a:p>
        </p:txBody>
      </p:sp>
    </p:spTree>
    <p:extLst>
      <p:ext uri="{BB962C8B-B14F-4D97-AF65-F5344CB8AC3E}">
        <p14:creationId xmlns:p14="http://schemas.microsoft.com/office/powerpoint/2010/main" val="2002195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5/28/2024 11:18 AM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2014125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CAF770D-4E28-404D-A660-1BC7EC1EAFBB}" type="slidenum">
              <a:rPr lang="en-GB"/>
              <a:pPr eaLnBrk="1" hangingPunct="1"/>
              <a:t>14</a:t>
            </a:fld>
            <a:endParaRPr lang="en-GB" dirty="0"/>
          </a:p>
        </p:txBody>
      </p:sp>
      <p:sp>
        <p:nvSpPr>
          <p:cNvPr id="28674" name="Rectangle 2"/>
          <p:cNvSpPr>
            <a:spLocks noGrp="1" noRot="1" noChangeAspect="1" noChangeArrowheads="1" noTextEdit="1"/>
          </p:cNvSpPr>
          <p:nvPr>
            <p:ph type="sldImg"/>
          </p:nvPr>
        </p:nvSpPr>
        <p:spPr>
          <a:xfrm>
            <a:off x="-557213" y="679450"/>
            <a:ext cx="7907338" cy="4448175"/>
          </a:xfrm>
          <a:ln/>
        </p:spPr>
      </p:sp>
      <p:sp>
        <p:nvSpPr>
          <p:cNvPr id="28675"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99" tIns="44398" rIns="88799" bIns="44398"/>
          <a:lstStyle/>
          <a:p>
            <a:pPr eaLnBrk="1" hangingPunct="1"/>
            <a:r>
              <a:rPr lang="en-GB" dirty="0">
                <a:latin typeface="Times New Roman" charset="0"/>
              </a:rPr>
              <a:t>This slide amplifies the issue of multiple customers or stakeholders. It shows that we are often supplying to a </a:t>
            </a:r>
            <a:r>
              <a:rPr lang="ja-JP" altLang="en-GB">
                <a:latin typeface="Times New Roman" charset="0"/>
              </a:rPr>
              <a:t>“</a:t>
            </a:r>
            <a:r>
              <a:rPr lang="en-GB" altLang="ja-JP" dirty="0">
                <a:latin typeface="Times New Roman" charset="0"/>
              </a:rPr>
              <a:t>customer chain</a:t>
            </a:r>
            <a:r>
              <a:rPr lang="ja-JP" altLang="en-GB">
                <a:latin typeface="Times New Roman" charset="0"/>
              </a:rPr>
              <a:t>”</a:t>
            </a:r>
            <a:r>
              <a:rPr lang="en-GB" altLang="ja-JP" dirty="0">
                <a:latin typeface="Times New Roman" charset="0"/>
              </a:rPr>
              <a:t> (cf. supply chain). Not only do we have understand what our direct customer requires but also our customer</a:t>
            </a:r>
            <a:r>
              <a:rPr lang="ja-JP" altLang="en-GB">
                <a:latin typeface="Times New Roman" charset="0"/>
              </a:rPr>
              <a:t>’</a:t>
            </a:r>
            <a:r>
              <a:rPr lang="en-GB" altLang="ja-JP" dirty="0">
                <a:latin typeface="Times New Roman" charset="0"/>
              </a:rPr>
              <a:t>s customer. </a:t>
            </a:r>
          </a:p>
          <a:p>
            <a:pPr eaLnBrk="1" hangingPunct="1"/>
            <a:r>
              <a:rPr lang="en-GB" dirty="0">
                <a:latin typeface="Times New Roman" charset="0"/>
              </a:rPr>
              <a:t>The situation is further complicated by the fact that for any single customer (another company or organisation) there may be three different types involved:</a:t>
            </a:r>
          </a:p>
          <a:p>
            <a:pPr eaLnBrk="1" hangingPunct="1"/>
            <a:r>
              <a:rPr lang="en-GB" dirty="0">
                <a:latin typeface="Times New Roman" charset="0"/>
              </a:rPr>
              <a:t>	the purchaser e.g. DMO</a:t>
            </a:r>
          </a:p>
          <a:p>
            <a:pPr eaLnBrk="1" hangingPunct="1"/>
            <a:r>
              <a:rPr lang="en-GB" dirty="0">
                <a:latin typeface="Times New Roman" charset="0"/>
              </a:rPr>
              <a:t>	the evaluator e.g. DSTO</a:t>
            </a:r>
          </a:p>
          <a:p>
            <a:pPr eaLnBrk="1" hangingPunct="1"/>
            <a:r>
              <a:rPr lang="en-GB" dirty="0">
                <a:latin typeface="Times New Roman" charset="0"/>
              </a:rPr>
              <a:t>	the user e.g. the armed forces</a:t>
            </a:r>
          </a:p>
          <a:p>
            <a:pPr eaLnBrk="1" hangingPunct="1"/>
            <a:r>
              <a:rPr lang="en-GB" dirty="0">
                <a:latin typeface="Times New Roman" charset="0"/>
              </a:rPr>
              <a:t>	the maintainer e.g. the armed forces</a:t>
            </a:r>
          </a:p>
          <a:p>
            <a:pPr eaLnBrk="1" hangingPunct="1"/>
            <a:endParaRPr lang="en-GB" dirty="0">
              <a:latin typeface="Times New Roman" charset="0"/>
            </a:endParaRPr>
          </a:p>
          <a:p>
            <a:pPr eaLnBrk="1" hangingPunct="1"/>
            <a:r>
              <a:rPr lang="en-GB" dirty="0">
                <a:latin typeface="Times New Roman" charset="0"/>
              </a:rPr>
              <a:t>Each of these different types of customer are likely to have different goals and therefore expectations</a:t>
            </a:r>
          </a:p>
          <a:p>
            <a:pPr eaLnBrk="1" hangingPunct="1"/>
            <a:endParaRPr lang="en-GB" dirty="0">
              <a:latin typeface="Times New Roman" charset="0"/>
            </a:endParaRPr>
          </a:p>
        </p:txBody>
      </p:sp>
    </p:spTree>
    <p:extLst>
      <p:ext uri="{BB962C8B-B14F-4D97-AF65-F5344CB8AC3E}">
        <p14:creationId xmlns:p14="http://schemas.microsoft.com/office/powerpoint/2010/main" val="5800288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2C118AF-898D-A042-9AEE-6950EC37B8B8}" type="slidenum">
              <a:rPr lang="en-GB"/>
              <a:pPr eaLnBrk="1" hangingPunct="1"/>
              <a:t>15</a:t>
            </a:fld>
            <a:endParaRPr lang="en-GB" dirty="0"/>
          </a:p>
        </p:txBody>
      </p:sp>
      <p:sp>
        <p:nvSpPr>
          <p:cNvPr id="32770" name="Rectangle 2"/>
          <p:cNvSpPr>
            <a:spLocks noGrp="1" noRot="1" noChangeAspect="1" noChangeArrowheads="1" noTextEdit="1"/>
          </p:cNvSpPr>
          <p:nvPr>
            <p:ph type="sldImg"/>
          </p:nvPr>
        </p:nvSpPr>
        <p:spPr>
          <a:xfrm>
            <a:off x="-557213" y="679450"/>
            <a:ext cx="7907338" cy="4448175"/>
          </a:xfrm>
          <a:ln/>
        </p:spPr>
      </p:sp>
      <p:sp>
        <p:nvSpPr>
          <p:cNvPr id="32771" name="Rectangle 3"/>
          <p:cNvSpPr>
            <a:spLocks noGrp="1" noChangeArrowheads="1"/>
          </p:cNvSpPr>
          <p:nvPr>
            <p:ph type="body" idx="1"/>
          </p:nvPr>
        </p:nvSpPr>
        <p:spPr>
          <a:xfrm>
            <a:off x="914400" y="4344988"/>
            <a:ext cx="5029200" cy="4113212"/>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776" tIns="44387" rIns="88776" bIns="44387"/>
          <a:lstStyle/>
          <a:p>
            <a:pPr eaLnBrk="1" hangingPunct="1"/>
            <a:r>
              <a:rPr lang="en-GB" dirty="0"/>
              <a:t>This slide continues the argument. The previous slide indicates that errors committed during the early activities are expensive and difficult to find - but why. This slide starts to answer this question</a:t>
            </a:r>
          </a:p>
          <a:p>
            <a:pPr eaLnBrk="1" hangingPunct="1"/>
            <a:endParaRPr lang="en-GB" dirty="0"/>
          </a:p>
          <a:p>
            <a:pPr eaLnBrk="1" hangingPunct="1"/>
            <a:r>
              <a:rPr lang="en-GB" dirty="0"/>
              <a:t>The diagram above shows that customer satisfaction and customer excitement  form two dimensions - they are not the same thing. The four quadrants then lead to a number of situations:</a:t>
            </a:r>
          </a:p>
          <a:p>
            <a:pPr eaLnBrk="1" hangingPunct="1"/>
            <a:r>
              <a:rPr lang="en-GB" b="1" dirty="0"/>
              <a:t>Basic:</a:t>
            </a:r>
            <a:r>
              <a:rPr lang="en-GB" dirty="0"/>
              <a:t> those requirements that form the basic set of expectations of a customer. These may not be expressed by the customer, but are well know.  Examples include windscreen wipers on a motor vehicle</a:t>
            </a:r>
          </a:p>
          <a:p>
            <a:pPr eaLnBrk="1" hangingPunct="1"/>
            <a:r>
              <a:rPr lang="en-GB" b="1" dirty="0"/>
              <a:t>Expressed</a:t>
            </a:r>
            <a:r>
              <a:rPr lang="en-GB" dirty="0"/>
              <a:t>: those requirements verbalised by the customer</a:t>
            </a:r>
          </a:p>
          <a:p>
            <a:pPr eaLnBrk="1" hangingPunct="1"/>
            <a:r>
              <a:rPr lang="en-GB" b="1" dirty="0"/>
              <a:t>Assumed:</a:t>
            </a:r>
            <a:r>
              <a:rPr lang="en-GB" dirty="0"/>
              <a:t> Requirements or expectations not expressed by the customer. Similar to basic requirements and indeed over time will become basic requirements. Examples include electric windows, power steering, and ABS on a motor vehicle</a:t>
            </a:r>
          </a:p>
          <a:p>
            <a:pPr eaLnBrk="1" hangingPunct="1"/>
            <a:r>
              <a:rPr lang="en-GB" b="1" dirty="0"/>
              <a:t>Delight:</a:t>
            </a:r>
            <a:r>
              <a:rPr lang="en-GB" dirty="0"/>
              <a:t> features beyond the current expectations of customers</a:t>
            </a:r>
          </a:p>
          <a:p>
            <a:pPr eaLnBrk="1" hangingPunct="1"/>
            <a:r>
              <a:rPr lang="en-GB" dirty="0"/>
              <a:t>The point here is that for customer delight we have to capture and provide the stated Expressed requirements and  the </a:t>
            </a:r>
            <a:r>
              <a:rPr lang="en-GB" b="1" dirty="0"/>
              <a:t>unstated </a:t>
            </a:r>
            <a:r>
              <a:rPr lang="en-GB" dirty="0"/>
              <a:t>Basic and Assumed requirements. Customers will never tell exactly every thing they expect</a:t>
            </a:r>
          </a:p>
          <a:p>
            <a:pPr eaLnBrk="1" hangingPunct="1"/>
            <a:endParaRPr lang="en-GB" dirty="0"/>
          </a:p>
        </p:txBody>
      </p:sp>
    </p:spTree>
    <p:extLst>
      <p:ext uri="{BB962C8B-B14F-4D97-AF65-F5344CB8AC3E}">
        <p14:creationId xmlns:p14="http://schemas.microsoft.com/office/powerpoint/2010/main" val="2127503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2B1F4F8C-7108-F343-B2C0-E35943995869}"/>
              </a:ext>
            </a:extLst>
          </p:cNvPr>
          <p:cNvSpPr>
            <a:spLocks noGrp="1" noRot="1" noChangeAspect="1" noTextEdit="1"/>
          </p:cNvSpPr>
          <p:nvPr>
            <p:ph type="sldImg"/>
          </p:nvPr>
        </p:nvSpPr>
        <p:spPr>
          <a:xfrm>
            <a:off x="-557213" y="679450"/>
            <a:ext cx="7907338" cy="4448175"/>
          </a:xfrm>
          <a:ln/>
        </p:spPr>
      </p:sp>
      <p:sp>
        <p:nvSpPr>
          <p:cNvPr id="72707" name="Notes Placeholder 2">
            <a:extLst>
              <a:ext uri="{FF2B5EF4-FFF2-40B4-BE49-F238E27FC236}">
                <a16:creationId xmlns:a16="http://schemas.microsoft.com/office/drawing/2014/main" id="{C1BA45DA-489F-3445-A420-4F05695655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2708" name="Slide Number Placeholder 3">
            <a:extLst>
              <a:ext uri="{FF2B5EF4-FFF2-40B4-BE49-F238E27FC236}">
                <a16:creationId xmlns:a16="http://schemas.microsoft.com/office/drawing/2014/main" id="{6B0C28FA-8915-3D4B-B935-9EBFB004E18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81738D74-A754-D14E-B545-B05BFF861E0B}" type="slidenum">
              <a:rPr lang="en-GB" altLang="en-US"/>
              <a:pPr eaLnBrk="1" hangingPunct="1"/>
              <a:t>16</a:t>
            </a:fld>
            <a:endParaRPr lang="en-GB" altLang="en-US" dirty="0"/>
          </a:p>
        </p:txBody>
      </p:sp>
    </p:spTree>
    <p:extLst>
      <p:ext uri="{BB962C8B-B14F-4D97-AF65-F5344CB8AC3E}">
        <p14:creationId xmlns:p14="http://schemas.microsoft.com/office/powerpoint/2010/main" val="3675509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70ED0EA-00B0-CA4C-B01F-9569DE5BC9B8}"/>
              </a:ext>
            </a:extLst>
          </p:cNvPr>
          <p:cNvSpPr>
            <a:spLocks noGrp="1" noRot="1" noChangeAspect="1" noTextEdit="1"/>
          </p:cNvSpPr>
          <p:nvPr>
            <p:ph type="sldImg"/>
          </p:nvPr>
        </p:nvSpPr>
        <p:spPr>
          <a:xfrm>
            <a:off x="-557213" y="679450"/>
            <a:ext cx="7907338" cy="4448175"/>
          </a:xfrm>
          <a:ln/>
        </p:spPr>
      </p:sp>
      <p:sp>
        <p:nvSpPr>
          <p:cNvPr id="73731" name="Notes Placeholder 2">
            <a:extLst>
              <a:ext uri="{FF2B5EF4-FFF2-40B4-BE49-F238E27FC236}">
                <a16:creationId xmlns:a16="http://schemas.microsoft.com/office/drawing/2014/main" id="{B18A385F-C9F0-4B46-8E41-10F4B1FC86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73732" name="Slide Number Placeholder 3">
            <a:extLst>
              <a:ext uri="{FF2B5EF4-FFF2-40B4-BE49-F238E27FC236}">
                <a16:creationId xmlns:a16="http://schemas.microsoft.com/office/drawing/2014/main" id="{E5E03E83-82C7-9043-B172-F665CAD19B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6pPr>
            <a:lvl7pPr marL="29718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7pPr>
            <a:lvl8pPr marL="34290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8pPr>
            <a:lvl9pPr marL="3886200" indent="-228600" eaLnBrk="0" fontAlgn="base" hangingPunct="0">
              <a:spcBef>
                <a:spcPct val="30000"/>
              </a:spcBef>
              <a:spcAft>
                <a:spcPct val="0"/>
              </a:spcAft>
              <a:buClr>
                <a:schemeClr val="tx1"/>
              </a:buClr>
              <a:buFont typeface="Wingdings" pitchFamily="2" charset="2"/>
              <a:defRPr>
                <a:solidFill>
                  <a:schemeClr val="tx1"/>
                </a:solidFill>
                <a:latin typeface="Arial" panose="020B0604020202020204" pitchFamily="34" charset="0"/>
              </a:defRPr>
            </a:lvl9pPr>
          </a:lstStyle>
          <a:p>
            <a:pPr eaLnBrk="1" hangingPunct="1"/>
            <a:fld id="{50BAE230-0B5C-6540-89FB-D1F2D9E77012}" type="slidenum">
              <a:rPr lang="en-GB" altLang="en-US"/>
              <a:pPr eaLnBrk="1" hangingPunct="1"/>
              <a:t>17</a:t>
            </a:fld>
            <a:endParaRPr lang="en-GB" altLang="en-US" dirty="0"/>
          </a:p>
        </p:txBody>
      </p:sp>
    </p:spTree>
    <p:extLst>
      <p:ext uri="{BB962C8B-B14F-4D97-AF65-F5344CB8AC3E}">
        <p14:creationId xmlns:p14="http://schemas.microsoft.com/office/powerpoint/2010/main" val="3778442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5853E03-6604-8740-8772-593C127DF7DB}" type="slidenum">
              <a:rPr lang="en-GB"/>
              <a:pPr eaLnBrk="1" hangingPunct="1"/>
              <a:t>19</a:t>
            </a:fld>
            <a:endParaRPr lang="en-GB" dirty="0"/>
          </a:p>
        </p:txBody>
      </p:sp>
      <p:sp>
        <p:nvSpPr>
          <p:cNvPr id="41986" name="Rectangle 2"/>
          <p:cNvSpPr>
            <a:spLocks noGrp="1" noRot="1" noChangeAspect="1" noChangeArrowheads="1" noTextEdit="1"/>
          </p:cNvSpPr>
          <p:nvPr>
            <p:ph type="sldImg"/>
          </p:nvPr>
        </p:nvSpPr>
        <p:spPr>
          <a:xfrm>
            <a:off x="-557213" y="679450"/>
            <a:ext cx="7907338" cy="4448175"/>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latin typeface="Times New Roman" charset="0"/>
              </a:rPr>
              <a:t>A slide to illustrate customers change their minds! They do today and they will do tomorrow. Key questions to ask the class </a:t>
            </a:r>
          </a:p>
          <a:p>
            <a:pPr eaLnBrk="1" hangingPunct="1"/>
            <a:r>
              <a:rPr lang="en-GB" dirty="0">
                <a:latin typeface="Times New Roman" charset="0"/>
              </a:rPr>
              <a:t>are:</a:t>
            </a:r>
          </a:p>
          <a:p>
            <a:pPr eaLnBrk="1" hangingPunct="1"/>
            <a:endParaRPr lang="en-GB" dirty="0">
              <a:latin typeface="Times New Roman" charset="0"/>
            </a:endParaRPr>
          </a:p>
          <a:p>
            <a:pPr eaLnBrk="1" hangingPunct="1"/>
            <a:r>
              <a:rPr lang="en-GB" dirty="0">
                <a:latin typeface="Times New Roman" charset="0"/>
              </a:rPr>
              <a:t>Can we stop customers changing their minds? – ans: NO</a:t>
            </a:r>
          </a:p>
          <a:p>
            <a:pPr eaLnBrk="1" hangingPunct="1"/>
            <a:r>
              <a:rPr lang="en-GB" dirty="0">
                <a:latin typeface="Times New Roman" charset="0"/>
              </a:rPr>
              <a:t>What do we do then? – ans: develop ways of working that handle customer change</a:t>
            </a:r>
          </a:p>
          <a:p>
            <a:pPr eaLnBrk="1" hangingPunct="1"/>
            <a:endParaRPr lang="en-GB" dirty="0">
              <a:latin typeface="Times New Roman" charset="0"/>
            </a:endParaRPr>
          </a:p>
        </p:txBody>
      </p:sp>
    </p:spTree>
    <p:extLst>
      <p:ext uri="{BB962C8B-B14F-4D97-AF65-F5344CB8AC3E}">
        <p14:creationId xmlns:p14="http://schemas.microsoft.com/office/powerpoint/2010/main" val="1305177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25</a:t>
            </a:fld>
            <a:endParaRPr lang="en-GB"/>
          </a:p>
        </p:txBody>
      </p:sp>
    </p:spTree>
    <p:extLst>
      <p:ext uri="{BB962C8B-B14F-4D97-AF65-F5344CB8AC3E}">
        <p14:creationId xmlns:p14="http://schemas.microsoft.com/office/powerpoint/2010/main" val="2893343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26</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p:cNvSpPr>
            <a:spLocks noGrp="1" noRot="1" noChangeAspect="1" noTextEdit="1"/>
          </p:cNvSpPr>
          <p:nvPr>
            <p:ph type="sldImg"/>
          </p:nvPr>
        </p:nvSpPr>
        <p:spPr>
          <a:xfrm>
            <a:off x="381000" y="685800"/>
            <a:ext cx="6096000" cy="3429000"/>
          </a:xfrm>
          <a:ln/>
        </p:spPr>
      </p:sp>
      <p:sp>
        <p:nvSpPr>
          <p:cNvPr id="112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12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5620F49-8A51-5645-814B-3DB83377D386}" type="slidenum">
              <a:rPr lang="en-GB"/>
              <a:pPr eaLnBrk="1" hangingPunct="1"/>
              <a:t>31</a:t>
            </a:fld>
            <a:endParaRPr lang="en-GB" dirty="0"/>
          </a:p>
        </p:txBody>
      </p:sp>
    </p:spTree>
    <p:extLst>
      <p:ext uri="{BB962C8B-B14F-4D97-AF65-F5344CB8AC3E}">
        <p14:creationId xmlns:p14="http://schemas.microsoft.com/office/powerpoint/2010/main" val="9262204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noTextEdit="1"/>
          </p:cNvSpPr>
          <p:nvPr>
            <p:ph type="sldImg"/>
          </p:nvPr>
        </p:nvSpPr>
        <p:spPr>
          <a:xfrm>
            <a:off x="-557213" y="679450"/>
            <a:ext cx="7907338" cy="4448175"/>
          </a:xfrm>
          <a:ln/>
        </p:spPr>
      </p:sp>
      <p:sp>
        <p:nvSpPr>
          <p:cNvPr id="256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2560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49E7A157-C3CF-664D-88C0-85DFE8CAE0DC}" type="slidenum">
              <a:rPr lang="en-GB"/>
              <a:pPr eaLnBrk="1" hangingPunct="1"/>
              <a:t>32</a:t>
            </a:fld>
            <a:endParaRPr lang="en-GB" dirty="0"/>
          </a:p>
        </p:txBody>
      </p:sp>
    </p:spTree>
    <p:extLst>
      <p:ext uri="{BB962C8B-B14F-4D97-AF65-F5344CB8AC3E}">
        <p14:creationId xmlns:p14="http://schemas.microsoft.com/office/powerpoint/2010/main" val="29231181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34</a:t>
            </a:fld>
            <a:endParaRPr lang="en-GB" dirty="0"/>
          </a:p>
        </p:txBody>
      </p:sp>
    </p:spTree>
    <p:extLst>
      <p:ext uri="{BB962C8B-B14F-4D97-AF65-F5344CB8AC3E}">
        <p14:creationId xmlns:p14="http://schemas.microsoft.com/office/powerpoint/2010/main" val="1146079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a:xfrm>
            <a:off x="381000" y="685800"/>
            <a:ext cx="6096000" cy="3429000"/>
          </a:xfrm>
          <a:ln/>
        </p:spPr>
      </p:sp>
      <p:sp>
        <p:nvSpPr>
          <p:cNvPr id="1741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1741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85417692-F712-4B44-8495-69502737F0DA}" type="slidenum">
              <a:rPr lang="en-GB"/>
              <a:pPr eaLnBrk="1" hangingPunct="1"/>
              <a:t>35</a:t>
            </a:fld>
            <a:endParaRPr lang="en-GB" dirty="0"/>
          </a:p>
        </p:txBody>
      </p:sp>
    </p:spTree>
    <p:extLst>
      <p:ext uri="{BB962C8B-B14F-4D97-AF65-F5344CB8AC3E}">
        <p14:creationId xmlns:p14="http://schemas.microsoft.com/office/powerpoint/2010/main" val="28944715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noTextEdit="1"/>
          </p:cNvSpPr>
          <p:nvPr>
            <p:ph type="sldImg"/>
          </p:nvPr>
        </p:nvSpPr>
        <p:spPr>
          <a:xfrm>
            <a:off x="381000" y="685800"/>
            <a:ext cx="6096000" cy="3429000"/>
          </a:xfrm>
          <a:ln/>
        </p:spPr>
      </p:sp>
      <p:sp>
        <p:nvSpPr>
          <p:cNvPr id="153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153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720F3B8E-A845-2D40-AAA3-0D401B42F597}" type="slidenum">
              <a:rPr lang="en-GB"/>
              <a:pPr eaLnBrk="1" hangingPunct="1"/>
              <a:t>36</a:t>
            </a:fld>
            <a:endParaRPr lang="en-GB" dirty="0"/>
          </a:p>
        </p:txBody>
      </p:sp>
    </p:spTree>
    <p:extLst>
      <p:ext uri="{BB962C8B-B14F-4D97-AF65-F5344CB8AC3E}">
        <p14:creationId xmlns:p14="http://schemas.microsoft.com/office/powerpoint/2010/main" val="1180133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6E2995BA-093E-9A41-A9DE-9E079AFD334C}" type="slidenum">
              <a:rPr lang="en-GB">
                <a:solidFill>
                  <a:srgbClr val="000000"/>
                </a:solidFill>
              </a:rPr>
              <a:pPr eaLnBrk="1" hangingPunct="1"/>
              <a:t>37</a:t>
            </a:fld>
            <a:endParaRPr lang="en-GB" dirty="0">
              <a:solidFill>
                <a:srgbClr val="000000"/>
              </a:solidFill>
            </a:endParaRPr>
          </a:p>
        </p:txBody>
      </p:sp>
    </p:spTree>
    <p:extLst>
      <p:ext uri="{BB962C8B-B14F-4D97-AF65-F5344CB8AC3E}">
        <p14:creationId xmlns:p14="http://schemas.microsoft.com/office/powerpoint/2010/main" val="26664726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686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0D72DC6-660A-6646-A692-05211EF0ABA9}" type="slidenum">
              <a:rPr lang="en-GB">
                <a:solidFill>
                  <a:srgbClr val="000000"/>
                </a:solidFill>
              </a:rPr>
              <a:pPr eaLnBrk="1" hangingPunct="1"/>
              <a:t>39</a:t>
            </a:fld>
            <a:endParaRPr lang="en-GB" dirty="0">
              <a:solidFill>
                <a:srgbClr val="000000"/>
              </a:solidFill>
            </a:endParaRPr>
          </a:p>
        </p:txBody>
      </p:sp>
    </p:spTree>
    <p:extLst>
      <p:ext uri="{BB962C8B-B14F-4D97-AF65-F5344CB8AC3E}">
        <p14:creationId xmlns:p14="http://schemas.microsoft.com/office/powerpoint/2010/main" val="11011153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noTextEdit="1"/>
          </p:cNvSpPr>
          <p:nvPr>
            <p:ph type="sldImg"/>
          </p:nvPr>
        </p:nvSpPr>
        <p:spPr>
          <a:xfrm>
            <a:off x="381000" y="685800"/>
            <a:ext cx="6096000" cy="3429000"/>
          </a:xfrm>
          <a:ln/>
        </p:spPr>
      </p:sp>
      <p:sp>
        <p:nvSpPr>
          <p:cNvPr id="389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891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A67C90C9-57EA-9C4D-AAA6-3104D7786E62}" type="slidenum">
              <a:rPr lang="en-GB">
                <a:solidFill>
                  <a:srgbClr val="000000"/>
                </a:solidFill>
              </a:rPr>
              <a:pPr eaLnBrk="1" hangingPunct="1"/>
              <a:t>40</a:t>
            </a:fld>
            <a:endParaRPr lang="en-GB" dirty="0">
              <a:solidFill>
                <a:srgbClr val="000000"/>
              </a:solidFill>
            </a:endParaRPr>
          </a:p>
        </p:txBody>
      </p:sp>
    </p:spTree>
    <p:extLst>
      <p:ext uri="{BB962C8B-B14F-4D97-AF65-F5344CB8AC3E}">
        <p14:creationId xmlns:p14="http://schemas.microsoft.com/office/powerpoint/2010/main" val="37755072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43</a:t>
            </a:fld>
            <a:endParaRPr lang="en-AU" dirty="0"/>
          </a:p>
        </p:txBody>
      </p:sp>
    </p:spTree>
    <p:extLst>
      <p:ext uri="{BB962C8B-B14F-4D97-AF65-F5344CB8AC3E}">
        <p14:creationId xmlns:p14="http://schemas.microsoft.com/office/powerpoint/2010/main" val="628870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44</a:t>
            </a:fld>
            <a:endParaRPr lang="en-AU" dirty="0"/>
          </a:p>
        </p:txBody>
      </p:sp>
    </p:spTree>
    <p:extLst>
      <p:ext uri="{BB962C8B-B14F-4D97-AF65-F5344CB8AC3E}">
        <p14:creationId xmlns:p14="http://schemas.microsoft.com/office/powerpoint/2010/main" val="6288708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47</a:t>
            </a:fld>
            <a:endParaRPr lang="en-AU" dirty="0"/>
          </a:p>
        </p:txBody>
      </p:sp>
    </p:spTree>
    <p:extLst>
      <p:ext uri="{BB962C8B-B14F-4D97-AF65-F5344CB8AC3E}">
        <p14:creationId xmlns:p14="http://schemas.microsoft.com/office/powerpoint/2010/main" val="4217471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E8DF2A6B-F443-5D40-ADD5-348494045D88}" type="slidenum">
              <a:rPr lang="en-GB"/>
              <a:pPr eaLnBrk="1" hangingPunct="1"/>
              <a:t>48</a:t>
            </a:fld>
            <a:endParaRPr lang="en-GB" dirty="0"/>
          </a:p>
        </p:txBody>
      </p:sp>
    </p:spTree>
    <p:extLst>
      <p:ext uri="{BB962C8B-B14F-4D97-AF65-F5344CB8AC3E}">
        <p14:creationId xmlns:p14="http://schemas.microsoft.com/office/powerpoint/2010/main" val="201131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noTextEdit="1"/>
          </p:cNvSpPr>
          <p:nvPr>
            <p:ph type="sldImg"/>
          </p:nvPr>
        </p:nvSpPr>
        <p:spPr>
          <a:xfrm>
            <a:off x="381000" y="685800"/>
            <a:ext cx="6096000" cy="3429000"/>
          </a:xfrm>
          <a:ln/>
        </p:spPr>
      </p:sp>
      <p:sp>
        <p:nvSpPr>
          <p:cNvPr id="3481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
        <p:nvSpPr>
          <p:cNvPr id="34819"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C9FB668B-F74A-D546-9432-7CD4B158F591}" type="slidenum">
              <a:rPr lang="en-GB"/>
              <a:pPr eaLnBrk="1" hangingPunct="1"/>
              <a:t>49</a:t>
            </a:fld>
            <a:endParaRPr lang="en-GB" dirty="0"/>
          </a:p>
        </p:txBody>
      </p:sp>
    </p:spTree>
    <p:extLst>
      <p:ext uri="{BB962C8B-B14F-4D97-AF65-F5344CB8AC3E}">
        <p14:creationId xmlns:p14="http://schemas.microsoft.com/office/powerpoint/2010/main" val="391398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3667795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184703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847018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FFB1FF-5D72-4FDC-8168-F1E8982515F2}"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34327752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FFB1FF-5D72-4FDC-8168-F1E8982515F2}" type="datetimeFigureOut">
              <a:rPr lang="en-GB" smtClean="0"/>
              <a:t>28/05/2024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58210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387552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41004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51961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FB1FF-5D72-4FDC-8168-F1E8982515F2}"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1711518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FFB1FF-5D72-4FDC-8168-F1E8982515F2}" type="datetimeFigureOut">
              <a:rPr lang="en-GB" smtClean="0"/>
              <a:t>28/05/2024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953722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75695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06895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260864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36773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4173971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294962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FFB1FF-5D72-4FDC-8168-F1E8982515F2}"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46CE67-F0EA-4131-96B7-AEA0C9552206}" type="slidenum">
              <a:rPr lang="en-GB" smtClean="0"/>
              <a:t>‹#›</a:t>
            </a:fld>
            <a:endParaRPr lang="en-GB"/>
          </a:p>
        </p:txBody>
      </p:sp>
    </p:spTree>
    <p:extLst>
      <p:ext uri="{BB962C8B-B14F-4D97-AF65-F5344CB8AC3E}">
        <p14:creationId xmlns:p14="http://schemas.microsoft.com/office/powerpoint/2010/main" val="696250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2" y="467360"/>
            <a:ext cx="11244364" cy="568498"/>
          </a:xfrm>
          <a:prstGeom prst="rect">
            <a:avLst/>
          </a:prstGeom>
          <a:noFill/>
          <a:ln w="9525">
            <a:noFill/>
            <a:miter lim="800000"/>
            <a:headEnd/>
            <a:tailEnd/>
          </a:ln>
          <a:effectLst/>
        </p:spPr>
        <p:txBody>
          <a:bodyPr/>
          <a:lstStyle/>
          <a:p>
            <a:pPr lvl="0"/>
            <a:r>
              <a:rPr lang="en-US" dirty="0"/>
              <a:t>Click to edit Master title style</a:t>
            </a:r>
          </a:p>
        </p:txBody>
      </p:sp>
    </p:spTree>
    <p:extLst>
      <p:ext uri="{BB962C8B-B14F-4D97-AF65-F5344CB8AC3E}">
        <p14:creationId xmlns:p14="http://schemas.microsoft.com/office/powerpoint/2010/main" val="25225508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3829726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15851894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hasCustomPrompt="1"/>
          </p:nvPr>
        </p:nvSpPr>
        <p:spPr>
          <a:xfrm>
            <a:off x="658369" y="1478866"/>
            <a:ext cx="11006583" cy="1117229"/>
          </a:xfrm>
        </p:spPr>
        <p:txBody>
          <a:bodyPr/>
          <a:lstStyle>
            <a:lvl2pPr marL="0" indent="0">
              <a:buClr>
                <a:schemeClr val="accent1"/>
              </a:buClr>
              <a:buFont typeface="Lucida Grande"/>
              <a:buNone/>
              <a:defRPr/>
            </a:lvl2pPr>
            <a:lvl3pPr marL="0" indent="0">
              <a:buClr>
                <a:schemeClr val="accent1"/>
              </a:buClr>
              <a:buFont typeface="Lucida Grande"/>
              <a:buNone/>
              <a:defRPr/>
            </a:lvl3pPr>
            <a:lvl4pPr marL="285750" indent="-285750">
              <a:buClr>
                <a:schemeClr val="accent1"/>
              </a:buClr>
              <a:buFont typeface="Arial" panose="020B0604020202020204" pitchFamily="34" charset="0"/>
              <a:buChar char="•"/>
              <a:defRPr/>
            </a:lvl4pPr>
            <a:lvl5pPr marL="762000" indent="-304800">
              <a:tabLst/>
              <a:defRPr/>
            </a:lvl5pPr>
          </a:lstStyle>
          <a:p>
            <a:pPr lvl="0"/>
            <a:r>
              <a:rPr lang="en-US" dirty="0"/>
              <a:t>Click to edit Master text styles</a:t>
            </a:r>
          </a:p>
          <a:p>
            <a:pPr lvl="4"/>
            <a:r>
              <a:rPr lang="en-US" dirty="0"/>
              <a:t>Second level</a:t>
            </a:r>
          </a:p>
          <a:p>
            <a:pPr lvl="4"/>
            <a:r>
              <a:rPr lang="en-US" dirty="0"/>
              <a:t>Third level</a:t>
            </a:r>
          </a:p>
          <a:p>
            <a:pPr lvl="4"/>
            <a:r>
              <a:rPr lang="en-US" dirty="0"/>
              <a:t>Fourth level</a:t>
            </a:r>
          </a:p>
        </p:txBody>
      </p:sp>
      <p:sp>
        <p:nvSpPr>
          <p:cNvPr id="4" name="Rectangle 6">
            <a:extLst>
              <a:ext uri="{FF2B5EF4-FFF2-40B4-BE49-F238E27FC236}">
                <a16:creationId xmlns:a16="http://schemas.microsoft.com/office/drawing/2014/main" id="{09B76681-2621-4287-B026-5233663FA997}"/>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4204573129"/>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3" name="Title 2"/>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11" name="Content Placeholder 3"/>
          <p:cNvSpPr>
            <a:spLocks noGrp="1"/>
          </p:cNvSpPr>
          <p:nvPr>
            <p:ph sz="quarter" idx="16"/>
          </p:nvPr>
        </p:nvSpPr>
        <p:spPr>
          <a:xfrm>
            <a:off x="658369" y="1484314"/>
            <a:ext cx="5278967" cy="4537075"/>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Content Placeholder 3"/>
          <p:cNvSpPr>
            <a:spLocks noGrp="1"/>
          </p:cNvSpPr>
          <p:nvPr>
            <p:ph sz="quarter" idx="18"/>
          </p:nvPr>
        </p:nvSpPr>
        <p:spPr>
          <a:xfrm>
            <a:off x="6384033" y="1484784"/>
            <a:ext cx="5278967" cy="4537075"/>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Rectangle 6">
            <a:extLst>
              <a:ext uri="{FF2B5EF4-FFF2-40B4-BE49-F238E27FC236}">
                <a16:creationId xmlns:a16="http://schemas.microsoft.com/office/drawing/2014/main" id="{79A42D66-0F34-4389-8FF3-4DBBCB0704B3}"/>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18876544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03BE1EE4-11B6-8349-AB19-79D8D76579F7}"/>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623665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42782586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54643"/>
            <a:ext cx="11006583" cy="50546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5" name="Title Placeholder 10">
            <a:extLst>
              <a:ext uri="{FF2B5EF4-FFF2-40B4-BE49-F238E27FC236}">
                <a16:creationId xmlns:a16="http://schemas.microsoft.com/office/drawing/2014/main" id="{E3142B48-0FBF-1848-A0AB-89E11B12861D}"/>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8467161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5734104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wrap="square"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6AF2BCF-2AEC-420A-8180-9278006C8660}" type="datetimeFigureOut">
              <a:rPr lang="en-GB" smtClean="0"/>
              <a:t>28/05/2024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EE9CEE-9305-477A-81F0-D1DE9E2BB96F}" type="slidenum">
              <a:rPr lang="en-GB" smtClean="0"/>
              <a:t>‹#›</a:t>
            </a:fld>
            <a:endParaRPr lang="en-GB"/>
          </a:p>
        </p:txBody>
      </p:sp>
    </p:spTree>
    <p:extLst>
      <p:ext uri="{BB962C8B-B14F-4D97-AF65-F5344CB8AC3E}">
        <p14:creationId xmlns:p14="http://schemas.microsoft.com/office/powerpoint/2010/main" val="13846030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2" y="467360"/>
            <a:ext cx="11244364" cy="568498"/>
          </a:xfrm>
          <a:prstGeom prst="rect">
            <a:avLst/>
          </a:prstGeom>
          <a:noFill/>
          <a:ln w="9525">
            <a:noFill/>
            <a:miter lim="800000"/>
            <a:headEnd/>
            <a:tailEnd/>
          </a:ln>
          <a:effectLst/>
        </p:spPr>
        <p:txBody>
          <a:bodyPr/>
          <a:lstStyle/>
          <a:p>
            <a:pPr lvl="0"/>
            <a:r>
              <a:rPr lang="en-US" dirty="0"/>
              <a:t>Click to edit Master title style</a:t>
            </a:r>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893016732"/>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image" Target="../media/image2.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5.png"/><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image" Target="../media/image3.pn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image" Target="../media/image4.png"/><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5.xml"/><Relationship Id="rId1"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5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5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5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1FFB1FF-5D72-4FDC-8168-F1E8982515F2}" type="datetimeFigureOut">
              <a:rPr lang="en-GB" smtClean="0"/>
              <a:t>28/05/2024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846CE67-F0EA-4131-96B7-AEA0C9552206}" type="slidenum">
              <a:rPr lang="en-GB" smtClean="0"/>
              <a:t>‹#›</a:t>
            </a:fld>
            <a:endParaRPr lang="en-GB"/>
          </a:p>
        </p:txBody>
      </p:sp>
    </p:spTree>
    <p:extLst>
      <p:ext uri="{BB962C8B-B14F-4D97-AF65-F5344CB8AC3E}">
        <p14:creationId xmlns:p14="http://schemas.microsoft.com/office/powerpoint/2010/main" val="1115193665"/>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8" r:id="rId18"/>
    <p:sldLayoutId id="2147483769" r:id="rId19"/>
    <p:sldLayoutId id="2147483770" r:id="rId20"/>
    <p:sldLayoutId id="2147483771" r:id="rId21"/>
    <p:sldLayoutId id="2147483772" r:id="rId22"/>
    <p:sldLayoutId id="2147483773" r:id="rId23"/>
    <p:sldLayoutId id="2147483774" r:id="rId24"/>
    <p:sldLayoutId id="2147483775" r:id="rId25"/>
    <p:sldLayoutId id="2147483776" r:id="rId26"/>
    <p:sldLayoutId id="2147483710" r:id="rId27"/>
    <p:sldLayoutId id="2147483711" r:id="rId28"/>
    <p:sldLayoutId id="2147483714" r:id="rId29"/>
    <p:sldLayoutId id="2147483703" r:id="rId30"/>
    <p:sldLayoutId id="2147483715" r:id="rId31"/>
    <p:sldLayoutId id="2147483716" r:id="rId32"/>
    <p:sldLayoutId id="2147483674" r:id="rId33"/>
    <p:sldLayoutId id="2147483717" r:id="rId34"/>
    <p:sldLayoutId id="2147483718" r:id="rId35"/>
    <p:sldLayoutId id="2147483704" r:id="rId36"/>
    <p:sldLayoutId id="2147483719" r:id="rId37"/>
    <p:sldLayoutId id="2147483720" r:id="rId38"/>
    <p:sldLayoutId id="2147483675" r:id="rId39"/>
    <p:sldLayoutId id="2147483681" r:id="rId40"/>
    <p:sldLayoutId id="2147483702" r:id="rId41"/>
    <p:sldLayoutId id="2147483688" r:id="rId42"/>
    <p:sldLayoutId id="2147483689" r:id="rId43"/>
    <p:sldLayoutId id="2147483690" r:id="rId44"/>
    <p:sldLayoutId id="2147483692" r:id="rId45"/>
    <p:sldLayoutId id="2147483691" r:id="rId46"/>
    <p:sldLayoutId id="2147483693" r:id="rId47"/>
    <p:sldLayoutId id="2147483709" r:id="rId48"/>
    <p:sldLayoutId id="2147483700" r:id="rId49"/>
    <p:sldLayoutId id="2147483701" r:id="rId50"/>
    <p:sldLayoutId id="2147483706" r:id="rId51"/>
    <p:sldLayoutId id="2147483712" r:id="rId52"/>
    <p:sldLayoutId id="2147483727" r:id="rId53"/>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AF2BCF-2AEC-420A-8180-9278006C8660}" type="datetimeFigureOut">
              <a:rPr lang="en-GB" smtClean="0"/>
              <a:t>28/05/2024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EE9CEE-9305-477A-81F0-D1DE9E2BB96F}" type="slidenum">
              <a:rPr lang="en-GB" smtClean="0"/>
              <a:t>‹#›</a:t>
            </a:fld>
            <a:endParaRPr lang="en-GB"/>
          </a:p>
        </p:txBody>
      </p:sp>
    </p:spTree>
    <p:extLst>
      <p:ext uri="{BB962C8B-B14F-4D97-AF65-F5344CB8AC3E}">
        <p14:creationId xmlns:p14="http://schemas.microsoft.com/office/powerpoint/2010/main" val="486564173"/>
      </p:ext>
    </p:extLst>
  </p:cSld>
  <p:clrMap bg1="lt1" tx1="dk1" bg2="lt2" tx2="dk2" accent1="accent1" accent2="accent2" accent3="accent3" accent4="accent4" accent5="accent5" accent6="accent6" hlink="hlink" folHlink="folHlink"/>
  <p:sldLayoutIdLst>
    <p:sldLayoutId id="2147483650" r:id="rId1"/>
    <p:sldLayoutId id="214748365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21.xml"/><Relationship Id="rId6" Type="http://schemas.openxmlformats.org/officeDocument/2006/relationships/image" Target="../media/image23.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jpeg"/></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flickr.com/photos/stevetroughton/16909544628"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pngimg.com/download/27543" TargetMode="External"/><Relationship Id="rId7" Type="http://schemas.openxmlformats.org/officeDocument/2006/relationships/image" Target="../media/image38.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17.xml"/><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23.xml"/><Relationship Id="rId1" Type="http://schemas.openxmlformats.org/officeDocument/2006/relationships/slideLayout" Target="../slideLayouts/slideLayout5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6.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24.xml"/><Relationship Id="rId1" Type="http://schemas.openxmlformats.org/officeDocument/2006/relationships/slideLayout" Target="../slideLayouts/slideLayout55.xml"/></Relationships>
</file>

<file path=ppt/slides/_rels/slide48.xml.rels><?xml version="1.0" encoding="UTF-8" standalone="yes"?>
<Relationships xmlns="http://schemas.openxmlformats.org/package/2006/relationships"><Relationship Id="rId3" Type="http://schemas.openxmlformats.org/officeDocument/2006/relationships/image" Target="../media/image370.png"/><Relationship Id="rId2" Type="http://schemas.openxmlformats.org/officeDocument/2006/relationships/notesSlide" Target="../notesSlides/notesSlide25.xml"/><Relationship Id="rId1" Type="http://schemas.openxmlformats.org/officeDocument/2006/relationships/slideLayout" Target="../slideLayouts/slideLayout22.xml"/></Relationships>
</file>

<file path=ppt/slides/_rels/slide49.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2192-CE33-400F-AAB7-B66AEBA22771}"/>
              </a:ext>
            </a:extLst>
          </p:cNvPr>
          <p:cNvSpPr>
            <a:spLocks noGrp="1"/>
          </p:cNvSpPr>
          <p:nvPr>
            <p:ph type="ctrTitle"/>
          </p:nvPr>
        </p:nvSpPr>
        <p:spPr>
          <a:xfrm>
            <a:off x="1154955" y="1447801"/>
            <a:ext cx="8825658" cy="1866900"/>
          </a:xfrm>
        </p:spPr>
        <p:txBody>
          <a:bodyPr/>
          <a:lstStyle/>
          <a:p>
            <a:r>
              <a:rPr lang="en-GB" sz="5400" dirty="0"/>
              <a:t>Determine and Manage Requirements</a:t>
            </a:r>
          </a:p>
        </p:txBody>
      </p:sp>
      <p:sp>
        <p:nvSpPr>
          <p:cNvPr id="3" name="Subtitle 2">
            <a:extLst>
              <a:ext uri="{FF2B5EF4-FFF2-40B4-BE49-F238E27FC236}">
                <a16:creationId xmlns:a16="http://schemas.microsoft.com/office/drawing/2014/main" id="{5CA4B363-F255-4838-9EAA-C08184A5D06D}"/>
              </a:ext>
            </a:extLst>
          </p:cNvPr>
          <p:cNvSpPr>
            <a:spLocks noGrp="1"/>
          </p:cNvSpPr>
          <p:nvPr>
            <p:ph type="subTitle" idx="1"/>
          </p:nvPr>
        </p:nvSpPr>
        <p:spPr/>
        <p:txBody>
          <a:bodyPr/>
          <a:lstStyle/>
          <a:p>
            <a:r>
              <a:rPr lang="en-GB" b="1" dirty="0">
                <a:latin typeface="Arial" charset="0"/>
                <a:cs typeface="Arial" charset="0"/>
              </a:rPr>
              <a:t>Begin With the End in Mind (Stephen Covey AD 1932-2012)</a:t>
            </a:r>
            <a:endParaRPr lang="en-US" dirty="0"/>
          </a:p>
          <a:p>
            <a:endParaRPr lang="en-GB" dirty="0"/>
          </a:p>
        </p:txBody>
      </p:sp>
    </p:spTree>
    <p:extLst>
      <p:ext uri="{BB962C8B-B14F-4D97-AF65-F5344CB8AC3E}">
        <p14:creationId xmlns:p14="http://schemas.microsoft.com/office/powerpoint/2010/main" val="201007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b="1" u="sng" dirty="0"/>
              <a:t>Customer</a:t>
            </a:r>
          </a:p>
          <a:p>
            <a:pPr eaLnBrk="0" hangingPunct="0"/>
            <a:r>
              <a:rPr lang="en-GB" sz="1292" b="1" u="sng" dirty="0"/>
              <a:t>Needs and Expectations</a:t>
            </a:r>
          </a:p>
        </p:txBody>
      </p:sp>
      <p:sp>
        <p:nvSpPr>
          <p:cNvPr id="29" name="Flowchart: Document 28"/>
          <p:cNvSpPr/>
          <p:nvPr/>
        </p:nvSpPr>
        <p:spPr bwMode="auto">
          <a:xfrm>
            <a:off x="7011925" y="2620876"/>
            <a:ext cx="1224297" cy="162562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square" lIns="84253" tIns="42126" rIns="84253" bIns="42126">
            <a:spAutoFit/>
          </a:bodyPr>
          <a:lstStyle/>
          <a:p>
            <a:r>
              <a:rPr lang="en-GB" sz="1846" b="1" dirty="0">
                <a:solidFill>
                  <a:schemeClr val="bg2">
                    <a:lumMod val="75000"/>
                  </a:schemeClr>
                </a:solidFill>
              </a:rPr>
              <a:t>Design System</a:t>
            </a:r>
          </a:p>
        </p:txBody>
      </p:sp>
      <p:sp>
        <p:nvSpPr>
          <p:cNvPr id="22580" name="Title 33"/>
          <p:cNvSpPr>
            <a:spLocks noGrp="1"/>
          </p:cNvSpPr>
          <p:nvPr>
            <p:ph type="title"/>
          </p:nvPr>
        </p:nvSpPr>
        <p:spPr>
          <a:xfrm>
            <a:off x="201069" y="151905"/>
            <a:ext cx="9002233" cy="663539"/>
          </a:xfrm>
        </p:spPr>
        <p:txBody>
          <a:bodyPr/>
          <a:lstStyle/>
          <a:p>
            <a:r>
              <a:rPr lang="en-GB" sz="2400" dirty="0"/>
              <a:t>Where are we? 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3" name="Picture 2">
            <a:extLst>
              <a:ext uri="{FF2B5EF4-FFF2-40B4-BE49-F238E27FC236}">
                <a16:creationId xmlns:a16="http://schemas.microsoft.com/office/drawing/2014/main" id="{C71F1251-E5A5-2C4F-BF12-8AA54BFCC53A}"/>
              </a:ext>
            </a:extLst>
          </p:cNvPr>
          <p:cNvPicPr>
            <a:picLocks noChangeAspect="1"/>
          </p:cNvPicPr>
          <p:nvPr/>
        </p:nvPicPr>
        <p:blipFill>
          <a:blip r:embed="rId3"/>
          <a:stretch>
            <a:fillRect/>
          </a:stretch>
        </p:blipFill>
        <p:spPr>
          <a:xfrm>
            <a:off x="2429734" y="1964069"/>
            <a:ext cx="4737100" cy="3810000"/>
          </a:xfrm>
          <a:prstGeom prst="rect">
            <a:avLst/>
          </a:prstGeom>
        </p:spPr>
      </p:pic>
    </p:spTree>
    <p:extLst>
      <p:ext uri="{BB962C8B-B14F-4D97-AF65-F5344CB8AC3E}">
        <p14:creationId xmlns:p14="http://schemas.microsoft.com/office/powerpoint/2010/main" val="655639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2"/>
          <p:cNvSpPr txBox="1">
            <a:spLocks noChangeArrowheads="1"/>
          </p:cNvSpPr>
          <p:nvPr/>
        </p:nvSpPr>
        <p:spPr bwMode="auto">
          <a:xfrm>
            <a:off x="1631527" y="1393490"/>
            <a:ext cx="4402039" cy="2198177"/>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wrap="square" tIns="10800" bIns="10800">
            <a:noAutofit/>
          </a:bodyPr>
          <a:lstStyle>
            <a:lvl1pPr marL="190500" indent="-190500"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just"/>
            <a:r>
              <a:rPr lang="en-GB" sz="1200" b="1" dirty="0">
                <a:solidFill>
                  <a:schemeClr val="bg2">
                    <a:lumMod val="75000"/>
                  </a:schemeClr>
                </a:solidFill>
              </a:rPr>
              <a:t>Principles</a:t>
            </a:r>
            <a:endParaRPr lang="en-GB" sz="900" b="1" dirty="0">
              <a:solidFill>
                <a:schemeClr val="bg2">
                  <a:lumMod val="75000"/>
                </a:schemeClr>
              </a:solidFill>
            </a:endParaRPr>
          </a:p>
          <a:p>
            <a:r>
              <a:rPr lang="en-GB" sz="900" dirty="0">
                <a:solidFill>
                  <a:schemeClr val="bg2">
                    <a:lumMod val="75000"/>
                  </a:schemeClr>
                </a:solidFill>
              </a:rPr>
              <a:t>A.	 All requirements from all stakeholders should be captured and maintained, analysed and understood, configuration controlled and managed.</a:t>
            </a:r>
          </a:p>
          <a:p>
            <a:r>
              <a:rPr lang="en-GB" sz="900" dirty="0">
                <a:solidFill>
                  <a:schemeClr val="bg2">
                    <a:lumMod val="75000"/>
                  </a:schemeClr>
                </a:solidFill>
              </a:rPr>
              <a:t>B. 	Changes to requirements should be managed jointly with all stakeholders, both pre and post contract.</a:t>
            </a:r>
          </a:p>
          <a:p>
            <a:r>
              <a:rPr lang="en-GB" sz="900" dirty="0">
                <a:solidFill>
                  <a:schemeClr val="bg2">
                    <a:lumMod val="75000"/>
                  </a:schemeClr>
                </a:solidFill>
              </a:rPr>
              <a:t>C. 	Those requirements that constitute Key Requirements should be identified.</a:t>
            </a:r>
          </a:p>
          <a:p>
            <a:r>
              <a:rPr lang="en-GB" sz="900" dirty="0">
                <a:solidFill>
                  <a:schemeClr val="bg2">
                    <a:lumMod val="75000"/>
                  </a:schemeClr>
                </a:solidFill>
              </a:rPr>
              <a:t>D. 	The requirements should form the basis for the engineering plans and the design including lower level designs.</a:t>
            </a:r>
          </a:p>
          <a:p>
            <a:r>
              <a:rPr lang="en-GB" sz="900" dirty="0">
                <a:solidFill>
                  <a:schemeClr val="bg2">
                    <a:lumMod val="75000"/>
                  </a:schemeClr>
                </a:solidFill>
              </a:rPr>
              <a:t>E.	 The qualification and acceptance criteria should be determined.</a:t>
            </a:r>
          </a:p>
          <a:p>
            <a:r>
              <a:rPr lang="en-GB" sz="900" dirty="0">
                <a:solidFill>
                  <a:schemeClr val="bg2">
                    <a:lumMod val="75000"/>
                  </a:schemeClr>
                </a:solidFill>
              </a:rPr>
              <a:t>F. 	The requirements and their qualification and acceptance criteria should be agreed with all interested parties.</a:t>
            </a:r>
          </a:p>
          <a:p>
            <a:r>
              <a:rPr lang="en-GB" sz="900" dirty="0">
                <a:solidFill>
                  <a:schemeClr val="bg2">
                    <a:lumMod val="75000"/>
                  </a:schemeClr>
                </a:solidFill>
              </a:rPr>
              <a:t>G.	 A requirements traceability audit trail should be maintained throughout the development activities.</a:t>
            </a:r>
          </a:p>
          <a:p>
            <a:r>
              <a:rPr lang="en-GB" sz="900" dirty="0">
                <a:solidFill>
                  <a:schemeClr val="bg2">
                    <a:lumMod val="75000"/>
                  </a:schemeClr>
                </a:solidFill>
              </a:rPr>
              <a:t>H. 	A documented implementation of this process should be followed.</a:t>
            </a:r>
          </a:p>
        </p:txBody>
      </p:sp>
      <p:sp>
        <p:nvSpPr>
          <p:cNvPr id="8194" name="Text Box 3"/>
          <p:cNvSpPr txBox="1">
            <a:spLocks noChangeArrowheads="1"/>
          </p:cNvSpPr>
          <p:nvPr/>
        </p:nvSpPr>
        <p:spPr bwMode="auto">
          <a:xfrm>
            <a:off x="1624198" y="3707876"/>
            <a:ext cx="4437910" cy="1661994"/>
          </a:xfrm>
          <a:prstGeom prst="rect">
            <a:avLst/>
          </a:prstGeom>
          <a:solidFill>
            <a:srgbClr val="CC99FF"/>
          </a:solidFill>
          <a:ln w="9525">
            <a:solidFill>
              <a:schemeClr val="tx1"/>
            </a:solidFill>
            <a:miter lim="800000"/>
            <a:headEnd/>
            <a:tailEnd/>
          </a:ln>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200" b="1" dirty="0">
                <a:solidFill>
                  <a:schemeClr val="bg2">
                    <a:lumMod val="75000"/>
                  </a:schemeClr>
                </a:solidFill>
              </a:rPr>
              <a:t>Objectives</a:t>
            </a:r>
            <a:endParaRPr lang="en-GB" sz="900" b="1" dirty="0">
              <a:solidFill>
                <a:schemeClr val="bg2">
                  <a:lumMod val="75000"/>
                </a:schemeClr>
              </a:solidFill>
            </a:endParaRPr>
          </a:p>
          <a:p>
            <a:pPr marL="176213" indent="-176213">
              <a:tabLst>
                <a:tab pos="176213" algn="l"/>
              </a:tabLst>
            </a:pPr>
            <a:r>
              <a:rPr lang="en-GB" sz="900" dirty="0">
                <a:solidFill>
                  <a:schemeClr val="bg2">
                    <a:lumMod val="75000"/>
                  </a:schemeClr>
                </a:solidFill>
              </a:rPr>
              <a:t>A.  To capture all of the stakeholders</a:t>
            </a:r>
            <a:r>
              <a:rPr lang="ja-JP" altLang="en-GB" sz="900" dirty="0">
                <a:solidFill>
                  <a:schemeClr val="bg2">
                    <a:lumMod val="75000"/>
                  </a:schemeClr>
                </a:solidFill>
              </a:rPr>
              <a:t>’</a:t>
            </a:r>
            <a:r>
              <a:rPr lang="en-GB" altLang="ja-JP" sz="900" dirty="0">
                <a:solidFill>
                  <a:schemeClr val="bg2">
                    <a:lumMod val="75000"/>
                  </a:schemeClr>
                </a:solidFill>
              </a:rPr>
              <a:t> requirements for the product.</a:t>
            </a:r>
          </a:p>
          <a:p>
            <a:pPr marL="176213" indent="-176213">
              <a:tabLst>
                <a:tab pos="176213" algn="l"/>
              </a:tabLst>
            </a:pPr>
            <a:r>
              <a:rPr lang="en-GB" sz="900" dirty="0">
                <a:solidFill>
                  <a:schemeClr val="bg2">
                    <a:lumMod val="75000"/>
                  </a:schemeClr>
                </a:solidFill>
              </a:rPr>
              <a:t>B. To establish a requirements baseline for the product which, following contract placement, will be formally linked to a commercial / pricing baseline.</a:t>
            </a:r>
          </a:p>
          <a:p>
            <a:pPr marL="176213" indent="-176213">
              <a:tabLst>
                <a:tab pos="176213" algn="l"/>
              </a:tabLst>
            </a:pPr>
            <a:r>
              <a:rPr lang="en-GB" sz="900" dirty="0">
                <a:solidFill>
                  <a:schemeClr val="bg2">
                    <a:lumMod val="75000"/>
                  </a:schemeClr>
                </a:solidFill>
              </a:rPr>
              <a:t>C. To obtain agreement from all interested parties as to the contents of the requirements baseline.</a:t>
            </a:r>
          </a:p>
          <a:p>
            <a:pPr marL="176213" indent="-176213">
              <a:tabLst>
                <a:tab pos="176213" algn="l"/>
              </a:tabLst>
            </a:pPr>
            <a:r>
              <a:rPr lang="en-GB" sz="900" dirty="0">
                <a:solidFill>
                  <a:schemeClr val="bg2">
                    <a:lumMod val="75000"/>
                  </a:schemeClr>
                </a:solidFill>
              </a:rPr>
              <a:t>D. To manage the requirements throughout the product lifecycle.</a:t>
            </a:r>
          </a:p>
          <a:p>
            <a:pPr marL="176213" indent="-176213">
              <a:tabLst>
                <a:tab pos="176213" algn="l"/>
              </a:tabLst>
            </a:pPr>
            <a:r>
              <a:rPr lang="en-GB" sz="900" dirty="0">
                <a:solidFill>
                  <a:schemeClr val="bg2">
                    <a:lumMod val="75000"/>
                  </a:schemeClr>
                </a:solidFill>
              </a:rPr>
              <a:t>E. To establish the qualification and acceptance criteria.</a:t>
            </a:r>
          </a:p>
          <a:p>
            <a:pPr marL="176213" indent="-176213">
              <a:tabLst>
                <a:tab pos="176213" algn="l"/>
              </a:tabLst>
            </a:pPr>
            <a:r>
              <a:rPr lang="en-GB" sz="900" dirty="0">
                <a:solidFill>
                  <a:schemeClr val="bg2">
                    <a:lumMod val="75000"/>
                  </a:schemeClr>
                </a:solidFill>
              </a:rPr>
              <a:t>F. To obtain agreement from all interested parties as to the qualification and acceptance criteria.</a:t>
            </a:r>
          </a:p>
          <a:p>
            <a:pPr marL="176213" indent="-176213">
              <a:tabLst>
                <a:tab pos="176213" algn="l"/>
              </a:tabLst>
            </a:pPr>
            <a:r>
              <a:rPr lang="en-GB" sz="900" dirty="0">
                <a:solidFill>
                  <a:schemeClr val="bg2">
                    <a:lumMod val="75000"/>
                  </a:schemeClr>
                </a:solidFill>
              </a:rPr>
              <a:t>G. To identify the Key Requirements for the product.</a:t>
            </a:r>
          </a:p>
        </p:txBody>
      </p:sp>
      <p:sp>
        <p:nvSpPr>
          <p:cNvPr id="8201" name="Text Box 45"/>
          <p:cNvSpPr txBox="1">
            <a:spLocks noChangeArrowheads="1"/>
          </p:cNvSpPr>
          <p:nvPr/>
        </p:nvSpPr>
        <p:spPr bwMode="auto">
          <a:xfrm>
            <a:off x="1629660" y="5526721"/>
            <a:ext cx="4446718" cy="584775"/>
          </a:xfrm>
          <a:prstGeom prst="rect">
            <a:avLst/>
          </a:prstGeom>
          <a:solidFill>
            <a:srgbClr val="99CCFF"/>
          </a:solidFill>
          <a:ln w="9525">
            <a:solidFill>
              <a:schemeClr val="tx1"/>
            </a:solidFill>
            <a:miter lim="800000"/>
            <a:headEnd/>
            <a:tailEnd/>
          </a:ln>
        </p:spPr>
        <p:txBody>
          <a:bodyPr wrap="square">
            <a:spAutoFit/>
          </a:bodyPr>
          <a:lstStyle>
            <a:lvl1pPr defTabSz="762000" eaLnBrk="0" hangingPunct="0">
              <a:defRPr sz="2400">
                <a:solidFill>
                  <a:schemeClr val="tx1"/>
                </a:solidFill>
                <a:latin typeface="Arial" charset="0"/>
                <a:ea typeface="ＭＳ Ｐゴシック" charset="0"/>
                <a:cs typeface="ＭＳ Ｐゴシック" charset="0"/>
              </a:defRPr>
            </a:lvl1pPr>
            <a:lvl2pPr marL="742950" indent="-285750" defTabSz="762000" eaLnBrk="0" hangingPunct="0">
              <a:defRPr sz="2400">
                <a:solidFill>
                  <a:schemeClr val="tx1"/>
                </a:solidFill>
                <a:latin typeface="Arial" charset="0"/>
                <a:ea typeface="ＭＳ Ｐゴシック" charset="0"/>
              </a:defRPr>
            </a:lvl2pPr>
            <a:lvl3pPr marL="1143000" indent="-228600" defTabSz="762000" eaLnBrk="0" hangingPunct="0">
              <a:defRPr sz="2400">
                <a:solidFill>
                  <a:schemeClr val="tx1"/>
                </a:solidFill>
                <a:latin typeface="Arial" charset="0"/>
                <a:ea typeface="ＭＳ Ｐゴシック" charset="0"/>
              </a:defRPr>
            </a:lvl3pPr>
            <a:lvl4pPr marL="1600200" indent="-228600" defTabSz="762000" eaLnBrk="0" hangingPunct="0">
              <a:defRPr sz="2400">
                <a:solidFill>
                  <a:schemeClr val="tx1"/>
                </a:solidFill>
                <a:latin typeface="Arial" charset="0"/>
                <a:ea typeface="ＭＳ Ｐゴシック" charset="0"/>
              </a:defRPr>
            </a:lvl4pPr>
            <a:lvl5pPr marL="2057400" indent="-228600" defTabSz="762000" eaLnBrk="0" hangingPunct="0">
              <a:defRPr sz="2400">
                <a:solidFill>
                  <a:schemeClr val="tx1"/>
                </a:solidFill>
                <a:latin typeface="Arial" charset="0"/>
                <a:ea typeface="ＭＳ Ｐゴシック" charset="0"/>
              </a:defRPr>
            </a:lvl5pPr>
            <a:lvl6pPr marL="2514600" indent="-228600" defTabSz="7620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7620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7620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762000" eaLnBrk="0" fontAlgn="base" hangingPunct="0">
              <a:spcBef>
                <a:spcPct val="0"/>
              </a:spcBef>
              <a:spcAft>
                <a:spcPct val="0"/>
              </a:spcAft>
              <a:defRPr sz="2400">
                <a:solidFill>
                  <a:schemeClr val="tx1"/>
                </a:solidFill>
                <a:latin typeface="Arial" charset="0"/>
                <a:ea typeface="ＭＳ Ｐゴシック" charset="0"/>
              </a:defRPr>
            </a:lvl9pPr>
          </a:lstStyle>
          <a:p>
            <a:r>
              <a:rPr lang="en-GB" sz="1400" b="1" dirty="0">
                <a:solidFill>
                  <a:schemeClr val="bg2">
                    <a:lumMod val="75000"/>
                  </a:schemeClr>
                </a:solidFill>
              </a:rPr>
              <a:t>Verification</a:t>
            </a:r>
            <a:endParaRPr lang="en-GB" sz="900" dirty="0">
              <a:solidFill>
                <a:schemeClr val="bg2">
                  <a:lumMod val="75000"/>
                </a:schemeClr>
              </a:solidFill>
            </a:endParaRPr>
          </a:p>
          <a:p>
            <a:r>
              <a:rPr lang="en-GB" sz="900" dirty="0">
                <a:solidFill>
                  <a:schemeClr val="bg2">
                    <a:lumMod val="75000"/>
                  </a:schemeClr>
                </a:solidFill>
              </a:rPr>
              <a:t>The performance of this process should be verified with Design Review and quality audits.</a:t>
            </a:r>
          </a:p>
        </p:txBody>
      </p:sp>
      <p:sp>
        <p:nvSpPr>
          <p:cNvPr id="2" name="Title 1"/>
          <p:cNvSpPr>
            <a:spLocks noGrp="1"/>
          </p:cNvSpPr>
          <p:nvPr>
            <p:ph type="title"/>
          </p:nvPr>
        </p:nvSpPr>
        <p:spPr>
          <a:xfrm>
            <a:off x="180139" y="33004"/>
            <a:ext cx="9392486" cy="664797"/>
          </a:xfrm>
        </p:spPr>
        <p:txBody>
          <a:bodyPr/>
          <a:lstStyle/>
          <a:p>
            <a:r>
              <a:rPr lang="en-GB" sz="3200" dirty="0"/>
              <a:t>Determining And Managing Requirements (R)</a:t>
            </a:r>
            <a:endParaRPr lang="en-US" sz="3200" dirty="0"/>
          </a:p>
        </p:txBody>
      </p:sp>
      <p:pic>
        <p:nvPicPr>
          <p:cNvPr id="3" name="Picture 2"/>
          <p:cNvPicPr>
            <a:picLocks noChangeAspect="1"/>
          </p:cNvPicPr>
          <p:nvPr/>
        </p:nvPicPr>
        <p:blipFill>
          <a:blip r:embed="rId2"/>
          <a:stretch>
            <a:fillRect/>
          </a:stretch>
        </p:blipFill>
        <p:spPr>
          <a:xfrm>
            <a:off x="6144457" y="1384086"/>
            <a:ext cx="4462242" cy="4808626"/>
          </a:xfrm>
          <a:prstGeom prst="rect">
            <a:avLst/>
          </a:prstGeom>
        </p:spPr>
      </p:pic>
      <p:sp>
        <p:nvSpPr>
          <p:cNvPr id="4" name="TextBox 3"/>
          <p:cNvSpPr txBox="1"/>
          <p:nvPr/>
        </p:nvSpPr>
        <p:spPr>
          <a:xfrm>
            <a:off x="1552543" y="6121368"/>
            <a:ext cx="2006529" cy="276999"/>
          </a:xfrm>
          <a:prstGeom prst="rect">
            <a:avLst/>
          </a:prstGeom>
          <a:noFill/>
        </p:spPr>
        <p:txBody>
          <a:bodyPr wrap="square" rtlCol="0">
            <a:spAutoFit/>
          </a:bodyPr>
          <a:lstStyle/>
          <a:p>
            <a:r>
              <a:rPr lang="en-US" sz="1200" dirty="0"/>
              <a:t>Extracted from LM0502-01</a:t>
            </a:r>
          </a:p>
        </p:txBody>
      </p:sp>
    </p:spTree>
    <p:extLst>
      <p:ext uri="{BB962C8B-B14F-4D97-AF65-F5344CB8AC3E}">
        <p14:creationId xmlns:p14="http://schemas.microsoft.com/office/powerpoint/2010/main" val="259180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brh62902\Pictures\whatcustomerwants1_Clea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7002" y="839175"/>
            <a:ext cx="8279948" cy="59662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169" name="Rectangle 2"/>
          <p:cNvSpPr>
            <a:spLocks noGrp="1" noChangeArrowheads="1"/>
          </p:cNvSpPr>
          <p:nvPr>
            <p:ph type="title"/>
          </p:nvPr>
        </p:nvSpPr>
        <p:spPr>
          <a:xfrm>
            <a:off x="90225" y="14775"/>
            <a:ext cx="11010600" cy="664797"/>
          </a:xfrm>
        </p:spPr>
        <p:txBody>
          <a:bodyPr/>
          <a:lstStyle/>
          <a:p>
            <a:r>
              <a:rPr lang="en-GB" dirty="0">
                <a:latin typeface="Arial" charset="0"/>
              </a:rPr>
              <a:t>Requirements: A Common Problem</a:t>
            </a:r>
          </a:p>
        </p:txBody>
      </p:sp>
    </p:spTree>
    <p:extLst>
      <p:ext uri="{BB962C8B-B14F-4D97-AF65-F5344CB8AC3E}">
        <p14:creationId xmlns:p14="http://schemas.microsoft.com/office/powerpoint/2010/main" val="2857197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4"/>
          <p:cNvSpPr>
            <a:spLocks noGrp="1"/>
          </p:cNvSpPr>
          <p:nvPr>
            <p:ph type="title"/>
          </p:nvPr>
        </p:nvSpPr>
        <p:spPr>
          <a:xfrm>
            <a:off x="76745" y="58680"/>
            <a:ext cx="11010600" cy="664797"/>
          </a:xfrm>
        </p:spPr>
        <p:txBody>
          <a:bodyPr/>
          <a:lstStyle/>
          <a:p>
            <a:r>
              <a:rPr lang="en-US" sz="3600" dirty="0"/>
              <a:t>What is a Requirement and why Bother?</a:t>
            </a:r>
          </a:p>
        </p:txBody>
      </p:sp>
      <p:sp>
        <p:nvSpPr>
          <p:cNvPr id="7" name="TextBox 6"/>
          <p:cNvSpPr txBox="1"/>
          <p:nvPr/>
        </p:nvSpPr>
        <p:spPr>
          <a:xfrm>
            <a:off x="828676" y="1319602"/>
            <a:ext cx="10029824" cy="954107"/>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ctr">
              <a:defRPr/>
            </a:pPr>
            <a:r>
              <a:rPr lang="en-US" sz="2800" dirty="0"/>
              <a:t>In simple terms a requirement is a need and/or expectation expressed by a “customer”</a:t>
            </a:r>
          </a:p>
        </p:txBody>
      </p:sp>
      <p:sp>
        <p:nvSpPr>
          <p:cNvPr id="6" name="Rounded Rectangular Callout 5">
            <a:extLst>
              <a:ext uri="{FF2B5EF4-FFF2-40B4-BE49-F238E27FC236}">
                <a16:creationId xmlns:a16="http://schemas.microsoft.com/office/drawing/2014/main" id="{BCDAD9B8-F7E3-0D4B-84E8-C6A9C7B056AC}"/>
              </a:ext>
            </a:extLst>
          </p:cNvPr>
          <p:cNvSpPr/>
          <p:nvPr/>
        </p:nvSpPr>
        <p:spPr>
          <a:xfrm>
            <a:off x="8072039" y="2614274"/>
            <a:ext cx="3539731" cy="643948"/>
          </a:xfrm>
          <a:prstGeom prst="wedgeRoundRectCallout">
            <a:avLst>
              <a:gd name="adj1" fmla="val -40890"/>
              <a:gd name="adj2" fmla="val -114787"/>
              <a:gd name="adj3" fmla="val 16667"/>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800" dirty="0"/>
              <a:t>The “customer” can be external or internal</a:t>
            </a:r>
          </a:p>
        </p:txBody>
      </p:sp>
      <p:sp>
        <p:nvSpPr>
          <p:cNvPr id="8" name="Content Placeholder 2">
            <a:extLst>
              <a:ext uri="{FF2B5EF4-FFF2-40B4-BE49-F238E27FC236}">
                <a16:creationId xmlns:a16="http://schemas.microsoft.com/office/drawing/2014/main" id="{3F42AB57-0401-FE4E-8D16-D2F79FB32C2B}"/>
              </a:ext>
            </a:extLst>
          </p:cNvPr>
          <p:cNvSpPr txBox="1">
            <a:spLocks/>
          </p:cNvSpPr>
          <p:nvPr/>
        </p:nvSpPr>
        <p:spPr>
          <a:xfrm>
            <a:off x="828676" y="2510758"/>
            <a:ext cx="10029824" cy="3180064"/>
          </a:xfrm>
          <a:prstGeom prst="rect">
            <a:avLst/>
          </a:prstGeom>
        </p:spPr>
        <p:txBody>
          <a:bodyPr vert="horz" lIns="91440" tIns="45720" rIns="91440" bIns="45720" rtlCol="0">
            <a:normAutofit/>
          </a:bodyPr>
          <a:lstStyle>
            <a:lvl1pPr marL="0" indent="0" algn="l" defTabSz="914400" rtl="0" eaLnBrk="1" latinLnBrk="0" hangingPunct="1">
              <a:spcBef>
                <a:spcPts val="900"/>
              </a:spcBef>
              <a:buFontTx/>
              <a:buNone/>
              <a:defRPr sz="1800" b="1" kern="1200">
                <a:solidFill>
                  <a:schemeClr val="tx1"/>
                </a:solidFill>
                <a:latin typeface="+mn-lt"/>
                <a:ea typeface="+mn-ea"/>
                <a:cs typeface="+mn-cs"/>
              </a:defRPr>
            </a:lvl1pPr>
            <a:lvl2pPr marL="265113" indent="-265113" algn="l" defTabSz="914400" rtl="0" eaLnBrk="1" latinLnBrk="0" hangingPunct="1">
              <a:spcBef>
                <a:spcPts val="900"/>
              </a:spcBef>
              <a:buFont typeface="Arial" pitchFamily="34" charset="0"/>
              <a:buChar char="•"/>
              <a:defRPr sz="1800" kern="1200">
                <a:solidFill>
                  <a:schemeClr val="tx1"/>
                </a:solidFill>
                <a:latin typeface="+mn-lt"/>
                <a:ea typeface="+mn-ea"/>
                <a:cs typeface="+mn-cs"/>
              </a:defRPr>
            </a:lvl2pPr>
            <a:lvl3pPr marL="712788" indent="-265113" algn="l" defTabSz="914400" rtl="0" eaLnBrk="1" latinLnBrk="0" hangingPunct="1">
              <a:spcBef>
                <a:spcPts val="900"/>
              </a:spcBef>
              <a:buFont typeface="Arial" pitchFamily="34" charset="0"/>
              <a:buChar char="‒"/>
              <a:defRPr sz="1600" kern="1200">
                <a:solidFill>
                  <a:schemeClr val="tx1"/>
                </a:solidFill>
                <a:latin typeface="+mn-lt"/>
                <a:ea typeface="+mn-ea"/>
                <a:cs typeface="+mn-cs"/>
              </a:defRPr>
            </a:lvl3pPr>
            <a:lvl4pPr marL="987425" indent="-274638" algn="l" defTabSz="914400" rtl="0" eaLnBrk="1" latinLnBrk="0" hangingPunct="1">
              <a:spcBef>
                <a:spcPts val="900"/>
              </a:spcBef>
              <a:buFont typeface="Arial" pitchFamily="34" charset="0"/>
              <a:buChar char="–"/>
              <a:defRPr sz="1400" kern="1200">
                <a:solidFill>
                  <a:schemeClr val="tx1"/>
                </a:solidFill>
                <a:latin typeface="+mn-lt"/>
                <a:ea typeface="+mn-ea"/>
                <a:cs typeface="+mn-cs"/>
              </a:defRPr>
            </a:lvl4pPr>
            <a:lvl5pPr marL="1828800" indent="0" algn="l" defTabSz="914400" rtl="0" eaLnBrk="1" latinLnBrk="0" hangingPunct="1">
              <a:spcBef>
                <a:spcPts val="600"/>
              </a:spcBef>
              <a:buFont typeface="Arial" pitchFamily="34" charset="0"/>
              <a:buNone/>
              <a:defRPr sz="12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a:t>Requirements:</a:t>
            </a:r>
          </a:p>
          <a:p>
            <a:pPr lvl="1"/>
            <a:r>
              <a:rPr lang="en-US" sz="1800" dirty="0"/>
              <a:t>Express a need and/or expectation </a:t>
            </a:r>
          </a:p>
          <a:p>
            <a:pPr lvl="1"/>
            <a:r>
              <a:rPr lang="en-US" sz="1800" dirty="0"/>
              <a:t>Are the basis for design (without them, I will have to guess and hope!)</a:t>
            </a:r>
          </a:p>
          <a:p>
            <a:pPr lvl="1"/>
            <a:r>
              <a:rPr lang="en-US" sz="1800" dirty="0"/>
              <a:t>Are the basis for confirming something has been done correctly (without them I can’t design my test cases – I’ll have to guess!)</a:t>
            </a:r>
          </a:p>
        </p:txBody>
      </p:sp>
      <p:sp>
        <p:nvSpPr>
          <p:cNvPr id="9" name="TextBox 8">
            <a:extLst>
              <a:ext uri="{FF2B5EF4-FFF2-40B4-BE49-F238E27FC236}">
                <a16:creationId xmlns:a16="http://schemas.microsoft.com/office/drawing/2014/main" id="{955E8404-3295-AB4F-B195-B5918BF5DC13}"/>
              </a:ext>
            </a:extLst>
          </p:cNvPr>
          <p:cNvSpPr txBox="1"/>
          <p:nvPr/>
        </p:nvSpPr>
        <p:spPr>
          <a:xfrm>
            <a:off x="2426434" y="4496805"/>
            <a:ext cx="6640126" cy="954107"/>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defRPr/>
            </a:pPr>
            <a:r>
              <a:rPr lang="en-US" sz="2800" dirty="0"/>
              <a:t>Define what we </a:t>
            </a:r>
            <a:r>
              <a:rPr lang="en-GB" sz="2800" dirty="0"/>
              <a:t>are commercially obligated to deliver against </a:t>
            </a:r>
            <a:endParaRPr lang="en-US" sz="2800" dirty="0"/>
          </a:p>
        </p:txBody>
      </p:sp>
      <p:sp>
        <p:nvSpPr>
          <p:cNvPr id="10" name="Rounded Rectangular Callout 9">
            <a:extLst>
              <a:ext uri="{FF2B5EF4-FFF2-40B4-BE49-F238E27FC236}">
                <a16:creationId xmlns:a16="http://schemas.microsoft.com/office/drawing/2014/main" id="{241C036E-41FC-C749-9974-7EB1B4773FAA}"/>
              </a:ext>
            </a:extLst>
          </p:cNvPr>
          <p:cNvSpPr/>
          <p:nvPr/>
        </p:nvSpPr>
        <p:spPr bwMode="auto">
          <a:xfrm>
            <a:off x="766510" y="5777697"/>
            <a:ext cx="4979987" cy="987896"/>
          </a:xfrm>
          <a:prstGeom prst="wedgeRoundRectCallout">
            <a:avLst>
              <a:gd name="adj1" fmla="val 60364"/>
              <a:gd name="adj2" fmla="val -92622"/>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US" sz="1800" dirty="0">
                <a:solidFill>
                  <a:schemeClr val="accent1"/>
                </a:solidFill>
                <a:latin typeface="Arial" pitchFamily="34" charset="0"/>
              </a:rPr>
              <a:t>If we do not have a “good” set of requirements we do NOT understand our commercial obligation and are therefore at RISK</a:t>
            </a:r>
          </a:p>
        </p:txBody>
      </p:sp>
    </p:spTree>
    <p:extLst>
      <p:ext uri="{BB962C8B-B14F-4D97-AF65-F5344CB8AC3E}">
        <p14:creationId xmlns:p14="http://schemas.microsoft.com/office/powerpoint/2010/main" val="415624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ChangeArrowheads="1"/>
          </p:cNvSpPr>
          <p:nvPr/>
        </p:nvSpPr>
        <p:spPr bwMode="auto">
          <a:xfrm>
            <a:off x="2445281" y="6011155"/>
            <a:ext cx="7241644" cy="626367"/>
          </a:xfrm>
          <a:prstGeom prst="rect">
            <a:avLst/>
          </a:prstGeom>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nchor="ctr"/>
          <a:lstStyle/>
          <a:p>
            <a:pPr algn="ctr"/>
            <a:r>
              <a:rPr lang="en-US" sz="2000" dirty="0"/>
              <a:t>Products that are “Broad” at the system-level are often “Narrow” at the subsystem level and vice versa</a:t>
            </a:r>
          </a:p>
        </p:txBody>
      </p:sp>
      <p:sp>
        <p:nvSpPr>
          <p:cNvPr id="37891" name="Rectangle 3"/>
          <p:cNvSpPr>
            <a:spLocks noChangeArrowheads="1"/>
          </p:cNvSpPr>
          <p:nvPr/>
        </p:nvSpPr>
        <p:spPr bwMode="auto">
          <a:xfrm>
            <a:off x="4648200" y="5985805"/>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3" name="Title 2">
            <a:extLst>
              <a:ext uri="{FF2B5EF4-FFF2-40B4-BE49-F238E27FC236}">
                <a16:creationId xmlns:a16="http://schemas.microsoft.com/office/drawing/2014/main" id="{4FBA1027-6051-6548-8895-42CF0DE957BD}"/>
              </a:ext>
            </a:extLst>
          </p:cNvPr>
          <p:cNvSpPr>
            <a:spLocks noGrp="1"/>
          </p:cNvSpPr>
          <p:nvPr>
            <p:ph type="title"/>
          </p:nvPr>
        </p:nvSpPr>
        <p:spPr>
          <a:xfrm>
            <a:off x="0" y="-3581"/>
            <a:ext cx="6489700" cy="411744"/>
          </a:xfrm>
        </p:spPr>
        <p:txBody>
          <a:bodyPr/>
          <a:lstStyle/>
          <a:p>
            <a:r>
              <a:rPr lang="en-GB" dirty="0"/>
              <a:t>Market Aspects</a:t>
            </a:r>
          </a:p>
        </p:txBody>
      </p:sp>
      <p:sp>
        <p:nvSpPr>
          <p:cNvPr id="37897" name="TextBox 8"/>
          <p:cNvSpPr txBox="1">
            <a:spLocks noChangeArrowheads="1"/>
          </p:cNvSpPr>
          <p:nvPr/>
        </p:nvSpPr>
        <p:spPr bwMode="auto">
          <a:xfrm>
            <a:off x="7089950" y="2990550"/>
            <a:ext cx="2679064"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Narrow Market</a:t>
            </a:r>
          </a:p>
        </p:txBody>
      </p:sp>
      <p:sp>
        <p:nvSpPr>
          <p:cNvPr id="37898" name="TextBox 9"/>
          <p:cNvSpPr txBox="1">
            <a:spLocks noChangeArrowheads="1"/>
          </p:cNvSpPr>
          <p:nvPr/>
        </p:nvSpPr>
        <p:spPr bwMode="auto">
          <a:xfrm>
            <a:off x="2569582" y="1147662"/>
            <a:ext cx="6955750"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000" b="1" dirty="0"/>
              <a:t>The need for a system will arise, in general, from one of </a:t>
            </a:r>
          </a:p>
        </p:txBody>
      </p:sp>
      <p:sp>
        <p:nvSpPr>
          <p:cNvPr id="12" name="TextBox 7">
            <a:extLst>
              <a:ext uri="{FF2B5EF4-FFF2-40B4-BE49-F238E27FC236}">
                <a16:creationId xmlns:a16="http://schemas.microsoft.com/office/drawing/2014/main" id="{250DD26F-65BC-3B42-A8DD-55F79481C536}"/>
              </a:ext>
            </a:extLst>
          </p:cNvPr>
          <p:cNvSpPr txBox="1">
            <a:spLocks noChangeArrowheads="1"/>
          </p:cNvSpPr>
          <p:nvPr/>
        </p:nvSpPr>
        <p:spPr bwMode="auto">
          <a:xfrm>
            <a:off x="2569582" y="2981856"/>
            <a:ext cx="2480166"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2800" b="1" dirty="0"/>
              <a:t>Broad Market</a:t>
            </a:r>
          </a:p>
        </p:txBody>
      </p:sp>
      <p:sp>
        <p:nvSpPr>
          <p:cNvPr id="17" name="Rectangle 6">
            <a:extLst>
              <a:ext uri="{FF2B5EF4-FFF2-40B4-BE49-F238E27FC236}">
                <a16:creationId xmlns:a16="http://schemas.microsoft.com/office/drawing/2014/main" id="{8713E52A-AA91-EF4E-A783-4F6C098BE017}"/>
              </a:ext>
            </a:extLst>
          </p:cNvPr>
          <p:cNvSpPr>
            <a:spLocks noChangeArrowheads="1"/>
          </p:cNvSpPr>
          <p:nvPr/>
        </p:nvSpPr>
        <p:spPr bwMode="auto">
          <a:xfrm>
            <a:off x="2360172" y="1661476"/>
            <a:ext cx="7531100" cy="375426"/>
          </a:xfrm>
          <a:prstGeom prst="rect">
            <a:avLst/>
          </a:prstGeom>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0" scaled="1"/>
            <a:tileRect/>
          </a:gradFill>
          <a:ln>
            <a:noFill/>
            <a:headEnd/>
            <a:tailEnd/>
          </a:ln>
        </p:spPr>
        <p:style>
          <a:lnRef idx="1">
            <a:schemeClr val="accent2"/>
          </a:lnRef>
          <a:fillRef idx="2">
            <a:schemeClr val="accent2"/>
          </a:fillRef>
          <a:effectRef idx="1">
            <a:schemeClr val="accent2"/>
          </a:effectRef>
          <a:fontRef idx="minor">
            <a:schemeClr val="dk1"/>
          </a:fontRef>
        </p:style>
        <p:txBody>
          <a:bodyPr wrap="none" anchor="ctr"/>
          <a:lstStyle/>
          <a:p>
            <a:pPr>
              <a:buFont typeface="Wingdings" pitchFamily="2" charset="2"/>
              <a:buNone/>
              <a:defRPr/>
            </a:pPr>
            <a:endParaRPr lang="en-GB" sz="1800" dirty="0">
              <a:gradFill flip="none" rotWithShape="1">
                <a:gsLst>
                  <a:gs pos="0">
                    <a:schemeClr val="accent6">
                      <a:lumMod val="90000"/>
                    </a:schemeClr>
                  </a:gs>
                  <a:gs pos="64000">
                    <a:schemeClr val="accent2">
                      <a:tint val="37000"/>
                      <a:satMod val="300000"/>
                    </a:schemeClr>
                  </a:gs>
                  <a:gs pos="100000">
                    <a:schemeClr val="accent2">
                      <a:tint val="15000"/>
                      <a:satMod val="350000"/>
                    </a:schemeClr>
                  </a:gs>
                </a:gsLst>
                <a:lin ang="16200000" scaled="1"/>
                <a:tileRect/>
              </a:gradFill>
              <a:latin typeface="Arial" pitchFamily="34" charset="0"/>
              <a:ea typeface="+mn-ea"/>
              <a:cs typeface="+mn-cs"/>
            </a:endParaRPr>
          </a:p>
        </p:txBody>
      </p:sp>
      <p:sp>
        <p:nvSpPr>
          <p:cNvPr id="18" name="Text Box 7">
            <a:extLst>
              <a:ext uri="{FF2B5EF4-FFF2-40B4-BE49-F238E27FC236}">
                <a16:creationId xmlns:a16="http://schemas.microsoft.com/office/drawing/2014/main" id="{B723D970-2B06-0743-8B32-2DC39DFB5A6F}"/>
              </a:ext>
            </a:extLst>
          </p:cNvPr>
          <p:cNvSpPr txBox="1">
            <a:spLocks noChangeArrowheads="1"/>
          </p:cNvSpPr>
          <p:nvPr/>
        </p:nvSpPr>
        <p:spPr bwMode="auto">
          <a:xfrm>
            <a:off x="2303294" y="1604105"/>
            <a:ext cx="1230481"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solidFill>
                  <a:schemeClr val="bg1"/>
                </a:solidFill>
                <a:latin typeface="+mn-lt"/>
              </a:rPr>
              <a:t>Broad</a:t>
            </a:r>
          </a:p>
        </p:txBody>
      </p:sp>
      <p:sp>
        <p:nvSpPr>
          <p:cNvPr id="19" name="Text Box 8">
            <a:extLst>
              <a:ext uri="{FF2B5EF4-FFF2-40B4-BE49-F238E27FC236}">
                <a16:creationId xmlns:a16="http://schemas.microsoft.com/office/drawing/2014/main" id="{DDF98B4A-6052-7448-9A3C-FEA0763B1E65}"/>
              </a:ext>
            </a:extLst>
          </p:cNvPr>
          <p:cNvSpPr txBox="1">
            <a:spLocks noChangeArrowheads="1"/>
          </p:cNvSpPr>
          <p:nvPr/>
        </p:nvSpPr>
        <p:spPr bwMode="auto">
          <a:xfrm>
            <a:off x="8728071" y="1568057"/>
            <a:ext cx="1301959" cy="46166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solidFill>
                  <a:schemeClr val="accent1"/>
                </a:solidFill>
                <a:latin typeface="+mn-lt"/>
              </a:rPr>
              <a:t>Narrow</a:t>
            </a:r>
          </a:p>
        </p:txBody>
      </p:sp>
      <p:sp>
        <p:nvSpPr>
          <p:cNvPr id="20" name="Text Box 9">
            <a:extLst>
              <a:ext uri="{FF2B5EF4-FFF2-40B4-BE49-F238E27FC236}">
                <a16:creationId xmlns:a16="http://schemas.microsoft.com/office/drawing/2014/main" id="{A1344C13-5AFA-804E-9FE8-012736A8976C}"/>
              </a:ext>
            </a:extLst>
          </p:cNvPr>
          <p:cNvSpPr txBox="1">
            <a:spLocks noChangeArrowheads="1"/>
          </p:cNvSpPr>
          <p:nvPr/>
        </p:nvSpPr>
        <p:spPr bwMode="auto">
          <a:xfrm>
            <a:off x="2500690" y="2094638"/>
            <a:ext cx="7360861"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a:r>
              <a:rPr lang="en-GB" sz="2400" dirty="0">
                <a:latin typeface="+mn-lt"/>
              </a:rPr>
              <a:t>In practice most organizations sit somewhere </a:t>
            </a:r>
          </a:p>
          <a:p>
            <a:pPr algn="ctr"/>
            <a:r>
              <a:rPr lang="en-GB" sz="2400" dirty="0">
                <a:latin typeface="+mn-lt"/>
              </a:rPr>
              <a:t>between the two extremes</a:t>
            </a:r>
          </a:p>
        </p:txBody>
      </p:sp>
      <p:sp>
        <p:nvSpPr>
          <p:cNvPr id="4" name="Rectangle 3">
            <a:extLst>
              <a:ext uri="{FF2B5EF4-FFF2-40B4-BE49-F238E27FC236}">
                <a16:creationId xmlns:a16="http://schemas.microsoft.com/office/drawing/2014/main" id="{6D6A6946-B260-5B4E-B9C4-45B0D8BC6F06}"/>
              </a:ext>
            </a:extLst>
          </p:cNvPr>
          <p:cNvSpPr/>
          <p:nvPr/>
        </p:nvSpPr>
        <p:spPr>
          <a:xfrm>
            <a:off x="1847683" y="3468209"/>
            <a:ext cx="3923964" cy="2308324"/>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Where the intention is to sell the same system to as many customers as possible e.g. a TV or motor car.</a:t>
            </a:r>
          </a:p>
          <a:p>
            <a:pPr marL="285750" indent="-285750" defTabSz="762000">
              <a:buFont typeface="Arial" panose="020B0604020202020204" pitchFamily="34" charset="0"/>
              <a:buChar char="•"/>
            </a:pPr>
            <a:r>
              <a:rPr lang="en-GB" sz="1600" dirty="0">
                <a:latin typeface="Arial" charset="0"/>
              </a:rPr>
              <a:t>It is impossible to </a:t>
            </a:r>
            <a:r>
              <a:rPr lang="ja-JP" altLang="en-GB" sz="1600">
                <a:latin typeface="Arial" charset="0"/>
              </a:rPr>
              <a:t>“</a:t>
            </a:r>
            <a:r>
              <a:rPr lang="en-GB" sz="1600" dirty="0">
                <a:latin typeface="Arial" charset="0"/>
              </a:rPr>
              <a:t>ask</a:t>
            </a:r>
            <a:r>
              <a:rPr lang="ja-JP" altLang="en-GB" sz="1600">
                <a:latin typeface="Arial" charset="0"/>
              </a:rPr>
              <a:t>”</a:t>
            </a:r>
            <a:r>
              <a:rPr lang="en-GB" sz="1600" dirty="0">
                <a:latin typeface="Arial" charset="0"/>
              </a:rPr>
              <a:t> every customer and so requirements are elicited from a representative sample of customers.</a:t>
            </a:r>
          </a:p>
          <a:p>
            <a:pPr marL="285750" indent="-285750" defTabSz="762000">
              <a:buFont typeface="Arial" panose="020B0604020202020204" pitchFamily="34" charset="0"/>
              <a:buChar char="•"/>
            </a:pPr>
            <a:r>
              <a:rPr lang="en-GB" sz="1600" dirty="0">
                <a:latin typeface="Arial" charset="0"/>
              </a:rPr>
              <a:t>The organization has to go to the customer to elicit their requirements</a:t>
            </a:r>
          </a:p>
        </p:txBody>
      </p:sp>
      <p:sp>
        <p:nvSpPr>
          <p:cNvPr id="5" name="Rectangle 4">
            <a:extLst>
              <a:ext uri="{FF2B5EF4-FFF2-40B4-BE49-F238E27FC236}">
                <a16:creationId xmlns:a16="http://schemas.microsoft.com/office/drawing/2014/main" id="{9CFAF145-2659-504E-A371-25EB56CF4DE7}"/>
              </a:ext>
            </a:extLst>
          </p:cNvPr>
          <p:cNvSpPr/>
          <p:nvPr/>
        </p:nvSpPr>
        <p:spPr>
          <a:xfrm>
            <a:off x="6483351" y="3480972"/>
            <a:ext cx="4138482" cy="230832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285750" indent="-285750" defTabSz="762000">
              <a:buFont typeface="Arial" panose="020B0604020202020204" pitchFamily="34" charset="0"/>
              <a:buChar char="•"/>
            </a:pPr>
            <a:r>
              <a:rPr lang="en-GB" sz="1600" dirty="0">
                <a:latin typeface="Arial" charset="0"/>
              </a:rPr>
              <a:t>Contains one or very few customers who have a specific need - e.g. Defence, Infrastructure, Power Provision.</a:t>
            </a:r>
          </a:p>
          <a:p>
            <a:pPr marL="285750" indent="-285750" defTabSz="762000">
              <a:buFont typeface="Arial" panose="020B0604020202020204" pitchFamily="34" charset="0"/>
              <a:buChar char="•"/>
            </a:pPr>
            <a:r>
              <a:rPr lang="en-GB" sz="1600" dirty="0">
                <a:latin typeface="Arial" charset="0"/>
              </a:rPr>
              <a:t>The systems are typically very complex and expensive </a:t>
            </a:r>
          </a:p>
          <a:p>
            <a:pPr marL="285750" indent="-285750" defTabSz="762000">
              <a:buFont typeface="Arial" panose="020B0604020202020204" pitchFamily="34" charset="0"/>
              <a:buChar char="•"/>
            </a:pPr>
            <a:r>
              <a:rPr lang="en-GB" sz="1600" dirty="0">
                <a:latin typeface="Arial" charset="0"/>
              </a:rPr>
              <a:t>The customer comes to the organization with a need and sometimes a detailed set of requirements they have generated</a:t>
            </a:r>
          </a:p>
        </p:txBody>
      </p:sp>
    </p:spTree>
    <p:extLst>
      <p:ext uri="{BB962C8B-B14F-4D97-AF65-F5344CB8AC3E}">
        <p14:creationId xmlns:p14="http://schemas.microsoft.com/office/powerpoint/2010/main" val="464936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8" name="Text Placeholder 7">
            <a:extLst>
              <a:ext uri="{FF2B5EF4-FFF2-40B4-BE49-F238E27FC236}">
                <a16:creationId xmlns:a16="http://schemas.microsoft.com/office/drawing/2014/main" id="{71D128B5-0ECF-5447-9E13-AECCF0625BB1}"/>
              </a:ext>
            </a:extLst>
          </p:cNvPr>
          <p:cNvSpPr>
            <a:spLocks noGrp="1"/>
          </p:cNvSpPr>
          <p:nvPr>
            <p:ph type="body" sz="quarter" idx="13"/>
          </p:nvPr>
        </p:nvSpPr>
        <p:spPr>
          <a:xfrm>
            <a:off x="674379" y="1354853"/>
            <a:ext cx="10516360" cy="5184984"/>
          </a:xfrm>
        </p:spPr>
        <p:txBody>
          <a:bodyPr/>
          <a:lstStyle/>
          <a:p>
            <a:r>
              <a:rPr lang="en-GB" sz="2000" dirty="0"/>
              <a:t>Another dimension to requirements comes from the idea of static and dynamic design concepts.</a:t>
            </a:r>
          </a:p>
          <a:p>
            <a:endParaRPr lang="en-GB" sz="2000" dirty="0"/>
          </a:p>
          <a:p>
            <a:r>
              <a:rPr lang="en-GB" sz="2000" dirty="0"/>
              <a:t>Most systems are conceptually static as an overall design concept:</a:t>
            </a:r>
          </a:p>
          <a:p>
            <a:pPr marL="0" indent="0">
              <a:buNone/>
            </a:pPr>
            <a:endParaRPr lang="en-GB" sz="2000" dirty="0"/>
          </a:p>
          <a:p>
            <a:pPr lvl="1"/>
            <a:r>
              <a:rPr lang="en-GB" sz="2000" dirty="0"/>
              <a:t>For example: motor cars, washing machines, civil airliner conceptually have not changed for several decades</a:t>
            </a:r>
          </a:p>
          <a:p>
            <a:pPr marL="536542" lvl="1" indent="0">
              <a:buNone/>
            </a:pPr>
            <a:endParaRPr lang="en-GB" sz="2000" dirty="0"/>
          </a:p>
          <a:p>
            <a:r>
              <a:rPr lang="en-GB" sz="2000" dirty="0"/>
              <a:t>Few systems are conceptually dynamic.</a:t>
            </a:r>
          </a:p>
          <a:p>
            <a:endParaRPr lang="en-GB" sz="2000" dirty="0"/>
          </a:p>
          <a:p>
            <a:r>
              <a:rPr lang="en-GB" sz="2000" dirty="0"/>
              <a:t>Static concept designs are often dynamic at the subsystem level:</a:t>
            </a:r>
          </a:p>
          <a:p>
            <a:pPr lvl="1"/>
            <a:r>
              <a:rPr lang="en-GB" sz="2000" dirty="0"/>
              <a:t>For example: Compare today’</a:t>
            </a:r>
            <a:r>
              <a:rPr lang="en-GB" altLang="ja-JP" sz="2000" dirty="0"/>
              <a:t>s motor car with those of thirty years ago – they now have Engine Management Systems, Anti-lock Braking Systems, Climate Control Systems, Traction Control Systems etc.</a:t>
            </a:r>
            <a:endParaRPr lang="en-GB" sz="2000" dirty="0"/>
          </a:p>
          <a:p>
            <a:endParaRPr lang="en-US" sz="2000" dirty="0"/>
          </a:p>
        </p:txBody>
      </p:sp>
      <p:sp>
        <p:nvSpPr>
          <p:cNvPr id="23554" name="Rectangle 4"/>
          <p:cNvSpPr>
            <a:spLocks noGrp="1" noChangeArrowheads="1"/>
          </p:cNvSpPr>
          <p:nvPr>
            <p:ph type="title"/>
          </p:nvPr>
        </p:nvSpPr>
        <p:spPr>
          <a:xfrm>
            <a:off x="90225" y="164088"/>
            <a:ext cx="11010600" cy="664797"/>
          </a:xfrm>
        </p:spPr>
        <p:txBody>
          <a:bodyPr/>
          <a:lstStyle/>
          <a:p>
            <a:r>
              <a:rPr lang="en-GB" sz="3600" dirty="0"/>
              <a:t>Static and Dynamic System Concepts</a:t>
            </a:r>
          </a:p>
        </p:txBody>
      </p:sp>
    </p:spTree>
    <p:extLst>
      <p:ext uri="{BB962C8B-B14F-4D97-AF65-F5344CB8AC3E}">
        <p14:creationId xmlns:p14="http://schemas.microsoft.com/office/powerpoint/2010/main" val="3121927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7D97F4-3A40-4546-A5B5-4A068E15478A}"/>
              </a:ext>
            </a:extLst>
          </p:cNvPr>
          <p:cNvPicPr>
            <a:picLocks noChangeAspect="1"/>
          </p:cNvPicPr>
          <p:nvPr/>
        </p:nvPicPr>
        <p:blipFill rotWithShape="1">
          <a:blip r:embed="rId3">
            <a:extLst>
              <a:ext uri="{28A0092B-C50C-407E-A947-70E740481C1C}">
                <a14:useLocalDpi xmlns:a14="http://schemas.microsoft.com/office/drawing/2010/main" val="0"/>
              </a:ext>
            </a:extLst>
          </a:blip>
          <a:srcRect l="19320"/>
          <a:stretch/>
        </p:blipFill>
        <p:spPr>
          <a:xfrm>
            <a:off x="5140197" y="1046799"/>
            <a:ext cx="1822084" cy="1745991"/>
          </a:xfrm>
          <a:prstGeom prst="rect">
            <a:avLst/>
          </a:prstGeom>
        </p:spPr>
      </p:pic>
      <p:pic>
        <p:nvPicPr>
          <p:cNvPr id="25601" name="Picture 47" descr="Mini.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35814" y="3332164"/>
            <a:ext cx="1798638" cy="14684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2" name="Picture 5" descr="stenaHSS"/>
          <p:cNvPicPr>
            <a:picLocks noChangeAspect="1" noChangeArrowheads="1"/>
          </p:cNvPicPr>
          <p:nvPr/>
        </p:nvPicPr>
        <p:blipFill>
          <a:blip r:embed="rId5">
            <a:extLst>
              <a:ext uri="{28A0092B-C50C-407E-A947-70E740481C1C}">
                <a14:useLocalDpi xmlns:a14="http://schemas.microsoft.com/office/drawing/2010/main" val="0"/>
              </a:ext>
            </a:extLst>
          </a:blip>
          <a:srcRect b="25076"/>
          <a:stretch>
            <a:fillRect/>
          </a:stretch>
        </p:blipFill>
        <p:spPr bwMode="auto">
          <a:xfrm>
            <a:off x="7197725" y="1038226"/>
            <a:ext cx="1803400" cy="1757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5603" name="Picture 43" descr="777.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202489" y="3344863"/>
            <a:ext cx="1806575" cy="14652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5604" name="Rectangle 2"/>
          <p:cNvSpPr>
            <a:spLocks noChangeArrowheads="1"/>
          </p:cNvSpPr>
          <p:nvPr/>
        </p:nvSpPr>
        <p:spPr bwMode="auto">
          <a:xfrm>
            <a:off x="2209800" y="6105525"/>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sp>
        <p:nvSpPr>
          <p:cNvPr id="25605" name="Rectangle 3"/>
          <p:cNvSpPr>
            <a:spLocks noChangeArrowheads="1"/>
          </p:cNvSpPr>
          <p:nvPr/>
        </p:nvSpPr>
        <p:spPr bwMode="auto">
          <a:xfrm>
            <a:off x="4648200" y="6105525"/>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sz="1800" dirty="0"/>
          </a:p>
        </p:txBody>
      </p:sp>
      <p:grpSp>
        <p:nvGrpSpPr>
          <p:cNvPr id="25606" name="Group 4"/>
          <p:cNvGrpSpPr>
            <a:grpSpLocks/>
          </p:cNvGrpSpPr>
          <p:nvPr/>
        </p:nvGrpSpPr>
        <p:grpSpPr bwMode="auto">
          <a:xfrm>
            <a:off x="6975476" y="895351"/>
            <a:ext cx="187325" cy="4233863"/>
            <a:chOff x="2763" y="1353"/>
            <a:chExt cx="78" cy="1605"/>
          </a:xfrm>
        </p:grpSpPr>
        <p:sp>
          <p:nvSpPr>
            <p:cNvPr id="25631" name="Line 5"/>
            <p:cNvSpPr>
              <a:spLocks noChangeShapeType="1"/>
            </p:cNvSpPr>
            <p:nvPr/>
          </p:nvSpPr>
          <p:spPr bwMode="auto">
            <a:xfrm>
              <a:off x="2802" y="1421"/>
              <a:ext cx="1" cy="1468"/>
            </a:xfrm>
            <a:prstGeom prst="line">
              <a:avLst/>
            </a:prstGeom>
            <a:noFill/>
            <a:ln w="23813">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5632" name="Freeform 6"/>
            <p:cNvSpPr>
              <a:spLocks/>
            </p:cNvSpPr>
            <p:nvPr/>
          </p:nvSpPr>
          <p:spPr bwMode="auto">
            <a:xfrm>
              <a:off x="2763" y="2832"/>
              <a:ext cx="78" cy="126"/>
            </a:xfrm>
            <a:custGeom>
              <a:avLst/>
              <a:gdLst>
                <a:gd name="T0" fmla="*/ 0 w 158"/>
                <a:gd name="T1" fmla="*/ 1 h 251"/>
                <a:gd name="T2" fmla="*/ 0 w 158"/>
                <a:gd name="T3" fmla="*/ 0 h 251"/>
                <a:gd name="T4" fmla="*/ 0 w 158"/>
                <a:gd name="T5" fmla="*/ 0 h 251"/>
                <a:gd name="T6" fmla="*/ 0 w 158"/>
                <a:gd name="T7" fmla="*/ 1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251"/>
                  </a:moveTo>
                  <a:lnTo>
                    <a:pt x="158" y="0"/>
                  </a:lnTo>
                  <a:lnTo>
                    <a:pt x="0" y="0"/>
                  </a:lnTo>
                  <a:lnTo>
                    <a:pt x="79" y="25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5633" name="Freeform 7"/>
            <p:cNvSpPr>
              <a:spLocks/>
            </p:cNvSpPr>
            <p:nvPr/>
          </p:nvSpPr>
          <p:spPr bwMode="auto">
            <a:xfrm>
              <a:off x="2763" y="1353"/>
              <a:ext cx="78" cy="126"/>
            </a:xfrm>
            <a:custGeom>
              <a:avLst/>
              <a:gdLst>
                <a:gd name="T0" fmla="*/ 0 w 158"/>
                <a:gd name="T1" fmla="*/ 0 h 251"/>
                <a:gd name="T2" fmla="*/ 0 w 158"/>
                <a:gd name="T3" fmla="*/ 1 h 251"/>
                <a:gd name="T4" fmla="*/ 0 w 158"/>
                <a:gd name="T5" fmla="*/ 1 h 251"/>
                <a:gd name="T6" fmla="*/ 0 w 158"/>
                <a:gd name="T7" fmla="*/ 0 h 251"/>
                <a:gd name="T8" fmla="*/ 0 60000 65536"/>
                <a:gd name="T9" fmla="*/ 0 60000 65536"/>
                <a:gd name="T10" fmla="*/ 0 60000 65536"/>
                <a:gd name="T11" fmla="*/ 0 60000 65536"/>
                <a:gd name="T12" fmla="*/ 0 w 158"/>
                <a:gd name="T13" fmla="*/ 0 h 251"/>
                <a:gd name="T14" fmla="*/ 158 w 158"/>
                <a:gd name="T15" fmla="*/ 251 h 251"/>
              </a:gdLst>
              <a:ahLst/>
              <a:cxnLst>
                <a:cxn ang="T8">
                  <a:pos x="T0" y="T1"/>
                </a:cxn>
                <a:cxn ang="T9">
                  <a:pos x="T2" y="T3"/>
                </a:cxn>
                <a:cxn ang="T10">
                  <a:pos x="T4" y="T5"/>
                </a:cxn>
                <a:cxn ang="T11">
                  <a:pos x="T6" y="T7"/>
                </a:cxn>
              </a:cxnLst>
              <a:rect l="T12" t="T13" r="T14" b="T15"/>
              <a:pathLst>
                <a:path w="158" h="251">
                  <a:moveTo>
                    <a:pt x="79" y="0"/>
                  </a:moveTo>
                  <a:lnTo>
                    <a:pt x="0" y="251"/>
                  </a:lnTo>
                  <a:lnTo>
                    <a:pt x="158" y="251"/>
                  </a:lnTo>
                  <a:lnTo>
                    <a:pt x="79" y="0"/>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grpSp>
      <p:grpSp>
        <p:nvGrpSpPr>
          <p:cNvPr id="25607" name="Group 8"/>
          <p:cNvGrpSpPr>
            <a:grpSpLocks/>
          </p:cNvGrpSpPr>
          <p:nvPr/>
        </p:nvGrpSpPr>
        <p:grpSpPr bwMode="auto">
          <a:xfrm>
            <a:off x="5043489" y="2825751"/>
            <a:ext cx="4041775" cy="250825"/>
            <a:chOff x="1999" y="2112"/>
            <a:chExt cx="1601" cy="80"/>
          </a:xfrm>
        </p:grpSpPr>
        <p:sp>
          <p:nvSpPr>
            <p:cNvPr id="25628" name="Line 9"/>
            <p:cNvSpPr>
              <a:spLocks noChangeShapeType="1"/>
            </p:cNvSpPr>
            <p:nvPr/>
          </p:nvSpPr>
          <p:spPr bwMode="auto">
            <a:xfrm flipH="1">
              <a:off x="2065" y="2153"/>
              <a:ext cx="1468" cy="1"/>
            </a:xfrm>
            <a:prstGeom prst="line">
              <a:avLst/>
            </a:prstGeom>
            <a:noFill/>
            <a:ln w="23813">
              <a:solidFill>
                <a:srgbClr val="000000"/>
              </a:solidFill>
              <a:round/>
              <a:headEnd/>
              <a:tailEnd/>
            </a:ln>
            <a:extLst>
              <a:ext uri="{909E8E84-426E-40dd-AFC4-6F175D3DCCD1}">
                <a14:hiddenFill xmlns:a14="http://schemas.microsoft.com/office/drawing/2010/main" xmlns="">
                  <a:noFill/>
                </a14:hiddenFill>
              </a:ext>
            </a:extLst>
          </p:spPr>
          <p:txBody>
            <a:bodyPr/>
            <a:lstStyle/>
            <a:p>
              <a:endParaRPr lang="en-US" sz="1800" dirty="0"/>
            </a:p>
          </p:txBody>
        </p:sp>
        <p:sp>
          <p:nvSpPr>
            <p:cNvPr id="25629" name="Freeform 10"/>
            <p:cNvSpPr>
              <a:spLocks/>
            </p:cNvSpPr>
            <p:nvPr/>
          </p:nvSpPr>
          <p:spPr bwMode="auto">
            <a:xfrm>
              <a:off x="1999" y="2112"/>
              <a:ext cx="125" cy="80"/>
            </a:xfrm>
            <a:custGeom>
              <a:avLst/>
              <a:gdLst>
                <a:gd name="T0" fmla="*/ 0 w 251"/>
                <a:gd name="T1" fmla="*/ 1 h 160"/>
                <a:gd name="T2" fmla="*/ 0 w 251"/>
                <a:gd name="T3" fmla="*/ 1 h 160"/>
                <a:gd name="T4" fmla="*/ 0 w 251"/>
                <a:gd name="T5" fmla="*/ 0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0" y="81"/>
                  </a:moveTo>
                  <a:lnTo>
                    <a:pt x="251" y="160"/>
                  </a:lnTo>
                  <a:lnTo>
                    <a:pt x="251" y="0"/>
                  </a:lnTo>
                  <a:lnTo>
                    <a:pt x="0" y="8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sp>
          <p:nvSpPr>
            <p:cNvPr id="25630" name="Freeform 11"/>
            <p:cNvSpPr>
              <a:spLocks/>
            </p:cNvSpPr>
            <p:nvPr/>
          </p:nvSpPr>
          <p:spPr bwMode="auto">
            <a:xfrm>
              <a:off x="3475" y="2112"/>
              <a:ext cx="125" cy="80"/>
            </a:xfrm>
            <a:custGeom>
              <a:avLst/>
              <a:gdLst>
                <a:gd name="T0" fmla="*/ 0 w 251"/>
                <a:gd name="T1" fmla="*/ 1 h 160"/>
                <a:gd name="T2" fmla="*/ 0 w 251"/>
                <a:gd name="T3" fmla="*/ 0 h 160"/>
                <a:gd name="T4" fmla="*/ 0 w 251"/>
                <a:gd name="T5" fmla="*/ 1 h 160"/>
                <a:gd name="T6" fmla="*/ 0 w 251"/>
                <a:gd name="T7" fmla="*/ 1 h 160"/>
                <a:gd name="T8" fmla="*/ 0 60000 65536"/>
                <a:gd name="T9" fmla="*/ 0 60000 65536"/>
                <a:gd name="T10" fmla="*/ 0 60000 65536"/>
                <a:gd name="T11" fmla="*/ 0 60000 65536"/>
                <a:gd name="T12" fmla="*/ 0 w 251"/>
                <a:gd name="T13" fmla="*/ 0 h 160"/>
                <a:gd name="T14" fmla="*/ 251 w 251"/>
                <a:gd name="T15" fmla="*/ 160 h 160"/>
              </a:gdLst>
              <a:ahLst/>
              <a:cxnLst>
                <a:cxn ang="T8">
                  <a:pos x="T0" y="T1"/>
                </a:cxn>
                <a:cxn ang="T9">
                  <a:pos x="T2" y="T3"/>
                </a:cxn>
                <a:cxn ang="T10">
                  <a:pos x="T4" y="T5"/>
                </a:cxn>
                <a:cxn ang="T11">
                  <a:pos x="T6" y="T7"/>
                </a:cxn>
              </a:cxnLst>
              <a:rect l="T12" t="T13" r="T14" b="T15"/>
              <a:pathLst>
                <a:path w="251" h="160">
                  <a:moveTo>
                    <a:pt x="251" y="81"/>
                  </a:moveTo>
                  <a:lnTo>
                    <a:pt x="0" y="0"/>
                  </a:lnTo>
                  <a:lnTo>
                    <a:pt x="0" y="160"/>
                  </a:lnTo>
                  <a:lnTo>
                    <a:pt x="251" y="81"/>
                  </a:lnTo>
                  <a:close/>
                </a:path>
              </a:pathLst>
            </a:custGeom>
            <a:solidFill>
              <a:srgbClr val="000000"/>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US" sz="1800" dirty="0"/>
            </a:p>
          </p:txBody>
        </p:sp>
      </p:grpSp>
      <p:sp>
        <p:nvSpPr>
          <p:cNvPr id="25608" name="Rectangle 12"/>
          <p:cNvSpPr>
            <a:spLocks noChangeArrowheads="1"/>
          </p:cNvSpPr>
          <p:nvPr/>
        </p:nvSpPr>
        <p:spPr bwMode="auto">
          <a:xfrm>
            <a:off x="6756401" y="5121276"/>
            <a:ext cx="709613"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STATIC</a:t>
            </a:r>
          </a:p>
        </p:txBody>
      </p:sp>
      <p:sp>
        <p:nvSpPr>
          <p:cNvPr id="25609" name="Rectangle 13"/>
          <p:cNvSpPr>
            <a:spLocks noChangeArrowheads="1"/>
          </p:cNvSpPr>
          <p:nvPr/>
        </p:nvSpPr>
        <p:spPr bwMode="auto">
          <a:xfrm>
            <a:off x="6614341" y="604621"/>
            <a:ext cx="1096919"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DYNAMIC</a:t>
            </a:r>
          </a:p>
        </p:txBody>
      </p:sp>
      <p:sp>
        <p:nvSpPr>
          <p:cNvPr id="25610" name="Rectangle 14"/>
          <p:cNvSpPr>
            <a:spLocks noChangeArrowheads="1"/>
          </p:cNvSpPr>
          <p:nvPr/>
        </p:nvSpPr>
        <p:spPr bwMode="auto">
          <a:xfrm rot="-5400000">
            <a:off x="4510088" y="2814638"/>
            <a:ext cx="885825" cy="2476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BROAD</a:t>
            </a:r>
          </a:p>
        </p:txBody>
      </p:sp>
      <p:sp>
        <p:nvSpPr>
          <p:cNvPr id="25611" name="Rectangle 15"/>
          <p:cNvSpPr>
            <a:spLocks noChangeArrowheads="1"/>
          </p:cNvSpPr>
          <p:nvPr/>
        </p:nvSpPr>
        <p:spPr bwMode="auto">
          <a:xfrm rot="-5400000">
            <a:off x="8771048" y="2811775"/>
            <a:ext cx="947737"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NARROW</a:t>
            </a:r>
          </a:p>
        </p:txBody>
      </p:sp>
      <p:sp>
        <p:nvSpPr>
          <p:cNvPr id="25612" name="Rectangle 24"/>
          <p:cNvSpPr>
            <a:spLocks noChangeArrowheads="1"/>
          </p:cNvSpPr>
          <p:nvPr/>
        </p:nvSpPr>
        <p:spPr bwMode="auto">
          <a:xfrm rot="-5400000">
            <a:off x="3257551" y="2844722"/>
            <a:ext cx="1344613"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a:spAutoFit/>
          </a:bodyPr>
          <a:lstStyle/>
          <a:p>
            <a:pPr eaLnBrk="0" hangingPunct="0"/>
            <a:r>
              <a:rPr lang="en-GB" sz="1600" b="1" dirty="0"/>
              <a:t>REVOLUTION</a:t>
            </a:r>
          </a:p>
        </p:txBody>
      </p:sp>
      <p:sp>
        <p:nvSpPr>
          <p:cNvPr id="6158" name="AutoShape 26"/>
          <p:cNvSpPr>
            <a:spLocks noChangeArrowheads="1"/>
          </p:cNvSpPr>
          <p:nvPr/>
        </p:nvSpPr>
        <p:spPr bwMode="auto">
          <a:xfrm flipV="1">
            <a:off x="4211516" y="1550988"/>
            <a:ext cx="552450" cy="2722562"/>
          </a:xfrm>
          <a:prstGeom prst="curvedRightArrow">
            <a:avLst>
              <a:gd name="adj1" fmla="val 98563"/>
              <a:gd name="adj2" fmla="val 197126"/>
              <a:gd name="adj3" fmla="val 33333"/>
            </a:avLst>
          </a:prstGeom>
          <a:solidFill>
            <a:srgbClr val="FFC000"/>
          </a:solidFill>
          <a:ln>
            <a:headEnd/>
            <a:tailEnd/>
          </a:ln>
          <a:effectLst>
            <a:glow rad="139700">
              <a:schemeClr val="accent2">
                <a:satMod val="175000"/>
                <a:alpha val="40000"/>
              </a:schemeClr>
            </a:glow>
            <a:outerShdw blurRad="40000" dist="23000" dir="5400000" rotWithShape="0">
              <a:srgbClr val="000000">
                <a:alpha val="35000"/>
              </a:srgbClr>
            </a:outerShdw>
          </a:effectLst>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p>
        </p:txBody>
      </p:sp>
      <p:sp>
        <p:nvSpPr>
          <p:cNvPr id="6162" name="AutoShape 28"/>
          <p:cNvSpPr>
            <a:spLocks noChangeArrowheads="1"/>
          </p:cNvSpPr>
          <p:nvPr/>
        </p:nvSpPr>
        <p:spPr bwMode="auto">
          <a:xfrm>
            <a:off x="6698273" y="2057402"/>
            <a:ext cx="742950" cy="2041525"/>
          </a:xfrm>
          <a:prstGeom prst="downArrow">
            <a:avLst>
              <a:gd name="adj1" fmla="val 50000"/>
              <a:gd name="adj2" fmla="val 98666"/>
            </a:avLst>
          </a:prstGeom>
          <a:solidFill>
            <a:srgbClr val="C00000"/>
          </a:solidFill>
          <a:ln>
            <a:headEnd/>
            <a:tailEnd/>
          </a:ln>
        </p:spPr>
        <p:style>
          <a:lnRef idx="0">
            <a:schemeClr val="accent3"/>
          </a:lnRef>
          <a:fillRef idx="3">
            <a:schemeClr val="accent3"/>
          </a:fillRef>
          <a:effectRef idx="3">
            <a:schemeClr val="accent3"/>
          </a:effectRef>
          <a:fontRef idx="minor">
            <a:schemeClr val="lt1"/>
          </a:fontRef>
        </p:style>
        <p:txBody>
          <a:bodyPr vert="vert270" wrap="none" anchor="ctr" anchorCtr="1"/>
          <a:lstStyle/>
          <a:p>
            <a:pPr>
              <a:defRPr/>
            </a:pPr>
            <a:r>
              <a:rPr lang="en-US" sz="1600" dirty="0">
                <a:ea typeface="+mn-ea"/>
                <a:cs typeface="+mn-cs"/>
              </a:rPr>
              <a:t>Migration</a:t>
            </a:r>
          </a:p>
        </p:txBody>
      </p:sp>
      <p:sp>
        <p:nvSpPr>
          <p:cNvPr id="25617" name="Rectangle 29"/>
          <p:cNvSpPr>
            <a:spLocks noGrp="1" noChangeArrowheads="1"/>
          </p:cNvSpPr>
          <p:nvPr>
            <p:ph type="title"/>
          </p:nvPr>
        </p:nvSpPr>
        <p:spPr>
          <a:xfrm>
            <a:off x="79375" y="-84704"/>
            <a:ext cx="8020050" cy="478845"/>
          </a:xfrm>
        </p:spPr>
        <p:txBody>
          <a:bodyPr/>
          <a:lstStyle/>
          <a:p>
            <a:pPr defTabSz="762000"/>
            <a:r>
              <a:rPr lang="en-GB" sz="4000" dirty="0">
                <a:latin typeface="+mn-lt"/>
              </a:rPr>
              <a:t>Knowledge &amp; Risk</a:t>
            </a:r>
          </a:p>
        </p:txBody>
      </p:sp>
      <p:sp>
        <p:nvSpPr>
          <p:cNvPr id="6164" name="AutoShape 30"/>
          <p:cNvSpPr>
            <a:spLocks noChangeArrowheads="1"/>
          </p:cNvSpPr>
          <p:nvPr/>
        </p:nvSpPr>
        <p:spPr bwMode="auto">
          <a:xfrm>
            <a:off x="9601200" y="1473200"/>
            <a:ext cx="762000" cy="3048000"/>
          </a:xfrm>
          <a:prstGeom prst="upDownArrow">
            <a:avLst>
              <a:gd name="adj1" fmla="val 50000"/>
              <a:gd name="adj2" fmla="val 80000"/>
            </a:avLst>
          </a:prstGeom>
          <a:ln>
            <a:headEnd/>
            <a:tailEnd/>
          </a:ln>
        </p:spPr>
        <p:style>
          <a:lnRef idx="0">
            <a:schemeClr val="accent2"/>
          </a:lnRef>
          <a:fillRef idx="3">
            <a:schemeClr val="accent2"/>
          </a:fillRef>
          <a:effectRef idx="3">
            <a:schemeClr val="accent2"/>
          </a:effectRef>
          <a:fontRef idx="minor">
            <a:schemeClr val="lt1"/>
          </a:fontRef>
        </p:style>
        <p:txBody>
          <a:bodyPr vert="vert270" wrap="none" anchor="ctr" anchorCtr="1"/>
          <a:lstStyle/>
          <a:p>
            <a:pPr>
              <a:defRPr/>
            </a:pPr>
            <a:r>
              <a:rPr lang="en-US" sz="1600" b="1" dirty="0">
                <a:solidFill>
                  <a:schemeClr val="tx1"/>
                </a:solidFill>
              </a:rPr>
              <a:t>Risk</a:t>
            </a:r>
          </a:p>
        </p:txBody>
      </p:sp>
      <p:sp>
        <p:nvSpPr>
          <p:cNvPr id="25619" name="Text Box 32"/>
          <p:cNvSpPr txBox="1">
            <a:spLocks noChangeArrowheads="1"/>
          </p:cNvSpPr>
          <p:nvPr/>
        </p:nvSpPr>
        <p:spPr bwMode="auto">
          <a:xfrm>
            <a:off x="9553576" y="4483101"/>
            <a:ext cx="89319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Low</a:t>
            </a:r>
          </a:p>
        </p:txBody>
      </p:sp>
      <p:sp>
        <p:nvSpPr>
          <p:cNvPr id="25620" name="Text Box 33"/>
          <p:cNvSpPr txBox="1">
            <a:spLocks noChangeArrowheads="1"/>
          </p:cNvSpPr>
          <p:nvPr/>
        </p:nvSpPr>
        <p:spPr bwMode="auto">
          <a:xfrm>
            <a:off x="9566276" y="938214"/>
            <a:ext cx="982961"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b="1" dirty="0">
                <a:latin typeface="+mn-lt"/>
              </a:rPr>
              <a:t>High</a:t>
            </a:r>
          </a:p>
        </p:txBody>
      </p:sp>
      <p:sp>
        <p:nvSpPr>
          <p:cNvPr id="6168" name="AutoShape 34"/>
          <p:cNvSpPr>
            <a:spLocks noChangeArrowheads="1"/>
          </p:cNvSpPr>
          <p:nvPr/>
        </p:nvSpPr>
        <p:spPr bwMode="auto">
          <a:xfrm>
            <a:off x="2538046" y="1425575"/>
            <a:ext cx="762000" cy="3048000"/>
          </a:xfrm>
          <a:prstGeom prst="upDownArrow">
            <a:avLst>
              <a:gd name="adj1" fmla="val 50000"/>
              <a:gd name="adj2" fmla="val 80000"/>
            </a:avLst>
          </a:prstGeom>
          <a:solidFill>
            <a:schemeClr val="accent5">
              <a:lumMod val="75000"/>
            </a:schemeClr>
          </a:solidFill>
          <a:ln>
            <a:headEnd/>
            <a:tailEnd/>
          </a:ln>
        </p:spPr>
        <p:style>
          <a:lnRef idx="0">
            <a:schemeClr val="accent1"/>
          </a:lnRef>
          <a:fillRef idx="3">
            <a:schemeClr val="accent1"/>
          </a:fillRef>
          <a:effectRef idx="3">
            <a:schemeClr val="accent1"/>
          </a:effectRef>
          <a:fontRef idx="minor">
            <a:schemeClr val="lt1"/>
          </a:fontRef>
        </p:style>
        <p:txBody>
          <a:bodyPr vert="vert270" wrap="none" anchor="ctr" anchorCtr="1"/>
          <a:lstStyle/>
          <a:p>
            <a:pPr>
              <a:defRPr/>
            </a:pPr>
            <a:r>
              <a:rPr lang="en-US" sz="1600" dirty="0">
                <a:solidFill>
                  <a:schemeClr val="bg1"/>
                </a:solidFill>
              </a:rPr>
              <a:t>Customer Knowledge</a:t>
            </a:r>
          </a:p>
        </p:txBody>
      </p:sp>
      <p:sp>
        <p:nvSpPr>
          <p:cNvPr id="25622" name="Text Box 36"/>
          <p:cNvSpPr txBox="1">
            <a:spLocks noChangeArrowheads="1"/>
          </p:cNvSpPr>
          <p:nvPr/>
        </p:nvSpPr>
        <p:spPr bwMode="auto">
          <a:xfrm>
            <a:off x="1771651" y="4498976"/>
            <a:ext cx="2691763"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a:t>
            </a:r>
          </a:p>
          <a:p>
            <a:r>
              <a:rPr lang="en-GB" sz="1800" b="1" dirty="0">
                <a:latin typeface="+mn-lt"/>
              </a:rPr>
              <a:t>known to customer</a:t>
            </a:r>
            <a:endParaRPr lang="en-GB" sz="2000" b="1" dirty="0">
              <a:latin typeface="+mn-lt"/>
            </a:endParaRPr>
          </a:p>
        </p:txBody>
      </p:sp>
      <p:sp>
        <p:nvSpPr>
          <p:cNvPr id="25623" name="Text Box 37"/>
          <p:cNvSpPr txBox="1">
            <a:spLocks noChangeArrowheads="1"/>
          </p:cNvSpPr>
          <p:nvPr/>
        </p:nvSpPr>
        <p:spPr bwMode="auto">
          <a:xfrm>
            <a:off x="1633539" y="782639"/>
            <a:ext cx="3021981"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1800" b="1" dirty="0">
                <a:latin typeface="+mn-lt"/>
              </a:rPr>
              <a:t>Requirements </a:t>
            </a:r>
          </a:p>
          <a:p>
            <a:r>
              <a:rPr lang="en-GB" sz="1800" b="1" dirty="0">
                <a:latin typeface="+mn-lt"/>
              </a:rPr>
              <a:t>unknown to customer</a:t>
            </a:r>
          </a:p>
        </p:txBody>
      </p:sp>
      <p:sp>
        <p:nvSpPr>
          <p:cNvPr id="5" name="Text Box 41"/>
          <p:cNvSpPr txBox="1">
            <a:spLocks noChangeArrowheads="1"/>
          </p:cNvSpPr>
          <p:nvPr/>
        </p:nvSpPr>
        <p:spPr bwMode="auto">
          <a:xfrm>
            <a:off x="1633539" y="5754092"/>
            <a:ext cx="9711916" cy="92333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eaLnBrk="0" hangingPunct="0">
              <a:defRPr/>
            </a:pPr>
            <a:r>
              <a:rPr lang="en-GB" sz="1800" dirty="0">
                <a:solidFill>
                  <a:schemeClr val="bg1"/>
                </a:solidFill>
              </a:rPr>
              <a:t>Conclusion: Customers and Providers often work in the static design domain because of knowledge and risk. Revolutionary improvement happens when a new dynamic concept is used. Making this decision is difficult and risky.</a:t>
            </a:r>
          </a:p>
        </p:txBody>
      </p:sp>
    </p:spTree>
    <p:extLst>
      <p:ext uri="{BB962C8B-B14F-4D97-AF65-F5344CB8AC3E}">
        <p14:creationId xmlns:p14="http://schemas.microsoft.com/office/powerpoint/2010/main" val="812891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53621" y="73043"/>
            <a:ext cx="6749406" cy="764443"/>
          </a:xfrm>
        </p:spPr>
        <p:txBody>
          <a:bodyPr/>
          <a:lstStyle/>
          <a:p>
            <a:r>
              <a:rPr lang="en-US" altLang="x-none" sz="2200" dirty="0"/>
              <a:t>Requirements: Need, Expectation, Requirement and Specification Hierarchy</a:t>
            </a:r>
          </a:p>
        </p:txBody>
      </p:sp>
      <p:sp>
        <p:nvSpPr>
          <p:cNvPr id="175115" name="Rectangle 11"/>
          <p:cNvSpPr>
            <a:spLocks noChangeArrowheads="1"/>
          </p:cNvSpPr>
          <p:nvPr/>
        </p:nvSpPr>
        <p:spPr bwMode="auto">
          <a:xfrm>
            <a:off x="7373847" y="1482601"/>
            <a:ext cx="4314824"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sz="1800" dirty="0"/>
              <a:t>Feeding because I am hungry.</a:t>
            </a:r>
          </a:p>
        </p:txBody>
      </p:sp>
      <p:sp>
        <p:nvSpPr>
          <p:cNvPr id="175116" name="Rectangle 12"/>
          <p:cNvSpPr>
            <a:spLocks noChangeArrowheads="1"/>
          </p:cNvSpPr>
          <p:nvPr/>
        </p:nvSpPr>
        <p:spPr bwMode="auto">
          <a:xfrm>
            <a:off x="7373846" y="2409382"/>
            <a:ext cx="4314825"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sz="1800" dirty="0"/>
              <a:t>Satisfying, inexpensive, hot meal, readily available.</a:t>
            </a:r>
          </a:p>
        </p:txBody>
      </p:sp>
      <p:sp>
        <p:nvSpPr>
          <p:cNvPr id="175117" name="Rectangle 13"/>
          <p:cNvSpPr>
            <a:spLocks noChangeArrowheads="1"/>
          </p:cNvSpPr>
          <p:nvPr/>
        </p:nvSpPr>
        <p:spPr bwMode="auto">
          <a:xfrm>
            <a:off x="7391399" y="3295183"/>
            <a:ext cx="4314825" cy="120032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sz="1800"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049777"/>
            <a:ext cx="4314824" cy="1200329"/>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sz="1800" dirty="0"/>
              <a:t>Cheese, ham and tomato </a:t>
            </a:r>
            <a:r>
              <a:rPr lang="en-US" altLang="x-none" sz="1800" dirty="0" err="1"/>
              <a:t>toastie</a:t>
            </a:r>
            <a:r>
              <a:rPr lang="en-US" altLang="x-none" sz="1800" dirty="0"/>
              <a:t> with 20g of British medium cheddar cheese, 15g of sliced tomato and 15g fine Yorkshire ham.</a:t>
            </a:r>
          </a:p>
        </p:txBody>
      </p:sp>
      <p:sp>
        <p:nvSpPr>
          <p:cNvPr id="175123" name="Line 19"/>
          <p:cNvSpPr>
            <a:spLocks noChangeShapeType="1"/>
          </p:cNvSpPr>
          <p:nvPr/>
        </p:nvSpPr>
        <p:spPr bwMode="auto">
          <a:xfrm flipV="1">
            <a:off x="1655631" y="4677126"/>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sz="1800"/>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1655631" y="1256081"/>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sz="1800"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66436" y="2274803"/>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algn="ctr" eaLnBrk="1" hangingPunct="1">
              <a:defRPr/>
            </a:pPr>
            <a:r>
              <a:rPr lang="en-US" altLang="x-none" sz="1800"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sz="1800"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69110" y="3463136"/>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algn="ctr" eaLnBrk="1" hangingPunct="1">
              <a:defRPr/>
            </a:pPr>
            <a:r>
              <a:rPr lang="en-US" altLang="x-none" sz="1800"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algn="ctr" eaLnBrk="1" hangingPunct="1">
              <a:defRPr/>
            </a:pPr>
            <a:r>
              <a:rPr lang="en-US" altLang="x-none" sz="1800"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219851"/>
            <a:ext cx="457200" cy="8382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a:lnSpc>
                <a:spcPct val="85000"/>
              </a:lnSpc>
              <a:spcBef>
                <a:spcPct val="25000"/>
              </a:spcBef>
              <a:defRPr/>
            </a:pPr>
            <a:endParaRPr lang="en-US" sz="1800"/>
          </a:p>
        </p:txBody>
      </p:sp>
      <p:sp>
        <p:nvSpPr>
          <p:cNvPr id="175130" name="AutoShape 26"/>
          <p:cNvSpPr>
            <a:spLocks noChangeArrowheads="1"/>
          </p:cNvSpPr>
          <p:nvPr/>
        </p:nvSpPr>
        <p:spPr bwMode="auto">
          <a:xfrm rot="10800000" flipH="1">
            <a:off x="2589010" y="3292715"/>
            <a:ext cx="457200" cy="8382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a:lnSpc>
                <a:spcPct val="85000"/>
              </a:lnSpc>
              <a:spcBef>
                <a:spcPct val="25000"/>
              </a:spcBef>
              <a:defRPr/>
            </a:pPr>
            <a:endParaRPr lang="en-US" sz="1800"/>
          </a:p>
        </p:txBody>
      </p:sp>
      <p:sp>
        <p:nvSpPr>
          <p:cNvPr id="175131" name="AutoShape 27"/>
          <p:cNvSpPr>
            <a:spLocks noChangeArrowheads="1"/>
          </p:cNvSpPr>
          <p:nvPr/>
        </p:nvSpPr>
        <p:spPr bwMode="auto">
          <a:xfrm rot="10800000" flipH="1">
            <a:off x="3061854" y="4913938"/>
            <a:ext cx="457200" cy="838200"/>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pPr>
              <a:lnSpc>
                <a:spcPct val="85000"/>
              </a:lnSpc>
              <a:spcBef>
                <a:spcPct val="25000"/>
              </a:spcBef>
              <a:defRPr/>
            </a:pPr>
            <a:endParaRPr lang="en-US" sz="1800"/>
          </a:p>
        </p:txBody>
      </p:sp>
      <p:cxnSp>
        <p:nvCxnSpPr>
          <p:cNvPr id="4" name="Straight Connector 3"/>
          <p:cNvCxnSpPr>
            <a:cxnSpLocks/>
            <a:stCxn id="175115" idx="1"/>
          </p:cNvCxnSpPr>
          <p:nvPr/>
        </p:nvCxnSpPr>
        <p:spPr bwMode="auto">
          <a:xfrm>
            <a:off x="7373847" y="1667267"/>
            <a:ext cx="76202" cy="895546"/>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a:off x="5410213" y="1664021"/>
            <a:ext cx="1963634" cy="3246"/>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76436" y="2721079"/>
            <a:ext cx="1097410" cy="11469"/>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98110" y="3894023"/>
            <a:ext cx="793289" cy="132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a:ln>
                  <a:noFill/>
                </a:ln>
                <a:solidFill>
                  <a:schemeClr val="bg1"/>
                </a:solidFill>
                <a:effectLst/>
                <a:latin typeface="+mj-lt"/>
              </a:rPr>
              <a:t>Solution Free</a:t>
            </a:r>
          </a:p>
        </p:txBody>
      </p:sp>
      <p:sp>
        <p:nvSpPr>
          <p:cNvPr id="2" name="Left Arrow 1"/>
          <p:cNvSpPr/>
          <p:nvPr/>
        </p:nvSpPr>
        <p:spPr bwMode="auto">
          <a:xfrm rot="16200000">
            <a:off x="1292494" y="5024227"/>
            <a:ext cx="1316182" cy="1031052"/>
          </a:xfrm>
          <a:prstGeom prst="leftArrow">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defTabSz="914400" fontAlgn="base">
              <a:spcBef>
                <a:spcPct val="0"/>
              </a:spcBef>
              <a:spcAft>
                <a:spcPct val="0"/>
              </a:spcAft>
            </a:pPr>
            <a:r>
              <a:rPr lang="en-US" sz="1400" dirty="0">
                <a:solidFill>
                  <a:schemeClr val="bg1"/>
                </a:solidFill>
                <a:latin typeface="+mj-lt"/>
              </a:rPr>
              <a:t>Solution Specific</a:t>
            </a:r>
          </a:p>
        </p:txBody>
      </p:sp>
    </p:spTree>
    <p:extLst>
      <p:ext uri="{BB962C8B-B14F-4D97-AF65-F5344CB8AC3E}">
        <p14:creationId xmlns:p14="http://schemas.microsoft.com/office/powerpoint/2010/main" val="3948193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489" y="185251"/>
            <a:ext cx="9501111" cy="584775"/>
          </a:xfrm>
        </p:spPr>
        <p:txBody>
          <a:bodyPr/>
          <a:lstStyle/>
          <a:p>
            <a:r>
              <a:rPr lang="en-US" sz="3200" dirty="0"/>
              <a:t>So What?</a:t>
            </a:r>
          </a:p>
        </p:txBody>
      </p:sp>
      <p:sp>
        <p:nvSpPr>
          <p:cNvPr id="3" name="Content Placeholder 2"/>
          <p:cNvSpPr>
            <a:spLocks noGrp="1"/>
          </p:cNvSpPr>
          <p:nvPr>
            <p:ph type="body" sz="quarter" idx="13"/>
          </p:nvPr>
        </p:nvSpPr>
        <p:spPr>
          <a:xfrm>
            <a:off x="658369" y="1478866"/>
            <a:ext cx="11006583" cy="1502459"/>
          </a:xfrm>
        </p:spPr>
        <p:txBody>
          <a:bodyPr>
            <a:normAutofit/>
          </a:bodyPr>
          <a:lstStyle/>
          <a:p>
            <a:r>
              <a:rPr lang="en-US" dirty="0"/>
              <a:t>When we ask “customers” what they want we will get a mix of Needs, Expectations and Solutions  - often expressed in an inconsistent , incomplete, incorrect and ambiguous fashion</a:t>
            </a:r>
          </a:p>
          <a:p>
            <a:r>
              <a:rPr lang="en-US" dirty="0"/>
              <a:t>Note that Requirements are not in the list</a:t>
            </a:r>
          </a:p>
        </p:txBody>
      </p:sp>
      <p:sp>
        <p:nvSpPr>
          <p:cNvPr id="4" name="Rectangle 3"/>
          <p:cNvSpPr/>
          <p:nvPr/>
        </p:nvSpPr>
        <p:spPr>
          <a:xfrm>
            <a:off x="1114425" y="3429000"/>
            <a:ext cx="10118787" cy="2031325"/>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t>Conclusion: </a:t>
            </a:r>
          </a:p>
          <a:p>
            <a:pPr algn="ctr"/>
            <a:r>
              <a:rPr lang="en-US" sz="1800" dirty="0"/>
              <a:t>These should be captured </a:t>
            </a:r>
            <a:r>
              <a:rPr lang="mr-IN" sz="1800" dirty="0"/>
              <a:t>–</a:t>
            </a:r>
            <a:r>
              <a:rPr lang="en-US" sz="1800" dirty="0"/>
              <a:t> but they do need to be analyzed and translated into requirements</a:t>
            </a:r>
          </a:p>
          <a:p>
            <a:pPr algn="ctr"/>
            <a:endParaRPr lang="en-US" sz="1800" dirty="0"/>
          </a:p>
          <a:p>
            <a:pPr algn="ctr"/>
            <a:r>
              <a:rPr lang="en-US" sz="1800" b="1" u="sng" dirty="0">
                <a:solidFill>
                  <a:srgbClr val="FFFF00"/>
                </a:solidFill>
              </a:rPr>
              <a:t>BUT</a:t>
            </a:r>
          </a:p>
          <a:p>
            <a:pPr algn="ctr"/>
            <a:endParaRPr lang="en-US" sz="1800" dirty="0"/>
          </a:p>
          <a:p>
            <a:pPr algn="ctr"/>
            <a:r>
              <a:rPr lang="en-US" sz="1800" dirty="0"/>
              <a:t>We also must understand the need and expectation behind any requirement </a:t>
            </a:r>
          </a:p>
        </p:txBody>
      </p:sp>
    </p:spTree>
    <p:extLst>
      <p:ext uri="{BB962C8B-B14F-4D97-AF65-F5344CB8AC3E}">
        <p14:creationId xmlns:p14="http://schemas.microsoft.com/office/powerpoint/2010/main" val="2325343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384" y="117000"/>
            <a:ext cx="7602009" cy="584775"/>
          </a:xfrm>
        </p:spPr>
        <p:txBody>
          <a:bodyPr/>
          <a:lstStyle/>
          <a:p>
            <a:r>
              <a:rPr lang="en-US" sz="2800" dirty="0"/>
              <a:t>Needs and Expectations at Every Level</a:t>
            </a:r>
          </a:p>
        </p:txBody>
      </p:sp>
      <p:sp>
        <p:nvSpPr>
          <p:cNvPr id="6" name="Content Placeholder 5"/>
          <p:cNvSpPr>
            <a:spLocks noGrp="1"/>
          </p:cNvSpPr>
          <p:nvPr>
            <p:ph sz="quarter" idx="16"/>
          </p:nvPr>
        </p:nvSpPr>
        <p:spPr>
          <a:xfrm>
            <a:off x="196384" y="1570269"/>
            <a:ext cx="4221098" cy="1184082"/>
          </a:xfrm>
        </p:spPr>
        <p:txBody>
          <a:bodyPr>
            <a:normAutofit fontScale="92500"/>
          </a:bodyPr>
          <a:lstStyle/>
          <a:p>
            <a:r>
              <a:rPr lang="en-US" dirty="0"/>
              <a:t>While we want to design in levels  to manage complexity, our “customer” does not care!</a:t>
            </a:r>
          </a:p>
        </p:txBody>
      </p:sp>
      <p:sp>
        <p:nvSpPr>
          <p:cNvPr id="7" name="Content Placeholder 6"/>
          <p:cNvSpPr>
            <a:spLocks noGrp="1"/>
          </p:cNvSpPr>
          <p:nvPr>
            <p:ph sz="quarter" idx="18"/>
          </p:nvPr>
        </p:nvSpPr>
        <p:spPr>
          <a:xfrm>
            <a:off x="6312025" y="1511303"/>
            <a:ext cx="3959225" cy="2600712"/>
          </a:xfrm>
        </p:spPr>
        <p:txBody>
          <a:bodyPr/>
          <a:lstStyle/>
          <a:p>
            <a:r>
              <a:rPr lang="en-US" sz="2000" dirty="0"/>
              <a:t>“Customers” will provide needs and expectations at any level</a:t>
            </a:r>
          </a:p>
          <a:p>
            <a:r>
              <a:rPr lang="en-US" sz="2000" dirty="0"/>
              <a:t>Indeed, they are more likely to be vocal about a nth level requirement than high-level requirement</a:t>
            </a:r>
          </a:p>
          <a:p>
            <a:pPr lvl="1"/>
            <a:endParaRPr lang="en-US" sz="2000" dirty="0"/>
          </a:p>
          <a:p>
            <a:endParaRPr lang="en-US" sz="2000" dirty="0"/>
          </a:p>
        </p:txBody>
      </p:sp>
      <p:pic>
        <p:nvPicPr>
          <p:cNvPr id="4" name="Picture 3"/>
          <p:cNvPicPr>
            <a:picLocks noChangeAspect="1"/>
          </p:cNvPicPr>
          <p:nvPr/>
        </p:nvPicPr>
        <p:blipFill>
          <a:blip r:embed="rId2"/>
          <a:stretch>
            <a:fillRect/>
          </a:stretch>
        </p:blipFill>
        <p:spPr>
          <a:xfrm>
            <a:off x="1214731" y="2754350"/>
            <a:ext cx="4500269" cy="3581847"/>
          </a:xfrm>
          <a:prstGeom prst="rect">
            <a:avLst/>
          </a:prstGeom>
        </p:spPr>
      </p:pic>
      <p:sp>
        <p:nvSpPr>
          <p:cNvPr id="8" name="TextBox 7"/>
          <p:cNvSpPr txBox="1"/>
          <p:nvPr/>
        </p:nvSpPr>
        <p:spPr>
          <a:xfrm>
            <a:off x="6312025" y="4191897"/>
            <a:ext cx="4665244" cy="132343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2000" dirty="0"/>
              <a:t>Conclusion: we accept all needs and expectations gratefully, but will have to allocate them to the “best” level</a:t>
            </a:r>
          </a:p>
        </p:txBody>
      </p:sp>
    </p:spTree>
    <p:extLst>
      <p:ext uri="{BB962C8B-B14F-4D97-AF65-F5344CB8AC3E}">
        <p14:creationId xmlns:p14="http://schemas.microsoft.com/office/powerpoint/2010/main" val="1705461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0C0065BA-BA29-6A46-93FE-12AA2A849E72}"/>
              </a:ext>
            </a:extLst>
          </p:cNvPr>
          <p:cNvSpPr/>
          <p:nvPr/>
        </p:nvSpPr>
        <p:spPr>
          <a:xfrm>
            <a:off x="3748418" y="1845894"/>
            <a:ext cx="4518952" cy="4518952"/>
          </a:xfrm>
          <a:prstGeom prst="ellipse">
            <a:avLst/>
          </a:prstGeom>
          <a:solidFill>
            <a:schemeClr val="bg1"/>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sz="1800"/>
          </a:p>
        </p:txBody>
      </p:sp>
      <p:sp>
        <p:nvSpPr>
          <p:cNvPr id="9" name="Oval 8">
            <a:extLst>
              <a:ext uri="{FF2B5EF4-FFF2-40B4-BE49-F238E27FC236}">
                <a16:creationId xmlns:a16="http://schemas.microsoft.com/office/drawing/2014/main" id="{4AD683FF-AF3E-8741-BEBF-4A04AE693A5C}"/>
              </a:ext>
            </a:extLst>
          </p:cNvPr>
          <p:cNvSpPr/>
          <p:nvPr/>
        </p:nvSpPr>
        <p:spPr>
          <a:xfrm>
            <a:off x="4158358" y="2209535"/>
            <a:ext cx="3710989" cy="37109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B8B1036F-FD37-C043-9F7B-F496EF79DCB8}"/>
              </a:ext>
            </a:extLst>
          </p:cNvPr>
          <p:cNvSpPr>
            <a:spLocks noGrp="1"/>
          </p:cNvSpPr>
          <p:nvPr>
            <p:ph type="title"/>
          </p:nvPr>
        </p:nvSpPr>
        <p:spPr>
          <a:xfrm>
            <a:off x="-38673" y="21585"/>
            <a:ext cx="9124454" cy="735290"/>
          </a:xfrm>
        </p:spPr>
        <p:txBody>
          <a:bodyPr/>
          <a:lstStyle/>
          <a:p>
            <a:r>
              <a:rPr lang="en-US" sz="3600" dirty="0"/>
              <a:t>The Prime System’s Friends</a:t>
            </a:r>
          </a:p>
        </p:txBody>
      </p:sp>
      <p:sp>
        <p:nvSpPr>
          <p:cNvPr id="4" name="Oval 3">
            <a:extLst>
              <a:ext uri="{FF2B5EF4-FFF2-40B4-BE49-F238E27FC236}">
                <a16:creationId xmlns:a16="http://schemas.microsoft.com/office/drawing/2014/main" id="{F5DAAA80-A0A1-4D4A-B064-5E0B72634517}"/>
              </a:ext>
            </a:extLst>
          </p:cNvPr>
          <p:cNvSpPr/>
          <p:nvPr/>
        </p:nvSpPr>
        <p:spPr>
          <a:xfrm>
            <a:off x="4744185" y="2741971"/>
            <a:ext cx="1574157" cy="1574157"/>
          </a:xfrm>
          <a:prstGeom prst="ellipse">
            <a:avLst/>
          </a:prstGeom>
          <a:solidFill>
            <a:schemeClr val="accent2">
              <a:alpha val="52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1800" dirty="0"/>
          </a:p>
        </p:txBody>
      </p:sp>
      <p:sp>
        <p:nvSpPr>
          <p:cNvPr id="5" name="Oval 4">
            <a:extLst>
              <a:ext uri="{FF2B5EF4-FFF2-40B4-BE49-F238E27FC236}">
                <a16:creationId xmlns:a16="http://schemas.microsoft.com/office/drawing/2014/main" id="{CD994F28-4E96-CF4A-91A0-675648B8505D}"/>
              </a:ext>
            </a:extLst>
          </p:cNvPr>
          <p:cNvSpPr/>
          <p:nvPr/>
        </p:nvSpPr>
        <p:spPr>
          <a:xfrm>
            <a:off x="4744185" y="3843495"/>
            <a:ext cx="1574157" cy="1574157"/>
          </a:xfrm>
          <a:prstGeom prst="ellipse">
            <a:avLst/>
          </a:prstGeom>
          <a:solidFill>
            <a:schemeClr val="accent4">
              <a:alpha val="49000"/>
            </a:schemeClr>
          </a:solidFill>
        </p:spPr>
        <p:style>
          <a:lnRef idx="2">
            <a:schemeClr val="accent4">
              <a:shade val="50000"/>
            </a:schemeClr>
          </a:lnRef>
          <a:fillRef idx="1">
            <a:schemeClr val="accent4"/>
          </a:fillRef>
          <a:effectRef idx="0">
            <a:schemeClr val="accent4"/>
          </a:effectRef>
          <a:fontRef idx="minor">
            <a:schemeClr val="lt1"/>
          </a:fontRef>
        </p:style>
        <p:txBody>
          <a:bodyPr lIns="0" rIns="0" rtlCol="0" anchor="ctr"/>
          <a:lstStyle/>
          <a:p>
            <a:pPr algn="ctr"/>
            <a:endParaRPr lang="en-US" sz="1800" dirty="0"/>
          </a:p>
        </p:txBody>
      </p:sp>
      <p:sp>
        <p:nvSpPr>
          <p:cNvPr id="6" name="Oval 5">
            <a:extLst>
              <a:ext uri="{FF2B5EF4-FFF2-40B4-BE49-F238E27FC236}">
                <a16:creationId xmlns:a16="http://schemas.microsoft.com/office/drawing/2014/main" id="{3E14B902-F97E-404F-901D-61D80073D798}"/>
              </a:ext>
            </a:extLst>
          </p:cNvPr>
          <p:cNvSpPr/>
          <p:nvPr/>
        </p:nvSpPr>
        <p:spPr>
          <a:xfrm>
            <a:off x="5744095" y="3843495"/>
            <a:ext cx="1574157" cy="1574157"/>
          </a:xfrm>
          <a:prstGeom prst="ellipse">
            <a:avLst/>
          </a:prstGeom>
          <a:solidFill>
            <a:schemeClr val="accent5">
              <a:alpha val="46000"/>
            </a:schemeClr>
          </a:solidFill>
        </p:spPr>
        <p:style>
          <a:lnRef idx="2">
            <a:schemeClr val="accent5">
              <a:shade val="50000"/>
            </a:schemeClr>
          </a:lnRef>
          <a:fillRef idx="1">
            <a:schemeClr val="accent5"/>
          </a:fillRef>
          <a:effectRef idx="0">
            <a:schemeClr val="accent5"/>
          </a:effectRef>
          <a:fontRef idx="minor">
            <a:schemeClr val="lt1"/>
          </a:fontRef>
        </p:style>
        <p:txBody>
          <a:bodyPr lIns="0" rIns="0" rtlCol="0" anchor="ctr"/>
          <a:lstStyle/>
          <a:p>
            <a:pPr algn="ctr"/>
            <a:endParaRPr lang="en-US" sz="1800" dirty="0"/>
          </a:p>
        </p:txBody>
      </p:sp>
      <p:sp>
        <p:nvSpPr>
          <p:cNvPr id="7" name="Oval 6">
            <a:extLst>
              <a:ext uri="{FF2B5EF4-FFF2-40B4-BE49-F238E27FC236}">
                <a16:creationId xmlns:a16="http://schemas.microsoft.com/office/drawing/2014/main" id="{BF38C2B2-A0C2-9245-B9D6-C2533B5B1839}"/>
              </a:ext>
            </a:extLst>
          </p:cNvPr>
          <p:cNvSpPr/>
          <p:nvPr/>
        </p:nvSpPr>
        <p:spPr>
          <a:xfrm>
            <a:off x="5720944" y="2741971"/>
            <a:ext cx="1574157" cy="1574157"/>
          </a:xfrm>
          <a:prstGeom prst="ellipse">
            <a:avLst/>
          </a:prstGeom>
          <a:solidFill>
            <a:schemeClr val="accent3">
              <a:alpha val="50000"/>
            </a:schemeClr>
          </a:solidFill>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a:endParaRPr lang="en-US" sz="1800" dirty="0"/>
          </a:p>
        </p:txBody>
      </p:sp>
      <p:sp>
        <p:nvSpPr>
          <p:cNvPr id="12" name="TextBox 11">
            <a:extLst>
              <a:ext uri="{FF2B5EF4-FFF2-40B4-BE49-F238E27FC236}">
                <a16:creationId xmlns:a16="http://schemas.microsoft.com/office/drawing/2014/main" id="{72EE2292-507F-E847-BC41-BF4F8C38353F}"/>
              </a:ext>
            </a:extLst>
          </p:cNvPr>
          <p:cNvSpPr txBox="1"/>
          <p:nvPr/>
        </p:nvSpPr>
        <p:spPr>
          <a:xfrm>
            <a:off x="4721033" y="3202123"/>
            <a:ext cx="1112228" cy="276999"/>
          </a:xfrm>
          <a:prstGeom prst="rect">
            <a:avLst/>
          </a:prstGeom>
          <a:noFill/>
        </p:spPr>
        <p:txBody>
          <a:bodyPr wrap="square" rtlCol="0">
            <a:spAutoFit/>
          </a:bodyPr>
          <a:lstStyle/>
          <a:p>
            <a:r>
              <a:rPr lang="en-US" sz="1200" dirty="0"/>
              <a:t>Prime System</a:t>
            </a:r>
          </a:p>
        </p:txBody>
      </p:sp>
      <p:sp>
        <p:nvSpPr>
          <p:cNvPr id="13" name="TextBox 12">
            <a:extLst>
              <a:ext uri="{FF2B5EF4-FFF2-40B4-BE49-F238E27FC236}">
                <a16:creationId xmlns:a16="http://schemas.microsoft.com/office/drawing/2014/main" id="{6AE04BF0-F135-EA43-B042-D02E52740ADC}"/>
              </a:ext>
            </a:extLst>
          </p:cNvPr>
          <p:cNvSpPr txBox="1"/>
          <p:nvPr/>
        </p:nvSpPr>
        <p:spPr>
          <a:xfrm>
            <a:off x="4848231" y="4525398"/>
            <a:ext cx="1090643" cy="646331"/>
          </a:xfrm>
          <a:prstGeom prst="rect">
            <a:avLst/>
          </a:prstGeom>
          <a:noFill/>
        </p:spPr>
        <p:txBody>
          <a:bodyPr wrap="square" rtlCol="0">
            <a:spAutoFit/>
          </a:bodyPr>
          <a:lstStyle/>
          <a:p>
            <a:r>
              <a:rPr lang="en-US" sz="1200" dirty="0" err="1"/>
              <a:t>Realisation</a:t>
            </a:r>
            <a:r>
              <a:rPr lang="en-US" sz="1200" dirty="0"/>
              <a:t> </a:t>
            </a:r>
          </a:p>
          <a:p>
            <a:r>
              <a:rPr lang="en-US" sz="1200" dirty="0"/>
              <a:t>System</a:t>
            </a:r>
          </a:p>
          <a:p>
            <a:endParaRPr lang="en-US" sz="1200" dirty="0"/>
          </a:p>
        </p:txBody>
      </p:sp>
      <p:sp>
        <p:nvSpPr>
          <p:cNvPr id="14" name="TextBox 13">
            <a:extLst>
              <a:ext uri="{FF2B5EF4-FFF2-40B4-BE49-F238E27FC236}">
                <a16:creationId xmlns:a16="http://schemas.microsoft.com/office/drawing/2014/main" id="{89185E1B-1F6C-EF4A-9AD3-C9E5651EABD6}"/>
              </a:ext>
            </a:extLst>
          </p:cNvPr>
          <p:cNvSpPr txBox="1"/>
          <p:nvPr/>
        </p:nvSpPr>
        <p:spPr>
          <a:xfrm>
            <a:off x="6341494" y="3132940"/>
            <a:ext cx="822575" cy="461665"/>
          </a:xfrm>
          <a:prstGeom prst="rect">
            <a:avLst/>
          </a:prstGeom>
          <a:noFill/>
        </p:spPr>
        <p:txBody>
          <a:bodyPr wrap="square" rtlCol="0">
            <a:spAutoFit/>
          </a:bodyPr>
          <a:lstStyle/>
          <a:p>
            <a:r>
              <a:rPr lang="en-US" sz="1200" dirty="0"/>
              <a:t>Sales</a:t>
            </a:r>
          </a:p>
          <a:p>
            <a:r>
              <a:rPr lang="en-US" sz="1200" dirty="0"/>
              <a:t>System</a:t>
            </a:r>
          </a:p>
        </p:txBody>
      </p:sp>
      <p:sp>
        <p:nvSpPr>
          <p:cNvPr id="15" name="TextBox 14">
            <a:extLst>
              <a:ext uri="{FF2B5EF4-FFF2-40B4-BE49-F238E27FC236}">
                <a16:creationId xmlns:a16="http://schemas.microsoft.com/office/drawing/2014/main" id="{5A6E4699-F597-2A4E-B040-419D70E51BF2}"/>
              </a:ext>
            </a:extLst>
          </p:cNvPr>
          <p:cNvSpPr txBox="1"/>
          <p:nvPr/>
        </p:nvSpPr>
        <p:spPr>
          <a:xfrm>
            <a:off x="6422389" y="4525398"/>
            <a:ext cx="822148" cy="461665"/>
          </a:xfrm>
          <a:prstGeom prst="rect">
            <a:avLst/>
          </a:prstGeom>
          <a:noFill/>
        </p:spPr>
        <p:txBody>
          <a:bodyPr wrap="square" rtlCol="0">
            <a:spAutoFit/>
          </a:bodyPr>
          <a:lstStyle/>
          <a:p>
            <a:r>
              <a:rPr lang="en-US" sz="1200" dirty="0"/>
              <a:t>Support</a:t>
            </a:r>
          </a:p>
          <a:p>
            <a:r>
              <a:rPr lang="en-US" sz="1200" dirty="0"/>
              <a:t>System</a:t>
            </a:r>
          </a:p>
        </p:txBody>
      </p:sp>
      <p:sp>
        <p:nvSpPr>
          <p:cNvPr id="16" name="TextBox 15">
            <a:extLst>
              <a:ext uri="{FF2B5EF4-FFF2-40B4-BE49-F238E27FC236}">
                <a16:creationId xmlns:a16="http://schemas.microsoft.com/office/drawing/2014/main" id="{56E7E8DF-3D5A-9F43-94A8-98EC7782CB4D}"/>
              </a:ext>
            </a:extLst>
          </p:cNvPr>
          <p:cNvSpPr txBox="1"/>
          <p:nvPr/>
        </p:nvSpPr>
        <p:spPr>
          <a:xfrm>
            <a:off x="5410487" y="2354581"/>
            <a:ext cx="1194814" cy="276999"/>
          </a:xfrm>
          <a:prstGeom prst="rect">
            <a:avLst/>
          </a:prstGeom>
          <a:noFill/>
        </p:spPr>
        <p:txBody>
          <a:bodyPr wrap="square" rtlCol="0">
            <a:spAutoFit/>
          </a:bodyPr>
          <a:lstStyle/>
          <a:p>
            <a:r>
              <a:rPr lang="en-US" sz="1200" dirty="0"/>
              <a:t>Project System</a:t>
            </a:r>
          </a:p>
        </p:txBody>
      </p:sp>
      <p:sp>
        <p:nvSpPr>
          <p:cNvPr id="17" name="TextBox 16">
            <a:extLst>
              <a:ext uri="{FF2B5EF4-FFF2-40B4-BE49-F238E27FC236}">
                <a16:creationId xmlns:a16="http://schemas.microsoft.com/office/drawing/2014/main" id="{782CB6DF-0B9E-584A-9B45-52D4C262AB4B}"/>
              </a:ext>
            </a:extLst>
          </p:cNvPr>
          <p:cNvSpPr txBox="1"/>
          <p:nvPr/>
        </p:nvSpPr>
        <p:spPr>
          <a:xfrm>
            <a:off x="5410488" y="1908936"/>
            <a:ext cx="1313373" cy="276999"/>
          </a:xfrm>
          <a:prstGeom prst="rect">
            <a:avLst/>
          </a:prstGeom>
          <a:noFill/>
        </p:spPr>
        <p:txBody>
          <a:bodyPr wrap="square" rtlCol="0">
            <a:spAutoFit/>
          </a:bodyPr>
          <a:lstStyle/>
          <a:p>
            <a:r>
              <a:rPr lang="en-US" sz="1200" dirty="0"/>
              <a:t>Business System</a:t>
            </a:r>
          </a:p>
        </p:txBody>
      </p:sp>
      <p:sp>
        <p:nvSpPr>
          <p:cNvPr id="18" name="Rounded Rectangular Callout 17">
            <a:extLst>
              <a:ext uri="{FF2B5EF4-FFF2-40B4-BE49-F238E27FC236}">
                <a16:creationId xmlns:a16="http://schemas.microsoft.com/office/drawing/2014/main" id="{8D21E415-369B-B944-8437-EC752E2B3BDE}"/>
              </a:ext>
            </a:extLst>
          </p:cNvPr>
          <p:cNvSpPr/>
          <p:nvPr/>
        </p:nvSpPr>
        <p:spPr>
          <a:xfrm>
            <a:off x="1752073" y="4210175"/>
            <a:ext cx="2045677" cy="1207477"/>
          </a:xfrm>
          <a:prstGeom prst="wedgeRoundRectCallout">
            <a:avLst>
              <a:gd name="adj1" fmla="val 111512"/>
              <a:gd name="adj2" fmla="val -30282"/>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systems  (design, development, supply chain) that REALISE the prime system</a:t>
            </a:r>
          </a:p>
        </p:txBody>
      </p:sp>
      <p:sp>
        <p:nvSpPr>
          <p:cNvPr id="19" name="Rounded Rectangular Callout 18">
            <a:extLst>
              <a:ext uri="{FF2B5EF4-FFF2-40B4-BE49-F238E27FC236}">
                <a16:creationId xmlns:a16="http://schemas.microsoft.com/office/drawing/2014/main" id="{54FC2C0D-9CFE-054D-9699-FB62C57DF637}"/>
              </a:ext>
            </a:extLst>
          </p:cNvPr>
          <p:cNvSpPr/>
          <p:nvPr/>
        </p:nvSpPr>
        <p:spPr>
          <a:xfrm>
            <a:off x="1801404" y="2106597"/>
            <a:ext cx="2045677" cy="855785"/>
          </a:xfrm>
          <a:prstGeom prst="wedgeRoundRectCallout">
            <a:avLst>
              <a:gd name="adj1" fmla="val 119183"/>
              <a:gd name="adj2" fmla="val 69969"/>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project or programme is also a system</a:t>
            </a:r>
          </a:p>
        </p:txBody>
      </p:sp>
      <p:sp>
        <p:nvSpPr>
          <p:cNvPr id="20" name="Rounded Rectangular Callout 19">
            <a:extLst>
              <a:ext uri="{FF2B5EF4-FFF2-40B4-BE49-F238E27FC236}">
                <a16:creationId xmlns:a16="http://schemas.microsoft.com/office/drawing/2014/main" id="{9FE963EF-7920-534C-9B71-9F370D76CE89}"/>
              </a:ext>
            </a:extLst>
          </p:cNvPr>
          <p:cNvSpPr/>
          <p:nvPr/>
        </p:nvSpPr>
        <p:spPr>
          <a:xfrm>
            <a:off x="8155467" y="2704694"/>
            <a:ext cx="2269268" cy="1066800"/>
          </a:xfrm>
          <a:prstGeom prst="wedgeRoundRectCallout">
            <a:avLst>
              <a:gd name="adj1" fmla="val -100224"/>
              <a:gd name="adj2" fmla="val -1640"/>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SELLING the prime system</a:t>
            </a:r>
          </a:p>
        </p:txBody>
      </p:sp>
      <p:sp>
        <p:nvSpPr>
          <p:cNvPr id="21" name="Rounded Rectangular Callout 20">
            <a:extLst>
              <a:ext uri="{FF2B5EF4-FFF2-40B4-BE49-F238E27FC236}">
                <a16:creationId xmlns:a16="http://schemas.microsoft.com/office/drawing/2014/main" id="{1B5618D6-BCCE-DA47-B38B-1DB787E37F9E}"/>
              </a:ext>
            </a:extLst>
          </p:cNvPr>
          <p:cNvSpPr/>
          <p:nvPr/>
        </p:nvSpPr>
        <p:spPr>
          <a:xfrm>
            <a:off x="7998986" y="4385361"/>
            <a:ext cx="2328496" cy="1254369"/>
          </a:xfrm>
          <a:prstGeom prst="wedgeRoundRectCallout">
            <a:avLst>
              <a:gd name="adj1" fmla="val -88768"/>
              <a:gd name="adj2" fmla="val -52838"/>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System responsible for the SUPPORT of the prime system in operation and ultimately disposal</a:t>
            </a:r>
          </a:p>
        </p:txBody>
      </p:sp>
      <p:sp>
        <p:nvSpPr>
          <p:cNvPr id="22" name="Rounded Rectangular Callout 21">
            <a:extLst>
              <a:ext uri="{FF2B5EF4-FFF2-40B4-BE49-F238E27FC236}">
                <a16:creationId xmlns:a16="http://schemas.microsoft.com/office/drawing/2014/main" id="{51375D4F-3F43-594A-80CF-95DA5580F4E5}"/>
              </a:ext>
            </a:extLst>
          </p:cNvPr>
          <p:cNvSpPr/>
          <p:nvPr/>
        </p:nvSpPr>
        <p:spPr>
          <a:xfrm>
            <a:off x="7934949" y="1839999"/>
            <a:ext cx="2045677" cy="677008"/>
          </a:xfrm>
          <a:prstGeom prst="wedgeRoundRectCallout">
            <a:avLst>
              <a:gd name="adj1" fmla="val -115038"/>
              <a:gd name="adj2" fmla="val -14931"/>
              <a:gd name="adj3" fmla="val 16667"/>
            </a:avLst>
          </a:prstGeom>
          <a:solidFill>
            <a:schemeClr val="tx1"/>
          </a:solidFill>
        </p:spPr>
        <p:style>
          <a:lnRef idx="0">
            <a:schemeClr val="dk1"/>
          </a:lnRef>
          <a:fillRef idx="3">
            <a:schemeClr val="dk1"/>
          </a:fillRef>
          <a:effectRef idx="3">
            <a:schemeClr val="dk1"/>
          </a:effectRef>
          <a:fontRef idx="minor">
            <a:schemeClr val="lt1"/>
          </a:fontRef>
        </p:style>
        <p:txBody>
          <a:bodyPr anchor="ctr"/>
          <a:lstStyle/>
          <a:p>
            <a:pPr algn="ctr">
              <a:spcBef>
                <a:spcPct val="0"/>
              </a:spcBef>
              <a:buClrTx/>
              <a:buFont typeface="Wingdings" pitchFamily="2" charset="2"/>
              <a:buNone/>
              <a:defRPr/>
            </a:pPr>
            <a:r>
              <a:rPr lang="en-GB" sz="1477" dirty="0">
                <a:solidFill>
                  <a:schemeClr val="bg1"/>
                </a:solidFill>
                <a:latin typeface="Arial"/>
              </a:rPr>
              <a:t>The BUSINESS itself is also a system</a:t>
            </a:r>
          </a:p>
        </p:txBody>
      </p:sp>
      <p:sp>
        <p:nvSpPr>
          <p:cNvPr id="23" name="Rectangle 22">
            <a:extLst>
              <a:ext uri="{FF2B5EF4-FFF2-40B4-BE49-F238E27FC236}">
                <a16:creationId xmlns:a16="http://schemas.microsoft.com/office/drawing/2014/main" id="{318B2BFA-949A-3140-B094-55F1868BB146}"/>
              </a:ext>
            </a:extLst>
          </p:cNvPr>
          <p:cNvSpPr txBox="1">
            <a:spLocks noChangeArrowheads="1"/>
          </p:cNvSpPr>
          <p:nvPr/>
        </p:nvSpPr>
        <p:spPr>
          <a:xfrm>
            <a:off x="1939705" y="867266"/>
            <a:ext cx="8254937" cy="788894"/>
          </a:xfrm>
          <a:prstGeom prst="rect">
            <a:avLst/>
          </a:prstGeom>
        </p:spPr>
        <p:style>
          <a:lnRef idx="1">
            <a:schemeClr val="accent5"/>
          </a:lnRef>
          <a:fillRef idx="2">
            <a:schemeClr val="accent5"/>
          </a:fillRef>
          <a:effectRef idx="1">
            <a:schemeClr val="accent5"/>
          </a:effectRef>
          <a:fontRef idx="minor">
            <a:schemeClr val="dk1"/>
          </a:fontRef>
        </p:style>
        <p:txBody>
          <a:bodyPr>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dk1"/>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dk1"/>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dk1"/>
                </a:solidFill>
                <a:latin typeface="+mn-lt"/>
                <a:ea typeface="+mn-ea"/>
                <a:cs typeface="+mn-cs"/>
              </a:defRPr>
            </a:lvl9pPr>
          </a:lstStyle>
          <a:p>
            <a:pPr marL="0" indent="0">
              <a:lnSpc>
                <a:spcPct val="100000"/>
              </a:lnSpc>
              <a:spcBef>
                <a:spcPts val="0"/>
              </a:spcBef>
              <a:buFont typeface="Arial" panose="020B0604020202020204" pitchFamily="34" charset="0"/>
              <a:buNone/>
            </a:pPr>
            <a:r>
              <a:rPr lang="en-GB" sz="1600" dirty="0"/>
              <a:t>Every PRIME system is associated with several other systems. When we ask </a:t>
            </a:r>
            <a:r>
              <a:rPr lang="ja-JP" altLang="en-GB" sz="1600"/>
              <a:t>“</a:t>
            </a:r>
            <a:r>
              <a:rPr lang="en-GB" altLang="ja-JP" sz="1600" dirty="0"/>
              <a:t>stakeholders</a:t>
            </a:r>
            <a:r>
              <a:rPr lang="ja-JP" altLang="en-GB" sz="1600"/>
              <a:t>”</a:t>
            </a:r>
            <a:r>
              <a:rPr lang="en-GB" altLang="ja-JP" sz="1600" dirty="0"/>
              <a:t> what are their requirements for the PRIME system they will also tell us requirements for the other systems!</a:t>
            </a:r>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endParaRPr lang="en-GB" sz="1800" dirty="0"/>
          </a:p>
          <a:p>
            <a:pPr marL="0" indent="0">
              <a:lnSpc>
                <a:spcPct val="100000"/>
              </a:lnSpc>
              <a:spcBef>
                <a:spcPts val="0"/>
              </a:spcBef>
              <a:buFont typeface="Arial" panose="020B0604020202020204" pitchFamily="34" charset="0"/>
              <a:buNone/>
            </a:pPr>
            <a:r>
              <a:rPr lang="en-GB" sz="1800" dirty="0"/>
              <a:t>.</a:t>
            </a:r>
          </a:p>
        </p:txBody>
      </p:sp>
      <p:sp>
        <p:nvSpPr>
          <p:cNvPr id="24" name="TextBox 5">
            <a:extLst>
              <a:ext uri="{FF2B5EF4-FFF2-40B4-BE49-F238E27FC236}">
                <a16:creationId xmlns:a16="http://schemas.microsoft.com/office/drawing/2014/main" id="{573EC43C-4DD1-7842-8614-E3BF38C84DEE}"/>
              </a:ext>
            </a:extLst>
          </p:cNvPr>
          <p:cNvSpPr txBox="1">
            <a:spLocks noChangeArrowheads="1"/>
          </p:cNvSpPr>
          <p:nvPr/>
        </p:nvSpPr>
        <p:spPr bwMode="auto">
          <a:xfrm>
            <a:off x="838200" y="6018082"/>
            <a:ext cx="10296525" cy="738664"/>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eaLnBrk="1" hangingPunct="1">
              <a:buClr>
                <a:srgbClr val="000000"/>
              </a:buClr>
              <a:defRPr/>
            </a:pPr>
            <a:r>
              <a:rPr lang="en-GB" sz="1400" dirty="0">
                <a:solidFill>
                  <a:schemeClr val="bg1"/>
                </a:solidFill>
                <a:latin typeface="+mn-lt"/>
              </a:rPr>
              <a:t>Conclusion:  We cannot stop customers and stakeholders giving requirements for the associated systems. This is not a bad thing (in fact it is good that they do this) but it does mean we have to sort the raw requirements and align them to their respective systems </a:t>
            </a:r>
          </a:p>
        </p:txBody>
      </p:sp>
    </p:spTree>
    <p:extLst>
      <p:ext uri="{BB962C8B-B14F-4D97-AF65-F5344CB8AC3E}">
        <p14:creationId xmlns:p14="http://schemas.microsoft.com/office/powerpoint/2010/main" val="140168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lded Corner 6"/>
          <p:cNvSpPr/>
          <p:nvPr/>
        </p:nvSpPr>
        <p:spPr>
          <a:xfrm>
            <a:off x="6157209" y="1236384"/>
            <a:ext cx="3613576"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800" b="1" dirty="0"/>
              <a:t>After Sales Requirements </a:t>
            </a:r>
          </a:p>
          <a:p>
            <a:pPr marL="285750" indent="-285750">
              <a:buFont typeface="Arial" panose="020B0604020202020204" pitchFamily="34" charset="0"/>
              <a:buChar char="•"/>
            </a:pPr>
            <a:r>
              <a:rPr lang="en-US" sz="1800" dirty="0"/>
              <a:t>Easy to disassemble - assemble</a:t>
            </a:r>
          </a:p>
          <a:p>
            <a:pPr marL="263776" indent="-263776">
              <a:buFont typeface="Arial"/>
              <a:buChar char="•"/>
            </a:pPr>
            <a:r>
              <a:rPr lang="en-US" sz="1800" dirty="0"/>
              <a:t>Readily available components</a:t>
            </a:r>
          </a:p>
          <a:p>
            <a:pPr marL="263776" indent="-263776">
              <a:buFont typeface="Arial"/>
              <a:buChar char="•"/>
            </a:pPr>
            <a:r>
              <a:rPr lang="en-US" sz="1800" dirty="0"/>
              <a:t>Easy to test</a:t>
            </a:r>
          </a:p>
          <a:p>
            <a:pPr marL="263776" indent="-263776">
              <a:buFont typeface="Arial"/>
              <a:buChar char="•"/>
            </a:pPr>
            <a:r>
              <a:rPr lang="en-US" sz="1800" dirty="0"/>
              <a:t>No specialist tools</a:t>
            </a:r>
          </a:p>
          <a:p>
            <a:pPr marL="263776" indent="-263776">
              <a:buFont typeface="Arial"/>
              <a:buChar char="•"/>
            </a:pPr>
            <a:r>
              <a:rPr lang="en-US" sz="1800" dirty="0"/>
              <a:t>Etc.</a:t>
            </a:r>
          </a:p>
          <a:p>
            <a:pPr algn="ctr"/>
            <a:endParaRPr lang="en-US" sz="1800" dirty="0"/>
          </a:p>
        </p:txBody>
      </p:sp>
      <p:sp>
        <p:nvSpPr>
          <p:cNvPr id="8" name="Folded Corner 7"/>
          <p:cNvSpPr/>
          <p:nvPr/>
        </p:nvSpPr>
        <p:spPr>
          <a:xfrm>
            <a:off x="7023240" y="2304204"/>
            <a:ext cx="3648008"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800" b="1" dirty="0"/>
              <a:t>Manufacturing Requirements </a:t>
            </a:r>
            <a:endParaRPr lang="en-US" sz="1400" b="1" dirty="0"/>
          </a:p>
          <a:p>
            <a:pPr marL="263776" indent="-263776">
              <a:buFont typeface="Arial"/>
              <a:buChar char="•"/>
            </a:pPr>
            <a:r>
              <a:rPr lang="en-US" sz="1800" dirty="0"/>
              <a:t>Easy to assemble</a:t>
            </a:r>
          </a:p>
          <a:p>
            <a:pPr marL="263776" indent="-263776">
              <a:buFont typeface="Arial"/>
              <a:buChar char="•"/>
            </a:pPr>
            <a:r>
              <a:rPr lang="en-US" sz="1800" dirty="0"/>
              <a:t>Low component count</a:t>
            </a:r>
          </a:p>
          <a:p>
            <a:pPr marL="263776" indent="-263776">
              <a:buFont typeface="Arial"/>
              <a:buChar char="•"/>
            </a:pPr>
            <a:r>
              <a:rPr lang="en-US" sz="1800" dirty="0"/>
              <a:t>Self aligning components</a:t>
            </a:r>
          </a:p>
          <a:p>
            <a:pPr marL="263776" indent="-263776">
              <a:buFont typeface="Arial"/>
              <a:buChar char="•"/>
            </a:pPr>
            <a:r>
              <a:rPr lang="en-US" sz="1800" dirty="0"/>
              <a:t>Standard fasteners</a:t>
            </a:r>
          </a:p>
          <a:p>
            <a:pPr marL="263776" indent="-263776">
              <a:buFont typeface="Arial"/>
              <a:buChar char="•"/>
            </a:pPr>
            <a:r>
              <a:rPr lang="en-US" sz="1800" dirty="0"/>
              <a:t>Minimum waste</a:t>
            </a:r>
          </a:p>
          <a:p>
            <a:pPr marL="263776" indent="-263776">
              <a:buFont typeface="Arial"/>
              <a:buChar char="•"/>
            </a:pPr>
            <a:r>
              <a:rPr lang="en-US" sz="1800" dirty="0"/>
              <a:t>Low variety</a:t>
            </a:r>
          </a:p>
          <a:p>
            <a:pPr marL="263776" indent="-263776">
              <a:buFont typeface="Arial"/>
              <a:buChar char="•"/>
            </a:pPr>
            <a:r>
              <a:rPr lang="en-US" sz="1800" dirty="0"/>
              <a:t>Variety as last build step</a:t>
            </a:r>
          </a:p>
          <a:p>
            <a:pPr marL="263776" indent="-263776">
              <a:buFont typeface="Arial"/>
              <a:buChar char="•"/>
            </a:pPr>
            <a:r>
              <a:rPr lang="en-US" sz="1800" dirty="0"/>
              <a:t>Etc.</a:t>
            </a:r>
          </a:p>
        </p:txBody>
      </p:sp>
      <p:sp>
        <p:nvSpPr>
          <p:cNvPr id="2" name="Title 1"/>
          <p:cNvSpPr>
            <a:spLocks noGrp="1"/>
          </p:cNvSpPr>
          <p:nvPr>
            <p:ph type="title"/>
          </p:nvPr>
        </p:nvSpPr>
        <p:spPr>
          <a:xfrm>
            <a:off x="0" y="-55596"/>
            <a:ext cx="14652703" cy="601935"/>
          </a:xfrm>
        </p:spPr>
        <p:txBody>
          <a:bodyPr/>
          <a:lstStyle/>
          <a:p>
            <a:r>
              <a:rPr lang="en-US" sz="3600" dirty="0"/>
              <a:t>To Design the System,</a:t>
            </a:r>
            <a:br>
              <a:rPr lang="en-US" sz="3600" dirty="0"/>
            </a:br>
            <a:r>
              <a:rPr lang="en-US" sz="3600" dirty="0"/>
              <a:t> I need the Stakeholder Requirements</a:t>
            </a:r>
          </a:p>
        </p:txBody>
      </p:sp>
      <p:sp>
        <p:nvSpPr>
          <p:cNvPr id="3" name="Content Placeholder 2"/>
          <p:cNvSpPr>
            <a:spLocks noGrp="1"/>
          </p:cNvSpPr>
          <p:nvPr>
            <p:ph idx="4294967295"/>
          </p:nvPr>
        </p:nvSpPr>
        <p:spPr>
          <a:xfrm>
            <a:off x="0" y="2332038"/>
            <a:ext cx="5523908" cy="1202899"/>
          </a:xfrm>
        </p:spPr>
        <p:style>
          <a:lnRef idx="0">
            <a:schemeClr val="accent2"/>
          </a:lnRef>
          <a:fillRef idx="3">
            <a:schemeClr val="accent2"/>
          </a:fillRef>
          <a:effectRef idx="3">
            <a:schemeClr val="accent2"/>
          </a:effectRef>
          <a:fontRef idx="minor">
            <a:schemeClr val="lt1"/>
          </a:fontRef>
        </p:style>
        <p:txBody>
          <a:bodyPr lIns="72000" tIns="72000" rIns="72000" bIns="72000">
            <a:noAutofit/>
          </a:bodyPr>
          <a:lstStyle/>
          <a:p>
            <a:pPr marL="0" indent="0">
              <a:buNone/>
            </a:pPr>
            <a:r>
              <a:rPr lang="en-US" sz="2215" dirty="0"/>
              <a:t>We have to sperate out the requirements for the associated systems </a:t>
            </a:r>
          </a:p>
        </p:txBody>
      </p:sp>
      <p:sp>
        <p:nvSpPr>
          <p:cNvPr id="4" name="Folded Corner 3"/>
          <p:cNvSpPr/>
          <p:nvPr/>
        </p:nvSpPr>
        <p:spPr>
          <a:xfrm>
            <a:off x="8318043" y="3380981"/>
            <a:ext cx="3367115" cy="3394206"/>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pPr marL="263776" indent="-263776">
              <a:buFont typeface="Arial"/>
              <a:buChar char="•"/>
            </a:pPr>
            <a:endParaRPr lang="en-US" sz="1800" dirty="0"/>
          </a:p>
          <a:p>
            <a:pPr marL="263776" indent="-263776">
              <a:buFont typeface="Arial"/>
              <a:buChar char="•"/>
            </a:pPr>
            <a:endParaRPr lang="en-US" sz="1800" dirty="0"/>
          </a:p>
          <a:p>
            <a:r>
              <a:rPr lang="en-US" sz="1800" b="1" dirty="0"/>
              <a:t>User Requirements</a:t>
            </a:r>
            <a:endParaRPr lang="en-US" sz="1200" b="1" dirty="0"/>
          </a:p>
          <a:p>
            <a:pPr marL="263776" indent="-263776">
              <a:buFont typeface="Arial"/>
              <a:buChar char="•"/>
            </a:pPr>
            <a:r>
              <a:rPr lang="en-US" sz="1800" dirty="0"/>
              <a:t>Even toasting</a:t>
            </a:r>
          </a:p>
          <a:p>
            <a:pPr marL="263776" indent="-263776">
              <a:buFont typeface="Arial"/>
              <a:buChar char="•"/>
            </a:pPr>
            <a:r>
              <a:rPr lang="en-US" sz="1800" dirty="0"/>
              <a:t>Quick</a:t>
            </a:r>
          </a:p>
          <a:p>
            <a:pPr marL="263776" indent="-263776">
              <a:buFont typeface="Arial"/>
              <a:buChar char="•"/>
            </a:pPr>
            <a:r>
              <a:rPr lang="en-US" sz="1800" dirty="0"/>
              <a:t>Affordable</a:t>
            </a:r>
          </a:p>
          <a:p>
            <a:pPr marL="263776" indent="-263776">
              <a:buFont typeface="Arial"/>
              <a:buChar char="•"/>
            </a:pPr>
            <a:r>
              <a:rPr lang="en-US" sz="1800" dirty="0"/>
              <a:t>Easy to use</a:t>
            </a:r>
          </a:p>
          <a:p>
            <a:pPr marL="263776" indent="-263776">
              <a:buFont typeface="Arial"/>
              <a:buChar char="•"/>
            </a:pPr>
            <a:r>
              <a:rPr lang="en-US" sz="1800" dirty="0"/>
              <a:t>Attractive</a:t>
            </a:r>
          </a:p>
          <a:p>
            <a:pPr marL="263776" indent="-263776">
              <a:buFont typeface="Arial"/>
              <a:buChar char="•"/>
            </a:pPr>
            <a:r>
              <a:rPr lang="en-US" sz="1800" dirty="0"/>
              <a:t>Reliable</a:t>
            </a:r>
          </a:p>
          <a:p>
            <a:pPr marL="263776" indent="-263776">
              <a:buFont typeface="Arial"/>
              <a:buChar char="•"/>
            </a:pPr>
            <a:r>
              <a:rPr lang="en-US" sz="1800" dirty="0"/>
              <a:t>Easy to clean</a:t>
            </a:r>
          </a:p>
          <a:p>
            <a:pPr marL="263776" indent="-263776">
              <a:buFont typeface="Arial"/>
              <a:buChar char="•"/>
            </a:pPr>
            <a:r>
              <a:rPr lang="en-US" sz="1800" dirty="0"/>
              <a:t>Energy Efficient</a:t>
            </a:r>
          </a:p>
          <a:p>
            <a:pPr marL="263776" indent="-263776">
              <a:buFont typeface="Arial"/>
              <a:buChar char="•"/>
            </a:pPr>
            <a:r>
              <a:rPr lang="en-US" sz="1800" dirty="0"/>
              <a:t>4 slices at once</a:t>
            </a:r>
          </a:p>
          <a:p>
            <a:pPr marL="263776" indent="-263776">
              <a:buFont typeface="Arial"/>
              <a:buChar char="•"/>
            </a:pPr>
            <a:r>
              <a:rPr lang="en-US" sz="1800" dirty="0"/>
              <a:t>Etc.</a:t>
            </a:r>
          </a:p>
          <a:p>
            <a:endParaRPr lang="en-US" sz="1800" dirty="0"/>
          </a:p>
        </p:txBody>
      </p:sp>
      <p:sp>
        <p:nvSpPr>
          <p:cNvPr id="6" name="Right Arrow 5">
            <a:extLst>
              <a:ext uri="{FF2B5EF4-FFF2-40B4-BE49-F238E27FC236}">
                <a16:creationId xmlns:a16="http://schemas.microsoft.com/office/drawing/2014/main" id="{6C39DFC5-F4E8-644F-A5CA-58AC2AC40A4B}"/>
              </a:ext>
            </a:extLst>
          </p:cNvPr>
          <p:cNvSpPr/>
          <p:nvPr/>
        </p:nvSpPr>
        <p:spPr>
          <a:xfrm>
            <a:off x="1872380" y="4332142"/>
            <a:ext cx="4003156" cy="1366268"/>
          </a:xfrm>
          <a:prstGeom prst="rightArrow">
            <a:avLst>
              <a:gd name="adj1" fmla="val 80498"/>
              <a:gd name="adj2"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800" dirty="0"/>
              <a:t>Here we have typical requirements for a toaster and its associated systems</a:t>
            </a:r>
          </a:p>
        </p:txBody>
      </p:sp>
    </p:spTree>
    <p:extLst>
      <p:ext uri="{BB962C8B-B14F-4D97-AF65-F5344CB8AC3E}">
        <p14:creationId xmlns:p14="http://schemas.microsoft.com/office/powerpoint/2010/main" val="258840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360083" y="105060"/>
            <a:ext cx="11170277" cy="491978"/>
          </a:xfrm>
        </p:spPr>
        <p:txBody>
          <a:bodyPr/>
          <a:lstStyle/>
          <a:p>
            <a:pPr defTabSz="762000"/>
            <a:r>
              <a:rPr lang="en-GB" sz="3600" dirty="0">
                <a:latin typeface="+mn-lt"/>
              </a:rPr>
              <a:t>Customers</a:t>
            </a:r>
            <a:r>
              <a:rPr lang="ja-JP" altLang="en-GB" sz="3600" dirty="0">
                <a:latin typeface="+mn-lt"/>
              </a:rPr>
              <a:t>’</a:t>
            </a:r>
            <a:r>
              <a:rPr lang="en-GB" altLang="ja-JP" sz="3600" dirty="0">
                <a:latin typeface="+mn-lt"/>
              </a:rPr>
              <a:t> Customers and Stakeholders</a:t>
            </a:r>
            <a:endParaRPr lang="en-GB" sz="3600" dirty="0">
              <a:latin typeface="+mn-lt"/>
            </a:endParaRPr>
          </a:p>
        </p:txBody>
      </p:sp>
      <p:sp>
        <p:nvSpPr>
          <p:cNvPr id="27650" name="Text Box 3"/>
          <p:cNvSpPr txBox="1">
            <a:spLocks noChangeArrowheads="1"/>
          </p:cNvSpPr>
          <p:nvPr/>
        </p:nvSpPr>
        <p:spPr bwMode="auto">
          <a:xfrm>
            <a:off x="1924051" y="1203753"/>
            <a:ext cx="3941763"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400" dirty="0"/>
              <a:t>We must </a:t>
            </a:r>
            <a:r>
              <a:rPr lang="en-GB" sz="2400" dirty="0">
                <a:latin typeface="+mn-lt"/>
              </a:rPr>
              <a:t>always</a:t>
            </a:r>
            <a:r>
              <a:rPr lang="en-GB" sz="2400" dirty="0"/>
              <a:t> be aware of the customer chain</a:t>
            </a:r>
          </a:p>
        </p:txBody>
      </p:sp>
      <p:grpSp>
        <p:nvGrpSpPr>
          <p:cNvPr id="27651" name="Group 4"/>
          <p:cNvGrpSpPr>
            <a:grpSpLocks/>
          </p:cNvGrpSpPr>
          <p:nvPr/>
        </p:nvGrpSpPr>
        <p:grpSpPr bwMode="auto">
          <a:xfrm>
            <a:off x="2778158" y="1383437"/>
            <a:ext cx="6334125" cy="2173287"/>
            <a:chOff x="240" y="960"/>
            <a:chExt cx="4656" cy="1632"/>
          </a:xfrm>
        </p:grpSpPr>
        <p:sp>
          <p:nvSpPr>
            <p:cNvPr id="27659" name="Rectangle 5"/>
            <p:cNvSpPr>
              <a:spLocks noChangeArrowheads="1"/>
            </p:cNvSpPr>
            <p:nvPr/>
          </p:nvSpPr>
          <p:spPr bwMode="gray">
            <a:xfrm>
              <a:off x="1584" y="1824"/>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Direct</a:t>
              </a:r>
            </a:p>
            <a:p>
              <a:pPr eaLnBrk="0" hangingPunct="0"/>
              <a:r>
                <a:rPr lang="en-GB" sz="1600" dirty="0"/>
                <a:t>customer</a:t>
              </a:r>
            </a:p>
          </p:txBody>
        </p:sp>
        <p:sp>
          <p:nvSpPr>
            <p:cNvPr id="38925" name="Oval 6"/>
            <p:cNvSpPr>
              <a:spLocks noChangeArrowheads="1"/>
            </p:cNvSpPr>
            <p:nvPr/>
          </p:nvSpPr>
          <p:spPr bwMode="gray">
            <a:xfrm>
              <a:off x="240" y="1680"/>
              <a:ext cx="960" cy="864"/>
            </a:xfrm>
            <a:prstGeom prst="ellipse">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sz="2400" dirty="0">
                  <a:solidFill>
                    <a:srgbClr val="FFFFFF"/>
                  </a:solidFill>
                </a:rPr>
                <a:t> Us</a:t>
              </a:r>
            </a:p>
          </p:txBody>
        </p:sp>
        <p:sp>
          <p:nvSpPr>
            <p:cNvPr id="27663" name="Rectangle 7"/>
            <p:cNvSpPr>
              <a:spLocks noChangeArrowheads="1"/>
            </p:cNvSpPr>
            <p:nvPr/>
          </p:nvSpPr>
          <p:spPr bwMode="gray">
            <a:xfrm>
              <a:off x="4128" y="1728"/>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Indirect</a:t>
              </a:r>
            </a:p>
            <a:p>
              <a:pPr eaLnBrk="0" hangingPunct="0"/>
              <a:r>
                <a:rPr lang="en-GB" sz="1600" dirty="0"/>
                <a:t>customer</a:t>
              </a:r>
            </a:p>
          </p:txBody>
        </p:sp>
        <p:sp>
          <p:nvSpPr>
            <p:cNvPr id="27664" name="Rectangle 8"/>
            <p:cNvSpPr>
              <a:spLocks noChangeArrowheads="1"/>
            </p:cNvSpPr>
            <p:nvPr/>
          </p:nvSpPr>
          <p:spPr bwMode="gray">
            <a:xfrm>
              <a:off x="4128" y="960"/>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Indirect</a:t>
              </a:r>
            </a:p>
            <a:p>
              <a:pPr eaLnBrk="0" hangingPunct="0"/>
              <a:r>
                <a:rPr lang="en-GB" sz="1600" dirty="0"/>
                <a:t>customer</a:t>
              </a:r>
            </a:p>
          </p:txBody>
        </p:sp>
        <p:sp>
          <p:nvSpPr>
            <p:cNvPr id="27665" name="Rectangle 9"/>
            <p:cNvSpPr>
              <a:spLocks noChangeArrowheads="1"/>
            </p:cNvSpPr>
            <p:nvPr/>
          </p:nvSpPr>
          <p:spPr bwMode="gray">
            <a:xfrm>
              <a:off x="2928" y="201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Indirect</a:t>
              </a:r>
            </a:p>
            <a:p>
              <a:pPr eaLnBrk="0" hangingPunct="0"/>
              <a:r>
                <a:rPr lang="en-GB" sz="1600" dirty="0"/>
                <a:t>customer</a:t>
              </a:r>
            </a:p>
          </p:txBody>
        </p:sp>
        <p:sp>
          <p:nvSpPr>
            <p:cNvPr id="27666" name="Rectangle 10"/>
            <p:cNvSpPr>
              <a:spLocks noChangeArrowheads="1"/>
            </p:cNvSpPr>
            <p:nvPr/>
          </p:nvSpPr>
          <p:spPr bwMode="gray">
            <a:xfrm>
              <a:off x="2928" y="1296"/>
              <a:ext cx="768" cy="576"/>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eaLnBrk="0" hangingPunct="0"/>
              <a:r>
                <a:rPr lang="en-GB" sz="1600" dirty="0"/>
                <a:t>Indirect</a:t>
              </a:r>
            </a:p>
            <a:p>
              <a:pPr eaLnBrk="0" hangingPunct="0"/>
              <a:r>
                <a:rPr lang="en-GB" sz="1600" dirty="0"/>
                <a:t>customer</a:t>
              </a:r>
            </a:p>
          </p:txBody>
        </p:sp>
        <p:cxnSp>
          <p:nvCxnSpPr>
            <p:cNvPr id="27667" name="AutoShape 11"/>
            <p:cNvCxnSpPr>
              <a:cxnSpLocks noChangeShapeType="1"/>
              <a:stCxn id="27659" idx="3"/>
              <a:endCxn id="27666" idx="1"/>
            </p:cNvCxnSpPr>
            <p:nvPr/>
          </p:nvCxnSpPr>
          <p:spPr bwMode="gray">
            <a:xfrm flipV="1">
              <a:off x="2352" y="1584"/>
              <a:ext cx="576" cy="528"/>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68" name="AutoShape 12"/>
            <p:cNvCxnSpPr>
              <a:cxnSpLocks noChangeShapeType="1"/>
              <a:stCxn id="27659" idx="3"/>
              <a:endCxn id="27665" idx="1"/>
            </p:cNvCxnSpPr>
            <p:nvPr/>
          </p:nvCxnSpPr>
          <p:spPr bwMode="gray">
            <a:xfrm>
              <a:off x="2352" y="2112"/>
              <a:ext cx="576" cy="192"/>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69" name="AutoShape 13"/>
            <p:cNvCxnSpPr>
              <a:cxnSpLocks noChangeShapeType="1"/>
              <a:stCxn id="27666" idx="3"/>
              <a:endCxn id="27664" idx="1"/>
            </p:cNvCxnSpPr>
            <p:nvPr/>
          </p:nvCxnSpPr>
          <p:spPr bwMode="gray">
            <a:xfrm flipV="1">
              <a:off x="3696" y="1248"/>
              <a:ext cx="432" cy="336"/>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70" name="AutoShape 14"/>
            <p:cNvCxnSpPr>
              <a:cxnSpLocks noChangeShapeType="1"/>
              <a:stCxn id="27666" idx="3"/>
              <a:endCxn id="27663" idx="1"/>
            </p:cNvCxnSpPr>
            <p:nvPr/>
          </p:nvCxnSpPr>
          <p:spPr bwMode="gray">
            <a:xfrm>
              <a:off x="3696" y="1584"/>
              <a:ext cx="432" cy="432"/>
            </a:xfrm>
            <a:prstGeom prst="bentConnector3">
              <a:avLst>
                <a:gd name="adj1" fmla="val 50000"/>
              </a:avLst>
            </a:prstGeom>
            <a:noFill/>
            <a:ln w="12700">
              <a:solidFill>
                <a:schemeClr val="tx1"/>
              </a:solidFill>
              <a:miter lim="800000"/>
              <a:headEnd/>
              <a:tailEnd type="triangle" w="med" len="med"/>
            </a:ln>
            <a:extLst>
              <a:ext uri="{909E8E84-426E-40dd-AFC4-6F175D3DCCD1}">
                <a14:hiddenFill xmlns:a14="http://schemas.microsoft.com/office/drawing/2010/main" xmlns="">
                  <a:noFill/>
                </a14:hiddenFill>
              </a:ext>
            </a:extLst>
          </p:spPr>
        </p:cxnSp>
        <p:cxnSp>
          <p:nvCxnSpPr>
            <p:cNvPr id="27671" name="AutoShape 15"/>
            <p:cNvCxnSpPr>
              <a:cxnSpLocks noChangeShapeType="1"/>
            </p:cNvCxnSpPr>
            <p:nvPr/>
          </p:nvCxnSpPr>
          <p:spPr bwMode="gray">
            <a:xfrm>
              <a:off x="1200" y="2112"/>
              <a:ext cx="384" cy="0"/>
            </a:xfrm>
            <a:prstGeom prst="straightConnector1">
              <a:avLst/>
            </a:prstGeom>
            <a:noFill/>
            <a:ln w="12700">
              <a:solidFill>
                <a:schemeClr val="tx1"/>
              </a:solidFill>
              <a:round/>
              <a:headEnd/>
              <a:tailEnd type="triangle" w="med" len="med"/>
            </a:ln>
            <a:extLst>
              <a:ext uri="{909E8E84-426E-40dd-AFC4-6F175D3DCCD1}">
                <a14:hiddenFill xmlns:a14="http://schemas.microsoft.com/office/drawing/2010/main" xmlns="">
                  <a:noFill/>
                </a14:hiddenFill>
              </a:ext>
            </a:extLst>
          </p:spPr>
        </p:cxnSp>
      </p:grpSp>
      <p:sp>
        <p:nvSpPr>
          <p:cNvPr id="27652" name="Text Box 16"/>
          <p:cNvSpPr txBox="1">
            <a:spLocks noChangeArrowheads="1"/>
          </p:cNvSpPr>
          <p:nvPr/>
        </p:nvSpPr>
        <p:spPr bwMode="auto">
          <a:xfrm>
            <a:off x="1792288" y="4085843"/>
            <a:ext cx="8629650" cy="23083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a:r>
              <a:rPr lang="en-GB" sz="2000" dirty="0">
                <a:latin typeface="+mn-lt"/>
              </a:rPr>
              <a:t>We must also be aware of the categories of customer (stakeholder)</a:t>
            </a:r>
          </a:p>
          <a:p>
            <a:pPr algn="l"/>
            <a:endParaRPr lang="en-GB" sz="2000" dirty="0">
              <a:latin typeface="+mn-lt"/>
            </a:endParaRPr>
          </a:p>
          <a:p>
            <a:pPr algn="l">
              <a:buFontTx/>
              <a:buChar char="•"/>
            </a:pPr>
            <a:r>
              <a:rPr lang="en-GB" sz="2000" dirty="0">
                <a:latin typeface="+mn-lt"/>
              </a:rPr>
              <a:t>Purchaser</a:t>
            </a:r>
          </a:p>
          <a:p>
            <a:pPr algn="l">
              <a:buFontTx/>
              <a:buChar char="•"/>
            </a:pPr>
            <a:r>
              <a:rPr lang="en-GB" sz="2000" dirty="0">
                <a:latin typeface="+mn-lt"/>
              </a:rPr>
              <a:t>Evaluator</a:t>
            </a:r>
          </a:p>
          <a:p>
            <a:pPr algn="l">
              <a:buFontTx/>
              <a:buChar char="•"/>
            </a:pPr>
            <a:r>
              <a:rPr lang="en-GB" sz="2000" dirty="0">
                <a:latin typeface="+mn-lt"/>
              </a:rPr>
              <a:t>User</a:t>
            </a:r>
          </a:p>
          <a:p>
            <a:pPr algn="l">
              <a:buFontTx/>
              <a:buChar char="•"/>
            </a:pPr>
            <a:r>
              <a:rPr lang="en-GB" sz="2000" dirty="0">
                <a:latin typeface="+mn-lt"/>
              </a:rPr>
              <a:t>Maintainer</a:t>
            </a:r>
          </a:p>
          <a:p>
            <a:pPr algn="l">
              <a:buFontTx/>
              <a:buChar char="•"/>
            </a:pPr>
            <a:endParaRPr lang="en-GB" sz="2400" dirty="0">
              <a:latin typeface="+mn-lt"/>
            </a:endParaRPr>
          </a:p>
        </p:txBody>
      </p:sp>
      <p:grpSp>
        <p:nvGrpSpPr>
          <p:cNvPr id="27653" name="Group 17"/>
          <p:cNvGrpSpPr>
            <a:grpSpLocks/>
          </p:cNvGrpSpPr>
          <p:nvPr/>
        </p:nvGrpSpPr>
        <p:grpSpPr bwMode="auto">
          <a:xfrm>
            <a:off x="3431160" y="4763046"/>
            <a:ext cx="3678426" cy="1323679"/>
            <a:chOff x="1656" y="3011"/>
            <a:chExt cx="2270" cy="747"/>
          </a:xfrm>
        </p:grpSpPr>
        <p:sp>
          <p:nvSpPr>
            <p:cNvPr id="27657" name="Text Box 18"/>
            <p:cNvSpPr txBox="1">
              <a:spLocks noChangeArrowheads="1"/>
            </p:cNvSpPr>
            <p:nvPr/>
          </p:nvSpPr>
          <p:spPr bwMode="auto">
            <a:xfrm>
              <a:off x="1842" y="3011"/>
              <a:ext cx="2084" cy="747"/>
            </a:xfrm>
            <a:prstGeom prst="rect">
              <a:avLst/>
            </a:prstGeom>
            <a:ln/>
          </p:spPr>
          <p:style>
            <a:lnRef idx="1">
              <a:schemeClr val="accent2"/>
            </a:lnRef>
            <a:fillRef idx="2">
              <a:schemeClr val="accent2"/>
            </a:fillRef>
            <a:effectRef idx="1">
              <a:schemeClr val="accent2"/>
            </a:effectRef>
            <a:fontRef idx="minor">
              <a:schemeClr val="dk1"/>
            </a:fontRef>
          </p:style>
          <p:txBody>
            <a:bodyPr wrap="square" anchor="ctr">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r>
                <a:rPr lang="en-GB" sz="2000" b="1" dirty="0">
                  <a:solidFill>
                    <a:schemeClr val="accent1"/>
                  </a:solidFill>
                  <a:latin typeface="+mn-lt"/>
                </a:rPr>
                <a:t>These have different expectations:</a:t>
              </a:r>
            </a:p>
            <a:p>
              <a:r>
                <a:rPr lang="en-GB" sz="2000" b="1" dirty="0">
                  <a:solidFill>
                    <a:schemeClr val="accent1"/>
                  </a:solidFill>
                  <a:latin typeface="+mn-lt"/>
                </a:rPr>
                <a:t>Different requirements - possibly in conflict</a:t>
              </a:r>
            </a:p>
          </p:txBody>
        </p:sp>
        <p:sp>
          <p:nvSpPr>
            <p:cNvPr id="27658" name="AutoShape 19"/>
            <p:cNvSpPr>
              <a:spLocks/>
            </p:cNvSpPr>
            <p:nvPr/>
          </p:nvSpPr>
          <p:spPr bwMode="auto">
            <a:xfrm>
              <a:off x="1656" y="3080"/>
              <a:ext cx="176" cy="576"/>
            </a:xfrm>
            <a:prstGeom prst="rightBrace">
              <a:avLst>
                <a:gd name="adj1" fmla="val 27273"/>
                <a:gd name="adj2" fmla="val 50000"/>
              </a:avLst>
            </a:prstGeom>
            <a:noFill/>
            <a:ln w="28575">
              <a:solidFill>
                <a:srgbClr val="FF3300"/>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latin typeface="+mn-lt"/>
              </a:endParaRPr>
            </a:p>
          </p:txBody>
        </p:sp>
      </p:grpSp>
      <p:sp>
        <p:nvSpPr>
          <p:cNvPr id="22535" name="TextBox 20"/>
          <p:cNvSpPr txBox="1">
            <a:spLocks noChangeArrowheads="1"/>
          </p:cNvSpPr>
          <p:nvPr/>
        </p:nvSpPr>
        <p:spPr bwMode="auto">
          <a:xfrm>
            <a:off x="7452665" y="4695496"/>
            <a:ext cx="3520135" cy="147732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buClr>
                <a:srgbClr val="000000"/>
              </a:buClr>
              <a:buFont typeface="Wingdings" pitchFamily="2" charset="2"/>
              <a:buNone/>
              <a:defRPr/>
            </a:pPr>
            <a:r>
              <a:rPr lang="en-GB" sz="1800" dirty="0">
                <a:solidFill>
                  <a:srgbClr val="FFFFFF"/>
                </a:solidFill>
              </a:rPr>
              <a:t>Conclusion:</a:t>
            </a:r>
          </a:p>
          <a:p>
            <a:pPr>
              <a:buClr>
                <a:srgbClr val="000000"/>
              </a:buClr>
              <a:buFont typeface="Wingdings" pitchFamily="2" charset="2"/>
              <a:buNone/>
              <a:defRPr/>
            </a:pPr>
            <a:r>
              <a:rPr lang="en-GB" sz="1800" dirty="0">
                <a:solidFill>
                  <a:srgbClr val="FFFFFF"/>
                </a:solidFill>
              </a:rPr>
              <a:t>We need to identify all possible customers/ stakeholders and elicit their requirements</a:t>
            </a:r>
          </a:p>
        </p:txBody>
      </p:sp>
    </p:spTree>
    <p:extLst>
      <p:ext uri="{BB962C8B-B14F-4D97-AF65-F5344CB8AC3E}">
        <p14:creationId xmlns:p14="http://schemas.microsoft.com/office/powerpoint/2010/main" val="550885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830076-4B3A-45C1-A170-4D0FABE56723}"/>
              </a:ext>
            </a:extLst>
          </p:cNvPr>
          <p:cNvSpPr/>
          <p:nvPr/>
        </p:nvSpPr>
        <p:spPr>
          <a:xfrm>
            <a:off x="1685483" y="1103971"/>
            <a:ext cx="7338653" cy="3780263"/>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745" name="Rectangle 2"/>
          <p:cNvSpPr>
            <a:spLocks noGrp="1" noChangeArrowheads="1"/>
          </p:cNvSpPr>
          <p:nvPr>
            <p:ph type="title"/>
          </p:nvPr>
        </p:nvSpPr>
        <p:spPr>
          <a:xfrm>
            <a:off x="278457" y="101465"/>
            <a:ext cx="10025269" cy="632853"/>
          </a:xfrm>
        </p:spPr>
        <p:txBody>
          <a:bodyPr/>
          <a:lstStyle/>
          <a:p>
            <a:pPr defTabSz="762000" eaLnBrk="1" hangingPunct="1"/>
            <a:r>
              <a:rPr lang="en-GB" dirty="0"/>
              <a:t>Customers can’</a:t>
            </a:r>
            <a:r>
              <a:rPr lang="en-GB" altLang="ja-JP" dirty="0"/>
              <a:t>t get no Satisfaction</a:t>
            </a:r>
            <a:endParaRPr lang="en-GB" dirty="0"/>
          </a:p>
        </p:txBody>
      </p:sp>
      <p:sp>
        <p:nvSpPr>
          <p:cNvPr id="6" name="Rectangle 6"/>
          <p:cNvSpPr txBox="1">
            <a:spLocks noChangeArrowheads="1"/>
          </p:cNvSpPr>
          <p:nvPr/>
        </p:nvSpPr>
        <p:spPr bwMode="auto">
          <a:xfrm>
            <a:off x="1685483" y="4979150"/>
            <a:ext cx="7338653" cy="166052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a:lstStyle/>
          <a:p>
            <a:pPr marL="285750" indent="-285750" algn="l" eaLnBrk="0" hangingPunct="0">
              <a:lnSpc>
                <a:spcPct val="80000"/>
              </a:lnSpc>
              <a:buClr>
                <a:srgbClr val="FFFFFF"/>
              </a:buClr>
              <a:buSzPct val="100000"/>
              <a:buFont typeface="Wingdings" pitchFamily="2" charset="2"/>
              <a:buNone/>
              <a:defRPr/>
            </a:pPr>
            <a:r>
              <a:rPr lang="en-GB" sz="2000" kern="0" dirty="0">
                <a:solidFill>
                  <a:srgbClr val="FFFFFF"/>
                </a:solidFill>
              </a:rPr>
              <a:t>Conclusion:</a:t>
            </a:r>
          </a:p>
          <a:p>
            <a:pPr marL="285750" indent="-285750" algn="l" eaLnBrk="0" hangingPunct="0">
              <a:lnSpc>
                <a:spcPct val="80000"/>
              </a:lnSpc>
              <a:buClr>
                <a:srgbClr val="FFFFFF"/>
              </a:buClr>
              <a:buSzPct val="100000"/>
              <a:buFontTx/>
              <a:buChar char="•"/>
              <a:defRPr/>
            </a:pPr>
            <a:r>
              <a:rPr lang="en-GB" sz="1800" kern="0" dirty="0">
                <a:solidFill>
                  <a:srgbClr val="FFFFFF"/>
                </a:solidFill>
              </a:rPr>
              <a:t>Customers/Stakeholders require more than satisfaction - we need to think about excitement</a:t>
            </a:r>
          </a:p>
          <a:p>
            <a:pPr marL="285750" indent="-285750" algn="l" eaLnBrk="0" hangingPunct="0">
              <a:lnSpc>
                <a:spcPct val="80000"/>
              </a:lnSpc>
              <a:buClr>
                <a:srgbClr val="FFFFFF"/>
              </a:buClr>
              <a:buSzPct val="100000"/>
              <a:buFontTx/>
              <a:buChar char="•"/>
              <a:defRPr/>
            </a:pPr>
            <a:r>
              <a:rPr lang="en-GB" sz="1800" kern="0" dirty="0">
                <a:solidFill>
                  <a:srgbClr val="FFFFFF"/>
                </a:solidFill>
              </a:rPr>
              <a:t>Customers/Stakeholders only tell us their expressed requirements; typically only 20% - 30% of the full set of requirements (spoken vs. unspoken requirements). We are going to have to determine the missing ones!</a:t>
            </a:r>
          </a:p>
          <a:p>
            <a:pPr marL="285750" indent="-285750" algn="l" eaLnBrk="0" hangingPunct="0">
              <a:lnSpc>
                <a:spcPct val="80000"/>
              </a:lnSpc>
              <a:buClr>
                <a:srgbClr val="FFFFFF"/>
              </a:buClr>
              <a:buSzPct val="100000"/>
              <a:buFontTx/>
              <a:buChar char="•"/>
              <a:defRPr/>
            </a:pPr>
            <a:endParaRPr lang="en-GB" sz="2000" kern="0" dirty="0">
              <a:solidFill>
                <a:srgbClr val="FFFFFF"/>
              </a:solidFill>
            </a:endParaRPr>
          </a:p>
        </p:txBody>
      </p:sp>
      <p:pic>
        <p:nvPicPr>
          <p:cNvPr id="2" name="Picture 1"/>
          <p:cNvPicPr>
            <a:picLocks noChangeAspect="1"/>
          </p:cNvPicPr>
          <p:nvPr/>
        </p:nvPicPr>
        <p:blipFill>
          <a:blip r:embed="rId3"/>
          <a:stretch>
            <a:fillRect/>
          </a:stretch>
        </p:blipFill>
        <p:spPr>
          <a:xfrm>
            <a:off x="2042532" y="1164431"/>
            <a:ext cx="6045200" cy="3568700"/>
          </a:xfrm>
          <a:prstGeom prst="rect">
            <a:avLst/>
          </a:prstGeom>
        </p:spPr>
      </p:pic>
      <p:sp>
        <p:nvSpPr>
          <p:cNvPr id="7" name="Left Arrow 6">
            <a:extLst>
              <a:ext uri="{FF2B5EF4-FFF2-40B4-BE49-F238E27FC236}">
                <a16:creationId xmlns:a16="http://schemas.microsoft.com/office/drawing/2014/main" id="{9A1B4DAF-E539-8B43-B4FE-29D7322BF1D8}"/>
              </a:ext>
            </a:extLst>
          </p:cNvPr>
          <p:cNvSpPr/>
          <p:nvPr/>
        </p:nvSpPr>
        <p:spPr>
          <a:xfrm>
            <a:off x="8331463" y="1480165"/>
            <a:ext cx="3288108" cy="2120285"/>
          </a:xfrm>
          <a:prstGeom prst="leftArrow">
            <a:avLst>
              <a:gd name="adj1" fmla="val 76315"/>
              <a:gd name="adj2" fmla="val 27848"/>
            </a:avLst>
          </a:prstGeom>
          <a:solidFill>
            <a:schemeClr val="tx2"/>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bg1"/>
                </a:solidFill>
              </a:rPr>
              <a:t>This is adaptation/</a:t>
            </a:r>
          </a:p>
          <a:p>
            <a:pPr algn="ctr"/>
            <a:r>
              <a:rPr lang="en-US" sz="1800" dirty="0">
                <a:solidFill>
                  <a:schemeClr val="bg1"/>
                </a:solidFill>
              </a:rPr>
              <a:t>enhancement of the Kano Model </a:t>
            </a:r>
          </a:p>
        </p:txBody>
      </p:sp>
    </p:spTree>
    <p:extLst>
      <p:ext uri="{BB962C8B-B14F-4D97-AF65-F5344CB8AC3E}">
        <p14:creationId xmlns:p14="http://schemas.microsoft.com/office/powerpoint/2010/main" val="2233055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FB84D0E7-F3D7-CB4F-ABB0-89F16EB87522}"/>
              </a:ext>
            </a:extLst>
          </p:cNvPr>
          <p:cNvSpPr>
            <a:spLocks noGrp="1" noChangeArrowheads="1"/>
          </p:cNvSpPr>
          <p:nvPr>
            <p:ph type="title"/>
          </p:nvPr>
        </p:nvSpPr>
        <p:spPr>
          <a:xfrm>
            <a:off x="171503" y="0"/>
            <a:ext cx="6489700" cy="426258"/>
          </a:xfrm>
        </p:spPr>
        <p:txBody>
          <a:bodyPr/>
          <a:lstStyle/>
          <a:p>
            <a:r>
              <a:rPr lang="en-GB" altLang="en-US" dirty="0"/>
              <a:t>Excited but Dissatisfied</a:t>
            </a:r>
          </a:p>
        </p:txBody>
      </p:sp>
      <p:pic>
        <p:nvPicPr>
          <p:cNvPr id="1026" name="Picture 2" descr="Rover 75 Tourer (2001 - 2004) Used Prices">
            <a:extLst>
              <a:ext uri="{FF2B5EF4-FFF2-40B4-BE49-F238E27FC236}">
                <a16:creationId xmlns:a16="http://schemas.microsoft.com/office/drawing/2014/main" id="{DB6B204D-ADF6-42E9-BE62-2D56AA39E6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4528" y="1137424"/>
            <a:ext cx="7476893" cy="4984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0770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7BBBDF5-4344-6549-988C-F04592D231B5}"/>
              </a:ext>
            </a:extLst>
          </p:cNvPr>
          <p:cNvSpPr>
            <a:spLocks noGrp="1" noChangeArrowheads="1"/>
          </p:cNvSpPr>
          <p:nvPr>
            <p:ph type="title"/>
          </p:nvPr>
        </p:nvSpPr>
        <p:spPr>
          <a:xfrm>
            <a:off x="327621" y="10569"/>
            <a:ext cx="6489700" cy="426258"/>
          </a:xfrm>
        </p:spPr>
        <p:txBody>
          <a:bodyPr/>
          <a:lstStyle/>
          <a:p>
            <a:pPr eaLnBrk="1" hangingPunct="1"/>
            <a:r>
              <a:rPr lang="en-GB" altLang="en-US" dirty="0"/>
              <a:t>Delighted</a:t>
            </a:r>
          </a:p>
        </p:txBody>
      </p:sp>
      <p:pic>
        <p:nvPicPr>
          <p:cNvPr id="21507" name="Picture 3" descr="DSC01507">
            <a:extLst>
              <a:ext uri="{FF2B5EF4-FFF2-40B4-BE49-F238E27FC236}">
                <a16:creationId xmlns:a16="http://schemas.microsoft.com/office/drawing/2014/main" id="{D4C8E399-290D-464C-8668-E7F483CFA2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1462" y="1214439"/>
            <a:ext cx="3763963"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5" descr="P1220092">
            <a:extLst>
              <a:ext uri="{FF2B5EF4-FFF2-40B4-BE49-F238E27FC236}">
                <a16:creationId xmlns:a16="http://schemas.microsoft.com/office/drawing/2014/main" id="{E149E5A8-92B8-3246-AA1E-26075FC5B5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4139" y="1211264"/>
            <a:ext cx="3832225" cy="502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05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p:cNvSpPr>
            <a:spLocks noGrp="1"/>
          </p:cNvSpPr>
          <p:nvPr>
            <p:ph type="title"/>
          </p:nvPr>
        </p:nvSpPr>
        <p:spPr>
          <a:xfrm>
            <a:off x="-110516" y="-14446"/>
            <a:ext cx="6974867" cy="494251"/>
          </a:xfrm>
        </p:spPr>
        <p:txBody>
          <a:bodyPr/>
          <a:lstStyle/>
          <a:p>
            <a:r>
              <a:rPr lang="en-US" dirty="0"/>
              <a:t> Ambiguity </a:t>
            </a:r>
          </a:p>
        </p:txBody>
      </p:sp>
      <p:sp>
        <p:nvSpPr>
          <p:cNvPr id="37890" name="Content Placeholder 2"/>
          <p:cNvSpPr>
            <a:spLocks noGrp="1"/>
          </p:cNvSpPr>
          <p:nvPr>
            <p:ph type="body" sz="quarter" idx="13"/>
          </p:nvPr>
        </p:nvSpPr>
        <p:spPr>
          <a:xfrm>
            <a:off x="214344" y="822935"/>
            <a:ext cx="8254937" cy="4542423"/>
          </a:xfrm>
        </p:spPr>
        <p:txBody>
          <a:bodyPr/>
          <a:lstStyle/>
          <a:p>
            <a:pPr marL="0" indent="0">
              <a:buNone/>
            </a:pPr>
            <a:r>
              <a:rPr lang="en-US" dirty="0"/>
              <a:t>“I would like a bag of chips please.”</a:t>
            </a:r>
          </a:p>
          <a:p>
            <a:endParaRPr lang="en-US" dirty="0"/>
          </a:p>
        </p:txBody>
      </p:sp>
      <p:pic>
        <p:nvPicPr>
          <p:cNvPr id="37891" name="Picture 3" descr="Chips.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35065" y="1456690"/>
            <a:ext cx="2139950" cy="1284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2" name="Picture 4" descr="Crisp Chips.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68138" y="1417513"/>
            <a:ext cx="1496213" cy="1496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3" name="Picture 5" descr="Computer Chips.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77742" y="1566340"/>
            <a:ext cx="1619505" cy="130181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4" name="Picture 6" descr="TV Chips.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141366" y="4600199"/>
            <a:ext cx="1198562" cy="1274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5" name="Picture 7" descr="Casino Chips.jp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698980" y="2987527"/>
            <a:ext cx="1243013" cy="1243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6" name="Picture 8" descr="Chocolate Chips.jp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307127" y="2987527"/>
            <a:ext cx="1561986" cy="15619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7" name="Picture 9" descr="Wood Chips.jp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64291" y="3121352"/>
            <a:ext cx="1947862" cy="12525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8" name="Picture 10" descr="Stone Chips.jp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486025" y="4535226"/>
            <a:ext cx="1582738" cy="1184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899" name="Picture 11" descr="Stone chip 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334979" y="4710044"/>
            <a:ext cx="1446145" cy="11267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 name="TextBox 15"/>
          <p:cNvSpPr txBox="1">
            <a:spLocks noChangeArrowheads="1"/>
          </p:cNvSpPr>
          <p:nvPr/>
        </p:nvSpPr>
        <p:spPr bwMode="auto">
          <a:xfrm>
            <a:off x="1740450" y="6030424"/>
            <a:ext cx="8889841" cy="646331"/>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dirty="0">
                <a:solidFill>
                  <a:srgbClr val="FFFFFF"/>
                </a:solidFill>
              </a:rPr>
              <a:t>Conclusion:</a:t>
            </a:r>
          </a:p>
          <a:p>
            <a:pPr marL="177800" indent="-177800" algn="l">
              <a:buClr>
                <a:srgbClr val="F2F2F2"/>
              </a:buClr>
              <a:buFont typeface="Arial" pitchFamily="34" charset="0"/>
              <a:buChar char="•"/>
              <a:defRPr/>
            </a:pPr>
            <a:r>
              <a:rPr lang="en-GB" dirty="0">
                <a:solidFill>
                  <a:srgbClr val="FFFFFF"/>
                </a:solidFill>
              </a:rPr>
              <a:t>We need to identify where there is ambiguity – and resolve it</a:t>
            </a:r>
          </a:p>
        </p:txBody>
      </p:sp>
    </p:spTree>
    <p:extLst>
      <p:ext uri="{BB962C8B-B14F-4D97-AF65-F5344CB8AC3E}">
        <p14:creationId xmlns:p14="http://schemas.microsoft.com/office/powerpoint/2010/main" val="55462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789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789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789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789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6"/>
          </p:nvPr>
        </p:nvSpPr>
        <p:spPr>
          <a:xfrm>
            <a:off x="2112813" y="1523573"/>
            <a:ext cx="3461775" cy="4139595"/>
          </a:xfrm>
        </p:spPr>
        <p:txBody>
          <a:bodyPr>
            <a:normAutofit fontScale="92500" lnSpcReduction="10000"/>
          </a:bodyPr>
          <a:lstStyle/>
          <a:p>
            <a:r>
              <a:rPr lang="en-US" sz="2000" dirty="0"/>
              <a:t>Customers change their minds for many reasons:</a:t>
            </a:r>
          </a:p>
          <a:p>
            <a:pPr lvl="1"/>
            <a:r>
              <a:rPr lang="en-US" sz="2000" dirty="0"/>
              <a:t>See the competition’s offering</a:t>
            </a:r>
          </a:p>
          <a:p>
            <a:pPr lvl="1"/>
            <a:r>
              <a:rPr lang="en-US" sz="2000" dirty="0"/>
              <a:t>Don’t know what they can have </a:t>
            </a:r>
            <a:r>
              <a:rPr lang="mr-IN" sz="2000" dirty="0"/>
              <a:t>–</a:t>
            </a:r>
            <a:r>
              <a:rPr lang="en-US" sz="2000" dirty="0"/>
              <a:t> especially so with software intensive system</a:t>
            </a:r>
          </a:p>
          <a:p>
            <a:pPr lvl="1"/>
            <a:r>
              <a:rPr lang="en-US" sz="2000" dirty="0"/>
              <a:t>Change of personnel </a:t>
            </a:r>
          </a:p>
          <a:p>
            <a:pPr lvl="1"/>
            <a:r>
              <a:rPr lang="en-US" sz="2000" dirty="0"/>
              <a:t>Loss of reputation/bad press</a:t>
            </a:r>
          </a:p>
          <a:p>
            <a:pPr lvl="1"/>
            <a:endParaRPr lang="en-US" sz="2000" dirty="0"/>
          </a:p>
          <a:p>
            <a:endParaRPr lang="en-US" sz="2000" dirty="0"/>
          </a:p>
        </p:txBody>
      </p:sp>
      <p:sp>
        <p:nvSpPr>
          <p:cNvPr id="40962" name="Rectangle 3"/>
          <p:cNvSpPr>
            <a:spLocks noGrp="1" noChangeArrowheads="1"/>
          </p:cNvSpPr>
          <p:nvPr>
            <p:ph type="title"/>
          </p:nvPr>
        </p:nvSpPr>
        <p:spPr/>
        <p:txBody>
          <a:bodyPr/>
          <a:lstStyle/>
          <a:p>
            <a:pPr defTabSz="762000"/>
            <a:r>
              <a:rPr lang="en-GB" dirty="0">
                <a:latin typeface="+mn-lt"/>
              </a:rPr>
              <a:t>Customers Change their Minds!</a:t>
            </a:r>
            <a:endParaRPr lang="en-GB" sz="4000" dirty="0">
              <a:latin typeface="+mn-lt"/>
            </a:endParaRPr>
          </a:p>
        </p:txBody>
      </p:sp>
      <p:sp>
        <p:nvSpPr>
          <p:cNvPr id="28676" name="TextBox 4"/>
          <p:cNvSpPr txBox="1">
            <a:spLocks noChangeArrowheads="1"/>
          </p:cNvSpPr>
          <p:nvPr/>
        </p:nvSpPr>
        <p:spPr bwMode="auto">
          <a:xfrm>
            <a:off x="2583094" y="5797895"/>
            <a:ext cx="6835225" cy="584775"/>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p>
            <a:pPr algn="l">
              <a:buClr>
                <a:srgbClr val="000000"/>
              </a:buClr>
              <a:buFont typeface="Wingdings" pitchFamily="2" charset="2"/>
              <a:buNone/>
              <a:defRPr/>
            </a:pPr>
            <a:r>
              <a:rPr lang="en-GB" sz="1600" dirty="0">
                <a:solidFill>
                  <a:srgbClr val="FFFFFF"/>
                </a:solidFill>
              </a:rPr>
              <a:t>Conclusion:</a:t>
            </a:r>
          </a:p>
          <a:p>
            <a:pPr algn="l">
              <a:buClr>
                <a:srgbClr val="000000"/>
              </a:buClr>
              <a:buFont typeface="Wingdings" pitchFamily="2" charset="2"/>
              <a:buNone/>
              <a:defRPr/>
            </a:pPr>
            <a:r>
              <a:rPr lang="en-GB" sz="1600" dirty="0">
                <a:solidFill>
                  <a:srgbClr val="FFFFFF"/>
                </a:solidFill>
              </a:rPr>
              <a:t>We have to manage and cope with requirements that will change</a:t>
            </a:r>
          </a:p>
        </p:txBody>
      </p:sp>
      <p:pic>
        <p:nvPicPr>
          <p:cNvPr id="5" name="Picture 2" descr="joke5"/>
          <p:cNvPicPr>
            <a:picLocks noChangeAspect="1" noChangeArrowheads="1"/>
          </p:cNvPicPr>
          <p:nvPr/>
        </p:nvPicPr>
        <p:blipFill>
          <a:blip r:embed="rId3">
            <a:extLst>
              <a:ext uri="{28A0092B-C50C-407E-A947-70E740481C1C}">
                <a14:useLocalDpi xmlns:a14="http://schemas.microsoft.com/office/drawing/2010/main" val="0"/>
              </a:ext>
            </a:extLst>
          </a:blip>
          <a:srcRect l="20201" t="18990" r="20201" b="27791"/>
          <a:stretch>
            <a:fillRect/>
          </a:stretch>
        </p:blipFill>
        <p:spPr bwMode="auto">
          <a:xfrm>
            <a:off x="5859068" y="1617374"/>
            <a:ext cx="6085307" cy="395030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788942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5E763B6-7D20-1046-B42A-2F563F49309A}"/>
              </a:ext>
            </a:extLst>
          </p:cNvPr>
          <p:cNvSpPr>
            <a:spLocks noGrp="1"/>
          </p:cNvSpPr>
          <p:nvPr>
            <p:ph sz="quarter" idx="16"/>
          </p:nvPr>
        </p:nvSpPr>
        <p:spPr/>
        <p:txBody>
          <a:bodyPr>
            <a:normAutofit fontScale="92500" lnSpcReduction="20000"/>
          </a:bodyPr>
          <a:lstStyle/>
          <a:p>
            <a:pPr marL="0" indent="0">
              <a:buNone/>
            </a:pPr>
            <a:r>
              <a:rPr lang="en-GB" sz="2000" b="1" dirty="0"/>
              <a:t>The Facts</a:t>
            </a:r>
          </a:p>
          <a:p>
            <a:r>
              <a:rPr lang="en-GB" dirty="0"/>
              <a:t>Customers are biased by what they know</a:t>
            </a:r>
          </a:p>
          <a:p>
            <a:r>
              <a:rPr lang="en-GB" dirty="0"/>
              <a:t>Customers are not the only stakeholder and they all have different requirements</a:t>
            </a:r>
          </a:p>
          <a:p>
            <a:pPr>
              <a:tabLst>
                <a:tab pos="182563" algn="l"/>
              </a:tabLst>
            </a:pPr>
            <a:r>
              <a:rPr lang="en-GB" dirty="0"/>
              <a:t>Customer requirements are never complete</a:t>
            </a:r>
          </a:p>
          <a:p>
            <a:pPr>
              <a:tabLst>
                <a:tab pos="182563" algn="l"/>
              </a:tabLst>
            </a:pPr>
            <a:r>
              <a:rPr lang="en-GB" dirty="0"/>
              <a:t>Customer requirements will be at different levels and for different 	systems </a:t>
            </a:r>
          </a:p>
          <a:p>
            <a:pPr>
              <a:tabLst>
                <a:tab pos="182563" algn="l"/>
              </a:tabLst>
            </a:pPr>
            <a:r>
              <a:rPr lang="en-GB" dirty="0"/>
              <a:t>Customers will ask for things they don</a:t>
            </a:r>
            <a:r>
              <a:rPr lang="ja-JP" altLang="en-GB" dirty="0"/>
              <a:t>’</a:t>
            </a:r>
            <a:r>
              <a:rPr lang="en-GB" altLang="ja-JP" dirty="0"/>
              <a:t>t actually need</a:t>
            </a:r>
          </a:p>
          <a:p>
            <a:pPr>
              <a:tabLst>
                <a:tab pos="182563" algn="l"/>
              </a:tabLst>
            </a:pPr>
            <a:r>
              <a:rPr lang="en-GB" dirty="0"/>
              <a:t>Customers give ambiguous and 	vague requirements</a:t>
            </a:r>
          </a:p>
          <a:p>
            <a:pPr>
              <a:tabLst>
                <a:tab pos="182563" algn="l"/>
              </a:tabLst>
            </a:pPr>
            <a:r>
              <a:rPr lang="en-GB" dirty="0"/>
              <a:t>Customers don’t know what they can have</a:t>
            </a:r>
          </a:p>
          <a:p>
            <a:r>
              <a:rPr lang="en-GB" dirty="0"/>
              <a:t>Customers will change their mind</a:t>
            </a:r>
          </a:p>
          <a:p>
            <a:pPr marL="0" indent="0">
              <a:buNone/>
            </a:pPr>
            <a:endParaRPr lang="en-GB" dirty="0"/>
          </a:p>
        </p:txBody>
      </p:sp>
      <p:sp>
        <p:nvSpPr>
          <p:cNvPr id="3" name="Content Placeholder 2">
            <a:extLst>
              <a:ext uri="{FF2B5EF4-FFF2-40B4-BE49-F238E27FC236}">
                <a16:creationId xmlns:a16="http://schemas.microsoft.com/office/drawing/2014/main" id="{0A62F30F-E950-D44E-922E-521C0BFC0AFC}"/>
              </a:ext>
            </a:extLst>
          </p:cNvPr>
          <p:cNvSpPr>
            <a:spLocks noGrp="1"/>
          </p:cNvSpPr>
          <p:nvPr>
            <p:ph sz="quarter" idx="17"/>
          </p:nvPr>
        </p:nvSpPr>
        <p:spPr>
          <a:xfrm>
            <a:off x="6408287" y="1299044"/>
            <a:ext cx="5278967" cy="5186873"/>
          </a:xfrm>
        </p:spPr>
        <p:txBody>
          <a:bodyPr>
            <a:normAutofit fontScale="92500" lnSpcReduction="20000"/>
          </a:bodyPr>
          <a:lstStyle/>
          <a:p>
            <a:pPr marL="0" indent="0">
              <a:buNone/>
            </a:pPr>
            <a:r>
              <a:rPr lang="en-GB" sz="2000" b="1" dirty="0"/>
              <a:t>The Questions</a:t>
            </a:r>
          </a:p>
          <a:p>
            <a:r>
              <a:rPr lang="en-GB" dirty="0"/>
              <a:t>How do we remove bias from requirements?</a:t>
            </a:r>
          </a:p>
          <a:p>
            <a:r>
              <a:rPr lang="en-GB" dirty="0"/>
              <a:t>Who are the stakeholders and what are their requirements?</a:t>
            </a:r>
          </a:p>
          <a:p>
            <a:r>
              <a:rPr lang="en-GB" dirty="0"/>
              <a:t>How do we find out what requirements are missing?</a:t>
            </a:r>
          </a:p>
          <a:p>
            <a:r>
              <a:rPr lang="en-GB" dirty="0"/>
              <a:t>How do we allocate the requirements to the correct level and system</a:t>
            </a:r>
          </a:p>
          <a:p>
            <a:r>
              <a:rPr lang="en-GB" dirty="0"/>
              <a:t>How do we find out what requirements are not needed?</a:t>
            </a:r>
          </a:p>
          <a:p>
            <a:r>
              <a:rPr lang="en-GB" dirty="0"/>
              <a:t>How do we interpret vague and ambiguous requirements?</a:t>
            </a:r>
          </a:p>
          <a:p>
            <a:r>
              <a:rPr lang="en-GB" dirty="0"/>
              <a:t>How do we show them the possibilities</a:t>
            </a:r>
          </a:p>
          <a:p>
            <a:r>
              <a:rPr lang="en-GB" dirty="0"/>
              <a:t>How do we cope with changing requirements?</a:t>
            </a:r>
            <a:endParaRPr lang="en-US" dirty="0"/>
          </a:p>
          <a:p>
            <a:endParaRPr lang="en-GB" dirty="0"/>
          </a:p>
        </p:txBody>
      </p:sp>
      <p:sp>
        <p:nvSpPr>
          <p:cNvPr id="4" name="Title 3">
            <a:extLst>
              <a:ext uri="{FF2B5EF4-FFF2-40B4-BE49-F238E27FC236}">
                <a16:creationId xmlns:a16="http://schemas.microsoft.com/office/drawing/2014/main" id="{0D0B460B-5B6E-BC4F-A0CB-DE6DDB39B622}"/>
              </a:ext>
            </a:extLst>
          </p:cNvPr>
          <p:cNvSpPr>
            <a:spLocks noGrp="1"/>
          </p:cNvSpPr>
          <p:nvPr>
            <p:ph type="title"/>
          </p:nvPr>
        </p:nvSpPr>
        <p:spPr>
          <a:xfrm>
            <a:off x="126537" y="132017"/>
            <a:ext cx="8242725" cy="480131"/>
          </a:xfrm>
        </p:spPr>
        <p:txBody>
          <a:bodyPr/>
          <a:lstStyle/>
          <a:p>
            <a:r>
              <a:rPr lang="en-GB" sz="2800" dirty="0"/>
              <a:t>A Bit of a Mess</a:t>
            </a:r>
            <a:endParaRPr lang="en-GB" b="0" dirty="0"/>
          </a:p>
        </p:txBody>
      </p:sp>
    </p:spTree>
    <p:extLst>
      <p:ext uri="{BB962C8B-B14F-4D97-AF65-F5344CB8AC3E}">
        <p14:creationId xmlns:p14="http://schemas.microsoft.com/office/powerpoint/2010/main" val="976388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Folded Corner 29">
            <a:extLst>
              <a:ext uri="{FF2B5EF4-FFF2-40B4-BE49-F238E27FC236}">
                <a16:creationId xmlns:a16="http://schemas.microsoft.com/office/drawing/2014/main" id="{F23ED3B6-EEF3-E04D-A3EF-FE02535FC0FD}"/>
              </a:ext>
            </a:extLst>
          </p:cNvPr>
          <p:cNvSpPr/>
          <p:nvPr/>
        </p:nvSpPr>
        <p:spPr>
          <a:xfrm>
            <a:off x="6571468" y="2902085"/>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31" name="Folded Corner 30">
            <a:extLst>
              <a:ext uri="{FF2B5EF4-FFF2-40B4-BE49-F238E27FC236}">
                <a16:creationId xmlns:a16="http://schemas.microsoft.com/office/drawing/2014/main" id="{00693D19-882C-184A-8333-B07F2BE4F4FA}"/>
              </a:ext>
            </a:extLst>
          </p:cNvPr>
          <p:cNvSpPr/>
          <p:nvPr/>
        </p:nvSpPr>
        <p:spPr>
          <a:xfrm>
            <a:off x="6412244" y="3003462"/>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tx1"/>
                </a:solidFill>
              </a:rPr>
              <a:t>Solution Choices</a:t>
            </a:r>
          </a:p>
          <a:p>
            <a:pPr algn="ctr"/>
            <a:r>
              <a:rPr lang="en-US" sz="1100" dirty="0">
                <a:solidFill>
                  <a:schemeClr val="tx1"/>
                </a:solidFill>
              </a:rPr>
              <a:t>What are the possible choices of how to do it</a:t>
            </a:r>
          </a:p>
        </p:txBody>
      </p:sp>
      <p:sp>
        <p:nvSpPr>
          <p:cNvPr id="2" name="Title 1"/>
          <p:cNvSpPr>
            <a:spLocks noGrp="1"/>
          </p:cNvSpPr>
          <p:nvPr>
            <p:ph type="title"/>
          </p:nvPr>
        </p:nvSpPr>
        <p:spPr>
          <a:xfrm>
            <a:off x="191258" y="18766"/>
            <a:ext cx="8621712" cy="584775"/>
          </a:xfrm>
        </p:spPr>
        <p:txBody>
          <a:bodyPr/>
          <a:lstStyle/>
          <a:p>
            <a:r>
              <a:rPr lang="en-US" sz="3200" dirty="0"/>
              <a:t>The Answer: Analysis before Design</a:t>
            </a:r>
          </a:p>
        </p:txBody>
      </p:sp>
      <p:sp>
        <p:nvSpPr>
          <p:cNvPr id="5" name="Folded Corner 4"/>
          <p:cNvSpPr/>
          <p:nvPr/>
        </p:nvSpPr>
        <p:spPr>
          <a:xfrm>
            <a:off x="3878750" y="3042881"/>
            <a:ext cx="1457905" cy="992459"/>
          </a:xfrm>
          <a:prstGeom prst="foldedCorner">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00" dirty="0">
                <a:solidFill>
                  <a:schemeClr val="bg1"/>
                </a:solidFill>
              </a:rPr>
              <a:t> </a:t>
            </a:r>
          </a:p>
          <a:p>
            <a:pPr algn="ctr"/>
            <a:r>
              <a:rPr lang="en-US" sz="1400" b="1" dirty="0">
                <a:solidFill>
                  <a:schemeClr val="bg1"/>
                </a:solidFill>
              </a:rPr>
              <a:t>Analysis</a:t>
            </a:r>
          </a:p>
          <a:p>
            <a:pPr algn="ctr"/>
            <a:r>
              <a:rPr lang="en-US" sz="1000" dirty="0">
                <a:solidFill>
                  <a:schemeClr val="bg1"/>
                </a:solidFill>
              </a:rPr>
              <a:t>What has to be done to deliver, what is required &amp; how can it go wrong</a:t>
            </a:r>
          </a:p>
        </p:txBody>
      </p:sp>
      <p:sp>
        <p:nvSpPr>
          <p:cNvPr id="6" name="Folded Corner 5"/>
          <p:cNvSpPr/>
          <p:nvPr/>
        </p:nvSpPr>
        <p:spPr>
          <a:xfrm>
            <a:off x="6263093" y="3104839"/>
            <a:ext cx="1315844" cy="992459"/>
          </a:xfrm>
          <a:prstGeom prst="foldedCorner">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a:solidFill>
                  <a:schemeClr val="tx1"/>
                </a:solidFill>
              </a:rPr>
              <a:t> </a:t>
            </a:r>
          </a:p>
          <a:p>
            <a:pPr algn="ctr"/>
            <a:r>
              <a:rPr lang="en-US" sz="1400" b="1" dirty="0">
                <a:solidFill>
                  <a:schemeClr val="bg1"/>
                </a:solidFill>
              </a:rPr>
              <a:t>Design</a:t>
            </a:r>
          </a:p>
          <a:p>
            <a:pPr algn="ctr"/>
            <a:r>
              <a:rPr lang="en-US" sz="1100" dirty="0">
                <a:solidFill>
                  <a:schemeClr val="bg1"/>
                </a:solidFill>
              </a:rPr>
              <a:t>What are the possible choices of how to do it</a:t>
            </a:r>
          </a:p>
        </p:txBody>
      </p:sp>
      <p:sp>
        <p:nvSpPr>
          <p:cNvPr id="12" name="Right Brace 11"/>
          <p:cNvSpPr/>
          <p:nvPr/>
        </p:nvSpPr>
        <p:spPr>
          <a:xfrm rot="5400000">
            <a:off x="5806718" y="3020280"/>
            <a:ext cx="330823" cy="3721300"/>
          </a:xfrm>
          <a:prstGeom prst="rightBrace">
            <a:avLst>
              <a:gd name="adj1" fmla="val 67811"/>
              <a:gd name="adj2" fmla="val 50000"/>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1800" dirty="0"/>
          </a:p>
        </p:txBody>
      </p:sp>
      <p:sp>
        <p:nvSpPr>
          <p:cNvPr id="13" name="Rectangle 12"/>
          <p:cNvSpPr/>
          <p:nvPr/>
        </p:nvSpPr>
        <p:spPr>
          <a:xfrm>
            <a:off x="2498558" y="5046343"/>
            <a:ext cx="6966284" cy="810831"/>
          </a:xfrm>
          <a:prstGeom prst="rect">
            <a:avLst/>
          </a:prstGeom>
          <a:ln w="38100">
            <a:solidFill>
              <a:srgbClr val="00206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dirty="0"/>
              <a:t>We have an opportunity here to design inherently safe, reliable and robust system by fully understanding the problem and solution choices </a:t>
            </a:r>
          </a:p>
        </p:txBody>
      </p:sp>
      <p:sp>
        <p:nvSpPr>
          <p:cNvPr id="14" name="Right Arrow 13"/>
          <p:cNvSpPr/>
          <p:nvPr/>
        </p:nvSpPr>
        <p:spPr>
          <a:xfrm>
            <a:off x="1959191" y="4194232"/>
            <a:ext cx="8143152" cy="481531"/>
          </a:xfrm>
          <a:prstGeom prst="rightArrow">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1600" dirty="0"/>
              <a:t>The Correct Design Flow </a:t>
            </a:r>
          </a:p>
        </p:txBody>
      </p:sp>
      <p:cxnSp>
        <p:nvCxnSpPr>
          <p:cNvPr id="24" name="Straight Arrow Connector 23">
            <a:extLst>
              <a:ext uri="{FF2B5EF4-FFF2-40B4-BE49-F238E27FC236}">
                <a16:creationId xmlns:a16="http://schemas.microsoft.com/office/drawing/2014/main" id="{57E97AC5-BD65-7E4D-9F7C-68E16ECD8738}"/>
              </a:ext>
            </a:extLst>
          </p:cNvPr>
          <p:cNvCxnSpPr>
            <a:cxnSpLocks/>
          </p:cNvCxnSpPr>
          <p:nvPr/>
        </p:nvCxnSpPr>
        <p:spPr>
          <a:xfrm>
            <a:off x="3403285" y="3541445"/>
            <a:ext cx="428263"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5" name="Straight Arrow Connector 24">
            <a:extLst>
              <a:ext uri="{FF2B5EF4-FFF2-40B4-BE49-F238E27FC236}">
                <a16:creationId xmlns:a16="http://schemas.microsoft.com/office/drawing/2014/main" id="{F53FF4E1-2D29-9741-B3CB-C03D02C30F07}"/>
              </a:ext>
            </a:extLst>
          </p:cNvPr>
          <p:cNvCxnSpPr>
            <a:cxnSpLocks/>
          </p:cNvCxnSpPr>
          <p:nvPr/>
        </p:nvCxnSpPr>
        <p:spPr>
          <a:xfrm>
            <a:off x="5511069" y="3541445"/>
            <a:ext cx="644404" cy="4643"/>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26" name="Straight Arrow Connector 25">
            <a:extLst>
              <a:ext uri="{FF2B5EF4-FFF2-40B4-BE49-F238E27FC236}">
                <a16:creationId xmlns:a16="http://schemas.microsoft.com/office/drawing/2014/main" id="{CD0EBFC7-E9FC-2F48-8057-6D36417D6857}"/>
              </a:ext>
            </a:extLst>
          </p:cNvPr>
          <p:cNvCxnSpPr>
            <a:cxnSpLocks/>
          </p:cNvCxnSpPr>
          <p:nvPr/>
        </p:nvCxnSpPr>
        <p:spPr>
          <a:xfrm>
            <a:off x="8120707" y="3575070"/>
            <a:ext cx="36749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 name="Oval 3">
            <a:extLst>
              <a:ext uri="{FF2B5EF4-FFF2-40B4-BE49-F238E27FC236}">
                <a16:creationId xmlns:a16="http://schemas.microsoft.com/office/drawing/2014/main" id="{C3588730-069A-0545-9FC1-CE5C4A174F67}"/>
              </a:ext>
            </a:extLst>
          </p:cNvPr>
          <p:cNvSpPr/>
          <p:nvPr/>
        </p:nvSpPr>
        <p:spPr>
          <a:xfrm>
            <a:off x="1665767" y="2187752"/>
            <a:ext cx="4336681" cy="231572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0" name="TextBox 9">
            <a:extLst>
              <a:ext uri="{FF2B5EF4-FFF2-40B4-BE49-F238E27FC236}">
                <a16:creationId xmlns:a16="http://schemas.microsoft.com/office/drawing/2014/main" id="{21935001-9428-2844-AAA1-A321739A5235}"/>
              </a:ext>
            </a:extLst>
          </p:cNvPr>
          <p:cNvSpPr txBox="1"/>
          <p:nvPr/>
        </p:nvSpPr>
        <p:spPr>
          <a:xfrm>
            <a:off x="2311620" y="2337890"/>
            <a:ext cx="3134260" cy="584775"/>
          </a:xfrm>
          <a:prstGeom prst="rect">
            <a:avLst/>
          </a:prstGeom>
          <a:noFill/>
        </p:spPr>
        <p:txBody>
          <a:bodyPr wrap="square" rtlCol="0">
            <a:spAutoFit/>
          </a:bodyPr>
          <a:lstStyle/>
          <a:p>
            <a:pPr algn="ctr"/>
            <a:r>
              <a:rPr lang="en-GB" sz="1600" dirty="0"/>
              <a:t>Analysis here is about understanding the problem</a:t>
            </a:r>
          </a:p>
        </p:txBody>
      </p:sp>
      <p:sp>
        <p:nvSpPr>
          <p:cNvPr id="40" name="Rectangle 39">
            <a:extLst>
              <a:ext uri="{FF2B5EF4-FFF2-40B4-BE49-F238E27FC236}">
                <a16:creationId xmlns:a16="http://schemas.microsoft.com/office/drawing/2014/main" id="{035AE261-7B67-C149-8877-E914D311DBAC}"/>
              </a:ext>
            </a:extLst>
          </p:cNvPr>
          <p:cNvSpPr/>
          <p:nvPr/>
        </p:nvSpPr>
        <p:spPr>
          <a:xfrm>
            <a:off x="5734031" y="1055794"/>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bg1"/>
                </a:solidFill>
              </a:rPr>
              <a:t>Analyse</a:t>
            </a:r>
          </a:p>
        </p:txBody>
      </p:sp>
      <p:sp>
        <p:nvSpPr>
          <p:cNvPr id="41" name="Rectangle 40">
            <a:extLst>
              <a:ext uri="{FF2B5EF4-FFF2-40B4-BE49-F238E27FC236}">
                <a16:creationId xmlns:a16="http://schemas.microsoft.com/office/drawing/2014/main" id="{08B8A59F-1B46-F44E-850B-487B61F98918}"/>
              </a:ext>
            </a:extLst>
          </p:cNvPr>
          <p:cNvSpPr/>
          <p:nvPr/>
        </p:nvSpPr>
        <p:spPr>
          <a:xfrm>
            <a:off x="7178543" y="1052034"/>
            <a:ext cx="1102493"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Design</a:t>
            </a:r>
          </a:p>
        </p:txBody>
      </p:sp>
      <p:sp>
        <p:nvSpPr>
          <p:cNvPr id="42" name="Rectangle 41">
            <a:extLst>
              <a:ext uri="{FF2B5EF4-FFF2-40B4-BE49-F238E27FC236}">
                <a16:creationId xmlns:a16="http://schemas.microsoft.com/office/drawing/2014/main" id="{4EDC2DC1-B6DB-C740-9D8F-81EE82C45845}"/>
              </a:ext>
            </a:extLst>
          </p:cNvPr>
          <p:cNvSpPr/>
          <p:nvPr/>
        </p:nvSpPr>
        <p:spPr>
          <a:xfrm>
            <a:off x="8622493" y="105203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Confirm</a:t>
            </a:r>
          </a:p>
        </p:txBody>
      </p:sp>
      <p:cxnSp>
        <p:nvCxnSpPr>
          <p:cNvPr id="43" name="Straight Arrow Connector 42">
            <a:extLst>
              <a:ext uri="{FF2B5EF4-FFF2-40B4-BE49-F238E27FC236}">
                <a16:creationId xmlns:a16="http://schemas.microsoft.com/office/drawing/2014/main" id="{BF18F45B-363B-BC43-AC31-694DCDC372BF}"/>
              </a:ext>
            </a:extLst>
          </p:cNvPr>
          <p:cNvCxnSpPr>
            <a:cxnSpLocks/>
            <a:stCxn id="40" idx="3"/>
            <a:endCxn id="41" idx="1"/>
          </p:cNvCxnSpPr>
          <p:nvPr/>
        </p:nvCxnSpPr>
        <p:spPr>
          <a:xfrm flipV="1">
            <a:off x="6792156" y="1509234"/>
            <a:ext cx="386387" cy="376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4" name="Straight Arrow Connector 43">
            <a:extLst>
              <a:ext uri="{FF2B5EF4-FFF2-40B4-BE49-F238E27FC236}">
                <a16:creationId xmlns:a16="http://schemas.microsoft.com/office/drawing/2014/main" id="{96AE8E00-70FA-5447-A84F-E26741F543C9}"/>
              </a:ext>
            </a:extLst>
          </p:cNvPr>
          <p:cNvCxnSpPr>
            <a:cxnSpLocks/>
            <a:stCxn id="41" idx="3"/>
            <a:endCxn id="42" idx="1"/>
          </p:cNvCxnSpPr>
          <p:nvPr/>
        </p:nvCxnSpPr>
        <p:spPr>
          <a:xfrm>
            <a:off x="8281035" y="1509234"/>
            <a:ext cx="341458"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5" name="Straight Arrow Connector 44">
            <a:extLst>
              <a:ext uri="{FF2B5EF4-FFF2-40B4-BE49-F238E27FC236}">
                <a16:creationId xmlns:a16="http://schemas.microsoft.com/office/drawing/2014/main" id="{10400315-8390-9B41-919C-A3D8F675878B}"/>
              </a:ext>
            </a:extLst>
          </p:cNvPr>
          <p:cNvCxnSpPr>
            <a:cxnSpLocks/>
            <a:stCxn id="46" idx="3"/>
            <a:endCxn id="40" idx="1"/>
          </p:cNvCxnSpPr>
          <p:nvPr/>
        </p:nvCxnSpPr>
        <p:spPr>
          <a:xfrm>
            <a:off x="5348205" y="1512994"/>
            <a:ext cx="385827"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6" name="Rectangle 45">
            <a:extLst>
              <a:ext uri="{FF2B5EF4-FFF2-40B4-BE49-F238E27FC236}">
                <a16:creationId xmlns:a16="http://schemas.microsoft.com/office/drawing/2014/main" id="{BEBC2828-4B4F-F34E-8717-42496B24B0BA}"/>
              </a:ext>
            </a:extLst>
          </p:cNvPr>
          <p:cNvSpPr/>
          <p:nvPr/>
        </p:nvSpPr>
        <p:spPr>
          <a:xfrm>
            <a:off x="4142084" y="1055794"/>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Gather </a:t>
            </a:r>
          </a:p>
          <a:p>
            <a:pPr algn="ctr"/>
            <a:r>
              <a:rPr lang="en-US" sz="1800" dirty="0"/>
              <a:t>RQMT’s</a:t>
            </a:r>
          </a:p>
        </p:txBody>
      </p:sp>
      <p:cxnSp>
        <p:nvCxnSpPr>
          <p:cNvPr id="47" name="Straight Arrow Connector 46">
            <a:extLst>
              <a:ext uri="{FF2B5EF4-FFF2-40B4-BE49-F238E27FC236}">
                <a16:creationId xmlns:a16="http://schemas.microsoft.com/office/drawing/2014/main" id="{2F79AE7C-15AA-AD41-B69E-3D54D258CAE4}"/>
              </a:ext>
            </a:extLst>
          </p:cNvPr>
          <p:cNvCxnSpPr>
            <a:cxnSpLocks/>
            <a:endCxn id="46" idx="1"/>
          </p:cNvCxnSpPr>
          <p:nvPr/>
        </p:nvCxnSpPr>
        <p:spPr>
          <a:xfrm>
            <a:off x="3720167" y="1512994"/>
            <a:ext cx="421917"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cxnSp>
        <p:nvCxnSpPr>
          <p:cNvPr id="48" name="Straight Arrow Connector 47">
            <a:extLst>
              <a:ext uri="{FF2B5EF4-FFF2-40B4-BE49-F238E27FC236}">
                <a16:creationId xmlns:a16="http://schemas.microsoft.com/office/drawing/2014/main" id="{0F149C49-38E8-6842-8842-305E014ADEAC}"/>
              </a:ext>
            </a:extLst>
          </p:cNvPr>
          <p:cNvCxnSpPr>
            <a:cxnSpLocks/>
            <a:stCxn id="42" idx="3"/>
          </p:cNvCxnSpPr>
          <p:nvPr/>
        </p:nvCxnSpPr>
        <p:spPr>
          <a:xfrm>
            <a:off x="9680618" y="1509234"/>
            <a:ext cx="421917"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50" name="Rectangle 49">
            <a:extLst>
              <a:ext uri="{FF2B5EF4-FFF2-40B4-BE49-F238E27FC236}">
                <a16:creationId xmlns:a16="http://schemas.microsoft.com/office/drawing/2014/main" id="{0474FE8A-DC9B-4748-AE71-690A6525760D}"/>
              </a:ext>
            </a:extLst>
          </p:cNvPr>
          <p:cNvSpPr/>
          <p:nvPr/>
        </p:nvSpPr>
        <p:spPr>
          <a:xfrm>
            <a:off x="2173562" y="3055511"/>
            <a:ext cx="1206121"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Gather </a:t>
            </a:r>
          </a:p>
          <a:p>
            <a:pPr algn="ctr"/>
            <a:r>
              <a:rPr lang="en-US" sz="1800" dirty="0"/>
              <a:t>RQMT’s</a:t>
            </a:r>
          </a:p>
        </p:txBody>
      </p:sp>
      <p:sp>
        <p:nvSpPr>
          <p:cNvPr id="28" name="TextBox 27">
            <a:extLst>
              <a:ext uri="{FF2B5EF4-FFF2-40B4-BE49-F238E27FC236}">
                <a16:creationId xmlns:a16="http://schemas.microsoft.com/office/drawing/2014/main" id="{56FC754D-7C29-4545-B85C-52DA507AA17E}"/>
              </a:ext>
            </a:extLst>
          </p:cNvPr>
          <p:cNvSpPr txBox="1"/>
          <p:nvPr/>
        </p:nvSpPr>
        <p:spPr>
          <a:xfrm>
            <a:off x="1745695" y="1009251"/>
            <a:ext cx="1552555" cy="923330"/>
          </a:xfrm>
          <a:prstGeom prst="rect">
            <a:avLst/>
          </a:prstGeom>
          <a:noFill/>
        </p:spPr>
        <p:txBody>
          <a:bodyPr wrap="square" rtlCol="0">
            <a:spAutoFit/>
          </a:bodyPr>
          <a:lstStyle/>
          <a:p>
            <a:r>
              <a:rPr lang="en-US" sz="1800" dirty="0"/>
              <a:t>The Systems Approach to Design</a:t>
            </a:r>
          </a:p>
        </p:txBody>
      </p:sp>
      <p:sp>
        <p:nvSpPr>
          <p:cNvPr id="7" name="TextBox 6">
            <a:extLst>
              <a:ext uri="{FF2B5EF4-FFF2-40B4-BE49-F238E27FC236}">
                <a16:creationId xmlns:a16="http://schemas.microsoft.com/office/drawing/2014/main" id="{34D204C5-1412-5046-AD0C-8A12EB396598}"/>
              </a:ext>
            </a:extLst>
          </p:cNvPr>
          <p:cNvSpPr txBox="1"/>
          <p:nvPr/>
        </p:nvSpPr>
        <p:spPr>
          <a:xfrm>
            <a:off x="2498559" y="5960379"/>
            <a:ext cx="6879618" cy="369332"/>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1800" dirty="0"/>
              <a:t>The starting point, however, is to gather requirements</a:t>
            </a:r>
          </a:p>
        </p:txBody>
      </p:sp>
      <p:sp>
        <p:nvSpPr>
          <p:cNvPr id="29" name="Rectangle 28">
            <a:extLst>
              <a:ext uri="{FF2B5EF4-FFF2-40B4-BE49-F238E27FC236}">
                <a16:creationId xmlns:a16="http://schemas.microsoft.com/office/drawing/2014/main" id="{27C6974E-CE61-0642-AC49-38C687DDD2F8}"/>
              </a:ext>
            </a:extLst>
          </p:cNvPr>
          <p:cNvSpPr/>
          <p:nvPr/>
        </p:nvSpPr>
        <p:spPr>
          <a:xfrm>
            <a:off x="8622493" y="3112314"/>
            <a:ext cx="1058124"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800" dirty="0"/>
              <a:t>Confirm</a:t>
            </a:r>
          </a:p>
        </p:txBody>
      </p:sp>
    </p:spTree>
    <p:extLst>
      <p:ext uri="{BB962C8B-B14F-4D97-AF65-F5344CB8AC3E}">
        <p14:creationId xmlns:p14="http://schemas.microsoft.com/office/powerpoint/2010/main" val="3883471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71EF4F-7DB4-E74F-86C1-B5191897AE27}"/>
              </a:ext>
            </a:extLst>
          </p:cNvPr>
          <p:cNvSpPr>
            <a:spLocks noGrp="1"/>
          </p:cNvSpPr>
          <p:nvPr>
            <p:ph type="title"/>
          </p:nvPr>
        </p:nvSpPr>
        <p:spPr>
          <a:xfrm>
            <a:off x="133155" y="0"/>
            <a:ext cx="9404723" cy="1400530"/>
          </a:xfrm>
        </p:spPr>
        <p:txBody>
          <a:bodyPr>
            <a:normAutofit/>
          </a:bodyPr>
          <a:lstStyle/>
          <a:p>
            <a:pPr>
              <a:lnSpc>
                <a:spcPct val="90000"/>
              </a:lnSpc>
            </a:pPr>
            <a:r>
              <a:rPr lang="en-US" sz="3400" dirty="0"/>
              <a:t>Gathering Requirements</a:t>
            </a:r>
          </a:p>
        </p:txBody>
      </p:sp>
      <p:sp>
        <p:nvSpPr>
          <p:cNvPr id="5" name="Subtitle 4">
            <a:extLst>
              <a:ext uri="{FF2B5EF4-FFF2-40B4-BE49-F238E27FC236}">
                <a16:creationId xmlns:a16="http://schemas.microsoft.com/office/drawing/2014/main" id="{33BDF9F2-5558-4E1A-A27F-17C47F184569}"/>
              </a:ext>
            </a:extLst>
          </p:cNvPr>
          <p:cNvSpPr>
            <a:spLocks noGrp="1"/>
          </p:cNvSpPr>
          <p:nvPr>
            <p:ph idx="1"/>
          </p:nvPr>
        </p:nvSpPr>
        <p:spPr>
          <a:xfrm>
            <a:off x="436756" y="3411699"/>
            <a:ext cx="11855605" cy="4195481"/>
          </a:xfrm>
        </p:spPr>
        <p:txBody>
          <a:bodyPr>
            <a:normAutofit/>
          </a:bodyPr>
          <a:lstStyle/>
          <a:p>
            <a:pPr marL="0" indent="0">
              <a:lnSpc>
                <a:spcPct val="90000"/>
              </a:lnSpc>
              <a:spcBef>
                <a:spcPct val="20000"/>
              </a:spcBef>
              <a:buClr>
                <a:srgbClr val="333399"/>
              </a:buClr>
              <a:buSzPct val="145000"/>
              <a:buNone/>
              <a:defRPr/>
            </a:pPr>
            <a:r>
              <a:rPr lang="en-GB" sz="2400" kern="0" dirty="0">
                <a:latin typeface="+mn-lt"/>
                <a:ea typeface="+mn-ea"/>
                <a:cs typeface="+mn-cs"/>
              </a:rPr>
              <a:t>This Session:</a:t>
            </a:r>
          </a:p>
          <a:p>
            <a:pPr marL="457200" lvl="1" indent="0">
              <a:lnSpc>
                <a:spcPct val="90000"/>
              </a:lnSpc>
              <a:buNone/>
              <a:defRPr/>
            </a:pPr>
            <a:r>
              <a:rPr lang="en-GB" sz="2000" dirty="0">
                <a:latin typeface="+mn-lt"/>
                <a:ea typeface="+mn-ea"/>
                <a:cs typeface="+mn-cs"/>
              </a:rPr>
              <a:t>Explains the need for a Systems Approach to Gathering Requirements</a:t>
            </a:r>
          </a:p>
          <a:p>
            <a:pPr marL="457200" lvl="1" indent="0">
              <a:lnSpc>
                <a:spcPct val="90000"/>
              </a:lnSpc>
              <a:buNone/>
              <a:defRPr/>
            </a:pPr>
            <a:r>
              <a:rPr lang="en-GB" sz="2000" dirty="0">
                <a:latin typeface="+mn-lt"/>
                <a:ea typeface="+mn-ea"/>
                <a:cs typeface="+mn-cs"/>
              </a:rPr>
              <a:t>Presents a process for Gathering Requirements</a:t>
            </a:r>
          </a:p>
          <a:p>
            <a:pPr marL="457200" lvl="1" indent="0">
              <a:lnSpc>
                <a:spcPct val="90000"/>
              </a:lnSpc>
              <a:buNone/>
              <a:defRPr/>
            </a:pPr>
            <a:r>
              <a:rPr lang="en-GB" sz="2000" dirty="0">
                <a:latin typeface="+mn-lt"/>
                <a:ea typeface="+mn-ea"/>
                <a:cs typeface="+mn-cs"/>
              </a:rPr>
              <a:t>Describes and provides an opportunity to practise tools for Gathering Requirements for </a:t>
            </a:r>
            <a:r>
              <a:rPr lang="en-GB" sz="2000" dirty="0"/>
              <a:t>the case study </a:t>
            </a:r>
            <a:r>
              <a:rPr lang="en-GB" sz="2000" dirty="0">
                <a:latin typeface="+mn-lt"/>
                <a:ea typeface="+mn-ea"/>
                <a:cs typeface="+mn-cs"/>
              </a:rPr>
              <a:t>system (Our Lawnmower)</a:t>
            </a:r>
          </a:p>
          <a:p>
            <a:pPr marL="914400" lvl="2" indent="0">
              <a:lnSpc>
                <a:spcPct val="90000"/>
              </a:lnSpc>
              <a:buNone/>
              <a:defRPr/>
            </a:pPr>
            <a:r>
              <a:rPr lang="en-GB" sz="2000" dirty="0">
                <a:latin typeface="+mn-lt"/>
                <a:ea typeface="+mn-ea"/>
                <a:cs typeface="+mn-cs"/>
              </a:rPr>
              <a:t>Stakeholder Influence Map</a:t>
            </a:r>
          </a:p>
          <a:p>
            <a:pPr marL="914400" lvl="2" indent="0">
              <a:lnSpc>
                <a:spcPct val="90000"/>
              </a:lnSpc>
              <a:buNone/>
              <a:defRPr/>
            </a:pPr>
            <a:r>
              <a:rPr lang="en-GB" sz="2000" dirty="0">
                <a:latin typeface="+mn-lt"/>
                <a:ea typeface="+mn-ea"/>
                <a:cs typeface="+mn-cs"/>
              </a:rPr>
              <a:t>Affinity Diagram</a:t>
            </a:r>
          </a:p>
          <a:p>
            <a:pPr marL="914400" lvl="2" indent="0">
              <a:lnSpc>
                <a:spcPct val="90000"/>
              </a:lnSpc>
              <a:buNone/>
              <a:defRPr/>
            </a:pPr>
            <a:r>
              <a:rPr lang="en-GB" sz="2000" dirty="0">
                <a:latin typeface="+mn-lt"/>
                <a:ea typeface="+mn-ea"/>
                <a:cs typeface="+mn-cs"/>
              </a:rPr>
              <a:t>Requirements Tree</a:t>
            </a:r>
            <a:endParaRPr lang="en-GB" sz="300" dirty="0">
              <a:latin typeface="+mn-lt"/>
              <a:ea typeface="+mn-ea"/>
              <a:cs typeface="+mn-cs"/>
            </a:endParaRPr>
          </a:p>
        </p:txBody>
      </p:sp>
      <p:pic>
        <p:nvPicPr>
          <p:cNvPr id="8" name="Picture 7" descr="The Official Dilbert Website featuring Scott Adams Dilbert strips, animations and more">
            <a:extLst>
              <a:ext uri="{FF2B5EF4-FFF2-40B4-BE49-F238E27FC236}">
                <a16:creationId xmlns:a16="http://schemas.microsoft.com/office/drawing/2014/main" id="{4B30670D-DBB1-1644-AA39-1E64BFB26500}"/>
              </a:ext>
            </a:extLst>
          </p:cNvPr>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230750" y="600998"/>
            <a:ext cx="9125124" cy="2694763"/>
          </a:xfrm>
          <a:prstGeom prst="rect">
            <a:avLst/>
          </a:prstGeom>
          <a:noFill/>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792004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 name="Picture 17">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8" name="Rectangle 2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2" name="Freeform: Shape 3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Title 10">
            <a:extLst>
              <a:ext uri="{FF2B5EF4-FFF2-40B4-BE49-F238E27FC236}">
                <a16:creationId xmlns:a16="http://schemas.microsoft.com/office/drawing/2014/main" id="{32F06C05-F813-4240-A794-9FCCAA06348C}"/>
              </a:ext>
            </a:extLst>
          </p:cNvPr>
          <p:cNvSpPr>
            <a:spLocks noGrp="1"/>
          </p:cNvSpPr>
          <p:nvPr>
            <p:ph type="title"/>
          </p:nvPr>
        </p:nvSpPr>
        <p:spPr>
          <a:xfrm>
            <a:off x="142767" y="151769"/>
            <a:ext cx="3522879" cy="4470821"/>
          </a:xfrm>
        </p:spPr>
        <p:txBody>
          <a:bodyPr vert="horz" lIns="91440" tIns="45720" rIns="91440" bIns="45720" rtlCol="0" anchor="t">
            <a:normAutofit/>
          </a:bodyPr>
          <a:lstStyle/>
          <a:p>
            <a:pPr algn="r"/>
            <a:r>
              <a:rPr lang="en-US" sz="3600" b="0" i="0" kern="1200" dirty="0">
                <a:solidFill>
                  <a:schemeClr val="bg2"/>
                </a:solidFill>
                <a:latin typeface="+mj-lt"/>
                <a:ea typeface="+mj-ea"/>
                <a:cs typeface="+mj-cs"/>
              </a:rPr>
              <a:t>Your processes will tell you to do it!</a:t>
            </a:r>
            <a:br>
              <a:rPr lang="en-US" sz="3600" b="0" i="0" kern="1200" dirty="0">
                <a:solidFill>
                  <a:schemeClr val="bg2"/>
                </a:solidFill>
                <a:latin typeface="+mj-lt"/>
                <a:ea typeface="+mj-ea"/>
                <a:cs typeface="+mj-cs"/>
              </a:rPr>
            </a:br>
            <a:r>
              <a:rPr lang="en-US" sz="3600" b="0" i="0" kern="1200" dirty="0">
                <a:solidFill>
                  <a:schemeClr val="bg2"/>
                </a:solidFill>
                <a:latin typeface="+mj-lt"/>
                <a:ea typeface="+mj-ea"/>
                <a:cs typeface="+mj-cs"/>
              </a:rPr>
              <a:t>……For example!</a:t>
            </a:r>
          </a:p>
        </p:txBody>
      </p:sp>
      <p:sp>
        <p:nvSpPr>
          <p:cNvPr id="9" name="Text Box 3">
            <a:extLst>
              <a:ext uri="{FF2B5EF4-FFF2-40B4-BE49-F238E27FC236}">
                <a16:creationId xmlns:a16="http://schemas.microsoft.com/office/drawing/2014/main" id="{3DD80CDF-0D1C-4747-B57B-E74138F5A91C}"/>
              </a:ext>
            </a:extLst>
          </p:cNvPr>
          <p:cNvSpPr txBox="1">
            <a:spLocks noChangeArrowheads="1"/>
          </p:cNvSpPr>
          <p:nvPr/>
        </p:nvSpPr>
        <p:spPr bwMode="auto">
          <a:xfrm>
            <a:off x="5140512" y="1159665"/>
            <a:ext cx="6269434" cy="4470821"/>
          </a:xfrm>
          <a:prstGeom prst="rect">
            <a:avLst/>
          </a:prstGeom>
        </p:spPr>
        <p:txBody>
          <a:bodyPr vert="horz" lIns="91440" tIns="45720" rIns="91440" bIns="45720" rtlCol="0">
            <a:normAutofit lnSpcReduction="10000"/>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lnSpc>
                <a:spcPct val="90000"/>
              </a:lnSpc>
              <a:spcBef>
                <a:spcPts val="1000"/>
              </a:spcBef>
              <a:buClr>
                <a:schemeClr val="bg2">
                  <a:lumMod val="40000"/>
                  <a:lumOff val="60000"/>
                </a:schemeClr>
              </a:buClr>
              <a:buSzPct val="80000"/>
              <a:buFont typeface="Wingdings 3" charset="2"/>
              <a:buChar char=""/>
            </a:pPr>
            <a:r>
              <a:rPr lang="en-US" sz="1800" dirty="0">
                <a:latin typeface="+mj-lt"/>
                <a:ea typeface="+mj-ea"/>
                <a:cs typeface="+mj-cs"/>
              </a:rPr>
              <a:t>Objectives</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A. To capture all of the stakeholders</a:t>
            </a:r>
            <a:r>
              <a:rPr lang="en-US" altLang="ja-JP" sz="1800" dirty="0">
                <a:latin typeface="+mj-lt"/>
                <a:ea typeface="+mj-ea"/>
                <a:cs typeface="+mj-cs"/>
              </a:rPr>
              <a:t>’ requirements for the product.</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B. To establish a requirements baseline for the product which, following contract placement, will be formally linked to a commercial / pricing baseline.</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C. To obtain agreement from all interested parties as to the contents of the requirements baseline.</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D. To manage the requirements throughout the product lifecycle.</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E. To establish the qualification and acceptance criteria.</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F. To obtain agreement from all interested parties as to the qualification and acceptance criteria.</a:t>
            </a:r>
          </a:p>
          <a:p>
            <a:pPr marL="176213" indent="-176213" eaLnBrk="1" hangingPunct="1">
              <a:lnSpc>
                <a:spcPct val="90000"/>
              </a:lnSpc>
              <a:spcBef>
                <a:spcPts val="1000"/>
              </a:spcBef>
              <a:buClr>
                <a:schemeClr val="bg2">
                  <a:lumMod val="40000"/>
                  <a:lumOff val="60000"/>
                </a:schemeClr>
              </a:buClr>
              <a:buSzPct val="80000"/>
              <a:buFont typeface="Wingdings 3" charset="2"/>
              <a:buChar char=""/>
              <a:tabLst>
                <a:tab pos="176213" algn="l"/>
              </a:tabLst>
            </a:pPr>
            <a:r>
              <a:rPr lang="en-US" sz="1800" dirty="0">
                <a:latin typeface="+mj-lt"/>
                <a:ea typeface="+mj-ea"/>
                <a:cs typeface="+mj-cs"/>
              </a:rPr>
              <a:t>G. To identify the Key Requirements for the product.</a:t>
            </a:r>
            <a:endParaRPr lang="en-US" sz="1500" dirty="0">
              <a:latin typeface="+mj-lt"/>
              <a:ea typeface="+mj-ea"/>
              <a:cs typeface="+mj-cs"/>
            </a:endParaRPr>
          </a:p>
        </p:txBody>
      </p:sp>
      <p:sp>
        <p:nvSpPr>
          <p:cNvPr id="10" name="TextBox 9">
            <a:extLst>
              <a:ext uri="{FF2B5EF4-FFF2-40B4-BE49-F238E27FC236}">
                <a16:creationId xmlns:a16="http://schemas.microsoft.com/office/drawing/2014/main" id="{9C0A73D8-9E92-6A43-8EA2-D4BCACEE1CA5}"/>
              </a:ext>
            </a:extLst>
          </p:cNvPr>
          <p:cNvSpPr txBox="1"/>
          <p:nvPr/>
        </p:nvSpPr>
        <p:spPr>
          <a:xfrm>
            <a:off x="10607140" y="6215390"/>
            <a:ext cx="1642544" cy="523220"/>
          </a:xfrm>
          <a:prstGeom prst="rect">
            <a:avLst/>
          </a:prstGeom>
          <a:noFill/>
        </p:spPr>
        <p:txBody>
          <a:bodyPr wrap="square" rtlCol="0">
            <a:spAutoFit/>
          </a:bodyPr>
          <a:lstStyle/>
          <a:p>
            <a:pPr>
              <a:spcAft>
                <a:spcPts val="600"/>
              </a:spcAft>
            </a:pPr>
            <a:r>
              <a:rPr lang="en-US" sz="1400" dirty="0">
                <a:latin typeface="Al Nile" pitchFamily="2" charset="-78"/>
                <a:cs typeface="Al Nile" pitchFamily="2" charset="-78"/>
              </a:rPr>
              <a:t>Extracted from LM0502-01</a:t>
            </a:r>
          </a:p>
        </p:txBody>
      </p:sp>
      <p:sp>
        <p:nvSpPr>
          <p:cNvPr id="6" name="Title 10">
            <a:extLst>
              <a:ext uri="{FF2B5EF4-FFF2-40B4-BE49-F238E27FC236}">
                <a16:creationId xmlns:a16="http://schemas.microsoft.com/office/drawing/2014/main" id="{2DEF893C-04D2-2046-B1DA-CD46575751C9}"/>
              </a:ext>
            </a:extLst>
          </p:cNvPr>
          <p:cNvSpPr txBox="1">
            <a:spLocks/>
          </p:cNvSpPr>
          <p:nvPr/>
        </p:nvSpPr>
        <p:spPr bwMode="gray">
          <a:xfrm>
            <a:off x="5998440" y="5426827"/>
            <a:ext cx="5968885" cy="1041400"/>
          </a:xfrm>
          <a:prstGeom prst="rect">
            <a:avLst/>
          </a:prstGeom>
          <a:noFill/>
          <a:ln w="9525">
            <a:noFill/>
            <a:miter lim="800000"/>
            <a:headEnd/>
            <a:tailEnd/>
          </a:ln>
          <a:effectLst/>
        </p:spPr>
        <p:txBody>
          <a:bodyPr/>
          <a:lst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a:lstStyle>
          <a:p>
            <a:pPr>
              <a:spcAft>
                <a:spcPts val="600"/>
              </a:spcAft>
            </a:pPr>
            <a:br>
              <a:rPr lang="en-US" sz="2400" dirty="0"/>
            </a:br>
            <a:r>
              <a:rPr lang="en-US" sz="2400" dirty="0"/>
              <a:t>………..</a:t>
            </a:r>
            <a:r>
              <a:rPr lang="en-US" dirty="0">
                <a:solidFill>
                  <a:schemeClr val="accent3">
                    <a:lumMod val="60000"/>
                    <a:lumOff val="40000"/>
                  </a:schemeClr>
                </a:solidFill>
              </a:rPr>
              <a:t>But don’t tell you how to do it!</a:t>
            </a:r>
            <a:br>
              <a:rPr lang="en-US" sz="2400" dirty="0"/>
            </a:br>
            <a:endParaRPr lang="en-US" sz="2400" dirty="0">
              <a:solidFill>
                <a:schemeClr val="accent3">
                  <a:lumMod val="60000"/>
                  <a:lumOff val="40000"/>
                </a:schemeClr>
              </a:solidFill>
            </a:endParaRPr>
          </a:p>
        </p:txBody>
      </p:sp>
      <p:grpSp>
        <p:nvGrpSpPr>
          <p:cNvPr id="4" name="Group 3">
            <a:extLst>
              <a:ext uri="{FF2B5EF4-FFF2-40B4-BE49-F238E27FC236}">
                <a16:creationId xmlns:a16="http://schemas.microsoft.com/office/drawing/2014/main" id="{1F03F561-67D3-49F2-815C-8D0A2A53D2F7}"/>
              </a:ext>
            </a:extLst>
          </p:cNvPr>
          <p:cNvGrpSpPr/>
          <p:nvPr/>
        </p:nvGrpSpPr>
        <p:grpSpPr>
          <a:xfrm>
            <a:off x="142766" y="3225795"/>
            <a:ext cx="4579259" cy="3548127"/>
            <a:chOff x="142766" y="3225795"/>
            <a:chExt cx="4579259" cy="3548127"/>
          </a:xfrm>
        </p:grpSpPr>
        <p:pic>
          <p:nvPicPr>
            <p:cNvPr id="3074" name="Picture 2" descr="Household name: John was best known for his role as Sergeant Wilson in Dad's Army">
              <a:extLst>
                <a:ext uri="{FF2B5EF4-FFF2-40B4-BE49-F238E27FC236}">
                  <a16:creationId xmlns:a16="http://schemas.microsoft.com/office/drawing/2014/main" id="{80A07C3B-AC2F-4312-9BD8-448D787FD2F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2766" y="3433722"/>
              <a:ext cx="2358384" cy="3340200"/>
            </a:xfrm>
            <a:prstGeom prst="rect">
              <a:avLst/>
            </a:prstGeom>
            <a:noFill/>
            <a:extLst>
              <a:ext uri="{909E8E84-426E-40DD-AFC4-6F175D3DCCD1}">
                <a14:hiddenFill xmlns:a14="http://schemas.microsoft.com/office/drawing/2010/main">
                  <a:solidFill>
                    <a:srgbClr val="FFFFFF"/>
                  </a:solidFill>
                </a14:hiddenFill>
              </a:ext>
            </a:extLst>
          </p:spPr>
        </p:pic>
        <p:sp>
          <p:nvSpPr>
            <p:cNvPr id="3" name="Speech Bubble: Rectangle with Corners Rounded 2">
              <a:extLst>
                <a:ext uri="{FF2B5EF4-FFF2-40B4-BE49-F238E27FC236}">
                  <a16:creationId xmlns:a16="http://schemas.microsoft.com/office/drawing/2014/main" id="{5EC7A909-19FF-451A-92A6-C26437FBB389}"/>
                </a:ext>
              </a:extLst>
            </p:cNvPr>
            <p:cNvSpPr/>
            <p:nvPr/>
          </p:nvSpPr>
          <p:spPr>
            <a:xfrm>
              <a:off x="2363642" y="3225795"/>
              <a:ext cx="2358383" cy="1825707"/>
            </a:xfrm>
            <a:prstGeom prst="wedgeRoundRectCallout">
              <a:avLst>
                <a:gd name="adj1" fmla="val -76827"/>
                <a:gd name="adj2" fmla="val 29778"/>
                <a:gd name="adj3" fmla="val 16667"/>
              </a:avLst>
            </a:prstGeom>
            <a:solidFill>
              <a:schemeClr val="tx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accent1"/>
                  </a:solidFill>
                  <a:effectLst>
                    <a:outerShdw blurRad="38100" dist="25400" dir="5400000" algn="ctr" rotWithShape="0">
                      <a:srgbClr val="6E747A">
                        <a:alpha val="43000"/>
                      </a:srgbClr>
                    </a:outerShdw>
                  </a:effectLst>
                </a:rPr>
                <a:t>Would you mind, awfully, just gathering some requirements?</a:t>
              </a:r>
            </a:p>
          </p:txBody>
        </p:sp>
      </p:grpSp>
    </p:spTree>
    <p:extLst>
      <p:ext uri="{BB962C8B-B14F-4D97-AF65-F5344CB8AC3E}">
        <p14:creationId xmlns:p14="http://schemas.microsoft.com/office/powerpoint/2010/main" val="11519830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03F323E-8C90-4AC7-8D4C-8ACC1A2625BB}"/>
              </a:ext>
            </a:extLst>
          </p:cNvPr>
          <p:cNvSpPr>
            <a:spLocks noGrp="1"/>
          </p:cNvSpPr>
          <p:nvPr>
            <p:ph type="title"/>
          </p:nvPr>
        </p:nvSpPr>
        <p:spPr/>
        <p:txBody>
          <a:bodyPr/>
          <a:lstStyle/>
          <a:p>
            <a:r>
              <a:rPr lang="en-GB" dirty="0"/>
              <a:t>Stakeholders and Boundaries</a:t>
            </a:r>
          </a:p>
        </p:txBody>
      </p:sp>
      <p:sp>
        <p:nvSpPr>
          <p:cNvPr id="6" name="Content Placeholder 5">
            <a:extLst>
              <a:ext uri="{FF2B5EF4-FFF2-40B4-BE49-F238E27FC236}">
                <a16:creationId xmlns:a16="http://schemas.microsoft.com/office/drawing/2014/main" id="{B9EDCA50-9A3B-4B36-86FA-C3C06195BF05}"/>
              </a:ext>
            </a:extLst>
          </p:cNvPr>
          <p:cNvSpPr>
            <a:spLocks noGrp="1"/>
          </p:cNvSpPr>
          <p:nvPr>
            <p:ph idx="1"/>
          </p:nvPr>
        </p:nvSpPr>
        <p:spPr/>
        <p:txBody>
          <a:bodyPr/>
          <a:lstStyle/>
          <a:p>
            <a:r>
              <a:rPr lang="en-GB" dirty="0"/>
              <a:t>Where do the stake holders “Live”?</a:t>
            </a:r>
          </a:p>
          <a:p>
            <a:endParaRPr lang="en-GB" dirty="0"/>
          </a:p>
          <a:p>
            <a:r>
              <a:rPr lang="en-GB" dirty="0"/>
              <a:t>What is their relevance to the project?</a:t>
            </a:r>
          </a:p>
          <a:p>
            <a:endParaRPr lang="en-GB" dirty="0"/>
          </a:p>
          <a:p>
            <a:r>
              <a:rPr lang="en-GB" dirty="0"/>
              <a:t>What is their influence?</a:t>
            </a:r>
          </a:p>
        </p:txBody>
      </p:sp>
    </p:spTree>
    <p:extLst>
      <p:ext uri="{BB962C8B-B14F-4D97-AF65-F5344CB8AC3E}">
        <p14:creationId xmlns:p14="http://schemas.microsoft.com/office/powerpoint/2010/main" val="556174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F1F261A-2579-D37D-9308-6CE060589497}"/>
              </a:ext>
            </a:extLst>
          </p:cNvPr>
          <p:cNvSpPr/>
          <p:nvPr/>
        </p:nvSpPr>
        <p:spPr>
          <a:xfrm>
            <a:off x="1165860" y="3051810"/>
            <a:ext cx="9875520" cy="202311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73005" y="74235"/>
            <a:ext cx="10058400" cy="726949"/>
          </a:xfrm>
        </p:spPr>
        <p:txBody>
          <a:bodyPr/>
          <a:lstStyle/>
          <a:p>
            <a:r>
              <a:rPr lang="en-GB" dirty="0"/>
              <a:t>Using Boundaries</a:t>
            </a:r>
          </a:p>
        </p:txBody>
      </p:sp>
      <p:sp>
        <p:nvSpPr>
          <p:cNvPr id="3" name="Content Placeholder 2"/>
          <p:cNvSpPr>
            <a:spLocks noGrp="1"/>
          </p:cNvSpPr>
          <p:nvPr>
            <p:ph idx="1"/>
          </p:nvPr>
        </p:nvSpPr>
        <p:spPr>
          <a:xfrm>
            <a:off x="480060" y="889443"/>
            <a:ext cx="10961369" cy="3668697"/>
          </a:xfrm>
        </p:spPr>
        <p:txBody>
          <a:bodyPr/>
          <a:lstStyle/>
          <a:p>
            <a:r>
              <a:rPr lang="en-GB" dirty="0"/>
              <a:t>The “right” boundary for thinking about a situation rarely coincides with existing political or physical definitions </a:t>
            </a:r>
          </a:p>
          <a:p>
            <a:r>
              <a:rPr lang="en-GB" dirty="0"/>
              <a:t>We invent boundaries in order to simplify and clarify a complex situation – to help decide “what’s in” and “what’s out”</a:t>
            </a:r>
          </a:p>
          <a:p>
            <a:r>
              <a:rPr lang="en-GB" dirty="0"/>
              <a:t>Where we draw the boundary impacts both PURPOSE and CONTEXT</a:t>
            </a:r>
          </a:p>
          <a:p>
            <a:endParaRPr lang="en-GB" dirty="0"/>
          </a:p>
          <a:p>
            <a:endParaRPr lang="en-GB" dirty="0"/>
          </a:p>
          <a:p>
            <a:endParaRPr lang="en-GB" dirty="0"/>
          </a:p>
          <a:p>
            <a:endParaRPr lang="en-GB" dirty="0"/>
          </a:p>
          <a:p>
            <a:endParaRPr lang="en-GB" dirty="0"/>
          </a:p>
          <a:p>
            <a:endParaRPr lang="en-GB" dirty="0"/>
          </a:p>
        </p:txBody>
      </p:sp>
      <p:sp>
        <p:nvSpPr>
          <p:cNvPr id="6" name="TextBox 5"/>
          <p:cNvSpPr txBox="1"/>
          <p:nvPr/>
        </p:nvSpPr>
        <p:spPr>
          <a:xfrm>
            <a:off x="582930" y="5223774"/>
            <a:ext cx="5052060" cy="148956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noAutofit/>
          </a:bodyPr>
          <a:lstStyle/>
          <a:p>
            <a:pPr algn="ctr"/>
            <a:r>
              <a:rPr lang="en-GB" dirty="0"/>
              <a:t>We should always consider the boundary for each situation whether new or old and be prepared to change the boundary as our understanding grows. </a:t>
            </a:r>
          </a:p>
        </p:txBody>
      </p:sp>
      <p:sp>
        <p:nvSpPr>
          <p:cNvPr id="8" name="TextBox 7"/>
          <p:cNvSpPr txBox="1"/>
          <p:nvPr/>
        </p:nvSpPr>
        <p:spPr>
          <a:xfrm>
            <a:off x="6854158" y="5190143"/>
            <a:ext cx="5029232" cy="148956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nchor="ctr">
            <a:noAutofit/>
          </a:bodyPr>
          <a:lstStyle/>
          <a:p>
            <a:pPr algn="ctr"/>
            <a:r>
              <a:rPr lang="en-US" sz="2000" dirty="0">
                <a:solidFill>
                  <a:schemeClr val="tx1"/>
                </a:solidFill>
              </a:rPr>
              <a:t>Note that where we draw the boundary has a profound impact on our choice of solution – changing the boundary can help us innovate. </a:t>
            </a:r>
          </a:p>
        </p:txBody>
      </p:sp>
      <p:pic>
        <p:nvPicPr>
          <p:cNvPr id="9" name="Picture 8"/>
          <p:cNvPicPr>
            <a:picLocks noChangeAspect="1"/>
          </p:cNvPicPr>
          <p:nvPr/>
        </p:nvPicPr>
        <p:blipFill>
          <a:blip r:embed="rId3"/>
          <a:stretch>
            <a:fillRect/>
          </a:stretch>
        </p:blipFill>
        <p:spPr>
          <a:xfrm>
            <a:off x="1192530" y="3049185"/>
            <a:ext cx="9806940" cy="1950842"/>
          </a:xfrm>
          <a:prstGeom prst="rect">
            <a:avLst/>
          </a:prstGeom>
        </p:spPr>
      </p:pic>
    </p:spTree>
    <p:extLst>
      <p:ext uri="{BB962C8B-B14F-4D97-AF65-F5344CB8AC3E}">
        <p14:creationId xmlns:p14="http://schemas.microsoft.com/office/powerpoint/2010/main" val="31083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91A57C4B-4F80-2642-A8F4-342AC1CD51BC}"/>
              </a:ext>
            </a:extLst>
          </p:cNvPr>
          <p:cNvSpPr/>
          <p:nvPr/>
        </p:nvSpPr>
        <p:spPr>
          <a:xfrm>
            <a:off x="4452947" y="1898129"/>
            <a:ext cx="6691303" cy="4414727"/>
          </a:xfrm>
          <a:prstGeom prst="ellipse">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3665" name="Rectangle 2"/>
          <p:cNvSpPr>
            <a:spLocks noGrp="1" noChangeArrowheads="1"/>
          </p:cNvSpPr>
          <p:nvPr>
            <p:ph type="title"/>
          </p:nvPr>
        </p:nvSpPr>
        <p:spPr>
          <a:xfrm>
            <a:off x="0" y="0"/>
            <a:ext cx="10805316" cy="546100"/>
          </a:xfrm>
        </p:spPr>
        <p:txBody>
          <a:bodyPr>
            <a:noAutofit/>
          </a:bodyPr>
          <a:lstStyle/>
          <a:p>
            <a:r>
              <a:rPr lang="en-GB" sz="3600" dirty="0"/>
              <a:t>Systems are made up of subsystems and Systems are subsystems of bigger Systems</a:t>
            </a:r>
            <a:endParaRPr lang="en-US" sz="3600" dirty="0"/>
          </a:p>
        </p:txBody>
      </p:sp>
      <p:sp>
        <p:nvSpPr>
          <p:cNvPr id="27" name="Rounded Rectangular Callout 26"/>
          <p:cNvSpPr/>
          <p:nvPr/>
        </p:nvSpPr>
        <p:spPr bwMode="auto">
          <a:xfrm>
            <a:off x="822960" y="1347759"/>
            <a:ext cx="3776013" cy="1898676"/>
          </a:xfrm>
          <a:prstGeom prst="wedgeRoundRectCallout">
            <a:avLst>
              <a:gd name="adj1" fmla="val 99512"/>
              <a:gd name="adj2" fmla="val 28611"/>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t>the chosen system of interest we see further smaller systems or subsystems</a:t>
            </a:r>
          </a:p>
        </p:txBody>
      </p:sp>
      <p:sp>
        <p:nvSpPr>
          <p:cNvPr id="29" name="Rounded Rectangular Callout 28"/>
          <p:cNvSpPr>
            <a:spLocks noChangeArrowheads="1"/>
          </p:cNvSpPr>
          <p:nvPr/>
        </p:nvSpPr>
        <p:spPr bwMode="auto">
          <a:xfrm>
            <a:off x="822961" y="4341846"/>
            <a:ext cx="3629986" cy="1971675"/>
          </a:xfrm>
          <a:prstGeom prst="wedgeRoundRectCallout">
            <a:avLst>
              <a:gd name="adj1" fmla="val 69903"/>
              <a:gd name="adj2" fmla="val -47640"/>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bg1"/>
                </a:solidFill>
              </a:rPr>
              <a:t>Whenever we look outside the chosen system of interest we see that it is part of a larger system</a:t>
            </a:r>
          </a:p>
        </p:txBody>
      </p:sp>
      <p:sp>
        <p:nvSpPr>
          <p:cNvPr id="2" name="TextBox 1"/>
          <p:cNvSpPr txBox="1"/>
          <p:nvPr/>
        </p:nvSpPr>
        <p:spPr>
          <a:xfrm>
            <a:off x="5751545" y="1251798"/>
            <a:ext cx="6169945" cy="646331"/>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use this concept to manage complexity through the use of subsystems </a:t>
            </a:r>
          </a:p>
        </p:txBody>
      </p:sp>
      <p:sp>
        <p:nvSpPr>
          <p:cNvPr id="3" name="TextBox 2"/>
          <p:cNvSpPr txBox="1"/>
          <p:nvPr/>
        </p:nvSpPr>
        <p:spPr>
          <a:xfrm>
            <a:off x="3351702" y="6438013"/>
            <a:ext cx="866524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4786119" y="2023286"/>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Content Placeholder 12" descr="A picture containing mammal&#10;&#10;Description automatically generated">
            <a:extLst>
              <a:ext uri="{FF2B5EF4-FFF2-40B4-BE49-F238E27FC236}">
                <a16:creationId xmlns:a16="http://schemas.microsoft.com/office/drawing/2014/main" id="{AC7403B6-E270-420F-9ADD-308FD8E5571C}"/>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6" r="28174"/>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3F415D27-1071-49CA-95F4-6EF6956064D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Ogres have Layers</a:t>
            </a:r>
          </a:p>
        </p:txBody>
      </p:sp>
    </p:spTree>
    <p:extLst>
      <p:ext uri="{BB962C8B-B14F-4D97-AF65-F5344CB8AC3E}">
        <p14:creationId xmlns:p14="http://schemas.microsoft.com/office/powerpoint/2010/main" val="298028721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4" descr="A picture containing arthropod, invertebrate, leather&#10;&#10;Description automatically generated">
            <a:extLst>
              <a:ext uri="{FF2B5EF4-FFF2-40B4-BE49-F238E27FC236}">
                <a16:creationId xmlns:a16="http://schemas.microsoft.com/office/drawing/2014/main" id="{ED29936D-4D62-4387-A1D8-1D50D828ED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7291" y="692563"/>
            <a:ext cx="5429862" cy="3603060"/>
          </a:xfrm>
          <a:prstGeom prst="rect">
            <a:avLst/>
          </a:prstGeom>
        </p:spPr>
      </p:pic>
      <p:sp>
        <p:nvSpPr>
          <p:cNvPr id="2" name="Title 1">
            <a:extLst>
              <a:ext uri="{FF2B5EF4-FFF2-40B4-BE49-F238E27FC236}">
                <a16:creationId xmlns:a16="http://schemas.microsoft.com/office/drawing/2014/main" id="{68F8D771-0BD1-4FBF-B51F-A1BBA0E3165F}"/>
              </a:ext>
            </a:extLst>
          </p:cNvPr>
          <p:cNvSpPr>
            <a:spLocks noGrp="1"/>
          </p:cNvSpPr>
          <p:nvPr>
            <p:ph type="title"/>
          </p:nvPr>
        </p:nvSpPr>
        <p:spPr>
          <a:xfrm>
            <a:off x="116840" y="30749"/>
            <a:ext cx="10515600" cy="1325563"/>
          </a:xfrm>
        </p:spPr>
        <p:txBody>
          <a:bodyPr/>
          <a:lstStyle/>
          <a:p>
            <a:r>
              <a:rPr lang="en-GB" dirty="0"/>
              <a:t>System Boundaries</a:t>
            </a:r>
          </a:p>
        </p:txBody>
      </p:sp>
      <p:pic>
        <p:nvPicPr>
          <p:cNvPr id="5" name="Content Placeholder 4" descr="A picture containing arthropod, invertebrate, leather&#10;&#10;Description automatically generated">
            <a:extLst>
              <a:ext uri="{FF2B5EF4-FFF2-40B4-BE49-F238E27FC236}">
                <a16:creationId xmlns:a16="http://schemas.microsoft.com/office/drawing/2014/main" id="{06ED77E8-8DE3-4F78-8791-A9F87F238DB3}"/>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79141" y="2551351"/>
            <a:ext cx="2984596" cy="1980470"/>
          </a:xfrm>
        </p:spPr>
      </p:pic>
      <p:sp>
        <p:nvSpPr>
          <p:cNvPr id="7" name="TextBox 6">
            <a:extLst>
              <a:ext uri="{FF2B5EF4-FFF2-40B4-BE49-F238E27FC236}">
                <a16:creationId xmlns:a16="http://schemas.microsoft.com/office/drawing/2014/main" id="{3C583DE4-8DE9-423E-B200-2604D9C30D82}"/>
              </a:ext>
            </a:extLst>
          </p:cNvPr>
          <p:cNvSpPr txBox="1"/>
          <p:nvPr/>
        </p:nvSpPr>
        <p:spPr>
          <a:xfrm>
            <a:off x="407670" y="4531821"/>
            <a:ext cx="7539243" cy="1754326"/>
          </a:xfrm>
          <a:prstGeom prst="rect">
            <a:avLst/>
          </a:prstGeom>
          <a:noFill/>
        </p:spPr>
        <p:txBody>
          <a:bodyPr wrap="none" rtlCol="0">
            <a:spAutoFit/>
          </a:bodyPr>
          <a:lstStyle/>
          <a:p>
            <a:r>
              <a:rPr lang="en-GB" dirty="0">
                <a:solidFill>
                  <a:schemeClr val="accent3"/>
                </a:solidFill>
                <a:latin typeface="Comic Sans MS" panose="030F0702030302020204" pitchFamily="66" charset="0"/>
              </a:rPr>
              <a:t>Great fleas have little fleas upon their backs to bite '</a:t>
            </a:r>
            <a:r>
              <a:rPr lang="en-GB" dirty="0" err="1">
                <a:solidFill>
                  <a:schemeClr val="accent3"/>
                </a:solidFill>
                <a:latin typeface="Comic Sans MS" panose="030F0702030302020204" pitchFamily="66" charset="0"/>
              </a:rPr>
              <a:t>em</a:t>
            </a:r>
            <a:r>
              <a:rPr lang="en-GB" dirty="0">
                <a:solidFill>
                  <a:schemeClr val="accent3"/>
                </a:solidFill>
                <a:latin typeface="Comic Sans MS" panose="030F0702030302020204" pitchFamily="66" charset="0"/>
              </a:rPr>
              <a:t>,</a:t>
            </a:r>
            <a:br>
              <a:rPr lang="en-GB" dirty="0">
                <a:solidFill>
                  <a:schemeClr val="accent3"/>
                </a:solidFill>
                <a:latin typeface="Comic Sans MS" panose="030F0702030302020204" pitchFamily="66" charset="0"/>
              </a:rPr>
            </a:br>
            <a:r>
              <a:rPr lang="en-GB" dirty="0">
                <a:solidFill>
                  <a:schemeClr val="accent3"/>
                </a:solidFill>
                <a:latin typeface="Comic Sans MS" panose="030F0702030302020204" pitchFamily="66" charset="0"/>
              </a:rPr>
              <a:t>And little fleas have lesser fleas, and so ad infinitum.</a:t>
            </a:r>
          </a:p>
          <a:p>
            <a:endParaRPr lang="en-GB" dirty="0">
              <a:solidFill>
                <a:schemeClr val="accent3"/>
              </a:solidFill>
              <a:latin typeface="Comic Sans MS" panose="030F0702030302020204" pitchFamily="66" charset="0"/>
            </a:endParaRPr>
          </a:p>
          <a:p>
            <a:br>
              <a:rPr lang="en-GB" dirty="0">
                <a:solidFill>
                  <a:schemeClr val="accent3"/>
                </a:solidFill>
                <a:latin typeface="Comic Sans MS" panose="030F0702030302020204" pitchFamily="66" charset="0"/>
              </a:rPr>
            </a:br>
            <a:r>
              <a:rPr lang="en-GB" dirty="0">
                <a:solidFill>
                  <a:schemeClr val="accent3"/>
                </a:solidFill>
                <a:latin typeface="Comic Sans MS" panose="030F0702030302020204" pitchFamily="66" charset="0"/>
              </a:rPr>
              <a:t>And the great fleas themselves, in turn, have greater fleas to go on;</a:t>
            </a:r>
            <a:br>
              <a:rPr lang="en-GB" dirty="0">
                <a:solidFill>
                  <a:schemeClr val="accent3"/>
                </a:solidFill>
                <a:latin typeface="Comic Sans MS" panose="030F0702030302020204" pitchFamily="66" charset="0"/>
              </a:rPr>
            </a:br>
            <a:r>
              <a:rPr lang="en-GB" dirty="0">
                <a:solidFill>
                  <a:schemeClr val="accent3"/>
                </a:solidFill>
                <a:latin typeface="Comic Sans MS" panose="030F0702030302020204" pitchFamily="66" charset="0"/>
              </a:rPr>
              <a:t>While these again have greater still, and greater still, and so on.</a:t>
            </a:r>
          </a:p>
        </p:txBody>
      </p:sp>
      <p:pic>
        <p:nvPicPr>
          <p:cNvPr id="8" name="Content Placeholder 4" descr="A picture containing arthropod, invertebrate, leather&#10;&#10;Description automatically generated">
            <a:extLst>
              <a:ext uri="{FF2B5EF4-FFF2-40B4-BE49-F238E27FC236}">
                <a16:creationId xmlns:a16="http://schemas.microsoft.com/office/drawing/2014/main" id="{62F9AE46-21A5-40FE-991A-9C23A8DC130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31205" y="3566160"/>
            <a:ext cx="1684932" cy="1118060"/>
          </a:xfrm>
          <a:prstGeom prst="rect">
            <a:avLst/>
          </a:prstGeom>
        </p:spPr>
      </p:pic>
      <p:pic>
        <p:nvPicPr>
          <p:cNvPr id="9" name="Content Placeholder 4" descr="A picture containing arthropod, invertebrate, leather&#10;&#10;Description automatically generated">
            <a:extLst>
              <a:ext uri="{FF2B5EF4-FFF2-40B4-BE49-F238E27FC236}">
                <a16:creationId xmlns:a16="http://schemas.microsoft.com/office/drawing/2014/main" id="{996B70BB-9E9C-412C-8CE6-C447F495318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2980" y="4287635"/>
            <a:ext cx="1195318" cy="793170"/>
          </a:xfrm>
          <a:prstGeom prst="rect">
            <a:avLst/>
          </a:prstGeom>
        </p:spPr>
      </p:pic>
      <p:pic>
        <p:nvPicPr>
          <p:cNvPr id="10" name="Content Placeholder 4" descr="A picture containing arthropod, invertebrate, leather&#10;&#10;Description automatically generated">
            <a:extLst>
              <a:ext uri="{FF2B5EF4-FFF2-40B4-BE49-F238E27FC236}">
                <a16:creationId xmlns:a16="http://schemas.microsoft.com/office/drawing/2014/main" id="{0FB66E0C-E676-47D1-B663-DF05B08EAE3C}"/>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80639" y="4756531"/>
            <a:ext cx="748632" cy="496765"/>
          </a:xfrm>
          <a:prstGeom prst="rect">
            <a:avLst/>
          </a:prstGeom>
        </p:spPr>
      </p:pic>
      <p:pic>
        <p:nvPicPr>
          <p:cNvPr id="11" name="Content Placeholder 4" descr="A picture containing arthropod, invertebrate, leather&#10;&#10;Description automatically generated">
            <a:extLst>
              <a:ext uri="{FF2B5EF4-FFF2-40B4-BE49-F238E27FC236}">
                <a16:creationId xmlns:a16="http://schemas.microsoft.com/office/drawing/2014/main" id="{65ED3BC7-4755-48F3-B468-54DFCAF92E0D}"/>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54955" y="5123557"/>
            <a:ext cx="508218" cy="337235"/>
          </a:xfrm>
          <a:prstGeom prst="rect">
            <a:avLst/>
          </a:prstGeom>
        </p:spPr>
      </p:pic>
    </p:spTree>
    <p:extLst>
      <p:ext uri="{BB962C8B-B14F-4D97-AF65-F5344CB8AC3E}">
        <p14:creationId xmlns:p14="http://schemas.microsoft.com/office/powerpoint/2010/main" val="29151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80">
                                          <p:stCondLst>
                                            <p:cond delay="0"/>
                                          </p:stCondLst>
                                        </p:cTn>
                                        <p:tgtEl>
                                          <p:spTgt spid="8"/>
                                        </p:tgtEl>
                                      </p:cBhvr>
                                    </p:animEffect>
                                    <p:anim calcmode="lin" valueType="num">
                                      <p:cBhvr>
                                        <p:cTn id="3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5" dur="26">
                                          <p:stCondLst>
                                            <p:cond delay="650"/>
                                          </p:stCondLst>
                                        </p:cTn>
                                        <p:tgtEl>
                                          <p:spTgt spid="8"/>
                                        </p:tgtEl>
                                      </p:cBhvr>
                                      <p:to x="100000" y="60000"/>
                                    </p:animScale>
                                    <p:animScale>
                                      <p:cBhvr>
                                        <p:cTn id="36" dur="166" decel="50000">
                                          <p:stCondLst>
                                            <p:cond delay="676"/>
                                          </p:stCondLst>
                                        </p:cTn>
                                        <p:tgtEl>
                                          <p:spTgt spid="8"/>
                                        </p:tgtEl>
                                      </p:cBhvr>
                                      <p:to x="100000" y="100000"/>
                                    </p:animScale>
                                    <p:animScale>
                                      <p:cBhvr>
                                        <p:cTn id="37" dur="26">
                                          <p:stCondLst>
                                            <p:cond delay="1312"/>
                                          </p:stCondLst>
                                        </p:cTn>
                                        <p:tgtEl>
                                          <p:spTgt spid="8"/>
                                        </p:tgtEl>
                                      </p:cBhvr>
                                      <p:to x="100000" y="80000"/>
                                    </p:animScale>
                                    <p:animScale>
                                      <p:cBhvr>
                                        <p:cTn id="38" dur="166" decel="50000">
                                          <p:stCondLst>
                                            <p:cond delay="1338"/>
                                          </p:stCondLst>
                                        </p:cTn>
                                        <p:tgtEl>
                                          <p:spTgt spid="8"/>
                                        </p:tgtEl>
                                      </p:cBhvr>
                                      <p:to x="100000" y="100000"/>
                                    </p:animScale>
                                    <p:animScale>
                                      <p:cBhvr>
                                        <p:cTn id="39" dur="26">
                                          <p:stCondLst>
                                            <p:cond delay="1642"/>
                                          </p:stCondLst>
                                        </p:cTn>
                                        <p:tgtEl>
                                          <p:spTgt spid="8"/>
                                        </p:tgtEl>
                                      </p:cBhvr>
                                      <p:to x="100000" y="90000"/>
                                    </p:animScale>
                                    <p:animScale>
                                      <p:cBhvr>
                                        <p:cTn id="40" dur="166" decel="50000">
                                          <p:stCondLst>
                                            <p:cond delay="1668"/>
                                          </p:stCondLst>
                                        </p:cTn>
                                        <p:tgtEl>
                                          <p:spTgt spid="8"/>
                                        </p:tgtEl>
                                      </p:cBhvr>
                                      <p:to x="100000" y="100000"/>
                                    </p:animScale>
                                    <p:animScale>
                                      <p:cBhvr>
                                        <p:cTn id="41" dur="26">
                                          <p:stCondLst>
                                            <p:cond delay="1808"/>
                                          </p:stCondLst>
                                        </p:cTn>
                                        <p:tgtEl>
                                          <p:spTgt spid="8"/>
                                        </p:tgtEl>
                                      </p:cBhvr>
                                      <p:to x="100000" y="95000"/>
                                    </p:animScale>
                                    <p:animScale>
                                      <p:cBhvr>
                                        <p:cTn id="42" dur="166" decel="50000">
                                          <p:stCondLst>
                                            <p:cond delay="1834"/>
                                          </p:stCondLst>
                                        </p:cTn>
                                        <p:tgtEl>
                                          <p:spTgt spid="8"/>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wipe(down)">
                                      <p:cBhvr>
                                        <p:cTn id="47" dur="580">
                                          <p:stCondLst>
                                            <p:cond delay="0"/>
                                          </p:stCondLst>
                                        </p:cTn>
                                        <p:tgtEl>
                                          <p:spTgt spid="9"/>
                                        </p:tgtEl>
                                      </p:cBhvr>
                                    </p:animEffect>
                                    <p:anim calcmode="lin" valueType="num">
                                      <p:cBhvr>
                                        <p:cTn id="4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53" dur="26">
                                          <p:stCondLst>
                                            <p:cond delay="650"/>
                                          </p:stCondLst>
                                        </p:cTn>
                                        <p:tgtEl>
                                          <p:spTgt spid="9"/>
                                        </p:tgtEl>
                                      </p:cBhvr>
                                      <p:to x="100000" y="60000"/>
                                    </p:animScale>
                                    <p:animScale>
                                      <p:cBhvr>
                                        <p:cTn id="54" dur="166" decel="50000">
                                          <p:stCondLst>
                                            <p:cond delay="676"/>
                                          </p:stCondLst>
                                        </p:cTn>
                                        <p:tgtEl>
                                          <p:spTgt spid="9"/>
                                        </p:tgtEl>
                                      </p:cBhvr>
                                      <p:to x="100000" y="100000"/>
                                    </p:animScale>
                                    <p:animScale>
                                      <p:cBhvr>
                                        <p:cTn id="55" dur="26">
                                          <p:stCondLst>
                                            <p:cond delay="1312"/>
                                          </p:stCondLst>
                                        </p:cTn>
                                        <p:tgtEl>
                                          <p:spTgt spid="9"/>
                                        </p:tgtEl>
                                      </p:cBhvr>
                                      <p:to x="100000" y="80000"/>
                                    </p:animScale>
                                    <p:animScale>
                                      <p:cBhvr>
                                        <p:cTn id="56" dur="166" decel="50000">
                                          <p:stCondLst>
                                            <p:cond delay="1338"/>
                                          </p:stCondLst>
                                        </p:cTn>
                                        <p:tgtEl>
                                          <p:spTgt spid="9"/>
                                        </p:tgtEl>
                                      </p:cBhvr>
                                      <p:to x="100000" y="100000"/>
                                    </p:animScale>
                                    <p:animScale>
                                      <p:cBhvr>
                                        <p:cTn id="57" dur="26">
                                          <p:stCondLst>
                                            <p:cond delay="1642"/>
                                          </p:stCondLst>
                                        </p:cTn>
                                        <p:tgtEl>
                                          <p:spTgt spid="9"/>
                                        </p:tgtEl>
                                      </p:cBhvr>
                                      <p:to x="100000" y="90000"/>
                                    </p:animScale>
                                    <p:animScale>
                                      <p:cBhvr>
                                        <p:cTn id="58" dur="166" decel="50000">
                                          <p:stCondLst>
                                            <p:cond delay="1668"/>
                                          </p:stCondLst>
                                        </p:cTn>
                                        <p:tgtEl>
                                          <p:spTgt spid="9"/>
                                        </p:tgtEl>
                                      </p:cBhvr>
                                      <p:to x="100000" y="100000"/>
                                    </p:animScale>
                                    <p:animScale>
                                      <p:cBhvr>
                                        <p:cTn id="59" dur="26">
                                          <p:stCondLst>
                                            <p:cond delay="1808"/>
                                          </p:stCondLst>
                                        </p:cTn>
                                        <p:tgtEl>
                                          <p:spTgt spid="9"/>
                                        </p:tgtEl>
                                      </p:cBhvr>
                                      <p:to x="100000" y="95000"/>
                                    </p:animScale>
                                    <p:animScale>
                                      <p:cBhvr>
                                        <p:cTn id="60" dur="166" decel="50000">
                                          <p:stCondLst>
                                            <p:cond delay="1834"/>
                                          </p:stCondLst>
                                        </p:cTn>
                                        <p:tgtEl>
                                          <p:spTgt spid="9"/>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wipe(down)">
                                      <p:cBhvr>
                                        <p:cTn id="65" dur="580">
                                          <p:stCondLst>
                                            <p:cond delay="0"/>
                                          </p:stCondLst>
                                        </p:cTn>
                                        <p:tgtEl>
                                          <p:spTgt spid="10"/>
                                        </p:tgtEl>
                                      </p:cBhvr>
                                    </p:animEffect>
                                    <p:anim calcmode="lin" valueType="num">
                                      <p:cBhvr>
                                        <p:cTn id="66"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71" dur="26">
                                          <p:stCondLst>
                                            <p:cond delay="650"/>
                                          </p:stCondLst>
                                        </p:cTn>
                                        <p:tgtEl>
                                          <p:spTgt spid="10"/>
                                        </p:tgtEl>
                                      </p:cBhvr>
                                      <p:to x="100000" y="60000"/>
                                    </p:animScale>
                                    <p:animScale>
                                      <p:cBhvr>
                                        <p:cTn id="72" dur="166" decel="50000">
                                          <p:stCondLst>
                                            <p:cond delay="676"/>
                                          </p:stCondLst>
                                        </p:cTn>
                                        <p:tgtEl>
                                          <p:spTgt spid="10"/>
                                        </p:tgtEl>
                                      </p:cBhvr>
                                      <p:to x="100000" y="100000"/>
                                    </p:animScale>
                                    <p:animScale>
                                      <p:cBhvr>
                                        <p:cTn id="73" dur="26">
                                          <p:stCondLst>
                                            <p:cond delay="1312"/>
                                          </p:stCondLst>
                                        </p:cTn>
                                        <p:tgtEl>
                                          <p:spTgt spid="10"/>
                                        </p:tgtEl>
                                      </p:cBhvr>
                                      <p:to x="100000" y="80000"/>
                                    </p:animScale>
                                    <p:animScale>
                                      <p:cBhvr>
                                        <p:cTn id="74" dur="166" decel="50000">
                                          <p:stCondLst>
                                            <p:cond delay="1338"/>
                                          </p:stCondLst>
                                        </p:cTn>
                                        <p:tgtEl>
                                          <p:spTgt spid="10"/>
                                        </p:tgtEl>
                                      </p:cBhvr>
                                      <p:to x="100000" y="100000"/>
                                    </p:animScale>
                                    <p:animScale>
                                      <p:cBhvr>
                                        <p:cTn id="75" dur="26">
                                          <p:stCondLst>
                                            <p:cond delay="1642"/>
                                          </p:stCondLst>
                                        </p:cTn>
                                        <p:tgtEl>
                                          <p:spTgt spid="10"/>
                                        </p:tgtEl>
                                      </p:cBhvr>
                                      <p:to x="100000" y="90000"/>
                                    </p:animScale>
                                    <p:animScale>
                                      <p:cBhvr>
                                        <p:cTn id="76" dur="166" decel="50000">
                                          <p:stCondLst>
                                            <p:cond delay="1668"/>
                                          </p:stCondLst>
                                        </p:cTn>
                                        <p:tgtEl>
                                          <p:spTgt spid="10"/>
                                        </p:tgtEl>
                                      </p:cBhvr>
                                      <p:to x="100000" y="100000"/>
                                    </p:animScale>
                                    <p:animScale>
                                      <p:cBhvr>
                                        <p:cTn id="77" dur="26">
                                          <p:stCondLst>
                                            <p:cond delay="1808"/>
                                          </p:stCondLst>
                                        </p:cTn>
                                        <p:tgtEl>
                                          <p:spTgt spid="10"/>
                                        </p:tgtEl>
                                      </p:cBhvr>
                                      <p:to x="100000" y="95000"/>
                                    </p:animScale>
                                    <p:animScale>
                                      <p:cBhvr>
                                        <p:cTn id="78" dur="166" decel="50000">
                                          <p:stCondLst>
                                            <p:cond delay="1834"/>
                                          </p:stCondLst>
                                        </p:cTn>
                                        <p:tgtEl>
                                          <p:spTgt spid="10"/>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nodeType="clickEffect">
                                  <p:stCondLst>
                                    <p:cond delay="0"/>
                                  </p:stCondLst>
                                  <p:childTnLst>
                                    <p:set>
                                      <p:cBhvr>
                                        <p:cTn id="82" dur="1" fill="hold">
                                          <p:stCondLst>
                                            <p:cond delay="0"/>
                                          </p:stCondLst>
                                        </p:cTn>
                                        <p:tgtEl>
                                          <p:spTgt spid="11"/>
                                        </p:tgtEl>
                                        <p:attrNameLst>
                                          <p:attrName>style.visibility</p:attrName>
                                        </p:attrNameLst>
                                      </p:cBhvr>
                                      <p:to>
                                        <p:strVal val="visible"/>
                                      </p:to>
                                    </p:set>
                                    <p:animEffect transition="in" filter="wipe(down)">
                                      <p:cBhvr>
                                        <p:cTn id="83" dur="580">
                                          <p:stCondLst>
                                            <p:cond delay="0"/>
                                          </p:stCondLst>
                                        </p:cTn>
                                        <p:tgtEl>
                                          <p:spTgt spid="11"/>
                                        </p:tgtEl>
                                      </p:cBhvr>
                                    </p:animEffect>
                                    <p:anim calcmode="lin" valueType="num">
                                      <p:cBhvr>
                                        <p:cTn id="84"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89" dur="26">
                                          <p:stCondLst>
                                            <p:cond delay="650"/>
                                          </p:stCondLst>
                                        </p:cTn>
                                        <p:tgtEl>
                                          <p:spTgt spid="11"/>
                                        </p:tgtEl>
                                      </p:cBhvr>
                                      <p:to x="100000" y="60000"/>
                                    </p:animScale>
                                    <p:animScale>
                                      <p:cBhvr>
                                        <p:cTn id="90" dur="166" decel="50000">
                                          <p:stCondLst>
                                            <p:cond delay="676"/>
                                          </p:stCondLst>
                                        </p:cTn>
                                        <p:tgtEl>
                                          <p:spTgt spid="11"/>
                                        </p:tgtEl>
                                      </p:cBhvr>
                                      <p:to x="100000" y="100000"/>
                                    </p:animScale>
                                    <p:animScale>
                                      <p:cBhvr>
                                        <p:cTn id="91" dur="26">
                                          <p:stCondLst>
                                            <p:cond delay="1312"/>
                                          </p:stCondLst>
                                        </p:cTn>
                                        <p:tgtEl>
                                          <p:spTgt spid="11"/>
                                        </p:tgtEl>
                                      </p:cBhvr>
                                      <p:to x="100000" y="80000"/>
                                    </p:animScale>
                                    <p:animScale>
                                      <p:cBhvr>
                                        <p:cTn id="92" dur="166" decel="50000">
                                          <p:stCondLst>
                                            <p:cond delay="1338"/>
                                          </p:stCondLst>
                                        </p:cTn>
                                        <p:tgtEl>
                                          <p:spTgt spid="11"/>
                                        </p:tgtEl>
                                      </p:cBhvr>
                                      <p:to x="100000" y="100000"/>
                                    </p:animScale>
                                    <p:animScale>
                                      <p:cBhvr>
                                        <p:cTn id="93" dur="26">
                                          <p:stCondLst>
                                            <p:cond delay="1642"/>
                                          </p:stCondLst>
                                        </p:cTn>
                                        <p:tgtEl>
                                          <p:spTgt spid="11"/>
                                        </p:tgtEl>
                                      </p:cBhvr>
                                      <p:to x="100000" y="90000"/>
                                    </p:animScale>
                                    <p:animScale>
                                      <p:cBhvr>
                                        <p:cTn id="94" dur="166" decel="50000">
                                          <p:stCondLst>
                                            <p:cond delay="1668"/>
                                          </p:stCondLst>
                                        </p:cTn>
                                        <p:tgtEl>
                                          <p:spTgt spid="11"/>
                                        </p:tgtEl>
                                      </p:cBhvr>
                                      <p:to x="100000" y="100000"/>
                                    </p:animScale>
                                    <p:animScale>
                                      <p:cBhvr>
                                        <p:cTn id="95" dur="26">
                                          <p:stCondLst>
                                            <p:cond delay="1808"/>
                                          </p:stCondLst>
                                        </p:cTn>
                                        <p:tgtEl>
                                          <p:spTgt spid="11"/>
                                        </p:tgtEl>
                                      </p:cBhvr>
                                      <p:to x="100000" y="95000"/>
                                    </p:animScale>
                                    <p:animScale>
                                      <p:cBhvr>
                                        <p:cTn id="96" dur="166" decel="50000">
                                          <p:stCondLst>
                                            <p:cond delay="1834"/>
                                          </p:stCondLst>
                                        </p:cTn>
                                        <p:tgtEl>
                                          <p:spTgt spid="11"/>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nodeType="clickEffect">
                                  <p:stCondLst>
                                    <p:cond delay="0"/>
                                  </p:stCondLst>
                                  <p:childTnLst>
                                    <p:set>
                                      <p:cBhvr>
                                        <p:cTn id="100" dur="1" fill="hold">
                                          <p:stCondLst>
                                            <p:cond delay="0"/>
                                          </p:stCondLst>
                                        </p:cTn>
                                        <p:tgtEl>
                                          <p:spTgt spid="12"/>
                                        </p:tgtEl>
                                        <p:attrNameLst>
                                          <p:attrName>style.visibility</p:attrName>
                                        </p:attrNameLst>
                                      </p:cBhvr>
                                      <p:to>
                                        <p:strVal val="visible"/>
                                      </p:to>
                                    </p:set>
                                    <p:animEffect transition="in" filter="wipe(down)">
                                      <p:cBhvr>
                                        <p:cTn id="101" dur="580">
                                          <p:stCondLst>
                                            <p:cond delay="0"/>
                                          </p:stCondLst>
                                        </p:cTn>
                                        <p:tgtEl>
                                          <p:spTgt spid="12"/>
                                        </p:tgtEl>
                                      </p:cBhvr>
                                    </p:animEffect>
                                    <p:anim calcmode="lin" valueType="num">
                                      <p:cBhvr>
                                        <p:cTn id="102"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07" dur="26">
                                          <p:stCondLst>
                                            <p:cond delay="650"/>
                                          </p:stCondLst>
                                        </p:cTn>
                                        <p:tgtEl>
                                          <p:spTgt spid="12"/>
                                        </p:tgtEl>
                                      </p:cBhvr>
                                      <p:to x="100000" y="60000"/>
                                    </p:animScale>
                                    <p:animScale>
                                      <p:cBhvr>
                                        <p:cTn id="108" dur="166" decel="50000">
                                          <p:stCondLst>
                                            <p:cond delay="676"/>
                                          </p:stCondLst>
                                        </p:cTn>
                                        <p:tgtEl>
                                          <p:spTgt spid="12"/>
                                        </p:tgtEl>
                                      </p:cBhvr>
                                      <p:to x="100000" y="100000"/>
                                    </p:animScale>
                                    <p:animScale>
                                      <p:cBhvr>
                                        <p:cTn id="109" dur="26">
                                          <p:stCondLst>
                                            <p:cond delay="1312"/>
                                          </p:stCondLst>
                                        </p:cTn>
                                        <p:tgtEl>
                                          <p:spTgt spid="12"/>
                                        </p:tgtEl>
                                      </p:cBhvr>
                                      <p:to x="100000" y="80000"/>
                                    </p:animScale>
                                    <p:animScale>
                                      <p:cBhvr>
                                        <p:cTn id="110" dur="166" decel="50000">
                                          <p:stCondLst>
                                            <p:cond delay="1338"/>
                                          </p:stCondLst>
                                        </p:cTn>
                                        <p:tgtEl>
                                          <p:spTgt spid="12"/>
                                        </p:tgtEl>
                                      </p:cBhvr>
                                      <p:to x="100000" y="100000"/>
                                    </p:animScale>
                                    <p:animScale>
                                      <p:cBhvr>
                                        <p:cTn id="111" dur="26">
                                          <p:stCondLst>
                                            <p:cond delay="1642"/>
                                          </p:stCondLst>
                                        </p:cTn>
                                        <p:tgtEl>
                                          <p:spTgt spid="12"/>
                                        </p:tgtEl>
                                      </p:cBhvr>
                                      <p:to x="100000" y="90000"/>
                                    </p:animScale>
                                    <p:animScale>
                                      <p:cBhvr>
                                        <p:cTn id="112" dur="166" decel="50000">
                                          <p:stCondLst>
                                            <p:cond delay="1668"/>
                                          </p:stCondLst>
                                        </p:cTn>
                                        <p:tgtEl>
                                          <p:spTgt spid="12"/>
                                        </p:tgtEl>
                                      </p:cBhvr>
                                      <p:to x="100000" y="100000"/>
                                    </p:animScale>
                                    <p:animScale>
                                      <p:cBhvr>
                                        <p:cTn id="113" dur="26">
                                          <p:stCondLst>
                                            <p:cond delay="1808"/>
                                          </p:stCondLst>
                                        </p:cTn>
                                        <p:tgtEl>
                                          <p:spTgt spid="12"/>
                                        </p:tgtEl>
                                      </p:cBhvr>
                                      <p:to x="100000" y="95000"/>
                                    </p:animScale>
                                    <p:animScale>
                                      <p:cBhvr>
                                        <p:cTn id="114"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671332"/>
            <a:ext cx="9144000" cy="249418"/>
          </a:xfrm>
        </p:spPr>
        <p:txBody>
          <a:bodyPr>
            <a:normAutofit fontScale="90000"/>
          </a:bodyPr>
          <a:lstStyle/>
          <a:p>
            <a:r>
              <a:rPr lang="en-GB" dirty="0"/>
              <a:t>Exercise: What are the Boundaries?</a:t>
            </a:r>
          </a:p>
        </p:txBody>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6096001" y="1658937"/>
            <a:ext cx="5733326" cy="4892334"/>
          </a:xfrm>
        </p:spPr>
        <p:txBody>
          <a:bodyPr>
            <a:normAutofit/>
          </a:bodyPr>
          <a:lstStyle/>
          <a:p>
            <a:pPr marL="0" indent="0">
              <a:buNone/>
            </a:pPr>
            <a:r>
              <a:rPr lang="en-GB" dirty="0"/>
              <a:t>In your Teams for the Case Study Munition</a:t>
            </a:r>
          </a:p>
          <a:p>
            <a:r>
              <a:rPr lang="en-GB" dirty="0"/>
              <a:t>Create context diagram for the munition system</a:t>
            </a:r>
          </a:p>
          <a:p>
            <a:r>
              <a:rPr lang="en-GB" dirty="0"/>
              <a:t>Consider the influences</a:t>
            </a:r>
          </a:p>
          <a:p>
            <a:r>
              <a:rPr lang="en-GB" dirty="0"/>
              <a:t>Where do the stakeholders sit</a:t>
            </a:r>
          </a:p>
          <a:p>
            <a:endParaRPr lang="en-GB" dirty="0"/>
          </a:p>
          <a:p>
            <a:endParaRPr lang="en-GB" dirty="0"/>
          </a:p>
          <a:p>
            <a:pPr marL="0" indent="0">
              <a:buNone/>
            </a:pPr>
            <a:r>
              <a:rPr lang="en-GB" dirty="0"/>
              <a:t>Time 20 minutes</a:t>
            </a:r>
          </a:p>
        </p:txBody>
      </p:sp>
      <p:pic>
        <p:nvPicPr>
          <p:cNvPr id="3" name="Picture 2">
            <a:extLst>
              <a:ext uri="{FF2B5EF4-FFF2-40B4-BE49-F238E27FC236}">
                <a16:creationId xmlns:a16="http://schemas.microsoft.com/office/drawing/2014/main" id="{900939E3-E462-9E46-8808-F45FAFC90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2338488"/>
            <a:ext cx="3678426" cy="2765948"/>
          </a:xfrm>
          <a:prstGeom prst="rect">
            <a:avLst/>
          </a:prstGeom>
        </p:spPr>
      </p:pic>
    </p:spTree>
    <p:extLst>
      <p:ext uri="{BB962C8B-B14F-4D97-AF65-F5344CB8AC3E}">
        <p14:creationId xmlns:p14="http://schemas.microsoft.com/office/powerpoint/2010/main" val="14216443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book&#10;&#10;Description automatically generated">
            <a:extLst>
              <a:ext uri="{FF2B5EF4-FFF2-40B4-BE49-F238E27FC236}">
                <a16:creationId xmlns:a16="http://schemas.microsoft.com/office/drawing/2014/main" id="{BCC95C4B-04FB-4702-A491-787CD82DDE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5417" y="0"/>
            <a:ext cx="5861166" cy="6858000"/>
          </a:xfrm>
          <a:prstGeom prst="rect">
            <a:avLst/>
          </a:prstGeom>
        </p:spPr>
      </p:pic>
    </p:spTree>
    <p:extLst>
      <p:ext uri="{BB962C8B-B14F-4D97-AF65-F5344CB8AC3E}">
        <p14:creationId xmlns:p14="http://schemas.microsoft.com/office/powerpoint/2010/main" val="33655059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sz="quarter" idx="13"/>
          </p:nvPr>
        </p:nvSpPr>
        <p:spPr>
          <a:xfrm>
            <a:off x="651307" y="975759"/>
            <a:ext cx="8257950" cy="246221"/>
          </a:xfrm>
        </p:spPr>
        <p:txBody>
          <a:bodyPr/>
          <a:lstStyle/>
          <a:p>
            <a:r>
              <a:rPr lang="en-GB" sz="2400" b="1" u="sng" dirty="0">
                <a:solidFill>
                  <a:schemeClr val="accent3">
                    <a:lumMod val="60000"/>
                    <a:lumOff val="40000"/>
                  </a:schemeClr>
                </a:solidFill>
              </a:rPr>
              <a:t>Confusion Reigns:</a:t>
            </a:r>
          </a:p>
          <a:p>
            <a:endParaRPr lang="en-GB" sz="2000" dirty="0"/>
          </a:p>
        </p:txBody>
      </p:sp>
      <p:sp>
        <p:nvSpPr>
          <p:cNvPr id="10" name="Text Placeholder 9">
            <a:extLst>
              <a:ext uri="{FF2B5EF4-FFF2-40B4-BE49-F238E27FC236}">
                <a16:creationId xmlns:a16="http://schemas.microsoft.com/office/drawing/2014/main" id="{44F972AF-818C-E745-809E-85BADC6B3AE9}"/>
              </a:ext>
            </a:extLst>
          </p:cNvPr>
          <p:cNvSpPr>
            <a:spLocks noGrp="1"/>
          </p:cNvSpPr>
          <p:nvPr>
            <p:ph type="body" sz="quarter" idx="15"/>
          </p:nvPr>
        </p:nvSpPr>
        <p:spPr>
          <a:xfrm>
            <a:off x="211873" y="1533600"/>
            <a:ext cx="11564511" cy="3790800"/>
          </a:xfrm>
        </p:spPr>
        <p:txBody>
          <a:bodyPr/>
          <a:lstStyle/>
          <a:p>
            <a:r>
              <a:rPr lang="en-GB" sz="1800" dirty="0"/>
              <a:t>We often use </a:t>
            </a:r>
            <a:r>
              <a:rPr lang="ja-JP" altLang="en-GB" sz="1800" dirty="0"/>
              <a:t>“</a:t>
            </a:r>
            <a:r>
              <a:rPr lang="en-GB" altLang="ja-JP" sz="1800" dirty="0"/>
              <a:t>customer</a:t>
            </a:r>
            <a:r>
              <a:rPr lang="ja-JP" altLang="en-GB" sz="1800" dirty="0"/>
              <a:t>”</a:t>
            </a:r>
            <a:r>
              <a:rPr lang="en-GB" altLang="ja-JP" sz="1800" dirty="0"/>
              <a:t> to mean the person(s) who buys or uses a system (whether it is a product or service-based system). Hence the phrase </a:t>
            </a:r>
            <a:r>
              <a:rPr lang="ja-JP" altLang="en-GB" sz="1800" dirty="0"/>
              <a:t>“</a:t>
            </a:r>
            <a:r>
              <a:rPr lang="en-GB" altLang="ja-JP" sz="1800" dirty="0"/>
              <a:t>Customer Requirements</a:t>
            </a:r>
            <a:r>
              <a:rPr lang="ja-JP" altLang="en-GB" sz="1800" dirty="0"/>
              <a:t>”</a:t>
            </a:r>
            <a:r>
              <a:rPr lang="en-GB" altLang="ja-JP" sz="1800" dirty="0"/>
              <a:t> refers to those expressed needs and wants of the system user or purchaser</a:t>
            </a:r>
          </a:p>
          <a:p>
            <a:r>
              <a:rPr lang="en-GB" altLang="ja-JP" sz="1800" dirty="0"/>
              <a:t>In some situations, where they are different people, we also differentiate the User from the Purchaser</a:t>
            </a:r>
          </a:p>
          <a:p>
            <a:r>
              <a:rPr lang="en-GB" sz="1800" dirty="0"/>
              <a:t>Within a complex supply chain, it is also typical to call the person who expresses requirements for a subsystem or component the </a:t>
            </a:r>
            <a:r>
              <a:rPr lang="ja-JP" altLang="en-GB" sz="1800" dirty="0"/>
              <a:t>“</a:t>
            </a:r>
            <a:r>
              <a:rPr lang="en-GB" altLang="ja-JP" sz="1800" dirty="0"/>
              <a:t>customer</a:t>
            </a:r>
            <a:r>
              <a:rPr lang="ja-JP" altLang="en-GB" sz="1800" dirty="0"/>
              <a:t>”</a:t>
            </a:r>
            <a:endParaRPr lang="en-GB" altLang="ja-JP" sz="1800" dirty="0"/>
          </a:p>
          <a:p>
            <a:r>
              <a:rPr lang="en-GB" sz="1800" dirty="0"/>
              <a:t>If we take a life-cycle view of a system, subsystem etc., we find that there are many more interested parties. These people also have requirements for the system of interest and include:</a:t>
            </a:r>
          </a:p>
          <a:p>
            <a:endParaRPr lang="en-GB" sz="1800" dirty="0"/>
          </a:p>
          <a:p>
            <a:pPr lvl="2"/>
            <a:r>
              <a:rPr lang="en-GB" sz="1800" dirty="0"/>
              <a:t>Sales, Design, Manufacture, Test, Logistics,  Support etc.</a:t>
            </a:r>
          </a:p>
          <a:p>
            <a:pPr marL="914400" lvl="2" indent="0">
              <a:buNone/>
            </a:pPr>
            <a:endParaRPr lang="en-GB" sz="1800" dirty="0"/>
          </a:p>
          <a:p>
            <a:r>
              <a:rPr lang="en-GB" sz="1800" dirty="0"/>
              <a:t>There can be other people who have an interest in a system that are external to it such as legislators, pressures groups etc. These may also have requirements for a particular system, subsystem etc.</a:t>
            </a:r>
          </a:p>
          <a:p>
            <a:r>
              <a:rPr lang="en-GB" sz="1800" dirty="0"/>
              <a:t>Collectively all these people are called stakeholders</a:t>
            </a:r>
          </a:p>
          <a:p>
            <a:r>
              <a:rPr lang="en-GB" sz="1800" dirty="0"/>
              <a:t>It is also usual to include the system as a stakeholder</a:t>
            </a:r>
          </a:p>
          <a:p>
            <a:endParaRPr lang="en-US" dirty="0"/>
          </a:p>
        </p:txBody>
      </p:sp>
      <p:sp>
        <p:nvSpPr>
          <p:cNvPr id="10241" name="Rectangle 2"/>
          <p:cNvSpPr>
            <a:spLocks noGrp="1" noChangeArrowheads="1"/>
          </p:cNvSpPr>
          <p:nvPr>
            <p:ph type="title"/>
          </p:nvPr>
        </p:nvSpPr>
        <p:spPr>
          <a:xfrm>
            <a:off x="211873" y="96309"/>
            <a:ext cx="11010600" cy="664797"/>
          </a:xfrm>
        </p:spPr>
        <p:txBody>
          <a:bodyPr/>
          <a:lstStyle/>
          <a:p>
            <a:r>
              <a:rPr lang="en-GB" dirty="0"/>
              <a:t>Customer or Stakeholder?</a:t>
            </a:r>
          </a:p>
        </p:txBody>
      </p:sp>
      <p:sp>
        <p:nvSpPr>
          <p:cNvPr id="5" name="Rectangle 4">
            <a:extLst>
              <a:ext uri="{FF2B5EF4-FFF2-40B4-BE49-F238E27FC236}">
                <a16:creationId xmlns:a16="http://schemas.microsoft.com/office/drawing/2014/main" id="{CC256955-DBFD-5942-8592-AB63E0A78A0B}"/>
              </a:ext>
            </a:extLst>
          </p:cNvPr>
          <p:cNvSpPr/>
          <p:nvPr/>
        </p:nvSpPr>
        <p:spPr>
          <a:xfrm>
            <a:off x="415616" y="6012871"/>
            <a:ext cx="11360768" cy="35548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187325" lvl="1" indent="-187325" algn="ctr" defTabSz="762000">
              <a:lnSpc>
                <a:spcPct val="90000"/>
              </a:lnSpc>
              <a:defRPr/>
            </a:pPr>
            <a:r>
              <a:rPr lang="en-GB" sz="1900" dirty="0">
                <a:latin typeface="Arial" charset="0"/>
              </a:rPr>
              <a:t>It is important to be clear who is who! – every requirement has a source and that needs to be captured</a:t>
            </a:r>
          </a:p>
        </p:txBody>
      </p:sp>
    </p:spTree>
    <p:extLst>
      <p:ext uri="{BB962C8B-B14F-4D97-AF65-F5344CB8AC3E}">
        <p14:creationId xmlns:p14="http://schemas.microsoft.com/office/powerpoint/2010/main" val="3959438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3"/>
          </p:nvPr>
        </p:nvSpPr>
        <p:spPr>
          <a:xfrm>
            <a:off x="378548" y="1254643"/>
            <a:ext cx="8254937" cy="3373231"/>
          </a:xfrm>
          <a:prstGeom prst="rect">
            <a:avLst/>
          </a:prstGeom>
        </p:spPr>
        <p:txBody>
          <a:bodyPr>
            <a:normAutofit lnSpcReduction="10000"/>
          </a:bodyPr>
          <a:lstStyle/>
          <a:p>
            <a:pPr eaLnBrk="1" hangingPunct="1"/>
            <a:r>
              <a:rPr lang="en-GB" sz="2000" dirty="0">
                <a:latin typeface="Arial" charset="0"/>
              </a:rPr>
              <a:t>Whatever the level, all systems have a </a:t>
            </a:r>
            <a:r>
              <a:rPr lang="en-GB" dirty="0">
                <a:latin typeface="Arial" charset="0"/>
              </a:rPr>
              <a:t>number</a:t>
            </a:r>
            <a:r>
              <a:rPr lang="en-GB" sz="2000" dirty="0">
                <a:latin typeface="Arial" charset="0"/>
              </a:rPr>
              <a:t> of stakeholders.</a:t>
            </a:r>
          </a:p>
          <a:p>
            <a:pPr eaLnBrk="1" hangingPunct="1"/>
            <a:r>
              <a:rPr lang="en-GB" dirty="0">
                <a:latin typeface="Arial" charset="0"/>
              </a:rPr>
              <a:t>Each</a:t>
            </a:r>
            <a:r>
              <a:rPr lang="en-GB" sz="2000" dirty="0">
                <a:latin typeface="Arial" charset="0"/>
              </a:rPr>
              <a:t> stakeholder will have their own needs and expectations which should be gathered.</a:t>
            </a:r>
          </a:p>
          <a:p>
            <a:pPr eaLnBrk="1" hangingPunct="1"/>
            <a:r>
              <a:rPr lang="en-GB" sz="2000" dirty="0">
                <a:latin typeface="Arial" charset="0"/>
              </a:rPr>
              <a:t>Understanding the </a:t>
            </a:r>
            <a:r>
              <a:rPr lang="en-GB" altLang="ja-JP" sz="2000" dirty="0">
                <a:latin typeface="Arial" charset="0"/>
              </a:rPr>
              <a:t>stakeholders’ needs and expectations is therefore about (for any system at any level):</a:t>
            </a:r>
          </a:p>
          <a:p>
            <a:pPr lvl="1"/>
            <a:r>
              <a:rPr lang="en-GB" sz="1800" b="1" dirty="0">
                <a:latin typeface="Arial" charset="0"/>
              </a:rPr>
              <a:t>Identifying</a:t>
            </a:r>
            <a:r>
              <a:rPr lang="en-GB" sz="1800" dirty="0">
                <a:latin typeface="Arial" charset="0"/>
              </a:rPr>
              <a:t> all the stakeholders</a:t>
            </a:r>
          </a:p>
          <a:p>
            <a:pPr lvl="1"/>
            <a:r>
              <a:rPr lang="en-GB" sz="1800" b="1" dirty="0">
                <a:latin typeface="Arial" charset="0"/>
              </a:rPr>
              <a:t>Eliciting</a:t>
            </a:r>
            <a:r>
              <a:rPr lang="en-GB" sz="1800" dirty="0">
                <a:latin typeface="Arial" charset="0"/>
              </a:rPr>
              <a:t> and </a:t>
            </a:r>
            <a:r>
              <a:rPr lang="en-GB" sz="1800" b="1" dirty="0">
                <a:latin typeface="Arial" charset="0"/>
              </a:rPr>
              <a:t>capturing</a:t>
            </a:r>
            <a:r>
              <a:rPr lang="en-GB" sz="1800" dirty="0">
                <a:latin typeface="Arial" charset="0"/>
              </a:rPr>
              <a:t> their needs and expectations</a:t>
            </a:r>
          </a:p>
          <a:p>
            <a:pPr lvl="1"/>
            <a:r>
              <a:rPr lang="en-GB" sz="1800" b="1" dirty="0">
                <a:latin typeface="Arial" charset="0"/>
              </a:rPr>
              <a:t>Organizing</a:t>
            </a:r>
            <a:r>
              <a:rPr lang="en-GB" sz="1800" dirty="0">
                <a:latin typeface="Arial" charset="0"/>
              </a:rPr>
              <a:t> their needs and expectations</a:t>
            </a:r>
          </a:p>
          <a:p>
            <a:pPr lvl="1"/>
            <a:r>
              <a:rPr lang="en-GB" sz="1800" b="1" dirty="0">
                <a:latin typeface="Arial" charset="0"/>
              </a:rPr>
              <a:t>Validating</a:t>
            </a:r>
            <a:r>
              <a:rPr lang="en-GB" sz="1800" dirty="0">
                <a:latin typeface="Arial" charset="0"/>
              </a:rPr>
              <a:t> their needs and expectations</a:t>
            </a:r>
          </a:p>
          <a:p>
            <a:endParaRPr lang="en-US" dirty="0"/>
          </a:p>
        </p:txBody>
      </p:sp>
      <p:sp>
        <p:nvSpPr>
          <p:cNvPr id="24577" name="Rectangle 2"/>
          <p:cNvSpPr>
            <a:spLocks noGrp="1" noChangeArrowheads="1"/>
          </p:cNvSpPr>
          <p:nvPr>
            <p:ph type="title"/>
          </p:nvPr>
        </p:nvSpPr>
        <p:spPr/>
        <p:txBody>
          <a:bodyPr/>
          <a:lstStyle/>
          <a:p>
            <a:pPr eaLnBrk="1" hangingPunct="1"/>
            <a:r>
              <a:rPr lang="en-GB" dirty="0">
                <a:latin typeface="Arial" charset="0"/>
              </a:rPr>
              <a:t>What’</a:t>
            </a:r>
            <a:r>
              <a:rPr lang="en-GB" altLang="ja-JP" dirty="0">
                <a:latin typeface="Arial" charset="0"/>
              </a:rPr>
              <a:t>s the problem?</a:t>
            </a:r>
            <a:endParaRPr lang="en-GB" dirty="0">
              <a:latin typeface="Arial" charset="0"/>
            </a:endParaRPr>
          </a:p>
        </p:txBody>
      </p:sp>
      <p:sp>
        <p:nvSpPr>
          <p:cNvPr id="7" name="TextBox 6"/>
          <p:cNvSpPr txBox="1">
            <a:spLocks noChangeArrowheads="1"/>
          </p:cNvSpPr>
          <p:nvPr/>
        </p:nvSpPr>
        <p:spPr bwMode="auto">
          <a:xfrm>
            <a:off x="501805" y="5038897"/>
            <a:ext cx="11340790" cy="1015663"/>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defRPr/>
            </a:pPr>
            <a:r>
              <a:rPr lang="en-GB" sz="2000" dirty="0">
                <a:solidFill>
                  <a:schemeClr val="bg1"/>
                </a:solidFill>
                <a:cs typeface="+mn-cs"/>
              </a:rPr>
              <a:t>Note that sometimes our direct customers will provide a detailed set of requirements. </a:t>
            </a:r>
          </a:p>
          <a:p>
            <a:pPr eaLnBrk="1" hangingPunct="1">
              <a:defRPr/>
            </a:pPr>
            <a:r>
              <a:rPr lang="en-GB" sz="2000" dirty="0">
                <a:solidFill>
                  <a:schemeClr val="bg1"/>
                </a:solidFill>
                <a:cs typeface="+mn-cs"/>
              </a:rPr>
              <a:t>We should never assume that this is complete i.e. it contains every key stakeholders’  requirements – we still need to undertake the above to have the confidence we have a full understanding.</a:t>
            </a:r>
          </a:p>
        </p:txBody>
      </p:sp>
    </p:spTree>
    <p:extLst>
      <p:ext uri="{BB962C8B-B14F-4D97-AF65-F5344CB8AC3E}">
        <p14:creationId xmlns:p14="http://schemas.microsoft.com/office/powerpoint/2010/main" val="1299376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3"/>
          </p:nvPr>
        </p:nvSpPr>
        <p:spPr>
          <a:xfrm>
            <a:off x="652088" y="1555726"/>
            <a:ext cx="10972800" cy="4806610"/>
          </a:xfrm>
        </p:spPr>
        <p:txBody>
          <a:bodyPr>
            <a:normAutofit/>
          </a:bodyPr>
          <a:lstStyle/>
          <a:p>
            <a:r>
              <a:rPr lang="en-GB" sz="2400" dirty="0"/>
              <a:t>Gathering Requirements from any stakeholder is not a random or haphazard process it needs to be carefully thought through and planned in detail.</a:t>
            </a:r>
          </a:p>
          <a:p>
            <a:r>
              <a:rPr lang="en-GB" sz="2400" dirty="0"/>
              <a:t>The planning occurs at two levels:</a:t>
            </a:r>
          </a:p>
          <a:p>
            <a:pPr lvl="1"/>
            <a:r>
              <a:rPr lang="en-GB" sz="2400" dirty="0"/>
              <a:t>Overall “system” level: which is concerned with the overall gathering strategy </a:t>
            </a:r>
            <a:r>
              <a:rPr lang="mr-IN" sz="2400" dirty="0"/>
              <a:t>–</a:t>
            </a:r>
            <a:r>
              <a:rPr lang="en-GB" sz="2400" dirty="0"/>
              <a:t> which stakeholders, what elicitation and capture approach, when and by whom?</a:t>
            </a:r>
          </a:p>
          <a:p>
            <a:pPr lvl="1"/>
            <a:r>
              <a:rPr lang="en-GB" sz="2400" dirty="0"/>
              <a:t>Stakeholder level: For each identified stakeholder a detailed capture plan for the necessary elicitation sessions should be created.</a:t>
            </a:r>
            <a:endParaRPr lang="en-US" sz="2400" dirty="0"/>
          </a:p>
        </p:txBody>
      </p:sp>
      <p:sp>
        <p:nvSpPr>
          <p:cNvPr id="2" name="Title 1"/>
          <p:cNvSpPr>
            <a:spLocks noGrp="1"/>
          </p:cNvSpPr>
          <p:nvPr>
            <p:ph type="title"/>
          </p:nvPr>
        </p:nvSpPr>
        <p:spPr/>
        <p:txBody>
          <a:bodyPr/>
          <a:lstStyle/>
          <a:p>
            <a:r>
              <a:rPr lang="en-US"/>
              <a:t>Perfect Planning Prevents </a:t>
            </a:r>
            <a:r>
              <a:rPr lang="mr-IN"/>
              <a:t>…</a:t>
            </a:r>
            <a:endParaRPr lang="en-US" dirty="0"/>
          </a:p>
        </p:txBody>
      </p:sp>
    </p:spTree>
    <p:extLst>
      <p:ext uri="{BB962C8B-B14F-4D97-AF65-F5344CB8AC3E}">
        <p14:creationId xmlns:p14="http://schemas.microsoft.com/office/powerpoint/2010/main" val="11356767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41249" y="172196"/>
            <a:ext cx="11909502" cy="584200"/>
          </a:xfrm>
        </p:spPr>
        <p:txBody>
          <a:bodyPr/>
          <a:lstStyle/>
          <a:p>
            <a:r>
              <a:rPr lang="en-GB" sz="3600" dirty="0"/>
              <a:t>Gather Requirements: An Iterative Process</a:t>
            </a:r>
          </a:p>
        </p:txBody>
      </p:sp>
      <p:sp>
        <p:nvSpPr>
          <p:cNvPr id="15363" name="Rectangle 3"/>
          <p:cNvSpPr>
            <a:spLocks noChangeArrowheads="1"/>
          </p:cNvSpPr>
          <p:nvPr/>
        </p:nvSpPr>
        <p:spPr bwMode="gray">
          <a:xfrm>
            <a:off x="2438400" y="1666876"/>
            <a:ext cx="2593976" cy="695325"/>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defRPr/>
            </a:pPr>
            <a:r>
              <a:rPr lang="en-GB" sz="1600" dirty="0">
                <a:solidFill>
                  <a:schemeClr val="bg1"/>
                </a:solidFill>
              </a:rPr>
              <a:t>Identify stakeholders and</a:t>
            </a:r>
          </a:p>
          <a:p>
            <a:pPr>
              <a:defRPr/>
            </a:pPr>
            <a:r>
              <a:rPr lang="en-GB" sz="1600" dirty="0">
                <a:solidFill>
                  <a:schemeClr val="bg1"/>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bg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600" dirty="0">
                <a:solidFill>
                  <a:schemeClr val="bg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defRPr/>
            </a:pPr>
            <a:endParaRPr lang="en-GB" sz="1800" dirty="0">
              <a:latin typeface="Arial" pitchFamily="34" charset="0"/>
              <a:ea typeface="+mn-ea"/>
              <a:cs typeface="+mn-cs"/>
            </a:endParaRPr>
          </a:p>
        </p:txBody>
      </p:sp>
      <p:sp>
        <p:nvSpPr>
          <p:cNvPr id="2" name="TextBox 1"/>
          <p:cNvSpPr txBox="1"/>
          <p:nvPr/>
        </p:nvSpPr>
        <p:spPr>
          <a:xfrm>
            <a:off x="6981284" y="1625958"/>
            <a:ext cx="5076782" cy="1938992"/>
          </a:xfrm>
          <a:prstGeom prst="rect">
            <a:avLst/>
          </a:prstGeom>
          <a:noFill/>
        </p:spPr>
        <p:txBody>
          <a:bodyPr wrap="square" rtlCol="0">
            <a:spAutoFit/>
          </a:bodyPr>
          <a:lstStyle/>
          <a:p>
            <a:pPr algn="r"/>
            <a:r>
              <a:rPr lang="en-US" sz="2000" dirty="0"/>
              <a:t>Although presented as a linear process, in reality gathering requirements is a discovery process, where successive activities will cause us to </a:t>
            </a:r>
          </a:p>
          <a:p>
            <a:pPr algn="r"/>
            <a:r>
              <a:rPr lang="en-US" sz="2000" dirty="0"/>
              <a:t> return to earlier activities </a:t>
            </a:r>
          </a:p>
          <a:p>
            <a:pPr algn="r"/>
            <a:r>
              <a:rPr lang="en-US" sz="2000" dirty="0"/>
              <a:t>as we discover more   </a:t>
            </a:r>
          </a:p>
        </p:txBody>
      </p:sp>
    </p:spTree>
    <p:extLst>
      <p:ext uri="{BB962C8B-B14F-4D97-AF65-F5344CB8AC3E}">
        <p14:creationId xmlns:p14="http://schemas.microsoft.com/office/powerpoint/2010/main" val="25466188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7373B1E-76D0-4F3E-8277-65F41DFE648C}"/>
              </a:ext>
            </a:extLst>
          </p:cNvPr>
          <p:cNvSpPr/>
          <p:nvPr/>
        </p:nvSpPr>
        <p:spPr>
          <a:xfrm>
            <a:off x="4248418" y="1804880"/>
            <a:ext cx="7516119" cy="4940102"/>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385" name="Rectangle 2"/>
          <p:cNvSpPr>
            <a:spLocks noGrp="1" noChangeArrowheads="1"/>
          </p:cNvSpPr>
          <p:nvPr>
            <p:ph type="title"/>
          </p:nvPr>
        </p:nvSpPr>
        <p:spPr>
          <a:xfrm>
            <a:off x="145413" y="50481"/>
            <a:ext cx="9501111" cy="584775"/>
          </a:xfrm>
        </p:spPr>
        <p:txBody>
          <a:bodyPr/>
          <a:lstStyle/>
          <a:p>
            <a:r>
              <a:rPr lang="en-GB" dirty="0"/>
              <a:t>Planning to Gather Requirements</a:t>
            </a:r>
          </a:p>
        </p:txBody>
      </p:sp>
      <p:sp>
        <p:nvSpPr>
          <p:cNvPr id="4" name="Content Placeholder 3"/>
          <p:cNvSpPr>
            <a:spLocks noGrp="1"/>
          </p:cNvSpPr>
          <p:nvPr>
            <p:ph type="body" sz="quarter" idx="13"/>
          </p:nvPr>
        </p:nvSpPr>
        <p:spPr>
          <a:xfrm>
            <a:off x="145413" y="1051103"/>
            <a:ext cx="10739220" cy="753777"/>
          </a:xfrm>
        </p:spPr>
        <p:txBody>
          <a:bodyPr>
            <a:normAutofit/>
          </a:bodyPr>
          <a:lstStyle/>
          <a:p>
            <a:r>
              <a:rPr lang="en-US" dirty="0"/>
              <a:t>To help with the planning and to capture requirements from stakeholders the “Requirements Elicitation &amp; Capture Plan” is a useful template.</a:t>
            </a:r>
          </a:p>
        </p:txBody>
      </p:sp>
      <p:pic>
        <p:nvPicPr>
          <p:cNvPr id="2" name="Picture 1"/>
          <p:cNvPicPr>
            <a:picLocks noChangeAspect="1"/>
          </p:cNvPicPr>
          <p:nvPr/>
        </p:nvPicPr>
        <p:blipFill>
          <a:blip r:embed="rId3"/>
          <a:stretch>
            <a:fillRect/>
          </a:stretch>
        </p:blipFill>
        <p:spPr>
          <a:xfrm>
            <a:off x="4382234" y="1790933"/>
            <a:ext cx="7125825" cy="4954049"/>
          </a:xfrm>
          <a:prstGeom prst="rect">
            <a:avLst/>
          </a:prstGeom>
        </p:spPr>
      </p:pic>
      <p:sp>
        <p:nvSpPr>
          <p:cNvPr id="5" name="TextBox 4"/>
          <p:cNvSpPr txBox="1"/>
          <p:nvPr/>
        </p:nvSpPr>
        <p:spPr>
          <a:xfrm>
            <a:off x="0" y="2283204"/>
            <a:ext cx="4248418" cy="4124206"/>
          </a:xfrm>
          <a:prstGeom prst="rect">
            <a:avLst/>
          </a:prstGeom>
          <a:noFill/>
        </p:spPr>
        <p:txBody>
          <a:bodyPr wrap="square" rtlCol="0">
            <a:spAutoFit/>
          </a:bodyPr>
          <a:lstStyle/>
          <a:p>
            <a:r>
              <a:rPr lang="en-US" dirty="0"/>
              <a:t>The template ensures that for each key stakeholder there is: </a:t>
            </a:r>
          </a:p>
          <a:p>
            <a:endParaRPr lang="en-US" dirty="0"/>
          </a:p>
          <a:p>
            <a:pPr marL="285750" indent="-285750">
              <a:buFont typeface="Arial" charset="0"/>
              <a:buChar char="•"/>
            </a:pPr>
            <a:r>
              <a:rPr lang="en-US" sz="1600" dirty="0"/>
              <a:t>an appropriate method to elicit and capture the requirements from that stakeholder</a:t>
            </a:r>
          </a:p>
          <a:p>
            <a:pPr marL="285750" indent="-285750">
              <a:buFont typeface="Arial" charset="0"/>
              <a:buChar char="•"/>
            </a:pPr>
            <a:r>
              <a:rPr lang="en-US" sz="1600" dirty="0"/>
              <a:t>Any documentation that is a further source of requirements is identified</a:t>
            </a:r>
          </a:p>
          <a:p>
            <a:pPr marL="285750" indent="-285750">
              <a:buFont typeface="Arial" charset="0"/>
              <a:buChar char="•"/>
            </a:pPr>
            <a:r>
              <a:rPr lang="en-US" sz="1600" dirty="0"/>
              <a:t>An identified person or persons responsible for the gathering (and a due date)</a:t>
            </a:r>
          </a:p>
          <a:p>
            <a:pPr marL="285750" indent="-285750">
              <a:buFont typeface="Arial" charset="0"/>
              <a:buChar char="•"/>
            </a:pPr>
            <a:r>
              <a:rPr lang="en-US" sz="1600" dirty="0"/>
              <a:t>An appropriate method to validate the gathered requirements</a:t>
            </a:r>
          </a:p>
          <a:p>
            <a:pPr marL="285750" indent="-285750">
              <a:buFont typeface="Arial" charset="0"/>
              <a:buChar char="•"/>
            </a:pPr>
            <a:r>
              <a:rPr lang="en-US" sz="1600" dirty="0"/>
              <a:t>An identified person or persons responsible for the validation (and a due date)</a:t>
            </a:r>
          </a:p>
        </p:txBody>
      </p:sp>
      <p:sp>
        <p:nvSpPr>
          <p:cNvPr id="3" name="Rounded Rectangular Callout 2"/>
          <p:cNvSpPr/>
          <p:nvPr/>
        </p:nvSpPr>
        <p:spPr bwMode="auto">
          <a:xfrm>
            <a:off x="5192751" y="4282068"/>
            <a:ext cx="1862254" cy="970156"/>
          </a:xfrm>
          <a:prstGeom prst="wedgeRoundRectCallout">
            <a:avLst>
              <a:gd name="adj1" fmla="val -74354"/>
              <a:gd name="adj2" fmla="val -5068"/>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a:ln>
                  <a:noFill/>
                </a:ln>
                <a:solidFill>
                  <a:schemeClr val="bg1"/>
                </a:solidFill>
                <a:effectLst/>
                <a:latin typeface="Verdana" pitchFamily="34" charset="0"/>
              </a:rPr>
              <a:t>Let’s start by identifying the stakeholders</a:t>
            </a:r>
          </a:p>
        </p:txBody>
      </p:sp>
    </p:spTree>
    <p:extLst>
      <p:ext uri="{BB962C8B-B14F-4D97-AF65-F5344CB8AC3E}">
        <p14:creationId xmlns:p14="http://schemas.microsoft.com/office/powerpoint/2010/main" val="158126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237940" y="-24893"/>
            <a:ext cx="11493143" cy="1041400"/>
          </a:xfrm>
        </p:spPr>
        <p:txBody>
          <a:bodyPr/>
          <a:lstStyle/>
          <a:p>
            <a:r>
              <a:rPr lang="en-GB" sz="3200" dirty="0"/>
              <a:t>Identify Stakeholders and Plan Gathering Strategy</a:t>
            </a:r>
          </a:p>
        </p:txBody>
      </p:sp>
      <p:sp>
        <p:nvSpPr>
          <p:cNvPr id="15363" name="Rectangle 3"/>
          <p:cNvSpPr>
            <a:spLocks noChangeArrowheads="1"/>
          </p:cNvSpPr>
          <p:nvPr/>
        </p:nvSpPr>
        <p:spPr bwMode="gray">
          <a:xfrm>
            <a:off x="2438400" y="1625602"/>
            <a:ext cx="2593976" cy="695325"/>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none" anchor="ctr"/>
          <a:lstStyle/>
          <a:p>
            <a:pPr>
              <a:defRPr/>
            </a:pPr>
            <a:r>
              <a:rPr lang="en-GB" sz="1400" dirty="0">
                <a:solidFill>
                  <a:schemeClr val="bg2"/>
                </a:solidFill>
              </a:rPr>
              <a:t>Identify stakeholders and</a:t>
            </a:r>
          </a:p>
          <a:p>
            <a:pPr>
              <a:defRPr/>
            </a:pPr>
            <a:r>
              <a:rPr lang="en-GB" sz="1400" dirty="0">
                <a:solidFill>
                  <a:schemeClr val="bg2"/>
                </a:solidFill>
              </a:rPr>
              <a:t>plan gathering strategy</a:t>
            </a:r>
          </a:p>
        </p:txBody>
      </p:sp>
      <p:sp>
        <p:nvSpPr>
          <p:cNvPr id="15364" name="Rectangle 4"/>
          <p:cNvSpPr>
            <a:spLocks noChangeArrowheads="1"/>
          </p:cNvSpPr>
          <p:nvPr/>
        </p:nvSpPr>
        <p:spPr bwMode="gray">
          <a:xfrm>
            <a:off x="3938196" y="2562225"/>
            <a:ext cx="2843604"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Plan elicitation and capture for each stakeholder</a:t>
            </a:r>
          </a:p>
        </p:txBody>
      </p:sp>
      <p:sp>
        <p:nvSpPr>
          <p:cNvPr id="15365" name="Rectangle 5"/>
          <p:cNvSpPr>
            <a:spLocks noChangeArrowheads="1"/>
          </p:cNvSpPr>
          <p:nvPr/>
        </p:nvSpPr>
        <p:spPr bwMode="gray">
          <a:xfrm>
            <a:off x="6404564" y="4367450"/>
            <a:ext cx="2739437" cy="7048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Organize the stakeholder’s requirements</a:t>
            </a:r>
          </a:p>
        </p:txBody>
      </p:sp>
      <p:sp>
        <p:nvSpPr>
          <p:cNvPr id="15366" name="Rectangle 6"/>
          <p:cNvSpPr>
            <a:spLocks noChangeArrowheads="1"/>
          </p:cNvSpPr>
          <p:nvPr/>
        </p:nvSpPr>
        <p:spPr bwMode="gray">
          <a:xfrm>
            <a:off x="7839076" y="5257800"/>
            <a:ext cx="2753095" cy="762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Validate the stakeholder’s requirements</a:t>
            </a:r>
          </a:p>
        </p:txBody>
      </p:sp>
      <p:sp>
        <p:nvSpPr>
          <p:cNvPr id="15367" name="AutoShape 7"/>
          <p:cNvSpPr>
            <a:spLocks noChangeArrowheads="1"/>
          </p:cNvSpPr>
          <p:nvPr/>
        </p:nvSpPr>
        <p:spPr bwMode="gray">
          <a:xfrm>
            <a:off x="5038726" y="195262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8" name="AutoShape 8"/>
          <p:cNvSpPr>
            <a:spLocks noChangeArrowheads="1"/>
          </p:cNvSpPr>
          <p:nvPr/>
        </p:nvSpPr>
        <p:spPr bwMode="gray">
          <a:xfrm>
            <a:off x="7825406" y="3822008"/>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69" name="AutoShape 9"/>
          <p:cNvSpPr>
            <a:spLocks noChangeArrowheads="1"/>
          </p:cNvSpPr>
          <p:nvPr/>
        </p:nvSpPr>
        <p:spPr bwMode="gray">
          <a:xfrm>
            <a:off x="9397184" y="471987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0" name="AutoShape 10"/>
          <p:cNvSpPr>
            <a:spLocks noChangeArrowheads="1"/>
          </p:cNvSpPr>
          <p:nvPr/>
        </p:nvSpPr>
        <p:spPr bwMode="gray">
          <a:xfrm rot="10800000">
            <a:off x="7279506" y="509905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1" name="AutoShape 11"/>
          <p:cNvSpPr>
            <a:spLocks noChangeArrowheads="1"/>
          </p:cNvSpPr>
          <p:nvPr/>
        </p:nvSpPr>
        <p:spPr bwMode="gray">
          <a:xfrm rot="10800000">
            <a:off x="5791789" y="419066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372" name="AutoShape 12"/>
          <p:cNvSpPr>
            <a:spLocks noChangeArrowheads="1"/>
          </p:cNvSpPr>
          <p:nvPr/>
        </p:nvSpPr>
        <p:spPr bwMode="gray">
          <a:xfrm rot="10800000">
            <a:off x="3352562" y="235267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3" name="Rectangle 4"/>
          <p:cNvSpPr>
            <a:spLocks noChangeArrowheads="1"/>
          </p:cNvSpPr>
          <p:nvPr/>
        </p:nvSpPr>
        <p:spPr bwMode="gray">
          <a:xfrm>
            <a:off x="5147871" y="3473110"/>
            <a:ext cx="2691205" cy="71755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nchor="ctr"/>
          <a:lstStyle/>
          <a:p>
            <a:pPr>
              <a:defRPr/>
            </a:pPr>
            <a:r>
              <a:rPr lang="en-GB" sz="1400" dirty="0">
                <a:solidFill>
                  <a:schemeClr val="bg1"/>
                </a:solidFill>
              </a:rPr>
              <a:t>Elicit and capture stakeholder’s requirements</a:t>
            </a:r>
          </a:p>
        </p:txBody>
      </p:sp>
      <p:sp>
        <p:nvSpPr>
          <p:cNvPr id="14" name="AutoShape 12"/>
          <p:cNvSpPr>
            <a:spLocks noChangeArrowheads="1"/>
          </p:cNvSpPr>
          <p:nvPr/>
        </p:nvSpPr>
        <p:spPr bwMode="gray">
          <a:xfrm rot="10800000">
            <a:off x="4594226" y="3232149"/>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6754662" y="2912600"/>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C000"/>
          </a:solidFill>
          <a:ln w="12700" cap="rnd">
            <a:solidFill>
              <a:schemeClr val="tx1"/>
            </a:solidFill>
            <a:miter lim="800000"/>
            <a:headEnd/>
            <a:tailEnd/>
          </a:ln>
          <a:scene3d>
            <a:camera prst="orthographicFront"/>
            <a:lightRig rig="threePt" dir="t"/>
          </a:scene3d>
          <a:sp3d>
            <a:bevelT/>
          </a:sp3d>
        </p:spPr>
        <p:txBody>
          <a:bodyPr wrap="none" anchor="ctr"/>
          <a:lstStyle/>
          <a:p>
            <a:pPr>
              <a:defRPr/>
            </a:pPr>
            <a:endParaRPr lang="en-GB" sz="1800" dirty="0">
              <a:latin typeface="Arial" pitchFamily="34" charset="0"/>
              <a:ea typeface="+mn-ea"/>
              <a:cs typeface="+mn-cs"/>
            </a:endParaRPr>
          </a:p>
        </p:txBody>
      </p:sp>
      <p:sp>
        <p:nvSpPr>
          <p:cNvPr id="2" name="Rectangle 1"/>
          <p:cNvSpPr/>
          <p:nvPr/>
        </p:nvSpPr>
        <p:spPr>
          <a:xfrm>
            <a:off x="531549" y="5130999"/>
            <a:ext cx="5400272"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GB" sz="1800" dirty="0"/>
              <a:t>If we want to design an optimal system we have to gather requirements from the key stakeholders. In order to do this we need to identify the potential stakeholders.</a:t>
            </a:r>
          </a:p>
          <a:p>
            <a:r>
              <a:rPr lang="en-GB" sz="1800" dirty="0"/>
              <a:t>A useful tool is a </a:t>
            </a:r>
            <a:r>
              <a:rPr lang="en-GB" sz="1800" b="1" dirty="0"/>
              <a:t>Stakeholder Influence Map</a:t>
            </a:r>
          </a:p>
        </p:txBody>
      </p:sp>
    </p:spTree>
    <p:extLst>
      <p:ext uri="{BB962C8B-B14F-4D97-AF65-F5344CB8AC3E}">
        <p14:creationId xmlns:p14="http://schemas.microsoft.com/office/powerpoint/2010/main" val="42627567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3C797B-5D71-4E4C-A111-BA872558F789}"/>
              </a:ext>
            </a:extLst>
          </p:cNvPr>
          <p:cNvSpPr/>
          <p:nvPr/>
        </p:nvSpPr>
        <p:spPr>
          <a:xfrm>
            <a:off x="5937336" y="1048215"/>
            <a:ext cx="5816049" cy="370220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794" name="Rectangle 3"/>
          <p:cNvSpPr>
            <a:spLocks noGrp="1" noChangeArrowheads="1"/>
          </p:cNvSpPr>
          <p:nvPr>
            <p:ph sz="quarter" idx="16"/>
          </p:nvPr>
        </p:nvSpPr>
        <p:spPr/>
        <p:txBody>
          <a:bodyPr>
            <a:normAutofit lnSpcReduction="10000"/>
          </a:bodyPr>
          <a:lstStyle/>
          <a:p>
            <a:pPr marL="0" indent="0" eaLnBrk="1" hangingPunct="1">
              <a:lnSpc>
                <a:spcPct val="80000"/>
              </a:lnSpc>
              <a:buNone/>
            </a:pPr>
            <a:r>
              <a:rPr lang="en-GB" sz="2400" dirty="0">
                <a:solidFill>
                  <a:schemeClr val="accent3">
                    <a:lumMod val="40000"/>
                    <a:lumOff val="60000"/>
                  </a:schemeClr>
                </a:solidFill>
                <a:latin typeface="Arial" charset="0"/>
              </a:rPr>
              <a:t>What is it?</a:t>
            </a:r>
          </a:p>
          <a:p>
            <a:pPr marL="419100" eaLnBrk="1" hangingPunct="1">
              <a:lnSpc>
                <a:spcPct val="80000"/>
              </a:lnSpc>
            </a:pPr>
            <a:r>
              <a:rPr lang="en-GB" sz="2000" dirty="0">
                <a:latin typeface="Arial" charset="0"/>
              </a:rPr>
              <a:t>A derivative of the Influence Map (a Systems Thinking tool)</a:t>
            </a:r>
          </a:p>
          <a:p>
            <a:pPr marL="419100" eaLnBrk="1" hangingPunct="1">
              <a:lnSpc>
                <a:spcPct val="80000"/>
              </a:lnSpc>
            </a:pPr>
            <a:r>
              <a:rPr lang="en-GB" sz="2000" dirty="0">
                <a:latin typeface="Arial" charset="0"/>
              </a:rPr>
              <a:t>It is a tool for identifying and capturing the potential stakeholders of a system and the interactions/influences that exist between them</a:t>
            </a:r>
          </a:p>
          <a:p>
            <a:pPr marL="0" indent="0" eaLnBrk="1" hangingPunct="1">
              <a:lnSpc>
                <a:spcPct val="80000"/>
              </a:lnSpc>
              <a:buNone/>
            </a:pPr>
            <a:r>
              <a:rPr lang="en-GB" sz="2400" dirty="0">
                <a:solidFill>
                  <a:schemeClr val="accent3">
                    <a:lumMod val="40000"/>
                    <a:lumOff val="60000"/>
                  </a:schemeClr>
                </a:solidFill>
                <a:latin typeface="Arial" charset="0"/>
              </a:rPr>
              <a:t>When to use it</a:t>
            </a:r>
          </a:p>
          <a:p>
            <a:pPr marL="419100" eaLnBrk="1" hangingPunct="1">
              <a:lnSpc>
                <a:spcPct val="80000"/>
              </a:lnSpc>
            </a:pPr>
            <a:r>
              <a:rPr lang="en-GB" sz="2000" dirty="0">
                <a:latin typeface="Arial" charset="0"/>
              </a:rPr>
              <a:t>Prior to undertaking any preliminary design work and before talking to the stakeholders</a:t>
            </a:r>
          </a:p>
          <a:p>
            <a:pPr marL="0" indent="0" eaLnBrk="1" hangingPunct="1">
              <a:lnSpc>
                <a:spcPct val="80000"/>
              </a:lnSpc>
              <a:buNone/>
            </a:pPr>
            <a:r>
              <a:rPr lang="en-GB" sz="2400" dirty="0">
                <a:solidFill>
                  <a:schemeClr val="accent3">
                    <a:lumMod val="40000"/>
                    <a:lumOff val="60000"/>
                  </a:schemeClr>
                </a:solidFill>
                <a:latin typeface="Arial" charset="0"/>
              </a:rPr>
              <a:t>Why use it?</a:t>
            </a:r>
          </a:p>
          <a:p>
            <a:pPr marL="419100" eaLnBrk="1" hangingPunct="1">
              <a:lnSpc>
                <a:spcPct val="80000"/>
              </a:lnSpc>
            </a:pPr>
            <a:r>
              <a:rPr lang="en-GB" sz="2000" dirty="0">
                <a:latin typeface="Arial" charset="0"/>
              </a:rPr>
              <a:t>To determine all the potential stakeholders to ensure their views are elicited if necessary</a:t>
            </a:r>
          </a:p>
          <a:p>
            <a:pPr marL="419100" eaLnBrk="1" hangingPunct="1">
              <a:lnSpc>
                <a:spcPct val="80000"/>
              </a:lnSpc>
            </a:pPr>
            <a:r>
              <a:rPr lang="en-GB" sz="2000" dirty="0">
                <a:latin typeface="Arial" charset="0"/>
              </a:rPr>
              <a:t>To understand the scope of the system of systems </a:t>
            </a:r>
          </a:p>
        </p:txBody>
      </p:sp>
      <p:sp>
        <p:nvSpPr>
          <p:cNvPr id="33793" name="Rectangle 2"/>
          <p:cNvSpPr>
            <a:spLocks noGrp="1" noChangeArrowheads="1"/>
          </p:cNvSpPr>
          <p:nvPr>
            <p:ph type="title"/>
          </p:nvPr>
        </p:nvSpPr>
        <p:spPr>
          <a:xfrm>
            <a:off x="221994" y="245886"/>
            <a:ext cx="10990300" cy="424732"/>
          </a:xfrm>
        </p:spPr>
        <p:txBody>
          <a:bodyPr/>
          <a:lstStyle/>
          <a:p>
            <a:pPr eaLnBrk="1" hangingPunct="1"/>
            <a:r>
              <a:rPr lang="en-GB" dirty="0">
                <a:latin typeface="Arial" charset="0"/>
              </a:rPr>
              <a:t>Stakeholder Influence Map</a:t>
            </a:r>
            <a:endParaRPr lang="en-US" dirty="0">
              <a:latin typeface="Arial" charset="0"/>
            </a:endParaRPr>
          </a:p>
        </p:txBody>
      </p:sp>
      <p:pic>
        <p:nvPicPr>
          <p:cNvPr id="5" name="Picture 4"/>
          <p:cNvPicPr>
            <a:picLocks noChangeAspect="1"/>
          </p:cNvPicPr>
          <p:nvPr/>
        </p:nvPicPr>
        <p:blipFill>
          <a:blip r:embed="rId3"/>
          <a:stretch>
            <a:fillRect/>
          </a:stretch>
        </p:blipFill>
        <p:spPr>
          <a:xfrm>
            <a:off x="5937336" y="1194455"/>
            <a:ext cx="5451511" cy="3463895"/>
          </a:xfrm>
          <a:prstGeom prst="rect">
            <a:avLst/>
          </a:prstGeom>
        </p:spPr>
      </p:pic>
      <p:sp>
        <p:nvSpPr>
          <p:cNvPr id="2" name="TextBox 1"/>
          <p:cNvSpPr txBox="1"/>
          <p:nvPr/>
        </p:nvSpPr>
        <p:spPr>
          <a:xfrm>
            <a:off x="6507454" y="4879832"/>
            <a:ext cx="4704840"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600" dirty="0"/>
              <a:t>In the example Stakeholder Influence Map above, the boxes are groups of Stakeholders that we believe have similar requirements. The arrows indicate potential or known interactions/influences between the groups of stakeholders</a:t>
            </a:r>
          </a:p>
        </p:txBody>
      </p:sp>
    </p:spTree>
    <p:extLst>
      <p:ext uri="{BB962C8B-B14F-4D97-AF65-F5344CB8AC3E}">
        <p14:creationId xmlns:p14="http://schemas.microsoft.com/office/powerpoint/2010/main" val="11630398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27193"/>
            <a:ext cx="10181329" cy="607256"/>
          </a:xfrm>
        </p:spPr>
        <p:txBody>
          <a:bodyPr/>
          <a:lstStyle/>
          <a:p>
            <a:r>
              <a:rPr lang="en-GB" dirty="0"/>
              <a:t>Stakeholder Influence Map Process</a:t>
            </a:r>
          </a:p>
        </p:txBody>
      </p:sp>
      <p:sp>
        <p:nvSpPr>
          <p:cNvPr id="6" name="Rectangle 5"/>
          <p:cNvSpPr/>
          <p:nvPr/>
        </p:nvSpPr>
        <p:spPr bwMode="auto">
          <a:xfrm>
            <a:off x="2305124" y="1473986"/>
            <a:ext cx="2273643" cy="975301"/>
          </a:xfrm>
          <a:prstGeom prst="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Arial" pitchFamily="34" charset="0"/>
              </a:rPr>
              <a:t>Step 1: Identify all potential system stakeholders</a:t>
            </a:r>
          </a:p>
        </p:txBody>
      </p:sp>
      <p:sp>
        <p:nvSpPr>
          <p:cNvPr id="7" name="Rectangle 6"/>
          <p:cNvSpPr/>
          <p:nvPr/>
        </p:nvSpPr>
        <p:spPr bwMode="auto">
          <a:xfrm>
            <a:off x="3430472" y="2649643"/>
            <a:ext cx="2665529" cy="975301"/>
          </a:xfrm>
          <a:prstGeom prst="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Arial" pitchFamily="34" charset="0"/>
              </a:rPr>
              <a:t>Step 2: Identify groups of stakeholders with common requirements</a:t>
            </a:r>
          </a:p>
        </p:txBody>
      </p:sp>
      <p:sp>
        <p:nvSpPr>
          <p:cNvPr id="8" name="Rectangle 7"/>
          <p:cNvSpPr/>
          <p:nvPr/>
        </p:nvSpPr>
        <p:spPr bwMode="auto">
          <a:xfrm>
            <a:off x="5068772" y="3825300"/>
            <a:ext cx="2665529" cy="975301"/>
          </a:xfrm>
          <a:prstGeom prst="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Arial" pitchFamily="34" charset="0"/>
              </a:rPr>
              <a:t>Step 3: Construct Stakeholder </a:t>
            </a:r>
            <a:r>
              <a:rPr lang="en-GB" sz="1800" dirty="0">
                <a:solidFill>
                  <a:schemeClr val="bg1"/>
                </a:solidFill>
                <a:latin typeface="Arial" pitchFamily="34" charset="0"/>
              </a:rPr>
              <a:t>I</a:t>
            </a:r>
            <a:r>
              <a:rPr kumimoji="0" lang="en-GB" sz="1800" b="0" i="0" u="none" strike="noStrike" cap="none" normalizeH="0" baseline="0" dirty="0">
                <a:ln>
                  <a:noFill/>
                </a:ln>
                <a:solidFill>
                  <a:schemeClr val="bg1"/>
                </a:solidFill>
                <a:effectLst/>
                <a:latin typeface="Arial" pitchFamily="34" charset="0"/>
              </a:rPr>
              <a:t>nfluence </a:t>
            </a:r>
            <a:r>
              <a:rPr lang="en-GB" sz="1800" dirty="0">
                <a:solidFill>
                  <a:schemeClr val="bg1"/>
                </a:solidFill>
                <a:latin typeface="Arial" pitchFamily="34" charset="0"/>
              </a:rPr>
              <a:t>M</a:t>
            </a:r>
            <a:r>
              <a:rPr kumimoji="0" lang="en-GB" sz="1800" b="0" i="0" u="none" strike="noStrike" cap="none" normalizeH="0" baseline="0" dirty="0">
                <a:ln>
                  <a:noFill/>
                </a:ln>
                <a:solidFill>
                  <a:schemeClr val="bg1"/>
                </a:solidFill>
                <a:effectLst/>
                <a:latin typeface="Arial" pitchFamily="34" charset="0"/>
              </a:rPr>
              <a:t>ap </a:t>
            </a:r>
          </a:p>
        </p:txBody>
      </p:sp>
      <p:sp>
        <p:nvSpPr>
          <p:cNvPr id="9" name="Rectangle 8"/>
          <p:cNvSpPr/>
          <p:nvPr/>
        </p:nvSpPr>
        <p:spPr bwMode="auto">
          <a:xfrm>
            <a:off x="6984658" y="5000957"/>
            <a:ext cx="3062857" cy="1301873"/>
          </a:xfrm>
          <a:prstGeom prst="rect">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bg1"/>
                </a:solidFill>
                <a:effectLst/>
                <a:latin typeface="Arial" pitchFamily="34" charset="0"/>
              </a:rPr>
              <a:t>Step 4: Review</a:t>
            </a:r>
            <a:r>
              <a:rPr kumimoji="0" lang="en-GB" sz="1800" b="0" i="0" u="none" strike="noStrike" cap="none" normalizeH="0" dirty="0">
                <a:ln>
                  <a:noFill/>
                </a:ln>
                <a:solidFill>
                  <a:schemeClr val="bg1"/>
                </a:solidFill>
                <a:effectLst/>
                <a:latin typeface="Arial" pitchFamily="34" charset="0"/>
              </a:rPr>
              <a:t> </a:t>
            </a:r>
            <a:r>
              <a:rPr kumimoji="0" lang="en-GB" sz="1800" b="0" i="0" u="none" strike="noStrike" cap="none" normalizeH="0" baseline="0" dirty="0">
                <a:ln>
                  <a:noFill/>
                </a:ln>
                <a:solidFill>
                  <a:schemeClr val="bg1"/>
                </a:solidFill>
                <a:effectLst/>
                <a:latin typeface="Arial" pitchFamily="34" charset="0"/>
              </a:rPr>
              <a:t> Stakeholder</a:t>
            </a:r>
            <a:r>
              <a:rPr kumimoji="0" lang="en-GB" sz="1800" b="0" i="0" u="none" strike="noStrike" cap="none" normalizeH="0" dirty="0">
                <a:ln>
                  <a:noFill/>
                </a:ln>
                <a:solidFill>
                  <a:schemeClr val="bg1"/>
                </a:solidFill>
                <a:effectLst/>
                <a:latin typeface="Arial" pitchFamily="34" charset="0"/>
              </a:rPr>
              <a:t> </a:t>
            </a:r>
            <a:r>
              <a:rPr lang="en-GB" sz="1800" dirty="0">
                <a:solidFill>
                  <a:schemeClr val="bg1"/>
                </a:solidFill>
                <a:latin typeface="Arial" pitchFamily="34" charset="0"/>
              </a:rPr>
              <a:t>I</a:t>
            </a:r>
            <a:r>
              <a:rPr kumimoji="0" lang="en-GB" sz="1800" b="0" i="0" u="none" strike="noStrike" cap="none" normalizeH="0" baseline="0" dirty="0">
                <a:ln>
                  <a:noFill/>
                </a:ln>
                <a:solidFill>
                  <a:schemeClr val="bg1"/>
                </a:solidFill>
                <a:effectLst/>
                <a:latin typeface="Arial" pitchFamily="34" charset="0"/>
              </a:rPr>
              <a:t>nfluence </a:t>
            </a:r>
            <a:r>
              <a:rPr lang="en-GB" sz="1800" dirty="0">
                <a:solidFill>
                  <a:schemeClr val="bg1"/>
                </a:solidFill>
                <a:latin typeface="Arial" pitchFamily="34" charset="0"/>
              </a:rPr>
              <a:t>M</a:t>
            </a:r>
            <a:r>
              <a:rPr kumimoji="0" lang="en-GB" sz="1800" b="0" i="0" u="none" strike="noStrike" cap="none" normalizeH="0" baseline="0" dirty="0">
                <a:ln>
                  <a:noFill/>
                </a:ln>
                <a:solidFill>
                  <a:schemeClr val="bg1"/>
                </a:solidFill>
                <a:effectLst/>
                <a:latin typeface="Arial" pitchFamily="34" charset="0"/>
              </a:rPr>
              <a:t>ap to determine requirements gathering strategy </a:t>
            </a:r>
          </a:p>
        </p:txBody>
      </p:sp>
      <p:sp>
        <p:nvSpPr>
          <p:cNvPr id="13" name="AutoShape 7"/>
          <p:cNvSpPr>
            <a:spLocks noChangeArrowheads="1"/>
          </p:cNvSpPr>
          <p:nvPr/>
        </p:nvSpPr>
        <p:spPr bwMode="gray">
          <a:xfrm>
            <a:off x="4762384" y="1871436"/>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sz="1800" dirty="0">
              <a:latin typeface="Arial" pitchFamily="34" charset="0"/>
              <a:ea typeface="+mn-ea"/>
              <a:cs typeface="+mn-cs"/>
            </a:endParaRPr>
          </a:p>
        </p:txBody>
      </p:sp>
      <p:sp>
        <p:nvSpPr>
          <p:cNvPr id="14" name="AutoShape 7"/>
          <p:cNvSpPr>
            <a:spLocks noChangeArrowheads="1"/>
          </p:cNvSpPr>
          <p:nvPr/>
        </p:nvSpPr>
        <p:spPr bwMode="gray">
          <a:xfrm>
            <a:off x="6095148" y="304709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sz="1800" dirty="0">
              <a:latin typeface="Arial" pitchFamily="34" charset="0"/>
              <a:ea typeface="+mn-ea"/>
              <a:cs typeface="+mn-cs"/>
            </a:endParaRPr>
          </a:p>
        </p:txBody>
      </p:sp>
      <p:sp>
        <p:nvSpPr>
          <p:cNvPr id="15" name="AutoShape 7"/>
          <p:cNvSpPr>
            <a:spLocks noChangeArrowheads="1"/>
          </p:cNvSpPr>
          <p:nvPr/>
        </p:nvSpPr>
        <p:spPr bwMode="gray">
          <a:xfrm>
            <a:off x="7783697" y="4299845"/>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sz="1800" dirty="0">
              <a:latin typeface="Arial" pitchFamily="34" charset="0"/>
              <a:ea typeface="+mn-ea"/>
              <a:cs typeface="+mn-cs"/>
            </a:endParaRPr>
          </a:p>
        </p:txBody>
      </p:sp>
      <p:sp>
        <p:nvSpPr>
          <p:cNvPr id="16" name="AutoShape 11"/>
          <p:cNvSpPr>
            <a:spLocks noChangeArrowheads="1"/>
          </p:cNvSpPr>
          <p:nvPr/>
        </p:nvSpPr>
        <p:spPr bwMode="gray">
          <a:xfrm rot="10800000">
            <a:off x="4272379" y="3624943"/>
            <a:ext cx="612775" cy="57785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068" y="5399"/>
                  <a:pt x="9345" y="5548"/>
                  <a:pt x="8673" y="5836"/>
                </a:cubicBezTo>
                <a:lnTo>
                  <a:pt x="6546" y="872"/>
                </a:lnTo>
                <a:cubicBezTo>
                  <a:pt x="7890" y="296"/>
                  <a:pt x="9337"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GB" sz="1800" dirty="0">
              <a:latin typeface="Arial" pitchFamily="34" charset="0"/>
              <a:ea typeface="+mn-ea"/>
              <a:cs typeface="+mn-cs"/>
            </a:endParaRPr>
          </a:p>
        </p:txBody>
      </p:sp>
      <p:sp>
        <p:nvSpPr>
          <p:cNvPr id="18" name="TextBox 17"/>
          <p:cNvSpPr txBox="1"/>
          <p:nvPr/>
        </p:nvSpPr>
        <p:spPr>
          <a:xfrm>
            <a:off x="7038938" y="1726312"/>
            <a:ext cx="3365150" cy="92333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800" dirty="0"/>
              <a:t>Constructing a Stakeholder Influence map is basically a linear process</a:t>
            </a:r>
          </a:p>
        </p:txBody>
      </p:sp>
    </p:spTree>
    <p:extLst>
      <p:ext uri="{BB962C8B-B14F-4D97-AF65-F5344CB8AC3E}">
        <p14:creationId xmlns:p14="http://schemas.microsoft.com/office/powerpoint/2010/main" val="17633525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ext Box 28"/>
          <p:cNvSpPr txBox="1">
            <a:spLocks noChangeArrowheads="1"/>
          </p:cNvSpPr>
          <p:nvPr/>
        </p:nvSpPr>
        <p:spPr bwMode="gray">
          <a:xfrm>
            <a:off x="265465" y="1965816"/>
            <a:ext cx="7113393" cy="369332"/>
          </a:xfrm>
          <a:prstGeom prst="rect">
            <a:avLst/>
          </a:prstGeom>
          <a:ln/>
          <a:extLst>
            <a:ext uri="{91240B29-F687-4f45-9708-019B960494DF}">
              <a14:hiddenLine xmlns="" xmlns:a14="http://schemas.microsoft.com/office/drawing/2010/main" w="9525">
                <a:solidFill>
                  <a:srgbClr val="000000"/>
                </a:solidFill>
                <a:miter lim="800000"/>
                <a:headEnd/>
                <a:tailEnd/>
              </a14:hiddenLine>
            </a:ext>
          </a:extLst>
        </p:spPr>
        <p:style>
          <a:lnRef idx="0">
            <a:schemeClr val="accent2"/>
          </a:lnRef>
          <a:fillRef idx="3">
            <a:schemeClr val="accent2"/>
          </a:fillRef>
          <a:effectRef idx="3">
            <a:schemeClr val="accent2"/>
          </a:effectRef>
          <a:fontRef idx="minor">
            <a:schemeClr val="lt1"/>
          </a:fontRef>
        </p:style>
        <p:txBody>
          <a:bodyPr wrap="square">
            <a:spAutoFit/>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r>
              <a:rPr lang="en-GB" sz="1800" dirty="0">
                <a:solidFill>
                  <a:srgbClr val="FFFFFF"/>
                </a:solidFill>
              </a:rPr>
              <a:t>Future Civil A/C Power Plant: brainstorm of potential Stakeholders</a:t>
            </a:r>
          </a:p>
        </p:txBody>
      </p:sp>
      <p:sp>
        <p:nvSpPr>
          <p:cNvPr id="35842" name="Rectangle 31"/>
          <p:cNvSpPr>
            <a:spLocks noGrp="1" noChangeArrowheads="1"/>
          </p:cNvSpPr>
          <p:nvPr>
            <p:ph type="title"/>
          </p:nvPr>
        </p:nvSpPr>
        <p:spPr>
          <a:xfrm>
            <a:off x="200722" y="-5542"/>
            <a:ext cx="10467278" cy="1041400"/>
          </a:xfrm>
        </p:spPr>
        <p:txBody>
          <a:bodyPr/>
          <a:lstStyle/>
          <a:p>
            <a:pPr eaLnBrk="1" hangingPunct="1"/>
            <a:r>
              <a:rPr lang="en-GB" sz="2800" dirty="0">
                <a:latin typeface="Arial" charset="0"/>
              </a:rPr>
              <a:t>STEP 1: Identify all potential System potential stakeholders</a:t>
            </a:r>
          </a:p>
        </p:txBody>
      </p:sp>
      <p:sp>
        <p:nvSpPr>
          <p:cNvPr id="35843" name="Folded Corner 1"/>
          <p:cNvSpPr>
            <a:spLocks noChangeArrowheads="1"/>
          </p:cNvSpPr>
          <p:nvPr/>
        </p:nvSpPr>
        <p:spPr bwMode="auto">
          <a:xfrm>
            <a:off x="8757237" y="4443824"/>
            <a:ext cx="1201738"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Employees</a:t>
            </a:r>
          </a:p>
        </p:txBody>
      </p:sp>
      <p:sp>
        <p:nvSpPr>
          <p:cNvPr id="35844" name="Folded Corner 32"/>
          <p:cNvSpPr>
            <a:spLocks noChangeArrowheads="1"/>
          </p:cNvSpPr>
          <p:nvPr/>
        </p:nvSpPr>
        <p:spPr bwMode="auto">
          <a:xfrm>
            <a:off x="7081550" y="4790859"/>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CFBU</a:t>
            </a:r>
          </a:p>
        </p:txBody>
      </p:sp>
      <p:sp>
        <p:nvSpPr>
          <p:cNvPr id="35845" name="Folded Corner 33"/>
          <p:cNvSpPr>
            <a:spLocks noChangeArrowheads="1"/>
          </p:cNvSpPr>
          <p:nvPr/>
        </p:nvSpPr>
        <p:spPr bwMode="auto">
          <a:xfrm>
            <a:off x="4285781" y="4782229"/>
            <a:ext cx="1201737" cy="554037"/>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Passengers</a:t>
            </a:r>
          </a:p>
        </p:txBody>
      </p:sp>
      <p:sp>
        <p:nvSpPr>
          <p:cNvPr id="35846" name="Folded Corner 34"/>
          <p:cNvSpPr>
            <a:spLocks noChangeArrowheads="1"/>
          </p:cNvSpPr>
          <p:nvPr/>
        </p:nvSpPr>
        <p:spPr bwMode="auto">
          <a:xfrm>
            <a:off x="8617682" y="509419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Tier Airlines</a:t>
            </a:r>
          </a:p>
        </p:txBody>
      </p:sp>
      <p:sp>
        <p:nvSpPr>
          <p:cNvPr id="35847" name="Folded Corner 35"/>
          <p:cNvSpPr>
            <a:spLocks noChangeArrowheads="1"/>
          </p:cNvSpPr>
          <p:nvPr/>
        </p:nvSpPr>
        <p:spPr bwMode="auto">
          <a:xfrm>
            <a:off x="10035864" y="5762067"/>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Low-Cost Airlines</a:t>
            </a:r>
          </a:p>
        </p:txBody>
      </p:sp>
      <p:sp>
        <p:nvSpPr>
          <p:cNvPr id="35848" name="Folded Corner 36"/>
          <p:cNvSpPr>
            <a:spLocks noChangeArrowheads="1"/>
          </p:cNvSpPr>
          <p:nvPr/>
        </p:nvSpPr>
        <p:spPr bwMode="auto">
          <a:xfrm>
            <a:off x="7305245" y="2709335"/>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 Chip Airlines</a:t>
            </a:r>
          </a:p>
        </p:txBody>
      </p:sp>
      <p:sp>
        <p:nvSpPr>
          <p:cNvPr id="35849" name="Folded Corner 37"/>
          <p:cNvSpPr>
            <a:spLocks noChangeArrowheads="1"/>
          </p:cNvSpPr>
          <p:nvPr/>
        </p:nvSpPr>
        <p:spPr bwMode="auto">
          <a:xfrm>
            <a:off x="1332322" y="2681672"/>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Test</a:t>
            </a:r>
          </a:p>
        </p:txBody>
      </p:sp>
      <p:sp>
        <p:nvSpPr>
          <p:cNvPr id="35850" name="Folded Corner 38"/>
          <p:cNvSpPr>
            <a:spLocks noChangeArrowheads="1"/>
          </p:cNvSpPr>
          <p:nvPr/>
        </p:nvSpPr>
        <p:spPr bwMode="auto">
          <a:xfrm>
            <a:off x="7145108" y="4197506"/>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Technology Providers</a:t>
            </a:r>
          </a:p>
        </p:txBody>
      </p:sp>
      <p:sp>
        <p:nvSpPr>
          <p:cNvPr id="35851" name="Folded Corner 39"/>
          <p:cNvSpPr>
            <a:spLocks noChangeArrowheads="1"/>
          </p:cNvSpPr>
          <p:nvPr/>
        </p:nvSpPr>
        <p:spPr bwMode="auto">
          <a:xfrm>
            <a:off x="7021127" y="542602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Board</a:t>
            </a:r>
          </a:p>
        </p:txBody>
      </p:sp>
      <p:sp>
        <p:nvSpPr>
          <p:cNvPr id="35852" name="Folded Corner 40"/>
          <p:cNvSpPr>
            <a:spLocks noChangeArrowheads="1"/>
          </p:cNvSpPr>
          <p:nvPr/>
        </p:nvSpPr>
        <p:spPr bwMode="auto">
          <a:xfrm>
            <a:off x="5615093" y="4783815"/>
            <a:ext cx="1203325"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Airport Operators</a:t>
            </a:r>
          </a:p>
        </p:txBody>
      </p:sp>
      <p:sp>
        <p:nvSpPr>
          <p:cNvPr id="35853" name="Folded Corner 41"/>
          <p:cNvSpPr>
            <a:spLocks noChangeArrowheads="1"/>
          </p:cNvSpPr>
          <p:nvPr/>
        </p:nvSpPr>
        <p:spPr bwMode="auto">
          <a:xfrm>
            <a:off x="5626119" y="5421897"/>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a:t>
            </a:r>
          </a:p>
          <a:p>
            <a:r>
              <a:rPr lang="en-US" sz="1200" dirty="0">
                <a:solidFill>
                  <a:srgbClr val="000000"/>
                </a:solidFill>
              </a:rPr>
              <a:t>Shareholders</a:t>
            </a:r>
          </a:p>
        </p:txBody>
      </p:sp>
      <p:sp>
        <p:nvSpPr>
          <p:cNvPr id="35854" name="Folded Corner 42"/>
          <p:cNvSpPr>
            <a:spLocks noChangeArrowheads="1"/>
          </p:cNvSpPr>
          <p:nvPr/>
        </p:nvSpPr>
        <p:spPr bwMode="auto">
          <a:xfrm>
            <a:off x="4262709" y="415602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Government Policy Makers</a:t>
            </a:r>
          </a:p>
        </p:txBody>
      </p:sp>
      <p:sp>
        <p:nvSpPr>
          <p:cNvPr id="35855" name="Folded Corner 43"/>
          <p:cNvSpPr>
            <a:spLocks noChangeArrowheads="1"/>
          </p:cNvSpPr>
          <p:nvPr/>
        </p:nvSpPr>
        <p:spPr bwMode="auto">
          <a:xfrm>
            <a:off x="5485149" y="6144317"/>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Tanker </a:t>
            </a:r>
          </a:p>
          <a:p>
            <a:r>
              <a:rPr lang="en-US" sz="1200" dirty="0">
                <a:solidFill>
                  <a:srgbClr val="000000"/>
                </a:solidFill>
              </a:rPr>
              <a:t>Operators</a:t>
            </a:r>
          </a:p>
        </p:txBody>
      </p:sp>
      <p:sp>
        <p:nvSpPr>
          <p:cNvPr id="35856" name="Folded Corner 44"/>
          <p:cNvSpPr>
            <a:spLocks noChangeArrowheads="1"/>
          </p:cNvSpPr>
          <p:nvPr/>
        </p:nvSpPr>
        <p:spPr bwMode="auto">
          <a:xfrm>
            <a:off x="4162821" y="6169890"/>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Freight Operators</a:t>
            </a:r>
          </a:p>
        </p:txBody>
      </p:sp>
      <p:sp>
        <p:nvSpPr>
          <p:cNvPr id="35857" name="Folded Corner 45"/>
          <p:cNvSpPr>
            <a:spLocks noChangeArrowheads="1"/>
          </p:cNvSpPr>
          <p:nvPr/>
        </p:nvSpPr>
        <p:spPr bwMode="auto">
          <a:xfrm>
            <a:off x="4220925" y="3295096"/>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Suppliers</a:t>
            </a:r>
          </a:p>
        </p:txBody>
      </p:sp>
      <p:sp>
        <p:nvSpPr>
          <p:cNvPr id="35858" name="Folded Corner 46"/>
          <p:cNvSpPr>
            <a:spLocks noChangeArrowheads="1"/>
          </p:cNvSpPr>
          <p:nvPr/>
        </p:nvSpPr>
        <p:spPr bwMode="auto">
          <a:xfrm>
            <a:off x="2870422" y="6020084"/>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Fuel Suppliers</a:t>
            </a:r>
          </a:p>
        </p:txBody>
      </p:sp>
      <p:sp>
        <p:nvSpPr>
          <p:cNvPr id="35859" name="Folded Corner 47"/>
          <p:cNvSpPr>
            <a:spLocks noChangeArrowheads="1"/>
          </p:cNvSpPr>
          <p:nvPr/>
        </p:nvSpPr>
        <p:spPr bwMode="auto">
          <a:xfrm>
            <a:off x="1375187" y="5893665"/>
            <a:ext cx="11588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2</a:t>
            </a:r>
            <a:r>
              <a:rPr lang="en-US" sz="1200" baseline="30000" dirty="0">
                <a:solidFill>
                  <a:srgbClr val="000000"/>
                </a:solidFill>
              </a:rPr>
              <a:t>nd</a:t>
            </a:r>
            <a:r>
              <a:rPr lang="en-US" sz="1200" dirty="0">
                <a:solidFill>
                  <a:srgbClr val="000000"/>
                </a:solidFill>
              </a:rPr>
              <a:t> Hand Air Forces</a:t>
            </a:r>
          </a:p>
        </p:txBody>
      </p:sp>
      <p:sp>
        <p:nvSpPr>
          <p:cNvPr id="35860" name="Folded Corner 48"/>
          <p:cNvSpPr>
            <a:spLocks noChangeArrowheads="1"/>
          </p:cNvSpPr>
          <p:nvPr/>
        </p:nvSpPr>
        <p:spPr bwMode="auto">
          <a:xfrm>
            <a:off x="1318974" y="5283898"/>
            <a:ext cx="1133473"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Blue-Chip Air Forces</a:t>
            </a:r>
          </a:p>
        </p:txBody>
      </p:sp>
      <p:sp>
        <p:nvSpPr>
          <p:cNvPr id="35861" name="Folded Corner 49"/>
          <p:cNvSpPr>
            <a:spLocks noChangeArrowheads="1"/>
          </p:cNvSpPr>
          <p:nvPr/>
        </p:nvSpPr>
        <p:spPr bwMode="auto">
          <a:xfrm>
            <a:off x="2786433" y="4497294"/>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Development</a:t>
            </a:r>
          </a:p>
        </p:txBody>
      </p:sp>
      <p:sp>
        <p:nvSpPr>
          <p:cNvPr id="35862" name="Folded Corner 50"/>
          <p:cNvSpPr>
            <a:spLocks noChangeArrowheads="1"/>
          </p:cNvSpPr>
          <p:nvPr/>
        </p:nvSpPr>
        <p:spPr bwMode="auto">
          <a:xfrm>
            <a:off x="2827274" y="3757090"/>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Design</a:t>
            </a:r>
          </a:p>
        </p:txBody>
      </p:sp>
      <p:sp>
        <p:nvSpPr>
          <p:cNvPr id="35863" name="Folded Corner 51"/>
          <p:cNvSpPr>
            <a:spLocks noChangeArrowheads="1"/>
          </p:cNvSpPr>
          <p:nvPr/>
        </p:nvSpPr>
        <p:spPr bwMode="auto">
          <a:xfrm>
            <a:off x="10152954" y="3418798"/>
            <a:ext cx="1201738"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Aircrew</a:t>
            </a:r>
          </a:p>
        </p:txBody>
      </p:sp>
      <p:sp>
        <p:nvSpPr>
          <p:cNvPr id="35864" name="Folded Corner 52"/>
          <p:cNvSpPr>
            <a:spLocks noChangeArrowheads="1"/>
          </p:cNvSpPr>
          <p:nvPr/>
        </p:nvSpPr>
        <p:spPr bwMode="auto">
          <a:xfrm>
            <a:off x="2781259" y="244746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 Traffic Controllers</a:t>
            </a:r>
          </a:p>
        </p:txBody>
      </p:sp>
      <p:sp>
        <p:nvSpPr>
          <p:cNvPr id="35865" name="Folded Corner 54"/>
          <p:cNvSpPr>
            <a:spLocks noChangeArrowheads="1"/>
          </p:cNvSpPr>
          <p:nvPr/>
        </p:nvSpPr>
        <p:spPr bwMode="auto">
          <a:xfrm>
            <a:off x="1253507" y="3955092"/>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Airline Maintainers</a:t>
            </a:r>
          </a:p>
        </p:txBody>
      </p:sp>
      <p:sp>
        <p:nvSpPr>
          <p:cNvPr id="35866" name="Folded Corner 55"/>
          <p:cNvSpPr>
            <a:spLocks noChangeArrowheads="1"/>
          </p:cNvSpPr>
          <p:nvPr/>
        </p:nvSpPr>
        <p:spPr bwMode="auto">
          <a:xfrm>
            <a:off x="6932442" y="6076440"/>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Environmental Groups</a:t>
            </a:r>
          </a:p>
        </p:txBody>
      </p:sp>
      <p:sp>
        <p:nvSpPr>
          <p:cNvPr id="35867" name="Folded Corner 56"/>
          <p:cNvSpPr>
            <a:spLocks noChangeArrowheads="1"/>
          </p:cNvSpPr>
          <p:nvPr/>
        </p:nvSpPr>
        <p:spPr bwMode="auto">
          <a:xfrm>
            <a:off x="1253507" y="3314746"/>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Certification Bodies</a:t>
            </a:r>
          </a:p>
        </p:txBody>
      </p:sp>
      <p:sp>
        <p:nvSpPr>
          <p:cNvPr id="35868" name="Folded Corner 57"/>
          <p:cNvSpPr>
            <a:spLocks noChangeArrowheads="1"/>
          </p:cNvSpPr>
          <p:nvPr/>
        </p:nvSpPr>
        <p:spPr bwMode="auto">
          <a:xfrm>
            <a:off x="5542461" y="2628911"/>
            <a:ext cx="1468172"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General Public</a:t>
            </a:r>
          </a:p>
        </p:txBody>
      </p:sp>
      <p:sp>
        <p:nvSpPr>
          <p:cNvPr id="35869" name="Folded Corner 58"/>
          <p:cNvSpPr>
            <a:spLocks noChangeArrowheads="1"/>
          </p:cNvSpPr>
          <p:nvPr/>
        </p:nvSpPr>
        <p:spPr bwMode="auto">
          <a:xfrm>
            <a:off x="1318974" y="465201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Maintainers</a:t>
            </a:r>
          </a:p>
        </p:txBody>
      </p:sp>
      <p:sp>
        <p:nvSpPr>
          <p:cNvPr id="35870" name="Folded Corner 59"/>
          <p:cNvSpPr>
            <a:spLocks noChangeArrowheads="1"/>
          </p:cNvSpPr>
          <p:nvPr/>
        </p:nvSpPr>
        <p:spPr bwMode="auto">
          <a:xfrm>
            <a:off x="2742712" y="3159036"/>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3</a:t>
            </a:r>
            <a:r>
              <a:rPr lang="en-US" sz="1200" baseline="30000" dirty="0">
                <a:solidFill>
                  <a:srgbClr val="000000"/>
                </a:solidFill>
              </a:rPr>
              <a:t>rd</a:t>
            </a:r>
            <a:r>
              <a:rPr lang="en-US" sz="1200" dirty="0">
                <a:solidFill>
                  <a:srgbClr val="000000"/>
                </a:solidFill>
              </a:rPr>
              <a:t> Party Maintainers</a:t>
            </a:r>
          </a:p>
        </p:txBody>
      </p:sp>
      <p:sp>
        <p:nvSpPr>
          <p:cNvPr id="35871" name="Folded Corner 60"/>
          <p:cNvSpPr>
            <a:spLocks noChangeArrowheads="1"/>
          </p:cNvSpPr>
          <p:nvPr/>
        </p:nvSpPr>
        <p:spPr bwMode="auto">
          <a:xfrm>
            <a:off x="7181694" y="3528093"/>
            <a:ext cx="128884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Civil Airframe Manufacturers</a:t>
            </a:r>
          </a:p>
        </p:txBody>
      </p:sp>
      <p:sp>
        <p:nvSpPr>
          <p:cNvPr id="35872" name="Folded Corner 61"/>
          <p:cNvSpPr>
            <a:spLocks noChangeArrowheads="1"/>
          </p:cNvSpPr>
          <p:nvPr/>
        </p:nvSpPr>
        <p:spPr bwMode="auto">
          <a:xfrm>
            <a:off x="10055394" y="4910342"/>
            <a:ext cx="1201738"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NGOs</a:t>
            </a:r>
          </a:p>
        </p:txBody>
      </p:sp>
      <p:sp>
        <p:nvSpPr>
          <p:cNvPr id="35873" name="Folded Corner 62"/>
          <p:cNvSpPr>
            <a:spLocks noChangeArrowheads="1"/>
          </p:cNvSpPr>
          <p:nvPr/>
        </p:nvSpPr>
        <p:spPr bwMode="auto">
          <a:xfrm>
            <a:off x="10061876" y="4135904"/>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Partners</a:t>
            </a:r>
          </a:p>
        </p:txBody>
      </p:sp>
      <p:sp>
        <p:nvSpPr>
          <p:cNvPr id="35874" name="Folded Corner 63"/>
          <p:cNvSpPr>
            <a:spLocks noChangeArrowheads="1"/>
          </p:cNvSpPr>
          <p:nvPr/>
        </p:nvSpPr>
        <p:spPr bwMode="auto">
          <a:xfrm>
            <a:off x="10071307" y="2771194"/>
            <a:ext cx="1201737" cy="552450"/>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SCU</a:t>
            </a:r>
          </a:p>
        </p:txBody>
      </p:sp>
      <p:sp>
        <p:nvSpPr>
          <p:cNvPr id="35875" name="Folded Corner 64"/>
          <p:cNvSpPr>
            <a:spLocks noChangeArrowheads="1"/>
          </p:cNvSpPr>
          <p:nvPr/>
        </p:nvSpPr>
        <p:spPr bwMode="auto">
          <a:xfrm>
            <a:off x="2761973" y="5204468"/>
            <a:ext cx="137318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Military Airframe Manufacturers</a:t>
            </a:r>
          </a:p>
        </p:txBody>
      </p:sp>
      <p:sp>
        <p:nvSpPr>
          <p:cNvPr id="35876" name="Folded Corner 65"/>
          <p:cNvSpPr>
            <a:spLocks noChangeArrowheads="1"/>
          </p:cNvSpPr>
          <p:nvPr/>
        </p:nvSpPr>
        <p:spPr bwMode="auto">
          <a:xfrm>
            <a:off x="5510773" y="3391788"/>
            <a:ext cx="1425936" cy="711812"/>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Service Representatives</a:t>
            </a:r>
          </a:p>
        </p:txBody>
      </p:sp>
      <p:sp>
        <p:nvSpPr>
          <p:cNvPr id="35877" name="Folded Corner 66"/>
          <p:cNvSpPr>
            <a:spLocks noChangeArrowheads="1"/>
          </p:cNvSpPr>
          <p:nvPr/>
        </p:nvSpPr>
        <p:spPr bwMode="auto">
          <a:xfrm>
            <a:off x="4230195" y="2564387"/>
            <a:ext cx="1201737" cy="554038"/>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Universities</a:t>
            </a:r>
          </a:p>
        </p:txBody>
      </p:sp>
      <p:sp>
        <p:nvSpPr>
          <p:cNvPr id="35878" name="Folded Corner 67"/>
          <p:cNvSpPr>
            <a:spLocks noChangeArrowheads="1"/>
          </p:cNvSpPr>
          <p:nvPr/>
        </p:nvSpPr>
        <p:spPr bwMode="auto">
          <a:xfrm>
            <a:off x="8660917" y="2846284"/>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Funding Sources</a:t>
            </a:r>
          </a:p>
        </p:txBody>
      </p:sp>
      <p:sp>
        <p:nvSpPr>
          <p:cNvPr id="35879" name="Folded Corner 68"/>
          <p:cNvSpPr>
            <a:spLocks noChangeArrowheads="1"/>
          </p:cNvSpPr>
          <p:nvPr/>
        </p:nvSpPr>
        <p:spPr bwMode="auto">
          <a:xfrm>
            <a:off x="8695741" y="3590971"/>
            <a:ext cx="1203325" cy="63023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Energy Business</a:t>
            </a:r>
          </a:p>
        </p:txBody>
      </p:sp>
      <p:sp>
        <p:nvSpPr>
          <p:cNvPr id="35880" name="Folded Corner 69"/>
          <p:cNvSpPr>
            <a:spLocks noChangeArrowheads="1"/>
          </p:cNvSpPr>
          <p:nvPr/>
        </p:nvSpPr>
        <p:spPr bwMode="auto">
          <a:xfrm>
            <a:off x="8470542" y="5958966"/>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Company Future Sales</a:t>
            </a:r>
          </a:p>
        </p:txBody>
      </p:sp>
      <p:sp>
        <p:nvSpPr>
          <p:cNvPr id="35881" name="Folded Corner 70"/>
          <p:cNvSpPr>
            <a:spLocks noChangeArrowheads="1"/>
          </p:cNvSpPr>
          <p:nvPr/>
        </p:nvSpPr>
        <p:spPr bwMode="auto">
          <a:xfrm>
            <a:off x="4340724" y="5439296"/>
            <a:ext cx="1201737" cy="612775"/>
          </a:xfrm>
          <a:prstGeom prst="foldedCorner">
            <a:avLst>
              <a:gd name="adj" fmla="val 16667"/>
            </a:avLst>
          </a:prstGeom>
          <a:solidFill>
            <a:srgbClr val="FFFF99"/>
          </a:solidFill>
          <a:ln w="9525">
            <a:solidFill>
              <a:schemeClr val="tx1"/>
            </a:solidFill>
            <a:round/>
            <a:headEnd/>
            <a:tailEnd/>
          </a:ln>
        </p:spPr>
        <p:txBody>
          <a:bodyPr anchor="ctr"/>
          <a:lstStyle/>
          <a:p>
            <a:r>
              <a:rPr lang="en-US" sz="1200" dirty="0">
                <a:solidFill>
                  <a:srgbClr val="000000"/>
                </a:solidFill>
              </a:rPr>
              <a:t>Company Future Projects</a:t>
            </a:r>
          </a:p>
        </p:txBody>
      </p:sp>
      <p:sp>
        <p:nvSpPr>
          <p:cNvPr id="35882" name="Folded Corner 71"/>
          <p:cNvSpPr>
            <a:spLocks noChangeArrowheads="1"/>
          </p:cNvSpPr>
          <p:nvPr/>
        </p:nvSpPr>
        <p:spPr bwMode="auto">
          <a:xfrm>
            <a:off x="5587060" y="4139358"/>
            <a:ext cx="1201737" cy="552450"/>
          </a:xfrm>
          <a:prstGeom prst="foldedCorner">
            <a:avLst>
              <a:gd name="adj" fmla="val 16667"/>
            </a:avLst>
          </a:prstGeom>
          <a:solidFill>
            <a:srgbClr val="FFFF99"/>
          </a:solidFill>
          <a:ln w="9525">
            <a:solidFill>
              <a:schemeClr val="tx1"/>
            </a:solidFill>
            <a:round/>
            <a:headEnd/>
            <a:tailEnd/>
          </a:ln>
        </p:spPr>
        <p:txBody>
          <a:bodyPr anchor="b"/>
          <a:lstStyle/>
          <a:p>
            <a:r>
              <a:rPr lang="en-US" sz="1200" dirty="0">
                <a:solidFill>
                  <a:srgbClr val="000000"/>
                </a:solidFill>
              </a:rPr>
              <a:t>Competitors</a:t>
            </a:r>
          </a:p>
        </p:txBody>
      </p:sp>
      <p:sp>
        <p:nvSpPr>
          <p:cNvPr id="3" name="TextBox 2"/>
          <p:cNvSpPr txBox="1"/>
          <p:nvPr/>
        </p:nvSpPr>
        <p:spPr>
          <a:xfrm>
            <a:off x="200722" y="586428"/>
            <a:ext cx="7574939" cy="1200329"/>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lvl="1" indent="-285750" algn="l">
              <a:buFont typeface="Arial" charset="0"/>
              <a:buChar char="•"/>
            </a:pPr>
            <a:r>
              <a:rPr lang="en-GB" sz="1800" dirty="0"/>
              <a:t>Usually performed as a simple Brainstorm to capture potential stakeholders on sticky notes (one stakeholder per sticky note)</a:t>
            </a:r>
          </a:p>
          <a:p>
            <a:pPr marL="285750" lvl="1" indent="-285750" algn="l">
              <a:buFont typeface="Arial" charset="0"/>
              <a:buChar char="•"/>
            </a:pPr>
            <a:r>
              <a:rPr lang="en-GB" sz="1800" dirty="0"/>
              <a:t>A stakeholder is anybody who comes into contact with, or has an interest in, the system throughout its entire life</a:t>
            </a:r>
          </a:p>
        </p:txBody>
      </p:sp>
      <p:sp>
        <p:nvSpPr>
          <p:cNvPr id="2" name="Rounded Rectangular Callout 1"/>
          <p:cNvSpPr/>
          <p:nvPr/>
        </p:nvSpPr>
        <p:spPr bwMode="auto">
          <a:xfrm>
            <a:off x="9819419" y="2151532"/>
            <a:ext cx="1673689" cy="326523"/>
          </a:xfrm>
          <a:prstGeom prst="wedgeRoundRectCallout">
            <a:avLst>
              <a:gd name="adj1" fmla="val -24297"/>
              <a:gd name="adj2" fmla="val 95819"/>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bg1"/>
                </a:solidFill>
                <a:effectLst/>
                <a:latin typeface="Arial" pitchFamily="34" charset="0"/>
              </a:rPr>
              <a:t>Is it complete?</a:t>
            </a:r>
          </a:p>
        </p:txBody>
      </p:sp>
    </p:spTree>
    <p:extLst>
      <p:ext uri="{BB962C8B-B14F-4D97-AF65-F5344CB8AC3E}">
        <p14:creationId xmlns:p14="http://schemas.microsoft.com/office/powerpoint/2010/main" val="377574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947" name="Rectangle 24"/>
          <p:cNvSpPr>
            <a:spLocks noGrp="1" noChangeArrowheads="1"/>
          </p:cNvSpPr>
          <p:nvPr>
            <p:ph type="title"/>
          </p:nvPr>
        </p:nvSpPr>
        <p:spPr>
          <a:xfrm>
            <a:off x="369665" y="305120"/>
            <a:ext cx="9002233" cy="590690"/>
          </a:xfrm>
        </p:spPr>
        <p:txBody>
          <a:bodyPr/>
          <a:lstStyle/>
          <a:p>
            <a:pPr eaLnBrk="1" hangingPunct="1"/>
            <a:r>
              <a:rPr lang="en-GB" sz="2800" dirty="0">
                <a:latin typeface="Arial" charset="0"/>
              </a:rPr>
              <a:t>Step 2: Identify Groups of Stakeholders </a:t>
            </a:r>
            <a:br>
              <a:rPr lang="en-GB" sz="2800" dirty="0">
                <a:latin typeface="Arial" charset="0"/>
              </a:rPr>
            </a:br>
            <a:r>
              <a:rPr lang="en-GB" sz="2400" dirty="0">
                <a:latin typeface="Arial" charset="0"/>
              </a:rPr>
              <a:t>(based on similar/common requirements)</a:t>
            </a:r>
          </a:p>
        </p:txBody>
      </p:sp>
      <p:pic>
        <p:nvPicPr>
          <p:cNvPr id="5" name="Picture 4"/>
          <p:cNvPicPr>
            <a:picLocks noChangeAspect="1"/>
          </p:cNvPicPr>
          <p:nvPr/>
        </p:nvPicPr>
        <p:blipFill>
          <a:blip r:embed="rId3"/>
          <a:stretch>
            <a:fillRect/>
          </a:stretch>
        </p:blipFill>
        <p:spPr>
          <a:xfrm>
            <a:off x="2448833" y="1779374"/>
            <a:ext cx="8132670" cy="4585650"/>
          </a:xfrm>
          <a:prstGeom prst="rect">
            <a:avLst/>
          </a:prstGeom>
        </p:spPr>
      </p:pic>
      <p:sp>
        <p:nvSpPr>
          <p:cNvPr id="6" name="TextBox 5"/>
          <p:cNvSpPr txBox="1"/>
          <p:nvPr/>
        </p:nvSpPr>
        <p:spPr>
          <a:xfrm>
            <a:off x="369665" y="1461570"/>
            <a:ext cx="3399447" cy="286232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800" dirty="0"/>
              <a:t>Step 2 is concerned with forming  groups of stakeholder who the team believe have similar requirements. Such if one group member is asked for their requirements their answer is taken as representative of the whole group </a:t>
            </a:r>
          </a:p>
        </p:txBody>
      </p:sp>
    </p:spTree>
    <p:extLst>
      <p:ext uri="{BB962C8B-B14F-4D97-AF65-F5344CB8AC3E}">
        <p14:creationId xmlns:p14="http://schemas.microsoft.com/office/powerpoint/2010/main" val="41380410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571FED8-6332-49B6-A863-159ACC7C5783}"/>
              </a:ext>
            </a:extLst>
          </p:cNvPr>
          <p:cNvSpPr/>
          <p:nvPr/>
        </p:nvSpPr>
        <p:spPr>
          <a:xfrm>
            <a:off x="4754919" y="1514827"/>
            <a:ext cx="7184319" cy="4962293"/>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84" name="Rectangle 48"/>
          <p:cNvSpPr>
            <a:spLocks noGrp="1" noChangeArrowheads="1"/>
          </p:cNvSpPr>
          <p:nvPr>
            <p:ph type="title"/>
          </p:nvPr>
        </p:nvSpPr>
        <p:spPr>
          <a:xfrm>
            <a:off x="1665767" y="613611"/>
            <a:ext cx="8881917" cy="422247"/>
          </a:xfrm>
        </p:spPr>
        <p:txBody>
          <a:bodyPr/>
          <a:lstStyle/>
          <a:p>
            <a:pPr eaLnBrk="1" hangingPunct="1"/>
            <a:r>
              <a:rPr lang="en-GB" sz="2800" dirty="0">
                <a:latin typeface="Arial" charset="0"/>
              </a:rPr>
              <a:t>Step 3: Construct Stakeholder Influence Map</a:t>
            </a:r>
          </a:p>
        </p:txBody>
      </p:sp>
      <p:sp>
        <p:nvSpPr>
          <p:cNvPr id="122" name="Rounded Rectangle 121"/>
          <p:cNvSpPr/>
          <p:nvPr/>
        </p:nvSpPr>
        <p:spPr bwMode="auto">
          <a:xfrm>
            <a:off x="239569" y="1297457"/>
            <a:ext cx="5000590" cy="1305715"/>
          </a:xfrm>
          <a:prstGeom prst="roundRect">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l" eaLnBrk="1" hangingPunct="1">
              <a:defRPr/>
            </a:pPr>
            <a:r>
              <a:rPr lang="en-GB" sz="1600" dirty="0">
                <a:solidFill>
                  <a:schemeClr val="bg1"/>
                </a:solidFill>
              </a:rPr>
              <a:t>The Stakeholder Influence Map is not essential to identify the stakeholders – but is often worthwhile constructing to: </a:t>
            </a:r>
          </a:p>
          <a:p>
            <a:pPr marL="285750" indent="-285750" algn="l" eaLnBrk="1" hangingPunct="1">
              <a:buFont typeface="Arial"/>
              <a:buChar char="•"/>
              <a:defRPr/>
            </a:pPr>
            <a:r>
              <a:rPr lang="en-GB" sz="1600" dirty="0">
                <a:solidFill>
                  <a:schemeClr val="bg1"/>
                </a:solidFill>
              </a:rPr>
              <a:t>understand the system's market environment</a:t>
            </a:r>
          </a:p>
          <a:p>
            <a:pPr marL="285750" indent="-285750" algn="l" eaLnBrk="1" hangingPunct="1">
              <a:buFont typeface="Arial"/>
              <a:buChar char="•"/>
              <a:defRPr/>
            </a:pPr>
            <a:r>
              <a:rPr lang="en-GB" sz="1600" dirty="0">
                <a:solidFill>
                  <a:schemeClr val="bg1"/>
                </a:solidFill>
              </a:rPr>
              <a:t>prioritize Stakeholders for eliciting requirements </a:t>
            </a:r>
            <a:r>
              <a:rPr lang="en-GB" sz="1600" dirty="0"/>
              <a:t> </a:t>
            </a:r>
          </a:p>
        </p:txBody>
      </p:sp>
      <p:pic>
        <p:nvPicPr>
          <p:cNvPr id="3" name="Picture 2"/>
          <p:cNvPicPr>
            <a:picLocks noChangeAspect="1"/>
          </p:cNvPicPr>
          <p:nvPr/>
        </p:nvPicPr>
        <p:blipFill>
          <a:blip r:embed="rId2"/>
          <a:stretch>
            <a:fillRect/>
          </a:stretch>
        </p:blipFill>
        <p:spPr>
          <a:xfrm>
            <a:off x="4754919" y="1838690"/>
            <a:ext cx="6790309" cy="4314568"/>
          </a:xfrm>
          <a:prstGeom prst="rect">
            <a:avLst/>
          </a:prstGeom>
        </p:spPr>
      </p:pic>
      <p:sp>
        <p:nvSpPr>
          <p:cNvPr id="4" name="Rounded Rectangular Callout 3"/>
          <p:cNvSpPr/>
          <p:nvPr/>
        </p:nvSpPr>
        <p:spPr bwMode="auto">
          <a:xfrm>
            <a:off x="1648840" y="2963400"/>
            <a:ext cx="1780161" cy="2389650"/>
          </a:xfrm>
          <a:prstGeom prst="wedgeRoundRectCallout">
            <a:avLst>
              <a:gd name="adj1" fmla="val 80113"/>
              <a:gd name="adj2" fmla="val -14790"/>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bg1"/>
                </a:solidFill>
                <a:effectLst/>
                <a:latin typeface="Arial" pitchFamily="34" charset="0"/>
              </a:rPr>
              <a:t>If one stakeholder</a:t>
            </a:r>
            <a:r>
              <a:rPr kumimoji="0" lang="en-GB" sz="1400" b="0" i="0" u="none" strike="noStrike" cap="none" normalizeH="0" dirty="0">
                <a:ln>
                  <a:noFill/>
                </a:ln>
                <a:solidFill>
                  <a:schemeClr val="bg1"/>
                </a:solidFill>
                <a:effectLst/>
                <a:latin typeface="Arial" pitchFamily="34" charset="0"/>
              </a:rPr>
              <a:t> group is felt to influence another capture with a “named” arrow showing the direction of the influence and a describing name</a:t>
            </a:r>
            <a:endParaRPr kumimoji="0" lang="en-GB" sz="1400" b="0" i="0" u="none" strike="noStrike" cap="none" normalizeH="0" baseline="0" dirty="0">
              <a:ln>
                <a:noFill/>
              </a:ln>
              <a:solidFill>
                <a:schemeClr val="bg1"/>
              </a:solidFill>
              <a:effectLst/>
              <a:latin typeface="Arial" pitchFamily="34" charset="0"/>
            </a:endParaRPr>
          </a:p>
        </p:txBody>
      </p:sp>
      <p:sp>
        <p:nvSpPr>
          <p:cNvPr id="6" name="TextBox 5">
            <a:extLst>
              <a:ext uri="{FF2B5EF4-FFF2-40B4-BE49-F238E27FC236}">
                <a16:creationId xmlns:a16="http://schemas.microsoft.com/office/drawing/2014/main" id="{8731FF94-8D6B-414C-B9FC-789DA52D2B03}"/>
              </a:ext>
            </a:extLst>
          </p:cNvPr>
          <p:cNvSpPr txBox="1"/>
          <p:nvPr/>
        </p:nvSpPr>
        <p:spPr>
          <a:xfrm>
            <a:off x="1602037" y="5614649"/>
            <a:ext cx="2803186" cy="107721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1600" dirty="0"/>
              <a:t>Influence: Something that will cause another stakeholder to change their behaviour</a:t>
            </a:r>
          </a:p>
        </p:txBody>
      </p:sp>
    </p:spTree>
    <p:extLst>
      <p:ext uri="{BB962C8B-B14F-4D97-AF65-F5344CB8AC3E}">
        <p14:creationId xmlns:p14="http://schemas.microsoft.com/office/powerpoint/2010/main" val="36991211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81000" y="293263"/>
            <a:ext cx="9721362" cy="249418"/>
          </a:xfrm>
        </p:spPr>
        <p:txBody>
          <a:bodyPr/>
          <a:lstStyle/>
          <a:p>
            <a:r>
              <a:rPr lang="en-GB" dirty="0"/>
              <a:t>Exercise: Who are the Stakeholders?</a:t>
            </a:r>
          </a:p>
        </p:txBody>
      </p:sp>
      <p:sp>
        <p:nvSpPr>
          <p:cNvPr id="4" name="Content Placeholder 3">
            <a:extLst>
              <a:ext uri="{FF2B5EF4-FFF2-40B4-BE49-F238E27FC236}">
                <a16:creationId xmlns:a16="http://schemas.microsoft.com/office/drawing/2014/main" id="{30AD5597-0BFD-034B-B74E-4D527EB39101}"/>
              </a:ext>
            </a:extLst>
          </p:cNvPr>
          <p:cNvSpPr>
            <a:spLocks noGrp="1"/>
          </p:cNvSpPr>
          <p:nvPr>
            <p:ph type="body" sz="half" idx="2"/>
          </p:nvPr>
        </p:nvSpPr>
        <p:spPr>
          <a:xfrm>
            <a:off x="6096001" y="1658937"/>
            <a:ext cx="4224337" cy="3939540"/>
          </a:xfrm>
        </p:spPr>
        <p:txBody>
          <a:bodyPr>
            <a:normAutofit fontScale="77500" lnSpcReduction="20000"/>
          </a:bodyPr>
          <a:lstStyle/>
          <a:p>
            <a:pPr marL="0" indent="0">
              <a:buNone/>
            </a:pPr>
            <a:r>
              <a:rPr lang="en-GB" dirty="0"/>
              <a:t>In your Teams for the Case Study Munition</a:t>
            </a:r>
          </a:p>
          <a:p>
            <a:r>
              <a:rPr lang="en-GB" dirty="0"/>
              <a:t>Brainstorm all possible stakeholders (anybody who has an interest in the system) on sticky notes (one per sticky) – 10 minutes</a:t>
            </a:r>
          </a:p>
          <a:p>
            <a:r>
              <a:rPr lang="en-GB" dirty="0"/>
              <a:t>Determine any natural groupings of the stakeholders – those that have similar requirements – and give them a name  - 10 minutes</a:t>
            </a:r>
          </a:p>
          <a:p>
            <a:r>
              <a:rPr lang="en-GB" dirty="0"/>
              <a:t>Construct a Stakeholder Influence Map</a:t>
            </a:r>
          </a:p>
          <a:p>
            <a:r>
              <a:rPr lang="en-GB" dirty="0"/>
              <a:t>Identify the key stakeholders – those who you must gather requirements from – 10 minutes</a:t>
            </a:r>
          </a:p>
          <a:p>
            <a:pPr marL="0" indent="0">
              <a:buNone/>
            </a:pPr>
            <a:r>
              <a:rPr lang="en-GB" dirty="0"/>
              <a:t>Time 30 minutes</a:t>
            </a:r>
          </a:p>
        </p:txBody>
      </p:sp>
      <p:pic>
        <p:nvPicPr>
          <p:cNvPr id="3" name="Picture 2">
            <a:extLst>
              <a:ext uri="{FF2B5EF4-FFF2-40B4-BE49-F238E27FC236}">
                <a16:creationId xmlns:a16="http://schemas.microsoft.com/office/drawing/2014/main" id="{900939E3-E462-9E46-8808-F45FAFC90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1074" y="2451230"/>
            <a:ext cx="3678426" cy="2765948"/>
          </a:xfrm>
          <a:prstGeom prst="rect">
            <a:avLst/>
          </a:prstGeom>
        </p:spPr>
      </p:pic>
    </p:spTree>
    <p:extLst>
      <p:ext uri="{BB962C8B-B14F-4D97-AF65-F5344CB8AC3E}">
        <p14:creationId xmlns:p14="http://schemas.microsoft.com/office/powerpoint/2010/main" val="32977511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lstStyle/>
          <a:p>
            <a:r>
              <a:rPr lang="en-US" dirty="0"/>
              <a:t>A Model Answer</a:t>
            </a:r>
          </a:p>
        </p:txBody>
      </p:sp>
    </p:spTree>
    <p:extLst>
      <p:ext uri="{BB962C8B-B14F-4D97-AF65-F5344CB8AC3E}">
        <p14:creationId xmlns:p14="http://schemas.microsoft.com/office/powerpoint/2010/main" val="36279235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normAutofit fontScale="90000"/>
          </a:bodyPr>
          <a:lstStyle/>
          <a:p>
            <a:r>
              <a:rPr lang="en-US" dirty="0"/>
              <a:t>A Model Answer</a:t>
            </a:r>
          </a:p>
        </p:txBody>
      </p:sp>
      <p:sp>
        <p:nvSpPr>
          <p:cNvPr id="2" name="Slide Number Placeholder 1">
            <a:extLst>
              <a:ext uri="{FF2B5EF4-FFF2-40B4-BE49-F238E27FC236}">
                <a16:creationId xmlns:a16="http://schemas.microsoft.com/office/drawing/2014/main" id="{FD3EDE60-E534-864B-9198-3326993DC415}"/>
              </a:ext>
            </a:extLst>
          </p:cNvPr>
          <p:cNvSpPr>
            <a:spLocks noGrp="1"/>
          </p:cNvSpPr>
          <p:nvPr>
            <p:ph type="sldNum" sz="quarter" idx="4"/>
          </p:nvPr>
        </p:nvSpPr>
        <p:spPr/>
        <p:txBody>
          <a:bodyPr/>
          <a:lstStyle/>
          <a:p>
            <a:fld id="{C22618A1-DFED-413B-BF04-637AA2483EFF}" type="slidenum">
              <a:rPr lang="en-GB" smtClean="0"/>
              <a:pPr/>
              <a:t>44</a:t>
            </a:fld>
            <a:endParaRPr lang="en-GB" dirty="0"/>
          </a:p>
        </p:txBody>
      </p:sp>
      <p:pic>
        <p:nvPicPr>
          <p:cNvPr id="7" name="Picture 6">
            <a:extLst>
              <a:ext uri="{FF2B5EF4-FFF2-40B4-BE49-F238E27FC236}">
                <a16:creationId xmlns:a16="http://schemas.microsoft.com/office/drawing/2014/main" id="{055DC466-3D27-A349-83CD-504D3792B163}"/>
              </a:ext>
            </a:extLst>
          </p:cNvPr>
          <p:cNvPicPr>
            <a:picLocks noChangeAspect="1"/>
          </p:cNvPicPr>
          <p:nvPr/>
        </p:nvPicPr>
        <p:blipFill>
          <a:blip r:embed="rId3"/>
          <a:stretch>
            <a:fillRect/>
          </a:stretch>
        </p:blipFill>
        <p:spPr>
          <a:xfrm>
            <a:off x="1665766" y="1213850"/>
            <a:ext cx="8654934" cy="5112949"/>
          </a:xfrm>
          <a:prstGeom prst="rect">
            <a:avLst/>
          </a:prstGeom>
        </p:spPr>
      </p:pic>
      <p:sp>
        <p:nvSpPr>
          <p:cNvPr id="3" name="TextBox 2">
            <a:extLst>
              <a:ext uri="{FF2B5EF4-FFF2-40B4-BE49-F238E27FC236}">
                <a16:creationId xmlns:a16="http://schemas.microsoft.com/office/drawing/2014/main" id="{417AF740-71AF-5F41-BF1A-420008D630E9}"/>
              </a:ext>
            </a:extLst>
          </p:cNvPr>
          <p:cNvSpPr txBox="1"/>
          <p:nvPr/>
        </p:nvSpPr>
        <p:spPr>
          <a:xfrm>
            <a:off x="4626015" y="6003632"/>
            <a:ext cx="2569358" cy="523220"/>
          </a:xfrm>
          <a:prstGeom prst="rect">
            <a:avLst/>
          </a:prstGeom>
          <a:solidFill>
            <a:schemeClr val="bg1"/>
          </a:solidFill>
        </p:spPr>
        <p:txBody>
          <a:bodyPr wrap="none" rtlCol="0">
            <a:spAutoFit/>
          </a:bodyPr>
          <a:lstStyle/>
          <a:p>
            <a:r>
              <a:rPr lang="en-US" sz="1400" dirty="0"/>
              <a:t>Stakeholder Influence Map</a:t>
            </a:r>
          </a:p>
          <a:p>
            <a:r>
              <a:rPr lang="en-US" sz="1400" dirty="0"/>
              <a:t>For the Smooth Bore munition</a:t>
            </a:r>
          </a:p>
        </p:txBody>
      </p:sp>
    </p:spTree>
    <p:extLst>
      <p:ext uri="{BB962C8B-B14F-4D97-AF65-F5344CB8AC3E}">
        <p14:creationId xmlns:p14="http://schemas.microsoft.com/office/powerpoint/2010/main" val="3534449451"/>
      </p:ext>
    </p:extLst>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4"/>
          <p:cNvSpPr>
            <a:spLocks noGrp="1"/>
          </p:cNvSpPr>
          <p:nvPr>
            <p:ph sz="quarter" idx="16"/>
          </p:nvPr>
        </p:nvSpPr>
        <p:spPr>
          <a:xfrm>
            <a:off x="814039" y="1184425"/>
            <a:ext cx="5759370" cy="5567678"/>
          </a:xfrm>
        </p:spPr>
        <p:txBody>
          <a:bodyPr>
            <a:normAutofit fontScale="92500" lnSpcReduction="20000"/>
          </a:bodyPr>
          <a:lstStyle/>
          <a:p>
            <a:r>
              <a:rPr lang="en-GB" dirty="0"/>
              <a:t>For any system there is potentially a large number of stakeholders. In the ideal world we should wish to elicit and capture requirements from all stakeholders. Pragmatically, we are likely to have neither the time nor the money to do so and therefore need to be selective – but which ones?</a:t>
            </a:r>
          </a:p>
          <a:p>
            <a:r>
              <a:rPr lang="en-GB" dirty="0"/>
              <a:t>We use the Stakeholder Influence Map to decide:</a:t>
            </a:r>
          </a:p>
          <a:p>
            <a:pPr lvl="1"/>
            <a:r>
              <a:rPr lang="en-GB" dirty="0"/>
              <a:t>Any groups we have requirements from? – are they complete?</a:t>
            </a:r>
          </a:p>
          <a:p>
            <a:pPr lvl="1"/>
            <a:r>
              <a:rPr lang="en-GB" dirty="0"/>
              <a:t>Which groups of stakeholders MUST we get requirements from?</a:t>
            </a:r>
          </a:p>
          <a:p>
            <a:pPr lvl="1"/>
            <a:r>
              <a:rPr lang="en-GB" dirty="0"/>
              <a:t>Which groups of stakeholders can be ignored (this time and why?)</a:t>
            </a:r>
          </a:p>
          <a:p>
            <a:pPr lvl="1"/>
            <a:r>
              <a:rPr lang="en-GB" dirty="0"/>
              <a:t>Which group of stakeholders SHOULD we get requirements from</a:t>
            </a:r>
          </a:p>
          <a:p>
            <a:pPr lvl="1"/>
            <a:r>
              <a:rPr lang="en-GB" dirty="0"/>
              <a:t>What is our gathering strategy – which stakeholders and when</a:t>
            </a:r>
          </a:p>
          <a:p>
            <a:endParaRPr lang="en-GB" dirty="0"/>
          </a:p>
        </p:txBody>
      </p:sp>
      <p:sp>
        <p:nvSpPr>
          <p:cNvPr id="30721" name="Title 1"/>
          <p:cNvSpPr>
            <a:spLocks noGrp="1"/>
          </p:cNvSpPr>
          <p:nvPr>
            <p:ph type="title"/>
          </p:nvPr>
        </p:nvSpPr>
        <p:spPr>
          <a:xfrm>
            <a:off x="189571" y="105897"/>
            <a:ext cx="9840343" cy="867930"/>
          </a:xfrm>
        </p:spPr>
        <p:txBody>
          <a:bodyPr/>
          <a:lstStyle/>
          <a:p>
            <a:r>
              <a:rPr lang="en-GB" sz="2800" dirty="0"/>
              <a:t>So What?</a:t>
            </a:r>
            <a:br>
              <a:rPr lang="en-GB" sz="2800" dirty="0"/>
            </a:br>
            <a:r>
              <a:rPr lang="en-GB" sz="2800" dirty="0"/>
              <a:t>Step 4: Review Stakeholder Influence Map</a:t>
            </a:r>
          </a:p>
        </p:txBody>
      </p:sp>
      <p:grpSp>
        <p:nvGrpSpPr>
          <p:cNvPr id="30723" name="Group 57"/>
          <p:cNvGrpSpPr>
            <a:grpSpLocks/>
          </p:cNvGrpSpPr>
          <p:nvPr/>
        </p:nvGrpSpPr>
        <p:grpSpPr bwMode="auto">
          <a:xfrm rot="-5400000">
            <a:off x="6099334" y="4104810"/>
            <a:ext cx="3161371" cy="1809750"/>
            <a:chOff x="5843588" y="2343150"/>
            <a:chExt cx="1533525" cy="1809750"/>
          </a:xfrm>
        </p:grpSpPr>
        <p:sp>
          <p:nvSpPr>
            <p:cNvPr id="30727" name="AutoShape 4"/>
            <p:cNvSpPr>
              <a:spLocks noChangeAspect="1" noChangeArrowheads="1" noTextEdit="1"/>
            </p:cNvSpPr>
            <p:nvPr/>
          </p:nvSpPr>
          <p:spPr bwMode="auto">
            <a:xfrm>
              <a:off x="5843588" y="2343150"/>
              <a:ext cx="1533525" cy="18097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sz="1800" dirty="0"/>
            </a:p>
          </p:txBody>
        </p:sp>
        <p:sp>
          <p:nvSpPr>
            <p:cNvPr id="30728" name="Freeform 13"/>
            <p:cNvSpPr>
              <a:spLocks/>
            </p:cNvSpPr>
            <p:nvPr/>
          </p:nvSpPr>
          <p:spPr bwMode="auto">
            <a:xfrm>
              <a:off x="5935663" y="2755900"/>
              <a:ext cx="1362075" cy="1184275"/>
            </a:xfrm>
            <a:custGeom>
              <a:avLst/>
              <a:gdLst>
                <a:gd name="T0" fmla="*/ 2147483647 w 1717"/>
                <a:gd name="T1" fmla="*/ 2147483647 h 1493"/>
                <a:gd name="T2" fmla="*/ 2147483647 w 1717"/>
                <a:gd name="T3" fmla="*/ 2147483647 h 1493"/>
                <a:gd name="T4" fmla="*/ 2147483647 w 1717"/>
                <a:gd name="T5" fmla="*/ 2147483647 h 1493"/>
                <a:gd name="T6" fmla="*/ 2147483647 w 1717"/>
                <a:gd name="T7" fmla="*/ 2147483647 h 1493"/>
                <a:gd name="T8" fmla="*/ 2147483647 w 1717"/>
                <a:gd name="T9" fmla="*/ 2147483647 h 1493"/>
                <a:gd name="T10" fmla="*/ 2147483647 w 1717"/>
                <a:gd name="T11" fmla="*/ 2147483647 h 1493"/>
                <a:gd name="T12" fmla="*/ 2147483647 w 1717"/>
                <a:gd name="T13" fmla="*/ 2147483647 h 1493"/>
                <a:gd name="T14" fmla="*/ 2147483647 w 1717"/>
                <a:gd name="T15" fmla="*/ 2147483647 h 1493"/>
                <a:gd name="T16" fmla="*/ 2147483647 w 1717"/>
                <a:gd name="T17" fmla="*/ 2147483647 h 1493"/>
                <a:gd name="T18" fmla="*/ 2147483647 w 1717"/>
                <a:gd name="T19" fmla="*/ 2147483647 h 1493"/>
                <a:gd name="T20" fmla="*/ 2147483647 w 1717"/>
                <a:gd name="T21" fmla="*/ 997903589 h 1493"/>
                <a:gd name="T22" fmla="*/ 2147483647 w 1717"/>
                <a:gd name="T23" fmla="*/ 498951794 h 1493"/>
                <a:gd name="T24" fmla="*/ 2147483647 w 1717"/>
                <a:gd name="T25" fmla="*/ 0 h 1493"/>
                <a:gd name="T26" fmla="*/ 2147483647 w 1717"/>
                <a:gd name="T27" fmla="*/ 0 h 1493"/>
                <a:gd name="T28" fmla="*/ 2147483647 w 1717"/>
                <a:gd name="T29" fmla="*/ 997903589 h 1493"/>
                <a:gd name="T30" fmla="*/ 2147483647 w 1717"/>
                <a:gd name="T31" fmla="*/ 2147483647 h 1493"/>
                <a:gd name="T32" fmla="*/ 2147483647 w 1717"/>
                <a:gd name="T33" fmla="*/ 2147483647 h 1493"/>
                <a:gd name="T34" fmla="*/ 2147483647 w 1717"/>
                <a:gd name="T35" fmla="*/ 2147483647 h 1493"/>
                <a:gd name="T36" fmla="*/ 2147483647 w 1717"/>
                <a:gd name="T37" fmla="*/ 2147483647 h 1493"/>
                <a:gd name="T38" fmla="*/ 2147483647 w 1717"/>
                <a:gd name="T39" fmla="*/ 2147483647 h 1493"/>
                <a:gd name="T40" fmla="*/ 2147483647 w 1717"/>
                <a:gd name="T41" fmla="*/ 2147483647 h 1493"/>
                <a:gd name="T42" fmla="*/ 2147483647 w 1717"/>
                <a:gd name="T43" fmla="*/ 2147483647 h 1493"/>
                <a:gd name="T44" fmla="*/ 2147483647 w 1717"/>
                <a:gd name="T45" fmla="*/ 2147483647 h 1493"/>
                <a:gd name="T46" fmla="*/ 499039053 w 1717"/>
                <a:gd name="T47" fmla="*/ 2147483647 h 1493"/>
                <a:gd name="T48" fmla="*/ 2147483647 w 1717"/>
                <a:gd name="T49" fmla="*/ 2147483647 h 1493"/>
                <a:gd name="T50" fmla="*/ 2147483647 w 1717"/>
                <a:gd name="T51" fmla="*/ 2147483647 h 1493"/>
                <a:gd name="T52" fmla="*/ 2147483647 w 1717"/>
                <a:gd name="T53" fmla="*/ 2147483647 h 1493"/>
                <a:gd name="T54" fmla="*/ 2147483647 w 1717"/>
                <a:gd name="T55" fmla="*/ 2147483647 h 1493"/>
                <a:gd name="T56" fmla="*/ 2147483647 w 1717"/>
                <a:gd name="T57" fmla="*/ 2147483647 h 1493"/>
                <a:gd name="T58" fmla="*/ 2147483647 w 1717"/>
                <a:gd name="T59" fmla="*/ 2147483647 h 1493"/>
                <a:gd name="T60" fmla="*/ 2147483647 w 1717"/>
                <a:gd name="T61" fmla="*/ 2147483647 h 1493"/>
                <a:gd name="T62" fmla="*/ 2147483647 w 1717"/>
                <a:gd name="T63" fmla="*/ 2147483647 h 1493"/>
                <a:gd name="T64" fmla="*/ 2147483647 w 1717"/>
                <a:gd name="T65" fmla="*/ 2147483647 h 1493"/>
                <a:gd name="T66" fmla="*/ 2147483647 w 1717"/>
                <a:gd name="T67" fmla="*/ 2147483647 h 1493"/>
                <a:gd name="T68" fmla="*/ 2147483647 w 1717"/>
                <a:gd name="T69" fmla="*/ 2147483647 h 1493"/>
                <a:gd name="T70" fmla="*/ 2147483647 w 1717"/>
                <a:gd name="T71" fmla="*/ 2147483647 h 1493"/>
                <a:gd name="T72" fmla="*/ 2147483647 w 1717"/>
                <a:gd name="T73" fmla="*/ 2147483647 h 1493"/>
                <a:gd name="T74" fmla="*/ 2147483647 w 1717"/>
                <a:gd name="T75" fmla="*/ 2147483647 h 1493"/>
                <a:gd name="T76" fmla="*/ 2147483647 w 1717"/>
                <a:gd name="T77" fmla="*/ 2147483647 h 1493"/>
                <a:gd name="T78" fmla="*/ 2147483647 w 1717"/>
                <a:gd name="T79" fmla="*/ 2147483647 h 1493"/>
                <a:gd name="T80" fmla="*/ 2147483647 w 1717"/>
                <a:gd name="T81" fmla="*/ 2147483647 h 1493"/>
                <a:gd name="T82" fmla="*/ 2147483647 w 1717"/>
                <a:gd name="T83" fmla="*/ 2147483647 h 1493"/>
                <a:gd name="T84" fmla="*/ 2147483647 w 1717"/>
                <a:gd name="T85" fmla="*/ 2147483647 h 149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717"/>
                <a:gd name="T130" fmla="*/ 0 h 1493"/>
                <a:gd name="T131" fmla="*/ 1717 w 1717"/>
                <a:gd name="T132" fmla="*/ 1493 h 149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717" h="1493">
                  <a:moveTo>
                    <a:pt x="1717" y="171"/>
                  </a:moveTo>
                  <a:lnTo>
                    <a:pt x="1717" y="171"/>
                  </a:lnTo>
                  <a:lnTo>
                    <a:pt x="1717" y="170"/>
                  </a:lnTo>
                  <a:lnTo>
                    <a:pt x="1716" y="159"/>
                  </a:lnTo>
                  <a:lnTo>
                    <a:pt x="1712" y="146"/>
                  </a:lnTo>
                  <a:lnTo>
                    <a:pt x="1705" y="131"/>
                  </a:lnTo>
                  <a:lnTo>
                    <a:pt x="1693" y="115"/>
                  </a:lnTo>
                  <a:lnTo>
                    <a:pt x="1680" y="104"/>
                  </a:lnTo>
                  <a:lnTo>
                    <a:pt x="1665" y="95"/>
                  </a:lnTo>
                  <a:lnTo>
                    <a:pt x="1648" y="86"/>
                  </a:lnTo>
                  <a:lnTo>
                    <a:pt x="1627" y="78"/>
                  </a:lnTo>
                  <a:lnTo>
                    <a:pt x="1605" y="70"/>
                  </a:lnTo>
                  <a:lnTo>
                    <a:pt x="1580" y="63"/>
                  </a:lnTo>
                  <a:lnTo>
                    <a:pt x="1553" y="56"/>
                  </a:lnTo>
                  <a:lnTo>
                    <a:pt x="1525" y="49"/>
                  </a:lnTo>
                  <a:lnTo>
                    <a:pt x="1495" y="43"/>
                  </a:lnTo>
                  <a:lnTo>
                    <a:pt x="1464" y="39"/>
                  </a:lnTo>
                  <a:lnTo>
                    <a:pt x="1431" y="34"/>
                  </a:lnTo>
                  <a:lnTo>
                    <a:pt x="1398" y="30"/>
                  </a:lnTo>
                  <a:lnTo>
                    <a:pt x="1365" y="25"/>
                  </a:lnTo>
                  <a:lnTo>
                    <a:pt x="1330" y="21"/>
                  </a:lnTo>
                  <a:lnTo>
                    <a:pt x="1295" y="18"/>
                  </a:lnTo>
                  <a:lnTo>
                    <a:pt x="1261" y="16"/>
                  </a:lnTo>
                  <a:lnTo>
                    <a:pt x="1226" y="12"/>
                  </a:lnTo>
                  <a:lnTo>
                    <a:pt x="1192" y="10"/>
                  </a:lnTo>
                  <a:lnTo>
                    <a:pt x="1158" y="9"/>
                  </a:lnTo>
                  <a:lnTo>
                    <a:pt x="1125" y="7"/>
                  </a:lnTo>
                  <a:lnTo>
                    <a:pt x="1093" y="5"/>
                  </a:lnTo>
                  <a:lnTo>
                    <a:pt x="1062" y="4"/>
                  </a:lnTo>
                  <a:lnTo>
                    <a:pt x="1032" y="3"/>
                  </a:lnTo>
                  <a:lnTo>
                    <a:pt x="1004" y="2"/>
                  </a:lnTo>
                  <a:lnTo>
                    <a:pt x="978" y="1"/>
                  </a:lnTo>
                  <a:lnTo>
                    <a:pt x="953" y="1"/>
                  </a:lnTo>
                  <a:lnTo>
                    <a:pt x="930" y="1"/>
                  </a:lnTo>
                  <a:lnTo>
                    <a:pt x="911" y="0"/>
                  </a:lnTo>
                  <a:lnTo>
                    <a:pt x="894" y="0"/>
                  </a:lnTo>
                  <a:lnTo>
                    <a:pt x="879" y="0"/>
                  </a:lnTo>
                  <a:lnTo>
                    <a:pt x="867" y="0"/>
                  </a:lnTo>
                  <a:lnTo>
                    <a:pt x="859" y="0"/>
                  </a:lnTo>
                  <a:lnTo>
                    <a:pt x="819" y="0"/>
                  </a:lnTo>
                  <a:lnTo>
                    <a:pt x="778" y="0"/>
                  </a:lnTo>
                  <a:lnTo>
                    <a:pt x="738" y="1"/>
                  </a:lnTo>
                  <a:lnTo>
                    <a:pt x="699" y="2"/>
                  </a:lnTo>
                  <a:lnTo>
                    <a:pt x="660" y="3"/>
                  </a:lnTo>
                  <a:lnTo>
                    <a:pt x="622" y="4"/>
                  </a:lnTo>
                  <a:lnTo>
                    <a:pt x="584" y="7"/>
                  </a:lnTo>
                  <a:lnTo>
                    <a:pt x="547" y="8"/>
                  </a:lnTo>
                  <a:lnTo>
                    <a:pt x="511" y="10"/>
                  </a:lnTo>
                  <a:lnTo>
                    <a:pt x="476" y="13"/>
                  </a:lnTo>
                  <a:lnTo>
                    <a:pt x="441" y="16"/>
                  </a:lnTo>
                  <a:lnTo>
                    <a:pt x="408" y="19"/>
                  </a:lnTo>
                  <a:lnTo>
                    <a:pt x="374" y="23"/>
                  </a:lnTo>
                  <a:lnTo>
                    <a:pt x="343" y="26"/>
                  </a:lnTo>
                  <a:lnTo>
                    <a:pt x="312" y="30"/>
                  </a:lnTo>
                  <a:lnTo>
                    <a:pt x="283" y="34"/>
                  </a:lnTo>
                  <a:lnTo>
                    <a:pt x="247" y="40"/>
                  </a:lnTo>
                  <a:lnTo>
                    <a:pt x="213" y="46"/>
                  </a:lnTo>
                  <a:lnTo>
                    <a:pt x="182" y="51"/>
                  </a:lnTo>
                  <a:lnTo>
                    <a:pt x="153" y="58"/>
                  </a:lnTo>
                  <a:lnTo>
                    <a:pt x="128" y="65"/>
                  </a:lnTo>
                  <a:lnTo>
                    <a:pt x="104" y="72"/>
                  </a:lnTo>
                  <a:lnTo>
                    <a:pt x="83" y="80"/>
                  </a:lnTo>
                  <a:lnTo>
                    <a:pt x="66" y="88"/>
                  </a:lnTo>
                  <a:lnTo>
                    <a:pt x="50" y="96"/>
                  </a:lnTo>
                  <a:lnTo>
                    <a:pt x="36" y="106"/>
                  </a:lnTo>
                  <a:lnTo>
                    <a:pt x="24" y="115"/>
                  </a:lnTo>
                  <a:lnTo>
                    <a:pt x="16" y="124"/>
                  </a:lnTo>
                  <a:lnTo>
                    <a:pt x="9" y="134"/>
                  </a:lnTo>
                  <a:lnTo>
                    <a:pt x="4" y="146"/>
                  </a:lnTo>
                  <a:lnTo>
                    <a:pt x="1" y="157"/>
                  </a:lnTo>
                  <a:lnTo>
                    <a:pt x="0" y="170"/>
                  </a:lnTo>
                  <a:lnTo>
                    <a:pt x="1" y="183"/>
                  </a:lnTo>
                  <a:lnTo>
                    <a:pt x="5" y="197"/>
                  </a:lnTo>
                  <a:lnTo>
                    <a:pt x="12" y="212"/>
                  </a:lnTo>
                  <a:lnTo>
                    <a:pt x="24" y="227"/>
                  </a:lnTo>
                  <a:lnTo>
                    <a:pt x="32" y="237"/>
                  </a:lnTo>
                  <a:lnTo>
                    <a:pt x="55" y="263"/>
                  </a:lnTo>
                  <a:lnTo>
                    <a:pt x="90" y="306"/>
                  </a:lnTo>
                  <a:lnTo>
                    <a:pt x="135" y="359"/>
                  </a:lnTo>
                  <a:lnTo>
                    <a:pt x="188" y="422"/>
                  </a:lnTo>
                  <a:lnTo>
                    <a:pt x="247" y="494"/>
                  </a:lnTo>
                  <a:lnTo>
                    <a:pt x="309" y="569"/>
                  </a:lnTo>
                  <a:lnTo>
                    <a:pt x="373" y="647"/>
                  </a:lnTo>
                  <a:lnTo>
                    <a:pt x="438" y="725"/>
                  </a:lnTo>
                  <a:lnTo>
                    <a:pt x="500" y="800"/>
                  </a:lnTo>
                  <a:lnTo>
                    <a:pt x="559" y="871"/>
                  </a:lnTo>
                  <a:lnTo>
                    <a:pt x="610" y="934"/>
                  </a:lnTo>
                  <a:lnTo>
                    <a:pt x="655" y="987"/>
                  </a:lnTo>
                  <a:lnTo>
                    <a:pt x="689" y="1028"/>
                  </a:lnTo>
                  <a:lnTo>
                    <a:pt x="711" y="1055"/>
                  </a:lnTo>
                  <a:lnTo>
                    <a:pt x="719" y="1064"/>
                  </a:lnTo>
                  <a:lnTo>
                    <a:pt x="719" y="1445"/>
                  </a:lnTo>
                  <a:lnTo>
                    <a:pt x="745" y="1462"/>
                  </a:lnTo>
                  <a:lnTo>
                    <a:pt x="747" y="1463"/>
                  </a:lnTo>
                  <a:lnTo>
                    <a:pt x="752" y="1465"/>
                  </a:lnTo>
                  <a:lnTo>
                    <a:pt x="758" y="1469"/>
                  </a:lnTo>
                  <a:lnTo>
                    <a:pt x="767" y="1473"/>
                  </a:lnTo>
                  <a:lnTo>
                    <a:pt x="777" y="1477"/>
                  </a:lnTo>
                  <a:lnTo>
                    <a:pt x="789" y="1481"/>
                  </a:lnTo>
                  <a:lnTo>
                    <a:pt x="803" y="1485"/>
                  </a:lnTo>
                  <a:lnTo>
                    <a:pt x="818" y="1488"/>
                  </a:lnTo>
                  <a:lnTo>
                    <a:pt x="834" y="1490"/>
                  </a:lnTo>
                  <a:lnTo>
                    <a:pt x="851" y="1493"/>
                  </a:lnTo>
                  <a:lnTo>
                    <a:pt x="869" y="1493"/>
                  </a:lnTo>
                  <a:lnTo>
                    <a:pt x="888" y="1490"/>
                  </a:lnTo>
                  <a:lnTo>
                    <a:pt x="907" y="1487"/>
                  </a:lnTo>
                  <a:lnTo>
                    <a:pt x="928" y="1481"/>
                  </a:lnTo>
                  <a:lnTo>
                    <a:pt x="948" y="1473"/>
                  </a:lnTo>
                  <a:lnTo>
                    <a:pt x="968" y="1462"/>
                  </a:lnTo>
                  <a:lnTo>
                    <a:pt x="995" y="1445"/>
                  </a:lnTo>
                  <a:lnTo>
                    <a:pt x="995" y="1064"/>
                  </a:lnTo>
                  <a:lnTo>
                    <a:pt x="1003" y="1055"/>
                  </a:lnTo>
                  <a:lnTo>
                    <a:pt x="1025" y="1027"/>
                  </a:lnTo>
                  <a:lnTo>
                    <a:pt x="1061" y="986"/>
                  </a:lnTo>
                  <a:lnTo>
                    <a:pt x="1105" y="932"/>
                  </a:lnTo>
                  <a:lnTo>
                    <a:pt x="1158" y="867"/>
                  </a:lnTo>
                  <a:lnTo>
                    <a:pt x="1218" y="796"/>
                  </a:lnTo>
                  <a:lnTo>
                    <a:pt x="1283" y="719"/>
                  </a:lnTo>
                  <a:lnTo>
                    <a:pt x="1348" y="639"/>
                  </a:lnTo>
                  <a:lnTo>
                    <a:pt x="1415" y="561"/>
                  </a:lnTo>
                  <a:lnTo>
                    <a:pt x="1478" y="483"/>
                  </a:lnTo>
                  <a:lnTo>
                    <a:pt x="1540" y="411"/>
                  </a:lnTo>
                  <a:lnTo>
                    <a:pt x="1592" y="346"/>
                  </a:lnTo>
                  <a:lnTo>
                    <a:pt x="1639" y="292"/>
                  </a:lnTo>
                  <a:lnTo>
                    <a:pt x="1674" y="250"/>
                  </a:lnTo>
                  <a:lnTo>
                    <a:pt x="1697" y="222"/>
                  </a:lnTo>
                  <a:lnTo>
                    <a:pt x="1705" y="212"/>
                  </a:lnTo>
                  <a:lnTo>
                    <a:pt x="1717" y="171"/>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29" name="Freeform 14"/>
            <p:cNvSpPr>
              <a:spLocks/>
            </p:cNvSpPr>
            <p:nvPr/>
          </p:nvSpPr>
          <p:spPr bwMode="auto">
            <a:xfrm>
              <a:off x="6121401" y="2994025"/>
              <a:ext cx="992188" cy="857250"/>
            </a:xfrm>
            <a:custGeom>
              <a:avLst/>
              <a:gdLst>
                <a:gd name="T0" fmla="*/ 2147483647 w 1250"/>
                <a:gd name="T1" fmla="*/ 2147483647 h 1080"/>
                <a:gd name="T2" fmla="*/ 2147483647 w 1250"/>
                <a:gd name="T3" fmla="*/ 2147483647 h 1080"/>
                <a:gd name="T4" fmla="*/ 2147483647 w 1250"/>
                <a:gd name="T5" fmla="*/ 2147483647 h 1080"/>
                <a:gd name="T6" fmla="*/ 2147483647 w 1250"/>
                <a:gd name="T7" fmla="*/ 2147483647 h 1080"/>
                <a:gd name="T8" fmla="*/ 2147483647 w 1250"/>
                <a:gd name="T9" fmla="*/ 2147483647 h 1080"/>
                <a:gd name="T10" fmla="*/ 2147483647 w 1250"/>
                <a:gd name="T11" fmla="*/ 2147483647 h 1080"/>
                <a:gd name="T12" fmla="*/ 2147483647 w 1250"/>
                <a:gd name="T13" fmla="*/ 2147483647 h 1080"/>
                <a:gd name="T14" fmla="*/ 2147483647 w 1250"/>
                <a:gd name="T15" fmla="*/ 2147483647 h 1080"/>
                <a:gd name="T16" fmla="*/ 2147483647 w 1250"/>
                <a:gd name="T17" fmla="*/ 2147483647 h 1080"/>
                <a:gd name="T18" fmla="*/ 2147483647 w 1250"/>
                <a:gd name="T19" fmla="*/ 2147483647 h 1080"/>
                <a:gd name="T20" fmla="*/ 2147483647 w 1250"/>
                <a:gd name="T21" fmla="*/ 2147483647 h 1080"/>
                <a:gd name="T22" fmla="*/ 0 w 1250"/>
                <a:gd name="T23" fmla="*/ 0 h 1080"/>
                <a:gd name="T24" fmla="*/ 2147483647 w 1250"/>
                <a:gd name="T25" fmla="*/ 2147483647 h 1080"/>
                <a:gd name="T26" fmla="*/ 2147483647 w 1250"/>
                <a:gd name="T27" fmla="*/ 2147483647 h 1080"/>
                <a:gd name="T28" fmla="*/ 2147483647 w 1250"/>
                <a:gd name="T29" fmla="*/ 2147483647 h 1080"/>
                <a:gd name="T30" fmla="*/ 2147483647 w 1250"/>
                <a:gd name="T31" fmla="*/ 2147483647 h 1080"/>
                <a:gd name="T32" fmla="*/ 2147483647 w 1250"/>
                <a:gd name="T33" fmla="*/ 2147483647 h 1080"/>
                <a:gd name="T34" fmla="*/ 2147483647 w 1250"/>
                <a:gd name="T35" fmla="*/ 2147483647 h 1080"/>
                <a:gd name="T36" fmla="*/ 2147483647 w 1250"/>
                <a:gd name="T37" fmla="*/ 2147483647 h 1080"/>
                <a:gd name="T38" fmla="*/ 2147483647 w 1250"/>
                <a:gd name="T39" fmla="*/ 2147483647 h 1080"/>
                <a:gd name="T40" fmla="*/ 2147483647 w 1250"/>
                <a:gd name="T41" fmla="*/ 2147483647 h 1080"/>
                <a:gd name="T42" fmla="*/ 2147483647 w 1250"/>
                <a:gd name="T43" fmla="*/ 2147483647 h 1080"/>
                <a:gd name="T44" fmla="*/ 2147483647 w 1250"/>
                <a:gd name="T45" fmla="*/ 2147483647 h 1080"/>
                <a:gd name="T46" fmla="*/ 2147483647 w 1250"/>
                <a:gd name="T47" fmla="*/ 2147483647 h 1080"/>
                <a:gd name="T48" fmla="*/ 2147483647 w 1250"/>
                <a:gd name="T49" fmla="*/ 2147483647 h 1080"/>
                <a:gd name="T50" fmla="*/ 2147483647 w 1250"/>
                <a:gd name="T51" fmla="*/ 2147483647 h 1080"/>
                <a:gd name="T52" fmla="*/ 2147483647 w 1250"/>
                <a:gd name="T53" fmla="*/ 2147483647 h 1080"/>
                <a:gd name="T54" fmla="*/ 2147483647 w 1250"/>
                <a:gd name="T55" fmla="*/ 2147483647 h 1080"/>
                <a:gd name="T56" fmla="*/ 2147483647 w 1250"/>
                <a:gd name="T57" fmla="*/ 2147483647 h 1080"/>
                <a:gd name="T58" fmla="*/ 2147483647 w 1250"/>
                <a:gd name="T59" fmla="*/ 2147483647 h 1080"/>
                <a:gd name="T60" fmla="*/ 2147483647 w 1250"/>
                <a:gd name="T61" fmla="*/ 2147483647 h 1080"/>
                <a:gd name="T62" fmla="*/ 2147483647 w 1250"/>
                <a:gd name="T63" fmla="*/ 2147483647 h 1080"/>
                <a:gd name="T64" fmla="*/ 2147483647 w 1250"/>
                <a:gd name="T65" fmla="*/ 2147483647 h 1080"/>
                <a:gd name="T66" fmla="*/ 2147483647 w 1250"/>
                <a:gd name="T67" fmla="*/ 2147483647 h 1080"/>
                <a:gd name="T68" fmla="*/ 2147483647 w 1250"/>
                <a:gd name="T69" fmla="*/ 2147483647 h 1080"/>
                <a:gd name="T70" fmla="*/ 2147483647 w 1250"/>
                <a:gd name="T71" fmla="*/ 2147483647 h 1080"/>
                <a:gd name="T72" fmla="*/ 2147483647 w 1250"/>
                <a:gd name="T73" fmla="*/ 2147483647 h 1080"/>
                <a:gd name="T74" fmla="*/ 2147483647 w 1250"/>
                <a:gd name="T75" fmla="*/ 2147483647 h 1080"/>
                <a:gd name="T76" fmla="*/ 2147483647 w 1250"/>
                <a:gd name="T77" fmla="*/ 2147483647 h 1080"/>
                <a:gd name="T78" fmla="*/ 2147483647 w 1250"/>
                <a:gd name="T79" fmla="*/ 2147483647 h 1080"/>
                <a:gd name="T80" fmla="*/ 2147483647 w 1250"/>
                <a:gd name="T81" fmla="*/ 2147483647 h 1080"/>
                <a:gd name="T82" fmla="*/ 2147483647 w 1250"/>
                <a:gd name="T83" fmla="*/ 2147483647 h 1080"/>
                <a:gd name="T84" fmla="*/ 2147483647 w 1250"/>
                <a:gd name="T85" fmla="*/ 2147483647 h 1080"/>
                <a:gd name="T86" fmla="*/ 2147483647 w 1250"/>
                <a:gd name="T87" fmla="*/ 0 h 1080"/>
                <a:gd name="T88" fmla="*/ 2147483647 w 1250"/>
                <a:gd name="T89" fmla="*/ 2147483647 h 1080"/>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50"/>
                <a:gd name="T136" fmla="*/ 0 h 1080"/>
                <a:gd name="T137" fmla="*/ 1250 w 1250"/>
                <a:gd name="T138" fmla="*/ 1080 h 1080"/>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50" h="1080">
                  <a:moveTo>
                    <a:pt x="648" y="724"/>
                  </a:moveTo>
                  <a:lnTo>
                    <a:pt x="648" y="1078"/>
                  </a:lnTo>
                  <a:lnTo>
                    <a:pt x="641" y="1079"/>
                  </a:lnTo>
                  <a:lnTo>
                    <a:pt x="633" y="1080"/>
                  </a:lnTo>
                  <a:lnTo>
                    <a:pt x="626" y="1080"/>
                  </a:lnTo>
                  <a:lnTo>
                    <a:pt x="621" y="1080"/>
                  </a:lnTo>
                  <a:lnTo>
                    <a:pt x="614" y="1080"/>
                  </a:lnTo>
                  <a:lnTo>
                    <a:pt x="607" y="1079"/>
                  </a:lnTo>
                  <a:lnTo>
                    <a:pt x="601" y="1078"/>
                  </a:lnTo>
                  <a:lnTo>
                    <a:pt x="595" y="1076"/>
                  </a:lnTo>
                  <a:lnTo>
                    <a:pt x="595" y="724"/>
                  </a:lnTo>
                  <a:lnTo>
                    <a:pt x="0" y="0"/>
                  </a:lnTo>
                  <a:lnTo>
                    <a:pt x="35" y="6"/>
                  </a:lnTo>
                  <a:lnTo>
                    <a:pt x="70" y="11"/>
                  </a:lnTo>
                  <a:lnTo>
                    <a:pt x="107" y="15"/>
                  </a:lnTo>
                  <a:lnTo>
                    <a:pt x="145" y="20"/>
                  </a:lnTo>
                  <a:lnTo>
                    <a:pt x="184" y="24"/>
                  </a:lnTo>
                  <a:lnTo>
                    <a:pt x="223" y="28"/>
                  </a:lnTo>
                  <a:lnTo>
                    <a:pt x="264" y="30"/>
                  </a:lnTo>
                  <a:lnTo>
                    <a:pt x="305" y="34"/>
                  </a:lnTo>
                  <a:lnTo>
                    <a:pt x="347" y="36"/>
                  </a:lnTo>
                  <a:lnTo>
                    <a:pt x="387" y="37"/>
                  </a:lnTo>
                  <a:lnTo>
                    <a:pt x="428" y="39"/>
                  </a:lnTo>
                  <a:lnTo>
                    <a:pt x="469" y="41"/>
                  </a:lnTo>
                  <a:lnTo>
                    <a:pt x="509" y="42"/>
                  </a:lnTo>
                  <a:lnTo>
                    <a:pt x="548" y="43"/>
                  </a:lnTo>
                  <a:lnTo>
                    <a:pt x="587" y="43"/>
                  </a:lnTo>
                  <a:lnTo>
                    <a:pt x="624" y="43"/>
                  </a:lnTo>
                  <a:lnTo>
                    <a:pt x="662" y="43"/>
                  </a:lnTo>
                  <a:lnTo>
                    <a:pt x="700" y="43"/>
                  </a:lnTo>
                  <a:lnTo>
                    <a:pt x="740" y="42"/>
                  </a:lnTo>
                  <a:lnTo>
                    <a:pt x="779" y="41"/>
                  </a:lnTo>
                  <a:lnTo>
                    <a:pt x="821" y="39"/>
                  </a:lnTo>
                  <a:lnTo>
                    <a:pt x="862" y="37"/>
                  </a:lnTo>
                  <a:lnTo>
                    <a:pt x="904" y="36"/>
                  </a:lnTo>
                  <a:lnTo>
                    <a:pt x="944" y="34"/>
                  </a:lnTo>
                  <a:lnTo>
                    <a:pt x="986" y="30"/>
                  </a:lnTo>
                  <a:lnTo>
                    <a:pt x="1026" y="28"/>
                  </a:lnTo>
                  <a:lnTo>
                    <a:pt x="1066" y="24"/>
                  </a:lnTo>
                  <a:lnTo>
                    <a:pt x="1105" y="20"/>
                  </a:lnTo>
                  <a:lnTo>
                    <a:pt x="1143" y="15"/>
                  </a:lnTo>
                  <a:lnTo>
                    <a:pt x="1180" y="11"/>
                  </a:lnTo>
                  <a:lnTo>
                    <a:pt x="1216" y="6"/>
                  </a:lnTo>
                  <a:lnTo>
                    <a:pt x="1250" y="0"/>
                  </a:lnTo>
                  <a:lnTo>
                    <a:pt x="648" y="724"/>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0" name="Freeform 16"/>
            <p:cNvSpPr>
              <a:spLocks/>
            </p:cNvSpPr>
            <p:nvPr/>
          </p:nvSpPr>
          <p:spPr bwMode="auto">
            <a:xfrm>
              <a:off x="6003926" y="2855913"/>
              <a:ext cx="1209675" cy="1033463"/>
            </a:xfrm>
            <a:custGeom>
              <a:avLst/>
              <a:gdLst>
                <a:gd name="T0" fmla="*/ 2147483647 w 1525"/>
                <a:gd name="T1" fmla="*/ 2147483647 h 1302"/>
                <a:gd name="T2" fmla="*/ 0 w 1525"/>
                <a:gd name="T3" fmla="*/ 2147483647 h 1302"/>
                <a:gd name="T4" fmla="*/ 2147483647 w 1525"/>
                <a:gd name="T5" fmla="*/ 2147483647 h 1302"/>
                <a:gd name="T6" fmla="*/ 2147483647 w 1525"/>
                <a:gd name="T7" fmla="*/ 2147483647 h 1302"/>
                <a:gd name="T8" fmla="*/ 2147483647 w 1525"/>
                <a:gd name="T9" fmla="*/ 2147483647 h 1302"/>
                <a:gd name="T10" fmla="*/ 2147483647 w 1525"/>
                <a:gd name="T11" fmla="*/ 2147483647 h 1302"/>
                <a:gd name="T12" fmla="*/ 2147483647 w 1525"/>
                <a:gd name="T13" fmla="*/ 2147483647 h 1302"/>
                <a:gd name="T14" fmla="*/ 2147483647 w 1525"/>
                <a:gd name="T15" fmla="*/ 2147483647 h 1302"/>
                <a:gd name="T16" fmla="*/ 2147483647 w 1525"/>
                <a:gd name="T17" fmla="*/ 2147483647 h 1302"/>
                <a:gd name="T18" fmla="*/ 2147483647 w 1525"/>
                <a:gd name="T19" fmla="*/ 2147483647 h 1302"/>
                <a:gd name="T20" fmla="*/ 2147483647 w 1525"/>
                <a:gd name="T21" fmla="*/ 0 h 1302"/>
                <a:gd name="T22" fmla="*/ 2147483647 w 1525"/>
                <a:gd name="T23" fmla="*/ 2147483647 h 130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525"/>
                <a:gd name="T37" fmla="*/ 0 h 1302"/>
                <a:gd name="T38" fmla="*/ 1525 w 1525"/>
                <a:gd name="T39" fmla="*/ 1302 h 130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525" h="1302">
                  <a:moveTo>
                    <a:pt x="118" y="32"/>
                  </a:moveTo>
                  <a:lnTo>
                    <a:pt x="0" y="85"/>
                  </a:lnTo>
                  <a:lnTo>
                    <a:pt x="669" y="935"/>
                  </a:lnTo>
                  <a:lnTo>
                    <a:pt x="665" y="1302"/>
                  </a:lnTo>
                  <a:lnTo>
                    <a:pt x="712" y="1289"/>
                  </a:lnTo>
                  <a:lnTo>
                    <a:pt x="800" y="1301"/>
                  </a:lnTo>
                  <a:lnTo>
                    <a:pt x="841" y="1269"/>
                  </a:lnTo>
                  <a:lnTo>
                    <a:pt x="854" y="885"/>
                  </a:lnTo>
                  <a:lnTo>
                    <a:pt x="1515" y="117"/>
                  </a:lnTo>
                  <a:lnTo>
                    <a:pt x="1525" y="74"/>
                  </a:lnTo>
                  <a:lnTo>
                    <a:pt x="1429" y="0"/>
                  </a:lnTo>
                  <a:lnTo>
                    <a:pt x="118" y="32"/>
                  </a:lnTo>
                  <a:close/>
                </a:path>
              </a:pathLst>
            </a:custGeom>
            <a:solidFill>
              <a:srgbClr val="E09E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1" name="Freeform 17"/>
            <p:cNvSpPr>
              <a:spLocks/>
            </p:cNvSpPr>
            <p:nvPr/>
          </p:nvSpPr>
          <p:spPr bwMode="auto">
            <a:xfrm>
              <a:off x="6634163" y="2928938"/>
              <a:ext cx="576263" cy="958850"/>
            </a:xfrm>
            <a:custGeom>
              <a:avLst/>
              <a:gdLst>
                <a:gd name="T0" fmla="*/ 0 w 725"/>
                <a:gd name="T1" fmla="*/ 2147483647 h 1209"/>
                <a:gd name="T2" fmla="*/ 0 w 725"/>
                <a:gd name="T3" fmla="*/ 2147483647 h 1209"/>
                <a:gd name="T4" fmla="*/ 2147483647 w 725"/>
                <a:gd name="T5" fmla="*/ 2147483647 h 1209"/>
                <a:gd name="T6" fmla="*/ 2147483647 w 725"/>
                <a:gd name="T7" fmla="*/ 2147483647 h 1209"/>
                <a:gd name="T8" fmla="*/ 2147483647 w 725"/>
                <a:gd name="T9" fmla="*/ 2147483647 h 1209"/>
                <a:gd name="T10" fmla="*/ 2147483647 w 725"/>
                <a:gd name="T11" fmla="*/ 2147483647 h 1209"/>
                <a:gd name="T12" fmla="*/ 2147483647 w 725"/>
                <a:gd name="T13" fmla="*/ 0 h 1209"/>
                <a:gd name="T14" fmla="*/ 2147483647 w 725"/>
                <a:gd name="T15" fmla="*/ 2147483647 h 1209"/>
                <a:gd name="T16" fmla="*/ 0 w 725"/>
                <a:gd name="T17" fmla="*/ 2147483647 h 120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25"/>
                <a:gd name="T28" fmla="*/ 0 h 1209"/>
                <a:gd name="T29" fmla="*/ 725 w 725"/>
                <a:gd name="T30" fmla="*/ 1209 h 120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25" h="1209">
                  <a:moveTo>
                    <a:pt x="0" y="793"/>
                  </a:moveTo>
                  <a:lnTo>
                    <a:pt x="0" y="1207"/>
                  </a:lnTo>
                  <a:lnTo>
                    <a:pt x="5" y="1209"/>
                  </a:lnTo>
                  <a:lnTo>
                    <a:pt x="46" y="1177"/>
                  </a:lnTo>
                  <a:lnTo>
                    <a:pt x="59" y="793"/>
                  </a:lnTo>
                  <a:lnTo>
                    <a:pt x="720" y="25"/>
                  </a:lnTo>
                  <a:lnTo>
                    <a:pt x="725" y="0"/>
                  </a:lnTo>
                  <a:lnTo>
                    <a:pt x="632" y="30"/>
                  </a:lnTo>
                  <a:lnTo>
                    <a:pt x="0" y="793"/>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2" name="Freeform 18"/>
            <p:cNvSpPr>
              <a:spLocks/>
            </p:cNvSpPr>
            <p:nvPr/>
          </p:nvSpPr>
          <p:spPr bwMode="auto">
            <a:xfrm>
              <a:off x="5959476" y="2781300"/>
              <a:ext cx="1312863" cy="220663"/>
            </a:xfrm>
            <a:custGeom>
              <a:avLst/>
              <a:gdLst>
                <a:gd name="T0" fmla="*/ 2147483647 w 1655"/>
                <a:gd name="T1" fmla="*/ 2147483647 h 279"/>
                <a:gd name="T2" fmla="*/ 2147483647 w 1655"/>
                <a:gd name="T3" fmla="*/ 2147483647 h 279"/>
                <a:gd name="T4" fmla="*/ 2147483647 w 1655"/>
                <a:gd name="T5" fmla="*/ 2147483647 h 279"/>
                <a:gd name="T6" fmla="*/ 2147483647 w 1655"/>
                <a:gd name="T7" fmla="*/ 2147483647 h 279"/>
                <a:gd name="T8" fmla="*/ 2147483647 w 1655"/>
                <a:gd name="T9" fmla="*/ 2147483647 h 279"/>
                <a:gd name="T10" fmla="*/ 2147483647 w 1655"/>
                <a:gd name="T11" fmla="*/ 2147483647 h 279"/>
                <a:gd name="T12" fmla="*/ 2147483647 w 1655"/>
                <a:gd name="T13" fmla="*/ 2147483647 h 279"/>
                <a:gd name="T14" fmla="*/ 2147483647 w 1655"/>
                <a:gd name="T15" fmla="*/ 2147483647 h 279"/>
                <a:gd name="T16" fmla="*/ 2147483647 w 1655"/>
                <a:gd name="T17" fmla="*/ 2147483647 h 279"/>
                <a:gd name="T18" fmla="*/ 2147483647 w 1655"/>
                <a:gd name="T19" fmla="*/ 2147483647 h 279"/>
                <a:gd name="T20" fmla="*/ 2147483647 w 1655"/>
                <a:gd name="T21" fmla="*/ 2147483647 h 279"/>
                <a:gd name="T22" fmla="*/ 2147483647 w 1655"/>
                <a:gd name="T23" fmla="*/ 2147483647 h 279"/>
                <a:gd name="T24" fmla="*/ 2147483647 w 1655"/>
                <a:gd name="T25" fmla="*/ 2147483647 h 279"/>
                <a:gd name="T26" fmla="*/ 2147483647 w 1655"/>
                <a:gd name="T27" fmla="*/ 2147483647 h 279"/>
                <a:gd name="T28" fmla="*/ 2147483647 w 1655"/>
                <a:gd name="T29" fmla="*/ 2147483647 h 279"/>
                <a:gd name="T30" fmla="*/ 2147483647 w 1655"/>
                <a:gd name="T31" fmla="*/ 2147483647 h 279"/>
                <a:gd name="T32" fmla="*/ 2147483647 w 1655"/>
                <a:gd name="T33" fmla="*/ 2147483647 h 279"/>
                <a:gd name="T34" fmla="*/ 2147483647 w 1655"/>
                <a:gd name="T35" fmla="*/ 2147483647 h 279"/>
                <a:gd name="T36" fmla="*/ 2147483647 w 1655"/>
                <a:gd name="T37" fmla="*/ 2147483647 h 279"/>
                <a:gd name="T38" fmla="*/ 2147483647 w 1655"/>
                <a:gd name="T39" fmla="*/ 2147483647 h 279"/>
                <a:gd name="T40" fmla="*/ 2147483647 w 1655"/>
                <a:gd name="T41" fmla="*/ 2147483647 h 279"/>
                <a:gd name="T42" fmla="*/ 2147483647 w 1655"/>
                <a:gd name="T43" fmla="*/ 1979188138 h 279"/>
                <a:gd name="T44" fmla="*/ 2147483647 w 1655"/>
                <a:gd name="T45" fmla="*/ 494796837 h 279"/>
                <a:gd name="T46" fmla="*/ 2147483647 w 1655"/>
                <a:gd name="T47" fmla="*/ 0 h 279"/>
                <a:gd name="T48" fmla="*/ 2147483647 w 1655"/>
                <a:gd name="T49" fmla="*/ 0 h 279"/>
                <a:gd name="T50" fmla="*/ 2147483647 w 1655"/>
                <a:gd name="T51" fmla="*/ 1484391301 h 279"/>
                <a:gd name="T52" fmla="*/ 2147483647 w 1655"/>
                <a:gd name="T53" fmla="*/ 2147483647 h 279"/>
                <a:gd name="T54" fmla="*/ 2147483647 w 1655"/>
                <a:gd name="T55" fmla="*/ 2147483647 h 279"/>
                <a:gd name="T56" fmla="*/ 2147483647 w 1655"/>
                <a:gd name="T57" fmla="*/ 2147483647 h 279"/>
                <a:gd name="T58" fmla="*/ 2147483647 w 1655"/>
                <a:gd name="T59" fmla="*/ 2147483647 h 279"/>
                <a:gd name="T60" fmla="*/ 2147483647 w 1655"/>
                <a:gd name="T61" fmla="*/ 2147483647 h 279"/>
                <a:gd name="T62" fmla="*/ 2147483647 w 1655"/>
                <a:gd name="T63" fmla="*/ 2147483647 h 279"/>
                <a:gd name="T64" fmla="*/ 2147483647 w 1655"/>
                <a:gd name="T65" fmla="*/ 2147483647 h 279"/>
                <a:gd name="T66" fmla="*/ 2147483647 w 1655"/>
                <a:gd name="T67" fmla="*/ 2147483647 h 279"/>
                <a:gd name="T68" fmla="*/ 0 w 1655"/>
                <a:gd name="T69" fmla="*/ 2147483647 h 279"/>
                <a:gd name="T70" fmla="*/ 2147483647 w 1655"/>
                <a:gd name="T71" fmla="*/ 2147483647 h 279"/>
                <a:gd name="T72" fmla="*/ 2147483647 w 1655"/>
                <a:gd name="T73" fmla="*/ 2147483647 h 279"/>
                <a:gd name="T74" fmla="*/ 2147483647 w 1655"/>
                <a:gd name="T75" fmla="*/ 2147483647 h 279"/>
                <a:gd name="T76" fmla="*/ 2147483647 w 1655"/>
                <a:gd name="T77" fmla="*/ 2147483647 h 279"/>
                <a:gd name="T78" fmla="*/ 2147483647 w 1655"/>
                <a:gd name="T79" fmla="*/ 2147483647 h 279"/>
                <a:gd name="T80" fmla="*/ 2147483647 w 1655"/>
                <a:gd name="T81" fmla="*/ 2147483647 h 279"/>
                <a:gd name="T82" fmla="*/ 2147483647 w 1655"/>
                <a:gd name="T83" fmla="*/ 2147483647 h 279"/>
                <a:gd name="T84" fmla="*/ 2147483647 w 1655"/>
                <a:gd name="T85" fmla="*/ 2147483647 h 279"/>
                <a:gd name="T86" fmla="*/ 2147483647 w 1655"/>
                <a:gd name="T87" fmla="*/ 2147483647 h 279"/>
                <a:gd name="T88" fmla="*/ 2147483647 w 1655"/>
                <a:gd name="T89" fmla="*/ 2147483647 h 279"/>
                <a:gd name="T90" fmla="*/ 2147483647 w 1655"/>
                <a:gd name="T91" fmla="*/ 2147483647 h 279"/>
                <a:gd name="T92" fmla="*/ 2147483647 w 1655"/>
                <a:gd name="T93" fmla="*/ 2147483647 h 279"/>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655"/>
                <a:gd name="T142" fmla="*/ 0 h 279"/>
                <a:gd name="T143" fmla="*/ 1655 w 1655"/>
                <a:gd name="T144" fmla="*/ 279 h 279"/>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655" h="279">
                  <a:moveTo>
                    <a:pt x="828" y="279"/>
                  </a:moveTo>
                  <a:lnTo>
                    <a:pt x="860" y="279"/>
                  </a:lnTo>
                  <a:lnTo>
                    <a:pt x="893" y="279"/>
                  </a:lnTo>
                  <a:lnTo>
                    <a:pt x="925" y="278"/>
                  </a:lnTo>
                  <a:lnTo>
                    <a:pt x="957" y="278"/>
                  </a:lnTo>
                  <a:lnTo>
                    <a:pt x="989" y="276"/>
                  </a:lnTo>
                  <a:lnTo>
                    <a:pt x="1023" y="275"/>
                  </a:lnTo>
                  <a:lnTo>
                    <a:pt x="1055" y="274"/>
                  </a:lnTo>
                  <a:lnTo>
                    <a:pt x="1087" y="272"/>
                  </a:lnTo>
                  <a:lnTo>
                    <a:pt x="1119" y="271"/>
                  </a:lnTo>
                  <a:lnTo>
                    <a:pt x="1152" y="268"/>
                  </a:lnTo>
                  <a:lnTo>
                    <a:pt x="1183" y="267"/>
                  </a:lnTo>
                  <a:lnTo>
                    <a:pt x="1214" y="265"/>
                  </a:lnTo>
                  <a:lnTo>
                    <a:pt x="1245" y="261"/>
                  </a:lnTo>
                  <a:lnTo>
                    <a:pt x="1275" y="259"/>
                  </a:lnTo>
                  <a:lnTo>
                    <a:pt x="1305" y="256"/>
                  </a:lnTo>
                  <a:lnTo>
                    <a:pt x="1334" y="253"/>
                  </a:lnTo>
                  <a:lnTo>
                    <a:pt x="1361" y="250"/>
                  </a:lnTo>
                  <a:lnTo>
                    <a:pt x="1388" y="246"/>
                  </a:lnTo>
                  <a:lnTo>
                    <a:pt x="1414" y="242"/>
                  </a:lnTo>
                  <a:lnTo>
                    <a:pt x="1439" y="238"/>
                  </a:lnTo>
                  <a:lnTo>
                    <a:pt x="1464" y="234"/>
                  </a:lnTo>
                  <a:lnTo>
                    <a:pt x="1487" y="229"/>
                  </a:lnTo>
                  <a:lnTo>
                    <a:pt x="1509" y="225"/>
                  </a:lnTo>
                  <a:lnTo>
                    <a:pt x="1529" y="220"/>
                  </a:lnTo>
                  <a:lnTo>
                    <a:pt x="1548" y="215"/>
                  </a:lnTo>
                  <a:lnTo>
                    <a:pt x="1566" y="210"/>
                  </a:lnTo>
                  <a:lnTo>
                    <a:pt x="1582" y="204"/>
                  </a:lnTo>
                  <a:lnTo>
                    <a:pt x="1597" y="198"/>
                  </a:lnTo>
                  <a:lnTo>
                    <a:pt x="1610" y="192"/>
                  </a:lnTo>
                  <a:lnTo>
                    <a:pt x="1621" y="185"/>
                  </a:lnTo>
                  <a:lnTo>
                    <a:pt x="1631" y="180"/>
                  </a:lnTo>
                  <a:lnTo>
                    <a:pt x="1639" y="173"/>
                  </a:lnTo>
                  <a:lnTo>
                    <a:pt x="1647" y="163"/>
                  </a:lnTo>
                  <a:lnTo>
                    <a:pt x="1651" y="154"/>
                  </a:lnTo>
                  <a:lnTo>
                    <a:pt x="1654" y="146"/>
                  </a:lnTo>
                  <a:lnTo>
                    <a:pt x="1655" y="138"/>
                  </a:lnTo>
                  <a:lnTo>
                    <a:pt x="1654" y="132"/>
                  </a:lnTo>
                  <a:lnTo>
                    <a:pt x="1651" y="124"/>
                  </a:lnTo>
                  <a:lnTo>
                    <a:pt x="1647" y="115"/>
                  </a:lnTo>
                  <a:lnTo>
                    <a:pt x="1639" y="106"/>
                  </a:lnTo>
                  <a:lnTo>
                    <a:pt x="1631" y="99"/>
                  </a:lnTo>
                  <a:lnTo>
                    <a:pt x="1621" y="93"/>
                  </a:lnTo>
                  <a:lnTo>
                    <a:pt x="1610" y="86"/>
                  </a:lnTo>
                  <a:lnTo>
                    <a:pt x="1597" y="81"/>
                  </a:lnTo>
                  <a:lnTo>
                    <a:pt x="1582" y="75"/>
                  </a:lnTo>
                  <a:lnTo>
                    <a:pt x="1566" y="69"/>
                  </a:lnTo>
                  <a:lnTo>
                    <a:pt x="1548" y="63"/>
                  </a:lnTo>
                  <a:lnTo>
                    <a:pt x="1529" y="59"/>
                  </a:lnTo>
                  <a:lnTo>
                    <a:pt x="1509" y="54"/>
                  </a:lnTo>
                  <a:lnTo>
                    <a:pt x="1487" y="49"/>
                  </a:lnTo>
                  <a:lnTo>
                    <a:pt x="1464" y="45"/>
                  </a:lnTo>
                  <a:lnTo>
                    <a:pt x="1439" y="40"/>
                  </a:lnTo>
                  <a:lnTo>
                    <a:pt x="1414" y="37"/>
                  </a:lnTo>
                  <a:lnTo>
                    <a:pt x="1388" y="32"/>
                  </a:lnTo>
                  <a:lnTo>
                    <a:pt x="1361" y="29"/>
                  </a:lnTo>
                  <a:lnTo>
                    <a:pt x="1334" y="25"/>
                  </a:lnTo>
                  <a:lnTo>
                    <a:pt x="1305" y="23"/>
                  </a:lnTo>
                  <a:lnTo>
                    <a:pt x="1275" y="19"/>
                  </a:lnTo>
                  <a:lnTo>
                    <a:pt x="1245" y="17"/>
                  </a:lnTo>
                  <a:lnTo>
                    <a:pt x="1214" y="14"/>
                  </a:lnTo>
                  <a:lnTo>
                    <a:pt x="1183" y="11"/>
                  </a:lnTo>
                  <a:lnTo>
                    <a:pt x="1152" y="10"/>
                  </a:lnTo>
                  <a:lnTo>
                    <a:pt x="1119" y="8"/>
                  </a:lnTo>
                  <a:lnTo>
                    <a:pt x="1087" y="7"/>
                  </a:lnTo>
                  <a:lnTo>
                    <a:pt x="1055" y="4"/>
                  </a:lnTo>
                  <a:lnTo>
                    <a:pt x="1023" y="3"/>
                  </a:lnTo>
                  <a:lnTo>
                    <a:pt x="989" y="2"/>
                  </a:lnTo>
                  <a:lnTo>
                    <a:pt x="957" y="1"/>
                  </a:lnTo>
                  <a:lnTo>
                    <a:pt x="925" y="1"/>
                  </a:lnTo>
                  <a:lnTo>
                    <a:pt x="893" y="0"/>
                  </a:lnTo>
                  <a:lnTo>
                    <a:pt x="860" y="0"/>
                  </a:lnTo>
                  <a:lnTo>
                    <a:pt x="828" y="0"/>
                  </a:lnTo>
                  <a:lnTo>
                    <a:pt x="788" y="0"/>
                  </a:lnTo>
                  <a:lnTo>
                    <a:pt x="747" y="0"/>
                  </a:lnTo>
                  <a:lnTo>
                    <a:pt x="708" y="1"/>
                  </a:lnTo>
                  <a:lnTo>
                    <a:pt x="669" y="2"/>
                  </a:lnTo>
                  <a:lnTo>
                    <a:pt x="630" y="3"/>
                  </a:lnTo>
                  <a:lnTo>
                    <a:pt x="592" y="4"/>
                  </a:lnTo>
                  <a:lnTo>
                    <a:pt x="555" y="7"/>
                  </a:lnTo>
                  <a:lnTo>
                    <a:pt x="518" y="8"/>
                  </a:lnTo>
                  <a:lnTo>
                    <a:pt x="483" y="10"/>
                  </a:lnTo>
                  <a:lnTo>
                    <a:pt x="447" y="13"/>
                  </a:lnTo>
                  <a:lnTo>
                    <a:pt x="414" y="16"/>
                  </a:lnTo>
                  <a:lnTo>
                    <a:pt x="380" y="18"/>
                  </a:lnTo>
                  <a:lnTo>
                    <a:pt x="348" y="22"/>
                  </a:lnTo>
                  <a:lnTo>
                    <a:pt x="317" y="25"/>
                  </a:lnTo>
                  <a:lnTo>
                    <a:pt x="286" y="30"/>
                  </a:lnTo>
                  <a:lnTo>
                    <a:pt x="257" y="33"/>
                  </a:lnTo>
                  <a:lnTo>
                    <a:pt x="217" y="40"/>
                  </a:lnTo>
                  <a:lnTo>
                    <a:pt x="181" y="46"/>
                  </a:lnTo>
                  <a:lnTo>
                    <a:pt x="149" y="53"/>
                  </a:lnTo>
                  <a:lnTo>
                    <a:pt x="121" y="60"/>
                  </a:lnTo>
                  <a:lnTo>
                    <a:pt x="97" y="67"/>
                  </a:lnTo>
                  <a:lnTo>
                    <a:pt x="76" y="74"/>
                  </a:lnTo>
                  <a:lnTo>
                    <a:pt x="58" y="81"/>
                  </a:lnTo>
                  <a:lnTo>
                    <a:pt x="44" y="87"/>
                  </a:lnTo>
                  <a:lnTo>
                    <a:pt x="31" y="94"/>
                  </a:lnTo>
                  <a:lnTo>
                    <a:pt x="22" y="100"/>
                  </a:lnTo>
                  <a:lnTo>
                    <a:pt x="14" y="107"/>
                  </a:lnTo>
                  <a:lnTo>
                    <a:pt x="8" y="114"/>
                  </a:lnTo>
                  <a:lnTo>
                    <a:pt x="5" y="120"/>
                  </a:lnTo>
                  <a:lnTo>
                    <a:pt x="3" y="127"/>
                  </a:lnTo>
                  <a:lnTo>
                    <a:pt x="0" y="132"/>
                  </a:lnTo>
                  <a:lnTo>
                    <a:pt x="0" y="138"/>
                  </a:lnTo>
                  <a:lnTo>
                    <a:pt x="1" y="146"/>
                  </a:lnTo>
                  <a:lnTo>
                    <a:pt x="4" y="154"/>
                  </a:lnTo>
                  <a:lnTo>
                    <a:pt x="8" y="163"/>
                  </a:lnTo>
                  <a:lnTo>
                    <a:pt x="16" y="173"/>
                  </a:lnTo>
                  <a:lnTo>
                    <a:pt x="24" y="180"/>
                  </a:lnTo>
                  <a:lnTo>
                    <a:pt x="34" y="185"/>
                  </a:lnTo>
                  <a:lnTo>
                    <a:pt x="45" y="192"/>
                  </a:lnTo>
                  <a:lnTo>
                    <a:pt x="58" y="198"/>
                  </a:lnTo>
                  <a:lnTo>
                    <a:pt x="73" y="204"/>
                  </a:lnTo>
                  <a:lnTo>
                    <a:pt x="89" y="210"/>
                  </a:lnTo>
                  <a:lnTo>
                    <a:pt x="107" y="215"/>
                  </a:lnTo>
                  <a:lnTo>
                    <a:pt x="126" y="220"/>
                  </a:lnTo>
                  <a:lnTo>
                    <a:pt x="146" y="225"/>
                  </a:lnTo>
                  <a:lnTo>
                    <a:pt x="168" y="229"/>
                  </a:lnTo>
                  <a:lnTo>
                    <a:pt x="191" y="234"/>
                  </a:lnTo>
                  <a:lnTo>
                    <a:pt x="216" y="238"/>
                  </a:lnTo>
                  <a:lnTo>
                    <a:pt x="241" y="242"/>
                  </a:lnTo>
                  <a:lnTo>
                    <a:pt x="267" y="246"/>
                  </a:lnTo>
                  <a:lnTo>
                    <a:pt x="294" y="250"/>
                  </a:lnTo>
                  <a:lnTo>
                    <a:pt x="323" y="253"/>
                  </a:lnTo>
                  <a:lnTo>
                    <a:pt x="350" y="256"/>
                  </a:lnTo>
                  <a:lnTo>
                    <a:pt x="380" y="259"/>
                  </a:lnTo>
                  <a:lnTo>
                    <a:pt x="410" y="261"/>
                  </a:lnTo>
                  <a:lnTo>
                    <a:pt x="441" y="265"/>
                  </a:lnTo>
                  <a:lnTo>
                    <a:pt x="472" y="267"/>
                  </a:lnTo>
                  <a:lnTo>
                    <a:pt x="503" y="268"/>
                  </a:lnTo>
                  <a:lnTo>
                    <a:pt x="536" y="271"/>
                  </a:lnTo>
                  <a:lnTo>
                    <a:pt x="568" y="272"/>
                  </a:lnTo>
                  <a:lnTo>
                    <a:pt x="600" y="274"/>
                  </a:lnTo>
                  <a:lnTo>
                    <a:pt x="633" y="275"/>
                  </a:lnTo>
                  <a:lnTo>
                    <a:pt x="666" y="276"/>
                  </a:lnTo>
                  <a:lnTo>
                    <a:pt x="699" y="278"/>
                  </a:lnTo>
                  <a:lnTo>
                    <a:pt x="731" y="278"/>
                  </a:lnTo>
                  <a:lnTo>
                    <a:pt x="764" y="279"/>
                  </a:lnTo>
                  <a:lnTo>
                    <a:pt x="796" y="279"/>
                  </a:lnTo>
                  <a:lnTo>
                    <a:pt x="828" y="279"/>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3" name="Freeform 20"/>
            <p:cNvSpPr>
              <a:spLocks/>
            </p:cNvSpPr>
            <p:nvPr/>
          </p:nvSpPr>
          <p:spPr bwMode="auto">
            <a:xfrm>
              <a:off x="5999163" y="2819400"/>
              <a:ext cx="1235075" cy="146050"/>
            </a:xfrm>
            <a:custGeom>
              <a:avLst/>
              <a:gdLst>
                <a:gd name="T0" fmla="*/ 2147483647 w 1555"/>
                <a:gd name="T1" fmla="*/ 500251413 h 184"/>
                <a:gd name="T2" fmla="*/ 2147483647 w 1555"/>
                <a:gd name="T3" fmla="*/ 2000373825 h 184"/>
                <a:gd name="T4" fmla="*/ 2147483647 w 1555"/>
                <a:gd name="T5" fmla="*/ 2147483647 h 184"/>
                <a:gd name="T6" fmla="*/ 2147483647 w 1555"/>
                <a:gd name="T7" fmla="*/ 2147483647 h 184"/>
                <a:gd name="T8" fmla="*/ 2147483647 w 1555"/>
                <a:gd name="T9" fmla="*/ 2147483647 h 184"/>
                <a:gd name="T10" fmla="*/ 2147483647 w 1555"/>
                <a:gd name="T11" fmla="*/ 2147483647 h 184"/>
                <a:gd name="T12" fmla="*/ 2147483647 w 1555"/>
                <a:gd name="T13" fmla="*/ 2147483647 h 184"/>
                <a:gd name="T14" fmla="*/ 2147483647 w 1555"/>
                <a:gd name="T15" fmla="*/ 2147483647 h 184"/>
                <a:gd name="T16" fmla="*/ 2147483647 w 1555"/>
                <a:gd name="T17" fmla="*/ 2147483647 h 184"/>
                <a:gd name="T18" fmla="*/ 2147483647 w 1555"/>
                <a:gd name="T19" fmla="*/ 2147483647 h 184"/>
                <a:gd name="T20" fmla="*/ 0 w 1555"/>
                <a:gd name="T21" fmla="*/ 2147483647 h 184"/>
                <a:gd name="T22" fmla="*/ 2147483647 w 1555"/>
                <a:gd name="T23" fmla="*/ 2147483647 h 184"/>
                <a:gd name="T24" fmla="*/ 2147483647 w 1555"/>
                <a:gd name="T25" fmla="*/ 2147483647 h 184"/>
                <a:gd name="T26" fmla="*/ 2147483647 w 1555"/>
                <a:gd name="T27" fmla="*/ 2147483647 h 184"/>
                <a:gd name="T28" fmla="*/ 2147483647 w 1555"/>
                <a:gd name="T29" fmla="*/ 2147483647 h 184"/>
                <a:gd name="T30" fmla="*/ 2147483647 w 1555"/>
                <a:gd name="T31" fmla="*/ 2147483647 h 184"/>
                <a:gd name="T32" fmla="*/ 2147483647 w 1555"/>
                <a:gd name="T33" fmla="*/ 2147483647 h 184"/>
                <a:gd name="T34" fmla="*/ 2147483647 w 1555"/>
                <a:gd name="T35" fmla="*/ 2147483647 h 184"/>
                <a:gd name="T36" fmla="*/ 2147483647 w 1555"/>
                <a:gd name="T37" fmla="*/ 2147483647 h 184"/>
                <a:gd name="T38" fmla="*/ 2147483647 w 1555"/>
                <a:gd name="T39" fmla="*/ 2147483647 h 184"/>
                <a:gd name="T40" fmla="*/ 2147483647 w 1555"/>
                <a:gd name="T41" fmla="*/ 2147483647 h 184"/>
                <a:gd name="T42" fmla="*/ 2147483647 w 1555"/>
                <a:gd name="T43" fmla="*/ 2147483647 h 184"/>
                <a:gd name="T44" fmla="*/ 2147483647 w 1555"/>
                <a:gd name="T45" fmla="*/ 2147483647 h 184"/>
                <a:gd name="T46" fmla="*/ 2147483647 w 1555"/>
                <a:gd name="T47" fmla="*/ 2147483647 h 184"/>
                <a:gd name="T48" fmla="*/ 2147483647 w 1555"/>
                <a:gd name="T49" fmla="*/ 2147483647 h 184"/>
                <a:gd name="T50" fmla="*/ 2147483647 w 1555"/>
                <a:gd name="T51" fmla="*/ 2147483647 h 184"/>
                <a:gd name="T52" fmla="*/ 2147483647 w 1555"/>
                <a:gd name="T53" fmla="*/ 2147483647 h 184"/>
                <a:gd name="T54" fmla="*/ 2147483647 w 1555"/>
                <a:gd name="T55" fmla="*/ 2147483647 h 184"/>
                <a:gd name="T56" fmla="*/ 2147483647 w 1555"/>
                <a:gd name="T57" fmla="*/ 2147483647 h 184"/>
                <a:gd name="T58" fmla="*/ 2147483647 w 1555"/>
                <a:gd name="T59" fmla="*/ 2147483647 h 184"/>
                <a:gd name="T60" fmla="*/ 2147483647 w 1555"/>
                <a:gd name="T61" fmla="*/ 2147483647 h 184"/>
                <a:gd name="T62" fmla="*/ 2147483647 w 1555"/>
                <a:gd name="T63" fmla="*/ 2147483647 h 184"/>
                <a:gd name="T64" fmla="*/ 2147483647 w 1555"/>
                <a:gd name="T65" fmla="*/ 2147483647 h 184"/>
                <a:gd name="T66" fmla="*/ 2147483647 w 1555"/>
                <a:gd name="T67" fmla="*/ 2147483647 h 184"/>
                <a:gd name="T68" fmla="*/ 2147483647 w 1555"/>
                <a:gd name="T69" fmla="*/ 2147483647 h 184"/>
                <a:gd name="T70" fmla="*/ 2147483647 w 1555"/>
                <a:gd name="T71" fmla="*/ 2147483647 h 184"/>
                <a:gd name="T72" fmla="*/ 2147483647 w 1555"/>
                <a:gd name="T73" fmla="*/ 2147483647 h 184"/>
                <a:gd name="T74" fmla="*/ 2147483647 w 1555"/>
                <a:gd name="T75" fmla="*/ 2147483647 h 184"/>
                <a:gd name="T76" fmla="*/ 2147483647 w 1555"/>
                <a:gd name="T77" fmla="*/ 2147483647 h 184"/>
                <a:gd name="T78" fmla="*/ 2147483647 w 1555"/>
                <a:gd name="T79" fmla="*/ 2147483647 h 184"/>
                <a:gd name="T80" fmla="*/ 2147483647 w 1555"/>
                <a:gd name="T81" fmla="*/ 2147483647 h 184"/>
                <a:gd name="T82" fmla="*/ 2147483647 w 1555"/>
                <a:gd name="T83" fmla="*/ 500251413 h 184"/>
                <a:gd name="T84" fmla="*/ 2147483647 w 1555"/>
                <a:gd name="T85" fmla="*/ 0 h 18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555"/>
                <a:gd name="T130" fmla="*/ 0 h 184"/>
                <a:gd name="T131" fmla="*/ 1555 w 1555"/>
                <a:gd name="T132" fmla="*/ 184 h 18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555" h="184">
                  <a:moveTo>
                    <a:pt x="778" y="0"/>
                  </a:moveTo>
                  <a:lnTo>
                    <a:pt x="735" y="0"/>
                  </a:lnTo>
                  <a:lnTo>
                    <a:pt x="694" y="1"/>
                  </a:lnTo>
                  <a:lnTo>
                    <a:pt x="653" y="1"/>
                  </a:lnTo>
                  <a:lnTo>
                    <a:pt x="613" y="2"/>
                  </a:lnTo>
                  <a:lnTo>
                    <a:pt x="574" y="4"/>
                  </a:lnTo>
                  <a:lnTo>
                    <a:pt x="537" y="6"/>
                  </a:lnTo>
                  <a:lnTo>
                    <a:pt x="501" y="7"/>
                  </a:lnTo>
                  <a:lnTo>
                    <a:pt x="466" y="9"/>
                  </a:lnTo>
                  <a:lnTo>
                    <a:pt x="431" y="12"/>
                  </a:lnTo>
                  <a:lnTo>
                    <a:pt x="399" y="14"/>
                  </a:lnTo>
                  <a:lnTo>
                    <a:pt x="367" y="16"/>
                  </a:lnTo>
                  <a:lnTo>
                    <a:pt x="337" y="20"/>
                  </a:lnTo>
                  <a:lnTo>
                    <a:pt x="307" y="22"/>
                  </a:lnTo>
                  <a:lnTo>
                    <a:pt x="280" y="25"/>
                  </a:lnTo>
                  <a:lnTo>
                    <a:pt x="253" y="29"/>
                  </a:lnTo>
                  <a:lnTo>
                    <a:pt x="227" y="31"/>
                  </a:lnTo>
                  <a:lnTo>
                    <a:pt x="202" y="35"/>
                  </a:lnTo>
                  <a:lnTo>
                    <a:pt x="179" y="39"/>
                  </a:lnTo>
                  <a:lnTo>
                    <a:pt x="157" y="43"/>
                  </a:lnTo>
                  <a:lnTo>
                    <a:pt x="138" y="46"/>
                  </a:lnTo>
                  <a:lnTo>
                    <a:pt x="118" y="50"/>
                  </a:lnTo>
                  <a:lnTo>
                    <a:pt x="101" y="53"/>
                  </a:lnTo>
                  <a:lnTo>
                    <a:pt x="84" y="58"/>
                  </a:lnTo>
                  <a:lnTo>
                    <a:pt x="69" y="61"/>
                  </a:lnTo>
                  <a:lnTo>
                    <a:pt x="55" y="65"/>
                  </a:lnTo>
                  <a:lnTo>
                    <a:pt x="43" y="69"/>
                  </a:lnTo>
                  <a:lnTo>
                    <a:pt x="32" y="73"/>
                  </a:lnTo>
                  <a:lnTo>
                    <a:pt x="23" y="76"/>
                  </a:lnTo>
                  <a:lnTo>
                    <a:pt x="15" y="81"/>
                  </a:lnTo>
                  <a:lnTo>
                    <a:pt x="8" y="84"/>
                  </a:lnTo>
                  <a:lnTo>
                    <a:pt x="3" y="88"/>
                  </a:lnTo>
                  <a:lnTo>
                    <a:pt x="0" y="91"/>
                  </a:lnTo>
                  <a:lnTo>
                    <a:pt x="3" y="95"/>
                  </a:lnTo>
                  <a:lnTo>
                    <a:pt x="8" y="99"/>
                  </a:lnTo>
                  <a:lnTo>
                    <a:pt x="15" y="103"/>
                  </a:lnTo>
                  <a:lnTo>
                    <a:pt x="23" y="106"/>
                  </a:lnTo>
                  <a:lnTo>
                    <a:pt x="32" y="111"/>
                  </a:lnTo>
                  <a:lnTo>
                    <a:pt x="43" y="114"/>
                  </a:lnTo>
                  <a:lnTo>
                    <a:pt x="55" y="119"/>
                  </a:lnTo>
                  <a:lnTo>
                    <a:pt x="69" y="122"/>
                  </a:lnTo>
                  <a:lnTo>
                    <a:pt x="84" y="126"/>
                  </a:lnTo>
                  <a:lnTo>
                    <a:pt x="101" y="130"/>
                  </a:lnTo>
                  <a:lnTo>
                    <a:pt x="118" y="134"/>
                  </a:lnTo>
                  <a:lnTo>
                    <a:pt x="138" y="138"/>
                  </a:lnTo>
                  <a:lnTo>
                    <a:pt x="157" y="142"/>
                  </a:lnTo>
                  <a:lnTo>
                    <a:pt x="179" y="145"/>
                  </a:lnTo>
                  <a:lnTo>
                    <a:pt x="202" y="149"/>
                  </a:lnTo>
                  <a:lnTo>
                    <a:pt x="227" y="152"/>
                  </a:lnTo>
                  <a:lnTo>
                    <a:pt x="253" y="156"/>
                  </a:lnTo>
                  <a:lnTo>
                    <a:pt x="280" y="159"/>
                  </a:lnTo>
                  <a:lnTo>
                    <a:pt x="307" y="163"/>
                  </a:lnTo>
                  <a:lnTo>
                    <a:pt x="337" y="165"/>
                  </a:lnTo>
                  <a:lnTo>
                    <a:pt x="367" y="168"/>
                  </a:lnTo>
                  <a:lnTo>
                    <a:pt x="399" y="171"/>
                  </a:lnTo>
                  <a:lnTo>
                    <a:pt x="431" y="173"/>
                  </a:lnTo>
                  <a:lnTo>
                    <a:pt x="466" y="175"/>
                  </a:lnTo>
                  <a:lnTo>
                    <a:pt x="501" y="178"/>
                  </a:lnTo>
                  <a:lnTo>
                    <a:pt x="537" y="179"/>
                  </a:lnTo>
                  <a:lnTo>
                    <a:pt x="574" y="181"/>
                  </a:lnTo>
                  <a:lnTo>
                    <a:pt x="613" y="182"/>
                  </a:lnTo>
                  <a:lnTo>
                    <a:pt x="653" y="183"/>
                  </a:lnTo>
                  <a:lnTo>
                    <a:pt x="694" y="183"/>
                  </a:lnTo>
                  <a:lnTo>
                    <a:pt x="735" y="184"/>
                  </a:lnTo>
                  <a:lnTo>
                    <a:pt x="778" y="184"/>
                  </a:lnTo>
                  <a:lnTo>
                    <a:pt x="821" y="184"/>
                  </a:lnTo>
                  <a:lnTo>
                    <a:pt x="862" y="183"/>
                  </a:lnTo>
                  <a:lnTo>
                    <a:pt x="902" y="183"/>
                  </a:lnTo>
                  <a:lnTo>
                    <a:pt x="943" y="182"/>
                  </a:lnTo>
                  <a:lnTo>
                    <a:pt x="981" y="181"/>
                  </a:lnTo>
                  <a:lnTo>
                    <a:pt x="1019" y="179"/>
                  </a:lnTo>
                  <a:lnTo>
                    <a:pt x="1054" y="178"/>
                  </a:lnTo>
                  <a:lnTo>
                    <a:pt x="1090" y="175"/>
                  </a:lnTo>
                  <a:lnTo>
                    <a:pt x="1123" y="173"/>
                  </a:lnTo>
                  <a:lnTo>
                    <a:pt x="1157" y="171"/>
                  </a:lnTo>
                  <a:lnTo>
                    <a:pt x="1188" y="168"/>
                  </a:lnTo>
                  <a:lnTo>
                    <a:pt x="1219" y="165"/>
                  </a:lnTo>
                  <a:lnTo>
                    <a:pt x="1248" y="163"/>
                  </a:lnTo>
                  <a:lnTo>
                    <a:pt x="1275" y="159"/>
                  </a:lnTo>
                  <a:lnTo>
                    <a:pt x="1303" y="156"/>
                  </a:lnTo>
                  <a:lnTo>
                    <a:pt x="1328" y="152"/>
                  </a:lnTo>
                  <a:lnTo>
                    <a:pt x="1353" y="149"/>
                  </a:lnTo>
                  <a:lnTo>
                    <a:pt x="1376" y="145"/>
                  </a:lnTo>
                  <a:lnTo>
                    <a:pt x="1397" y="142"/>
                  </a:lnTo>
                  <a:lnTo>
                    <a:pt x="1417" y="138"/>
                  </a:lnTo>
                  <a:lnTo>
                    <a:pt x="1437" y="134"/>
                  </a:lnTo>
                  <a:lnTo>
                    <a:pt x="1454" y="130"/>
                  </a:lnTo>
                  <a:lnTo>
                    <a:pt x="1471" y="126"/>
                  </a:lnTo>
                  <a:lnTo>
                    <a:pt x="1486" y="122"/>
                  </a:lnTo>
                  <a:lnTo>
                    <a:pt x="1500" y="119"/>
                  </a:lnTo>
                  <a:lnTo>
                    <a:pt x="1511" y="114"/>
                  </a:lnTo>
                  <a:lnTo>
                    <a:pt x="1523" y="111"/>
                  </a:lnTo>
                  <a:lnTo>
                    <a:pt x="1532" y="106"/>
                  </a:lnTo>
                  <a:lnTo>
                    <a:pt x="1540" y="103"/>
                  </a:lnTo>
                  <a:lnTo>
                    <a:pt x="1547" y="99"/>
                  </a:lnTo>
                  <a:lnTo>
                    <a:pt x="1552" y="95"/>
                  </a:lnTo>
                  <a:lnTo>
                    <a:pt x="1555" y="91"/>
                  </a:lnTo>
                  <a:lnTo>
                    <a:pt x="1552" y="88"/>
                  </a:lnTo>
                  <a:lnTo>
                    <a:pt x="1547" y="84"/>
                  </a:lnTo>
                  <a:lnTo>
                    <a:pt x="1540" y="81"/>
                  </a:lnTo>
                  <a:lnTo>
                    <a:pt x="1532" y="76"/>
                  </a:lnTo>
                  <a:lnTo>
                    <a:pt x="1523" y="73"/>
                  </a:lnTo>
                  <a:lnTo>
                    <a:pt x="1511" y="69"/>
                  </a:lnTo>
                  <a:lnTo>
                    <a:pt x="1500" y="65"/>
                  </a:lnTo>
                  <a:lnTo>
                    <a:pt x="1486" y="61"/>
                  </a:lnTo>
                  <a:lnTo>
                    <a:pt x="1471" y="58"/>
                  </a:lnTo>
                  <a:lnTo>
                    <a:pt x="1454" y="53"/>
                  </a:lnTo>
                  <a:lnTo>
                    <a:pt x="1437" y="50"/>
                  </a:lnTo>
                  <a:lnTo>
                    <a:pt x="1417" y="46"/>
                  </a:lnTo>
                  <a:lnTo>
                    <a:pt x="1397" y="43"/>
                  </a:lnTo>
                  <a:lnTo>
                    <a:pt x="1376" y="39"/>
                  </a:lnTo>
                  <a:lnTo>
                    <a:pt x="1353" y="35"/>
                  </a:lnTo>
                  <a:lnTo>
                    <a:pt x="1328" y="31"/>
                  </a:lnTo>
                  <a:lnTo>
                    <a:pt x="1303" y="29"/>
                  </a:lnTo>
                  <a:lnTo>
                    <a:pt x="1275" y="25"/>
                  </a:lnTo>
                  <a:lnTo>
                    <a:pt x="1248" y="22"/>
                  </a:lnTo>
                  <a:lnTo>
                    <a:pt x="1219" y="20"/>
                  </a:lnTo>
                  <a:lnTo>
                    <a:pt x="1188" y="16"/>
                  </a:lnTo>
                  <a:lnTo>
                    <a:pt x="1157" y="14"/>
                  </a:lnTo>
                  <a:lnTo>
                    <a:pt x="1123" y="12"/>
                  </a:lnTo>
                  <a:lnTo>
                    <a:pt x="1090" y="9"/>
                  </a:lnTo>
                  <a:lnTo>
                    <a:pt x="1054" y="7"/>
                  </a:lnTo>
                  <a:lnTo>
                    <a:pt x="1019" y="6"/>
                  </a:lnTo>
                  <a:lnTo>
                    <a:pt x="981" y="4"/>
                  </a:lnTo>
                  <a:lnTo>
                    <a:pt x="943" y="2"/>
                  </a:lnTo>
                  <a:lnTo>
                    <a:pt x="902" y="1"/>
                  </a:lnTo>
                  <a:lnTo>
                    <a:pt x="862" y="1"/>
                  </a:lnTo>
                  <a:lnTo>
                    <a:pt x="821" y="0"/>
                  </a:lnTo>
                  <a:lnTo>
                    <a:pt x="778" y="0"/>
                  </a:lnTo>
                  <a:close/>
                </a:path>
              </a:pathLst>
            </a:custGeom>
            <a:solidFill>
              <a:srgbClr val="7F7F7F"/>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sp>
          <p:nvSpPr>
            <p:cNvPr id="30734" name="Freeform 21"/>
            <p:cNvSpPr>
              <a:spLocks/>
            </p:cNvSpPr>
            <p:nvPr/>
          </p:nvSpPr>
          <p:spPr bwMode="auto">
            <a:xfrm>
              <a:off x="5964238" y="2879725"/>
              <a:ext cx="1308100" cy="1035050"/>
            </a:xfrm>
            <a:custGeom>
              <a:avLst/>
              <a:gdLst>
                <a:gd name="T0" fmla="*/ 0 w 1648"/>
                <a:gd name="T1" fmla="*/ 2147483647 h 1304"/>
                <a:gd name="T2" fmla="*/ 2147483647 w 1648"/>
                <a:gd name="T3" fmla="*/ 2147483647 h 1304"/>
                <a:gd name="T4" fmla="*/ 2147483647 w 1648"/>
                <a:gd name="T5" fmla="*/ 2147483647 h 1304"/>
                <a:gd name="T6" fmla="*/ 2147483647 w 1648"/>
                <a:gd name="T7" fmla="*/ 2147483647 h 1304"/>
                <a:gd name="T8" fmla="*/ 2147483647 w 1648"/>
                <a:gd name="T9" fmla="*/ 2147483647 h 1304"/>
                <a:gd name="T10" fmla="*/ 2147483647 w 1648"/>
                <a:gd name="T11" fmla="*/ 2147483647 h 1304"/>
                <a:gd name="T12" fmla="*/ 2147483647 w 1648"/>
                <a:gd name="T13" fmla="*/ 2147483647 h 1304"/>
                <a:gd name="T14" fmla="*/ 2147483647 w 1648"/>
                <a:gd name="T15" fmla="*/ 2147483647 h 1304"/>
                <a:gd name="T16" fmla="*/ 2147483647 w 1648"/>
                <a:gd name="T17" fmla="*/ 2147483647 h 1304"/>
                <a:gd name="T18" fmla="*/ 2147483647 w 1648"/>
                <a:gd name="T19" fmla="*/ 2147483647 h 1304"/>
                <a:gd name="T20" fmla="*/ 2147483647 w 1648"/>
                <a:gd name="T21" fmla="*/ 2147483647 h 1304"/>
                <a:gd name="T22" fmla="*/ 2147483647 w 1648"/>
                <a:gd name="T23" fmla="*/ 2147483647 h 1304"/>
                <a:gd name="T24" fmla="*/ 2147483647 w 1648"/>
                <a:gd name="T25" fmla="*/ 2147483647 h 1304"/>
                <a:gd name="T26" fmla="*/ 2147483647 w 1648"/>
                <a:gd name="T27" fmla="*/ 2147483647 h 1304"/>
                <a:gd name="T28" fmla="*/ 2147483647 w 1648"/>
                <a:gd name="T29" fmla="*/ 2147483647 h 1304"/>
                <a:gd name="T30" fmla="*/ 2147483647 w 1648"/>
                <a:gd name="T31" fmla="*/ 2147483647 h 1304"/>
                <a:gd name="T32" fmla="*/ 2147483647 w 1648"/>
                <a:gd name="T33" fmla="*/ 2147483647 h 1304"/>
                <a:gd name="T34" fmla="*/ 2147483647 w 1648"/>
                <a:gd name="T35" fmla="*/ 2147483647 h 1304"/>
                <a:gd name="T36" fmla="*/ 2147483647 w 1648"/>
                <a:gd name="T37" fmla="*/ 2147483647 h 1304"/>
                <a:gd name="T38" fmla="*/ 2147483647 w 1648"/>
                <a:gd name="T39" fmla="*/ 2147483647 h 1304"/>
                <a:gd name="T40" fmla="*/ 2147483647 w 1648"/>
                <a:gd name="T41" fmla="*/ 2147483647 h 1304"/>
                <a:gd name="T42" fmla="*/ 2147483647 w 1648"/>
                <a:gd name="T43" fmla="*/ 2147483647 h 1304"/>
                <a:gd name="T44" fmla="*/ 2147483647 w 1648"/>
                <a:gd name="T45" fmla="*/ 2147483647 h 1304"/>
                <a:gd name="T46" fmla="*/ 2147483647 w 1648"/>
                <a:gd name="T47" fmla="*/ 2147483647 h 1304"/>
                <a:gd name="T48" fmla="*/ 2147483647 w 1648"/>
                <a:gd name="T49" fmla="*/ 2147483647 h 1304"/>
                <a:gd name="T50" fmla="*/ 2147483647 w 1648"/>
                <a:gd name="T51" fmla="*/ 2147483647 h 1304"/>
                <a:gd name="T52" fmla="*/ 2147483647 w 1648"/>
                <a:gd name="T53" fmla="*/ 2147483647 h 1304"/>
                <a:gd name="T54" fmla="*/ 2147483647 w 1648"/>
                <a:gd name="T55" fmla="*/ 2147483647 h 1304"/>
                <a:gd name="T56" fmla="*/ 2147483647 w 1648"/>
                <a:gd name="T57" fmla="*/ 0 h 1304"/>
                <a:gd name="T58" fmla="*/ 2147483647 w 1648"/>
                <a:gd name="T59" fmla="*/ 2147483647 h 1304"/>
                <a:gd name="T60" fmla="*/ 2147483647 w 1648"/>
                <a:gd name="T61" fmla="*/ 2147483647 h 1304"/>
                <a:gd name="T62" fmla="*/ 2147483647 w 1648"/>
                <a:gd name="T63" fmla="*/ 2147483647 h 1304"/>
                <a:gd name="T64" fmla="*/ 2147483647 w 1648"/>
                <a:gd name="T65" fmla="*/ 2147483647 h 1304"/>
                <a:gd name="T66" fmla="*/ 2147483647 w 1648"/>
                <a:gd name="T67" fmla="*/ 2147483647 h 1304"/>
                <a:gd name="T68" fmla="*/ 2147483647 w 1648"/>
                <a:gd name="T69" fmla="*/ 2147483647 h 1304"/>
                <a:gd name="T70" fmla="*/ 2147483647 w 1648"/>
                <a:gd name="T71" fmla="*/ 2147483647 h 1304"/>
                <a:gd name="T72" fmla="*/ 2147483647 w 1648"/>
                <a:gd name="T73" fmla="*/ 2147483647 h 1304"/>
                <a:gd name="T74" fmla="*/ 2147483647 w 1648"/>
                <a:gd name="T75" fmla="*/ 2147483647 h 1304"/>
                <a:gd name="T76" fmla="*/ 2147483647 w 1648"/>
                <a:gd name="T77" fmla="*/ 2147483647 h 1304"/>
                <a:gd name="T78" fmla="*/ 2147483647 w 1648"/>
                <a:gd name="T79" fmla="*/ 2147483647 h 1304"/>
                <a:gd name="T80" fmla="*/ 2147483647 w 1648"/>
                <a:gd name="T81" fmla="*/ 2147483647 h 1304"/>
                <a:gd name="T82" fmla="*/ 2147483647 w 1648"/>
                <a:gd name="T83" fmla="*/ 2147483647 h 1304"/>
                <a:gd name="T84" fmla="*/ 2147483647 w 1648"/>
                <a:gd name="T85" fmla="*/ 2147483647 h 1304"/>
                <a:gd name="T86" fmla="*/ 0 w 1648"/>
                <a:gd name="T87" fmla="*/ 2147483647 h 130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48"/>
                <a:gd name="T133" fmla="*/ 0 h 1304"/>
                <a:gd name="T134" fmla="*/ 1648 w 1648"/>
                <a:gd name="T135" fmla="*/ 1304 h 1304"/>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48" h="1304">
                  <a:moveTo>
                    <a:pt x="0" y="30"/>
                  </a:moveTo>
                  <a:lnTo>
                    <a:pt x="718" y="904"/>
                  </a:lnTo>
                  <a:lnTo>
                    <a:pt x="714" y="889"/>
                  </a:lnTo>
                  <a:lnTo>
                    <a:pt x="714" y="1271"/>
                  </a:lnTo>
                  <a:lnTo>
                    <a:pt x="716" y="1272"/>
                  </a:lnTo>
                  <a:lnTo>
                    <a:pt x="720" y="1275"/>
                  </a:lnTo>
                  <a:lnTo>
                    <a:pt x="723" y="1277"/>
                  </a:lnTo>
                  <a:lnTo>
                    <a:pt x="725" y="1278"/>
                  </a:lnTo>
                  <a:lnTo>
                    <a:pt x="726" y="1279"/>
                  </a:lnTo>
                  <a:lnTo>
                    <a:pt x="731" y="1281"/>
                  </a:lnTo>
                  <a:lnTo>
                    <a:pt x="736" y="1284"/>
                  </a:lnTo>
                  <a:lnTo>
                    <a:pt x="744" y="1287"/>
                  </a:lnTo>
                  <a:lnTo>
                    <a:pt x="752" y="1291"/>
                  </a:lnTo>
                  <a:lnTo>
                    <a:pt x="762" y="1295"/>
                  </a:lnTo>
                  <a:lnTo>
                    <a:pt x="774" y="1298"/>
                  </a:lnTo>
                  <a:lnTo>
                    <a:pt x="786" y="1301"/>
                  </a:lnTo>
                  <a:lnTo>
                    <a:pt x="800" y="1303"/>
                  </a:lnTo>
                  <a:lnTo>
                    <a:pt x="815" y="1304"/>
                  </a:lnTo>
                  <a:lnTo>
                    <a:pt x="830" y="1304"/>
                  </a:lnTo>
                  <a:lnTo>
                    <a:pt x="846" y="1303"/>
                  </a:lnTo>
                  <a:lnTo>
                    <a:pt x="862" y="1300"/>
                  </a:lnTo>
                  <a:lnTo>
                    <a:pt x="880" y="1294"/>
                  </a:lnTo>
                  <a:lnTo>
                    <a:pt x="897" y="1287"/>
                  </a:lnTo>
                  <a:lnTo>
                    <a:pt x="914" y="1278"/>
                  </a:lnTo>
                  <a:lnTo>
                    <a:pt x="926" y="1271"/>
                  </a:lnTo>
                  <a:lnTo>
                    <a:pt x="926" y="889"/>
                  </a:lnTo>
                  <a:lnTo>
                    <a:pt x="921" y="904"/>
                  </a:lnTo>
                  <a:lnTo>
                    <a:pt x="1648" y="30"/>
                  </a:lnTo>
                  <a:lnTo>
                    <a:pt x="1611" y="0"/>
                  </a:lnTo>
                  <a:lnTo>
                    <a:pt x="878" y="879"/>
                  </a:lnTo>
                  <a:lnTo>
                    <a:pt x="878" y="1258"/>
                  </a:lnTo>
                  <a:lnTo>
                    <a:pt x="890" y="1238"/>
                  </a:lnTo>
                  <a:lnTo>
                    <a:pt x="865" y="1249"/>
                  </a:lnTo>
                  <a:lnTo>
                    <a:pt x="839" y="1255"/>
                  </a:lnTo>
                  <a:lnTo>
                    <a:pt x="816" y="1256"/>
                  </a:lnTo>
                  <a:lnTo>
                    <a:pt x="796" y="1254"/>
                  </a:lnTo>
                  <a:lnTo>
                    <a:pt x="777" y="1249"/>
                  </a:lnTo>
                  <a:lnTo>
                    <a:pt x="763" y="1243"/>
                  </a:lnTo>
                  <a:lnTo>
                    <a:pt x="754" y="1240"/>
                  </a:lnTo>
                  <a:lnTo>
                    <a:pt x="750" y="1238"/>
                  </a:lnTo>
                  <a:lnTo>
                    <a:pt x="761" y="1258"/>
                  </a:lnTo>
                  <a:lnTo>
                    <a:pt x="761" y="879"/>
                  </a:lnTo>
                  <a:lnTo>
                    <a:pt x="74" y="42"/>
                  </a:lnTo>
                  <a:lnTo>
                    <a:pt x="0" y="30"/>
                  </a:lnTo>
                  <a:close/>
                </a:path>
              </a:pathLst>
            </a:custGeom>
            <a:solidFill>
              <a:srgbClr val="000000"/>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US" sz="1800" dirty="0"/>
            </a:p>
          </p:txBody>
        </p:sp>
      </p:grpSp>
      <p:sp>
        <p:nvSpPr>
          <p:cNvPr id="59" name="Rounded Rectangle 58"/>
          <p:cNvSpPr/>
          <p:nvPr/>
        </p:nvSpPr>
        <p:spPr bwMode="auto">
          <a:xfrm>
            <a:off x="9091701" y="4652958"/>
            <a:ext cx="1876425" cy="866775"/>
          </a:xfrm>
          <a:prstGeom prst="round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2000" dirty="0">
                <a:solidFill>
                  <a:schemeClr val="bg1"/>
                </a:solidFill>
              </a:rPr>
              <a:t>Key</a:t>
            </a:r>
          </a:p>
          <a:p>
            <a:pPr algn="ctr">
              <a:defRPr/>
            </a:pPr>
            <a:r>
              <a:rPr lang="en-GB" sz="2000" dirty="0">
                <a:solidFill>
                  <a:schemeClr val="bg1"/>
                </a:solidFill>
              </a:rPr>
              <a:t>Stakeholders</a:t>
            </a:r>
          </a:p>
        </p:txBody>
      </p:sp>
    </p:spTree>
    <p:extLst>
      <p:ext uri="{BB962C8B-B14F-4D97-AF65-F5344CB8AC3E}">
        <p14:creationId xmlns:p14="http://schemas.microsoft.com/office/powerpoint/2010/main" val="31897856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E1BB2-04AA-904C-BFC6-30D4E5910CA2}"/>
              </a:ext>
            </a:extLst>
          </p:cNvPr>
          <p:cNvSpPr>
            <a:spLocks noGrp="1"/>
          </p:cNvSpPr>
          <p:nvPr>
            <p:ph sz="quarter" idx="16"/>
          </p:nvPr>
        </p:nvSpPr>
        <p:spPr>
          <a:xfrm>
            <a:off x="706056" y="1553270"/>
            <a:ext cx="5253111" cy="4511864"/>
          </a:xfrm>
        </p:spPr>
        <p:txBody>
          <a:bodyPr>
            <a:normAutofit/>
          </a:bodyPr>
          <a:lstStyle/>
          <a:p>
            <a:pPr marL="0" indent="0">
              <a:buNone/>
            </a:pPr>
            <a:r>
              <a:rPr lang="en-GB" dirty="0"/>
              <a:t>In small teams </a:t>
            </a:r>
          </a:p>
          <a:p>
            <a:r>
              <a:rPr lang="en-GB" dirty="0"/>
              <a:t>Review the Stakeholder Influence Map to determine the requirements gathering strategy:</a:t>
            </a:r>
          </a:p>
          <a:p>
            <a:pPr lvl="1"/>
            <a:r>
              <a:rPr lang="en-GB" dirty="0"/>
              <a:t>Who we need to gather requirements from and why AND what order</a:t>
            </a:r>
          </a:p>
          <a:p>
            <a:pPr lvl="1"/>
            <a:r>
              <a:rPr lang="en-GB" dirty="0"/>
              <a:t>Who we do not need to gather requirements from – at this time – and why</a:t>
            </a:r>
          </a:p>
          <a:p>
            <a:r>
              <a:rPr lang="en-GB" dirty="0"/>
              <a:t>Be prepared to share your outcome with the rest of the class</a:t>
            </a:r>
          </a:p>
          <a:p>
            <a:pPr marL="0" indent="0">
              <a:buNone/>
            </a:pPr>
            <a:r>
              <a:rPr lang="en-GB" dirty="0"/>
              <a:t>Time 15 minutes</a:t>
            </a:r>
          </a:p>
          <a:p>
            <a:endParaRPr lang="en-US" dirty="0"/>
          </a:p>
        </p:txBody>
      </p:sp>
      <p:sp>
        <p:nvSpPr>
          <p:cNvPr id="5" name="Title 4">
            <a:extLst>
              <a:ext uri="{FF2B5EF4-FFF2-40B4-BE49-F238E27FC236}">
                <a16:creationId xmlns:a16="http://schemas.microsoft.com/office/drawing/2014/main" id="{2CF25161-93B2-764F-ABC1-C6D1C12970CE}"/>
              </a:ext>
            </a:extLst>
          </p:cNvPr>
          <p:cNvSpPr>
            <a:spLocks noGrp="1"/>
          </p:cNvSpPr>
          <p:nvPr>
            <p:ph type="title"/>
          </p:nvPr>
        </p:nvSpPr>
        <p:spPr>
          <a:xfrm>
            <a:off x="114300" y="208091"/>
            <a:ext cx="11247120" cy="584775"/>
          </a:xfrm>
        </p:spPr>
        <p:txBody>
          <a:bodyPr/>
          <a:lstStyle/>
          <a:p>
            <a:r>
              <a:rPr lang="en-US" sz="3200" dirty="0"/>
              <a:t>Exercise: Requirements Gathering Strategy</a:t>
            </a:r>
          </a:p>
        </p:txBody>
      </p:sp>
      <p:pic>
        <p:nvPicPr>
          <p:cNvPr id="6" name="Picture 5">
            <a:extLst>
              <a:ext uri="{FF2B5EF4-FFF2-40B4-BE49-F238E27FC236}">
                <a16:creationId xmlns:a16="http://schemas.microsoft.com/office/drawing/2014/main" id="{599B6688-4CDB-DA4D-B20B-276A373AE3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5958" y="1736605"/>
            <a:ext cx="5109986" cy="3842392"/>
          </a:xfrm>
          <a:prstGeom prst="rect">
            <a:avLst/>
          </a:prstGeom>
        </p:spPr>
      </p:pic>
    </p:spTree>
    <p:extLst>
      <p:ext uri="{BB962C8B-B14F-4D97-AF65-F5344CB8AC3E}">
        <p14:creationId xmlns:p14="http://schemas.microsoft.com/office/powerpoint/2010/main" val="29433098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0009BE-138B-DF4D-AB08-6AE1A5E1046F}"/>
              </a:ext>
            </a:extLst>
          </p:cNvPr>
          <p:cNvSpPr>
            <a:spLocks noGrp="1"/>
          </p:cNvSpPr>
          <p:nvPr>
            <p:ph type="title"/>
          </p:nvPr>
        </p:nvSpPr>
        <p:spPr/>
        <p:txBody>
          <a:bodyPr>
            <a:normAutofit fontScale="90000"/>
          </a:bodyPr>
          <a:lstStyle/>
          <a:p>
            <a:r>
              <a:rPr lang="en-US" dirty="0"/>
              <a:t>A Model Answer</a:t>
            </a:r>
          </a:p>
        </p:txBody>
      </p:sp>
      <p:sp>
        <p:nvSpPr>
          <p:cNvPr id="2" name="Slide Number Placeholder 1">
            <a:extLst>
              <a:ext uri="{FF2B5EF4-FFF2-40B4-BE49-F238E27FC236}">
                <a16:creationId xmlns:a16="http://schemas.microsoft.com/office/drawing/2014/main" id="{FD3EDE60-E534-864B-9198-3326993DC415}"/>
              </a:ext>
            </a:extLst>
          </p:cNvPr>
          <p:cNvSpPr>
            <a:spLocks noGrp="1"/>
          </p:cNvSpPr>
          <p:nvPr>
            <p:ph type="sldNum" sz="quarter" idx="4"/>
          </p:nvPr>
        </p:nvSpPr>
        <p:spPr/>
        <p:txBody>
          <a:bodyPr/>
          <a:lstStyle/>
          <a:p>
            <a:fld id="{C22618A1-DFED-413B-BF04-637AA2483EFF}" type="slidenum">
              <a:rPr lang="en-GB" smtClean="0"/>
              <a:pPr/>
              <a:t>47</a:t>
            </a:fld>
            <a:endParaRPr lang="en-GB" dirty="0"/>
          </a:p>
        </p:txBody>
      </p:sp>
      <p:pic>
        <p:nvPicPr>
          <p:cNvPr id="7" name="Picture 6">
            <a:extLst>
              <a:ext uri="{FF2B5EF4-FFF2-40B4-BE49-F238E27FC236}">
                <a16:creationId xmlns:a16="http://schemas.microsoft.com/office/drawing/2014/main" id="{055DC466-3D27-A349-83CD-504D3792B163}"/>
              </a:ext>
            </a:extLst>
          </p:cNvPr>
          <p:cNvPicPr>
            <a:picLocks noChangeAspect="1"/>
          </p:cNvPicPr>
          <p:nvPr/>
        </p:nvPicPr>
        <p:blipFill>
          <a:blip r:embed="rId3"/>
          <a:stretch>
            <a:fillRect/>
          </a:stretch>
        </p:blipFill>
        <p:spPr>
          <a:xfrm>
            <a:off x="1665766" y="1213850"/>
            <a:ext cx="8654934" cy="5112949"/>
          </a:xfrm>
          <a:prstGeom prst="rect">
            <a:avLst/>
          </a:prstGeom>
        </p:spPr>
      </p:pic>
      <p:sp>
        <p:nvSpPr>
          <p:cNvPr id="3" name="Oval 2">
            <a:extLst>
              <a:ext uri="{FF2B5EF4-FFF2-40B4-BE49-F238E27FC236}">
                <a16:creationId xmlns:a16="http://schemas.microsoft.com/office/drawing/2014/main" id="{E7017D98-49C9-704A-95DD-BB18D45712DE}"/>
              </a:ext>
            </a:extLst>
          </p:cNvPr>
          <p:cNvSpPr/>
          <p:nvPr/>
        </p:nvSpPr>
        <p:spPr>
          <a:xfrm>
            <a:off x="3709061" y="1738019"/>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1</a:t>
            </a:r>
          </a:p>
        </p:txBody>
      </p:sp>
      <p:sp>
        <p:nvSpPr>
          <p:cNvPr id="8" name="Oval 7">
            <a:extLst>
              <a:ext uri="{FF2B5EF4-FFF2-40B4-BE49-F238E27FC236}">
                <a16:creationId xmlns:a16="http://schemas.microsoft.com/office/drawing/2014/main" id="{467472CB-6E4A-0A42-80C5-8B2F21161A65}"/>
              </a:ext>
            </a:extLst>
          </p:cNvPr>
          <p:cNvSpPr/>
          <p:nvPr/>
        </p:nvSpPr>
        <p:spPr>
          <a:xfrm>
            <a:off x="6129648" y="3125453"/>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2</a:t>
            </a:r>
          </a:p>
        </p:txBody>
      </p:sp>
      <p:sp>
        <p:nvSpPr>
          <p:cNvPr id="9" name="Oval 8">
            <a:extLst>
              <a:ext uri="{FF2B5EF4-FFF2-40B4-BE49-F238E27FC236}">
                <a16:creationId xmlns:a16="http://schemas.microsoft.com/office/drawing/2014/main" id="{65F73BEA-F614-A64E-999C-8B843A50CBC2}"/>
              </a:ext>
            </a:extLst>
          </p:cNvPr>
          <p:cNvSpPr/>
          <p:nvPr/>
        </p:nvSpPr>
        <p:spPr>
          <a:xfrm>
            <a:off x="8552214" y="1213849"/>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3</a:t>
            </a:r>
          </a:p>
        </p:txBody>
      </p:sp>
      <p:sp>
        <p:nvSpPr>
          <p:cNvPr id="10" name="Oval 9">
            <a:extLst>
              <a:ext uri="{FF2B5EF4-FFF2-40B4-BE49-F238E27FC236}">
                <a16:creationId xmlns:a16="http://schemas.microsoft.com/office/drawing/2014/main" id="{76A19D77-8925-8D40-BB19-254B7AC8C143}"/>
              </a:ext>
            </a:extLst>
          </p:cNvPr>
          <p:cNvSpPr/>
          <p:nvPr/>
        </p:nvSpPr>
        <p:spPr>
          <a:xfrm>
            <a:off x="3709061" y="5500517"/>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4</a:t>
            </a:r>
          </a:p>
        </p:txBody>
      </p:sp>
      <p:sp>
        <p:nvSpPr>
          <p:cNvPr id="11" name="Oval 10">
            <a:extLst>
              <a:ext uri="{FF2B5EF4-FFF2-40B4-BE49-F238E27FC236}">
                <a16:creationId xmlns:a16="http://schemas.microsoft.com/office/drawing/2014/main" id="{84057843-2678-1345-99A0-9F4813EBB255}"/>
              </a:ext>
            </a:extLst>
          </p:cNvPr>
          <p:cNvSpPr/>
          <p:nvPr/>
        </p:nvSpPr>
        <p:spPr>
          <a:xfrm>
            <a:off x="8314707" y="5852242"/>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5</a:t>
            </a:r>
          </a:p>
        </p:txBody>
      </p:sp>
      <p:sp>
        <p:nvSpPr>
          <p:cNvPr id="12" name="Oval 11">
            <a:extLst>
              <a:ext uri="{FF2B5EF4-FFF2-40B4-BE49-F238E27FC236}">
                <a16:creationId xmlns:a16="http://schemas.microsoft.com/office/drawing/2014/main" id="{04C96C50-FEC1-9441-B4CC-041111EAF290}"/>
              </a:ext>
            </a:extLst>
          </p:cNvPr>
          <p:cNvSpPr/>
          <p:nvPr/>
        </p:nvSpPr>
        <p:spPr>
          <a:xfrm>
            <a:off x="8789720" y="3303650"/>
            <a:ext cx="475013" cy="411414"/>
          </a:xfrm>
          <a:prstGeom prst="ellipse">
            <a:avLst/>
          </a:prstGeom>
          <a:ln w="76200"/>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6</a:t>
            </a:r>
          </a:p>
        </p:txBody>
      </p:sp>
    </p:spTree>
    <p:extLst>
      <p:ext uri="{BB962C8B-B14F-4D97-AF65-F5344CB8AC3E}">
        <p14:creationId xmlns:p14="http://schemas.microsoft.com/office/powerpoint/2010/main" val="2151725309"/>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67819" y="217182"/>
            <a:ext cx="9501111" cy="584775"/>
          </a:xfrm>
        </p:spPr>
        <p:txBody>
          <a:bodyPr/>
          <a:lstStyle/>
          <a:p>
            <a:r>
              <a:rPr lang="en-GB" sz="2800" dirty="0"/>
              <a:t>Stakeholder Influence Map Summary</a:t>
            </a:r>
          </a:p>
        </p:txBody>
      </p:sp>
      <p:sp>
        <p:nvSpPr>
          <p:cNvPr id="31746" name="Rectangle 3"/>
          <p:cNvSpPr>
            <a:spLocks noGrp="1" noChangeArrowheads="1"/>
          </p:cNvSpPr>
          <p:nvPr>
            <p:ph sz="quarter" idx="16"/>
          </p:nvPr>
        </p:nvSpPr>
        <p:spPr>
          <a:xfrm>
            <a:off x="703327" y="1427164"/>
            <a:ext cx="2461297" cy="4537075"/>
          </a:xfrm>
        </p:spPr>
        <p:txBody>
          <a:bodyPr>
            <a:normAutofit fontScale="92500" lnSpcReduction="20000"/>
          </a:bodyPr>
          <a:lstStyle/>
          <a:p>
            <a:pPr marL="0" indent="0">
              <a:buNone/>
            </a:pPr>
            <a:r>
              <a:rPr lang="en-GB" sz="2000" b="1" dirty="0"/>
              <a:t>Pros</a:t>
            </a:r>
          </a:p>
          <a:p>
            <a:pPr marL="333375"/>
            <a:r>
              <a:rPr lang="en-GB" sz="1700" dirty="0"/>
              <a:t>Simple - anybody can contribute</a:t>
            </a:r>
          </a:p>
          <a:p>
            <a:pPr marL="333375"/>
            <a:r>
              <a:rPr lang="en-GB" sz="1700" dirty="0"/>
              <a:t>If performed in a team can promote </a:t>
            </a:r>
          </a:p>
          <a:p>
            <a:pPr marL="669925" lvl="3" indent="-179388"/>
            <a:r>
              <a:rPr lang="en-GB" sz="1700" dirty="0"/>
              <a:t>Discussion</a:t>
            </a:r>
          </a:p>
          <a:p>
            <a:pPr marL="669925" lvl="3" indent="-179388"/>
            <a:r>
              <a:rPr lang="en-GB" sz="1700" dirty="0"/>
              <a:t>Thinking</a:t>
            </a:r>
          </a:p>
          <a:p>
            <a:pPr marL="296863" lvl="3"/>
            <a:r>
              <a:rPr lang="en-GB" sz="1700" dirty="0"/>
              <a:t>Identifies stakeholders</a:t>
            </a:r>
          </a:p>
          <a:p>
            <a:pPr marL="296863" lvl="3"/>
            <a:r>
              <a:rPr lang="en-GB" sz="1700" dirty="0"/>
              <a:t>Helps to understand relationships and influences between stakeholders</a:t>
            </a:r>
          </a:p>
          <a:p>
            <a:pPr marL="296863" lvl="3"/>
            <a:r>
              <a:rPr lang="en-GB" sz="1700" dirty="0"/>
              <a:t>Helps determine which stakeholders to elicit requirements from and when</a:t>
            </a:r>
          </a:p>
        </p:txBody>
      </p:sp>
      <p:sp>
        <p:nvSpPr>
          <p:cNvPr id="31747" name="Rectangle 4"/>
          <p:cNvSpPr>
            <a:spLocks noGrp="1" noChangeArrowheads="1"/>
          </p:cNvSpPr>
          <p:nvPr>
            <p:ph sz="quarter" idx="18"/>
          </p:nvPr>
        </p:nvSpPr>
        <p:spPr>
          <a:xfrm>
            <a:off x="4064745" y="1410045"/>
            <a:ext cx="2337605" cy="4537075"/>
          </a:xfrm>
        </p:spPr>
        <p:txBody>
          <a:bodyPr>
            <a:normAutofit fontScale="70000" lnSpcReduction="20000"/>
          </a:bodyPr>
          <a:lstStyle/>
          <a:p>
            <a:pPr marL="0" indent="0">
              <a:buNone/>
            </a:pPr>
            <a:r>
              <a:rPr lang="en-GB" sz="2100" b="1" dirty="0"/>
              <a:t>Cons</a:t>
            </a:r>
          </a:p>
          <a:p>
            <a:r>
              <a:rPr lang="en-GB" sz="2100" dirty="0"/>
              <a:t>Deciding who does this – who should be involved</a:t>
            </a:r>
          </a:p>
          <a:p>
            <a:r>
              <a:rPr lang="en-GB" sz="2100" dirty="0"/>
              <a:t>Assumes we know what the system is that we are intending to design and develop:</a:t>
            </a:r>
          </a:p>
          <a:p>
            <a:pPr marL="538163" lvl="2" indent="-179388"/>
            <a:r>
              <a:rPr lang="en-GB" sz="2100" dirty="0"/>
              <a:t>The scope of the system could change after collecting some requirements thereby introducing new stakeholders from which we will have to collect requirements – expect iteration</a:t>
            </a:r>
          </a:p>
          <a:p>
            <a:pPr lvl="1"/>
            <a:endParaRPr lang="en-GB" dirty="0"/>
          </a:p>
          <a:p>
            <a:pPr lvl="1"/>
            <a:endParaRPr lang="en-GB" dirty="0"/>
          </a:p>
        </p:txBody>
      </p:sp>
      <mc:AlternateContent xmlns:mc="http://schemas.openxmlformats.org/markup-compatibility/2006" xmlns:a14="http://schemas.microsoft.com/office/drawing/2010/main">
        <mc:Choice Requires="a14">
          <p:sp>
            <p:nvSpPr>
              <p:cNvPr id="7" name="Rectangle 3">
                <a:extLst>
                  <a:ext uri="{FF2B5EF4-FFF2-40B4-BE49-F238E27FC236}">
                    <a16:creationId xmlns:a16="http://schemas.microsoft.com/office/drawing/2014/main" id="{EC7ADA6C-173B-8C48-BE0A-B9E5ABCB074A}"/>
                  </a:ext>
                </a:extLst>
              </p:cNvPr>
              <p:cNvSpPr txBox="1">
                <a:spLocks noChangeArrowheads="1"/>
              </p:cNvSpPr>
              <p:nvPr/>
            </p:nvSpPr>
            <p:spPr bwMode="gray">
              <a:xfrm>
                <a:off x="7302471" y="1303681"/>
                <a:ext cx="3181379" cy="5244487"/>
              </a:xfrm>
              <a:prstGeom prst="rect">
                <a:avLst/>
              </a:prstGeom>
            </p:spPr>
            <p:txBody>
              <a:bodyPr vert="horz" lIns="0" tIns="0" rIns="0" bIns="0" rtlCol="0">
                <a:no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0" indent="-180000" algn="l" defTabSz="1073084" rtl="0" eaLnBrk="1" latinLnBrk="0" hangingPunct="1">
                  <a:lnSpc>
                    <a:spcPct val="90000"/>
                  </a:lnSpc>
                  <a:spcBef>
                    <a:spcPts val="587"/>
                  </a:spcBef>
                  <a:buClr>
                    <a:schemeClr val="accent1"/>
                  </a:buClr>
                  <a:buFont typeface="Lucida Grande"/>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buFont typeface="Arial" panose="020B0604020202020204" pitchFamily="34" charset="0"/>
                  <a:buNone/>
                </a:pPr>
                <a:r>
                  <a:rPr lang="en-GB" b="1" dirty="0"/>
                  <a:t>Tips</a:t>
                </a:r>
              </a:p>
              <a:p>
                <a:pPr marL="333375" lvl="1" indent="-285750">
                  <a:spcBef>
                    <a:spcPts val="1173"/>
                  </a:spcBef>
                  <a:buClr>
                    <a:schemeClr val="accent2"/>
                  </a:buClr>
                  <a:buFont typeface="Arial" panose="020B0604020202020204" pitchFamily="34" charset="0"/>
                  <a:buChar char="•"/>
                </a:pPr>
                <a:r>
                  <a:rPr lang="en-GB" dirty="0"/>
                  <a:t>Be detailed when brainstorming the stakeholders - the detail can be hidden later through the grouping</a:t>
                </a:r>
              </a:p>
              <a:p>
                <a:pPr marL="333375" lvl="1" indent="-285750">
                  <a:spcBef>
                    <a:spcPts val="1173"/>
                  </a:spcBef>
                  <a:buClr>
                    <a:schemeClr val="accent2"/>
                  </a:buClr>
                  <a:buFont typeface="Arial" panose="020B0604020202020204" pitchFamily="34" charset="0"/>
                  <a:buChar char="•"/>
                </a:pPr>
                <a:r>
                  <a:rPr lang="en-GB" dirty="0"/>
                  <a:t>Include stakeholders that have an interest but who may never come into contact with the final system</a:t>
                </a:r>
              </a:p>
              <a:p>
                <a:pPr marL="333375" lvl="1" indent="-285750">
                  <a:spcBef>
                    <a:spcPts val="1173"/>
                  </a:spcBef>
                  <a:buClr>
                    <a:schemeClr val="accent2"/>
                  </a:buClr>
                  <a:buFont typeface="Arial" panose="020B0604020202020204" pitchFamily="34" charset="0"/>
                  <a:buChar char="•"/>
                </a:pPr>
                <a:r>
                  <a:rPr lang="en-GB" kern="0" dirty="0"/>
                  <a:t>Use </a:t>
                </a:r>
                <a:r>
                  <a:rPr lang="en-GB" dirty="0"/>
                  <a:t>7 </a:t>
                </a:r>
                <a14:m>
                  <m:oMath xmlns:m="http://schemas.openxmlformats.org/officeDocument/2006/math">
                    <m:r>
                      <a:rPr lang="en-GB" i="1">
                        <a:latin typeface="Cambria Math" panose="02040503050406030204" pitchFamily="18" charset="0"/>
                      </a:rPr>
                      <m:t>±</m:t>
                    </m:r>
                  </m:oMath>
                </a14:m>
                <a:r>
                  <a:rPr lang="en-GB" dirty="0"/>
                  <a:t> 2 to manage the detail</a:t>
                </a:r>
              </a:p>
              <a:p>
                <a:pPr marL="333375" lvl="1" indent="-285750">
                  <a:spcBef>
                    <a:spcPts val="1173"/>
                  </a:spcBef>
                  <a:buClr>
                    <a:schemeClr val="accent2"/>
                  </a:buClr>
                  <a:buFont typeface="Arial" panose="020B0604020202020204" pitchFamily="34" charset="0"/>
                  <a:buChar char="•"/>
                </a:pPr>
                <a:r>
                  <a:rPr lang="en-GB" dirty="0"/>
                  <a:t>Label the influence arrows fully - “data” is not a good label</a:t>
                </a:r>
              </a:p>
              <a:p>
                <a:pPr marL="333375" lvl="1" indent="-285750">
                  <a:spcBef>
                    <a:spcPts val="1173"/>
                  </a:spcBef>
                  <a:buClr>
                    <a:schemeClr val="accent2"/>
                  </a:buClr>
                  <a:buFont typeface="Arial" panose="020B0604020202020204" pitchFamily="34" charset="0"/>
                  <a:buChar char="•"/>
                </a:pPr>
                <a:r>
                  <a:rPr lang="en-GB" dirty="0"/>
                  <a:t>Do not use double headed arrows </a:t>
                </a:r>
              </a:p>
              <a:p>
                <a:pPr marL="333375" lvl="1" indent="-285750">
                  <a:spcBef>
                    <a:spcPts val="1173"/>
                  </a:spcBef>
                  <a:buClr>
                    <a:schemeClr val="accent2"/>
                  </a:buClr>
                  <a:buFont typeface="Arial" panose="020B0604020202020204" pitchFamily="34" charset="0"/>
                  <a:buChar char="•"/>
                </a:pPr>
                <a:r>
                  <a:rPr lang="en-GB" dirty="0"/>
                  <a:t>Prioritise stakeholders for gathering requirements</a:t>
                </a:r>
              </a:p>
            </p:txBody>
          </p:sp>
        </mc:Choice>
        <mc:Fallback xmlns="">
          <p:sp>
            <p:nvSpPr>
              <p:cNvPr id="7" name="Rectangle 3">
                <a:extLst>
                  <a:ext uri="{FF2B5EF4-FFF2-40B4-BE49-F238E27FC236}">
                    <a16:creationId xmlns:a16="http://schemas.microsoft.com/office/drawing/2014/main" id="{EC7ADA6C-173B-8C48-BE0A-B9E5ABCB074A}"/>
                  </a:ext>
                </a:extLst>
              </p:cNvPr>
              <p:cNvSpPr txBox="1">
                <a:spLocks noRot="1" noChangeAspect="1" noMove="1" noResize="1" noEditPoints="1" noAdjustHandles="1" noChangeArrowheads="1" noChangeShapeType="1" noTextEdit="1"/>
              </p:cNvSpPr>
              <p:nvPr/>
            </p:nvSpPr>
            <p:spPr bwMode="gray">
              <a:xfrm>
                <a:off x="7302471" y="1303681"/>
                <a:ext cx="3181379" cy="5244487"/>
              </a:xfrm>
              <a:prstGeom prst="rect">
                <a:avLst/>
              </a:prstGeom>
              <a:blipFill>
                <a:blip r:embed="rId3"/>
                <a:stretch>
                  <a:fillRect l="-4023" t="-1744" r="-4023"/>
                </a:stretch>
              </a:blipFill>
            </p:spPr>
            <p:txBody>
              <a:bodyPr/>
              <a:lstStyle/>
              <a:p>
                <a:r>
                  <a:rPr lang="en-GB">
                    <a:noFill/>
                  </a:rPr>
                  <a:t> </a:t>
                </a:r>
              </a:p>
            </p:txBody>
          </p:sp>
        </mc:Fallback>
      </mc:AlternateContent>
    </p:spTree>
    <p:extLst>
      <p:ext uri="{BB962C8B-B14F-4D97-AF65-F5344CB8AC3E}">
        <p14:creationId xmlns:p14="http://schemas.microsoft.com/office/powerpoint/2010/main" val="29003601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1AC605-A592-4CCC-AF7F-248988971788}"/>
              </a:ext>
            </a:extLst>
          </p:cNvPr>
          <p:cNvSpPr/>
          <p:nvPr/>
        </p:nvSpPr>
        <p:spPr>
          <a:xfrm>
            <a:off x="971550" y="1294602"/>
            <a:ext cx="9554210" cy="535726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1079500" y="1294602"/>
            <a:ext cx="9153610" cy="5357269"/>
          </a:xfrm>
          <a:prstGeom prst="rect">
            <a:avLst/>
          </a:prstGeom>
        </p:spPr>
      </p:pic>
      <p:sp>
        <p:nvSpPr>
          <p:cNvPr id="33793" name="Rectangle 2"/>
          <p:cNvSpPr>
            <a:spLocks noGrp="1" noChangeArrowheads="1"/>
          </p:cNvSpPr>
          <p:nvPr>
            <p:ph type="title"/>
          </p:nvPr>
        </p:nvSpPr>
        <p:spPr>
          <a:xfrm>
            <a:off x="116367" y="206128"/>
            <a:ext cx="8787081" cy="417293"/>
          </a:xfrm>
        </p:spPr>
        <p:txBody>
          <a:bodyPr/>
          <a:lstStyle/>
          <a:p>
            <a:pPr eaLnBrk="1" hangingPunct="1"/>
            <a:r>
              <a:rPr lang="en-GB" sz="2800" dirty="0">
                <a:latin typeface="Arial" charset="0"/>
              </a:rPr>
              <a:t>Update Requirements Elicitation &amp; Capture Plan</a:t>
            </a:r>
          </a:p>
        </p:txBody>
      </p:sp>
      <p:sp>
        <p:nvSpPr>
          <p:cNvPr id="5" name="Rounded Rectangular Callout 4"/>
          <p:cNvSpPr/>
          <p:nvPr/>
        </p:nvSpPr>
        <p:spPr bwMode="auto">
          <a:xfrm>
            <a:off x="3143250" y="2595518"/>
            <a:ext cx="3563422" cy="1486381"/>
          </a:xfrm>
          <a:prstGeom prst="wedgeRoundRectCallout">
            <a:avLst>
              <a:gd name="adj1" fmla="val -83610"/>
              <a:gd name="adj2" fmla="val -73523"/>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a:lstStyle/>
          <a:p>
            <a:pPr>
              <a:defRPr/>
            </a:pPr>
            <a:r>
              <a:rPr lang="en-GB" sz="1400" dirty="0">
                <a:solidFill>
                  <a:schemeClr val="bg1"/>
                </a:solidFill>
              </a:rPr>
              <a:t>Add the Stakeholders, these can be groups of stakeholders from the Stakeholder Influence Map, individual stakeholders or any suitable combination.</a:t>
            </a:r>
          </a:p>
          <a:p>
            <a:pPr>
              <a:defRPr/>
            </a:pPr>
            <a:r>
              <a:rPr lang="en-GB" sz="1400" dirty="0">
                <a:solidFill>
                  <a:schemeClr val="bg1"/>
                </a:solidFill>
              </a:rPr>
              <a:t>Include them in order of priority.</a:t>
            </a:r>
          </a:p>
        </p:txBody>
      </p:sp>
    </p:spTree>
    <p:extLst>
      <p:ext uri="{BB962C8B-B14F-4D97-AF65-F5344CB8AC3E}">
        <p14:creationId xmlns:p14="http://schemas.microsoft.com/office/powerpoint/2010/main" val="13055009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TotalTime>
  <Words>4444</Words>
  <Application>Microsoft Office PowerPoint</Application>
  <PresentationFormat>Widescreen</PresentationFormat>
  <Paragraphs>562</Paragraphs>
  <Slides>49</Slides>
  <Notes>26</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49</vt:i4>
      </vt:variant>
    </vt:vector>
  </HeadingPairs>
  <TitlesOfParts>
    <vt:vector size="63" baseType="lpstr">
      <vt:lpstr>Al Nile</vt:lpstr>
      <vt:lpstr>Lucida Grande</vt:lpstr>
      <vt:lpstr>Arial</vt:lpstr>
      <vt:lpstr>Calibri</vt:lpstr>
      <vt:lpstr>Calibri Light</vt:lpstr>
      <vt:lpstr>Cambria Math</vt:lpstr>
      <vt:lpstr>Century Gothic</vt:lpstr>
      <vt:lpstr>Comic Sans MS</vt:lpstr>
      <vt:lpstr>Times New Roman</vt:lpstr>
      <vt:lpstr>Verdana</vt:lpstr>
      <vt:lpstr>Wingdings</vt:lpstr>
      <vt:lpstr>Wingdings 3</vt:lpstr>
      <vt:lpstr>Ion</vt:lpstr>
      <vt:lpstr>Office Theme</vt:lpstr>
      <vt:lpstr>Determine and Manage Requirements</vt:lpstr>
      <vt:lpstr>Where are we? BAE Systems’ Design System Process (RFCD)</vt:lpstr>
      <vt:lpstr>Determining And Managing Requirements (R)</vt:lpstr>
      <vt:lpstr>Requirements: A Common Problem</vt:lpstr>
      <vt:lpstr>What is a Requirement and why Bother?</vt:lpstr>
      <vt:lpstr>Market Aspects</vt:lpstr>
      <vt:lpstr>Static and Dynamic System Concepts</vt:lpstr>
      <vt:lpstr>Knowledge &amp; Risk</vt:lpstr>
      <vt:lpstr>Requirements: Need, Expectation, Requirement and Specification Hierarchy</vt:lpstr>
      <vt:lpstr>So What?</vt:lpstr>
      <vt:lpstr>Needs and Expectations at Every Level</vt:lpstr>
      <vt:lpstr>The Prime System’s Friends</vt:lpstr>
      <vt:lpstr>To Design the System,  I need the Stakeholder Requirements</vt:lpstr>
      <vt:lpstr>Customers’ Customers and Stakeholders</vt:lpstr>
      <vt:lpstr>Customers can’t get no Satisfaction</vt:lpstr>
      <vt:lpstr>Excited but Dissatisfied</vt:lpstr>
      <vt:lpstr>Delighted</vt:lpstr>
      <vt:lpstr> Ambiguity </vt:lpstr>
      <vt:lpstr>Customers Change their Minds!</vt:lpstr>
      <vt:lpstr>A Bit of a Mess</vt:lpstr>
      <vt:lpstr>The Answer: Analysis before Design</vt:lpstr>
      <vt:lpstr>Gathering Requirements</vt:lpstr>
      <vt:lpstr>Your processes will tell you to do it! ……For example!</vt:lpstr>
      <vt:lpstr>Stakeholders and Boundaries</vt:lpstr>
      <vt:lpstr>Using Boundaries</vt:lpstr>
      <vt:lpstr>Systems are made up of subsystems and Systems are subsystems of bigger Systems</vt:lpstr>
      <vt:lpstr>Ogres have Layers</vt:lpstr>
      <vt:lpstr>System Boundaries</vt:lpstr>
      <vt:lpstr>Exercise: What are the Boundaries?</vt:lpstr>
      <vt:lpstr>PowerPoint Presentation</vt:lpstr>
      <vt:lpstr>Customer or Stakeholder?</vt:lpstr>
      <vt:lpstr>What’s the problem?</vt:lpstr>
      <vt:lpstr>Perfect Planning Prevents …</vt:lpstr>
      <vt:lpstr>Gather Requirements: An Iterative Process</vt:lpstr>
      <vt:lpstr>Planning to Gather Requirements</vt:lpstr>
      <vt:lpstr>Identify Stakeholders and Plan Gathering Strategy</vt:lpstr>
      <vt:lpstr>Stakeholder Influence Map</vt:lpstr>
      <vt:lpstr>Stakeholder Influence Map Process</vt:lpstr>
      <vt:lpstr>STEP 1: Identify all potential System potential stakeholders</vt:lpstr>
      <vt:lpstr>Step 2: Identify Groups of Stakeholders  (based on similar/common requirements)</vt:lpstr>
      <vt:lpstr>Step 3: Construct Stakeholder Influence Map</vt:lpstr>
      <vt:lpstr>Exercise: Who are the Stakeholders?</vt:lpstr>
      <vt:lpstr>A Model Answer</vt:lpstr>
      <vt:lpstr>A Model Answer</vt:lpstr>
      <vt:lpstr>So What? Step 4: Review Stakeholder Influence Map</vt:lpstr>
      <vt:lpstr>Exercise: Requirements Gathering Strategy</vt:lpstr>
      <vt:lpstr>A Model Answer</vt:lpstr>
      <vt:lpstr>Stakeholder Influence Map Summary</vt:lpstr>
      <vt:lpstr>Update Requirements Elicitation &amp; Capture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Determine and Manage Requirements</dc:title>
  <dc:creator>David Holley</dc:creator>
  <cp:lastModifiedBy>David Holley</cp:lastModifiedBy>
  <cp:revision>10</cp:revision>
  <dcterms:created xsi:type="dcterms:W3CDTF">2021-09-15T15:24:39Z</dcterms:created>
  <dcterms:modified xsi:type="dcterms:W3CDTF">2024-05-28T10:19:45Z</dcterms:modified>
</cp:coreProperties>
</file>