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71" r:id="rId7"/>
    <p:sldId id="258" r:id="rId8"/>
    <p:sldId id="259" r:id="rId9"/>
    <p:sldId id="260" r:id="rId10"/>
    <p:sldId id="261" r:id="rId11"/>
    <p:sldId id="262" r:id="rId12"/>
    <p:sldId id="264" r:id="rId13"/>
    <p:sldId id="267" r:id="rId14"/>
    <p:sldId id="265" r:id="rId15"/>
    <p:sldId id="268" r:id="rId16"/>
    <p:sldId id="272" r:id="rId17"/>
    <p:sldId id="266" r:id="rId18"/>
    <p:sldId id="270" r:id="rId19"/>
    <p:sldId id="269" r:id="rId20"/>
    <p:sldId id="27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0865C8-2D03-4241-951F-5F4CBC0CA12D}" v="1" dt="2024-10-22T07:57:51.9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18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4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CABC6-128C-4C37-8061-BADC733769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A36F67-2CDD-4FFE-9FB9-05A11F3211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C9B01C-363C-49DD-A505-53075C7B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6F19F7-B6B3-452C-B4F4-4236D1F672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D2AF0C-1A61-48A7-9A6E-5B1F7236FC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268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06052-14FD-4D55-B2C7-299C7F746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2331C-3268-4A1E-9A0A-78A858E3C3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E9F47-3B00-446E-9374-2BF122491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F62808-7519-491E-9ED7-097752A72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C80854-FB7C-411D-AB83-3CAD16F98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762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04E23-E8E4-44FF-8D87-96702EABE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3A92FD-51DC-4182-9F60-0A0C7B60B0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7527D-5FF3-4425-8A3A-BFAFB0C63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FFD1D4-4C45-449A-98EF-2B519E85EC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CCA265-8993-4376-8CE0-B59CE21BF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011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086BE-493F-4E78-9C2F-59904943B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32A62-38CC-446A-9022-E75CC5EF8C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5C2A2D-7ED5-49AC-BF98-0AFB39B367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26D919-2F76-4744-8263-85194C0AC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DBC662-27EC-4953-87A8-2507E2AB4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7AF390-952D-4C3D-BED1-C5CCB09B0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612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56174-8398-4DC3-B6F8-424A39428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B178F2-FE2B-4FCF-BA0A-2B9E970D73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EEEA44-EECA-48D3-88B5-9E5344671D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023192-E5CF-4FF1-83D0-6ECE975AB7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6E8720-96F2-4DA7-86B0-0840687D47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75AC38-ED81-4E43-9FB3-DBF80AC6B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25609C-1437-49FC-8930-01F21C6D81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42F758-4D8A-41E5-96D4-31EE4D504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666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129E8-6D37-4E58-8DC2-90FDC84DA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F017CC-8AA8-4706-BCBD-09F28F107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DADA85-FBA3-4471-8622-236FDB798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2CA8AA-E4B1-49BA-AE7E-9A428DCB2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784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93496F-2CCF-4ECB-8C1C-D9899D42EB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A3E37A-7DFA-4369-80A5-B6F450046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986418-BF1A-48A6-B418-05B82384A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741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F0A0E-C8A2-467F-9F8C-E8080CF2E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20A39-5EFF-42ED-890B-A0D459A692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100D7E-5A79-4BBF-AE99-158950C71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3210F-1B88-422B-A097-67633523D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3C7797-29FB-4E7B-9903-B6EF60C5B9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70F3EA-4BFF-41BA-84C0-75E02EC45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528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70A7C-80C9-407E-89A5-6347630CC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194111-7EF1-4769-BB8C-6AB2904CFE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D8D40E-0AE6-48FD-8976-A98C9C3DCF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EC2C69-0948-4626-9E74-91F32C8FC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F0233F-0E51-4444-9627-55E0C6AA8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709E7-EE75-4466-839E-204D6F1E84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601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E8DB3-0054-45BD-8A02-ADBB3B2CE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0FA7F6-AECF-49FC-B039-B650F4B3A5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3B9DBE-89C3-4429-ABA0-5F2EC85A6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BBEAC8-B552-4CCE-91BB-2FFBD7C03A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51A214-808D-4A23-8CE4-B042F40AF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721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73F8C5-7957-43E1-9D45-2DD245D577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485D61-CA90-43B3-9626-36A55E50CD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FDFD50-4891-47CD-AB60-9BF4CA45C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6934C5-8EB3-4A2E-8C0A-51D49DA58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D0BDA0-17C3-4B5F-A606-010D8869C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834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88C46F-040A-4057-8974-611EE0F90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C4F29C-D5E2-4070-A159-1CC4EAEB01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4B67D0-519C-4B51-A00E-8717C17559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6AA9CE-C963-4FC9-BFC9-76EFB6355B6C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49234-D4B8-48AB-AA97-BA4AD6E9D6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922E1-AE69-477B-A7E1-E569561FF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994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archgoodpractice.com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archgoodpractice.com/check-stratigraphic-relationships-correlations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rchaeologists.net/selection-toolkit/sterile-projects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5184/aqy.2022.6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7D0E8-5004-400D-8E13-C0783D1A288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/>
              <a:t>HPAR7006 Project Reporting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472AF1-905E-4DF7-9CA9-9062CBFE3A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4000" b="1"/>
              <a:t>Reporting during and after fieldwork, stratigraphic analysis</a:t>
            </a:r>
          </a:p>
          <a:p>
            <a:r>
              <a:rPr lang="en-GB" sz="4000" b="1"/>
              <a:t>16/10/24</a:t>
            </a:r>
          </a:p>
        </p:txBody>
      </p:sp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ADF82461-44FB-414A-8389-0F1B940590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36" y="277678"/>
            <a:ext cx="3474727" cy="1152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24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6D8FA-5F4B-4314-84BC-C02F957E0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3BEDC-4791-47AB-B6E8-74905128A1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sz="180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r>
              <a:rPr lang="en-GB" sz="180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During fieldwork</a:t>
            </a:r>
          </a:p>
          <a:p>
            <a:r>
              <a:rPr lang="en-GB" sz="180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highlight reports </a:t>
            </a:r>
          </a:p>
          <a:p>
            <a:r>
              <a:rPr lang="en-GB" sz="1800">
                <a:latin typeface="Calibri" panose="020F0502020204030204" pitchFamily="34" charset="0"/>
                <a:ea typeface="DengXian" panose="02010600030101010101" pitchFamily="2" charset="-122"/>
              </a:rPr>
              <a:t>monitoring reports</a:t>
            </a:r>
            <a:r>
              <a:rPr lang="en-GB" sz="180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 </a:t>
            </a:r>
          </a:p>
          <a:p>
            <a:r>
              <a:rPr lang="en-GB" sz="180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press releases</a:t>
            </a:r>
          </a:p>
          <a:p>
            <a:r>
              <a:rPr lang="en-GB" sz="180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site tours/open days </a:t>
            </a:r>
          </a:p>
          <a:p>
            <a:r>
              <a:rPr lang="en-GB" sz="180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dig diaries   and social media   </a:t>
            </a:r>
          </a:p>
          <a:p>
            <a:pPr marL="0" indent="0">
              <a:buNone/>
            </a:pPr>
            <a:endParaRPr lang="en-GB" sz="180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r>
              <a:rPr lang="en-GB" sz="1800">
                <a:latin typeface="Calibri" panose="020F0502020204030204" pitchFamily="34" charset="0"/>
                <a:ea typeface="DengXian" panose="02010600030101010101" pitchFamily="2" charset="-122"/>
              </a:rPr>
              <a:t>CIFA- Gateway and End Point Assessment </a:t>
            </a:r>
          </a:p>
          <a:p>
            <a:pPr marL="0" indent="0">
              <a:buNone/>
            </a:pPr>
            <a:endParaRPr lang="en-GB" sz="180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endParaRPr lang="en-GB" sz="180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r>
              <a:rPr lang="en-GB" sz="1800">
                <a:latin typeface="Calibri" panose="020F0502020204030204" pitchFamily="34" charset="0"/>
                <a:ea typeface="DengXian" panose="02010600030101010101" pitchFamily="2" charset="-122"/>
              </a:rPr>
              <a:t>After fieldwork</a:t>
            </a:r>
          </a:p>
          <a:p>
            <a:endParaRPr lang="en-GB" sz="180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r>
              <a:rPr lang="en-GB" sz="180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post-ex – data cleaning and initial processing</a:t>
            </a:r>
          </a:p>
          <a:p>
            <a:r>
              <a:rPr lang="en-GB" sz="1800">
                <a:latin typeface="Calibri" panose="020F0502020204030204" pitchFamily="34" charset="0"/>
                <a:ea typeface="DengXian" panose="02010600030101010101" pitchFamily="2" charset="-122"/>
              </a:rPr>
              <a:t>stratigraphic analysis</a:t>
            </a:r>
            <a:endParaRPr lang="en-GB" sz="180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endParaRPr lang="en-GB" sz="180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3473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F3C9-5D14-A949-56CA-A9E52BB6D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3FB8356-B2AB-0159-3E38-48CDBD7BEB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1466349"/>
              </p:ext>
            </p:extLst>
          </p:nvPr>
        </p:nvGraphicFramePr>
        <p:xfrm>
          <a:off x="671119" y="2845837"/>
          <a:ext cx="9647631" cy="12507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05663">
                  <a:extLst>
                    <a:ext uri="{9D8B030D-6E8A-4147-A177-3AD203B41FA5}">
                      <a16:colId xmlns:a16="http://schemas.microsoft.com/office/drawing/2014/main" val="2865612429"/>
                    </a:ext>
                  </a:extLst>
                </a:gridCol>
                <a:gridCol w="8941968">
                  <a:extLst>
                    <a:ext uri="{9D8B030D-6E8A-4147-A177-3AD203B41FA5}">
                      <a16:colId xmlns:a16="http://schemas.microsoft.com/office/drawing/2014/main" val="503839218"/>
                    </a:ext>
                  </a:extLst>
                </a:gridCol>
              </a:tblGrid>
              <a:tr h="12507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>
                          <a:effectLst/>
                        </a:rPr>
                        <a:t>K2 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>
                          <a:effectLst/>
                        </a:rPr>
                        <a:t>methods of archaeological investigation, how and why archaeological materials/ data are recovered</a:t>
                      </a:r>
                      <a:endParaRPr lang="en-GB" sz="24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39038942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636C7E8-2373-9830-1741-823CB498E2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5134500"/>
              </p:ext>
            </p:extLst>
          </p:nvPr>
        </p:nvGraphicFramePr>
        <p:xfrm>
          <a:off x="681135" y="3906044"/>
          <a:ext cx="9637615" cy="76536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95647">
                  <a:extLst>
                    <a:ext uri="{9D8B030D-6E8A-4147-A177-3AD203B41FA5}">
                      <a16:colId xmlns:a16="http://schemas.microsoft.com/office/drawing/2014/main" val="703488000"/>
                    </a:ext>
                  </a:extLst>
                </a:gridCol>
                <a:gridCol w="8941968">
                  <a:extLst>
                    <a:ext uri="{9D8B030D-6E8A-4147-A177-3AD203B41FA5}">
                      <a16:colId xmlns:a16="http://schemas.microsoft.com/office/drawing/2014/main" val="2627938061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1" kern="1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S2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1" kern="1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contextualise and synthesise data and results within relevant frameworks 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697677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23067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5D174-1E8E-8D8C-77F2-74301CE74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         Highlight reports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9A0B3-B2E5-8121-24E4-3C7C34CD75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Brief progress reports produced for ongoing project</a:t>
            </a:r>
          </a:p>
          <a:p>
            <a:r>
              <a:rPr lang="en-GB"/>
              <a:t>Weekly, fortnightly, monthly</a:t>
            </a:r>
          </a:p>
          <a:p>
            <a:r>
              <a:rPr lang="en-GB"/>
              <a:t>Client-side circulation (contractor, consultant, client)</a:t>
            </a:r>
          </a:p>
          <a:p>
            <a:r>
              <a:rPr lang="en-GB"/>
              <a:t>Short factual statements/ stats about progress against plan: “Three areas now completed awaiting backfilling (target: 4)”  </a:t>
            </a:r>
          </a:p>
          <a:p>
            <a:r>
              <a:rPr lang="en-GB"/>
              <a:t>Changes in risks</a:t>
            </a:r>
          </a:p>
          <a:p>
            <a:r>
              <a:rPr lang="en-GB"/>
              <a:t>Deviation from plan – expected end date, resources needed, resources not available </a:t>
            </a:r>
          </a:p>
          <a:p>
            <a:r>
              <a:rPr lang="en-GB"/>
              <a:t>Key changes in staff</a:t>
            </a:r>
          </a:p>
          <a:p>
            <a:r>
              <a:rPr lang="en-GB"/>
              <a:t>Purpose: allows stakeholders and senior managers to track progress </a:t>
            </a:r>
          </a:p>
          <a:p>
            <a:r>
              <a:rPr lang="en-GB"/>
              <a:t>Limited narrative/interpretation</a:t>
            </a:r>
          </a:p>
        </p:txBody>
      </p:sp>
    </p:spTree>
    <p:extLst>
      <p:ext uri="{BB962C8B-B14F-4D97-AF65-F5344CB8AC3E}">
        <p14:creationId xmlns:p14="http://schemas.microsoft.com/office/powerpoint/2010/main" val="21200303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529BA-91AB-0BE7-E455-350500885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Monitoring reports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E7FD6-3227-611C-5C9B-EBC468F132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Reports about project commenting on progress against plan, quality</a:t>
            </a:r>
          </a:p>
          <a:p>
            <a:r>
              <a:rPr lang="en-GB"/>
              <a:t>Prepared by consultant  or curator and sent to contractor (and others)</a:t>
            </a:r>
          </a:p>
          <a:p>
            <a:r>
              <a:rPr lang="en-GB"/>
              <a:t>Usually based on site visit or meeting</a:t>
            </a:r>
          </a:p>
          <a:p>
            <a:r>
              <a:rPr lang="en-GB"/>
              <a:t>No direct input from contractor</a:t>
            </a:r>
          </a:p>
          <a:p>
            <a:endParaRPr lang="en-GB"/>
          </a:p>
          <a:p>
            <a:r>
              <a:rPr lang="en-GB"/>
              <a:t>If incorrect – need to highlight</a:t>
            </a:r>
          </a:p>
        </p:txBody>
      </p:sp>
    </p:spTree>
    <p:extLst>
      <p:ext uri="{BB962C8B-B14F-4D97-AF65-F5344CB8AC3E}">
        <p14:creationId xmlns:p14="http://schemas.microsoft.com/office/powerpoint/2010/main" val="37276865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ACC4A-C84F-3732-B63B-9F67CD108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Press releases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A2B89-EC74-14F0-7DAD-066B59F1D2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Purpose-    Client? Local support? Public information?</a:t>
            </a:r>
          </a:p>
          <a:p>
            <a:r>
              <a:rPr lang="en-GB"/>
              <a:t>Language/ expected level of knowledge</a:t>
            </a:r>
          </a:p>
          <a:p>
            <a:r>
              <a:rPr lang="en-GB"/>
              <a:t>Quotes from named people</a:t>
            </a:r>
          </a:p>
          <a:p>
            <a:r>
              <a:rPr lang="en-GB"/>
              <a:t>Images</a:t>
            </a:r>
          </a:p>
          <a:p>
            <a:r>
              <a:rPr lang="en-GB"/>
              <a:t>Unfortunate messages:  “Found by chance”, “mysterious”, “race against time”, “bulldozers”, “revolutionary”, “volunteers/academics”</a:t>
            </a:r>
          </a:p>
          <a:p>
            <a:r>
              <a:rPr lang="en-GB"/>
              <a:t>Process or results?  </a:t>
            </a:r>
          </a:p>
          <a:p>
            <a:r>
              <a:rPr lang="en-GB"/>
              <a:t>Notes for editors/ contact  </a:t>
            </a:r>
          </a:p>
          <a:p>
            <a:r>
              <a:rPr lang="en-GB"/>
              <a:t>Approval from client</a:t>
            </a:r>
          </a:p>
          <a:p>
            <a:r>
              <a:rPr lang="en-GB"/>
              <a:t>Impact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792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B1070-F2F2-EED0-0621-66201520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Site tours/ open days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507400-FB1F-7B6F-7B26-AD2D3DCB1C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Opportunity for community engagement</a:t>
            </a:r>
          </a:p>
          <a:p>
            <a:r>
              <a:rPr lang="en-GB"/>
              <a:t>Valuing local heritage</a:t>
            </a:r>
          </a:p>
          <a:p>
            <a:r>
              <a:rPr lang="en-GB"/>
              <a:t>Understanding process</a:t>
            </a:r>
          </a:p>
          <a:p>
            <a:r>
              <a:rPr lang="en-GB"/>
              <a:t>Mismatch between information levels</a:t>
            </a:r>
          </a:p>
          <a:p>
            <a:r>
              <a:rPr lang="en-GB"/>
              <a:t>Most people’s only contact with heritage  </a:t>
            </a:r>
          </a:p>
        </p:txBody>
      </p:sp>
    </p:spTree>
    <p:extLst>
      <p:ext uri="{BB962C8B-B14F-4D97-AF65-F5344CB8AC3E}">
        <p14:creationId xmlns:p14="http://schemas.microsoft.com/office/powerpoint/2010/main" val="13570152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0B3D2-D283-674E-CD6E-FABEAAB9B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Dig diaries and social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7D4E2-6650-FA2A-9954-ACDB312575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Global audience (potentially)</a:t>
            </a:r>
          </a:p>
          <a:p>
            <a:r>
              <a:rPr lang="en-GB"/>
              <a:t>Surrogate for participation / visiting</a:t>
            </a:r>
          </a:p>
          <a:p>
            <a:r>
              <a:rPr lang="en-GB"/>
              <a:t>‘Live’ information </a:t>
            </a:r>
          </a:p>
          <a:p>
            <a:r>
              <a:rPr lang="en-GB"/>
              <a:t>Content – process/results/personalities</a:t>
            </a:r>
          </a:p>
          <a:p>
            <a:r>
              <a:rPr lang="en-GB"/>
              <a:t>Informal tone</a:t>
            </a:r>
          </a:p>
          <a:p>
            <a:endParaRPr lang="en-GB"/>
          </a:p>
          <a:p>
            <a:r>
              <a:rPr lang="en-GB"/>
              <a:t>Project context? Sponsors?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4174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2CEF6-557C-9D56-591C-127FF58E4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Initial processing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01DD4-BE72-FA93-87BD-C5BD9ED38F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Collecting all data </a:t>
            </a:r>
          </a:p>
          <a:p>
            <a:r>
              <a:rPr lang="en-GB"/>
              <a:t>Collecting all data types</a:t>
            </a:r>
          </a:p>
          <a:p>
            <a:r>
              <a:rPr lang="en-GB"/>
              <a:t>Security copying</a:t>
            </a:r>
          </a:p>
          <a:p>
            <a:endParaRPr lang="en-GB"/>
          </a:p>
          <a:p>
            <a:r>
              <a:rPr lang="en-GB"/>
              <a:t>Physical labelling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9141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8B18F-80E3-9F5F-5133-5F4E68610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 review and enhancement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766E5-1D1F-175C-51A7-1E9F1EF5C8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9524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3865-4352-4032-D8A1-A136C5613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Primary record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36A0B-B26B-DA25-CDB5-7FAD713BF3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What the recorder sees/chooses to note</a:t>
            </a:r>
          </a:p>
          <a:p>
            <a:r>
              <a:rPr lang="en-GB"/>
              <a:t>Can investigate further to resolve queries</a:t>
            </a:r>
          </a:p>
          <a:p>
            <a:r>
              <a:rPr lang="en-GB"/>
              <a:t>Observation not memory</a:t>
            </a:r>
          </a:p>
          <a:p>
            <a:r>
              <a:rPr lang="en-GB"/>
              <a:t>Proxy observer </a:t>
            </a:r>
          </a:p>
          <a:p>
            <a:r>
              <a:rPr lang="en-GB"/>
              <a:t>Limited interpretation (risk of bias)</a:t>
            </a:r>
          </a:p>
          <a:p>
            <a:r>
              <a:rPr lang="en-GB"/>
              <a:t>Provisional interpretation</a:t>
            </a:r>
          </a:p>
          <a:p>
            <a:r>
              <a:rPr lang="en-GB"/>
              <a:t>Information at the time</a:t>
            </a:r>
          </a:p>
          <a:p>
            <a:r>
              <a:rPr lang="en-GB"/>
              <a:t>Limited oversight/ review</a:t>
            </a:r>
          </a:p>
          <a:p>
            <a:r>
              <a:rPr lang="en-GB"/>
              <a:t>Guidance and documentation – recording form, manual  </a:t>
            </a:r>
          </a:p>
          <a:p>
            <a:endParaRPr lang="en-GB"/>
          </a:p>
          <a:p>
            <a:r>
              <a:rPr lang="en-GB"/>
              <a:t>(antiquarians)</a:t>
            </a:r>
          </a:p>
        </p:txBody>
      </p:sp>
    </p:spTree>
    <p:extLst>
      <p:ext uri="{BB962C8B-B14F-4D97-AF65-F5344CB8AC3E}">
        <p14:creationId xmlns:p14="http://schemas.microsoft.com/office/powerpoint/2010/main" val="18305447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4E178-CA3A-2363-F8C2-CBCED2F94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Amending and updating records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C19A7-CE3A-8CFE-AED2-E5FFB307CA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Cross-referencing, indexing</a:t>
            </a:r>
          </a:p>
          <a:p>
            <a:r>
              <a:rPr lang="en-GB"/>
              <a:t>Data entry from paper records</a:t>
            </a:r>
          </a:p>
          <a:p>
            <a:endParaRPr lang="en-GB"/>
          </a:p>
          <a:p>
            <a:r>
              <a:rPr lang="en-GB"/>
              <a:t>Revisions- addressing inconsistencies and gaps</a:t>
            </a:r>
          </a:p>
          <a:p>
            <a:r>
              <a:rPr lang="en-GB"/>
              <a:t>Spot-dates</a:t>
            </a:r>
          </a:p>
          <a:p>
            <a:r>
              <a:rPr lang="en-GB"/>
              <a:t>Matrix </a:t>
            </a:r>
          </a:p>
          <a:p>
            <a:r>
              <a:rPr lang="en-GB"/>
              <a:t>Phasing</a:t>
            </a:r>
          </a:p>
          <a:p>
            <a:r>
              <a:rPr lang="en-GB"/>
              <a:t>Grouping </a:t>
            </a:r>
          </a:p>
          <a:p>
            <a:r>
              <a:rPr lang="en-GB"/>
              <a:t>Creating plans and sections from images</a:t>
            </a:r>
          </a:p>
          <a:p>
            <a:endParaRPr lang="en-GB"/>
          </a:p>
          <a:p>
            <a:r>
              <a:rPr lang="en-GB"/>
              <a:t>Original recorders involved?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7266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813BB-1249-3BAB-FEFE-06A41FB37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In-house manuals/ documentation for post-excavation processing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7C9BD-3E18-0D6A-2FC4-BD7F278C9F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5284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69BFE-9404-4ABF-80EA-3810023DD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AG2GP-Handbook (The Archaeologist’s Guide To Good Practice – Handbook)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90E8E-000F-993A-EF0F-C3834EDDC9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hlinkClick r:id="rId2"/>
              </a:rPr>
              <a:t>https://archgoodpractice.com/</a:t>
            </a:r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7E6BCD-1AC3-2C82-60C7-F6EF2D3220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602" y="2617624"/>
            <a:ext cx="10194247" cy="3875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9470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15111-43C3-CEC3-1346-33AB2DFD5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>
                <a:solidFill>
                  <a:srgbClr val="000000"/>
                </a:solidFill>
                <a:effectLst/>
                <a:latin typeface="DM Sans" pitchFamily="2" charset="0"/>
              </a:rPr>
              <a:t>Check Stratigraphic Relationships &amp; Correlations</a:t>
            </a:r>
            <a:br>
              <a:rPr lang="en-GB" b="1" i="0">
                <a:solidFill>
                  <a:srgbClr val="000000"/>
                </a:solidFill>
                <a:effectLst/>
                <a:latin typeface="DM Sans" pitchFamily="2" charset="0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111A6-A0FE-22B9-31FF-22B0BC0A22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/>
            <a:r>
              <a:rPr lang="en-GB" b="0" i="1">
                <a:solidFill>
                  <a:srgbClr val="000000"/>
                </a:solidFill>
                <a:effectLst/>
                <a:latin typeface="DM Sans" pitchFamily="2" charset="0"/>
              </a:rPr>
              <a:t>“Although a complete excavation record should have been established as far as possible on-site, both time pressures and practical problems, plus matters such as cross referencing, mean that certain aspects will need to be finished after the event” </a:t>
            </a:r>
            <a:r>
              <a:rPr lang="en-GB" b="0" i="0">
                <a:solidFill>
                  <a:srgbClr val="000000"/>
                </a:solidFill>
                <a:effectLst/>
                <a:latin typeface="DM Sans" pitchFamily="2" charset="0"/>
              </a:rPr>
              <a:t>(Roskams 2001, 241).</a:t>
            </a:r>
          </a:p>
          <a:p>
            <a:pPr algn="l"/>
            <a:r>
              <a:rPr lang="en-GB" b="0" i="0">
                <a:solidFill>
                  <a:srgbClr val="000000"/>
                </a:solidFill>
                <a:effectLst/>
                <a:latin typeface="DM Sans" pitchFamily="2" charset="0"/>
              </a:rPr>
              <a:t>For most excavations the post-excavation process has to begin with a process of consolidating and validating the site archive records compiled during the on-site recording of the excavation. </a:t>
            </a:r>
          </a:p>
          <a:p>
            <a:pPr marL="0" indent="0">
              <a:buNone/>
            </a:pPr>
            <a:r>
              <a:rPr lang="en-GB">
                <a:hlinkClick r:id="rId2"/>
              </a:rPr>
              <a:t>https://archgoodpractice.com/check-stratigraphic-relationships-correlations/</a:t>
            </a: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(Need to establish a clean data set at an early stage)</a:t>
            </a:r>
          </a:p>
        </p:txBody>
      </p:sp>
    </p:spTree>
    <p:extLst>
      <p:ext uri="{BB962C8B-B14F-4D97-AF65-F5344CB8AC3E}">
        <p14:creationId xmlns:p14="http://schemas.microsoft.com/office/powerpoint/2010/main" val="30978840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F8DCC-FE7D-7B8E-10F0-82C6E8746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Sterile projects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A6FAC-27AA-0937-9409-67A05B53F9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“A sterile archaeological project is one that produces nothing of evidential value”    (nothing = no finds)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r>
              <a:rPr lang="en-GB"/>
              <a:t>Simplified archive   </a:t>
            </a:r>
            <a:r>
              <a:rPr lang="en-GB">
                <a:hlinkClick r:id="rId2"/>
              </a:rPr>
              <a:t>https://www.archaeologists.net/selection-toolkit/sterile-projects</a:t>
            </a:r>
            <a:endParaRPr lang="en-GB"/>
          </a:p>
          <a:p>
            <a:endParaRPr lang="en-GB"/>
          </a:p>
          <a:p>
            <a:endParaRPr lang="en-GB" u="sng">
              <a:latin typeface="DM Sans" pitchFamily="2" charset="0"/>
            </a:endParaRPr>
          </a:p>
          <a:p>
            <a:endParaRPr lang="en-GB" u="sng">
              <a:latin typeface="DM Sans" pitchFamily="2" charset="0"/>
            </a:endParaRPr>
          </a:p>
          <a:p>
            <a:endParaRPr lang="en-GB" u="sng">
              <a:latin typeface="DM Sans" pitchFamily="2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2446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F8DCC-FE7D-7B8E-10F0-82C6E8746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Value of negative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A6FAC-27AA-0937-9409-67A05B53F9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/>
          </a:p>
          <a:p>
            <a:pPr marL="0" indent="0">
              <a:buNone/>
            </a:pPr>
            <a:r>
              <a:rPr lang="en-GB"/>
              <a:t>Thomas, R. &amp; Darvill, T. 2022. ‘What haven’t we found? Recognising the value of negative evidence in archaeology’, </a:t>
            </a:r>
            <a:r>
              <a:rPr lang="en-GB" i="1"/>
              <a:t>Antiquity</a:t>
            </a:r>
            <a:r>
              <a:rPr lang="en-GB"/>
              <a:t>. Available at: </a:t>
            </a:r>
            <a:r>
              <a:rPr lang="en-GB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https://doi.org/10.15184/aqy.2022.69</a:t>
            </a:r>
            <a:endParaRPr lang="en-GB"/>
          </a:p>
          <a:p>
            <a:r>
              <a:rPr lang="en-GB"/>
              <a:t>understanding distributions</a:t>
            </a:r>
          </a:p>
          <a:p>
            <a:r>
              <a:rPr lang="en-GB"/>
              <a:t>predictive modelling</a:t>
            </a:r>
          </a:p>
          <a:p>
            <a:endParaRPr lang="en-GB"/>
          </a:p>
          <a:p>
            <a:r>
              <a:rPr lang="en-GB"/>
              <a:t>planning – likelihood of presence</a:t>
            </a:r>
          </a:p>
          <a:p>
            <a:endParaRPr lang="en-GB" u="sng">
              <a:latin typeface="DM Sans" pitchFamily="2" charset="0"/>
            </a:endParaRPr>
          </a:p>
          <a:p>
            <a:endParaRPr lang="en-GB" u="sng">
              <a:latin typeface="DM Sans" pitchFamily="2" charset="0"/>
            </a:endParaRPr>
          </a:p>
          <a:p>
            <a:endParaRPr lang="en-GB" u="sng">
              <a:latin typeface="DM Sans" pitchFamily="2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6274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  <SharedWithUsers xmlns="8ee9550b-f5f4-4dde-bce5-39f4ba45c2f1">
      <UserInfo>
        <DisplayName>Nigel Nayling</DisplayName>
        <AccountId>11</AccountId>
        <AccountType/>
      </UserInfo>
      <UserInfo>
        <DisplayName>Martin Locock</DisplayName>
        <AccountId>7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98785CD-32F6-4752-909D-A493FE292884}">
  <ds:schemaRefs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elements/1.1/"/>
    <ds:schemaRef ds:uri="92c24619-d6d5-42cf-b618-23d930ad9f20"/>
    <ds:schemaRef ds:uri="http://purl.org/dc/terms/"/>
    <ds:schemaRef ds:uri="http://www.w3.org/XML/1998/namespace"/>
    <ds:schemaRef ds:uri="8ee9550b-f5f4-4dde-bce5-39f4ba45c2f1"/>
  </ds:schemaRefs>
</ds:datastoreItem>
</file>

<file path=customXml/itemProps2.xml><?xml version="1.0" encoding="utf-8"?>
<ds:datastoreItem xmlns:ds="http://schemas.openxmlformats.org/officeDocument/2006/customXml" ds:itemID="{57929510-81C5-487C-8335-2F470080ED4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0F108FD-8AFD-4BB4-88F6-27A57B675B6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3650</TotalTime>
  <Words>633</Words>
  <Application>Microsoft Office PowerPoint</Application>
  <PresentationFormat>Widescreen</PresentationFormat>
  <Paragraphs>122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DM Sans</vt:lpstr>
      <vt:lpstr>Office Theme</vt:lpstr>
      <vt:lpstr>HPAR7006 Project Reporting</vt:lpstr>
      <vt:lpstr>Session outline</vt:lpstr>
      <vt:lpstr>PowerPoint Presentation</vt:lpstr>
      <vt:lpstr>                Highlight reports</vt:lpstr>
      <vt:lpstr>Monitoring reports</vt:lpstr>
      <vt:lpstr>Press releases</vt:lpstr>
      <vt:lpstr>Site tours/ open days</vt:lpstr>
      <vt:lpstr>Dig diaries and social media</vt:lpstr>
      <vt:lpstr>Initial processing</vt:lpstr>
      <vt:lpstr>Data review and enhancement</vt:lpstr>
      <vt:lpstr>Primary record</vt:lpstr>
      <vt:lpstr>Amending and updating records</vt:lpstr>
      <vt:lpstr>In-house manuals/ documentation for post-excavation processing</vt:lpstr>
      <vt:lpstr>AG2GP-Handbook (The Archaeologist’s Guide To Good Practice – Handbook) </vt:lpstr>
      <vt:lpstr>Check Stratigraphic Relationships &amp; Correlations </vt:lpstr>
      <vt:lpstr>Sterile projects</vt:lpstr>
      <vt:lpstr>Value of negative evidence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HPAR7003 Project Planning and Delivery</dc:title>
  <dc:creator>Martin Locock</dc:creator>
  <cp:lastModifiedBy>Martin Locock</cp:lastModifiedBy>
  <cp:revision>12</cp:revision>
  <dcterms:created xsi:type="dcterms:W3CDTF">2022-02-08T15:43:13Z</dcterms:created>
  <dcterms:modified xsi:type="dcterms:W3CDTF">2024-10-22T08:09:00Z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