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746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2/29/2020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2/29/2020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2/29/2020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2/29/2020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2/29/2020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2/29/2020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2/29/2020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2/29/2020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2/29/2020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2/29/2020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2/29/2020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sport/0/olympics/19174302" TargetMode="External"/><Relationship Id="rId2" Type="http://schemas.openxmlformats.org/officeDocument/2006/relationships/hyperlink" Target="https://researchportal.port.ac.uk/portal/files/185396/HALL_2012_pre_HRb_Marginal_gains_Olympic_lessons_in_high_performance_for_organisations.pd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eoplemanagement.co.uk/long-reads/articles/nudge-theory-change-employees-behaviour-without-realising" TargetMode="Externa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9754" y="639097"/>
            <a:ext cx="6253317" cy="3686015"/>
          </a:xfrm>
        </p:spPr>
        <p:txBody>
          <a:bodyPr>
            <a:normAutofit/>
          </a:bodyPr>
          <a:lstStyle/>
          <a:p>
            <a:r>
              <a:rPr lang="en-US" dirty="0" smtClean="0"/>
              <a:t>Changing </a:t>
            </a:r>
            <a:r>
              <a:rPr lang="en-US" dirty="0" err="1" smtClean="0"/>
              <a:t>Behaviours</a:t>
            </a:r>
            <a:endParaRPr lang="en-US" sz="80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9753" y="4672739"/>
            <a:ext cx="6269347" cy="1021498"/>
          </a:xfrm>
        </p:spPr>
        <p:txBody>
          <a:bodyPr>
            <a:normAutofit/>
          </a:bodyPr>
          <a:lstStyle/>
          <a:p>
            <a:r>
              <a:rPr lang="en-US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Marginal Gains, Micro-experiments and nudge theory.</a:t>
            </a: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5" name="Picture 4" descr="A picture containing building, sitting, bench, side&#10;&#10;Description automatically generated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5589" y="571072"/>
            <a:ext cx="10058400" cy="3892168"/>
          </a:xfrm>
        </p:spPr>
        <p:txBody>
          <a:bodyPr anchor="ctr">
            <a:normAutofit/>
          </a:bodyPr>
          <a:lstStyle/>
          <a:p>
            <a:pPr lvl="0"/>
            <a:r>
              <a:rPr lang="en-GB" sz="4800" i="1" dirty="0">
                <a:solidFill>
                  <a:srgbClr val="FFFFFF"/>
                </a:solidFill>
              </a:rPr>
              <a:t>	</a:t>
            </a:r>
            <a:br>
              <a:rPr lang="en-GB" sz="4800" i="1" dirty="0">
                <a:solidFill>
                  <a:srgbClr val="FFFFFF"/>
                </a:solidFill>
              </a:rPr>
            </a:br>
            <a:r>
              <a:rPr lang="en-GB" sz="4800" i="1" dirty="0" smtClean="0">
                <a:solidFill>
                  <a:srgbClr val="FFFFFF"/>
                </a:solidFill>
              </a:rPr>
              <a:t>“Yesterday </a:t>
            </a:r>
            <a:r>
              <a:rPr lang="en-GB" sz="4800" i="1" dirty="0">
                <a:solidFill>
                  <a:srgbClr val="FFFFFF"/>
                </a:solidFill>
              </a:rPr>
              <a:t>I was clever, so I wanted to change the world. Today I am wise, so I am changing myself</a:t>
            </a:r>
            <a:r>
              <a:rPr lang="en-GB" sz="4800" i="1" dirty="0" smtClean="0">
                <a:solidFill>
                  <a:srgbClr val="FFFFFF"/>
                </a:solidFill>
              </a:rPr>
              <a:t>.</a:t>
            </a:r>
            <a:r>
              <a:rPr lang="en-US" sz="4800" i="1" dirty="0" smtClean="0">
                <a:solidFill>
                  <a:srgbClr val="FFFFFF"/>
                </a:solidFill>
              </a:rPr>
              <a:t>”</a:t>
            </a:r>
            <a:endParaRPr lang="en-US" sz="4800" i="1" dirty="0">
              <a:solidFill>
                <a:srgbClr val="FFFFFF"/>
              </a:solidFill>
            </a:endParaRP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5225240"/>
            <a:ext cx="10058400" cy="1143000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- </a:t>
            </a:r>
            <a:r>
              <a:rPr lang="en-US" dirty="0" smtClean="0">
                <a:solidFill>
                  <a:srgbClr val="FFFFFF"/>
                </a:solidFill>
              </a:rPr>
              <a:t>Rumi</a:t>
            </a:r>
            <a:endParaRPr lang="en-US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7146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Marginal Gains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4118428"/>
          </a:xfrm>
        </p:spPr>
        <p:txBody>
          <a:bodyPr>
            <a:normAutofit/>
          </a:bodyPr>
          <a:lstStyle/>
          <a:p>
            <a:r>
              <a:rPr lang="en-GB" sz="2800" dirty="0" smtClean="0"/>
              <a:t>Marginal gains </a:t>
            </a:r>
            <a:r>
              <a:rPr lang="en-GB" sz="2800" dirty="0"/>
              <a:t>is the ethos of </a:t>
            </a:r>
            <a:r>
              <a:rPr lang="en-GB" sz="2800" dirty="0" smtClean="0"/>
              <a:t>aggregating small improvements </a:t>
            </a:r>
            <a:r>
              <a:rPr lang="en-GB" sz="2800" dirty="0"/>
              <a:t>in </a:t>
            </a:r>
            <a:r>
              <a:rPr lang="en-GB" sz="2800" dirty="0" smtClean="0"/>
              <a:t>a number of different </a:t>
            </a:r>
            <a:r>
              <a:rPr lang="en-GB" sz="2800" dirty="0"/>
              <a:t>areas to improve overall </a:t>
            </a:r>
            <a:r>
              <a:rPr lang="en-GB" sz="2800" dirty="0" smtClean="0"/>
              <a:t>performance of the team (Hall, James &amp; Marsden, 2012; Slater, 2012).</a:t>
            </a:r>
          </a:p>
          <a:p>
            <a:endParaRPr lang="en-GB" sz="2800" dirty="0" smtClean="0"/>
          </a:p>
          <a:p>
            <a:pPr marL="0" indent="0">
              <a:buNone/>
            </a:pPr>
            <a:endParaRPr lang="en-GB" sz="1200" b="1" dirty="0"/>
          </a:p>
        </p:txBody>
      </p:sp>
      <p:sp>
        <p:nvSpPr>
          <p:cNvPr id="4" name="Rectangle 3"/>
          <p:cNvSpPr/>
          <p:nvPr/>
        </p:nvSpPr>
        <p:spPr>
          <a:xfrm>
            <a:off x="1064622" y="4656969"/>
            <a:ext cx="10123715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/>
              <a:t>References</a:t>
            </a:r>
            <a:r>
              <a:rPr lang="en-GB" sz="1200" dirty="0"/>
              <a:t> </a:t>
            </a:r>
          </a:p>
          <a:p>
            <a:r>
              <a:rPr lang="en-GB" sz="1200" dirty="0"/>
              <a:t>Hall, D., James, D. and Marsden, N., 2012. Marginal gains: Olympic lessons in high performance for organisations. </a:t>
            </a:r>
            <a:r>
              <a:rPr lang="en-GB" sz="1200" i="1" dirty="0"/>
              <a:t>HR Bulletin: Research and Practice</a:t>
            </a:r>
            <a:r>
              <a:rPr lang="en-GB" sz="1200" dirty="0"/>
              <a:t>, </a:t>
            </a:r>
            <a:r>
              <a:rPr lang="en-GB" sz="1200" i="1" dirty="0"/>
              <a:t>7</a:t>
            </a:r>
            <a:r>
              <a:rPr lang="en-GB" sz="1200" dirty="0"/>
              <a:t>(2), pp.9-13</a:t>
            </a:r>
            <a:r>
              <a:rPr lang="en-GB" sz="1200" dirty="0" smtClean="0"/>
              <a:t>.</a:t>
            </a:r>
          </a:p>
          <a:p>
            <a:endParaRPr lang="en-GB" sz="1200" dirty="0"/>
          </a:p>
          <a:p>
            <a:r>
              <a:rPr lang="en-GB" sz="1200" dirty="0"/>
              <a:t>You can retrieve this article from: </a:t>
            </a:r>
            <a:r>
              <a:rPr lang="en-GB" sz="1200" dirty="0">
                <a:hlinkClick r:id="rId2"/>
              </a:rPr>
              <a:t>https://</a:t>
            </a:r>
            <a:r>
              <a:rPr lang="en-GB" sz="1200" dirty="0" smtClean="0">
                <a:hlinkClick r:id="rId2"/>
              </a:rPr>
              <a:t>researchportal.port.ac.uk/portal/files/185396/HALL_2012_pre_HRb_Marginal_gains_Olympic_lessons_in_high_performance_for_organisations.pdf</a:t>
            </a:r>
            <a:endParaRPr lang="en-GB" sz="1200" dirty="0" smtClean="0"/>
          </a:p>
          <a:p>
            <a:endParaRPr lang="en-GB" sz="1200" dirty="0"/>
          </a:p>
          <a:p>
            <a:r>
              <a:rPr lang="en-GB" sz="1200" dirty="0"/>
              <a:t>Slater, M. (2012). Olympic cycling: Marginal gains underpin Team GB dominance. Available at: </a:t>
            </a:r>
            <a:r>
              <a:rPr lang="en-GB" sz="1200" dirty="0">
                <a:hlinkClick r:id="rId3"/>
              </a:rPr>
              <a:t>http://www.bbc.co.uk/sport/0/olympics/19174302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47818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Micro-experiments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well design experiment: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has an end, at which point we can reflect on what we have learned;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is fully documented, so others can verify your results and build on them;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is conducted under controlled conditions, for example changing one variable at a time to avoid conflating the effects of multiple changes.</a:t>
            </a:r>
          </a:p>
          <a:p>
            <a:pPr marL="0" indent="0">
              <a:buNone/>
            </a:pPr>
            <a:r>
              <a:rPr lang="en-GB" dirty="0" smtClean="0"/>
              <a:t>(Marquet, 2020)</a:t>
            </a:r>
          </a:p>
          <a:p>
            <a:pPr marL="0" indent="0">
              <a:buNone/>
            </a:pPr>
            <a:r>
              <a:rPr lang="en-GB" dirty="0" smtClean="0"/>
              <a:t>Reference: Marquet, L.D. (2020) Leadership is Language. UK: Penguin Business.</a:t>
            </a:r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 smtClean="0"/>
              <a:t>Experiments help us learn and improve.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37443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Nudge Theory</a:t>
            </a:r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</a:t>
            </a:r>
            <a:r>
              <a:rPr lang="en-GB" dirty="0" smtClean="0"/>
              <a:t>udging </a:t>
            </a:r>
            <a:r>
              <a:rPr lang="en-GB" dirty="0"/>
              <a:t>works on the principle that small actions can have a substantial impact on the way people </a:t>
            </a:r>
            <a:r>
              <a:rPr lang="en-GB" dirty="0" smtClean="0"/>
              <a:t>behave, creating choice </a:t>
            </a:r>
            <a:r>
              <a:rPr lang="en-GB" dirty="0"/>
              <a:t>architectures’ for these actions that </a:t>
            </a:r>
            <a:r>
              <a:rPr lang="en-GB" dirty="0" smtClean="0"/>
              <a:t>encourage, not  enforce, people </a:t>
            </a:r>
            <a:r>
              <a:rPr lang="en-GB" dirty="0"/>
              <a:t>to make better </a:t>
            </a:r>
            <a:r>
              <a:rPr lang="en-GB" dirty="0" smtClean="0"/>
              <a:t>decisions</a:t>
            </a:r>
            <a:r>
              <a:rPr lang="en-GB" dirty="0"/>
              <a:t> </a:t>
            </a:r>
            <a:r>
              <a:rPr lang="en-GB" dirty="0" smtClean="0"/>
              <a:t>(Burt, 2019).</a:t>
            </a:r>
          </a:p>
          <a:p>
            <a:r>
              <a:rPr lang="en-GB" dirty="0" smtClean="0"/>
              <a:t>Reference:</a:t>
            </a:r>
          </a:p>
          <a:p>
            <a:r>
              <a:rPr lang="en-GB" dirty="0"/>
              <a:t>Burt, E. (2019) Nudge theory can help change your employees' behaviour (without them even realising</a:t>
            </a:r>
            <a:r>
              <a:rPr lang="en-GB" dirty="0" smtClean="0"/>
              <a:t>). Available at: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www.peoplemanagement.co.uk/long-reads/articles/nudge-theory-change-employees-behaviour-without-realising</a:t>
            </a:r>
            <a:r>
              <a:rPr lang="en-GB" dirty="0" smtClean="0"/>
              <a:t> (Accessed 29 February)</a:t>
            </a:r>
            <a:endParaRPr lang="en-GB" dirty="0"/>
          </a:p>
        </p:txBody>
      </p:sp>
      <p:sp>
        <p:nvSpPr>
          <p:cNvPr id="12" name="Text Placeholder 11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N</a:t>
            </a:r>
            <a:r>
              <a:rPr lang="en-GB" dirty="0" smtClean="0"/>
              <a:t>udges </a:t>
            </a:r>
            <a:r>
              <a:rPr lang="en-GB" dirty="0"/>
              <a:t>can be implemented by a wide range of actors, come in a wide range of forms, and seek to achieve a wide range of outcomes.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929053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Task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your group think of 3 options for changing leadership behaviours using the approaches introduced.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Marginal Gains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Micro-experiments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Nudges</a:t>
            </a:r>
          </a:p>
          <a:p>
            <a:pPr marL="0" indent="0">
              <a:buNone/>
            </a:pPr>
            <a:r>
              <a:rPr lang="en-GB" dirty="0" smtClean="0"/>
              <a:t>You can choose 1 approach or any combination.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82210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Making Recommendations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Define the approach and justify why you have chosen it with reference to literature.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 smtClean="0"/>
              <a:t> Outline the experiment you are going to recommend and the benefit you hope to realise.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 </a:t>
            </a:r>
            <a:r>
              <a:rPr lang="en-GB" dirty="0" smtClean="0"/>
              <a:t>Explain: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who will take part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where it will take place 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 smtClean="0"/>
              <a:t>when it will tale place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dirty="0"/>
              <a:t>h</a:t>
            </a:r>
            <a:r>
              <a:rPr lang="en-GB" dirty="0" smtClean="0"/>
              <a:t>ow much it will cost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1289655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WO.pptx" id="{769520F8-BFE5-4C8C-A7AA-375C025A91CE}" vid="{AEAFD717-D3C8-4034-8F7E-D5220B0CCEB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 monochrome</Template>
  <TotalTime>0</TotalTime>
  <Words>442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Bookman Old Style</vt:lpstr>
      <vt:lpstr>Calibri</vt:lpstr>
      <vt:lpstr>Franklin Gothic Book</vt:lpstr>
      <vt:lpstr>Wingdings</vt:lpstr>
      <vt:lpstr>1_RetrospectVTI</vt:lpstr>
      <vt:lpstr>Changing Behaviours</vt:lpstr>
      <vt:lpstr>  “Yesterday I was clever, so I wanted to change the world. Today I am wise, so I am changing myself.”</vt:lpstr>
      <vt:lpstr>Marginal Gains</vt:lpstr>
      <vt:lpstr>Micro-experiments</vt:lpstr>
      <vt:lpstr>Nudge Theory</vt:lpstr>
      <vt:lpstr>Group Task</vt:lpstr>
      <vt:lpstr>Making Recommendations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2020-02-29T18:28:14Z</dcterms:created>
  <dcterms:modified xsi:type="dcterms:W3CDTF">2020-02-29T20:11:37Z</dcterms:modified>
</cp:coreProperties>
</file>