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57" r:id="rId3"/>
    <p:sldId id="258" r:id="rId4"/>
    <p:sldId id="259" r:id="rId5"/>
    <p:sldId id="261" r:id="rId6"/>
    <p:sldId id="262" r:id="rId7"/>
    <p:sldId id="263" r:id="rId8"/>
    <p:sldId id="268" r:id="rId9"/>
    <p:sldId id="269" r:id="rId10"/>
    <p:sldId id="270" r:id="rId11"/>
    <p:sldId id="271" r:id="rId12"/>
    <p:sldId id="272" r:id="rId13"/>
    <p:sldId id="273" r:id="rId14"/>
    <p:sldId id="274" r:id="rId15"/>
    <p:sldId id="275" r:id="rId16"/>
    <p:sldId id="281" r:id="rId17"/>
    <p:sldId id="297" r:id="rId18"/>
    <p:sldId id="298" r:id="rId19"/>
    <p:sldId id="300" r:id="rId20"/>
    <p:sldId id="29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8"/>
  </p:normalViewPr>
  <p:slideViewPr>
    <p:cSldViewPr snapToGrid="0">
      <p:cViewPr varScale="1">
        <p:scale>
          <a:sx n="104" d="100"/>
          <a:sy n="104" d="100"/>
        </p:scale>
        <p:origin x="232" y="5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autoTitleDeleted val="1"/>
    <c:plotArea>
      <c:layout>
        <c:manualLayout>
          <c:layoutTarget val="inner"/>
          <c:xMode val="edge"/>
          <c:yMode val="edge"/>
          <c:x val="1.4603495744203879E-3"/>
          <c:y val="6.3117407827583447E-2"/>
          <c:w val="0.99437804559682919"/>
          <c:h val="0.92299783567200611"/>
        </c:manualLayout>
      </c:layout>
      <c:doughnutChart>
        <c:varyColors val="1"/>
        <c:dLbls>
          <c:showLegendKey val="0"/>
          <c:showVal val="0"/>
          <c:showCatName val="0"/>
          <c:showSerName val="0"/>
          <c:showPercent val="0"/>
          <c:showBubbleSize val="0"/>
          <c:showLeaderLines val="0"/>
        </c:dLbls>
        <c:firstSliceAng val="0"/>
        <c:holeSize val="80"/>
      </c:doughnutChart>
    </c:plotArea>
    <c:plotVisOnly val="1"/>
    <c:dispBlanksAs val="gap"/>
    <c:showDLblsOverMax val="0"/>
  </c:chart>
  <c:txPr>
    <a:bodyPr/>
    <a:lstStyle/>
    <a:p>
      <a:pPr>
        <a:defRPr sz="1800"/>
      </a:pPr>
      <a:endParaRPr lang="en-US"/>
    </a:p>
  </c:txPr>
  <c:externalData r:id="rId2">
    <c:autoUpdate val="0"/>
  </c:externalData>
</c:chartSpace>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E1576E-D759-4432-937D-DC1BFD11DBBE}"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52DB4DF0-74C9-41EA-BE99-C82F0E1B961F}">
      <dgm:prSet/>
      <dgm:spPr/>
      <dgm:t>
        <a:bodyPr/>
        <a:lstStyle/>
        <a:p>
          <a:r>
            <a:rPr lang="en-IN" b="1" i="0" dirty="0">
              <a:latin typeface="Times New Roman" panose="02020603050405020304" pitchFamily="18" charset="0"/>
              <a:cs typeface="Times New Roman" panose="02020603050405020304" pitchFamily="18" charset="0"/>
            </a:rPr>
            <a:t>Steve Jobs</a:t>
          </a:r>
          <a:r>
            <a:rPr lang="en-IN" b="0" i="0" dirty="0">
              <a:latin typeface="Times New Roman" panose="02020603050405020304" pitchFamily="18" charset="0"/>
              <a:cs typeface="Times New Roman" panose="02020603050405020304" pitchFamily="18" charset="0"/>
            </a:rPr>
            <a:t> focused on a visionary and transformational leadership approach.</a:t>
          </a:r>
          <a:endParaRPr lang="en-US" dirty="0">
            <a:latin typeface="Times New Roman" panose="02020603050405020304" pitchFamily="18" charset="0"/>
            <a:cs typeface="Times New Roman" panose="02020603050405020304" pitchFamily="18" charset="0"/>
          </a:endParaRPr>
        </a:p>
      </dgm:t>
    </dgm:pt>
    <dgm:pt modelId="{70C431CA-5BFA-4BEF-87D6-859AADA701F5}" type="parTrans" cxnId="{1143BC7C-DC0D-4C2F-94DC-BCC151991D08}">
      <dgm:prSet/>
      <dgm:spPr/>
      <dgm:t>
        <a:bodyPr/>
        <a:lstStyle/>
        <a:p>
          <a:endParaRPr lang="en-US"/>
        </a:p>
      </dgm:t>
    </dgm:pt>
    <dgm:pt modelId="{232EE6A2-8ABA-44BD-9486-DF50091EF4A5}" type="sibTrans" cxnId="{1143BC7C-DC0D-4C2F-94DC-BCC151991D08}">
      <dgm:prSet/>
      <dgm:spPr/>
      <dgm:t>
        <a:bodyPr/>
        <a:lstStyle/>
        <a:p>
          <a:endParaRPr lang="en-US"/>
        </a:p>
      </dgm:t>
    </dgm:pt>
    <dgm:pt modelId="{8749A862-53D9-4562-890F-4BF00ECE6BB8}">
      <dgm:prSet/>
      <dgm:spPr/>
      <dgm:t>
        <a:bodyPr/>
        <a:lstStyle/>
        <a:p>
          <a:r>
            <a:rPr lang="en-IN" b="0" i="0">
              <a:latin typeface="Times New Roman" panose="02020603050405020304" pitchFamily="18" charset="0"/>
              <a:cs typeface="Times New Roman" panose="02020603050405020304" pitchFamily="18" charset="0"/>
            </a:rPr>
            <a:t>The leadership behaviour was autocratic and perfectionist. </a:t>
          </a:r>
          <a:endParaRPr lang="en-US">
            <a:latin typeface="Times New Roman" panose="02020603050405020304" pitchFamily="18" charset="0"/>
            <a:cs typeface="Times New Roman" panose="02020603050405020304" pitchFamily="18" charset="0"/>
          </a:endParaRPr>
        </a:p>
      </dgm:t>
    </dgm:pt>
    <dgm:pt modelId="{E017FF01-EAAA-43B6-8BB1-58D1EF2511DA}" type="parTrans" cxnId="{A29B2DAF-F956-4051-ABEC-82C71A859667}">
      <dgm:prSet/>
      <dgm:spPr/>
      <dgm:t>
        <a:bodyPr/>
        <a:lstStyle/>
        <a:p>
          <a:endParaRPr lang="en-US"/>
        </a:p>
      </dgm:t>
    </dgm:pt>
    <dgm:pt modelId="{9360BC70-1D50-4514-8BE6-0C63B3131A37}" type="sibTrans" cxnId="{A29B2DAF-F956-4051-ABEC-82C71A859667}">
      <dgm:prSet/>
      <dgm:spPr/>
      <dgm:t>
        <a:bodyPr/>
        <a:lstStyle/>
        <a:p>
          <a:endParaRPr lang="en-US"/>
        </a:p>
      </dgm:t>
    </dgm:pt>
    <dgm:pt modelId="{3747B148-B270-4D80-B412-82243FB10B1A}">
      <dgm:prSet/>
      <dgm:spPr/>
      <dgm:t>
        <a:bodyPr/>
        <a:lstStyle/>
        <a:p>
          <a:r>
            <a:rPr lang="en-IN" b="0" i="0">
              <a:latin typeface="Times New Roman" panose="02020603050405020304" pitchFamily="18" charset="0"/>
              <a:cs typeface="Times New Roman" panose="02020603050405020304" pitchFamily="18" charset="0"/>
            </a:rPr>
            <a:t>The charismatic presence influenced and inspired followers</a:t>
          </a:r>
          <a:endParaRPr lang="en-US">
            <a:latin typeface="Times New Roman" panose="02020603050405020304" pitchFamily="18" charset="0"/>
            <a:cs typeface="Times New Roman" panose="02020603050405020304" pitchFamily="18" charset="0"/>
          </a:endParaRPr>
        </a:p>
      </dgm:t>
    </dgm:pt>
    <dgm:pt modelId="{7BDA4293-2156-411B-A102-0EC3B3AC56E7}" type="parTrans" cxnId="{2443A4D5-4641-4159-996F-6F5E863DDB45}">
      <dgm:prSet/>
      <dgm:spPr/>
      <dgm:t>
        <a:bodyPr/>
        <a:lstStyle/>
        <a:p>
          <a:endParaRPr lang="en-US"/>
        </a:p>
      </dgm:t>
    </dgm:pt>
    <dgm:pt modelId="{7EAD633F-AFD1-4493-A8C1-FB66203C2C64}" type="sibTrans" cxnId="{2443A4D5-4641-4159-996F-6F5E863DDB45}">
      <dgm:prSet/>
      <dgm:spPr/>
      <dgm:t>
        <a:bodyPr/>
        <a:lstStyle/>
        <a:p>
          <a:endParaRPr lang="en-US"/>
        </a:p>
      </dgm:t>
    </dgm:pt>
    <dgm:pt modelId="{48E93344-E5EC-42AA-B825-5BEBC24301CD}" type="pres">
      <dgm:prSet presAssocID="{88E1576E-D759-4432-937D-DC1BFD11DBBE}" presName="hierChild1" presStyleCnt="0">
        <dgm:presLayoutVars>
          <dgm:chPref val="1"/>
          <dgm:dir/>
          <dgm:animOne val="branch"/>
          <dgm:animLvl val="lvl"/>
          <dgm:resizeHandles/>
        </dgm:presLayoutVars>
      </dgm:prSet>
      <dgm:spPr/>
    </dgm:pt>
    <dgm:pt modelId="{8E9180D2-80D0-4A10-BD1C-771E5392763B}" type="pres">
      <dgm:prSet presAssocID="{52DB4DF0-74C9-41EA-BE99-C82F0E1B961F}" presName="hierRoot1" presStyleCnt="0"/>
      <dgm:spPr/>
    </dgm:pt>
    <dgm:pt modelId="{A9FB263B-8AA2-4E6A-BEA6-5EA14FCE54B5}" type="pres">
      <dgm:prSet presAssocID="{52DB4DF0-74C9-41EA-BE99-C82F0E1B961F}" presName="composite" presStyleCnt="0"/>
      <dgm:spPr/>
    </dgm:pt>
    <dgm:pt modelId="{71991C3A-4970-4625-9A44-97369F1534E0}" type="pres">
      <dgm:prSet presAssocID="{52DB4DF0-74C9-41EA-BE99-C82F0E1B961F}" presName="background" presStyleLbl="node0" presStyleIdx="0" presStyleCnt="3"/>
      <dgm:spPr/>
    </dgm:pt>
    <dgm:pt modelId="{55673550-DD30-4B44-9A4E-1A32C918C94C}" type="pres">
      <dgm:prSet presAssocID="{52DB4DF0-74C9-41EA-BE99-C82F0E1B961F}" presName="text" presStyleLbl="fgAcc0" presStyleIdx="0" presStyleCnt="3">
        <dgm:presLayoutVars>
          <dgm:chPref val="3"/>
        </dgm:presLayoutVars>
      </dgm:prSet>
      <dgm:spPr/>
    </dgm:pt>
    <dgm:pt modelId="{D93B6B41-50AD-4205-BE5E-B0240F1972FD}" type="pres">
      <dgm:prSet presAssocID="{52DB4DF0-74C9-41EA-BE99-C82F0E1B961F}" presName="hierChild2" presStyleCnt="0"/>
      <dgm:spPr/>
    </dgm:pt>
    <dgm:pt modelId="{EC901349-63B9-49D9-9125-FA51EA6C071A}" type="pres">
      <dgm:prSet presAssocID="{8749A862-53D9-4562-890F-4BF00ECE6BB8}" presName="hierRoot1" presStyleCnt="0"/>
      <dgm:spPr/>
    </dgm:pt>
    <dgm:pt modelId="{490EF819-320D-425F-B5F0-A4F06D3C74B5}" type="pres">
      <dgm:prSet presAssocID="{8749A862-53D9-4562-890F-4BF00ECE6BB8}" presName="composite" presStyleCnt="0"/>
      <dgm:spPr/>
    </dgm:pt>
    <dgm:pt modelId="{0EAF3557-AF89-4E52-BE28-FC241CE20034}" type="pres">
      <dgm:prSet presAssocID="{8749A862-53D9-4562-890F-4BF00ECE6BB8}" presName="background" presStyleLbl="node0" presStyleIdx="1" presStyleCnt="3"/>
      <dgm:spPr/>
    </dgm:pt>
    <dgm:pt modelId="{AC99E468-0B45-47F6-9C0B-725B9E7208F1}" type="pres">
      <dgm:prSet presAssocID="{8749A862-53D9-4562-890F-4BF00ECE6BB8}" presName="text" presStyleLbl="fgAcc0" presStyleIdx="1" presStyleCnt="3">
        <dgm:presLayoutVars>
          <dgm:chPref val="3"/>
        </dgm:presLayoutVars>
      </dgm:prSet>
      <dgm:spPr/>
    </dgm:pt>
    <dgm:pt modelId="{82668861-3A60-400A-B4EF-B939F4C795C1}" type="pres">
      <dgm:prSet presAssocID="{8749A862-53D9-4562-890F-4BF00ECE6BB8}" presName="hierChild2" presStyleCnt="0"/>
      <dgm:spPr/>
    </dgm:pt>
    <dgm:pt modelId="{77376D7D-0406-4641-A054-DD2AD5371C2C}" type="pres">
      <dgm:prSet presAssocID="{3747B148-B270-4D80-B412-82243FB10B1A}" presName="hierRoot1" presStyleCnt="0"/>
      <dgm:spPr/>
    </dgm:pt>
    <dgm:pt modelId="{410D9AB3-BDCB-4FC0-B104-E5C1B2CC8743}" type="pres">
      <dgm:prSet presAssocID="{3747B148-B270-4D80-B412-82243FB10B1A}" presName="composite" presStyleCnt="0"/>
      <dgm:spPr/>
    </dgm:pt>
    <dgm:pt modelId="{DBF87771-B565-4BAD-A0E4-E85C73F8E9AA}" type="pres">
      <dgm:prSet presAssocID="{3747B148-B270-4D80-B412-82243FB10B1A}" presName="background" presStyleLbl="node0" presStyleIdx="2" presStyleCnt="3"/>
      <dgm:spPr/>
    </dgm:pt>
    <dgm:pt modelId="{A2DC1E2A-E368-4B92-9852-D31AFE5595A3}" type="pres">
      <dgm:prSet presAssocID="{3747B148-B270-4D80-B412-82243FB10B1A}" presName="text" presStyleLbl="fgAcc0" presStyleIdx="2" presStyleCnt="3">
        <dgm:presLayoutVars>
          <dgm:chPref val="3"/>
        </dgm:presLayoutVars>
      </dgm:prSet>
      <dgm:spPr/>
    </dgm:pt>
    <dgm:pt modelId="{CB5A853C-69D5-4B80-8657-959F21CA562B}" type="pres">
      <dgm:prSet presAssocID="{3747B148-B270-4D80-B412-82243FB10B1A}" presName="hierChild2" presStyleCnt="0"/>
      <dgm:spPr/>
    </dgm:pt>
  </dgm:ptLst>
  <dgm:cxnLst>
    <dgm:cxn modelId="{6894ED19-E327-4F56-8730-B35D035882D9}" type="presOf" srcId="{3747B148-B270-4D80-B412-82243FB10B1A}" destId="{A2DC1E2A-E368-4B92-9852-D31AFE5595A3}" srcOrd="0" destOrd="0" presId="urn:microsoft.com/office/officeart/2005/8/layout/hierarchy1"/>
    <dgm:cxn modelId="{C878BE51-0137-469C-8846-6C02E479A2BE}" type="presOf" srcId="{8749A862-53D9-4562-890F-4BF00ECE6BB8}" destId="{AC99E468-0B45-47F6-9C0B-725B9E7208F1}" srcOrd="0" destOrd="0" presId="urn:microsoft.com/office/officeart/2005/8/layout/hierarchy1"/>
    <dgm:cxn modelId="{128EAD5D-2B89-419D-8508-F3DFF58FF30A}" type="presOf" srcId="{52DB4DF0-74C9-41EA-BE99-C82F0E1B961F}" destId="{55673550-DD30-4B44-9A4E-1A32C918C94C}" srcOrd="0" destOrd="0" presId="urn:microsoft.com/office/officeart/2005/8/layout/hierarchy1"/>
    <dgm:cxn modelId="{ABB9916B-C013-4F3E-AEB9-D64261B656CC}" type="presOf" srcId="{88E1576E-D759-4432-937D-DC1BFD11DBBE}" destId="{48E93344-E5EC-42AA-B825-5BEBC24301CD}" srcOrd="0" destOrd="0" presId="urn:microsoft.com/office/officeart/2005/8/layout/hierarchy1"/>
    <dgm:cxn modelId="{1143BC7C-DC0D-4C2F-94DC-BCC151991D08}" srcId="{88E1576E-D759-4432-937D-DC1BFD11DBBE}" destId="{52DB4DF0-74C9-41EA-BE99-C82F0E1B961F}" srcOrd="0" destOrd="0" parTransId="{70C431CA-5BFA-4BEF-87D6-859AADA701F5}" sibTransId="{232EE6A2-8ABA-44BD-9486-DF50091EF4A5}"/>
    <dgm:cxn modelId="{A29B2DAF-F956-4051-ABEC-82C71A859667}" srcId="{88E1576E-D759-4432-937D-DC1BFD11DBBE}" destId="{8749A862-53D9-4562-890F-4BF00ECE6BB8}" srcOrd="1" destOrd="0" parTransId="{E017FF01-EAAA-43B6-8BB1-58D1EF2511DA}" sibTransId="{9360BC70-1D50-4514-8BE6-0C63B3131A37}"/>
    <dgm:cxn modelId="{2443A4D5-4641-4159-996F-6F5E863DDB45}" srcId="{88E1576E-D759-4432-937D-DC1BFD11DBBE}" destId="{3747B148-B270-4D80-B412-82243FB10B1A}" srcOrd="2" destOrd="0" parTransId="{7BDA4293-2156-411B-A102-0EC3B3AC56E7}" sibTransId="{7EAD633F-AFD1-4493-A8C1-FB66203C2C64}"/>
    <dgm:cxn modelId="{424FF90A-A21F-4EA8-8B4D-DD44D74593BD}" type="presParOf" srcId="{48E93344-E5EC-42AA-B825-5BEBC24301CD}" destId="{8E9180D2-80D0-4A10-BD1C-771E5392763B}" srcOrd="0" destOrd="0" presId="urn:microsoft.com/office/officeart/2005/8/layout/hierarchy1"/>
    <dgm:cxn modelId="{33A38A6A-B516-4430-8ACB-676C0EC681DF}" type="presParOf" srcId="{8E9180D2-80D0-4A10-BD1C-771E5392763B}" destId="{A9FB263B-8AA2-4E6A-BEA6-5EA14FCE54B5}" srcOrd="0" destOrd="0" presId="urn:microsoft.com/office/officeart/2005/8/layout/hierarchy1"/>
    <dgm:cxn modelId="{95BBD274-8B4F-4F18-ADC3-91FE3630FC79}" type="presParOf" srcId="{A9FB263B-8AA2-4E6A-BEA6-5EA14FCE54B5}" destId="{71991C3A-4970-4625-9A44-97369F1534E0}" srcOrd="0" destOrd="0" presId="urn:microsoft.com/office/officeart/2005/8/layout/hierarchy1"/>
    <dgm:cxn modelId="{68DB8B26-0F41-40F5-8A83-1359FB750368}" type="presParOf" srcId="{A9FB263B-8AA2-4E6A-BEA6-5EA14FCE54B5}" destId="{55673550-DD30-4B44-9A4E-1A32C918C94C}" srcOrd="1" destOrd="0" presId="urn:microsoft.com/office/officeart/2005/8/layout/hierarchy1"/>
    <dgm:cxn modelId="{D601C4DB-B6F1-4F56-90E1-07770002C0E6}" type="presParOf" srcId="{8E9180D2-80D0-4A10-BD1C-771E5392763B}" destId="{D93B6B41-50AD-4205-BE5E-B0240F1972FD}" srcOrd="1" destOrd="0" presId="urn:microsoft.com/office/officeart/2005/8/layout/hierarchy1"/>
    <dgm:cxn modelId="{F458661E-350F-43CE-9F75-8A59F98A4F00}" type="presParOf" srcId="{48E93344-E5EC-42AA-B825-5BEBC24301CD}" destId="{EC901349-63B9-49D9-9125-FA51EA6C071A}" srcOrd="1" destOrd="0" presId="urn:microsoft.com/office/officeart/2005/8/layout/hierarchy1"/>
    <dgm:cxn modelId="{582A8019-B24E-4844-86D3-5683500B33CF}" type="presParOf" srcId="{EC901349-63B9-49D9-9125-FA51EA6C071A}" destId="{490EF819-320D-425F-B5F0-A4F06D3C74B5}" srcOrd="0" destOrd="0" presId="urn:microsoft.com/office/officeart/2005/8/layout/hierarchy1"/>
    <dgm:cxn modelId="{CB75467B-1BAF-4507-9549-3F4040D748FD}" type="presParOf" srcId="{490EF819-320D-425F-B5F0-A4F06D3C74B5}" destId="{0EAF3557-AF89-4E52-BE28-FC241CE20034}" srcOrd="0" destOrd="0" presId="urn:microsoft.com/office/officeart/2005/8/layout/hierarchy1"/>
    <dgm:cxn modelId="{9B598BFA-A269-42FA-9378-F57002FEB7C8}" type="presParOf" srcId="{490EF819-320D-425F-B5F0-A4F06D3C74B5}" destId="{AC99E468-0B45-47F6-9C0B-725B9E7208F1}" srcOrd="1" destOrd="0" presId="urn:microsoft.com/office/officeart/2005/8/layout/hierarchy1"/>
    <dgm:cxn modelId="{72E759C4-E57D-4F71-BDCD-7AB49ACF26C2}" type="presParOf" srcId="{EC901349-63B9-49D9-9125-FA51EA6C071A}" destId="{82668861-3A60-400A-B4EF-B939F4C795C1}" srcOrd="1" destOrd="0" presId="urn:microsoft.com/office/officeart/2005/8/layout/hierarchy1"/>
    <dgm:cxn modelId="{EDF93772-BCF5-4438-A6AC-35D0D65AD746}" type="presParOf" srcId="{48E93344-E5EC-42AA-B825-5BEBC24301CD}" destId="{77376D7D-0406-4641-A054-DD2AD5371C2C}" srcOrd="2" destOrd="0" presId="urn:microsoft.com/office/officeart/2005/8/layout/hierarchy1"/>
    <dgm:cxn modelId="{FF40786C-5786-4568-806A-7A7DF2911D57}" type="presParOf" srcId="{77376D7D-0406-4641-A054-DD2AD5371C2C}" destId="{410D9AB3-BDCB-4FC0-B104-E5C1B2CC8743}" srcOrd="0" destOrd="0" presId="urn:microsoft.com/office/officeart/2005/8/layout/hierarchy1"/>
    <dgm:cxn modelId="{06BF4820-ECA1-439A-8058-292F1EF61468}" type="presParOf" srcId="{410D9AB3-BDCB-4FC0-B104-E5C1B2CC8743}" destId="{DBF87771-B565-4BAD-A0E4-E85C73F8E9AA}" srcOrd="0" destOrd="0" presId="urn:microsoft.com/office/officeart/2005/8/layout/hierarchy1"/>
    <dgm:cxn modelId="{3575D092-2F52-4D95-B8F9-1699DEFD6BEF}" type="presParOf" srcId="{410D9AB3-BDCB-4FC0-B104-E5C1B2CC8743}" destId="{A2DC1E2A-E368-4B92-9852-D31AFE5595A3}" srcOrd="1" destOrd="0" presId="urn:microsoft.com/office/officeart/2005/8/layout/hierarchy1"/>
    <dgm:cxn modelId="{8F63B53B-3DF6-4513-ABB9-84EBC9906893}" type="presParOf" srcId="{77376D7D-0406-4641-A054-DD2AD5371C2C}" destId="{CB5A853C-69D5-4B80-8657-959F21CA562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7B7B9-762C-41E9-9CF2-564805D20F18}"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FCAF5DD-F180-4849-87AD-E014BC51CB7D}">
      <dgm:prSet/>
      <dgm:spPr/>
      <dgm:t>
        <a:bodyPr/>
        <a:lstStyle/>
        <a:p>
          <a:r>
            <a:rPr lang="en-IN" dirty="0">
              <a:latin typeface="Times New Roman" panose="02020603050405020304" pitchFamily="18" charset="0"/>
              <a:cs typeface="Times New Roman" panose="02020603050405020304" pitchFamily="18" charset="0"/>
            </a:rPr>
            <a:t>The leadership style followed by Jack Welch was transactional and transformational. </a:t>
          </a:r>
          <a:endParaRPr lang="en-US" dirty="0">
            <a:latin typeface="Times New Roman" panose="02020603050405020304" pitchFamily="18" charset="0"/>
            <a:cs typeface="Times New Roman" panose="02020603050405020304" pitchFamily="18" charset="0"/>
          </a:endParaRPr>
        </a:p>
      </dgm:t>
    </dgm:pt>
    <dgm:pt modelId="{994164CD-784F-433B-A4F6-E9F931DDC238}" type="parTrans" cxnId="{4C3713A1-76D4-4741-A276-7C7AEA754382}">
      <dgm:prSet/>
      <dgm:spPr/>
      <dgm:t>
        <a:bodyPr/>
        <a:lstStyle/>
        <a:p>
          <a:endParaRPr lang="en-US"/>
        </a:p>
      </dgm:t>
    </dgm:pt>
    <dgm:pt modelId="{72986B6D-61F6-429F-BA6D-61EE9E162CF5}" type="sibTrans" cxnId="{4C3713A1-76D4-4741-A276-7C7AEA754382}">
      <dgm:prSet/>
      <dgm:spPr/>
      <dgm:t>
        <a:bodyPr/>
        <a:lstStyle/>
        <a:p>
          <a:endParaRPr lang="en-US"/>
        </a:p>
      </dgm:t>
    </dgm:pt>
    <dgm:pt modelId="{F149F63D-A325-4CA6-9FC2-F378F09A4948}">
      <dgm:prSet/>
      <dgm:spPr/>
      <dgm:t>
        <a:bodyPr/>
        <a:lstStyle/>
        <a:p>
          <a:r>
            <a:rPr lang="en-IN">
              <a:latin typeface="Times New Roman" panose="02020603050405020304" pitchFamily="18" charset="0"/>
              <a:cs typeface="Times New Roman" panose="02020603050405020304" pitchFamily="18" charset="0"/>
            </a:rPr>
            <a:t>The leadership behaviour was more decisive and performance-oriented. </a:t>
          </a:r>
          <a:endParaRPr lang="en-US">
            <a:latin typeface="Times New Roman" panose="02020603050405020304" pitchFamily="18" charset="0"/>
            <a:cs typeface="Times New Roman" panose="02020603050405020304" pitchFamily="18" charset="0"/>
          </a:endParaRPr>
        </a:p>
      </dgm:t>
    </dgm:pt>
    <dgm:pt modelId="{DFC66043-8197-4625-AC08-65C6C189694E}" type="parTrans" cxnId="{38FD2ACC-EAD7-4D9B-ACCD-A990FA01DA42}">
      <dgm:prSet/>
      <dgm:spPr/>
      <dgm:t>
        <a:bodyPr/>
        <a:lstStyle/>
        <a:p>
          <a:endParaRPr lang="en-US"/>
        </a:p>
      </dgm:t>
    </dgm:pt>
    <dgm:pt modelId="{C7CF7096-DACC-48D4-AD79-38E03C86121A}" type="sibTrans" cxnId="{38FD2ACC-EAD7-4D9B-ACCD-A990FA01DA42}">
      <dgm:prSet/>
      <dgm:spPr/>
      <dgm:t>
        <a:bodyPr/>
        <a:lstStyle/>
        <a:p>
          <a:endParaRPr lang="en-US"/>
        </a:p>
      </dgm:t>
    </dgm:pt>
    <dgm:pt modelId="{336AE11A-9B53-45B8-9E64-B07446EAEAEF}">
      <dgm:prSet/>
      <dgm:spPr/>
      <dgm:t>
        <a:bodyPr/>
        <a:lstStyle/>
        <a:p>
          <a:r>
            <a:rPr lang="en-IN">
              <a:latin typeface="Times New Roman" panose="02020603050405020304" pitchFamily="18" charset="0"/>
              <a:cs typeface="Times New Roman" panose="02020603050405020304" pitchFamily="18" charset="0"/>
            </a:rPr>
            <a:t>Followers respected his business acumen and preferred tough decision-making ability.</a:t>
          </a:r>
          <a:endParaRPr lang="en-US">
            <a:latin typeface="Times New Roman" panose="02020603050405020304" pitchFamily="18" charset="0"/>
            <a:cs typeface="Times New Roman" panose="02020603050405020304" pitchFamily="18" charset="0"/>
          </a:endParaRPr>
        </a:p>
      </dgm:t>
    </dgm:pt>
    <dgm:pt modelId="{BBAA1488-DCCE-4649-884C-4D0CAE4CEC0D}" type="parTrans" cxnId="{686F6CD5-F93E-4477-9780-BCF640CD8C15}">
      <dgm:prSet/>
      <dgm:spPr/>
      <dgm:t>
        <a:bodyPr/>
        <a:lstStyle/>
        <a:p>
          <a:endParaRPr lang="en-US"/>
        </a:p>
      </dgm:t>
    </dgm:pt>
    <dgm:pt modelId="{2039EE5E-9574-4DE6-9F27-479303926518}" type="sibTrans" cxnId="{686F6CD5-F93E-4477-9780-BCF640CD8C15}">
      <dgm:prSet/>
      <dgm:spPr/>
      <dgm:t>
        <a:bodyPr/>
        <a:lstStyle/>
        <a:p>
          <a:endParaRPr lang="en-US"/>
        </a:p>
      </dgm:t>
    </dgm:pt>
    <dgm:pt modelId="{1551FC1F-C08C-477A-81AC-00EB2C978C9E}" type="pres">
      <dgm:prSet presAssocID="{7617B7B9-762C-41E9-9CF2-564805D20F18}" presName="hierChild1" presStyleCnt="0">
        <dgm:presLayoutVars>
          <dgm:chPref val="1"/>
          <dgm:dir/>
          <dgm:animOne val="branch"/>
          <dgm:animLvl val="lvl"/>
          <dgm:resizeHandles/>
        </dgm:presLayoutVars>
      </dgm:prSet>
      <dgm:spPr/>
    </dgm:pt>
    <dgm:pt modelId="{4D196259-FCBB-45B0-871F-00EC69D82665}" type="pres">
      <dgm:prSet presAssocID="{9FCAF5DD-F180-4849-87AD-E014BC51CB7D}" presName="hierRoot1" presStyleCnt="0"/>
      <dgm:spPr/>
    </dgm:pt>
    <dgm:pt modelId="{E37C2531-A1BD-445C-919F-969118848AC4}" type="pres">
      <dgm:prSet presAssocID="{9FCAF5DD-F180-4849-87AD-E014BC51CB7D}" presName="composite" presStyleCnt="0"/>
      <dgm:spPr/>
    </dgm:pt>
    <dgm:pt modelId="{A2741CBB-7187-47C1-8404-A4DA0774C0D3}" type="pres">
      <dgm:prSet presAssocID="{9FCAF5DD-F180-4849-87AD-E014BC51CB7D}" presName="background" presStyleLbl="node0" presStyleIdx="0" presStyleCnt="3"/>
      <dgm:spPr/>
    </dgm:pt>
    <dgm:pt modelId="{8722C00C-35C6-47D8-97F2-386AD991229B}" type="pres">
      <dgm:prSet presAssocID="{9FCAF5DD-F180-4849-87AD-E014BC51CB7D}" presName="text" presStyleLbl="fgAcc0" presStyleIdx="0" presStyleCnt="3">
        <dgm:presLayoutVars>
          <dgm:chPref val="3"/>
        </dgm:presLayoutVars>
      </dgm:prSet>
      <dgm:spPr/>
    </dgm:pt>
    <dgm:pt modelId="{2505BFC7-5B67-4796-8664-012D45835E29}" type="pres">
      <dgm:prSet presAssocID="{9FCAF5DD-F180-4849-87AD-E014BC51CB7D}" presName="hierChild2" presStyleCnt="0"/>
      <dgm:spPr/>
    </dgm:pt>
    <dgm:pt modelId="{65323863-FB95-429A-9E35-2D5B4B795E5D}" type="pres">
      <dgm:prSet presAssocID="{F149F63D-A325-4CA6-9FC2-F378F09A4948}" presName="hierRoot1" presStyleCnt="0"/>
      <dgm:spPr/>
    </dgm:pt>
    <dgm:pt modelId="{2128C881-7363-461E-8DF1-074326058745}" type="pres">
      <dgm:prSet presAssocID="{F149F63D-A325-4CA6-9FC2-F378F09A4948}" presName="composite" presStyleCnt="0"/>
      <dgm:spPr/>
    </dgm:pt>
    <dgm:pt modelId="{B6CE24CB-AAE3-4933-A8F2-70BB51D23592}" type="pres">
      <dgm:prSet presAssocID="{F149F63D-A325-4CA6-9FC2-F378F09A4948}" presName="background" presStyleLbl="node0" presStyleIdx="1" presStyleCnt="3"/>
      <dgm:spPr/>
    </dgm:pt>
    <dgm:pt modelId="{2C8C3DB7-E0E0-4150-A04E-A9B0CB9A5D89}" type="pres">
      <dgm:prSet presAssocID="{F149F63D-A325-4CA6-9FC2-F378F09A4948}" presName="text" presStyleLbl="fgAcc0" presStyleIdx="1" presStyleCnt="3">
        <dgm:presLayoutVars>
          <dgm:chPref val="3"/>
        </dgm:presLayoutVars>
      </dgm:prSet>
      <dgm:spPr/>
    </dgm:pt>
    <dgm:pt modelId="{B2A50054-C21A-4904-AFAE-C2CCC6B572EB}" type="pres">
      <dgm:prSet presAssocID="{F149F63D-A325-4CA6-9FC2-F378F09A4948}" presName="hierChild2" presStyleCnt="0"/>
      <dgm:spPr/>
    </dgm:pt>
    <dgm:pt modelId="{C733F728-DC29-4AD9-A30F-2130B4C0EFFA}" type="pres">
      <dgm:prSet presAssocID="{336AE11A-9B53-45B8-9E64-B07446EAEAEF}" presName="hierRoot1" presStyleCnt="0"/>
      <dgm:spPr/>
    </dgm:pt>
    <dgm:pt modelId="{F070228D-7B3A-447A-AC90-D76954ADEC7A}" type="pres">
      <dgm:prSet presAssocID="{336AE11A-9B53-45B8-9E64-B07446EAEAEF}" presName="composite" presStyleCnt="0"/>
      <dgm:spPr/>
    </dgm:pt>
    <dgm:pt modelId="{59E96CD0-BF65-4AF2-9A97-B0AD90E99C41}" type="pres">
      <dgm:prSet presAssocID="{336AE11A-9B53-45B8-9E64-B07446EAEAEF}" presName="background" presStyleLbl="node0" presStyleIdx="2" presStyleCnt="3"/>
      <dgm:spPr/>
    </dgm:pt>
    <dgm:pt modelId="{B70A15DE-C4DF-47F6-BCF4-C41ED308751C}" type="pres">
      <dgm:prSet presAssocID="{336AE11A-9B53-45B8-9E64-B07446EAEAEF}" presName="text" presStyleLbl="fgAcc0" presStyleIdx="2" presStyleCnt="3">
        <dgm:presLayoutVars>
          <dgm:chPref val="3"/>
        </dgm:presLayoutVars>
      </dgm:prSet>
      <dgm:spPr/>
    </dgm:pt>
    <dgm:pt modelId="{8986C660-26E9-4F8D-9BF9-25DDBC6DA211}" type="pres">
      <dgm:prSet presAssocID="{336AE11A-9B53-45B8-9E64-B07446EAEAEF}" presName="hierChild2" presStyleCnt="0"/>
      <dgm:spPr/>
    </dgm:pt>
  </dgm:ptLst>
  <dgm:cxnLst>
    <dgm:cxn modelId="{2156DC7A-7230-4499-9CF6-360D78298A34}" type="presOf" srcId="{336AE11A-9B53-45B8-9E64-B07446EAEAEF}" destId="{B70A15DE-C4DF-47F6-BCF4-C41ED308751C}" srcOrd="0" destOrd="0" presId="urn:microsoft.com/office/officeart/2005/8/layout/hierarchy1"/>
    <dgm:cxn modelId="{822D29A0-5435-495C-A8BC-9DB1AB779956}" type="presOf" srcId="{F149F63D-A325-4CA6-9FC2-F378F09A4948}" destId="{2C8C3DB7-E0E0-4150-A04E-A9B0CB9A5D89}" srcOrd="0" destOrd="0" presId="urn:microsoft.com/office/officeart/2005/8/layout/hierarchy1"/>
    <dgm:cxn modelId="{4C3713A1-76D4-4741-A276-7C7AEA754382}" srcId="{7617B7B9-762C-41E9-9CF2-564805D20F18}" destId="{9FCAF5DD-F180-4849-87AD-E014BC51CB7D}" srcOrd="0" destOrd="0" parTransId="{994164CD-784F-433B-A4F6-E9F931DDC238}" sibTransId="{72986B6D-61F6-429F-BA6D-61EE9E162CF5}"/>
    <dgm:cxn modelId="{5AE247A8-5C77-4074-B9D0-5A0AD4407BD5}" type="presOf" srcId="{9FCAF5DD-F180-4849-87AD-E014BC51CB7D}" destId="{8722C00C-35C6-47D8-97F2-386AD991229B}" srcOrd="0" destOrd="0" presId="urn:microsoft.com/office/officeart/2005/8/layout/hierarchy1"/>
    <dgm:cxn modelId="{38FD2ACC-EAD7-4D9B-ACCD-A990FA01DA42}" srcId="{7617B7B9-762C-41E9-9CF2-564805D20F18}" destId="{F149F63D-A325-4CA6-9FC2-F378F09A4948}" srcOrd="1" destOrd="0" parTransId="{DFC66043-8197-4625-AC08-65C6C189694E}" sibTransId="{C7CF7096-DACC-48D4-AD79-38E03C86121A}"/>
    <dgm:cxn modelId="{B49B45CD-E7D3-445A-9CCC-B16914F6C864}" type="presOf" srcId="{7617B7B9-762C-41E9-9CF2-564805D20F18}" destId="{1551FC1F-C08C-477A-81AC-00EB2C978C9E}" srcOrd="0" destOrd="0" presId="urn:microsoft.com/office/officeart/2005/8/layout/hierarchy1"/>
    <dgm:cxn modelId="{686F6CD5-F93E-4477-9780-BCF640CD8C15}" srcId="{7617B7B9-762C-41E9-9CF2-564805D20F18}" destId="{336AE11A-9B53-45B8-9E64-B07446EAEAEF}" srcOrd="2" destOrd="0" parTransId="{BBAA1488-DCCE-4649-884C-4D0CAE4CEC0D}" sibTransId="{2039EE5E-9574-4DE6-9F27-479303926518}"/>
    <dgm:cxn modelId="{1FFACED1-2DFD-4DB1-855B-637A7E10663A}" type="presParOf" srcId="{1551FC1F-C08C-477A-81AC-00EB2C978C9E}" destId="{4D196259-FCBB-45B0-871F-00EC69D82665}" srcOrd="0" destOrd="0" presId="urn:microsoft.com/office/officeart/2005/8/layout/hierarchy1"/>
    <dgm:cxn modelId="{FFA00A07-F2A5-4539-89FF-EF49E5F6B8DE}" type="presParOf" srcId="{4D196259-FCBB-45B0-871F-00EC69D82665}" destId="{E37C2531-A1BD-445C-919F-969118848AC4}" srcOrd="0" destOrd="0" presId="urn:microsoft.com/office/officeart/2005/8/layout/hierarchy1"/>
    <dgm:cxn modelId="{BAC879CA-7247-4477-A758-C7DBB905FB64}" type="presParOf" srcId="{E37C2531-A1BD-445C-919F-969118848AC4}" destId="{A2741CBB-7187-47C1-8404-A4DA0774C0D3}" srcOrd="0" destOrd="0" presId="urn:microsoft.com/office/officeart/2005/8/layout/hierarchy1"/>
    <dgm:cxn modelId="{6802BB87-2213-448C-B752-BEF6C2C60965}" type="presParOf" srcId="{E37C2531-A1BD-445C-919F-969118848AC4}" destId="{8722C00C-35C6-47D8-97F2-386AD991229B}" srcOrd="1" destOrd="0" presId="urn:microsoft.com/office/officeart/2005/8/layout/hierarchy1"/>
    <dgm:cxn modelId="{EAB7DC7E-C551-4B57-9475-4498DA7BAAA8}" type="presParOf" srcId="{4D196259-FCBB-45B0-871F-00EC69D82665}" destId="{2505BFC7-5B67-4796-8664-012D45835E29}" srcOrd="1" destOrd="0" presId="urn:microsoft.com/office/officeart/2005/8/layout/hierarchy1"/>
    <dgm:cxn modelId="{D63AFCCC-35C7-4D81-AE42-65A9D8C56166}" type="presParOf" srcId="{1551FC1F-C08C-477A-81AC-00EB2C978C9E}" destId="{65323863-FB95-429A-9E35-2D5B4B795E5D}" srcOrd="1" destOrd="0" presId="urn:microsoft.com/office/officeart/2005/8/layout/hierarchy1"/>
    <dgm:cxn modelId="{E4A23FF3-9FF7-4AB9-998D-9985C5598326}" type="presParOf" srcId="{65323863-FB95-429A-9E35-2D5B4B795E5D}" destId="{2128C881-7363-461E-8DF1-074326058745}" srcOrd="0" destOrd="0" presId="urn:microsoft.com/office/officeart/2005/8/layout/hierarchy1"/>
    <dgm:cxn modelId="{EC91C79F-158D-4B1F-B674-CAE70CAD3515}" type="presParOf" srcId="{2128C881-7363-461E-8DF1-074326058745}" destId="{B6CE24CB-AAE3-4933-A8F2-70BB51D23592}" srcOrd="0" destOrd="0" presId="urn:microsoft.com/office/officeart/2005/8/layout/hierarchy1"/>
    <dgm:cxn modelId="{0670F83B-05C2-4227-AAB3-7FADDFCAF64B}" type="presParOf" srcId="{2128C881-7363-461E-8DF1-074326058745}" destId="{2C8C3DB7-E0E0-4150-A04E-A9B0CB9A5D89}" srcOrd="1" destOrd="0" presId="urn:microsoft.com/office/officeart/2005/8/layout/hierarchy1"/>
    <dgm:cxn modelId="{2C60386F-C924-4D04-917D-1B1B0DFD63CC}" type="presParOf" srcId="{65323863-FB95-429A-9E35-2D5B4B795E5D}" destId="{B2A50054-C21A-4904-AFAE-C2CCC6B572EB}" srcOrd="1" destOrd="0" presId="urn:microsoft.com/office/officeart/2005/8/layout/hierarchy1"/>
    <dgm:cxn modelId="{AA7EC441-D405-4B06-9FAE-3D9E2FABEB54}" type="presParOf" srcId="{1551FC1F-C08C-477A-81AC-00EB2C978C9E}" destId="{C733F728-DC29-4AD9-A30F-2130B4C0EFFA}" srcOrd="2" destOrd="0" presId="urn:microsoft.com/office/officeart/2005/8/layout/hierarchy1"/>
    <dgm:cxn modelId="{8F08CE3C-E9D0-41D5-97C6-55C62E3D765E}" type="presParOf" srcId="{C733F728-DC29-4AD9-A30F-2130B4C0EFFA}" destId="{F070228D-7B3A-447A-AC90-D76954ADEC7A}" srcOrd="0" destOrd="0" presId="urn:microsoft.com/office/officeart/2005/8/layout/hierarchy1"/>
    <dgm:cxn modelId="{2AFB5FC4-35B9-4777-9C49-E3771FA559CB}" type="presParOf" srcId="{F070228D-7B3A-447A-AC90-D76954ADEC7A}" destId="{59E96CD0-BF65-4AF2-9A97-B0AD90E99C41}" srcOrd="0" destOrd="0" presId="urn:microsoft.com/office/officeart/2005/8/layout/hierarchy1"/>
    <dgm:cxn modelId="{5EAE1C8D-F104-4986-A1F2-29EDD01FB518}" type="presParOf" srcId="{F070228D-7B3A-447A-AC90-D76954ADEC7A}" destId="{B70A15DE-C4DF-47F6-BCF4-C41ED308751C}" srcOrd="1" destOrd="0" presId="urn:microsoft.com/office/officeart/2005/8/layout/hierarchy1"/>
    <dgm:cxn modelId="{0ED4312C-9942-47A4-9F68-FD1EA9DF8B98}" type="presParOf" srcId="{C733F728-DC29-4AD9-A30F-2130B4C0EFFA}" destId="{8986C660-26E9-4F8D-9BF9-25DDBC6DA21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FD7C89-0423-4574-9EB2-9E29E0D5486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FE2883-3427-45FE-8502-CD9913C36157}">
      <dgm:prSet/>
      <dgm:spPr/>
      <dgm:t>
        <a:bodyPr/>
        <a:lstStyle/>
        <a:p>
          <a:pPr>
            <a:lnSpc>
              <a:spcPct val="100000"/>
            </a:lnSpc>
          </a:pPr>
          <a:r>
            <a:rPr lang="en-IN" dirty="0">
              <a:latin typeface="Times New Roman" panose="02020603050405020304" pitchFamily="18" charset="0"/>
              <a:cs typeface="Times New Roman" panose="02020603050405020304" pitchFamily="18" charset="0"/>
            </a:rPr>
            <a:t>Other leadership attributes of all four leaders were different based on their circumstances and workplace scenarios. </a:t>
          </a:r>
          <a:endParaRPr lang="en-US" dirty="0">
            <a:latin typeface="Times New Roman" panose="02020603050405020304" pitchFamily="18" charset="0"/>
            <a:cs typeface="Times New Roman" panose="02020603050405020304" pitchFamily="18" charset="0"/>
          </a:endParaRPr>
        </a:p>
      </dgm:t>
    </dgm:pt>
    <dgm:pt modelId="{E00C39B4-4546-4126-AD5D-D0154959A4F9}" type="parTrans" cxnId="{C9F2DF57-F088-4B72-A1D7-8587247A815E}">
      <dgm:prSet/>
      <dgm:spPr/>
      <dgm:t>
        <a:bodyPr/>
        <a:lstStyle/>
        <a:p>
          <a:endParaRPr lang="en-US"/>
        </a:p>
      </dgm:t>
    </dgm:pt>
    <dgm:pt modelId="{7762B16A-5B63-46DC-AA92-390F1CBD4F23}" type="sibTrans" cxnId="{C9F2DF57-F088-4B72-A1D7-8587247A815E}">
      <dgm:prSet/>
      <dgm:spPr/>
      <dgm:t>
        <a:bodyPr/>
        <a:lstStyle/>
        <a:p>
          <a:endParaRPr lang="en-US"/>
        </a:p>
      </dgm:t>
    </dgm:pt>
    <dgm:pt modelId="{7D06C1BE-86A9-4F56-B4F0-E1D5FED64CB4}">
      <dgm:prSet/>
      <dgm:spPr/>
      <dgm:t>
        <a:bodyPr/>
        <a:lstStyle/>
        <a:p>
          <a:pPr>
            <a:lnSpc>
              <a:spcPct val="100000"/>
            </a:lnSpc>
          </a:pPr>
          <a:r>
            <a:rPr lang="en-IN">
              <a:latin typeface="Times New Roman" panose="02020603050405020304" pitchFamily="18" charset="0"/>
              <a:cs typeface="Times New Roman" panose="02020603050405020304" pitchFamily="18" charset="0"/>
            </a:rPr>
            <a:t>Leaders of the 20th century are more concerned with performance and efficiency whereas new leaders encourage Innovation and collaboration. </a:t>
          </a:r>
          <a:endParaRPr lang="en-US">
            <a:latin typeface="Times New Roman" panose="02020603050405020304" pitchFamily="18" charset="0"/>
            <a:cs typeface="Times New Roman" panose="02020603050405020304" pitchFamily="18" charset="0"/>
          </a:endParaRPr>
        </a:p>
      </dgm:t>
    </dgm:pt>
    <dgm:pt modelId="{FAE33BC4-D93A-4D9F-A9E1-F56E713483E4}" type="parTrans" cxnId="{2F9724AA-F4E1-454D-947A-E26BB9391546}">
      <dgm:prSet/>
      <dgm:spPr/>
      <dgm:t>
        <a:bodyPr/>
        <a:lstStyle/>
        <a:p>
          <a:endParaRPr lang="en-US"/>
        </a:p>
      </dgm:t>
    </dgm:pt>
    <dgm:pt modelId="{DBC14FBE-2FE5-4CD0-BD0A-23041A93AE14}" type="sibTrans" cxnId="{2F9724AA-F4E1-454D-947A-E26BB9391546}">
      <dgm:prSet/>
      <dgm:spPr/>
      <dgm:t>
        <a:bodyPr/>
        <a:lstStyle/>
        <a:p>
          <a:endParaRPr lang="en-US"/>
        </a:p>
      </dgm:t>
    </dgm:pt>
    <dgm:pt modelId="{95F3B789-3E1F-48FB-ABDA-AA542812519F}">
      <dgm:prSet/>
      <dgm:spPr/>
      <dgm:t>
        <a:bodyPr/>
        <a:lstStyle/>
        <a:p>
          <a:pPr>
            <a:lnSpc>
              <a:spcPct val="100000"/>
            </a:lnSpc>
          </a:pPr>
          <a:r>
            <a:rPr lang="en-IN" dirty="0">
              <a:latin typeface="Times New Roman" panose="02020603050405020304" pitchFamily="18" charset="0"/>
              <a:cs typeface="Times New Roman" panose="02020603050405020304" pitchFamily="18" charset="0"/>
            </a:rPr>
            <a:t>Followers' appeal to Steve Jobs and Jeff Bezos is inspirational and driving loyalty, encase of Nadella and Welch Empathetic and pragmatic.</a:t>
          </a:r>
          <a:endParaRPr lang="en-US" dirty="0">
            <a:latin typeface="Times New Roman" panose="02020603050405020304" pitchFamily="18" charset="0"/>
            <a:cs typeface="Times New Roman" panose="02020603050405020304" pitchFamily="18" charset="0"/>
          </a:endParaRPr>
        </a:p>
      </dgm:t>
    </dgm:pt>
    <dgm:pt modelId="{184E00E8-EA91-4304-B1E2-D3F2EACCB23F}" type="parTrans" cxnId="{E6C07282-166D-40A6-B867-46A6AE97EFF5}">
      <dgm:prSet/>
      <dgm:spPr/>
      <dgm:t>
        <a:bodyPr/>
        <a:lstStyle/>
        <a:p>
          <a:endParaRPr lang="en-US"/>
        </a:p>
      </dgm:t>
    </dgm:pt>
    <dgm:pt modelId="{0951E867-F169-474D-8B47-0A5E6C68CC87}" type="sibTrans" cxnId="{E6C07282-166D-40A6-B867-46A6AE97EFF5}">
      <dgm:prSet/>
      <dgm:spPr/>
      <dgm:t>
        <a:bodyPr/>
        <a:lstStyle/>
        <a:p>
          <a:endParaRPr lang="en-US"/>
        </a:p>
      </dgm:t>
    </dgm:pt>
    <dgm:pt modelId="{8A57DB46-4F87-432C-927F-B4A9D9C7DFFC}" type="pres">
      <dgm:prSet presAssocID="{D8FD7C89-0423-4574-9EB2-9E29E0D54864}" presName="root" presStyleCnt="0">
        <dgm:presLayoutVars>
          <dgm:dir/>
          <dgm:resizeHandles val="exact"/>
        </dgm:presLayoutVars>
      </dgm:prSet>
      <dgm:spPr/>
    </dgm:pt>
    <dgm:pt modelId="{CB3A0DE2-EE30-48A2-8582-AFF5604183FF}" type="pres">
      <dgm:prSet presAssocID="{F7FE2883-3427-45FE-8502-CD9913C36157}" presName="compNode" presStyleCnt="0"/>
      <dgm:spPr/>
    </dgm:pt>
    <dgm:pt modelId="{6E2D4129-AEF5-4F93-9654-85B5FD3A0146}" type="pres">
      <dgm:prSet presAssocID="{F7FE2883-3427-45FE-8502-CD9913C36157}" presName="bgRect" presStyleLbl="bgShp" presStyleIdx="0" presStyleCnt="3"/>
      <dgm:spPr/>
    </dgm:pt>
    <dgm:pt modelId="{B0ADD57C-289C-4C4A-A242-5B3EEC4F01B0}" type="pres">
      <dgm:prSet presAssocID="{F7FE2883-3427-45FE-8502-CD9913C361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F3E387D9-EB05-4357-B68F-8AB250E0B843}" type="pres">
      <dgm:prSet presAssocID="{F7FE2883-3427-45FE-8502-CD9913C36157}" presName="spaceRect" presStyleCnt="0"/>
      <dgm:spPr/>
    </dgm:pt>
    <dgm:pt modelId="{7C8B27C9-EC17-4AF7-BC69-81D352F44EB2}" type="pres">
      <dgm:prSet presAssocID="{F7FE2883-3427-45FE-8502-CD9913C36157}" presName="parTx" presStyleLbl="revTx" presStyleIdx="0" presStyleCnt="3">
        <dgm:presLayoutVars>
          <dgm:chMax val="0"/>
          <dgm:chPref val="0"/>
        </dgm:presLayoutVars>
      </dgm:prSet>
      <dgm:spPr/>
    </dgm:pt>
    <dgm:pt modelId="{F02443E5-F1E2-42E3-87DC-4EDC3DC9C189}" type="pres">
      <dgm:prSet presAssocID="{7762B16A-5B63-46DC-AA92-390F1CBD4F23}" presName="sibTrans" presStyleCnt="0"/>
      <dgm:spPr/>
    </dgm:pt>
    <dgm:pt modelId="{68609256-9461-4261-93EE-77156AC42E35}" type="pres">
      <dgm:prSet presAssocID="{7D06C1BE-86A9-4F56-B4F0-E1D5FED64CB4}" presName="compNode" presStyleCnt="0"/>
      <dgm:spPr/>
    </dgm:pt>
    <dgm:pt modelId="{0FB717DD-1F23-486B-982B-E18D2960CEA1}" type="pres">
      <dgm:prSet presAssocID="{7D06C1BE-86A9-4F56-B4F0-E1D5FED64CB4}" presName="bgRect" presStyleLbl="bgShp" presStyleIdx="1" presStyleCnt="3"/>
      <dgm:spPr/>
    </dgm:pt>
    <dgm:pt modelId="{BA39EA01-17E3-461C-859E-B35CDB9C0BA1}" type="pres">
      <dgm:prSet presAssocID="{7D06C1BE-86A9-4F56-B4F0-E1D5FED64CB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60414568-E850-4528-8182-ED0153EE02E5}" type="pres">
      <dgm:prSet presAssocID="{7D06C1BE-86A9-4F56-B4F0-E1D5FED64CB4}" presName="spaceRect" presStyleCnt="0"/>
      <dgm:spPr/>
    </dgm:pt>
    <dgm:pt modelId="{F2698E46-2DDC-419A-87D6-4E825C0BC410}" type="pres">
      <dgm:prSet presAssocID="{7D06C1BE-86A9-4F56-B4F0-E1D5FED64CB4}" presName="parTx" presStyleLbl="revTx" presStyleIdx="1" presStyleCnt="3">
        <dgm:presLayoutVars>
          <dgm:chMax val="0"/>
          <dgm:chPref val="0"/>
        </dgm:presLayoutVars>
      </dgm:prSet>
      <dgm:spPr/>
    </dgm:pt>
    <dgm:pt modelId="{6A036E93-9D96-4781-96E3-A8F5FC91B2A7}" type="pres">
      <dgm:prSet presAssocID="{DBC14FBE-2FE5-4CD0-BD0A-23041A93AE14}" presName="sibTrans" presStyleCnt="0"/>
      <dgm:spPr/>
    </dgm:pt>
    <dgm:pt modelId="{EB710828-7FD9-447C-A23E-A43FB3F6C026}" type="pres">
      <dgm:prSet presAssocID="{95F3B789-3E1F-48FB-ABDA-AA542812519F}" presName="compNode" presStyleCnt="0"/>
      <dgm:spPr/>
    </dgm:pt>
    <dgm:pt modelId="{BA2A3F65-47A9-4D27-BBB9-08295DD42E19}" type="pres">
      <dgm:prSet presAssocID="{95F3B789-3E1F-48FB-ABDA-AA542812519F}" presName="bgRect" presStyleLbl="bgShp" presStyleIdx="2" presStyleCnt="3"/>
      <dgm:spPr/>
    </dgm:pt>
    <dgm:pt modelId="{D9613679-DA5D-46DF-9A47-792AD4DB4098}" type="pres">
      <dgm:prSet presAssocID="{95F3B789-3E1F-48FB-ABDA-AA542812519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DA8176AD-D1D2-406B-938F-82AEE3EA5337}" type="pres">
      <dgm:prSet presAssocID="{95F3B789-3E1F-48FB-ABDA-AA542812519F}" presName="spaceRect" presStyleCnt="0"/>
      <dgm:spPr/>
    </dgm:pt>
    <dgm:pt modelId="{7FBF82AA-648C-4594-AEC7-7594BC2B8DB9}" type="pres">
      <dgm:prSet presAssocID="{95F3B789-3E1F-48FB-ABDA-AA542812519F}" presName="parTx" presStyleLbl="revTx" presStyleIdx="2" presStyleCnt="3">
        <dgm:presLayoutVars>
          <dgm:chMax val="0"/>
          <dgm:chPref val="0"/>
        </dgm:presLayoutVars>
      </dgm:prSet>
      <dgm:spPr/>
    </dgm:pt>
  </dgm:ptLst>
  <dgm:cxnLst>
    <dgm:cxn modelId="{C9F2DF57-F088-4B72-A1D7-8587247A815E}" srcId="{D8FD7C89-0423-4574-9EB2-9E29E0D54864}" destId="{F7FE2883-3427-45FE-8502-CD9913C36157}" srcOrd="0" destOrd="0" parTransId="{E00C39B4-4546-4126-AD5D-D0154959A4F9}" sibTransId="{7762B16A-5B63-46DC-AA92-390F1CBD4F23}"/>
    <dgm:cxn modelId="{76BB925A-CCE9-44AE-A953-264FB0CDAB2A}" type="presOf" srcId="{95F3B789-3E1F-48FB-ABDA-AA542812519F}" destId="{7FBF82AA-648C-4594-AEC7-7594BC2B8DB9}" srcOrd="0" destOrd="0" presId="urn:microsoft.com/office/officeart/2018/2/layout/IconVerticalSolidList"/>
    <dgm:cxn modelId="{07184C5E-A3FC-4114-80AD-7209816AD227}" type="presOf" srcId="{F7FE2883-3427-45FE-8502-CD9913C36157}" destId="{7C8B27C9-EC17-4AF7-BC69-81D352F44EB2}" srcOrd="0" destOrd="0" presId="urn:microsoft.com/office/officeart/2018/2/layout/IconVerticalSolidList"/>
    <dgm:cxn modelId="{E6C07282-166D-40A6-B867-46A6AE97EFF5}" srcId="{D8FD7C89-0423-4574-9EB2-9E29E0D54864}" destId="{95F3B789-3E1F-48FB-ABDA-AA542812519F}" srcOrd="2" destOrd="0" parTransId="{184E00E8-EA91-4304-B1E2-D3F2EACCB23F}" sibTransId="{0951E867-F169-474D-8B47-0A5E6C68CC87}"/>
    <dgm:cxn modelId="{CE299982-C7B6-458A-8416-3C98C9235729}" type="presOf" srcId="{7D06C1BE-86A9-4F56-B4F0-E1D5FED64CB4}" destId="{F2698E46-2DDC-419A-87D6-4E825C0BC410}" srcOrd="0" destOrd="0" presId="urn:microsoft.com/office/officeart/2018/2/layout/IconVerticalSolidList"/>
    <dgm:cxn modelId="{2F9724AA-F4E1-454D-947A-E26BB9391546}" srcId="{D8FD7C89-0423-4574-9EB2-9E29E0D54864}" destId="{7D06C1BE-86A9-4F56-B4F0-E1D5FED64CB4}" srcOrd="1" destOrd="0" parTransId="{FAE33BC4-D93A-4D9F-A9E1-F56E713483E4}" sibTransId="{DBC14FBE-2FE5-4CD0-BD0A-23041A93AE14}"/>
    <dgm:cxn modelId="{2C1D9DAF-AC19-403C-9D6C-BFC6D3880DE6}" type="presOf" srcId="{D8FD7C89-0423-4574-9EB2-9E29E0D54864}" destId="{8A57DB46-4F87-432C-927F-B4A9D9C7DFFC}" srcOrd="0" destOrd="0" presId="urn:microsoft.com/office/officeart/2018/2/layout/IconVerticalSolidList"/>
    <dgm:cxn modelId="{A2D40CCC-DBD8-4942-8315-6F2042F44A66}" type="presParOf" srcId="{8A57DB46-4F87-432C-927F-B4A9D9C7DFFC}" destId="{CB3A0DE2-EE30-48A2-8582-AFF5604183FF}" srcOrd="0" destOrd="0" presId="urn:microsoft.com/office/officeart/2018/2/layout/IconVerticalSolidList"/>
    <dgm:cxn modelId="{13A1B2F4-E820-4480-8FEB-21D90836AD86}" type="presParOf" srcId="{CB3A0DE2-EE30-48A2-8582-AFF5604183FF}" destId="{6E2D4129-AEF5-4F93-9654-85B5FD3A0146}" srcOrd="0" destOrd="0" presId="urn:microsoft.com/office/officeart/2018/2/layout/IconVerticalSolidList"/>
    <dgm:cxn modelId="{BA35A682-A945-41DF-9146-90AAF2128B7B}" type="presParOf" srcId="{CB3A0DE2-EE30-48A2-8582-AFF5604183FF}" destId="{B0ADD57C-289C-4C4A-A242-5B3EEC4F01B0}" srcOrd="1" destOrd="0" presId="urn:microsoft.com/office/officeart/2018/2/layout/IconVerticalSolidList"/>
    <dgm:cxn modelId="{D3703AB1-AE8A-42FB-A9A4-C11F7132A889}" type="presParOf" srcId="{CB3A0DE2-EE30-48A2-8582-AFF5604183FF}" destId="{F3E387D9-EB05-4357-B68F-8AB250E0B843}" srcOrd="2" destOrd="0" presId="urn:microsoft.com/office/officeart/2018/2/layout/IconVerticalSolidList"/>
    <dgm:cxn modelId="{19D74390-5CD5-4303-8E8F-86AF7600EF86}" type="presParOf" srcId="{CB3A0DE2-EE30-48A2-8582-AFF5604183FF}" destId="{7C8B27C9-EC17-4AF7-BC69-81D352F44EB2}" srcOrd="3" destOrd="0" presId="urn:microsoft.com/office/officeart/2018/2/layout/IconVerticalSolidList"/>
    <dgm:cxn modelId="{1F9D493B-6D06-4094-A8FA-19B9E2F25D04}" type="presParOf" srcId="{8A57DB46-4F87-432C-927F-B4A9D9C7DFFC}" destId="{F02443E5-F1E2-42E3-87DC-4EDC3DC9C189}" srcOrd="1" destOrd="0" presId="urn:microsoft.com/office/officeart/2018/2/layout/IconVerticalSolidList"/>
    <dgm:cxn modelId="{90072D48-0FFF-492A-A506-89D460CF44CE}" type="presParOf" srcId="{8A57DB46-4F87-432C-927F-B4A9D9C7DFFC}" destId="{68609256-9461-4261-93EE-77156AC42E35}" srcOrd="2" destOrd="0" presId="urn:microsoft.com/office/officeart/2018/2/layout/IconVerticalSolidList"/>
    <dgm:cxn modelId="{F9763763-04E5-483C-BFDE-F576766048E4}" type="presParOf" srcId="{68609256-9461-4261-93EE-77156AC42E35}" destId="{0FB717DD-1F23-486B-982B-E18D2960CEA1}" srcOrd="0" destOrd="0" presId="urn:microsoft.com/office/officeart/2018/2/layout/IconVerticalSolidList"/>
    <dgm:cxn modelId="{4413C742-F278-499D-8E78-44034631EF1B}" type="presParOf" srcId="{68609256-9461-4261-93EE-77156AC42E35}" destId="{BA39EA01-17E3-461C-859E-B35CDB9C0BA1}" srcOrd="1" destOrd="0" presId="urn:microsoft.com/office/officeart/2018/2/layout/IconVerticalSolidList"/>
    <dgm:cxn modelId="{90E20D79-37D1-4F56-B369-AF17B0B0D619}" type="presParOf" srcId="{68609256-9461-4261-93EE-77156AC42E35}" destId="{60414568-E850-4528-8182-ED0153EE02E5}" srcOrd="2" destOrd="0" presId="urn:microsoft.com/office/officeart/2018/2/layout/IconVerticalSolidList"/>
    <dgm:cxn modelId="{B6255DEB-BF79-48AF-89D4-F91D2C972F86}" type="presParOf" srcId="{68609256-9461-4261-93EE-77156AC42E35}" destId="{F2698E46-2DDC-419A-87D6-4E825C0BC410}" srcOrd="3" destOrd="0" presId="urn:microsoft.com/office/officeart/2018/2/layout/IconVerticalSolidList"/>
    <dgm:cxn modelId="{6638FF1F-49B4-4943-BBC2-2F5FB641EB25}" type="presParOf" srcId="{8A57DB46-4F87-432C-927F-B4A9D9C7DFFC}" destId="{6A036E93-9D96-4781-96E3-A8F5FC91B2A7}" srcOrd="3" destOrd="0" presId="urn:microsoft.com/office/officeart/2018/2/layout/IconVerticalSolidList"/>
    <dgm:cxn modelId="{52F678F5-72DC-4D03-AB2A-94BB53DD4AF3}" type="presParOf" srcId="{8A57DB46-4F87-432C-927F-B4A9D9C7DFFC}" destId="{EB710828-7FD9-447C-A23E-A43FB3F6C026}" srcOrd="4" destOrd="0" presId="urn:microsoft.com/office/officeart/2018/2/layout/IconVerticalSolidList"/>
    <dgm:cxn modelId="{0C9D798C-D989-42A2-9B70-87EE5D67EB58}" type="presParOf" srcId="{EB710828-7FD9-447C-A23E-A43FB3F6C026}" destId="{BA2A3F65-47A9-4D27-BBB9-08295DD42E19}" srcOrd="0" destOrd="0" presId="urn:microsoft.com/office/officeart/2018/2/layout/IconVerticalSolidList"/>
    <dgm:cxn modelId="{0EBFDE9C-C9CD-401D-8F24-01B4339F7E74}" type="presParOf" srcId="{EB710828-7FD9-447C-A23E-A43FB3F6C026}" destId="{D9613679-DA5D-46DF-9A47-792AD4DB4098}" srcOrd="1" destOrd="0" presId="urn:microsoft.com/office/officeart/2018/2/layout/IconVerticalSolidList"/>
    <dgm:cxn modelId="{79D67E48-1992-4EB3-BC0E-959D18CEED14}" type="presParOf" srcId="{EB710828-7FD9-447C-A23E-A43FB3F6C026}" destId="{DA8176AD-D1D2-406B-938F-82AEE3EA5337}" srcOrd="2" destOrd="0" presId="urn:microsoft.com/office/officeart/2018/2/layout/IconVerticalSolidList"/>
    <dgm:cxn modelId="{8A36C5CD-DEBB-4A99-BD45-D35456D429F5}" type="presParOf" srcId="{EB710828-7FD9-447C-A23E-A43FB3F6C026}" destId="{7FBF82AA-648C-4594-AEC7-7594BC2B8DB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91C3A-4970-4625-9A44-97369F1534E0}">
      <dsp:nvSpPr>
        <dsp:cNvPr id="0" name=""/>
        <dsp:cNvSpPr/>
      </dsp:nvSpPr>
      <dsp:spPr>
        <a:xfrm>
          <a:off x="0" y="708948"/>
          <a:ext cx="2707138" cy="171903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5673550-DD30-4B44-9A4E-1A32C918C94C}">
      <dsp:nvSpPr>
        <dsp:cNvPr id="0" name=""/>
        <dsp:cNvSpPr/>
      </dsp:nvSpPr>
      <dsp:spPr>
        <a:xfrm>
          <a:off x="300793" y="994701"/>
          <a:ext cx="2707138" cy="17190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kern="1200" dirty="0">
              <a:latin typeface="Times New Roman" panose="02020603050405020304" pitchFamily="18" charset="0"/>
              <a:cs typeface="Times New Roman" panose="02020603050405020304" pitchFamily="18" charset="0"/>
            </a:rPr>
            <a:t>Steve Jobs</a:t>
          </a:r>
          <a:r>
            <a:rPr lang="en-IN" sz="2300" b="0" i="0" kern="1200" dirty="0">
              <a:latin typeface="Times New Roman" panose="02020603050405020304" pitchFamily="18" charset="0"/>
              <a:cs typeface="Times New Roman" panose="02020603050405020304" pitchFamily="18" charset="0"/>
            </a:rPr>
            <a:t> focused on a visionary and transformational leadership approach.</a:t>
          </a:r>
          <a:endParaRPr lang="en-US" sz="2300" kern="1200" dirty="0">
            <a:latin typeface="Times New Roman" panose="02020603050405020304" pitchFamily="18" charset="0"/>
            <a:cs typeface="Times New Roman" panose="02020603050405020304" pitchFamily="18" charset="0"/>
          </a:endParaRPr>
        </a:p>
      </dsp:txBody>
      <dsp:txXfrm>
        <a:off x="351142" y="1045050"/>
        <a:ext cx="2606440" cy="1618335"/>
      </dsp:txXfrm>
    </dsp:sp>
    <dsp:sp modelId="{0EAF3557-AF89-4E52-BE28-FC241CE20034}">
      <dsp:nvSpPr>
        <dsp:cNvPr id="0" name=""/>
        <dsp:cNvSpPr/>
      </dsp:nvSpPr>
      <dsp:spPr>
        <a:xfrm>
          <a:off x="3308725" y="708948"/>
          <a:ext cx="2707138" cy="171903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C99E468-0B45-47F6-9C0B-725B9E7208F1}">
      <dsp:nvSpPr>
        <dsp:cNvPr id="0" name=""/>
        <dsp:cNvSpPr/>
      </dsp:nvSpPr>
      <dsp:spPr>
        <a:xfrm>
          <a:off x="3609518" y="994701"/>
          <a:ext cx="2707138" cy="17190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0" i="0" kern="1200">
              <a:latin typeface="Times New Roman" panose="02020603050405020304" pitchFamily="18" charset="0"/>
              <a:cs typeface="Times New Roman" panose="02020603050405020304" pitchFamily="18" charset="0"/>
            </a:rPr>
            <a:t>The leadership behaviour was autocratic and perfectionist. </a:t>
          </a:r>
          <a:endParaRPr lang="en-US" sz="2300" kern="1200">
            <a:latin typeface="Times New Roman" panose="02020603050405020304" pitchFamily="18" charset="0"/>
            <a:cs typeface="Times New Roman" panose="02020603050405020304" pitchFamily="18" charset="0"/>
          </a:endParaRPr>
        </a:p>
      </dsp:txBody>
      <dsp:txXfrm>
        <a:off x="3659867" y="1045050"/>
        <a:ext cx="2606440" cy="1618335"/>
      </dsp:txXfrm>
    </dsp:sp>
    <dsp:sp modelId="{DBF87771-B565-4BAD-A0E4-E85C73F8E9AA}">
      <dsp:nvSpPr>
        <dsp:cNvPr id="0" name=""/>
        <dsp:cNvSpPr/>
      </dsp:nvSpPr>
      <dsp:spPr>
        <a:xfrm>
          <a:off x="6617450" y="708948"/>
          <a:ext cx="2707138" cy="1719033"/>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2DC1E2A-E368-4B92-9852-D31AFE5595A3}">
      <dsp:nvSpPr>
        <dsp:cNvPr id="0" name=""/>
        <dsp:cNvSpPr/>
      </dsp:nvSpPr>
      <dsp:spPr>
        <a:xfrm>
          <a:off x="6918244" y="994701"/>
          <a:ext cx="2707138" cy="17190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0" i="0" kern="1200">
              <a:latin typeface="Times New Roman" panose="02020603050405020304" pitchFamily="18" charset="0"/>
              <a:cs typeface="Times New Roman" panose="02020603050405020304" pitchFamily="18" charset="0"/>
            </a:rPr>
            <a:t>The charismatic presence influenced and inspired followers</a:t>
          </a:r>
          <a:endParaRPr lang="en-US" sz="2300" kern="1200">
            <a:latin typeface="Times New Roman" panose="02020603050405020304" pitchFamily="18" charset="0"/>
            <a:cs typeface="Times New Roman" panose="02020603050405020304" pitchFamily="18" charset="0"/>
          </a:endParaRPr>
        </a:p>
      </dsp:txBody>
      <dsp:txXfrm>
        <a:off x="6968593" y="1045050"/>
        <a:ext cx="2606440" cy="16183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41CBB-7187-47C1-8404-A4DA0774C0D3}">
      <dsp:nvSpPr>
        <dsp:cNvPr id="0" name=""/>
        <dsp:cNvSpPr/>
      </dsp:nvSpPr>
      <dsp:spPr>
        <a:xfrm>
          <a:off x="0" y="789040"/>
          <a:ext cx="2482216" cy="157620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2C00C-35C6-47D8-97F2-386AD991229B}">
      <dsp:nvSpPr>
        <dsp:cNvPr id="0" name=""/>
        <dsp:cNvSpPr/>
      </dsp:nvSpPr>
      <dsp:spPr>
        <a:xfrm>
          <a:off x="275801" y="1051052"/>
          <a:ext cx="2482216" cy="157620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The leadership style followed by Jack Welch was transactional and transformational. </a:t>
          </a:r>
          <a:endParaRPr lang="en-US" sz="2000" kern="1200" dirty="0">
            <a:latin typeface="Times New Roman" panose="02020603050405020304" pitchFamily="18" charset="0"/>
            <a:cs typeface="Times New Roman" panose="02020603050405020304" pitchFamily="18" charset="0"/>
          </a:endParaRPr>
        </a:p>
      </dsp:txBody>
      <dsp:txXfrm>
        <a:off x="321967" y="1097218"/>
        <a:ext cx="2389884" cy="1483875"/>
      </dsp:txXfrm>
    </dsp:sp>
    <dsp:sp modelId="{B6CE24CB-AAE3-4933-A8F2-70BB51D23592}">
      <dsp:nvSpPr>
        <dsp:cNvPr id="0" name=""/>
        <dsp:cNvSpPr/>
      </dsp:nvSpPr>
      <dsp:spPr>
        <a:xfrm>
          <a:off x="3033820" y="789040"/>
          <a:ext cx="2482216" cy="157620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8C3DB7-E0E0-4150-A04E-A9B0CB9A5D89}">
      <dsp:nvSpPr>
        <dsp:cNvPr id="0" name=""/>
        <dsp:cNvSpPr/>
      </dsp:nvSpPr>
      <dsp:spPr>
        <a:xfrm>
          <a:off x="3309622" y="1051052"/>
          <a:ext cx="2482216" cy="157620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The leadership behaviour was more decisive and performance-oriented. </a:t>
          </a:r>
          <a:endParaRPr lang="en-US" sz="2000" kern="1200">
            <a:latin typeface="Times New Roman" panose="02020603050405020304" pitchFamily="18" charset="0"/>
            <a:cs typeface="Times New Roman" panose="02020603050405020304" pitchFamily="18" charset="0"/>
          </a:endParaRPr>
        </a:p>
      </dsp:txBody>
      <dsp:txXfrm>
        <a:off x="3355788" y="1097218"/>
        <a:ext cx="2389884" cy="1483875"/>
      </dsp:txXfrm>
    </dsp:sp>
    <dsp:sp modelId="{59E96CD0-BF65-4AF2-9A97-B0AD90E99C41}">
      <dsp:nvSpPr>
        <dsp:cNvPr id="0" name=""/>
        <dsp:cNvSpPr/>
      </dsp:nvSpPr>
      <dsp:spPr>
        <a:xfrm>
          <a:off x="6067640" y="789040"/>
          <a:ext cx="2482216" cy="157620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0A15DE-C4DF-47F6-BCF4-C41ED308751C}">
      <dsp:nvSpPr>
        <dsp:cNvPr id="0" name=""/>
        <dsp:cNvSpPr/>
      </dsp:nvSpPr>
      <dsp:spPr>
        <a:xfrm>
          <a:off x="6343442" y="1051052"/>
          <a:ext cx="2482216" cy="1576207"/>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Followers respected his business acumen and preferred tough decision-making ability.</a:t>
          </a:r>
          <a:endParaRPr lang="en-US" sz="2000" kern="1200">
            <a:latin typeface="Times New Roman" panose="02020603050405020304" pitchFamily="18" charset="0"/>
            <a:cs typeface="Times New Roman" panose="02020603050405020304" pitchFamily="18" charset="0"/>
          </a:endParaRPr>
        </a:p>
      </dsp:txBody>
      <dsp:txXfrm>
        <a:off x="6389608" y="1097218"/>
        <a:ext cx="2389884" cy="14838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2D4129-AEF5-4F93-9654-85B5FD3A0146}">
      <dsp:nvSpPr>
        <dsp:cNvPr id="0" name=""/>
        <dsp:cNvSpPr/>
      </dsp:nvSpPr>
      <dsp:spPr>
        <a:xfrm>
          <a:off x="0" y="640"/>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ADD57C-289C-4C4A-A242-5B3EEC4F01B0}">
      <dsp:nvSpPr>
        <dsp:cNvPr id="0" name=""/>
        <dsp:cNvSpPr/>
      </dsp:nvSpPr>
      <dsp:spPr>
        <a:xfrm>
          <a:off x="453352" y="337845"/>
          <a:ext cx="824278" cy="8242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8B27C9-EC17-4AF7-BC69-81D352F44EB2}">
      <dsp:nvSpPr>
        <dsp:cNvPr id="0" name=""/>
        <dsp:cNvSpPr/>
      </dsp:nvSpPr>
      <dsp:spPr>
        <a:xfrm>
          <a:off x="1730984" y="640"/>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10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Other leadership attributes of all four leaders were different based on their circumstances and workplace scenarios. </a:t>
          </a:r>
          <a:endParaRPr lang="en-US" sz="2000" kern="1200" dirty="0">
            <a:latin typeface="Times New Roman" panose="02020603050405020304" pitchFamily="18" charset="0"/>
            <a:cs typeface="Times New Roman" panose="02020603050405020304" pitchFamily="18" charset="0"/>
          </a:endParaRPr>
        </a:p>
      </dsp:txBody>
      <dsp:txXfrm>
        <a:off x="1730984" y="640"/>
        <a:ext cx="4660290" cy="1498687"/>
      </dsp:txXfrm>
    </dsp:sp>
    <dsp:sp modelId="{0FB717DD-1F23-486B-982B-E18D2960CEA1}">
      <dsp:nvSpPr>
        <dsp:cNvPr id="0" name=""/>
        <dsp:cNvSpPr/>
      </dsp:nvSpPr>
      <dsp:spPr>
        <a:xfrm>
          <a:off x="0" y="187399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39EA01-17E3-461C-859E-B35CDB9C0BA1}">
      <dsp:nvSpPr>
        <dsp:cNvPr id="0" name=""/>
        <dsp:cNvSpPr/>
      </dsp:nvSpPr>
      <dsp:spPr>
        <a:xfrm>
          <a:off x="453352" y="2211204"/>
          <a:ext cx="824278" cy="8242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698E46-2DDC-419A-87D6-4E825C0BC410}">
      <dsp:nvSpPr>
        <dsp:cNvPr id="0" name=""/>
        <dsp:cNvSpPr/>
      </dsp:nvSpPr>
      <dsp:spPr>
        <a:xfrm>
          <a:off x="1730984" y="187399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100000"/>
            </a:lnSpc>
            <a:spcBef>
              <a:spcPct val="0"/>
            </a:spcBef>
            <a:spcAft>
              <a:spcPct val="35000"/>
            </a:spcAft>
            <a:buNone/>
          </a:pPr>
          <a:r>
            <a:rPr lang="en-IN" sz="2000" kern="1200">
              <a:latin typeface="Times New Roman" panose="02020603050405020304" pitchFamily="18" charset="0"/>
              <a:cs typeface="Times New Roman" panose="02020603050405020304" pitchFamily="18" charset="0"/>
            </a:rPr>
            <a:t>Leaders of the 20th century are more concerned with performance and efficiency whereas new leaders encourage Innovation and collaboration. </a:t>
          </a:r>
          <a:endParaRPr lang="en-US" sz="2000" kern="1200">
            <a:latin typeface="Times New Roman" panose="02020603050405020304" pitchFamily="18" charset="0"/>
            <a:cs typeface="Times New Roman" panose="02020603050405020304" pitchFamily="18" charset="0"/>
          </a:endParaRPr>
        </a:p>
      </dsp:txBody>
      <dsp:txXfrm>
        <a:off x="1730984" y="1873999"/>
        <a:ext cx="4660290" cy="1498687"/>
      </dsp:txXfrm>
    </dsp:sp>
    <dsp:sp modelId="{BA2A3F65-47A9-4D27-BBB9-08295DD42E19}">
      <dsp:nvSpPr>
        <dsp:cNvPr id="0" name=""/>
        <dsp:cNvSpPr/>
      </dsp:nvSpPr>
      <dsp:spPr>
        <a:xfrm>
          <a:off x="0" y="3747359"/>
          <a:ext cx="6391275" cy="14986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13679-DA5D-46DF-9A47-792AD4DB4098}">
      <dsp:nvSpPr>
        <dsp:cNvPr id="0" name=""/>
        <dsp:cNvSpPr/>
      </dsp:nvSpPr>
      <dsp:spPr>
        <a:xfrm>
          <a:off x="453352" y="4084563"/>
          <a:ext cx="824278" cy="8242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BF82AA-648C-4594-AEC7-7594BC2B8DB9}">
      <dsp:nvSpPr>
        <dsp:cNvPr id="0" name=""/>
        <dsp:cNvSpPr/>
      </dsp:nvSpPr>
      <dsp:spPr>
        <a:xfrm>
          <a:off x="1730984" y="3747359"/>
          <a:ext cx="4660290" cy="1498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611" tIns="158611" rIns="158611" bIns="158611" numCol="1" spcCol="1270" anchor="ctr" anchorCtr="0">
          <a:noAutofit/>
        </a:bodyPr>
        <a:lstStyle/>
        <a:p>
          <a:pPr marL="0" lvl="0" indent="0" algn="l" defTabSz="889000">
            <a:lnSpc>
              <a:spcPct val="100000"/>
            </a:lnSpc>
            <a:spcBef>
              <a:spcPct val="0"/>
            </a:spcBef>
            <a:spcAft>
              <a:spcPct val="35000"/>
            </a:spcAft>
            <a:buNone/>
          </a:pPr>
          <a:r>
            <a:rPr lang="en-IN" sz="2000" kern="1200" dirty="0">
              <a:latin typeface="Times New Roman" panose="02020603050405020304" pitchFamily="18" charset="0"/>
              <a:cs typeface="Times New Roman" panose="02020603050405020304" pitchFamily="18" charset="0"/>
            </a:rPr>
            <a:t>Followers' appeal to Steve Jobs and Jeff Bezos is inspirational and driving loyalty, encase of Nadella and Welch Empathetic and pragmatic.</a:t>
          </a:r>
          <a:endParaRPr lang="en-US" sz="2000" kern="1200" dirty="0">
            <a:latin typeface="Times New Roman" panose="02020603050405020304" pitchFamily="18" charset="0"/>
            <a:cs typeface="Times New Roman" panose="02020603050405020304" pitchFamily="18" charset="0"/>
          </a:endParaRPr>
        </a:p>
      </dsp:txBody>
      <dsp:txXfrm>
        <a:off x="1730984" y="3747359"/>
        <a:ext cx="4660290" cy="149868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5907E7-5DE6-584D-8091-EC9D2BC30B59}" type="datetimeFigureOut">
              <a:rPr lang="en-GB" smtClean="0"/>
              <a:t>26/07/2024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692A8-1EAC-3C42-B379-8888C519F5AA}" type="slidenum">
              <a:rPr lang="en-GB" smtClean="0"/>
              <a:t>‹#›</a:t>
            </a:fld>
            <a:endParaRPr lang="en-GB"/>
          </a:p>
        </p:txBody>
      </p:sp>
    </p:spTree>
    <p:extLst>
      <p:ext uri="{BB962C8B-B14F-4D97-AF65-F5344CB8AC3E}">
        <p14:creationId xmlns:p14="http://schemas.microsoft.com/office/powerpoint/2010/main" val="229817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US" dirty="0">
                <a:latin typeface="Times New Roman" panose="02020603050405020304" pitchFamily="18" charset="0"/>
                <a:cs typeface="Times New Roman" panose="02020603050405020304" pitchFamily="18" charset="0"/>
              </a:rPr>
              <a:t>Bill Gates (21st Century)</a:t>
            </a:r>
          </a:p>
          <a:p>
            <a:pPr algn="just"/>
            <a:r>
              <a:rPr lang="en-US" dirty="0">
                <a:latin typeface="Times New Roman" panose="02020603050405020304" pitchFamily="18" charset="0"/>
                <a:cs typeface="Times New Roman" panose="02020603050405020304" pitchFamily="18" charset="0"/>
              </a:rPr>
              <a:t>Leadership Style: Transformational</a:t>
            </a:r>
          </a:p>
          <a:p>
            <a:pPr algn="just"/>
            <a:r>
              <a:rPr lang="en-US" dirty="0">
                <a:latin typeface="Times New Roman" panose="02020603050405020304" pitchFamily="18" charset="0"/>
                <a:cs typeface="Times New Roman" panose="02020603050405020304" pitchFamily="18" charset="0"/>
              </a:rPr>
              <a:t>Behavior: Visionary, philanthropic, focused on innovation.</a:t>
            </a:r>
          </a:p>
          <a:p>
            <a:pPr algn="just"/>
            <a:r>
              <a:rPr lang="en-US" dirty="0">
                <a:latin typeface="Times New Roman" panose="02020603050405020304" pitchFamily="18" charset="0"/>
                <a:cs typeface="Times New Roman" panose="02020603050405020304" pitchFamily="18" charset="0"/>
              </a:rPr>
              <a:t>Followers' Appeal: Admired for his intellect and contributions to technology and global health (</a:t>
            </a:r>
            <a:r>
              <a:rPr lang="en-US" dirty="0" err="1">
                <a:latin typeface="Times New Roman" panose="02020603050405020304" pitchFamily="18" charset="0"/>
                <a:cs typeface="Times New Roman" panose="02020603050405020304" pitchFamily="18" charset="0"/>
              </a:rPr>
              <a:t>Rogak</a:t>
            </a:r>
            <a:r>
              <a:rPr lang="en-US" dirty="0">
                <a:latin typeface="Times New Roman" panose="02020603050405020304" pitchFamily="18" charset="0"/>
                <a:cs typeface="Times New Roman" panose="02020603050405020304" pitchFamily="18" charset="0"/>
              </a:rPr>
              <a:t>, 2021).</a:t>
            </a:r>
          </a:p>
          <a:p>
            <a:pPr marL="0" indent="0" algn="just">
              <a:buNone/>
            </a:pPr>
            <a:r>
              <a:rPr lang="en-US" dirty="0">
                <a:latin typeface="Times New Roman" panose="02020603050405020304" pitchFamily="18" charset="0"/>
                <a:cs typeface="Times New Roman" panose="02020603050405020304" pitchFamily="18" charset="0"/>
              </a:rPr>
              <a:t>Harrison Ford (20th Century)</a:t>
            </a:r>
          </a:p>
          <a:p>
            <a:pPr algn="just"/>
            <a:r>
              <a:rPr lang="en-US" dirty="0">
                <a:latin typeface="Times New Roman" panose="02020603050405020304" pitchFamily="18" charset="0"/>
                <a:cs typeface="Times New Roman" panose="02020603050405020304" pitchFamily="18" charset="0"/>
              </a:rPr>
              <a:t>Leadership Style: Situational</a:t>
            </a:r>
          </a:p>
          <a:p>
            <a:pPr algn="just"/>
            <a:r>
              <a:rPr lang="en-US" dirty="0">
                <a:latin typeface="Times New Roman" panose="02020603050405020304" pitchFamily="18" charset="0"/>
                <a:cs typeface="Times New Roman" panose="02020603050405020304" pitchFamily="18" charset="0"/>
              </a:rPr>
              <a:t>Behavior: Adaptable, resilient, pragmatic.</a:t>
            </a:r>
          </a:p>
          <a:p>
            <a:pPr algn="just"/>
            <a:r>
              <a:rPr lang="en-US" dirty="0">
                <a:latin typeface="Times New Roman" panose="02020603050405020304" pitchFamily="18" charset="0"/>
                <a:cs typeface="Times New Roman" panose="02020603050405020304" pitchFamily="18" charset="0"/>
              </a:rPr>
              <a:t>Followers' Appeal: Respected for his versatility and ability to inspire through diverse roles.</a:t>
            </a:r>
          </a:p>
          <a:p>
            <a:pPr marL="0" indent="0" algn="just">
              <a:buNone/>
            </a:pPr>
            <a:r>
              <a:rPr lang="en-US" dirty="0">
                <a:latin typeface="Times New Roman" panose="02020603050405020304" pitchFamily="18" charset="0"/>
                <a:cs typeface="Times New Roman" panose="02020603050405020304" pitchFamily="18" charset="0"/>
              </a:rPr>
              <a:t>Steve Jobs (21st Century)</a:t>
            </a:r>
          </a:p>
          <a:p>
            <a:pPr algn="just"/>
            <a:r>
              <a:rPr lang="en-US" dirty="0">
                <a:latin typeface="Times New Roman" panose="02020603050405020304" pitchFamily="18" charset="0"/>
                <a:cs typeface="Times New Roman" panose="02020603050405020304" pitchFamily="18" charset="0"/>
              </a:rPr>
              <a:t>Leadership Style: Charismatic</a:t>
            </a:r>
          </a:p>
          <a:p>
            <a:pPr algn="just"/>
            <a:r>
              <a:rPr lang="en-US" dirty="0">
                <a:latin typeface="Times New Roman" panose="02020603050405020304" pitchFamily="18" charset="0"/>
                <a:cs typeface="Times New Roman" panose="02020603050405020304" pitchFamily="18" charset="0"/>
              </a:rPr>
              <a:t>Behavior: Intense, perfectionist, innovative.</a:t>
            </a:r>
          </a:p>
          <a:p>
            <a:pPr algn="just"/>
            <a:r>
              <a:rPr lang="en-US" dirty="0">
                <a:latin typeface="Times New Roman" panose="02020603050405020304" pitchFamily="18" charset="0"/>
                <a:cs typeface="Times New Roman" panose="02020603050405020304" pitchFamily="18" charset="0"/>
              </a:rPr>
              <a:t>Followers' Appeal: Idolized for his groundbreaking products and visionary thinking.</a:t>
            </a:r>
          </a:p>
          <a:p>
            <a:endParaRPr lang="en-US" dirty="0"/>
          </a:p>
        </p:txBody>
      </p:sp>
      <p:sp>
        <p:nvSpPr>
          <p:cNvPr id="4" name="Slide Number Placeholder 3"/>
          <p:cNvSpPr>
            <a:spLocks noGrp="1"/>
          </p:cNvSpPr>
          <p:nvPr>
            <p:ph type="sldNum" sz="quarter" idx="10"/>
          </p:nvPr>
        </p:nvSpPr>
        <p:spPr/>
        <p:txBody>
          <a:bodyPr/>
          <a:lstStyle/>
          <a:p>
            <a:fld id="{092AEC48-4747-44E9-88B8-1CD65C193F9B}" type="slidenum">
              <a:rPr lang="en-US" smtClean="0"/>
              <a:t>7</a:t>
            </a:fld>
            <a:endParaRPr lang="en-US"/>
          </a:p>
        </p:txBody>
      </p:sp>
    </p:spTree>
    <p:extLst>
      <p:ext uri="{BB962C8B-B14F-4D97-AF65-F5344CB8AC3E}">
        <p14:creationId xmlns:p14="http://schemas.microsoft.com/office/powerpoint/2010/main" val="2169891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Steve Jobs encouraged comprehensive leadership styles which promoted transformational leadership style and a visionary approach in Apple to inspire the team. The leadership behaviour of Steve Jobs was more autocratic which included an abrasive management style. As an individual, I focused on excellence and perfection along with achieving the best possible results. Despite a tough leadership approach, team members and followers inspired loyalty and comprehensive dedication to the working principles and values of their leader. Liability to articulate Steve </a:t>
            </a:r>
            <a:r>
              <a:rPr lang="en-IN" sz="1800" dirty="0" err="1">
                <a:effectLst/>
                <a:latin typeface="Times New Roman" panose="02020603050405020304" pitchFamily="18" charset="0"/>
                <a:ea typeface="Times New Roman" panose="02020603050405020304" pitchFamily="18" charset="0"/>
              </a:rPr>
              <a:t>Jobs's</a:t>
            </a:r>
            <a:r>
              <a:rPr lang="en-IN" sz="1800" dirty="0">
                <a:effectLst/>
                <a:latin typeface="Times New Roman" panose="02020603050405020304" pitchFamily="18" charset="0"/>
                <a:ea typeface="Times New Roman" panose="02020603050405020304" pitchFamily="18" charset="0"/>
              </a:rPr>
              <a:t> vision in team performance also played a significant role in motivation and engaging the team (</a:t>
            </a:r>
            <a:r>
              <a:rPr lang="en-IN" sz="1800" dirty="0" err="1">
                <a:effectLst/>
                <a:latin typeface="Times New Roman" panose="02020603050405020304" pitchFamily="18" charset="0"/>
                <a:ea typeface="Times New Roman" panose="02020603050405020304" pitchFamily="18" charset="0"/>
              </a:rPr>
              <a:t>Adigwe</a:t>
            </a:r>
            <a:r>
              <a:rPr lang="en-IN" sz="1800" dirty="0">
                <a:effectLst/>
                <a:latin typeface="Times New Roman" panose="02020603050405020304" pitchFamily="18" charset="0"/>
                <a:ea typeface="Times New Roman" panose="02020603050405020304" pitchFamily="18" charset="0"/>
              </a:rPr>
              <a:t>, 2024).</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9</a:t>
            </a:fld>
            <a:endParaRPr lang="en-IN"/>
          </a:p>
        </p:txBody>
      </p:sp>
    </p:spTree>
    <p:extLst>
      <p:ext uri="{BB962C8B-B14F-4D97-AF65-F5344CB8AC3E}">
        <p14:creationId xmlns:p14="http://schemas.microsoft.com/office/powerpoint/2010/main" val="427993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Jack Welch focused on transactional and transformational leadership styles in general electronics for implementing strict management processes along with promoting efficiency and cultural innovation. Considering the leadership behaviour, Jack Welch was more concerned with performance and promoted high high-performing working culture which fosters a competitive working environment (Rice et al., 2023). Followers respected the leadership practices of Jack Welch due to extensive efficiency in profitability and growth results. Unbiased, clear and efficient decision-making practices are also promoted by the followers.</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10</a:t>
            </a:fld>
            <a:endParaRPr lang="en-IN"/>
          </a:p>
        </p:txBody>
      </p:sp>
    </p:spTree>
    <p:extLst>
      <p:ext uri="{BB962C8B-B14F-4D97-AF65-F5344CB8AC3E}">
        <p14:creationId xmlns:p14="http://schemas.microsoft.com/office/powerpoint/2010/main" val="4247335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Jeff Bezos followed a data-driven leadership practice which maintains the infrastructure of a transformational leadership style. He promoted relentless and experimental leadership practices to encourage a culture of experimentation at Amazon. Followers also preferred and identified the innovative and customer-centric approach of Jeff Bezos. Jeff Bezos also used comprehensive accommodation of customer-centric changes which evolved the circumstances of employees' experience and skill requirements (Choi and Phan, 2021). Providing a diversified working environment and accommodating experimentation at Amazon significantly helped the leader to establish a new range of organisational effectiveness.</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11</a:t>
            </a:fld>
            <a:endParaRPr lang="en-IN"/>
          </a:p>
        </p:txBody>
      </p:sp>
    </p:spTree>
    <p:extLst>
      <p:ext uri="{BB962C8B-B14F-4D97-AF65-F5344CB8AC3E}">
        <p14:creationId xmlns:p14="http://schemas.microsoft.com/office/powerpoint/2010/main" val="38802534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empathetic and transformational leadership style of Satya Nadella in Microsoft promoted a growth mindset and collaborative working culture. Nadella also promoted inclusive working culture and effective communication to establish collaboration within the working environment. Followers preferred the leadership practices of Nadella due to his trusted and respectful decisions focused on empowering and continuous development of the employees (Dewar et al., 2022). The leadership practices in the 21st century are more concerned with developing employees' efficiency with different tools and devices. The establishment of collaboration and building relationships with employees promoted more of a democratic approach in the working environment.</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12</a:t>
            </a:fld>
            <a:endParaRPr lang="en-IN"/>
          </a:p>
        </p:txBody>
      </p:sp>
    </p:spTree>
    <p:extLst>
      <p:ext uri="{BB962C8B-B14F-4D97-AF65-F5344CB8AC3E}">
        <p14:creationId xmlns:p14="http://schemas.microsoft.com/office/powerpoint/2010/main" val="558193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The similarities of all four leaders include a clear and specific approach to the development of their company. All the leaders encouraged effective communication and inspiration in the working environment which significantly enhanced engagement and efficiency of the employees. Comprehensive uses of the transformational leadership style by each leader also develop significant changes in the organisation regarding innovation and change management (Martínez-Martínez et al., 2021). Moreover, the accommodation of high standard and performance development practices employed by individual leaders in their respective areas also helps companies to encourage high productivity and individual performance. The establishment and effective accommodation of appropriate leadership approaches with understanding the circumstances are also similar in the case of every individual leader.</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13</a:t>
            </a:fld>
            <a:endParaRPr lang="en-IN"/>
          </a:p>
        </p:txBody>
      </p:sp>
    </p:spTree>
    <p:extLst>
      <p:ext uri="{BB962C8B-B14F-4D97-AF65-F5344CB8AC3E}">
        <p14:creationId xmlns:p14="http://schemas.microsoft.com/office/powerpoint/2010/main" val="1077241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Apart from all the similarities, all four leaders have their specific values and practices concerned with their working circumstances. Steve Jobs was autocratic and demanding which introduced a strong and rough leadership practice whereas Jack Welch focused on performance-specific changes and strict policies to gain better outcomes. The leadership behaviour of Jeff Bezos combined data-driven decision-making practices with innovative experimentation where Satya Nadella is extensively known for inclusivity and fostering a collaborative culture. The differences are also visible in the approach of leaders between the 20th century and the 21st century (</a:t>
            </a:r>
            <a:r>
              <a:rPr lang="en-IN" sz="1800" dirty="0" err="1">
                <a:effectLst/>
                <a:latin typeface="Times New Roman" panose="02020603050405020304" pitchFamily="18" charset="0"/>
                <a:ea typeface="Times New Roman" panose="02020603050405020304" pitchFamily="18" charset="0"/>
              </a:rPr>
              <a:t>Kadiyono</a:t>
            </a:r>
            <a:r>
              <a:rPr lang="en-IN" sz="1800" dirty="0">
                <a:effectLst/>
                <a:latin typeface="Times New Roman" panose="02020603050405020304" pitchFamily="18" charset="0"/>
                <a:ea typeface="Times New Roman" panose="02020603050405020304" pitchFamily="18" charset="0"/>
              </a:rPr>
              <a:t> et al., 2020). Followers are concerned with Steve Jobs and Jeff Bezos as their missionary and inspirational leader whereas Jack Welch and Satya Nadella were more inclined toward issues and improvement of employees concerned as well as their working circumstances.</a:t>
            </a:r>
            <a:endParaRPr lang="en-IN" sz="18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617012-06DC-49DD-8B4D-1B0A72CEB302}" type="slidenum">
              <a:rPr lang="en-IN" smtClean="0"/>
              <a:t>14</a:t>
            </a:fld>
            <a:endParaRPr lang="en-IN"/>
          </a:p>
        </p:txBody>
      </p:sp>
    </p:spTree>
    <p:extLst>
      <p:ext uri="{BB962C8B-B14F-4D97-AF65-F5344CB8AC3E}">
        <p14:creationId xmlns:p14="http://schemas.microsoft.com/office/powerpoint/2010/main" val="133307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Steve Jobs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Many former workers have talked about what it was like to work for him, and it was not easy (</a:t>
            </a:r>
            <a:r>
              <a:rPr lang="en-US" sz="1200" kern="1200" dirty="0">
                <a:solidFill>
                  <a:schemeClr val="tx1"/>
                </a:solidFill>
                <a:effectLst/>
                <a:latin typeface="+mn-lt"/>
                <a:ea typeface="+mn-ea"/>
                <a:cs typeface="+mn-cs"/>
              </a:rPr>
              <a:t>Dent, 2020</a:t>
            </a:r>
            <a:r>
              <a:rPr lang="en-GB" sz="1200" kern="1200" dirty="0">
                <a:solidFill>
                  <a:schemeClr val="tx1"/>
                </a:solidFill>
                <a:effectLst/>
                <a:latin typeface="+mn-lt"/>
                <a:ea typeface="+mn-ea"/>
                <a:cs typeface="+mn-cs"/>
              </a:rPr>
              <a:t>). He was known for having high demands, being impatient, and loving his company very much all the time. "In the Macintosh Division, you had to prove yourself every day, or Jobs fired you," Guy Kawasaki, who used to work for Apple and is now the chief advocate of </a:t>
            </a:r>
            <a:r>
              <a:rPr lang="en-GB" sz="1200" kern="1200" dirty="0" err="1">
                <a:solidFill>
                  <a:schemeClr val="tx1"/>
                </a:solidFill>
                <a:effectLst/>
                <a:latin typeface="+mn-lt"/>
                <a:ea typeface="+mn-ea"/>
                <a:cs typeface="+mn-cs"/>
              </a:rPr>
              <a:t>Canva</a:t>
            </a:r>
            <a:r>
              <a:rPr lang="en-GB" sz="1200" kern="1200" dirty="0">
                <a:solidFill>
                  <a:schemeClr val="tx1"/>
                </a:solidFill>
                <a:effectLst/>
                <a:latin typeface="+mn-lt"/>
                <a:ea typeface="+mn-ea"/>
                <a:cs typeface="+mn-cs"/>
              </a:rPr>
              <a:t>, wrote in a piece for CNBC (</a:t>
            </a:r>
            <a:r>
              <a:rPr lang="en-US" sz="1200" kern="1200" dirty="0">
                <a:solidFill>
                  <a:schemeClr val="tx1"/>
                </a:solidFill>
                <a:effectLst/>
                <a:latin typeface="+mn-lt"/>
                <a:ea typeface="+mn-ea"/>
                <a:cs typeface="+mn-cs"/>
              </a:rPr>
              <a:t>Dent, 2020</a:t>
            </a:r>
            <a:r>
              <a:rPr lang="en-GB" sz="1200" kern="1200" dirty="0">
                <a:solidFill>
                  <a:schemeClr val="tx1"/>
                </a:solidFill>
                <a:effectLst/>
                <a:latin typeface="+mn-lt"/>
                <a:ea typeface="+mn-ea"/>
                <a:cs typeface="+mn-cs"/>
              </a:rPr>
              <a:t>). "He expected the best from you and kept you at the top of your game." Many of us did the best work in our lives because we had to work for him, which was not easy. It was sometimes bad and always scary. Even though he has a character for being tough and determined, there is one thing that can not be denied: Apple founder Steve Jobs was a good boss.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6FF9B83-25EE-4800-91D0-2028DEBA3AD9}" type="slidenum">
              <a:rPr lang="en-GB" smtClean="0"/>
              <a:t>16</a:t>
            </a:fld>
            <a:endParaRPr lang="en-GB"/>
          </a:p>
        </p:txBody>
      </p:sp>
    </p:spTree>
    <p:extLst>
      <p:ext uri="{BB962C8B-B14F-4D97-AF65-F5344CB8AC3E}">
        <p14:creationId xmlns:p14="http://schemas.microsoft.com/office/powerpoint/2010/main" val="35961276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people who worked for Steve Jobs had to do a lot. And it was clear that if they wanted to keep their jobs, they had to meet the high standard he set. He made his workers put in long hours, give up their personal lives to help the business reach its goals, and take harsh feedback (</a:t>
            </a:r>
            <a:r>
              <a:rPr lang="en-US" sz="1200" kern="1200" dirty="0">
                <a:solidFill>
                  <a:schemeClr val="tx1"/>
                </a:solidFill>
                <a:effectLst/>
                <a:latin typeface="+mn-lt"/>
                <a:ea typeface="+mn-ea"/>
                <a:cs typeface="+mn-cs"/>
              </a:rPr>
              <a:t>Elliot,  2012</a:t>
            </a:r>
            <a:r>
              <a:rPr lang="en-GB" sz="1200" kern="1200" dirty="0">
                <a:solidFill>
                  <a:schemeClr val="tx1"/>
                </a:solidFill>
                <a:effectLst/>
                <a:latin typeface="+mn-lt"/>
                <a:ea typeface="+mn-ea"/>
                <a:cs typeface="+mn-cs"/>
              </a:rPr>
              <a:t>). People always picture Steve Jobs when they think of leaders who come up with new ideas. When it comes to being creative and thinking outside the box, Jobs is hard to beat. No one else could understand his ideas, and he was not afraid to share them or work toward achieving them. Not only was Steve Jobs creative, but he was also very passionate. He loved what he did for a living and making things from nothing. Jobs also had faith in his vision and his power to make things happen. Because he was so passionate about what he did, he was not easily stopped, even when the company was sued and had big financial problems. </a:t>
            </a:r>
          </a:p>
          <a:p>
            <a:endParaRPr lang="en-GB" dirty="0"/>
          </a:p>
        </p:txBody>
      </p:sp>
      <p:sp>
        <p:nvSpPr>
          <p:cNvPr id="4" name="Slide Number Placeholder 3"/>
          <p:cNvSpPr>
            <a:spLocks noGrp="1"/>
          </p:cNvSpPr>
          <p:nvPr>
            <p:ph type="sldNum" sz="quarter" idx="10"/>
          </p:nvPr>
        </p:nvSpPr>
        <p:spPr/>
        <p:txBody>
          <a:bodyPr/>
          <a:lstStyle/>
          <a:p>
            <a:fld id="{96FF9B83-25EE-4800-91D0-2028DEBA3AD9}" type="slidenum">
              <a:rPr lang="en-GB" smtClean="0"/>
              <a:t>17</a:t>
            </a:fld>
            <a:endParaRPr lang="en-GB"/>
          </a:p>
        </p:txBody>
      </p:sp>
    </p:spTree>
    <p:extLst>
      <p:ext uri="{BB962C8B-B14F-4D97-AF65-F5344CB8AC3E}">
        <p14:creationId xmlns:p14="http://schemas.microsoft.com/office/powerpoint/2010/main" val="2106385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A82C0-F71C-49AB-C63D-93DE9D93E3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03EEA7C-DE56-A9A0-3010-118A5EF4EC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E185B4B-2AB8-5861-153E-9BA87DB33439}"/>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A3E96FD5-9291-307B-78C9-4AD7B9C33B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C8425F-BB44-FF5D-F44F-BAB419D577E7}"/>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3254705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9B2E3-9735-6465-550D-1836C2E32DD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501FBD-D8CE-1D78-1F67-4FB9E1C1802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B5840D-E673-1BEE-6030-E65B8A8B4656}"/>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9B308297-3156-2574-E27E-6275806A8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5C494D-98CD-8EBD-4092-03BE7DF0E613}"/>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35461936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7948B-0C57-5F98-DF08-DFF5BE5BA7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0FE7F55-F62F-0D8D-A1CA-B5100BF0F41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8F083F9-B4F0-8097-B323-270EE8EE9FEE}"/>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9C00C418-DCEB-B56F-08E0-2E6BB857F3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E1A34-0516-B504-9F27-DFF1A49978F1}"/>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3709008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F6CB-C4D2-5899-7B4F-C894AFF0B6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038EE8A-AFD9-539D-2195-39747C9E107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D595411-24EC-F536-1CE6-1DD6F909AF8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74537A4-4A5B-30D5-9BF9-B83A6212503D}"/>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6" name="Footer Placeholder 5">
            <a:extLst>
              <a:ext uri="{FF2B5EF4-FFF2-40B4-BE49-F238E27FC236}">
                <a16:creationId xmlns:a16="http://schemas.microsoft.com/office/drawing/2014/main" id="{94899443-36EB-C681-299E-9DAF645F4F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18939C-915C-CB88-F4D4-F593E1E7E587}"/>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984325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7C20A-8E02-1CA0-79B9-3ACA99AEFEC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B20E0B3-C313-FD1A-07F3-E76ECA2B924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34031A-1604-40E4-361E-829923214BD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D4ADBE-48D3-2732-D908-9A156C3570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C8C4C12-2A82-6082-8D19-54826BF9448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B6B89C40-A139-F698-1097-D7EAB25E0806}"/>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8" name="Footer Placeholder 7">
            <a:extLst>
              <a:ext uri="{FF2B5EF4-FFF2-40B4-BE49-F238E27FC236}">
                <a16:creationId xmlns:a16="http://schemas.microsoft.com/office/drawing/2014/main" id="{E44D9D32-F375-D95A-04BF-706D20B19CB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DC5171-0BB0-BB09-98C1-93359D1619EB}"/>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20175231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98C38-F555-8973-33D5-65C195A4ADB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80DEC85-C9F0-830C-1BCB-DD1640116327}"/>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4" name="Footer Placeholder 3">
            <a:extLst>
              <a:ext uri="{FF2B5EF4-FFF2-40B4-BE49-F238E27FC236}">
                <a16:creationId xmlns:a16="http://schemas.microsoft.com/office/drawing/2014/main" id="{22F12167-DD16-D17F-28BB-D77CF907366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AD9A21-994B-3EED-A1C0-8F6AABADFB59}"/>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80822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F08E5-EE36-B309-6E45-A218FA2C0462}"/>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3" name="Footer Placeholder 2">
            <a:extLst>
              <a:ext uri="{FF2B5EF4-FFF2-40B4-BE49-F238E27FC236}">
                <a16:creationId xmlns:a16="http://schemas.microsoft.com/office/drawing/2014/main" id="{DB152F7A-79F8-879D-DEB0-97D08863D8D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F84AF8-BC73-BD97-9E08-261613631E9E}"/>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17169815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2180C-3771-E136-7B4D-5108DE1886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EF05EA-85AF-978A-1C49-BA522DC671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C7D61ED-B044-C021-CBC8-68FA4AFCD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678BDD5-4B70-2334-83F8-0E239F8906E6}"/>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6" name="Footer Placeholder 5">
            <a:extLst>
              <a:ext uri="{FF2B5EF4-FFF2-40B4-BE49-F238E27FC236}">
                <a16:creationId xmlns:a16="http://schemas.microsoft.com/office/drawing/2014/main" id="{82DF7F45-C73E-46E9-DA22-5D3EF308BA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7AC1ED-C874-4F47-51F5-23E2B623380D}"/>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140012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3525E-AD14-B598-B760-02B9C4C7F7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F48199F-3908-4A95-3E70-AA8CFC677B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FD00E9-6467-360F-DCE3-0EFC2FF334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C82E2B-C459-93EA-9D0F-2C4B348E5B41}"/>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6" name="Footer Placeholder 5">
            <a:extLst>
              <a:ext uri="{FF2B5EF4-FFF2-40B4-BE49-F238E27FC236}">
                <a16:creationId xmlns:a16="http://schemas.microsoft.com/office/drawing/2014/main" id="{2B29E124-B1A8-93C6-AC7A-FEFEED6597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BE74A8-28F4-D059-8941-3BD4CF295050}"/>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3753894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6B660-F5FD-FCEB-7F8E-9A765B64F5C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0680347-568E-9122-A161-FDE8F69942A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8179735-EF31-74E5-DE4D-30B6E4C022C9}"/>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E95AD372-989F-24D3-04A6-C46F0230AA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AA33E3-7536-78B8-DCCC-DA81591A0DA3}"/>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1927428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C722B5-5BFC-BFF6-6A7D-BB798CD33BE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5615A69-46A9-0A12-6794-7C46D48779D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6F29C7-E290-078A-0C84-C3609D9EAAA8}"/>
              </a:ext>
            </a:extLst>
          </p:cNvPr>
          <p:cNvSpPr>
            <a:spLocks noGrp="1"/>
          </p:cNvSpPr>
          <p:nvPr>
            <p:ph type="dt" sz="half" idx="10"/>
          </p:nvPr>
        </p:nvSpPr>
        <p:spPr/>
        <p:txBody>
          <a:body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67117E9A-2B7B-C7F1-A48F-5E38D229BE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95942F-D755-C12D-3811-83FBC8248834}"/>
              </a:ext>
            </a:extLst>
          </p:cNvPr>
          <p:cNvSpPr>
            <a:spLocks noGrp="1"/>
          </p:cNvSpPr>
          <p:nvPr>
            <p:ph type="sldNum" sz="quarter" idx="12"/>
          </p:nvPr>
        </p:nvSpPr>
        <p:spPr/>
        <p:txBody>
          <a:bodyPr/>
          <a:lstStyle/>
          <a:p>
            <a:fld id="{072ABA0B-0DA5-2545-A218-185BAE6700C2}" type="slidenum">
              <a:rPr lang="en-GB" smtClean="0"/>
              <a:t>‹#›</a:t>
            </a:fld>
            <a:endParaRPr lang="en-GB"/>
          </a:p>
        </p:txBody>
      </p:sp>
    </p:spTree>
    <p:extLst>
      <p:ext uri="{BB962C8B-B14F-4D97-AF65-F5344CB8AC3E}">
        <p14:creationId xmlns:p14="http://schemas.microsoft.com/office/powerpoint/2010/main" val="3809325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8_Contents slide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011155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Contents slide layout">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23DE32A5-6181-4C51-AD5C-3F1A448478A1}"/>
              </a:ext>
            </a:extLst>
          </p:cNvPr>
          <p:cNvSpPr>
            <a:spLocks noGrp="1"/>
          </p:cNvSpPr>
          <p:nvPr>
            <p:ph type="body" sz="quarter" idx="10" hasCustomPrompt="1"/>
          </p:nvPr>
        </p:nvSpPr>
        <p:spPr>
          <a:xfrm>
            <a:off x="323529" y="339509"/>
            <a:ext cx="11573197" cy="724247"/>
          </a:xfrm>
          <a:prstGeom prst="rect">
            <a:avLst/>
          </a:prstGeom>
        </p:spPr>
        <p:txBody>
          <a:bodyPr anchor="ctr"/>
          <a:lstStyle>
            <a:lvl1pPr marL="0" indent="0" algn="ctr">
              <a:buNone/>
              <a:defRPr sz="5400" b="0" baseline="0">
                <a:solidFill>
                  <a:schemeClr val="accent1"/>
                </a:solidFill>
                <a:latin typeface="+mj-lt"/>
                <a:cs typeface="Arial" pitchFamily="34" charset="0"/>
              </a:defRPr>
            </a:lvl1pPr>
          </a:lstStyle>
          <a:p>
            <a:pPr lvl="0"/>
            <a:r>
              <a:rPr lang="en-US" altLang="ko-KR" dirty="0"/>
              <a:t>BASIC LAYOUT</a:t>
            </a:r>
          </a:p>
        </p:txBody>
      </p:sp>
    </p:spTree>
    <p:extLst>
      <p:ext uri="{BB962C8B-B14F-4D97-AF65-F5344CB8AC3E}">
        <p14:creationId xmlns:p14="http://schemas.microsoft.com/office/powerpoint/2010/main" val="1098610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0F50DB8-E092-85D5-1A1C-62C720A4E1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4C7E372-7440-454B-CFAC-E69CFE0F27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1C1A30-9CA0-3150-68F0-18D14768BD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58B037-EE2E-DC4F-8933-AA5CA22070DA}" type="datetimeFigureOut">
              <a:rPr lang="en-GB" smtClean="0"/>
              <a:t>26/07/2024</a:t>
            </a:fld>
            <a:endParaRPr lang="en-GB"/>
          </a:p>
        </p:txBody>
      </p:sp>
      <p:sp>
        <p:nvSpPr>
          <p:cNvPr id="5" name="Footer Placeholder 4">
            <a:extLst>
              <a:ext uri="{FF2B5EF4-FFF2-40B4-BE49-F238E27FC236}">
                <a16:creationId xmlns:a16="http://schemas.microsoft.com/office/drawing/2014/main" id="{4404C1A6-95DF-8BBD-CC9B-34F353D1912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699495F-D2B8-7CC3-F657-851BC6B5FA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72ABA0B-0DA5-2545-A218-185BAE6700C2}" type="slidenum">
              <a:rPr lang="en-GB" smtClean="0"/>
              <a:t>‹#›</a:t>
            </a:fld>
            <a:endParaRPr lang="en-GB"/>
          </a:p>
        </p:txBody>
      </p:sp>
    </p:spTree>
    <p:extLst>
      <p:ext uri="{BB962C8B-B14F-4D97-AF65-F5344CB8AC3E}">
        <p14:creationId xmlns:p14="http://schemas.microsoft.com/office/powerpoint/2010/main" val="26753822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chart" Target="../charts/chart1.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hyperlink" Target="https://hidayatrizvi.com/20th-century-leadership-vs-21st-century-leadership/#:~:text=Leadership%20in%20the%2020th%20century,collaborative%2C%20open%2C%20and%20transparent." TargetMode="External"/><Relationship Id="rId2" Type="http://schemas.openxmlformats.org/officeDocument/2006/relationships/hyperlink" Target="https://en.wikipedia.org/wiki/Henry_Ford." TargetMode="External"/><Relationship Id="rId1" Type="http://schemas.openxmlformats.org/officeDocument/2006/relationships/slideLayout" Target="../slideLayouts/slideLayout13.xml"/><Relationship Id="rId4" Type="http://schemas.openxmlformats.org/officeDocument/2006/relationships/hyperlink" Target="https://www.britannica.com/money/Ford-Motor-Company."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1A33A-BA48-85A1-658C-822EC3A1AFF3}"/>
              </a:ext>
            </a:extLst>
          </p:cNvPr>
          <p:cNvSpPr>
            <a:spLocks noGrp="1"/>
          </p:cNvSpPr>
          <p:nvPr>
            <p:ph type="ctrTitle"/>
          </p:nvPr>
        </p:nvSpPr>
        <p:spPr/>
        <p:txBody>
          <a:bodyPr>
            <a:normAutofit/>
          </a:bodyPr>
          <a:lstStyle/>
          <a:p>
            <a:r>
              <a:rPr lang="en-GB" dirty="0"/>
              <a:t>Leadership and Management Group Presentation </a:t>
            </a:r>
          </a:p>
        </p:txBody>
      </p:sp>
      <p:sp>
        <p:nvSpPr>
          <p:cNvPr id="3" name="Subtitle 2">
            <a:extLst>
              <a:ext uri="{FF2B5EF4-FFF2-40B4-BE49-F238E27FC236}">
                <a16:creationId xmlns:a16="http://schemas.microsoft.com/office/drawing/2014/main" id="{1D4C394F-1E48-DB95-F08C-788BE32EA754}"/>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5488219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B2D6B-BBA9-B4F5-D748-E859555832A8}"/>
              </a:ext>
            </a:extLst>
          </p:cNvPr>
          <p:cNvSpPr>
            <a:spLocks noGrp="1"/>
          </p:cNvSpPr>
          <p:nvPr>
            <p:ph type="title"/>
          </p:nvPr>
        </p:nvSpPr>
        <p:spPr>
          <a:xfrm>
            <a:off x="876692" y="741391"/>
            <a:ext cx="5479719" cy="1616203"/>
          </a:xfrm>
        </p:spPr>
        <p:txBody>
          <a:bodyPr anchor="b">
            <a:normAutofit/>
          </a:bodyPr>
          <a:lstStyle/>
          <a:p>
            <a:r>
              <a:rPr lang="en-GB" sz="3200"/>
              <a:t>Henry Ford </a:t>
            </a:r>
          </a:p>
        </p:txBody>
      </p:sp>
      <p:sp>
        <p:nvSpPr>
          <p:cNvPr id="3" name="Content Placeholder 2">
            <a:extLst>
              <a:ext uri="{FF2B5EF4-FFF2-40B4-BE49-F238E27FC236}">
                <a16:creationId xmlns:a16="http://schemas.microsoft.com/office/drawing/2014/main" id="{3ED20858-1869-060D-BBBA-D624387BEDD6}"/>
              </a:ext>
            </a:extLst>
          </p:cNvPr>
          <p:cNvSpPr>
            <a:spLocks noGrp="1"/>
          </p:cNvSpPr>
          <p:nvPr>
            <p:ph idx="1"/>
          </p:nvPr>
        </p:nvSpPr>
        <p:spPr>
          <a:xfrm>
            <a:off x="876692" y="2533476"/>
            <a:ext cx="5479719" cy="3447832"/>
          </a:xfrm>
        </p:spPr>
        <p:txBody>
          <a:bodyPr anchor="t">
            <a:normAutofit/>
          </a:bodyPr>
          <a:lstStyle/>
          <a:p>
            <a:r>
              <a:rPr lang="en-GB" sz="2000"/>
              <a:t>Early Life </a:t>
            </a:r>
          </a:p>
          <a:p>
            <a:endParaRPr lang="en-GB" sz="2000"/>
          </a:p>
          <a:p>
            <a:endParaRPr lang="en-GB" sz="2000"/>
          </a:p>
          <a:p>
            <a:r>
              <a:rPr lang="en-GB" sz="2000"/>
              <a:t>Ford Motor Company</a:t>
            </a:r>
          </a:p>
          <a:p>
            <a:endParaRPr lang="en-GB" sz="2000"/>
          </a:p>
          <a:p>
            <a:endParaRPr lang="en-GB" sz="2000"/>
          </a:p>
          <a:p>
            <a:r>
              <a:rPr lang="en-GB" sz="2000"/>
              <a:t>Leadership in the 21</a:t>
            </a:r>
            <a:r>
              <a:rPr lang="en-GB" sz="2000" baseline="30000"/>
              <a:t>st</a:t>
            </a:r>
            <a:r>
              <a:rPr lang="en-GB" sz="2000"/>
              <a:t> Century </a:t>
            </a:r>
          </a:p>
        </p:txBody>
      </p:sp>
      <p:pic>
        <p:nvPicPr>
          <p:cNvPr id="5" name="Picture 4" descr="Medium shot of a person wearing a suit&#10;&#10;Description automatically generated">
            <a:extLst>
              <a:ext uri="{FF2B5EF4-FFF2-40B4-BE49-F238E27FC236}">
                <a16:creationId xmlns:a16="http://schemas.microsoft.com/office/drawing/2014/main" id="{C16F6708-6CD7-23FF-5295-41FB517F416F}"/>
              </a:ext>
            </a:extLst>
          </p:cNvPr>
          <p:cNvPicPr>
            <a:picLocks noChangeAspect="1"/>
          </p:cNvPicPr>
          <p:nvPr/>
        </p:nvPicPr>
        <p:blipFill>
          <a:blip r:embed="rId2"/>
          <a:srcRect l="1592" r="6704"/>
          <a:stretch/>
        </p:blipFill>
        <p:spPr>
          <a:xfrm>
            <a:off x="7270812" y="10"/>
            <a:ext cx="4921187" cy="6857990"/>
          </a:xfrm>
          <a:prstGeom prst="rect">
            <a:avLst/>
          </a:prstGeom>
        </p:spPr>
      </p:pic>
      <p:grpSp>
        <p:nvGrpSpPr>
          <p:cNvPr id="10" name="Group 9">
            <a:extLst>
              <a:ext uri="{FF2B5EF4-FFF2-40B4-BE49-F238E27FC236}">
                <a16:creationId xmlns:a16="http://schemas.microsoft.com/office/drawing/2014/main" id="{8CE57D37-C2D0-066B-1AE3-6F4244344F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1" name="Rectangle 10">
              <a:extLst>
                <a:ext uri="{FF2B5EF4-FFF2-40B4-BE49-F238E27FC236}">
                  <a16:creationId xmlns:a16="http://schemas.microsoft.com/office/drawing/2014/main" id="{A24DCA44-89CF-872A-903F-96C50780E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B0CC4F5-AC85-FFFA-7EB5-33C4FCE90A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00738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EC517-55F2-5D74-9A2D-B8E2B89A2E81}"/>
              </a:ext>
            </a:extLst>
          </p:cNvPr>
          <p:cNvSpPr>
            <a:spLocks noGrp="1"/>
          </p:cNvSpPr>
          <p:nvPr>
            <p:ph type="title"/>
          </p:nvPr>
        </p:nvSpPr>
        <p:spPr>
          <a:xfrm>
            <a:off x="827088" y="1641752"/>
            <a:ext cx="3527425" cy="4366936"/>
          </a:xfrm>
        </p:spPr>
        <p:txBody>
          <a:bodyPr anchor="t">
            <a:normAutofit/>
          </a:bodyPr>
          <a:lstStyle/>
          <a:p>
            <a:r>
              <a:rPr lang="en-GB" sz="4000"/>
              <a:t>Leadership Styles </a:t>
            </a:r>
          </a:p>
        </p:txBody>
      </p:sp>
      <p:sp>
        <p:nvSpPr>
          <p:cNvPr id="3" name="Content Placeholder 2">
            <a:extLst>
              <a:ext uri="{FF2B5EF4-FFF2-40B4-BE49-F238E27FC236}">
                <a16:creationId xmlns:a16="http://schemas.microsoft.com/office/drawing/2014/main" id="{708B2DEA-189F-029A-8E65-16DCEAC80E07}"/>
              </a:ext>
            </a:extLst>
          </p:cNvPr>
          <p:cNvSpPr>
            <a:spLocks noGrp="1"/>
          </p:cNvSpPr>
          <p:nvPr>
            <p:ph idx="1"/>
          </p:nvPr>
        </p:nvSpPr>
        <p:spPr>
          <a:xfrm>
            <a:off x="5222081" y="1641752"/>
            <a:ext cx="5260975" cy="3960000"/>
          </a:xfrm>
        </p:spPr>
        <p:txBody>
          <a:bodyPr>
            <a:normAutofit/>
          </a:bodyPr>
          <a:lstStyle/>
          <a:p>
            <a:r>
              <a:rPr lang="en-GB" sz="2200">
                <a:solidFill>
                  <a:schemeClr val="tx1">
                    <a:alpha val="80000"/>
                  </a:schemeClr>
                </a:solidFill>
              </a:rPr>
              <a:t>Democratic </a:t>
            </a:r>
          </a:p>
          <a:p>
            <a:endParaRPr lang="en-GB" sz="2200">
              <a:solidFill>
                <a:schemeClr val="tx1">
                  <a:alpha val="80000"/>
                </a:schemeClr>
              </a:solidFill>
            </a:endParaRPr>
          </a:p>
          <a:p>
            <a:r>
              <a:rPr lang="en-GB" sz="2200">
                <a:solidFill>
                  <a:schemeClr val="tx1">
                    <a:alpha val="80000"/>
                  </a:schemeClr>
                </a:solidFill>
              </a:rPr>
              <a:t>Autocratic </a:t>
            </a:r>
          </a:p>
          <a:p>
            <a:endParaRPr lang="en-GB" sz="2200">
              <a:solidFill>
                <a:schemeClr val="tx1">
                  <a:alpha val="80000"/>
                </a:schemeClr>
              </a:solidFill>
            </a:endParaRPr>
          </a:p>
          <a:p>
            <a:r>
              <a:rPr lang="en-GB" sz="2200">
                <a:solidFill>
                  <a:schemeClr val="tx1">
                    <a:alpha val="80000"/>
                  </a:schemeClr>
                </a:solidFill>
              </a:rPr>
              <a:t>Leisure Faire </a:t>
            </a:r>
          </a:p>
          <a:p>
            <a:endParaRPr lang="en-GB" sz="2200">
              <a:solidFill>
                <a:schemeClr val="tx1">
                  <a:alpha val="80000"/>
                </a:schemeClr>
              </a:solidFill>
            </a:endParaRPr>
          </a:p>
          <a:p>
            <a:r>
              <a:rPr lang="en-GB" sz="2200">
                <a:solidFill>
                  <a:schemeClr val="tx1">
                    <a:alpha val="80000"/>
                  </a:schemeClr>
                </a:solidFill>
              </a:rPr>
              <a:t>Transactional </a:t>
            </a:r>
          </a:p>
          <a:p>
            <a:endParaRPr lang="en-GB" sz="2200">
              <a:solidFill>
                <a:schemeClr val="tx1">
                  <a:alpha val="80000"/>
                </a:schemeClr>
              </a:solidFill>
            </a:endParaRPr>
          </a:p>
          <a:p>
            <a:r>
              <a:rPr lang="en-GB" sz="2200">
                <a:solidFill>
                  <a:schemeClr val="tx1">
                    <a:alpha val="80000"/>
                  </a:schemeClr>
                </a:solidFill>
              </a:rPr>
              <a:t>Transformational </a:t>
            </a:r>
          </a:p>
          <a:p>
            <a:endParaRPr lang="en-GB" sz="220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429225093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A5EAD8-E9BD-8D11-5719-9F7860C4A5FE}"/>
              </a:ext>
            </a:extLst>
          </p:cNvPr>
          <p:cNvSpPr>
            <a:spLocks noGrp="1"/>
          </p:cNvSpPr>
          <p:nvPr>
            <p:ph type="title"/>
          </p:nvPr>
        </p:nvSpPr>
        <p:spPr>
          <a:xfrm>
            <a:off x="827088" y="1641752"/>
            <a:ext cx="3527425" cy="4366936"/>
          </a:xfrm>
        </p:spPr>
        <p:txBody>
          <a:bodyPr anchor="t">
            <a:normAutofit/>
          </a:bodyPr>
          <a:lstStyle/>
          <a:p>
            <a:r>
              <a:rPr lang="en-GB" sz="4000"/>
              <a:t>Henry Ford’s </a:t>
            </a:r>
            <a:r>
              <a:rPr lang="en-GB" sz="4000" dirty="0"/>
              <a:t>Leadership Styles </a:t>
            </a:r>
          </a:p>
        </p:txBody>
      </p:sp>
      <p:sp>
        <p:nvSpPr>
          <p:cNvPr id="3" name="Content Placeholder 2">
            <a:extLst>
              <a:ext uri="{FF2B5EF4-FFF2-40B4-BE49-F238E27FC236}">
                <a16:creationId xmlns:a16="http://schemas.microsoft.com/office/drawing/2014/main" id="{17B7E236-49F1-F9F4-065D-749F063C4E48}"/>
              </a:ext>
            </a:extLst>
          </p:cNvPr>
          <p:cNvSpPr>
            <a:spLocks noGrp="1"/>
          </p:cNvSpPr>
          <p:nvPr>
            <p:ph idx="1"/>
          </p:nvPr>
        </p:nvSpPr>
        <p:spPr>
          <a:xfrm>
            <a:off x="5222081" y="1641752"/>
            <a:ext cx="5260975" cy="3960000"/>
          </a:xfrm>
        </p:spPr>
        <p:txBody>
          <a:bodyPr>
            <a:normAutofit/>
          </a:bodyPr>
          <a:lstStyle/>
          <a:p>
            <a:r>
              <a:rPr lang="en-GB" sz="2400" dirty="0">
                <a:solidFill>
                  <a:schemeClr val="tx1">
                    <a:alpha val="80000"/>
                  </a:schemeClr>
                </a:solidFill>
              </a:rPr>
              <a:t>Henry Ford as a Transactional Leader </a:t>
            </a:r>
          </a:p>
          <a:p>
            <a:endParaRPr lang="en-GB" sz="2400" dirty="0">
              <a:solidFill>
                <a:schemeClr val="tx1">
                  <a:alpha val="80000"/>
                </a:schemeClr>
              </a:solidFill>
            </a:endParaRPr>
          </a:p>
          <a:p>
            <a:r>
              <a:rPr lang="en-GB" sz="2400" dirty="0">
                <a:solidFill>
                  <a:schemeClr val="tx1">
                    <a:alpha val="80000"/>
                  </a:schemeClr>
                </a:solidFill>
              </a:rPr>
              <a:t>Henry Ford as a Transformational Leader</a:t>
            </a:r>
          </a:p>
          <a:p>
            <a:endParaRPr lang="en-GB" sz="2400" dirty="0">
              <a:solidFill>
                <a:schemeClr val="tx1">
                  <a:alpha val="80000"/>
                </a:schemeClr>
              </a:solidFill>
            </a:endParaRPr>
          </a:p>
          <a:p>
            <a:r>
              <a:rPr lang="en-GB" sz="2400" dirty="0">
                <a:solidFill>
                  <a:schemeClr val="tx1">
                    <a:alpha val="80000"/>
                  </a:schemeClr>
                </a:solidFill>
              </a:rPr>
              <a:t>Followers  Appeal </a:t>
            </a: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4911603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3751" y="753228"/>
            <a:ext cx="9613861" cy="1080938"/>
          </a:xfrm>
        </p:spPr>
        <p:txBody>
          <a:bodyPr/>
          <a:lstStyle/>
          <a:p>
            <a:r>
              <a:rPr lang="en-US" dirty="0">
                <a:latin typeface="Times New Roman" panose="02020603050405020304" pitchFamily="18" charset="0"/>
                <a:cs typeface="Times New Roman" panose="02020603050405020304" pitchFamily="18" charset="0"/>
              </a:rPr>
              <a:t>Leadership Analysis – Elon Musk</a:t>
            </a:r>
          </a:p>
        </p:txBody>
      </p:sp>
      <p:sp>
        <p:nvSpPr>
          <p:cNvPr id="5" name="Content Placeholder 4"/>
          <p:cNvSpPr>
            <a:spLocks noGrp="1"/>
          </p:cNvSpPr>
          <p:nvPr>
            <p:ph idx="1"/>
          </p:nvPr>
        </p:nvSpPr>
        <p:spPr>
          <a:xfrm>
            <a:off x="353751" y="2558942"/>
            <a:ext cx="6700192" cy="3436909"/>
          </a:xfrm>
        </p:spPr>
        <p:txBody>
          <a:bodyPr>
            <a:normAutofit lnSpcReduction="10000"/>
          </a:bodyPr>
          <a:lstStyle/>
          <a:p>
            <a:pPr marL="0" indent="0" algn="just">
              <a:buNone/>
            </a:pPr>
            <a:r>
              <a:rPr lang="en-US" b="1" dirty="0">
                <a:latin typeface="Times New Roman" panose="02020603050405020304" pitchFamily="18" charset="0"/>
                <a:cs typeface="Times New Roman" panose="02020603050405020304" pitchFamily="18" charset="0"/>
              </a:rPr>
              <a:t>Leadership Style</a:t>
            </a:r>
          </a:p>
          <a:p>
            <a:pPr marL="0" indent="0" algn="just">
              <a:buNone/>
            </a:pPr>
            <a:r>
              <a:rPr lang="en-US" dirty="0">
                <a:latin typeface="Times New Roman" panose="02020603050405020304" pitchFamily="18" charset="0"/>
                <a:cs typeface="Times New Roman" panose="02020603050405020304" pitchFamily="18" charset="0"/>
              </a:rPr>
              <a:t>The main leadership attribute of Elon Musk is visionary and transformational leadership because of goal clarity and innovative orientation (Chakraborty, 2024). He concentrates on challenging commonly-accepted technological and industrial practices and the goals he adopts for his organizations are usually very ambitious.</a:t>
            </a:r>
          </a:p>
        </p:txBody>
      </p:sp>
      <p:pic>
        <p:nvPicPr>
          <p:cNvPr id="1026" name="Picture 2" descr="Elon Musk - Simple English Wikipedia, the free encyclo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6980" y="2342469"/>
            <a:ext cx="3196554" cy="4220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770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53751" y="753228"/>
            <a:ext cx="9613861" cy="1080938"/>
          </a:xfrm>
        </p:spPr>
        <p:txBody>
          <a:bodyPr/>
          <a:lstStyle/>
          <a:p>
            <a:r>
              <a:rPr lang="en-US" dirty="0">
                <a:latin typeface="Times New Roman" panose="02020603050405020304" pitchFamily="18" charset="0"/>
                <a:cs typeface="Times New Roman" panose="02020603050405020304" pitchFamily="18" charset="0"/>
              </a:rPr>
              <a:t>Leadership Analysis – Elon Musk</a:t>
            </a:r>
          </a:p>
        </p:txBody>
      </p:sp>
      <p:sp>
        <p:nvSpPr>
          <p:cNvPr id="5" name="Content Placeholder 4"/>
          <p:cNvSpPr>
            <a:spLocks noGrp="1"/>
          </p:cNvSpPr>
          <p:nvPr>
            <p:ph idx="1"/>
          </p:nvPr>
        </p:nvSpPr>
        <p:spPr>
          <a:xfrm>
            <a:off x="353751" y="2558942"/>
            <a:ext cx="6700192" cy="3436909"/>
          </a:xfrm>
        </p:spPr>
        <p:txBody>
          <a:bodyPr>
            <a:normAutofit lnSpcReduction="10000"/>
          </a:bodyPr>
          <a:lstStyle/>
          <a:p>
            <a:pPr marL="0" indent="0" algn="just">
              <a:buNone/>
            </a:pPr>
            <a:r>
              <a:rPr lang="en-US" b="1" dirty="0">
                <a:latin typeface="Times New Roman" panose="02020603050405020304" pitchFamily="18" charset="0"/>
                <a:cs typeface="Times New Roman" panose="02020603050405020304" pitchFamily="18" charset="0"/>
              </a:rPr>
              <a:t>Leadership Style</a:t>
            </a:r>
          </a:p>
          <a:p>
            <a:pPr marL="0" indent="0" algn="just">
              <a:buNone/>
            </a:pPr>
            <a:r>
              <a:rPr lang="en-US" dirty="0">
                <a:latin typeface="Times New Roman" panose="02020603050405020304" pitchFamily="18" charset="0"/>
                <a:cs typeface="Times New Roman" panose="02020603050405020304" pitchFamily="18" charset="0"/>
              </a:rPr>
              <a:t>The main leadership attribute of Elon Musk is visionary and transformational leadership because of goal clarity and innovative orientation (Chakraborty, 2024). He concentrates on challenging commonly-accepted technological and industrial practices and the goals he adopts for his organizations are usually very ambitious.</a:t>
            </a:r>
          </a:p>
        </p:txBody>
      </p:sp>
      <p:pic>
        <p:nvPicPr>
          <p:cNvPr id="1026" name="Picture 2" descr="Elon Musk - Simple English Wikipedia, the free encyclo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36980" y="2342469"/>
            <a:ext cx="3196554" cy="4220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543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Comparison and Contrast</a:t>
            </a:r>
          </a:p>
        </p:txBody>
      </p:sp>
      <p:graphicFrame>
        <p:nvGraphicFramePr>
          <p:cNvPr id="5" name="Table 4"/>
          <p:cNvGraphicFramePr>
            <a:graphicFrameLocks noGrp="1"/>
          </p:cNvGraphicFramePr>
          <p:nvPr/>
        </p:nvGraphicFramePr>
        <p:xfrm>
          <a:off x="680323" y="2416628"/>
          <a:ext cx="10423105" cy="3958045"/>
        </p:xfrm>
        <a:graphic>
          <a:graphicData uri="http://schemas.openxmlformats.org/drawingml/2006/table">
            <a:tbl>
              <a:tblPr firstRow="1" firstCol="1" bandRow="1">
                <a:tableStyleId>{5C22544A-7EE6-4342-B048-85BDC9FD1C3A}</a:tableStyleId>
              </a:tblPr>
              <a:tblGrid>
                <a:gridCol w="2084621">
                  <a:extLst>
                    <a:ext uri="{9D8B030D-6E8A-4147-A177-3AD203B41FA5}">
                      <a16:colId xmlns:a16="http://schemas.microsoft.com/office/drawing/2014/main" val="741101953"/>
                    </a:ext>
                  </a:extLst>
                </a:gridCol>
                <a:gridCol w="2084621">
                  <a:extLst>
                    <a:ext uri="{9D8B030D-6E8A-4147-A177-3AD203B41FA5}">
                      <a16:colId xmlns:a16="http://schemas.microsoft.com/office/drawing/2014/main" val="1632675206"/>
                    </a:ext>
                  </a:extLst>
                </a:gridCol>
                <a:gridCol w="2084621">
                  <a:extLst>
                    <a:ext uri="{9D8B030D-6E8A-4147-A177-3AD203B41FA5}">
                      <a16:colId xmlns:a16="http://schemas.microsoft.com/office/drawing/2014/main" val="2805797090"/>
                    </a:ext>
                  </a:extLst>
                </a:gridCol>
                <a:gridCol w="2084621">
                  <a:extLst>
                    <a:ext uri="{9D8B030D-6E8A-4147-A177-3AD203B41FA5}">
                      <a16:colId xmlns:a16="http://schemas.microsoft.com/office/drawing/2014/main" val="4195280090"/>
                    </a:ext>
                  </a:extLst>
                </a:gridCol>
                <a:gridCol w="2084621">
                  <a:extLst>
                    <a:ext uri="{9D8B030D-6E8A-4147-A177-3AD203B41FA5}">
                      <a16:colId xmlns:a16="http://schemas.microsoft.com/office/drawing/2014/main" val="2863657533"/>
                    </a:ext>
                  </a:extLst>
                </a:gridCol>
              </a:tblGrid>
              <a:tr h="486435">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Characteristic</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Bill Gates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Harrison Ford</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Steve Jobs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Elon Musk</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6857233"/>
                  </a:ext>
                </a:extLst>
              </a:tr>
              <a:tr h="486435">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Leadership Style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Transformational</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Situational</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Charismatic</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Transformational</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24543758"/>
                  </a:ext>
                </a:extLst>
              </a:tr>
              <a:tr h="486435">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Visionary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Yes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No</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721028"/>
                  </a:ext>
                </a:extLst>
              </a:tr>
              <a:tr h="486435">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Innovative</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No</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0171085"/>
                  </a:ext>
                </a:extLst>
              </a:tr>
              <a:tr h="486435">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Risk-taking</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Moderate</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Moderate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High</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High</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5432690"/>
                  </a:ext>
                </a:extLst>
              </a:tr>
              <a:tr h="486435">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Philanthropic</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Yes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No</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No</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No</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8160109"/>
                  </a:ext>
                </a:extLst>
              </a:tr>
              <a:tr h="1039435">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Followers' Appeal</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Intellectual and humanitarian</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a:effectLst/>
                          <a:latin typeface="Times New Roman" panose="02020603050405020304" pitchFamily="18" charset="0"/>
                          <a:cs typeface="Times New Roman" panose="02020603050405020304" pitchFamily="18" charset="0"/>
                        </a:rPr>
                        <a:t>Versatility and relatability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Innovation and perfectionism</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800"/>
                        </a:spcAft>
                      </a:pPr>
                      <a:r>
                        <a:rPr lang="en-US" sz="1600" dirty="0">
                          <a:effectLst/>
                          <a:latin typeface="Times New Roman" panose="02020603050405020304" pitchFamily="18" charset="0"/>
                          <a:cs typeface="Times New Roman" panose="02020603050405020304" pitchFamily="18" charset="0"/>
                        </a:rPr>
                        <a:t>Ambition and futurism</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7162388"/>
                  </a:ext>
                </a:extLst>
              </a:tr>
            </a:tbl>
          </a:graphicData>
        </a:graphic>
      </p:graphicFrame>
    </p:spTree>
    <p:extLst>
      <p:ext uri="{BB962C8B-B14F-4D97-AF65-F5344CB8AC3E}">
        <p14:creationId xmlns:p14="http://schemas.microsoft.com/office/powerpoint/2010/main" val="17695962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441D9C1B-013B-FB49-AFC0-1ADEE0296006}"/>
              </a:ext>
            </a:extLst>
          </p:cNvPr>
          <p:cNvPicPr>
            <a:picLocks noChangeAspect="1"/>
          </p:cNvPicPr>
          <p:nvPr/>
        </p:nvPicPr>
        <p:blipFill rotWithShape="1">
          <a:blip r:embed="rId2">
            <a:alphaModFix amt="40000"/>
          </a:blip>
          <a:srcRect t="7734" b="17267"/>
          <a:stretch/>
        </p:blipFill>
        <p:spPr>
          <a:xfrm>
            <a:off x="20" y="10"/>
            <a:ext cx="12191980" cy="6857990"/>
          </a:xfrm>
          <a:prstGeom prst="rect">
            <a:avLst/>
          </a:prstGeom>
        </p:spPr>
      </p:pic>
      <p:sp>
        <p:nvSpPr>
          <p:cNvPr id="2" name="Title 1">
            <a:extLst>
              <a:ext uri="{FF2B5EF4-FFF2-40B4-BE49-F238E27FC236}">
                <a16:creationId xmlns:a16="http://schemas.microsoft.com/office/drawing/2014/main" id="{6E829B5D-0379-501D-1602-65BB6F69E89A}"/>
              </a:ext>
            </a:extLst>
          </p:cNvPr>
          <p:cNvSpPr>
            <a:spLocks noGrp="1"/>
          </p:cNvSpPr>
          <p:nvPr>
            <p:ph type="title"/>
          </p:nvPr>
        </p:nvSpPr>
        <p:spPr>
          <a:xfrm>
            <a:off x="1154954" y="973668"/>
            <a:ext cx="8761413" cy="706964"/>
          </a:xfrm>
        </p:spPr>
        <p:txBody>
          <a:bodyPr>
            <a:normAutofit/>
          </a:bodyPr>
          <a:lstStyle/>
          <a:p>
            <a:r>
              <a:rPr lang="en-IN" b="1">
                <a:solidFill>
                  <a:schemeClr val="tx1"/>
                </a:solidFill>
                <a:effectLst/>
                <a:latin typeface="Times New Roman" panose="02020603050405020304" pitchFamily="18" charset="0"/>
                <a:cs typeface="Arial" panose="020B0604020202020204" pitchFamily="34" charset="0"/>
              </a:rPr>
              <a:t>Introduction </a:t>
            </a:r>
            <a:endParaRPr lang="en-GB">
              <a:solidFill>
                <a:schemeClr val="tx1"/>
              </a:solidFill>
            </a:endParaRPr>
          </a:p>
        </p:txBody>
      </p:sp>
      <p:sp>
        <p:nvSpPr>
          <p:cNvPr id="3" name="Content Placeholder 2">
            <a:extLst>
              <a:ext uri="{FF2B5EF4-FFF2-40B4-BE49-F238E27FC236}">
                <a16:creationId xmlns:a16="http://schemas.microsoft.com/office/drawing/2014/main" id="{5BA4A363-0B6A-2A5F-79C9-7855C24AD6C9}"/>
              </a:ext>
            </a:extLst>
          </p:cNvPr>
          <p:cNvSpPr>
            <a:spLocks noGrp="1"/>
          </p:cNvSpPr>
          <p:nvPr>
            <p:ph idx="1"/>
          </p:nvPr>
        </p:nvSpPr>
        <p:spPr>
          <a:xfrm>
            <a:off x="1154954" y="2603500"/>
            <a:ext cx="8825659" cy="3416300"/>
          </a:xfrm>
        </p:spPr>
        <p:txBody>
          <a:bodyPr>
            <a:normAutofit fontScale="92500" lnSpcReduction="20000"/>
          </a:bodyPr>
          <a:lstStyle/>
          <a:p>
            <a:pPr algn="just"/>
            <a:r>
              <a:rPr lang="en-IN" dirty="0">
                <a:solidFill>
                  <a:schemeClr val="tx1"/>
                </a:solidFill>
                <a:effectLst/>
                <a:latin typeface="Times New Roman" panose="02020603050405020304" pitchFamily="18" charset="0"/>
                <a:ea typeface="Times New Roman" panose="02020603050405020304" pitchFamily="18" charset="0"/>
              </a:rPr>
              <a:t>Established business ideas and individuals behind those ideas have a significant impact on society and industrial activities in the modern business environment. Business leaders at different times provided significant policies and accommodations which promoted the efficiency and performance of individuals within their team and guidance. The current study will discuss four established and popular leaders across the 20th century and 21st century including their leadership attributes. The presentation will also discuss similarities and differences in leadership characteristics of those four leaders to provide a diversified perspective on leadership practices.</a:t>
            </a:r>
            <a:endParaRPr lang="en-IN" dirty="0">
              <a:solidFill>
                <a:schemeClr val="tx1"/>
              </a:solidFill>
              <a:effectLst/>
              <a:latin typeface="Arial" panose="020B0604020202020204" pitchFamily="34" charset="0"/>
              <a:ea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1402484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1D7DC-0813-E316-3574-3A4737307AB6}"/>
              </a:ext>
            </a:extLst>
          </p:cNvPr>
          <p:cNvSpPr>
            <a:spLocks noGrp="1"/>
          </p:cNvSpPr>
          <p:nvPr>
            <p:ph type="title"/>
          </p:nvPr>
        </p:nvSpPr>
        <p:spPr>
          <a:xfrm>
            <a:off x="1154954" y="973668"/>
            <a:ext cx="8761413" cy="706964"/>
          </a:xfrm>
        </p:spPr>
        <p:txBody>
          <a:bodyPr>
            <a:normAutofit fontScale="90000"/>
          </a:bodyPr>
          <a:lstStyle/>
          <a:p>
            <a:pPr algn="ctr">
              <a:lnSpc>
                <a:spcPct val="90000"/>
              </a:lnSpc>
              <a:spcBef>
                <a:spcPts val="1800"/>
              </a:spcBef>
              <a:spcAft>
                <a:spcPts val="600"/>
              </a:spcAft>
            </a:pPr>
            <a:r>
              <a:rPr lang="en-IN" sz="3100" b="1" dirty="0">
                <a:solidFill>
                  <a:srgbClr val="FFFFFF"/>
                </a:solidFill>
                <a:effectLst/>
                <a:latin typeface="Times New Roman" panose="02020603050405020304" pitchFamily="18" charset="0"/>
                <a:cs typeface="Arial" panose="020B0604020202020204" pitchFamily="34" charset="0"/>
              </a:rPr>
              <a:t>Business leaders of the 20th century </a:t>
            </a:r>
            <a:br>
              <a:rPr lang="en-IN" sz="2400" b="1" dirty="0">
                <a:solidFill>
                  <a:srgbClr val="FFFFFF"/>
                </a:solidFill>
                <a:effectLst/>
                <a:latin typeface="Times New Roman" panose="02020603050405020304" pitchFamily="18" charset="0"/>
                <a:cs typeface="Arial" panose="020B0604020202020204" pitchFamily="34" charset="0"/>
              </a:rPr>
            </a:br>
            <a:r>
              <a:rPr lang="en-IN" sz="2400" b="1" dirty="0">
                <a:solidFill>
                  <a:srgbClr val="FFFFFF"/>
                </a:solidFill>
                <a:effectLst/>
                <a:latin typeface="Times New Roman" panose="02020603050405020304" pitchFamily="18" charset="0"/>
                <a:ea typeface="Times New Roman" panose="02020603050405020304" pitchFamily="18" charset="0"/>
              </a:rPr>
              <a:t>Leadership Attributes of Steve Jobs </a:t>
            </a:r>
            <a:endParaRPr lang="en-GB" sz="2400" dirty="0">
              <a:solidFill>
                <a:srgbClr val="FFFFFF"/>
              </a:solidFill>
            </a:endParaRPr>
          </a:p>
        </p:txBody>
      </p:sp>
      <p:graphicFrame>
        <p:nvGraphicFramePr>
          <p:cNvPr id="5" name="Content Placeholder 2">
            <a:extLst>
              <a:ext uri="{FF2B5EF4-FFF2-40B4-BE49-F238E27FC236}">
                <a16:creationId xmlns:a16="http://schemas.microsoft.com/office/drawing/2014/main" id="{4917B1F3-D400-62ED-497F-2DB8AB4537DD}"/>
              </a:ext>
            </a:extLst>
          </p:cNvPr>
          <p:cNvGraphicFramePr>
            <a:graphicFrameLocks noGrp="1"/>
          </p:cNvGraphicFramePr>
          <p:nvPr>
            <p:ph idx="1"/>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6734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06782-634F-505F-FE61-78AB1CD71D4F}"/>
              </a:ext>
            </a:extLst>
          </p:cNvPr>
          <p:cNvSpPr>
            <a:spLocks noGrp="1"/>
          </p:cNvSpPr>
          <p:nvPr>
            <p:ph type="title"/>
          </p:nvPr>
        </p:nvSpPr>
        <p:spPr/>
        <p:txBody>
          <a:bodyPr/>
          <a:lstStyle/>
          <a:p>
            <a:pPr algn="ctr"/>
            <a:r>
              <a:rPr lang="en-IN" sz="2800" b="1">
                <a:effectLst/>
                <a:latin typeface="Times New Roman" panose="02020603050405020304" pitchFamily="18" charset="0"/>
                <a:ea typeface="Times New Roman" panose="02020603050405020304" pitchFamily="18" charset="0"/>
              </a:rPr>
              <a:t>Leadership attributes Jack Welch </a:t>
            </a:r>
            <a:endParaRPr lang="en-GB" sz="4800" dirty="0"/>
          </a:p>
        </p:txBody>
      </p:sp>
      <p:graphicFrame>
        <p:nvGraphicFramePr>
          <p:cNvPr id="5" name="Content Placeholder 2">
            <a:extLst>
              <a:ext uri="{FF2B5EF4-FFF2-40B4-BE49-F238E27FC236}">
                <a16:creationId xmlns:a16="http://schemas.microsoft.com/office/drawing/2014/main" id="{D3D35765-2018-4FC6-CAAD-8BD5CF9C1895}"/>
              </a:ext>
            </a:extLst>
          </p:cNvPr>
          <p:cNvGraphicFramePr>
            <a:graphicFrameLocks noGrp="1"/>
          </p:cNvGraphicFramePr>
          <p:nvPr>
            <p:ph idx="1"/>
          </p:nvPr>
        </p:nvGraphicFramePr>
        <p:xfrm>
          <a:off x="1154954" y="2603500"/>
          <a:ext cx="8825659"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375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hite bulbs with a yellow one standing out">
            <a:extLst>
              <a:ext uri="{FF2B5EF4-FFF2-40B4-BE49-F238E27FC236}">
                <a16:creationId xmlns:a16="http://schemas.microsoft.com/office/drawing/2014/main" id="{1EB5D57D-55BF-7FAF-A93A-AB4D668F3FCC}"/>
              </a:ext>
            </a:extLst>
          </p:cNvPr>
          <p:cNvPicPr>
            <a:picLocks noChangeAspect="1"/>
          </p:cNvPicPr>
          <p:nvPr/>
        </p:nvPicPr>
        <p:blipFill rotWithShape="1">
          <a:blip r:embed="rId3">
            <a:alphaModFix amt="40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E86C90FA-24F0-E4B1-F6EC-D83F9EB0263E}"/>
              </a:ext>
            </a:extLst>
          </p:cNvPr>
          <p:cNvSpPr>
            <a:spLocks noGrp="1"/>
          </p:cNvSpPr>
          <p:nvPr>
            <p:ph type="title"/>
          </p:nvPr>
        </p:nvSpPr>
        <p:spPr>
          <a:xfrm>
            <a:off x="1154954" y="973668"/>
            <a:ext cx="8761413" cy="1369482"/>
          </a:xfrm>
        </p:spPr>
        <p:txBody>
          <a:bodyPr>
            <a:normAutofit/>
          </a:bodyPr>
          <a:lstStyle/>
          <a:p>
            <a:pPr algn="ctr">
              <a:lnSpc>
                <a:spcPct val="90000"/>
              </a:lnSpc>
            </a:pPr>
            <a:r>
              <a:rPr lang="en-IN"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Business leaders of the 21st century </a:t>
            </a:r>
            <a:br>
              <a:rPr lang="en-IN" sz="2800" dirty="0">
                <a:solidFill>
                  <a:schemeClr val="tx1"/>
                </a:solidFill>
                <a:effectLst/>
                <a:latin typeface="Times New Roman" panose="02020603050405020304" pitchFamily="18" charset="0"/>
                <a:ea typeface="Arial" panose="020B0604020202020204" pitchFamily="34" charset="0"/>
                <a:cs typeface="Times New Roman" panose="02020603050405020304" pitchFamily="18" charset="0"/>
              </a:rPr>
            </a:br>
            <a:r>
              <a:rPr lang="en-IN" sz="2800" b="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Leadership attributes Jeff Bezos </a:t>
            </a:r>
            <a:endParaRPr lang="en-GB" sz="2800"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1FF8798-4D66-24DC-CAD5-101898767C5E}"/>
              </a:ext>
            </a:extLst>
          </p:cNvPr>
          <p:cNvSpPr>
            <a:spLocks noGrp="1"/>
          </p:cNvSpPr>
          <p:nvPr>
            <p:ph idx="1"/>
          </p:nvPr>
        </p:nvSpPr>
        <p:spPr>
          <a:xfrm>
            <a:off x="1154955" y="2603500"/>
            <a:ext cx="5634466" cy="3416300"/>
          </a:xfrm>
        </p:spPr>
        <p:txBody>
          <a:bodyPr>
            <a:normAutofit fontScale="92500" lnSpcReduction="10000"/>
          </a:bodyPr>
          <a:lstStyle/>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Jeff Bezos focused on transformational and data-driven leadership practices which emphasised Innovation and customer management.</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Leadership behaviour was more relentless and experimental.</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Followers preferred the ambitious goals and innovative aspects of Jeff Bezos.</a:t>
            </a:r>
            <a:endParaRPr lang="en-IN" u="none" strike="noStrike" dirty="0">
              <a:solidFill>
                <a:schemeClr val="tx1"/>
              </a:solidFill>
              <a:effectLst/>
              <a:latin typeface="Arial" panose="020B0604020202020204" pitchFamily="34" charset="0"/>
              <a:ea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33273749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31FC59C4-B786-94D9-D03A-910C2DBF2CA5}"/>
              </a:ext>
            </a:extLst>
          </p:cNvPr>
          <p:cNvPicPr>
            <a:picLocks noChangeAspect="1"/>
          </p:cNvPicPr>
          <p:nvPr/>
        </p:nvPicPr>
        <p:blipFill rotWithShape="1">
          <a:blip r:embed="rId3">
            <a:alphaModFix amt="40000"/>
          </a:blip>
          <a:srcRect t="7734" b="17267"/>
          <a:stretch/>
        </p:blipFill>
        <p:spPr>
          <a:xfrm>
            <a:off x="20" y="10"/>
            <a:ext cx="12191980" cy="6857990"/>
          </a:xfrm>
          <a:prstGeom prst="rect">
            <a:avLst/>
          </a:prstGeom>
        </p:spPr>
      </p:pic>
      <p:sp>
        <p:nvSpPr>
          <p:cNvPr id="2" name="Title 1">
            <a:extLst>
              <a:ext uri="{FF2B5EF4-FFF2-40B4-BE49-F238E27FC236}">
                <a16:creationId xmlns:a16="http://schemas.microsoft.com/office/drawing/2014/main" id="{E3378209-E44C-2E68-E1E6-7469CDD6A793}"/>
              </a:ext>
            </a:extLst>
          </p:cNvPr>
          <p:cNvSpPr>
            <a:spLocks noGrp="1"/>
          </p:cNvSpPr>
          <p:nvPr>
            <p:ph type="title"/>
          </p:nvPr>
        </p:nvSpPr>
        <p:spPr>
          <a:xfrm>
            <a:off x="1154954" y="973668"/>
            <a:ext cx="8761413" cy="706964"/>
          </a:xfrm>
        </p:spPr>
        <p:txBody>
          <a:bodyPr>
            <a:normAutofit fontScale="90000"/>
          </a:bodyPr>
          <a:lstStyle/>
          <a:p>
            <a:r>
              <a:rPr lang="en-IN" b="1">
                <a:solidFill>
                  <a:schemeClr val="tx1"/>
                </a:solidFill>
                <a:effectLst/>
                <a:latin typeface="Times New Roman" panose="02020603050405020304" pitchFamily="18" charset="0"/>
                <a:ea typeface="Times New Roman" panose="02020603050405020304" pitchFamily="18" charset="0"/>
              </a:rPr>
              <a:t>Leadership attributes Satya Nadella</a:t>
            </a:r>
            <a:endParaRPr lang="en-GB">
              <a:solidFill>
                <a:schemeClr val="tx1"/>
              </a:solidFill>
            </a:endParaRPr>
          </a:p>
        </p:txBody>
      </p:sp>
      <p:sp>
        <p:nvSpPr>
          <p:cNvPr id="3" name="Content Placeholder 2">
            <a:extLst>
              <a:ext uri="{FF2B5EF4-FFF2-40B4-BE49-F238E27FC236}">
                <a16:creationId xmlns:a16="http://schemas.microsoft.com/office/drawing/2014/main" id="{4DBE30B3-7FE3-B49E-94ED-4463550A729E}"/>
              </a:ext>
            </a:extLst>
          </p:cNvPr>
          <p:cNvSpPr>
            <a:spLocks noGrp="1"/>
          </p:cNvSpPr>
          <p:nvPr>
            <p:ph idx="1"/>
          </p:nvPr>
        </p:nvSpPr>
        <p:spPr>
          <a:xfrm>
            <a:off x="1154954" y="2603500"/>
            <a:ext cx="8825659" cy="3416300"/>
          </a:xfrm>
        </p:spPr>
        <p:txBody>
          <a:bodyPr>
            <a:normAutofit/>
          </a:bodyPr>
          <a:lstStyle/>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Satya Nadella encouraged empathetic and transformational leadership styles. </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The leadership behaviour of Satya Nadella was more inclusive and visionary. </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An empathetic approach builds trustworthy relationships with employees and improves engagement of the employees.</a:t>
            </a:r>
            <a:endParaRPr lang="en-IN" u="none" strike="noStrike" dirty="0">
              <a:solidFill>
                <a:schemeClr val="tx1"/>
              </a:solidFill>
              <a:effectLst/>
              <a:latin typeface="Arial" panose="020B0604020202020204" pitchFamily="34" charset="0"/>
              <a:ea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35721530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83DC8-B7E4-5DEB-6D3D-C38BCEC66B08}"/>
              </a:ext>
            </a:extLst>
          </p:cNvPr>
          <p:cNvSpPr>
            <a:spLocks noGrp="1"/>
          </p:cNvSpPr>
          <p:nvPr>
            <p:ph type="title"/>
          </p:nvPr>
        </p:nvSpPr>
        <p:spPr>
          <a:xfrm>
            <a:off x="1000372" y="1209957"/>
            <a:ext cx="3034580" cy="4438087"/>
          </a:xfrm>
        </p:spPr>
        <p:txBody>
          <a:bodyPr anchor="ctr">
            <a:normAutofit/>
          </a:bodyPr>
          <a:lstStyle/>
          <a:p>
            <a:pPr algn="r"/>
            <a:r>
              <a:rPr lang="en-IN" sz="3200" b="1">
                <a:solidFill>
                  <a:schemeClr val="tx1"/>
                </a:solidFill>
                <a:effectLst/>
                <a:latin typeface="Times New Roman" panose="02020603050405020304" pitchFamily="18" charset="0"/>
                <a:cs typeface="Arial" panose="020B0604020202020204" pitchFamily="34" charset="0"/>
              </a:rPr>
              <a:t>Similarities and differences in leadership characteristics </a:t>
            </a:r>
            <a:endParaRPr lang="en-GB" sz="3200">
              <a:solidFill>
                <a:schemeClr val="tx1"/>
              </a:solidFill>
            </a:endParaRPr>
          </a:p>
        </p:txBody>
      </p:sp>
      <p:sp>
        <p:nvSpPr>
          <p:cNvPr id="3" name="Content Placeholder 2">
            <a:extLst>
              <a:ext uri="{FF2B5EF4-FFF2-40B4-BE49-F238E27FC236}">
                <a16:creationId xmlns:a16="http://schemas.microsoft.com/office/drawing/2014/main" id="{C35CFA18-DDB8-459C-C9A4-30738DBDF3BB}"/>
              </a:ext>
            </a:extLst>
          </p:cNvPr>
          <p:cNvSpPr>
            <a:spLocks noGrp="1"/>
          </p:cNvSpPr>
          <p:nvPr>
            <p:ph idx="1"/>
          </p:nvPr>
        </p:nvSpPr>
        <p:spPr>
          <a:xfrm>
            <a:off x="4678424" y="1059025"/>
            <a:ext cx="5302189" cy="4739950"/>
          </a:xfrm>
        </p:spPr>
        <p:txBody>
          <a:bodyPr anchor="ctr">
            <a:normAutofit/>
          </a:bodyPr>
          <a:lstStyle/>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All four leaders have a clear and specific for their companies. </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Every leader employs a transformational leadership style to focus on Innovation and sustaining changes. </a:t>
            </a:r>
            <a:endParaRPr lang="en-IN" u="none" strike="noStrike" dirty="0">
              <a:solidFill>
                <a:schemeClr val="tx1"/>
              </a:solidFill>
              <a:effectLst/>
              <a:latin typeface="Arial" panose="020B0604020202020204" pitchFamily="34" charset="0"/>
              <a:ea typeface="Arial" panose="020B0604020202020204" pitchFamily="34" charset="0"/>
            </a:endParaRPr>
          </a:p>
          <a:p>
            <a:pPr lvl="0">
              <a:buFont typeface="Wingdings" panose="05000000000000000000" pitchFamily="2" charset="2"/>
              <a:buChar char="Ø"/>
            </a:pPr>
            <a:r>
              <a:rPr lang="en-IN" u="none" strike="noStrike" dirty="0">
                <a:solidFill>
                  <a:schemeClr val="tx1"/>
                </a:solidFill>
                <a:effectLst/>
                <a:latin typeface="Times New Roman" panose="02020603050405020304" pitchFamily="18" charset="0"/>
                <a:ea typeface="Times New Roman" panose="02020603050405020304" pitchFamily="18" charset="0"/>
              </a:rPr>
              <a:t>Every leader promoted higher standards and performance. </a:t>
            </a:r>
            <a:endParaRPr lang="en-IN" u="none" strike="noStrike" dirty="0">
              <a:solidFill>
                <a:schemeClr val="tx1"/>
              </a:solidFill>
              <a:effectLst/>
              <a:latin typeface="Arial" panose="020B0604020202020204" pitchFamily="34" charset="0"/>
              <a:ea typeface="Arial" panose="020B0604020202020204" pitchFamily="34" charset="0"/>
            </a:endParaRPr>
          </a:p>
          <a:p>
            <a:pPr algn="r"/>
            <a:r>
              <a:rPr lang="en-IN" dirty="0">
                <a:solidFill>
                  <a:schemeClr val="tx1"/>
                </a:solidFill>
                <a:effectLst/>
                <a:latin typeface="Times New Roman" panose="02020603050405020304" pitchFamily="18" charset="0"/>
                <a:ea typeface="Times New Roman" panose="02020603050405020304" pitchFamily="18" charset="0"/>
              </a:rPr>
              <a:t>Cont.</a:t>
            </a:r>
            <a:endParaRPr lang="en-IN" dirty="0">
              <a:solidFill>
                <a:schemeClr val="tx1"/>
              </a:solidFill>
              <a:effectLst/>
              <a:latin typeface="Arial" panose="020B0604020202020204" pitchFamily="34" charset="0"/>
              <a:ea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4293564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86F16-D68D-73AA-4833-A3B95736627D}"/>
              </a:ext>
            </a:extLst>
          </p:cNvPr>
          <p:cNvSpPr>
            <a:spLocks noGrp="1"/>
          </p:cNvSpPr>
          <p:nvPr>
            <p:ph type="title"/>
          </p:nvPr>
        </p:nvSpPr>
        <p:spPr>
          <a:xfrm>
            <a:off x="1154955" y="973667"/>
            <a:ext cx="2942210" cy="4833745"/>
          </a:xfrm>
        </p:spPr>
        <p:txBody>
          <a:bodyPr>
            <a:normAutofit/>
          </a:bodyPr>
          <a:lstStyle/>
          <a:p>
            <a:r>
              <a:rPr lang="en-IN" sz="3300" b="1">
                <a:solidFill>
                  <a:srgbClr val="EBEBEB"/>
                </a:solidFill>
                <a:effectLst/>
                <a:latin typeface="Times New Roman" panose="02020603050405020304" pitchFamily="18" charset="0"/>
                <a:cs typeface="Arial" panose="020B0604020202020204" pitchFamily="34" charset="0"/>
              </a:rPr>
              <a:t>Similarities and differences in leadership characteristics </a:t>
            </a:r>
            <a:endParaRPr lang="en-GB" sz="3300">
              <a:solidFill>
                <a:srgbClr val="EBEBEB"/>
              </a:solidFill>
            </a:endParaRPr>
          </a:p>
        </p:txBody>
      </p:sp>
      <p:graphicFrame>
        <p:nvGraphicFramePr>
          <p:cNvPr id="5" name="Content Placeholder 2">
            <a:extLst>
              <a:ext uri="{FF2B5EF4-FFF2-40B4-BE49-F238E27FC236}">
                <a16:creationId xmlns:a16="http://schemas.microsoft.com/office/drawing/2014/main" id="{0FB9337C-3543-4E40-7421-CBD3C9808A8E}"/>
              </a:ext>
            </a:extLst>
          </p:cNvPr>
          <p:cNvGraphicFramePr>
            <a:graphicFrameLocks noGrp="1"/>
          </p:cNvGraphicFramePr>
          <p:nvPr>
            <p:ph idx="1"/>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0753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mpty office area">
            <a:extLst>
              <a:ext uri="{FF2B5EF4-FFF2-40B4-BE49-F238E27FC236}">
                <a16:creationId xmlns:a16="http://schemas.microsoft.com/office/drawing/2014/main" id="{4CB06818-31FB-0788-438A-F8F3E7DE3F09}"/>
              </a:ext>
            </a:extLst>
          </p:cNvPr>
          <p:cNvPicPr>
            <a:picLocks noChangeAspect="1"/>
          </p:cNvPicPr>
          <p:nvPr/>
        </p:nvPicPr>
        <p:blipFill rotWithShape="1">
          <a:blip r:embed="rId2">
            <a:alphaModFix amt="40000"/>
          </a:blip>
          <a:srcRect t="1447" b="14284"/>
          <a:stretch/>
        </p:blipFill>
        <p:spPr>
          <a:xfrm>
            <a:off x="20" y="10"/>
            <a:ext cx="12191980" cy="6857990"/>
          </a:xfrm>
          <a:prstGeom prst="rect">
            <a:avLst/>
          </a:prstGeom>
        </p:spPr>
      </p:pic>
      <p:sp>
        <p:nvSpPr>
          <p:cNvPr id="2" name="Title 1">
            <a:extLst>
              <a:ext uri="{FF2B5EF4-FFF2-40B4-BE49-F238E27FC236}">
                <a16:creationId xmlns:a16="http://schemas.microsoft.com/office/drawing/2014/main" id="{CE3F4C37-B821-7D71-2633-0D6B6ADD378E}"/>
              </a:ext>
            </a:extLst>
          </p:cNvPr>
          <p:cNvSpPr>
            <a:spLocks noGrp="1"/>
          </p:cNvSpPr>
          <p:nvPr>
            <p:ph type="title"/>
          </p:nvPr>
        </p:nvSpPr>
        <p:spPr>
          <a:xfrm>
            <a:off x="1154954" y="973668"/>
            <a:ext cx="8761413" cy="706964"/>
          </a:xfrm>
        </p:spPr>
        <p:txBody>
          <a:bodyPr>
            <a:normAutofit/>
          </a:bodyPr>
          <a:lstStyle/>
          <a:p>
            <a:r>
              <a:rPr lang="en-IN" b="1">
                <a:solidFill>
                  <a:schemeClr val="tx1"/>
                </a:solidFill>
                <a:effectLst/>
                <a:latin typeface="Times New Roman" panose="02020603050405020304" pitchFamily="18" charset="0"/>
                <a:cs typeface="Arial" panose="020B0604020202020204" pitchFamily="34" charset="0"/>
              </a:rPr>
              <a:t>Conclusion </a:t>
            </a:r>
            <a:endParaRPr lang="en-GB">
              <a:solidFill>
                <a:schemeClr val="tx1"/>
              </a:solidFill>
            </a:endParaRPr>
          </a:p>
        </p:txBody>
      </p:sp>
      <p:sp>
        <p:nvSpPr>
          <p:cNvPr id="3" name="Content Placeholder 2">
            <a:extLst>
              <a:ext uri="{FF2B5EF4-FFF2-40B4-BE49-F238E27FC236}">
                <a16:creationId xmlns:a16="http://schemas.microsoft.com/office/drawing/2014/main" id="{8B682281-8CE6-0934-A116-34086BDDBBED}"/>
              </a:ext>
            </a:extLst>
          </p:cNvPr>
          <p:cNvSpPr>
            <a:spLocks noGrp="1"/>
          </p:cNvSpPr>
          <p:nvPr>
            <p:ph idx="1"/>
          </p:nvPr>
        </p:nvSpPr>
        <p:spPr>
          <a:xfrm>
            <a:off x="1154954" y="2603500"/>
            <a:ext cx="8825659" cy="3416300"/>
          </a:xfrm>
        </p:spPr>
        <p:txBody>
          <a:bodyPr>
            <a:normAutofit fontScale="92500" lnSpcReduction="10000"/>
          </a:bodyPr>
          <a:lstStyle/>
          <a:p>
            <a:pPr algn="just"/>
            <a:r>
              <a:rPr lang="en-IN" dirty="0">
                <a:solidFill>
                  <a:schemeClr val="tx1"/>
                </a:solidFill>
                <a:effectLst/>
                <a:latin typeface="Times New Roman" panose="02020603050405020304" pitchFamily="18" charset="0"/>
                <a:ea typeface="Times New Roman" panose="02020603050405020304" pitchFamily="18" charset="0"/>
              </a:rPr>
              <a:t>It is important to understand the significant contribution of different leaders, especially established leaders. It provides a unique style and behaviour regarding leadership practices and also accommodates different traits of employees. Comprehensive development of adequate leadership practices in the modern working environment can accommodate the structure of functional attributes used by these established leaders. Moreover, the study also provides a significant argument regarding similarities and differences between 4 established leaders to guide readers to a diverse perspective.</a:t>
            </a:r>
            <a:endParaRPr lang="en-IN" dirty="0">
              <a:solidFill>
                <a:schemeClr val="tx1"/>
              </a:solidFill>
              <a:effectLst/>
              <a:latin typeface="Arial" panose="020B0604020202020204" pitchFamily="34" charset="0"/>
              <a:ea typeface="Arial" panose="020B0604020202020204" pitchFamily="34" charset="0"/>
            </a:endParaRPr>
          </a:p>
          <a:p>
            <a:endParaRPr lang="en-GB" dirty="0">
              <a:solidFill>
                <a:schemeClr val="tx1"/>
              </a:solidFill>
            </a:endParaRPr>
          </a:p>
        </p:txBody>
      </p:sp>
    </p:spTree>
    <p:extLst>
      <p:ext uri="{BB962C8B-B14F-4D97-AF65-F5344CB8AC3E}">
        <p14:creationId xmlns:p14="http://schemas.microsoft.com/office/powerpoint/2010/main" val="1141337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6FE61E-CE0C-4214-BC4D-B053E3E97063}"/>
              </a:ext>
            </a:extLst>
          </p:cNvPr>
          <p:cNvSpPr txBox="1"/>
          <p:nvPr/>
        </p:nvSpPr>
        <p:spPr>
          <a:xfrm>
            <a:off x="801958" y="799189"/>
            <a:ext cx="10040213" cy="769441"/>
          </a:xfrm>
          <a:prstGeom prst="rect">
            <a:avLst/>
          </a:prstGeom>
          <a:noFill/>
        </p:spPr>
        <p:txBody>
          <a:bodyPr wrap="square" lIns="108000" rIns="108000" rtlCol="0">
            <a:spAutoFit/>
          </a:bodyPr>
          <a:lstStyle/>
          <a:p>
            <a:r>
              <a:rPr lang="en-US" altLang="ko-KR" sz="4400" b="1" dirty="0">
                <a:cs typeface="Arial" pitchFamily="34" charset="0"/>
              </a:rPr>
              <a:t>Leadership Style</a:t>
            </a:r>
            <a:endParaRPr lang="ko-KR" altLang="en-US" sz="4400" b="1" dirty="0">
              <a:cs typeface="Arial" pitchFamily="34" charset="0"/>
            </a:endParaRPr>
          </a:p>
        </p:txBody>
      </p:sp>
      <p:sp>
        <p:nvSpPr>
          <p:cNvPr id="2" name="Rectangle 1"/>
          <p:cNvSpPr/>
          <p:nvPr/>
        </p:nvSpPr>
        <p:spPr>
          <a:xfrm>
            <a:off x="801959" y="2076683"/>
            <a:ext cx="5476922" cy="3937519"/>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US" dirty="0">
                <a:solidFill>
                  <a:schemeClr val="tx1"/>
                </a:solidFill>
              </a:rPr>
              <a:t>Steve Jobs practiced Autocratic leadership</a:t>
            </a:r>
          </a:p>
          <a:p>
            <a:pPr marL="285750" indent="-285750">
              <a:buFont typeface="Wingdings" panose="05000000000000000000" pitchFamily="2" charset="2"/>
              <a:buChar char="Ø"/>
            </a:pPr>
            <a:r>
              <a:rPr lang="en-US" dirty="0">
                <a:solidFill>
                  <a:schemeClr val="tx1"/>
                </a:solidFill>
              </a:rPr>
              <a:t> Steve jobs had “my way or the highway” approach to leadership (</a:t>
            </a:r>
            <a:r>
              <a:rPr lang="en-GB" dirty="0">
                <a:solidFill>
                  <a:schemeClr val="tx1"/>
                </a:solidFill>
              </a:rPr>
              <a:t>Niebuhr and </a:t>
            </a:r>
            <a:r>
              <a:rPr lang="en-GB" dirty="0" err="1">
                <a:solidFill>
                  <a:schemeClr val="tx1"/>
                </a:solidFill>
              </a:rPr>
              <a:t>Neitsch</a:t>
            </a:r>
            <a:r>
              <a:rPr lang="en-GB" dirty="0">
                <a:solidFill>
                  <a:schemeClr val="tx1"/>
                </a:solidFill>
              </a:rPr>
              <a:t>, 2020</a:t>
            </a:r>
            <a:r>
              <a:rPr lang="en-US" dirty="0">
                <a:solidFill>
                  <a:schemeClr val="tx1"/>
                </a:solidFill>
              </a:rPr>
              <a:t>)</a:t>
            </a:r>
          </a:p>
          <a:p>
            <a:pPr marL="285750" indent="-285750">
              <a:buFont typeface="Wingdings" panose="05000000000000000000" pitchFamily="2" charset="2"/>
              <a:buChar char="Ø"/>
            </a:pPr>
            <a:r>
              <a:rPr lang="en-US" dirty="0">
                <a:solidFill>
                  <a:schemeClr val="tx1"/>
                </a:solidFill>
              </a:rPr>
              <a:t>He believed that he was fully in charge of the directions and decisions of the team</a:t>
            </a:r>
          </a:p>
          <a:p>
            <a:pPr marL="285750" indent="-285750">
              <a:buFont typeface="Wingdings" panose="05000000000000000000" pitchFamily="2" charset="2"/>
              <a:buChar char="Ø"/>
            </a:pPr>
            <a:r>
              <a:rPr lang="en-US" dirty="0">
                <a:solidFill>
                  <a:schemeClr val="tx1"/>
                </a:solidFill>
              </a:rPr>
              <a:t> He did not consider collaboration and inputs from team as he believed he was solely in charge</a:t>
            </a:r>
          </a:p>
          <a:p>
            <a:pPr marL="285750" indent="-285750">
              <a:buFont typeface="Wingdings" panose="05000000000000000000" pitchFamily="2" charset="2"/>
              <a:buChar char="Ø"/>
            </a:pPr>
            <a:r>
              <a:rPr lang="en-GB" dirty="0">
                <a:solidFill>
                  <a:schemeClr val="tx1"/>
                </a:solidFill>
              </a:rPr>
              <a:t>Because he had such high standards, Jobs was also a perfectionist at heart. He wanted everything Apple made to be perfect (</a:t>
            </a:r>
            <a:r>
              <a:rPr lang="en-US" dirty="0" err="1">
                <a:solidFill>
                  <a:schemeClr val="tx1"/>
                </a:solidFill>
              </a:rPr>
              <a:t>Tedlow</a:t>
            </a:r>
            <a:r>
              <a:rPr lang="en-US" dirty="0">
                <a:solidFill>
                  <a:schemeClr val="tx1"/>
                </a:solidFill>
              </a:rPr>
              <a:t>, 2020</a:t>
            </a:r>
            <a:r>
              <a:rPr lang="en-GB" dirty="0">
                <a:solidFill>
                  <a:schemeClr val="tx1"/>
                </a:solidFill>
              </a:rPr>
              <a:t>)</a:t>
            </a:r>
            <a:endParaRPr lang="en-US" dirty="0">
              <a:solidFill>
                <a:schemeClr val="tx1"/>
              </a:solidFill>
            </a:endParaRPr>
          </a:p>
          <a:p>
            <a:endParaRPr lang="en-GB" dirty="0">
              <a:solidFill>
                <a:schemeClr val="tx1"/>
              </a:solidFill>
            </a:endParaRPr>
          </a:p>
        </p:txBody>
      </p:sp>
      <p:pic>
        <p:nvPicPr>
          <p:cNvPr id="6" name="Picture 5"/>
          <p:cNvPicPr>
            <a:picLocks noChangeAspect="1"/>
          </p:cNvPicPr>
          <p:nvPr/>
        </p:nvPicPr>
        <p:blipFill>
          <a:blip r:embed="rId3"/>
          <a:stretch>
            <a:fillRect/>
          </a:stretch>
        </p:blipFill>
        <p:spPr>
          <a:xfrm>
            <a:off x="6737985" y="2272782"/>
            <a:ext cx="5133975" cy="2857500"/>
          </a:xfrm>
          <a:prstGeom prst="rect">
            <a:avLst/>
          </a:prstGeom>
        </p:spPr>
      </p:pic>
    </p:spTree>
    <p:extLst>
      <p:ext uri="{BB962C8B-B14F-4D97-AF65-F5344CB8AC3E}">
        <p14:creationId xmlns:p14="http://schemas.microsoft.com/office/powerpoint/2010/main" val="31135396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fontScale="92500" lnSpcReduction="20000"/>
          </a:bodyPr>
          <a:lstStyle/>
          <a:p>
            <a:pPr lvl="0"/>
            <a:r>
              <a:rPr lang="en-US" b="1" dirty="0">
                <a:solidFill>
                  <a:schemeClr val="tx1"/>
                </a:solidFill>
              </a:rPr>
              <a:t>Leadership Behaviour </a:t>
            </a:r>
            <a:endParaRPr lang="en-GB" dirty="0">
              <a:solidFill>
                <a:schemeClr val="tx1"/>
              </a:solidFill>
            </a:endParaRPr>
          </a:p>
        </p:txBody>
      </p:sp>
      <p:sp>
        <p:nvSpPr>
          <p:cNvPr id="7" name="TextBox 6"/>
          <p:cNvSpPr txBox="1"/>
          <p:nvPr/>
        </p:nvSpPr>
        <p:spPr>
          <a:xfrm>
            <a:off x="1637731" y="1760561"/>
            <a:ext cx="5220269" cy="5062924"/>
          </a:xfrm>
          <a:prstGeom prst="rect">
            <a:avLst/>
          </a:prstGeom>
          <a:noFill/>
        </p:spPr>
        <p:txBody>
          <a:bodyPr wrap="square" rtlCol="0">
            <a:spAutoFit/>
          </a:bodyPr>
          <a:lstStyle/>
          <a:p>
            <a:pPr marL="285750" indent="-285750">
              <a:buFont typeface="Wingdings" panose="05000000000000000000" pitchFamily="2" charset="2"/>
              <a:buChar char="Ø"/>
            </a:pPr>
            <a:r>
              <a:rPr lang="en-GB" sz="1700" dirty="0"/>
              <a:t>He paid close attention to every detail and surrounded himself with people who would do what he said (</a:t>
            </a:r>
            <a:r>
              <a:rPr lang="en-US" sz="1700" dirty="0" err="1"/>
              <a:t>Yoffie</a:t>
            </a:r>
            <a:r>
              <a:rPr lang="en-US" sz="1700" dirty="0"/>
              <a:t> and </a:t>
            </a:r>
            <a:r>
              <a:rPr lang="en-US" sz="1700" dirty="0" err="1"/>
              <a:t>Cusumano</a:t>
            </a:r>
            <a:r>
              <a:rPr lang="en-US" sz="1700" dirty="0"/>
              <a:t>, 2021</a:t>
            </a:r>
            <a:r>
              <a:rPr lang="en-GB" sz="1700" dirty="0"/>
              <a:t>).</a:t>
            </a:r>
          </a:p>
          <a:p>
            <a:pPr marL="285750" indent="-285750">
              <a:buFont typeface="Wingdings" panose="05000000000000000000" pitchFamily="2" charset="2"/>
              <a:buChar char="Ø"/>
            </a:pPr>
            <a:r>
              <a:rPr lang="en-GB" sz="1700" dirty="0"/>
              <a:t>Like many dictators, Steve Jobs did not like giving things to other people to do. He had more faith in his own judgment and skills than in those of other people. Because of this, he was often hesitant to give other people tasks when he thought he could do them better himself.</a:t>
            </a:r>
          </a:p>
          <a:p>
            <a:pPr marL="285750" indent="-285750">
              <a:buFont typeface="Wingdings" panose="05000000000000000000" pitchFamily="2" charset="2"/>
              <a:buChar char="Ø"/>
            </a:pPr>
            <a:r>
              <a:rPr lang="en-GB" sz="1700" dirty="0"/>
              <a:t>Jobs was not just expecting a lot from his workers. He held himself to the same high standards and had high hopes for himself. Because he did not like it when people cut corners with their work, he was very critical of others and expected them to do the same (</a:t>
            </a:r>
            <a:r>
              <a:rPr lang="en-US" sz="1700" dirty="0" err="1"/>
              <a:t>Stier</a:t>
            </a:r>
            <a:r>
              <a:rPr lang="en-US" sz="1700" dirty="0"/>
              <a:t>, 2023</a:t>
            </a:r>
            <a:r>
              <a:rPr lang="en-GB" sz="1700" dirty="0"/>
              <a:t>).</a:t>
            </a:r>
          </a:p>
          <a:p>
            <a:r>
              <a:rPr lang="en-US" sz="1700" dirty="0"/>
              <a:t> </a:t>
            </a:r>
            <a:endParaRPr lang="en-GB" sz="1700" dirty="0"/>
          </a:p>
          <a:p>
            <a:pPr marL="285750" indent="-285750">
              <a:buFont typeface="Wingdings" panose="05000000000000000000" pitchFamily="2" charset="2"/>
              <a:buChar char="Ø"/>
            </a:pPr>
            <a:endParaRPr lang="en-GB" sz="1700" dirty="0"/>
          </a:p>
          <a:p>
            <a:endParaRPr lang="en-GB" sz="1700" dirty="0"/>
          </a:p>
        </p:txBody>
      </p:sp>
      <p:pic>
        <p:nvPicPr>
          <p:cNvPr id="4" name="Picture 3"/>
          <p:cNvPicPr>
            <a:picLocks noChangeAspect="1"/>
          </p:cNvPicPr>
          <p:nvPr/>
        </p:nvPicPr>
        <p:blipFill>
          <a:blip r:embed="rId3"/>
          <a:stretch>
            <a:fillRect/>
          </a:stretch>
        </p:blipFill>
        <p:spPr>
          <a:xfrm>
            <a:off x="6858000" y="2394585"/>
            <a:ext cx="4794886" cy="2543175"/>
          </a:xfrm>
          <a:prstGeom prst="rect">
            <a:avLst/>
          </a:prstGeom>
        </p:spPr>
      </p:pic>
    </p:spTree>
    <p:extLst>
      <p:ext uri="{BB962C8B-B14F-4D97-AF65-F5344CB8AC3E}">
        <p14:creationId xmlns:p14="http://schemas.microsoft.com/office/powerpoint/2010/main" val="1711744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06381AD-4C2B-4745-99B1-0BBCE6131A71}"/>
              </a:ext>
            </a:extLst>
          </p:cNvPr>
          <p:cNvSpPr>
            <a:spLocks noGrp="1"/>
          </p:cNvSpPr>
          <p:nvPr>
            <p:ph type="body" sz="quarter" idx="10"/>
          </p:nvPr>
        </p:nvSpPr>
        <p:spPr>
          <a:prstGeom prst="rect">
            <a:avLst/>
          </a:prstGeom>
        </p:spPr>
        <p:txBody>
          <a:bodyPr>
            <a:normAutofit fontScale="92500" lnSpcReduction="20000"/>
          </a:bodyPr>
          <a:lstStyle/>
          <a:p>
            <a:pPr lvl="0"/>
            <a:r>
              <a:rPr lang="en-US" b="1" dirty="0">
                <a:solidFill>
                  <a:schemeClr val="tx1"/>
                </a:solidFill>
              </a:rPr>
              <a:t>Followers Appeal</a:t>
            </a:r>
            <a:endParaRPr lang="en-GB" dirty="0">
              <a:solidFill>
                <a:schemeClr val="tx1"/>
              </a:solidFill>
            </a:endParaRPr>
          </a:p>
        </p:txBody>
      </p:sp>
      <p:graphicFrame>
        <p:nvGraphicFramePr>
          <p:cNvPr id="3" name="Chart 7">
            <a:extLst>
              <a:ext uri="{FF2B5EF4-FFF2-40B4-BE49-F238E27FC236}">
                <a16:creationId xmlns:a16="http://schemas.microsoft.com/office/drawing/2014/main" id="{1CC98B65-873C-4B30-8365-74D23B490BAB}"/>
              </a:ext>
            </a:extLst>
          </p:cNvPr>
          <p:cNvGraphicFramePr/>
          <p:nvPr/>
        </p:nvGraphicFramePr>
        <p:xfrm>
          <a:off x="6397840" y="3524564"/>
          <a:ext cx="1531619" cy="1650067"/>
        </p:xfrm>
        <a:graphic>
          <a:graphicData uri="http://schemas.openxmlformats.org/drawingml/2006/chart">
            <c:chart xmlns:c="http://schemas.openxmlformats.org/drawingml/2006/chart" xmlns:r="http://schemas.openxmlformats.org/officeDocument/2006/relationships" r:id="rId2"/>
          </a:graphicData>
        </a:graphic>
      </p:graphicFrame>
      <p:sp>
        <p:nvSpPr>
          <p:cNvPr id="31" name="Rounded Rectangle 30"/>
          <p:cNvSpPr/>
          <p:nvPr/>
        </p:nvSpPr>
        <p:spPr>
          <a:xfrm>
            <a:off x="888352" y="1879608"/>
            <a:ext cx="6533528" cy="3601616"/>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anose="05000000000000000000" pitchFamily="2" charset="2"/>
              <a:buChar char="Ø"/>
            </a:pPr>
            <a:r>
              <a:rPr lang="en-GB" dirty="0">
                <a:solidFill>
                  <a:schemeClr val="tx1"/>
                </a:solidFill>
              </a:rPr>
              <a:t>No matter what he was like at work or when he was not there, Jobs made himself out to be the Edison of the computer age: a cool genius who was going to use technology to help regular people. He was making the world better, not selling tools (</a:t>
            </a:r>
            <a:r>
              <a:rPr lang="en-US" dirty="0" err="1">
                <a:solidFill>
                  <a:schemeClr val="tx1"/>
                </a:solidFill>
              </a:rPr>
              <a:t>Finkle</a:t>
            </a:r>
            <a:r>
              <a:rPr lang="en-US" dirty="0">
                <a:solidFill>
                  <a:schemeClr val="tx1"/>
                </a:solidFill>
              </a:rPr>
              <a:t> and </a:t>
            </a:r>
            <a:r>
              <a:rPr lang="en-US" dirty="0" err="1">
                <a:solidFill>
                  <a:schemeClr val="tx1"/>
                </a:solidFill>
              </a:rPr>
              <a:t>Mallin</a:t>
            </a:r>
            <a:r>
              <a:rPr lang="en-US" dirty="0">
                <a:solidFill>
                  <a:schemeClr val="tx1"/>
                </a:solidFill>
              </a:rPr>
              <a:t>, 2010</a:t>
            </a:r>
            <a:r>
              <a:rPr lang="en-GB" dirty="0">
                <a:solidFill>
                  <a:schemeClr val="tx1"/>
                </a:solidFill>
              </a:rPr>
              <a:t>).</a:t>
            </a:r>
          </a:p>
          <a:p>
            <a:pPr marL="285750" indent="-285750">
              <a:buFont typeface="Wingdings" panose="05000000000000000000" pitchFamily="2" charset="2"/>
              <a:buChar char="Ø"/>
            </a:pPr>
            <a:endParaRPr lang="en-GB" dirty="0">
              <a:solidFill>
                <a:schemeClr val="tx1"/>
              </a:solidFill>
            </a:endParaRPr>
          </a:p>
          <a:p>
            <a:pPr marL="285750" indent="-285750">
              <a:buFont typeface="Wingdings" panose="05000000000000000000" pitchFamily="2" charset="2"/>
              <a:buChar char="Ø"/>
            </a:pPr>
            <a:r>
              <a:rPr lang="en-GB" dirty="0">
                <a:solidFill>
                  <a:schemeClr val="tx1"/>
                </a:solidFill>
              </a:rPr>
              <a:t>Steve Jobs' followers were attracted with his new inventions, developments, and hugely successful businesses which changed the world because of his unique love for technology. He created many well-known things that made life easier and communication faster (</a:t>
            </a:r>
            <a:r>
              <a:rPr lang="en-US" dirty="0">
                <a:solidFill>
                  <a:schemeClr val="tx1"/>
                </a:solidFill>
              </a:rPr>
              <a:t>Donley, 2023</a:t>
            </a:r>
            <a:r>
              <a:rPr lang="en-GB" dirty="0">
                <a:solidFill>
                  <a:schemeClr val="tx1"/>
                </a:solidFill>
              </a:rPr>
              <a:t>).</a:t>
            </a:r>
          </a:p>
          <a:p>
            <a:endParaRPr lang="en-GB" dirty="0">
              <a:solidFill>
                <a:schemeClr val="tx1"/>
              </a:solidFill>
            </a:endParaRPr>
          </a:p>
        </p:txBody>
      </p:sp>
      <p:pic>
        <p:nvPicPr>
          <p:cNvPr id="4" name="Picture 3"/>
          <p:cNvPicPr>
            <a:picLocks noChangeAspect="1"/>
          </p:cNvPicPr>
          <p:nvPr/>
        </p:nvPicPr>
        <p:blipFill>
          <a:blip r:embed="rId3"/>
          <a:stretch>
            <a:fillRect/>
          </a:stretch>
        </p:blipFill>
        <p:spPr>
          <a:xfrm>
            <a:off x="8053387" y="1879608"/>
            <a:ext cx="2790825" cy="1543050"/>
          </a:xfrm>
          <a:prstGeom prst="rect">
            <a:avLst/>
          </a:prstGeom>
        </p:spPr>
      </p:pic>
      <p:pic>
        <p:nvPicPr>
          <p:cNvPr id="5" name="Picture 4"/>
          <p:cNvPicPr>
            <a:picLocks noChangeAspect="1"/>
          </p:cNvPicPr>
          <p:nvPr/>
        </p:nvPicPr>
        <p:blipFill>
          <a:blip r:embed="rId4"/>
          <a:stretch>
            <a:fillRect/>
          </a:stretch>
        </p:blipFill>
        <p:spPr>
          <a:xfrm>
            <a:off x="8053387" y="4033837"/>
            <a:ext cx="2505075" cy="1685925"/>
          </a:xfrm>
          <a:prstGeom prst="rect">
            <a:avLst/>
          </a:prstGeom>
        </p:spPr>
      </p:pic>
    </p:spTree>
    <p:extLst>
      <p:ext uri="{BB962C8B-B14F-4D97-AF65-F5344CB8AC3E}">
        <p14:creationId xmlns:p14="http://schemas.microsoft.com/office/powerpoint/2010/main" val="3592874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52A8CA9-7D5F-6653-585C-CD8499CB7B16}"/>
              </a:ext>
            </a:extLst>
          </p:cNvPr>
          <p:cNvSpPr>
            <a:spLocks noGrp="1"/>
          </p:cNvSpPr>
          <p:nvPr>
            <p:ph type="body" sz="quarter" idx="10"/>
          </p:nvPr>
        </p:nvSpPr>
        <p:spPr>
          <a:xfrm>
            <a:off x="618803" y="242690"/>
            <a:ext cx="11573197" cy="724247"/>
          </a:xfrm>
        </p:spPr>
        <p:txBody>
          <a:bodyPr>
            <a:normAutofit fontScale="92500" lnSpcReduction="20000"/>
          </a:bodyPr>
          <a:lstStyle/>
          <a:p>
            <a:r>
              <a:rPr lang="en-GB" dirty="0"/>
              <a:t>Reference list:</a:t>
            </a:r>
          </a:p>
        </p:txBody>
      </p:sp>
      <p:sp>
        <p:nvSpPr>
          <p:cNvPr id="4" name="TextBox 3">
            <a:extLst>
              <a:ext uri="{FF2B5EF4-FFF2-40B4-BE49-F238E27FC236}">
                <a16:creationId xmlns:a16="http://schemas.microsoft.com/office/drawing/2014/main" id="{411441A2-0A73-28CB-A8EA-5A169D570696}"/>
              </a:ext>
            </a:extLst>
          </p:cNvPr>
          <p:cNvSpPr txBox="1"/>
          <p:nvPr/>
        </p:nvSpPr>
        <p:spPr>
          <a:xfrm>
            <a:off x="3049793" y="-2846953"/>
            <a:ext cx="6099586" cy="369332"/>
          </a:xfrm>
          <a:prstGeom prst="rect">
            <a:avLst/>
          </a:prstGeom>
          <a:noFill/>
        </p:spPr>
        <p:txBody>
          <a:bodyPr wrap="square">
            <a:spAutoFit/>
          </a:bodyPr>
          <a:lstStyle/>
          <a:p>
            <a:pPr algn="l"/>
            <a:r>
              <a:rPr lang="en-GB" b="0" i="0" u="none" strike="noStrike" dirty="0">
                <a:solidFill>
                  <a:srgbClr val="000000"/>
                </a:solidFill>
                <a:effectLst/>
                <a:latin typeface="Roboto" panose="02000000000000000000" pitchFamily="2" charset="0"/>
              </a:rPr>
              <a:t> </a:t>
            </a:r>
          </a:p>
        </p:txBody>
      </p:sp>
      <p:sp>
        <p:nvSpPr>
          <p:cNvPr id="7" name="TextBox 6">
            <a:extLst>
              <a:ext uri="{FF2B5EF4-FFF2-40B4-BE49-F238E27FC236}">
                <a16:creationId xmlns:a16="http://schemas.microsoft.com/office/drawing/2014/main" id="{81ED24BD-FE91-D89C-59E9-8F0E0D23AB5B}"/>
              </a:ext>
            </a:extLst>
          </p:cNvPr>
          <p:cNvSpPr txBox="1"/>
          <p:nvPr/>
        </p:nvSpPr>
        <p:spPr>
          <a:xfrm>
            <a:off x="236667" y="785307"/>
            <a:ext cx="11822655" cy="4832092"/>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l"/>
            <a:r>
              <a:rPr lang="en-GB" b="0" i="0" u="none" strike="noStrike" dirty="0">
                <a:solidFill>
                  <a:srgbClr val="000000"/>
                </a:solidFill>
                <a:effectLst/>
                <a:latin typeface="Roboto" panose="02000000000000000000" pitchFamily="2" charset="0"/>
              </a:rPr>
              <a:t> </a:t>
            </a:r>
            <a:r>
              <a:rPr lang="en-GB" sz="1600" b="0" i="0" u="none" strike="noStrike" dirty="0">
                <a:solidFill>
                  <a:srgbClr val="000000"/>
                </a:solidFill>
                <a:effectLst/>
                <a:latin typeface="Roboto" panose="02000000000000000000" pitchFamily="2" charset="0"/>
              </a:rPr>
              <a:t>Addy, W.A., Ajayi-</a:t>
            </a:r>
            <a:r>
              <a:rPr lang="en-GB" sz="1600" b="0" i="0" u="none" strike="noStrike" dirty="0" err="1">
                <a:solidFill>
                  <a:srgbClr val="000000"/>
                </a:solidFill>
                <a:effectLst/>
                <a:latin typeface="Roboto" panose="02000000000000000000" pitchFamily="2" charset="0"/>
              </a:rPr>
              <a:t>Nifise</a:t>
            </a:r>
            <a:r>
              <a:rPr lang="en-GB" sz="1600" b="0" i="0" u="none" strike="noStrike" dirty="0">
                <a:solidFill>
                  <a:srgbClr val="000000"/>
                </a:solidFill>
                <a:effectLst/>
                <a:latin typeface="Roboto" panose="02000000000000000000" pitchFamily="2" charset="0"/>
              </a:rPr>
              <a:t>, A.O., Bello, B.G., Tula, S.T., </a:t>
            </a:r>
            <a:r>
              <a:rPr lang="en-GB" sz="1600" b="0" i="0" u="none" strike="noStrike" dirty="0" err="1">
                <a:solidFill>
                  <a:srgbClr val="000000"/>
                </a:solidFill>
                <a:effectLst/>
                <a:latin typeface="Roboto" panose="02000000000000000000" pitchFamily="2" charset="0"/>
              </a:rPr>
              <a:t>Odeyemi</a:t>
            </a:r>
            <a:r>
              <a:rPr lang="en-GB" sz="1600" b="0" i="0" u="none" strike="noStrike" dirty="0">
                <a:solidFill>
                  <a:srgbClr val="000000"/>
                </a:solidFill>
                <a:effectLst/>
                <a:latin typeface="Roboto" panose="02000000000000000000" pitchFamily="2" charset="0"/>
              </a:rPr>
              <a:t>, O. and </a:t>
            </a:r>
            <a:r>
              <a:rPr lang="en-GB" sz="1600" b="0" i="0" u="none" strike="noStrike" dirty="0" err="1">
                <a:solidFill>
                  <a:srgbClr val="000000"/>
                </a:solidFill>
                <a:effectLst/>
                <a:latin typeface="Roboto" panose="02000000000000000000" pitchFamily="2" charset="0"/>
              </a:rPr>
              <a:t>Falaiye</a:t>
            </a:r>
            <a:r>
              <a:rPr lang="en-GB" sz="1600" b="0" i="0" u="none" strike="noStrike" dirty="0">
                <a:solidFill>
                  <a:srgbClr val="000000"/>
                </a:solidFill>
                <a:effectLst/>
                <a:latin typeface="Roboto" panose="02000000000000000000" pitchFamily="2" charset="0"/>
              </a:rPr>
              <a:t>, T., 2024. Entrepreneurial leadership in high-tech industries: A review of key traits and success strategies. GSC Advanced Research and Reviews, 18(2), pp.286-296. . </a:t>
            </a:r>
          </a:p>
          <a:p>
            <a:pPr algn="l"/>
            <a:r>
              <a:rPr lang="en-GB" sz="1600" b="0" i="0" u="none" strike="noStrike" dirty="0" err="1">
                <a:solidFill>
                  <a:srgbClr val="000000"/>
                </a:solidFill>
                <a:effectLst/>
                <a:latin typeface="Roboto" panose="02000000000000000000" pitchFamily="2" charset="0"/>
              </a:rPr>
              <a:t>Adigwe</a:t>
            </a:r>
            <a:r>
              <a:rPr lang="en-GB" sz="1600" b="0" i="0" u="none" strike="noStrike" dirty="0">
                <a:solidFill>
                  <a:srgbClr val="000000"/>
                </a:solidFill>
                <a:effectLst/>
                <a:latin typeface="Roboto" panose="02000000000000000000" pitchFamily="2" charset="0"/>
              </a:rPr>
              <a:t>, C. S. (2024). Transformational Leadership: A Comparative Exploration of the Leadership Prowess of Jeff Bezos and Steve Jobs. Asian Journal of Economics, Business and Accounting, 24(3), 68-89. . </a:t>
            </a:r>
          </a:p>
          <a:p>
            <a:pPr algn="l"/>
            <a:r>
              <a:rPr lang="en-GB" sz="1600" b="0" i="0" u="none" strike="noStrike" dirty="0">
                <a:solidFill>
                  <a:srgbClr val="000000"/>
                </a:solidFill>
                <a:effectLst/>
                <a:latin typeface="Roboto" panose="02000000000000000000" pitchFamily="2" charset="0"/>
              </a:rPr>
              <a:t>Chakraborty, U., 2024. Transformation of leadership for sustenance and survival of business. </a:t>
            </a:r>
            <a:r>
              <a:rPr lang="en-GB" sz="1600" b="0" i="0" u="none" strike="noStrike" dirty="0" err="1">
                <a:solidFill>
                  <a:srgbClr val="000000"/>
                </a:solidFill>
                <a:effectLst/>
                <a:latin typeface="Roboto" panose="02000000000000000000" pitchFamily="2" charset="0"/>
              </a:rPr>
              <a:t>OrangeBooks</a:t>
            </a:r>
            <a:r>
              <a:rPr lang="en-GB" sz="1600" b="0" i="0" u="none" strike="noStrike" dirty="0">
                <a:solidFill>
                  <a:srgbClr val="000000"/>
                </a:solidFill>
                <a:effectLst/>
                <a:latin typeface="Roboto" panose="02000000000000000000" pitchFamily="2" charset="0"/>
              </a:rPr>
              <a:t> Publication. . </a:t>
            </a:r>
          </a:p>
          <a:p>
            <a:pPr algn="l"/>
            <a:r>
              <a:rPr lang="en-GB" sz="1600" b="0" i="0" u="none" strike="noStrike" dirty="0">
                <a:solidFill>
                  <a:srgbClr val="000000"/>
                </a:solidFill>
                <a:effectLst/>
                <a:latin typeface="Roboto" panose="02000000000000000000" pitchFamily="2" charset="0"/>
              </a:rPr>
              <a:t>Choi, Y., and Phan, W. M. J. (2021). Narcissistic leaders: The good, the bad, and recommendations. Organ. Dyn, 100868. . </a:t>
            </a:r>
          </a:p>
          <a:p>
            <a:pPr algn="l"/>
            <a:r>
              <a:rPr lang="en-GB" sz="1600" b="0" i="0" u="none" strike="noStrike" dirty="0">
                <a:solidFill>
                  <a:srgbClr val="000000"/>
                </a:solidFill>
                <a:effectLst/>
                <a:latin typeface="Roboto" panose="02000000000000000000" pitchFamily="2" charset="0"/>
              </a:rPr>
              <a:t>Dent, M., 2020. The Dark Truth about Steve Jobs. </a:t>
            </a:r>
          </a:p>
          <a:p>
            <a:pPr algn="l"/>
            <a:r>
              <a:rPr lang="en-GB" sz="1600" b="0" i="0" u="none" strike="noStrike" dirty="0">
                <a:solidFill>
                  <a:srgbClr val="000000"/>
                </a:solidFill>
                <a:effectLst/>
                <a:latin typeface="Roboto" panose="02000000000000000000" pitchFamily="2" charset="0"/>
              </a:rPr>
              <a:t>Donley, K.R., 2023. As If By Chance: Sketches of Disruptive Continuity in the Age of Print from Johannes Gutenberg to Steve Jobs. Fulton Books, Inc. . </a:t>
            </a:r>
          </a:p>
          <a:p>
            <a:pPr algn="l"/>
            <a:r>
              <a:rPr lang="en-GB" sz="1600" b="0" i="0" u="none" strike="noStrike" dirty="0">
                <a:solidFill>
                  <a:srgbClr val="000000"/>
                </a:solidFill>
                <a:effectLst/>
                <a:latin typeface="Roboto" panose="02000000000000000000" pitchFamily="2" charset="0"/>
              </a:rPr>
              <a:t>Elliot, J., 2012. Leading Apple with Steve Jobs: Management lessons from a controversial genius. John Wiley &amp; Sons. . </a:t>
            </a:r>
          </a:p>
          <a:p>
            <a:pPr algn="l"/>
            <a:r>
              <a:rPr lang="en-GB" sz="1600" b="0" i="0" u="none" strike="noStrike" dirty="0">
                <a:solidFill>
                  <a:srgbClr val="000000"/>
                </a:solidFill>
                <a:effectLst/>
                <a:latin typeface="Roboto" panose="02000000000000000000" pitchFamily="2" charset="0"/>
              </a:rPr>
              <a:t>Finkle, T.A. and </a:t>
            </a:r>
            <a:r>
              <a:rPr lang="en-GB" sz="1600" b="0" i="0" u="none" strike="noStrike" dirty="0" err="1">
                <a:solidFill>
                  <a:srgbClr val="000000"/>
                </a:solidFill>
                <a:effectLst/>
                <a:latin typeface="Roboto" panose="02000000000000000000" pitchFamily="2" charset="0"/>
              </a:rPr>
              <a:t>Mallin</a:t>
            </a:r>
            <a:r>
              <a:rPr lang="en-GB" sz="1600" b="0" i="0" u="none" strike="noStrike" dirty="0">
                <a:solidFill>
                  <a:srgbClr val="000000"/>
                </a:solidFill>
                <a:effectLst/>
                <a:latin typeface="Roboto" panose="02000000000000000000" pitchFamily="2" charset="0"/>
              </a:rPr>
              <a:t>, M.L., 2010. STEVE JOBS AND APPLE, INC. Journal of the International Academy for Case Studies, 16(7), p.31. . </a:t>
            </a:r>
            <a:br>
              <a:rPr lang="en-GB" sz="1600" dirty="0"/>
            </a:br>
            <a:r>
              <a:rPr lang="en-GB" sz="1600" b="0" i="0" u="none" strike="noStrike" dirty="0">
                <a:solidFill>
                  <a:srgbClr val="000000"/>
                </a:solidFill>
                <a:effectLst/>
                <a:latin typeface="Roboto" panose="02000000000000000000" pitchFamily="2" charset="0"/>
              </a:rPr>
              <a:t>,Wikipedia(2024) Henry Ford,  Available at: </a:t>
            </a:r>
            <a:r>
              <a:rPr lang="en-GB" sz="1600" b="0" i="1" u="none" strike="noStrike" dirty="0">
                <a:solidFill>
                  <a:srgbClr val="0066CC"/>
                </a:solidFill>
                <a:effectLst/>
                <a:latin typeface="Roboto" panose="02000000000000000000" pitchFamily="2" charset="0"/>
                <a:hlinkClick r:id="rId2"/>
              </a:rPr>
              <a:t>https://en.wikipedia.org/wiki/Henry_Ford.</a:t>
            </a:r>
            <a:endParaRPr lang="en-GB" sz="1600" b="0" i="1" u="none" strike="noStrike" dirty="0">
              <a:solidFill>
                <a:srgbClr val="000000"/>
              </a:solidFill>
              <a:effectLst/>
              <a:latin typeface="Roboto" panose="02000000000000000000" pitchFamily="2" charset="0"/>
            </a:endParaRPr>
          </a:p>
          <a:p>
            <a:r>
              <a:rPr lang="en-GB" sz="1600" b="0" i="1" u="none" strike="noStrike" dirty="0">
                <a:solidFill>
                  <a:srgbClr val="000000"/>
                </a:solidFill>
                <a:effectLst/>
                <a:latin typeface="Roboto" panose="02000000000000000000" pitchFamily="2" charset="0"/>
              </a:rPr>
              <a:t>, </a:t>
            </a:r>
            <a:r>
              <a:rPr lang="en-GB" sz="1600" b="0" i="1" u="none" strike="noStrike" dirty="0">
                <a:solidFill>
                  <a:srgbClr val="0066CC"/>
                </a:solidFill>
                <a:effectLst/>
                <a:latin typeface="Roboto" panose="02000000000000000000" pitchFamily="2" charset="0"/>
                <a:hlinkClick r:id="rId3"/>
              </a:rPr>
              <a:t>https://hidayatrizvi.com/20th-century-leadership-vs-21st-century-leadership/#:~:text=Leadership%20in%20the%2020th%20century,collaborative%2C%20open%2C%20and%20transparent.</a:t>
            </a:r>
            <a:r>
              <a:rPr lang="en-GB" sz="1600" b="0" i="1" u="none" strike="noStrike" dirty="0">
                <a:solidFill>
                  <a:srgbClr val="0066CC"/>
                </a:solidFill>
                <a:effectLst/>
                <a:latin typeface="Roboto" panose="02000000000000000000" pitchFamily="2" charset="0"/>
              </a:rPr>
              <a:t> </a:t>
            </a:r>
            <a:r>
              <a:rPr lang="en-GB" sz="1600" b="0" i="0" u="none" strike="noStrike" dirty="0">
                <a:solidFill>
                  <a:srgbClr val="000000"/>
                </a:solidFill>
                <a:effectLst/>
                <a:latin typeface="Roboto" panose="02000000000000000000" pitchFamily="2" charset="0"/>
              </a:rPr>
              <a:t> (Accessed: </a:t>
            </a:r>
            <a:r>
              <a:rPr lang="en-GB" sz="1600" dirty="0">
                <a:solidFill>
                  <a:srgbClr val="000000"/>
                </a:solidFill>
                <a:latin typeface="Roboto" panose="02000000000000000000" pitchFamily="2" charset="0"/>
              </a:rPr>
              <a:t>23</a:t>
            </a:r>
            <a:r>
              <a:rPr lang="en-GB" sz="1600" baseline="30000" dirty="0">
                <a:solidFill>
                  <a:srgbClr val="000000"/>
                </a:solidFill>
                <a:latin typeface="Roboto" panose="02000000000000000000" pitchFamily="2" charset="0"/>
              </a:rPr>
              <a:t>rd</a:t>
            </a:r>
            <a:r>
              <a:rPr lang="en-GB" sz="1600" dirty="0">
                <a:solidFill>
                  <a:srgbClr val="000000"/>
                </a:solidFill>
                <a:latin typeface="Roboto" panose="02000000000000000000" pitchFamily="2" charset="0"/>
              </a:rPr>
              <a:t> </a:t>
            </a:r>
            <a:r>
              <a:rPr lang="en-GB" sz="1600" b="0" i="0" u="none" strike="noStrike" dirty="0">
                <a:solidFill>
                  <a:srgbClr val="000000"/>
                </a:solidFill>
                <a:effectLst/>
                <a:latin typeface="Roboto" panose="02000000000000000000" pitchFamily="2" charset="0"/>
              </a:rPr>
              <a:t> July 2024)</a:t>
            </a:r>
          </a:p>
          <a:p>
            <a:r>
              <a:rPr lang="en-GB" sz="1600" b="0" i="0" u="none" strike="noStrike" dirty="0">
                <a:solidFill>
                  <a:srgbClr val="000000"/>
                </a:solidFill>
                <a:effectLst/>
                <a:latin typeface="Roboto" panose="02000000000000000000" pitchFamily="2" charset="0"/>
              </a:rPr>
              <a:t>Encyclopaedia </a:t>
            </a:r>
            <a:r>
              <a:rPr lang="en-GB" sz="1600" b="0" i="0" u="none" strike="noStrike" dirty="0" err="1">
                <a:solidFill>
                  <a:srgbClr val="000000"/>
                </a:solidFill>
                <a:effectLst/>
                <a:latin typeface="Roboto" panose="02000000000000000000" pitchFamily="2" charset="0"/>
              </a:rPr>
              <a:t>Britannicia</a:t>
            </a:r>
            <a:r>
              <a:rPr lang="en-GB" sz="1600" b="0" i="0" u="none" strike="noStrike" dirty="0">
                <a:solidFill>
                  <a:srgbClr val="000000"/>
                </a:solidFill>
                <a:effectLst/>
                <a:latin typeface="Roboto" panose="02000000000000000000" pitchFamily="2" charset="0"/>
              </a:rPr>
              <a:t> , (2024) Henry Ford</a:t>
            </a:r>
            <a:r>
              <a:rPr lang="en-GB" sz="1600" dirty="0">
                <a:solidFill>
                  <a:srgbClr val="0066CC"/>
                </a:solidFill>
                <a:latin typeface="Roboto" panose="02000000000000000000" pitchFamily="2" charset="0"/>
              </a:rPr>
              <a:t>. </a:t>
            </a:r>
            <a:r>
              <a:rPr lang="en-GB" sz="1600" b="0" i="0" u="none" strike="noStrike" dirty="0">
                <a:solidFill>
                  <a:srgbClr val="000000"/>
                </a:solidFill>
                <a:effectLst/>
                <a:latin typeface="Roboto" panose="02000000000000000000" pitchFamily="2" charset="0"/>
              </a:rPr>
              <a:t>Available at : </a:t>
            </a:r>
            <a:r>
              <a:rPr lang="en-GB" sz="1600" b="0" i="0" u="none" strike="noStrike" dirty="0">
                <a:solidFill>
                  <a:srgbClr val="0066CC"/>
                </a:solidFill>
                <a:effectLst/>
                <a:latin typeface="Roboto" panose="02000000000000000000" pitchFamily="2" charset="0"/>
                <a:hlinkClick r:id="rId4"/>
              </a:rPr>
              <a:t>https://www.britannica.com/money/Ford-Motor-Company.</a:t>
            </a:r>
            <a:r>
              <a:rPr lang="en-GB" sz="1600" b="0" i="0" u="none" strike="noStrike" dirty="0">
                <a:solidFill>
                  <a:srgbClr val="0066CC"/>
                </a:solidFill>
                <a:effectLst/>
                <a:latin typeface="Roboto" panose="02000000000000000000" pitchFamily="2" charset="0"/>
              </a:rPr>
              <a:t> </a:t>
            </a:r>
            <a:r>
              <a:rPr lang="en-GB" sz="1600" dirty="0">
                <a:solidFill>
                  <a:srgbClr val="000000"/>
                </a:solidFill>
                <a:latin typeface="Roboto" panose="02000000000000000000" pitchFamily="2" charset="0"/>
              </a:rPr>
              <a:t>(Accessed: 23</a:t>
            </a:r>
            <a:r>
              <a:rPr lang="en-GB" sz="1600" baseline="30000" dirty="0">
                <a:solidFill>
                  <a:srgbClr val="000000"/>
                </a:solidFill>
                <a:latin typeface="Roboto" panose="02000000000000000000" pitchFamily="2" charset="0"/>
              </a:rPr>
              <a:t>rd</a:t>
            </a:r>
            <a:r>
              <a:rPr lang="en-GB" sz="1600" dirty="0">
                <a:solidFill>
                  <a:srgbClr val="000000"/>
                </a:solidFill>
                <a:latin typeface="Roboto" panose="02000000000000000000" pitchFamily="2" charset="0"/>
              </a:rPr>
              <a:t> July 2024)</a:t>
            </a:r>
            <a:endParaRPr lang="en-GB" sz="1600" b="0" i="0" u="none" strike="noStrike" dirty="0">
              <a:solidFill>
                <a:srgbClr val="000000"/>
              </a:solidFill>
              <a:effectLst/>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94018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5814DE-9589-B08B-EC43-C75A84DA3775}"/>
              </a:ext>
            </a:extLst>
          </p:cNvPr>
          <p:cNvSpPr>
            <a:spLocks noGrp="1"/>
          </p:cNvSpPr>
          <p:nvPr>
            <p:ph type="body" sz="quarter" idx="10"/>
          </p:nvPr>
        </p:nvSpPr>
        <p:spPr>
          <a:xfrm>
            <a:off x="205194" y="1404516"/>
            <a:ext cx="11573197" cy="724247"/>
          </a:xfrm>
        </p:spPr>
        <p:txBody>
          <a:bodyPr>
            <a:normAutofit fontScale="25000" lnSpcReduction="20000"/>
          </a:bodyPr>
          <a:lstStyle/>
          <a:p>
            <a:endParaRPr lang="en-GB" dirty="0"/>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sz="6400" b="0" i="0" u="none" strike="noStrike" dirty="0">
              <a:solidFill>
                <a:srgbClr val="000000"/>
              </a:solidFill>
              <a:effectLst/>
              <a:latin typeface="Roboto" panose="02000000000000000000" pitchFamily="2" charset="0"/>
            </a:endParaRPr>
          </a:p>
          <a:p>
            <a:pPr algn="l"/>
            <a:endParaRPr lang="en-GB" sz="6400" dirty="0">
              <a:solidFill>
                <a:srgbClr val="000000"/>
              </a:solidFill>
              <a:latin typeface="Roboto" panose="02000000000000000000" pitchFamily="2" charset="0"/>
            </a:endParaRPr>
          </a:p>
          <a:p>
            <a:pPr algn="l"/>
            <a:endParaRPr lang="en-GB" sz="6400" b="0" i="0" u="none" strike="noStrike" dirty="0">
              <a:solidFill>
                <a:srgbClr val="000000"/>
              </a:solidFill>
              <a:effectLst/>
              <a:latin typeface="Roboto" panose="02000000000000000000" pitchFamily="2" charset="0"/>
            </a:endParaRPr>
          </a:p>
          <a:p>
            <a:pPr algn="l"/>
            <a:r>
              <a:rPr lang="en-GB" sz="6400" b="0" i="0" u="none" strike="noStrike" dirty="0" err="1">
                <a:solidFill>
                  <a:srgbClr val="000000"/>
                </a:solidFill>
                <a:effectLst/>
                <a:latin typeface="Roboto" panose="02000000000000000000" pitchFamily="2" charset="0"/>
              </a:rPr>
              <a:t>Kadiyono</a:t>
            </a:r>
            <a:r>
              <a:rPr lang="en-GB" sz="6400" b="0" i="0" u="none" strike="noStrike" dirty="0">
                <a:solidFill>
                  <a:srgbClr val="000000"/>
                </a:solidFill>
                <a:effectLst/>
                <a:latin typeface="Roboto" panose="02000000000000000000" pitchFamily="2" charset="0"/>
              </a:rPr>
              <a:t>, A. L., </a:t>
            </a:r>
            <a:r>
              <a:rPr lang="en-GB" sz="6400" b="0" i="0" u="none" strike="noStrike" dirty="0" err="1">
                <a:solidFill>
                  <a:srgbClr val="000000"/>
                </a:solidFill>
                <a:effectLst/>
                <a:latin typeface="Roboto" panose="02000000000000000000" pitchFamily="2" charset="0"/>
              </a:rPr>
              <a:t>Sulistiobudi</a:t>
            </a:r>
            <a:r>
              <a:rPr lang="en-GB" sz="6400" b="0" i="0" u="none" strike="noStrike" dirty="0">
                <a:solidFill>
                  <a:srgbClr val="000000"/>
                </a:solidFill>
                <a:effectLst/>
                <a:latin typeface="Roboto" panose="02000000000000000000" pitchFamily="2" charset="0"/>
              </a:rPr>
              <a:t>, R. A., Haris, I., Wahab, M. K. A., </a:t>
            </a:r>
            <a:r>
              <a:rPr lang="en-GB" sz="6400" b="0" i="0" u="none" strike="noStrike" dirty="0" err="1">
                <a:solidFill>
                  <a:srgbClr val="000000"/>
                </a:solidFill>
                <a:effectLst/>
                <a:latin typeface="Roboto" panose="02000000000000000000" pitchFamily="2" charset="0"/>
              </a:rPr>
              <a:t>Ramdani</a:t>
            </a:r>
            <a:r>
              <a:rPr lang="en-GB" sz="6400" b="0" i="0" u="none" strike="noStrike" dirty="0">
                <a:solidFill>
                  <a:srgbClr val="000000"/>
                </a:solidFill>
                <a:effectLst/>
                <a:latin typeface="Roboto" panose="02000000000000000000" pitchFamily="2" charset="0"/>
              </a:rPr>
              <a:t>, I., </a:t>
            </a:r>
            <a:r>
              <a:rPr lang="en-GB" sz="6400" b="0" i="0" u="none" strike="noStrike" dirty="0" err="1">
                <a:solidFill>
                  <a:srgbClr val="000000"/>
                </a:solidFill>
                <a:effectLst/>
                <a:latin typeface="Roboto" panose="02000000000000000000" pitchFamily="2" charset="0"/>
              </a:rPr>
              <a:t>Purwanto</a:t>
            </a:r>
            <a:r>
              <a:rPr lang="en-GB" sz="6400" b="0" i="0" u="none" strike="noStrike" dirty="0">
                <a:solidFill>
                  <a:srgbClr val="000000"/>
                </a:solidFill>
                <a:effectLst/>
                <a:latin typeface="Roboto" panose="02000000000000000000" pitchFamily="2" charset="0"/>
              </a:rPr>
              <a:t>, A., ... and </a:t>
            </a:r>
            <a:r>
              <a:rPr lang="en-GB" sz="6400" b="0" i="0" u="none" strike="noStrike" dirty="0" err="1">
                <a:solidFill>
                  <a:srgbClr val="000000"/>
                </a:solidFill>
                <a:effectLst/>
                <a:latin typeface="Roboto" panose="02000000000000000000" pitchFamily="2" charset="0"/>
              </a:rPr>
              <a:t>Sumartiningsih</a:t>
            </a:r>
            <a:r>
              <a:rPr lang="en-GB" sz="6400" b="0" i="0" u="none" strike="noStrike" dirty="0">
                <a:solidFill>
                  <a:srgbClr val="000000"/>
                </a:solidFill>
                <a:effectLst/>
                <a:latin typeface="Roboto" panose="02000000000000000000" pitchFamily="2" charset="0"/>
              </a:rPr>
              <a:t>, S. (2020). Develop leadership style model for </a:t>
            </a:r>
            <a:r>
              <a:rPr lang="en-GB" sz="6400" b="0" i="0" u="none" strike="noStrike" dirty="0" err="1">
                <a:solidFill>
                  <a:srgbClr val="000000"/>
                </a:solidFill>
                <a:effectLst/>
                <a:latin typeface="Roboto" panose="02000000000000000000" pitchFamily="2" charset="0"/>
              </a:rPr>
              <a:t>indonesian</a:t>
            </a:r>
            <a:r>
              <a:rPr lang="en-GB" sz="6400" b="0" i="0" u="none" strike="noStrike" dirty="0">
                <a:solidFill>
                  <a:srgbClr val="000000"/>
                </a:solidFill>
                <a:effectLst/>
                <a:latin typeface="Roboto" panose="02000000000000000000" pitchFamily="2" charset="0"/>
              </a:rPr>
              <a:t> teachers performance in Education 4.0 era. Systematic Reviews in Pharmacy, 11(9), 363-373. . </a:t>
            </a:r>
          </a:p>
          <a:p>
            <a:pPr algn="l"/>
            <a:r>
              <a:rPr lang="en-GB" sz="6400" b="0" i="0" u="none" strike="noStrike" dirty="0">
                <a:solidFill>
                  <a:srgbClr val="000000"/>
                </a:solidFill>
                <a:effectLst/>
                <a:latin typeface="Roboto" panose="02000000000000000000" pitchFamily="2" charset="0"/>
              </a:rPr>
              <a:t>Martínez-Martínez, M., Molina-López, M. M., </a:t>
            </a:r>
            <a:r>
              <a:rPr lang="en-GB" sz="6400" b="0" i="0" u="none" strike="noStrike" dirty="0" err="1">
                <a:solidFill>
                  <a:srgbClr val="000000"/>
                </a:solidFill>
                <a:effectLst/>
                <a:latin typeface="Roboto" panose="02000000000000000000" pitchFamily="2" charset="0"/>
              </a:rPr>
              <a:t>Mateos</a:t>
            </a:r>
            <a:r>
              <a:rPr lang="en-GB" sz="6400" b="0" i="0" u="none" strike="noStrike" dirty="0">
                <a:solidFill>
                  <a:srgbClr val="000000"/>
                </a:solidFill>
                <a:effectLst/>
                <a:latin typeface="Roboto" panose="02000000000000000000" pitchFamily="2" charset="0"/>
              </a:rPr>
              <a:t> de Cabo, R., </a:t>
            </a:r>
            <a:r>
              <a:rPr lang="en-GB" sz="6400" b="0" i="0" u="none" strike="noStrike" dirty="0" err="1">
                <a:solidFill>
                  <a:srgbClr val="000000"/>
                </a:solidFill>
                <a:effectLst/>
                <a:latin typeface="Roboto" panose="02000000000000000000" pitchFamily="2" charset="0"/>
              </a:rPr>
              <a:t>Gabaldón</a:t>
            </a:r>
            <a:r>
              <a:rPr lang="en-GB" sz="6400" b="0" i="0" u="none" strike="noStrike" dirty="0">
                <a:solidFill>
                  <a:srgbClr val="000000"/>
                </a:solidFill>
                <a:effectLst/>
                <a:latin typeface="Roboto" panose="02000000000000000000" pitchFamily="2" charset="0"/>
              </a:rPr>
              <a:t>, P., González-Pérez, S., and Izquierdo, G. (2021). Awakenings: an authentic leadership development program to break the glass ceiling. Sustainability, 13(13), 7476. . </a:t>
            </a:r>
          </a:p>
          <a:p>
            <a:pPr algn="l"/>
            <a:r>
              <a:rPr lang="en-GB" sz="6400" b="0" i="0" u="none" strike="noStrike" dirty="0">
                <a:solidFill>
                  <a:srgbClr val="000000"/>
                </a:solidFill>
                <a:effectLst/>
                <a:latin typeface="Roboto" panose="02000000000000000000" pitchFamily="2" charset="0"/>
              </a:rPr>
              <a:t>Niebuhr, O., </a:t>
            </a:r>
            <a:r>
              <a:rPr lang="en-GB" sz="6400" b="0" i="0" u="none" strike="noStrike" dirty="0" err="1">
                <a:solidFill>
                  <a:srgbClr val="000000"/>
                </a:solidFill>
                <a:effectLst/>
                <a:latin typeface="Roboto" panose="02000000000000000000" pitchFamily="2" charset="0"/>
              </a:rPr>
              <a:t>Brem</a:t>
            </a:r>
            <a:r>
              <a:rPr lang="en-GB" sz="6400" b="0" i="0" u="none" strike="noStrike" dirty="0">
                <a:solidFill>
                  <a:srgbClr val="000000"/>
                </a:solidFill>
                <a:effectLst/>
                <a:latin typeface="Roboto" panose="02000000000000000000" pitchFamily="2" charset="0"/>
              </a:rPr>
              <a:t>, A., </a:t>
            </a:r>
            <a:r>
              <a:rPr lang="en-GB" sz="6400" b="0" i="0" u="none" strike="noStrike" dirty="0" err="1">
                <a:solidFill>
                  <a:srgbClr val="000000"/>
                </a:solidFill>
                <a:effectLst/>
                <a:latin typeface="Roboto" panose="02000000000000000000" pitchFamily="2" charset="0"/>
              </a:rPr>
              <a:t>Michalsky</a:t>
            </a:r>
            <a:r>
              <a:rPr lang="en-GB" sz="6400" b="0" i="0" u="none" strike="noStrike" dirty="0">
                <a:solidFill>
                  <a:srgbClr val="000000"/>
                </a:solidFill>
                <a:effectLst/>
                <a:latin typeface="Roboto" panose="02000000000000000000" pitchFamily="2" charset="0"/>
              </a:rPr>
              <a:t>, J. and </a:t>
            </a:r>
            <a:r>
              <a:rPr lang="en-GB" sz="6400" b="0" i="0" u="none" strike="noStrike" dirty="0" err="1">
                <a:solidFill>
                  <a:srgbClr val="000000"/>
                </a:solidFill>
                <a:effectLst/>
                <a:latin typeface="Roboto" panose="02000000000000000000" pitchFamily="2" charset="0"/>
              </a:rPr>
              <a:t>Neitsch</a:t>
            </a:r>
            <a:r>
              <a:rPr lang="en-GB" sz="6400" b="0" i="0" u="none" strike="noStrike" dirty="0">
                <a:solidFill>
                  <a:srgbClr val="000000"/>
                </a:solidFill>
                <a:effectLst/>
                <a:latin typeface="Roboto" panose="02000000000000000000" pitchFamily="2" charset="0"/>
              </a:rPr>
              <a:t>, J., 2020. What makes business speakers sound charismatic? A contrastive acoustic-melodic analysis of Steve Jobs and Mark Zuckerberg. </a:t>
            </a:r>
            <a:r>
              <a:rPr lang="en-GB" sz="6400" b="0" i="0" u="none" strike="noStrike" dirty="0" err="1">
                <a:solidFill>
                  <a:srgbClr val="000000"/>
                </a:solidFill>
                <a:effectLst/>
                <a:latin typeface="Roboto" panose="02000000000000000000" pitchFamily="2" charset="0"/>
              </a:rPr>
              <a:t>Cadernos</a:t>
            </a:r>
            <a:r>
              <a:rPr lang="en-GB" sz="6400" b="0" i="0" u="none" strike="noStrike" dirty="0">
                <a:solidFill>
                  <a:srgbClr val="000000"/>
                </a:solidFill>
                <a:effectLst/>
                <a:latin typeface="Roboto" panose="02000000000000000000" pitchFamily="2" charset="0"/>
              </a:rPr>
              <a:t> de </a:t>
            </a:r>
            <a:r>
              <a:rPr lang="en-GB" sz="6400" b="0" i="0" u="none" strike="noStrike" dirty="0" err="1">
                <a:solidFill>
                  <a:srgbClr val="000000"/>
                </a:solidFill>
                <a:effectLst/>
                <a:latin typeface="Roboto" panose="02000000000000000000" pitchFamily="2" charset="0"/>
              </a:rPr>
              <a:t>Linguistica</a:t>
            </a:r>
            <a:r>
              <a:rPr lang="en-GB" sz="6400" b="0" i="0" u="none" strike="noStrike" dirty="0">
                <a:solidFill>
                  <a:srgbClr val="000000"/>
                </a:solidFill>
                <a:effectLst/>
                <a:latin typeface="Roboto" panose="02000000000000000000" pitchFamily="2" charset="0"/>
              </a:rPr>
              <a:t> e Teoria da </a:t>
            </a:r>
            <a:r>
              <a:rPr lang="en-GB" sz="6400" b="0" i="0" u="none" strike="noStrike" dirty="0" err="1">
                <a:solidFill>
                  <a:srgbClr val="000000"/>
                </a:solidFill>
                <a:effectLst/>
                <a:latin typeface="Roboto" panose="02000000000000000000" pitchFamily="2" charset="0"/>
              </a:rPr>
              <a:t>Literatura</a:t>
            </a:r>
            <a:r>
              <a:rPr lang="en-GB" sz="6400" b="0" i="0" u="none" strike="noStrike" dirty="0">
                <a:solidFill>
                  <a:srgbClr val="000000"/>
                </a:solidFill>
                <a:effectLst/>
                <a:latin typeface="Roboto" panose="02000000000000000000" pitchFamily="2" charset="0"/>
              </a:rPr>
              <a:t>, 1(1). . </a:t>
            </a:r>
          </a:p>
          <a:p>
            <a:pPr algn="l"/>
            <a:r>
              <a:rPr lang="en-GB" sz="6400" b="0" i="0" u="none" strike="noStrike" dirty="0">
                <a:solidFill>
                  <a:srgbClr val="000000"/>
                </a:solidFill>
                <a:effectLst/>
                <a:latin typeface="Roboto" panose="02000000000000000000" pitchFamily="2" charset="0"/>
              </a:rPr>
              <a:t>Rice, J., Martin, N., </a:t>
            </a:r>
            <a:r>
              <a:rPr lang="en-GB" sz="6400" b="0" i="0" u="none" strike="noStrike" dirty="0" err="1">
                <a:solidFill>
                  <a:srgbClr val="000000"/>
                </a:solidFill>
                <a:effectLst/>
                <a:latin typeface="Roboto" panose="02000000000000000000" pitchFamily="2" charset="0"/>
              </a:rPr>
              <a:t>Raziq</a:t>
            </a:r>
            <a:r>
              <a:rPr lang="en-GB" sz="6400" b="0" i="0" u="none" strike="noStrike" dirty="0">
                <a:solidFill>
                  <a:srgbClr val="000000"/>
                </a:solidFill>
                <a:effectLst/>
                <a:latin typeface="Roboto" panose="02000000000000000000" pitchFamily="2" charset="0"/>
              </a:rPr>
              <a:t>, M. M., and Fieger, P. (2023). A reconsideration of Jack Welch's managerial legacy. </a:t>
            </a:r>
            <a:r>
              <a:rPr lang="en-GB" sz="6400" b="0" i="0" u="none" strike="noStrike" dirty="0" err="1">
                <a:solidFill>
                  <a:srgbClr val="000000"/>
                </a:solidFill>
                <a:effectLst/>
                <a:latin typeface="Roboto" panose="02000000000000000000" pitchFamily="2" charset="0"/>
              </a:rPr>
              <a:t>EuroMed</a:t>
            </a:r>
            <a:r>
              <a:rPr lang="en-GB" sz="6400" b="0" i="0" u="none" strike="noStrike" dirty="0">
                <a:solidFill>
                  <a:srgbClr val="000000"/>
                </a:solidFill>
                <a:effectLst/>
                <a:latin typeface="Roboto" panose="02000000000000000000" pitchFamily="2" charset="0"/>
              </a:rPr>
              <a:t> Journal of Business. . </a:t>
            </a:r>
          </a:p>
          <a:p>
            <a:pPr algn="l"/>
            <a:r>
              <a:rPr lang="en-GB" sz="6400" b="0" i="0" u="none" strike="noStrike" dirty="0" err="1">
                <a:solidFill>
                  <a:srgbClr val="000000"/>
                </a:solidFill>
                <a:effectLst/>
                <a:latin typeface="Roboto" panose="02000000000000000000" pitchFamily="2" charset="0"/>
              </a:rPr>
              <a:t>Rogak</a:t>
            </a:r>
            <a:r>
              <a:rPr lang="en-GB" sz="6400" b="0" i="0" u="none" strike="noStrike" dirty="0">
                <a:solidFill>
                  <a:srgbClr val="000000"/>
                </a:solidFill>
                <a:effectLst/>
                <a:latin typeface="Roboto" panose="02000000000000000000" pitchFamily="2" charset="0"/>
              </a:rPr>
              <a:t>, L., 2021. Bill Gates: In His Own Words. Agate Publishing. . </a:t>
            </a:r>
          </a:p>
          <a:p>
            <a:pPr algn="l"/>
            <a:r>
              <a:rPr lang="en-GB" sz="6400" b="0" i="0" u="none" strike="noStrike" dirty="0">
                <a:solidFill>
                  <a:srgbClr val="000000"/>
                </a:solidFill>
                <a:effectLst/>
                <a:latin typeface="Roboto" panose="02000000000000000000" pitchFamily="2" charset="0"/>
              </a:rPr>
              <a:t>Stier, B.G., 2023. Applying Steve </a:t>
            </a:r>
            <a:r>
              <a:rPr lang="en-GB" sz="6400" b="0" i="0" u="none" strike="noStrike" dirty="0" err="1">
                <a:solidFill>
                  <a:srgbClr val="000000"/>
                </a:solidFill>
                <a:effectLst/>
                <a:latin typeface="Roboto" panose="02000000000000000000" pitchFamily="2" charset="0"/>
              </a:rPr>
              <a:t>Jobs's</a:t>
            </a:r>
            <a:r>
              <a:rPr lang="en-GB" sz="6400" b="0" i="0" u="none" strike="noStrike" dirty="0">
                <a:solidFill>
                  <a:srgbClr val="000000"/>
                </a:solidFill>
                <a:effectLst/>
                <a:latin typeface="Roboto" panose="02000000000000000000" pitchFamily="2" charset="0"/>
              </a:rPr>
              <a:t> Insights on Innovation, Leadership, and Technology Toward an Apple-Inspired Law School. Notre Dame Journal of Law, Ethics and Public Policy, Forthcoming (non-final version). . </a:t>
            </a:r>
          </a:p>
          <a:p>
            <a:pPr algn="l"/>
            <a:r>
              <a:rPr lang="en-GB" sz="6400" b="0" i="0" u="none" strike="noStrike" dirty="0" err="1">
                <a:solidFill>
                  <a:srgbClr val="000000"/>
                </a:solidFill>
                <a:effectLst/>
                <a:latin typeface="Roboto" panose="02000000000000000000" pitchFamily="2" charset="0"/>
              </a:rPr>
              <a:t>Tedlow</a:t>
            </a:r>
            <a:r>
              <a:rPr lang="en-GB" sz="6400" b="0" i="0" u="none" strike="noStrike" dirty="0">
                <a:solidFill>
                  <a:srgbClr val="000000"/>
                </a:solidFill>
                <a:effectLst/>
                <a:latin typeface="Roboto" panose="02000000000000000000" pitchFamily="2" charset="0"/>
              </a:rPr>
              <a:t>, R.S., 2020. The Sky above and the Mud below: Two Books about Steve Jobs. Business History Review, 94(4), pp.835-852. . </a:t>
            </a:r>
          </a:p>
          <a:p>
            <a:pPr algn="l"/>
            <a:r>
              <a:rPr lang="en-GB" sz="6400" b="0" i="0" u="none" strike="noStrike" dirty="0" err="1">
                <a:solidFill>
                  <a:srgbClr val="000000"/>
                </a:solidFill>
                <a:effectLst/>
                <a:latin typeface="Roboto" panose="02000000000000000000" pitchFamily="2" charset="0"/>
              </a:rPr>
              <a:t>Yoffie</a:t>
            </a:r>
            <a:r>
              <a:rPr lang="en-GB" sz="6400" b="0" i="0" u="none" strike="noStrike" dirty="0">
                <a:solidFill>
                  <a:srgbClr val="000000"/>
                </a:solidFill>
                <a:effectLst/>
                <a:latin typeface="Roboto" panose="02000000000000000000" pitchFamily="2" charset="0"/>
              </a:rPr>
              <a:t>, D.B. and Cusumano, M.A., 2021. Strategy Rules: Five Timeless Lessons from Bill Gates, Andy Grove, and Steve Jobs. . </a:t>
            </a:r>
          </a:p>
          <a:p>
            <a:pPr algn="l"/>
            <a:r>
              <a:rPr lang="en-GB" sz="6400" b="0" i="0" u="none" strike="noStrike" dirty="0">
                <a:solidFill>
                  <a:srgbClr val="000000"/>
                </a:solidFill>
                <a:effectLst/>
                <a:latin typeface="Roboto" panose="02000000000000000000" pitchFamily="2" charset="0"/>
              </a:rPr>
              <a:t>CAROLYN DEWAR, S.K., Vikram Malhotra, 2022. </a:t>
            </a:r>
            <a:r>
              <a:rPr lang="en-GB" sz="6400" b="0" i="1" u="none" strike="noStrike" dirty="0">
                <a:solidFill>
                  <a:srgbClr val="000000"/>
                </a:solidFill>
                <a:effectLst/>
                <a:latin typeface="Roboto" panose="02000000000000000000" pitchFamily="2" charset="0"/>
              </a:rPr>
              <a:t>CEO Excellence. </a:t>
            </a:r>
            <a:r>
              <a:rPr lang="en-GB" sz="6400" b="0" i="0" u="none" strike="noStrike" dirty="0">
                <a:solidFill>
                  <a:srgbClr val="000000"/>
                </a:solidFill>
                <a:effectLst/>
                <a:latin typeface="Roboto" panose="02000000000000000000" pitchFamily="2" charset="0"/>
              </a:rPr>
              <a:t>1 </a:t>
            </a:r>
            <a:r>
              <a:rPr lang="en-GB" sz="6400" b="0" i="0" u="none" strike="noStrike" dirty="0" err="1">
                <a:solidFill>
                  <a:srgbClr val="000000"/>
                </a:solidFill>
                <a:effectLst/>
                <a:latin typeface="Roboto" panose="02000000000000000000" pitchFamily="2" charset="0"/>
              </a:rPr>
              <a:t>edn</a:t>
            </a:r>
            <a:r>
              <a:rPr lang="en-GB" sz="6400" b="0" i="0" u="none" strike="noStrike" dirty="0">
                <a:solidFill>
                  <a:srgbClr val="000000"/>
                </a:solidFill>
                <a:effectLst/>
                <a:latin typeface="Roboto" panose="02000000000000000000" pitchFamily="2" charset="0"/>
              </a:rPr>
              <a:t>. New York: Scribner.</a:t>
            </a:r>
          </a:p>
          <a:p>
            <a:pPr algn="l"/>
            <a:r>
              <a:rPr lang="en-GB" sz="6400" b="0" i="0" u="none" strike="noStrike" dirty="0">
                <a:solidFill>
                  <a:srgbClr val="000000"/>
                </a:solidFill>
                <a:effectLst/>
                <a:latin typeface="Roboto" panose="02000000000000000000" pitchFamily="2" charset="0"/>
              </a:rPr>
              <a:t>HENRY FORD IN COLLABORATION WITH SAMUEL CROWTHER, 1922, Dec 17,. MY LIFE AND WORK</a:t>
            </a:r>
            <a:r>
              <a:rPr lang="en-GB" sz="6400" b="0" i="1" u="none" strike="noStrike" dirty="0">
                <a:solidFill>
                  <a:srgbClr val="000000"/>
                </a:solidFill>
                <a:effectLst/>
                <a:latin typeface="Roboto" panose="02000000000000000000" pitchFamily="2" charset="0"/>
              </a:rPr>
              <a:t>. Los Angeles Times (1886-1922)</a:t>
            </a:r>
            <a:r>
              <a:rPr lang="en-GB" sz="6400" b="0" i="0" u="none" strike="noStrike" dirty="0">
                <a:solidFill>
                  <a:srgbClr val="000000"/>
                </a:solidFill>
                <a:effectLst/>
                <a:latin typeface="Roboto" panose="02000000000000000000" pitchFamily="2" charset="0"/>
              </a:rPr>
              <a:t>, XI7.</a:t>
            </a:r>
          </a:p>
          <a:p>
            <a:pPr algn="l"/>
            <a:r>
              <a:rPr lang="en-GB" sz="6400" b="0" i="0" u="none" strike="noStrike" dirty="0">
                <a:solidFill>
                  <a:srgbClr val="000000"/>
                </a:solidFill>
                <a:effectLst/>
                <a:latin typeface="Roboto" panose="02000000000000000000" pitchFamily="2" charset="0"/>
              </a:rPr>
              <a:t>KIPPENBERGER, T., 2002. </a:t>
            </a:r>
            <a:r>
              <a:rPr lang="en-GB" sz="6400" b="0" i="1" u="none" strike="noStrike" dirty="0">
                <a:solidFill>
                  <a:srgbClr val="000000"/>
                </a:solidFill>
                <a:effectLst/>
                <a:latin typeface="Roboto" panose="02000000000000000000" pitchFamily="2" charset="0"/>
              </a:rPr>
              <a:t>Leadership styles. </a:t>
            </a:r>
            <a:r>
              <a:rPr lang="en-GB" sz="6400" b="0" i="0" u="none" strike="noStrike" dirty="0">
                <a:solidFill>
                  <a:srgbClr val="000000"/>
                </a:solidFill>
                <a:effectLst/>
                <a:latin typeface="Roboto" panose="02000000000000000000" pitchFamily="2" charset="0"/>
              </a:rPr>
              <a:t>Oxford: Capstone Pub.</a:t>
            </a:r>
          </a:p>
          <a:p>
            <a:pPr algn="l"/>
            <a:endParaRPr lang="en-GB" sz="6400" b="0" i="0" u="none" strike="noStrike" dirty="0">
              <a:solidFill>
                <a:srgbClr val="000000"/>
              </a:solidFill>
              <a:effectLst/>
              <a:latin typeface="Roboto" panose="02000000000000000000" pitchFamily="2" charset="0"/>
            </a:endParaRPr>
          </a:p>
          <a:p>
            <a:pPr algn="l"/>
            <a:endParaRPr lang="en-GB" sz="7200"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pPr algn="l"/>
            <a:endParaRPr lang="en-GB" b="0" i="0" u="none" strike="noStrike" dirty="0">
              <a:solidFill>
                <a:srgbClr val="000000"/>
              </a:solidFill>
              <a:effectLst/>
              <a:latin typeface="Roboto" panose="02000000000000000000" pitchFamily="2" charset="0"/>
            </a:endParaRPr>
          </a:p>
          <a:p>
            <a:pPr algn="l"/>
            <a:endParaRPr lang="en-GB" dirty="0">
              <a:solidFill>
                <a:srgbClr val="000000"/>
              </a:solidFill>
              <a:latin typeface="Roboto" panose="02000000000000000000" pitchFamily="2" charset="0"/>
            </a:endParaRPr>
          </a:p>
          <a:p>
            <a:endParaRPr lang="en-GB" dirty="0"/>
          </a:p>
        </p:txBody>
      </p:sp>
    </p:spTree>
    <p:extLst>
      <p:ext uri="{BB962C8B-B14F-4D97-AF65-F5344CB8AC3E}">
        <p14:creationId xmlns:p14="http://schemas.microsoft.com/office/powerpoint/2010/main" val="25747550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docProps/app.xml><?xml version="1.0" encoding="utf-8"?>
<Properties xmlns="http://schemas.openxmlformats.org/officeDocument/2006/extended-properties" xmlns:vt="http://schemas.openxmlformats.org/officeDocument/2006/docPropsVTypes">
  <TotalTime>94</TotalTime>
  <Words>2899</Words>
  <Application>Microsoft Macintosh PowerPoint</Application>
  <PresentationFormat>Widescreen</PresentationFormat>
  <Paragraphs>190</Paragraphs>
  <Slides>20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Aptos</vt:lpstr>
      <vt:lpstr>Aptos Display</vt:lpstr>
      <vt:lpstr>Arial</vt:lpstr>
      <vt:lpstr>Roboto</vt:lpstr>
      <vt:lpstr>Times New Roman</vt:lpstr>
      <vt:lpstr>Wingdings</vt:lpstr>
      <vt:lpstr>Office Theme</vt:lpstr>
      <vt:lpstr>Leadership and Management Group Presentation </vt:lpstr>
      <vt:lpstr>Henry Ford </vt:lpstr>
      <vt:lpstr>Leadership Styles </vt:lpstr>
      <vt:lpstr>Henry Ford’s Leadership Styles </vt:lpstr>
      <vt:lpstr>Leadership Analysis – Elon Musk</vt:lpstr>
      <vt:lpstr>Leadership Analysis – Elon Musk</vt:lpstr>
      <vt:lpstr>Comparison and Contrast</vt:lpstr>
      <vt:lpstr>Introduction </vt:lpstr>
      <vt:lpstr>Business leaders of the 20th century  Leadership Attributes of Steve Jobs </vt:lpstr>
      <vt:lpstr>Leadership attributes Jack Welch </vt:lpstr>
      <vt:lpstr>Business leaders of the 21st century  Leadership attributes Jeff Bezos </vt:lpstr>
      <vt:lpstr>Leadership attributes Satya Nadella</vt:lpstr>
      <vt:lpstr>Similarities and differences in leadership characteristics </vt:lpstr>
      <vt:lpstr>Similarities and differences in leadership characteristics </vt:lpstr>
      <vt:lpstr>Conclusion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Lachezar Dimitrov (1915922)</dc:creator>
  <cp:lastModifiedBy>Lachezar Dimitrov (1915922)</cp:lastModifiedBy>
  <cp:revision>3</cp:revision>
  <dcterms:created xsi:type="dcterms:W3CDTF">2024-07-26T18:01:11Z</dcterms:created>
  <dcterms:modified xsi:type="dcterms:W3CDTF">2024-07-26T19:35:45Z</dcterms:modified>
</cp:coreProperties>
</file>