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81" r:id="rId3"/>
    <p:sldId id="282" r:id="rId4"/>
    <p:sldId id="257" r:id="rId5"/>
    <p:sldId id="261" r:id="rId6"/>
    <p:sldId id="258" r:id="rId7"/>
    <p:sldId id="259" r:id="rId8"/>
    <p:sldId id="260" r:id="rId9"/>
    <p:sldId id="262" r:id="rId10"/>
    <p:sldId id="264" r:id="rId11"/>
    <p:sldId id="263"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8" r:id="rId25"/>
    <p:sldId id="277" r:id="rId26"/>
    <p:sldId id="279"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577" autoAdjust="0"/>
  </p:normalViewPr>
  <p:slideViewPr>
    <p:cSldViewPr snapToGrid="0">
      <p:cViewPr varScale="1">
        <p:scale>
          <a:sx n="64" d="100"/>
          <a:sy n="64" d="100"/>
        </p:scale>
        <p:origin x="84"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03EB9DF-5989-4BBE-B87C-CD5E2E48186C}"/>
    <pc:docChg chg="custSel modSld">
      <pc:chgData name="Jonathan Pugh" userId="0c243754-e5db-4f8a-b480-e8b3756bbae8" providerId="ADAL" clId="{703EB9DF-5989-4BBE-B87C-CD5E2E48186C}" dt="2026-09-23T15:14:27.897" v="206" actId="20577"/>
      <pc:docMkLst>
        <pc:docMk/>
      </pc:docMkLst>
      <pc:sldChg chg="modSp mod">
        <pc:chgData name="Jonathan Pugh" userId="0c243754-e5db-4f8a-b480-e8b3756bbae8" providerId="ADAL" clId="{703EB9DF-5989-4BBE-B87C-CD5E2E48186C}" dt="2026-09-23T12:52:07.249" v="106" actId="20577"/>
        <pc:sldMkLst>
          <pc:docMk/>
          <pc:sldMk cId="3485805147" sldId="256"/>
        </pc:sldMkLst>
        <pc:spChg chg="mod">
          <ac:chgData name="Jonathan Pugh" userId="0c243754-e5db-4f8a-b480-e8b3756bbae8" providerId="ADAL" clId="{703EB9DF-5989-4BBE-B87C-CD5E2E48186C}" dt="2026-09-23T12:52:07.249" v="106" actId="20577"/>
          <ac:spMkLst>
            <pc:docMk/>
            <pc:sldMk cId="3485805147" sldId="256"/>
            <ac:spMk id="3" creationId="{5F265473-AFC3-BCFD-E6DF-622E62BF09B8}"/>
          </ac:spMkLst>
        </pc:spChg>
      </pc:sldChg>
      <pc:sldChg chg="modSp mod">
        <pc:chgData name="Jonathan Pugh" userId="0c243754-e5db-4f8a-b480-e8b3756bbae8" providerId="ADAL" clId="{703EB9DF-5989-4BBE-B87C-CD5E2E48186C}" dt="2026-09-23T15:14:20.335" v="203" actId="20577"/>
        <pc:sldMkLst>
          <pc:docMk/>
          <pc:sldMk cId="2026362061" sldId="279"/>
        </pc:sldMkLst>
        <pc:spChg chg="mod">
          <ac:chgData name="Jonathan Pugh" userId="0c243754-e5db-4f8a-b480-e8b3756bbae8" providerId="ADAL" clId="{703EB9DF-5989-4BBE-B87C-CD5E2E48186C}" dt="2026-09-23T15:14:20.335" v="203" actId="20577"/>
          <ac:spMkLst>
            <pc:docMk/>
            <pc:sldMk cId="2026362061" sldId="279"/>
            <ac:spMk id="3" creationId="{46D6D891-175B-4119-B213-970C11FDF26E}"/>
          </ac:spMkLst>
        </pc:spChg>
      </pc:sldChg>
      <pc:sldChg chg="modSp mod">
        <pc:chgData name="Jonathan Pugh" userId="0c243754-e5db-4f8a-b480-e8b3756bbae8" providerId="ADAL" clId="{703EB9DF-5989-4BBE-B87C-CD5E2E48186C}" dt="2026-09-23T15:14:27.897" v="206" actId="20577"/>
        <pc:sldMkLst>
          <pc:docMk/>
          <pc:sldMk cId="1583860382" sldId="280"/>
        </pc:sldMkLst>
        <pc:spChg chg="mod">
          <ac:chgData name="Jonathan Pugh" userId="0c243754-e5db-4f8a-b480-e8b3756bbae8" providerId="ADAL" clId="{703EB9DF-5989-4BBE-B87C-CD5E2E48186C}" dt="2026-09-23T15:14:27.897" v="206" actId="20577"/>
          <ac:spMkLst>
            <pc:docMk/>
            <pc:sldMk cId="1583860382" sldId="280"/>
            <ac:spMk id="3" creationId="{41F730FF-FB42-181A-C3E0-DE8F31AF13A7}"/>
          </ac:spMkLst>
        </pc:spChg>
      </pc:sldChg>
      <pc:sldChg chg="modSp mod">
        <pc:chgData name="Jonathan Pugh" userId="0c243754-e5db-4f8a-b480-e8b3756bbae8" providerId="ADAL" clId="{703EB9DF-5989-4BBE-B87C-CD5E2E48186C}" dt="2026-09-23T12:52:15.312" v="110" actId="20577"/>
        <pc:sldMkLst>
          <pc:docMk/>
          <pc:sldMk cId="3615069833" sldId="281"/>
        </pc:sldMkLst>
        <pc:spChg chg="mod">
          <ac:chgData name="Jonathan Pugh" userId="0c243754-e5db-4f8a-b480-e8b3756bbae8" providerId="ADAL" clId="{703EB9DF-5989-4BBE-B87C-CD5E2E48186C}" dt="2026-09-23T12:52:15.312" v="110" actId="20577"/>
          <ac:spMkLst>
            <pc:docMk/>
            <pc:sldMk cId="3615069833" sldId="281"/>
            <ac:spMk id="3" creationId="{D8F0D137-C836-95B0-4164-40F0338CB624}"/>
          </ac:spMkLst>
        </pc:spChg>
      </pc:sldChg>
      <pc:sldChg chg="modSp mod">
        <pc:chgData name="Jonathan Pugh" userId="0c243754-e5db-4f8a-b480-e8b3756bbae8" providerId="ADAL" clId="{703EB9DF-5989-4BBE-B87C-CD5E2E48186C}" dt="2026-09-23T12:52:22.544" v="114" actId="20577"/>
        <pc:sldMkLst>
          <pc:docMk/>
          <pc:sldMk cId="1770694192" sldId="282"/>
        </pc:sldMkLst>
        <pc:spChg chg="mod">
          <ac:chgData name="Jonathan Pugh" userId="0c243754-e5db-4f8a-b480-e8b3756bbae8" providerId="ADAL" clId="{703EB9DF-5989-4BBE-B87C-CD5E2E48186C}" dt="2026-09-23T12:52:22.544" v="114" actId="20577"/>
          <ac:spMkLst>
            <pc:docMk/>
            <pc:sldMk cId="1770694192" sldId="282"/>
            <ac:spMk id="2" creationId="{1F8BDB05-E522-9CFC-F226-20B2225C26C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160468-5E01-4EA4-B233-FEB355339D48}"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C962C4-E7F6-4C41-BB5A-0B93620539A0}" type="slidenum">
              <a:rPr lang="en-GB" smtClean="0"/>
              <a:t>‹#›</a:t>
            </a:fld>
            <a:endParaRPr lang="en-GB"/>
          </a:p>
        </p:txBody>
      </p:sp>
    </p:spTree>
    <p:extLst>
      <p:ext uri="{BB962C8B-B14F-4D97-AF65-F5344CB8AC3E}">
        <p14:creationId xmlns:p14="http://schemas.microsoft.com/office/powerpoint/2010/main" val="686313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uwtsd-student-agreemen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uwtsd.ac.uk/sites/default/files/2024-01/UWTSD-Student-Code-of-conduct-2021.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uwtsd.ac.uk/sites/default/files/2024-01/UWTSD-Student-Code-of-conduct-2021.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uwtsd.ac.uk/sites/default/files/2024-01/UWTSD-Student-Code-of-conduct-2021.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uwtsd.ac.uk/sites/default/files/2024-01/UWTSD-Student-Code-of-conduct-2021.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uwtsd.ac.uk/sites/default/files/2024-01/UWTSD-Student-Code-of-conduct-2021.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wtsd.ac.uk/sites/default/files/2024-01/UWTSD-Student-Code-of-conduct-2021.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uwtsd.ac.uk/academic-quality-handbook"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UWTSD Student Agreement | University of Wales Trinity Saint David</a:t>
            </a:r>
            <a:endParaRPr lang="en-GB" dirty="0"/>
          </a:p>
          <a:p>
            <a:r>
              <a:rPr lang="en-GB" dirty="0"/>
              <a:t>Page 3.</a:t>
            </a:r>
          </a:p>
          <a:p>
            <a:r>
              <a:rPr lang="en-GB" dirty="0"/>
              <a:t>Page 14: Appendix 1 – Major and minor changes and communications </a:t>
            </a:r>
          </a:p>
          <a:p>
            <a:r>
              <a:rPr lang="en-GB" dirty="0"/>
              <a:t>Page 16: Appendix 2 – Cancellation form</a:t>
            </a:r>
          </a:p>
        </p:txBody>
      </p:sp>
      <p:sp>
        <p:nvSpPr>
          <p:cNvPr id="4" name="Slide Number Placeholder 3"/>
          <p:cNvSpPr>
            <a:spLocks noGrp="1"/>
          </p:cNvSpPr>
          <p:nvPr>
            <p:ph type="sldNum" sz="quarter" idx="5"/>
          </p:nvPr>
        </p:nvSpPr>
        <p:spPr/>
        <p:txBody>
          <a:bodyPr/>
          <a:lstStyle/>
          <a:p>
            <a:fld id="{02C962C4-E7F6-4C41-BB5A-0B93620539A0}" type="slidenum">
              <a:rPr lang="en-GB" smtClean="0"/>
              <a:t>3</a:t>
            </a:fld>
            <a:endParaRPr lang="en-GB"/>
          </a:p>
        </p:txBody>
      </p:sp>
    </p:spTree>
    <p:extLst>
      <p:ext uri="{BB962C8B-B14F-4D97-AF65-F5344CB8AC3E}">
        <p14:creationId xmlns:p14="http://schemas.microsoft.com/office/powerpoint/2010/main" val="3915133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code of conduct 2021</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4</a:t>
            </a:fld>
            <a:endParaRPr lang="en-GB"/>
          </a:p>
        </p:txBody>
      </p:sp>
    </p:spTree>
    <p:extLst>
      <p:ext uri="{BB962C8B-B14F-4D97-AF65-F5344CB8AC3E}">
        <p14:creationId xmlns:p14="http://schemas.microsoft.com/office/powerpoint/2010/main" val="2972465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code of conduct 2021</a:t>
            </a:r>
            <a:endParaRPr lang="en-GB" dirty="0"/>
          </a:p>
          <a:p>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5</a:t>
            </a:fld>
            <a:endParaRPr lang="en-GB"/>
          </a:p>
        </p:txBody>
      </p:sp>
    </p:spTree>
    <p:extLst>
      <p:ext uri="{BB962C8B-B14F-4D97-AF65-F5344CB8AC3E}">
        <p14:creationId xmlns:p14="http://schemas.microsoft.com/office/powerpoint/2010/main" val="16733275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code of conduct 2021</a:t>
            </a:r>
            <a:endParaRPr lang="en-GB" dirty="0"/>
          </a:p>
          <a:p>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6</a:t>
            </a:fld>
            <a:endParaRPr lang="en-GB"/>
          </a:p>
        </p:txBody>
      </p:sp>
    </p:spTree>
    <p:extLst>
      <p:ext uri="{BB962C8B-B14F-4D97-AF65-F5344CB8AC3E}">
        <p14:creationId xmlns:p14="http://schemas.microsoft.com/office/powerpoint/2010/main" val="2074978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code of conduct 2021</a:t>
            </a:r>
            <a:endParaRPr lang="en-GB" dirty="0"/>
          </a:p>
          <a:p>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7</a:t>
            </a:fld>
            <a:endParaRPr lang="en-GB"/>
          </a:p>
        </p:txBody>
      </p:sp>
    </p:spTree>
    <p:extLst>
      <p:ext uri="{BB962C8B-B14F-4D97-AF65-F5344CB8AC3E}">
        <p14:creationId xmlns:p14="http://schemas.microsoft.com/office/powerpoint/2010/main" val="1027829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code of conduct 2021</a:t>
            </a:r>
            <a:endParaRPr lang="en-GB" dirty="0"/>
          </a:p>
          <a:p>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8</a:t>
            </a:fld>
            <a:endParaRPr lang="en-GB"/>
          </a:p>
        </p:txBody>
      </p:sp>
    </p:spTree>
    <p:extLst>
      <p:ext uri="{BB962C8B-B14F-4D97-AF65-F5344CB8AC3E}">
        <p14:creationId xmlns:p14="http://schemas.microsoft.com/office/powerpoint/2010/main" val="3565738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code of conduct 2021</a:t>
            </a:r>
            <a:endParaRPr lang="en-GB" dirty="0"/>
          </a:p>
          <a:p>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9</a:t>
            </a:fld>
            <a:endParaRPr lang="en-GB"/>
          </a:p>
        </p:txBody>
      </p:sp>
    </p:spTree>
    <p:extLst>
      <p:ext uri="{BB962C8B-B14F-4D97-AF65-F5344CB8AC3E}">
        <p14:creationId xmlns:p14="http://schemas.microsoft.com/office/powerpoint/2010/main" val="111985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6.1 page 5 and 6.9 page 7 </a:t>
            </a:r>
          </a:p>
          <a:p>
            <a:endParaRPr lang="en-GB" dirty="0"/>
          </a:p>
          <a:p>
            <a:r>
              <a:rPr lang="en-GB" dirty="0">
                <a:hlinkClick r:id="rId3"/>
              </a:rPr>
              <a:t>Academic Quality Handbook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10</a:t>
            </a:fld>
            <a:endParaRPr lang="en-GB"/>
          </a:p>
        </p:txBody>
      </p:sp>
    </p:spTree>
    <p:extLst>
      <p:ext uri="{BB962C8B-B14F-4D97-AF65-F5344CB8AC3E}">
        <p14:creationId xmlns:p14="http://schemas.microsoft.com/office/powerpoint/2010/main" val="17594664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6.2 page 5</a:t>
            </a:r>
          </a:p>
          <a:p>
            <a:endParaRPr lang="en-GB" dirty="0"/>
          </a:p>
          <a:p>
            <a:r>
              <a:rPr lang="en-GB" dirty="0">
                <a:hlinkClick r:id="rId3"/>
              </a:rPr>
              <a:t>Academic Quality Handbook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11</a:t>
            </a:fld>
            <a:endParaRPr lang="en-GB"/>
          </a:p>
        </p:txBody>
      </p:sp>
    </p:spTree>
    <p:extLst>
      <p:ext uri="{BB962C8B-B14F-4D97-AF65-F5344CB8AC3E}">
        <p14:creationId xmlns:p14="http://schemas.microsoft.com/office/powerpoint/2010/main" val="466363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Non-Academic Misconduct Policy Page 5+6</a:t>
            </a:r>
          </a:p>
          <a:p>
            <a:endParaRPr lang="en-GB" dirty="0"/>
          </a:p>
          <a:p>
            <a:r>
              <a:rPr lang="en-GB" dirty="0">
                <a:hlinkClick r:id="rId3"/>
              </a:rPr>
              <a:t>Academic Quality Handbook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12</a:t>
            </a:fld>
            <a:endParaRPr lang="en-GB"/>
          </a:p>
        </p:txBody>
      </p:sp>
    </p:spTree>
    <p:extLst>
      <p:ext uri="{BB962C8B-B14F-4D97-AF65-F5344CB8AC3E}">
        <p14:creationId xmlns:p14="http://schemas.microsoft.com/office/powerpoint/2010/main" val="21178984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Non-Academic Misconduct Policy page 6</a:t>
            </a:r>
          </a:p>
          <a:p>
            <a:endParaRPr lang="en-GB" dirty="0"/>
          </a:p>
          <a:p>
            <a:r>
              <a:rPr lang="en-GB" dirty="0">
                <a:hlinkClick r:id="rId3"/>
              </a:rPr>
              <a:t>Academic Quality Handbook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13</a:t>
            </a:fld>
            <a:endParaRPr lang="en-GB"/>
          </a:p>
        </p:txBody>
      </p:sp>
    </p:spTree>
    <p:extLst>
      <p:ext uri="{BB962C8B-B14F-4D97-AF65-F5344CB8AC3E}">
        <p14:creationId xmlns:p14="http://schemas.microsoft.com/office/powerpoint/2010/main" val="1259018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Student Charter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14</a:t>
            </a:fld>
            <a:endParaRPr lang="en-GB"/>
          </a:p>
        </p:txBody>
      </p:sp>
    </p:spTree>
    <p:extLst>
      <p:ext uri="{BB962C8B-B14F-4D97-AF65-F5344CB8AC3E}">
        <p14:creationId xmlns:p14="http://schemas.microsoft.com/office/powerpoint/2010/main" val="12426098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Student Charter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15</a:t>
            </a:fld>
            <a:endParaRPr lang="en-GB"/>
          </a:p>
        </p:txBody>
      </p:sp>
    </p:spTree>
    <p:extLst>
      <p:ext uri="{BB962C8B-B14F-4D97-AF65-F5344CB8AC3E}">
        <p14:creationId xmlns:p14="http://schemas.microsoft.com/office/powerpoint/2010/main" val="2074605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Student Charter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16</a:t>
            </a:fld>
            <a:endParaRPr lang="en-GB"/>
          </a:p>
        </p:txBody>
      </p:sp>
    </p:spTree>
    <p:extLst>
      <p:ext uri="{BB962C8B-B14F-4D97-AF65-F5344CB8AC3E}">
        <p14:creationId xmlns:p14="http://schemas.microsoft.com/office/powerpoint/2010/main" val="9793376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2.3 page 4</a:t>
            </a:r>
          </a:p>
          <a:p>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17</a:t>
            </a:fld>
            <a:endParaRPr lang="en-GB"/>
          </a:p>
        </p:txBody>
      </p:sp>
    </p:spTree>
    <p:extLst>
      <p:ext uri="{BB962C8B-B14F-4D97-AF65-F5344CB8AC3E}">
        <p14:creationId xmlns:p14="http://schemas.microsoft.com/office/powerpoint/2010/main" val="15370103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Page 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Academic Quality Handbook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18</a:t>
            </a:fld>
            <a:endParaRPr lang="en-GB"/>
          </a:p>
        </p:txBody>
      </p:sp>
    </p:spTree>
    <p:extLst>
      <p:ext uri="{BB962C8B-B14F-4D97-AF65-F5344CB8AC3E}">
        <p14:creationId xmlns:p14="http://schemas.microsoft.com/office/powerpoint/2010/main" val="6545332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Page 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Academic Quality Handbook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19</a:t>
            </a:fld>
            <a:endParaRPr lang="en-GB"/>
          </a:p>
        </p:txBody>
      </p:sp>
    </p:spTree>
    <p:extLst>
      <p:ext uri="{BB962C8B-B14F-4D97-AF65-F5344CB8AC3E}">
        <p14:creationId xmlns:p14="http://schemas.microsoft.com/office/powerpoint/2010/main" val="23744236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Page 3+ 4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Academic Quality Handbook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20</a:t>
            </a:fld>
            <a:endParaRPr lang="en-GB"/>
          </a:p>
        </p:txBody>
      </p:sp>
    </p:spTree>
    <p:extLst>
      <p:ext uri="{BB962C8B-B14F-4D97-AF65-F5344CB8AC3E}">
        <p14:creationId xmlns:p14="http://schemas.microsoft.com/office/powerpoint/2010/main" val="8080492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4</a:t>
            </a:r>
          </a:p>
          <a:p>
            <a:r>
              <a:rPr lang="en-GB" dirty="0"/>
              <a:t>Page 10 10.9</a:t>
            </a:r>
          </a:p>
          <a:p>
            <a:endParaRPr lang="en-GB" dirty="0"/>
          </a:p>
          <a:p>
            <a:r>
              <a:rPr lang="en-GB" dirty="0">
                <a:hlinkClick r:id="rId3"/>
              </a:rPr>
              <a:t>Academic Quality Handbook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21</a:t>
            </a:fld>
            <a:endParaRPr lang="en-GB"/>
          </a:p>
        </p:txBody>
      </p:sp>
    </p:spTree>
    <p:extLst>
      <p:ext uri="{BB962C8B-B14F-4D97-AF65-F5344CB8AC3E}">
        <p14:creationId xmlns:p14="http://schemas.microsoft.com/office/powerpoint/2010/main" val="20905052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11 10.16</a:t>
            </a:r>
          </a:p>
          <a:p>
            <a:endParaRPr lang="en-GB" dirty="0"/>
          </a:p>
          <a:p>
            <a:r>
              <a:rPr lang="en-GB" dirty="0">
                <a:hlinkClick r:id="rId3"/>
              </a:rPr>
              <a:t>Academic Quality Handbook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22</a:t>
            </a:fld>
            <a:endParaRPr lang="en-GB"/>
          </a:p>
        </p:txBody>
      </p:sp>
    </p:spTree>
    <p:extLst>
      <p:ext uri="{BB962C8B-B14F-4D97-AF65-F5344CB8AC3E}">
        <p14:creationId xmlns:p14="http://schemas.microsoft.com/office/powerpoint/2010/main" val="31871235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3  1.1</a:t>
            </a:r>
          </a:p>
          <a:p>
            <a:endParaRPr lang="en-GB" dirty="0"/>
          </a:p>
          <a:p>
            <a:r>
              <a:rPr lang="en-GB" dirty="0">
                <a:hlinkClick r:id="rId3"/>
              </a:rPr>
              <a:t>Academic Quality Handbook | University of Wales Trinity Saint David</a:t>
            </a:r>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23</a:t>
            </a:fld>
            <a:endParaRPr lang="en-GB"/>
          </a:p>
        </p:txBody>
      </p:sp>
    </p:spTree>
    <p:extLst>
      <p:ext uri="{BB962C8B-B14F-4D97-AF65-F5344CB8AC3E}">
        <p14:creationId xmlns:p14="http://schemas.microsoft.com/office/powerpoint/2010/main" val="32383440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3  1.3</a:t>
            </a:r>
          </a:p>
          <a:p>
            <a:endParaRPr lang="en-GB" dirty="0"/>
          </a:p>
          <a:p>
            <a:r>
              <a:rPr lang="en-GB" dirty="0">
                <a:hlinkClick r:id="rId3"/>
              </a:rPr>
              <a:t>Academic Quality Handbook | University of Wales Trinity Saint David</a:t>
            </a:r>
            <a:endParaRPr lang="en-GB" dirty="0"/>
          </a:p>
          <a:p>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24</a:t>
            </a:fld>
            <a:endParaRPr lang="en-GB"/>
          </a:p>
        </p:txBody>
      </p:sp>
    </p:spTree>
    <p:extLst>
      <p:ext uri="{BB962C8B-B14F-4D97-AF65-F5344CB8AC3E}">
        <p14:creationId xmlns:p14="http://schemas.microsoft.com/office/powerpoint/2010/main" val="24068419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3  1.3</a:t>
            </a:r>
          </a:p>
          <a:p>
            <a:endParaRPr lang="en-GB" dirty="0"/>
          </a:p>
          <a:p>
            <a:r>
              <a:rPr lang="en-GB" dirty="0">
                <a:hlinkClick r:id="rId3"/>
              </a:rPr>
              <a:t>Academic Quality Handbook | University of Wales Trinity Saint David</a:t>
            </a:r>
            <a:endParaRPr lang="en-GB" dirty="0"/>
          </a:p>
          <a:p>
            <a:endParaRPr lang="en-GB" dirty="0"/>
          </a:p>
        </p:txBody>
      </p:sp>
      <p:sp>
        <p:nvSpPr>
          <p:cNvPr id="4" name="Slide Number Placeholder 3"/>
          <p:cNvSpPr>
            <a:spLocks noGrp="1"/>
          </p:cNvSpPr>
          <p:nvPr>
            <p:ph type="sldNum" sz="quarter" idx="5"/>
          </p:nvPr>
        </p:nvSpPr>
        <p:spPr/>
        <p:txBody>
          <a:bodyPr/>
          <a:lstStyle/>
          <a:p>
            <a:fld id="{02C962C4-E7F6-4C41-BB5A-0B93620539A0}" type="slidenum">
              <a:rPr lang="en-GB" smtClean="0"/>
              <a:t>25</a:t>
            </a:fld>
            <a:endParaRPr lang="en-GB"/>
          </a:p>
        </p:txBody>
      </p:sp>
    </p:spTree>
    <p:extLst>
      <p:ext uri="{BB962C8B-B14F-4D97-AF65-F5344CB8AC3E}">
        <p14:creationId xmlns:p14="http://schemas.microsoft.com/office/powerpoint/2010/main" val="1982858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B5999-621E-96CC-8AC4-83A3371B25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91C5A4-5945-C711-19A8-8387C1EB6F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74B1EC-D66E-5ED2-51BC-536747427A23}"/>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5" name="Footer Placeholder 4">
            <a:extLst>
              <a:ext uri="{FF2B5EF4-FFF2-40B4-BE49-F238E27FC236}">
                <a16:creationId xmlns:a16="http://schemas.microsoft.com/office/drawing/2014/main" id="{02F8E005-4592-5334-C0DC-BDA763209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5B3B4F-AAA0-B63C-8D90-0DB6407B952F}"/>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1361274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594F6-F697-8F6E-F558-74572F1BA1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AF4060-6361-5888-FE9C-5DA737E1EC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6A2E62-B630-6059-364A-A1D80F20C909}"/>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5" name="Footer Placeholder 4">
            <a:extLst>
              <a:ext uri="{FF2B5EF4-FFF2-40B4-BE49-F238E27FC236}">
                <a16:creationId xmlns:a16="http://schemas.microsoft.com/office/drawing/2014/main" id="{751DE090-81BF-AEC8-1DAB-0C407E949A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23D5F6-F2BC-EB0A-D696-999BBAD76638}"/>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1977738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66C1D-1741-5DF5-CE31-FFE8796FCB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430804-99DB-50EB-1C16-E18CB89E87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83A71B-E4E8-34DA-F2D9-A44DAB0BE84F}"/>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5" name="Footer Placeholder 4">
            <a:extLst>
              <a:ext uri="{FF2B5EF4-FFF2-40B4-BE49-F238E27FC236}">
                <a16:creationId xmlns:a16="http://schemas.microsoft.com/office/drawing/2014/main" id="{1D9B2ED8-F3FD-35A6-F8D5-A5D9A888CD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6DFD5F-BC39-B3AB-6D7A-89D0F0466E4B}"/>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4148411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09E8-94DF-E515-C824-967AA79EA8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1F9DD9-2A95-FD1A-770E-E7A30B941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AF5B46-28F9-17CF-2BB8-9FAEA5999B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5520F4-9BF3-D26F-04F7-DD28A0C5DDCF}"/>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6" name="Footer Placeholder 5">
            <a:extLst>
              <a:ext uri="{FF2B5EF4-FFF2-40B4-BE49-F238E27FC236}">
                <a16:creationId xmlns:a16="http://schemas.microsoft.com/office/drawing/2014/main" id="{93893ED4-B718-2B44-0AAF-59C02404B5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D9B4DD-E9E5-253B-4313-27E1C7D5AA58}"/>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3763826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24EA9-3030-8328-8761-2F26B9D376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329D44-CF2F-21CB-52D3-BD470BE8A2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5F8ED5-CCEF-A344-E614-B526A27E48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87D23A-380E-E9C7-07D9-16EBA0F3EB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66ED2-6BCA-FA0C-88CA-53640091F7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2017D0-A44B-FC9C-551E-4F2F15209FFE}"/>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8" name="Footer Placeholder 7">
            <a:extLst>
              <a:ext uri="{FF2B5EF4-FFF2-40B4-BE49-F238E27FC236}">
                <a16:creationId xmlns:a16="http://schemas.microsoft.com/office/drawing/2014/main" id="{FA0C4CE4-587B-6B79-E5C8-5E2101B69B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7013E6-52C1-9F17-481C-1243305E0FA6}"/>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2922142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5FFFC-5D98-7924-BCEC-7A8911B876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7064E4F-FF29-99F6-7E6D-14720C0E8E18}"/>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4" name="Footer Placeholder 3">
            <a:extLst>
              <a:ext uri="{FF2B5EF4-FFF2-40B4-BE49-F238E27FC236}">
                <a16:creationId xmlns:a16="http://schemas.microsoft.com/office/drawing/2014/main" id="{709F339B-FC28-FC53-56C3-65FE5AF340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837183-FF55-27C2-A9A8-F9B48F41F355}"/>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2915748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83CD02-B9C6-143F-14F8-5AD0E158634B}"/>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3" name="Footer Placeholder 2">
            <a:extLst>
              <a:ext uri="{FF2B5EF4-FFF2-40B4-BE49-F238E27FC236}">
                <a16:creationId xmlns:a16="http://schemas.microsoft.com/office/drawing/2014/main" id="{3A21DFA5-9158-EB90-A278-86106364AA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CA0A18-95B0-4D45-5BC1-A268D4F06C73}"/>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1756839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E8CC2-0492-D738-B9AE-B845A92F2F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2DBEE3-BBFD-FE81-4902-CA68EFEE92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51D2B5-B601-55E2-D62F-4FE57ED17C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F8DFEF-F5D8-901E-7FF7-30035E0813F5}"/>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6" name="Footer Placeholder 5">
            <a:extLst>
              <a:ext uri="{FF2B5EF4-FFF2-40B4-BE49-F238E27FC236}">
                <a16:creationId xmlns:a16="http://schemas.microsoft.com/office/drawing/2014/main" id="{F6A127BD-A948-1330-358D-7DBF420A74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FDB906-2110-C4FD-C41E-39293601DCE9}"/>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3056336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CA9CD-17AE-11BE-40F7-F47A12A37E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F4251B-8BE6-8973-EEF6-23F5F64E2A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D47BA2-AE36-ABCC-EB9A-3A03371E2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6308DF-3C40-521F-0129-6AC937813691}"/>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6" name="Footer Placeholder 5">
            <a:extLst>
              <a:ext uri="{FF2B5EF4-FFF2-40B4-BE49-F238E27FC236}">
                <a16:creationId xmlns:a16="http://schemas.microsoft.com/office/drawing/2014/main" id="{B2E352F0-FF24-2799-F75F-C50714F760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7E8007-FB4C-81D8-0519-AA38BD88CF1C}"/>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2282251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B73C6-A493-3669-359C-55FF37AA7D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46ED9B-9099-99C0-023B-16F5F0C8F2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8602EF-8902-5388-8F03-082864B6802A}"/>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5" name="Footer Placeholder 4">
            <a:extLst>
              <a:ext uri="{FF2B5EF4-FFF2-40B4-BE49-F238E27FC236}">
                <a16:creationId xmlns:a16="http://schemas.microsoft.com/office/drawing/2014/main" id="{C7E80FFA-1C8B-73C8-74F9-656A850084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22E642-BD52-AFD5-E162-F2A7100186D6}"/>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2370268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18B013-8400-4817-4101-F637699061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701894-E37E-3EAB-15BD-AEC0697A98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4D6489-9ADF-6C31-C2D3-C83816D20DCF}"/>
              </a:ext>
            </a:extLst>
          </p:cNvPr>
          <p:cNvSpPr>
            <a:spLocks noGrp="1"/>
          </p:cNvSpPr>
          <p:nvPr>
            <p:ph type="dt" sz="half" idx="10"/>
          </p:nvPr>
        </p:nvSpPr>
        <p:spPr/>
        <p:txBody>
          <a:bodyPr/>
          <a:lstStyle/>
          <a:p>
            <a:fld id="{A183012C-9745-4F33-974C-57FE95DD7C51}" type="datetimeFigureOut">
              <a:rPr lang="en-GB" smtClean="0"/>
              <a:t>23/09/2026</a:t>
            </a:fld>
            <a:endParaRPr lang="en-GB"/>
          </a:p>
        </p:txBody>
      </p:sp>
      <p:sp>
        <p:nvSpPr>
          <p:cNvPr id="5" name="Footer Placeholder 4">
            <a:extLst>
              <a:ext uri="{FF2B5EF4-FFF2-40B4-BE49-F238E27FC236}">
                <a16:creationId xmlns:a16="http://schemas.microsoft.com/office/drawing/2014/main" id="{91D8B00B-BFF8-F270-C988-6477DA940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3D117C-0924-7233-7E56-B03134B795C9}"/>
              </a:ext>
            </a:extLst>
          </p:cNvPr>
          <p:cNvSpPr>
            <a:spLocks noGrp="1"/>
          </p:cNvSpPr>
          <p:nvPr>
            <p:ph type="sldNum" sz="quarter" idx="12"/>
          </p:nvPr>
        </p:nvSpPr>
        <p:spPr/>
        <p:txBody>
          <a:bodyPr/>
          <a:lstStyle/>
          <a:p>
            <a:fld id="{81161594-17DE-48D9-850A-2FC7DEAEBCFB}" type="slidenum">
              <a:rPr lang="en-GB" smtClean="0"/>
              <a:t>‹#›</a:t>
            </a:fld>
            <a:endParaRPr lang="en-GB"/>
          </a:p>
        </p:txBody>
      </p:sp>
    </p:spTree>
    <p:extLst>
      <p:ext uri="{BB962C8B-B14F-4D97-AF65-F5344CB8AC3E}">
        <p14:creationId xmlns:p14="http://schemas.microsoft.com/office/powerpoint/2010/main" val="3344712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B1DB85-1E90-8935-E03C-793FA5B8CE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DF8F7E-809F-07DC-438F-F62ADC750F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2CC1A7-B346-77E8-9D57-5D5745D316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83012C-9745-4F33-974C-57FE95DD7C51}" type="datetimeFigureOut">
              <a:rPr lang="en-GB" smtClean="0"/>
              <a:t>23/09/2026</a:t>
            </a:fld>
            <a:endParaRPr lang="en-GB"/>
          </a:p>
        </p:txBody>
      </p:sp>
      <p:sp>
        <p:nvSpPr>
          <p:cNvPr id="5" name="Footer Placeholder 4">
            <a:extLst>
              <a:ext uri="{FF2B5EF4-FFF2-40B4-BE49-F238E27FC236}">
                <a16:creationId xmlns:a16="http://schemas.microsoft.com/office/drawing/2014/main" id="{9865EF08-1C28-94F1-D448-172D83142D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46FC4D7-A152-EE1E-7D9B-66247EFA7F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161594-17DE-48D9-850A-2FC7DEAEBCFB}" type="slidenum">
              <a:rPr lang="en-GB" smtClean="0"/>
              <a:t>‹#›</a:t>
            </a:fld>
            <a:endParaRPr lang="en-GB"/>
          </a:p>
        </p:txBody>
      </p:sp>
    </p:spTree>
    <p:extLst>
      <p:ext uri="{BB962C8B-B14F-4D97-AF65-F5344CB8AC3E}">
        <p14:creationId xmlns:p14="http://schemas.microsoft.com/office/powerpoint/2010/main" val="38418638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3725D-46D5-335F-AA1B-908D4EED48B9}"/>
              </a:ext>
            </a:extLst>
          </p:cNvPr>
          <p:cNvSpPr>
            <a:spLocks noGrp="1"/>
          </p:cNvSpPr>
          <p:nvPr>
            <p:ph type="ctrTitle"/>
          </p:nvPr>
        </p:nvSpPr>
        <p:spPr/>
        <p:txBody>
          <a:bodyPr/>
          <a:lstStyle/>
          <a:p>
            <a:r>
              <a:rPr lang="en-GB" dirty="0"/>
              <a:t>Student Conduct and Behaviour</a:t>
            </a:r>
          </a:p>
        </p:txBody>
      </p:sp>
      <p:sp>
        <p:nvSpPr>
          <p:cNvPr id="3" name="Subtitle 2">
            <a:extLst>
              <a:ext uri="{FF2B5EF4-FFF2-40B4-BE49-F238E27FC236}">
                <a16:creationId xmlns:a16="http://schemas.microsoft.com/office/drawing/2014/main" id="{5F265473-AFC3-BCFD-E6DF-622E62BF09B8}"/>
              </a:ext>
            </a:extLst>
          </p:cNvPr>
          <p:cNvSpPr>
            <a:spLocks noGrp="1"/>
          </p:cNvSpPr>
          <p:nvPr>
            <p:ph type="subTitle" idx="1"/>
          </p:nvPr>
        </p:nvSpPr>
        <p:spPr/>
        <p:txBody>
          <a:bodyPr>
            <a:normAutofit/>
          </a:bodyPr>
          <a:lstStyle/>
          <a:p>
            <a:r>
              <a:rPr lang="en-GB" dirty="0"/>
              <a:t>Signposting appropriate UWTSD University regulation, expectation and policy</a:t>
            </a:r>
          </a:p>
        </p:txBody>
      </p:sp>
    </p:spTree>
    <p:extLst>
      <p:ext uri="{BB962C8B-B14F-4D97-AF65-F5344CB8AC3E}">
        <p14:creationId xmlns:p14="http://schemas.microsoft.com/office/powerpoint/2010/main" val="3485805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CDAE-5A9D-073D-4C9D-2908B933E6E4}"/>
              </a:ext>
            </a:extLst>
          </p:cNvPr>
          <p:cNvSpPr>
            <a:spLocks noGrp="1"/>
          </p:cNvSpPr>
          <p:nvPr>
            <p:ph type="title"/>
          </p:nvPr>
        </p:nvSpPr>
        <p:spPr/>
        <p:txBody>
          <a:bodyPr/>
          <a:lstStyle/>
          <a:p>
            <a:r>
              <a:rPr lang="en-GB" dirty="0"/>
              <a:t>Student Conduct and Behaviour</a:t>
            </a:r>
          </a:p>
        </p:txBody>
      </p:sp>
      <p:sp>
        <p:nvSpPr>
          <p:cNvPr id="3" name="Content Placeholder 2">
            <a:extLst>
              <a:ext uri="{FF2B5EF4-FFF2-40B4-BE49-F238E27FC236}">
                <a16:creationId xmlns:a16="http://schemas.microsoft.com/office/drawing/2014/main" id="{D8F0D137-C836-95B0-4164-40F0338CB624}"/>
              </a:ext>
            </a:extLst>
          </p:cNvPr>
          <p:cNvSpPr>
            <a:spLocks noGrp="1"/>
          </p:cNvSpPr>
          <p:nvPr>
            <p:ph idx="1"/>
          </p:nvPr>
        </p:nvSpPr>
        <p:spPr/>
        <p:txBody>
          <a:bodyPr>
            <a:normAutofit fontScale="92500" lnSpcReduction="20000"/>
          </a:bodyPr>
          <a:lstStyle/>
          <a:p>
            <a:r>
              <a:rPr lang="en-GB" dirty="0"/>
              <a:t>All slides have used current UWTSD published documentation, details of which can be found underneath each slide.</a:t>
            </a:r>
          </a:p>
          <a:p>
            <a:endParaRPr lang="en-GB" dirty="0"/>
          </a:p>
          <a:p>
            <a:r>
              <a:rPr lang="en-GB" dirty="0"/>
              <a:t>The following slide content can be found in: </a:t>
            </a:r>
          </a:p>
          <a:p>
            <a:endParaRPr lang="en-GB" dirty="0"/>
          </a:p>
          <a:p>
            <a:r>
              <a:rPr lang="en-GB" dirty="0"/>
              <a:t>Student Agreement 2026-2027</a:t>
            </a:r>
          </a:p>
          <a:p>
            <a:r>
              <a:rPr lang="en-GB" dirty="0"/>
              <a:t>The Student Code of Conduct</a:t>
            </a:r>
          </a:p>
          <a:p>
            <a:r>
              <a:rPr lang="en-GB" dirty="0"/>
              <a:t>Non-academic Misconduct Policy</a:t>
            </a:r>
          </a:p>
          <a:p>
            <a:r>
              <a:rPr lang="en-GB" dirty="0"/>
              <a:t>The Student Charter</a:t>
            </a:r>
          </a:p>
          <a:p>
            <a:r>
              <a:rPr lang="en-GB" dirty="0"/>
              <a:t>Fitness to Practice Policy</a:t>
            </a:r>
          </a:p>
          <a:p>
            <a:r>
              <a:rPr lang="en-GB" dirty="0"/>
              <a:t>Support for Study Policy and Procedure</a:t>
            </a:r>
          </a:p>
          <a:p>
            <a:endParaRPr lang="en-GB" dirty="0"/>
          </a:p>
        </p:txBody>
      </p:sp>
    </p:spTree>
    <p:extLst>
      <p:ext uri="{BB962C8B-B14F-4D97-AF65-F5344CB8AC3E}">
        <p14:creationId xmlns:p14="http://schemas.microsoft.com/office/powerpoint/2010/main" val="3615069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BDB05-E522-9CFC-F226-20B2225C26C6}"/>
              </a:ext>
            </a:extLst>
          </p:cNvPr>
          <p:cNvSpPr>
            <a:spLocks noGrp="1"/>
          </p:cNvSpPr>
          <p:nvPr>
            <p:ph type="title"/>
          </p:nvPr>
        </p:nvSpPr>
        <p:spPr/>
        <p:txBody>
          <a:bodyPr/>
          <a:lstStyle/>
          <a:p>
            <a:r>
              <a:rPr lang="en-GB" dirty="0"/>
              <a:t>Student Agreement 2026-2027</a:t>
            </a:r>
          </a:p>
        </p:txBody>
      </p:sp>
      <p:sp>
        <p:nvSpPr>
          <p:cNvPr id="3" name="Content Placeholder 2">
            <a:extLst>
              <a:ext uri="{FF2B5EF4-FFF2-40B4-BE49-F238E27FC236}">
                <a16:creationId xmlns:a16="http://schemas.microsoft.com/office/drawing/2014/main" id="{177E36F7-C571-9EA8-D4F9-6DE96E114041}"/>
              </a:ext>
            </a:extLst>
          </p:cNvPr>
          <p:cNvSpPr>
            <a:spLocks noGrp="1"/>
          </p:cNvSpPr>
          <p:nvPr>
            <p:ph idx="1"/>
          </p:nvPr>
        </p:nvSpPr>
        <p:spPr>
          <a:xfrm>
            <a:off x="838200" y="1825624"/>
            <a:ext cx="10515600" cy="5032375"/>
          </a:xfrm>
        </p:spPr>
        <p:txBody>
          <a:bodyPr>
            <a:normAutofit/>
          </a:bodyPr>
          <a:lstStyle/>
          <a:p>
            <a:r>
              <a:rPr lang="en-GB" dirty="0"/>
              <a:t>If you accept an offer of a place on a programme of study at UWTSD, you will enter into an agreement (a contract) with us. This Student Agreement (the ‘Agreement’), together with your offer letter, is the legally binding contract that we will make with you and it is very important that you read it carefully before you accept your offer. </a:t>
            </a:r>
            <a:r>
              <a:rPr lang="en-GB"/>
              <a:t>(The </a:t>
            </a:r>
            <a:r>
              <a:rPr lang="en-GB" dirty="0"/>
              <a:t>Agreement includes two Appendices which you should </a:t>
            </a:r>
            <a:r>
              <a:rPr lang="en-GB"/>
              <a:t>read.) </a:t>
            </a:r>
            <a:endParaRPr lang="en-GB" dirty="0"/>
          </a:p>
          <a:p>
            <a:r>
              <a:rPr lang="en-GB" dirty="0"/>
              <a:t>At the time you enter into the Agreement, you will be subject to UWTSD’s Regulations, Policies and Procedures. We will ask you to enter into a Student Agreement each time you enrol or re-enrol with us. </a:t>
            </a:r>
          </a:p>
        </p:txBody>
      </p:sp>
    </p:spTree>
    <p:extLst>
      <p:ext uri="{BB962C8B-B14F-4D97-AF65-F5344CB8AC3E}">
        <p14:creationId xmlns:p14="http://schemas.microsoft.com/office/powerpoint/2010/main" val="1770694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C8F6A-91FD-1B41-831B-5D6A65A5D30E}"/>
              </a:ext>
            </a:extLst>
          </p:cNvPr>
          <p:cNvSpPr>
            <a:spLocks noGrp="1"/>
          </p:cNvSpPr>
          <p:nvPr>
            <p:ph type="title"/>
          </p:nvPr>
        </p:nvSpPr>
        <p:spPr/>
        <p:txBody>
          <a:bodyPr/>
          <a:lstStyle/>
          <a:p>
            <a:r>
              <a:rPr lang="en-GB" dirty="0"/>
              <a:t>Student Code of Conduct</a:t>
            </a:r>
          </a:p>
        </p:txBody>
      </p:sp>
      <p:sp>
        <p:nvSpPr>
          <p:cNvPr id="3" name="Content Placeholder 2">
            <a:extLst>
              <a:ext uri="{FF2B5EF4-FFF2-40B4-BE49-F238E27FC236}">
                <a16:creationId xmlns:a16="http://schemas.microsoft.com/office/drawing/2014/main" id="{CF1B940E-BF98-CF44-DBE5-31A5E20DD108}"/>
              </a:ext>
            </a:extLst>
          </p:cNvPr>
          <p:cNvSpPr>
            <a:spLocks noGrp="1"/>
          </p:cNvSpPr>
          <p:nvPr>
            <p:ph idx="1"/>
          </p:nvPr>
        </p:nvSpPr>
        <p:spPr/>
        <p:txBody>
          <a:bodyPr/>
          <a:lstStyle/>
          <a:p>
            <a:endParaRPr lang="en-GB" dirty="0"/>
          </a:p>
          <a:p>
            <a:endParaRPr lang="en-GB" dirty="0"/>
          </a:p>
          <a:p>
            <a:r>
              <a:rPr lang="en-GB" dirty="0"/>
              <a:t>Where a student’s conduct does not meet the expectations outlined in the Student Code of Conduct, the University Non-Academic Misconduct Policy may be applied.</a:t>
            </a:r>
          </a:p>
        </p:txBody>
      </p:sp>
    </p:spTree>
    <p:extLst>
      <p:ext uri="{BB962C8B-B14F-4D97-AF65-F5344CB8AC3E}">
        <p14:creationId xmlns:p14="http://schemas.microsoft.com/office/powerpoint/2010/main" val="2479712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7EC3A-EC08-83FD-8CEE-105AE900EA51}"/>
              </a:ext>
            </a:extLst>
          </p:cNvPr>
          <p:cNvSpPr>
            <a:spLocks noGrp="1"/>
          </p:cNvSpPr>
          <p:nvPr>
            <p:ph type="title"/>
          </p:nvPr>
        </p:nvSpPr>
        <p:spPr/>
        <p:txBody>
          <a:bodyPr/>
          <a:lstStyle/>
          <a:p>
            <a:r>
              <a:rPr lang="en-GB" dirty="0"/>
              <a:t>Student Code of Conduct</a:t>
            </a:r>
          </a:p>
        </p:txBody>
      </p:sp>
      <p:sp>
        <p:nvSpPr>
          <p:cNvPr id="3" name="Content Placeholder 2">
            <a:extLst>
              <a:ext uri="{FF2B5EF4-FFF2-40B4-BE49-F238E27FC236}">
                <a16:creationId xmlns:a16="http://schemas.microsoft.com/office/drawing/2014/main" id="{4030F258-9028-FEA2-F857-4BE75B1AFF69}"/>
              </a:ext>
            </a:extLst>
          </p:cNvPr>
          <p:cNvSpPr>
            <a:spLocks noGrp="1"/>
          </p:cNvSpPr>
          <p:nvPr>
            <p:ph idx="1"/>
          </p:nvPr>
        </p:nvSpPr>
        <p:spPr/>
        <p:txBody>
          <a:bodyPr/>
          <a:lstStyle/>
          <a:p>
            <a:r>
              <a:rPr lang="en-GB" dirty="0"/>
              <a:t>You should familiarise yourself with and adhere to approved University policies and regulations.</a:t>
            </a:r>
          </a:p>
          <a:p>
            <a:endParaRPr lang="en-GB" dirty="0"/>
          </a:p>
          <a:p>
            <a:r>
              <a:rPr lang="en-GB" dirty="0"/>
              <a:t>You should recognise everyone is an equal member of the community whether teacher, student, administrator, cleaner or security worker. Everyone should be extended the same respect and support. </a:t>
            </a:r>
          </a:p>
          <a:p>
            <a:endParaRPr lang="en-GB" dirty="0"/>
          </a:p>
        </p:txBody>
      </p:sp>
    </p:spTree>
    <p:extLst>
      <p:ext uri="{BB962C8B-B14F-4D97-AF65-F5344CB8AC3E}">
        <p14:creationId xmlns:p14="http://schemas.microsoft.com/office/powerpoint/2010/main" val="300033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F6124-2966-FFDC-CCEF-D9F9A576CFF7}"/>
              </a:ext>
            </a:extLst>
          </p:cNvPr>
          <p:cNvSpPr>
            <a:spLocks noGrp="1"/>
          </p:cNvSpPr>
          <p:nvPr>
            <p:ph type="title"/>
          </p:nvPr>
        </p:nvSpPr>
        <p:spPr/>
        <p:txBody>
          <a:bodyPr/>
          <a:lstStyle/>
          <a:p>
            <a:r>
              <a:rPr lang="en-GB" dirty="0"/>
              <a:t>Student Code of Conduct:</a:t>
            </a:r>
            <a:br>
              <a:rPr lang="en-GB" dirty="0"/>
            </a:br>
            <a:r>
              <a:rPr lang="en-GB" dirty="0"/>
              <a:t>Caring for each other</a:t>
            </a:r>
          </a:p>
        </p:txBody>
      </p:sp>
      <p:sp>
        <p:nvSpPr>
          <p:cNvPr id="3" name="Content Placeholder 2">
            <a:extLst>
              <a:ext uri="{FF2B5EF4-FFF2-40B4-BE49-F238E27FC236}">
                <a16:creationId xmlns:a16="http://schemas.microsoft.com/office/drawing/2014/main" id="{20ABAB3A-6EC0-0988-8B5B-0949C02BB608}"/>
              </a:ext>
            </a:extLst>
          </p:cNvPr>
          <p:cNvSpPr>
            <a:spLocks noGrp="1"/>
          </p:cNvSpPr>
          <p:nvPr>
            <p:ph idx="1"/>
          </p:nvPr>
        </p:nvSpPr>
        <p:spPr/>
        <p:txBody>
          <a:bodyPr>
            <a:normAutofit fontScale="92500"/>
          </a:bodyPr>
          <a:lstStyle/>
          <a:p>
            <a:endParaRPr lang="en-GB" dirty="0"/>
          </a:p>
          <a:p>
            <a:r>
              <a:rPr lang="en-GB" dirty="0"/>
              <a:t>You are expected to help your fellow students whether on campus, online or in halls, without posing a risk to yourself, especially if they are in difficulties or don’t understand procedures.</a:t>
            </a:r>
          </a:p>
          <a:p>
            <a:endParaRPr lang="en-GB" dirty="0"/>
          </a:p>
          <a:p>
            <a:r>
              <a:rPr lang="en-GB" dirty="0"/>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p:txBody>
      </p:sp>
    </p:spTree>
    <p:extLst>
      <p:ext uri="{BB962C8B-B14F-4D97-AF65-F5344CB8AC3E}">
        <p14:creationId xmlns:p14="http://schemas.microsoft.com/office/powerpoint/2010/main" val="3479735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5A202-9785-26FE-9456-58FE72C0AE5E}"/>
              </a:ext>
            </a:extLst>
          </p:cNvPr>
          <p:cNvSpPr>
            <a:spLocks noGrp="1"/>
          </p:cNvSpPr>
          <p:nvPr>
            <p:ph type="title"/>
          </p:nvPr>
        </p:nvSpPr>
        <p:spPr/>
        <p:txBody>
          <a:bodyPr/>
          <a:lstStyle/>
          <a:p>
            <a:r>
              <a:rPr lang="en-GB" dirty="0"/>
              <a:t>Student Code of Conduct: </a:t>
            </a:r>
            <a:br>
              <a:rPr lang="en-GB" dirty="0"/>
            </a:br>
            <a:r>
              <a:rPr lang="en-GB" dirty="0"/>
              <a:t>Representing the University</a:t>
            </a:r>
          </a:p>
        </p:txBody>
      </p:sp>
      <p:sp>
        <p:nvSpPr>
          <p:cNvPr id="3" name="Content Placeholder 2">
            <a:extLst>
              <a:ext uri="{FF2B5EF4-FFF2-40B4-BE49-F238E27FC236}">
                <a16:creationId xmlns:a16="http://schemas.microsoft.com/office/drawing/2014/main" id="{481EFFC7-E80B-238A-457D-586651B59B83}"/>
              </a:ext>
            </a:extLst>
          </p:cNvPr>
          <p:cNvSpPr>
            <a:spLocks noGrp="1"/>
          </p:cNvSpPr>
          <p:nvPr>
            <p:ph idx="1"/>
          </p:nvPr>
        </p:nvSpPr>
        <p:spPr/>
        <p:txBody>
          <a:bodyPr/>
          <a:lstStyle/>
          <a:p>
            <a:endParaRPr lang="en-GB" dirty="0"/>
          </a:p>
          <a:p>
            <a:r>
              <a:rPr lang="en-GB" dirty="0"/>
              <a:t>When visiting off-campus locations for events, you should treat the facilities at the location you are visiting, as well as any transport that has been arranged to get you to your location, appropriately and with due consideration for others. </a:t>
            </a:r>
          </a:p>
          <a:p>
            <a:r>
              <a:rPr lang="en-GB" dirty="0"/>
              <a:t>You should behave in a manner which upholds the good reputation of the University, including whilst off-campus for sporting or social events associated with the University.</a:t>
            </a:r>
          </a:p>
        </p:txBody>
      </p:sp>
    </p:spTree>
    <p:extLst>
      <p:ext uri="{BB962C8B-B14F-4D97-AF65-F5344CB8AC3E}">
        <p14:creationId xmlns:p14="http://schemas.microsoft.com/office/powerpoint/2010/main" val="2502585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105C3-26BD-306F-1115-A5F1EBE30069}"/>
              </a:ext>
            </a:extLst>
          </p:cNvPr>
          <p:cNvSpPr>
            <a:spLocks noGrp="1"/>
          </p:cNvSpPr>
          <p:nvPr>
            <p:ph type="title"/>
          </p:nvPr>
        </p:nvSpPr>
        <p:spPr/>
        <p:txBody>
          <a:bodyPr/>
          <a:lstStyle/>
          <a:p>
            <a:r>
              <a:rPr lang="en-GB" dirty="0"/>
              <a:t>Student Code of Conduct: </a:t>
            </a:r>
            <a:br>
              <a:rPr lang="en-GB" dirty="0"/>
            </a:br>
            <a:r>
              <a:rPr lang="en-GB" dirty="0"/>
              <a:t>Respect for Others &amp; Community</a:t>
            </a:r>
          </a:p>
        </p:txBody>
      </p:sp>
      <p:sp>
        <p:nvSpPr>
          <p:cNvPr id="3" name="Content Placeholder 2">
            <a:extLst>
              <a:ext uri="{FF2B5EF4-FFF2-40B4-BE49-F238E27FC236}">
                <a16:creationId xmlns:a16="http://schemas.microsoft.com/office/drawing/2014/main" id="{B8F2211F-9794-8E32-8538-E18E9B4A9587}"/>
              </a:ext>
            </a:extLst>
          </p:cNvPr>
          <p:cNvSpPr>
            <a:spLocks noGrp="1"/>
          </p:cNvSpPr>
          <p:nvPr>
            <p:ph idx="1"/>
          </p:nvPr>
        </p:nvSpPr>
        <p:spPr/>
        <p:txBody>
          <a:bodyPr/>
          <a:lstStyle/>
          <a:p>
            <a:endParaRPr lang="en-GB" dirty="0"/>
          </a:p>
          <a:p>
            <a:r>
              <a:rPr lang="en-GB" dirty="0"/>
              <a:t>It is expected that you act responsibly and courteously towards others.</a:t>
            </a:r>
          </a:p>
          <a:p>
            <a:r>
              <a:rPr lang="en-GB" dirty="0"/>
              <a:t>You should conduct yourself in a manner that does not harm or does not have the potential to harm others.</a:t>
            </a:r>
          </a:p>
          <a:p>
            <a:endParaRPr lang="en-GB" dirty="0"/>
          </a:p>
          <a:p>
            <a:r>
              <a:rPr lang="en-GB" dirty="0"/>
              <a:t>It is expected that you behave responsibly within the wider community in which the University operates and follow any local guidelines.</a:t>
            </a:r>
          </a:p>
        </p:txBody>
      </p:sp>
    </p:spTree>
    <p:extLst>
      <p:ext uri="{BB962C8B-B14F-4D97-AF65-F5344CB8AC3E}">
        <p14:creationId xmlns:p14="http://schemas.microsoft.com/office/powerpoint/2010/main" val="948837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FFBFB-4C6F-9EF4-4AE9-F2386AD9C9A7}"/>
              </a:ext>
            </a:extLst>
          </p:cNvPr>
          <p:cNvSpPr>
            <a:spLocks noGrp="1"/>
          </p:cNvSpPr>
          <p:nvPr>
            <p:ph type="title"/>
          </p:nvPr>
        </p:nvSpPr>
        <p:spPr/>
        <p:txBody>
          <a:bodyPr/>
          <a:lstStyle/>
          <a:p>
            <a:r>
              <a:rPr lang="en-GB" dirty="0"/>
              <a:t>Student Code of Conduct</a:t>
            </a:r>
          </a:p>
        </p:txBody>
      </p:sp>
      <p:sp>
        <p:nvSpPr>
          <p:cNvPr id="3" name="Content Placeholder 2">
            <a:extLst>
              <a:ext uri="{FF2B5EF4-FFF2-40B4-BE49-F238E27FC236}">
                <a16:creationId xmlns:a16="http://schemas.microsoft.com/office/drawing/2014/main" id="{77D69F70-4BD5-79A1-61E2-38EC3A2DC767}"/>
              </a:ext>
            </a:extLst>
          </p:cNvPr>
          <p:cNvSpPr>
            <a:spLocks noGrp="1"/>
          </p:cNvSpPr>
          <p:nvPr>
            <p:ph idx="1"/>
          </p:nvPr>
        </p:nvSpPr>
        <p:spPr/>
        <p:txBody>
          <a:bodyPr/>
          <a:lstStyle/>
          <a:p>
            <a:endParaRPr lang="en-GB" dirty="0"/>
          </a:p>
          <a:p>
            <a:endParaRPr lang="en-GB" dirty="0"/>
          </a:p>
          <a:p>
            <a:r>
              <a:rPr lang="en-GB" dirty="0"/>
              <a:t>Examples of conduct that may breach this code of conduct can be found in the Non-Academic Misconduct Policy.</a:t>
            </a:r>
          </a:p>
        </p:txBody>
      </p:sp>
    </p:spTree>
    <p:extLst>
      <p:ext uri="{BB962C8B-B14F-4D97-AF65-F5344CB8AC3E}">
        <p14:creationId xmlns:p14="http://schemas.microsoft.com/office/powerpoint/2010/main" val="2181960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19E7C-38F1-312E-DAA8-0ACC47D8F2D5}"/>
              </a:ext>
            </a:extLst>
          </p:cNvPr>
          <p:cNvSpPr>
            <a:spLocks noGrp="1"/>
          </p:cNvSpPr>
          <p:nvPr>
            <p:ph type="title"/>
          </p:nvPr>
        </p:nvSpPr>
        <p:spPr/>
        <p:txBody>
          <a:bodyPr/>
          <a:lstStyle/>
          <a:p>
            <a:r>
              <a:rPr lang="en-GB" dirty="0"/>
              <a:t>Non-Academic Misconduct Policy</a:t>
            </a:r>
          </a:p>
        </p:txBody>
      </p:sp>
      <p:sp>
        <p:nvSpPr>
          <p:cNvPr id="3" name="Content Placeholder 2">
            <a:extLst>
              <a:ext uri="{FF2B5EF4-FFF2-40B4-BE49-F238E27FC236}">
                <a16:creationId xmlns:a16="http://schemas.microsoft.com/office/drawing/2014/main" id="{8ECB9E26-5A48-2130-DA5A-45EC8B7777EC}"/>
              </a:ext>
            </a:extLst>
          </p:cNvPr>
          <p:cNvSpPr>
            <a:spLocks noGrp="1"/>
          </p:cNvSpPr>
          <p:nvPr>
            <p:ph idx="1"/>
          </p:nvPr>
        </p:nvSpPr>
        <p:spPr/>
        <p:txBody>
          <a:bodyPr/>
          <a:lstStyle/>
          <a:p>
            <a:r>
              <a:rPr lang="en-GB" dirty="0"/>
              <a:t>A Student Code of Conduct is published which sets out expected standards of behaviour. Any behaviour that contravenes this Student Code of Conduct will amount to a breach of discipline.</a:t>
            </a:r>
          </a:p>
          <a:p>
            <a:endParaRPr lang="en-GB" dirty="0"/>
          </a:p>
          <a:p>
            <a:r>
              <a:rPr lang="en-GB" dirty="0"/>
              <a:t>Non-Academic Misconduct offences are classified as either minor or major depending on the severity of the misconduct. A series of minor offences may count as a major offence, particularly where earlier intervention or remedial action has failed. </a:t>
            </a:r>
          </a:p>
          <a:p>
            <a:endParaRPr lang="en-GB" dirty="0"/>
          </a:p>
        </p:txBody>
      </p:sp>
    </p:spTree>
    <p:extLst>
      <p:ext uri="{BB962C8B-B14F-4D97-AF65-F5344CB8AC3E}">
        <p14:creationId xmlns:p14="http://schemas.microsoft.com/office/powerpoint/2010/main" val="1482785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878DB-7338-8A87-1A60-E57BB4EE689B}"/>
              </a:ext>
            </a:extLst>
          </p:cNvPr>
          <p:cNvSpPr>
            <a:spLocks noGrp="1"/>
          </p:cNvSpPr>
          <p:nvPr>
            <p:ph type="title"/>
          </p:nvPr>
        </p:nvSpPr>
        <p:spPr/>
        <p:txBody>
          <a:bodyPr/>
          <a:lstStyle/>
          <a:p>
            <a:r>
              <a:rPr lang="en-GB" dirty="0"/>
              <a:t>Non-Academic Misconduct Policy</a:t>
            </a:r>
          </a:p>
        </p:txBody>
      </p:sp>
      <p:sp>
        <p:nvSpPr>
          <p:cNvPr id="3" name="Content Placeholder 2">
            <a:extLst>
              <a:ext uri="{FF2B5EF4-FFF2-40B4-BE49-F238E27FC236}">
                <a16:creationId xmlns:a16="http://schemas.microsoft.com/office/drawing/2014/main" id="{423A234A-7172-A298-DFC7-DCB511F5D593}"/>
              </a:ext>
            </a:extLst>
          </p:cNvPr>
          <p:cNvSpPr>
            <a:spLocks noGrp="1"/>
          </p:cNvSpPr>
          <p:nvPr>
            <p:ph idx="1"/>
          </p:nvPr>
        </p:nvSpPr>
        <p:spPr>
          <a:xfrm>
            <a:off x="838200" y="1825624"/>
            <a:ext cx="10515600" cy="5032375"/>
          </a:xfrm>
        </p:spPr>
        <p:txBody>
          <a:bodyPr>
            <a:normAutofit fontScale="92500" lnSpcReduction="10000"/>
          </a:bodyPr>
          <a:lstStyle/>
          <a:p>
            <a:r>
              <a:rPr lang="en-GB" dirty="0"/>
              <a:t>Non-Academic Misconduct offences are likely to fall into one of the categories below: </a:t>
            </a:r>
          </a:p>
          <a:p>
            <a:endParaRPr lang="en-GB" dirty="0"/>
          </a:p>
          <a:p>
            <a:r>
              <a:rPr lang="en-GB" dirty="0"/>
              <a:t>Actions which cause actual or potential distress or harm to others; </a:t>
            </a:r>
          </a:p>
          <a:p>
            <a:r>
              <a:rPr lang="en-GB" dirty="0"/>
              <a:t>Actions which cause actual or potential damage to property of others; </a:t>
            </a:r>
          </a:p>
          <a:p>
            <a:r>
              <a:rPr lang="en-GB" dirty="0"/>
              <a:t>Actions which may prevent or disrupt the normal functioning of the University; </a:t>
            </a:r>
          </a:p>
          <a:p>
            <a:r>
              <a:rPr lang="en-GB" dirty="0"/>
              <a:t>Actions which may cause reputational damage to the University as a result of the misconduct of the alleged perpetrator; </a:t>
            </a:r>
          </a:p>
          <a:p>
            <a:r>
              <a:rPr lang="en-GB" dirty="0"/>
              <a:t>Actions which impede or interfere with the pursuance of work/study of University members, or impact on normal operations of the University;</a:t>
            </a:r>
          </a:p>
          <a:p>
            <a:r>
              <a:rPr lang="en-GB" dirty="0"/>
              <a:t>Breaches of the University’s Student Code of Conduct. </a:t>
            </a:r>
          </a:p>
        </p:txBody>
      </p:sp>
    </p:spTree>
    <p:extLst>
      <p:ext uri="{BB962C8B-B14F-4D97-AF65-F5344CB8AC3E}">
        <p14:creationId xmlns:p14="http://schemas.microsoft.com/office/powerpoint/2010/main" val="542280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9B4F8-3F6D-AEAE-9E16-97A986398F14}"/>
              </a:ext>
            </a:extLst>
          </p:cNvPr>
          <p:cNvSpPr>
            <a:spLocks noGrp="1"/>
          </p:cNvSpPr>
          <p:nvPr>
            <p:ph type="title"/>
          </p:nvPr>
        </p:nvSpPr>
        <p:spPr/>
        <p:txBody>
          <a:bodyPr/>
          <a:lstStyle/>
          <a:p>
            <a:r>
              <a:rPr lang="en-GB" dirty="0"/>
              <a:t>Non-Academic Misconduct Policy</a:t>
            </a:r>
          </a:p>
        </p:txBody>
      </p:sp>
      <p:sp>
        <p:nvSpPr>
          <p:cNvPr id="3" name="Content Placeholder 2">
            <a:extLst>
              <a:ext uri="{FF2B5EF4-FFF2-40B4-BE49-F238E27FC236}">
                <a16:creationId xmlns:a16="http://schemas.microsoft.com/office/drawing/2014/main" id="{FEF2D501-6238-E6D0-F9A9-66D3A59F0B41}"/>
              </a:ext>
            </a:extLst>
          </p:cNvPr>
          <p:cNvSpPr>
            <a:spLocks noGrp="1"/>
          </p:cNvSpPr>
          <p:nvPr>
            <p:ph idx="1"/>
          </p:nvPr>
        </p:nvSpPr>
        <p:spPr/>
        <p:txBody>
          <a:bodyPr>
            <a:normAutofit lnSpcReduction="10000"/>
          </a:bodyPr>
          <a:lstStyle/>
          <a:p>
            <a:r>
              <a:rPr lang="en-GB" dirty="0"/>
              <a:t>Examples of non-academic misconduct include: </a:t>
            </a:r>
          </a:p>
          <a:p>
            <a:r>
              <a:rPr lang="en-GB" dirty="0"/>
              <a:t>Antisocial behaviour; </a:t>
            </a:r>
          </a:p>
          <a:p>
            <a:r>
              <a:rPr lang="en-GB" dirty="0"/>
              <a:t>Inappropriate, abusive or threatening behaviour, including on social media; </a:t>
            </a:r>
          </a:p>
          <a:p>
            <a:r>
              <a:rPr lang="en-GB" dirty="0"/>
              <a:t>Compromising the safety and/or wellbeing of staff, other students, visitors or the local community; </a:t>
            </a:r>
          </a:p>
          <a:p>
            <a:r>
              <a:rPr lang="en-GB" dirty="0"/>
              <a:t>Sexual misconduct; </a:t>
            </a:r>
          </a:p>
          <a:p>
            <a:r>
              <a:rPr lang="en-GB" dirty="0"/>
              <a:t>Violence, harassment and hate crimes; </a:t>
            </a:r>
          </a:p>
          <a:p>
            <a:r>
              <a:rPr lang="en-GB" dirty="0"/>
              <a:t>Behaviour likely to bring the University into disrepute, such as disruptive behaviour in the community; </a:t>
            </a:r>
          </a:p>
        </p:txBody>
      </p:sp>
    </p:spTree>
    <p:extLst>
      <p:ext uri="{BB962C8B-B14F-4D97-AF65-F5344CB8AC3E}">
        <p14:creationId xmlns:p14="http://schemas.microsoft.com/office/powerpoint/2010/main" val="674741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779A4-64C5-8439-D669-1D75E06E8B10}"/>
              </a:ext>
            </a:extLst>
          </p:cNvPr>
          <p:cNvSpPr>
            <a:spLocks noGrp="1"/>
          </p:cNvSpPr>
          <p:nvPr>
            <p:ph type="title"/>
          </p:nvPr>
        </p:nvSpPr>
        <p:spPr/>
        <p:txBody>
          <a:bodyPr/>
          <a:lstStyle/>
          <a:p>
            <a:r>
              <a:rPr lang="en-GB" dirty="0"/>
              <a:t>Non-Academic Misconduct Policy</a:t>
            </a:r>
          </a:p>
        </p:txBody>
      </p:sp>
      <p:sp>
        <p:nvSpPr>
          <p:cNvPr id="3" name="Content Placeholder 2">
            <a:extLst>
              <a:ext uri="{FF2B5EF4-FFF2-40B4-BE49-F238E27FC236}">
                <a16:creationId xmlns:a16="http://schemas.microsoft.com/office/drawing/2014/main" id="{05ED16B5-9719-3BD7-268F-A4202D6FDF45}"/>
              </a:ext>
            </a:extLst>
          </p:cNvPr>
          <p:cNvSpPr>
            <a:spLocks noGrp="1"/>
          </p:cNvSpPr>
          <p:nvPr>
            <p:ph idx="1"/>
          </p:nvPr>
        </p:nvSpPr>
        <p:spPr/>
        <p:txBody>
          <a:bodyPr>
            <a:normAutofit fontScale="85000" lnSpcReduction="10000"/>
          </a:bodyPr>
          <a:lstStyle/>
          <a:p>
            <a:r>
              <a:rPr lang="en-GB" dirty="0"/>
              <a:t>Internet access abuse, such as visiting inappropriate websites, uploading/downloading inappropriate content, propagation of computer viruses; </a:t>
            </a:r>
          </a:p>
          <a:p>
            <a:r>
              <a:rPr lang="en-GB" dirty="0"/>
              <a:t>Disruptive behaviour on the University’s premises, such as setting off fire alarms or obstructing access to buildings or rooms; </a:t>
            </a:r>
          </a:p>
          <a:p>
            <a:r>
              <a:rPr lang="en-GB" dirty="0"/>
              <a:t>Damage to the University’s property or abuse of its facilities; </a:t>
            </a:r>
          </a:p>
          <a:p>
            <a:r>
              <a:rPr lang="en-GB" dirty="0"/>
              <a:t>Causing a health or safety concern;</a:t>
            </a:r>
          </a:p>
          <a:p>
            <a:r>
              <a:rPr lang="en-GB" dirty="0"/>
              <a:t>Relying on forged, falsified or fraudulent documentation, and other forms of deception that are intended to gain an advantage, for example submitting fraudulent mitigating circumstances claims or falsifying evidence in support of mitigating circumstances claims or in regard to University fees; </a:t>
            </a:r>
          </a:p>
          <a:p>
            <a:r>
              <a:rPr lang="en-GB" dirty="0"/>
              <a:t>Other behaviour which may also constitute a criminal offence. </a:t>
            </a:r>
          </a:p>
        </p:txBody>
      </p:sp>
    </p:spTree>
    <p:extLst>
      <p:ext uri="{BB962C8B-B14F-4D97-AF65-F5344CB8AC3E}">
        <p14:creationId xmlns:p14="http://schemas.microsoft.com/office/powerpoint/2010/main" val="3060031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E68B0-B121-311C-F2FF-6DD64A8B7DE2}"/>
              </a:ext>
            </a:extLst>
          </p:cNvPr>
          <p:cNvSpPr>
            <a:spLocks noGrp="1"/>
          </p:cNvSpPr>
          <p:nvPr>
            <p:ph type="title"/>
          </p:nvPr>
        </p:nvSpPr>
        <p:spPr/>
        <p:txBody>
          <a:bodyPr/>
          <a:lstStyle/>
          <a:p>
            <a:r>
              <a:rPr lang="en-GB" dirty="0"/>
              <a:t>Student Charter</a:t>
            </a:r>
          </a:p>
        </p:txBody>
      </p:sp>
      <p:sp>
        <p:nvSpPr>
          <p:cNvPr id="3" name="Content Placeholder 2">
            <a:extLst>
              <a:ext uri="{FF2B5EF4-FFF2-40B4-BE49-F238E27FC236}">
                <a16:creationId xmlns:a16="http://schemas.microsoft.com/office/drawing/2014/main" id="{5D1B9005-8590-F9DD-EB14-1A3D1B5118A4}"/>
              </a:ext>
            </a:extLst>
          </p:cNvPr>
          <p:cNvSpPr>
            <a:spLocks noGrp="1"/>
          </p:cNvSpPr>
          <p:nvPr>
            <p:ph idx="1"/>
          </p:nvPr>
        </p:nvSpPr>
        <p:spPr/>
        <p:txBody>
          <a:bodyPr>
            <a:normAutofit/>
          </a:bodyPr>
          <a:lstStyle/>
          <a:p>
            <a:r>
              <a:rPr lang="en-GB" dirty="0"/>
              <a:t>Students will:</a:t>
            </a:r>
          </a:p>
          <a:p>
            <a:endParaRPr lang="en-GB" dirty="0"/>
          </a:p>
          <a:p>
            <a:r>
              <a:rPr lang="en-GB" dirty="0"/>
              <a:t>Make a positive contribution to their learning community and participate constructively in group work.</a:t>
            </a:r>
          </a:p>
          <a:p>
            <a:r>
              <a:rPr lang="en-GB" dirty="0"/>
              <a:t>Use the facilities and resources of the University with respect and consideration.</a:t>
            </a:r>
          </a:p>
          <a:p>
            <a:endParaRPr lang="en-GB" dirty="0"/>
          </a:p>
        </p:txBody>
      </p:sp>
    </p:spTree>
    <p:extLst>
      <p:ext uri="{BB962C8B-B14F-4D97-AF65-F5344CB8AC3E}">
        <p14:creationId xmlns:p14="http://schemas.microsoft.com/office/powerpoint/2010/main" val="297725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9469E-1B90-2609-85F7-E488B96144F2}"/>
              </a:ext>
            </a:extLst>
          </p:cNvPr>
          <p:cNvSpPr>
            <a:spLocks noGrp="1"/>
          </p:cNvSpPr>
          <p:nvPr>
            <p:ph type="title"/>
          </p:nvPr>
        </p:nvSpPr>
        <p:spPr/>
        <p:txBody>
          <a:bodyPr/>
          <a:lstStyle/>
          <a:p>
            <a:r>
              <a:rPr lang="en-GB" dirty="0"/>
              <a:t>Student Charter: Commitment to Study</a:t>
            </a:r>
          </a:p>
        </p:txBody>
      </p:sp>
      <p:sp>
        <p:nvSpPr>
          <p:cNvPr id="3" name="Content Placeholder 2">
            <a:extLst>
              <a:ext uri="{FF2B5EF4-FFF2-40B4-BE49-F238E27FC236}">
                <a16:creationId xmlns:a16="http://schemas.microsoft.com/office/drawing/2014/main" id="{5A7F4FB3-4FD4-5625-4027-AA32588FF1F8}"/>
              </a:ext>
            </a:extLst>
          </p:cNvPr>
          <p:cNvSpPr>
            <a:spLocks noGrp="1"/>
          </p:cNvSpPr>
          <p:nvPr>
            <p:ph idx="1"/>
          </p:nvPr>
        </p:nvSpPr>
        <p:spPr/>
        <p:txBody>
          <a:bodyPr>
            <a:normAutofit/>
          </a:bodyPr>
          <a:lstStyle/>
          <a:p>
            <a:r>
              <a:rPr lang="en-GB" dirty="0"/>
              <a:t>Students will:</a:t>
            </a:r>
          </a:p>
          <a:p>
            <a:r>
              <a:rPr lang="en-GB" dirty="0"/>
              <a:t>Engage fully with their studies:</a:t>
            </a:r>
          </a:p>
          <a:p>
            <a:r>
              <a:rPr lang="en-GB" dirty="0"/>
              <a:t>Attend scheduled classes and proactively seek support if needed</a:t>
            </a:r>
          </a:p>
          <a:p>
            <a:r>
              <a:rPr lang="en-GB" dirty="0"/>
              <a:t>Prepare for classes as required;</a:t>
            </a:r>
          </a:p>
          <a:p>
            <a:r>
              <a:rPr lang="en-GB" dirty="0"/>
              <a:t>Attempt every assessment component of each of their modules</a:t>
            </a:r>
          </a:p>
          <a:p>
            <a:r>
              <a:rPr lang="en-GB" dirty="0"/>
              <a:t>Engage proactively with feedback from tutors to improve academic work</a:t>
            </a:r>
          </a:p>
          <a:p>
            <a:r>
              <a:rPr lang="en-GB" dirty="0"/>
              <a:t>Follow local government and University guidance in relation to health and safety</a:t>
            </a:r>
          </a:p>
          <a:p>
            <a:endParaRPr lang="en-GB" dirty="0"/>
          </a:p>
        </p:txBody>
      </p:sp>
    </p:spTree>
    <p:extLst>
      <p:ext uri="{BB962C8B-B14F-4D97-AF65-F5344CB8AC3E}">
        <p14:creationId xmlns:p14="http://schemas.microsoft.com/office/powerpoint/2010/main" val="1820690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B5BC-EE9D-1424-0A43-70A4B8CC5798}"/>
              </a:ext>
            </a:extLst>
          </p:cNvPr>
          <p:cNvSpPr>
            <a:spLocks noGrp="1"/>
          </p:cNvSpPr>
          <p:nvPr>
            <p:ph type="title"/>
          </p:nvPr>
        </p:nvSpPr>
        <p:spPr/>
        <p:txBody>
          <a:bodyPr/>
          <a:lstStyle/>
          <a:p>
            <a:r>
              <a:rPr lang="en-GB" dirty="0"/>
              <a:t>Student Charter</a:t>
            </a:r>
          </a:p>
        </p:txBody>
      </p:sp>
      <p:sp>
        <p:nvSpPr>
          <p:cNvPr id="3" name="Content Placeholder 2">
            <a:extLst>
              <a:ext uri="{FF2B5EF4-FFF2-40B4-BE49-F238E27FC236}">
                <a16:creationId xmlns:a16="http://schemas.microsoft.com/office/drawing/2014/main" id="{8FF199E7-C02A-2ED4-18CA-57EE7DA40104}"/>
              </a:ext>
            </a:extLst>
          </p:cNvPr>
          <p:cNvSpPr>
            <a:spLocks noGrp="1"/>
          </p:cNvSpPr>
          <p:nvPr>
            <p:ph idx="1"/>
          </p:nvPr>
        </p:nvSpPr>
        <p:spPr/>
        <p:txBody>
          <a:bodyPr/>
          <a:lstStyle/>
          <a:p>
            <a:r>
              <a:rPr lang="en-GB" dirty="0"/>
              <a:t>The University will:</a:t>
            </a:r>
          </a:p>
          <a:p>
            <a:r>
              <a:rPr lang="en-GB" dirty="0"/>
              <a:t>Foster a culture where staff and students are working together in partnership and provide an inclusive, supportive and safe learning environment where all students and staff can flourish and are able to fulfil their personal potential.</a:t>
            </a:r>
          </a:p>
          <a:p>
            <a:r>
              <a:rPr lang="en-GB" dirty="0"/>
              <a:t>Commit to ensuring that all members of the University community, external contractors, and visitors are safe and treated with dignity and respect.</a:t>
            </a:r>
          </a:p>
          <a:p>
            <a:r>
              <a:rPr lang="en-GB" dirty="0"/>
              <a:t>Commit to supporting the health and wellbeing of its students and staff community.</a:t>
            </a:r>
          </a:p>
        </p:txBody>
      </p:sp>
    </p:spTree>
    <p:extLst>
      <p:ext uri="{BB962C8B-B14F-4D97-AF65-F5344CB8AC3E}">
        <p14:creationId xmlns:p14="http://schemas.microsoft.com/office/powerpoint/2010/main" val="36250417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44E65-5790-B168-D1AE-27050B640F0A}"/>
              </a:ext>
            </a:extLst>
          </p:cNvPr>
          <p:cNvSpPr>
            <a:spLocks noGrp="1"/>
          </p:cNvSpPr>
          <p:nvPr>
            <p:ph type="title"/>
          </p:nvPr>
        </p:nvSpPr>
        <p:spPr/>
        <p:txBody>
          <a:bodyPr/>
          <a:lstStyle/>
          <a:p>
            <a:r>
              <a:rPr lang="en-GB" dirty="0"/>
              <a:t>Implications &amp; Outcomes </a:t>
            </a:r>
          </a:p>
        </p:txBody>
      </p:sp>
      <p:sp>
        <p:nvSpPr>
          <p:cNvPr id="3" name="Content Placeholder 2">
            <a:extLst>
              <a:ext uri="{FF2B5EF4-FFF2-40B4-BE49-F238E27FC236}">
                <a16:creationId xmlns:a16="http://schemas.microsoft.com/office/drawing/2014/main" id="{755FB876-C2B9-CA60-ABC5-B1945722599B}"/>
              </a:ext>
            </a:extLst>
          </p:cNvPr>
          <p:cNvSpPr>
            <a:spLocks noGrp="1"/>
          </p:cNvSpPr>
          <p:nvPr>
            <p:ph idx="1"/>
          </p:nvPr>
        </p:nvSpPr>
        <p:spPr/>
        <p:txBody>
          <a:bodyPr/>
          <a:lstStyle/>
          <a:p>
            <a:r>
              <a:rPr lang="en-GB" b="1" dirty="0"/>
              <a:t>Fitness to Practice Policy:</a:t>
            </a:r>
          </a:p>
          <a:p>
            <a:endParaRPr lang="en-GB" dirty="0"/>
          </a:p>
          <a:p>
            <a:r>
              <a:rPr lang="en-GB" dirty="0"/>
              <a:t>The policy (also) aims to ensure that the University applies the principles of natural justice, exercises an appropriate duty of care, fulfils its statutory and ethical responsibilities to the student, professional bodies and the public at large, and complies with all relevant legislation. </a:t>
            </a:r>
          </a:p>
        </p:txBody>
      </p:sp>
    </p:spTree>
    <p:extLst>
      <p:ext uri="{BB962C8B-B14F-4D97-AF65-F5344CB8AC3E}">
        <p14:creationId xmlns:p14="http://schemas.microsoft.com/office/powerpoint/2010/main" val="2598415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470B1-862E-F0A8-26C2-A1E1C1163A2C}"/>
              </a:ext>
            </a:extLst>
          </p:cNvPr>
          <p:cNvSpPr>
            <a:spLocks noGrp="1"/>
          </p:cNvSpPr>
          <p:nvPr>
            <p:ph type="title"/>
          </p:nvPr>
        </p:nvSpPr>
        <p:spPr/>
        <p:txBody>
          <a:bodyPr/>
          <a:lstStyle/>
          <a:p>
            <a:r>
              <a:rPr lang="en-GB" dirty="0"/>
              <a:t>Fitness to Practice Policy</a:t>
            </a:r>
          </a:p>
        </p:txBody>
      </p:sp>
      <p:sp>
        <p:nvSpPr>
          <p:cNvPr id="3" name="Content Placeholder 2">
            <a:extLst>
              <a:ext uri="{FF2B5EF4-FFF2-40B4-BE49-F238E27FC236}">
                <a16:creationId xmlns:a16="http://schemas.microsoft.com/office/drawing/2014/main" id="{D01CE1A3-CFE0-8A1D-E9D3-BF30CDB51D66}"/>
              </a:ext>
            </a:extLst>
          </p:cNvPr>
          <p:cNvSpPr>
            <a:spLocks noGrp="1"/>
          </p:cNvSpPr>
          <p:nvPr>
            <p:ph idx="1"/>
          </p:nvPr>
        </p:nvSpPr>
        <p:spPr>
          <a:xfrm>
            <a:off x="838200" y="1825624"/>
            <a:ext cx="10515600" cy="4751445"/>
          </a:xfrm>
        </p:spPr>
        <p:txBody>
          <a:bodyPr>
            <a:normAutofit fontScale="85000" lnSpcReduction="20000"/>
          </a:bodyPr>
          <a:lstStyle/>
          <a:p>
            <a:r>
              <a:rPr lang="en-GB" dirty="0"/>
              <a:t>Examples of circumstances that might render a student Unfit to Practise are given below. This list is not exhaustive, and the examples may not all be applicable to every programme. </a:t>
            </a:r>
          </a:p>
          <a:p>
            <a:r>
              <a:rPr lang="en-GB" i="1" dirty="0"/>
              <a:t>Unprofessional Conduct </a:t>
            </a:r>
          </a:p>
          <a:p>
            <a:r>
              <a:rPr lang="en-GB" dirty="0"/>
              <a:t>a) Offences against the vulnerable, including children, the elderly and the mentally impaired; </a:t>
            </a:r>
          </a:p>
          <a:p>
            <a:r>
              <a:rPr lang="en-GB" dirty="0"/>
              <a:t>b) Exploiting the vulnerability of a child, patient or professional client, including establishing a sexual relationship; </a:t>
            </a:r>
          </a:p>
          <a:p>
            <a:r>
              <a:rPr lang="en-GB" dirty="0"/>
              <a:t>c) Chronic drug or alcohol abuse; </a:t>
            </a:r>
          </a:p>
          <a:p>
            <a:r>
              <a:rPr lang="en-GB" dirty="0"/>
              <a:t>d) Acting in a violent or aggressive manner on or away from University premises; </a:t>
            </a:r>
          </a:p>
          <a:p>
            <a:r>
              <a:rPr lang="en-GB" dirty="0"/>
              <a:t>e) Conviction of a criminal offence; </a:t>
            </a:r>
          </a:p>
          <a:p>
            <a:r>
              <a:rPr lang="en-GB" dirty="0"/>
              <a:t>f) Intimidation of fellow students, pupils, patients, professional clients or staff; </a:t>
            </a:r>
          </a:p>
        </p:txBody>
      </p:sp>
    </p:spTree>
    <p:extLst>
      <p:ext uri="{BB962C8B-B14F-4D97-AF65-F5344CB8AC3E}">
        <p14:creationId xmlns:p14="http://schemas.microsoft.com/office/powerpoint/2010/main" val="35379254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95456-64CC-B65C-864D-287A2A96FA8C}"/>
              </a:ext>
            </a:extLst>
          </p:cNvPr>
          <p:cNvSpPr>
            <a:spLocks noGrp="1"/>
          </p:cNvSpPr>
          <p:nvPr>
            <p:ph type="title"/>
          </p:nvPr>
        </p:nvSpPr>
        <p:spPr/>
        <p:txBody>
          <a:bodyPr/>
          <a:lstStyle/>
          <a:p>
            <a:r>
              <a:rPr lang="en-GB" dirty="0"/>
              <a:t>Fitness to Practice Policy</a:t>
            </a:r>
          </a:p>
        </p:txBody>
      </p:sp>
      <p:sp>
        <p:nvSpPr>
          <p:cNvPr id="3" name="Content Placeholder 2">
            <a:extLst>
              <a:ext uri="{FF2B5EF4-FFF2-40B4-BE49-F238E27FC236}">
                <a16:creationId xmlns:a16="http://schemas.microsoft.com/office/drawing/2014/main" id="{7CFE6D4C-C4E5-BC90-EB95-EA2D05670944}"/>
              </a:ext>
            </a:extLst>
          </p:cNvPr>
          <p:cNvSpPr>
            <a:spLocks noGrp="1"/>
          </p:cNvSpPr>
          <p:nvPr>
            <p:ph idx="1"/>
          </p:nvPr>
        </p:nvSpPr>
        <p:spPr/>
        <p:txBody>
          <a:bodyPr>
            <a:normAutofit fontScale="92500" lnSpcReduction="20000"/>
          </a:bodyPr>
          <a:lstStyle/>
          <a:p>
            <a:r>
              <a:rPr lang="en-GB" dirty="0"/>
              <a:t>g) Failure to rectify behaviour that has been subject to any actions under the University’s regulations or other regulatory body relevant to the profession; </a:t>
            </a:r>
          </a:p>
          <a:p>
            <a:r>
              <a:rPr lang="en-GB" dirty="0"/>
              <a:t>h) Non-academic misconduct offences; </a:t>
            </a:r>
          </a:p>
          <a:p>
            <a:r>
              <a:rPr lang="en-GB" dirty="0" err="1"/>
              <a:t>i</a:t>
            </a:r>
            <a:r>
              <a:rPr lang="en-GB" dirty="0"/>
              <a:t>) Bullying and Harassment offences; </a:t>
            </a:r>
          </a:p>
          <a:p>
            <a:r>
              <a:rPr lang="en-GB" dirty="0"/>
              <a:t>j) Repeated inappropriate behaviour or attitude; </a:t>
            </a:r>
          </a:p>
          <a:p>
            <a:r>
              <a:rPr lang="en-GB" dirty="0"/>
              <a:t>k) Falsification of patient, client or other professional records or providing false or inaccurate statements or answers on self-declaration forms; </a:t>
            </a:r>
          </a:p>
          <a:p>
            <a:r>
              <a:rPr lang="en-GB" dirty="0"/>
              <a:t>l) Failing to act in a way to ensure the safety and wellbeing of those who are vulnerable; </a:t>
            </a:r>
          </a:p>
          <a:p>
            <a:r>
              <a:rPr lang="en-GB" dirty="0"/>
              <a:t>m) Academic misconduct; </a:t>
            </a:r>
          </a:p>
        </p:txBody>
      </p:sp>
    </p:spTree>
    <p:extLst>
      <p:ext uri="{BB962C8B-B14F-4D97-AF65-F5344CB8AC3E}">
        <p14:creationId xmlns:p14="http://schemas.microsoft.com/office/powerpoint/2010/main" val="2813109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58653-2B38-1997-1836-F7771F8C4F6D}"/>
              </a:ext>
            </a:extLst>
          </p:cNvPr>
          <p:cNvSpPr>
            <a:spLocks noGrp="1"/>
          </p:cNvSpPr>
          <p:nvPr>
            <p:ph type="title"/>
          </p:nvPr>
        </p:nvSpPr>
        <p:spPr/>
        <p:txBody>
          <a:bodyPr/>
          <a:lstStyle/>
          <a:p>
            <a:r>
              <a:rPr lang="en-GB" dirty="0"/>
              <a:t>Fitness to Practice Policy</a:t>
            </a:r>
          </a:p>
        </p:txBody>
      </p:sp>
      <p:sp>
        <p:nvSpPr>
          <p:cNvPr id="3" name="Content Placeholder 2">
            <a:extLst>
              <a:ext uri="{FF2B5EF4-FFF2-40B4-BE49-F238E27FC236}">
                <a16:creationId xmlns:a16="http://schemas.microsoft.com/office/drawing/2014/main" id="{85923FEA-96E4-9112-9528-8C1063A1E8CD}"/>
              </a:ext>
            </a:extLst>
          </p:cNvPr>
          <p:cNvSpPr>
            <a:spLocks noGrp="1"/>
          </p:cNvSpPr>
          <p:nvPr>
            <p:ph idx="1"/>
          </p:nvPr>
        </p:nvSpPr>
        <p:spPr>
          <a:xfrm>
            <a:off x="838200" y="1825624"/>
            <a:ext cx="10515600" cy="5032375"/>
          </a:xfrm>
        </p:spPr>
        <p:txBody>
          <a:bodyPr>
            <a:normAutofit fontScale="77500" lnSpcReduction="20000"/>
          </a:bodyPr>
          <a:lstStyle/>
          <a:p>
            <a:r>
              <a:rPr lang="en-GB" dirty="0"/>
              <a:t>n) Unprofessional behaviour, including:</a:t>
            </a:r>
          </a:p>
          <a:p>
            <a:endParaRPr lang="en-GB" dirty="0"/>
          </a:p>
          <a:p>
            <a:r>
              <a:rPr lang="en-GB" dirty="0"/>
              <a:t>Lack of respect, aggressive or poor attitude, laziness; </a:t>
            </a:r>
          </a:p>
          <a:p>
            <a:r>
              <a:rPr lang="en-GB" dirty="0"/>
              <a:t>Indiscipline, failure to follow dress code, inappropriate use of mobile phone, poor time keeping, poor attendance; </a:t>
            </a:r>
          </a:p>
          <a:p>
            <a:r>
              <a:rPr lang="en-GB" dirty="0"/>
              <a:t>Failure to self-reflect, lack of insight; </a:t>
            </a:r>
          </a:p>
          <a:p>
            <a:r>
              <a:rPr lang="en-GB" dirty="0"/>
              <a:t>Poor self-management, lack of personal accountability; </a:t>
            </a:r>
          </a:p>
          <a:p>
            <a:r>
              <a:rPr lang="en-GB" dirty="0"/>
              <a:t>Failure to adhere to codes of conduct and/or professional practice relevant to the respective workplace; </a:t>
            </a:r>
          </a:p>
          <a:p>
            <a:r>
              <a:rPr lang="en-GB" dirty="0"/>
              <a:t>Dishonesty; </a:t>
            </a:r>
          </a:p>
          <a:p>
            <a:r>
              <a:rPr lang="en-GB" dirty="0"/>
              <a:t>Failure to engage appropriately with investigations into unprofessional behaviour, including failure to report any restriction placed on their practice by any other body; </a:t>
            </a:r>
          </a:p>
          <a:p>
            <a:r>
              <a:rPr lang="en-GB" dirty="0"/>
              <a:t>Failure to notify the University if informed of an investigation into own practice by any professional or regulatory body; </a:t>
            </a:r>
          </a:p>
          <a:p>
            <a:r>
              <a:rPr lang="en-GB" dirty="0"/>
              <a:t>Breaking patient confidentiality.</a:t>
            </a:r>
          </a:p>
        </p:txBody>
      </p:sp>
    </p:spTree>
    <p:extLst>
      <p:ext uri="{BB962C8B-B14F-4D97-AF65-F5344CB8AC3E}">
        <p14:creationId xmlns:p14="http://schemas.microsoft.com/office/powerpoint/2010/main" val="15905564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0D6E-B4E5-3E4A-2838-FF7BFD28130E}"/>
              </a:ext>
            </a:extLst>
          </p:cNvPr>
          <p:cNvSpPr>
            <a:spLocks noGrp="1"/>
          </p:cNvSpPr>
          <p:nvPr>
            <p:ph type="title"/>
          </p:nvPr>
        </p:nvSpPr>
        <p:spPr/>
        <p:txBody>
          <a:bodyPr/>
          <a:lstStyle/>
          <a:p>
            <a:r>
              <a:rPr lang="en-GB" dirty="0"/>
              <a:t>Fitness to Practice Policy</a:t>
            </a:r>
          </a:p>
        </p:txBody>
      </p:sp>
      <p:sp>
        <p:nvSpPr>
          <p:cNvPr id="3" name="Content Placeholder 2">
            <a:extLst>
              <a:ext uri="{FF2B5EF4-FFF2-40B4-BE49-F238E27FC236}">
                <a16:creationId xmlns:a16="http://schemas.microsoft.com/office/drawing/2014/main" id="{4D15ED4C-F0D6-D308-8F11-C67B84965F27}"/>
              </a:ext>
            </a:extLst>
          </p:cNvPr>
          <p:cNvSpPr>
            <a:spLocks noGrp="1"/>
          </p:cNvSpPr>
          <p:nvPr>
            <p:ph idx="1"/>
          </p:nvPr>
        </p:nvSpPr>
        <p:spPr/>
        <p:txBody>
          <a:bodyPr/>
          <a:lstStyle/>
          <a:p>
            <a:r>
              <a:rPr lang="en-GB" dirty="0"/>
              <a:t>o) Unsafe practice, incompetence or requiring too much supervision; </a:t>
            </a:r>
          </a:p>
          <a:p>
            <a:endParaRPr lang="en-GB" dirty="0"/>
          </a:p>
          <a:p>
            <a:r>
              <a:rPr lang="en-GB" dirty="0"/>
              <a:t>Outcomes that may be imposed for minor breaches of professional conduct include a behavioural contract, apology, action plan, remedial action, a formal written warning, or additional work requiring the student to reflect on their practice. Additional support mechanisms could also be put in place and changes could be made to placements (see 10.5).</a:t>
            </a:r>
          </a:p>
        </p:txBody>
      </p:sp>
    </p:spTree>
    <p:extLst>
      <p:ext uri="{BB962C8B-B14F-4D97-AF65-F5344CB8AC3E}">
        <p14:creationId xmlns:p14="http://schemas.microsoft.com/office/powerpoint/2010/main" val="67538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ADAED-15D3-1F77-AE11-D842B14BABF8}"/>
              </a:ext>
            </a:extLst>
          </p:cNvPr>
          <p:cNvSpPr>
            <a:spLocks noGrp="1"/>
          </p:cNvSpPr>
          <p:nvPr>
            <p:ph type="title"/>
          </p:nvPr>
        </p:nvSpPr>
        <p:spPr/>
        <p:txBody>
          <a:bodyPr/>
          <a:lstStyle/>
          <a:p>
            <a:r>
              <a:rPr lang="en-GB" dirty="0"/>
              <a:t>Fitness to Practice Policy</a:t>
            </a:r>
          </a:p>
        </p:txBody>
      </p:sp>
      <p:sp>
        <p:nvSpPr>
          <p:cNvPr id="3" name="Content Placeholder 2">
            <a:extLst>
              <a:ext uri="{FF2B5EF4-FFF2-40B4-BE49-F238E27FC236}">
                <a16:creationId xmlns:a16="http://schemas.microsoft.com/office/drawing/2014/main" id="{A1620996-3C97-A656-1DC6-C7BDEA0FBB7B}"/>
              </a:ext>
            </a:extLst>
          </p:cNvPr>
          <p:cNvSpPr>
            <a:spLocks noGrp="1"/>
          </p:cNvSpPr>
          <p:nvPr>
            <p:ph idx="1"/>
          </p:nvPr>
        </p:nvSpPr>
        <p:spPr/>
        <p:txBody>
          <a:bodyPr/>
          <a:lstStyle/>
          <a:p>
            <a:r>
              <a:rPr lang="en-GB" dirty="0"/>
              <a:t>Where the alleged breach of professional conduct is major, where there are multiple, repeated or continued minor breaches of professional conduct, where the student refuses to cooperate to address issues of professional conduct, where Fitness to Practise concerns remain despite informal intervention strategies or where earlier remedial action has not been successful, it is expected that matters will be proceeded to a formal stage, following formal Fitness to Practise processes for major Fitness to Practise concerns as outlined in this policy.</a:t>
            </a:r>
          </a:p>
        </p:txBody>
      </p:sp>
    </p:spTree>
    <p:extLst>
      <p:ext uri="{BB962C8B-B14F-4D97-AF65-F5344CB8AC3E}">
        <p14:creationId xmlns:p14="http://schemas.microsoft.com/office/powerpoint/2010/main" val="34170445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3FFC5-C267-B58A-6C0C-E8B0E3659EA1}"/>
              </a:ext>
            </a:extLst>
          </p:cNvPr>
          <p:cNvSpPr>
            <a:spLocks noGrp="1"/>
          </p:cNvSpPr>
          <p:nvPr>
            <p:ph type="title"/>
          </p:nvPr>
        </p:nvSpPr>
        <p:spPr/>
        <p:txBody>
          <a:bodyPr/>
          <a:lstStyle/>
          <a:p>
            <a:r>
              <a:rPr lang="en-GB" dirty="0"/>
              <a:t>Support for Study</a:t>
            </a:r>
          </a:p>
        </p:txBody>
      </p:sp>
      <p:sp>
        <p:nvSpPr>
          <p:cNvPr id="3" name="Content Placeholder 2">
            <a:extLst>
              <a:ext uri="{FF2B5EF4-FFF2-40B4-BE49-F238E27FC236}">
                <a16:creationId xmlns:a16="http://schemas.microsoft.com/office/drawing/2014/main" id="{C3B988A4-34FE-677C-ACCA-38727D094DCB}"/>
              </a:ext>
            </a:extLst>
          </p:cNvPr>
          <p:cNvSpPr>
            <a:spLocks noGrp="1"/>
          </p:cNvSpPr>
          <p:nvPr>
            <p:ph idx="1"/>
          </p:nvPr>
        </p:nvSpPr>
        <p:spPr/>
        <p:txBody>
          <a:bodyPr>
            <a:normAutofit fontScale="92500"/>
          </a:bodyPr>
          <a:lstStyle/>
          <a:p>
            <a:r>
              <a:rPr lang="en-GB" dirty="0"/>
              <a:t>This policy sets out the University’s arrangements to be followed where concerns about a student’s fitness to study at University have been raised.</a:t>
            </a:r>
          </a:p>
          <a:p>
            <a:endParaRPr lang="en-GB" dirty="0"/>
          </a:p>
          <a:p>
            <a:r>
              <a:rPr lang="en-GB" dirty="0"/>
              <a:t>Support for Study procedures are likely to be instigated if, for example:</a:t>
            </a:r>
          </a:p>
          <a:p>
            <a:endParaRPr lang="en-GB" dirty="0"/>
          </a:p>
          <a:p>
            <a:r>
              <a:rPr lang="en-GB" dirty="0"/>
              <a:t>If a student’s participation in their studies is not enabling them to make progress with their studies or research and there is reason to believe that this is linked to their fitness to study or their support needs;</a:t>
            </a:r>
          </a:p>
        </p:txBody>
      </p:sp>
    </p:spTree>
    <p:extLst>
      <p:ext uri="{BB962C8B-B14F-4D97-AF65-F5344CB8AC3E}">
        <p14:creationId xmlns:p14="http://schemas.microsoft.com/office/powerpoint/2010/main" val="12685974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BE954-577D-5489-FD3A-DC999B32F553}"/>
              </a:ext>
            </a:extLst>
          </p:cNvPr>
          <p:cNvSpPr>
            <a:spLocks noGrp="1"/>
          </p:cNvSpPr>
          <p:nvPr>
            <p:ph type="title"/>
          </p:nvPr>
        </p:nvSpPr>
        <p:spPr/>
        <p:txBody>
          <a:bodyPr/>
          <a:lstStyle/>
          <a:p>
            <a:r>
              <a:rPr lang="en-GB" dirty="0"/>
              <a:t>Support for Study</a:t>
            </a:r>
          </a:p>
        </p:txBody>
      </p:sp>
      <p:sp>
        <p:nvSpPr>
          <p:cNvPr id="3" name="Content Placeholder 2">
            <a:extLst>
              <a:ext uri="{FF2B5EF4-FFF2-40B4-BE49-F238E27FC236}">
                <a16:creationId xmlns:a16="http://schemas.microsoft.com/office/drawing/2014/main" id="{C41230D0-7CC9-049E-C39A-B697BF331664}"/>
              </a:ext>
            </a:extLst>
          </p:cNvPr>
          <p:cNvSpPr>
            <a:spLocks noGrp="1"/>
          </p:cNvSpPr>
          <p:nvPr>
            <p:ph idx="1"/>
          </p:nvPr>
        </p:nvSpPr>
        <p:spPr/>
        <p:txBody>
          <a:bodyPr>
            <a:normAutofit fontScale="92500"/>
          </a:bodyPr>
          <a:lstStyle/>
          <a:p>
            <a:r>
              <a:rPr lang="en-GB" dirty="0"/>
              <a:t>Support for Study procedures are likely to be instigated if, for example:</a:t>
            </a:r>
          </a:p>
          <a:p>
            <a:endParaRPr lang="en-GB" dirty="0"/>
          </a:p>
          <a:p>
            <a:r>
              <a:rPr lang="en-GB" dirty="0"/>
              <a:t>If a student’s participation in their studies is not enabling them to make progress with their studies or research and there is reason to believe that this is linked to their fitness to study or their support needs;</a:t>
            </a:r>
          </a:p>
          <a:p>
            <a:endParaRPr lang="en-GB" dirty="0"/>
          </a:p>
          <a:p>
            <a:r>
              <a:rPr lang="en-GB" dirty="0"/>
              <a:t>a student’s behaviour is adversely affecting the activities of the University or a placement provider and this is thought to be the result of an underlying physical or mental health issue; </a:t>
            </a:r>
          </a:p>
          <a:p>
            <a:endParaRPr lang="en-GB" dirty="0"/>
          </a:p>
        </p:txBody>
      </p:sp>
    </p:spTree>
    <p:extLst>
      <p:ext uri="{BB962C8B-B14F-4D97-AF65-F5344CB8AC3E}">
        <p14:creationId xmlns:p14="http://schemas.microsoft.com/office/powerpoint/2010/main" val="16876245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C3FA-661C-4952-F776-5897C7FB7F71}"/>
              </a:ext>
            </a:extLst>
          </p:cNvPr>
          <p:cNvSpPr>
            <a:spLocks noGrp="1"/>
          </p:cNvSpPr>
          <p:nvPr>
            <p:ph type="title"/>
          </p:nvPr>
        </p:nvSpPr>
        <p:spPr/>
        <p:txBody>
          <a:bodyPr/>
          <a:lstStyle/>
          <a:p>
            <a:r>
              <a:rPr lang="en-GB" dirty="0"/>
              <a:t>Support for Study</a:t>
            </a:r>
          </a:p>
        </p:txBody>
      </p:sp>
      <p:sp>
        <p:nvSpPr>
          <p:cNvPr id="3" name="Content Placeholder 2">
            <a:extLst>
              <a:ext uri="{FF2B5EF4-FFF2-40B4-BE49-F238E27FC236}">
                <a16:creationId xmlns:a16="http://schemas.microsoft.com/office/drawing/2014/main" id="{6D679C6F-5F2B-85DF-7B92-8DCA18918056}"/>
              </a:ext>
            </a:extLst>
          </p:cNvPr>
          <p:cNvSpPr>
            <a:spLocks noGrp="1"/>
          </p:cNvSpPr>
          <p:nvPr>
            <p:ph idx="1"/>
          </p:nvPr>
        </p:nvSpPr>
        <p:spPr/>
        <p:txBody>
          <a:bodyPr/>
          <a:lstStyle/>
          <a:p>
            <a:r>
              <a:rPr lang="en-GB" dirty="0"/>
              <a:t>Support for Study procedures are likely to be instigated if, for example:</a:t>
            </a:r>
          </a:p>
          <a:p>
            <a:endParaRPr lang="en-GB" dirty="0"/>
          </a:p>
          <a:p>
            <a:r>
              <a:rPr lang="en-GB" dirty="0"/>
              <a:t>a student is perceived to pose a risk to their own (or others’) health, safety or wellbeing; </a:t>
            </a:r>
          </a:p>
          <a:p>
            <a:r>
              <a:rPr lang="en-GB" dirty="0"/>
              <a:t>a student’s behaviour is adversely affecting the teaching, learning, and/or experience of other students and is thought to be the result of an underlying physical or mental health issue;</a:t>
            </a:r>
          </a:p>
        </p:txBody>
      </p:sp>
    </p:spTree>
    <p:extLst>
      <p:ext uri="{BB962C8B-B14F-4D97-AF65-F5344CB8AC3E}">
        <p14:creationId xmlns:p14="http://schemas.microsoft.com/office/powerpoint/2010/main" val="8572687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060E0-3788-EB79-F1F4-8B0EBD706AE0}"/>
              </a:ext>
            </a:extLst>
          </p:cNvPr>
          <p:cNvSpPr>
            <a:spLocks noGrp="1"/>
          </p:cNvSpPr>
          <p:nvPr>
            <p:ph type="title"/>
          </p:nvPr>
        </p:nvSpPr>
        <p:spPr/>
        <p:txBody>
          <a:bodyPr/>
          <a:lstStyle/>
          <a:p>
            <a:r>
              <a:rPr lang="en-GB" dirty="0"/>
              <a:t>Support and Further Advice</a:t>
            </a:r>
          </a:p>
        </p:txBody>
      </p:sp>
      <p:sp>
        <p:nvSpPr>
          <p:cNvPr id="3" name="Content Placeholder 2">
            <a:extLst>
              <a:ext uri="{FF2B5EF4-FFF2-40B4-BE49-F238E27FC236}">
                <a16:creationId xmlns:a16="http://schemas.microsoft.com/office/drawing/2014/main" id="{46D6D891-175B-4119-B213-970C11FDF26E}"/>
              </a:ext>
            </a:extLst>
          </p:cNvPr>
          <p:cNvSpPr>
            <a:spLocks noGrp="1"/>
          </p:cNvSpPr>
          <p:nvPr>
            <p:ph idx="1"/>
          </p:nvPr>
        </p:nvSpPr>
        <p:spPr/>
        <p:txBody>
          <a:bodyPr>
            <a:normAutofit lnSpcReduction="10000"/>
          </a:bodyPr>
          <a:lstStyle/>
          <a:p>
            <a:r>
              <a:rPr lang="en-GB" dirty="0"/>
              <a:t>Your safe and successful progress is of the utmost importance to the University and all its staff.</a:t>
            </a:r>
          </a:p>
          <a:p>
            <a:r>
              <a:rPr lang="en-GB" dirty="0"/>
              <a:t>For further guidance on any of the points raised in the signposting of University regulation, expectation and policy, please refer to the full documents and sites as referenced in  the notes section of each slide.</a:t>
            </a:r>
          </a:p>
          <a:p>
            <a:r>
              <a:rPr lang="en-GB" dirty="0"/>
              <a:t>For advice or support please contact:</a:t>
            </a:r>
          </a:p>
          <a:p>
            <a:r>
              <a:rPr lang="en-GB" dirty="0"/>
              <a:t>Your Programme Manager </a:t>
            </a:r>
          </a:p>
          <a:p>
            <a:r>
              <a:rPr lang="en-GB" dirty="0"/>
              <a:t>The Academic Director</a:t>
            </a:r>
          </a:p>
          <a:p>
            <a:r>
              <a:rPr lang="en-GB" dirty="0"/>
              <a:t>The Students’ Union</a:t>
            </a:r>
          </a:p>
          <a:p>
            <a:endParaRPr lang="en-GB" dirty="0"/>
          </a:p>
        </p:txBody>
      </p:sp>
    </p:spTree>
    <p:extLst>
      <p:ext uri="{BB962C8B-B14F-4D97-AF65-F5344CB8AC3E}">
        <p14:creationId xmlns:p14="http://schemas.microsoft.com/office/powerpoint/2010/main" val="2026362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8EFD3-CDFF-2703-9C04-F884F475BB72}"/>
              </a:ext>
            </a:extLst>
          </p:cNvPr>
          <p:cNvSpPr>
            <a:spLocks noGrp="1"/>
          </p:cNvSpPr>
          <p:nvPr>
            <p:ph type="title"/>
          </p:nvPr>
        </p:nvSpPr>
        <p:spPr/>
        <p:txBody>
          <a:bodyPr/>
          <a:lstStyle/>
          <a:p>
            <a:r>
              <a:rPr lang="en-GB" dirty="0"/>
              <a:t>Email Addresses</a:t>
            </a:r>
          </a:p>
        </p:txBody>
      </p:sp>
      <p:sp>
        <p:nvSpPr>
          <p:cNvPr id="3" name="Content Placeholder 2">
            <a:extLst>
              <a:ext uri="{FF2B5EF4-FFF2-40B4-BE49-F238E27FC236}">
                <a16:creationId xmlns:a16="http://schemas.microsoft.com/office/drawing/2014/main" id="{41F730FF-FB42-181A-C3E0-DE8F31AF13A7}"/>
              </a:ext>
            </a:extLst>
          </p:cNvPr>
          <p:cNvSpPr>
            <a:spLocks noGrp="1"/>
          </p:cNvSpPr>
          <p:nvPr>
            <p:ph idx="1"/>
          </p:nvPr>
        </p:nvSpPr>
        <p:spPr/>
        <p:txBody>
          <a:bodyPr/>
          <a:lstStyle/>
          <a:p>
            <a:endParaRPr lang="en-GB" dirty="0"/>
          </a:p>
          <a:p>
            <a:r>
              <a:rPr lang="en-GB" dirty="0"/>
              <a:t>Jonathan Pugh – J.Pugh@uwtsd.ac.uk</a:t>
            </a:r>
          </a:p>
          <a:p>
            <a:r>
              <a:rPr lang="en-GB" dirty="0"/>
              <a:t>Stacey Jo Atkinson – S.Atkinson@uwtsd.ac.uk</a:t>
            </a:r>
          </a:p>
          <a:p>
            <a:r>
              <a:rPr lang="en-GB" dirty="0"/>
              <a:t>Union president Harriet – check in today.</a:t>
            </a:r>
          </a:p>
        </p:txBody>
      </p:sp>
    </p:spTree>
    <p:extLst>
      <p:ext uri="{BB962C8B-B14F-4D97-AF65-F5344CB8AC3E}">
        <p14:creationId xmlns:p14="http://schemas.microsoft.com/office/powerpoint/2010/main" val="15838603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308</TotalTime>
  <Words>2297</Words>
  <Application>Microsoft Office PowerPoint</Application>
  <PresentationFormat>Widescreen</PresentationFormat>
  <Paragraphs>231</Paragraphs>
  <Slides>27</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Aptos</vt:lpstr>
      <vt:lpstr>Aptos Display</vt:lpstr>
      <vt:lpstr>Arial</vt:lpstr>
      <vt:lpstr>Office Theme</vt:lpstr>
      <vt:lpstr>Student Conduct and Behaviour</vt:lpstr>
      <vt:lpstr>Student Conduct and Behaviour</vt:lpstr>
      <vt:lpstr>Student Agreement 2026-2027</vt:lpstr>
      <vt:lpstr>Student Code of Conduct</vt:lpstr>
      <vt:lpstr>Student Code of Conduct</vt:lpstr>
      <vt:lpstr>Student Code of Conduct: Caring for each other</vt:lpstr>
      <vt:lpstr>Student Code of Conduct:  Representing the University</vt:lpstr>
      <vt:lpstr>Student Code of Conduct:  Respect for Others &amp; Community</vt:lpstr>
      <vt:lpstr>Student Code of Conduct</vt:lpstr>
      <vt:lpstr>Non-Academic Misconduct Policy</vt:lpstr>
      <vt:lpstr>Non-Academic Misconduct Policy</vt:lpstr>
      <vt:lpstr>Non-Academic Misconduct Policy</vt:lpstr>
      <vt:lpstr>Non-Academic Misconduct Policy</vt:lpstr>
      <vt:lpstr>Student Charter</vt:lpstr>
      <vt:lpstr>Student Charter: Commitment to Study</vt:lpstr>
      <vt:lpstr>Student Charter</vt:lpstr>
      <vt:lpstr>Implications &amp; Outcomes </vt:lpstr>
      <vt:lpstr>Fitness to Practice Policy</vt:lpstr>
      <vt:lpstr>Fitness to Practice Policy</vt:lpstr>
      <vt:lpstr>Fitness to Practice Policy</vt:lpstr>
      <vt:lpstr>Fitness to Practice Policy</vt:lpstr>
      <vt:lpstr>Fitness to Practice Policy</vt:lpstr>
      <vt:lpstr>Support for Study</vt:lpstr>
      <vt:lpstr>Support for Study</vt:lpstr>
      <vt:lpstr>Support for Study</vt:lpstr>
      <vt:lpstr>Support and Further Advice</vt:lpstr>
      <vt:lpstr>Email Addresses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2</cp:revision>
  <dcterms:created xsi:type="dcterms:W3CDTF">2025-12-11T08:44:30Z</dcterms:created>
  <dcterms:modified xsi:type="dcterms:W3CDTF">2026-09-23T15:14:32Z</dcterms:modified>
</cp:coreProperties>
</file>