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92" r:id="rId2"/>
    <p:sldId id="257" r:id="rId3"/>
    <p:sldId id="295" r:id="rId4"/>
    <p:sldId id="299" r:id="rId5"/>
    <p:sldId id="325" r:id="rId6"/>
    <p:sldId id="342" r:id="rId7"/>
    <p:sldId id="343" r:id="rId8"/>
    <p:sldId id="344" r:id="rId9"/>
    <p:sldId id="326" r:id="rId10"/>
    <p:sldId id="327" r:id="rId11"/>
    <p:sldId id="328" r:id="rId12"/>
    <p:sldId id="345" r:id="rId13"/>
    <p:sldId id="346" r:id="rId14"/>
    <p:sldId id="347" r:id="rId15"/>
    <p:sldId id="348" r:id="rId16"/>
    <p:sldId id="349" r:id="rId17"/>
    <p:sldId id="350" r:id="rId18"/>
    <p:sldId id="351" r:id="rId19"/>
    <p:sldId id="352" r:id="rId20"/>
    <p:sldId id="353" r:id="rId21"/>
    <p:sldId id="354" r:id="rId22"/>
    <p:sldId id="355" r:id="rId23"/>
    <p:sldId id="356" r:id="rId24"/>
    <p:sldId id="357" r:id="rId25"/>
    <p:sldId id="358" r:id="rId26"/>
    <p:sldId id="360" r:id="rId27"/>
    <p:sldId id="359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8A7105-F99F-C648-85FC-C0F1DF1DD8AE}" v="80" dt="2023-03-20T12:54:40.4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9/19/2024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archive.org/details/gamespeopleplayp00bern_0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qwQ2uzkUFo&amp;embeds_euri=https%3A%2F%2Fwelldoing.org%2F&amp;feature=emb_logo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21AA7-35F8-1663-F279-6E6723E33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Transactional Analysis</a:t>
            </a:r>
            <a:endParaRPr lang="en-US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F0AF52FB-F401-A767-7498-6131357628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03084" y="1329136"/>
            <a:ext cx="4953001" cy="4579560"/>
          </a:xfrm>
        </p:spPr>
      </p:pic>
    </p:spTree>
    <p:extLst>
      <p:ext uri="{BB962C8B-B14F-4D97-AF65-F5344CB8AC3E}">
        <p14:creationId xmlns:p14="http://schemas.microsoft.com/office/powerpoint/2010/main" val="3198191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82425-84FE-E432-94C8-F738A29B7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Agenda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A301B-076E-9B4A-80C8-B5648AE5B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4100" dirty="0"/>
              <a:t>Definition of Transactional Analysis</a:t>
            </a:r>
          </a:p>
          <a:p>
            <a:r>
              <a:rPr lang="en-GB" sz="4100" dirty="0"/>
              <a:t>Assignment two review and demo</a:t>
            </a:r>
          </a:p>
          <a:p>
            <a:r>
              <a:rPr lang="en-GB" sz="4100" dirty="0"/>
              <a:t>Role-play – TA</a:t>
            </a:r>
          </a:p>
          <a:p>
            <a:r>
              <a:rPr lang="en-GB" sz="4100"/>
              <a:t>Drama Triangle</a:t>
            </a:r>
            <a:endParaRPr lang="en-GB" sz="4100" dirty="0"/>
          </a:p>
          <a:p>
            <a:r>
              <a:rPr lang="en-GB" sz="4100" dirty="0"/>
              <a:t>Anger management techniques</a:t>
            </a:r>
          </a:p>
        </p:txBody>
      </p:sp>
    </p:spTree>
    <p:extLst>
      <p:ext uri="{BB962C8B-B14F-4D97-AF65-F5344CB8AC3E}">
        <p14:creationId xmlns:p14="http://schemas.microsoft.com/office/powerpoint/2010/main" val="213659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3E3E1-536F-98ED-9D3A-049BD974D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Transactional Analysis Definition: 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BB7B0-5671-5619-D3AC-DDBA34FFA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0412" y="1853755"/>
            <a:ext cx="9603275" cy="4078258"/>
          </a:xfrm>
        </p:spPr>
        <p:txBody>
          <a:bodyPr>
            <a:noAutofit/>
          </a:bodyPr>
          <a:lstStyle/>
          <a:p>
            <a:r>
              <a:rPr lang="en-US" sz="3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 system of popular psychology based on the idea that one's </a:t>
            </a:r>
            <a:r>
              <a:rPr lang="en-US" sz="3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behaviour</a:t>
            </a:r>
            <a:r>
              <a:rPr lang="en-US" sz="3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and social relationships reflect an interchange between parental (critical and nurturing), adult (rational), and childlike (intuitive and dependent) aspects of personality established early in life.</a:t>
            </a:r>
            <a:endParaRPr lang="en-GB" sz="30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455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245" y="955913"/>
            <a:ext cx="9603275" cy="1049235"/>
          </a:xfrm>
        </p:spPr>
        <p:txBody>
          <a:bodyPr/>
          <a:lstStyle/>
          <a:p>
            <a:pPr algn="ctr"/>
            <a:r>
              <a:rPr lang="en-GB" dirty="0"/>
              <a:t>What is transactional analysis (TA)?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300D6-3CE8-BE69-EF58-F51E4CAFD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0750" y="2005148"/>
            <a:ext cx="9954187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Transactional Analysis, commonly known as TA, was </a:t>
            </a:r>
            <a:r>
              <a:rPr lang="en-US" sz="29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founded by Eric Berne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who sought to demystify psychotherapy and who developed concepts, language and methods understandable to all. It is an </a:t>
            </a:r>
            <a:r>
              <a:rPr lang="en-US" sz="29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integrative approach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drawing upon </a:t>
            </a:r>
            <a:r>
              <a:rPr lang="en-US" sz="29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psychoanalytic, humanist and cognitive approaches. </a:t>
            </a:r>
            <a:endParaRPr lang="en-GB" sz="29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1474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709269"/>
            <a:ext cx="9603275" cy="1049235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What is transactional analysis (TA)?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best-known TA concept is the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ego-state model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An ego-state is a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set of related </a:t>
            </a:r>
            <a:r>
              <a:rPr lang="en-US" sz="2500" b="1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behaviours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thoughts and feelings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If, for example, we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behave rationally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in response to a situation, we are said to be in the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adult ego-state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If, instead we behave in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way that reminds of us our parents' </a:t>
            </a:r>
            <a:r>
              <a:rPr lang="en-US" sz="2500" b="1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we are said to be in our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parent ego-state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At times we might think, feel or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behave as we were as children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This indicates that we might be in our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child ego-state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5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2385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709269"/>
            <a:ext cx="9603275" cy="1049235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What is transactional analysis (TA)?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These parts converse with one another in 'transactions' and, </a:t>
            </a:r>
            <a:r>
              <a:rPr lang="en-US" sz="32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within each social interaction, one self predominates. 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Therefore by </a:t>
            </a:r>
            <a:r>
              <a:rPr lang="en-US" sz="3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recognising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these roles, the client can choose which part to adopt and so adjust their </a:t>
            </a:r>
            <a:r>
              <a:rPr lang="en-US" sz="3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endParaRPr lang="en-GB" sz="32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0154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709269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Learning to strengthen the Adult </a:t>
            </a:r>
            <a:br>
              <a:rPr lang="en-GB" dirty="0"/>
            </a:br>
            <a:r>
              <a:rPr lang="en-GB" dirty="0"/>
              <a:t>is the goal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While a person is in the Adult ego state, he/she is directed towards an objective appraisal of reality</a:t>
            </a:r>
            <a:endParaRPr lang="en-GB" sz="30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</a:t>
            </a:r>
            <a:r>
              <a:rPr lang="en-US" sz="30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adult-ego state</a:t>
            </a:r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is an individual's response to a stimulus at the moment </a:t>
            </a:r>
            <a:r>
              <a:rPr lang="en-US" sz="30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based on themselves</a:t>
            </a:r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. </a:t>
            </a:r>
            <a:endParaRPr lang="en-GB" sz="30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742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709269"/>
            <a:ext cx="9603275" cy="1049235"/>
          </a:xfrm>
        </p:spPr>
        <p:txBody>
          <a:bodyPr>
            <a:normAutofit/>
          </a:bodyPr>
          <a:lstStyle/>
          <a:p>
            <a:pPr algn="ctr"/>
            <a:br>
              <a:rPr lang="en-GB" dirty="0"/>
            </a:br>
            <a:r>
              <a:rPr lang="en-GB" dirty="0"/>
              <a:t>Parent and child ego states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</a:t>
            </a:r>
            <a:r>
              <a:rPr lang="en-US" sz="30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parent-ego state</a:t>
            </a:r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is thoughts, behaviors, and feelings communicated by parents or parent figures and continued through the individual </a:t>
            </a:r>
            <a:r>
              <a:rPr lang="en-US" sz="30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based on learned experiences</a:t>
            </a:r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. </a:t>
            </a:r>
            <a:endParaRPr lang="en-GB" sz="3000" dirty="0">
              <a:solidFill>
                <a:srgbClr val="000000"/>
              </a:solidFill>
              <a:effectLst/>
              <a:ea typeface="Calibri" panose="020F0502020204030204" pitchFamily="34" charset="0"/>
              <a:cs typeface="Helvetica" pitchFamily="2" charset="0"/>
            </a:endParaRPr>
          </a:p>
          <a:p>
            <a:r>
              <a:rPr lang="en-US" sz="29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child-ego state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is based on interactions that shape thoughts, feelings, and behaviors from the individual's childhood. </a:t>
            </a:r>
            <a:endParaRPr lang="en-GB" sz="29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0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817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Parent and </a:t>
            </a:r>
            <a:br>
              <a:rPr lang="en-GB" dirty="0"/>
            </a:br>
            <a:r>
              <a:rPr lang="en-GB" dirty="0"/>
              <a:t>child ego states</a:t>
            </a:r>
            <a:endParaRPr lang="en-US" dirty="0"/>
          </a:p>
        </p:txBody>
      </p:sp>
      <p:sp>
        <p:nvSpPr>
          <p:cNvPr id="30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834" y="2046874"/>
            <a:ext cx="5725583" cy="3450613"/>
          </a:xfrm>
        </p:spPr>
        <p:txBody>
          <a:bodyPr>
            <a:normAutofit/>
          </a:bodyPr>
          <a:lstStyle/>
          <a:p>
            <a:r>
              <a:rPr lang="en-US" sz="2500" dirty="0">
                <a:effectLst/>
                <a:ea typeface="Calibri" panose="020F0502020204030204" pitchFamily="34" charset="0"/>
                <a:cs typeface="Helvetica" pitchFamily="2" charset="0"/>
              </a:rPr>
              <a:t>The child state is interesting because a conditioned behavior can create it learned in childhood, or it can be shaped by trauma experienced in childhood. </a:t>
            </a:r>
            <a:r>
              <a:rPr lang="en-US" sz="2500" b="1" dirty="0">
                <a:effectLst/>
                <a:ea typeface="Calibri" panose="020F0502020204030204" pitchFamily="34" charset="0"/>
                <a:cs typeface="Helvetica" pitchFamily="2" charset="0"/>
              </a:rPr>
              <a:t>These things from childhood teach people to act in certain ways, even as adults.</a:t>
            </a:r>
            <a:r>
              <a:rPr lang="en-US" sz="2500" dirty="0">
                <a:effectLst/>
                <a:ea typeface="Calibri" panose="020F0502020204030204" pitchFamily="34" charset="0"/>
                <a:cs typeface="Helvetica" pitchFamily="2" charset="0"/>
              </a:rPr>
              <a:t> </a:t>
            </a:r>
            <a:endParaRPr lang="en-US" sz="2500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CB236FD4-FEB8-61BE-B0B6-85219C7840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053" y="946023"/>
            <a:ext cx="5876113" cy="3922305"/>
          </a:xfrm>
          <a:prstGeom prst="rect">
            <a:avLst/>
          </a:prstGeom>
        </p:spPr>
      </p:pic>
      <p:pic>
        <p:nvPicPr>
          <p:cNvPr id="31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7997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7 key elements in good teamwork</a:t>
            </a:r>
            <a:br>
              <a:rPr lang="en-GB" dirty="0"/>
            </a:br>
            <a:r>
              <a:rPr lang="en-GB" dirty="0"/>
              <a:t>in Nursing</a:t>
            </a:r>
            <a:endParaRPr lang="en-US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FC540C7E-6E16-45D0-4CA5-50687676DE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10833" y="76140"/>
            <a:ext cx="8858030" cy="5876686"/>
          </a:xfrm>
        </p:spPr>
      </p:pic>
    </p:spTree>
    <p:extLst>
      <p:ext uri="{BB962C8B-B14F-4D97-AF65-F5344CB8AC3E}">
        <p14:creationId xmlns:p14="http://schemas.microsoft.com/office/powerpoint/2010/main" val="1527117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Adult – the here and now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It is important to note that t</a:t>
            </a:r>
            <a:r>
              <a:rPr lang="en-US" sz="28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he most beneficial form of communication comes from the adult-ego state</a:t>
            </a: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, which can operate on interactions that are currently happening and is not influenced by past interactions or seen experiences.</a:t>
            </a:r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07339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three ego states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At any given time, a person experiences and manifests his or her personality through a mixture of </a:t>
            </a:r>
            <a:r>
              <a:rPr lang="en-US" sz="28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behaviours</a:t>
            </a: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, thoughts, and feelings. Typically, according to TA, there are three ego-states that people consistently use:</a:t>
            </a:r>
            <a:endParaRPr lang="en-GB" sz="2800" dirty="0">
              <a:effectLst/>
              <a:ea typeface="Calibri" panose="020F0502020204030204" pitchFamily="34" charset="0"/>
            </a:endParaRPr>
          </a:p>
          <a:p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01614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three ego states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pPr lvl="0"/>
            <a:r>
              <a:rPr lang="en-GB" sz="2800" b="1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Parent</a:t>
            </a:r>
            <a:r>
              <a:rPr lang="en-GB" sz="28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("</a:t>
            </a:r>
            <a:r>
              <a:rPr lang="en-GB" sz="2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exteropsyche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"): a state in which people behave, feel, and think in response to an unconscious </a:t>
            </a:r>
            <a:r>
              <a:rPr lang="en-GB" sz="28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mimicking of how their parents (or other parental figures) acted, 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or how they interpreted their parent's actions. For example, a person may shout at someone out of frustration because they learned from an influential figure in childhood the lesson that this seemed to be a way of relating that worked.</a:t>
            </a:r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15082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three ego states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r>
              <a:rPr lang="en-GB" sz="2800" b="1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Adult</a:t>
            </a:r>
            <a:r>
              <a:rPr lang="en-GB" sz="28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("</a:t>
            </a:r>
            <a:r>
              <a:rPr lang="en-GB" sz="2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neopsyche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"): a state of the ego which is most like an artificially intelligent system processing information and making predictions about major emotions that could affect its operation. </a:t>
            </a:r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0783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three ego states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GB" sz="2700" b="1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Child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("</a:t>
            </a:r>
            <a:r>
              <a:rPr lang="en-GB" sz="27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archaeopsyche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"): a state in which people 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behave, feel, and think similarly to how they did in childhood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For example, a person who receives a 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poor evaluation at work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may respond by looking at the 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floor and crying or pouting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as when scolded as a child. Conversely, a person who receives a 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good evaluation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may respond with a broad 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smile and a joyful gesture of thanks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The Child is the source of emotions, creation, recreation, spontaneity, and intimacy.</a:t>
            </a:r>
            <a:endParaRPr lang="en-GB" sz="27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7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28104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Four life positions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pPr lvl="0"/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As Berne set up his psychology, there are </a:t>
            </a:r>
            <a:r>
              <a:rPr lang="en-GB" sz="28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four life positions that a person can hold, and holding a particular psychological position has profound implications for how an individual </a:t>
            </a:r>
            <a:r>
              <a:rPr lang="en-GB" sz="2800" b="1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operationalizes</a:t>
            </a:r>
            <a:r>
              <a:rPr lang="en-GB" sz="28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his or her life.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The positions are stated as:</a:t>
            </a:r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5447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Four life positions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pPr lvl="1"/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I'm OK and you are OK. This is the healthiest position about life and it means that I feel good about myself and that I feel good about others and their competence.</a:t>
            </a:r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I'm OK and you are not OK. In this position I feel good about myself but I see others as damaged or less than me and this is usually not healthy.</a:t>
            </a:r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5666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Four life positions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pPr lvl="1"/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I'm not OK and you are OK. In this position the person sees him/herself as the weak partner in relationships as the others in life are definitely better than the self. The person who holds this position will unconsciously accept abuse.</a:t>
            </a:r>
            <a:endParaRPr lang="en-GB" sz="26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I'm not OK and you are not OK. This is the worst position to be in as it means that I believe that I am in a terrible state and the rest of the world is as bad. Consequently, there is no hope for any ultimate supports.</a:t>
            </a:r>
            <a:r>
              <a:rPr lang="en-GB" sz="2600" dirty="0">
                <a:solidFill>
                  <a:srgbClr val="2021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u="sng" dirty="0">
                <a:solidFill>
                  <a:srgbClr val="0563C1"/>
                </a:solidFill>
                <a:effectLst/>
                <a:latin typeface="Helvetica" pitchFamily="2" charset="0"/>
                <a:ea typeface="Times New Roman" panose="02020603050405020304" pitchFamily="18" charset="0"/>
                <a:cs typeface="Calibri" panose="020F0502020204030204" pitchFamily="34" charset="0"/>
                <a:hlinkClick r:id="rId2"/>
              </a:rPr>
              <a:t>https://archive.org/details/</a:t>
            </a:r>
            <a:r>
              <a:rPr lang="en-GB" sz="1050" u="sng" dirty="0" err="1">
                <a:solidFill>
                  <a:srgbClr val="0563C1"/>
                </a:solidFill>
                <a:effectLst/>
                <a:latin typeface="Helvetica" pitchFamily="2" charset="0"/>
                <a:ea typeface="Times New Roman" panose="02020603050405020304" pitchFamily="18" charset="0"/>
                <a:cs typeface="Calibri" panose="020F0502020204030204" pitchFamily="34" charset="0"/>
                <a:hlinkClick r:id="rId2"/>
              </a:rPr>
              <a:t>gamespeopleplayp00bern_0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91099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All individuals can change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28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Transactional Analysis states that all individuals can change and create what they want out of life, making this a very positive, user-friendly theory for therapists.</a:t>
            </a:r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84307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Eric Berne’s theory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Eric Berne</a:t>
            </a:r>
            <a:r>
              <a:rPr lang="en-GB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was 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a Canadian Psychoanalyst in the 1950</a:t>
            </a:r>
            <a:r>
              <a:rPr lang="en-GB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s</a:t>
            </a:r>
            <a:r>
              <a:rPr lang="en-GB" sz="2900" dirty="0">
                <a:solidFill>
                  <a:srgbClr val="000000"/>
                </a:solidFill>
                <a:ea typeface="Calibri" panose="020F0502020204030204" pitchFamily="34" charset="0"/>
                <a:cs typeface="Helvetica" pitchFamily="2" charset="0"/>
              </a:rPr>
              <a:t>.  He 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developed the Transactional Analysis Theory. </a:t>
            </a:r>
            <a:endParaRPr lang="en-GB" sz="2900" dirty="0">
              <a:solidFill>
                <a:srgbClr val="000000"/>
              </a:solidFill>
              <a:effectLst/>
              <a:ea typeface="Calibri" panose="020F0502020204030204" pitchFamily="34" charset="0"/>
              <a:cs typeface="Helvetica" pitchFamily="2" charset="0"/>
            </a:endParaRPr>
          </a:p>
          <a:p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Eric Berne's Transactional Analysis Theory is based on Freud's psychoanalytic theory, which states that </a:t>
            </a:r>
            <a:r>
              <a:rPr lang="en-US" sz="29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things people experience as children impact their lives as adults and create their personalities and whatever issues they face,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whether psychological or emotional. </a:t>
            </a:r>
            <a:endParaRPr lang="en-GB" sz="29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9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09010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Eric Berne’s theory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Berne agreed that a person's childhood greatly influences their communication style and directly creates the three ego states of parent, adult, and child. </a:t>
            </a:r>
            <a:endParaRPr lang="en-GB" sz="26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He believed that </a:t>
            </a:r>
            <a:r>
              <a:rPr lang="en-US" sz="26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parent state was a transference of attitudes and feelings onto a child, which they then recreate as adults.</a:t>
            </a:r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He believed that the child-ego state responded with past anxieties and childlike responses learned through attempting to survive. </a:t>
            </a:r>
            <a:endParaRPr lang="en-GB" sz="26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6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0047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Eric Berne’s theory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term "survive" can be attributed in childhood to </a:t>
            </a:r>
            <a:r>
              <a:rPr lang="en-US" sz="32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a lack of emotional expression in the home or more extreme events such as trauma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. Berne believed that the things learned in childhood create what he called a "life script" that governs how a person's life will play out based on their childhood. </a:t>
            </a:r>
            <a:endParaRPr lang="en-GB" sz="32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74007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Eric Berne’s theory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He used the term </a:t>
            </a:r>
            <a:r>
              <a:rPr lang="en-GB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“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transaction</a:t>
            </a:r>
            <a:r>
              <a:rPr lang="en-GB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” 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to describe simple communication as a means to simplify the understanding of communication. Other psychologists, such as </a:t>
            </a:r>
            <a:r>
              <a:rPr lang="en-US" sz="32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Thomas Harris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and </a:t>
            </a:r>
            <a:r>
              <a:rPr lang="en-US" sz="32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Claude Steiner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, have done further research to continue to develop the Transactional Analysis Theory.</a:t>
            </a:r>
            <a:endParaRPr lang="en-GB" sz="32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8467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Eric Berne’s theory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In a conversation, </a:t>
            </a:r>
            <a:r>
              <a:rPr lang="en-US" sz="26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person that begins speaking creates the transactional stimulus</a:t>
            </a:r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that creates the conversation and </a:t>
            </a:r>
            <a:r>
              <a:rPr lang="en-US" sz="26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gives the person being spoken to the opportunity to give a transaction response</a:t>
            </a:r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, simply responding to the communication. People use this process to analyze the communication that they receive - </a:t>
            </a:r>
            <a:r>
              <a:rPr lang="en-US" sz="26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analyzing the communication they receive helps people process what they heard</a:t>
            </a:r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, how they feel about what they heard, and what they think after the transactional experience. </a:t>
            </a:r>
            <a:endParaRPr lang="en-GB" sz="26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1326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D1679-F533-89DD-658E-14DEB7DBA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Transactional analysis video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0DEC8-17CC-F552-3D10-B53007CBFA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Transactional analysis:</a:t>
            </a:r>
          </a:p>
          <a:p>
            <a:endParaRPr lang="en-GB" dirty="0"/>
          </a:p>
          <a:p>
            <a:r>
              <a:rPr lang="en-US" dirty="0">
                <a:hlinkClick r:id="rId2"/>
              </a:rPr>
              <a:t>https://www.youtube.com/watch?v=</a:t>
            </a:r>
            <a:r>
              <a:rPr lang="en-US" dirty="0" err="1">
                <a:hlinkClick r:id="rId2"/>
              </a:rPr>
              <a:t>hqwQ2uzkUFo</a:t>
            </a:r>
            <a:r>
              <a:rPr lang="en-US" dirty="0">
                <a:hlinkClick r:id="rId2"/>
              </a:rPr>
              <a:t>&amp;</a:t>
            </a:r>
            <a:r>
              <a:rPr lang="en-US" dirty="0" err="1">
                <a:hlinkClick r:id="rId2"/>
              </a:rPr>
              <a:t>embeds_euri</a:t>
            </a:r>
            <a:r>
              <a:rPr lang="en-US" dirty="0">
                <a:hlinkClick r:id="rId2"/>
              </a:rPr>
              <a:t>=https%3A%2F%</a:t>
            </a:r>
            <a:r>
              <a:rPr lang="en-US" dirty="0" err="1">
                <a:hlinkClick r:id="rId2"/>
              </a:rPr>
              <a:t>2Fwelldoing.org</a:t>
            </a:r>
            <a:r>
              <a:rPr lang="en-US" dirty="0">
                <a:hlinkClick r:id="rId2"/>
              </a:rPr>
              <a:t>%2F&amp;feature=</a:t>
            </a:r>
            <a:r>
              <a:rPr lang="en-US" dirty="0" err="1">
                <a:hlinkClick r:id="rId2"/>
              </a:rPr>
              <a:t>emb_logo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78852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D1679-F533-89DD-658E-14DEB7DBA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Drama Triangle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0DEC8-17CC-F552-3D10-B53007CBFA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document in Week 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3722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D1679-F533-89DD-658E-14DEB7DBA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exercises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0DEC8-17CC-F552-3D10-B53007CBFA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Ego state worksheet</a:t>
            </a:r>
          </a:p>
          <a:p>
            <a:r>
              <a:rPr lang="en-GB" dirty="0"/>
              <a:t>Drama Triangle</a:t>
            </a:r>
          </a:p>
          <a:p>
            <a:r>
              <a:rPr lang="en-GB" dirty="0"/>
              <a:t>Anger Management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60235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1384</Words>
  <Application>Microsoft Office PowerPoint</Application>
  <PresentationFormat>Widescreen</PresentationFormat>
  <Paragraphs>66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Gill Sans MT</vt:lpstr>
      <vt:lpstr>Helvetica</vt:lpstr>
      <vt:lpstr>Times New Roman</vt:lpstr>
      <vt:lpstr>Gallery</vt:lpstr>
      <vt:lpstr>Transactional Analysis</vt:lpstr>
      <vt:lpstr>Agenda</vt:lpstr>
      <vt:lpstr>Transactional Analysis Definition:  </vt:lpstr>
      <vt:lpstr>What is transactional analysis (TA)?</vt:lpstr>
      <vt:lpstr> What is transactional analysis (TA)?</vt:lpstr>
      <vt:lpstr> What is transactional analysis (TA)?</vt:lpstr>
      <vt:lpstr>Learning to strengthen the Adult  is the goal of TA</vt:lpstr>
      <vt:lpstr> Parent and child ego states</vt:lpstr>
      <vt:lpstr>Parent and  child ego states</vt:lpstr>
      <vt:lpstr>7 key elements in good teamwork in Nursing</vt:lpstr>
      <vt:lpstr>Adult – the here and now</vt:lpstr>
      <vt:lpstr>The three ego states</vt:lpstr>
      <vt:lpstr>The three ego states</vt:lpstr>
      <vt:lpstr>The three ego states</vt:lpstr>
      <vt:lpstr>The three ego states</vt:lpstr>
      <vt:lpstr>Four life positions</vt:lpstr>
      <vt:lpstr>Four life positions</vt:lpstr>
      <vt:lpstr>Four life positions</vt:lpstr>
      <vt:lpstr>All individuals can change</vt:lpstr>
      <vt:lpstr>Eric Berne’s theory of TA</vt:lpstr>
      <vt:lpstr>Eric Berne’s theory of TA</vt:lpstr>
      <vt:lpstr>Eric Berne’s theory of TA</vt:lpstr>
      <vt:lpstr>Eric Berne’s theory of TA</vt:lpstr>
      <vt:lpstr>Eric Berne’s theory of TA</vt:lpstr>
      <vt:lpstr>Transactional analysis video</vt:lpstr>
      <vt:lpstr>Drama Triangle</vt:lpstr>
      <vt:lpstr>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value of communication in health care &amp; non-verbal communication: SOLER</dc:title>
  <dc:creator>Jenny Brown (2106914)</dc:creator>
  <cp:lastModifiedBy>Felicity Peacock</cp:lastModifiedBy>
  <cp:revision>1115</cp:revision>
  <dcterms:created xsi:type="dcterms:W3CDTF">2023-02-13T13:55:09Z</dcterms:created>
  <dcterms:modified xsi:type="dcterms:W3CDTF">2024-09-19T11:58:32Z</dcterms:modified>
</cp:coreProperties>
</file>