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2"/>
  </p:notesMasterIdLst>
  <p:sldIdLst>
    <p:sldId id="1736" r:id="rId5"/>
    <p:sldId id="1663" r:id="rId6"/>
    <p:sldId id="1735" r:id="rId7"/>
    <p:sldId id="1702" r:id="rId8"/>
    <p:sldId id="1680" r:id="rId9"/>
    <p:sldId id="1668" r:id="rId10"/>
    <p:sldId id="1655" r:id="rId11"/>
    <p:sldId id="1656" r:id="rId12"/>
    <p:sldId id="1679" r:id="rId13"/>
    <p:sldId id="1684" r:id="rId14"/>
    <p:sldId id="1658" r:id="rId15"/>
    <p:sldId id="1634" r:id="rId16"/>
    <p:sldId id="451" r:id="rId17"/>
    <p:sldId id="478" r:id="rId18"/>
    <p:sldId id="1633" r:id="rId19"/>
    <p:sldId id="1636" r:id="rId20"/>
    <p:sldId id="1689" r:id="rId21"/>
    <p:sldId id="1692" r:id="rId22"/>
    <p:sldId id="1688" r:id="rId23"/>
    <p:sldId id="1691" r:id="rId24"/>
    <p:sldId id="1690" r:id="rId25"/>
    <p:sldId id="1693" r:id="rId26"/>
    <p:sldId id="276" r:id="rId27"/>
    <p:sldId id="1639" r:id="rId28"/>
    <p:sldId id="1629" r:id="rId29"/>
    <p:sldId id="279" r:id="rId30"/>
    <p:sldId id="1698" r:id="rId31"/>
    <p:sldId id="1699" r:id="rId32"/>
    <p:sldId id="1701" r:id="rId33"/>
    <p:sldId id="1637" r:id="rId34"/>
    <p:sldId id="1638" r:id="rId35"/>
    <p:sldId id="471" r:id="rId36"/>
    <p:sldId id="1695" r:id="rId37"/>
    <p:sldId id="264" r:id="rId38"/>
    <p:sldId id="492" r:id="rId39"/>
    <p:sldId id="1705" r:id="rId40"/>
    <p:sldId id="170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616"/>
    <p:restoredTop sz="89908"/>
  </p:normalViewPr>
  <p:slideViewPr>
    <p:cSldViewPr snapToGrid="0" snapToObjects="1">
      <p:cViewPr varScale="1">
        <p:scale>
          <a:sx n="100" d="100"/>
          <a:sy n="100" d="100"/>
        </p:scale>
        <p:origin x="48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43FFB5-6CD0-8D09-3629-2DC7D95F5DF4}"/>
            </a:ext>
          </a:extLst>
        </p:cNvPr>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C38D4C0A-95D3-C921-2CAF-354119488F96}"/>
              </a:ext>
            </a:extLst>
          </p:cNvPr>
          <p:cNvSpPr txBox="1"/>
          <p:nvPr/>
        </p:nvSpPr>
        <p:spPr>
          <a:xfrm>
            <a:off x="3884755" y="8685364"/>
            <a:ext cx="2971800" cy="458635"/>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B0347A-E6DB-C248-81CD-57C12E576454}" type="slidenum">
              <a:t>1</a:t>
            </a:fld>
            <a:endParaRPr lang="en-US" sz="1200" b="0" i="0" u="none" strike="noStrike" kern="1200" cap="none" spc="0" baseline="0">
              <a:solidFill>
                <a:srgbClr val="000000"/>
              </a:solidFill>
              <a:uFillTx/>
              <a:latin typeface="Calibri"/>
              <a:ea typeface="Segoe UI" pitchFamily="2"/>
              <a:cs typeface="Tahoma" pitchFamily="2"/>
            </a:endParaRPr>
          </a:p>
        </p:txBody>
      </p:sp>
      <p:sp>
        <p:nvSpPr>
          <p:cNvPr id="3" name="Date Placeholder 2">
            <a:extLst>
              <a:ext uri="{FF2B5EF4-FFF2-40B4-BE49-F238E27FC236}">
                <a16:creationId xmlns:a16="http://schemas.microsoft.com/office/drawing/2014/main" id="{6C7A26AC-C7B8-4674-B5E3-BD1D0806434C}"/>
              </a:ext>
            </a:extLst>
          </p:cNvPr>
          <p:cNvSpPr txBox="1"/>
          <p:nvPr/>
        </p:nvSpPr>
        <p:spPr>
          <a:xfrm>
            <a:off x="3884755" y="0"/>
            <a:ext cx="2971800" cy="458635"/>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F0F603-1A58-CC4E-99D8-B6FBBDB69376}" type="datetime1">
              <a:rPr lang="en-US" sz="1200" b="0" i="0" u="none" strike="noStrike" kern="1200" cap="none" spc="0" baseline="0">
                <a:solidFill>
                  <a:srgbClr val="000000"/>
                </a:solidFill>
                <a:uFillTx/>
                <a:latin typeface="Calibri"/>
                <a:ea typeface="Segoe UI" pitchFamily="2"/>
                <a:cs typeface="Tahoma" pitchFamily="2"/>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11/10/25</a:t>
            </a:fld>
            <a:endParaRPr lang="en-US" sz="1200" b="0" i="0" u="none" strike="noStrike" kern="1200" cap="none" spc="0" baseline="0">
              <a:solidFill>
                <a:srgbClr val="000000"/>
              </a:solidFill>
              <a:uFillTx/>
              <a:latin typeface="Calibri"/>
              <a:ea typeface="Segoe UI" pitchFamily="2"/>
              <a:cs typeface="Tahoma" pitchFamily="2"/>
            </a:endParaRPr>
          </a:p>
        </p:txBody>
      </p:sp>
      <p:sp>
        <p:nvSpPr>
          <p:cNvPr id="4" name="Slide Number Placeholder 6">
            <a:extLst>
              <a:ext uri="{FF2B5EF4-FFF2-40B4-BE49-F238E27FC236}">
                <a16:creationId xmlns:a16="http://schemas.microsoft.com/office/drawing/2014/main" id="{77F10CF6-F3CF-18D6-83CC-F752B331AC7C}"/>
              </a:ext>
            </a:extLst>
          </p:cNvPr>
          <p:cNvSpPr txBox="1"/>
          <p:nvPr/>
        </p:nvSpPr>
        <p:spPr>
          <a:xfrm>
            <a:off x="3884755" y="8685364"/>
            <a:ext cx="2971800" cy="458635"/>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95C8FA7-F5EC-034B-B178-40741A0DAC80}" type="slidenum">
              <a:t>1</a:t>
            </a:fld>
            <a:endParaRPr lang="en-US" sz="1200" b="0" i="0" u="none" strike="noStrike" kern="1200" cap="none" spc="0" baseline="0">
              <a:solidFill>
                <a:srgbClr val="000000"/>
              </a:solidFill>
              <a:uFillTx/>
              <a:latin typeface="Calibri"/>
              <a:ea typeface="Segoe UI" pitchFamily="2"/>
              <a:cs typeface="Tahoma" pitchFamily="2"/>
            </a:endParaRPr>
          </a:p>
        </p:txBody>
      </p:sp>
      <p:sp>
        <p:nvSpPr>
          <p:cNvPr id="5" name="Slide Image Placeholder 1">
            <a:extLst>
              <a:ext uri="{FF2B5EF4-FFF2-40B4-BE49-F238E27FC236}">
                <a16:creationId xmlns:a16="http://schemas.microsoft.com/office/drawing/2014/main" id="{A6A455BB-2094-7008-4DDD-3D373CD2F864}"/>
              </a:ext>
            </a:extLst>
          </p:cNvPr>
          <p:cNvSpPr>
            <a:spLocks noGrp="1" noRot="1" noChangeAspect="1"/>
          </p:cNvSpPr>
          <p:nvPr>
            <p:ph type="sldImg"/>
          </p:nvPr>
        </p:nvSpPr>
        <p:spPr>
          <a:xfrm>
            <a:off x="685800" y="1143000"/>
            <a:ext cx="5486400" cy="3086100"/>
          </a:xfrm>
          <a:solidFill>
            <a:srgbClr val="5B9BD5"/>
          </a:solidFill>
          <a:ln w="12600" cap="flat">
            <a:solidFill>
              <a:srgbClr val="41719C"/>
            </a:solidFill>
            <a:prstDash val="solid"/>
            <a:miter/>
          </a:ln>
        </p:spPr>
      </p:sp>
      <p:sp>
        <p:nvSpPr>
          <p:cNvPr id="6" name="Notes Placeholder 2">
            <a:extLst>
              <a:ext uri="{FF2B5EF4-FFF2-40B4-BE49-F238E27FC236}">
                <a16:creationId xmlns:a16="http://schemas.microsoft.com/office/drawing/2014/main" id="{6E5FE179-B004-9875-1E15-092573B889C2}"/>
              </a:ext>
            </a:extLst>
          </p:cNvPr>
          <p:cNvSpPr txBox="1">
            <a:spLocks noGrp="1"/>
          </p:cNvSpPr>
          <p:nvPr>
            <p:ph type="body" sz="quarter" idx="1"/>
          </p:nvPr>
        </p:nvSpPr>
        <p:spPr/>
        <p:txBody>
          <a:bodyPr/>
          <a:lstStyle/>
          <a:p>
            <a:endParaRPr lang="cy-GB" dirty="0"/>
          </a:p>
        </p:txBody>
      </p:sp>
    </p:spTree>
    <p:extLst>
      <p:ext uri="{BB962C8B-B14F-4D97-AF65-F5344CB8AC3E}">
        <p14:creationId xmlns:p14="http://schemas.microsoft.com/office/powerpoint/2010/main" val="3684131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16089970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854763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3859946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3059437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620718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2123624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22814879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2556336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596331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4136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dirty="0" err="1"/>
              <a:t>Dyma</a:t>
            </a:r>
            <a:r>
              <a:rPr lang="en-US" dirty="0"/>
              <a:t> </a:t>
            </a:r>
            <a:r>
              <a:rPr lang="en-US" dirty="0" err="1"/>
              <a:t>gyfle</a:t>
            </a:r>
            <a:r>
              <a:rPr lang="en-US" dirty="0"/>
              <a:t> </a:t>
            </a:r>
            <a:r>
              <a:rPr lang="en-US" dirty="0" err="1"/>
              <a:t>i</a:t>
            </a:r>
            <a:r>
              <a:rPr lang="en-US" dirty="0"/>
              <a:t> </a:t>
            </a:r>
            <a:r>
              <a:rPr lang="en-US" dirty="0" err="1"/>
              <a:t>ychwanegu</a:t>
            </a:r>
            <a:r>
              <a:rPr lang="en-US" dirty="0"/>
              <a:t> </a:t>
            </a:r>
            <a:r>
              <a:rPr lang="en-US" dirty="0" err="1"/>
              <a:t>gwybodaeth</a:t>
            </a:r>
            <a:r>
              <a:rPr lang="en-US" dirty="0"/>
              <a:t> at y ‘map </a:t>
            </a:r>
            <a:r>
              <a:rPr lang="en-US" dirty="0" err="1"/>
              <a:t>meddwl</a:t>
            </a:r>
            <a:r>
              <a:rPr lang="en-US" dirty="0"/>
              <a:t>’ </a:t>
            </a:r>
            <a:r>
              <a:rPr lang="en-US" dirty="0" err="1"/>
              <a:t>wedi</a:t>
            </a:r>
            <a:r>
              <a:rPr lang="en-US" dirty="0"/>
              <a:t> </a:t>
            </a:r>
            <a:r>
              <a:rPr lang="en-US" dirty="0" err="1"/>
              <a:t>iddynt</a:t>
            </a:r>
            <a:r>
              <a:rPr lang="en-US" dirty="0"/>
              <a:t> </a:t>
            </a:r>
            <a:r>
              <a:rPr lang="en-US" dirty="0" err="1"/>
              <a:t>dderbyn</a:t>
            </a:r>
            <a:r>
              <a:rPr lang="en-US" dirty="0"/>
              <a:t> </a:t>
            </a:r>
            <a:r>
              <a:rPr lang="en-US" dirty="0" err="1"/>
              <a:t>rhai</a:t>
            </a:r>
            <a:r>
              <a:rPr lang="en-US" dirty="0"/>
              <a:t> </a:t>
            </a:r>
            <a:r>
              <a:rPr lang="en-US" dirty="0" err="1"/>
              <a:t>syniadau</a:t>
            </a:r>
            <a:r>
              <a:rPr lang="en-US" dirty="0"/>
              <a:t> </a:t>
            </a:r>
            <a:r>
              <a:rPr lang="en-US" dirty="0" err="1"/>
              <a:t>yn</a:t>
            </a:r>
            <a:r>
              <a:rPr lang="en-US" dirty="0"/>
              <a:t> </a:t>
            </a:r>
            <a:r>
              <a:rPr lang="en-US" dirty="0" err="1"/>
              <a:t>ystod</a:t>
            </a:r>
            <a:r>
              <a:rPr lang="en-US" dirty="0"/>
              <a:t> y </a:t>
            </a:r>
            <a:r>
              <a:rPr lang="en-US" dirty="0" err="1"/>
              <a:t>ddarlith</a:t>
            </a:r>
            <a:r>
              <a:rPr lang="en-US" dirty="0"/>
              <a:t> hon.</a:t>
            </a:r>
          </a:p>
          <a:p>
            <a:r>
              <a:rPr lang="en-US" dirty="0"/>
              <a:t>This is your chance to look again at the ‘thinking map’ and add more information that you learnt during this lecture.</a:t>
            </a:r>
          </a:p>
        </p:txBody>
      </p:sp>
    </p:spTree>
    <p:extLst>
      <p:ext uri="{BB962C8B-B14F-4D97-AF65-F5344CB8AC3E}">
        <p14:creationId xmlns:p14="http://schemas.microsoft.com/office/powerpoint/2010/main" val="3116261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416747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DC2D-018F-A140-9E8A-EB8EC7CA0E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F3C340A0-11DF-AC4D-A2C5-70493B377F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1AE94369-0034-F14D-AFAC-AA1797E0C3D6}"/>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5" name="Footer Placeholder 4">
            <a:extLst>
              <a:ext uri="{FF2B5EF4-FFF2-40B4-BE49-F238E27FC236}">
                <a16:creationId xmlns:a16="http://schemas.microsoft.com/office/drawing/2014/main" id="{4DC7E624-5C73-BA40-873C-2A4775314E04}"/>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A039E296-DEDD-914A-95CC-F37B6541637A}"/>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744959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089C6-6C9E-2845-AD40-A7D560D72B41}"/>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002F97B1-DBD9-2F4D-AC29-637FCC09A5C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7369EB24-5AA6-2440-9AA1-748643E27EF8}"/>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5" name="Footer Placeholder 4">
            <a:extLst>
              <a:ext uri="{FF2B5EF4-FFF2-40B4-BE49-F238E27FC236}">
                <a16:creationId xmlns:a16="http://schemas.microsoft.com/office/drawing/2014/main" id="{6DA5225B-9052-2541-88CC-07EBCEB486F0}"/>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5F99C87E-6B5D-AA43-BFC3-40BCCB608B06}"/>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1956068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A8FBF-3854-3043-B5D3-9B61DE2F8F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32909520-8F51-1043-972C-788C11DFFE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D43903D-C626-AC4C-B0DA-A9DF90E63D79}"/>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5" name="Footer Placeholder 4">
            <a:extLst>
              <a:ext uri="{FF2B5EF4-FFF2-40B4-BE49-F238E27FC236}">
                <a16:creationId xmlns:a16="http://schemas.microsoft.com/office/drawing/2014/main" id="{EE2E37C7-D2D3-704F-8EDD-90C6EB4FFC8D}"/>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A20C13CB-03AB-964B-B380-631827841ADF}"/>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2066546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B2D10-DE38-3E42-85FB-43EB50FD9150}"/>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81CF10B2-45B0-E640-BD74-8BA0B0A2F34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A1555314-CC47-AC4C-9BC7-C7DDE04625C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29CE8F50-25CB-5B44-B3AF-E79A7097FEA5}"/>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6" name="Footer Placeholder 5">
            <a:extLst>
              <a:ext uri="{FF2B5EF4-FFF2-40B4-BE49-F238E27FC236}">
                <a16:creationId xmlns:a16="http://schemas.microsoft.com/office/drawing/2014/main" id="{148A6D4E-2833-B24A-ABC1-0A9ADD8B6760}"/>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CBAAE92-2F58-F446-9F8C-4F106D7A6E94}"/>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52378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7FEF8-2178-5E4D-90A2-69762F935023}"/>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FCE55FFE-934C-BA4B-A043-E3C6F1FE08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8841906-E4D0-A342-B78F-5211ABBABF8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C475F71C-7FEC-DF48-8C53-68700BC42E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EE9679B-88F4-DA43-A5B5-C7BD38969C9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C4539100-7D4A-2F4A-8660-8CF9F6E03AC6}"/>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8" name="Footer Placeholder 7">
            <a:extLst>
              <a:ext uri="{FF2B5EF4-FFF2-40B4-BE49-F238E27FC236}">
                <a16:creationId xmlns:a16="http://schemas.microsoft.com/office/drawing/2014/main" id="{740DFE9E-EDF2-CE4C-A48E-0371A164C925}"/>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5A416569-62C4-6C4C-933B-1AFA2026CC09}"/>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3576529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05012-F1AE-2C40-9523-38D038D5B954}"/>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F06682A9-D85C-2547-83E6-E63163C77C4F}"/>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4" name="Footer Placeholder 3">
            <a:extLst>
              <a:ext uri="{FF2B5EF4-FFF2-40B4-BE49-F238E27FC236}">
                <a16:creationId xmlns:a16="http://schemas.microsoft.com/office/drawing/2014/main" id="{AC13374F-26C4-E042-813D-8230738E95EB}"/>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A39CCC63-1996-464C-8D03-381CB9167179}"/>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571593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17BEB1-72AF-CC48-8EF5-CA326FC8D519}"/>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3" name="Footer Placeholder 2">
            <a:extLst>
              <a:ext uri="{FF2B5EF4-FFF2-40B4-BE49-F238E27FC236}">
                <a16:creationId xmlns:a16="http://schemas.microsoft.com/office/drawing/2014/main" id="{2A702033-C6D6-6842-851B-47A750EE5E4F}"/>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503289A1-1B20-4F41-B200-8F55BFFC478A}"/>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3214752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0FEB5-1E87-F74C-A49C-A17C4D2BB6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7F9F30FE-D4B5-B345-80D1-907A72FC70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0B6EAE3D-FBA1-E54C-A1D3-2CA2E69175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59159A6-E673-5F43-801A-763B321CE531}"/>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6" name="Footer Placeholder 5">
            <a:extLst>
              <a:ext uri="{FF2B5EF4-FFF2-40B4-BE49-F238E27FC236}">
                <a16:creationId xmlns:a16="http://schemas.microsoft.com/office/drawing/2014/main" id="{FE357292-62EB-B042-8DD1-3AFA79A6A5D1}"/>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27E2F1D5-CFE7-7041-A71E-F38A9C75F009}"/>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4283822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324A3-BB23-054C-BF88-1E4299F568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E30C92ED-2E7D-0B40-8622-B3DBDA466C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9DB8654F-6014-344F-88A8-23FFC9C7D3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8AD35B6-6910-8246-8CE9-2BB4EB911DC1}"/>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6" name="Footer Placeholder 5">
            <a:extLst>
              <a:ext uri="{FF2B5EF4-FFF2-40B4-BE49-F238E27FC236}">
                <a16:creationId xmlns:a16="http://schemas.microsoft.com/office/drawing/2014/main" id="{F02C87B2-C039-934A-9257-B4BDD7DEE5D4}"/>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53B0300D-AB91-7948-82E2-5F67F14E4104}"/>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196435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C4576-9DCB-3849-9D52-8EE7E817F449}"/>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D2A2614B-BFF1-BE41-9D15-27EAF99B7FF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9F90654B-9C75-1C4D-AF60-D0F81BAF3269}"/>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5" name="Footer Placeholder 4">
            <a:extLst>
              <a:ext uri="{FF2B5EF4-FFF2-40B4-BE49-F238E27FC236}">
                <a16:creationId xmlns:a16="http://schemas.microsoft.com/office/drawing/2014/main" id="{48F9F7E5-D398-2841-837F-3ACFE8AF1BD5}"/>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1C547759-5E87-B141-9515-DD28642E7C05}"/>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3540654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37ACE0-49B6-174F-98CE-E071F35E93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1B98DA5E-3C63-D848-9E73-6C054E7761E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85566B7A-A5DA-3C4B-8683-3CE808D6726F}"/>
              </a:ext>
            </a:extLst>
          </p:cNvPr>
          <p:cNvSpPr>
            <a:spLocks noGrp="1"/>
          </p:cNvSpPr>
          <p:nvPr>
            <p:ph type="dt" sz="half" idx="10"/>
          </p:nvPr>
        </p:nvSpPr>
        <p:spPr/>
        <p:txBody>
          <a:bodyPr/>
          <a:lstStyle/>
          <a:p>
            <a:fld id="{64FE33D4-9C4B-C14B-9A08-DEC0616B7C04}" type="datetimeFigureOut">
              <a:rPr lang="cy-GB" smtClean="0"/>
              <a:t>10/11/25</a:t>
            </a:fld>
            <a:endParaRPr lang="cy-GB"/>
          </a:p>
        </p:txBody>
      </p:sp>
      <p:sp>
        <p:nvSpPr>
          <p:cNvPr id="5" name="Footer Placeholder 4">
            <a:extLst>
              <a:ext uri="{FF2B5EF4-FFF2-40B4-BE49-F238E27FC236}">
                <a16:creationId xmlns:a16="http://schemas.microsoft.com/office/drawing/2014/main" id="{AD125109-2CD1-E44B-BBDA-B4E3212F08E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6CE7FBF4-FF99-8946-90A7-0304BF22C8F6}"/>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4580426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413855-F87A-027A-616F-DC824BC52B2C}"/>
              </a:ext>
            </a:extLst>
          </p:cNvPr>
          <p:cNvSpPr txBox="1">
            <a:spLocks noGrp="1"/>
          </p:cNvSpPr>
          <p:nvPr>
            <p:ph type="dt" sz="half" idx="7"/>
          </p:nvPr>
        </p:nvSpPr>
        <p:spPr/>
        <p:txBody>
          <a:bodyPr/>
          <a:lstStyle>
            <a:lvl1pPr>
              <a:defRPr/>
            </a:lvl1pPr>
          </a:lstStyle>
          <a:p>
            <a:pPr lvl="0"/>
            <a:fld id="{335E4DA6-D322-BA46-8CE8-48B4A8544594}" type="datetime1">
              <a:rPr lang="en-US"/>
              <a:pPr lvl="0"/>
              <a:t>11/10/25</a:t>
            </a:fld>
            <a:endParaRPr lang="en-US"/>
          </a:p>
        </p:txBody>
      </p:sp>
      <p:sp>
        <p:nvSpPr>
          <p:cNvPr id="3" name="Footer Placeholder 2">
            <a:extLst>
              <a:ext uri="{FF2B5EF4-FFF2-40B4-BE49-F238E27FC236}">
                <a16:creationId xmlns:a16="http://schemas.microsoft.com/office/drawing/2014/main" id="{B48E78F9-9BA9-0EF4-A87A-2BC9FEE2386A}"/>
              </a:ext>
            </a:extLst>
          </p:cNvPr>
          <p:cNvSpPr txBox="1">
            <a:spLocks noGrp="1"/>
          </p:cNvSpPr>
          <p:nvPr>
            <p:ph type="ftr" sz="quarter" idx="9"/>
          </p:nvPr>
        </p:nvSpPr>
        <p:spPr/>
        <p:txBody>
          <a:bodyPr/>
          <a:lstStyle>
            <a:lvl1pPr>
              <a:defRPr/>
            </a:lvl1pPr>
          </a:lstStyle>
          <a:p>
            <a:pPr lvl="0"/>
            <a:endParaRPr lang="cy-GB"/>
          </a:p>
        </p:txBody>
      </p:sp>
      <p:sp>
        <p:nvSpPr>
          <p:cNvPr id="4" name="Slide Number Placeholder 3">
            <a:extLst>
              <a:ext uri="{FF2B5EF4-FFF2-40B4-BE49-F238E27FC236}">
                <a16:creationId xmlns:a16="http://schemas.microsoft.com/office/drawing/2014/main" id="{FF999750-B184-77FC-4F39-F4202CB26FFF}"/>
              </a:ext>
            </a:extLst>
          </p:cNvPr>
          <p:cNvSpPr txBox="1">
            <a:spLocks noGrp="1"/>
          </p:cNvSpPr>
          <p:nvPr>
            <p:ph type="sldNum" sz="quarter" idx="8"/>
          </p:nvPr>
        </p:nvSpPr>
        <p:spPr/>
        <p:txBody>
          <a:bodyPr/>
          <a:lstStyle>
            <a:lvl1pPr>
              <a:defRPr/>
            </a:lvl1pPr>
          </a:lstStyle>
          <a:p>
            <a:pPr lvl="0"/>
            <a:fld id="{909B4C6B-CE77-E24F-B687-43AE2C9C0C15}" type="slidenum">
              <a:t>‹#›</a:t>
            </a:fld>
            <a:endParaRPr lang="en-US"/>
          </a:p>
        </p:txBody>
      </p:sp>
      <p:sp>
        <p:nvSpPr>
          <p:cNvPr id="5" name="Title 4">
            <a:extLst>
              <a:ext uri="{FF2B5EF4-FFF2-40B4-BE49-F238E27FC236}">
                <a16:creationId xmlns:a16="http://schemas.microsoft.com/office/drawing/2014/main" id="{B31B6237-BB19-063A-AE61-41B72E973983}"/>
              </a:ext>
            </a:extLst>
          </p:cNvPr>
          <p:cNvSpPr txBox="1">
            <a:spLocks noGrp="1"/>
          </p:cNvSpPr>
          <p:nvPr>
            <p:ph type="title" idx="4294967295"/>
          </p:nvPr>
        </p:nvSpPr>
        <p:spPr>
          <a:xfrm>
            <a:off x="609484" y="273597"/>
            <a:ext cx="10972443" cy="1144801"/>
          </a:xfrm>
        </p:spPr>
        <p:txBody>
          <a:bodyPr lIns="0" tIns="0" rIns="0" bIns="0" anchorCtr="1"/>
          <a:lstStyle>
            <a:lvl1pPr algn="ctr" hangingPunct="0">
              <a:defRPr lang="cy-GB">
                <a:latin typeface="Liberation Sans" pitchFamily="18"/>
              </a:defRPr>
            </a:lvl1pPr>
          </a:lstStyle>
          <a:p>
            <a:pPr lvl="0"/>
            <a:endParaRPr lang="cy-GB"/>
          </a:p>
        </p:txBody>
      </p:sp>
      <p:sp>
        <p:nvSpPr>
          <p:cNvPr id="6" name="Text Placeholder 5">
            <a:extLst>
              <a:ext uri="{FF2B5EF4-FFF2-40B4-BE49-F238E27FC236}">
                <a16:creationId xmlns:a16="http://schemas.microsoft.com/office/drawing/2014/main" id="{955153B3-146A-508D-C872-7507F13CF88C}"/>
              </a:ext>
            </a:extLst>
          </p:cNvPr>
          <p:cNvSpPr txBox="1">
            <a:spLocks noGrp="1"/>
          </p:cNvSpPr>
          <p:nvPr>
            <p:ph type="body" idx="4294967295"/>
          </p:nvPr>
        </p:nvSpPr>
        <p:spPr>
          <a:xfrm>
            <a:off x="609484" y="1604515"/>
            <a:ext cx="10972443" cy="3977283"/>
          </a:xfrm>
        </p:spPr>
        <p:txBody>
          <a:bodyPr lIns="0" tIns="0" rIns="0" bIns="0"/>
          <a:lstStyle>
            <a:lvl1pPr hangingPunct="0">
              <a:spcBef>
                <a:spcPts val="1415"/>
              </a:spcBef>
              <a:defRPr lang="cy-GB" sz="3200">
                <a:latin typeface="Liberation Sans" pitchFamily="18"/>
              </a:defRPr>
            </a:lvl1pPr>
          </a:lstStyle>
          <a:p>
            <a:pPr lvl="0"/>
            <a:endParaRPr lang="cy-GB"/>
          </a:p>
        </p:txBody>
      </p:sp>
    </p:spTree>
    <p:extLst>
      <p:ext uri="{BB962C8B-B14F-4D97-AF65-F5344CB8AC3E}">
        <p14:creationId xmlns:p14="http://schemas.microsoft.com/office/powerpoint/2010/main" val="169984436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5AFA98-DB93-4449-9ED5-8A69A03B62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4BDB3D6C-8C1B-8945-A52F-B867BFA8AC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48BFB27D-C29B-E249-8F61-2A4E02C40B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FE33D4-9C4B-C14B-9A08-DEC0616B7C04}" type="datetimeFigureOut">
              <a:rPr lang="cy-GB" smtClean="0"/>
              <a:t>10/11/25</a:t>
            </a:fld>
            <a:endParaRPr lang="cy-GB"/>
          </a:p>
        </p:txBody>
      </p:sp>
      <p:sp>
        <p:nvSpPr>
          <p:cNvPr id="5" name="Footer Placeholder 4">
            <a:extLst>
              <a:ext uri="{FF2B5EF4-FFF2-40B4-BE49-F238E27FC236}">
                <a16:creationId xmlns:a16="http://schemas.microsoft.com/office/drawing/2014/main" id="{020E6DD2-4806-5541-8967-2A81FBA76F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p>
        </p:txBody>
      </p:sp>
      <p:sp>
        <p:nvSpPr>
          <p:cNvPr id="6" name="Slide Number Placeholder 5">
            <a:extLst>
              <a:ext uri="{FF2B5EF4-FFF2-40B4-BE49-F238E27FC236}">
                <a16:creationId xmlns:a16="http://schemas.microsoft.com/office/drawing/2014/main" id="{0A38E558-CBF8-D14A-AA70-F007491BD2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4DFDED-5E32-304A-984B-22194594E183}" type="slidenum">
              <a:rPr lang="cy-GB" smtClean="0"/>
              <a:t>‹#›</a:t>
            </a:fld>
            <a:endParaRPr lang="cy-GB"/>
          </a:p>
        </p:txBody>
      </p:sp>
    </p:spTree>
    <p:extLst>
      <p:ext uri="{BB962C8B-B14F-4D97-AF65-F5344CB8AC3E}">
        <p14:creationId xmlns:p14="http://schemas.microsoft.com/office/powerpoint/2010/main" val="35206778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tiff"/><Relationship Id="rId7" Type="http://schemas.openxmlformats.org/officeDocument/2006/relationships/image" Target="../media/image18.tiff"/><Relationship Id="rId12"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7.tiff"/><Relationship Id="rId11" Type="http://schemas.openxmlformats.org/officeDocument/2006/relationships/image" Target="../media/image21.png"/><Relationship Id="rId5" Type="http://schemas.openxmlformats.org/officeDocument/2006/relationships/image" Target="../media/image16.tiff"/><Relationship Id="rId10" Type="http://schemas.openxmlformats.org/officeDocument/2006/relationships/image" Target="../media/image20.png"/><Relationship Id="rId4" Type="http://schemas.openxmlformats.org/officeDocument/2006/relationships/image" Target="../media/image15.tiff"/><Relationship Id="rId9" Type="http://schemas.openxmlformats.org/officeDocument/2006/relationships/image" Target="../media/image11.png"/></Relationships>
</file>

<file path=ppt/slides/_rels/slide36.xml.rels><?xml version="1.0" encoding="UTF-8" standalone="yes"?>
<Relationships xmlns="http://schemas.openxmlformats.org/package/2006/relationships"><Relationship Id="rId3" Type="http://schemas.openxmlformats.org/officeDocument/2006/relationships/hyperlink" Target="https://www.llyw.cymru/sites/default/files/publications/2019-03/cymraeg-2050-strategaeth-y-gymraeg-v1-1.pdf" TargetMode="External"/><Relationship Id="rId2" Type="http://schemas.openxmlformats.org/officeDocument/2006/relationships/hyperlink" Target="https://www.estyn.llyw.cymru/adroddiadau-thematig/cefnogir-gymraeg-yn-addysg-gychwynnol-athrawon-sut-mae-sefydliadau-addysg"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educationwales.blog.gov.wales/2019/01/18/what-really-does-matter/" TargetMode="External"/><Relationship Id="rId4" Type="http://schemas.openxmlformats.org/officeDocument/2006/relationships/hyperlink" Target="https://hwb.gov.wales/api/storage/b0e91f7c-0050-47b6-9b23-0273d39df9f3/canllawiau-cwricwlwm-i-gymru-070220.pdf"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48B777-8105-BBF0-E8EC-449708EFC8FB}"/>
            </a:ext>
          </a:extLst>
        </p:cNvPr>
        <p:cNvGrpSpPr/>
        <p:nvPr/>
      </p:nvGrpSpPr>
      <p:grpSpPr>
        <a:xfrm>
          <a:off x="0" y="0"/>
          <a:ext cx="0" cy="0"/>
          <a:chOff x="0" y="0"/>
          <a:chExt cx="0" cy="0"/>
        </a:xfrm>
      </p:grpSpPr>
      <p:pic>
        <p:nvPicPr>
          <p:cNvPr id="2" name="Picture 2">
            <a:extLst>
              <a:ext uri="{FF2B5EF4-FFF2-40B4-BE49-F238E27FC236}">
                <a16:creationId xmlns:a16="http://schemas.microsoft.com/office/drawing/2014/main" id="{244C501B-FC6C-5B56-56B5-464175A61CFB}"/>
              </a:ext>
            </a:extLst>
          </p:cNvPr>
          <p:cNvPicPr>
            <a:picLocks noChangeAspect="1"/>
          </p:cNvPicPr>
          <p:nvPr/>
        </p:nvPicPr>
        <p:blipFill>
          <a:blip r:embed="rId3"/>
          <a:srcRect t="12077"/>
          <a:stretch>
            <a:fillRect/>
          </a:stretch>
        </p:blipFill>
        <p:spPr>
          <a:xfrm>
            <a:off x="-115" y="0"/>
            <a:ext cx="12192115" cy="6858000"/>
          </a:xfrm>
          <a:prstGeom prst="rect">
            <a:avLst/>
          </a:prstGeom>
          <a:noFill/>
          <a:ln cap="flat">
            <a:noFill/>
          </a:ln>
        </p:spPr>
      </p:pic>
      <p:sp>
        <p:nvSpPr>
          <p:cNvPr id="3" name="Title 1">
            <a:extLst>
              <a:ext uri="{FF2B5EF4-FFF2-40B4-BE49-F238E27FC236}">
                <a16:creationId xmlns:a16="http://schemas.microsoft.com/office/drawing/2014/main" id="{514BDE31-8FB5-11EC-C134-0C2B92FA0A88}"/>
              </a:ext>
            </a:extLst>
          </p:cNvPr>
          <p:cNvSpPr txBox="1"/>
          <p:nvPr/>
        </p:nvSpPr>
        <p:spPr>
          <a:xfrm>
            <a:off x="3300050" y="187149"/>
            <a:ext cx="5578465" cy="1336477"/>
          </a:xfrm>
          <a:prstGeom prst="rect">
            <a:avLst/>
          </a:prstGeom>
          <a:solidFill>
            <a:schemeClr val="bg1"/>
          </a:solidFill>
          <a:ln w="28575" cap="flat">
            <a:solidFill>
              <a:srgbClr val="002060"/>
            </a:solidFill>
            <a:prstDash val="solid"/>
            <a:miter/>
          </a:ln>
        </p:spPr>
        <p:txBody>
          <a:bodyPr vert="horz" wrap="square" lIns="68762" tIns="34198" rIns="68762" bIns="34198" anchor="ctr" anchorCtr="1" compatLnSpc="0">
            <a:noAutofit/>
          </a:bodyPr>
          <a:lstStyle/>
          <a:p>
            <a:pPr algn="ctr">
              <a:defRPr sz="1800" b="0" i="0" u="none" strike="noStrike" kern="0" cap="none" spc="0" baseline="0">
                <a:solidFill>
                  <a:srgbClr val="000000"/>
                </a:solidFill>
                <a:uFillTx/>
              </a:defRPr>
            </a:pPr>
            <a:r>
              <a:rPr lang="en-GB" sz="2400" b="1" dirty="0">
                <a:solidFill>
                  <a:srgbClr val="002060"/>
                </a:solidFill>
                <a:latin typeface="Aptos"/>
                <a:ea typeface="Microsoft YaHei"/>
                <a:cs typeface="Lucida Sans" pitchFamily="2"/>
              </a:rPr>
              <a:t>Cymraeg </a:t>
            </a:r>
            <a:r>
              <a:rPr lang="en-GB" sz="2400" b="1" dirty="0" err="1">
                <a:solidFill>
                  <a:srgbClr val="002060"/>
                </a:solidFill>
                <a:latin typeface="Aptos"/>
                <a:ea typeface="Microsoft YaHei"/>
                <a:cs typeface="Lucida Sans" pitchFamily="2"/>
              </a:rPr>
              <a:t>mewn</a:t>
            </a:r>
            <a:r>
              <a:rPr lang="en-GB" sz="2400" b="1" dirty="0">
                <a:solidFill>
                  <a:srgbClr val="002060"/>
                </a:solidFill>
                <a:latin typeface="Aptos"/>
                <a:ea typeface="Microsoft YaHei"/>
                <a:cs typeface="Lucida Sans" pitchFamily="2"/>
              </a:rPr>
              <a:t> </a:t>
            </a:r>
            <a:r>
              <a:rPr lang="en-GB" sz="2400" b="1" dirty="0" err="1">
                <a:solidFill>
                  <a:srgbClr val="002060"/>
                </a:solidFill>
                <a:latin typeface="Aptos"/>
                <a:ea typeface="Microsoft YaHei"/>
                <a:cs typeface="Lucida Sans" pitchFamily="2"/>
              </a:rPr>
              <a:t>Ymarfer</a:t>
            </a:r>
            <a:r>
              <a:rPr lang="en-GB" sz="2400" b="1" dirty="0">
                <a:solidFill>
                  <a:srgbClr val="002060"/>
                </a:solidFill>
                <a:latin typeface="Aptos"/>
                <a:ea typeface="Microsoft YaHei"/>
                <a:cs typeface="Lucida Sans" pitchFamily="2"/>
              </a:rPr>
              <a:t> </a:t>
            </a:r>
            <a:r>
              <a:rPr lang="en-GB" sz="2400" b="1" dirty="0" err="1">
                <a:solidFill>
                  <a:srgbClr val="002060"/>
                </a:solidFill>
                <a:latin typeface="Aptos"/>
                <a:ea typeface="Microsoft YaHei"/>
                <a:cs typeface="Lucida Sans" pitchFamily="2"/>
              </a:rPr>
              <a:t>Proffesiynol</a:t>
            </a:r>
            <a:r>
              <a:rPr lang="en-GB" sz="2400" b="1" dirty="0">
                <a:solidFill>
                  <a:srgbClr val="002060"/>
                </a:solidFill>
                <a:latin typeface="Aptos"/>
                <a:ea typeface="Microsoft YaHei"/>
                <a:cs typeface="Lucida Sans" pitchFamily="2"/>
              </a:rPr>
              <a:t> 3</a:t>
            </a:r>
            <a:endParaRPr lang="en-GB" sz="2400" b="1" i="0" u="none" strike="noStrike" kern="1200" cap="none" spc="0" baseline="0" dirty="0">
              <a:solidFill>
                <a:srgbClr val="002060"/>
              </a:solidFill>
              <a:uFillTx/>
              <a:latin typeface="Aptos"/>
              <a:ea typeface="Microsoft YaHei"/>
              <a:cs typeface="Lucida Sans" pitchFamily="2"/>
            </a:endParaRPr>
          </a:p>
          <a:p>
            <a:pPr algn="ctr">
              <a:defRPr sz="1800" b="0" i="0" u="none" strike="noStrike" kern="0" cap="none" spc="0" baseline="0">
                <a:solidFill>
                  <a:srgbClr val="000000"/>
                </a:solidFill>
                <a:uFillTx/>
              </a:defRPr>
            </a:pPr>
            <a:r>
              <a:rPr lang="en-GB" sz="2400" i="1" u="none" strike="noStrike" kern="1200" cap="none" spc="0" baseline="0" dirty="0">
                <a:solidFill>
                  <a:srgbClr val="002060"/>
                </a:solidFill>
                <a:uFillTx/>
                <a:latin typeface="Aptos"/>
                <a:ea typeface="Microsoft YaHei"/>
                <a:cs typeface="Lucida Sans" pitchFamily="2"/>
              </a:rPr>
              <a:t>Welsh </a:t>
            </a:r>
            <a:r>
              <a:rPr lang="en-GB" sz="2400" i="1" dirty="0">
                <a:solidFill>
                  <a:srgbClr val="002060"/>
                </a:solidFill>
                <a:latin typeface="Aptos"/>
                <a:ea typeface="Microsoft YaHei"/>
                <a:cs typeface="Lucida Sans" pitchFamily="2"/>
              </a:rPr>
              <a:t>in Professional Practice 3</a:t>
            </a:r>
            <a:endParaRPr lang="en-GB" sz="2400" i="1" u="none" strike="noStrike" kern="1200" cap="none" spc="0" baseline="0" dirty="0">
              <a:solidFill>
                <a:srgbClr val="002060"/>
              </a:solidFill>
              <a:uFillTx/>
              <a:latin typeface="Aptos"/>
              <a:ea typeface="Microsoft YaHei"/>
              <a:cs typeface="Lucida Sans" pitchFamily="2"/>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dirty="0">
                <a:solidFill>
                  <a:srgbClr val="002060"/>
                </a:solidFill>
                <a:latin typeface="Aptos"/>
                <a:ea typeface="Microsoft YaHei"/>
                <a:cs typeface="Lucida Sans" pitchFamily="2"/>
              </a:rPr>
              <a:t>2025-26</a:t>
            </a:r>
            <a:endParaRPr lang="en-GB" sz="2400" b="1" i="0" u="none" strike="noStrike" kern="1200" cap="none" spc="0" baseline="0" dirty="0">
              <a:solidFill>
                <a:srgbClr val="002060"/>
              </a:solidFill>
              <a:uFillTx/>
              <a:latin typeface="Aptos"/>
              <a:ea typeface="Microsoft YaHei" pitchFamily="2"/>
              <a:cs typeface="Lucida Sans" pitchFamily="2"/>
            </a:endParaRPr>
          </a:p>
        </p:txBody>
      </p:sp>
      <p:sp>
        <p:nvSpPr>
          <p:cNvPr id="5" name="Title 1">
            <a:extLst>
              <a:ext uri="{FF2B5EF4-FFF2-40B4-BE49-F238E27FC236}">
                <a16:creationId xmlns:a16="http://schemas.microsoft.com/office/drawing/2014/main" id="{21E10F92-76E7-4527-234A-A3899BCCB443}"/>
              </a:ext>
            </a:extLst>
          </p:cNvPr>
          <p:cNvSpPr txBox="1"/>
          <p:nvPr/>
        </p:nvSpPr>
        <p:spPr>
          <a:xfrm>
            <a:off x="2374900" y="4977666"/>
            <a:ext cx="7458219" cy="1607887"/>
          </a:xfrm>
          <a:prstGeom prst="rect">
            <a:avLst/>
          </a:prstGeom>
          <a:solidFill>
            <a:schemeClr val="bg1"/>
          </a:solidFill>
          <a:ln w="28575" cap="flat">
            <a:solidFill>
              <a:srgbClr val="002060"/>
            </a:solidFill>
            <a:prstDash val="solid"/>
            <a:miter/>
          </a:ln>
        </p:spPr>
        <p:txBody>
          <a:bodyPr vert="horz" wrap="square" lIns="68762" tIns="34198" rIns="68762" bIns="34198" anchor="t" anchorCtr="1" compatLnSpc="0">
            <a:noAutofit/>
          </a:bodyPr>
          <a:lstStyle/>
          <a:p>
            <a:pPr algn="ctr">
              <a:defRPr sz="1800" b="0" i="0" u="none" strike="noStrike" kern="0" cap="none" spc="0" baseline="0">
                <a:solidFill>
                  <a:srgbClr val="000000"/>
                </a:solidFill>
                <a:uFillTx/>
              </a:defRPr>
            </a:pPr>
            <a:r>
              <a:rPr lang="en-GB" sz="2400" dirty="0">
                <a:solidFill>
                  <a:srgbClr val="002060"/>
                </a:solidFill>
                <a:latin typeface="Aptos"/>
                <a:ea typeface="Microsoft YaHei"/>
                <a:cs typeface="Arial"/>
              </a:rPr>
              <a:t>BA3 –</a:t>
            </a:r>
            <a:r>
              <a:rPr lang="en-GB" sz="2400" kern="0" dirty="0">
                <a:solidFill>
                  <a:srgbClr val="002060"/>
                </a:solidFill>
                <a:latin typeface="Aptos"/>
                <a:ea typeface="Microsoft YaHei"/>
                <a:cs typeface="Arial"/>
              </a:rPr>
              <a:t> </a:t>
            </a:r>
            <a:r>
              <a:rPr lang="en-GB" sz="2400" dirty="0" err="1">
                <a:solidFill>
                  <a:srgbClr val="002060"/>
                </a:solidFill>
                <a:latin typeface="Aptos"/>
                <a:ea typeface="Microsoft YaHei"/>
                <a:cs typeface="Arial"/>
              </a:rPr>
              <a:t>Darlith</a:t>
            </a:r>
            <a:r>
              <a:rPr lang="en-GB" sz="2400" dirty="0">
                <a:solidFill>
                  <a:srgbClr val="002060"/>
                </a:solidFill>
                <a:latin typeface="Aptos"/>
                <a:ea typeface="Microsoft YaHei"/>
                <a:cs typeface="Arial"/>
              </a:rPr>
              <a:t> 3 – CET, BG</a:t>
            </a:r>
          </a:p>
          <a:p>
            <a:pPr algn="ctr">
              <a:defRPr sz="1800" b="0" i="0" u="none" strike="noStrike" kern="0" cap="none" spc="0" baseline="0">
                <a:solidFill>
                  <a:srgbClr val="000000"/>
                </a:solidFill>
                <a:uFillTx/>
              </a:defRPr>
            </a:pPr>
            <a:r>
              <a:rPr lang="en-GB" sz="2400" i="0" u="none" strike="noStrike" kern="0" cap="none" spc="0" baseline="0" dirty="0">
                <a:solidFill>
                  <a:srgbClr val="002060"/>
                </a:solidFill>
                <a:uFillTx/>
                <a:latin typeface="Aptos"/>
                <a:ea typeface="Microsoft YaHei"/>
                <a:cs typeface="Arial"/>
              </a:rPr>
              <a:t>11.11.25</a:t>
            </a:r>
          </a:p>
          <a:p>
            <a:pPr algn="ctr">
              <a:defRPr sz="1800" b="0" i="0" u="none" strike="noStrike" kern="0" cap="none" spc="0" baseline="0">
                <a:solidFill>
                  <a:srgbClr val="000000"/>
                </a:solidFill>
                <a:uFillTx/>
              </a:defRPr>
            </a:pPr>
            <a:r>
              <a:rPr lang="en-GB" sz="2000" b="1" kern="0" dirty="0" err="1">
                <a:solidFill>
                  <a:srgbClr val="002060"/>
                </a:solidFill>
                <a:latin typeface="Arial"/>
                <a:ea typeface="Microsoft YaHei"/>
                <a:cs typeface="Arial"/>
              </a:rPr>
              <a:t>Methodoleg</a:t>
            </a:r>
            <a:r>
              <a:rPr lang="en-GB" sz="2000" b="1" kern="0" dirty="0">
                <a:solidFill>
                  <a:srgbClr val="002060"/>
                </a:solidFill>
                <a:latin typeface="Arial"/>
                <a:ea typeface="Microsoft YaHei"/>
                <a:cs typeface="Arial"/>
              </a:rPr>
              <a:t> </a:t>
            </a:r>
            <a:r>
              <a:rPr lang="en-GB" sz="2000" b="1" kern="0" dirty="0" err="1">
                <a:solidFill>
                  <a:srgbClr val="002060"/>
                </a:solidFill>
                <a:latin typeface="Arial"/>
                <a:ea typeface="Microsoft YaHei"/>
                <a:cs typeface="Arial"/>
              </a:rPr>
              <a:t>Caffael</a:t>
            </a:r>
            <a:r>
              <a:rPr lang="en-GB" sz="2000" b="1" kern="0" dirty="0">
                <a:solidFill>
                  <a:srgbClr val="002060"/>
                </a:solidFill>
                <a:latin typeface="Arial"/>
                <a:ea typeface="Microsoft YaHei"/>
                <a:cs typeface="Arial"/>
              </a:rPr>
              <a:t> a </a:t>
            </a:r>
            <a:r>
              <a:rPr lang="en-GB" sz="2000" b="1" kern="0" dirty="0" err="1">
                <a:solidFill>
                  <a:srgbClr val="002060"/>
                </a:solidFill>
                <a:latin typeface="Arial"/>
                <a:ea typeface="Microsoft YaHei"/>
                <a:cs typeface="Arial"/>
              </a:rPr>
              <a:t>Datblygu</a:t>
            </a:r>
            <a:r>
              <a:rPr lang="en-GB" sz="2000" b="1" kern="0" dirty="0">
                <a:solidFill>
                  <a:srgbClr val="002060"/>
                </a:solidFill>
                <a:latin typeface="Arial"/>
                <a:ea typeface="Microsoft YaHei"/>
                <a:cs typeface="Arial"/>
              </a:rPr>
              <a:t> Iaith</a:t>
            </a:r>
            <a:endParaRPr lang="en-US" sz="2000" b="1" kern="0" dirty="0">
              <a:solidFill>
                <a:srgbClr val="002060"/>
              </a:solidFill>
              <a:latin typeface="Arial"/>
              <a:ea typeface="Microsoft YaHei"/>
              <a:cs typeface="Arial"/>
            </a:endParaRPr>
          </a:p>
          <a:p>
            <a:pPr algn="ctr">
              <a:defRPr sz="1800" b="0" i="0" u="none" strike="noStrike" kern="0" cap="none" spc="0" baseline="0">
                <a:solidFill>
                  <a:srgbClr val="000000"/>
                </a:solidFill>
                <a:uFillTx/>
              </a:defRPr>
            </a:pPr>
            <a:r>
              <a:rPr lang="en-GB" sz="2000" i="1" kern="0" dirty="0">
                <a:solidFill>
                  <a:srgbClr val="002060"/>
                </a:solidFill>
                <a:latin typeface="Arial"/>
                <a:ea typeface="Microsoft YaHei"/>
                <a:cs typeface="Arial"/>
              </a:rPr>
              <a:t>Language Acquisition and Development Methodology</a:t>
            </a:r>
            <a:endParaRPr lang="en-GB" sz="2000" kern="0" dirty="0">
              <a:solidFill>
                <a:srgbClr val="002060"/>
              </a:solidFill>
              <a:latin typeface="Arial"/>
              <a:ea typeface="Microsoft YaHei"/>
              <a:cs typeface="Arial"/>
            </a:endParaRPr>
          </a:p>
        </p:txBody>
      </p:sp>
      <p:pic>
        <p:nvPicPr>
          <p:cNvPr id="9" name="Picture 8" descr="A pink and white logo&#10;&#10;Description automatically generated">
            <a:extLst>
              <a:ext uri="{FF2B5EF4-FFF2-40B4-BE49-F238E27FC236}">
                <a16:creationId xmlns:a16="http://schemas.microsoft.com/office/drawing/2014/main" id="{4EA0C148-6C33-2999-B57E-FE893C973D6E}"/>
              </a:ext>
            </a:extLst>
          </p:cNvPr>
          <p:cNvPicPr>
            <a:picLocks noChangeAspect="1"/>
          </p:cNvPicPr>
          <p:nvPr/>
        </p:nvPicPr>
        <p:blipFill>
          <a:blip r:embed="rId4"/>
          <a:stretch>
            <a:fillRect/>
          </a:stretch>
        </p:blipFill>
        <p:spPr>
          <a:xfrm>
            <a:off x="191211" y="5833685"/>
            <a:ext cx="2031289" cy="751868"/>
          </a:xfrm>
          <a:prstGeom prst="rect">
            <a:avLst/>
          </a:prstGeom>
          <a:ln w="28575">
            <a:solidFill>
              <a:srgbClr val="002060"/>
            </a:solidFill>
          </a:ln>
        </p:spPr>
      </p:pic>
    </p:spTree>
    <p:extLst>
      <p:ext uri="{BB962C8B-B14F-4D97-AF65-F5344CB8AC3E}">
        <p14:creationId xmlns:p14="http://schemas.microsoft.com/office/powerpoint/2010/main" val="2030087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F6D79-49A5-8A48-B045-B5EF559A92C8}"/>
              </a:ext>
            </a:extLst>
          </p:cNvPr>
          <p:cNvSpPr>
            <a:spLocks noGrp="1"/>
          </p:cNvSpPr>
          <p:nvPr>
            <p:ph type="title"/>
          </p:nvPr>
        </p:nvSpPr>
        <p:spPr>
          <a:xfrm>
            <a:off x="838200" y="165256"/>
            <a:ext cx="10515600" cy="1325563"/>
          </a:xfrm>
        </p:spPr>
        <p:txBody>
          <a:bodyPr>
            <a:normAutofit/>
          </a:bodyPr>
          <a:lstStyle/>
          <a:p>
            <a:pPr algn="ctr"/>
            <a:r>
              <a:rPr lang="cy-GB" sz="4000" b="1" dirty="0">
                <a:latin typeface="Arial"/>
                <a:cs typeface="Arial"/>
              </a:rPr>
              <a:t>Ydych chi'n cofio?   </a:t>
            </a:r>
            <a:r>
              <a:rPr lang="cy-GB" sz="4000" i="1" dirty="0">
                <a:latin typeface="Arial"/>
                <a:cs typeface="Arial"/>
              </a:rPr>
              <a:t>Do </a:t>
            </a:r>
            <a:r>
              <a:rPr lang="cy-GB" sz="4000" i="1" err="1">
                <a:latin typeface="Arial"/>
                <a:cs typeface="Arial"/>
              </a:rPr>
              <a:t>you</a:t>
            </a:r>
            <a:r>
              <a:rPr lang="cy-GB" sz="4000" i="1" dirty="0">
                <a:latin typeface="Arial"/>
                <a:cs typeface="Arial"/>
              </a:rPr>
              <a:t> </a:t>
            </a:r>
            <a:r>
              <a:rPr lang="cy-GB" sz="4000" i="1" err="1">
                <a:latin typeface="Arial"/>
                <a:cs typeface="Arial"/>
              </a:rPr>
              <a:t>remember</a:t>
            </a:r>
            <a:r>
              <a:rPr lang="cy-GB" sz="4000" i="1" dirty="0">
                <a:latin typeface="Arial"/>
                <a:cs typeface="Arial"/>
              </a:rPr>
              <a:t>?</a:t>
            </a:r>
            <a:endParaRPr lang="cy-GB" sz="4000"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7EB98A-7C10-1B4D-8630-3E4E678640E0}"/>
              </a:ext>
            </a:extLst>
          </p:cNvPr>
          <p:cNvSpPr>
            <a:spLocks noGrp="1"/>
          </p:cNvSpPr>
          <p:nvPr>
            <p:ph idx="1"/>
          </p:nvPr>
        </p:nvSpPr>
        <p:spPr>
          <a:xfrm>
            <a:off x="1685339" y="2123614"/>
            <a:ext cx="8825578" cy="2614359"/>
          </a:xfrm>
          <a:solidFill>
            <a:schemeClr val="accent5">
              <a:lumMod val="20000"/>
              <a:lumOff val="80000"/>
            </a:schemeClr>
          </a:solidFill>
          <a:ln>
            <a:solidFill>
              <a:schemeClr val="tx1"/>
            </a:solidFill>
          </a:ln>
        </p:spPr>
        <p:txBody>
          <a:bodyPr vert="horz" lIns="91440" tIns="45720" rIns="91440" bIns="45720" rtlCol="0" anchor="ctr">
            <a:normAutofit/>
          </a:bodyPr>
          <a:lstStyle/>
          <a:p>
            <a:pPr marL="0" indent="0" algn="ctr">
              <a:lnSpc>
                <a:spcPct val="120000"/>
              </a:lnSpc>
              <a:buNone/>
            </a:pPr>
            <a:r>
              <a:rPr lang="cy-GB" sz="2900" b="1">
                <a:latin typeface="Arial"/>
                <a:cs typeface="Arial"/>
              </a:rPr>
              <a:t>Pa ddigwyddiadau hanesyddol gafodd  ddylanwad negyddol ar y Gymraeg?</a:t>
            </a:r>
            <a:endParaRPr lang="en-US" sz="2900">
              <a:latin typeface="Arial"/>
              <a:cs typeface="Arial"/>
            </a:endParaRPr>
          </a:p>
          <a:p>
            <a:pPr marL="0" indent="0" algn="ctr">
              <a:lnSpc>
                <a:spcPct val="120000"/>
              </a:lnSpc>
              <a:buNone/>
            </a:pPr>
            <a:r>
              <a:rPr lang="cy-GB" sz="2900" i="1" err="1">
                <a:latin typeface="Arial"/>
                <a:cs typeface="Arial"/>
              </a:rPr>
              <a:t>What</a:t>
            </a:r>
            <a:r>
              <a:rPr lang="cy-GB" sz="2900" i="1" dirty="0">
                <a:latin typeface="Arial"/>
                <a:cs typeface="Arial"/>
              </a:rPr>
              <a:t> </a:t>
            </a:r>
            <a:r>
              <a:rPr lang="cy-GB" sz="2900" i="1" err="1">
                <a:latin typeface="Arial"/>
                <a:cs typeface="Arial"/>
              </a:rPr>
              <a:t>historical</a:t>
            </a:r>
            <a:r>
              <a:rPr lang="cy-GB" sz="2900" i="1" dirty="0">
                <a:latin typeface="Arial"/>
                <a:cs typeface="Arial"/>
              </a:rPr>
              <a:t> </a:t>
            </a:r>
            <a:r>
              <a:rPr lang="cy-GB" sz="2900" i="1" err="1">
                <a:latin typeface="Arial"/>
                <a:cs typeface="Arial"/>
              </a:rPr>
              <a:t>events</a:t>
            </a:r>
            <a:r>
              <a:rPr lang="cy-GB" sz="2900" i="1" dirty="0">
                <a:latin typeface="Arial"/>
                <a:cs typeface="Arial"/>
              </a:rPr>
              <a:t> had a </a:t>
            </a:r>
            <a:r>
              <a:rPr lang="cy-GB" sz="2900" i="1" err="1">
                <a:latin typeface="Arial"/>
                <a:cs typeface="Arial"/>
              </a:rPr>
              <a:t>negative</a:t>
            </a:r>
            <a:r>
              <a:rPr lang="cy-GB" sz="2900" i="1" dirty="0">
                <a:latin typeface="Arial"/>
                <a:cs typeface="Arial"/>
              </a:rPr>
              <a:t> </a:t>
            </a:r>
            <a:r>
              <a:rPr lang="cy-GB" sz="2900" i="1" err="1">
                <a:latin typeface="Arial"/>
                <a:cs typeface="Arial"/>
              </a:rPr>
              <a:t>impact</a:t>
            </a:r>
            <a:r>
              <a:rPr lang="cy-GB" sz="2900" i="1" dirty="0">
                <a:latin typeface="Arial"/>
                <a:cs typeface="Arial"/>
              </a:rPr>
              <a:t> </a:t>
            </a:r>
            <a:r>
              <a:rPr lang="cy-GB" sz="2900" i="1" err="1">
                <a:latin typeface="Arial"/>
                <a:cs typeface="Arial"/>
              </a:rPr>
              <a:t>on</a:t>
            </a:r>
            <a:r>
              <a:rPr lang="cy-GB" sz="2900" i="1" dirty="0">
                <a:latin typeface="Arial"/>
                <a:cs typeface="Arial"/>
              </a:rPr>
              <a:t> the Welsh </a:t>
            </a:r>
            <a:r>
              <a:rPr lang="cy-GB" sz="2900" i="1" err="1">
                <a:latin typeface="Arial"/>
                <a:cs typeface="Arial"/>
              </a:rPr>
              <a:t>language</a:t>
            </a:r>
            <a:r>
              <a:rPr lang="cy-GB" sz="2900" i="1" dirty="0">
                <a:latin typeface="Arial"/>
                <a:cs typeface="Arial"/>
              </a:rPr>
              <a:t>?</a:t>
            </a:r>
            <a:endParaRPr lang="en-US" sz="2900" dirty="0">
              <a:latin typeface="Arial"/>
              <a:cs typeface="Arial"/>
            </a:endParaRPr>
          </a:p>
        </p:txBody>
      </p:sp>
      <p:pic>
        <p:nvPicPr>
          <p:cNvPr id="6" name="Picture 5" descr="A blue rectangular object with a white strip&#10;&#10;Description automatically generated">
            <a:extLst>
              <a:ext uri="{FF2B5EF4-FFF2-40B4-BE49-F238E27FC236}">
                <a16:creationId xmlns:a16="http://schemas.microsoft.com/office/drawing/2014/main" id="{4AECC2D8-5012-7CB7-5B97-4FC326BEC467}"/>
              </a:ext>
            </a:extLst>
          </p:cNvPr>
          <p:cNvPicPr>
            <a:picLocks noChangeAspect="1"/>
          </p:cNvPicPr>
          <p:nvPr/>
        </p:nvPicPr>
        <p:blipFill>
          <a:blip r:embed="rId3"/>
          <a:stretch>
            <a:fillRect/>
          </a:stretch>
        </p:blipFill>
        <p:spPr>
          <a:xfrm>
            <a:off x="0" y="6091539"/>
            <a:ext cx="12192000" cy="770923"/>
          </a:xfrm>
          <a:prstGeom prst="rect">
            <a:avLst/>
          </a:prstGeom>
        </p:spPr>
      </p:pic>
    </p:spTree>
    <p:extLst>
      <p:ext uri="{BB962C8B-B14F-4D97-AF65-F5344CB8AC3E}">
        <p14:creationId xmlns:p14="http://schemas.microsoft.com/office/powerpoint/2010/main" val="12776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F6D79-49A5-8A48-B045-B5EF559A92C8}"/>
              </a:ext>
            </a:extLst>
          </p:cNvPr>
          <p:cNvSpPr>
            <a:spLocks noGrp="1"/>
          </p:cNvSpPr>
          <p:nvPr>
            <p:ph type="title"/>
          </p:nvPr>
        </p:nvSpPr>
        <p:spPr>
          <a:xfrm>
            <a:off x="838200" y="165256"/>
            <a:ext cx="10515600" cy="1325563"/>
          </a:xfrm>
        </p:spPr>
        <p:txBody>
          <a:bodyPr>
            <a:normAutofit/>
          </a:bodyPr>
          <a:lstStyle/>
          <a:p>
            <a:pPr algn="ctr"/>
            <a:r>
              <a:rPr lang="cy-GB" sz="4000" b="1" dirty="0">
                <a:latin typeface="Arial"/>
                <a:cs typeface="Arial"/>
              </a:rPr>
              <a:t>Ydych chi'n cofio?   </a:t>
            </a:r>
            <a:r>
              <a:rPr lang="cy-GB" sz="4000" i="1" dirty="0">
                <a:latin typeface="Arial"/>
                <a:cs typeface="Arial"/>
              </a:rPr>
              <a:t>Do </a:t>
            </a:r>
            <a:r>
              <a:rPr lang="cy-GB" sz="4000" i="1" err="1">
                <a:latin typeface="Arial"/>
                <a:cs typeface="Arial"/>
              </a:rPr>
              <a:t>you</a:t>
            </a:r>
            <a:r>
              <a:rPr lang="cy-GB" sz="4000" i="1" dirty="0">
                <a:latin typeface="Arial"/>
                <a:cs typeface="Arial"/>
              </a:rPr>
              <a:t> </a:t>
            </a:r>
            <a:r>
              <a:rPr lang="cy-GB" sz="4000" i="1" err="1">
                <a:latin typeface="Arial"/>
                <a:cs typeface="Arial"/>
              </a:rPr>
              <a:t>remember</a:t>
            </a:r>
            <a:r>
              <a:rPr lang="cy-GB" sz="4000" i="1" dirty="0">
                <a:latin typeface="Arial"/>
                <a:cs typeface="Arial"/>
              </a:rPr>
              <a:t>?</a:t>
            </a:r>
            <a:endParaRPr lang="cy-GB" sz="4000"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7EB98A-7C10-1B4D-8630-3E4E678640E0}"/>
              </a:ext>
            </a:extLst>
          </p:cNvPr>
          <p:cNvSpPr>
            <a:spLocks noGrp="1"/>
          </p:cNvSpPr>
          <p:nvPr>
            <p:ph idx="1"/>
          </p:nvPr>
        </p:nvSpPr>
        <p:spPr>
          <a:xfrm>
            <a:off x="1685339" y="2123614"/>
            <a:ext cx="8825578" cy="2614359"/>
          </a:xfrm>
          <a:solidFill>
            <a:schemeClr val="accent5">
              <a:lumMod val="20000"/>
              <a:lumOff val="80000"/>
            </a:schemeClr>
          </a:solidFill>
          <a:ln>
            <a:solidFill>
              <a:schemeClr val="tx1"/>
            </a:solidFill>
          </a:ln>
        </p:spPr>
        <p:txBody>
          <a:bodyPr vert="horz" lIns="91440" tIns="45720" rIns="91440" bIns="45720" rtlCol="0" anchor="ctr">
            <a:normAutofit/>
          </a:bodyPr>
          <a:lstStyle/>
          <a:p>
            <a:pPr marL="0" indent="0" algn="ctr">
              <a:lnSpc>
                <a:spcPct val="120000"/>
              </a:lnSpc>
              <a:buNone/>
            </a:pPr>
            <a:r>
              <a:rPr lang="cy-GB" sz="2900" b="1" dirty="0">
                <a:latin typeface="Arial"/>
                <a:cs typeface="Arial"/>
              </a:rPr>
              <a:t>Pa ddigwyddiadau hanesyddol gafodd  ddylanwad </a:t>
            </a:r>
            <a:r>
              <a:rPr lang="cy-GB" sz="2900" b="1" dirty="0" err="1">
                <a:latin typeface="Arial"/>
                <a:cs typeface="Arial"/>
              </a:rPr>
              <a:t>cardarnhaol</a:t>
            </a:r>
            <a:r>
              <a:rPr lang="cy-GB" sz="2900" b="1" dirty="0">
                <a:latin typeface="Arial"/>
                <a:cs typeface="Arial"/>
              </a:rPr>
              <a:t> ar y Gymraeg?</a:t>
            </a:r>
            <a:endParaRPr lang="en-US" sz="2900" dirty="0">
              <a:latin typeface="Arial"/>
              <a:cs typeface="Arial"/>
            </a:endParaRPr>
          </a:p>
          <a:p>
            <a:pPr marL="0" indent="0" algn="ctr">
              <a:lnSpc>
                <a:spcPct val="120000"/>
              </a:lnSpc>
              <a:buNone/>
            </a:pPr>
            <a:r>
              <a:rPr lang="cy-GB" sz="2900" i="1" dirty="0" err="1">
                <a:latin typeface="Arial"/>
                <a:cs typeface="Arial"/>
              </a:rPr>
              <a:t>What</a:t>
            </a:r>
            <a:r>
              <a:rPr lang="cy-GB" sz="2900" i="1" dirty="0">
                <a:latin typeface="Arial"/>
                <a:cs typeface="Arial"/>
              </a:rPr>
              <a:t> </a:t>
            </a:r>
            <a:r>
              <a:rPr lang="cy-GB" sz="2900" i="1" dirty="0" err="1">
                <a:latin typeface="Arial"/>
                <a:cs typeface="Arial"/>
              </a:rPr>
              <a:t>historical</a:t>
            </a:r>
            <a:r>
              <a:rPr lang="cy-GB" sz="2900" i="1" dirty="0">
                <a:latin typeface="Arial"/>
                <a:cs typeface="Arial"/>
              </a:rPr>
              <a:t> </a:t>
            </a:r>
            <a:r>
              <a:rPr lang="cy-GB" sz="2900" i="1" dirty="0" err="1">
                <a:latin typeface="Arial"/>
                <a:cs typeface="Arial"/>
              </a:rPr>
              <a:t>events</a:t>
            </a:r>
            <a:r>
              <a:rPr lang="cy-GB" sz="2900" i="1" dirty="0">
                <a:latin typeface="Arial"/>
                <a:cs typeface="Arial"/>
              </a:rPr>
              <a:t> had a </a:t>
            </a:r>
            <a:r>
              <a:rPr lang="cy-GB" sz="2900" i="1" dirty="0" err="1">
                <a:latin typeface="Arial"/>
                <a:cs typeface="Arial"/>
              </a:rPr>
              <a:t>positive</a:t>
            </a:r>
            <a:r>
              <a:rPr lang="cy-GB" sz="2900" i="1" dirty="0">
                <a:latin typeface="Arial"/>
                <a:cs typeface="Arial"/>
              </a:rPr>
              <a:t> </a:t>
            </a:r>
            <a:r>
              <a:rPr lang="cy-GB" sz="2900" i="1" dirty="0" err="1">
                <a:latin typeface="Arial"/>
                <a:cs typeface="Arial"/>
              </a:rPr>
              <a:t>impact</a:t>
            </a:r>
            <a:r>
              <a:rPr lang="cy-GB" sz="2900" i="1" dirty="0">
                <a:latin typeface="Arial"/>
                <a:cs typeface="Arial"/>
              </a:rPr>
              <a:t> </a:t>
            </a:r>
            <a:r>
              <a:rPr lang="cy-GB" sz="2900" i="1" dirty="0" err="1">
                <a:latin typeface="Arial"/>
                <a:cs typeface="Arial"/>
              </a:rPr>
              <a:t>on</a:t>
            </a:r>
            <a:r>
              <a:rPr lang="cy-GB" sz="2900" i="1" dirty="0">
                <a:latin typeface="Arial"/>
                <a:cs typeface="Arial"/>
              </a:rPr>
              <a:t> the Welsh </a:t>
            </a:r>
            <a:r>
              <a:rPr lang="cy-GB" sz="2900" i="1" dirty="0" err="1">
                <a:latin typeface="Arial"/>
                <a:cs typeface="Arial"/>
              </a:rPr>
              <a:t>language</a:t>
            </a:r>
            <a:r>
              <a:rPr lang="cy-GB" sz="2900" i="1" dirty="0">
                <a:latin typeface="Arial"/>
                <a:cs typeface="Arial"/>
              </a:rPr>
              <a:t>?</a:t>
            </a:r>
            <a:endParaRPr lang="en-US" sz="2900" dirty="0">
              <a:latin typeface="Arial"/>
              <a:cs typeface="Arial"/>
            </a:endParaRPr>
          </a:p>
        </p:txBody>
      </p:sp>
      <p:pic>
        <p:nvPicPr>
          <p:cNvPr id="6" name="Picture 5" descr="A blue rectangular object with a white strip&#10;&#10;Description automatically generated">
            <a:extLst>
              <a:ext uri="{FF2B5EF4-FFF2-40B4-BE49-F238E27FC236}">
                <a16:creationId xmlns:a16="http://schemas.microsoft.com/office/drawing/2014/main" id="{4AECC2D8-5012-7CB7-5B97-4FC326BEC467}"/>
              </a:ext>
            </a:extLst>
          </p:cNvPr>
          <p:cNvPicPr>
            <a:picLocks noChangeAspect="1"/>
          </p:cNvPicPr>
          <p:nvPr/>
        </p:nvPicPr>
        <p:blipFill>
          <a:blip r:embed="rId3"/>
          <a:stretch>
            <a:fillRect/>
          </a:stretch>
        </p:blipFill>
        <p:spPr>
          <a:xfrm>
            <a:off x="0" y="6091539"/>
            <a:ext cx="12192000" cy="770923"/>
          </a:xfrm>
          <a:prstGeom prst="rect">
            <a:avLst/>
          </a:prstGeom>
        </p:spPr>
      </p:pic>
    </p:spTree>
    <p:extLst>
      <p:ext uri="{BB962C8B-B14F-4D97-AF65-F5344CB8AC3E}">
        <p14:creationId xmlns:p14="http://schemas.microsoft.com/office/powerpoint/2010/main" val="2378088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F6D79-49A5-8A48-B045-B5EF559A92C8}"/>
              </a:ext>
            </a:extLst>
          </p:cNvPr>
          <p:cNvSpPr>
            <a:spLocks noGrp="1"/>
          </p:cNvSpPr>
          <p:nvPr>
            <p:ph type="title"/>
          </p:nvPr>
        </p:nvSpPr>
        <p:spPr>
          <a:xfrm>
            <a:off x="838200" y="227715"/>
            <a:ext cx="10515600" cy="1325563"/>
          </a:xfrm>
        </p:spPr>
        <p:txBody>
          <a:bodyPr>
            <a:normAutofit/>
          </a:bodyPr>
          <a:lstStyle/>
          <a:p>
            <a:pPr algn="ctr"/>
            <a:r>
              <a:rPr lang="cy-GB" sz="4000" b="1" dirty="0">
                <a:latin typeface="Arial"/>
                <a:cs typeface="Arial"/>
              </a:rPr>
              <a:t>Cwestiwn allweddol...   </a:t>
            </a:r>
            <a:r>
              <a:rPr lang="cy-GB" sz="4000" i="1" err="1">
                <a:latin typeface="Arial"/>
                <a:cs typeface="Arial"/>
              </a:rPr>
              <a:t>Key</a:t>
            </a:r>
            <a:r>
              <a:rPr lang="cy-GB" sz="4000" i="1" dirty="0">
                <a:latin typeface="Arial"/>
                <a:cs typeface="Arial"/>
              </a:rPr>
              <a:t> </a:t>
            </a:r>
            <a:r>
              <a:rPr lang="cy-GB" sz="4000" i="1" err="1">
                <a:latin typeface="Arial"/>
                <a:cs typeface="Arial"/>
              </a:rPr>
              <a:t>Question</a:t>
            </a:r>
            <a:r>
              <a:rPr lang="cy-GB" sz="4000" i="1" dirty="0">
                <a:latin typeface="Arial"/>
                <a:cs typeface="Arial"/>
              </a:rPr>
              <a:t>...</a:t>
            </a:r>
            <a:endParaRPr lang="cy-GB" sz="4000" i="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7EB98A-7C10-1B4D-8630-3E4E678640E0}"/>
              </a:ext>
            </a:extLst>
          </p:cNvPr>
          <p:cNvSpPr>
            <a:spLocks noGrp="1"/>
          </p:cNvSpPr>
          <p:nvPr>
            <p:ph idx="1"/>
          </p:nvPr>
        </p:nvSpPr>
        <p:spPr>
          <a:xfrm>
            <a:off x="838200" y="1816491"/>
            <a:ext cx="10515600" cy="3469953"/>
          </a:xfrm>
          <a:solidFill>
            <a:schemeClr val="accent5">
              <a:lumMod val="20000"/>
              <a:lumOff val="80000"/>
            </a:schemeClr>
          </a:solidFill>
          <a:ln>
            <a:solidFill>
              <a:schemeClr val="tx1"/>
            </a:solidFill>
          </a:ln>
        </p:spPr>
        <p:txBody>
          <a:bodyPr vert="horz" lIns="91440" tIns="45720" rIns="91440" bIns="45720" rtlCol="0" anchor="ctr">
            <a:noAutofit/>
          </a:bodyPr>
          <a:lstStyle/>
          <a:p>
            <a:pPr marL="0" indent="0" algn="ctr">
              <a:buNone/>
            </a:pPr>
            <a:r>
              <a:rPr lang="cy-GB" sz="5400" b="1" dirty="0">
                <a:latin typeface="Arial"/>
                <a:cs typeface="Arial"/>
              </a:rPr>
              <a:t>Sut gallwch chi ddod yn athro iaith?</a:t>
            </a:r>
          </a:p>
          <a:p>
            <a:pPr marL="0" indent="0" algn="ctr">
              <a:buNone/>
            </a:pPr>
            <a:r>
              <a:rPr lang="cy-GB" sz="5400" i="1" dirty="0" err="1">
                <a:latin typeface="Arial"/>
                <a:cs typeface="Arial"/>
              </a:rPr>
              <a:t>How</a:t>
            </a:r>
            <a:r>
              <a:rPr lang="cy-GB" sz="5400" i="1" dirty="0">
                <a:latin typeface="Arial"/>
                <a:cs typeface="Arial"/>
              </a:rPr>
              <a:t> do </a:t>
            </a:r>
            <a:r>
              <a:rPr lang="cy-GB" sz="5400" i="1" dirty="0" err="1">
                <a:latin typeface="Arial"/>
                <a:cs typeface="Arial"/>
              </a:rPr>
              <a:t>you</a:t>
            </a:r>
            <a:r>
              <a:rPr lang="cy-GB" sz="5400" i="1" dirty="0">
                <a:latin typeface="Arial"/>
                <a:cs typeface="Arial"/>
              </a:rPr>
              <a:t> </a:t>
            </a:r>
            <a:r>
              <a:rPr lang="cy-GB" sz="5400" i="1" dirty="0" err="1">
                <a:latin typeface="Arial"/>
                <a:cs typeface="Arial"/>
              </a:rPr>
              <a:t>become</a:t>
            </a:r>
            <a:r>
              <a:rPr lang="cy-GB" sz="5400" i="1" dirty="0">
                <a:latin typeface="Arial"/>
                <a:cs typeface="Arial"/>
              </a:rPr>
              <a:t> a </a:t>
            </a:r>
            <a:r>
              <a:rPr lang="cy-GB" sz="5400" i="1" dirty="0" err="1">
                <a:latin typeface="Arial"/>
                <a:cs typeface="Arial"/>
              </a:rPr>
              <a:t>language</a:t>
            </a:r>
            <a:r>
              <a:rPr lang="cy-GB" sz="5400" i="1" dirty="0">
                <a:latin typeface="Arial"/>
                <a:cs typeface="Arial"/>
              </a:rPr>
              <a:t> </a:t>
            </a:r>
            <a:r>
              <a:rPr lang="cy-GB" sz="5400" i="1" dirty="0" err="1">
                <a:latin typeface="Arial"/>
                <a:cs typeface="Arial"/>
              </a:rPr>
              <a:t>teacher</a:t>
            </a:r>
            <a:r>
              <a:rPr lang="cy-GB" sz="5400" i="1" dirty="0">
                <a:latin typeface="Arial"/>
                <a:cs typeface="Arial"/>
              </a:rPr>
              <a:t>?</a:t>
            </a:r>
          </a:p>
        </p:txBody>
      </p:sp>
      <p:pic>
        <p:nvPicPr>
          <p:cNvPr id="7" name="Picture 2" descr="A blue rectangular object with a white strip&#10;&#10;Description automatically generated">
            <a:extLst>
              <a:ext uri="{FF2B5EF4-FFF2-40B4-BE49-F238E27FC236}">
                <a16:creationId xmlns:a16="http://schemas.microsoft.com/office/drawing/2014/main" id="{70935753-0F53-A993-46DD-DBDD1D48165C}"/>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4065080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EA5B1BA-8C43-7F46-BBC1-69AA86716D47}"/>
              </a:ext>
            </a:extLst>
          </p:cNvPr>
          <p:cNvPicPr>
            <a:picLocks noChangeAspect="1"/>
          </p:cNvPicPr>
          <p:nvPr/>
        </p:nvPicPr>
        <p:blipFill>
          <a:blip r:embed="rId3"/>
          <a:stretch>
            <a:fillRect/>
          </a:stretch>
        </p:blipFill>
        <p:spPr>
          <a:xfrm>
            <a:off x="271606" y="1363370"/>
            <a:ext cx="1620447" cy="2146674"/>
          </a:xfrm>
          <a:prstGeom prst="rect">
            <a:avLst/>
          </a:prstGeom>
          <a:ln>
            <a:solidFill>
              <a:schemeClr val="tx1"/>
            </a:solidFill>
          </a:ln>
        </p:spPr>
      </p:pic>
      <p:sp>
        <p:nvSpPr>
          <p:cNvPr id="4" name="Title 3">
            <a:extLst>
              <a:ext uri="{FF2B5EF4-FFF2-40B4-BE49-F238E27FC236}">
                <a16:creationId xmlns:a16="http://schemas.microsoft.com/office/drawing/2014/main" id="{8D40E2B5-B064-8D4A-BE45-09E2F51B297E}"/>
              </a:ext>
            </a:extLst>
          </p:cNvPr>
          <p:cNvSpPr>
            <a:spLocks noGrp="1"/>
          </p:cNvSpPr>
          <p:nvPr>
            <p:ph type="title"/>
          </p:nvPr>
        </p:nvSpPr>
        <p:spPr>
          <a:xfrm>
            <a:off x="2981138" y="149226"/>
            <a:ext cx="6243404" cy="786472"/>
          </a:xfrm>
          <a:solidFill>
            <a:schemeClr val="accent5">
              <a:lumMod val="20000"/>
              <a:lumOff val="80000"/>
            </a:schemeClr>
          </a:solidFill>
        </p:spPr>
        <p:txBody>
          <a:bodyPr/>
          <a:lstStyle/>
          <a:p>
            <a:pPr algn="ctr"/>
            <a:r>
              <a:rPr lang="cy-GB" b="1" dirty="0">
                <a:latin typeface="Arial"/>
                <a:cs typeface="Arial"/>
              </a:rPr>
              <a:t>Estyn</a:t>
            </a:r>
          </a:p>
        </p:txBody>
      </p:sp>
      <p:sp>
        <p:nvSpPr>
          <p:cNvPr id="3" name="TextBox 2">
            <a:extLst>
              <a:ext uri="{FF2B5EF4-FFF2-40B4-BE49-F238E27FC236}">
                <a16:creationId xmlns:a16="http://schemas.microsoft.com/office/drawing/2014/main" id="{844394DA-18E8-49AB-65BF-C1972E271574}"/>
              </a:ext>
            </a:extLst>
          </p:cNvPr>
          <p:cNvSpPr txBox="1"/>
          <p:nvPr/>
        </p:nvSpPr>
        <p:spPr>
          <a:xfrm>
            <a:off x="2049089" y="1111664"/>
            <a:ext cx="9909468" cy="4832092"/>
          </a:xfrm>
          <a:prstGeom prst="rect">
            <a:avLst/>
          </a:prstGeom>
          <a:noFill/>
        </p:spPr>
        <p:txBody>
          <a:bodyPr wrap="square" lIns="91440" tIns="45720" rIns="91440" bIns="45720" rtlCol="0" anchor="t">
            <a:spAutoFit/>
          </a:bodyPr>
          <a:lstStyle/>
          <a:p>
            <a:pPr algn="ctr"/>
            <a:r>
              <a:rPr lang="cy-GB" sz="2200" dirty="0">
                <a:latin typeface="Arial"/>
                <a:cs typeface="Arial"/>
              </a:rPr>
              <a:t>Argymhellion:</a:t>
            </a:r>
          </a:p>
          <a:p>
            <a:endParaRPr lang="cy-GB" sz="2200" dirty="0">
              <a:latin typeface="Arial" panose="020B0604020202020204" pitchFamily="34" charset="0"/>
              <a:cs typeface="Arial" panose="020B0604020202020204" pitchFamily="34" charset="0"/>
            </a:endParaRPr>
          </a:p>
          <a:p>
            <a:r>
              <a:rPr lang="cy-GB" sz="2200" dirty="0">
                <a:latin typeface="Arial"/>
                <a:cs typeface="Arial"/>
              </a:rPr>
              <a:t>A2 	Sicrhau bod y ddarpariaeth ar gyfer cefnogi medrau Cymraeg yn 	datblygu medrau personol ac addysgu </a:t>
            </a:r>
            <a:r>
              <a:rPr lang="cy-GB" sz="2200" dirty="0" err="1">
                <a:latin typeface="Arial"/>
                <a:cs typeface="Arial"/>
              </a:rPr>
              <a:t>myfyrywyr</a:t>
            </a:r>
            <a:r>
              <a:rPr lang="cy-GB" sz="2200" dirty="0">
                <a:latin typeface="Arial"/>
                <a:cs typeface="Arial"/>
              </a:rPr>
              <a:t> i ddatblygu medrau 	Cymraeg disgyblion.  Dylai hyn gynnwys addysgeg caffael a datblygu 	iaith mewn ysgolion cyfrwng Cymraeg, cyfrwng Saesneg a dwyieithog.</a:t>
            </a:r>
          </a:p>
          <a:p>
            <a:endParaRPr lang="en-US" sz="2200" dirty="0">
              <a:latin typeface="Arial" panose="020B0604020202020204" pitchFamily="34" charset="0"/>
              <a:cs typeface="Arial" panose="020B0604020202020204" pitchFamily="34" charset="0"/>
            </a:endParaRPr>
          </a:p>
          <a:p>
            <a:pPr algn="ctr"/>
            <a:endParaRPr lang="en-US" sz="2200" i="1" dirty="0">
              <a:latin typeface="Arial"/>
              <a:cs typeface="Arial"/>
            </a:endParaRPr>
          </a:p>
          <a:p>
            <a:pPr algn="ctr"/>
            <a:r>
              <a:rPr lang="en-US" sz="2200" i="1" dirty="0">
                <a:latin typeface="Arial"/>
                <a:cs typeface="Arial"/>
              </a:rPr>
              <a:t>Recommendation:</a:t>
            </a:r>
            <a:endParaRPr lang="en-US" dirty="0"/>
          </a:p>
          <a:p>
            <a:endParaRPr lang="en-US" sz="2200" i="1" dirty="0">
              <a:latin typeface="Arial" panose="020B0604020202020204" pitchFamily="34" charset="0"/>
              <a:cs typeface="Arial" panose="020B0604020202020204" pitchFamily="34" charset="0"/>
            </a:endParaRPr>
          </a:p>
          <a:p>
            <a:r>
              <a:rPr lang="en-US" sz="2200" i="1" dirty="0">
                <a:latin typeface="Arial"/>
                <a:cs typeface="Arial"/>
              </a:rPr>
              <a:t>R2 	Ensure that provision to support the Welsh language focuses on the 	development of students’ personal skills and teaching to develop 	pupils’ 	Welsh skills: this should include language acquisition pedagogy 	in Welsh-medium, English-medium and bilingual schools.</a:t>
            </a:r>
          </a:p>
        </p:txBody>
      </p:sp>
      <p:pic>
        <p:nvPicPr>
          <p:cNvPr id="7" name="Picture 6">
            <a:extLst>
              <a:ext uri="{FF2B5EF4-FFF2-40B4-BE49-F238E27FC236}">
                <a16:creationId xmlns:a16="http://schemas.microsoft.com/office/drawing/2014/main" id="{11A4BE58-F12C-1193-679D-05767DB9375B}"/>
              </a:ext>
            </a:extLst>
          </p:cNvPr>
          <p:cNvPicPr>
            <a:picLocks noChangeAspect="1"/>
          </p:cNvPicPr>
          <p:nvPr/>
        </p:nvPicPr>
        <p:blipFill>
          <a:blip r:embed="rId4"/>
          <a:stretch>
            <a:fillRect/>
          </a:stretch>
        </p:blipFill>
        <p:spPr>
          <a:xfrm>
            <a:off x="271606" y="3797765"/>
            <a:ext cx="1627652" cy="2146674"/>
          </a:xfrm>
          <a:prstGeom prst="rect">
            <a:avLst/>
          </a:prstGeom>
          <a:ln>
            <a:solidFill>
              <a:schemeClr val="tx1"/>
            </a:solidFill>
          </a:ln>
        </p:spPr>
      </p:pic>
      <p:pic>
        <p:nvPicPr>
          <p:cNvPr id="8" name="Picture 2" descr="A blue rectangular object with a white strip&#10;&#10;Description automatically generated">
            <a:extLst>
              <a:ext uri="{FF2B5EF4-FFF2-40B4-BE49-F238E27FC236}">
                <a16:creationId xmlns:a16="http://schemas.microsoft.com/office/drawing/2014/main" id="{925E3442-18FC-19F6-8272-451FD75E5BBD}"/>
              </a:ext>
            </a:extLst>
          </p:cNvPr>
          <p:cNvPicPr>
            <a:picLocks noChangeAspect="1"/>
          </p:cNvPicPr>
          <p:nvPr/>
        </p:nvPicPr>
        <p:blipFill>
          <a:blip r:embed="rId5"/>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3581794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1110902" y="5007"/>
            <a:ext cx="9966290" cy="809887"/>
          </a:xfrm>
        </p:spPr>
        <p:txBody>
          <a:bodyPr>
            <a:normAutofit/>
          </a:bodyPr>
          <a:lstStyle/>
          <a:p>
            <a:pPr algn="ctr"/>
            <a:r>
              <a:rPr lang="cy-GB" sz="4000" b="1" dirty="0">
                <a:latin typeface="Arial"/>
                <a:cs typeface="Arial"/>
              </a:rPr>
              <a:t>Y modiwl hwn                </a:t>
            </a:r>
            <a:r>
              <a:rPr lang="cy-GB" sz="4000" i="1" dirty="0" err="1">
                <a:latin typeface="Arial"/>
                <a:cs typeface="Arial"/>
              </a:rPr>
              <a:t>This</a:t>
            </a:r>
            <a:r>
              <a:rPr lang="cy-GB" sz="4000" i="1" dirty="0">
                <a:latin typeface="Arial"/>
                <a:cs typeface="Arial"/>
              </a:rPr>
              <a:t> </a:t>
            </a:r>
            <a:r>
              <a:rPr lang="cy-GB" sz="4000" i="1" dirty="0" err="1">
                <a:latin typeface="Arial"/>
                <a:cs typeface="Arial"/>
              </a:rPr>
              <a:t>module</a:t>
            </a:r>
            <a:endParaRPr lang="cy-GB" sz="4000" i="1" dirty="0">
              <a:latin typeface="Arial"/>
              <a:cs typeface="Arial"/>
            </a:endParaRPr>
          </a:p>
        </p:txBody>
      </p:sp>
      <p:sp>
        <p:nvSpPr>
          <p:cNvPr id="5" name="Content Placeholder 4">
            <a:extLst>
              <a:ext uri="{FF2B5EF4-FFF2-40B4-BE49-F238E27FC236}">
                <a16:creationId xmlns:a16="http://schemas.microsoft.com/office/drawing/2014/main" id="{E3C29274-3535-AF4D-97AF-8EA9D4B5C88F}"/>
              </a:ext>
            </a:extLst>
          </p:cNvPr>
          <p:cNvSpPr>
            <a:spLocks noGrp="1"/>
          </p:cNvSpPr>
          <p:nvPr>
            <p:ph idx="1"/>
          </p:nvPr>
        </p:nvSpPr>
        <p:spPr>
          <a:xfrm>
            <a:off x="242636" y="820047"/>
            <a:ext cx="5854700" cy="5434441"/>
          </a:xfrm>
        </p:spPr>
        <p:txBody>
          <a:bodyPr vert="horz" lIns="91440" tIns="45720" rIns="91440" bIns="45720" rtlCol="0" anchor="t">
            <a:normAutofit fontScale="92500" lnSpcReduction="10000"/>
          </a:bodyPr>
          <a:lstStyle/>
          <a:p>
            <a:pPr>
              <a:lnSpc>
                <a:spcPct val="110000"/>
              </a:lnSpc>
            </a:pPr>
            <a:r>
              <a:rPr lang="cy-GB" sz="2400" dirty="0">
                <a:latin typeface="Arial"/>
                <a:cs typeface="Arial"/>
              </a:rPr>
              <a:t>Byddwch chi, fel darpar athrawon, yn derbyn cefnogaeth yn y Brifysgol ac yn yr ysgol wrth ddatblygu eich sgiliau Cymraeg personol yn ogystal â meithrin eich dealltwriaeth o fethodolegau caffael a datblygu iaith</a:t>
            </a:r>
            <a:endParaRPr lang="en-US" dirty="0"/>
          </a:p>
          <a:p>
            <a:pPr>
              <a:lnSpc>
                <a:spcPct val="110000"/>
              </a:lnSpc>
            </a:pPr>
            <a:r>
              <a:rPr lang="cy-GB" sz="2400" dirty="0">
                <a:latin typeface="Arial"/>
                <a:cs typeface="Arial"/>
              </a:rPr>
              <a:t>Bydd aelod o staff (mentor Cymraeg) yr </a:t>
            </a:r>
            <a:r>
              <a:rPr lang="cy-GB" sz="2400">
                <a:latin typeface="Arial"/>
                <a:cs typeface="Arial"/>
              </a:rPr>
              <a:t>ysgol ar gael i gynnig cyngor a chymorth</a:t>
            </a:r>
            <a:endParaRPr lang="cy-GB" sz="2400">
              <a:latin typeface="Arial" panose="020B0604020202020204" pitchFamily="34" charset="0"/>
              <a:cs typeface="Arial" panose="020B0604020202020204" pitchFamily="34" charset="0"/>
            </a:endParaRPr>
          </a:p>
          <a:p>
            <a:pPr>
              <a:lnSpc>
                <a:spcPct val="110000"/>
              </a:lnSpc>
            </a:pPr>
            <a:r>
              <a:rPr lang="cy-GB" sz="2400" dirty="0">
                <a:latin typeface="Arial"/>
                <a:cs typeface="Arial"/>
              </a:rPr>
              <a:t>Byddwch chi’n cael eich asesu yn erbyn y Fframwaith Cymwyseddau Iaith i Athrawon</a:t>
            </a:r>
          </a:p>
          <a:p>
            <a:pPr>
              <a:lnSpc>
                <a:spcPct val="110000"/>
              </a:lnSpc>
            </a:pPr>
            <a:r>
              <a:rPr lang="cy-GB" sz="2400" dirty="0">
                <a:latin typeface="Arial"/>
                <a:cs typeface="Arial"/>
              </a:rPr>
              <a:t>Byddwch chi’n cadw portffolio o ddeunyddiau sy’n cynnig tystiolaeth o’r ffordd rydych chi wedi defnyddio a datblygu’r Gymraeg</a:t>
            </a:r>
            <a:endParaRPr lang="cy-GB" sz="2400" dirty="0">
              <a:latin typeface="Arial" panose="020B0604020202020204" pitchFamily="34" charset="0"/>
              <a:cs typeface="Arial" panose="020B0604020202020204" pitchFamily="34" charset="0"/>
            </a:endParaRPr>
          </a:p>
          <a:p>
            <a:endParaRPr lang="cy-GB" dirty="0"/>
          </a:p>
        </p:txBody>
      </p:sp>
      <p:sp>
        <p:nvSpPr>
          <p:cNvPr id="3" name="Content Placeholder 4">
            <a:extLst>
              <a:ext uri="{FF2B5EF4-FFF2-40B4-BE49-F238E27FC236}">
                <a16:creationId xmlns:a16="http://schemas.microsoft.com/office/drawing/2014/main" id="{25985780-5D47-8E01-70C0-211E7A760FFB}"/>
              </a:ext>
            </a:extLst>
          </p:cNvPr>
          <p:cNvSpPr txBox="1">
            <a:spLocks/>
          </p:cNvSpPr>
          <p:nvPr/>
        </p:nvSpPr>
        <p:spPr>
          <a:xfrm>
            <a:off x="6333602" y="908181"/>
            <a:ext cx="5440083" cy="512958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i="1" dirty="0">
                <a:latin typeface="Arial"/>
                <a:cs typeface="Arial"/>
              </a:rPr>
              <a:t>You, as prospective teachers, will receive support at University and in school as you develop your personal Welsh skills and your understanding of language acquisition pedagogy</a:t>
            </a:r>
          </a:p>
          <a:p>
            <a:r>
              <a:rPr lang="en-GB" sz="2400" i="1" dirty="0">
                <a:latin typeface="Arial"/>
                <a:cs typeface="Arial"/>
              </a:rPr>
              <a:t>A member of staff at your school (Welsh Mentor) will also be able to provide support and advice</a:t>
            </a:r>
          </a:p>
          <a:p>
            <a:r>
              <a:rPr lang="en-GB" sz="2400" i="1" dirty="0">
                <a:latin typeface="Arial"/>
                <a:cs typeface="Arial"/>
              </a:rPr>
              <a:t>You will be assessed according to the Welsh Language Competency Framework levels</a:t>
            </a:r>
          </a:p>
          <a:p>
            <a:r>
              <a:rPr lang="en-GB" sz="2400" i="1" dirty="0">
                <a:latin typeface="Arial"/>
                <a:cs typeface="Arial"/>
              </a:rPr>
              <a:t> You will keep a portfolio of evidence to showcase how you have used and developed your Welsh skills</a:t>
            </a:r>
            <a:endParaRPr lang="cy-GB" sz="2400" i="1" dirty="0">
              <a:ea typeface="Calibri"/>
              <a:cs typeface="Calibri"/>
            </a:endParaRPr>
          </a:p>
        </p:txBody>
      </p:sp>
      <p:pic>
        <p:nvPicPr>
          <p:cNvPr id="8" name="Picture 2" descr="A blue rectangular object with a white strip&#10;&#10;Description automatically generated">
            <a:extLst>
              <a:ext uri="{FF2B5EF4-FFF2-40B4-BE49-F238E27FC236}">
                <a16:creationId xmlns:a16="http://schemas.microsoft.com/office/drawing/2014/main" id="{EEFC2C20-8F07-9F31-2FAB-8433AD162B37}"/>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845343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2736850" y="108052"/>
            <a:ext cx="6718300" cy="706886"/>
          </a:xfrm>
        </p:spPr>
        <p:txBody>
          <a:bodyPr>
            <a:normAutofit/>
          </a:bodyPr>
          <a:lstStyle/>
          <a:p>
            <a:pPr algn="ctr"/>
            <a:r>
              <a:rPr lang="cy-GB" sz="4000" b="1" dirty="0">
                <a:latin typeface="Arial" panose="020B0604020202020204" pitchFamily="34" charset="0"/>
                <a:cs typeface="Arial" panose="020B0604020202020204" pitchFamily="34" charset="0"/>
              </a:rPr>
              <a:t>Beth ydy “methodoleg”?</a:t>
            </a:r>
          </a:p>
        </p:txBody>
      </p:sp>
      <p:pic>
        <p:nvPicPr>
          <p:cNvPr id="4" name="Picture 3" descr="A blue and white screen with black text&#10;&#10;Description automatically generated">
            <a:extLst>
              <a:ext uri="{FF2B5EF4-FFF2-40B4-BE49-F238E27FC236}">
                <a16:creationId xmlns:a16="http://schemas.microsoft.com/office/drawing/2014/main" id="{FF51BD1E-A2F1-3F83-7A05-88277A36005E}"/>
              </a:ext>
            </a:extLst>
          </p:cNvPr>
          <p:cNvPicPr>
            <a:picLocks noChangeAspect="1"/>
          </p:cNvPicPr>
          <p:nvPr/>
        </p:nvPicPr>
        <p:blipFill>
          <a:blip r:embed="rId3"/>
          <a:stretch>
            <a:fillRect/>
          </a:stretch>
        </p:blipFill>
        <p:spPr>
          <a:xfrm>
            <a:off x="470109" y="960436"/>
            <a:ext cx="7299291" cy="2366287"/>
          </a:xfrm>
          <a:prstGeom prst="rect">
            <a:avLst/>
          </a:prstGeom>
          <a:ln w="28575">
            <a:solidFill>
              <a:srgbClr val="7030A0"/>
            </a:solidFill>
          </a:ln>
        </p:spPr>
      </p:pic>
      <p:pic>
        <p:nvPicPr>
          <p:cNvPr id="9" name="Picture 8" descr="A screenshot of a dictionary&#10;&#10;Description automatically generated">
            <a:extLst>
              <a:ext uri="{FF2B5EF4-FFF2-40B4-BE49-F238E27FC236}">
                <a16:creationId xmlns:a16="http://schemas.microsoft.com/office/drawing/2014/main" id="{80FDF6DC-3809-03D5-7B2A-D91B6EA79417}"/>
              </a:ext>
            </a:extLst>
          </p:cNvPr>
          <p:cNvPicPr>
            <a:picLocks noChangeAspect="1"/>
          </p:cNvPicPr>
          <p:nvPr/>
        </p:nvPicPr>
        <p:blipFill>
          <a:blip r:embed="rId4"/>
          <a:stretch>
            <a:fillRect/>
          </a:stretch>
        </p:blipFill>
        <p:spPr>
          <a:xfrm>
            <a:off x="4486567" y="3116771"/>
            <a:ext cx="7232302" cy="2741189"/>
          </a:xfrm>
          <a:prstGeom prst="rect">
            <a:avLst/>
          </a:prstGeom>
          <a:ln w="28575">
            <a:solidFill>
              <a:srgbClr val="7030A0"/>
            </a:solidFill>
          </a:ln>
        </p:spPr>
      </p:pic>
      <p:pic>
        <p:nvPicPr>
          <p:cNvPr id="7" name="Picture 2" descr="A blue rectangular object with a white strip&#10;&#10;Description automatically generated">
            <a:extLst>
              <a:ext uri="{FF2B5EF4-FFF2-40B4-BE49-F238E27FC236}">
                <a16:creationId xmlns:a16="http://schemas.microsoft.com/office/drawing/2014/main" id="{55CFD238-CAB6-F637-3435-901C2561A755}"/>
              </a:ext>
            </a:extLst>
          </p:cNvPr>
          <p:cNvPicPr>
            <a:picLocks noChangeAspect="1"/>
          </p:cNvPicPr>
          <p:nvPr/>
        </p:nvPicPr>
        <p:blipFill>
          <a:blip r:embed="rId5"/>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084697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270123" y="289123"/>
            <a:ext cx="11618259" cy="1006474"/>
          </a:xfrm>
        </p:spPr>
        <p:txBody>
          <a:bodyPr>
            <a:normAutofit fontScale="90000"/>
          </a:bodyPr>
          <a:lstStyle/>
          <a:p>
            <a:pPr algn="ctr"/>
            <a:r>
              <a:rPr lang="cy-GB" b="1" dirty="0">
                <a:latin typeface="Arial"/>
                <a:cs typeface="Arial"/>
              </a:rPr>
              <a:t>Methodoleg Caffael Iaith...</a:t>
            </a:r>
            <a:br>
              <a:rPr lang="cy-GB" b="1" dirty="0">
                <a:latin typeface="Arial" panose="020B0604020202020204" pitchFamily="34" charset="0"/>
                <a:cs typeface="Arial" panose="020B0604020202020204" pitchFamily="34" charset="0"/>
              </a:rPr>
            </a:br>
            <a:r>
              <a:rPr lang="cy-GB" i="1" dirty="0" err="1">
                <a:latin typeface="Arial"/>
                <a:cs typeface="Arial"/>
              </a:rPr>
              <a:t>Language</a:t>
            </a:r>
            <a:r>
              <a:rPr lang="cy-GB" i="1" dirty="0">
                <a:latin typeface="Arial"/>
                <a:cs typeface="Arial"/>
              </a:rPr>
              <a:t> </a:t>
            </a:r>
            <a:r>
              <a:rPr lang="cy-GB" i="1" dirty="0" err="1">
                <a:latin typeface="Arial"/>
                <a:cs typeface="Arial"/>
              </a:rPr>
              <a:t>Aquisition</a:t>
            </a:r>
            <a:r>
              <a:rPr lang="cy-GB" i="1" dirty="0">
                <a:latin typeface="Arial"/>
                <a:cs typeface="Arial"/>
              </a:rPr>
              <a:t> </a:t>
            </a:r>
            <a:r>
              <a:rPr lang="cy-GB" i="1" dirty="0" err="1">
                <a:latin typeface="Arial"/>
                <a:cs typeface="Arial"/>
              </a:rPr>
              <a:t>Methodology</a:t>
            </a:r>
            <a:r>
              <a:rPr lang="cy-GB" i="1" dirty="0">
                <a:latin typeface="Arial"/>
                <a:cs typeface="Arial"/>
              </a:rPr>
              <a:t>...</a:t>
            </a:r>
            <a:endParaRPr lang="cy-GB" i="1" dirty="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DD7BD869-13E0-0B4A-A363-6DFA86EA6CAC}"/>
              </a:ext>
            </a:extLst>
          </p:cNvPr>
          <p:cNvSpPr>
            <a:spLocks noGrp="1"/>
          </p:cNvSpPr>
          <p:nvPr>
            <p:ph idx="1"/>
          </p:nvPr>
        </p:nvSpPr>
        <p:spPr>
          <a:xfrm>
            <a:off x="286870" y="1695315"/>
            <a:ext cx="11727329" cy="4481648"/>
          </a:xfrm>
        </p:spPr>
        <p:txBody>
          <a:bodyPr vert="horz" lIns="91440" tIns="45720" rIns="91440" bIns="45720" rtlCol="0" anchor="t">
            <a:normAutofit fontScale="92500" lnSpcReduction="10000"/>
          </a:bodyPr>
          <a:lstStyle/>
          <a:p>
            <a:pPr marL="0" indent="0">
              <a:buNone/>
            </a:pPr>
            <a:r>
              <a:rPr lang="en-GB" sz="2600" i="1" dirty="0">
                <a:latin typeface="Arial"/>
                <a:cs typeface="Arial"/>
              </a:rPr>
              <a:t>Following the Government’s attempt to reach a million Welsh speakers by 2050 and increase the number of individuals who use the language on a daily basis, there is more emphasis than ever on seeing our schools produce confident bilingual speakers. But the challenge of increasing Welsh language speakers and users varies from one context to another – from one area to another, from one school to another, from one home to another, from one teacher to another, and from one pupil to another – and it is vital that any strategies are flexible enough to allow the teacher to consider those variations, and what is relevant and appropriate within his or her own educational context.</a:t>
            </a:r>
          </a:p>
          <a:p>
            <a:pPr marL="0" indent="0">
              <a:buNone/>
            </a:pPr>
            <a:endParaRPr lang="en-GB" sz="2600" i="1" dirty="0">
              <a:latin typeface="Arial"/>
              <a:cs typeface="Arial"/>
            </a:endParaRPr>
          </a:p>
          <a:p>
            <a:pPr marL="0" indent="0">
              <a:buNone/>
            </a:pPr>
            <a:r>
              <a:rPr lang="en-GB" sz="2600" i="1" err="1">
                <a:latin typeface="Arial"/>
                <a:cs typeface="Arial"/>
              </a:rPr>
              <a:t>Yr</a:t>
            </a:r>
            <a:r>
              <a:rPr lang="en-GB" sz="2600" i="1" dirty="0">
                <a:latin typeface="Arial"/>
                <a:cs typeface="Arial"/>
              </a:rPr>
              <a:t> </a:t>
            </a:r>
            <a:r>
              <a:rPr lang="en-GB" sz="2600" i="1" err="1">
                <a:latin typeface="Arial"/>
                <a:cs typeface="Arial"/>
              </a:rPr>
              <a:t>Athro</a:t>
            </a:r>
            <a:r>
              <a:rPr lang="en-GB" sz="2600" i="1" dirty="0">
                <a:latin typeface="Arial"/>
                <a:cs typeface="Arial"/>
              </a:rPr>
              <a:t> / Professor </a:t>
            </a:r>
            <a:r>
              <a:rPr lang="en-GB" sz="2600" i="1" err="1">
                <a:latin typeface="Arial"/>
                <a:cs typeface="Arial"/>
              </a:rPr>
              <a:t>Enlli</a:t>
            </a:r>
            <a:r>
              <a:rPr lang="en-GB" sz="2600" i="1" dirty="0">
                <a:latin typeface="Arial"/>
                <a:cs typeface="Arial"/>
              </a:rPr>
              <a:t> Thomas</a:t>
            </a:r>
          </a:p>
          <a:p>
            <a:pPr marL="0" indent="0">
              <a:buNone/>
            </a:pPr>
            <a:r>
              <a:rPr lang="en-US" altLang="en-US" sz="2600" i="1" err="1">
                <a:latin typeface="Arial"/>
                <a:cs typeface="Arial"/>
              </a:rPr>
              <a:t>curriculumforwales.gov.wales</a:t>
            </a:r>
            <a:r>
              <a:rPr lang="en-US" altLang="en-US" sz="2600" i="1" dirty="0">
                <a:latin typeface="Arial"/>
                <a:cs typeface="Arial"/>
              </a:rPr>
              <a:t>/2019/01/31/understanding-bilingualism-in-education-a-seed-for-bilingual-teaching-success/</a:t>
            </a:r>
          </a:p>
          <a:p>
            <a:pPr marL="0" indent="0">
              <a:buNone/>
            </a:pPr>
            <a:endParaRPr lang="en-GB" i="1" dirty="0">
              <a:latin typeface="Arial" panose="020B0604020202020204" pitchFamily="34" charset="0"/>
              <a:cs typeface="Arial" panose="020B0604020202020204" pitchFamily="34" charset="0"/>
            </a:endParaRPr>
          </a:p>
          <a:p>
            <a:pPr marL="0" indent="0">
              <a:buNone/>
            </a:pPr>
            <a:endParaRPr lang="cy-GB" dirty="0">
              <a:latin typeface="Arial" panose="020B0604020202020204" pitchFamily="34" charset="0"/>
              <a:cs typeface="Arial" panose="020B0604020202020204" pitchFamily="34" charset="0"/>
            </a:endParaRPr>
          </a:p>
        </p:txBody>
      </p:sp>
      <p:pic>
        <p:nvPicPr>
          <p:cNvPr id="6" name="Picture 2" descr="A blue rectangular object with a white strip&#10;&#10;Description automatically generated">
            <a:extLst>
              <a:ext uri="{FF2B5EF4-FFF2-40B4-BE49-F238E27FC236}">
                <a16:creationId xmlns:a16="http://schemas.microsoft.com/office/drawing/2014/main" id="{01785744-E128-5EB3-40C9-1BE1480EC63E}"/>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1386473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DD7BD869-13E0-0B4A-A363-6DFA86EA6CAC}"/>
              </a:ext>
            </a:extLst>
          </p:cNvPr>
          <p:cNvSpPr>
            <a:spLocks noGrp="1"/>
          </p:cNvSpPr>
          <p:nvPr>
            <p:ph idx="1"/>
          </p:nvPr>
        </p:nvSpPr>
        <p:spPr>
          <a:xfrm>
            <a:off x="406401" y="1963271"/>
            <a:ext cx="8923728" cy="4213692"/>
          </a:xfrm>
        </p:spPr>
        <p:txBody>
          <a:bodyPr vert="horz" lIns="91440" tIns="45720" rIns="91440" bIns="45720" rtlCol="0" anchor="t">
            <a:normAutofit/>
          </a:bodyPr>
          <a:lstStyle/>
          <a:p>
            <a:pPr marL="0" indent="0">
              <a:buNone/>
            </a:pPr>
            <a:r>
              <a:rPr lang="cy-GB" sz="2400" i="1" dirty="0">
                <a:latin typeface="Arial"/>
                <a:cs typeface="Arial"/>
              </a:rPr>
              <a:t>To start with, there is no clear consensus about what works best in every language classroom.  As we shall see, there is no “one-size-fits-all” panacea method because there are so many variables involved in the process of language learning: the teacher, the setting, the students’ own background and aims, the cultural context, to name just a few ....</a:t>
            </a:r>
          </a:p>
          <a:p>
            <a:pPr marL="0" indent="0">
              <a:buNone/>
            </a:pPr>
            <a:endParaRPr lang="cy-GB"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and G. Conti, 2016, t.1)</a:t>
            </a:r>
            <a:endParaRPr lang="en-US" sz="2800" i="1">
              <a:latin typeface="Arial"/>
              <a:cs typeface="Arial"/>
            </a:endParaRPr>
          </a:p>
          <a:p>
            <a:pPr marL="0" indent="0">
              <a:buNone/>
            </a:pPr>
            <a:endParaRPr lang="cy-GB" sz="24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5A4B9950-F574-BD46-9A5D-CB0585D209E7}"/>
              </a:ext>
            </a:extLst>
          </p:cNvPr>
          <p:cNvPicPr>
            <a:picLocks noChangeAspect="1"/>
          </p:cNvPicPr>
          <p:nvPr/>
        </p:nvPicPr>
        <p:blipFill>
          <a:blip r:embed="rId3"/>
          <a:stretch>
            <a:fillRect/>
          </a:stretch>
        </p:blipFill>
        <p:spPr>
          <a:xfrm>
            <a:off x="9829348" y="2571135"/>
            <a:ext cx="1726045" cy="2531533"/>
          </a:xfrm>
          <a:prstGeom prst="rect">
            <a:avLst/>
          </a:prstGeom>
        </p:spPr>
      </p:pic>
      <p:sp>
        <p:nvSpPr>
          <p:cNvPr id="10" name="Title 1">
            <a:extLst>
              <a:ext uri="{FF2B5EF4-FFF2-40B4-BE49-F238E27FC236}">
                <a16:creationId xmlns:a16="http://schemas.microsoft.com/office/drawing/2014/main" id="{5C10B10F-805F-FC58-574A-701C56FAFD6A}"/>
              </a:ext>
            </a:extLst>
          </p:cNvPr>
          <p:cNvSpPr>
            <a:spLocks noGrp="1"/>
          </p:cNvSpPr>
          <p:nvPr>
            <p:ph type="title"/>
          </p:nvPr>
        </p:nvSpPr>
        <p:spPr>
          <a:xfrm>
            <a:off x="270123" y="289123"/>
            <a:ext cx="11618259" cy="1006474"/>
          </a:xfrm>
        </p:spPr>
        <p:txBody>
          <a:bodyPr>
            <a:normAutofit fontScale="90000"/>
          </a:bodyPr>
          <a:lstStyle/>
          <a:p>
            <a:pPr algn="ctr"/>
            <a:r>
              <a:rPr lang="cy-GB" b="1" dirty="0">
                <a:latin typeface="Arial"/>
                <a:cs typeface="Arial"/>
              </a:rPr>
              <a:t>Methodoleg Caffael Iaith...</a:t>
            </a:r>
            <a:br>
              <a:rPr lang="cy-GB" b="1" dirty="0">
                <a:latin typeface="Arial" panose="020B0604020202020204" pitchFamily="34" charset="0"/>
                <a:cs typeface="Arial" panose="020B0604020202020204" pitchFamily="34" charset="0"/>
              </a:rPr>
            </a:br>
            <a:r>
              <a:rPr lang="cy-GB" i="1" dirty="0" err="1">
                <a:latin typeface="Arial"/>
                <a:cs typeface="Arial"/>
              </a:rPr>
              <a:t>Language</a:t>
            </a:r>
            <a:r>
              <a:rPr lang="cy-GB" i="1" dirty="0">
                <a:latin typeface="Arial"/>
                <a:cs typeface="Arial"/>
              </a:rPr>
              <a:t> </a:t>
            </a:r>
            <a:r>
              <a:rPr lang="cy-GB" i="1" dirty="0" err="1">
                <a:latin typeface="Arial"/>
                <a:cs typeface="Arial"/>
              </a:rPr>
              <a:t>Aquisition</a:t>
            </a:r>
            <a:r>
              <a:rPr lang="cy-GB" i="1" dirty="0">
                <a:latin typeface="Arial"/>
                <a:cs typeface="Arial"/>
              </a:rPr>
              <a:t> </a:t>
            </a:r>
            <a:r>
              <a:rPr lang="cy-GB" i="1" dirty="0" err="1">
                <a:latin typeface="Arial"/>
                <a:cs typeface="Arial"/>
              </a:rPr>
              <a:t>Methodology</a:t>
            </a:r>
            <a:r>
              <a:rPr lang="cy-GB" i="1" dirty="0">
                <a:latin typeface="Arial"/>
                <a:cs typeface="Arial"/>
              </a:rPr>
              <a:t>...</a:t>
            </a:r>
            <a:endParaRPr lang="cy-GB" i="1" dirty="0">
              <a:latin typeface="Arial" panose="020B0604020202020204" pitchFamily="34" charset="0"/>
              <a:cs typeface="Arial" panose="020B0604020202020204" pitchFamily="34" charset="0"/>
            </a:endParaRPr>
          </a:p>
        </p:txBody>
      </p:sp>
      <p:pic>
        <p:nvPicPr>
          <p:cNvPr id="5" name="Picture 2" descr="A blue rectangular object with a white strip&#10;&#10;Description automatically generated">
            <a:extLst>
              <a:ext uri="{FF2B5EF4-FFF2-40B4-BE49-F238E27FC236}">
                <a16:creationId xmlns:a16="http://schemas.microsoft.com/office/drawing/2014/main" id="{C40747B1-070F-1027-37B7-41D3CC329700}"/>
              </a:ext>
            </a:extLst>
          </p:cNvPr>
          <p:cNvPicPr>
            <a:picLocks noChangeAspect="1"/>
          </p:cNvPicPr>
          <p:nvPr/>
        </p:nvPicPr>
        <p:blipFill>
          <a:blip r:embed="rId4"/>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1381065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1762-52D8-FF15-067C-5921352222BD}"/>
              </a:ext>
            </a:extLst>
          </p:cNvPr>
          <p:cNvSpPr>
            <a:spLocks noGrp="1"/>
          </p:cNvSpPr>
          <p:nvPr>
            <p:ph type="title"/>
          </p:nvPr>
        </p:nvSpPr>
        <p:spPr>
          <a:xfrm>
            <a:off x="838200" y="200288"/>
            <a:ext cx="10515600" cy="714375"/>
          </a:xfrm>
        </p:spPr>
        <p:txBody>
          <a:bodyPr>
            <a:normAutofit/>
          </a:bodyPr>
          <a:lstStyle/>
          <a:p>
            <a:pPr algn="ctr"/>
            <a:r>
              <a:rPr lang="en-GB" sz="4000" b="1" dirty="0">
                <a:latin typeface="Arial"/>
                <a:cs typeface="Arial"/>
              </a:rPr>
              <a:t>Amser </a:t>
            </a:r>
            <a:r>
              <a:rPr lang="en-GB" sz="4000" b="1" err="1">
                <a:latin typeface="Arial"/>
                <a:cs typeface="Arial"/>
              </a:rPr>
              <a:t>i</a:t>
            </a:r>
            <a:r>
              <a:rPr lang="en-GB" sz="4000" b="1" dirty="0">
                <a:latin typeface="Arial"/>
                <a:cs typeface="Arial"/>
              </a:rPr>
              <a:t> </a:t>
            </a:r>
            <a:r>
              <a:rPr lang="en-GB" sz="4000" b="1" err="1">
                <a:latin typeface="Arial"/>
                <a:cs typeface="Arial"/>
              </a:rPr>
              <a:t>feddwl</a:t>
            </a:r>
            <a:r>
              <a:rPr lang="en-GB" sz="4000" b="1" dirty="0">
                <a:latin typeface="Arial"/>
                <a:cs typeface="Arial"/>
              </a:rPr>
              <a:t>...   </a:t>
            </a:r>
            <a:r>
              <a:rPr lang="en-GB" sz="4000" i="1" dirty="0">
                <a:latin typeface="Arial"/>
                <a:cs typeface="Arial"/>
              </a:rPr>
              <a:t>Time to think...</a:t>
            </a:r>
          </a:p>
        </p:txBody>
      </p:sp>
      <p:sp>
        <p:nvSpPr>
          <p:cNvPr id="5" name="Oval 4">
            <a:extLst>
              <a:ext uri="{FF2B5EF4-FFF2-40B4-BE49-F238E27FC236}">
                <a16:creationId xmlns:a16="http://schemas.microsoft.com/office/drawing/2014/main" id="{8B132784-ABF2-041D-9356-DAB00CBE33C5}"/>
              </a:ext>
            </a:extLst>
          </p:cNvPr>
          <p:cNvSpPr/>
          <p:nvPr/>
        </p:nvSpPr>
        <p:spPr>
          <a:xfrm>
            <a:off x="355600" y="914663"/>
            <a:ext cx="11303000" cy="4685617"/>
          </a:xfrm>
          <a:prstGeom prst="ellipse">
            <a:avLst/>
          </a:prstGeom>
          <a:solidFill>
            <a:schemeClr val="accent5">
              <a:lumMod val="20000"/>
              <a:lumOff val="8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600" b="1" dirty="0">
                <a:solidFill>
                  <a:schemeClr val="tx1"/>
                </a:solidFill>
                <a:latin typeface="Arial"/>
                <a:cs typeface="Arial"/>
              </a:rPr>
              <a:t>Pa </a:t>
            </a:r>
            <a:r>
              <a:rPr lang="en-US" sz="2600" b="1" dirty="0" err="1">
                <a:solidFill>
                  <a:schemeClr val="tx1"/>
                </a:solidFill>
                <a:latin typeface="Arial"/>
                <a:cs typeface="Arial"/>
              </a:rPr>
              <a:t>fethodolegau</a:t>
            </a:r>
            <a:r>
              <a:rPr lang="en-US" sz="2600" b="1" dirty="0">
                <a:solidFill>
                  <a:schemeClr val="tx1"/>
                </a:solidFill>
                <a:latin typeface="Arial"/>
                <a:cs typeface="Arial"/>
              </a:rPr>
              <a:t> </a:t>
            </a:r>
            <a:r>
              <a:rPr lang="en-US" sz="2600" b="1" dirty="0" err="1">
                <a:solidFill>
                  <a:schemeClr val="tx1"/>
                </a:solidFill>
                <a:latin typeface="Arial"/>
                <a:cs typeface="Arial"/>
              </a:rPr>
              <a:t>caffael</a:t>
            </a:r>
            <a:r>
              <a:rPr lang="en-US" sz="2600" b="1" dirty="0">
                <a:solidFill>
                  <a:schemeClr val="tx1"/>
                </a:solidFill>
                <a:latin typeface="Arial"/>
                <a:cs typeface="Arial"/>
              </a:rPr>
              <a:t> </a:t>
            </a:r>
            <a:r>
              <a:rPr lang="en-US" sz="2600" b="1" dirty="0" err="1">
                <a:solidFill>
                  <a:schemeClr val="tx1"/>
                </a:solidFill>
                <a:latin typeface="Arial"/>
                <a:cs typeface="Arial"/>
              </a:rPr>
              <a:t>iaith</a:t>
            </a:r>
            <a:r>
              <a:rPr lang="en-US" sz="2600" b="1" dirty="0">
                <a:solidFill>
                  <a:schemeClr val="tx1"/>
                </a:solidFill>
                <a:latin typeface="Arial"/>
                <a:cs typeface="Arial"/>
              </a:rPr>
              <a:t> </a:t>
            </a:r>
            <a:r>
              <a:rPr lang="en-US" sz="2600" b="1" dirty="0" err="1">
                <a:solidFill>
                  <a:schemeClr val="tx1"/>
                </a:solidFill>
                <a:latin typeface="Arial"/>
                <a:cs typeface="Arial"/>
              </a:rPr>
              <a:t>ydych</a:t>
            </a:r>
            <a:r>
              <a:rPr lang="en-US" sz="2600" b="1" dirty="0">
                <a:solidFill>
                  <a:schemeClr val="tx1"/>
                </a:solidFill>
                <a:latin typeface="Arial"/>
                <a:cs typeface="Arial"/>
              </a:rPr>
              <a:t> </a:t>
            </a:r>
            <a:r>
              <a:rPr lang="en-US" sz="2600" b="1" dirty="0" err="1">
                <a:solidFill>
                  <a:schemeClr val="tx1"/>
                </a:solidFill>
                <a:latin typeface="Arial"/>
                <a:cs typeface="Arial"/>
              </a:rPr>
              <a:t>chi’n</a:t>
            </a:r>
            <a:r>
              <a:rPr lang="en-US" sz="2600" b="1" dirty="0">
                <a:solidFill>
                  <a:schemeClr val="tx1"/>
                </a:solidFill>
                <a:latin typeface="Arial"/>
                <a:cs typeface="Arial"/>
              </a:rPr>
              <a:t> </a:t>
            </a:r>
            <a:r>
              <a:rPr lang="en-US" sz="2600" b="1" dirty="0" err="1">
                <a:solidFill>
                  <a:schemeClr val="tx1"/>
                </a:solidFill>
                <a:latin typeface="Arial"/>
                <a:cs typeface="Arial"/>
              </a:rPr>
              <a:t>gyfarwydd</a:t>
            </a:r>
            <a:r>
              <a:rPr lang="en-US" sz="2600" b="1" dirty="0">
                <a:solidFill>
                  <a:schemeClr val="tx1"/>
                </a:solidFill>
                <a:latin typeface="Arial"/>
                <a:cs typeface="Arial"/>
              </a:rPr>
              <a:t> â </a:t>
            </a:r>
            <a:r>
              <a:rPr lang="en-US" sz="2600" b="1" dirty="0" err="1">
                <a:solidFill>
                  <a:schemeClr val="tx1"/>
                </a:solidFill>
                <a:latin typeface="Arial"/>
                <a:cs typeface="Arial"/>
              </a:rPr>
              <a:t>nhw</a:t>
            </a:r>
            <a:r>
              <a:rPr lang="en-US" sz="2600" b="1" dirty="0">
                <a:solidFill>
                  <a:schemeClr val="tx1"/>
                </a:solidFill>
                <a:latin typeface="Arial"/>
                <a:cs typeface="Arial"/>
              </a:rPr>
              <a:t>?  </a:t>
            </a:r>
            <a:endParaRPr lang="en-US" sz="2600" b="1" dirty="0">
              <a:solidFill>
                <a:schemeClr val="tx1"/>
              </a:solidFill>
              <a:ea typeface="Calibri"/>
              <a:cs typeface="Calibri"/>
            </a:endParaRPr>
          </a:p>
          <a:p>
            <a:pPr algn="ctr"/>
            <a:r>
              <a:rPr lang="en-US" sz="2600" b="1" dirty="0" err="1">
                <a:solidFill>
                  <a:schemeClr val="tx1"/>
                </a:solidFill>
                <a:latin typeface="Arial"/>
                <a:cs typeface="Arial"/>
              </a:rPr>
              <a:t>Meddyliwch</a:t>
            </a:r>
            <a:r>
              <a:rPr lang="en-US" sz="2600" b="1" dirty="0">
                <a:solidFill>
                  <a:schemeClr val="tx1"/>
                </a:solidFill>
                <a:latin typeface="Arial"/>
                <a:cs typeface="Arial"/>
              </a:rPr>
              <a:t> am y </a:t>
            </a:r>
            <a:r>
              <a:rPr lang="en-US" sz="2600" b="1" dirty="0" err="1">
                <a:solidFill>
                  <a:schemeClr val="tx1"/>
                </a:solidFill>
                <a:latin typeface="Arial"/>
                <a:cs typeface="Arial"/>
              </a:rPr>
              <a:t>gwersi</a:t>
            </a:r>
            <a:r>
              <a:rPr lang="en-US" sz="2600" b="1" dirty="0">
                <a:solidFill>
                  <a:schemeClr val="tx1"/>
                </a:solidFill>
                <a:latin typeface="Arial"/>
                <a:cs typeface="Arial"/>
              </a:rPr>
              <a:t> </a:t>
            </a:r>
            <a:r>
              <a:rPr lang="en-US" sz="2600" b="1" dirty="0" err="1">
                <a:solidFill>
                  <a:schemeClr val="tx1"/>
                </a:solidFill>
                <a:latin typeface="Arial"/>
                <a:cs typeface="Arial"/>
              </a:rPr>
              <a:t>iaith</a:t>
            </a:r>
            <a:r>
              <a:rPr lang="en-US" sz="2600" b="1" dirty="0">
                <a:solidFill>
                  <a:schemeClr val="tx1"/>
                </a:solidFill>
                <a:latin typeface="Arial"/>
                <a:cs typeface="Arial"/>
              </a:rPr>
              <a:t> pan </a:t>
            </a:r>
            <a:r>
              <a:rPr lang="en-US" sz="2600" b="1" dirty="0" err="1">
                <a:solidFill>
                  <a:schemeClr val="tx1"/>
                </a:solidFill>
                <a:latin typeface="Arial"/>
                <a:cs typeface="Arial"/>
              </a:rPr>
              <a:t>oeddech</a:t>
            </a:r>
            <a:r>
              <a:rPr lang="en-US" sz="2600" b="1" dirty="0">
                <a:solidFill>
                  <a:schemeClr val="tx1"/>
                </a:solidFill>
                <a:latin typeface="Arial"/>
                <a:cs typeface="Arial"/>
              </a:rPr>
              <a:t> chi </a:t>
            </a:r>
            <a:r>
              <a:rPr lang="en-US" sz="2600" b="1" dirty="0" err="1">
                <a:solidFill>
                  <a:schemeClr val="tx1"/>
                </a:solidFill>
                <a:latin typeface="Arial"/>
                <a:cs typeface="Arial"/>
              </a:rPr>
              <a:t>yn</a:t>
            </a:r>
            <a:r>
              <a:rPr lang="en-US" sz="2600" b="1" dirty="0">
                <a:solidFill>
                  <a:schemeClr val="tx1"/>
                </a:solidFill>
                <a:latin typeface="Arial"/>
                <a:cs typeface="Arial"/>
              </a:rPr>
              <a:t> yr </a:t>
            </a:r>
            <a:r>
              <a:rPr lang="en-US" sz="2600" b="1" dirty="0" err="1">
                <a:solidFill>
                  <a:schemeClr val="tx1"/>
                </a:solidFill>
                <a:latin typeface="Arial"/>
                <a:cs typeface="Arial"/>
              </a:rPr>
              <a:t>ysgol</a:t>
            </a:r>
            <a:r>
              <a:rPr lang="en-US" sz="2600" b="1" dirty="0">
                <a:solidFill>
                  <a:schemeClr val="tx1"/>
                </a:solidFill>
                <a:latin typeface="Arial"/>
                <a:cs typeface="Arial"/>
              </a:rPr>
              <a:t>.</a:t>
            </a:r>
          </a:p>
          <a:p>
            <a:pPr algn="ctr"/>
            <a:endParaRPr lang="en-US" sz="2600" b="1" dirty="0">
              <a:solidFill>
                <a:schemeClr val="tx1"/>
              </a:solidFill>
              <a:ea typeface="Calibri"/>
              <a:cs typeface="Calibri"/>
            </a:endParaRPr>
          </a:p>
          <a:p>
            <a:pPr algn="ctr"/>
            <a:r>
              <a:rPr lang="en-US" sz="2600" i="1" dirty="0">
                <a:solidFill>
                  <a:schemeClr val="tx1"/>
                </a:solidFill>
                <a:latin typeface="Arial"/>
                <a:cs typeface="Arial"/>
              </a:rPr>
              <a:t>What language acquisition pedagogies are you familiar with? </a:t>
            </a:r>
          </a:p>
          <a:p>
            <a:pPr algn="ctr"/>
            <a:r>
              <a:rPr lang="en-US" sz="2600" i="1" dirty="0">
                <a:solidFill>
                  <a:schemeClr val="tx1"/>
                </a:solidFill>
                <a:latin typeface="Arial"/>
                <a:cs typeface="Arial"/>
              </a:rPr>
              <a:t>Think back to the language(s) lessons when you were in school.</a:t>
            </a:r>
            <a:endParaRPr lang="en-US" sz="2600" dirty="0">
              <a:solidFill>
                <a:schemeClr val="tx1"/>
              </a:solidFill>
            </a:endParaRPr>
          </a:p>
        </p:txBody>
      </p:sp>
      <p:pic>
        <p:nvPicPr>
          <p:cNvPr id="7" name="Picture 2" descr="A blue rectangular object with a white strip&#10;&#10;Description automatically generated">
            <a:extLst>
              <a:ext uri="{FF2B5EF4-FFF2-40B4-BE49-F238E27FC236}">
                <a16:creationId xmlns:a16="http://schemas.microsoft.com/office/drawing/2014/main" id="{3858DCCD-9C80-E0BE-83B9-5263D8F4C1F1}"/>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3049784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110E113-E28A-5C42-ACFE-52382F1FC834}"/>
              </a:ext>
            </a:extLst>
          </p:cNvPr>
          <p:cNvSpPr/>
          <p:nvPr/>
        </p:nvSpPr>
        <p:spPr>
          <a:xfrm>
            <a:off x="2171216" y="161543"/>
            <a:ext cx="8179443" cy="1323439"/>
          </a:xfrm>
          <a:prstGeom prst="rect">
            <a:avLst/>
          </a:prstGeom>
        </p:spPr>
        <p:txBody>
          <a:bodyPr wrap="square" lIns="91440" tIns="45720" rIns="91440" bIns="45720" anchor="t">
            <a:spAutoFit/>
          </a:bodyPr>
          <a:lstStyle/>
          <a:p>
            <a:pPr algn="ctr"/>
            <a:r>
              <a:rPr lang="en-US" sz="4000" b="1" dirty="0">
                <a:latin typeface="Arial"/>
                <a:ea typeface="American Typewriter" charset="0"/>
                <a:cs typeface="Arial"/>
              </a:rPr>
              <a:t>Pa </a:t>
            </a:r>
            <a:r>
              <a:rPr lang="en-US" sz="4000" b="1" err="1">
                <a:latin typeface="Arial"/>
                <a:ea typeface="American Typewriter" charset="0"/>
                <a:cs typeface="Arial"/>
              </a:rPr>
              <a:t>fethodoleg</a:t>
            </a:r>
            <a:r>
              <a:rPr lang="en-US" sz="4000" b="1" dirty="0">
                <a:latin typeface="Arial"/>
                <a:ea typeface="American Typewriter" charset="0"/>
                <a:cs typeface="Arial"/>
              </a:rPr>
              <a:t>?</a:t>
            </a:r>
            <a:br>
              <a:rPr lang="en-US" sz="4000" b="1" dirty="0">
                <a:latin typeface="Arial" panose="020B0604020202020204" pitchFamily="34" charset="0"/>
                <a:ea typeface="American Typewriter" charset="0"/>
                <a:cs typeface="Arial" panose="020B0604020202020204" pitchFamily="34" charset="0"/>
              </a:rPr>
            </a:br>
            <a:r>
              <a:rPr lang="en-US" sz="4000" i="1" dirty="0">
                <a:latin typeface="Arial"/>
                <a:ea typeface="American Typewriter" charset="0"/>
                <a:cs typeface="Arial"/>
              </a:rPr>
              <a:t>Which methodology?</a:t>
            </a:r>
            <a:endParaRPr lang="en-US" sz="4000" i="1">
              <a:latin typeface="Arial"/>
              <a:cs typeface="Arial"/>
            </a:endParaRPr>
          </a:p>
        </p:txBody>
      </p:sp>
      <p:sp>
        <p:nvSpPr>
          <p:cNvPr id="11" name="Content Placeholder 2">
            <a:extLst>
              <a:ext uri="{FF2B5EF4-FFF2-40B4-BE49-F238E27FC236}">
                <a16:creationId xmlns:a16="http://schemas.microsoft.com/office/drawing/2014/main" id="{5F7B8E94-B5DF-8842-976D-A5D436FF4889}"/>
              </a:ext>
            </a:extLst>
          </p:cNvPr>
          <p:cNvSpPr>
            <a:spLocks noGrp="1"/>
          </p:cNvSpPr>
          <p:nvPr>
            <p:ph idx="1"/>
          </p:nvPr>
        </p:nvSpPr>
        <p:spPr>
          <a:xfrm>
            <a:off x="6518936" y="2003281"/>
            <a:ext cx="4979664" cy="3328247"/>
          </a:xfrm>
          <a:solidFill>
            <a:schemeClr val="accent5">
              <a:lumMod val="20000"/>
              <a:lumOff val="80000"/>
            </a:schemeClr>
          </a:solidFill>
          <a:ln>
            <a:solidFill>
              <a:schemeClr val="tx1"/>
            </a:solidFill>
          </a:ln>
        </p:spPr>
        <p:txBody>
          <a:bodyPr vert="horz" lIns="91440" tIns="45720" rIns="91440" bIns="45720" rtlCol="0" anchor="t">
            <a:normAutofit/>
          </a:bodyPr>
          <a:lstStyle/>
          <a:p>
            <a:pPr marL="0" indent="0">
              <a:buNone/>
            </a:pPr>
            <a:r>
              <a:rPr lang="cy-GB" sz="2400" i="1" dirty="0" err="1">
                <a:latin typeface="Arial"/>
                <a:ea typeface="American Typewriter" charset="0"/>
                <a:cs typeface="Arial"/>
              </a:rPr>
              <a:t>No</a:t>
            </a:r>
            <a:r>
              <a:rPr lang="cy-GB" sz="2400" i="1" dirty="0">
                <a:latin typeface="Arial"/>
                <a:ea typeface="American Typewriter" charset="0"/>
                <a:cs typeface="Arial"/>
              </a:rPr>
              <a:t> </a:t>
            </a:r>
            <a:r>
              <a:rPr lang="cy-GB" sz="2400" i="1" dirty="0" err="1">
                <a:latin typeface="Arial"/>
                <a:ea typeface="American Typewriter" charset="0"/>
                <a:cs typeface="Arial"/>
              </a:rPr>
              <a:t>one</a:t>
            </a:r>
            <a:r>
              <a:rPr lang="cy-GB" sz="2400" i="1" dirty="0">
                <a:latin typeface="Arial"/>
                <a:ea typeface="American Typewriter" charset="0"/>
                <a:cs typeface="Arial"/>
              </a:rPr>
              <a:t> </a:t>
            </a:r>
            <a:r>
              <a:rPr lang="cy-GB" sz="2400" i="1" dirty="0" err="1">
                <a:latin typeface="Arial"/>
                <a:ea typeface="American Typewriter" charset="0"/>
                <a:cs typeface="Arial"/>
              </a:rPr>
              <a:t>method</a:t>
            </a:r>
            <a:r>
              <a:rPr lang="cy-GB" sz="2400" i="1" dirty="0">
                <a:latin typeface="Arial"/>
                <a:ea typeface="American Typewriter" charset="0"/>
                <a:cs typeface="Arial"/>
              </a:rPr>
              <a:t> is </a:t>
            </a:r>
            <a:r>
              <a:rPr lang="cy-GB" sz="2400" i="1" dirty="0" err="1">
                <a:latin typeface="Arial"/>
                <a:ea typeface="American Typewriter" charset="0"/>
                <a:cs typeface="Arial"/>
              </a:rPr>
              <a:t>better</a:t>
            </a:r>
            <a:r>
              <a:rPr lang="cy-GB" sz="2400" i="1" dirty="0">
                <a:latin typeface="Arial"/>
                <a:ea typeface="American Typewriter" charset="0"/>
                <a:cs typeface="Arial"/>
              </a:rPr>
              <a:t> than the </a:t>
            </a:r>
            <a:r>
              <a:rPr lang="cy-GB" sz="2400" i="1" dirty="0" err="1">
                <a:latin typeface="Arial"/>
                <a:ea typeface="American Typewriter" charset="0"/>
                <a:cs typeface="Arial"/>
              </a:rPr>
              <a:t>other</a:t>
            </a:r>
            <a:r>
              <a:rPr lang="cy-GB" sz="2400" i="1" dirty="0">
                <a:latin typeface="Arial"/>
                <a:ea typeface="American Typewriter" charset="0"/>
                <a:cs typeface="Arial"/>
              </a:rPr>
              <a:t> </a:t>
            </a:r>
            <a:r>
              <a:rPr lang="cy-GB" sz="2400" i="1" dirty="0" err="1">
                <a:latin typeface="Arial"/>
                <a:ea typeface="American Typewriter" charset="0"/>
                <a:cs typeface="Arial"/>
              </a:rPr>
              <a:t>when</a:t>
            </a:r>
            <a:r>
              <a:rPr lang="cy-GB" sz="2400" i="1" dirty="0">
                <a:latin typeface="Arial"/>
                <a:ea typeface="American Typewriter" charset="0"/>
                <a:cs typeface="Arial"/>
              </a:rPr>
              <a:t> </a:t>
            </a:r>
            <a:r>
              <a:rPr lang="cy-GB" sz="2400" i="1" dirty="0" err="1">
                <a:latin typeface="Arial"/>
                <a:ea typeface="American Typewriter" charset="0"/>
                <a:cs typeface="Arial"/>
              </a:rPr>
              <a:t>teaching</a:t>
            </a:r>
            <a:r>
              <a:rPr lang="cy-GB" sz="2400" i="1" dirty="0">
                <a:latin typeface="Arial"/>
                <a:ea typeface="American Typewriter" charset="0"/>
                <a:cs typeface="Arial"/>
              </a:rPr>
              <a:t> a </a:t>
            </a:r>
            <a:r>
              <a:rPr lang="cy-GB" sz="2400" i="1" dirty="0" err="1">
                <a:latin typeface="Arial"/>
                <a:ea typeface="American Typewriter" charset="0"/>
                <a:cs typeface="Arial"/>
              </a:rPr>
              <a:t>language</a:t>
            </a:r>
            <a:r>
              <a:rPr lang="cy-GB" sz="2400" i="1" dirty="0">
                <a:latin typeface="Arial"/>
                <a:ea typeface="American Typewriter" charset="0"/>
                <a:cs typeface="Arial"/>
              </a:rPr>
              <a:t>.  </a:t>
            </a:r>
            <a:r>
              <a:rPr lang="cy-GB" sz="2400" i="1" dirty="0" err="1">
                <a:latin typeface="Arial"/>
                <a:ea typeface="American Typewriter" charset="0"/>
                <a:cs typeface="Arial"/>
              </a:rPr>
              <a:t>When</a:t>
            </a:r>
            <a:r>
              <a:rPr lang="cy-GB" sz="2400" i="1" dirty="0">
                <a:latin typeface="Arial"/>
                <a:ea typeface="American Typewriter" charset="0"/>
                <a:cs typeface="Arial"/>
              </a:rPr>
              <a:t> </a:t>
            </a:r>
            <a:r>
              <a:rPr lang="cy-GB" sz="2400" i="1" dirty="0" err="1">
                <a:latin typeface="Arial"/>
                <a:ea typeface="American Typewriter" charset="0"/>
                <a:cs typeface="Arial"/>
              </a:rPr>
              <a:t>planning</a:t>
            </a:r>
            <a:r>
              <a:rPr lang="cy-GB" sz="2400" i="1" dirty="0">
                <a:latin typeface="Arial"/>
                <a:ea typeface="American Typewriter" charset="0"/>
                <a:cs typeface="Arial"/>
              </a:rPr>
              <a:t>, </a:t>
            </a:r>
            <a:r>
              <a:rPr lang="cy-GB" sz="2400" i="1" dirty="0" err="1">
                <a:latin typeface="Arial"/>
                <a:ea typeface="American Typewriter" charset="0"/>
                <a:cs typeface="Arial"/>
              </a:rPr>
              <a:t>consider</a:t>
            </a:r>
            <a:r>
              <a:rPr lang="cy-GB" sz="2400" i="1" dirty="0">
                <a:latin typeface="Arial"/>
                <a:ea typeface="American Typewriter" charset="0"/>
                <a:cs typeface="Arial"/>
              </a:rPr>
              <a:t>:</a:t>
            </a:r>
            <a:br>
              <a:rPr lang="cy-GB" sz="2400" i="1" dirty="0">
                <a:latin typeface="Arial" panose="020B0604020202020204" pitchFamily="34" charset="0"/>
                <a:ea typeface="American Typewriter" charset="0"/>
                <a:cs typeface="Arial" panose="020B0604020202020204" pitchFamily="34" charset="0"/>
              </a:rPr>
            </a:br>
            <a:endParaRPr lang="cy-GB" sz="2400" i="1" dirty="0">
              <a:latin typeface="Arial" panose="020B0604020202020204" pitchFamily="34" charset="0"/>
              <a:ea typeface="American Typewriter" charset="0"/>
              <a:cs typeface="Arial" panose="020B0604020202020204" pitchFamily="34" charset="0"/>
            </a:endParaRPr>
          </a:p>
          <a:p>
            <a:r>
              <a:rPr lang="cy-GB" sz="2400" b="1" i="1" dirty="0">
                <a:latin typeface="Arial"/>
                <a:ea typeface="American Typewriter" charset="0"/>
                <a:cs typeface="Arial"/>
              </a:rPr>
              <a:t>the </a:t>
            </a:r>
            <a:r>
              <a:rPr lang="cy-GB" sz="2400" b="1" i="1" dirty="0" err="1">
                <a:latin typeface="Arial"/>
                <a:ea typeface="American Typewriter" charset="0"/>
                <a:cs typeface="Arial"/>
              </a:rPr>
              <a:t>aims</a:t>
            </a:r>
            <a:r>
              <a:rPr lang="cy-GB" sz="2400" b="1" i="1" dirty="0">
                <a:latin typeface="Arial"/>
                <a:ea typeface="American Typewriter" charset="0"/>
                <a:cs typeface="Arial"/>
              </a:rPr>
              <a:t> of the </a:t>
            </a:r>
            <a:r>
              <a:rPr lang="cy-GB" sz="2400" b="1" i="1" dirty="0" err="1">
                <a:latin typeface="Arial"/>
                <a:ea typeface="American Typewriter" charset="0"/>
                <a:cs typeface="Arial"/>
              </a:rPr>
              <a:t>lesson</a:t>
            </a:r>
            <a:r>
              <a:rPr lang="cy-GB" sz="2400" b="1" i="1" dirty="0">
                <a:latin typeface="Arial"/>
                <a:ea typeface="American Typewriter" charset="0"/>
                <a:cs typeface="Arial"/>
              </a:rPr>
              <a:t> </a:t>
            </a:r>
            <a:endParaRPr lang="cy-GB" sz="2400" b="1" i="1" dirty="0">
              <a:latin typeface="Arial" panose="020B0604020202020204" pitchFamily="34" charset="0"/>
              <a:ea typeface="American Typewriter" charset="0"/>
              <a:cs typeface="Arial" panose="020B0604020202020204" pitchFamily="34" charset="0"/>
            </a:endParaRPr>
          </a:p>
          <a:p>
            <a:r>
              <a:rPr lang="cy-GB" sz="2400" b="1" i="1" dirty="0">
                <a:latin typeface="Arial"/>
                <a:ea typeface="American Typewriter" charset="0"/>
                <a:cs typeface="Arial"/>
              </a:rPr>
              <a:t>the </a:t>
            </a:r>
            <a:r>
              <a:rPr lang="cy-GB" sz="2400" b="1" i="1" dirty="0" err="1">
                <a:latin typeface="Arial"/>
                <a:ea typeface="American Typewriter" charset="0"/>
                <a:cs typeface="Arial"/>
              </a:rPr>
              <a:t>context</a:t>
            </a:r>
            <a:r>
              <a:rPr lang="cy-GB" sz="2400" b="1" i="1" dirty="0">
                <a:latin typeface="Arial"/>
                <a:ea typeface="American Typewriter" charset="0"/>
                <a:cs typeface="Arial"/>
              </a:rPr>
              <a:t> of the </a:t>
            </a:r>
            <a:r>
              <a:rPr lang="cy-GB" sz="2400" b="1" i="1" dirty="0" err="1">
                <a:latin typeface="Arial"/>
                <a:ea typeface="American Typewriter" charset="0"/>
                <a:cs typeface="Arial"/>
              </a:rPr>
              <a:t>teaching</a:t>
            </a:r>
            <a:r>
              <a:rPr lang="cy-GB" sz="2400" b="1" i="1" dirty="0">
                <a:latin typeface="Arial"/>
                <a:ea typeface="American Typewriter" charset="0"/>
                <a:cs typeface="Arial"/>
              </a:rPr>
              <a:t> </a:t>
            </a:r>
            <a:r>
              <a:rPr lang="cy-GB" sz="2400" b="1" i="1" dirty="0" err="1">
                <a:latin typeface="Arial"/>
                <a:ea typeface="American Typewriter" charset="0"/>
                <a:cs typeface="Arial"/>
              </a:rPr>
              <a:t>and</a:t>
            </a:r>
            <a:r>
              <a:rPr lang="cy-GB" sz="2400" b="1" i="1" dirty="0">
                <a:latin typeface="Arial"/>
                <a:ea typeface="American Typewriter" charset="0"/>
                <a:cs typeface="Arial"/>
              </a:rPr>
              <a:t> </a:t>
            </a:r>
            <a:r>
              <a:rPr lang="cy-GB" sz="2400" b="1" i="1" dirty="0" err="1">
                <a:latin typeface="Arial"/>
                <a:ea typeface="American Typewriter" charset="0"/>
                <a:cs typeface="Arial"/>
              </a:rPr>
              <a:t>learning</a:t>
            </a:r>
            <a:endParaRPr lang="cy-GB" sz="2400" b="1" i="1" dirty="0">
              <a:latin typeface="Arial"/>
              <a:ea typeface="American Typewriter" charset="0"/>
              <a:cs typeface="Arial"/>
            </a:endParaRPr>
          </a:p>
          <a:p>
            <a:pPr lvl="0"/>
            <a:r>
              <a:rPr lang="cy-GB" sz="2400" b="1" i="1" dirty="0" err="1">
                <a:latin typeface="Arial"/>
                <a:ea typeface="American Typewriter" charset="0"/>
                <a:cs typeface="Arial"/>
              </a:rPr>
              <a:t>individual</a:t>
            </a:r>
            <a:r>
              <a:rPr lang="cy-GB" sz="2400" b="1" i="1" dirty="0">
                <a:latin typeface="Arial"/>
                <a:ea typeface="American Typewriter" charset="0"/>
                <a:cs typeface="Arial"/>
              </a:rPr>
              <a:t> </a:t>
            </a:r>
            <a:r>
              <a:rPr lang="cy-GB" sz="2400" b="1" i="1" dirty="0" err="1">
                <a:latin typeface="Arial"/>
                <a:ea typeface="American Typewriter" charset="0"/>
                <a:cs typeface="Arial"/>
              </a:rPr>
              <a:t>learning</a:t>
            </a:r>
            <a:r>
              <a:rPr lang="cy-GB" sz="2400" b="1" i="1" dirty="0">
                <a:latin typeface="Arial"/>
                <a:ea typeface="American Typewriter" charset="0"/>
                <a:cs typeface="Arial"/>
              </a:rPr>
              <a:t> </a:t>
            </a:r>
            <a:r>
              <a:rPr lang="cy-GB" sz="2400" b="1" i="1" dirty="0" err="1">
                <a:latin typeface="Arial"/>
                <a:ea typeface="American Typewriter" charset="0"/>
                <a:cs typeface="Arial"/>
              </a:rPr>
              <a:t>styles</a:t>
            </a:r>
            <a:endParaRPr lang="cy-GB" i="1" dirty="0" err="1">
              <a:latin typeface="American Typewriter"/>
            </a:endParaRPr>
          </a:p>
        </p:txBody>
      </p:sp>
      <p:sp>
        <p:nvSpPr>
          <p:cNvPr id="12" name="Content Placeholder 2">
            <a:extLst>
              <a:ext uri="{FF2B5EF4-FFF2-40B4-BE49-F238E27FC236}">
                <a16:creationId xmlns:a16="http://schemas.microsoft.com/office/drawing/2014/main" id="{3AAE0C7F-7C87-4F46-A8B5-9BC95674AC99}"/>
              </a:ext>
            </a:extLst>
          </p:cNvPr>
          <p:cNvSpPr txBox="1">
            <a:spLocks/>
          </p:cNvSpPr>
          <p:nvPr/>
        </p:nvSpPr>
        <p:spPr>
          <a:xfrm>
            <a:off x="694459" y="2003282"/>
            <a:ext cx="4978884" cy="3332560"/>
          </a:xfrm>
          <a:prstGeom prst="rect">
            <a:avLst/>
          </a:prstGeom>
          <a:solidFill>
            <a:schemeClr val="accent5">
              <a:lumMod val="20000"/>
              <a:lumOff val="80000"/>
            </a:schemeClr>
          </a:solidFill>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sz="2400" dirty="0">
                <a:latin typeface="Arial" panose="020B0604020202020204" pitchFamily="34" charset="0"/>
                <a:ea typeface="Avenir Book" charset="0"/>
                <a:cs typeface="Arial" panose="020B0604020202020204" pitchFamily="34" charset="0"/>
              </a:rPr>
              <a:t>Does dim un dull o addysgu’n well nag un arall wrth addysgu iaith.  Wrth gynllunio, ystyriwch:</a:t>
            </a:r>
          </a:p>
          <a:p>
            <a:pPr marL="0" indent="0">
              <a:buFont typeface="Arial" panose="020B0604020202020204" pitchFamily="34" charset="0"/>
              <a:buNone/>
            </a:pPr>
            <a:endParaRPr lang="cy-GB" sz="2400" dirty="0">
              <a:latin typeface="Arial" panose="020B0604020202020204" pitchFamily="34" charset="0"/>
              <a:ea typeface="Avenir Book" charset="0"/>
              <a:cs typeface="Arial" panose="020B0604020202020204" pitchFamily="34" charset="0"/>
            </a:endParaRPr>
          </a:p>
          <a:p>
            <a:r>
              <a:rPr lang="cy-GB" sz="2400" b="1" dirty="0">
                <a:latin typeface="Arial"/>
                <a:ea typeface="Avenir Book" charset="0"/>
                <a:cs typeface="Arial"/>
              </a:rPr>
              <a:t>amcanion dysgu’r wers</a:t>
            </a:r>
          </a:p>
          <a:p>
            <a:r>
              <a:rPr lang="cy-GB" sz="2400" b="1" dirty="0">
                <a:latin typeface="Arial"/>
                <a:ea typeface="Avenir Book" charset="0"/>
                <a:cs typeface="Arial"/>
              </a:rPr>
              <a:t>cyd-destun yr addysgu a’r dysgu </a:t>
            </a:r>
            <a:endParaRPr lang="cy-GB" sz="2400" b="1" dirty="0">
              <a:latin typeface="Arial" panose="020B0604020202020204" pitchFamily="34" charset="0"/>
              <a:ea typeface="Avenir Book" charset="0"/>
              <a:cs typeface="Arial" panose="020B0604020202020204" pitchFamily="34" charset="0"/>
            </a:endParaRPr>
          </a:p>
          <a:p>
            <a:r>
              <a:rPr lang="cy-GB" sz="2400" b="1" dirty="0">
                <a:latin typeface="Arial"/>
                <a:ea typeface="Avenir Book" charset="0"/>
                <a:cs typeface="Arial"/>
              </a:rPr>
              <a:t>arddulliau dysgu’r unigolyn</a:t>
            </a:r>
          </a:p>
          <a:p>
            <a:pPr>
              <a:buFont typeface="Arial" panose="020B0604020202020204" pitchFamily="34" charset="0"/>
              <a:buChar char="•"/>
            </a:pPr>
            <a:endParaRPr lang="en-US" dirty="0">
              <a:latin typeface="Arial" panose="020B0604020202020204" pitchFamily="34" charset="0"/>
              <a:ea typeface="Avenir Book" charset="0"/>
              <a:cs typeface="Arial" panose="020B0604020202020204" pitchFamily="34" charset="0"/>
            </a:endParaRPr>
          </a:p>
        </p:txBody>
      </p:sp>
      <p:pic>
        <p:nvPicPr>
          <p:cNvPr id="5" name="Picture 2" descr="A blue rectangular object with a white strip&#10;&#10;Description automatically generated">
            <a:extLst>
              <a:ext uri="{FF2B5EF4-FFF2-40B4-BE49-F238E27FC236}">
                <a16:creationId xmlns:a16="http://schemas.microsoft.com/office/drawing/2014/main" id="{8A277401-F568-D3DF-CC4E-16546B230F44}"/>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506479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16957-6DB6-D64C-8B3F-EF7CBEEAF50C}"/>
              </a:ext>
            </a:extLst>
          </p:cNvPr>
          <p:cNvSpPr>
            <a:spLocks noGrp="1"/>
          </p:cNvSpPr>
          <p:nvPr>
            <p:ph type="title"/>
          </p:nvPr>
        </p:nvSpPr>
        <p:spPr>
          <a:xfrm>
            <a:off x="736600" y="74307"/>
            <a:ext cx="10515600" cy="878864"/>
          </a:xfrm>
        </p:spPr>
        <p:txBody>
          <a:bodyPr>
            <a:normAutofit/>
          </a:bodyPr>
          <a:lstStyle/>
          <a:p>
            <a:pPr algn="ctr"/>
            <a:r>
              <a:rPr lang="cy-GB" sz="4000" b="1" dirty="0">
                <a:latin typeface="Arial"/>
                <a:cs typeface="Arial"/>
              </a:rPr>
              <a:t>Sgil gwrando      </a:t>
            </a:r>
            <a:r>
              <a:rPr lang="cy-GB" sz="4000" i="1" dirty="0" err="1">
                <a:latin typeface="Arial"/>
                <a:cs typeface="Arial"/>
              </a:rPr>
              <a:t>Listening</a:t>
            </a:r>
            <a:r>
              <a:rPr lang="cy-GB" sz="4000" i="1" dirty="0">
                <a:latin typeface="Arial"/>
                <a:cs typeface="Arial"/>
              </a:rPr>
              <a:t> </a:t>
            </a:r>
            <a:r>
              <a:rPr lang="cy-GB" sz="4000" i="1" dirty="0" err="1">
                <a:latin typeface="Arial"/>
                <a:cs typeface="Arial"/>
              </a:rPr>
              <a:t>skill</a:t>
            </a:r>
            <a:endParaRPr lang="cy-GB" sz="4000" i="1" dirty="0">
              <a:latin typeface="Arial"/>
              <a:cs typeface="Arial"/>
            </a:endParaRPr>
          </a:p>
        </p:txBody>
      </p:sp>
      <p:sp>
        <p:nvSpPr>
          <p:cNvPr id="5" name="Content Placeholder 2">
            <a:extLst>
              <a:ext uri="{FF2B5EF4-FFF2-40B4-BE49-F238E27FC236}">
                <a16:creationId xmlns:a16="http://schemas.microsoft.com/office/drawing/2014/main" id="{62C6DD6B-BA99-B148-889C-57FB0142B781}"/>
              </a:ext>
            </a:extLst>
          </p:cNvPr>
          <p:cNvSpPr txBox="1">
            <a:spLocks/>
          </p:cNvSpPr>
          <p:nvPr/>
        </p:nvSpPr>
        <p:spPr>
          <a:xfrm>
            <a:off x="276283" y="653065"/>
            <a:ext cx="9965000" cy="5261475"/>
          </a:xfrm>
          <a:prstGeom prst="rect">
            <a:avLst/>
          </a:prstGeom>
          <a:noFill/>
          <a:ln w="57150">
            <a:noFill/>
          </a:ln>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3400" dirty="0">
              <a:latin typeface="Gill Sans MT" panose="020B0502020104020203" pitchFamily="34" charset="77"/>
            </a:endParaRPr>
          </a:p>
          <a:p>
            <a:pPr marL="0" indent="0" algn="just">
              <a:lnSpc>
                <a:spcPct val="120000"/>
              </a:lnSpc>
              <a:buFont typeface="Arial" panose="020B0604020202020204" pitchFamily="34" charset="0"/>
              <a:buNone/>
            </a:pPr>
            <a:r>
              <a:rPr lang="en-US" sz="2600" i="1" dirty="0">
                <a:latin typeface="Arial"/>
                <a:cs typeface="Arial"/>
              </a:rPr>
              <a:t>Imagine what it is like to hear a language for the first time.  No, really: imagine.</a:t>
            </a:r>
          </a:p>
          <a:p>
            <a:pPr marL="0" indent="0" algn="just">
              <a:lnSpc>
                <a:spcPct val="120000"/>
              </a:lnSpc>
              <a:buNone/>
            </a:pPr>
            <a:r>
              <a:rPr lang="en-US" sz="2600" i="1" dirty="0">
                <a:latin typeface="Arial"/>
                <a:cs typeface="Arial"/>
              </a:rPr>
              <a:t>Did you picture yourself in a crib listening to your mother?  Understandably, but think again.  We hear language before we are even born.  As you will know from those noisy </a:t>
            </a:r>
            <a:r>
              <a:rPr lang="en-US" sz="2600" i="1" dirty="0" err="1">
                <a:latin typeface="Arial"/>
                <a:cs typeface="Arial"/>
              </a:rPr>
              <a:t>neighbours</a:t>
            </a:r>
            <a:r>
              <a:rPr lang="en-US" sz="2600" i="1" dirty="0">
                <a:latin typeface="Arial"/>
                <a:cs typeface="Arial"/>
              </a:rPr>
              <a:t> who drive you mad, sound passes through solid barriers – not just walls of houses but also through the wall of the womb.  And it has long been known that the human ear begins to function several weeks before birth, in the third trimester of pregnancy at about seven months (Sontag &amp; Wallace, 1936).  The </a:t>
            </a:r>
            <a:r>
              <a:rPr lang="en-US" sz="2600" i="1" dirty="0" err="1">
                <a:latin typeface="Arial"/>
                <a:cs typeface="Arial"/>
              </a:rPr>
              <a:t>foetus</a:t>
            </a:r>
            <a:r>
              <a:rPr lang="en-US" sz="2600" i="1" dirty="0">
                <a:latin typeface="Arial"/>
                <a:cs typeface="Arial"/>
              </a:rPr>
              <a:t> can respond to the sound of bells and can even discriminate between different tones.  But sensitivity to sound is not the same as sensitivity to language.  Can the </a:t>
            </a:r>
            <a:r>
              <a:rPr lang="en-US" sz="2600" i="1" dirty="0" err="1">
                <a:latin typeface="Arial"/>
                <a:cs typeface="Arial"/>
              </a:rPr>
              <a:t>foetus</a:t>
            </a:r>
            <a:r>
              <a:rPr lang="en-US" sz="2600" i="1" dirty="0">
                <a:latin typeface="Arial"/>
                <a:cs typeface="Arial"/>
              </a:rPr>
              <a:t> distinguish noises, like a power drill or the banging of a door …. From the sound of their own mother’s voice? Remarkably, the answer is “</a:t>
            </a:r>
            <a:r>
              <a:rPr lang="en-US" sz="2600" b="1" i="1" dirty="0">
                <a:latin typeface="Arial"/>
                <a:cs typeface="Arial"/>
              </a:rPr>
              <a:t>Yes</a:t>
            </a:r>
            <a:r>
              <a:rPr lang="en-US" sz="2600" i="1" dirty="0">
                <a:latin typeface="Arial"/>
                <a:cs typeface="Arial"/>
              </a:rPr>
              <a:t>”.</a:t>
            </a:r>
          </a:p>
          <a:p>
            <a:pPr marL="0" indent="0">
              <a:lnSpc>
                <a:spcPct val="120000"/>
              </a:lnSpc>
              <a:buFont typeface="Arial" panose="020B0604020202020204" pitchFamily="34" charset="0"/>
              <a:buNone/>
            </a:pPr>
            <a:r>
              <a:rPr lang="en-US" sz="2600" i="1" dirty="0">
                <a:latin typeface="Arial"/>
                <a:cs typeface="Arial"/>
              </a:rPr>
              <a:t>(Saxton, 2017, t.5)</a:t>
            </a:r>
          </a:p>
        </p:txBody>
      </p:sp>
      <p:pic>
        <p:nvPicPr>
          <p:cNvPr id="7" name="Picture 2" descr="A blue rectangular object with a white strip&#10;&#10;Description automatically generated">
            <a:extLst>
              <a:ext uri="{FF2B5EF4-FFF2-40B4-BE49-F238E27FC236}">
                <a16:creationId xmlns:a16="http://schemas.microsoft.com/office/drawing/2014/main" id="{8D11A1C4-6538-F005-B4AC-8EC9319DA05E}"/>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pic>
        <p:nvPicPr>
          <p:cNvPr id="4" name="Picture 3" descr="A book cover with text&#10;&#10;AI-generated content may be incorrect.">
            <a:extLst>
              <a:ext uri="{FF2B5EF4-FFF2-40B4-BE49-F238E27FC236}">
                <a16:creationId xmlns:a16="http://schemas.microsoft.com/office/drawing/2014/main" id="{994A0460-4DEE-7FF8-97DD-AF0F5422E130}"/>
              </a:ext>
            </a:extLst>
          </p:cNvPr>
          <p:cNvPicPr>
            <a:picLocks noChangeAspect="1"/>
          </p:cNvPicPr>
          <p:nvPr/>
        </p:nvPicPr>
        <p:blipFill>
          <a:blip r:embed="rId3"/>
          <a:stretch>
            <a:fillRect/>
          </a:stretch>
        </p:blipFill>
        <p:spPr>
          <a:xfrm>
            <a:off x="10337800" y="3780803"/>
            <a:ext cx="1689761" cy="2133737"/>
          </a:xfrm>
          <a:prstGeom prst="rect">
            <a:avLst/>
          </a:prstGeom>
        </p:spPr>
      </p:pic>
    </p:spTree>
    <p:extLst>
      <p:ext uri="{BB962C8B-B14F-4D97-AF65-F5344CB8AC3E}">
        <p14:creationId xmlns:p14="http://schemas.microsoft.com/office/powerpoint/2010/main" val="1866121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309" y="75503"/>
            <a:ext cx="10515600" cy="1105597"/>
          </a:xfrm>
        </p:spPr>
        <p:txBody>
          <a:bodyPr>
            <a:normAutofit fontScale="90000"/>
          </a:bodyPr>
          <a:lstStyle/>
          <a:p>
            <a:pPr algn="ctr"/>
            <a:r>
              <a:rPr lang="en-US" sz="4000" b="1" dirty="0">
                <a:latin typeface="Arial"/>
                <a:ea typeface="Noteworthy Light" charset="0"/>
                <a:cs typeface="Arial"/>
              </a:rPr>
              <a:t>Sut </a:t>
            </a:r>
            <a:r>
              <a:rPr lang="en-US" sz="4000" b="1" err="1">
                <a:latin typeface="Arial"/>
                <a:ea typeface="Noteworthy Light" charset="0"/>
                <a:cs typeface="Arial"/>
              </a:rPr>
              <a:t>ydyn</a:t>
            </a:r>
            <a:r>
              <a:rPr lang="en-US" sz="4000" b="1" dirty="0">
                <a:latin typeface="Arial"/>
                <a:ea typeface="Noteworthy Light" charset="0"/>
                <a:cs typeface="Arial"/>
              </a:rPr>
              <a:t> </a:t>
            </a:r>
            <a:r>
              <a:rPr lang="en-US" sz="4000" b="1" err="1">
                <a:latin typeface="Arial"/>
                <a:ea typeface="Noteworthy Light" charset="0"/>
                <a:cs typeface="Arial"/>
              </a:rPr>
              <a:t>ni’n</a:t>
            </a:r>
            <a:r>
              <a:rPr lang="en-US" sz="4000" b="1" dirty="0">
                <a:latin typeface="Arial"/>
                <a:ea typeface="Noteworthy Light" charset="0"/>
                <a:cs typeface="Arial"/>
              </a:rPr>
              <a:t> </a:t>
            </a:r>
            <a:r>
              <a:rPr lang="en-US" sz="4000" b="1" err="1">
                <a:latin typeface="Arial"/>
                <a:ea typeface="Noteworthy Light" charset="0"/>
                <a:cs typeface="Arial"/>
              </a:rPr>
              <a:t>dysgu</a:t>
            </a:r>
            <a:r>
              <a:rPr lang="en-US" sz="4000" b="1" dirty="0">
                <a:latin typeface="Arial"/>
                <a:ea typeface="Noteworthy Light" charset="0"/>
                <a:cs typeface="Arial"/>
              </a:rPr>
              <a:t> </a:t>
            </a:r>
            <a:r>
              <a:rPr lang="en-US" sz="4000" b="1" err="1">
                <a:latin typeface="Arial"/>
                <a:ea typeface="Noteworthy Light" charset="0"/>
                <a:cs typeface="Arial"/>
              </a:rPr>
              <a:t>iaith</a:t>
            </a:r>
            <a:r>
              <a:rPr lang="en-US" sz="4000" b="1" dirty="0">
                <a:latin typeface="Arial"/>
                <a:ea typeface="Noteworthy Light" charset="0"/>
                <a:cs typeface="Arial"/>
              </a:rPr>
              <a:t>?</a:t>
            </a:r>
            <a:br>
              <a:rPr lang="en-US" sz="4000" b="1" dirty="0">
                <a:latin typeface="Arial" panose="020B0604020202020204" pitchFamily="34" charset="0"/>
                <a:ea typeface="Noteworthy Light" charset="0"/>
                <a:cs typeface="Arial" panose="020B0604020202020204" pitchFamily="34" charset="0"/>
              </a:rPr>
            </a:br>
            <a:r>
              <a:rPr lang="en-US" sz="4000" i="1" dirty="0">
                <a:latin typeface="Arial"/>
                <a:ea typeface="Noteworthy Light" charset="0"/>
                <a:cs typeface="Arial"/>
              </a:rPr>
              <a:t>How do we learn a language?</a:t>
            </a:r>
          </a:p>
        </p:txBody>
      </p:sp>
      <p:sp>
        <p:nvSpPr>
          <p:cNvPr id="3" name="Content Placeholder 2"/>
          <p:cNvSpPr>
            <a:spLocks noGrp="1"/>
          </p:cNvSpPr>
          <p:nvPr>
            <p:ph idx="1"/>
          </p:nvPr>
        </p:nvSpPr>
        <p:spPr>
          <a:xfrm>
            <a:off x="336165" y="1716191"/>
            <a:ext cx="5419587" cy="4615491"/>
          </a:xfrm>
        </p:spPr>
        <p:txBody>
          <a:bodyPr>
            <a:normAutofit fontScale="47500" lnSpcReduction="20000"/>
          </a:bodyPr>
          <a:lstStyle/>
          <a:p>
            <a:pPr marL="0" indent="0">
              <a:buNone/>
            </a:pPr>
            <a:r>
              <a:rPr lang="en-US" sz="5100" dirty="0" err="1">
                <a:latin typeface="Arial" panose="020B0604020202020204" pitchFamily="34" charset="0"/>
                <a:cs typeface="Arial" panose="020B0604020202020204" pitchFamily="34" charset="0"/>
              </a:rPr>
              <a:t>Yn</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fiolegol</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yn</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gyntaf</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rydyn</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ni’n</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clywed</a:t>
            </a:r>
            <a:r>
              <a:rPr lang="en-US" sz="5100" dirty="0">
                <a:latin typeface="Arial" panose="020B0604020202020204" pitchFamily="34" charset="0"/>
                <a:cs typeface="Arial" panose="020B0604020202020204" pitchFamily="34" charset="0"/>
              </a:rPr>
              <a:t> a </a:t>
            </a:r>
            <a:r>
              <a:rPr lang="en-US" sz="5100" dirty="0" err="1">
                <a:latin typeface="Arial" panose="020B0604020202020204" pitchFamily="34" charset="0"/>
                <a:cs typeface="Arial" panose="020B0604020202020204" pitchFamily="34" charset="0"/>
              </a:rPr>
              <a:t>gwrando</a:t>
            </a:r>
            <a:r>
              <a:rPr lang="en-US" sz="5100" dirty="0">
                <a:latin typeface="Arial" panose="020B0604020202020204" pitchFamily="34" charset="0"/>
                <a:cs typeface="Arial" panose="020B0604020202020204" pitchFamily="34" charset="0"/>
              </a:rPr>
              <a:t>.</a:t>
            </a:r>
          </a:p>
          <a:p>
            <a:pPr marL="0" indent="0">
              <a:buNone/>
            </a:pPr>
            <a:endParaRPr lang="en-US" sz="5100" dirty="0">
              <a:latin typeface="Arial" panose="020B0604020202020204" pitchFamily="34" charset="0"/>
              <a:cs typeface="Arial" panose="020B0604020202020204" pitchFamily="34" charset="0"/>
            </a:endParaRPr>
          </a:p>
          <a:p>
            <a:pPr marL="0" indent="0">
              <a:buNone/>
            </a:pPr>
            <a:endParaRPr lang="en-US" sz="5100" dirty="0">
              <a:latin typeface="Arial" panose="020B0604020202020204" pitchFamily="34" charset="0"/>
              <a:cs typeface="Arial" panose="020B0604020202020204" pitchFamily="34" charset="0"/>
            </a:endParaRPr>
          </a:p>
          <a:p>
            <a:pPr marL="0" indent="0">
              <a:buNone/>
            </a:pPr>
            <a:endParaRPr lang="en-US" sz="5100" dirty="0">
              <a:latin typeface="Arial" panose="020B0604020202020204" pitchFamily="34" charset="0"/>
              <a:cs typeface="Arial" panose="020B0604020202020204" pitchFamily="34" charset="0"/>
            </a:endParaRPr>
          </a:p>
          <a:p>
            <a:pPr marL="0" indent="0">
              <a:buNone/>
            </a:pPr>
            <a:endParaRPr lang="en-US" sz="5100" dirty="0">
              <a:latin typeface="Arial" panose="020B0604020202020204" pitchFamily="34" charset="0"/>
              <a:cs typeface="Arial" panose="020B0604020202020204" pitchFamily="34" charset="0"/>
            </a:endParaRPr>
          </a:p>
          <a:p>
            <a:pPr marL="0" indent="0">
              <a:buNone/>
            </a:pPr>
            <a:r>
              <a:rPr lang="en-US" sz="5100" dirty="0" err="1">
                <a:latin typeface="Arial" panose="020B0604020202020204" pitchFamily="34" charset="0"/>
                <a:cs typeface="Arial" panose="020B0604020202020204" pitchFamily="34" charset="0"/>
              </a:rPr>
              <a:t>Mae’n</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bwysig</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addysgu</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sgil</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gwrando</a:t>
            </a:r>
            <a:r>
              <a:rPr lang="en-US" sz="5100" dirty="0">
                <a:latin typeface="Arial" panose="020B0604020202020204" pitchFamily="34" charset="0"/>
                <a:cs typeface="Arial" panose="020B0604020202020204" pitchFamily="34" charset="0"/>
              </a:rPr>
              <a:t>.</a:t>
            </a:r>
          </a:p>
          <a:p>
            <a:pPr marL="0" indent="0">
              <a:buNone/>
            </a:pPr>
            <a:endParaRPr lang="en-US" sz="5100" dirty="0">
              <a:latin typeface="Arial" panose="020B0604020202020204" pitchFamily="34" charset="0"/>
              <a:cs typeface="Arial" panose="020B0604020202020204" pitchFamily="34" charset="0"/>
            </a:endParaRPr>
          </a:p>
          <a:p>
            <a:pPr marL="0" indent="0">
              <a:buNone/>
            </a:pPr>
            <a:r>
              <a:rPr lang="en-US" sz="5100" dirty="0" err="1">
                <a:latin typeface="Arial" panose="020B0604020202020204" pitchFamily="34" charset="0"/>
                <a:cs typeface="Arial" panose="020B0604020202020204" pitchFamily="34" charset="0"/>
              </a:rPr>
              <a:t>Rhaid</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cynllunio</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tasgau</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gwrando’n</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fwriadus</a:t>
            </a:r>
            <a:r>
              <a:rPr lang="en-US" sz="5100" dirty="0">
                <a:latin typeface="Arial" panose="020B0604020202020204" pitchFamily="34" charset="0"/>
                <a:cs typeface="Arial" panose="020B0604020202020204" pitchFamily="34" charset="0"/>
              </a:rPr>
              <a:t> er </a:t>
            </a:r>
            <a:r>
              <a:rPr lang="en-US" sz="5100" dirty="0" err="1">
                <a:latin typeface="Arial" panose="020B0604020202020204" pitchFamily="34" charset="0"/>
                <a:cs typeface="Arial" panose="020B0604020202020204" pitchFamily="34" charset="0"/>
              </a:rPr>
              <a:t>mwyn</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rhoi</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cyfle</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i’r</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dysgwr</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sylwi</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ar</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yr</a:t>
            </a:r>
            <a:r>
              <a:rPr lang="en-US" sz="5100" dirty="0">
                <a:latin typeface="Arial" panose="020B0604020202020204" pitchFamily="34" charset="0"/>
                <a:cs typeface="Arial" panose="020B0604020202020204" pitchFamily="34" charset="0"/>
              </a:rPr>
              <a:t> </a:t>
            </a:r>
            <a:r>
              <a:rPr lang="en-US" sz="5100" dirty="0" err="1">
                <a:latin typeface="Arial" panose="020B0604020202020204" pitchFamily="34" charset="0"/>
                <a:cs typeface="Arial" panose="020B0604020202020204" pitchFamily="34" charset="0"/>
              </a:rPr>
              <a:t>iaith</a:t>
            </a:r>
            <a:r>
              <a:rPr lang="en-US" sz="5100" dirty="0">
                <a:latin typeface="Arial" panose="020B0604020202020204" pitchFamily="34" charset="0"/>
                <a:cs typeface="Arial" panose="020B0604020202020204" pitchFamily="34" charset="0"/>
              </a:rPr>
              <a:t> a </a:t>
            </a:r>
            <a:r>
              <a:rPr lang="en-US" sz="5100" dirty="0" err="1">
                <a:latin typeface="Arial" panose="020B0604020202020204" pitchFamily="34" charset="0"/>
                <a:cs typeface="Arial" panose="020B0604020202020204" pitchFamily="34" charset="0"/>
              </a:rPr>
              <a:t>ddefnyddir</a:t>
            </a:r>
            <a:r>
              <a:rPr lang="en-US" sz="5100" dirty="0">
                <a:latin typeface="Arial" panose="020B0604020202020204" pitchFamily="34" charset="0"/>
                <a:cs typeface="Arial" panose="020B0604020202020204" pitchFamily="34" charset="0"/>
              </a:rPr>
              <a:t> ac a </a:t>
            </a:r>
            <a:r>
              <a:rPr lang="en-US" sz="5100" dirty="0" err="1">
                <a:latin typeface="Arial" panose="020B0604020202020204" pitchFamily="34" charset="0"/>
                <a:cs typeface="Arial" panose="020B0604020202020204" pitchFamily="34" charset="0"/>
              </a:rPr>
              <a:t>ddysgir</a:t>
            </a:r>
            <a:r>
              <a:rPr lang="en-US" sz="5100" dirty="0">
                <a:latin typeface="Arial" panose="020B0604020202020204" pitchFamily="34" charset="0"/>
                <a:cs typeface="Arial" panose="020B0604020202020204" pitchFamily="34" charset="0"/>
              </a:rPr>
              <a:t>.</a:t>
            </a:r>
          </a:p>
          <a:p>
            <a:pPr marL="0" indent="0">
              <a:buNone/>
            </a:pPr>
            <a:endParaRPr lang="en-US" sz="51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59BFBA4-D9F2-40BC-77D9-43805EAB79EE}"/>
              </a:ext>
            </a:extLst>
          </p:cNvPr>
          <p:cNvSpPr txBox="1"/>
          <p:nvPr/>
        </p:nvSpPr>
        <p:spPr>
          <a:xfrm>
            <a:off x="1910652" y="2597367"/>
            <a:ext cx="8333015" cy="830997"/>
          </a:xfrm>
          <a:prstGeom prst="rect">
            <a:avLst/>
          </a:prstGeom>
          <a:solidFill>
            <a:schemeClr val="accent5">
              <a:lumMod val="20000"/>
              <a:lumOff val="80000"/>
            </a:schemeClr>
          </a:solidFill>
          <a:ln w="28575">
            <a:solidFill>
              <a:schemeClr val="tx1"/>
            </a:solidFill>
          </a:ln>
        </p:spPr>
        <p:txBody>
          <a:bodyPr wrap="square" lIns="91440" tIns="45720" rIns="91440" bIns="45720" anchor="ctr">
            <a:spAutoFit/>
          </a:bodyPr>
          <a:lstStyle/>
          <a:p>
            <a:pPr marL="0" indent="0">
              <a:buNone/>
            </a:pPr>
            <a:r>
              <a:rPr lang="en-US" sz="2400" dirty="0">
                <a:latin typeface="Arial"/>
                <a:cs typeface="Arial"/>
              </a:rPr>
              <a:t>“Our brains are wired to pick up language through listening.” </a:t>
            </a:r>
          </a:p>
          <a:p>
            <a:r>
              <a:rPr lang="en-US" sz="2400" dirty="0">
                <a:latin typeface="Arial"/>
                <a:cs typeface="Arial"/>
              </a:rPr>
              <a:t>                   (Tud 1, Breaking the Sound Barrier)</a:t>
            </a:r>
          </a:p>
        </p:txBody>
      </p:sp>
      <p:sp>
        <p:nvSpPr>
          <p:cNvPr id="8" name="Content Placeholder 2">
            <a:extLst>
              <a:ext uri="{FF2B5EF4-FFF2-40B4-BE49-F238E27FC236}">
                <a16:creationId xmlns:a16="http://schemas.microsoft.com/office/drawing/2014/main" id="{71027957-9FF6-CAE0-B05E-9D77D4B8DC53}"/>
              </a:ext>
            </a:extLst>
          </p:cNvPr>
          <p:cNvSpPr txBox="1">
            <a:spLocks/>
          </p:cNvSpPr>
          <p:nvPr/>
        </p:nvSpPr>
        <p:spPr>
          <a:xfrm>
            <a:off x="6097795" y="1713276"/>
            <a:ext cx="5698987" cy="4712363"/>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i="1" dirty="0">
                <a:latin typeface="Arial" panose="020B0604020202020204" pitchFamily="34" charset="0"/>
                <a:cs typeface="Arial" panose="020B0604020202020204" pitchFamily="34" charset="0"/>
              </a:rPr>
              <a:t>Biologically, firstly, we hear and listen.</a:t>
            </a:r>
          </a:p>
          <a:p>
            <a:pPr marL="0" indent="0">
              <a:buFont typeface="Arial" panose="020B0604020202020204" pitchFamily="34" charset="0"/>
              <a:buNone/>
            </a:pPr>
            <a:endParaRPr lang="en-US" i="1"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i="1"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i="1"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i="1"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i="1"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i="1" dirty="0">
                <a:latin typeface="Arial" panose="020B0604020202020204" pitchFamily="34" charset="0"/>
                <a:cs typeface="Arial" panose="020B0604020202020204" pitchFamily="34" charset="0"/>
              </a:rPr>
              <a:t>It’s important to teach listening as a skill.</a:t>
            </a:r>
          </a:p>
          <a:p>
            <a:pPr marL="0" indent="0">
              <a:buFont typeface="Arial" panose="020B0604020202020204" pitchFamily="34" charset="0"/>
              <a:buNone/>
            </a:pPr>
            <a:endParaRPr lang="en-US" i="1" dirty="0">
              <a:latin typeface="Arial" panose="020B0604020202020204" pitchFamily="34" charset="0"/>
              <a:cs typeface="Arial" panose="020B0604020202020204" pitchFamily="34" charset="0"/>
            </a:endParaRPr>
          </a:p>
          <a:p>
            <a:pPr marL="0" indent="0">
              <a:buNone/>
            </a:pPr>
            <a:r>
              <a:rPr lang="en-US" i="1" dirty="0">
                <a:latin typeface="Arial"/>
                <a:cs typeface="Arial"/>
              </a:rPr>
              <a:t>You must plan listening tasks so that the learner can observe the language being used and learnt.</a:t>
            </a:r>
          </a:p>
          <a:p>
            <a:pPr marL="0" indent="0">
              <a:buFont typeface="Arial" panose="020B0604020202020204" pitchFamily="34" charset="0"/>
              <a:buNone/>
            </a:pPr>
            <a:br>
              <a:rPr lang="en-US" sz="2400" i="1" dirty="0">
                <a:latin typeface="Arial" panose="020B0604020202020204" pitchFamily="34" charset="0"/>
                <a:cs typeface="Arial" panose="020B0604020202020204" pitchFamily="34" charset="0"/>
              </a:rPr>
            </a:br>
            <a:endParaRPr lang="en-US" dirty="0"/>
          </a:p>
        </p:txBody>
      </p:sp>
      <p:pic>
        <p:nvPicPr>
          <p:cNvPr id="9" name="Picture 2" descr="A blue rectangular object with a white strip&#10;&#10;Description automatically generated">
            <a:extLst>
              <a:ext uri="{FF2B5EF4-FFF2-40B4-BE49-F238E27FC236}">
                <a16:creationId xmlns:a16="http://schemas.microsoft.com/office/drawing/2014/main" id="{DBD310BD-E742-53CB-2FE2-6D25B6BB3D09}"/>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12973241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740" y="289560"/>
            <a:ext cx="10306520" cy="954695"/>
          </a:xfrm>
        </p:spPr>
        <p:txBody>
          <a:bodyPr>
            <a:normAutofit fontScale="90000"/>
          </a:bodyPr>
          <a:lstStyle/>
          <a:p>
            <a:pPr algn="ctr"/>
            <a:r>
              <a:rPr lang="en-US" sz="4000" b="1" dirty="0">
                <a:latin typeface="Arial"/>
                <a:ea typeface="Noteworthy Light" charset="0"/>
                <a:cs typeface="Arial"/>
              </a:rPr>
              <a:t>Pam </a:t>
            </a:r>
            <a:r>
              <a:rPr lang="en-US" sz="4000" b="1" err="1">
                <a:latin typeface="Arial"/>
                <a:ea typeface="Noteworthy Light" charset="0"/>
                <a:cs typeface="Arial"/>
              </a:rPr>
              <a:t>fod</a:t>
            </a:r>
            <a:r>
              <a:rPr lang="en-US" sz="4000" b="1" dirty="0">
                <a:latin typeface="Arial"/>
                <a:ea typeface="Noteworthy Light" charset="0"/>
                <a:cs typeface="Arial"/>
              </a:rPr>
              <a:t> </a:t>
            </a:r>
            <a:r>
              <a:rPr lang="en-US" sz="4000" b="1" err="1">
                <a:latin typeface="Arial"/>
                <a:ea typeface="Noteworthy Light" charset="0"/>
                <a:cs typeface="Arial"/>
              </a:rPr>
              <a:t>dysgu</a:t>
            </a:r>
            <a:r>
              <a:rPr lang="en-US" sz="4000" b="1" dirty="0">
                <a:latin typeface="Arial"/>
                <a:ea typeface="Noteworthy Light" charset="0"/>
                <a:cs typeface="Arial"/>
              </a:rPr>
              <a:t> </a:t>
            </a:r>
            <a:r>
              <a:rPr lang="en-US" sz="4000" b="1" err="1">
                <a:latin typeface="Arial"/>
                <a:ea typeface="Noteworthy Light" charset="0"/>
                <a:cs typeface="Arial"/>
              </a:rPr>
              <a:t>geirfa’n</a:t>
            </a:r>
            <a:r>
              <a:rPr lang="en-US" sz="4000" b="1" dirty="0">
                <a:latin typeface="Arial"/>
                <a:ea typeface="Noteworthy Light" charset="0"/>
                <a:cs typeface="Arial"/>
              </a:rPr>
              <a:t> </a:t>
            </a:r>
            <a:r>
              <a:rPr lang="en-US" sz="4000" b="1" err="1">
                <a:latin typeface="Arial"/>
                <a:ea typeface="Noteworthy Light" charset="0"/>
                <a:cs typeface="Arial"/>
              </a:rPr>
              <a:t>bwysig</a:t>
            </a:r>
            <a:r>
              <a:rPr lang="en-US" sz="4000" b="1" dirty="0">
                <a:latin typeface="Arial"/>
                <a:ea typeface="Noteworthy Light" charset="0"/>
                <a:cs typeface="Arial"/>
              </a:rPr>
              <a:t>?</a:t>
            </a:r>
            <a:br>
              <a:rPr lang="en-US" sz="4000" b="1" dirty="0">
                <a:latin typeface="Arial" panose="020B0604020202020204" pitchFamily="34" charset="0"/>
                <a:ea typeface="Noteworthy Light" charset="0"/>
                <a:cs typeface="Arial" panose="020B0604020202020204" pitchFamily="34" charset="0"/>
              </a:rPr>
            </a:br>
            <a:r>
              <a:rPr lang="en-US" sz="4000" i="1" dirty="0">
                <a:latin typeface="Arial"/>
                <a:ea typeface="Noteworthy Light" charset="0"/>
                <a:cs typeface="Arial"/>
              </a:rPr>
              <a:t>Why is learning vocabulary important?</a:t>
            </a:r>
          </a:p>
        </p:txBody>
      </p:sp>
      <p:sp>
        <p:nvSpPr>
          <p:cNvPr id="3" name="Content Placeholder 2"/>
          <p:cNvSpPr>
            <a:spLocks noGrp="1"/>
          </p:cNvSpPr>
          <p:nvPr>
            <p:ph idx="1"/>
          </p:nvPr>
        </p:nvSpPr>
        <p:spPr>
          <a:xfrm>
            <a:off x="606032" y="2078938"/>
            <a:ext cx="5140996" cy="3152851"/>
          </a:xfrm>
          <a:solidFill>
            <a:schemeClr val="accent5">
              <a:lumMod val="20000"/>
              <a:lumOff val="80000"/>
            </a:schemeClr>
          </a:solidFill>
          <a:ln>
            <a:solidFill>
              <a:schemeClr val="tx1"/>
            </a:solidFill>
          </a:ln>
        </p:spPr>
        <p:txBody>
          <a:bodyPr vert="horz" lIns="91440" tIns="45720" rIns="91440" bIns="45720" rtlCol="0" anchor="t">
            <a:normAutofit/>
          </a:bodyPr>
          <a:lstStyle/>
          <a:p>
            <a:pPr marL="0" marR="0" lvl="0" indent="0" defTabSz="914400" eaLnBrk="1" fontAlgn="auto" latinLnBrk="0" hangingPunct="1">
              <a:spcBef>
                <a:spcPts val="0"/>
              </a:spcBef>
              <a:spcAft>
                <a:spcPts val="600"/>
              </a:spcAft>
              <a:buClrTx/>
              <a:buSzTx/>
              <a:buFontTx/>
              <a:buNone/>
              <a:tabLst/>
              <a:defRPr/>
            </a:pPr>
            <a:r>
              <a:rPr lang="cy-GB" sz="2400" dirty="0">
                <a:latin typeface="Arial" panose="020B0604020202020204" pitchFamily="34" charset="0"/>
                <a:cs typeface="Arial" panose="020B0604020202020204" pitchFamily="34" charset="0"/>
              </a:rPr>
              <a:t>Wrth ddysgu geirfa, gall y dysgwr:</a:t>
            </a:r>
          </a:p>
          <a:p>
            <a:pPr marL="0" indent="0">
              <a:spcBef>
                <a:spcPts val="0"/>
              </a:spcBef>
              <a:spcAft>
                <a:spcPts val="600"/>
              </a:spcAft>
              <a:buNone/>
            </a:pPr>
            <a:endParaRPr lang="cy-GB" sz="2400" dirty="0">
              <a:latin typeface="Arial"/>
              <a:cs typeface="Arial"/>
            </a:endParaRPr>
          </a:p>
          <a:p>
            <a:pPr>
              <a:spcBef>
                <a:spcPts val="0"/>
              </a:spcBef>
              <a:spcAft>
                <a:spcPts val="600"/>
              </a:spcAft>
            </a:pPr>
            <a:r>
              <a:rPr lang="cy-GB" sz="2400" dirty="0">
                <a:latin typeface="Arial" panose="020B0604020202020204" pitchFamily="34" charset="0"/>
                <a:cs typeface="Arial" panose="020B0604020202020204" pitchFamily="34" charset="0"/>
              </a:rPr>
              <a:t>gyfathrebu’n well ac yn gyflymach</a:t>
            </a:r>
          </a:p>
          <a:p>
            <a:pPr>
              <a:spcBef>
                <a:spcPts val="0"/>
              </a:spcBef>
              <a:spcAft>
                <a:spcPts val="600"/>
              </a:spcAft>
            </a:pPr>
            <a:r>
              <a:rPr lang="cy-GB" sz="2400" dirty="0">
                <a:latin typeface="Arial" panose="020B0604020202020204" pitchFamily="34" charset="0"/>
                <a:cs typeface="Arial" panose="020B0604020202020204" pitchFamily="34" charset="0"/>
              </a:rPr>
              <a:t>ddeall yn well</a:t>
            </a:r>
          </a:p>
          <a:p>
            <a:pPr>
              <a:spcBef>
                <a:spcPts val="0"/>
              </a:spcBef>
              <a:spcAft>
                <a:spcPts val="600"/>
              </a:spcAft>
            </a:pPr>
            <a:r>
              <a:rPr lang="cy-GB" sz="2400" dirty="0">
                <a:latin typeface="Arial" panose="020B0604020202020204" pitchFamily="34" charset="0"/>
                <a:cs typeface="Arial" panose="020B0604020202020204" pitchFamily="34" charset="0"/>
              </a:rPr>
              <a:t>gynyddu ei hunan hyder</a:t>
            </a:r>
          </a:p>
          <a:p>
            <a:pPr>
              <a:spcBef>
                <a:spcPts val="0"/>
              </a:spcBef>
              <a:spcAft>
                <a:spcPts val="600"/>
              </a:spcAft>
            </a:pPr>
            <a:r>
              <a:rPr lang="cy-GB" sz="2400" dirty="0">
                <a:latin typeface="Arial" panose="020B0604020202020204" pitchFamily="34" charset="0"/>
                <a:cs typeface="Arial" panose="020B0604020202020204" pitchFamily="34" charset="0"/>
              </a:rPr>
              <a:t>gynyddu ei hunan-effeithlonrwydd</a:t>
            </a:r>
          </a:p>
          <a:p>
            <a:pPr>
              <a:spcBef>
                <a:spcPts val="0"/>
              </a:spcBef>
              <a:spcAft>
                <a:spcPts val="600"/>
              </a:spcAft>
            </a:pPr>
            <a:r>
              <a:rPr lang="cy-GB" sz="2400" dirty="0">
                <a:latin typeface="Arial" panose="020B0604020202020204" pitchFamily="34" charset="0"/>
                <a:cs typeface="Arial" panose="020B0604020202020204" pitchFamily="34" charset="0"/>
              </a:rPr>
              <a:t>ddysgu’n well</a:t>
            </a:r>
          </a:p>
        </p:txBody>
      </p:sp>
      <p:sp>
        <p:nvSpPr>
          <p:cNvPr id="4" name="Content Placeholder 2">
            <a:extLst>
              <a:ext uri="{FF2B5EF4-FFF2-40B4-BE49-F238E27FC236}">
                <a16:creationId xmlns:a16="http://schemas.microsoft.com/office/drawing/2014/main" id="{F53E9D7B-5993-5B29-4BA8-37622D17FDF1}"/>
              </a:ext>
            </a:extLst>
          </p:cNvPr>
          <p:cNvSpPr txBox="1">
            <a:spLocks/>
          </p:cNvSpPr>
          <p:nvPr/>
        </p:nvSpPr>
        <p:spPr>
          <a:xfrm>
            <a:off x="6103013" y="2078587"/>
            <a:ext cx="5649432" cy="3152852"/>
          </a:xfrm>
          <a:prstGeom prst="rect">
            <a:avLst/>
          </a:prstGeom>
          <a:solidFill>
            <a:schemeClr val="accent5">
              <a:lumMod val="20000"/>
              <a:lumOff val="80000"/>
            </a:schemeClr>
          </a:solidFill>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Tx/>
              <a:buNone/>
              <a:defRPr/>
            </a:pPr>
            <a:r>
              <a:rPr lang="en-US" sz="2400" i="1" dirty="0">
                <a:latin typeface="Arial" panose="020B0604020202020204" pitchFamily="34" charset="0"/>
                <a:cs typeface="Arial" panose="020B0604020202020204" pitchFamily="34" charset="0"/>
              </a:rPr>
              <a:t>By learning vocabulary, learners can:</a:t>
            </a:r>
          </a:p>
          <a:p>
            <a:pPr marL="0" indent="0">
              <a:spcBef>
                <a:spcPts val="0"/>
              </a:spcBef>
              <a:spcAft>
                <a:spcPts val="600"/>
              </a:spcAft>
              <a:buNone/>
            </a:pPr>
            <a:endParaRPr lang="en-US" sz="2400" i="1" dirty="0">
              <a:latin typeface="Arial"/>
              <a:cs typeface="Arial"/>
            </a:endParaRPr>
          </a:p>
          <a:p>
            <a:pPr>
              <a:spcBef>
                <a:spcPts val="0"/>
              </a:spcBef>
              <a:spcAft>
                <a:spcPts val="600"/>
              </a:spcAft>
            </a:pPr>
            <a:r>
              <a:rPr lang="en-US" sz="2400" i="1" dirty="0">
                <a:latin typeface="Arial" panose="020B0604020202020204" pitchFamily="34" charset="0"/>
                <a:cs typeface="Arial" panose="020B0604020202020204" pitchFamily="34" charset="0"/>
              </a:rPr>
              <a:t>communicate better and quicker</a:t>
            </a:r>
          </a:p>
          <a:p>
            <a:pPr>
              <a:spcBef>
                <a:spcPts val="0"/>
              </a:spcBef>
              <a:spcAft>
                <a:spcPts val="600"/>
              </a:spcAft>
            </a:pPr>
            <a:r>
              <a:rPr lang="en-US" sz="2400" i="1" dirty="0">
                <a:latin typeface="Arial" panose="020B0604020202020204" pitchFamily="34" charset="0"/>
                <a:cs typeface="Arial" panose="020B0604020202020204" pitchFamily="34" charset="0"/>
              </a:rPr>
              <a:t>show better understanding</a:t>
            </a:r>
          </a:p>
          <a:p>
            <a:pPr>
              <a:spcBef>
                <a:spcPts val="0"/>
              </a:spcBef>
              <a:spcAft>
                <a:spcPts val="600"/>
              </a:spcAft>
            </a:pPr>
            <a:r>
              <a:rPr lang="en-US" sz="2400" i="1" dirty="0">
                <a:latin typeface="Arial" panose="020B0604020202020204" pitchFamily="34" charset="0"/>
                <a:cs typeface="Arial" panose="020B0604020202020204" pitchFamily="34" charset="0"/>
              </a:rPr>
              <a:t>increase confidence</a:t>
            </a:r>
          </a:p>
          <a:p>
            <a:pPr>
              <a:spcBef>
                <a:spcPts val="0"/>
              </a:spcBef>
              <a:spcAft>
                <a:spcPts val="600"/>
              </a:spcAft>
            </a:pPr>
            <a:r>
              <a:rPr lang="en-US" sz="2400" i="1" dirty="0">
                <a:latin typeface="Arial" panose="020B0604020202020204" pitchFamily="34" charset="0"/>
                <a:cs typeface="Arial" panose="020B0604020202020204" pitchFamily="34" charset="0"/>
              </a:rPr>
              <a:t>increase self-efficacy</a:t>
            </a:r>
          </a:p>
          <a:p>
            <a:pPr>
              <a:spcBef>
                <a:spcPts val="0"/>
              </a:spcBef>
              <a:spcAft>
                <a:spcPts val="600"/>
              </a:spcAft>
            </a:pPr>
            <a:r>
              <a:rPr lang="en-US" sz="2400" i="1" dirty="0">
                <a:latin typeface="Arial" panose="020B0604020202020204" pitchFamily="34" charset="0"/>
                <a:cs typeface="Arial" panose="020B0604020202020204" pitchFamily="34" charset="0"/>
              </a:rPr>
              <a:t>learn better</a:t>
            </a:r>
          </a:p>
        </p:txBody>
      </p:sp>
      <p:pic>
        <p:nvPicPr>
          <p:cNvPr id="8" name="Picture 2" descr="A blue rectangular object with a white strip&#10;&#10;Description automatically generated">
            <a:extLst>
              <a:ext uri="{FF2B5EF4-FFF2-40B4-BE49-F238E27FC236}">
                <a16:creationId xmlns:a16="http://schemas.microsoft.com/office/drawing/2014/main" id="{6405AFB4-F3CE-B1C5-9370-7F594FDF2047}"/>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421736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838200" y="210213"/>
            <a:ext cx="10515600" cy="917575"/>
          </a:xfrm>
        </p:spPr>
        <p:txBody>
          <a:bodyPr>
            <a:normAutofit/>
          </a:bodyPr>
          <a:lstStyle/>
          <a:p>
            <a:pPr algn="ctr"/>
            <a:r>
              <a:rPr lang="cy-GB" sz="4000" b="1" dirty="0">
                <a:latin typeface="Arial"/>
                <a:cs typeface="Arial"/>
              </a:rPr>
              <a:t>Addysgu geirfa    </a:t>
            </a:r>
            <a:r>
              <a:rPr lang="cy-GB" sz="4000" i="1" err="1">
                <a:latin typeface="Arial"/>
                <a:cs typeface="Arial"/>
              </a:rPr>
              <a:t>Teaching</a:t>
            </a:r>
            <a:r>
              <a:rPr lang="cy-GB" sz="4000" i="1" dirty="0">
                <a:latin typeface="Arial"/>
                <a:cs typeface="Arial"/>
              </a:rPr>
              <a:t> </a:t>
            </a:r>
            <a:r>
              <a:rPr lang="cy-GB" sz="4000" i="1" err="1">
                <a:latin typeface="Arial"/>
                <a:cs typeface="Arial"/>
              </a:rPr>
              <a:t>vocabulary</a:t>
            </a:r>
            <a:endParaRPr lang="cy-GB" sz="4000" i="1">
              <a:latin typeface="Arial"/>
              <a:cs typeface="Arial"/>
            </a:endParaRPr>
          </a:p>
        </p:txBody>
      </p:sp>
      <p:sp>
        <p:nvSpPr>
          <p:cNvPr id="3" name="Content Placeholder 2">
            <a:extLst>
              <a:ext uri="{FF2B5EF4-FFF2-40B4-BE49-F238E27FC236}">
                <a16:creationId xmlns:a16="http://schemas.microsoft.com/office/drawing/2014/main" id="{4524D680-B90A-4349-A07B-49154D1E20EE}"/>
              </a:ext>
            </a:extLst>
          </p:cNvPr>
          <p:cNvSpPr>
            <a:spLocks noGrp="1"/>
          </p:cNvSpPr>
          <p:nvPr>
            <p:ph idx="1"/>
          </p:nvPr>
        </p:nvSpPr>
        <p:spPr>
          <a:xfrm>
            <a:off x="565359" y="1825625"/>
            <a:ext cx="7809006" cy="4351338"/>
          </a:xfrm>
        </p:spPr>
        <p:txBody>
          <a:bodyPr vert="horz" lIns="91440" tIns="45720" rIns="91440" bIns="45720" rtlCol="0" anchor="t">
            <a:normAutofit/>
          </a:bodyPr>
          <a:lstStyle/>
          <a:p>
            <a:pPr marL="0" indent="0">
              <a:buNone/>
            </a:pPr>
            <a:r>
              <a:rPr lang="cy-GB" sz="2400" i="1" dirty="0">
                <a:latin typeface="Arial"/>
                <a:cs typeface="Arial"/>
              </a:rPr>
              <a:t>Make sure students have lots of opportunities to practise orally, both in a tightly structured fashion led by the teacher and through communication with other students.  </a:t>
            </a:r>
            <a:r>
              <a:rPr lang="cy-GB" sz="2400" b="1" i="1" dirty="0">
                <a:latin typeface="Arial"/>
                <a:cs typeface="Arial"/>
              </a:rPr>
              <a:t>Have them repeat and recycle language as much as possible</a:t>
            </a:r>
            <a:r>
              <a:rPr lang="cy-GB" sz="2400" i="1" dirty="0">
                <a:latin typeface="Arial"/>
                <a:cs typeface="Arial"/>
              </a:rPr>
              <a:t>.</a:t>
            </a:r>
          </a:p>
          <a:p>
            <a:pPr marL="0" indent="0">
              <a:buNone/>
            </a:pPr>
            <a:endParaRPr lang="cy-GB"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and G. Conti, 2016, t.11)</a:t>
            </a:r>
            <a:endParaRPr lang="en-US" sz="2800" i="1">
              <a:latin typeface="Arial"/>
              <a:cs typeface="Arial"/>
            </a:endParaRPr>
          </a:p>
          <a:p>
            <a:pPr marL="0" indent="0">
              <a:buNone/>
            </a:pPr>
            <a:endParaRPr lang="cy-GB"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95E1060-5FDD-4742-A4B1-A66FD4B1A951}"/>
              </a:ext>
            </a:extLst>
          </p:cNvPr>
          <p:cNvPicPr>
            <a:picLocks noChangeAspect="1"/>
          </p:cNvPicPr>
          <p:nvPr/>
        </p:nvPicPr>
        <p:blipFill>
          <a:blip r:embed="rId2"/>
          <a:stretch>
            <a:fillRect/>
          </a:stretch>
        </p:blipFill>
        <p:spPr>
          <a:xfrm>
            <a:off x="9009253" y="1650225"/>
            <a:ext cx="2667000" cy="3911600"/>
          </a:xfrm>
          <a:prstGeom prst="rect">
            <a:avLst/>
          </a:prstGeom>
        </p:spPr>
      </p:pic>
      <p:pic>
        <p:nvPicPr>
          <p:cNvPr id="8" name="Picture 2" descr="A blue rectangular object with a white strip&#10;&#10;Description automatically generated">
            <a:extLst>
              <a:ext uri="{FF2B5EF4-FFF2-40B4-BE49-F238E27FC236}">
                <a16:creationId xmlns:a16="http://schemas.microsoft.com/office/drawing/2014/main" id="{D09BC579-5A91-8991-D15C-A7BA341D0F86}"/>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1149262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24D680-B90A-4349-A07B-49154D1E20EE}"/>
              </a:ext>
            </a:extLst>
          </p:cNvPr>
          <p:cNvSpPr>
            <a:spLocks noGrp="1"/>
          </p:cNvSpPr>
          <p:nvPr>
            <p:ph idx="1"/>
          </p:nvPr>
        </p:nvSpPr>
        <p:spPr>
          <a:xfrm>
            <a:off x="457200" y="1825625"/>
            <a:ext cx="7933765" cy="4351338"/>
          </a:xfrm>
        </p:spPr>
        <p:txBody>
          <a:bodyPr vert="horz" lIns="91440" tIns="45720" rIns="91440" bIns="45720" rtlCol="0" anchor="t">
            <a:normAutofit/>
          </a:bodyPr>
          <a:lstStyle/>
          <a:p>
            <a:pPr marL="0" indent="0">
              <a:buNone/>
            </a:pPr>
            <a:r>
              <a:rPr lang="cy-GB" sz="2400" i="1" dirty="0">
                <a:latin typeface="Arial"/>
                <a:cs typeface="Arial"/>
              </a:rPr>
              <a:t>Select and </a:t>
            </a:r>
            <a:r>
              <a:rPr lang="cy-GB" sz="2400" i="1" err="1">
                <a:latin typeface="Arial"/>
                <a:cs typeface="Arial"/>
              </a:rPr>
              <a:t>sequence</a:t>
            </a:r>
            <a:r>
              <a:rPr lang="cy-GB" sz="2400" i="1" dirty="0">
                <a:latin typeface="Arial"/>
                <a:cs typeface="Arial"/>
              </a:rPr>
              <a:t> the </a:t>
            </a:r>
            <a:r>
              <a:rPr lang="cy-GB" sz="2400" i="1" err="1">
                <a:latin typeface="Arial"/>
                <a:cs typeface="Arial"/>
              </a:rPr>
              <a:t>vocabulary</a:t>
            </a:r>
            <a:r>
              <a:rPr lang="cy-GB" sz="2400" i="1" dirty="0">
                <a:latin typeface="Arial"/>
                <a:cs typeface="Arial"/>
              </a:rPr>
              <a:t> </a:t>
            </a:r>
            <a:r>
              <a:rPr lang="cy-GB" sz="2400" i="1" err="1">
                <a:latin typeface="Arial"/>
                <a:cs typeface="Arial"/>
              </a:rPr>
              <a:t>and</a:t>
            </a:r>
            <a:r>
              <a:rPr lang="cy-GB" sz="2400" i="1" dirty="0">
                <a:latin typeface="Arial"/>
                <a:cs typeface="Arial"/>
              </a:rPr>
              <a:t> </a:t>
            </a:r>
            <a:r>
              <a:rPr lang="cy-GB" sz="2400" i="1" err="1">
                <a:latin typeface="Arial"/>
                <a:cs typeface="Arial"/>
              </a:rPr>
              <a:t>grammar</a:t>
            </a:r>
            <a:r>
              <a:rPr lang="cy-GB" sz="2400" i="1" dirty="0">
                <a:latin typeface="Arial"/>
                <a:cs typeface="Arial"/>
              </a:rPr>
              <a:t> </a:t>
            </a:r>
            <a:r>
              <a:rPr lang="cy-GB" sz="2400" i="1" err="1">
                <a:latin typeface="Arial"/>
                <a:cs typeface="Arial"/>
              </a:rPr>
              <a:t>you</a:t>
            </a:r>
            <a:r>
              <a:rPr lang="cy-GB" sz="2400" i="1" dirty="0">
                <a:latin typeface="Arial"/>
                <a:cs typeface="Arial"/>
              </a:rPr>
              <a:t> </a:t>
            </a:r>
            <a:r>
              <a:rPr lang="cy-GB" sz="2400" i="1" err="1">
                <a:latin typeface="Arial"/>
                <a:cs typeface="Arial"/>
              </a:rPr>
              <a:t>expose</a:t>
            </a:r>
            <a:r>
              <a:rPr lang="cy-GB" sz="2400" i="1" dirty="0">
                <a:latin typeface="Arial"/>
                <a:cs typeface="Arial"/>
              </a:rPr>
              <a:t> </a:t>
            </a:r>
            <a:r>
              <a:rPr lang="cy-GB" sz="2400" i="1" err="1">
                <a:latin typeface="Arial"/>
                <a:cs typeface="Arial"/>
              </a:rPr>
              <a:t>students</a:t>
            </a:r>
            <a:r>
              <a:rPr lang="cy-GB" sz="2400" i="1" dirty="0">
                <a:latin typeface="Arial"/>
                <a:cs typeface="Arial"/>
              </a:rPr>
              <a:t> to.  Do not </a:t>
            </a:r>
            <a:r>
              <a:rPr lang="cy-GB" sz="2400" i="1" err="1">
                <a:latin typeface="Arial"/>
                <a:cs typeface="Arial"/>
              </a:rPr>
              <a:t>overload</a:t>
            </a:r>
            <a:r>
              <a:rPr lang="cy-GB" sz="2400" i="1" dirty="0">
                <a:latin typeface="Arial"/>
                <a:cs typeface="Arial"/>
              </a:rPr>
              <a:t> </a:t>
            </a:r>
            <a:r>
              <a:rPr lang="cy-GB" sz="2400" i="1" err="1">
                <a:latin typeface="Arial"/>
                <a:cs typeface="Arial"/>
              </a:rPr>
              <a:t>them</a:t>
            </a:r>
            <a:r>
              <a:rPr lang="cy-GB" sz="2400" i="1" dirty="0">
                <a:latin typeface="Arial"/>
                <a:cs typeface="Arial"/>
              </a:rPr>
              <a:t> </a:t>
            </a:r>
            <a:r>
              <a:rPr lang="cy-GB" sz="2400" i="1" err="1">
                <a:latin typeface="Arial"/>
                <a:cs typeface="Arial"/>
              </a:rPr>
              <a:t>with</a:t>
            </a:r>
            <a:r>
              <a:rPr lang="cy-GB" sz="2400" i="1" dirty="0">
                <a:latin typeface="Arial"/>
                <a:cs typeface="Arial"/>
              </a:rPr>
              <a:t> </a:t>
            </a:r>
            <a:r>
              <a:rPr lang="cy-GB" sz="2400" i="1" err="1">
                <a:latin typeface="Arial"/>
                <a:cs typeface="Arial"/>
              </a:rPr>
              <a:t>too</a:t>
            </a:r>
            <a:r>
              <a:rPr lang="cy-GB" sz="2400" i="1" dirty="0">
                <a:latin typeface="Arial"/>
                <a:cs typeface="Arial"/>
              </a:rPr>
              <a:t> </a:t>
            </a:r>
            <a:r>
              <a:rPr lang="cy-GB" sz="2400" i="1" err="1">
                <a:latin typeface="Arial"/>
                <a:cs typeface="Arial"/>
              </a:rPr>
              <a:t>much</a:t>
            </a:r>
            <a:r>
              <a:rPr lang="cy-GB" sz="2400" i="1" dirty="0">
                <a:latin typeface="Arial"/>
                <a:cs typeface="Arial"/>
              </a:rPr>
              <a:t> </a:t>
            </a:r>
            <a:r>
              <a:rPr lang="cy-GB" sz="2400" i="1" err="1">
                <a:latin typeface="Arial"/>
                <a:cs typeface="Arial"/>
              </a:rPr>
              <a:t>new</a:t>
            </a:r>
            <a:r>
              <a:rPr lang="cy-GB" sz="2400" i="1" dirty="0">
                <a:latin typeface="Arial"/>
                <a:cs typeface="Arial"/>
              </a:rPr>
              <a:t> </a:t>
            </a:r>
            <a:r>
              <a:rPr lang="cy-GB" sz="2400" i="1" err="1">
                <a:latin typeface="Arial"/>
                <a:cs typeface="Arial"/>
              </a:rPr>
              <a:t>language</a:t>
            </a:r>
            <a:r>
              <a:rPr lang="cy-GB" sz="2400" i="1" dirty="0">
                <a:latin typeface="Arial"/>
                <a:cs typeface="Arial"/>
              </a:rPr>
              <a:t> at once.  Focus on high frequency language.</a:t>
            </a:r>
          </a:p>
          <a:p>
            <a:pPr marL="0" indent="0">
              <a:buNone/>
            </a:pPr>
            <a:endParaRPr lang="en-US"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and G. Conti, 2016, t.11)</a:t>
            </a:r>
            <a:endParaRPr lang="en-US" sz="2800" i="1">
              <a:latin typeface="Arial"/>
              <a:cs typeface="Arial"/>
            </a:endParaRPr>
          </a:p>
          <a:p>
            <a:pPr marL="0" indent="0">
              <a:buNone/>
            </a:pPr>
            <a:endParaRPr lang="cy-GB" sz="2400" dirty="0">
              <a:latin typeface="Arial" panose="020B0604020202020204" pitchFamily="34" charset="0"/>
              <a:cs typeface="Arial" panose="020B0604020202020204" pitchFamily="34" charset="0"/>
            </a:endParaRPr>
          </a:p>
          <a:p>
            <a:pPr marL="0" indent="0">
              <a:buNone/>
            </a:pPr>
            <a:endParaRPr lang="cy-GB" sz="2400" dirty="0">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6327BA80-1497-7246-A19B-5B424800C1ED}"/>
              </a:ext>
            </a:extLst>
          </p:cNvPr>
          <p:cNvSpPr>
            <a:spLocks noGrp="1"/>
          </p:cNvSpPr>
          <p:nvPr>
            <p:ph type="title"/>
          </p:nvPr>
        </p:nvSpPr>
        <p:spPr>
          <a:xfrm>
            <a:off x="838200" y="210213"/>
            <a:ext cx="10515600" cy="917575"/>
          </a:xfrm>
        </p:spPr>
        <p:txBody>
          <a:bodyPr>
            <a:normAutofit/>
          </a:bodyPr>
          <a:lstStyle/>
          <a:p>
            <a:pPr algn="ctr"/>
            <a:r>
              <a:rPr lang="cy-GB" sz="4000" b="1" dirty="0">
                <a:latin typeface="Arial"/>
                <a:cs typeface="Arial"/>
              </a:rPr>
              <a:t>Addysgu geirfa    </a:t>
            </a:r>
            <a:r>
              <a:rPr lang="cy-GB" sz="4000" i="1" err="1">
                <a:latin typeface="Arial"/>
                <a:cs typeface="Arial"/>
              </a:rPr>
              <a:t>Teaching</a:t>
            </a:r>
            <a:r>
              <a:rPr lang="cy-GB" sz="4000" i="1" dirty="0">
                <a:latin typeface="Arial"/>
                <a:cs typeface="Arial"/>
              </a:rPr>
              <a:t> </a:t>
            </a:r>
            <a:r>
              <a:rPr lang="cy-GB" sz="4000" i="1" err="1">
                <a:latin typeface="Arial"/>
                <a:cs typeface="Arial"/>
              </a:rPr>
              <a:t>vocabulary</a:t>
            </a:r>
            <a:endParaRPr lang="cy-GB" sz="4000" i="1">
              <a:latin typeface="Arial"/>
              <a:cs typeface="Arial"/>
            </a:endParaRPr>
          </a:p>
        </p:txBody>
      </p:sp>
      <p:pic>
        <p:nvPicPr>
          <p:cNvPr id="12" name="Picture 11" descr="A book cover of a book&#10;&#10;Description automatically generated">
            <a:extLst>
              <a:ext uri="{FF2B5EF4-FFF2-40B4-BE49-F238E27FC236}">
                <a16:creationId xmlns:a16="http://schemas.microsoft.com/office/drawing/2014/main" id="{BA7E2383-B2B8-CDDA-3FD7-FCCE86833E57}"/>
              </a:ext>
            </a:extLst>
          </p:cNvPr>
          <p:cNvPicPr>
            <a:picLocks noChangeAspect="1"/>
          </p:cNvPicPr>
          <p:nvPr/>
        </p:nvPicPr>
        <p:blipFill>
          <a:blip r:embed="rId2"/>
          <a:stretch>
            <a:fillRect/>
          </a:stretch>
        </p:blipFill>
        <p:spPr>
          <a:xfrm>
            <a:off x="8984270" y="1475340"/>
            <a:ext cx="2667000" cy="3911600"/>
          </a:xfrm>
          <a:prstGeom prst="rect">
            <a:avLst/>
          </a:prstGeom>
        </p:spPr>
      </p:pic>
      <p:pic>
        <p:nvPicPr>
          <p:cNvPr id="6" name="Picture 2" descr="A blue rectangular object with a white strip&#10;&#10;Description automatically generated">
            <a:extLst>
              <a:ext uri="{FF2B5EF4-FFF2-40B4-BE49-F238E27FC236}">
                <a16:creationId xmlns:a16="http://schemas.microsoft.com/office/drawing/2014/main" id="{81EC64EF-CBC4-4681-9157-BEFD4F52DE92}"/>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646954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225" y="-4828"/>
            <a:ext cx="12090399" cy="791900"/>
          </a:xfrm>
        </p:spPr>
        <p:txBody>
          <a:bodyPr>
            <a:normAutofit/>
          </a:bodyPr>
          <a:lstStyle/>
          <a:p>
            <a:pPr algn="ctr"/>
            <a:r>
              <a:rPr lang="cy-GB" b="1" dirty="0">
                <a:latin typeface="Arial"/>
                <a:cs typeface="Arial"/>
              </a:rPr>
              <a:t>     </a:t>
            </a:r>
            <a:r>
              <a:rPr lang="cy-GB" sz="4000" b="1" dirty="0">
                <a:latin typeface="Arial"/>
                <a:cs typeface="Arial"/>
              </a:rPr>
              <a:t>Beth ydy drilio?         </a:t>
            </a:r>
            <a:r>
              <a:rPr lang="cy-GB" sz="4000" i="1" err="1">
                <a:latin typeface="Arial"/>
                <a:cs typeface="Arial"/>
              </a:rPr>
              <a:t>What</a:t>
            </a:r>
            <a:r>
              <a:rPr lang="cy-GB" sz="4000" i="1" dirty="0">
                <a:latin typeface="Arial"/>
                <a:cs typeface="Arial"/>
              </a:rPr>
              <a:t> </a:t>
            </a:r>
            <a:r>
              <a:rPr lang="cy-GB" sz="4000" i="1" err="1">
                <a:latin typeface="Arial"/>
                <a:cs typeface="Arial"/>
              </a:rPr>
              <a:t>are</a:t>
            </a:r>
            <a:r>
              <a:rPr lang="cy-GB" sz="4000" i="1" dirty="0">
                <a:latin typeface="Arial"/>
                <a:cs typeface="Arial"/>
              </a:rPr>
              <a:t> </a:t>
            </a:r>
            <a:r>
              <a:rPr lang="cy-GB" sz="4000" i="1" err="1">
                <a:latin typeface="Arial"/>
                <a:cs typeface="Arial"/>
              </a:rPr>
              <a:t>language</a:t>
            </a:r>
            <a:r>
              <a:rPr lang="cy-GB" sz="4000" i="1" dirty="0">
                <a:latin typeface="Arial"/>
                <a:cs typeface="Arial"/>
              </a:rPr>
              <a:t> </a:t>
            </a:r>
            <a:r>
              <a:rPr lang="cy-GB" sz="4000" i="1" err="1">
                <a:latin typeface="Arial"/>
                <a:cs typeface="Arial"/>
              </a:rPr>
              <a:t>drills</a:t>
            </a:r>
            <a:r>
              <a:rPr lang="cy-GB" sz="4000" i="1" dirty="0">
                <a:latin typeface="Arial"/>
                <a:cs typeface="Arial"/>
              </a:rPr>
              <a:t>?</a:t>
            </a:r>
          </a:p>
        </p:txBody>
      </p:sp>
      <p:sp>
        <p:nvSpPr>
          <p:cNvPr id="12" name="TextBox 11">
            <a:extLst>
              <a:ext uri="{FF2B5EF4-FFF2-40B4-BE49-F238E27FC236}">
                <a16:creationId xmlns:a16="http://schemas.microsoft.com/office/drawing/2014/main" id="{2F06ECD9-8D18-E16F-F241-88BD1546647C}"/>
              </a:ext>
            </a:extLst>
          </p:cNvPr>
          <p:cNvSpPr txBox="1"/>
          <p:nvPr/>
        </p:nvSpPr>
        <p:spPr>
          <a:xfrm>
            <a:off x="241071" y="771508"/>
            <a:ext cx="5613402" cy="5324535"/>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r>
              <a:rPr lang="cy-GB" sz="2000" dirty="0">
                <a:latin typeface="Arial" panose="020B0604020202020204" pitchFamily="34" charset="0"/>
                <a:cs typeface="Arial" panose="020B0604020202020204" pitchFamily="34" charset="0"/>
              </a:rPr>
              <a:t>Mae drilio yn ffordd effeithiol o ddysgu geirfa, ymadrodd neu dalp o iaith.  Mae’n gallu bod yn ffordd effeithiol o gyflwyno a dysgu geirfa newydd neu batrwm iaith newydd.  Mae’n ffordd dda o gyflwyno geirfa berthnasol yn y cyd-destun cywir, e.e. i gyd-fynd â chynnwys y wers.</a:t>
            </a:r>
          </a:p>
          <a:p>
            <a:r>
              <a:rPr lang="cy-GB" sz="2000" dirty="0">
                <a:latin typeface="Arial" panose="020B0604020202020204" pitchFamily="34" charset="0"/>
                <a:cs typeface="Arial" panose="020B0604020202020204" pitchFamily="34" charset="0"/>
              </a:rPr>
              <a:t>Gellir defnyddio drilio:</a:t>
            </a: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ar ddechrau gwers – wrth gyflwyno geirfa / patrymau newydd</a:t>
            </a: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ar ddiwedd gwers – er mwyn atgyfnerthu’r hyn a ddysgwyd</a:t>
            </a: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yng nghanol gwers – er mywn codi’r egni / adolygu geirfa / patrymau</a:t>
            </a:r>
          </a:p>
          <a:p>
            <a:r>
              <a:rPr lang="cy-GB" sz="2000" dirty="0">
                <a:latin typeface="Arial"/>
                <a:cs typeface="Arial"/>
              </a:rPr>
              <a:t>Gan mai prif bwrpas y dril ydy cyflwyno geirfa newydd, ni ddylid cyflwyno gormod o batrymau newydd ar yr un pryd. Ceisiwch gadw’r drilio yn fyr, e.e. tua 5 munud.</a:t>
            </a:r>
          </a:p>
        </p:txBody>
      </p:sp>
      <p:sp>
        <p:nvSpPr>
          <p:cNvPr id="3" name="TextBox 2">
            <a:extLst>
              <a:ext uri="{FF2B5EF4-FFF2-40B4-BE49-F238E27FC236}">
                <a16:creationId xmlns:a16="http://schemas.microsoft.com/office/drawing/2014/main" id="{2D083317-3D1A-2C75-7407-CE41F378E094}"/>
              </a:ext>
            </a:extLst>
          </p:cNvPr>
          <p:cNvSpPr txBox="1"/>
          <p:nvPr/>
        </p:nvSpPr>
        <p:spPr>
          <a:xfrm>
            <a:off x="6100012" y="769322"/>
            <a:ext cx="5829300" cy="5324535"/>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r>
              <a:rPr lang="en-US" sz="2000" i="1" dirty="0">
                <a:latin typeface="Arial" panose="020B0604020202020204" pitchFamily="34" charset="0"/>
                <a:cs typeface="Arial" panose="020B0604020202020204" pitchFamily="34" charset="0"/>
              </a:rPr>
              <a:t>Language drills are an effective way to teach vocabulary, phrases or chunks of language.  It can be a very effective way of teaching and learning new vocabulary or language patterns.  It is a good approach to use when introducing new vocabulary in curriculum context.</a:t>
            </a:r>
          </a:p>
          <a:p>
            <a:r>
              <a:rPr lang="en-US" sz="2000" i="1" dirty="0">
                <a:latin typeface="Arial" panose="020B0604020202020204" pitchFamily="34" charset="0"/>
                <a:cs typeface="Arial" panose="020B0604020202020204" pitchFamily="34" charset="0"/>
              </a:rPr>
              <a:t>Language drills can be used:</a:t>
            </a:r>
          </a:p>
          <a:p>
            <a:pPr marL="342900" indent="-342900">
              <a:buFont typeface="Arial" panose="020B0604020202020204" pitchFamily="34" charset="0"/>
              <a:buChar char="•"/>
            </a:pPr>
            <a:r>
              <a:rPr lang="en-US" sz="2000" i="1" dirty="0">
                <a:latin typeface="Arial" panose="020B0604020202020204" pitchFamily="34" charset="0"/>
                <a:cs typeface="Arial" panose="020B0604020202020204" pitchFamily="34" charset="0"/>
              </a:rPr>
              <a:t>at the beginning of a lesson – when learning new vocabulary / language patterns</a:t>
            </a:r>
          </a:p>
          <a:p>
            <a:pPr marL="342900" indent="-342900">
              <a:buFont typeface="Arial" panose="020B0604020202020204" pitchFamily="34" charset="0"/>
              <a:buChar char="•"/>
            </a:pPr>
            <a:r>
              <a:rPr lang="en-US" sz="2000" i="1" dirty="0">
                <a:latin typeface="Arial" panose="020B0604020202020204" pitchFamily="34" charset="0"/>
                <a:cs typeface="Arial" panose="020B0604020202020204" pitchFamily="34" charset="0"/>
              </a:rPr>
              <a:t>at the end of a lesson – to revise new patterns learnt</a:t>
            </a:r>
          </a:p>
          <a:p>
            <a:pPr marL="342900" indent="-342900">
              <a:buFont typeface="Arial" panose="020B0604020202020204" pitchFamily="34" charset="0"/>
              <a:buChar char="•"/>
            </a:pPr>
            <a:r>
              <a:rPr lang="en-US" sz="2000" i="1" dirty="0">
                <a:latin typeface="Arial"/>
                <a:cs typeface="Arial"/>
              </a:rPr>
              <a:t>in the middle of a lesson – to increase pace / to revise new vocabulary and patterns</a:t>
            </a:r>
          </a:p>
          <a:p>
            <a:r>
              <a:rPr lang="en-US" sz="2000" i="1" dirty="0">
                <a:latin typeface="Arial"/>
                <a:cs typeface="Arial"/>
              </a:rPr>
              <a:t>As the main focus is to repeat new patterns, it is best not to introduce too many patterns at the same time.  Aim to keep your language drills short and effective, e.g. around 5 minutes. </a:t>
            </a:r>
            <a:endParaRPr lang="en-US" sz="2000" i="1" dirty="0">
              <a:latin typeface="Arial" panose="020B0604020202020204" pitchFamily="34" charset="0"/>
              <a:cs typeface="Arial" panose="020B0604020202020204" pitchFamily="34" charset="0"/>
            </a:endParaRPr>
          </a:p>
        </p:txBody>
      </p:sp>
      <p:pic>
        <p:nvPicPr>
          <p:cNvPr id="7" name="Picture 2" descr="A blue rectangular object with a white strip&#10;&#10;Description automatically generated">
            <a:extLst>
              <a:ext uri="{FF2B5EF4-FFF2-40B4-BE49-F238E27FC236}">
                <a16:creationId xmlns:a16="http://schemas.microsoft.com/office/drawing/2014/main" id="{C33859AC-4ED7-B351-316E-EFB2FABB29E5}"/>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921062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50192" y="520098"/>
            <a:ext cx="12090399" cy="791900"/>
          </a:xfrm>
        </p:spPr>
        <p:txBody>
          <a:bodyPr>
            <a:normAutofit fontScale="90000"/>
          </a:bodyPr>
          <a:lstStyle/>
          <a:p>
            <a:pPr algn="ctr"/>
            <a:r>
              <a:rPr lang="cy-GB" b="1" dirty="0">
                <a:latin typeface="Arial"/>
                <a:cs typeface="Arial"/>
              </a:rPr>
              <a:t>Pryd dylwn ni ddrilio? </a:t>
            </a:r>
            <a:br>
              <a:rPr lang="cy-GB" b="1" dirty="0">
                <a:latin typeface="Arial" panose="020B0604020202020204" pitchFamily="34" charset="0"/>
                <a:cs typeface="Arial" panose="020B0604020202020204" pitchFamily="34" charset="0"/>
              </a:rPr>
            </a:br>
            <a:r>
              <a:rPr lang="cy-GB" i="1" dirty="0" err="1">
                <a:latin typeface="Arial"/>
                <a:cs typeface="Arial"/>
              </a:rPr>
              <a:t>When</a:t>
            </a:r>
            <a:r>
              <a:rPr lang="cy-GB" i="1" dirty="0">
                <a:latin typeface="Arial"/>
                <a:cs typeface="Arial"/>
              </a:rPr>
              <a:t> </a:t>
            </a:r>
            <a:r>
              <a:rPr lang="cy-GB" i="1" dirty="0" err="1">
                <a:latin typeface="Arial"/>
                <a:cs typeface="Arial"/>
              </a:rPr>
              <a:t>should</a:t>
            </a:r>
            <a:r>
              <a:rPr lang="cy-GB" i="1" dirty="0">
                <a:latin typeface="Arial"/>
                <a:cs typeface="Arial"/>
              </a:rPr>
              <a:t> we </a:t>
            </a:r>
            <a:r>
              <a:rPr lang="cy-GB" i="1" dirty="0" err="1">
                <a:latin typeface="Arial"/>
                <a:cs typeface="Arial"/>
              </a:rPr>
              <a:t>use</a:t>
            </a:r>
            <a:r>
              <a:rPr lang="cy-GB" i="1" dirty="0">
                <a:latin typeface="Arial"/>
                <a:cs typeface="Arial"/>
              </a:rPr>
              <a:t> </a:t>
            </a:r>
            <a:r>
              <a:rPr lang="cy-GB" i="1" dirty="0" err="1">
                <a:latin typeface="Arial"/>
                <a:cs typeface="Arial"/>
              </a:rPr>
              <a:t>language</a:t>
            </a:r>
            <a:r>
              <a:rPr lang="cy-GB" i="1" dirty="0">
                <a:latin typeface="Arial"/>
                <a:cs typeface="Arial"/>
              </a:rPr>
              <a:t> </a:t>
            </a:r>
            <a:r>
              <a:rPr lang="cy-GB" i="1" dirty="0" err="1">
                <a:latin typeface="Arial"/>
                <a:cs typeface="Arial"/>
              </a:rPr>
              <a:t>drills</a:t>
            </a:r>
            <a:r>
              <a:rPr lang="cy-GB" i="1" dirty="0">
                <a:latin typeface="Arial"/>
                <a:cs typeface="Arial"/>
              </a:rPr>
              <a:t>?</a:t>
            </a:r>
          </a:p>
        </p:txBody>
      </p:sp>
      <p:sp>
        <p:nvSpPr>
          <p:cNvPr id="12" name="TextBox 11">
            <a:extLst>
              <a:ext uri="{FF2B5EF4-FFF2-40B4-BE49-F238E27FC236}">
                <a16:creationId xmlns:a16="http://schemas.microsoft.com/office/drawing/2014/main" id="{2F06ECD9-8D18-E16F-F241-88BD1546647C}"/>
              </a:ext>
            </a:extLst>
          </p:cNvPr>
          <p:cNvSpPr txBox="1"/>
          <p:nvPr/>
        </p:nvSpPr>
        <p:spPr>
          <a:xfrm>
            <a:off x="297215" y="1965470"/>
            <a:ext cx="5157115" cy="3416320"/>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r>
              <a:rPr lang="cy-GB" sz="2400" dirty="0">
                <a:latin typeface="Arial" panose="020B0604020202020204" pitchFamily="34" charset="0"/>
                <a:cs typeface="Arial" panose="020B0604020202020204" pitchFamily="34" charset="0"/>
              </a:rPr>
              <a:t>Gellir defnyddio drilio wrth addysgu:</a:t>
            </a:r>
          </a:p>
          <a:p>
            <a:endParaRPr lang="cy-GB" sz="2400" dirty="0">
              <a:latin typeface="Arial"/>
              <a:cs typeface="Arial"/>
            </a:endParaRPr>
          </a:p>
          <a:p>
            <a:pPr marL="342900" indent="-342900">
              <a:buFont typeface="Arial" panose="020B0604020202020204" pitchFamily="34" charset="0"/>
              <a:buChar char="•"/>
            </a:pPr>
            <a:r>
              <a:rPr lang="cy-GB" sz="2400" dirty="0">
                <a:latin typeface="Arial"/>
                <a:cs typeface="Arial"/>
              </a:rPr>
              <a:t>llythrennau a synau</a:t>
            </a:r>
          </a:p>
          <a:p>
            <a:pPr marL="342900" indent="-342900">
              <a:buFont typeface="Arial" panose="020B0604020202020204" pitchFamily="34" charset="0"/>
              <a:buChar char="•"/>
            </a:pPr>
            <a:r>
              <a:rPr lang="cy-GB" sz="2400">
                <a:latin typeface="Arial"/>
                <a:cs typeface="Arial"/>
              </a:rPr>
              <a:t>geirfa</a:t>
            </a:r>
          </a:p>
          <a:p>
            <a:pPr marL="342900" indent="-342900">
              <a:buFont typeface="Arial" panose="020B0604020202020204" pitchFamily="34" charset="0"/>
              <a:buChar char="•"/>
            </a:pPr>
            <a:r>
              <a:rPr lang="cy-GB" sz="2400">
                <a:latin typeface="Arial"/>
                <a:cs typeface="Arial"/>
              </a:rPr>
              <a:t>patrymau iaith</a:t>
            </a:r>
          </a:p>
          <a:p>
            <a:pPr marL="342900" indent="-342900">
              <a:buFont typeface="Arial" panose="020B0604020202020204" pitchFamily="34" charset="0"/>
              <a:buChar char="•"/>
            </a:pPr>
            <a:r>
              <a:rPr lang="cy-GB" sz="2400" dirty="0">
                <a:latin typeface="Arial"/>
                <a:cs typeface="Arial"/>
              </a:rPr>
              <a:t>ymadroddion</a:t>
            </a:r>
          </a:p>
          <a:p>
            <a:pPr marL="342900" indent="-342900">
              <a:buFont typeface="Arial" panose="020B0604020202020204" pitchFamily="34" charset="0"/>
              <a:buChar char="•"/>
            </a:pPr>
            <a:r>
              <a:rPr lang="cy-GB" sz="2400" dirty="0">
                <a:latin typeface="Arial"/>
                <a:cs typeface="Arial"/>
              </a:rPr>
              <a:t>ynganu</a:t>
            </a:r>
          </a:p>
          <a:p>
            <a:pPr marL="342900" indent="-342900">
              <a:buFont typeface="Arial" panose="020B0604020202020204" pitchFamily="34" charset="0"/>
              <a:buChar char="•"/>
            </a:pPr>
            <a:r>
              <a:rPr lang="cy-GB" sz="2400" dirty="0">
                <a:latin typeface="Arial"/>
                <a:cs typeface="Arial"/>
              </a:rPr>
              <a:t>ymadroddion bob dydd</a:t>
            </a:r>
          </a:p>
          <a:p>
            <a:pPr marL="342900" indent="-342900">
              <a:buFont typeface="Arial" panose="020B0604020202020204" pitchFamily="34" charset="0"/>
              <a:buChar char="•"/>
            </a:pPr>
            <a:r>
              <a:rPr lang="cy-GB" sz="2400" dirty="0">
                <a:latin typeface="Arial" panose="020B0604020202020204" pitchFamily="34" charset="0"/>
                <a:cs typeface="Arial" panose="020B0604020202020204" pitchFamily="34" charset="0"/>
              </a:rPr>
              <a:t>unrhyw batrwm iaith newydd</a:t>
            </a:r>
          </a:p>
        </p:txBody>
      </p:sp>
      <p:sp>
        <p:nvSpPr>
          <p:cNvPr id="4" name="TextBox 3">
            <a:extLst>
              <a:ext uri="{FF2B5EF4-FFF2-40B4-BE49-F238E27FC236}">
                <a16:creationId xmlns:a16="http://schemas.microsoft.com/office/drawing/2014/main" id="{5BCB83C7-06BA-435C-226F-6E96658CC709}"/>
              </a:ext>
            </a:extLst>
          </p:cNvPr>
          <p:cNvSpPr txBox="1"/>
          <p:nvPr/>
        </p:nvSpPr>
        <p:spPr>
          <a:xfrm>
            <a:off x="5832551" y="1965470"/>
            <a:ext cx="6065125" cy="3416320"/>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r>
              <a:rPr lang="en-US" sz="2400" i="1" dirty="0">
                <a:latin typeface="Arial"/>
                <a:cs typeface="Arial"/>
              </a:rPr>
              <a:t>You can use language drills when teaching:</a:t>
            </a:r>
          </a:p>
          <a:p>
            <a:endParaRPr lang="en-US" sz="2400" i="1" dirty="0">
              <a:latin typeface="Arial"/>
              <a:cs typeface="Arial"/>
            </a:endParaRPr>
          </a:p>
          <a:p>
            <a:pPr marL="342900" indent="-342900">
              <a:buFont typeface="Arial" panose="020B0604020202020204" pitchFamily="34" charset="0"/>
              <a:buChar char="•"/>
            </a:pPr>
            <a:r>
              <a:rPr lang="en-US" sz="2400" i="1" dirty="0">
                <a:latin typeface="Arial"/>
                <a:cs typeface="Arial"/>
              </a:rPr>
              <a:t>letters and sounds</a:t>
            </a:r>
          </a:p>
          <a:p>
            <a:pPr marL="342900" indent="-342900">
              <a:buFont typeface="Arial" panose="020B0604020202020204" pitchFamily="34" charset="0"/>
              <a:buChar char="•"/>
            </a:pPr>
            <a:r>
              <a:rPr lang="en-US" sz="2400" i="1" dirty="0">
                <a:latin typeface="Arial"/>
                <a:cs typeface="Arial"/>
              </a:rPr>
              <a:t>vocabulary</a:t>
            </a:r>
          </a:p>
          <a:p>
            <a:pPr marL="342900" indent="-342900">
              <a:buFont typeface="Arial" panose="020B0604020202020204" pitchFamily="34" charset="0"/>
              <a:buChar char="•"/>
            </a:pPr>
            <a:r>
              <a:rPr lang="en-US" sz="2400" i="1" dirty="0">
                <a:latin typeface="Arial"/>
                <a:cs typeface="Arial"/>
              </a:rPr>
              <a:t>language </a:t>
            </a:r>
            <a:r>
              <a:rPr lang="en-US" sz="2400" i="1">
                <a:latin typeface="Arial"/>
                <a:cs typeface="Arial"/>
              </a:rPr>
              <a:t>patterns</a:t>
            </a:r>
          </a:p>
          <a:p>
            <a:pPr marL="342900" indent="-342900">
              <a:buFont typeface="Arial" panose="020B0604020202020204" pitchFamily="34" charset="0"/>
              <a:buChar char="•"/>
            </a:pPr>
            <a:r>
              <a:rPr lang="en-US" sz="2400" i="1">
                <a:latin typeface="Arial"/>
                <a:cs typeface="Arial"/>
              </a:rPr>
              <a:t>phrases</a:t>
            </a:r>
          </a:p>
          <a:p>
            <a:pPr marL="342900" indent="-342900">
              <a:buFont typeface="Arial" panose="020B0604020202020204" pitchFamily="34" charset="0"/>
              <a:buChar char="•"/>
            </a:pPr>
            <a:r>
              <a:rPr lang="en-US" sz="2400" i="1" dirty="0">
                <a:latin typeface="Arial"/>
                <a:cs typeface="Arial"/>
              </a:rPr>
              <a:t>pronunciation</a:t>
            </a:r>
          </a:p>
          <a:p>
            <a:pPr marL="342900" indent="-342900">
              <a:buFont typeface="Arial" panose="020B0604020202020204" pitchFamily="34" charset="0"/>
              <a:buChar char="•"/>
            </a:pPr>
            <a:r>
              <a:rPr lang="en-US" sz="2400" i="1" dirty="0">
                <a:latin typeface="Arial"/>
                <a:cs typeface="Arial"/>
              </a:rPr>
              <a:t>everyday phrases</a:t>
            </a:r>
          </a:p>
          <a:p>
            <a:pPr marL="342900" indent="-342900">
              <a:buFont typeface="Arial" panose="020B0604020202020204" pitchFamily="34" charset="0"/>
              <a:buChar char="•"/>
            </a:pPr>
            <a:r>
              <a:rPr lang="en-US" sz="2400" i="1" dirty="0">
                <a:latin typeface="Arial"/>
                <a:cs typeface="Arial"/>
              </a:rPr>
              <a:t>any new language pattern</a:t>
            </a:r>
          </a:p>
        </p:txBody>
      </p:sp>
      <p:pic>
        <p:nvPicPr>
          <p:cNvPr id="7" name="Picture 2" descr="A blue rectangular object with a white strip&#10;&#10;Description automatically generated">
            <a:extLst>
              <a:ext uri="{FF2B5EF4-FFF2-40B4-BE49-F238E27FC236}">
                <a16:creationId xmlns:a16="http://schemas.microsoft.com/office/drawing/2014/main" id="{50F1E228-2B6D-C6D3-3057-30E6F73E778E}"/>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907249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139907" y="101601"/>
            <a:ext cx="11912601" cy="668832"/>
          </a:xfrm>
        </p:spPr>
        <p:txBody>
          <a:bodyPr>
            <a:normAutofit fontScale="90000"/>
          </a:bodyPr>
          <a:lstStyle/>
          <a:p>
            <a:pPr algn="ctr"/>
            <a:r>
              <a:rPr lang="cy-GB" b="1" dirty="0">
                <a:latin typeface="Arial"/>
                <a:cs typeface="Arial"/>
              </a:rPr>
              <a:t>   Sut mae drilio?         </a:t>
            </a:r>
            <a:r>
              <a:rPr lang="cy-GB" i="1" dirty="0" err="1">
                <a:latin typeface="Arial"/>
                <a:cs typeface="Arial"/>
              </a:rPr>
              <a:t>How</a:t>
            </a:r>
            <a:r>
              <a:rPr lang="cy-GB" i="1" dirty="0">
                <a:latin typeface="Arial"/>
                <a:cs typeface="Arial"/>
              </a:rPr>
              <a:t> to </a:t>
            </a:r>
            <a:r>
              <a:rPr lang="cy-GB" i="1" dirty="0" err="1">
                <a:latin typeface="Arial"/>
                <a:cs typeface="Arial"/>
              </a:rPr>
              <a:t>use</a:t>
            </a:r>
            <a:r>
              <a:rPr lang="cy-GB" i="1" dirty="0">
                <a:latin typeface="Arial"/>
                <a:cs typeface="Arial"/>
              </a:rPr>
              <a:t> </a:t>
            </a:r>
            <a:r>
              <a:rPr lang="cy-GB" i="1" dirty="0" err="1">
                <a:latin typeface="Arial"/>
                <a:cs typeface="Arial"/>
              </a:rPr>
              <a:t>language</a:t>
            </a:r>
            <a:r>
              <a:rPr lang="cy-GB" i="1" dirty="0">
                <a:latin typeface="Arial"/>
                <a:cs typeface="Arial"/>
              </a:rPr>
              <a:t> </a:t>
            </a:r>
            <a:r>
              <a:rPr lang="cy-GB" i="1" dirty="0" err="1">
                <a:latin typeface="Arial"/>
                <a:cs typeface="Arial"/>
              </a:rPr>
              <a:t>drills</a:t>
            </a:r>
            <a:r>
              <a:rPr lang="cy-GB" i="1" dirty="0">
                <a:latin typeface="Arial"/>
                <a:cs typeface="Arial"/>
              </a:rPr>
              <a:t>?</a:t>
            </a:r>
          </a:p>
        </p:txBody>
      </p:sp>
      <p:sp>
        <p:nvSpPr>
          <p:cNvPr id="7" name="TextBox 6">
            <a:extLst>
              <a:ext uri="{FF2B5EF4-FFF2-40B4-BE49-F238E27FC236}">
                <a16:creationId xmlns:a16="http://schemas.microsoft.com/office/drawing/2014/main" id="{E9039BC4-5E95-777E-19BE-5F0DF6E4C817}"/>
              </a:ext>
            </a:extLst>
          </p:cNvPr>
          <p:cNvSpPr txBox="1"/>
          <p:nvPr/>
        </p:nvSpPr>
        <p:spPr>
          <a:xfrm>
            <a:off x="152398" y="778192"/>
            <a:ext cx="5613402" cy="5324535"/>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r>
              <a:rPr lang="cy-GB" sz="2000" dirty="0">
                <a:latin typeface="Arial" panose="020B0604020202020204" pitchFamily="34" charset="0"/>
                <a:cs typeface="Arial" panose="020B0604020202020204" pitchFamily="34" charset="0"/>
              </a:rPr>
              <a:t>Mae nifer fawr o ffyrdd o ddrilio geirfa a phatrymau iaith newydd.  Dyma rai esiamplau:</a:t>
            </a: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ailadrodd fel grŵp gan ddefnyddio cardiau fflach fel sbardun wrth gyflwyno geirfa newydd;</a:t>
            </a: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ailadrodd ar ôl y tiwtor iaith gan ddefnyddio lleisiau amrywiol, e.e. llais uchel, llais tawel, llais cryf, llais gwichlyd, a.y.y.b.</a:t>
            </a: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rapio (a chlapio);</a:t>
            </a: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canu (a chlapio)</a:t>
            </a: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pasio’r cwestiwn – un yn holi, nesaf yn ateb cyn holi’r un cwestiwn, a.y.y.b</a:t>
            </a: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pasio’r bêl – pasio’r bêl a’r person sy’n ei dal sy’n dweud y gair / patrwm iaith;</a:t>
            </a:r>
          </a:p>
          <a:p>
            <a:pPr marL="342900" indent="-342900">
              <a:buFont typeface="Arial" panose="020B0604020202020204" pitchFamily="34" charset="0"/>
              <a:buChar char="•"/>
            </a:pPr>
            <a:r>
              <a:rPr lang="cy-GB" sz="2000" dirty="0">
                <a:latin typeface="Arial"/>
                <a:cs typeface="Arial"/>
              </a:rPr>
              <a:t>cadwyn – “Es i i’r siop a phrynais ..” – gyda’r rhestr o eirfa’n cynyddu wrth symud o un person i’r nesaf.</a:t>
            </a:r>
          </a:p>
        </p:txBody>
      </p:sp>
      <p:sp>
        <p:nvSpPr>
          <p:cNvPr id="8" name="TextBox 7">
            <a:extLst>
              <a:ext uri="{FF2B5EF4-FFF2-40B4-BE49-F238E27FC236}">
                <a16:creationId xmlns:a16="http://schemas.microsoft.com/office/drawing/2014/main" id="{39EED394-85C1-9F15-1E3F-07B3594D4D04}"/>
              </a:ext>
            </a:extLst>
          </p:cNvPr>
          <p:cNvSpPr txBox="1"/>
          <p:nvPr/>
        </p:nvSpPr>
        <p:spPr>
          <a:xfrm>
            <a:off x="6096000" y="778192"/>
            <a:ext cx="5613402" cy="5324535"/>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r>
              <a:rPr lang="en-US" sz="2000" i="1" dirty="0">
                <a:latin typeface="Arial"/>
                <a:cs typeface="Arial"/>
              </a:rPr>
              <a:t>There are numerous ways in which you can use language drills.  Here are some examples:</a:t>
            </a:r>
          </a:p>
          <a:p>
            <a:pPr marL="342900" indent="-342900">
              <a:buFont typeface="Arial" panose="020B0604020202020204" pitchFamily="34" charset="0"/>
              <a:buChar char="•"/>
            </a:pPr>
            <a:r>
              <a:rPr lang="en-US" sz="2000" i="1" dirty="0">
                <a:latin typeface="Arial"/>
                <a:cs typeface="Arial"/>
              </a:rPr>
              <a:t>group repetition by using flashcards to introduce new vocabulary;</a:t>
            </a:r>
          </a:p>
          <a:p>
            <a:pPr marL="342900" indent="-342900">
              <a:buFont typeface="Arial" panose="020B0604020202020204" pitchFamily="34" charset="0"/>
              <a:buChar char="•"/>
            </a:pPr>
            <a:r>
              <a:rPr lang="en-US" sz="2000" i="1" dirty="0">
                <a:latin typeface="Arial"/>
                <a:cs typeface="Arial"/>
              </a:rPr>
              <a:t>group repetition after the language tutor using different voices, e.g. loud voice, quiet voice, strong voice, high-pitched voice, etc.</a:t>
            </a:r>
          </a:p>
          <a:p>
            <a:pPr marL="342900" indent="-342900">
              <a:buFont typeface="Arial" panose="020B0604020202020204" pitchFamily="34" charset="0"/>
              <a:buChar char="•"/>
            </a:pPr>
            <a:r>
              <a:rPr lang="en-US" sz="2000" i="1" dirty="0">
                <a:latin typeface="Arial"/>
                <a:cs typeface="Arial"/>
              </a:rPr>
              <a:t>rapping (and clapping);</a:t>
            </a:r>
          </a:p>
          <a:p>
            <a:pPr marL="342900" indent="-342900">
              <a:buFont typeface="Arial" panose="020B0604020202020204" pitchFamily="34" charset="0"/>
              <a:buChar char="•"/>
            </a:pPr>
            <a:r>
              <a:rPr lang="en-US" sz="2000" i="1" dirty="0">
                <a:latin typeface="Arial"/>
                <a:cs typeface="Arial"/>
              </a:rPr>
              <a:t>singing (and clapping);</a:t>
            </a:r>
          </a:p>
          <a:p>
            <a:pPr marL="342900" indent="-342900">
              <a:buFont typeface="Arial" panose="020B0604020202020204" pitchFamily="34" charset="0"/>
              <a:buChar char="•"/>
            </a:pPr>
            <a:r>
              <a:rPr lang="en-US" sz="2000" i="1" dirty="0">
                <a:latin typeface="Arial"/>
                <a:cs typeface="Arial"/>
              </a:rPr>
              <a:t>pass the question – one asks the question, the next answers before asking the same question to the next person, etc.</a:t>
            </a:r>
          </a:p>
          <a:p>
            <a:pPr marL="342900" indent="-342900">
              <a:buFont typeface="Arial" panose="020B0604020202020204" pitchFamily="34" charset="0"/>
              <a:buChar char="•"/>
            </a:pPr>
            <a:r>
              <a:rPr lang="en-US" sz="2000" i="1" dirty="0">
                <a:latin typeface="Arial"/>
                <a:cs typeface="Arial"/>
              </a:rPr>
              <a:t>pass the ball – the person with the ball repeats the pattern;</a:t>
            </a:r>
          </a:p>
          <a:p>
            <a:pPr marL="342900" indent="-342900">
              <a:buFont typeface="Arial" panose="020B0604020202020204" pitchFamily="34" charset="0"/>
              <a:buChar char="•"/>
            </a:pPr>
            <a:r>
              <a:rPr lang="en-US" sz="2000" i="1" dirty="0">
                <a:latin typeface="Arial"/>
                <a:cs typeface="Arial"/>
              </a:rPr>
              <a:t>chain – “I went to the shop and I bought…” – the vocabulary list increases as it moves from one person to the next.</a:t>
            </a:r>
          </a:p>
        </p:txBody>
      </p:sp>
      <p:pic>
        <p:nvPicPr>
          <p:cNvPr id="6" name="Picture 2" descr="A blue rectangular object with a white strip&#10;&#10;Description automatically generated">
            <a:extLst>
              <a:ext uri="{FF2B5EF4-FFF2-40B4-BE49-F238E27FC236}">
                <a16:creationId xmlns:a16="http://schemas.microsoft.com/office/drawing/2014/main" id="{76F94410-92CB-6191-545F-E27AA731D3DD}"/>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3758064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8B132784-ABF2-041D-9356-DAB00CBE33C5}"/>
              </a:ext>
            </a:extLst>
          </p:cNvPr>
          <p:cNvSpPr/>
          <p:nvPr/>
        </p:nvSpPr>
        <p:spPr>
          <a:xfrm>
            <a:off x="2190750" y="1431163"/>
            <a:ext cx="7810500" cy="3546417"/>
          </a:xfrm>
          <a:prstGeom prst="ellipse">
            <a:avLst/>
          </a:prstGeom>
          <a:solidFill>
            <a:schemeClr val="accent5">
              <a:lumMod val="20000"/>
              <a:lumOff val="8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solidFill>
                  <a:schemeClr val="tx1"/>
                </a:solidFill>
                <a:latin typeface="Arial"/>
                <a:cs typeface="Arial"/>
              </a:rPr>
              <a:t>Beth </a:t>
            </a:r>
            <a:r>
              <a:rPr lang="en-US" sz="3200" b="1" err="1">
                <a:solidFill>
                  <a:schemeClr val="tx1"/>
                </a:solidFill>
                <a:latin typeface="Arial"/>
                <a:cs typeface="Arial"/>
              </a:rPr>
              <a:t>ydy</a:t>
            </a:r>
            <a:r>
              <a:rPr lang="en-US" sz="3200" b="1" dirty="0">
                <a:solidFill>
                  <a:schemeClr val="tx1"/>
                </a:solidFill>
                <a:latin typeface="Arial"/>
                <a:cs typeface="Arial"/>
              </a:rPr>
              <a:t> </a:t>
            </a:r>
            <a:r>
              <a:rPr lang="en-US" sz="3200" b="1" err="1">
                <a:solidFill>
                  <a:schemeClr val="tx1"/>
                </a:solidFill>
                <a:latin typeface="Arial"/>
                <a:cs typeface="Arial"/>
              </a:rPr>
              <a:t>manteision</a:t>
            </a:r>
            <a:r>
              <a:rPr lang="en-US" sz="3200" b="1" dirty="0">
                <a:solidFill>
                  <a:schemeClr val="tx1"/>
                </a:solidFill>
                <a:latin typeface="Arial"/>
                <a:cs typeface="Arial"/>
              </a:rPr>
              <a:t> </a:t>
            </a:r>
            <a:r>
              <a:rPr lang="en-US" sz="3200" b="1" err="1">
                <a:solidFill>
                  <a:schemeClr val="tx1"/>
                </a:solidFill>
                <a:latin typeface="Arial"/>
                <a:cs typeface="Arial"/>
              </a:rPr>
              <a:t>defnyddio</a:t>
            </a:r>
            <a:r>
              <a:rPr lang="en-US" sz="3200" b="1" dirty="0">
                <a:solidFill>
                  <a:schemeClr val="tx1"/>
                </a:solidFill>
                <a:latin typeface="Arial"/>
                <a:cs typeface="Arial"/>
              </a:rPr>
              <a:t> </a:t>
            </a:r>
            <a:r>
              <a:rPr lang="en-US" sz="3200" b="1" err="1">
                <a:solidFill>
                  <a:schemeClr val="tx1"/>
                </a:solidFill>
                <a:latin typeface="Arial"/>
                <a:cs typeface="Arial"/>
              </a:rPr>
              <a:t>drilio</a:t>
            </a:r>
            <a:r>
              <a:rPr lang="en-US" sz="3200" b="1" dirty="0">
                <a:solidFill>
                  <a:schemeClr val="tx1"/>
                </a:solidFill>
                <a:latin typeface="Arial"/>
                <a:cs typeface="Arial"/>
              </a:rPr>
              <a:t>?</a:t>
            </a:r>
          </a:p>
          <a:p>
            <a:pPr algn="ctr"/>
            <a:r>
              <a:rPr lang="en-US" sz="3200" i="1" dirty="0">
                <a:solidFill>
                  <a:schemeClr val="tx1"/>
                </a:solidFill>
                <a:latin typeface="Arial"/>
                <a:cs typeface="Arial"/>
              </a:rPr>
              <a:t>What are the advantages of using language drills?</a:t>
            </a:r>
          </a:p>
        </p:txBody>
      </p:sp>
      <p:sp>
        <p:nvSpPr>
          <p:cNvPr id="9" name="Title 1">
            <a:extLst>
              <a:ext uri="{FF2B5EF4-FFF2-40B4-BE49-F238E27FC236}">
                <a16:creationId xmlns:a16="http://schemas.microsoft.com/office/drawing/2014/main" id="{B65B5483-E9D8-CCCE-3F93-F4A324D96783}"/>
              </a:ext>
            </a:extLst>
          </p:cNvPr>
          <p:cNvSpPr>
            <a:spLocks noGrp="1"/>
          </p:cNvSpPr>
          <p:nvPr>
            <p:ph type="title"/>
          </p:nvPr>
        </p:nvSpPr>
        <p:spPr>
          <a:xfrm>
            <a:off x="838200" y="200288"/>
            <a:ext cx="10515600" cy="714375"/>
          </a:xfrm>
        </p:spPr>
        <p:txBody>
          <a:bodyPr>
            <a:normAutofit/>
          </a:bodyPr>
          <a:lstStyle/>
          <a:p>
            <a:pPr algn="ctr"/>
            <a:r>
              <a:rPr lang="en-GB" sz="4000" b="1" dirty="0">
                <a:latin typeface="Arial"/>
                <a:cs typeface="Arial"/>
              </a:rPr>
              <a:t>Amser </a:t>
            </a:r>
            <a:r>
              <a:rPr lang="en-GB" sz="4000" b="1" err="1">
                <a:latin typeface="Arial"/>
                <a:cs typeface="Arial"/>
              </a:rPr>
              <a:t>i</a:t>
            </a:r>
            <a:r>
              <a:rPr lang="en-GB" sz="4000" b="1" dirty="0">
                <a:latin typeface="Arial"/>
                <a:cs typeface="Arial"/>
              </a:rPr>
              <a:t> </a:t>
            </a:r>
            <a:r>
              <a:rPr lang="en-GB" sz="4000" b="1" err="1">
                <a:latin typeface="Arial"/>
                <a:cs typeface="Arial"/>
              </a:rPr>
              <a:t>feddwl</a:t>
            </a:r>
            <a:r>
              <a:rPr lang="en-GB" sz="4000" b="1" dirty="0">
                <a:latin typeface="Arial"/>
                <a:cs typeface="Arial"/>
              </a:rPr>
              <a:t>...   </a:t>
            </a:r>
            <a:r>
              <a:rPr lang="en-GB" sz="4000" i="1" dirty="0">
                <a:latin typeface="Arial"/>
                <a:cs typeface="Arial"/>
              </a:rPr>
              <a:t>Time to think...</a:t>
            </a:r>
          </a:p>
        </p:txBody>
      </p:sp>
      <p:pic>
        <p:nvPicPr>
          <p:cNvPr id="4" name="Picture 2" descr="A blue rectangular object with a white strip&#10;&#10;Description automatically generated">
            <a:extLst>
              <a:ext uri="{FF2B5EF4-FFF2-40B4-BE49-F238E27FC236}">
                <a16:creationId xmlns:a16="http://schemas.microsoft.com/office/drawing/2014/main" id="{1DEBBC29-FFB0-2287-DA48-9EEAB9AE6D2E}"/>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054713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0" y="101601"/>
            <a:ext cx="12191999" cy="1308100"/>
          </a:xfrm>
        </p:spPr>
        <p:txBody>
          <a:bodyPr>
            <a:normAutofit/>
          </a:bodyPr>
          <a:lstStyle/>
          <a:p>
            <a:pPr algn="ctr"/>
            <a:r>
              <a:rPr lang="cy-GB" b="1" dirty="0">
                <a:latin typeface="Arial"/>
                <a:cs typeface="Arial"/>
              </a:rPr>
              <a:t>Beth ydy manteision drilio?</a:t>
            </a:r>
            <a:br>
              <a:rPr lang="cy-GB" b="1" dirty="0">
                <a:latin typeface="Arial" panose="020B0604020202020204" pitchFamily="34" charset="0"/>
                <a:cs typeface="Arial" panose="020B0604020202020204" pitchFamily="34" charset="0"/>
              </a:rPr>
            </a:br>
            <a:r>
              <a:rPr lang="cy-GB" sz="4000" i="1" dirty="0">
                <a:latin typeface="Arial"/>
                <a:cs typeface="Arial"/>
              </a:rPr>
              <a:t>What are the advantages of using language drills?</a:t>
            </a:r>
            <a:endParaRPr lang="cy-GB" i="1">
              <a:latin typeface="Arial"/>
              <a:cs typeface="Arial"/>
            </a:endParaRPr>
          </a:p>
        </p:txBody>
      </p:sp>
      <p:sp>
        <p:nvSpPr>
          <p:cNvPr id="7" name="TextBox 6">
            <a:extLst>
              <a:ext uri="{FF2B5EF4-FFF2-40B4-BE49-F238E27FC236}">
                <a16:creationId xmlns:a16="http://schemas.microsoft.com/office/drawing/2014/main" id="{E9039BC4-5E95-777E-19BE-5F0DF6E4C817}"/>
              </a:ext>
            </a:extLst>
          </p:cNvPr>
          <p:cNvSpPr txBox="1"/>
          <p:nvPr/>
        </p:nvSpPr>
        <p:spPr>
          <a:xfrm>
            <a:off x="101598" y="1804830"/>
            <a:ext cx="5613402" cy="1631216"/>
          </a:xfrm>
          <a:prstGeom prst="rect">
            <a:avLst/>
          </a:prstGeom>
          <a:noFill/>
        </p:spPr>
        <p:txBody>
          <a:bodyPr wrap="square" rtlCol="0">
            <a:spAutoFit/>
          </a:bodyPr>
          <a:lstStyle/>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00D1C12-FE84-61F9-7835-D3FF400FFC97}"/>
              </a:ext>
            </a:extLst>
          </p:cNvPr>
          <p:cNvSpPr txBox="1"/>
          <p:nvPr/>
        </p:nvSpPr>
        <p:spPr>
          <a:xfrm>
            <a:off x="440297" y="1804531"/>
            <a:ext cx="4917866" cy="3416320"/>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ynganu</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cywirdeb</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rhoi cyfle i ymarfer mewn ‘amgylchedd ddiogel’</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cynhwysol</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codi hunanhyder dysgwyr</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rhoi cyfle i gywiro yn y fan a’r lle</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rhoi cyfle i asesu’n ffurfiannol </a:t>
            </a:r>
          </a:p>
          <a:p>
            <a:pPr marL="285750" indent="-285750">
              <a:buFont typeface="Arial" panose="020B0604020202020204" pitchFamily="34" charset="0"/>
              <a:buChar char="•"/>
            </a:pPr>
            <a:r>
              <a:rPr lang="cy-GB" sz="2400" dirty="0">
                <a:latin typeface="Arial"/>
                <a:cs typeface="Arial"/>
              </a:rPr>
              <a:t>gallu newid cyflymdra gwers</a:t>
            </a:r>
            <a:endParaRPr lang="cy-GB" dirty="0">
              <a:latin typeface="Arial"/>
              <a:cs typeface="Arial"/>
            </a:endParaRPr>
          </a:p>
        </p:txBody>
      </p:sp>
      <p:sp>
        <p:nvSpPr>
          <p:cNvPr id="4" name="TextBox 3">
            <a:extLst>
              <a:ext uri="{FF2B5EF4-FFF2-40B4-BE49-F238E27FC236}">
                <a16:creationId xmlns:a16="http://schemas.microsoft.com/office/drawing/2014/main" id="{1E02572D-BB3E-09F6-AB0F-D0C72FE27A7E}"/>
              </a:ext>
            </a:extLst>
          </p:cNvPr>
          <p:cNvSpPr txBox="1"/>
          <p:nvPr/>
        </p:nvSpPr>
        <p:spPr>
          <a:xfrm>
            <a:off x="6100186" y="1804531"/>
            <a:ext cx="5638800" cy="3785652"/>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pPr marL="285750" indent="-285750">
              <a:buFont typeface="Arial" panose="020B0604020202020204" pitchFamily="34" charset="0"/>
              <a:buChar char="•"/>
            </a:pPr>
            <a:r>
              <a:rPr lang="en-US" sz="2400" i="1" dirty="0">
                <a:latin typeface="Arial" panose="020B0604020202020204" pitchFamily="34" charset="0"/>
                <a:cs typeface="Arial" panose="020B0604020202020204" pitchFamily="34" charset="0"/>
              </a:rPr>
              <a:t>pronunciation</a:t>
            </a:r>
          </a:p>
          <a:p>
            <a:pPr marL="285750" indent="-285750">
              <a:buFont typeface="Arial" panose="020B0604020202020204" pitchFamily="34" charset="0"/>
              <a:buChar char="•"/>
            </a:pPr>
            <a:r>
              <a:rPr lang="en-US" sz="2400" i="1" dirty="0">
                <a:latin typeface="Arial" panose="020B0604020202020204" pitchFamily="34" charset="0"/>
                <a:cs typeface="Arial" panose="020B0604020202020204" pitchFamily="34" charset="0"/>
              </a:rPr>
              <a:t>correctness</a:t>
            </a:r>
          </a:p>
          <a:p>
            <a:pPr marL="285750" indent="-285750">
              <a:buFont typeface="Arial" panose="020B0604020202020204" pitchFamily="34" charset="0"/>
              <a:buChar char="•"/>
            </a:pPr>
            <a:r>
              <a:rPr lang="en-US" sz="2400" i="1" dirty="0">
                <a:latin typeface="Arial" panose="020B0604020202020204" pitchFamily="34" charset="0"/>
                <a:cs typeface="Arial" panose="020B0604020202020204" pitchFamily="34" charset="0"/>
              </a:rPr>
              <a:t>provides an opportunity to practice in a ‘safe environment’</a:t>
            </a:r>
          </a:p>
          <a:p>
            <a:pPr marL="285750" indent="-285750">
              <a:buFont typeface="Arial" panose="020B0604020202020204" pitchFamily="34" charset="0"/>
              <a:buChar char="•"/>
            </a:pPr>
            <a:r>
              <a:rPr lang="en-US" sz="2400" i="1" dirty="0">
                <a:latin typeface="Arial" panose="020B0604020202020204" pitchFamily="34" charset="0"/>
                <a:cs typeface="Arial" panose="020B0604020202020204" pitchFamily="34" charset="0"/>
              </a:rPr>
              <a:t>inclusive</a:t>
            </a:r>
          </a:p>
          <a:p>
            <a:pPr marL="285750" indent="-285750">
              <a:buFont typeface="Arial" panose="020B0604020202020204" pitchFamily="34" charset="0"/>
              <a:buChar char="•"/>
            </a:pPr>
            <a:r>
              <a:rPr lang="en-US" sz="2400" i="1" dirty="0">
                <a:latin typeface="Arial"/>
                <a:cs typeface="Arial"/>
              </a:rPr>
              <a:t>raises </a:t>
            </a:r>
            <a:r>
              <a:rPr lang="en-US" sz="2400" i="1">
                <a:latin typeface="Arial"/>
                <a:cs typeface="Arial"/>
              </a:rPr>
              <a:t>self-confidence</a:t>
            </a:r>
            <a:r>
              <a:rPr lang="en-US" sz="2400" i="1" dirty="0">
                <a:latin typeface="Arial"/>
                <a:cs typeface="Arial"/>
              </a:rPr>
              <a:t> of learners</a:t>
            </a:r>
          </a:p>
          <a:p>
            <a:pPr marL="285750" indent="-285750">
              <a:buFont typeface="Arial" panose="020B0604020202020204" pitchFamily="34" charset="0"/>
              <a:buChar char="•"/>
            </a:pPr>
            <a:r>
              <a:rPr lang="en-US" sz="2400" i="1" dirty="0">
                <a:latin typeface="Arial" panose="020B0604020202020204" pitchFamily="34" charset="0"/>
                <a:cs typeface="Arial" panose="020B0604020202020204" pitchFamily="34" charset="0"/>
              </a:rPr>
              <a:t>provides an opportunity to correct </a:t>
            </a:r>
          </a:p>
          <a:p>
            <a:pPr marL="285750" indent="-285750">
              <a:buFont typeface="Arial" panose="020B0604020202020204" pitchFamily="34" charset="0"/>
              <a:buChar char="•"/>
            </a:pPr>
            <a:r>
              <a:rPr lang="en-US" sz="2400" i="1" dirty="0">
                <a:latin typeface="Arial" panose="020B0604020202020204" pitchFamily="34" charset="0"/>
                <a:cs typeface="Arial" panose="020B0604020202020204" pitchFamily="34" charset="0"/>
              </a:rPr>
              <a:t>provides an opportunity to formative assess</a:t>
            </a:r>
          </a:p>
          <a:p>
            <a:pPr marL="285750" indent="-285750">
              <a:buFont typeface="Arial" panose="020B0604020202020204" pitchFamily="34" charset="0"/>
              <a:buChar char="•"/>
            </a:pPr>
            <a:r>
              <a:rPr lang="en-US" sz="2400" i="1" dirty="0">
                <a:latin typeface="Arial" panose="020B0604020202020204" pitchFamily="34" charset="0"/>
                <a:cs typeface="Arial" panose="020B0604020202020204" pitchFamily="34" charset="0"/>
              </a:rPr>
              <a:t>can change the pace of a lesson</a:t>
            </a:r>
            <a:endParaRPr lang="en-US" i="1" dirty="0"/>
          </a:p>
        </p:txBody>
      </p:sp>
      <p:pic>
        <p:nvPicPr>
          <p:cNvPr id="9" name="Picture 2" descr="A blue rectangular object with a white strip&#10;&#10;Description automatically generated">
            <a:extLst>
              <a:ext uri="{FF2B5EF4-FFF2-40B4-BE49-F238E27FC236}">
                <a16:creationId xmlns:a16="http://schemas.microsoft.com/office/drawing/2014/main" id="{D6E532AA-80B6-428F-DDA6-51C2CF89926C}"/>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6466611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1937245" y="132793"/>
            <a:ext cx="8316598" cy="827828"/>
          </a:xfrm>
        </p:spPr>
        <p:txBody>
          <a:bodyPr>
            <a:normAutofit/>
          </a:bodyPr>
          <a:lstStyle/>
          <a:p>
            <a:pPr algn="ctr"/>
            <a:r>
              <a:rPr lang="cy-GB" sz="4000" b="1" dirty="0">
                <a:latin typeface="Arial"/>
                <a:cs typeface="Arial"/>
              </a:rPr>
              <a:t>Eich tro chi...</a:t>
            </a:r>
            <a:r>
              <a:rPr lang="cy-GB" sz="4000" b="1" i="1" dirty="0">
                <a:latin typeface="Arial"/>
                <a:cs typeface="Arial"/>
              </a:rPr>
              <a:t>          </a:t>
            </a:r>
            <a:r>
              <a:rPr lang="cy-GB" sz="4000" i="1" err="1">
                <a:latin typeface="Arial"/>
                <a:cs typeface="Arial"/>
              </a:rPr>
              <a:t>Your</a:t>
            </a:r>
            <a:r>
              <a:rPr lang="cy-GB" sz="4000" i="1" dirty="0">
                <a:latin typeface="Arial"/>
                <a:cs typeface="Arial"/>
              </a:rPr>
              <a:t> turn...</a:t>
            </a:r>
          </a:p>
        </p:txBody>
      </p:sp>
      <p:sp>
        <p:nvSpPr>
          <p:cNvPr id="7" name="TextBox 6">
            <a:extLst>
              <a:ext uri="{FF2B5EF4-FFF2-40B4-BE49-F238E27FC236}">
                <a16:creationId xmlns:a16="http://schemas.microsoft.com/office/drawing/2014/main" id="{E9039BC4-5E95-777E-19BE-5F0DF6E4C817}"/>
              </a:ext>
            </a:extLst>
          </p:cNvPr>
          <p:cNvSpPr txBox="1"/>
          <p:nvPr/>
        </p:nvSpPr>
        <p:spPr>
          <a:xfrm>
            <a:off x="241507" y="1164480"/>
            <a:ext cx="5613402" cy="4524315"/>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pPr marL="342900" indent="-342900">
              <a:buFont typeface="Arial" panose="020B0604020202020204" pitchFamily="34" charset="0"/>
              <a:buChar char="•"/>
            </a:pPr>
            <a:r>
              <a:rPr lang="cy-GB" sz="2400" dirty="0">
                <a:latin typeface="Arial"/>
                <a:cs typeface="Arial"/>
              </a:rPr>
              <a:t>Meddyliwch am ddeg gair allweddol ar gyfer un wers mewn unrhyw Faes Dysgu a Phrofiad</a:t>
            </a:r>
          </a:p>
          <a:p>
            <a:pPr marL="342900" indent="-342900">
              <a:buFont typeface="Arial" panose="020B0604020202020204" pitchFamily="34" charset="0"/>
              <a:buChar char="•"/>
            </a:pPr>
            <a:r>
              <a:rPr lang="cy-GB" sz="2400" dirty="0">
                <a:latin typeface="Arial"/>
                <a:cs typeface="Arial"/>
              </a:rPr>
              <a:t>Ysgrifennwch y geiriau ar gardiau bach</a:t>
            </a:r>
          </a:p>
          <a:p>
            <a:pPr marL="342900" indent="-342900">
              <a:buFont typeface="Arial" panose="020B0604020202020204" pitchFamily="34" charset="0"/>
              <a:buChar char="•"/>
            </a:pPr>
            <a:r>
              <a:rPr lang="cy-GB" sz="2400" dirty="0">
                <a:latin typeface="Arial"/>
                <a:cs typeface="Arial"/>
              </a:rPr>
              <a:t>Gyda phartner, ymarferwch gyflwyno’r eirfa drwy ddrilio</a:t>
            </a:r>
          </a:p>
          <a:p>
            <a:pPr marL="342900" indent="-342900">
              <a:buFont typeface="Arial" panose="020B0604020202020204" pitchFamily="34" charset="0"/>
              <a:buChar char="•"/>
            </a:pPr>
            <a:r>
              <a:rPr lang="cy-GB" sz="2400" dirty="0">
                <a:latin typeface="Arial"/>
                <a:cs typeface="Arial"/>
              </a:rPr>
              <a:t>Cofiwch ddefnyddio lleisiau gwahanol, e.e. sibrwd, gweiddi, canu, llais uchel, </a:t>
            </a:r>
            <a:r>
              <a:rPr lang="cy-GB" sz="2400" dirty="0" err="1">
                <a:latin typeface="Arial"/>
                <a:cs typeface="Arial"/>
              </a:rPr>
              <a:t>a.y.y.b</a:t>
            </a:r>
            <a:r>
              <a:rPr lang="cy-GB" sz="2400" dirty="0">
                <a:latin typeface="Arial"/>
                <a:cs typeface="Arial"/>
              </a:rPr>
              <a:t>.</a:t>
            </a:r>
          </a:p>
          <a:p>
            <a:pPr marL="342900" indent="-342900">
              <a:buFont typeface="Arial" panose="020B0604020202020204" pitchFamily="34" charset="0"/>
              <a:buChar char="•"/>
            </a:pPr>
            <a:r>
              <a:rPr lang="cy-GB" sz="2400" dirty="0">
                <a:latin typeface="Arial"/>
                <a:cs typeface="Arial"/>
              </a:rPr>
              <a:t>Cofiwch gywiro yn ôl yr angen</a:t>
            </a:r>
          </a:p>
          <a:p>
            <a:pPr marL="342900" indent="-342900">
              <a:buFont typeface="Arial" panose="020B0604020202020204" pitchFamily="34" charset="0"/>
              <a:buChar char="•"/>
            </a:pPr>
            <a:r>
              <a:rPr lang="cy-GB" sz="2400" dirty="0">
                <a:latin typeface="Arial"/>
                <a:cs typeface="Arial"/>
              </a:rPr>
              <a:t>Mwynhewch!</a:t>
            </a:r>
          </a:p>
        </p:txBody>
      </p:sp>
      <p:sp>
        <p:nvSpPr>
          <p:cNvPr id="3" name="TextBox 2">
            <a:extLst>
              <a:ext uri="{FF2B5EF4-FFF2-40B4-BE49-F238E27FC236}">
                <a16:creationId xmlns:a16="http://schemas.microsoft.com/office/drawing/2014/main" id="{964E0495-26A9-C559-4F99-3BC933C8A13A}"/>
              </a:ext>
            </a:extLst>
          </p:cNvPr>
          <p:cNvSpPr txBox="1"/>
          <p:nvPr/>
        </p:nvSpPr>
        <p:spPr>
          <a:xfrm>
            <a:off x="6096000" y="1164479"/>
            <a:ext cx="5613402" cy="4524315"/>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pPr marL="342900" indent="-342900">
              <a:buFont typeface="Arial" panose="020B0604020202020204" pitchFamily="34" charset="0"/>
              <a:buChar char="•"/>
            </a:pPr>
            <a:r>
              <a:rPr lang="en-US" sz="2400" i="1" dirty="0">
                <a:latin typeface="Arial"/>
                <a:cs typeface="Arial"/>
              </a:rPr>
              <a:t>Think of ten key words to learn in one lesson.  It can be in any of the Areas of Learning and Experience</a:t>
            </a:r>
          </a:p>
          <a:p>
            <a:pPr marL="342900" indent="-342900">
              <a:buFont typeface="Arial" panose="020B0604020202020204" pitchFamily="34" charset="0"/>
              <a:buChar char="•"/>
            </a:pPr>
            <a:r>
              <a:rPr lang="en-US" sz="2400" i="1" dirty="0">
                <a:latin typeface="Arial"/>
                <a:cs typeface="Arial"/>
              </a:rPr>
              <a:t>Write the words on small cards</a:t>
            </a:r>
          </a:p>
          <a:p>
            <a:pPr marL="342900" indent="-342900">
              <a:buFont typeface="Arial" panose="020B0604020202020204" pitchFamily="34" charset="0"/>
              <a:buChar char="•"/>
            </a:pPr>
            <a:r>
              <a:rPr lang="en-US" sz="2400" i="1" dirty="0">
                <a:latin typeface="Arial"/>
                <a:cs typeface="Arial"/>
              </a:rPr>
              <a:t>With your partner, practice the vocabulary through drilling</a:t>
            </a:r>
          </a:p>
          <a:p>
            <a:pPr marL="342900" indent="-342900">
              <a:buFont typeface="Arial" panose="020B0604020202020204" pitchFamily="34" charset="0"/>
              <a:buChar char="•"/>
            </a:pPr>
            <a:r>
              <a:rPr lang="en-US" sz="2400" i="1" dirty="0">
                <a:latin typeface="Arial"/>
                <a:cs typeface="Arial"/>
              </a:rPr>
              <a:t>Remember to use different voices, e.g. whispering, shouting, singing, strong voice, etc.</a:t>
            </a:r>
          </a:p>
          <a:p>
            <a:pPr marL="342900" indent="-342900">
              <a:buFont typeface="Arial" panose="020B0604020202020204" pitchFamily="34" charset="0"/>
              <a:buChar char="•"/>
            </a:pPr>
            <a:r>
              <a:rPr lang="en-US" sz="2400" i="1" dirty="0">
                <a:latin typeface="Arial"/>
                <a:cs typeface="Arial"/>
              </a:rPr>
              <a:t>Remember to correct when needed</a:t>
            </a:r>
          </a:p>
          <a:p>
            <a:pPr marL="342900" indent="-342900">
              <a:buFont typeface="Arial" panose="020B0604020202020204" pitchFamily="34" charset="0"/>
              <a:buChar char="•"/>
            </a:pPr>
            <a:r>
              <a:rPr lang="en-US" sz="2400" i="1" dirty="0">
                <a:latin typeface="Arial" panose="020B0604020202020204" pitchFamily="34" charset="0"/>
                <a:cs typeface="Arial" panose="020B0604020202020204" pitchFamily="34" charset="0"/>
              </a:rPr>
              <a:t>Enjoy!</a:t>
            </a:r>
          </a:p>
          <a:p>
            <a:pPr marL="342900" indent="-342900">
              <a:buFont typeface="Arial" panose="020B0604020202020204" pitchFamily="34" charset="0"/>
              <a:buChar char="•"/>
            </a:pPr>
            <a:endParaRPr lang="en-US" sz="2400" i="1" dirty="0">
              <a:latin typeface="Arial" panose="020B0604020202020204" pitchFamily="34" charset="0"/>
              <a:cs typeface="Arial" panose="020B0604020202020204" pitchFamily="34" charset="0"/>
            </a:endParaRPr>
          </a:p>
        </p:txBody>
      </p:sp>
      <p:pic>
        <p:nvPicPr>
          <p:cNvPr id="8" name="Picture 2" descr="A blue rectangular object with a white strip&#10;&#10;Description automatically generated">
            <a:extLst>
              <a:ext uri="{FF2B5EF4-FFF2-40B4-BE49-F238E27FC236}">
                <a16:creationId xmlns:a16="http://schemas.microsoft.com/office/drawing/2014/main" id="{A8CCAAFD-AA2C-6585-F17D-EED984CDCB64}"/>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36449298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D0BD-601B-F383-9961-5CB4BFD867B8}"/>
              </a:ext>
            </a:extLst>
          </p:cNvPr>
          <p:cNvSpPr>
            <a:spLocks noGrp="1"/>
          </p:cNvSpPr>
          <p:nvPr>
            <p:ph type="title"/>
          </p:nvPr>
        </p:nvSpPr>
        <p:spPr>
          <a:xfrm>
            <a:off x="838200" y="174625"/>
            <a:ext cx="10515600" cy="828675"/>
          </a:xfrm>
        </p:spPr>
        <p:txBody>
          <a:bodyPr>
            <a:normAutofit/>
          </a:bodyPr>
          <a:lstStyle/>
          <a:p>
            <a:pPr algn="ctr"/>
            <a:r>
              <a:rPr lang="en-GB" sz="4000" b="1" err="1">
                <a:latin typeface="Arial"/>
                <a:ea typeface="Calibri Light"/>
                <a:cs typeface="Arial"/>
              </a:rPr>
              <a:t>Geiriau</a:t>
            </a:r>
            <a:r>
              <a:rPr lang="en-GB" sz="4000" b="1" dirty="0">
                <a:latin typeface="Arial"/>
                <a:ea typeface="Calibri Light"/>
                <a:cs typeface="Arial"/>
              </a:rPr>
              <a:t> a </a:t>
            </a:r>
            <a:r>
              <a:rPr lang="en-GB" sz="4000" b="1" err="1">
                <a:latin typeface="Arial"/>
                <a:ea typeface="Calibri Light"/>
                <a:cs typeface="Arial"/>
              </a:rPr>
              <a:t>thalpio</a:t>
            </a:r>
            <a:r>
              <a:rPr lang="en-GB" sz="4000" b="1">
                <a:latin typeface="Arial"/>
                <a:ea typeface="Calibri Light"/>
                <a:cs typeface="Arial"/>
              </a:rPr>
              <a:t>    </a:t>
            </a:r>
            <a:r>
              <a:rPr lang="en-GB" sz="4000" i="1">
                <a:latin typeface="Arial"/>
                <a:ea typeface="Calibri Light"/>
                <a:cs typeface="Arial"/>
              </a:rPr>
              <a:t>Words and chunks</a:t>
            </a:r>
            <a:endParaRPr lang="en-GB" sz="4000" i="1">
              <a:latin typeface="Arial"/>
              <a:cs typeface="Arial"/>
            </a:endParaRPr>
          </a:p>
        </p:txBody>
      </p:sp>
      <p:sp>
        <p:nvSpPr>
          <p:cNvPr id="3" name="Content Placeholder 2">
            <a:extLst>
              <a:ext uri="{FF2B5EF4-FFF2-40B4-BE49-F238E27FC236}">
                <a16:creationId xmlns:a16="http://schemas.microsoft.com/office/drawing/2014/main" id="{DE43A800-1D31-7DF3-C58B-C5F933929F41}"/>
              </a:ext>
            </a:extLst>
          </p:cNvPr>
          <p:cNvSpPr>
            <a:spLocks noGrp="1"/>
          </p:cNvSpPr>
          <p:nvPr>
            <p:ph idx="1"/>
          </p:nvPr>
        </p:nvSpPr>
        <p:spPr>
          <a:xfrm>
            <a:off x="487163" y="1234269"/>
            <a:ext cx="9352197" cy="4351338"/>
          </a:xfrm>
        </p:spPr>
        <p:txBody>
          <a:bodyPr vert="horz" lIns="91440" tIns="45720" rIns="91440" bIns="45720" rtlCol="0" anchor="t">
            <a:normAutofit lnSpcReduction="10000"/>
          </a:bodyPr>
          <a:lstStyle/>
          <a:p>
            <a:pPr marL="0" indent="0">
              <a:buNone/>
            </a:pPr>
            <a:r>
              <a:rPr lang="en-GB" sz="2400" i="1" dirty="0">
                <a:latin typeface="Arial"/>
                <a:ea typeface="Calibri" panose="020F0502020204030204"/>
                <a:cs typeface="Arial"/>
              </a:rPr>
              <a:t>Make words memorable </a:t>
            </a:r>
          </a:p>
          <a:p>
            <a:pPr marL="0" indent="0">
              <a:buNone/>
            </a:pPr>
            <a:r>
              <a:rPr lang="en-GB" sz="2400" i="1" dirty="0">
                <a:latin typeface="Arial"/>
                <a:ea typeface="Calibri" panose="020F0502020204030204"/>
                <a:cs typeface="Arial"/>
              </a:rPr>
              <a:t>Research suggests that when you first introduce a new word you should do so repeatedly.  Retention is also aided when a word is learned and practised in memorable contexts.  To do this you can use striking pictures and objects, associate words with their English equivalent, use rhymes, tunes, mimes and gestures.  You can associate words with a memorable experience (a visit, funny moment in the classroom), for example, make something, play a game, perform a sketch, say the words aloud, practise hearing and seeing them at the same time, use a vocabulary learning app, and above all, </a:t>
            </a:r>
            <a:r>
              <a:rPr lang="en-GB" sz="2400" b="1" i="1" dirty="0">
                <a:latin typeface="Arial"/>
                <a:ea typeface="Calibri" panose="020F0502020204030204"/>
                <a:cs typeface="Arial"/>
              </a:rPr>
              <a:t>repeat</a:t>
            </a:r>
            <a:r>
              <a:rPr lang="en-GB" sz="2400" i="1" dirty="0">
                <a:latin typeface="Arial"/>
                <a:ea typeface="Calibri" panose="020F0502020204030204"/>
                <a:cs typeface="Arial"/>
              </a:rPr>
              <a:t> them over time.</a:t>
            </a:r>
          </a:p>
          <a:p>
            <a:pPr marL="0" indent="0">
              <a:buNone/>
            </a:pPr>
            <a:endParaRPr lang="en-US"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2018, t.111)</a:t>
            </a:r>
            <a:endParaRPr lang="en-US" sz="2800" i="1">
              <a:latin typeface="Arial"/>
              <a:cs typeface="Arial"/>
            </a:endParaRPr>
          </a:p>
          <a:p>
            <a:pPr marL="0" indent="0">
              <a:buNone/>
            </a:pPr>
            <a:endParaRPr lang="en-GB" sz="2400" dirty="0">
              <a:latin typeface="Arial" panose="020B0604020202020204" pitchFamily="34" charset="0"/>
              <a:ea typeface="Calibri" panose="020F0502020204030204"/>
              <a:cs typeface="Arial" panose="020B0604020202020204" pitchFamily="34" charset="0"/>
            </a:endParaRPr>
          </a:p>
        </p:txBody>
      </p:sp>
      <p:pic>
        <p:nvPicPr>
          <p:cNvPr id="4" name="Picture 3">
            <a:extLst>
              <a:ext uri="{FF2B5EF4-FFF2-40B4-BE49-F238E27FC236}">
                <a16:creationId xmlns:a16="http://schemas.microsoft.com/office/drawing/2014/main" id="{12BFBBD9-9462-0945-A3DA-996807BFFE7C}"/>
              </a:ext>
            </a:extLst>
          </p:cNvPr>
          <p:cNvPicPr>
            <a:picLocks noChangeAspect="1"/>
          </p:cNvPicPr>
          <p:nvPr/>
        </p:nvPicPr>
        <p:blipFill>
          <a:blip r:embed="rId2"/>
          <a:stretch>
            <a:fillRect/>
          </a:stretch>
        </p:blipFill>
        <p:spPr>
          <a:xfrm>
            <a:off x="10283055" y="3405365"/>
            <a:ext cx="1449320" cy="2054129"/>
          </a:xfrm>
          <a:prstGeom prst="rect">
            <a:avLst/>
          </a:prstGeom>
        </p:spPr>
      </p:pic>
      <p:pic>
        <p:nvPicPr>
          <p:cNvPr id="8" name="Picture 2" descr="A blue rectangular object with a white strip&#10;&#10;Description automatically generated">
            <a:extLst>
              <a:ext uri="{FF2B5EF4-FFF2-40B4-BE49-F238E27FC236}">
                <a16:creationId xmlns:a16="http://schemas.microsoft.com/office/drawing/2014/main" id="{3A3E0570-9270-1FB5-F4B0-38902719460F}"/>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31230681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C1545-54A2-7C4B-B5BC-C29AEAAD1B3D}"/>
              </a:ext>
            </a:extLst>
          </p:cNvPr>
          <p:cNvSpPr>
            <a:spLocks noGrp="1"/>
          </p:cNvSpPr>
          <p:nvPr>
            <p:ph type="title"/>
          </p:nvPr>
        </p:nvSpPr>
        <p:spPr>
          <a:xfrm>
            <a:off x="837135" y="212077"/>
            <a:ext cx="10515600" cy="662781"/>
          </a:xfrm>
        </p:spPr>
        <p:txBody>
          <a:bodyPr>
            <a:normAutofit fontScale="90000"/>
          </a:bodyPr>
          <a:lstStyle/>
          <a:p>
            <a:pPr algn="ctr"/>
            <a:r>
              <a:rPr lang="cy-GB" b="1">
                <a:latin typeface="Arial"/>
                <a:cs typeface="Arial"/>
              </a:rPr>
              <a:t>Canu   </a:t>
            </a:r>
            <a:r>
              <a:rPr lang="cy-GB" i="1" err="1">
                <a:latin typeface="Arial"/>
                <a:cs typeface="Arial"/>
              </a:rPr>
              <a:t>Singing</a:t>
            </a:r>
            <a:endParaRPr lang="cy-GB" i="1">
              <a:latin typeface="Arial"/>
              <a:cs typeface="Arial"/>
            </a:endParaRPr>
          </a:p>
        </p:txBody>
      </p:sp>
      <p:sp>
        <p:nvSpPr>
          <p:cNvPr id="3" name="Content Placeholder 2">
            <a:extLst>
              <a:ext uri="{FF2B5EF4-FFF2-40B4-BE49-F238E27FC236}">
                <a16:creationId xmlns:a16="http://schemas.microsoft.com/office/drawing/2014/main" id="{4D64CCCF-CC81-FF46-9939-F3D25B95B510}"/>
              </a:ext>
            </a:extLst>
          </p:cNvPr>
          <p:cNvSpPr>
            <a:spLocks noGrp="1"/>
          </p:cNvSpPr>
          <p:nvPr>
            <p:ph idx="1"/>
          </p:nvPr>
        </p:nvSpPr>
        <p:spPr>
          <a:xfrm>
            <a:off x="457960" y="1055407"/>
            <a:ext cx="9169400" cy="5026443"/>
          </a:xfrm>
        </p:spPr>
        <p:txBody>
          <a:bodyPr vert="horz" lIns="91440" tIns="45720" rIns="91440" bIns="45720" rtlCol="0" anchor="t">
            <a:normAutofit/>
          </a:bodyPr>
          <a:lstStyle/>
          <a:p>
            <a:pPr marL="0" indent="0">
              <a:buNone/>
            </a:pPr>
            <a:r>
              <a:rPr lang="cy-GB" sz="2400" i="1" dirty="0">
                <a:latin typeface="Arial"/>
                <a:cs typeface="Arial"/>
              </a:rPr>
              <a:t>There is some research which confirms what most language teachers feel: the use of song and music can </a:t>
            </a:r>
            <a:r>
              <a:rPr lang="cy-GB" sz="2400" i="1" dirty="0" err="1">
                <a:latin typeface="Arial"/>
                <a:cs typeface="Arial"/>
              </a:rPr>
              <a:t>aid</a:t>
            </a:r>
            <a:r>
              <a:rPr lang="cy-GB" sz="2400" i="1" dirty="0">
                <a:latin typeface="Arial"/>
                <a:cs typeface="Arial"/>
              </a:rPr>
              <a:t> </a:t>
            </a:r>
            <a:r>
              <a:rPr lang="cy-GB" sz="2400" i="1" dirty="0" err="1">
                <a:latin typeface="Arial"/>
                <a:cs typeface="Arial"/>
              </a:rPr>
              <a:t>progress</a:t>
            </a:r>
            <a:r>
              <a:rPr lang="cy-GB" sz="2400" i="1" dirty="0">
                <a:latin typeface="Arial"/>
                <a:cs typeface="Arial"/>
              </a:rPr>
              <a:t> </a:t>
            </a:r>
            <a:r>
              <a:rPr lang="cy-GB" sz="2400" i="1" dirty="0" err="1">
                <a:latin typeface="Arial"/>
                <a:cs typeface="Arial"/>
              </a:rPr>
              <a:t>in</a:t>
            </a:r>
            <a:r>
              <a:rPr lang="cy-GB" sz="2400" i="1" dirty="0">
                <a:latin typeface="Arial"/>
                <a:cs typeface="Arial"/>
              </a:rPr>
              <a:t> </a:t>
            </a:r>
            <a:r>
              <a:rPr lang="cy-GB" sz="2400" i="1" dirty="0" err="1">
                <a:latin typeface="Arial"/>
                <a:cs typeface="Arial"/>
              </a:rPr>
              <a:t>second</a:t>
            </a:r>
            <a:r>
              <a:rPr lang="cy-GB" sz="2400" i="1" dirty="0">
                <a:latin typeface="Arial"/>
                <a:cs typeface="Arial"/>
              </a:rPr>
              <a:t> </a:t>
            </a:r>
            <a:r>
              <a:rPr lang="cy-GB" sz="2400" i="1" dirty="0" err="1">
                <a:latin typeface="Arial"/>
                <a:cs typeface="Arial"/>
              </a:rPr>
              <a:t>language</a:t>
            </a:r>
            <a:r>
              <a:rPr lang="cy-GB" sz="2400" i="1" dirty="0">
                <a:latin typeface="Arial"/>
                <a:cs typeface="Arial"/>
              </a:rPr>
              <a:t> </a:t>
            </a:r>
            <a:r>
              <a:rPr lang="cy-GB" sz="2400" i="1" dirty="0" err="1">
                <a:latin typeface="Arial"/>
                <a:cs typeface="Arial"/>
              </a:rPr>
              <a:t>acquisition</a:t>
            </a:r>
            <a:r>
              <a:rPr lang="cy-GB" sz="2400" i="1" dirty="0">
                <a:latin typeface="Arial"/>
                <a:cs typeface="Arial"/>
              </a:rPr>
              <a:t>.  Research </a:t>
            </a:r>
            <a:r>
              <a:rPr lang="cy-GB" sz="2400" i="1" dirty="0" err="1">
                <a:latin typeface="Arial"/>
                <a:cs typeface="Arial"/>
              </a:rPr>
              <a:t>has</a:t>
            </a:r>
            <a:r>
              <a:rPr lang="cy-GB" sz="2400" i="1" dirty="0">
                <a:latin typeface="Arial"/>
                <a:cs typeface="Arial"/>
              </a:rPr>
              <a:t> </a:t>
            </a:r>
            <a:r>
              <a:rPr lang="cy-GB" sz="2400" i="1" dirty="0" err="1">
                <a:latin typeface="Arial"/>
                <a:cs typeface="Arial"/>
              </a:rPr>
              <a:t>found</a:t>
            </a:r>
            <a:r>
              <a:rPr lang="cy-GB" sz="2400" i="1" dirty="0">
                <a:latin typeface="Arial"/>
                <a:cs typeface="Arial"/>
              </a:rPr>
              <a:t>, </a:t>
            </a:r>
            <a:r>
              <a:rPr lang="cy-GB" sz="2400" i="1" dirty="0" err="1">
                <a:latin typeface="Arial"/>
                <a:cs typeface="Arial"/>
              </a:rPr>
              <a:t>for</a:t>
            </a:r>
            <a:r>
              <a:rPr lang="cy-GB" sz="2400" i="1" dirty="0">
                <a:latin typeface="Arial"/>
                <a:cs typeface="Arial"/>
              </a:rPr>
              <a:t> </a:t>
            </a:r>
            <a:r>
              <a:rPr lang="cy-GB" sz="2400" i="1" dirty="0" err="1">
                <a:latin typeface="Arial"/>
                <a:cs typeface="Arial"/>
              </a:rPr>
              <a:t>example</a:t>
            </a:r>
            <a:r>
              <a:rPr lang="cy-GB" sz="2400" i="1" dirty="0">
                <a:latin typeface="Arial"/>
                <a:cs typeface="Arial"/>
              </a:rPr>
              <a:t>, </a:t>
            </a:r>
            <a:r>
              <a:rPr lang="cy-GB" sz="2400" i="1" dirty="0" err="1">
                <a:latin typeface="Arial"/>
                <a:cs typeface="Arial"/>
              </a:rPr>
              <a:t>that</a:t>
            </a:r>
            <a:r>
              <a:rPr lang="cy-GB" sz="2400" i="1" dirty="0">
                <a:latin typeface="Arial"/>
                <a:cs typeface="Arial"/>
              </a:rPr>
              <a:t> </a:t>
            </a:r>
            <a:r>
              <a:rPr lang="cy-GB" sz="2400" i="1" dirty="0" err="1">
                <a:latin typeface="Arial"/>
                <a:cs typeface="Arial"/>
              </a:rPr>
              <a:t>setting</a:t>
            </a:r>
            <a:r>
              <a:rPr lang="cy-GB" sz="2400" i="1" dirty="0">
                <a:latin typeface="Arial"/>
                <a:cs typeface="Arial"/>
              </a:rPr>
              <a:t> </a:t>
            </a:r>
            <a:r>
              <a:rPr lang="cy-GB" sz="2400" i="1" dirty="0" err="1">
                <a:latin typeface="Arial"/>
                <a:cs typeface="Arial"/>
              </a:rPr>
              <a:t>language</a:t>
            </a:r>
            <a:r>
              <a:rPr lang="cy-GB" sz="2400" i="1" dirty="0">
                <a:latin typeface="Arial"/>
                <a:cs typeface="Arial"/>
              </a:rPr>
              <a:t> to memory with a tune helps with its subsequent retrieval memory. ....</a:t>
            </a:r>
          </a:p>
          <a:p>
            <a:pPr marL="0" indent="0">
              <a:buNone/>
            </a:pPr>
            <a:endParaRPr lang="cy-GB" sz="2400" i="1" dirty="0">
              <a:latin typeface="Arial" panose="020B0604020202020204" pitchFamily="34" charset="0"/>
              <a:cs typeface="Arial" panose="020B0604020202020204" pitchFamily="34" charset="0"/>
            </a:endParaRPr>
          </a:p>
          <a:p>
            <a:pPr marL="0" indent="0">
              <a:buNone/>
            </a:pPr>
            <a:r>
              <a:rPr lang="cy-GB" sz="2400" i="1" dirty="0" err="1">
                <a:latin typeface="Arial"/>
                <a:cs typeface="Arial"/>
              </a:rPr>
              <a:t>Added</a:t>
            </a:r>
            <a:r>
              <a:rPr lang="cy-GB" sz="2400" i="1" dirty="0">
                <a:latin typeface="Arial"/>
                <a:cs typeface="Arial"/>
              </a:rPr>
              <a:t> to </a:t>
            </a:r>
            <a:r>
              <a:rPr lang="cy-GB" sz="2400" i="1" dirty="0" err="1">
                <a:latin typeface="Arial"/>
                <a:cs typeface="Arial"/>
              </a:rPr>
              <a:t>this</a:t>
            </a:r>
            <a:r>
              <a:rPr lang="cy-GB" sz="2400" i="1" dirty="0">
                <a:latin typeface="Arial"/>
                <a:cs typeface="Arial"/>
              </a:rPr>
              <a:t> </a:t>
            </a:r>
            <a:r>
              <a:rPr lang="cy-GB" sz="2400" i="1" dirty="0" err="1">
                <a:latin typeface="Arial"/>
                <a:cs typeface="Arial"/>
              </a:rPr>
              <a:t>are</a:t>
            </a:r>
            <a:r>
              <a:rPr lang="cy-GB" sz="2400" i="1" dirty="0">
                <a:latin typeface="Arial"/>
                <a:cs typeface="Arial"/>
              </a:rPr>
              <a:t> the </a:t>
            </a:r>
            <a:r>
              <a:rPr lang="cy-GB" sz="2400" i="1" dirty="0" err="1">
                <a:latin typeface="Arial"/>
                <a:cs typeface="Arial"/>
              </a:rPr>
              <a:t>motivational</a:t>
            </a:r>
            <a:r>
              <a:rPr lang="cy-GB" sz="2400" i="1" dirty="0">
                <a:latin typeface="Arial"/>
                <a:cs typeface="Arial"/>
              </a:rPr>
              <a:t> </a:t>
            </a:r>
            <a:r>
              <a:rPr lang="cy-GB" sz="2400" i="1" dirty="0" err="1">
                <a:latin typeface="Arial"/>
                <a:cs typeface="Arial"/>
              </a:rPr>
              <a:t>factors</a:t>
            </a:r>
            <a:r>
              <a:rPr lang="cy-GB" sz="2400" i="1" dirty="0">
                <a:latin typeface="Arial"/>
                <a:cs typeface="Arial"/>
              </a:rPr>
              <a:t> </a:t>
            </a:r>
            <a:r>
              <a:rPr lang="cy-GB" sz="2400" i="1" dirty="0" err="1">
                <a:latin typeface="Arial"/>
                <a:cs typeface="Arial"/>
              </a:rPr>
              <a:t>associated</a:t>
            </a:r>
            <a:r>
              <a:rPr lang="cy-GB" sz="2400" i="1" dirty="0">
                <a:latin typeface="Arial"/>
                <a:cs typeface="Arial"/>
              </a:rPr>
              <a:t> </a:t>
            </a:r>
            <a:r>
              <a:rPr lang="cy-GB" sz="2400" i="1" dirty="0" err="1">
                <a:latin typeface="Arial"/>
                <a:cs typeface="Arial"/>
              </a:rPr>
              <a:t>with</a:t>
            </a:r>
            <a:r>
              <a:rPr lang="cy-GB" sz="2400" i="1" dirty="0">
                <a:latin typeface="Arial"/>
                <a:cs typeface="Arial"/>
              </a:rPr>
              <a:t> </a:t>
            </a:r>
            <a:r>
              <a:rPr lang="cy-GB" sz="2400" i="1" dirty="0" err="1">
                <a:latin typeface="Arial"/>
                <a:cs typeface="Arial"/>
              </a:rPr>
              <a:t>music</a:t>
            </a:r>
            <a:r>
              <a:rPr lang="cy-GB" sz="2400" i="1" dirty="0">
                <a:latin typeface="Arial"/>
                <a:cs typeface="Arial"/>
              </a:rPr>
              <a:t> </a:t>
            </a:r>
            <a:r>
              <a:rPr lang="cy-GB" sz="2400" i="1" dirty="0" err="1">
                <a:latin typeface="Arial"/>
                <a:cs typeface="Arial"/>
              </a:rPr>
              <a:t>and</a:t>
            </a:r>
            <a:r>
              <a:rPr lang="cy-GB" sz="2400" i="1" dirty="0">
                <a:latin typeface="Arial"/>
                <a:cs typeface="Arial"/>
              </a:rPr>
              <a:t> </a:t>
            </a:r>
            <a:r>
              <a:rPr lang="cy-GB" sz="2400" i="1" dirty="0" err="1">
                <a:latin typeface="Arial"/>
                <a:cs typeface="Arial"/>
              </a:rPr>
              <a:t>singing</a:t>
            </a:r>
            <a:r>
              <a:rPr lang="cy-GB" sz="2400" i="1" dirty="0">
                <a:latin typeface="Arial"/>
                <a:cs typeface="Arial"/>
              </a:rPr>
              <a:t>, </a:t>
            </a:r>
            <a:r>
              <a:rPr lang="cy-GB" sz="2400" i="1" dirty="0" err="1">
                <a:latin typeface="Arial"/>
                <a:cs typeface="Arial"/>
              </a:rPr>
              <a:t>along</a:t>
            </a:r>
            <a:r>
              <a:rPr lang="cy-GB" sz="2400" i="1" dirty="0">
                <a:latin typeface="Arial"/>
                <a:cs typeface="Arial"/>
              </a:rPr>
              <a:t> </a:t>
            </a:r>
            <a:r>
              <a:rPr lang="cy-GB" sz="2400" i="1" dirty="0" err="1">
                <a:latin typeface="Arial"/>
                <a:cs typeface="Arial"/>
              </a:rPr>
              <a:t>with</a:t>
            </a:r>
            <a:r>
              <a:rPr lang="cy-GB" sz="2400" i="1" dirty="0">
                <a:latin typeface="Arial"/>
                <a:cs typeface="Arial"/>
              </a:rPr>
              <a:t> the fact that ............. retention of vocabulary is aided by having memorable associations </a:t>
            </a:r>
            <a:r>
              <a:rPr lang="cy-GB" sz="2400" i="1" dirty="0" err="1">
                <a:latin typeface="Arial"/>
                <a:cs typeface="Arial"/>
              </a:rPr>
              <a:t>with</a:t>
            </a:r>
            <a:r>
              <a:rPr lang="cy-GB" sz="2400" i="1" dirty="0">
                <a:latin typeface="Arial"/>
                <a:cs typeface="Arial"/>
              </a:rPr>
              <a:t> the </a:t>
            </a:r>
            <a:r>
              <a:rPr lang="cy-GB" sz="2400" i="1" dirty="0" err="1">
                <a:latin typeface="Arial"/>
                <a:cs typeface="Arial"/>
              </a:rPr>
              <a:t>words</a:t>
            </a:r>
            <a:r>
              <a:rPr lang="cy-GB" sz="2400" i="1" dirty="0">
                <a:latin typeface="Arial"/>
                <a:cs typeface="Arial"/>
              </a:rPr>
              <a:t>, it is not </a:t>
            </a:r>
            <a:r>
              <a:rPr lang="cy-GB" sz="2400" i="1" dirty="0" err="1">
                <a:latin typeface="Arial"/>
                <a:cs typeface="Arial"/>
              </a:rPr>
              <a:t>surprising</a:t>
            </a:r>
            <a:r>
              <a:rPr lang="cy-GB" sz="2400" i="1" dirty="0">
                <a:latin typeface="Arial"/>
                <a:cs typeface="Arial"/>
              </a:rPr>
              <a:t> </a:t>
            </a:r>
            <a:r>
              <a:rPr lang="cy-GB" sz="2400" i="1" dirty="0" err="1">
                <a:latin typeface="Arial"/>
                <a:cs typeface="Arial"/>
              </a:rPr>
              <a:t>that</a:t>
            </a:r>
            <a:r>
              <a:rPr lang="cy-GB" sz="2400" i="1" dirty="0">
                <a:latin typeface="Arial"/>
                <a:cs typeface="Arial"/>
              </a:rPr>
              <a:t> most </a:t>
            </a:r>
            <a:r>
              <a:rPr lang="cy-GB" sz="2400" i="1" dirty="0" err="1">
                <a:latin typeface="Arial"/>
                <a:cs typeface="Arial"/>
              </a:rPr>
              <a:t>teachers</a:t>
            </a:r>
            <a:r>
              <a:rPr lang="cy-GB" sz="2400" i="1" dirty="0">
                <a:latin typeface="Arial"/>
                <a:cs typeface="Arial"/>
              </a:rPr>
              <a:t> </a:t>
            </a:r>
            <a:r>
              <a:rPr lang="cy-GB" sz="2400" i="1" dirty="0" err="1">
                <a:latin typeface="Arial"/>
                <a:cs typeface="Arial"/>
              </a:rPr>
              <a:t>incorporate</a:t>
            </a:r>
            <a:r>
              <a:rPr lang="cy-GB" sz="2400" i="1" dirty="0">
                <a:latin typeface="Arial"/>
                <a:cs typeface="Arial"/>
              </a:rPr>
              <a:t> </a:t>
            </a:r>
            <a:r>
              <a:rPr lang="cy-GB" sz="2400" i="1" dirty="0" err="1">
                <a:latin typeface="Arial"/>
                <a:cs typeface="Arial"/>
              </a:rPr>
              <a:t>song</a:t>
            </a:r>
            <a:r>
              <a:rPr lang="cy-GB" sz="2400" i="1" dirty="0">
                <a:latin typeface="Arial"/>
                <a:cs typeface="Arial"/>
              </a:rPr>
              <a:t> </a:t>
            </a:r>
            <a:r>
              <a:rPr lang="cy-GB" sz="2400" i="1" dirty="0" err="1">
                <a:latin typeface="Arial"/>
                <a:cs typeface="Arial"/>
              </a:rPr>
              <a:t>into</a:t>
            </a:r>
            <a:r>
              <a:rPr lang="cy-GB" sz="2400" i="1" dirty="0">
                <a:latin typeface="Arial"/>
                <a:cs typeface="Arial"/>
              </a:rPr>
              <a:t> </a:t>
            </a:r>
            <a:r>
              <a:rPr lang="cy-GB" sz="2400" i="1" dirty="0" err="1">
                <a:latin typeface="Arial"/>
                <a:cs typeface="Arial"/>
              </a:rPr>
              <a:t>their</a:t>
            </a:r>
            <a:r>
              <a:rPr lang="cy-GB" sz="2400" i="1" dirty="0">
                <a:latin typeface="Arial"/>
                <a:cs typeface="Arial"/>
              </a:rPr>
              <a:t> </a:t>
            </a:r>
            <a:r>
              <a:rPr lang="cy-GB" sz="2400" i="1" dirty="0" err="1">
                <a:latin typeface="Arial"/>
                <a:cs typeface="Arial"/>
              </a:rPr>
              <a:t>teaching</a:t>
            </a:r>
            <a:r>
              <a:rPr lang="cy-GB" sz="2400" i="1" dirty="0">
                <a:latin typeface="Arial"/>
                <a:cs typeface="Arial"/>
              </a:rPr>
              <a:t>.</a:t>
            </a:r>
          </a:p>
          <a:p>
            <a:pPr marL="0" indent="0">
              <a:buNone/>
            </a:pPr>
            <a:endParaRPr lang="cy-GB"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and G. Conti, 2016, t.271)</a:t>
            </a:r>
            <a:endParaRPr lang="en-US" sz="2800" i="1">
              <a:latin typeface="Arial"/>
              <a:cs typeface="Arial"/>
            </a:endParaRPr>
          </a:p>
          <a:p>
            <a:pPr marL="0" indent="0">
              <a:buNone/>
            </a:pPr>
            <a:endParaRPr lang="cy-GB"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094DC6D-C08B-B04F-9661-7F9C3CB05C82}"/>
              </a:ext>
            </a:extLst>
          </p:cNvPr>
          <p:cNvPicPr>
            <a:picLocks noChangeAspect="1"/>
          </p:cNvPicPr>
          <p:nvPr/>
        </p:nvPicPr>
        <p:blipFill>
          <a:blip r:embed="rId2"/>
          <a:stretch>
            <a:fillRect/>
          </a:stretch>
        </p:blipFill>
        <p:spPr>
          <a:xfrm>
            <a:off x="9722280" y="1880244"/>
            <a:ext cx="2113360" cy="3099594"/>
          </a:xfrm>
          <a:prstGeom prst="rect">
            <a:avLst/>
          </a:prstGeom>
        </p:spPr>
      </p:pic>
      <p:pic>
        <p:nvPicPr>
          <p:cNvPr id="8" name="Picture 2" descr="A blue rectangular object with a white strip&#10;&#10;Description automatically generated">
            <a:extLst>
              <a:ext uri="{FF2B5EF4-FFF2-40B4-BE49-F238E27FC236}">
                <a16:creationId xmlns:a16="http://schemas.microsoft.com/office/drawing/2014/main" id="{166AEBEF-CF5F-E2B7-CC5E-BE929230B67A}"/>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151951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CD362-1F74-F947-82CD-BFBFB29C1379}"/>
              </a:ext>
            </a:extLst>
          </p:cNvPr>
          <p:cNvSpPr>
            <a:spLocks noGrp="1"/>
          </p:cNvSpPr>
          <p:nvPr>
            <p:ph type="title"/>
          </p:nvPr>
        </p:nvSpPr>
        <p:spPr>
          <a:xfrm>
            <a:off x="838200" y="0"/>
            <a:ext cx="10515600" cy="929790"/>
          </a:xfrm>
        </p:spPr>
        <p:txBody>
          <a:bodyPr>
            <a:normAutofit fontScale="90000"/>
          </a:bodyPr>
          <a:lstStyle/>
          <a:p>
            <a:pPr algn="ctr"/>
            <a:r>
              <a:rPr lang="cy-GB" b="1">
                <a:latin typeface="Arial"/>
                <a:cs typeface="Arial"/>
              </a:rPr>
              <a:t>Y frechdan iaith    </a:t>
            </a:r>
            <a:r>
              <a:rPr lang="cy-GB" i="1" dirty="0">
                <a:latin typeface="Arial"/>
                <a:cs typeface="Arial"/>
              </a:rPr>
              <a:t>The sandwich technique</a:t>
            </a:r>
          </a:p>
        </p:txBody>
      </p:sp>
      <p:sp>
        <p:nvSpPr>
          <p:cNvPr id="3" name="TextBox 2">
            <a:extLst>
              <a:ext uri="{FF2B5EF4-FFF2-40B4-BE49-F238E27FC236}">
                <a16:creationId xmlns:a16="http://schemas.microsoft.com/office/drawing/2014/main" id="{9AFE7942-017F-C861-7D15-3CF3B88910EA}"/>
              </a:ext>
            </a:extLst>
          </p:cNvPr>
          <p:cNvSpPr txBox="1"/>
          <p:nvPr/>
        </p:nvSpPr>
        <p:spPr>
          <a:xfrm>
            <a:off x="6301027" y="949867"/>
            <a:ext cx="5638800" cy="5016758"/>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r>
              <a:rPr lang="en-US" sz="2000" i="1" dirty="0">
                <a:latin typeface="Arial" panose="020B0604020202020204" pitchFamily="34" charset="0"/>
                <a:cs typeface="Arial" panose="020B0604020202020204" pitchFamily="34" charset="0"/>
              </a:rPr>
              <a:t>The “sandwich technique” is used when introducing new vocabulary and patterns.  You introduce the target language as follows:</a:t>
            </a:r>
          </a:p>
          <a:p>
            <a:pPr algn="ctr"/>
            <a:r>
              <a:rPr lang="cy-GB" sz="2000" b="1" dirty="0">
                <a:latin typeface="Arial"/>
                <a:cs typeface="Arial"/>
              </a:rPr>
              <a:t>Mae hi’n bwrw glaw eto!</a:t>
            </a:r>
          </a:p>
          <a:p>
            <a:pPr algn="ctr"/>
            <a:r>
              <a:rPr lang="en-US" sz="2000" i="1" dirty="0">
                <a:latin typeface="Arial"/>
                <a:cs typeface="Arial"/>
              </a:rPr>
              <a:t>It’s raining again!</a:t>
            </a:r>
          </a:p>
          <a:p>
            <a:pPr algn="ctr"/>
            <a:r>
              <a:rPr lang="cy-GB" sz="2000" b="1" dirty="0">
                <a:latin typeface="Arial"/>
                <a:cs typeface="Arial"/>
              </a:rPr>
              <a:t>Mae hi’n bwrw glaw eto!</a:t>
            </a:r>
          </a:p>
          <a:p>
            <a:r>
              <a:rPr lang="en-US" sz="2000" i="1" dirty="0">
                <a:latin typeface="Arial"/>
                <a:cs typeface="Arial"/>
              </a:rPr>
              <a:t>Or, you can introduce new vocabulary as follows:</a:t>
            </a:r>
          </a:p>
          <a:p>
            <a:pPr algn="ctr"/>
            <a:r>
              <a:rPr lang="cy-GB" sz="2000" b="1" dirty="0">
                <a:latin typeface="Arial"/>
                <a:cs typeface="Arial"/>
              </a:rPr>
              <a:t>Rydw i’n hoffi nofio.</a:t>
            </a:r>
          </a:p>
          <a:p>
            <a:pPr algn="ctr"/>
            <a:r>
              <a:rPr lang="cy-GB" sz="2000" i="1" dirty="0">
                <a:latin typeface="Arial"/>
                <a:cs typeface="Arial"/>
              </a:rPr>
              <a:t>swimming</a:t>
            </a:r>
          </a:p>
          <a:p>
            <a:pPr algn="ctr"/>
            <a:r>
              <a:rPr lang="cy-GB" sz="2000" b="1" dirty="0">
                <a:latin typeface="Arial"/>
                <a:cs typeface="Arial"/>
              </a:rPr>
              <a:t>Rydw i’n hoffi nofio.</a:t>
            </a:r>
          </a:p>
          <a:p>
            <a:r>
              <a:rPr lang="en-US" sz="2000" i="1" dirty="0">
                <a:latin typeface="Arial"/>
                <a:cs typeface="Arial"/>
              </a:rPr>
              <a:t>However, you don’t have to use this technique with regards to the above pattern as you could use flashcards.  With the use of flashcards, you wouldn’t need to use the English language at all.  </a:t>
            </a:r>
          </a:p>
          <a:p>
            <a:r>
              <a:rPr lang="en-US" sz="2000" i="1" dirty="0">
                <a:latin typeface="Arial"/>
                <a:cs typeface="Arial"/>
              </a:rPr>
              <a:t>So, remember to think about this when planning!</a:t>
            </a:r>
            <a:endParaRPr lang="en-US" sz="2000"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3A30A55-C527-CCBD-CA51-2A63D76C63CE}"/>
              </a:ext>
            </a:extLst>
          </p:cNvPr>
          <p:cNvSpPr txBox="1"/>
          <p:nvPr/>
        </p:nvSpPr>
        <p:spPr>
          <a:xfrm>
            <a:off x="229358" y="762490"/>
            <a:ext cx="5638800" cy="5324535"/>
          </a:xfrm>
          <a:prstGeom prst="rect">
            <a:avLst/>
          </a:prstGeom>
          <a:solidFill>
            <a:schemeClr val="accent5">
              <a:lumMod val="20000"/>
              <a:lumOff val="80000"/>
            </a:schemeClr>
          </a:solidFill>
          <a:ln>
            <a:solidFill>
              <a:schemeClr val="tx1"/>
            </a:solidFill>
          </a:ln>
        </p:spPr>
        <p:txBody>
          <a:bodyPr wrap="square" lIns="91440" tIns="45720" rIns="91440" bIns="45720" rtlCol="0" anchor="t">
            <a:spAutoFit/>
          </a:bodyPr>
          <a:lstStyle/>
          <a:p>
            <a:r>
              <a:rPr lang="cy-GB" sz="2000" dirty="0">
                <a:latin typeface="Arial" panose="020B0604020202020204" pitchFamily="34" charset="0"/>
                <a:cs typeface="Arial" panose="020B0604020202020204" pitchFamily="34" charset="0"/>
              </a:rPr>
              <a:t>Mae’r dechneg “y frechdan iaith” yn cael ei defnyddio wrth gyflwyno geirfa a phatrymau iaith newydd.  Rydych chi’n cyflwyno’r iaith darged yn y modd canlynol:</a:t>
            </a:r>
          </a:p>
          <a:p>
            <a:pPr algn="ctr"/>
            <a:r>
              <a:rPr lang="cy-GB" sz="2000" b="1" dirty="0">
                <a:latin typeface="Arial"/>
                <a:cs typeface="Arial"/>
              </a:rPr>
              <a:t>Mae hi’n bwrw glaw eto!</a:t>
            </a:r>
          </a:p>
          <a:p>
            <a:pPr algn="ctr"/>
            <a:r>
              <a:rPr lang="cy-GB" sz="2000" i="1" dirty="0">
                <a:latin typeface="Arial" panose="020B0604020202020204" pitchFamily="34" charset="0"/>
                <a:cs typeface="Arial" panose="020B0604020202020204" pitchFamily="34" charset="0"/>
              </a:rPr>
              <a:t>It’s raining again!</a:t>
            </a:r>
          </a:p>
          <a:p>
            <a:pPr algn="ctr"/>
            <a:r>
              <a:rPr lang="cy-GB" sz="2000" b="1" dirty="0">
                <a:latin typeface="Arial"/>
                <a:cs typeface="Arial"/>
              </a:rPr>
              <a:t>Mae hi’n bwrw glaw eto!</a:t>
            </a:r>
          </a:p>
          <a:p>
            <a:r>
              <a:rPr lang="cy-GB" sz="2000" dirty="0">
                <a:latin typeface="Arial"/>
                <a:cs typeface="Arial"/>
              </a:rPr>
              <a:t>Neu, gallwch gyflwyno geirfa newydd yn y modd canlynol:</a:t>
            </a:r>
          </a:p>
          <a:p>
            <a:pPr algn="ctr"/>
            <a:r>
              <a:rPr lang="cy-GB" sz="2000" b="1" dirty="0">
                <a:latin typeface="Arial"/>
                <a:cs typeface="Arial"/>
              </a:rPr>
              <a:t>Rydw i’n hoffi nofio.</a:t>
            </a:r>
          </a:p>
          <a:p>
            <a:pPr algn="ctr"/>
            <a:r>
              <a:rPr lang="cy-GB" sz="2000" i="1" dirty="0">
                <a:latin typeface="Arial" panose="020B0604020202020204" pitchFamily="34" charset="0"/>
                <a:cs typeface="Arial" panose="020B0604020202020204" pitchFamily="34" charset="0"/>
              </a:rPr>
              <a:t>swimming</a:t>
            </a:r>
          </a:p>
          <a:p>
            <a:pPr algn="ctr"/>
            <a:r>
              <a:rPr lang="cy-GB" sz="2000" b="1" dirty="0">
                <a:latin typeface="Arial"/>
                <a:cs typeface="Arial"/>
              </a:rPr>
              <a:t>Rydw i’n hoffi nofio.</a:t>
            </a:r>
          </a:p>
          <a:p>
            <a:r>
              <a:rPr lang="cy-GB" sz="2000" dirty="0">
                <a:latin typeface="Arial" panose="020B0604020202020204" pitchFamily="34" charset="0"/>
                <a:cs typeface="Arial" panose="020B0604020202020204" pitchFamily="34" charset="0"/>
              </a:rPr>
              <a:t>Yn yr un modd, does dim rhaid defnyddio’r dull hwn gyda’r patrwm uchod oherwydd gallech chi ddefnyddio cerdyn fflach.  Bryd hynny, fyddai dim angen defnyddio’r iaith Saseneg o gwbl.</a:t>
            </a:r>
          </a:p>
          <a:p>
            <a:r>
              <a:rPr lang="cy-GB" sz="2000" dirty="0">
                <a:latin typeface="Arial"/>
                <a:cs typeface="Arial"/>
              </a:rPr>
              <a:t>Felly, cadwch hyn mewn cof wrth gynllunio!</a:t>
            </a:r>
          </a:p>
        </p:txBody>
      </p:sp>
      <p:pic>
        <p:nvPicPr>
          <p:cNvPr id="7" name="Picture 2" descr="A blue rectangular object with a white strip&#10;&#10;Description automatically generated">
            <a:extLst>
              <a:ext uri="{FF2B5EF4-FFF2-40B4-BE49-F238E27FC236}">
                <a16:creationId xmlns:a16="http://schemas.microsoft.com/office/drawing/2014/main" id="{C4E007CB-A317-E734-1F11-C87A3F01BB6E}"/>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063710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568-E2A3-2C27-92BA-3E83811EB21A}"/>
              </a:ext>
            </a:extLst>
          </p:cNvPr>
          <p:cNvSpPr>
            <a:spLocks noGrp="1"/>
          </p:cNvSpPr>
          <p:nvPr>
            <p:ph type="title"/>
          </p:nvPr>
        </p:nvSpPr>
        <p:spPr>
          <a:xfrm>
            <a:off x="838200" y="209987"/>
            <a:ext cx="10515600" cy="851430"/>
          </a:xfrm>
        </p:spPr>
        <p:txBody>
          <a:bodyPr>
            <a:normAutofit/>
          </a:bodyPr>
          <a:lstStyle/>
          <a:p>
            <a:pPr algn="ctr"/>
            <a:r>
              <a:rPr lang="cy-GB" sz="4000" b="1" dirty="0">
                <a:latin typeface="Arial"/>
                <a:cs typeface="Arial"/>
              </a:rPr>
              <a:t>Rhyngweithio</a:t>
            </a:r>
            <a:r>
              <a:rPr lang="en-GB" sz="4000" b="1" dirty="0">
                <a:latin typeface="Arial"/>
                <a:cs typeface="Arial"/>
              </a:rPr>
              <a:t>    </a:t>
            </a:r>
            <a:r>
              <a:rPr lang="en-GB" sz="4000" i="1" dirty="0">
                <a:latin typeface="Arial"/>
                <a:cs typeface="Arial"/>
              </a:rPr>
              <a:t>Interaction</a:t>
            </a:r>
          </a:p>
        </p:txBody>
      </p:sp>
      <p:sp>
        <p:nvSpPr>
          <p:cNvPr id="3" name="Content Placeholder 2">
            <a:extLst>
              <a:ext uri="{FF2B5EF4-FFF2-40B4-BE49-F238E27FC236}">
                <a16:creationId xmlns:a16="http://schemas.microsoft.com/office/drawing/2014/main" id="{50FC361B-D824-7A95-77FF-B324A130A69D}"/>
              </a:ext>
            </a:extLst>
          </p:cNvPr>
          <p:cNvSpPr>
            <a:spLocks noGrp="1"/>
          </p:cNvSpPr>
          <p:nvPr>
            <p:ph idx="1"/>
          </p:nvPr>
        </p:nvSpPr>
        <p:spPr>
          <a:xfrm>
            <a:off x="547091" y="1713014"/>
            <a:ext cx="8841142" cy="4351338"/>
          </a:xfrm>
        </p:spPr>
        <p:txBody>
          <a:bodyPr vert="horz" lIns="91440" tIns="45720" rIns="91440" bIns="45720" rtlCol="0" anchor="t">
            <a:normAutofit/>
          </a:bodyPr>
          <a:lstStyle/>
          <a:p>
            <a:pPr marL="0" indent="0">
              <a:buNone/>
            </a:pPr>
            <a:r>
              <a:rPr lang="en-GB" sz="2400" i="1" dirty="0">
                <a:latin typeface="Arial"/>
                <a:ea typeface="Calibri" panose="020F0502020204030204"/>
                <a:cs typeface="Arial"/>
              </a:rPr>
              <a:t>Questioning is not the only way to engage in dialogue with a class.  It's useful to have a range of different speaking interactions in your repertoire.  Your teaching will be less predictable and students may enjoy the variety of approaches.  Note that many of these are not just designed for beginners and intermediates. ………………Remember that just changing the type of interaction can make a task seem different to a class while ensuring repetition.</a:t>
            </a:r>
          </a:p>
          <a:p>
            <a:pPr marL="0" indent="0">
              <a:buNone/>
            </a:pPr>
            <a:r>
              <a:rPr lang="en-US" sz="2400" i="1" dirty="0">
                <a:latin typeface="Arial"/>
                <a:cs typeface="Arial"/>
              </a:rPr>
              <a:t>(Smith, 2018, t.158)</a:t>
            </a:r>
            <a:endParaRPr lang="en-US" sz="2800" i="1">
              <a:latin typeface="Arial"/>
              <a:cs typeface="Arial"/>
            </a:endParaRPr>
          </a:p>
          <a:p>
            <a:pPr marL="0" indent="0">
              <a:buNone/>
            </a:pPr>
            <a:endParaRPr lang="en-GB" sz="2400" dirty="0">
              <a:latin typeface="Arial" panose="020B0604020202020204" pitchFamily="34" charset="0"/>
              <a:ea typeface="Calibri" panose="020F0502020204030204"/>
              <a:cs typeface="Arial" panose="020B0604020202020204" pitchFamily="34" charset="0"/>
            </a:endParaRPr>
          </a:p>
        </p:txBody>
      </p:sp>
      <p:pic>
        <p:nvPicPr>
          <p:cNvPr id="4" name="Picture 3">
            <a:extLst>
              <a:ext uri="{FF2B5EF4-FFF2-40B4-BE49-F238E27FC236}">
                <a16:creationId xmlns:a16="http://schemas.microsoft.com/office/drawing/2014/main" id="{40E06A89-C8F3-AF40-AA6C-1F582529D0B2}"/>
              </a:ext>
            </a:extLst>
          </p:cNvPr>
          <p:cNvPicPr>
            <a:picLocks noChangeAspect="1"/>
          </p:cNvPicPr>
          <p:nvPr/>
        </p:nvPicPr>
        <p:blipFill>
          <a:blip r:embed="rId2"/>
          <a:stretch>
            <a:fillRect/>
          </a:stretch>
        </p:blipFill>
        <p:spPr>
          <a:xfrm>
            <a:off x="9792857" y="2766294"/>
            <a:ext cx="1854200" cy="2623496"/>
          </a:xfrm>
          <a:prstGeom prst="rect">
            <a:avLst/>
          </a:prstGeom>
          <a:ln>
            <a:solidFill>
              <a:schemeClr val="tx1"/>
            </a:solidFill>
          </a:ln>
        </p:spPr>
      </p:pic>
      <p:pic>
        <p:nvPicPr>
          <p:cNvPr id="8" name="Picture 2" descr="A blue rectangular object with a white strip&#10;&#10;Description automatically generated">
            <a:extLst>
              <a:ext uri="{FF2B5EF4-FFF2-40B4-BE49-F238E27FC236}">
                <a16:creationId xmlns:a16="http://schemas.microsoft.com/office/drawing/2014/main" id="{D4E92AD4-7A35-F47A-896A-3C15BCC3E9E6}"/>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8235035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8B132784-ABF2-041D-9356-DAB00CBE33C5}"/>
              </a:ext>
            </a:extLst>
          </p:cNvPr>
          <p:cNvSpPr/>
          <p:nvPr/>
        </p:nvSpPr>
        <p:spPr>
          <a:xfrm>
            <a:off x="1735670" y="1341668"/>
            <a:ext cx="8487176" cy="4178717"/>
          </a:xfrm>
          <a:prstGeom prst="ellipse">
            <a:avLst/>
          </a:prstGeom>
          <a:solidFill>
            <a:schemeClr val="accent5">
              <a:lumMod val="20000"/>
              <a:lumOff val="8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3200" b="1" dirty="0">
                <a:solidFill>
                  <a:schemeClr val="tx1"/>
                </a:solidFill>
                <a:latin typeface="Arial"/>
                <a:cs typeface="Arial"/>
              </a:rPr>
              <a:t>Mewn gwers iaith, pa ffyrdd gwahanol o ryngweithio gallwch chi eu defyddio?</a:t>
            </a:r>
          </a:p>
          <a:p>
            <a:pPr algn="ctr"/>
            <a:r>
              <a:rPr lang="en-US" sz="3200" i="1" dirty="0">
                <a:solidFill>
                  <a:schemeClr val="tx1"/>
                </a:solidFill>
                <a:latin typeface="Arial"/>
                <a:cs typeface="Arial"/>
              </a:rPr>
              <a:t>In a language lesson, what different interaction methods could you use?</a:t>
            </a:r>
          </a:p>
        </p:txBody>
      </p:sp>
      <p:sp>
        <p:nvSpPr>
          <p:cNvPr id="9" name="Title 1">
            <a:extLst>
              <a:ext uri="{FF2B5EF4-FFF2-40B4-BE49-F238E27FC236}">
                <a16:creationId xmlns:a16="http://schemas.microsoft.com/office/drawing/2014/main" id="{6EDE4F59-9A09-EA22-20F8-AB79D2D9C537}"/>
              </a:ext>
            </a:extLst>
          </p:cNvPr>
          <p:cNvSpPr>
            <a:spLocks noGrp="1"/>
          </p:cNvSpPr>
          <p:nvPr>
            <p:ph type="title"/>
          </p:nvPr>
        </p:nvSpPr>
        <p:spPr>
          <a:xfrm>
            <a:off x="838200" y="200288"/>
            <a:ext cx="10515600" cy="714375"/>
          </a:xfrm>
        </p:spPr>
        <p:txBody>
          <a:bodyPr>
            <a:normAutofit/>
          </a:bodyPr>
          <a:lstStyle/>
          <a:p>
            <a:pPr algn="ctr"/>
            <a:r>
              <a:rPr lang="en-GB" sz="4000" b="1" dirty="0">
                <a:latin typeface="Arial"/>
                <a:cs typeface="Arial"/>
              </a:rPr>
              <a:t>Amser </a:t>
            </a:r>
            <a:r>
              <a:rPr lang="en-GB" sz="4000" b="1" err="1">
                <a:latin typeface="Arial"/>
                <a:cs typeface="Arial"/>
              </a:rPr>
              <a:t>i</a:t>
            </a:r>
            <a:r>
              <a:rPr lang="en-GB" sz="4000" b="1" dirty="0">
                <a:latin typeface="Arial"/>
                <a:cs typeface="Arial"/>
              </a:rPr>
              <a:t> </a:t>
            </a:r>
            <a:r>
              <a:rPr lang="en-GB" sz="4000" b="1" err="1">
                <a:latin typeface="Arial"/>
                <a:cs typeface="Arial"/>
              </a:rPr>
              <a:t>feddwl</a:t>
            </a:r>
            <a:r>
              <a:rPr lang="en-GB" sz="4000" b="1" dirty="0">
                <a:latin typeface="Arial"/>
                <a:cs typeface="Arial"/>
              </a:rPr>
              <a:t>...   </a:t>
            </a:r>
            <a:r>
              <a:rPr lang="en-GB" sz="4000" i="1" dirty="0">
                <a:latin typeface="Arial"/>
                <a:cs typeface="Arial"/>
              </a:rPr>
              <a:t>Time to think...</a:t>
            </a:r>
          </a:p>
        </p:txBody>
      </p:sp>
      <p:pic>
        <p:nvPicPr>
          <p:cNvPr id="4" name="Picture 2" descr="A blue rectangular object with a white strip&#10;&#10;Description automatically generated">
            <a:extLst>
              <a:ext uri="{FF2B5EF4-FFF2-40B4-BE49-F238E27FC236}">
                <a16:creationId xmlns:a16="http://schemas.microsoft.com/office/drawing/2014/main" id="{D784EA49-2C8B-17F8-4F19-644D3E4298BB}"/>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5730149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0CE20-D829-AEE5-444C-F91B72817608}"/>
              </a:ext>
            </a:extLst>
          </p:cNvPr>
          <p:cNvSpPr>
            <a:spLocks noGrp="1"/>
          </p:cNvSpPr>
          <p:nvPr>
            <p:ph type="title"/>
          </p:nvPr>
        </p:nvSpPr>
        <p:spPr>
          <a:xfrm>
            <a:off x="152400" y="-5457"/>
            <a:ext cx="11887200" cy="699030"/>
          </a:xfrm>
        </p:spPr>
        <p:txBody>
          <a:bodyPr>
            <a:noAutofit/>
          </a:bodyPr>
          <a:lstStyle/>
          <a:p>
            <a:r>
              <a:rPr lang="en-GB" sz="3600" b="1" err="1">
                <a:latin typeface="Arial"/>
                <a:cs typeface="Arial"/>
              </a:rPr>
              <a:t>Ffyrdd</a:t>
            </a:r>
            <a:r>
              <a:rPr lang="en-GB" sz="3600" b="1" dirty="0">
                <a:latin typeface="Arial"/>
                <a:cs typeface="Arial"/>
              </a:rPr>
              <a:t> </a:t>
            </a:r>
            <a:r>
              <a:rPr lang="en-GB" sz="3600" b="1" err="1">
                <a:latin typeface="Arial"/>
                <a:cs typeface="Arial"/>
              </a:rPr>
              <a:t>gwahanol</a:t>
            </a:r>
            <a:r>
              <a:rPr lang="en-GB" sz="3600" b="1" dirty="0">
                <a:latin typeface="Arial"/>
                <a:cs typeface="Arial"/>
              </a:rPr>
              <a:t> o </a:t>
            </a:r>
            <a:r>
              <a:rPr lang="en-GB" sz="3600" b="1" err="1">
                <a:latin typeface="Arial"/>
                <a:cs typeface="Arial"/>
              </a:rPr>
              <a:t>ryngwethio</a:t>
            </a:r>
            <a:r>
              <a:rPr lang="en-GB" sz="3600" b="1" dirty="0">
                <a:latin typeface="Arial"/>
                <a:cs typeface="Arial"/>
              </a:rPr>
              <a:t>     </a:t>
            </a:r>
            <a:r>
              <a:rPr lang="en-GB" sz="3600" i="1" dirty="0">
                <a:latin typeface="Arial"/>
                <a:cs typeface="Arial"/>
              </a:rPr>
              <a:t>Types of interaction</a:t>
            </a:r>
          </a:p>
        </p:txBody>
      </p:sp>
      <p:sp>
        <p:nvSpPr>
          <p:cNvPr id="3" name="Content Placeholder 2">
            <a:extLst>
              <a:ext uri="{FF2B5EF4-FFF2-40B4-BE49-F238E27FC236}">
                <a16:creationId xmlns:a16="http://schemas.microsoft.com/office/drawing/2014/main" id="{BA86B9A4-5E57-7B3A-7BCE-F3E2A10BD5CD}"/>
              </a:ext>
            </a:extLst>
          </p:cNvPr>
          <p:cNvSpPr>
            <a:spLocks noGrp="1"/>
          </p:cNvSpPr>
          <p:nvPr>
            <p:ph idx="1"/>
          </p:nvPr>
        </p:nvSpPr>
        <p:spPr>
          <a:xfrm>
            <a:off x="152400" y="904786"/>
            <a:ext cx="11887200" cy="5494814"/>
          </a:xfrm>
        </p:spPr>
        <p:txBody>
          <a:bodyPr vert="horz" lIns="91440" tIns="45720" rIns="91440" bIns="45720" rtlCol="0" anchor="t">
            <a:normAutofit/>
          </a:bodyPr>
          <a:lstStyle/>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Coral repetition: whispering, shouting, singing, different voices, etc.</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Small groups repetition</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Reading aloud individually or chorally</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In pairs: take it in turns to say words / phrases</a:t>
            </a:r>
          </a:p>
          <a:p>
            <a:pPr marL="514350" indent="-514350">
              <a:buAutoNum type="arabicPeriod"/>
            </a:pPr>
            <a:r>
              <a:rPr lang="en-GB" sz="2400" dirty="0">
                <a:latin typeface="Arial"/>
                <a:ea typeface="Calibri" panose="020F0502020204030204"/>
                <a:cs typeface="Arial"/>
              </a:rPr>
              <a:t>Pair work: Information gap task (communicate with partner to find the           missing information)</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Whole class games</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Pair work: dictation</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Asking questions (to the teacher or each other)</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Transformation drills (led by the teacher): words change at the end of the pattern / a sentence is changed from a positive statement to a negative statement, etc.</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Dice games, e.g. to learn vocabulary / sentence structure / questions, etc.</a:t>
            </a:r>
          </a:p>
        </p:txBody>
      </p:sp>
      <p:pic>
        <p:nvPicPr>
          <p:cNvPr id="4" name="Picture 3">
            <a:extLst>
              <a:ext uri="{FF2B5EF4-FFF2-40B4-BE49-F238E27FC236}">
                <a16:creationId xmlns:a16="http://schemas.microsoft.com/office/drawing/2014/main" id="{0822690A-4FE1-3B40-8F75-4473A4CB7BDF}"/>
              </a:ext>
            </a:extLst>
          </p:cNvPr>
          <p:cNvPicPr>
            <a:picLocks noChangeAspect="1"/>
          </p:cNvPicPr>
          <p:nvPr/>
        </p:nvPicPr>
        <p:blipFill>
          <a:blip r:embed="rId2"/>
          <a:stretch>
            <a:fillRect/>
          </a:stretch>
        </p:blipFill>
        <p:spPr>
          <a:xfrm>
            <a:off x="10470381" y="1934031"/>
            <a:ext cx="1351566" cy="1912322"/>
          </a:xfrm>
          <a:prstGeom prst="rect">
            <a:avLst/>
          </a:prstGeom>
          <a:ln>
            <a:solidFill>
              <a:schemeClr val="tx1"/>
            </a:solidFill>
          </a:ln>
        </p:spPr>
      </p:pic>
      <p:pic>
        <p:nvPicPr>
          <p:cNvPr id="8" name="Picture 2" descr="A blue rectangular object with a white strip&#10;&#10;Description automatically generated">
            <a:extLst>
              <a:ext uri="{FF2B5EF4-FFF2-40B4-BE49-F238E27FC236}">
                <a16:creationId xmlns:a16="http://schemas.microsoft.com/office/drawing/2014/main" id="{CCCB05DC-5366-7AA9-45F1-842B788B07C0}"/>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16364113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86362" y="1403551"/>
            <a:ext cx="3579911" cy="4524315"/>
          </a:xfrm>
          <a:prstGeom prst="rect">
            <a:avLst/>
          </a:prstGeom>
        </p:spPr>
        <p:txBody>
          <a:bodyPr wrap="square" lIns="91440" tIns="45720" rIns="91440" bIns="45720" anchor="t">
            <a:spAutoFit/>
          </a:bodyPr>
          <a:lstStyle/>
          <a:p>
            <a:r>
              <a:rPr lang="cy-GB" sz="2400" dirty="0">
                <a:latin typeface="Arial" panose="020B0604020202020204" pitchFamily="34" charset="0"/>
                <a:cs typeface="Arial" panose="020B0604020202020204" pitchFamily="34" charset="0"/>
              </a:rPr>
              <a:t>Rydych chi’n gallu defnyddio adeiladwyr brawddegau fel taflen gymorth wrth gyflwyno geirfa a phatrymau newydd.</a:t>
            </a:r>
            <a:endParaRPr lang="en-GB" sz="2400" dirty="0">
              <a:latin typeface="Arial" panose="020B0604020202020204" pitchFamily="34" charset="0"/>
              <a:cs typeface="Arial" panose="020B0604020202020204" pitchFamily="34" charset="0"/>
            </a:endParaRPr>
          </a:p>
          <a:p>
            <a:endParaRPr lang="cy-GB" sz="2400" dirty="0">
              <a:latin typeface="Arial"/>
              <a:cs typeface="Arial"/>
            </a:endParaRPr>
          </a:p>
          <a:p>
            <a:r>
              <a:rPr lang="en-GB" sz="2400" i="1" dirty="0">
                <a:latin typeface="Arial" panose="020B0604020202020204" pitchFamily="34" charset="0"/>
                <a:cs typeface="Arial" panose="020B0604020202020204" pitchFamily="34" charset="0"/>
              </a:rPr>
              <a:t>Sentence builders can be used as a support sheet for introducing new vocabulary and sentence structures.</a:t>
            </a:r>
          </a:p>
        </p:txBody>
      </p:sp>
      <p:sp>
        <p:nvSpPr>
          <p:cNvPr id="9" name="Title 1">
            <a:extLst>
              <a:ext uri="{FF2B5EF4-FFF2-40B4-BE49-F238E27FC236}">
                <a16:creationId xmlns:a16="http://schemas.microsoft.com/office/drawing/2014/main" id="{19934F59-8778-3908-8E80-AB4A703F35C8}"/>
              </a:ext>
            </a:extLst>
          </p:cNvPr>
          <p:cNvSpPr>
            <a:spLocks noGrp="1"/>
          </p:cNvSpPr>
          <p:nvPr>
            <p:ph type="title"/>
          </p:nvPr>
        </p:nvSpPr>
        <p:spPr>
          <a:xfrm>
            <a:off x="286691" y="361954"/>
            <a:ext cx="5758873" cy="851430"/>
          </a:xfrm>
        </p:spPr>
        <p:txBody>
          <a:bodyPr>
            <a:normAutofit fontScale="90000"/>
          </a:bodyPr>
          <a:lstStyle/>
          <a:p>
            <a:pPr algn="ctr"/>
            <a:r>
              <a:rPr lang="en-GB" sz="4000" b="1" err="1">
                <a:latin typeface="Arial"/>
                <a:cs typeface="Arial"/>
              </a:rPr>
              <a:t>Adeiladu</a:t>
            </a:r>
            <a:r>
              <a:rPr lang="en-GB" sz="4000" b="1" dirty="0">
                <a:latin typeface="Arial"/>
                <a:cs typeface="Arial"/>
              </a:rPr>
              <a:t> </a:t>
            </a:r>
            <a:r>
              <a:rPr lang="en-GB" sz="4000" b="1" err="1">
                <a:latin typeface="Arial"/>
                <a:cs typeface="Arial"/>
              </a:rPr>
              <a:t>brawddegau</a:t>
            </a:r>
            <a:br>
              <a:rPr lang="en-GB" sz="4000" b="1" dirty="0">
                <a:latin typeface="Arial"/>
                <a:cs typeface="Arial"/>
              </a:rPr>
            </a:br>
            <a:r>
              <a:rPr lang="en-GB" sz="4000" i="1" dirty="0">
                <a:latin typeface="Arial"/>
                <a:cs typeface="Arial"/>
              </a:rPr>
              <a:t>Sentence builders</a:t>
            </a:r>
          </a:p>
        </p:txBody>
      </p:sp>
      <p:pic>
        <p:nvPicPr>
          <p:cNvPr id="2" name="Picture 1" descr="A white sheet of paper with black text&#10;&#10;Description automatically generated">
            <a:extLst>
              <a:ext uri="{FF2B5EF4-FFF2-40B4-BE49-F238E27FC236}">
                <a16:creationId xmlns:a16="http://schemas.microsoft.com/office/drawing/2014/main" id="{9FEB49F2-F172-132F-FCD3-081FFD16F49A}"/>
              </a:ext>
            </a:extLst>
          </p:cNvPr>
          <p:cNvPicPr>
            <a:picLocks noChangeAspect="1"/>
          </p:cNvPicPr>
          <p:nvPr/>
        </p:nvPicPr>
        <p:blipFill>
          <a:blip r:embed="rId2"/>
          <a:stretch>
            <a:fillRect/>
          </a:stretch>
        </p:blipFill>
        <p:spPr>
          <a:xfrm rot="10800000">
            <a:off x="7456246" y="228325"/>
            <a:ext cx="4293091" cy="5703656"/>
          </a:xfrm>
          <a:prstGeom prst="rect">
            <a:avLst/>
          </a:prstGeom>
          <a:ln w="28575">
            <a:solidFill>
              <a:schemeClr val="tx1"/>
            </a:solidFill>
          </a:ln>
        </p:spPr>
      </p:pic>
      <p:pic>
        <p:nvPicPr>
          <p:cNvPr id="4" name="Picture 3" descr="A cover of a book&#10;&#10;Description automatically generated">
            <a:extLst>
              <a:ext uri="{FF2B5EF4-FFF2-40B4-BE49-F238E27FC236}">
                <a16:creationId xmlns:a16="http://schemas.microsoft.com/office/drawing/2014/main" id="{D5C4F795-28F2-58BF-8FEB-D342F2A2DA94}"/>
              </a:ext>
            </a:extLst>
          </p:cNvPr>
          <p:cNvPicPr>
            <a:picLocks noChangeAspect="1"/>
          </p:cNvPicPr>
          <p:nvPr/>
        </p:nvPicPr>
        <p:blipFill>
          <a:blip r:embed="rId3"/>
          <a:stretch>
            <a:fillRect/>
          </a:stretch>
        </p:blipFill>
        <p:spPr>
          <a:xfrm>
            <a:off x="3862238" y="1714391"/>
            <a:ext cx="2790922" cy="3560620"/>
          </a:xfrm>
          <a:prstGeom prst="rect">
            <a:avLst/>
          </a:prstGeom>
          <a:ln w="28575">
            <a:solidFill>
              <a:schemeClr val="tx1"/>
            </a:solidFill>
          </a:ln>
        </p:spPr>
      </p:pic>
      <p:pic>
        <p:nvPicPr>
          <p:cNvPr id="8" name="Picture 2" descr="A blue rectangular object with a white strip&#10;&#10;Description automatically generated">
            <a:extLst>
              <a:ext uri="{FF2B5EF4-FFF2-40B4-BE49-F238E27FC236}">
                <a16:creationId xmlns:a16="http://schemas.microsoft.com/office/drawing/2014/main" id="{3A27E3EB-6AA3-7C10-E056-220AC9128743}"/>
              </a:ext>
            </a:extLst>
          </p:cNvPr>
          <p:cNvPicPr>
            <a:picLocks noChangeAspect="1"/>
          </p:cNvPicPr>
          <p:nvPr/>
        </p:nvPicPr>
        <p:blipFill>
          <a:blip r:embed="rId4"/>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6930207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3FBE5-D3B7-3141-BA86-509B9371C7AB}"/>
              </a:ext>
            </a:extLst>
          </p:cNvPr>
          <p:cNvSpPr>
            <a:spLocks noGrp="1"/>
          </p:cNvSpPr>
          <p:nvPr>
            <p:ph type="title"/>
          </p:nvPr>
        </p:nvSpPr>
        <p:spPr>
          <a:xfrm>
            <a:off x="841850" y="196942"/>
            <a:ext cx="10515600" cy="536574"/>
          </a:xfrm>
        </p:spPr>
        <p:txBody>
          <a:bodyPr>
            <a:normAutofit fontScale="90000"/>
          </a:bodyPr>
          <a:lstStyle/>
          <a:p>
            <a:pPr algn="ctr"/>
            <a:r>
              <a:rPr lang="cy-GB" b="1" dirty="0">
                <a:latin typeface="Arial"/>
                <a:cs typeface="Arial"/>
              </a:rPr>
              <a:t>Y Cof    </a:t>
            </a:r>
            <a:r>
              <a:rPr lang="cy-GB" i="1" dirty="0">
                <a:latin typeface="Arial"/>
                <a:cs typeface="Arial"/>
              </a:rPr>
              <a:t>Memory</a:t>
            </a:r>
          </a:p>
        </p:txBody>
      </p:sp>
      <p:sp>
        <p:nvSpPr>
          <p:cNvPr id="3" name="Content Placeholder 2">
            <a:extLst>
              <a:ext uri="{FF2B5EF4-FFF2-40B4-BE49-F238E27FC236}">
                <a16:creationId xmlns:a16="http://schemas.microsoft.com/office/drawing/2014/main" id="{E3F8D7CA-4178-1340-9401-B3CAD2C44179}"/>
              </a:ext>
            </a:extLst>
          </p:cNvPr>
          <p:cNvSpPr>
            <a:spLocks noGrp="1"/>
          </p:cNvSpPr>
          <p:nvPr>
            <p:ph idx="1"/>
          </p:nvPr>
        </p:nvSpPr>
        <p:spPr>
          <a:xfrm>
            <a:off x="268942" y="1231152"/>
            <a:ext cx="8823512" cy="4945811"/>
          </a:xfrm>
        </p:spPr>
        <p:txBody>
          <a:bodyPr vert="horz" lIns="91440" tIns="45720" rIns="91440" bIns="45720" rtlCol="0" anchor="t">
            <a:normAutofit fontScale="92500" lnSpcReduction="10000"/>
          </a:bodyPr>
          <a:lstStyle/>
          <a:p>
            <a:pPr marL="0" indent="0">
              <a:buNone/>
            </a:pPr>
            <a:r>
              <a:rPr lang="cy-GB" sz="2600" i="1" dirty="0">
                <a:latin typeface="Arial"/>
                <a:cs typeface="Arial"/>
              </a:rPr>
              <a:t>Research has demonstrated that the most successful construction of a memory takes place when new content is linked to prior knowledge.  The probability of remembering something new is increased when teachers invoke connections and relationships that exist between new and old knowledge.</a:t>
            </a:r>
          </a:p>
          <a:p>
            <a:pPr marL="0" indent="0">
              <a:buNone/>
            </a:pPr>
            <a:endParaRPr lang="cy-GB" sz="2600" i="1" dirty="0">
              <a:latin typeface="Arial" panose="020B0604020202020204" pitchFamily="34" charset="0"/>
              <a:cs typeface="Arial" panose="020B0604020202020204" pitchFamily="34" charset="0"/>
            </a:endParaRPr>
          </a:p>
          <a:p>
            <a:pPr marL="0" indent="0">
              <a:buNone/>
            </a:pPr>
            <a:r>
              <a:rPr lang="cy-GB" sz="2600" i="1" dirty="0" err="1">
                <a:latin typeface="Arial"/>
                <a:cs typeface="Arial"/>
              </a:rPr>
              <a:t>Furthermore</a:t>
            </a:r>
            <a:r>
              <a:rPr lang="cy-GB" sz="2600" i="1" dirty="0">
                <a:latin typeface="Arial"/>
                <a:cs typeface="Arial"/>
              </a:rPr>
              <a:t>, </a:t>
            </a:r>
            <a:r>
              <a:rPr lang="cy-GB" sz="2600" i="1" dirty="0" err="1">
                <a:latin typeface="Arial"/>
                <a:cs typeface="Arial"/>
              </a:rPr>
              <a:t>once</a:t>
            </a:r>
            <a:r>
              <a:rPr lang="cy-GB" sz="2600" i="1" dirty="0">
                <a:latin typeface="Arial"/>
                <a:cs typeface="Arial"/>
              </a:rPr>
              <a:t> a </a:t>
            </a:r>
            <a:r>
              <a:rPr lang="cy-GB" sz="2600" i="1" dirty="0" err="1">
                <a:latin typeface="Arial"/>
                <a:cs typeface="Arial"/>
              </a:rPr>
              <a:t>memory</a:t>
            </a:r>
            <a:r>
              <a:rPr lang="cy-GB" sz="2600" i="1" dirty="0">
                <a:latin typeface="Arial"/>
                <a:cs typeface="Arial"/>
              </a:rPr>
              <a:t> is </a:t>
            </a:r>
            <a:r>
              <a:rPr lang="cy-GB" sz="2600" i="1" dirty="0" err="1">
                <a:latin typeface="Arial"/>
                <a:cs typeface="Arial"/>
              </a:rPr>
              <a:t>constructed</a:t>
            </a:r>
            <a:r>
              <a:rPr lang="cy-GB" sz="2600" i="1" dirty="0">
                <a:latin typeface="Arial"/>
                <a:cs typeface="Arial"/>
              </a:rPr>
              <a:t> it </a:t>
            </a:r>
            <a:r>
              <a:rPr lang="cy-GB" sz="2600" i="1" dirty="0" err="1">
                <a:latin typeface="Arial"/>
                <a:cs typeface="Arial"/>
              </a:rPr>
              <a:t>needs</a:t>
            </a:r>
            <a:r>
              <a:rPr lang="cy-GB" sz="2600" i="1" dirty="0">
                <a:latin typeface="Arial"/>
                <a:cs typeface="Arial"/>
              </a:rPr>
              <a:t> to be </a:t>
            </a:r>
            <a:r>
              <a:rPr lang="cy-GB" sz="2600" i="1" dirty="0" err="1">
                <a:latin typeface="Arial"/>
                <a:cs typeface="Arial"/>
              </a:rPr>
              <a:t>activated</a:t>
            </a:r>
            <a:r>
              <a:rPr lang="cy-GB" sz="2600" i="1" dirty="0">
                <a:latin typeface="Arial"/>
                <a:cs typeface="Arial"/>
              </a:rPr>
              <a:t> </a:t>
            </a:r>
            <a:r>
              <a:rPr lang="cy-GB" sz="2600" i="1" dirty="0" err="1">
                <a:latin typeface="Arial"/>
                <a:cs typeface="Arial"/>
              </a:rPr>
              <a:t>multiple</a:t>
            </a:r>
            <a:r>
              <a:rPr lang="cy-GB" sz="2600" i="1" dirty="0">
                <a:latin typeface="Arial"/>
                <a:cs typeface="Arial"/>
              </a:rPr>
              <a:t> </a:t>
            </a:r>
            <a:r>
              <a:rPr lang="cy-GB" sz="2600" i="1" dirty="0" err="1">
                <a:latin typeface="Arial"/>
                <a:cs typeface="Arial"/>
              </a:rPr>
              <a:t>times</a:t>
            </a:r>
            <a:r>
              <a:rPr lang="cy-GB" sz="2600" i="1" dirty="0">
                <a:latin typeface="Arial"/>
                <a:cs typeface="Arial"/>
              </a:rPr>
              <a:t> to </a:t>
            </a:r>
            <a:r>
              <a:rPr lang="cy-GB" sz="2600" i="1" dirty="0" err="1">
                <a:latin typeface="Arial"/>
                <a:cs typeface="Arial"/>
              </a:rPr>
              <a:t>deepen</a:t>
            </a:r>
            <a:r>
              <a:rPr lang="cy-GB" sz="2600" i="1" dirty="0">
                <a:latin typeface="Arial"/>
                <a:cs typeface="Arial"/>
              </a:rPr>
              <a:t> the </a:t>
            </a:r>
            <a:r>
              <a:rPr lang="cy-GB" sz="2600" i="1" dirty="0" err="1">
                <a:latin typeface="Arial"/>
                <a:cs typeface="Arial"/>
              </a:rPr>
              <a:t>synaptic</a:t>
            </a:r>
            <a:r>
              <a:rPr lang="cy-GB" sz="2600" i="1" dirty="0">
                <a:latin typeface="Arial"/>
                <a:cs typeface="Arial"/>
              </a:rPr>
              <a:t> </a:t>
            </a:r>
            <a:r>
              <a:rPr lang="cy-GB" sz="2600" i="1" dirty="0" err="1">
                <a:latin typeface="Arial"/>
                <a:cs typeface="Arial"/>
              </a:rPr>
              <a:t>connection</a:t>
            </a:r>
            <a:r>
              <a:rPr lang="cy-GB" sz="2600" i="1" dirty="0">
                <a:latin typeface="Arial"/>
                <a:cs typeface="Arial"/>
              </a:rPr>
              <a:t>.  </a:t>
            </a:r>
            <a:r>
              <a:rPr lang="cy-GB" sz="2600" i="1" dirty="0" err="1">
                <a:latin typeface="Arial"/>
                <a:cs typeface="Arial"/>
              </a:rPr>
              <a:t>Every</a:t>
            </a:r>
            <a:r>
              <a:rPr lang="cy-GB" sz="2600" i="1" dirty="0">
                <a:latin typeface="Arial"/>
                <a:cs typeface="Arial"/>
              </a:rPr>
              <a:t> </a:t>
            </a:r>
            <a:r>
              <a:rPr lang="cy-GB" sz="2600" i="1" dirty="0" err="1">
                <a:latin typeface="Arial"/>
                <a:cs typeface="Arial"/>
              </a:rPr>
              <a:t>time</a:t>
            </a:r>
            <a:r>
              <a:rPr lang="cy-GB" sz="2600" i="1" dirty="0">
                <a:latin typeface="Arial"/>
                <a:cs typeface="Arial"/>
              </a:rPr>
              <a:t> a </a:t>
            </a:r>
            <a:r>
              <a:rPr lang="cy-GB" sz="2600" i="1" dirty="0" err="1">
                <a:latin typeface="Arial"/>
                <a:cs typeface="Arial"/>
              </a:rPr>
              <a:t>new</a:t>
            </a:r>
            <a:r>
              <a:rPr lang="cy-GB" sz="2600" i="1" dirty="0">
                <a:latin typeface="Arial"/>
                <a:cs typeface="Arial"/>
              </a:rPr>
              <a:t> </a:t>
            </a:r>
            <a:r>
              <a:rPr lang="cy-GB" sz="2600" i="1" dirty="0" err="1">
                <a:latin typeface="Arial"/>
                <a:cs typeface="Arial"/>
              </a:rPr>
              <a:t>concept</a:t>
            </a:r>
            <a:r>
              <a:rPr lang="cy-GB" sz="2600" i="1" dirty="0">
                <a:latin typeface="Arial"/>
                <a:cs typeface="Arial"/>
              </a:rPr>
              <a:t> is </a:t>
            </a:r>
            <a:r>
              <a:rPr lang="cy-GB" sz="2600" i="1" dirty="0" err="1">
                <a:latin typeface="Arial"/>
                <a:cs typeface="Arial"/>
              </a:rPr>
              <a:t>introduced</a:t>
            </a:r>
            <a:r>
              <a:rPr lang="cy-GB" sz="2600" i="1" dirty="0">
                <a:latin typeface="Arial"/>
                <a:cs typeface="Arial"/>
              </a:rPr>
              <a:t>, a </a:t>
            </a:r>
            <a:r>
              <a:rPr lang="cy-GB" sz="2600" i="1" dirty="0" err="1">
                <a:latin typeface="Arial"/>
                <a:cs typeface="Arial"/>
              </a:rPr>
              <a:t>certain</a:t>
            </a:r>
            <a:r>
              <a:rPr lang="cy-GB" sz="2600" i="1" dirty="0">
                <a:latin typeface="Arial"/>
                <a:cs typeface="Arial"/>
              </a:rPr>
              <a:t> </a:t>
            </a:r>
            <a:r>
              <a:rPr lang="cy-GB" sz="2600" i="1" dirty="0" err="1">
                <a:latin typeface="Arial"/>
                <a:cs typeface="Arial"/>
              </a:rPr>
              <a:t>number</a:t>
            </a:r>
            <a:r>
              <a:rPr lang="cy-GB" sz="2600" i="1" dirty="0">
                <a:latin typeface="Arial"/>
                <a:cs typeface="Arial"/>
              </a:rPr>
              <a:t> of </a:t>
            </a:r>
            <a:r>
              <a:rPr lang="cy-GB" sz="2600" i="1" dirty="0" err="1">
                <a:latin typeface="Arial"/>
                <a:cs typeface="Arial"/>
              </a:rPr>
              <a:t>neurons</a:t>
            </a:r>
            <a:r>
              <a:rPr lang="cy-GB" sz="2600" i="1" dirty="0">
                <a:latin typeface="Arial"/>
                <a:cs typeface="Arial"/>
              </a:rPr>
              <a:t> </a:t>
            </a:r>
            <a:r>
              <a:rPr lang="cy-GB" sz="2600" i="1" dirty="0" err="1">
                <a:latin typeface="Arial"/>
                <a:cs typeface="Arial"/>
              </a:rPr>
              <a:t>are</a:t>
            </a:r>
            <a:r>
              <a:rPr lang="cy-GB" sz="2600" i="1" dirty="0">
                <a:latin typeface="Arial"/>
                <a:cs typeface="Arial"/>
              </a:rPr>
              <a:t> </a:t>
            </a:r>
            <a:r>
              <a:rPr lang="cy-GB" sz="2600" i="1" dirty="0" err="1">
                <a:latin typeface="Arial"/>
                <a:cs typeface="Arial"/>
              </a:rPr>
              <a:t>activated</a:t>
            </a:r>
            <a:r>
              <a:rPr lang="cy-GB" sz="2600" i="1" dirty="0">
                <a:latin typeface="Arial"/>
                <a:cs typeface="Arial"/>
              </a:rPr>
              <a:t>.  </a:t>
            </a:r>
            <a:r>
              <a:rPr lang="cy-GB" sz="2600" i="1" dirty="0" err="1">
                <a:latin typeface="Arial"/>
                <a:cs typeface="Arial"/>
              </a:rPr>
              <a:t>When</a:t>
            </a:r>
            <a:r>
              <a:rPr lang="cy-GB" sz="2600" i="1" dirty="0">
                <a:latin typeface="Arial"/>
                <a:cs typeface="Arial"/>
              </a:rPr>
              <a:t> </a:t>
            </a:r>
            <a:r>
              <a:rPr lang="cy-GB" sz="2600" i="1" dirty="0" err="1">
                <a:latin typeface="Arial"/>
                <a:cs typeface="Arial"/>
              </a:rPr>
              <a:t>this</a:t>
            </a:r>
            <a:r>
              <a:rPr lang="cy-GB" sz="2600" i="1" dirty="0">
                <a:latin typeface="Arial"/>
                <a:cs typeface="Arial"/>
              </a:rPr>
              <a:t> action is </a:t>
            </a:r>
            <a:r>
              <a:rPr lang="cy-GB" sz="2600" i="1" dirty="0" err="1">
                <a:latin typeface="Arial"/>
                <a:cs typeface="Arial"/>
              </a:rPr>
              <a:t>repeated</a:t>
            </a:r>
            <a:r>
              <a:rPr lang="cy-GB" sz="2600" i="1" dirty="0">
                <a:latin typeface="Arial"/>
                <a:cs typeface="Arial"/>
              </a:rPr>
              <a:t>, the </a:t>
            </a:r>
            <a:r>
              <a:rPr lang="cy-GB" sz="2600" i="1" dirty="0" err="1">
                <a:latin typeface="Arial"/>
                <a:cs typeface="Arial"/>
              </a:rPr>
              <a:t>same</a:t>
            </a:r>
            <a:r>
              <a:rPr lang="cy-GB" sz="2600" i="1" dirty="0">
                <a:latin typeface="Arial"/>
                <a:cs typeface="Arial"/>
              </a:rPr>
              <a:t> </a:t>
            </a:r>
            <a:r>
              <a:rPr lang="cy-GB" sz="2600" i="1" dirty="0" err="1">
                <a:latin typeface="Arial"/>
                <a:cs typeface="Arial"/>
              </a:rPr>
              <a:t>neurons</a:t>
            </a:r>
            <a:r>
              <a:rPr lang="cy-GB" sz="2600" i="1" dirty="0">
                <a:latin typeface="Arial"/>
                <a:cs typeface="Arial"/>
              </a:rPr>
              <a:t> </a:t>
            </a:r>
            <a:r>
              <a:rPr lang="cy-GB" sz="2600" i="1" dirty="0" err="1">
                <a:latin typeface="Arial"/>
                <a:cs typeface="Arial"/>
              </a:rPr>
              <a:t>respond</a:t>
            </a:r>
            <a:r>
              <a:rPr lang="cy-GB" sz="2600" i="1" dirty="0">
                <a:latin typeface="Arial"/>
                <a:cs typeface="Arial"/>
              </a:rPr>
              <a:t>.  The more </a:t>
            </a:r>
            <a:r>
              <a:rPr lang="cy-GB" sz="2600" i="1" dirty="0" err="1">
                <a:latin typeface="Arial"/>
                <a:cs typeface="Arial"/>
              </a:rPr>
              <a:t>times</a:t>
            </a:r>
            <a:r>
              <a:rPr lang="cy-GB" sz="2600" i="1" dirty="0">
                <a:latin typeface="Arial"/>
                <a:cs typeface="Arial"/>
              </a:rPr>
              <a:t> </a:t>
            </a:r>
            <a:r>
              <a:rPr lang="cy-GB" sz="2600" i="1" dirty="0" err="1">
                <a:latin typeface="Arial"/>
                <a:cs typeface="Arial"/>
              </a:rPr>
              <a:t>students</a:t>
            </a:r>
            <a:r>
              <a:rPr lang="cy-GB" sz="2600" i="1" dirty="0">
                <a:latin typeface="Arial"/>
                <a:cs typeface="Arial"/>
              </a:rPr>
              <a:t> </a:t>
            </a:r>
            <a:r>
              <a:rPr lang="cy-GB" sz="2600" i="1" dirty="0" err="1">
                <a:latin typeface="Arial"/>
                <a:cs typeface="Arial"/>
              </a:rPr>
              <a:t>are</a:t>
            </a:r>
            <a:r>
              <a:rPr lang="cy-GB" sz="2600" i="1" dirty="0">
                <a:latin typeface="Arial"/>
                <a:cs typeface="Arial"/>
              </a:rPr>
              <a:t> </a:t>
            </a:r>
            <a:r>
              <a:rPr lang="cy-GB" sz="2600" i="1" dirty="0" err="1">
                <a:latin typeface="Arial"/>
                <a:cs typeface="Arial"/>
              </a:rPr>
              <a:t>allowed</a:t>
            </a:r>
            <a:r>
              <a:rPr lang="cy-GB" sz="2600" i="1" dirty="0">
                <a:latin typeface="Arial"/>
                <a:cs typeface="Arial"/>
              </a:rPr>
              <a:t> to </a:t>
            </a:r>
            <a:r>
              <a:rPr lang="cy-GB" sz="2600" i="1" dirty="0" err="1">
                <a:latin typeface="Arial"/>
                <a:cs typeface="Arial"/>
              </a:rPr>
              <a:t>repeat</a:t>
            </a:r>
            <a:r>
              <a:rPr lang="cy-GB" sz="2600" i="1" dirty="0">
                <a:latin typeface="Arial"/>
                <a:cs typeface="Arial"/>
              </a:rPr>
              <a:t> the </a:t>
            </a:r>
            <a:r>
              <a:rPr lang="cy-GB" sz="2600" i="1" dirty="0" err="1">
                <a:latin typeface="Arial"/>
                <a:cs typeface="Arial"/>
              </a:rPr>
              <a:t>concept</a:t>
            </a:r>
            <a:r>
              <a:rPr lang="cy-GB" sz="2600" i="1" dirty="0">
                <a:latin typeface="Arial"/>
                <a:cs typeface="Arial"/>
              </a:rPr>
              <a:t>, the more </a:t>
            </a:r>
            <a:r>
              <a:rPr lang="cy-GB" sz="2600" i="1" dirty="0" err="1">
                <a:latin typeface="Arial"/>
                <a:cs typeface="Arial"/>
              </a:rPr>
              <a:t>dendrites</a:t>
            </a:r>
            <a:r>
              <a:rPr lang="cy-GB" sz="2600" i="1" dirty="0">
                <a:latin typeface="Arial"/>
                <a:cs typeface="Arial"/>
              </a:rPr>
              <a:t> </a:t>
            </a:r>
            <a:r>
              <a:rPr lang="cy-GB" sz="2600" i="1" dirty="0" err="1">
                <a:latin typeface="Arial"/>
                <a:cs typeface="Arial"/>
              </a:rPr>
              <a:t>grow</a:t>
            </a:r>
            <a:r>
              <a:rPr lang="cy-GB" sz="2600" i="1" dirty="0">
                <a:latin typeface="Arial"/>
                <a:cs typeface="Arial"/>
              </a:rPr>
              <a:t> </a:t>
            </a:r>
            <a:r>
              <a:rPr lang="cy-GB" sz="2600" i="1" dirty="0" err="1">
                <a:latin typeface="Arial"/>
                <a:cs typeface="Arial"/>
              </a:rPr>
              <a:t>and</a:t>
            </a:r>
            <a:r>
              <a:rPr lang="cy-GB" sz="2600" i="1" dirty="0">
                <a:latin typeface="Arial"/>
                <a:cs typeface="Arial"/>
              </a:rPr>
              <a:t> </a:t>
            </a:r>
            <a:r>
              <a:rPr lang="cy-GB" sz="2600" i="1" dirty="0" err="1">
                <a:latin typeface="Arial"/>
                <a:cs typeface="Arial"/>
              </a:rPr>
              <a:t>interconnect</a:t>
            </a:r>
            <a:r>
              <a:rPr lang="cy-GB" sz="2600" i="1" dirty="0">
                <a:latin typeface="Arial"/>
                <a:cs typeface="Arial"/>
              </a:rPr>
              <a:t>, </a:t>
            </a:r>
            <a:r>
              <a:rPr lang="cy-GB" sz="2600" i="1" dirty="0" err="1">
                <a:latin typeface="Arial"/>
                <a:cs typeface="Arial"/>
              </a:rPr>
              <a:t>resulting</a:t>
            </a:r>
            <a:r>
              <a:rPr lang="cy-GB" sz="2600" i="1" dirty="0">
                <a:latin typeface="Arial"/>
                <a:cs typeface="Arial"/>
              </a:rPr>
              <a:t> </a:t>
            </a:r>
            <a:r>
              <a:rPr lang="cy-GB" sz="2600" i="1" dirty="0" err="1">
                <a:latin typeface="Arial"/>
                <a:cs typeface="Arial"/>
              </a:rPr>
              <a:t>in</a:t>
            </a:r>
            <a:r>
              <a:rPr lang="cy-GB" sz="2600" i="1" dirty="0">
                <a:latin typeface="Arial"/>
                <a:cs typeface="Arial"/>
              </a:rPr>
              <a:t> </a:t>
            </a:r>
            <a:r>
              <a:rPr lang="cy-GB" sz="2600" i="1" dirty="0" err="1">
                <a:latin typeface="Arial"/>
                <a:cs typeface="Arial"/>
              </a:rPr>
              <a:t>greater</a:t>
            </a:r>
            <a:r>
              <a:rPr lang="cy-GB" sz="2600" i="1" dirty="0">
                <a:latin typeface="Arial"/>
                <a:cs typeface="Arial"/>
              </a:rPr>
              <a:t> </a:t>
            </a:r>
            <a:r>
              <a:rPr lang="cy-GB" sz="2600" i="1" dirty="0" err="1">
                <a:latin typeface="Arial"/>
                <a:cs typeface="Arial"/>
              </a:rPr>
              <a:t>memory</a:t>
            </a:r>
            <a:r>
              <a:rPr lang="cy-GB" sz="2600" i="1" dirty="0">
                <a:latin typeface="Arial"/>
                <a:cs typeface="Arial"/>
              </a:rPr>
              <a:t> </a:t>
            </a:r>
            <a:r>
              <a:rPr lang="cy-GB" sz="2600" i="1" dirty="0" err="1">
                <a:latin typeface="Arial"/>
                <a:cs typeface="Arial"/>
              </a:rPr>
              <a:t>storage</a:t>
            </a:r>
            <a:r>
              <a:rPr lang="cy-GB" sz="2600" i="1" dirty="0">
                <a:latin typeface="Arial"/>
                <a:cs typeface="Arial"/>
              </a:rPr>
              <a:t> </a:t>
            </a:r>
            <a:r>
              <a:rPr lang="cy-GB" sz="2600" i="1" dirty="0" err="1">
                <a:latin typeface="Arial"/>
                <a:cs typeface="Arial"/>
              </a:rPr>
              <a:t>and</a:t>
            </a:r>
            <a:r>
              <a:rPr lang="cy-GB" sz="2600" i="1" dirty="0">
                <a:latin typeface="Arial"/>
                <a:cs typeface="Arial"/>
              </a:rPr>
              <a:t> </a:t>
            </a:r>
            <a:r>
              <a:rPr lang="cy-GB" sz="2600" i="1" dirty="0" err="1">
                <a:latin typeface="Arial"/>
                <a:cs typeface="Arial"/>
              </a:rPr>
              <a:t>recall</a:t>
            </a:r>
            <a:r>
              <a:rPr lang="cy-GB" sz="2600" i="1" dirty="0">
                <a:latin typeface="Arial"/>
                <a:cs typeface="Arial"/>
              </a:rPr>
              <a:t> </a:t>
            </a:r>
            <a:r>
              <a:rPr lang="cy-GB" sz="2600" i="1" dirty="0" err="1">
                <a:latin typeface="Arial"/>
                <a:cs typeface="Arial"/>
              </a:rPr>
              <a:t>efficiency</a:t>
            </a:r>
            <a:r>
              <a:rPr lang="cy-GB" sz="2600" dirty="0">
                <a:latin typeface="Arial"/>
                <a:cs typeface="Arial"/>
              </a:rPr>
              <a:t>.</a:t>
            </a:r>
          </a:p>
          <a:p>
            <a:pPr marL="0" indent="0">
              <a:buNone/>
            </a:pPr>
            <a:r>
              <a:rPr lang="en-US" sz="2600" i="1" dirty="0">
                <a:latin typeface="Arial"/>
                <a:cs typeface="Arial"/>
              </a:rPr>
              <a:t>(Smith and G. Conti, 2016, t.46)</a:t>
            </a:r>
            <a:endParaRPr lang="en-US" sz="3000" i="1">
              <a:latin typeface="Arial"/>
              <a:cs typeface="Arial"/>
            </a:endParaRPr>
          </a:p>
          <a:p>
            <a:pPr marL="0" indent="0">
              <a:buNone/>
            </a:pPr>
            <a:endParaRPr lang="cy-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49F4711-E4B1-C142-AF01-5561834865EA}"/>
              </a:ext>
            </a:extLst>
          </p:cNvPr>
          <p:cNvPicPr>
            <a:picLocks noChangeAspect="1"/>
          </p:cNvPicPr>
          <p:nvPr/>
        </p:nvPicPr>
        <p:blipFill>
          <a:blip r:embed="rId2"/>
          <a:stretch>
            <a:fillRect/>
          </a:stretch>
        </p:blipFill>
        <p:spPr>
          <a:xfrm>
            <a:off x="9186104" y="1471938"/>
            <a:ext cx="2667000" cy="3911600"/>
          </a:xfrm>
          <a:prstGeom prst="rect">
            <a:avLst/>
          </a:prstGeom>
        </p:spPr>
      </p:pic>
      <p:pic>
        <p:nvPicPr>
          <p:cNvPr id="8" name="Picture 2" descr="A blue rectangular object with a white strip&#10;&#10;Description automatically generated">
            <a:extLst>
              <a:ext uri="{FF2B5EF4-FFF2-40B4-BE49-F238E27FC236}">
                <a16:creationId xmlns:a16="http://schemas.microsoft.com/office/drawing/2014/main" id="{2478A0B9-D5EF-BDA4-E5EA-31A2573CCB87}"/>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4948550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DAF30B-E272-D949-B26D-7F06269877F3}"/>
              </a:ext>
            </a:extLst>
          </p:cNvPr>
          <p:cNvSpPr>
            <a:spLocks noGrp="1"/>
          </p:cNvSpPr>
          <p:nvPr>
            <p:ph idx="1"/>
          </p:nvPr>
        </p:nvSpPr>
        <p:spPr>
          <a:xfrm>
            <a:off x="365409" y="763512"/>
            <a:ext cx="11469782" cy="5522419"/>
          </a:xfrm>
        </p:spPr>
        <p:txBody>
          <a:bodyPr vert="horz" lIns="91440" tIns="45720" rIns="91440" bIns="45720" rtlCol="0" anchor="t">
            <a:noAutofit/>
          </a:bodyPr>
          <a:lstStyle/>
          <a:p>
            <a:pPr marL="0" indent="0">
              <a:buNone/>
            </a:pPr>
            <a:r>
              <a:rPr lang="cy-GB" sz="2000" i="1" dirty="0">
                <a:latin typeface="Arial"/>
                <a:cs typeface="Arial"/>
              </a:rPr>
              <a:t>...Let’s consider why students forget words.</a:t>
            </a:r>
          </a:p>
          <a:p>
            <a:pPr marL="0" indent="0">
              <a:buNone/>
            </a:pPr>
            <a:r>
              <a:rPr lang="cy-GB" sz="2000" i="1" dirty="0">
                <a:latin typeface="Arial"/>
                <a:cs typeface="Arial"/>
              </a:rPr>
              <a:t>The reason we often fail to retrieve a word we have learned is usually due not to a weakening </a:t>
            </a:r>
          </a:p>
          <a:p>
            <a:pPr marL="0" indent="0">
              <a:buNone/>
            </a:pPr>
            <a:r>
              <a:rPr lang="cy-GB" sz="2000" i="1" dirty="0">
                <a:latin typeface="Arial"/>
                <a:cs typeface="Arial"/>
              </a:rPr>
              <a:t>of the </a:t>
            </a:r>
            <a:r>
              <a:rPr lang="cy-GB" sz="2000" i="1" dirty="0" err="1">
                <a:latin typeface="Arial"/>
                <a:cs typeface="Arial"/>
              </a:rPr>
              <a:t>memory</a:t>
            </a:r>
            <a:r>
              <a:rPr lang="cy-GB" sz="2000" i="1" dirty="0">
                <a:latin typeface="Arial"/>
                <a:cs typeface="Arial"/>
              </a:rPr>
              <a:t> </a:t>
            </a:r>
            <a:r>
              <a:rPr lang="cy-GB" sz="2000" i="1" dirty="0" err="1">
                <a:latin typeface="Arial"/>
                <a:cs typeface="Arial"/>
              </a:rPr>
              <a:t>trace</a:t>
            </a:r>
            <a:r>
              <a:rPr lang="cy-GB" sz="2000" i="1" dirty="0">
                <a:latin typeface="Arial"/>
                <a:cs typeface="Arial"/>
              </a:rPr>
              <a:t> than to a failure to find that word.  The factors that determine such failure relate to the </a:t>
            </a:r>
            <a:r>
              <a:rPr lang="cy-GB" sz="2000" i="1" dirty="0" err="1">
                <a:latin typeface="Arial"/>
                <a:cs typeface="Arial"/>
              </a:rPr>
              <a:t>context</a:t>
            </a:r>
            <a:r>
              <a:rPr lang="cy-GB" sz="2000" i="1" dirty="0">
                <a:latin typeface="Arial"/>
                <a:cs typeface="Arial"/>
              </a:rPr>
              <a:t> </a:t>
            </a:r>
            <a:r>
              <a:rPr lang="cy-GB" sz="2000" i="1" dirty="0" err="1">
                <a:latin typeface="Arial"/>
                <a:cs typeface="Arial"/>
              </a:rPr>
              <a:t>in</a:t>
            </a:r>
            <a:r>
              <a:rPr lang="cy-GB" sz="2000" i="1" dirty="0">
                <a:latin typeface="Arial"/>
                <a:cs typeface="Arial"/>
              </a:rPr>
              <a:t> </a:t>
            </a:r>
            <a:r>
              <a:rPr lang="cy-GB" sz="2000" i="1" dirty="0" err="1">
                <a:latin typeface="Arial"/>
                <a:cs typeface="Arial"/>
              </a:rPr>
              <a:t>which</a:t>
            </a:r>
            <a:r>
              <a:rPr lang="cy-GB" sz="2000" i="1" dirty="0">
                <a:latin typeface="Arial"/>
                <a:cs typeface="Arial"/>
              </a:rPr>
              <a:t> the </a:t>
            </a:r>
            <a:r>
              <a:rPr lang="cy-GB" sz="2000" i="1" dirty="0" err="1">
                <a:latin typeface="Arial"/>
                <a:cs typeface="Arial"/>
              </a:rPr>
              <a:t>word</a:t>
            </a:r>
            <a:r>
              <a:rPr lang="cy-GB" sz="2000" i="1" dirty="0">
                <a:latin typeface="Arial"/>
                <a:cs typeface="Arial"/>
              </a:rPr>
              <a:t> was </a:t>
            </a:r>
            <a:r>
              <a:rPr lang="cy-GB" sz="2000" i="1" dirty="0" err="1">
                <a:latin typeface="Arial"/>
                <a:cs typeface="Arial"/>
              </a:rPr>
              <a:t>learned</a:t>
            </a:r>
            <a:r>
              <a:rPr lang="cy-GB" sz="2000" i="1" dirty="0">
                <a:latin typeface="Arial"/>
                <a:cs typeface="Arial"/>
              </a:rPr>
              <a:t>, as </a:t>
            </a:r>
            <a:r>
              <a:rPr lang="cy-GB" sz="2000" i="1" dirty="0" err="1">
                <a:latin typeface="Arial"/>
                <a:cs typeface="Arial"/>
              </a:rPr>
              <a:t>that</a:t>
            </a:r>
            <a:r>
              <a:rPr lang="cy-GB" sz="2000" i="1" dirty="0">
                <a:latin typeface="Arial"/>
                <a:cs typeface="Arial"/>
              </a:rPr>
              <a:t> </a:t>
            </a:r>
            <a:r>
              <a:rPr lang="cy-GB" sz="2000" i="1" dirty="0" err="1">
                <a:latin typeface="Arial"/>
                <a:cs typeface="Arial"/>
              </a:rPr>
              <a:t>very</a:t>
            </a:r>
            <a:r>
              <a:rPr lang="cy-GB" sz="2000" i="1" dirty="0">
                <a:latin typeface="Arial"/>
                <a:cs typeface="Arial"/>
              </a:rPr>
              <a:t> </a:t>
            </a:r>
            <a:r>
              <a:rPr lang="cy-GB" sz="2000" i="1" dirty="0" err="1">
                <a:latin typeface="Arial"/>
                <a:cs typeface="Arial"/>
              </a:rPr>
              <a:t>context</a:t>
            </a:r>
            <a:r>
              <a:rPr lang="cy-GB" sz="2000" i="1" dirty="0">
                <a:latin typeface="Arial"/>
                <a:cs typeface="Arial"/>
              </a:rPr>
              <a:t> </a:t>
            </a:r>
            <a:r>
              <a:rPr lang="cy-GB" sz="2000" i="1" dirty="0" err="1">
                <a:latin typeface="Arial"/>
                <a:cs typeface="Arial"/>
              </a:rPr>
              <a:t>provides</a:t>
            </a:r>
            <a:r>
              <a:rPr lang="cy-GB" sz="2000" i="1" dirty="0">
                <a:latin typeface="Arial"/>
                <a:cs typeface="Arial"/>
              </a:rPr>
              <a:t> the </a:t>
            </a:r>
            <a:r>
              <a:rPr lang="cy-GB" sz="2000" i="1" dirty="0" err="1">
                <a:latin typeface="Arial"/>
                <a:cs typeface="Arial"/>
              </a:rPr>
              <a:t>cues</a:t>
            </a:r>
            <a:r>
              <a:rPr lang="cy-GB" sz="2000" i="1" dirty="0">
                <a:latin typeface="Arial"/>
                <a:cs typeface="Arial"/>
              </a:rPr>
              <a:t> </a:t>
            </a:r>
            <a:r>
              <a:rPr lang="cy-GB" sz="2000" i="1" dirty="0" err="1">
                <a:latin typeface="Arial"/>
                <a:cs typeface="Arial"/>
              </a:rPr>
              <a:t>crucial</a:t>
            </a:r>
            <a:r>
              <a:rPr lang="cy-GB" sz="2000" i="1" dirty="0">
                <a:latin typeface="Arial"/>
                <a:cs typeface="Arial"/>
              </a:rPr>
              <a:t> to </a:t>
            </a:r>
            <a:r>
              <a:rPr lang="cy-GB" sz="2000" i="1" dirty="0" err="1">
                <a:latin typeface="Arial"/>
                <a:cs typeface="Arial"/>
              </a:rPr>
              <a:t>its</a:t>
            </a:r>
            <a:r>
              <a:rPr lang="cy-GB" sz="2000" i="1" dirty="0">
                <a:latin typeface="Arial"/>
                <a:cs typeface="Arial"/>
              </a:rPr>
              <a:t> </a:t>
            </a:r>
            <a:r>
              <a:rPr lang="cy-GB" sz="2000" i="1" dirty="0" err="1">
                <a:latin typeface="Arial"/>
                <a:cs typeface="Arial"/>
              </a:rPr>
              <a:t>retrieval</a:t>
            </a:r>
            <a:r>
              <a:rPr lang="cy-GB" sz="2000" i="1" dirty="0">
                <a:latin typeface="Arial"/>
                <a:cs typeface="Arial"/>
              </a:rPr>
              <a:t>.  </a:t>
            </a:r>
            <a:r>
              <a:rPr lang="cy-GB" sz="2000" i="1" dirty="0" err="1">
                <a:latin typeface="Arial"/>
                <a:cs typeface="Arial"/>
              </a:rPr>
              <a:t>For</a:t>
            </a:r>
            <a:r>
              <a:rPr lang="cy-GB" sz="2000" i="1" dirty="0">
                <a:latin typeface="Arial"/>
                <a:cs typeface="Arial"/>
              </a:rPr>
              <a:t> </a:t>
            </a:r>
            <a:r>
              <a:rPr lang="cy-GB" sz="2000" i="1" dirty="0" err="1">
                <a:latin typeface="Arial"/>
                <a:cs typeface="Arial"/>
              </a:rPr>
              <a:t>example</a:t>
            </a:r>
            <a:r>
              <a:rPr lang="cy-GB" sz="2000" i="1" dirty="0">
                <a:latin typeface="Arial"/>
                <a:cs typeface="Arial"/>
              </a:rPr>
              <a:t>: </a:t>
            </a:r>
            <a:r>
              <a:rPr lang="cy-GB" sz="2000" i="1" dirty="0" err="1">
                <a:latin typeface="Arial"/>
                <a:cs typeface="Arial"/>
              </a:rPr>
              <a:t>if</a:t>
            </a:r>
            <a:r>
              <a:rPr lang="cy-GB" sz="2000" i="1" dirty="0">
                <a:latin typeface="Arial"/>
                <a:cs typeface="Arial"/>
              </a:rPr>
              <a:t> we </a:t>
            </a:r>
            <a:r>
              <a:rPr lang="cy-GB" sz="2000" i="1" dirty="0" err="1">
                <a:latin typeface="Arial"/>
                <a:cs typeface="Arial"/>
              </a:rPr>
              <a:t>learn</a:t>
            </a:r>
            <a:r>
              <a:rPr lang="cy-GB" sz="2000" i="1" dirty="0">
                <a:latin typeface="Arial"/>
                <a:cs typeface="Arial"/>
              </a:rPr>
              <a:t> a word highlighted in red on our teacher’s whiteboard and while sitting near a specific classmate, the colour red, the teacher’s whiteboard and the classmate have the potential to be effective cues for that word.  The absence of these three factors may prevent recall of the </a:t>
            </a:r>
            <a:r>
              <a:rPr lang="cy-GB" sz="2000" i="1" dirty="0" err="1">
                <a:latin typeface="Arial"/>
                <a:cs typeface="Arial"/>
              </a:rPr>
              <a:t>same</a:t>
            </a:r>
            <a:r>
              <a:rPr lang="cy-GB" sz="2000" i="1" dirty="0">
                <a:latin typeface="Arial"/>
                <a:cs typeface="Arial"/>
              </a:rPr>
              <a:t> </a:t>
            </a:r>
            <a:r>
              <a:rPr lang="cy-GB" sz="2000" i="1" dirty="0" err="1">
                <a:latin typeface="Arial"/>
                <a:cs typeface="Arial"/>
              </a:rPr>
              <a:t>word</a:t>
            </a:r>
            <a:r>
              <a:rPr lang="cy-GB" sz="2000" i="1" dirty="0">
                <a:latin typeface="Arial"/>
                <a:cs typeface="Arial"/>
              </a:rPr>
              <a:t>.  </a:t>
            </a:r>
            <a:r>
              <a:rPr lang="cy-GB" sz="2000" i="1" dirty="0" err="1">
                <a:latin typeface="Arial"/>
                <a:cs typeface="Arial"/>
              </a:rPr>
              <a:t>This</a:t>
            </a:r>
            <a:r>
              <a:rPr lang="cy-GB" sz="2000" i="1" dirty="0">
                <a:latin typeface="Arial"/>
                <a:cs typeface="Arial"/>
              </a:rPr>
              <a:t> </a:t>
            </a:r>
            <a:r>
              <a:rPr lang="cy-GB" sz="2000" i="1" dirty="0" err="1">
                <a:latin typeface="Arial"/>
                <a:cs typeface="Arial"/>
              </a:rPr>
              <a:t>implies</a:t>
            </a:r>
            <a:r>
              <a:rPr lang="cy-GB" sz="2000" i="1" dirty="0">
                <a:latin typeface="Arial"/>
                <a:cs typeface="Arial"/>
              </a:rPr>
              <a:t> </a:t>
            </a:r>
            <a:r>
              <a:rPr lang="cy-GB" sz="2000" i="1" dirty="0" err="1">
                <a:latin typeface="Arial"/>
                <a:cs typeface="Arial"/>
              </a:rPr>
              <a:t>that</a:t>
            </a:r>
            <a:r>
              <a:rPr lang="cy-GB" sz="2000" i="1" dirty="0">
                <a:latin typeface="Arial"/>
                <a:cs typeface="Arial"/>
              </a:rPr>
              <a:t> the more </a:t>
            </a:r>
            <a:r>
              <a:rPr lang="cy-GB" sz="2000" i="1" dirty="0" err="1">
                <a:latin typeface="Arial"/>
                <a:cs typeface="Arial"/>
              </a:rPr>
              <a:t>associations</a:t>
            </a:r>
            <a:r>
              <a:rPr lang="cy-GB" sz="2000" i="1" dirty="0">
                <a:latin typeface="Arial"/>
                <a:cs typeface="Arial"/>
              </a:rPr>
              <a:t> </a:t>
            </a:r>
            <a:r>
              <a:rPr lang="cy-GB" sz="2000" i="1" dirty="0" err="1">
                <a:latin typeface="Arial"/>
                <a:cs typeface="Arial"/>
              </a:rPr>
              <a:t>created</a:t>
            </a:r>
            <a:r>
              <a:rPr lang="cy-GB" sz="2000" i="1" dirty="0">
                <a:latin typeface="Arial"/>
                <a:cs typeface="Arial"/>
              </a:rPr>
              <a:t> by the </a:t>
            </a:r>
            <a:r>
              <a:rPr lang="cy-GB" sz="2000" i="1" dirty="0" err="1">
                <a:latin typeface="Arial"/>
                <a:cs typeface="Arial"/>
              </a:rPr>
              <a:t>second</a:t>
            </a:r>
            <a:r>
              <a:rPr lang="cy-GB" sz="2000" i="1" dirty="0">
                <a:latin typeface="Arial"/>
                <a:cs typeface="Arial"/>
              </a:rPr>
              <a:t> </a:t>
            </a:r>
            <a:r>
              <a:rPr lang="cy-GB" sz="2000" i="1" dirty="0" err="1">
                <a:latin typeface="Arial"/>
                <a:cs typeface="Arial"/>
              </a:rPr>
              <a:t>language</a:t>
            </a:r>
            <a:r>
              <a:rPr lang="cy-GB" sz="2000" i="1" dirty="0">
                <a:latin typeface="Arial"/>
                <a:cs typeface="Arial"/>
              </a:rPr>
              <a:t> </a:t>
            </a:r>
            <a:r>
              <a:rPr lang="cy-GB" sz="2000" i="1" dirty="0" err="1">
                <a:latin typeface="Arial"/>
                <a:cs typeface="Arial"/>
              </a:rPr>
              <a:t>learner</a:t>
            </a:r>
            <a:r>
              <a:rPr lang="cy-GB" sz="2000" i="1" dirty="0">
                <a:latin typeface="Arial"/>
                <a:cs typeface="Arial"/>
              </a:rPr>
              <a:t> </a:t>
            </a:r>
            <a:r>
              <a:rPr lang="cy-GB" sz="2000" i="1" dirty="0" err="1">
                <a:latin typeface="Arial"/>
                <a:cs typeface="Arial"/>
              </a:rPr>
              <a:t>in</a:t>
            </a:r>
            <a:r>
              <a:rPr lang="cy-GB" sz="2000" i="1" dirty="0">
                <a:latin typeface="Arial"/>
                <a:cs typeface="Arial"/>
              </a:rPr>
              <a:t> </a:t>
            </a:r>
            <a:r>
              <a:rPr lang="cy-GB" sz="2000" i="1" dirty="0" err="1">
                <a:latin typeface="Arial"/>
                <a:cs typeface="Arial"/>
              </a:rPr>
              <a:t>learning</a:t>
            </a:r>
            <a:r>
              <a:rPr lang="cy-GB" sz="2000" i="1" dirty="0">
                <a:latin typeface="Arial"/>
                <a:cs typeface="Arial"/>
              </a:rPr>
              <a:t> a </a:t>
            </a:r>
            <a:r>
              <a:rPr lang="cy-GB" sz="2000" i="1" dirty="0" err="1">
                <a:latin typeface="Arial"/>
                <a:cs typeface="Arial"/>
              </a:rPr>
              <a:t>word</a:t>
            </a:r>
            <a:r>
              <a:rPr lang="cy-GB" sz="2000" i="1" dirty="0">
                <a:latin typeface="Arial"/>
                <a:cs typeface="Arial"/>
              </a:rPr>
              <a:t>, the more </a:t>
            </a:r>
            <a:r>
              <a:rPr lang="cy-GB" sz="2000" i="1" dirty="0" err="1">
                <a:latin typeface="Arial"/>
                <a:cs typeface="Arial"/>
              </a:rPr>
              <a:t>likely</a:t>
            </a:r>
            <a:r>
              <a:rPr lang="cy-GB" sz="2000" i="1" dirty="0">
                <a:latin typeface="Arial"/>
                <a:cs typeface="Arial"/>
              </a:rPr>
              <a:t> </a:t>
            </a:r>
            <a:r>
              <a:rPr lang="cy-GB" sz="2000" i="1" dirty="0" err="1">
                <a:latin typeface="Arial"/>
                <a:cs typeface="Arial"/>
              </a:rPr>
              <a:t>they</a:t>
            </a:r>
            <a:r>
              <a:rPr lang="cy-GB" sz="2000" i="1" dirty="0">
                <a:latin typeface="Arial"/>
                <a:cs typeface="Arial"/>
              </a:rPr>
              <a:t> </a:t>
            </a:r>
            <a:r>
              <a:rPr lang="cy-GB" sz="2000" i="1" dirty="0" err="1">
                <a:latin typeface="Arial"/>
                <a:cs typeface="Arial"/>
              </a:rPr>
              <a:t>are</a:t>
            </a:r>
            <a:r>
              <a:rPr lang="cy-GB" sz="2000" i="1" dirty="0">
                <a:latin typeface="Arial"/>
                <a:cs typeface="Arial"/>
              </a:rPr>
              <a:t> to remember it, because each association will have the potential to serve as a retrieval cue.</a:t>
            </a:r>
            <a:endParaRPr lang="cy-GB"/>
          </a:p>
          <a:p>
            <a:pPr marL="0" indent="0">
              <a:buNone/>
            </a:pPr>
            <a:r>
              <a:rPr lang="cy-GB" sz="2000" i="1" dirty="0">
                <a:latin typeface="Arial"/>
                <a:cs typeface="Arial"/>
              </a:rPr>
              <a:t>Another possible reason we forget is that when we take in new information, a certain amount of time is necessary for changes to the nervous system to take place so that it is properly recorded.  If this consolidation process is not completed we lose the information.  Without rehearsal of the L2 vocabulary, 60% of it will be forgotten within 48 hours of having “learned” it.  For this reason we need to recycle the information over and over again </a:t>
            </a:r>
            <a:r>
              <a:rPr lang="cy-GB" sz="2000" i="1" dirty="0" err="1">
                <a:latin typeface="Arial"/>
                <a:cs typeface="Arial"/>
              </a:rPr>
              <a:t>until</a:t>
            </a:r>
            <a:r>
              <a:rPr lang="cy-GB" sz="2000" i="1" dirty="0">
                <a:latin typeface="Arial"/>
                <a:cs typeface="Arial"/>
              </a:rPr>
              <a:t> the </a:t>
            </a:r>
            <a:r>
              <a:rPr lang="cy-GB" sz="2000" i="1" dirty="0" err="1">
                <a:latin typeface="Arial"/>
                <a:cs typeface="Arial"/>
              </a:rPr>
              <a:t>information</a:t>
            </a:r>
            <a:r>
              <a:rPr lang="cy-GB" sz="2000" i="1" dirty="0">
                <a:latin typeface="Arial"/>
                <a:cs typeface="Arial"/>
              </a:rPr>
              <a:t> is </a:t>
            </a:r>
            <a:r>
              <a:rPr lang="cy-GB" sz="2000" i="1" dirty="0" err="1">
                <a:latin typeface="Arial"/>
                <a:cs typeface="Arial"/>
              </a:rPr>
              <a:t>stored</a:t>
            </a:r>
            <a:r>
              <a:rPr lang="cy-GB" sz="2000" i="1" dirty="0">
                <a:latin typeface="Arial"/>
                <a:cs typeface="Arial"/>
              </a:rPr>
              <a:t> </a:t>
            </a:r>
            <a:r>
              <a:rPr lang="cy-GB" sz="2000" i="1" dirty="0" err="1">
                <a:latin typeface="Arial"/>
                <a:cs typeface="Arial"/>
              </a:rPr>
              <a:t>permanently</a:t>
            </a:r>
            <a:r>
              <a:rPr lang="cy-GB" sz="2000" i="1" dirty="0">
                <a:latin typeface="Arial"/>
                <a:cs typeface="Arial"/>
              </a:rPr>
              <a:t> </a:t>
            </a:r>
            <a:r>
              <a:rPr lang="cy-GB" sz="2000" i="1" dirty="0" err="1">
                <a:latin typeface="Arial"/>
                <a:cs typeface="Arial"/>
              </a:rPr>
              <a:t>in</a:t>
            </a:r>
            <a:r>
              <a:rPr lang="cy-GB" sz="2000" i="1" dirty="0">
                <a:latin typeface="Arial"/>
                <a:cs typeface="Arial"/>
              </a:rPr>
              <a:t> the Long Term Memory.</a:t>
            </a:r>
          </a:p>
          <a:p>
            <a:pPr marL="0" indent="0">
              <a:buNone/>
            </a:pPr>
            <a:r>
              <a:rPr lang="en-US" sz="2000" i="1" dirty="0">
                <a:latin typeface="Arial"/>
                <a:cs typeface="Arial"/>
              </a:rPr>
              <a:t>(Smith and G. Conti, 2016, t.49)</a:t>
            </a:r>
            <a:endParaRPr lang="en-US" sz="2400" i="1">
              <a:latin typeface="Arial"/>
              <a:cs typeface="Arial"/>
            </a:endParaRPr>
          </a:p>
          <a:p>
            <a:pPr marL="0" indent="0">
              <a:buNone/>
            </a:pPr>
            <a:endParaRPr lang="cy-GB"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DC23C11-4DEE-FA4C-BFFA-8DADC8E01172}"/>
              </a:ext>
            </a:extLst>
          </p:cNvPr>
          <p:cNvPicPr>
            <a:picLocks noChangeAspect="1"/>
          </p:cNvPicPr>
          <p:nvPr/>
        </p:nvPicPr>
        <p:blipFill>
          <a:blip r:embed="rId2"/>
          <a:stretch>
            <a:fillRect/>
          </a:stretch>
        </p:blipFill>
        <p:spPr>
          <a:xfrm>
            <a:off x="11096239" y="197391"/>
            <a:ext cx="916872" cy="1342920"/>
          </a:xfrm>
          <a:prstGeom prst="rect">
            <a:avLst/>
          </a:prstGeom>
        </p:spPr>
      </p:pic>
      <p:sp>
        <p:nvSpPr>
          <p:cNvPr id="10" name="Title 1">
            <a:extLst>
              <a:ext uri="{FF2B5EF4-FFF2-40B4-BE49-F238E27FC236}">
                <a16:creationId xmlns:a16="http://schemas.microsoft.com/office/drawing/2014/main" id="{AE63CB7B-886A-38EF-EE91-C6AED990282B}"/>
              </a:ext>
            </a:extLst>
          </p:cNvPr>
          <p:cNvSpPr>
            <a:spLocks noGrp="1"/>
          </p:cNvSpPr>
          <p:nvPr>
            <p:ph type="title"/>
          </p:nvPr>
        </p:nvSpPr>
        <p:spPr>
          <a:xfrm>
            <a:off x="841850" y="97008"/>
            <a:ext cx="10515600" cy="536574"/>
          </a:xfrm>
        </p:spPr>
        <p:txBody>
          <a:bodyPr>
            <a:normAutofit fontScale="90000"/>
          </a:bodyPr>
          <a:lstStyle/>
          <a:p>
            <a:pPr algn="ctr"/>
            <a:r>
              <a:rPr lang="cy-GB" b="1" dirty="0">
                <a:latin typeface="Arial"/>
                <a:cs typeface="Arial"/>
              </a:rPr>
              <a:t>Y Cof    </a:t>
            </a:r>
            <a:r>
              <a:rPr lang="cy-GB" i="1" dirty="0">
                <a:latin typeface="Arial"/>
                <a:cs typeface="Arial"/>
              </a:rPr>
              <a:t>Memory</a:t>
            </a:r>
          </a:p>
        </p:txBody>
      </p:sp>
      <p:pic>
        <p:nvPicPr>
          <p:cNvPr id="6" name="Picture 2" descr="A blue rectangular object with a white strip&#10;&#10;Description automatically generated">
            <a:extLst>
              <a:ext uri="{FF2B5EF4-FFF2-40B4-BE49-F238E27FC236}">
                <a16:creationId xmlns:a16="http://schemas.microsoft.com/office/drawing/2014/main" id="{214DCE45-4980-A276-FE4A-B5C4C7024F3A}"/>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1371284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518213" y="1587796"/>
            <a:ext cx="4823108" cy="3178679"/>
          </a:xfrm>
          <a:prstGeom prst="rect">
            <a:avLst/>
          </a:prstGeom>
          <a:solidFill>
            <a:schemeClr val="accent5">
              <a:lumMod val="20000"/>
              <a:lumOff val="80000"/>
            </a:schemeClr>
          </a:solidFill>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400" dirty="0">
                <a:latin typeface="Arial"/>
                <a:cs typeface="Arial"/>
              </a:rPr>
              <a:t>Mae cof tymor byr yn </a:t>
            </a:r>
            <a:r>
              <a:rPr lang="cy-GB" sz="2400" b="1" dirty="0">
                <a:latin typeface="Arial"/>
                <a:cs typeface="Arial"/>
              </a:rPr>
              <a:t>rhan</a:t>
            </a:r>
            <a:r>
              <a:rPr lang="cy-GB" sz="2400" dirty="0">
                <a:latin typeface="Arial"/>
                <a:cs typeface="Arial"/>
              </a:rPr>
              <a:t> o'r Cof Gweithiol - y man lle mae pethau'n cael eu storio dros dro </a:t>
            </a:r>
          </a:p>
          <a:p>
            <a:endParaRPr lang="cy-GB" sz="2400" dirty="0">
              <a:latin typeface="Arial" panose="020B0604020202020204" pitchFamily="34" charset="0"/>
              <a:cs typeface="Arial" panose="020B0604020202020204" pitchFamily="34" charset="0"/>
            </a:endParaRPr>
          </a:p>
          <a:p>
            <a:r>
              <a:rPr lang="cy-GB" sz="2400" dirty="0">
                <a:latin typeface="Arial"/>
                <a:cs typeface="Arial"/>
              </a:rPr>
              <a:t>Mae angen gwneud llawer er mwyn symud pethau i'r cof tymor hir (ailadrodd ac ailgylchu iaith er mwyn cofio)</a:t>
            </a:r>
            <a:endParaRPr lang="en-US"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E64DFD-784D-8AF6-6CCB-E79D98DA751D}"/>
              </a:ext>
            </a:extLst>
          </p:cNvPr>
          <p:cNvSpPr txBox="1">
            <a:spLocks/>
          </p:cNvSpPr>
          <p:nvPr/>
        </p:nvSpPr>
        <p:spPr>
          <a:xfrm>
            <a:off x="5963339" y="1587289"/>
            <a:ext cx="5699178" cy="3685159"/>
          </a:xfrm>
          <a:prstGeom prst="rect">
            <a:avLst/>
          </a:prstGeom>
          <a:solidFill>
            <a:schemeClr val="accent5">
              <a:lumMod val="20000"/>
              <a:lumOff val="80000"/>
            </a:schemeClr>
          </a:solidFill>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400" i="1" dirty="0">
                <a:latin typeface="Arial"/>
                <a:cs typeface="Arial"/>
              </a:rPr>
              <a:t>Short term memory is a part of the Working Memory – the place where things are stored </a:t>
            </a:r>
            <a:r>
              <a:rPr lang="cy-GB" sz="2400" i="1" dirty="0" err="1">
                <a:latin typeface="Arial"/>
                <a:cs typeface="Arial"/>
              </a:rPr>
              <a:t>for</a:t>
            </a:r>
            <a:r>
              <a:rPr lang="cy-GB" sz="2400" i="1" dirty="0">
                <a:latin typeface="Arial"/>
                <a:cs typeface="Arial"/>
              </a:rPr>
              <a:t> a </a:t>
            </a:r>
            <a:r>
              <a:rPr lang="cy-GB" sz="2400" i="1" dirty="0" err="1">
                <a:latin typeface="Arial"/>
                <a:cs typeface="Arial"/>
              </a:rPr>
              <a:t>short</a:t>
            </a:r>
            <a:r>
              <a:rPr lang="cy-GB" sz="2400" i="1" dirty="0">
                <a:latin typeface="Arial"/>
                <a:cs typeface="Arial"/>
              </a:rPr>
              <a:t> </a:t>
            </a:r>
            <a:r>
              <a:rPr lang="cy-GB" sz="2400" i="1" dirty="0" err="1">
                <a:latin typeface="Arial"/>
                <a:cs typeface="Arial"/>
              </a:rPr>
              <a:t>period</a:t>
            </a:r>
            <a:r>
              <a:rPr lang="cy-GB" sz="2400" i="1" dirty="0">
                <a:latin typeface="Arial"/>
                <a:cs typeface="Arial"/>
              </a:rPr>
              <a:t> of </a:t>
            </a:r>
            <a:r>
              <a:rPr lang="cy-GB" sz="2400" i="1" dirty="0" err="1">
                <a:latin typeface="Arial"/>
                <a:cs typeface="Arial"/>
              </a:rPr>
              <a:t>time</a:t>
            </a:r>
            <a:endParaRPr lang="cy-GB" sz="2400" i="1">
              <a:latin typeface="Arial"/>
              <a:cs typeface="Arial"/>
            </a:endParaRPr>
          </a:p>
          <a:p>
            <a:endParaRPr lang="cy-GB" sz="2400" i="1" dirty="0">
              <a:latin typeface="Arial" panose="020B0604020202020204" pitchFamily="34" charset="0"/>
              <a:cs typeface="Arial" panose="020B0604020202020204" pitchFamily="34" charset="0"/>
            </a:endParaRPr>
          </a:p>
          <a:p>
            <a:r>
              <a:rPr lang="cy-GB" sz="2400" i="1" dirty="0">
                <a:latin typeface="Arial"/>
                <a:cs typeface="Arial"/>
              </a:rPr>
              <a:t>A lot of practise needs to take place to move things to the Long Term Memory (</a:t>
            </a:r>
            <a:r>
              <a:rPr lang="cy-GB" sz="2400" i="1" dirty="0" err="1">
                <a:latin typeface="Arial"/>
                <a:cs typeface="Arial"/>
              </a:rPr>
              <a:t>repeat</a:t>
            </a:r>
            <a:r>
              <a:rPr lang="cy-GB" sz="2400" i="1" dirty="0">
                <a:latin typeface="Arial"/>
                <a:cs typeface="Arial"/>
              </a:rPr>
              <a:t> </a:t>
            </a:r>
            <a:r>
              <a:rPr lang="cy-GB" sz="2400" i="1" dirty="0" err="1">
                <a:latin typeface="Arial"/>
                <a:cs typeface="Arial"/>
              </a:rPr>
              <a:t>and</a:t>
            </a:r>
            <a:r>
              <a:rPr lang="cy-GB" sz="2400" i="1" dirty="0">
                <a:latin typeface="Arial"/>
                <a:cs typeface="Arial"/>
              </a:rPr>
              <a:t> </a:t>
            </a:r>
            <a:r>
              <a:rPr lang="cy-GB" sz="2400" i="1" dirty="0" err="1">
                <a:latin typeface="Arial"/>
                <a:cs typeface="Arial"/>
              </a:rPr>
              <a:t>recycle</a:t>
            </a:r>
            <a:r>
              <a:rPr lang="cy-GB" sz="2400" i="1" dirty="0">
                <a:latin typeface="Arial"/>
                <a:cs typeface="Arial"/>
              </a:rPr>
              <a:t> </a:t>
            </a:r>
            <a:r>
              <a:rPr lang="cy-GB" sz="2400" i="1" dirty="0" err="1">
                <a:latin typeface="Arial"/>
                <a:cs typeface="Arial"/>
              </a:rPr>
              <a:t>language</a:t>
            </a:r>
            <a:r>
              <a:rPr lang="cy-GB" sz="2400" i="1" dirty="0">
                <a:latin typeface="Arial"/>
                <a:cs typeface="Arial"/>
              </a:rPr>
              <a:t> </a:t>
            </a:r>
            <a:r>
              <a:rPr lang="cy-GB" sz="2400" i="1" dirty="0" err="1">
                <a:latin typeface="Arial"/>
                <a:cs typeface="Arial"/>
              </a:rPr>
              <a:t>patterns</a:t>
            </a:r>
            <a:r>
              <a:rPr lang="cy-GB" sz="2400" i="1" dirty="0">
                <a:latin typeface="Arial"/>
                <a:cs typeface="Arial"/>
              </a:rPr>
              <a:t> to </a:t>
            </a:r>
            <a:r>
              <a:rPr lang="cy-GB" sz="2400" i="1" dirty="0" err="1">
                <a:latin typeface="Arial"/>
                <a:cs typeface="Arial"/>
              </a:rPr>
              <a:t>memorise</a:t>
            </a:r>
            <a:r>
              <a:rPr lang="cy-GB" sz="2400" i="1" dirty="0">
                <a:latin typeface="Arial"/>
                <a:cs typeface="Arial"/>
              </a:rPr>
              <a:t>)</a:t>
            </a:r>
            <a:endParaRPr lang="en-US" sz="2400" i="1" dirty="0">
              <a:latin typeface="Arial"/>
              <a:cs typeface="Arial"/>
            </a:endParaRPr>
          </a:p>
        </p:txBody>
      </p:sp>
      <p:sp>
        <p:nvSpPr>
          <p:cNvPr id="10" name="Title 1">
            <a:extLst>
              <a:ext uri="{FF2B5EF4-FFF2-40B4-BE49-F238E27FC236}">
                <a16:creationId xmlns:a16="http://schemas.microsoft.com/office/drawing/2014/main" id="{BF210A24-C06E-7580-2E26-0CD8BBD024A4}"/>
              </a:ext>
            </a:extLst>
          </p:cNvPr>
          <p:cNvSpPr>
            <a:spLocks noGrp="1"/>
          </p:cNvSpPr>
          <p:nvPr>
            <p:ph type="title"/>
          </p:nvPr>
        </p:nvSpPr>
        <p:spPr>
          <a:xfrm>
            <a:off x="841850" y="359335"/>
            <a:ext cx="10515600" cy="536574"/>
          </a:xfrm>
        </p:spPr>
        <p:txBody>
          <a:bodyPr>
            <a:normAutofit fontScale="90000"/>
          </a:bodyPr>
          <a:lstStyle/>
          <a:p>
            <a:pPr algn="ctr"/>
            <a:r>
              <a:rPr lang="cy-GB" b="1" dirty="0">
                <a:latin typeface="Arial"/>
                <a:cs typeface="Arial"/>
              </a:rPr>
              <a:t>Y Cof    </a:t>
            </a:r>
            <a:r>
              <a:rPr lang="cy-GB" i="1" dirty="0">
                <a:latin typeface="Arial"/>
                <a:cs typeface="Arial"/>
              </a:rPr>
              <a:t>Memory</a:t>
            </a:r>
          </a:p>
        </p:txBody>
      </p:sp>
      <p:pic>
        <p:nvPicPr>
          <p:cNvPr id="6" name="Picture 2" descr="A blue rectangular object with a white strip&#10;&#10;Description automatically generated">
            <a:extLst>
              <a:ext uri="{FF2B5EF4-FFF2-40B4-BE49-F238E27FC236}">
                <a16:creationId xmlns:a16="http://schemas.microsoft.com/office/drawing/2014/main" id="{5856A419-40E6-DD10-AD4C-38D39EB30621}"/>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394309725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1762-52D8-FF15-067C-5921352222BD}"/>
              </a:ext>
            </a:extLst>
          </p:cNvPr>
          <p:cNvSpPr>
            <a:spLocks noGrp="1"/>
          </p:cNvSpPr>
          <p:nvPr>
            <p:ph type="title"/>
          </p:nvPr>
        </p:nvSpPr>
        <p:spPr>
          <a:xfrm>
            <a:off x="838200" y="292967"/>
            <a:ext cx="10515600" cy="714375"/>
          </a:xfrm>
        </p:spPr>
        <p:txBody>
          <a:bodyPr>
            <a:normAutofit fontScale="90000"/>
          </a:bodyPr>
          <a:lstStyle/>
          <a:p>
            <a:pPr algn="ctr"/>
            <a:r>
              <a:rPr lang="en-GB" sz="4000" b="1" dirty="0">
                <a:latin typeface="Arial"/>
                <a:cs typeface="Arial"/>
              </a:rPr>
              <a:t>Amser </a:t>
            </a:r>
            <a:r>
              <a:rPr lang="en-GB" sz="4000" b="1" err="1">
                <a:latin typeface="Arial"/>
                <a:cs typeface="Arial"/>
              </a:rPr>
              <a:t>i</a:t>
            </a:r>
            <a:r>
              <a:rPr lang="en-GB" sz="4000" b="1" dirty="0">
                <a:latin typeface="Arial"/>
                <a:cs typeface="Arial"/>
              </a:rPr>
              <a:t> </a:t>
            </a:r>
            <a:r>
              <a:rPr lang="en-GB" sz="4000" b="1" err="1">
                <a:latin typeface="Arial"/>
                <a:cs typeface="Arial"/>
              </a:rPr>
              <a:t>feddwl</a:t>
            </a:r>
            <a:r>
              <a:rPr lang="en-GB" sz="4000" b="1" dirty="0">
                <a:latin typeface="Arial"/>
                <a:cs typeface="Arial"/>
              </a:rPr>
              <a:t> (</a:t>
            </a:r>
            <a:r>
              <a:rPr lang="en-GB" sz="4000" b="1" err="1">
                <a:latin typeface="Arial"/>
                <a:cs typeface="Arial"/>
              </a:rPr>
              <a:t>eto</a:t>
            </a:r>
            <a:r>
              <a:rPr lang="en-GB" sz="4000" b="1" dirty="0">
                <a:latin typeface="Arial"/>
                <a:cs typeface="Arial"/>
              </a:rPr>
              <a:t>)...    </a:t>
            </a:r>
            <a:r>
              <a:rPr lang="en-GB" sz="4000" i="1" dirty="0">
                <a:latin typeface="Arial"/>
                <a:cs typeface="Arial"/>
              </a:rPr>
              <a:t>Time to think (again)...</a:t>
            </a:r>
          </a:p>
        </p:txBody>
      </p:sp>
      <p:sp>
        <p:nvSpPr>
          <p:cNvPr id="5" name="Oval 4">
            <a:extLst>
              <a:ext uri="{FF2B5EF4-FFF2-40B4-BE49-F238E27FC236}">
                <a16:creationId xmlns:a16="http://schemas.microsoft.com/office/drawing/2014/main" id="{8B132784-ABF2-041D-9356-DAB00CBE33C5}"/>
              </a:ext>
            </a:extLst>
          </p:cNvPr>
          <p:cNvSpPr/>
          <p:nvPr/>
        </p:nvSpPr>
        <p:spPr>
          <a:xfrm>
            <a:off x="1773970" y="1341739"/>
            <a:ext cx="8640943" cy="4358076"/>
          </a:xfrm>
          <a:prstGeom prst="ellipse">
            <a:avLst/>
          </a:prstGeom>
          <a:solidFill>
            <a:schemeClr val="accent5">
              <a:lumMod val="20000"/>
              <a:lumOff val="8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solidFill>
                  <a:schemeClr val="tx1"/>
                </a:solidFill>
              </a:rPr>
              <a:t>Pa </a:t>
            </a:r>
            <a:r>
              <a:rPr lang="en-US" sz="2800" b="1" err="1">
                <a:solidFill>
                  <a:schemeClr val="tx1"/>
                </a:solidFill>
              </a:rPr>
              <a:t>fethodolegau</a:t>
            </a:r>
            <a:r>
              <a:rPr lang="en-US" sz="2800" b="1" dirty="0">
                <a:solidFill>
                  <a:schemeClr val="tx1"/>
                </a:solidFill>
              </a:rPr>
              <a:t> </a:t>
            </a:r>
            <a:r>
              <a:rPr lang="en-US" sz="2800" b="1" err="1">
                <a:solidFill>
                  <a:schemeClr val="tx1"/>
                </a:solidFill>
              </a:rPr>
              <a:t>caffael</a:t>
            </a:r>
            <a:r>
              <a:rPr lang="en-US" sz="2800" b="1" dirty="0">
                <a:solidFill>
                  <a:schemeClr val="tx1"/>
                </a:solidFill>
              </a:rPr>
              <a:t> </a:t>
            </a:r>
            <a:r>
              <a:rPr lang="en-US" sz="2800" b="1" err="1">
                <a:solidFill>
                  <a:schemeClr val="tx1"/>
                </a:solidFill>
              </a:rPr>
              <a:t>iaith</a:t>
            </a:r>
            <a:r>
              <a:rPr lang="en-US" sz="2800" b="1" dirty="0">
                <a:solidFill>
                  <a:schemeClr val="tx1"/>
                </a:solidFill>
              </a:rPr>
              <a:t> </a:t>
            </a:r>
            <a:r>
              <a:rPr lang="en-US" sz="2800" b="1" err="1">
                <a:solidFill>
                  <a:schemeClr val="tx1"/>
                </a:solidFill>
              </a:rPr>
              <a:t>ydych</a:t>
            </a:r>
            <a:r>
              <a:rPr lang="en-US" sz="2800" b="1" dirty="0">
                <a:solidFill>
                  <a:schemeClr val="tx1"/>
                </a:solidFill>
              </a:rPr>
              <a:t> </a:t>
            </a:r>
            <a:r>
              <a:rPr lang="en-US" sz="2800" b="1" err="1">
                <a:solidFill>
                  <a:schemeClr val="tx1"/>
                </a:solidFill>
              </a:rPr>
              <a:t>chi’n</a:t>
            </a:r>
            <a:r>
              <a:rPr lang="en-US" sz="2800" b="1" dirty="0">
                <a:solidFill>
                  <a:schemeClr val="tx1"/>
                </a:solidFill>
              </a:rPr>
              <a:t> </a:t>
            </a:r>
            <a:r>
              <a:rPr lang="en-US" sz="2800" b="1" err="1">
                <a:solidFill>
                  <a:schemeClr val="tx1"/>
                </a:solidFill>
              </a:rPr>
              <a:t>gyfarwydd</a:t>
            </a:r>
            <a:r>
              <a:rPr lang="en-US" sz="2800" b="1" dirty="0">
                <a:solidFill>
                  <a:schemeClr val="tx1"/>
                </a:solidFill>
              </a:rPr>
              <a:t> â </a:t>
            </a:r>
            <a:r>
              <a:rPr lang="en-US" sz="2800" b="1" err="1">
                <a:solidFill>
                  <a:schemeClr val="tx1"/>
                </a:solidFill>
              </a:rPr>
              <a:t>nhw</a:t>
            </a:r>
            <a:r>
              <a:rPr lang="en-US" sz="2800" b="1" dirty="0">
                <a:solidFill>
                  <a:schemeClr val="tx1"/>
                </a:solidFill>
              </a:rPr>
              <a:t>?  </a:t>
            </a:r>
            <a:r>
              <a:rPr lang="en-US" sz="2800" b="1" err="1">
                <a:solidFill>
                  <a:schemeClr val="tx1"/>
                </a:solidFill>
              </a:rPr>
              <a:t>Meddyliwch</a:t>
            </a:r>
            <a:r>
              <a:rPr lang="en-US" sz="2800" b="1" dirty="0">
                <a:solidFill>
                  <a:schemeClr val="tx1"/>
                </a:solidFill>
              </a:rPr>
              <a:t> am </a:t>
            </a:r>
            <a:r>
              <a:rPr lang="en-US" sz="2800" b="1" err="1">
                <a:solidFill>
                  <a:schemeClr val="tx1"/>
                </a:solidFill>
              </a:rPr>
              <a:t>eich</a:t>
            </a:r>
            <a:r>
              <a:rPr lang="en-US" sz="2800" b="1" dirty="0">
                <a:solidFill>
                  <a:schemeClr val="tx1"/>
                </a:solidFill>
              </a:rPr>
              <a:t> </a:t>
            </a:r>
            <a:r>
              <a:rPr lang="en-US" sz="2800" b="1" err="1">
                <a:solidFill>
                  <a:schemeClr val="tx1"/>
                </a:solidFill>
              </a:rPr>
              <a:t>gwersi</a:t>
            </a:r>
            <a:r>
              <a:rPr lang="en-US" sz="2800" b="1" dirty="0">
                <a:solidFill>
                  <a:schemeClr val="tx1"/>
                </a:solidFill>
              </a:rPr>
              <a:t> </a:t>
            </a:r>
            <a:r>
              <a:rPr lang="en-US" sz="2800" b="1" err="1">
                <a:solidFill>
                  <a:schemeClr val="tx1"/>
                </a:solidFill>
              </a:rPr>
              <a:t>iaith</a:t>
            </a:r>
            <a:r>
              <a:rPr lang="en-US" sz="2800" b="1" dirty="0">
                <a:solidFill>
                  <a:schemeClr val="tx1"/>
                </a:solidFill>
              </a:rPr>
              <a:t> pan </a:t>
            </a:r>
            <a:r>
              <a:rPr lang="en-US" sz="2800" b="1" err="1">
                <a:solidFill>
                  <a:schemeClr val="tx1"/>
                </a:solidFill>
              </a:rPr>
              <a:t>oeddech</a:t>
            </a:r>
            <a:r>
              <a:rPr lang="en-US" sz="2800" b="1" dirty="0">
                <a:solidFill>
                  <a:schemeClr val="tx1"/>
                </a:solidFill>
              </a:rPr>
              <a:t> chi </a:t>
            </a:r>
            <a:r>
              <a:rPr lang="en-US" sz="2800" b="1" err="1">
                <a:solidFill>
                  <a:schemeClr val="tx1"/>
                </a:solidFill>
              </a:rPr>
              <a:t>yn</a:t>
            </a:r>
            <a:r>
              <a:rPr lang="en-US" sz="2800" b="1" dirty="0">
                <a:solidFill>
                  <a:schemeClr val="tx1"/>
                </a:solidFill>
              </a:rPr>
              <a:t> </a:t>
            </a:r>
            <a:r>
              <a:rPr lang="en-US" sz="2800" b="1" err="1">
                <a:solidFill>
                  <a:schemeClr val="tx1"/>
                </a:solidFill>
              </a:rPr>
              <a:t>yr</a:t>
            </a:r>
            <a:r>
              <a:rPr lang="en-US" sz="2800" b="1" dirty="0">
                <a:solidFill>
                  <a:schemeClr val="tx1"/>
                </a:solidFill>
              </a:rPr>
              <a:t> </a:t>
            </a:r>
            <a:r>
              <a:rPr lang="en-US" sz="2800" b="1" err="1">
                <a:solidFill>
                  <a:schemeClr val="tx1"/>
                </a:solidFill>
              </a:rPr>
              <a:t>ysgol</a:t>
            </a:r>
            <a:r>
              <a:rPr lang="en-US" sz="2800" b="1" dirty="0">
                <a:solidFill>
                  <a:schemeClr val="tx1"/>
                </a:solidFill>
              </a:rPr>
              <a:t>.</a:t>
            </a:r>
            <a:endParaRPr lang="en-US" sz="2800" b="1">
              <a:solidFill>
                <a:schemeClr val="tx1"/>
              </a:solidFill>
              <a:ea typeface="Calibri"/>
              <a:cs typeface="Calibri"/>
            </a:endParaRPr>
          </a:p>
          <a:p>
            <a:pPr algn="ctr"/>
            <a:r>
              <a:rPr lang="en-US" sz="2800" i="1" dirty="0">
                <a:solidFill>
                  <a:schemeClr val="tx1"/>
                </a:solidFill>
              </a:rPr>
              <a:t>What language acquisition pedagogies are you familiar with? Think back to your language lessons in school.</a:t>
            </a:r>
            <a:endParaRPr lang="en-US" sz="2800" i="1">
              <a:solidFill>
                <a:schemeClr val="tx1"/>
              </a:solidFill>
              <a:ea typeface="Calibri"/>
              <a:cs typeface="Calibri"/>
            </a:endParaRPr>
          </a:p>
        </p:txBody>
      </p:sp>
      <p:pic>
        <p:nvPicPr>
          <p:cNvPr id="7" name="Picture 2" descr="A blue rectangular object with a white strip&#10;&#10;Description automatically generated">
            <a:extLst>
              <a:ext uri="{FF2B5EF4-FFF2-40B4-BE49-F238E27FC236}">
                <a16:creationId xmlns:a16="http://schemas.microsoft.com/office/drawing/2014/main" id="{2EF286D6-C1F7-E48F-F61E-0B7ACB5246E5}"/>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38051845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EF7E1-BEF3-5D6D-4A8E-5B18B1E5F094}"/>
              </a:ext>
            </a:extLst>
          </p:cNvPr>
          <p:cNvSpPr>
            <a:spLocks noGrp="1"/>
          </p:cNvSpPr>
          <p:nvPr>
            <p:ph type="title"/>
          </p:nvPr>
        </p:nvSpPr>
        <p:spPr>
          <a:xfrm>
            <a:off x="838200" y="228240"/>
            <a:ext cx="10515600" cy="922762"/>
          </a:xfrm>
        </p:spPr>
        <p:txBody>
          <a:bodyPr>
            <a:normAutofit/>
          </a:bodyPr>
          <a:lstStyle/>
          <a:p>
            <a:pPr algn="ctr"/>
            <a:r>
              <a:rPr lang="en-GB" sz="4000" b="1" dirty="0">
                <a:latin typeface="Arial"/>
                <a:cs typeface="Arial"/>
              </a:rPr>
              <a:t>Gair o </a:t>
            </a:r>
            <a:r>
              <a:rPr lang="en-GB" sz="4000" b="1" err="1">
                <a:latin typeface="Arial"/>
                <a:cs typeface="Arial"/>
              </a:rPr>
              <a:t>gyngor</a:t>
            </a:r>
            <a:r>
              <a:rPr lang="en-GB" sz="4000" b="1" dirty="0">
                <a:latin typeface="Arial"/>
                <a:cs typeface="Arial"/>
              </a:rPr>
              <a:t>...   </a:t>
            </a:r>
            <a:r>
              <a:rPr lang="en-GB" sz="4000" dirty="0">
                <a:latin typeface="Arial"/>
                <a:cs typeface="Arial"/>
              </a:rPr>
              <a:t> </a:t>
            </a:r>
            <a:r>
              <a:rPr lang="en-GB" sz="4000" i="1" dirty="0">
                <a:latin typeface="Arial"/>
                <a:cs typeface="Arial"/>
              </a:rPr>
              <a:t>A piece of advice...</a:t>
            </a:r>
          </a:p>
        </p:txBody>
      </p:sp>
      <p:sp>
        <p:nvSpPr>
          <p:cNvPr id="3" name="Content Placeholder 2">
            <a:extLst>
              <a:ext uri="{FF2B5EF4-FFF2-40B4-BE49-F238E27FC236}">
                <a16:creationId xmlns:a16="http://schemas.microsoft.com/office/drawing/2014/main" id="{21570C68-66D8-2D38-2B3D-B96C881A3F10}"/>
              </a:ext>
            </a:extLst>
          </p:cNvPr>
          <p:cNvSpPr>
            <a:spLocks noGrp="1"/>
          </p:cNvSpPr>
          <p:nvPr>
            <p:ph idx="1"/>
          </p:nvPr>
        </p:nvSpPr>
        <p:spPr>
          <a:xfrm>
            <a:off x="620397" y="1584448"/>
            <a:ext cx="10915918" cy="4351338"/>
          </a:xfrm>
        </p:spPr>
        <p:txBody>
          <a:bodyPr vert="horz" lIns="91440" tIns="45720" rIns="91440" bIns="45720" rtlCol="0" anchor="t">
            <a:normAutofit/>
          </a:bodyPr>
          <a:lstStyle/>
          <a:p>
            <a:pPr marL="0" indent="0">
              <a:buNone/>
            </a:pPr>
            <a:r>
              <a:rPr lang="en-GB" sz="2400" i="1" dirty="0">
                <a:latin typeface="Arial"/>
                <a:cs typeface="Arial"/>
              </a:rPr>
              <a:t>Last of all, assessment for learning (formative assessment) techniques are important ………… : checking all the class is following, using mini-whiteboards, skilled questioning techniques and the rest, </a:t>
            </a:r>
            <a:r>
              <a:rPr lang="en-GB" sz="2400" b="1" i="1" dirty="0">
                <a:latin typeface="Arial"/>
                <a:cs typeface="Arial"/>
              </a:rPr>
              <a:t>but your personality counts for a lot.  Children want you to be firm, friendly and fair. </a:t>
            </a:r>
            <a:r>
              <a:rPr lang="en-GB" sz="2400" i="1" dirty="0">
                <a:latin typeface="Arial"/>
                <a:cs typeface="Arial"/>
              </a:rPr>
              <a:t> They want to be supported, so when someone is stuck, you can engender a supportive atmosphere by saying, "Can anyone help her?" </a:t>
            </a: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2018, t.8)</a:t>
            </a:r>
            <a:endParaRPr lang="en-US" sz="2800" i="1">
              <a:latin typeface="Arial"/>
              <a:cs typeface="Arial"/>
            </a:endParaRP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77199D8-DEDD-B849-964F-973182CEFE9C}"/>
              </a:ext>
            </a:extLst>
          </p:cNvPr>
          <p:cNvPicPr>
            <a:picLocks noChangeAspect="1"/>
          </p:cNvPicPr>
          <p:nvPr/>
        </p:nvPicPr>
        <p:blipFill>
          <a:blip r:embed="rId2"/>
          <a:stretch>
            <a:fillRect/>
          </a:stretch>
        </p:blipFill>
        <p:spPr>
          <a:xfrm>
            <a:off x="10221848" y="3424788"/>
            <a:ext cx="1668338" cy="2359842"/>
          </a:xfrm>
          <a:prstGeom prst="rect">
            <a:avLst/>
          </a:prstGeom>
          <a:ln>
            <a:solidFill>
              <a:schemeClr val="tx1"/>
            </a:solidFill>
          </a:ln>
        </p:spPr>
      </p:pic>
      <p:pic>
        <p:nvPicPr>
          <p:cNvPr id="8" name="Picture 2" descr="A blue rectangular object with a white strip&#10;&#10;Description automatically generated">
            <a:extLst>
              <a:ext uri="{FF2B5EF4-FFF2-40B4-BE49-F238E27FC236}">
                <a16:creationId xmlns:a16="http://schemas.microsoft.com/office/drawing/2014/main" id="{F974EA30-90BF-351D-120C-3B9900C77A81}"/>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6934414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6230A-9C94-974A-8C48-7C9ED75B9A05}"/>
              </a:ext>
            </a:extLst>
          </p:cNvPr>
          <p:cNvSpPr>
            <a:spLocks noGrp="1"/>
          </p:cNvSpPr>
          <p:nvPr>
            <p:ph type="title"/>
          </p:nvPr>
        </p:nvSpPr>
        <p:spPr>
          <a:xfrm>
            <a:off x="173200" y="514877"/>
            <a:ext cx="3200400" cy="1686394"/>
          </a:xfrm>
        </p:spPr>
        <p:txBody>
          <a:bodyPr vert="horz" lIns="91440" tIns="45720" rIns="91440" bIns="45720" rtlCol="0" anchor="ctr">
            <a:noAutofit/>
          </a:bodyPr>
          <a:lstStyle/>
          <a:p>
            <a:r>
              <a:rPr lang="cy-GB" sz="3600" b="1" dirty="0">
                <a:latin typeface="Arial"/>
                <a:cs typeface="Arial"/>
              </a:rPr>
              <a:t>Adnoddau defnyddiol</a:t>
            </a:r>
            <a:br>
              <a:rPr lang="cy-GB" sz="3600" b="1" dirty="0">
                <a:latin typeface="Arial" panose="020B0604020202020204" pitchFamily="34" charset="0"/>
                <a:cs typeface="Arial" panose="020B0604020202020204" pitchFamily="34" charset="0"/>
              </a:rPr>
            </a:br>
            <a:r>
              <a:rPr lang="cy-GB" sz="3200" i="1" dirty="0">
                <a:latin typeface="Arial"/>
                <a:cs typeface="Arial"/>
              </a:rPr>
              <a:t>Useful resources</a:t>
            </a:r>
          </a:p>
        </p:txBody>
      </p:sp>
      <p:pic>
        <p:nvPicPr>
          <p:cNvPr id="11" name="Picture 10">
            <a:extLst>
              <a:ext uri="{FF2B5EF4-FFF2-40B4-BE49-F238E27FC236}">
                <a16:creationId xmlns:a16="http://schemas.microsoft.com/office/drawing/2014/main" id="{0519D15F-5425-C346-AF05-33C9A7743655}"/>
              </a:ext>
            </a:extLst>
          </p:cNvPr>
          <p:cNvPicPr>
            <a:picLocks noChangeAspect="1"/>
          </p:cNvPicPr>
          <p:nvPr/>
        </p:nvPicPr>
        <p:blipFill>
          <a:blip r:embed="rId3"/>
          <a:stretch>
            <a:fillRect/>
          </a:stretch>
        </p:blipFill>
        <p:spPr>
          <a:xfrm>
            <a:off x="5243321" y="165039"/>
            <a:ext cx="1928659" cy="2766060"/>
          </a:xfrm>
          <a:prstGeom prst="rect">
            <a:avLst/>
          </a:prstGeom>
          <a:ln w="28575">
            <a:solidFill>
              <a:schemeClr val="tx1"/>
            </a:solidFill>
          </a:ln>
        </p:spPr>
      </p:pic>
      <p:pic>
        <p:nvPicPr>
          <p:cNvPr id="13" name="Picture 12">
            <a:extLst>
              <a:ext uri="{FF2B5EF4-FFF2-40B4-BE49-F238E27FC236}">
                <a16:creationId xmlns:a16="http://schemas.microsoft.com/office/drawing/2014/main" id="{01F03B52-69F7-FB4E-B7A3-08E98CE8F782}"/>
              </a:ext>
            </a:extLst>
          </p:cNvPr>
          <p:cNvPicPr>
            <a:picLocks noChangeAspect="1"/>
          </p:cNvPicPr>
          <p:nvPr/>
        </p:nvPicPr>
        <p:blipFill rotWithShape="1">
          <a:blip r:embed="rId4"/>
          <a:srcRect t="6401" b="6909"/>
          <a:stretch/>
        </p:blipFill>
        <p:spPr>
          <a:xfrm>
            <a:off x="7569206" y="164665"/>
            <a:ext cx="1932209" cy="2769674"/>
          </a:xfrm>
          <a:prstGeom prst="rect">
            <a:avLst/>
          </a:prstGeom>
          <a:ln w="28575">
            <a:solidFill>
              <a:schemeClr val="tx1"/>
            </a:solidFill>
          </a:ln>
        </p:spPr>
      </p:pic>
      <p:pic>
        <p:nvPicPr>
          <p:cNvPr id="6" name="Picture 5">
            <a:extLst>
              <a:ext uri="{FF2B5EF4-FFF2-40B4-BE49-F238E27FC236}">
                <a16:creationId xmlns:a16="http://schemas.microsoft.com/office/drawing/2014/main" id="{A7432BC2-8BC6-8C40-B7F2-9D3D6CCB534B}"/>
              </a:ext>
            </a:extLst>
          </p:cNvPr>
          <p:cNvPicPr>
            <a:picLocks noChangeAspect="1"/>
          </p:cNvPicPr>
          <p:nvPr/>
        </p:nvPicPr>
        <p:blipFill>
          <a:blip r:embed="rId5"/>
          <a:stretch>
            <a:fillRect/>
          </a:stretch>
        </p:blipFill>
        <p:spPr>
          <a:xfrm>
            <a:off x="9926976" y="166113"/>
            <a:ext cx="1927393" cy="2769242"/>
          </a:xfrm>
          <a:prstGeom prst="rect">
            <a:avLst/>
          </a:prstGeom>
          <a:ln w="28575">
            <a:solidFill>
              <a:schemeClr val="tx1"/>
            </a:solidFill>
          </a:ln>
        </p:spPr>
      </p:pic>
      <p:pic>
        <p:nvPicPr>
          <p:cNvPr id="9" name="Picture 8">
            <a:extLst>
              <a:ext uri="{FF2B5EF4-FFF2-40B4-BE49-F238E27FC236}">
                <a16:creationId xmlns:a16="http://schemas.microsoft.com/office/drawing/2014/main" id="{4ACF5F95-F0C6-9243-B02B-1607016B74D2}"/>
              </a:ext>
            </a:extLst>
          </p:cNvPr>
          <p:cNvPicPr>
            <a:picLocks noChangeAspect="1"/>
          </p:cNvPicPr>
          <p:nvPr/>
        </p:nvPicPr>
        <p:blipFill>
          <a:blip r:embed="rId6"/>
          <a:stretch>
            <a:fillRect/>
          </a:stretch>
        </p:blipFill>
        <p:spPr>
          <a:xfrm>
            <a:off x="2906977" y="3183076"/>
            <a:ext cx="1924401" cy="2728387"/>
          </a:xfrm>
          <a:prstGeom prst="rect">
            <a:avLst/>
          </a:prstGeom>
          <a:ln w="28575">
            <a:solidFill>
              <a:schemeClr val="tx1"/>
            </a:solidFill>
          </a:ln>
        </p:spPr>
      </p:pic>
      <p:pic>
        <p:nvPicPr>
          <p:cNvPr id="14" name="Picture 13">
            <a:extLst>
              <a:ext uri="{FF2B5EF4-FFF2-40B4-BE49-F238E27FC236}">
                <a16:creationId xmlns:a16="http://schemas.microsoft.com/office/drawing/2014/main" id="{5379983C-F9D8-1349-9F9E-BC9C3190909B}"/>
              </a:ext>
            </a:extLst>
          </p:cNvPr>
          <p:cNvPicPr>
            <a:picLocks noChangeAspect="1"/>
          </p:cNvPicPr>
          <p:nvPr/>
        </p:nvPicPr>
        <p:blipFill>
          <a:blip r:embed="rId7"/>
          <a:stretch>
            <a:fillRect/>
          </a:stretch>
        </p:blipFill>
        <p:spPr>
          <a:xfrm>
            <a:off x="5248782" y="3180967"/>
            <a:ext cx="1924402" cy="2714523"/>
          </a:xfrm>
          <a:prstGeom prst="rect">
            <a:avLst/>
          </a:prstGeom>
          <a:ln w="28575">
            <a:solidFill>
              <a:schemeClr val="tx1"/>
            </a:solidFill>
          </a:ln>
        </p:spPr>
      </p:pic>
      <p:pic>
        <p:nvPicPr>
          <p:cNvPr id="7" name="Picture 6" descr="A red book cover with a clown face&#10;&#10;Description automatically generated">
            <a:extLst>
              <a:ext uri="{FF2B5EF4-FFF2-40B4-BE49-F238E27FC236}">
                <a16:creationId xmlns:a16="http://schemas.microsoft.com/office/drawing/2014/main" id="{22AF0CAD-EEFD-DC0B-FC0D-EFB53454FE4B}"/>
              </a:ext>
            </a:extLst>
          </p:cNvPr>
          <p:cNvPicPr>
            <a:picLocks noChangeAspect="1"/>
          </p:cNvPicPr>
          <p:nvPr/>
        </p:nvPicPr>
        <p:blipFill>
          <a:blip r:embed="rId8"/>
          <a:stretch>
            <a:fillRect/>
          </a:stretch>
        </p:blipFill>
        <p:spPr>
          <a:xfrm>
            <a:off x="7552275" y="3180367"/>
            <a:ext cx="1949044" cy="2721034"/>
          </a:xfrm>
          <a:prstGeom prst="rect">
            <a:avLst/>
          </a:prstGeom>
          <a:ln w="28575">
            <a:solidFill>
              <a:schemeClr val="tx1"/>
            </a:solidFill>
          </a:ln>
        </p:spPr>
      </p:pic>
      <p:pic>
        <p:nvPicPr>
          <p:cNvPr id="8" name="Picture 7">
            <a:extLst>
              <a:ext uri="{FF2B5EF4-FFF2-40B4-BE49-F238E27FC236}">
                <a16:creationId xmlns:a16="http://schemas.microsoft.com/office/drawing/2014/main" id="{31B3F669-EF97-83BB-A973-9929E375D817}"/>
              </a:ext>
            </a:extLst>
          </p:cNvPr>
          <p:cNvPicPr>
            <a:picLocks noChangeAspect="1"/>
          </p:cNvPicPr>
          <p:nvPr/>
        </p:nvPicPr>
        <p:blipFill>
          <a:blip r:embed="rId9"/>
          <a:stretch>
            <a:fillRect/>
          </a:stretch>
        </p:blipFill>
        <p:spPr>
          <a:xfrm>
            <a:off x="663580" y="3179654"/>
            <a:ext cx="1854200" cy="2725663"/>
          </a:xfrm>
          <a:prstGeom prst="rect">
            <a:avLst/>
          </a:prstGeom>
          <a:ln w="28575">
            <a:solidFill>
              <a:schemeClr val="tx1"/>
            </a:solidFill>
          </a:ln>
        </p:spPr>
      </p:pic>
      <p:pic>
        <p:nvPicPr>
          <p:cNvPr id="10" name="Picture 9" descr="A poster with words in the brain&#10;&#10;Description automatically generated">
            <a:extLst>
              <a:ext uri="{FF2B5EF4-FFF2-40B4-BE49-F238E27FC236}">
                <a16:creationId xmlns:a16="http://schemas.microsoft.com/office/drawing/2014/main" id="{54AB5C61-6D39-6A56-EB1F-723AD8E1295D}"/>
              </a:ext>
            </a:extLst>
          </p:cNvPr>
          <p:cNvPicPr>
            <a:picLocks noChangeAspect="1"/>
          </p:cNvPicPr>
          <p:nvPr/>
        </p:nvPicPr>
        <p:blipFill>
          <a:blip r:embed="rId10"/>
          <a:stretch>
            <a:fillRect/>
          </a:stretch>
        </p:blipFill>
        <p:spPr>
          <a:xfrm>
            <a:off x="9910801" y="3179467"/>
            <a:ext cx="1946972" cy="2724452"/>
          </a:xfrm>
          <a:prstGeom prst="rect">
            <a:avLst/>
          </a:prstGeom>
          <a:ln w="28575">
            <a:solidFill>
              <a:schemeClr val="tx1"/>
            </a:solidFill>
          </a:ln>
        </p:spPr>
      </p:pic>
      <p:pic>
        <p:nvPicPr>
          <p:cNvPr id="12" name="Picture 11">
            <a:extLst>
              <a:ext uri="{FF2B5EF4-FFF2-40B4-BE49-F238E27FC236}">
                <a16:creationId xmlns:a16="http://schemas.microsoft.com/office/drawing/2014/main" id="{0D3E1D8D-3514-E493-1A75-8648246530E0}"/>
              </a:ext>
            </a:extLst>
          </p:cNvPr>
          <p:cNvPicPr>
            <a:picLocks noChangeAspect="1"/>
          </p:cNvPicPr>
          <p:nvPr/>
        </p:nvPicPr>
        <p:blipFill>
          <a:blip r:embed="rId11"/>
          <a:stretch>
            <a:fillRect/>
          </a:stretch>
        </p:blipFill>
        <p:spPr>
          <a:xfrm>
            <a:off x="2904903" y="161156"/>
            <a:ext cx="1925624" cy="2773558"/>
          </a:xfrm>
          <a:prstGeom prst="rect">
            <a:avLst/>
          </a:prstGeom>
          <a:ln w="28575">
            <a:solidFill>
              <a:schemeClr val="tx1"/>
            </a:solidFill>
          </a:ln>
        </p:spPr>
      </p:pic>
      <p:pic>
        <p:nvPicPr>
          <p:cNvPr id="5" name="Picture 2" descr="A blue rectangular object with a white strip&#10;&#10;Description automatically generated">
            <a:extLst>
              <a:ext uri="{FF2B5EF4-FFF2-40B4-BE49-F238E27FC236}">
                <a16:creationId xmlns:a16="http://schemas.microsoft.com/office/drawing/2014/main" id="{39B303B7-B338-D8B2-CA00-F36B0D072677}"/>
              </a:ext>
            </a:extLst>
          </p:cNvPr>
          <p:cNvPicPr>
            <a:picLocks noChangeAspect="1"/>
          </p:cNvPicPr>
          <p:nvPr/>
        </p:nvPicPr>
        <p:blipFill>
          <a:blip r:embed="rId12"/>
          <a:srcRect l="560" t="3941" r="196" b="13460"/>
          <a:stretch/>
        </p:blipFill>
        <p:spPr>
          <a:xfrm>
            <a:off x="-1976" y="6089830"/>
            <a:ext cx="12191014" cy="768209"/>
          </a:xfrm>
          <a:prstGeom prst="rect">
            <a:avLst/>
          </a:prstGeom>
          <a:noFill/>
          <a:ln cap="flat">
            <a:noFill/>
          </a:ln>
        </p:spPr>
      </p:pic>
    </p:spTree>
    <p:extLst>
      <p:ext uri="{BB962C8B-B14F-4D97-AF65-F5344CB8AC3E}">
        <p14:creationId xmlns:p14="http://schemas.microsoft.com/office/powerpoint/2010/main" val="14345208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EF7E1-BEF3-5D6D-4A8E-5B18B1E5F094}"/>
              </a:ext>
            </a:extLst>
          </p:cNvPr>
          <p:cNvSpPr>
            <a:spLocks noGrp="1"/>
          </p:cNvSpPr>
          <p:nvPr>
            <p:ph type="title"/>
          </p:nvPr>
        </p:nvSpPr>
        <p:spPr>
          <a:xfrm>
            <a:off x="816704" y="-1335"/>
            <a:ext cx="10515600" cy="722894"/>
          </a:xfrm>
        </p:spPr>
        <p:txBody>
          <a:bodyPr>
            <a:normAutofit/>
          </a:bodyPr>
          <a:lstStyle/>
          <a:p>
            <a:pPr algn="ctr"/>
            <a:r>
              <a:rPr lang="en-GB" sz="3600" b="1" err="1">
                <a:latin typeface="Arial"/>
                <a:cs typeface="Arial"/>
              </a:rPr>
              <a:t>Llyfryddiaeth</a:t>
            </a:r>
            <a:r>
              <a:rPr lang="en-GB" sz="3600" b="1" dirty="0">
                <a:latin typeface="Arial"/>
                <a:cs typeface="Arial"/>
              </a:rPr>
              <a:t>    </a:t>
            </a:r>
            <a:r>
              <a:rPr lang="en-GB" sz="3600" i="1" dirty="0">
                <a:latin typeface="Arial"/>
                <a:cs typeface="Arial"/>
              </a:rPr>
              <a:t>Bibliography</a:t>
            </a:r>
            <a:endParaRPr lang="en-GB" sz="3600" b="1">
              <a:latin typeface="Arial" panose="020B0604020202020204" pitchFamily="34" charset="0"/>
              <a:cs typeface="Arial" panose="020B0604020202020204" pitchFamily="34" charset="0"/>
            </a:endParaRPr>
          </a:p>
        </p:txBody>
      </p:sp>
      <p:sp>
        <p:nvSpPr>
          <p:cNvPr id="12" name="Content Placeholder 11">
            <a:extLst>
              <a:ext uri="{FF2B5EF4-FFF2-40B4-BE49-F238E27FC236}">
                <a16:creationId xmlns:a16="http://schemas.microsoft.com/office/drawing/2014/main" id="{9955CA23-D57E-3A96-9258-21288825194F}"/>
              </a:ext>
            </a:extLst>
          </p:cNvPr>
          <p:cNvSpPr>
            <a:spLocks noGrp="1"/>
          </p:cNvSpPr>
          <p:nvPr>
            <p:ph idx="1"/>
          </p:nvPr>
        </p:nvSpPr>
        <p:spPr>
          <a:xfrm>
            <a:off x="505187" y="669439"/>
            <a:ext cx="11133667" cy="5519737"/>
          </a:xfrm>
        </p:spPr>
        <p:txBody>
          <a:bodyPr vert="horz" lIns="91440" tIns="45720" rIns="91440" bIns="45720" rtlCol="0" anchor="t">
            <a:normAutofit lnSpcReduction="10000"/>
          </a:bodyPr>
          <a:lstStyle/>
          <a:p>
            <a:pPr>
              <a:lnSpc>
                <a:spcPct val="120000"/>
              </a:lnSpc>
            </a:pPr>
            <a:r>
              <a:rPr lang="en-US" sz="1600" dirty="0" err="1">
                <a:latin typeface="Arial"/>
                <a:ea typeface="Calibri"/>
                <a:cs typeface="Calibri"/>
              </a:rPr>
              <a:t>Estyn</a:t>
            </a:r>
            <a:r>
              <a:rPr lang="en-US" sz="1600" dirty="0">
                <a:latin typeface="Arial"/>
                <a:ea typeface="Calibri"/>
                <a:cs typeface="Calibri"/>
              </a:rPr>
              <a:t>, (2023) </a:t>
            </a:r>
            <a:r>
              <a:rPr lang="en-US" sz="1600" i="1" dirty="0" err="1">
                <a:latin typeface="Arial"/>
                <a:ea typeface="Calibri"/>
                <a:cs typeface="Calibri"/>
              </a:rPr>
              <a:t>Cefnogi'r</a:t>
            </a:r>
            <a:r>
              <a:rPr lang="en-US" sz="1600" i="1" dirty="0">
                <a:latin typeface="Arial"/>
                <a:ea typeface="Calibri"/>
                <a:cs typeface="Calibri"/>
              </a:rPr>
              <a:t> </a:t>
            </a:r>
            <a:r>
              <a:rPr lang="en-US" sz="1600" i="1" dirty="0" err="1">
                <a:latin typeface="Arial"/>
                <a:ea typeface="Calibri"/>
                <a:cs typeface="Calibri"/>
              </a:rPr>
              <a:t>Gymraeg</a:t>
            </a:r>
            <a:r>
              <a:rPr lang="en-US" sz="1600" i="1" dirty="0">
                <a:latin typeface="Arial"/>
                <a:ea typeface="Calibri"/>
                <a:cs typeface="Calibri"/>
              </a:rPr>
              <a:t> </a:t>
            </a:r>
            <a:r>
              <a:rPr lang="en-US" sz="1600" i="1" dirty="0" err="1">
                <a:latin typeface="Arial"/>
                <a:ea typeface="Calibri"/>
                <a:cs typeface="Calibri"/>
              </a:rPr>
              <a:t>yn</a:t>
            </a:r>
            <a:r>
              <a:rPr lang="en-US" sz="1600" i="1" dirty="0">
                <a:latin typeface="Arial"/>
                <a:ea typeface="Calibri"/>
                <a:cs typeface="Calibri"/>
              </a:rPr>
              <a:t> </a:t>
            </a:r>
            <a:r>
              <a:rPr lang="en-US" sz="1600" i="1" dirty="0" err="1">
                <a:latin typeface="Arial"/>
                <a:ea typeface="Calibri"/>
                <a:cs typeface="Calibri"/>
              </a:rPr>
              <a:t>Addysg</a:t>
            </a:r>
            <a:r>
              <a:rPr lang="en-US" sz="1600" i="1" dirty="0">
                <a:latin typeface="Arial"/>
                <a:ea typeface="Calibri"/>
                <a:cs typeface="Calibri"/>
              </a:rPr>
              <a:t> </a:t>
            </a:r>
            <a:r>
              <a:rPr lang="en-US" sz="1600" i="1" dirty="0" err="1">
                <a:latin typeface="Arial"/>
                <a:ea typeface="Calibri"/>
                <a:cs typeface="Calibri"/>
              </a:rPr>
              <a:t>Gychwynnol</a:t>
            </a:r>
            <a:r>
              <a:rPr lang="en-US" sz="1600" i="1" dirty="0">
                <a:latin typeface="Arial"/>
                <a:ea typeface="Calibri"/>
                <a:cs typeface="Calibri"/>
              </a:rPr>
              <a:t> </a:t>
            </a:r>
            <a:r>
              <a:rPr lang="en-US" sz="1600" i="1" dirty="0" err="1">
                <a:latin typeface="Arial"/>
                <a:ea typeface="Calibri"/>
                <a:cs typeface="Calibri"/>
              </a:rPr>
              <a:t>Athrawon</a:t>
            </a:r>
            <a:r>
              <a:rPr lang="en-US" sz="1600" dirty="0">
                <a:latin typeface="Arial"/>
                <a:ea typeface="Calibri"/>
                <a:cs typeface="Calibri"/>
              </a:rPr>
              <a:t> </a:t>
            </a:r>
            <a:r>
              <a:rPr lang="en-US" sz="1600" dirty="0" err="1">
                <a:latin typeface="Arial"/>
                <a:ea typeface="Calibri"/>
                <a:cs typeface="Calibri"/>
              </a:rPr>
              <a:t>Ar</a:t>
            </a:r>
            <a:r>
              <a:rPr lang="en-US" sz="1600" dirty="0">
                <a:latin typeface="Arial"/>
                <a:ea typeface="Calibri"/>
                <a:cs typeface="Calibri"/>
              </a:rPr>
              <a:t> </a:t>
            </a:r>
            <a:r>
              <a:rPr lang="en-US" sz="1600" dirty="0" err="1">
                <a:latin typeface="Arial"/>
                <a:ea typeface="Calibri"/>
                <a:cs typeface="Calibri"/>
              </a:rPr>
              <a:t>gael</a:t>
            </a:r>
            <a:r>
              <a:rPr lang="en-US" sz="1600" dirty="0">
                <a:latin typeface="Arial"/>
                <a:ea typeface="Calibri"/>
                <a:cs typeface="Calibri"/>
              </a:rPr>
              <a:t> </a:t>
            </a:r>
            <a:r>
              <a:rPr lang="en-US" sz="1600" dirty="0" err="1">
                <a:latin typeface="Arial"/>
                <a:ea typeface="Calibri"/>
                <a:cs typeface="Calibri"/>
              </a:rPr>
              <a:t>ar</a:t>
            </a:r>
            <a:r>
              <a:rPr lang="en-US" sz="1600" dirty="0">
                <a:latin typeface="Arial"/>
                <a:ea typeface="Calibri"/>
                <a:cs typeface="Calibri"/>
              </a:rPr>
              <a:t>: </a:t>
            </a:r>
            <a:r>
              <a:rPr lang="en-US" sz="1600" dirty="0">
                <a:latin typeface="Arial"/>
                <a:ea typeface="Calibri"/>
                <a:cs typeface="Calibri"/>
                <a:hlinkClick r:id="rId2"/>
              </a:rPr>
              <a:t>https://www.estyn.llyw.cymru/adroddiadau-thematig/cefnogir-gymraeg-yn-addysg-gychwynnol-athrawon-sut-mae-sefydliadau-addysg</a:t>
            </a:r>
            <a:endParaRPr lang="en-US" sz="1600" kern="1200">
              <a:latin typeface="Calibri"/>
              <a:ea typeface="+mn-lt"/>
              <a:cs typeface="+mn-lt"/>
            </a:endParaRPr>
          </a:p>
          <a:p>
            <a:pPr>
              <a:lnSpc>
                <a:spcPct val="120000"/>
              </a:lnSpc>
            </a:pPr>
            <a:r>
              <a:rPr lang="en-US" sz="1600" err="1">
                <a:latin typeface="Arial"/>
                <a:ea typeface="Calibri"/>
                <a:cs typeface="Calibri"/>
              </a:rPr>
              <a:t>Conti,G</a:t>
            </a:r>
            <a:r>
              <a:rPr lang="en-US" sz="1600" dirty="0">
                <a:latin typeface="Arial"/>
                <a:ea typeface="Calibri"/>
                <a:cs typeface="Calibri"/>
              </a:rPr>
              <a:t>., Vinales, D., Moc, B., Maurer, M., Wall, G., Swain, C., Nest, H. (2021) </a:t>
            </a:r>
            <a:r>
              <a:rPr lang="en-US" sz="1600" i="1" dirty="0">
                <a:latin typeface="Arial"/>
                <a:ea typeface="Calibri"/>
                <a:cs typeface="Calibri"/>
              </a:rPr>
              <a:t>Welsh Sentence Builders</a:t>
            </a:r>
            <a:r>
              <a:rPr lang="en-US" sz="1600" dirty="0">
                <a:latin typeface="Arial"/>
                <a:ea typeface="Calibri"/>
                <a:cs typeface="Calibri"/>
              </a:rPr>
              <a:t> Great Britain: Amazon</a:t>
            </a:r>
          </a:p>
          <a:p>
            <a:pPr>
              <a:lnSpc>
                <a:spcPct val="120000"/>
              </a:lnSpc>
            </a:pPr>
            <a:r>
              <a:rPr lang="en-GB" sz="1600" dirty="0" err="1">
                <a:latin typeface="Arial"/>
                <a:ea typeface="Calibri"/>
                <a:cs typeface="Arial"/>
              </a:rPr>
              <a:t>Llywodraeth</a:t>
            </a:r>
            <a:r>
              <a:rPr lang="en-GB" sz="1600" dirty="0">
                <a:latin typeface="Arial"/>
                <a:ea typeface="Calibri"/>
                <a:cs typeface="Arial"/>
              </a:rPr>
              <a:t> Cymru, (2017) </a:t>
            </a:r>
            <a:r>
              <a:rPr lang="en-GB" sz="1600" i="1" dirty="0">
                <a:latin typeface="Arial"/>
                <a:ea typeface="Calibri"/>
                <a:cs typeface="Arial"/>
              </a:rPr>
              <a:t>Cymraeg 2050: </a:t>
            </a:r>
            <a:r>
              <a:rPr lang="en-GB" sz="1600" i="1" dirty="0" err="1">
                <a:latin typeface="Arial"/>
                <a:ea typeface="Calibri"/>
                <a:cs typeface="Arial"/>
              </a:rPr>
              <a:t>Miliwn</a:t>
            </a:r>
            <a:r>
              <a:rPr lang="en-GB" sz="1600" i="1" dirty="0">
                <a:latin typeface="Arial"/>
                <a:ea typeface="Calibri"/>
                <a:cs typeface="Arial"/>
              </a:rPr>
              <a:t> o </a:t>
            </a:r>
            <a:r>
              <a:rPr lang="en-GB" sz="1600" i="1" dirty="0" err="1">
                <a:latin typeface="Arial"/>
                <a:ea typeface="Calibri"/>
                <a:cs typeface="Arial"/>
              </a:rPr>
              <a:t>Siaradwyr</a:t>
            </a:r>
            <a:r>
              <a:rPr lang="en-GB" sz="1600" dirty="0">
                <a:latin typeface="Arial"/>
                <a:ea typeface="Calibri"/>
                <a:cs typeface="Arial"/>
              </a:rPr>
              <a:t> </a:t>
            </a:r>
            <a:r>
              <a:rPr lang="en-GB" sz="1600" dirty="0" err="1">
                <a:latin typeface="Arial"/>
                <a:ea typeface="Calibri"/>
                <a:cs typeface="Arial"/>
              </a:rPr>
              <a:t>Ar</a:t>
            </a:r>
            <a:r>
              <a:rPr lang="en-GB" sz="1600" dirty="0">
                <a:latin typeface="Arial"/>
                <a:ea typeface="Calibri"/>
                <a:cs typeface="Arial"/>
              </a:rPr>
              <a:t> </a:t>
            </a:r>
            <a:r>
              <a:rPr lang="en-GB" sz="1600" dirty="0" err="1">
                <a:latin typeface="Arial"/>
                <a:ea typeface="Calibri"/>
                <a:cs typeface="Arial"/>
              </a:rPr>
              <a:t>gael</a:t>
            </a:r>
            <a:r>
              <a:rPr lang="en-GB" sz="1600" dirty="0">
                <a:latin typeface="Arial"/>
                <a:ea typeface="Calibri"/>
                <a:cs typeface="Arial"/>
              </a:rPr>
              <a:t> </a:t>
            </a:r>
            <a:r>
              <a:rPr lang="en-GB" sz="1600" dirty="0" err="1">
                <a:latin typeface="Arial"/>
                <a:ea typeface="Calibri"/>
                <a:cs typeface="Arial"/>
              </a:rPr>
              <a:t>ar</a:t>
            </a:r>
            <a:r>
              <a:rPr lang="en-GB" sz="1600" dirty="0">
                <a:latin typeface="Arial"/>
                <a:ea typeface="Calibri"/>
                <a:cs typeface="Arial"/>
              </a:rPr>
              <a:t>:</a:t>
            </a:r>
            <a:r>
              <a:rPr lang="en-GB" sz="1600" dirty="0">
                <a:latin typeface="Arial"/>
                <a:ea typeface="+mn-lt"/>
                <a:cs typeface="Arial"/>
              </a:rPr>
              <a:t> </a:t>
            </a:r>
            <a:r>
              <a:rPr lang="en-GB" sz="1600" dirty="0">
                <a:latin typeface="Arial"/>
                <a:ea typeface="+mn-lt"/>
                <a:cs typeface="+mn-lt"/>
                <a:hlinkClick r:id="rId3"/>
              </a:rPr>
              <a:t>https://www.llyw.cymru/sites/default/files/publications/2019-03/cymraeg-2050-strategaeth-y-gymraeg-v1-1.pdf</a:t>
            </a:r>
            <a:endParaRPr lang="en-US"/>
          </a:p>
          <a:p>
            <a:pPr>
              <a:lnSpc>
                <a:spcPct val="120000"/>
              </a:lnSpc>
            </a:pPr>
            <a:r>
              <a:rPr lang="en-GB" sz="1600" dirty="0" err="1">
                <a:latin typeface="Arial"/>
                <a:ea typeface="Calibri"/>
                <a:cs typeface="Arial"/>
              </a:rPr>
              <a:t>Llywodraeth</a:t>
            </a:r>
            <a:r>
              <a:rPr lang="en-GB" sz="1600" dirty="0">
                <a:latin typeface="Arial"/>
                <a:ea typeface="Calibri"/>
                <a:cs typeface="Arial"/>
              </a:rPr>
              <a:t> Cymru, (2020) </a:t>
            </a:r>
            <a:r>
              <a:rPr lang="en-GB" sz="1600" i="1" dirty="0" err="1">
                <a:latin typeface="Arial"/>
                <a:ea typeface="Calibri"/>
                <a:cs typeface="Arial"/>
              </a:rPr>
              <a:t>Canllawiau</a:t>
            </a:r>
            <a:r>
              <a:rPr lang="en-GB" sz="1600" i="1" dirty="0">
                <a:latin typeface="Arial"/>
                <a:ea typeface="Calibri"/>
                <a:cs typeface="Arial"/>
              </a:rPr>
              <a:t> </a:t>
            </a:r>
            <a:r>
              <a:rPr lang="en-GB" sz="1600" i="1" dirty="0" err="1">
                <a:latin typeface="Arial"/>
                <a:ea typeface="Calibri"/>
                <a:cs typeface="Arial"/>
              </a:rPr>
              <a:t>Cwricwlm</a:t>
            </a:r>
            <a:r>
              <a:rPr lang="en-GB" sz="1600" i="1" dirty="0">
                <a:latin typeface="Arial"/>
                <a:ea typeface="Calibri"/>
                <a:cs typeface="Arial"/>
              </a:rPr>
              <a:t> </a:t>
            </a:r>
            <a:r>
              <a:rPr lang="en-GB" sz="1600" i="1" dirty="0" err="1">
                <a:latin typeface="Arial"/>
                <a:ea typeface="Calibri"/>
                <a:cs typeface="Arial"/>
              </a:rPr>
              <a:t>i</a:t>
            </a:r>
            <a:r>
              <a:rPr lang="en-GB" sz="1600" i="1" dirty="0">
                <a:latin typeface="Arial"/>
                <a:ea typeface="Calibri"/>
                <a:cs typeface="Arial"/>
              </a:rPr>
              <a:t> </a:t>
            </a:r>
            <a:r>
              <a:rPr lang="en-GB" sz="1600" i="1" dirty="0" err="1">
                <a:latin typeface="Arial"/>
                <a:ea typeface="Calibri"/>
                <a:cs typeface="Arial"/>
              </a:rPr>
              <a:t>Gymru</a:t>
            </a:r>
            <a:r>
              <a:rPr lang="en-GB" sz="1600" dirty="0">
                <a:latin typeface="Arial"/>
                <a:ea typeface="Calibri"/>
                <a:cs typeface="Arial"/>
              </a:rPr>
              <a:t>  </a:t>
            </a:r>
            <a:r>
              <a:rPr lang="en-GB" sz="1600" dirty="0" err="1">
                <a:latin typeface="Arial"/>
                <a:ea typeface="Calibri"/>
                <a:cs typeface="Arial"/>
              </a:rPr>
              <a:t>Ar</a:t>
            </a:r>
            <a:r>
              <a:rPr lang="en-GB" sz="1600" dirty="0">
                <a:latin typeface="Arial"/>
                <a:ea typeface="Calibri"/>
                <a:cs typeface="Arial"/>
              </a:rPr>
              <a:t> </a:t>
            </a:r>
            <a:r>
              <a:rPr lang="en-GB" sz="1600" dirty="0" err="1">
                <a:latin typeface="Arial"/>
                <a:ea typeface="Calibri"/>
                <a:cs typeface="Arial"/>
              </a:rPr>
              <a:t>gael</a:t>
            </a:r>
            <a:r>
              <a:rPr lang="en-GB" sz="1600" dirty="0">
                <a:latin typeface="Arial"/>
                <a:ea typeface="Calibri"/>
                <a:cs typeface="Arial"/>
              </a:rPr>
              <a:t> </a:t>
            </a:r>
            <a:r>
              <a:rPr lang="en-GB" sz="1600" dirty="0" err="1">
                <a:latin typeface="Arial"/>
                <a:ea typeface="Calibri"/>
                <a:cs typeface="Arial"/>
              </a:rPr>
              <a:t>ar</a:t>
            </a:r>
            <a:r>
              <a:rPr lang="en-GB" sz="1600" dirty="0">
                <a:latin typeface="Arial"/>
                <a:ea typeface="Calibri"/>
                <a:cs typeface="Arial"/>
              </a:rPr>
              <a:t>: </a:t>
            </a:r>
            <a:r>
              <a:rPr lang="en-GB" sz="1600" dirty="0">
                <a:latin typeface="Arial"/>
                <a:ea typeface="+mn-lt"/>
                <a:cs typeface="+mn-lt"/>
                <a:hlinkClick r:id="rId4"/>
              </a:rPr>
              <a:t>https://hwb.gov.wales/api/storage/b0e91f7c-0050-47b6-9b23-0273d39df9f3/canllawiau-cwricwlwm-i-gymru-070220.pdf</a:t>
            </a:r>
          </a:p>
          <a:p>
            <a:pPr>
              <a:lnSpc>
                <a:spcPct val="120000"/>
              </a:lnSpc>
            </a:pPr>
            <a:r>
              <a:rPr lang="en-GB" sz="1600" dirty="0" err="1">
                <a:latin typeface="Arial"/>
                <a:ea typeface="Calibri"/>
                <a:cs typeface="Arial"/>
              </a:rPr>
              <a:t>Llywodraeth</a:t>
            </a:r>
            <a:r>
              <a:rPr lang="en-GB" sz="1600" dirty="0">
                <a:latin typeface="Arial"/>
                <a:ea typeface="Calibri"/>
                <a:cs typeface="Arial"/>
              </a:rPr>
              <a:t> Cymru, (2019) </a:t>
            </a:r>
            <a:r>
              <a:rPr lang="en-GB" sz="1600" i="1" dirty="0">
                <a:latin typeface="Arial"/>
                <a:ea typeface="Calibri"/>
                <a:cs typeface="Arial"/>
              </a:rPr>
              <a:t>What Really Matters</a:t>
            </a:r>
            <a:r>
              <a:rPr lang="en-GB" sz="1600" dirty="0">
                <a:latin typeface="Arial"/>
                <a:ea typeface="Calibri"/>
                <a:cs typeface="Arial"/>
              </a:rPr>
              <a:t>, </a:t>
            </a:r>
            <a:r>
              <a:rPr lang="en-GB" sz="1600" dirty="0" err="1">
                <a:latin typeface="Arial"/>
                <a:ea typeface="Calibri"/>
                <a:cs typeface="Arial"/>
              </a:rPr>
              <a:t>Ar</a:t>
            </a:r>
            <a:r>
              <a:rPr lang="en-GB" sz="1600" dirty="0">
                <a:latin typeface="Arial"/>
                <a:ea typeface="Calibri"/>
                <a:cs typeface="Arial"/>
              </a:rPr>
              <a:t> </a:t>
            </a:r>
            <a:r>
              <a:rPr lang="en-GB" sz="1600" dirty="0" err="1">
                <a:latin typeface="Arial"/>
                <a:ea typeface="Calibri"/>
                <a:cs typeface="Arial"/>
              </a:rPr>
              <a:t>gael</a:t>
            </a:r>
            <a:r>
              <a:rPr lang="en-GB" sz="1600" dirty="0">
                <a:latin typeface="Arial"/>
                <a:ea typeface="Calibri"/>
                <a:cs typeface="Arial"/>
              </a:rPr>
              <a:t> </a:t>
            </a:r>
            <a:r>
              <a:rPr lang="en-GB" sz="1600" dirty="0" err="1">
                <a:latin typeface="Arial"/>
                <a:ea typeface="Calibri"/>
                <a:cs typeface="Arial"/>
              </a:rPr>
              <a:t>ar</a:t>
            </a:r>
            <a:r>
              <a:rPr lang="en-GB" sz="1600" dirty="0">
                <a:solidFill>
                  <a:srgbClr val="000000"/>
                </a:solidFill>
                <a:latin typeface="Arial"/>
                <a:ea typeface="Calibri"/>
                <a:cs typeface="Arial"/>
              </a:rPr>
              <a:t>: </a:t>
            </a:r>
            <a:r>
              <a:rPr lang="en-GB" sz="1600" dirty="0">
                <a:solidFill>
                  <a:srgbClr val="FF0000"/>
                </a:solidFill>
                <a:latin typeface="Arial"/>
                <a:ea typeface="Calibri"/>
                <a:cs typeface="Arial"/>
              </a:rPr>
              <a:t> </a:t>
            </a:r>
            <a:r>
              <a:rPr lang="en-GB" sz="1600" dirty="0">
                <a:solidFill>
                  <a:srgbClr val="FF0000"/>
                </a:solidFill>
                <a:ea typeface="+mn-lt"/>
                <a:cs typeface="+mn-lt"/>
                <a:hlinkClick r:id="rId5"/>
              </a:rPr>
              <a:t>https://educationwales.blog.gov.wales/2019/01/18/what-really-does-matter/</a:t>
            </a:r>
            <a:endParaRPr lang="en-US" sz="1600">
              <a:solidFill>
                <a:srgbClr val="000000"/>
              </a:solidFill>
              <a:latin typeface="Arial"/>
              <a:ea typeface="Calibri"/>
              <a:cs typeface="Arial"/>
            </a:endParaRPr>
          </a:p>
          <a:p>
            <a:pPr marL="228600" indent="-228600" algn="l" rtl="0">
              <a:lnSpc>
                <a:spcPct val="120000"/>
              </a:lnSpc>
              <a:buChar char="•"/>
            </a:pPr>
            <a:r>
              <a:rPr lang="en-GB" sz="1600" i="1" kern="1200" dirty="0">
                <a:latin typeface="Arial"/>
                <a:ea typeface="Calibri"/>
                <a:cs typeface="Arial"/>
              </a:rPr>
              <a:t>Saxton, M (2017) Child Language </a:t>
            </a:r>
            <a:r>
              <a:rPr lang="en-GB" sz="1600" kern="1200" dirty="0">
                <a:latin typeface="Arial"/>
                <a:ea typeface="Calibri"/>
                <a:cs typeface="Arial"/>
              </a:rPr>
              <a:t>2il arg. </a:t>
            </a:r>
            <a:r>
              <a:rPr lang="en-GB" sz="1600" kern="1200" err="1">
                <a:latin typeface="Arial"/>
                <a:ea typeface="Calibri"/>
                <a:cs typeface="Arial"/>
              </a:rPr>
              <a:t>Llundain</a:t>
            </a:r>
            <a:r>
              <a:rPr lang="en-GB" sz="1600" kern="1200" dirty="0">
                <a:latin typeface="Arial"/>
                <a:ea typeface="Calibri"/>
                <a:cs typeface="Arial"/>
              </a:rPr>
              <a:t>: Sage</a:t>
            </a:r>
          </a:p>
          <a:p>
            <a:pPr marL="228600" indent="-228600" algn="l" rtl="0">
              <a:lnSpc>
                <a:spcPct val="120000"/>
              </a:lnSpc>
              <a:buChar char="•"/>
            </a:pPr>
            <a:r>
              <a:rPr lang="en-GB" sz="1600" kern="1200" dirty="0" err="1">
                <a:latin typeface="Arial"/>
                <a:ea typeface="Calibri"/>
                <a:cs typeface="Arial"/>
              </a:rPr>
              <a:t>Siencyn</a:t>
            </a:r>
            <a:r>
              <a:rPr lang="en-GB" sz="1600" kern="1200" dirty="0">
                <a:latin typeface="Arial"/>
                <a:ea typeface="Calibri"/>
                <a:cs typeface="Arial"/>
              </a:rPr>
              <a:t>, S.W (2008) </a:t>
            </a:r>
            <a:r>
              <a:rPr lang="en-GB" sz="1600" i="1" kern="1200" dirty="0">
                <a:latin typeface="Arial"/>
                <a:ea typeface="Calibri"/>
                <a:cs typeface="Arial"/>
              </a:rPr>
              <a:t>Y </a:t>
            </a:r>
            <a:r>
              <a:rPr lang="en-GB" sz="1600" i="1" kern="1200" dirty="0" err="1">
                <a:latin typeface="Arial"/>
                <a:ea typeface="Calibri"/>
                <a:cs typeface="Arial"/>
              </a:rPr>
              <a:t>Plentyn</a:t>
            </a:r>
            <a:r>
              <a:rPr lang="en-GB" sz="1600" i="1" kern="1200" dirty="0">
                <a:latin typeface="Arial"/>
                <a:ea typeface="Calibri"/>
                <a:cs typeface="Arial"/>
              </a:rPr>
              <a:t> Bach </a:t>
            </a:r>
            <a:r>
              <a:rPr lang="en-GB" sz="1600" kern="1200" dirty="0" err="1">
                <a:latin typeface="Arial"/>
                <a:ea typeface="Calibri"/>
                <a:cs typeface="Arial"/>
              </a:rPr>
              <a:t>Caerfyrddin</a:t>
            </a:r>
            <a:r>
              <a:rPr lang="en-GB" sz="1600" kern="1200" dirty="0">
                <a:latin typeface="Arial"/>
                <a:ea typeface="Calibri"/>
                <a:cs typeface="Arial"/>
              </a:rPr>
              <a:t>: </a:t>
            </a:r>
            <a:r>
              <a:rPr lang="en-GB" sz="1600" kern="1200" dirty="0" err="1">
                <a:latin typeface="Arial"/>
                <a:ea typeface="Calibri"/>
                <a:cs typeface="Arial"/>
              </a:rPr>
              <a:t>Cyhoeddiadau</a:t>
            </a:r>
            <a:r>
              <a:rPr lang="en-GB" sz="1600" kern="1200" dirty="0">
                <a:latin typeface="Arial"/>
                <a:ea typeface="Calibri"/>
                <a:cs typeface="Arial"/>
              </a:rPr>
              <a:t> Coleg y </a:t>
            </a:r>
            <a:r>
              <a:rPr lang="en-GB" sz="1600" kern="1200" dirty="0" err="1">
                <a:latin typeface="Arial"/>
                <a:ea typeface="Calibri"/>
                <a:cs typeface="Arial"/>
              </a:rPr>
              <a:t>Drindod</a:t>
            </a:r>
            <a:endParaRPr lang="en-GB" sz="1600" kern="1200">
              <a:latin typeface="Arial"/>
              <a:ea typeface="Calibri"/>
              <a:cs typeface="Arial"/>
            </a:endParaRPr>
          </a:p>
          <a:p>
            <a:pPr>
              <a:lnSpc>
                <a:spcPct val="120000"/>
              </a:lnSpc>
            </a:pPr>
            <a:r>
              <a:rPr lang="en-GB" sz="1600" dirty="0">
                <a:latin typeface="Arial"/>
                <a:ea typeface="Calibri"/>
                <a:cs typeface="Arial"/>
              </a:rPr>
              <a:t>Smith and G Conti (2016) </a:t>
            </a:r>
            <a:r>
              <a:rPr lang="en-GB" sz="1600" i="1" dirty="0">
                <a:latin typeface="Arial"/>
                <a:ea typeface="Calibri"/>
                <a:cs typeface="Arial"/>
              </a:rPr>
              <a:t>The Language Teacher Toolkit </a:t>
            </a:r>
            <a:r>
              <a:rPr lang="en-GB" sz="1600" dirty="0">
                <a:latin typeface="Arial"/>
                <a:ea typeface="Calibri"/>
                <a:cs typeface="Arial"/>
              </a:rPr>
              <a:t>Great Britain: Amazon</a:t>
            </a:r>
          </a:p>
          <a:p>
            <a:pPr>
              <a:lnSpc>
                <a:spcPct val="120000"/>
              </a:lnSpc>
            </a:pPr>
            <a:r>
              <a:rPr lang="en-GB" sz="1600" dirty="0">
                <a:latin typeface="Arial"/>
                <a:ea typeface="Calibri"/>
                <a:cs typeface="Arial"/>
              </a:rPr>
              <a:t>Smith and G Conti (2021) </a:t>
            </a:r>
            <a:r>
              <a:rPr lang="en-GB" sz="1600" i="1" dirty="0">
                <a:latin typeface="Arial"/>
                <a:ea typeface="Calibri"/>
                <a:cs typeface="Arial"/>
              </a:rPr>
              <a:t>Memory What very Language Teacher Should Know  </a:t>
            </a:r>
            <a:r>
              <a:rPr lang="en-GB" sz="1600" dirty="0">
                <a:latin typeface="Arial"/>
                <a:ea typeface="Calibri"/>
                <a:cs typeface="Arial"/>
              </a:rPr>
              <a:t>Great Britain: Amazon</a:t>
            </a:r>
          </a:p>
          <a:p>
            <a:pPr>
              <a:lnSpc>
                <a:spcPct val="120000"/>
              </a:lnSpc>
            </a:pPr>
            <a:r>
              <a:rPr lang="en-GB" sz="1600" dirty="0">
                <a:latin typeface="Arial"/>
                <a:ea typeface="Calibri"/>
                <a:cs typeface="Arial"/>
              </a:rPr>
              <a:t>Smith, S (2018) </a:t>
            </a:r>
            <a:r>
              <a:rPr lang="en-GB" sz="1600" i="1" dirty="0">
                <a:latin typeface="Arial"/>
                <a:ea typeface="Calibri"/>
                <a:cs typeface="Arial"/>
              </a:rPr>
              <a:t>Becoming an Outstanding Language Teacher  </a:t>
            </a:r>
            <a:r>
              <a:rPr lang="en-GB" sz="1600" dirty="0">
                <a:latin typeface="Arial"/>
                <a:ea typeface="Calibri"/>
                <a:cs typeface="Arial"/>
              </a:rPr>
              <a:t>Routledge: London and New York</a:t>
            </a:r>
          </a:p>
        </p:txBody>
      </p:sp>
      <p:pic>
        <p:nvPicPr>
          <p:cNvPr id="4" name="Picture 2" descr="A blue rectangular object with a white strip&#10;&#10;Description automatically generated">
            <a:extLst>
              <a:ext uri="{FF2B5EF4-FFF2-40B4-BE49-F238E27FC236}">
                <a16:creationId xmlns:a16="http://schemas.microsoft.com/office/drawing/2014/main" id="{A939F1AA-4BB1-11B0-C75B-E39EBC688434}"/>
              </a:ext>
            </a:extLst>
          </p:cNvPr>
          <p:cNvPicPr>
            <a:picLocks noChangeAspect="1"/>
          </p:cNvPicPr>
          <p:nvPr/>
        </p:nvPicPr>
        <p:blipFill>
          <a:blip r:embed="rId6"/>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28014956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logo with a circle and text&#10;&#10;Description automatically generated">
            <a:extLst>
              <a:ext uri="{FF2B5EF4-FFF2-40B4-BE49-F238E27FC236}">
                <a16:creationId xmlns:a16="http://schemas.microsoft.com/office/drawing/2014/main" id="{5018E45A-9C84-1274-C6F3-18C8F14648FC}"/>
              </a:ext>
            </a:extLst>
          </p:cNvPr>
          <p:cNvPicPr>
            <a:picLocks noChangeAspect="1"/>
          </p:cNvPicPr>
          <p:nvPr/>
        </p:nvPicPr>
        <p:blipFill rotWithShape="1">
          <a:blip r:embed="rId2"/>
          <a:srcRect l="1141"/>
          <a:stretch/>
        </p:blipFill>
        <p:spPr>
          <a:xfrm>
            <a:off x="4935338" y="1860215"/>
            <a:ext cx="2319863" cy="2565994"/>
          </a:xfrm>
          <a:prstGeom prst="rect">
            <a:avLst/>
          </a:prstGeom>
          <a:ln>
            <a:noFill/>
          </a:ln>
        </p:spPr>
      </p:pic>
      <p:pic>
        <p:nvPicPr>
          <p:cNvPr id="5" name="Picture 2" descr="A blue rectangular object with a white strip&#10;&#10;Description automatically generated">
            <a:extLst>
              <a:ext uri="{FF2B5EF4-FFF2-40B4-BE49-F238E27FC236}">
                <a16:creationId xmlns:a16="http://schemas.microsoft.com/office/drawing/2014/main" id="{78356129-C5EA-6EC5-BA73-DF60ACCB446D}"/>
              </a:ext>
            </a:extLst>
          </p:cNvPr>
          <p:cNvPicPr>
            <a:picLocks noChangeAspect="1"/>
          </p:cNvPicPr>
          <p:nvPr/>
        </p:nvPicPr>
        <p:blipFill>
          <a:blip r:embed="rId3"/>
          <a:srcRect l="560" t="3941" r="196" b="13460"/>
          <a:stretch/>
        </p:blipFill>
        <p:spPr>
          <a:xfrm>
            <a:off x="2281" y="6089830"/>
            <a:ext cx="12191014" cy="768209"/>
          </a:xfrm>
          <a:prstGeom prst="rect">
            <a:avLst/>
          </a:prstGeom>
          <a:noFill/>
          <a:ln cap="flat">
            <a:noFill/>
          </a:ln>
        </p:spPr>
      </p:pic>
      <p:sp>
        <p:nvSpPr>
          <p:cNvPr id="2" name="TextBox 1">
            <a:extLst>
              <a:ext uri="{FF2B5EF4-FFF2-40B4-BE49-F238E27FC236}">
                <a16:creationId xmlns:a16="http://schemas.microsoft.com/office/drawing/2014/main" id="{6FFD6686-9774-0067-0314-37457024F6AA}"/>
              </a:ext>
            </a:extLst>
          </p:cNvPr>
          <p:cNvSpPr txBox="1"/>
          <p:nvPr/>
        </p:nvSpPr>
        <p:spPr>
          <a:xfrm>
            <a:off x="3207324" y="544218"/>
            <a:ext cx="57741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dirty="0">
                <a:ea typeface="Calibri"/>
                <a:cs typeface="Calibri"/>
              </a:rPr>
              <a:t>Da </a:t>
            </a:r>
            <a:r>
              <a:rPr lang="en-US" sz="5400" b="1" dirty="0" err="1">
                <a:ea typeface="Calibri"/>
                <a:cs typeface="Calibri"/>
              </a:rPr>
              <a:t>iawn</a:t>
            </a:r>
            <a:r>
              <a:rPr lang="en-US" sz="5400" b="1" dirty="0">
                <a:ea typeface="Calibri"/>
                <a:cs typeface="Calibri"/>
              </a:rPr>
              <a:t>, </a:t>
            </a:r>
            <a:r>
              <a:rPr lang="en-US" sz="5400" b="1" dirty="0" err="1">
                <a:ea typeface="Calibri"/>
                <a:cs typeface="Calibri"/>
              </a:rPr>
              <a:t>bawb</a:t>
            </a:r>
            <a:r>
              <a:rPr lang="en-US" sz="5400" b="1" dirty="0">
                <a:ea typeface="Calibri"/>
                <a:cs typeface="Calibri"/>
              </a:rPr>
              <a:t>!</a:t>
            </a:r>
          </a:p>
        </p:txBody>
      </p:sp>
      <p:sp>
        <p:nvSpPr>
          <p:cNvPr id="3" name="TextBox 2">
            <a:extLst>
              <a:ext uri="{FF2B5EF4-FFF2-40B4-BE49-F238E27FC236}">
                <a16:creationId xmlns:a16="http://schemas.microsoft.com/office/drawing/2014/main" id="{BA884690-177F-24D5-9775-E88A41DFF7A3}"/>
              </a:ext>
            </a:extLst>
          </p:cNvPr>
          <p:cNvSpPr txBox="1"/>
          <p:nvPr/>
        </p:nvSpPr>
        <p:spPr>
          <a:xfrm>
            <a:off x="3207324" y="4818229"/>
            <a:ext cx="57741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dirty="0" err="1">
                <a:ea typeface="Calibri"/>
                <a:cs typeface="Calibri"/>
              </a:rPr>
              <a:t>Diolch</a:t>
            </a:r>
            <a:r>
              <a:rPr lang="en-US" sz="5400" b="1" dirty="0">
                <a:ea typeface="Calibri"/>
                <a:cs typeface="Calibri"/>
              </a:rPr>
              <a:t> </a:t>
            </a:r>
            <a:r>
              <a:rPr lang="en-US" sz="5400" b="1" dirty="0" err="1">
                <a:ea typeface="Calibri"/>
                <a:cs typeface="Calibri"/>
              </a:rPr>
              <a:t>yn</a:t>
            </a:r>
            <a:r>
              <a:rPr lang="en-US" sz="5400" b="1" dirty="0">
                <a:ea typeface="Calibri"/>
                <a:cs typeface="Calibri"/>
              </a:rPr>
              <a:t> </a:t>
            </a:r>
            <a:r>
              <a:rPr lang="en-US" sz="5400" b="1" dirty="0" err="1">
                <a:ea typeface="Calibri"/>
                <a:cs typeface="Calibri"/>
              </a:rPr>
              <a:t>fawr</a:t>
            </a:r>
            <a:r>
              <a:rPr lang="en-US" sz="5400" b="1" dirty="0">
                <a:ea typeface="Calibri"/>
                <a:cs typeface="Calibri"/>
              </a:rPr>
              <a:t>!</a:t>
            </a:r>
          </a:p>
        </p:txBody>
      </p:sp>
    </p:spTree>
    <p:extLst>
      <p:ext uri="{BB962C8B-B14F-4D97-AF65-F5344CB8AC3E}">
        <p14:creationId xmlns:p14="http://schemas.microsoft.com/office/powerpoint/2010/main" val="32328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E4F8DF7EFA3C4498F61FF0193699BE8" ma:contentTypeVersion="12" ma:contentTypeDescription="Create a new document." ma:contentTypeScope="" ma:versionID="fc2ead577cdc8bfbc58f59917bf4d82e">
  <xsd:schema xmlns:xsd="http://www.w3.org/2001/XMLSchema" xmlns:xs="http://www.w3.org/2001/XMLSchema" xmlns:p="http://schemas.microsoft.com/office/2006/metadata/properties" xmlns:ns2="fe290860-00c3-4563-84af-61c49c5fda71" xmlns:ns3="6c16a7c9-3119-4e12-91f3-1db7792fc1f1" targetNamespace="http://schemas.microsoft.com/office/2006/metadata/properties" ma:root="true" ma:fieldsID="679b58e38f6cfe6c9484e2cd01ad671d" ns2:_="" ns3:_="">
    <xsd:import namespace="fe290860-00c3-4563-84af-61c49c5fda71"/>
    <xsd:import namespace="6c16a7c9-3119-4e12-91f3-1db7792fc1f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e290860-00c3-4563-84af-61c49c5fda7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c16a7c9-3119-4e12-91f3-1db7792fc1f1"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1abe7ac3-576b-4144-82f8-2adb6e0c25cd}" ma:internalName="TaxCatchAll" ma:showField="CatchAllData" ma:web="6c16a7c9-3119-4e12-91f3-1db7792fc1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e290860-00c3-4563-84af-61c49c5fda71">
      <Terms xmlns="http://schemas.microsoft.com/office/infopath/2007/PartnerControls"/>
    </lcf76f155ced4ddcb4097134ff3c332f>
    <TaxCatchAll xmlns="6c16a7c9-3119-4e12-91f3-1db7792fc1f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C18E7C1-E848-4FBF-89A4-3375892413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e290860-00c3-4563-84af-61c49c5fda71"/>
    <ds:schemaRef ds:uri="6c16a7c9-3119-4e12-91f3-1db7792fc1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D192E3-8C15-4145-9AFD-530084747511}">
  <ds:schemaRefs>
    <ds:schemaRef ds:uri="http://schemas.microsoft.com/office/2006/metadata/properties"/>
    <ds:schemaRef ds:uri="http://schemas.microsoft.com/office/infopath/2007/PartnerControls"/>
    <ds:schemaRef ds:uri="fe290860-00c3-4563-84af-61c49c5fda71"/>
    <ds:schemaRef ds:uri="6c16a7c9-3119-4e12-91f3-1db7792fc1f1"/>
  </ds:schemaRefs>
</ds:datastoreItem>
</file>

<file path=customXml/itemProps3.xml><?xml version="1.0" encoding="utf-8"?>
<ds:datastoreItem xmlns:ds="http://schemas.openxmlformats.org/officeDocument/2006/customXml" ds:itemID="{3A5E98AE-D315-45BF-91BE-C82F66D0BE9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1141</TotalTime>
  <Words>3786</Words>
  <Application>Microsoft Macintosh PowerPoint</Application>
  <PresentationFormat>Widescreen</PresentationFormat>
  <Paragraphs>293</Paragraphs>
  <Slides>37</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American Typewriter</vt:lpstr>
      <vt:lpstr>Aptos</vt:lpstr>
      <vt:lpstr>Arial</vt:lpstr>
      <vt:lpstr>Calibri</vt:lpstr>
      <vt:lpstr>Calibri Light</vt:lpstr>
      <vt:lpstr>Gill Sans MT</vt:lpstr>
      <vt:lpstr>Liberation Sans</vt:lpstr>
      <vt:lpstr>Office Theme</vt:lpstr>
      <vt:lpstr>PowerPoint Presentation</vt:lpstr>
      <vt:lpstr>Ydych chi'n cofio?   Do you remember?</vt:lpstr>
      <vt:lpstr>Ydych chi'n cofio?   Do you remember?</vt:lpstr>
      <vt:lpstr>Cwestiwn allweddol...   Key Question...</vt:lpstr>
      <vt:lpstr>Estyn</vt:lpstr>
      <vt:lpstr>Y modiwl hwn                This module</vt:lpstr>
      <vt:lpstr>Beth ydy “methodoleg”?</vt:lpstr>
      <vt:lpstr>Methodoleg Caffael Iaith... Language Aquisition Methodology...</vt:lpstr>
      <vt:lpstr>Methodoleg Caffael Iaith... Language Aquisition Methodology...</vt:lpstr>
      <vt:lpstr>Amser i feddwl...   Time to think...</vt:lpstr>
      <vt:lpstr>PowerPoint Presentation</vt:lpstr>
      <vt:lpstr>Sgil gwrando      Listening skill</vt:lpstr>
      <vt:lpstr>Sut ydyn ni’n dysgu iaith? How do we learn a language?</vt:lpstr>
      <vt:lpstr>Pam fod dysgu geirfa’n bwysig? Why is learning vocabulary important?</vt:lpstr>
      <vt:lpstr>Addysgu geirfa    Teaching vocabulary</vt:lpstr>
      <vt:lpstr>Addysgu geirfa    Teaching vocabulary</vt:lpstr>
      <vt:lpstr>     Beth ydy drilio?         What are language drills?</vt:lpstr>
      <vt:lpstr>Pryd dylwn ni ddrilio?  When should we use language drills?</vt:lpstr>
      <vt:lpstr>   Sut mae drilio?         How to use language drills?</vt:lpstr>
      <vt:lpstr>Amser i feddwl...   Time to think...</vt:lpstr>
      <vt:lpstr>Beth ydy manteision drilio? What are the advantages of using language drills?</vt:lpstr>
      <vt:lpstr>Eich tro chi...          Your turn...</vt:lpstr>
      <vt:lpstr>Geiriau a thalpio    Words and chunks</vt:lpstr>
      <vt:lpstr>Canu   Singing</vt:lpstr>
      <vt:lpstr>Y frechdan iaith    The sandwich technique</vt:lpstr>
      <vt:lpstr>Rhyngweithio    Interaction</vt:lpstr>
      <vt:lpstr>Amser i feddwl...   Time to think...</vt:lpstr>
      <vt:lpstr>Ffyrdd gwahanol o ryngwethio     Types of interaction</vt:lpstr>
      <vt:lpstr>Adeiladu brawddegau Sentence builders</vt:lpstr>
      <vt:lpstr>Y Cof    Memory</vt:lpstr>
      <vt:lpstr>Y Cof    Memory</vt:lpstr>
      <vt:lpstr>Y Cof    Memory</vt:lpstr>
      <vt:lpstr>Amser i feddwl (eto)...    Time to think (again)...</vt:lpstr>
      <vt:lpstr>Gair o gyngor...    A piece of advice...</vt:lpstr>
      <vt:lpstr>Adnoddau defnyddiol Useful resources</vt:lpstr>
      <vt:lpstr>Llyfryddiaeth    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Nia Evans</dc:creator>
  <cp:lastModifiedBy>Catrin Evans-Thomas</cp:lastModifiedBy>
  <cp:revision>866</cp:revision>
  <dcterms:created xsi:type="dcterms:W3CDTF">2024-03-13T12:56:20Z</dcterms:created>
  <dcterms:modified xsi:type="dcterms:W3CDTF">2025-11-10T22:14:46Z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0x010100FE4F8DF7EFA3C4498F61FF0193699BE8</vt:lpwstr>
  </property>
  <property fmtid="{D5CDD505-2E9C-101B-9397-08002B2CF9AE}" pid="3" name="Order">
    <vt:r8>636000</vt:r8>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y fmtid="{D5CDD505-2E9C-101B-9397-08002B2CF9AE}" pid="9" name="MediaServiceImageTags">
    <vt:lpwstr/>
  </property>
</Properties>
</file>