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handoutMasterIdLst>
    <p:handoutMasterId r:id="rId30"/>
  </p:handoutMasterIdLst>
  <p:sldIdLst>
    <p:sldId id="256" r:id="rId2"/>
    <p:sldId id="291" r:id="rId3"/>
    <p:sldId id="257" r:id="rId4"/>
    <p:sldId id="290" r:id="rId5"/>
    <p:sldId id="264" r:id="rId6"/>
    <p:sldId id="259" r:id="rId7"/>
    <p:sldId id="260" r:id="rId8"/>
    <p:sldId id="278" r:id="rId9"/>
    <p:sldId id="262" r:id="rId10"/>
    <p:sldId id="272" r:id="rId11"/>
    <p:sldId id="279" r:id="rId12"/>
    <p:sldId id="287" r:id="rId13"/>
    <p:sldId id="294" r:id="rId14"/>
    <p:sldId id="289" r:id="rId15"/>
    <p:sldId id="280" r:id="rId16"/>
    <p:sldId id="281" r:id="rId17"/>
    <p:sldId id="282" r:id="rId18"/>
    <p:sldId id="283" r:id="rId19"/>
    <p:sldId id="284" r:id="rId20"/>
    <p:sldId id="293" r:id="rId21"/>
    <p:sldId id="285" r:id="rId22"/>
    <p:sldId id="295" r:id="rId23"/>
    <p:sldId id="286" r:id="rId24"/>
    <p:sldId id="292" r:id="rId25"/>
    <p:sldId id="267" r:id="rId26"/>
    <p:sldId id="277" r:id="rId27"/>
    <p:sldId id="266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672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74C6FD-140E-497E-8063-3840854F2E6E}" type="datetimeFigureOut">
              <a:rPr lang="en-US" smtClean="0"/>
              <a:t>9/14/2017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D5690F-1292-438D-9285-99D6FA57E37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7454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14/09/2017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14/09/2017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ysgu.ydds.ac.uk/login/index.php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wbl@uwtsd.ac.uk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ntioch.edu/vwc/writing-resources/writing-for-academic-audiences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ox.ac.uk/students/academic/guidance/skills/plagiarism" TargetMode="Externa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mailto:Christine.davies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accent2"/>
                </a:solidFill>
              </a:rPr>
              <a:t>Postgraduate Certificate in Professional Practice (Clinical </a:t>
            </a:r>
            <a:r>
              <a:rPr lang="en-GB" dirty="0" smtClean="0">
                <a:solidFill>
                  <a:schemeClr val="accent2"/>
                </a:solidFill>
              </a:rPr>
              <a:t>Leadership)</a:t>
            </a:r>
            <a:endParaRPr lang="en-GB" dirty="0">
              <a:solidFill>
                <a:schemeClr val="accent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4293096"/>
            <a:ext cx="6400800" cy="105253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Dr Christine Davies</a:t>
            </a:r>
          </a:p>
          <a:p>
            <a:r>
              <a:rPr lang="en-GB" dirty="0" smtClean="0">
                <a:solidFill>
                  <a:schemeClr val="accent4">
                    <a:lumMod val="20000"/>
                    <a:lumOff val="80000"/>
                  </a:schemeClr>
                </a:solidFill>
              </a:rPr>
              <a:t>UWTSD</a:t>
            </a:r>
            <a:endParaRPr lang="en-GB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Today’s session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Brief overview of programme</a:t>
            </a:r>
          </a:p>
          <a:p>
            <a:r>
              <a:rPr lang="en-GB" dirty="0" smtClean="0"/>
              <a:t>Focus on module DSAW7058 and associated assessment</a:t>
            </a:r>
          </a:p>
          <a:p>
            <a:r>
              <a:rPr lang="en-GB" dirty="0" smtClean="0"/>
              <a:t>Aspects of academic writing and referencing</a:t>
            </a:r>
          </a:p>
          <a:p>
            <a:r>
              <a:rPr lang="en-GB" dirty="0" smtClean="0"/>
              <a:t>UWTSD library and learning resources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2159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5631121"/>
              </p:ext>
            </p:extLst>
          </p:nvPr>
        </p:nvGraphicFramePr>
        <p:xfrm>
          <a:off x="611560" y="980728"/>
          <a:ext cx="7920880" cy="3615336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{5A111915-BE36-4E01-A7E5-04B1672EAD32}</a:tableStyleId>
              </a:tblPr>
              <a:tblGrid>
                <a:gridCol w="2039071"/>
                <a:gridCol w="4510270"/>
                <a:gridCol w="1371539"/>
              </a:tblGrid>
              <a:tr h="72008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Module Code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Module Title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Credits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44190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DSAW7057</a:t>
                      </a:r>
                      <a:endParaRPr lang="en-US" sz="240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Reflection on Clinical leadership</a:t>
                      </a:r>
                      <a:endParaRPr lang="en-US" sz="240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30 L7</a:t>
                      </a:r>
                      <a:endParaRPr lang="en-US" sz="240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44190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DSAW7058</a:t>
                      </a:r>
                      <a:endParaRPr lang="en-US" sz="240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>
                          <a:effectLst/>
                        </a:rPr>
                        <a:t>Leading Service Improvement</a:t>
                      </a:r>
                      <a:endParaRPr lang="en-US" sz="240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400" dirty="0">
                          <a:effectLst/>
                        </a:rPr>
                        <a:t>30 L7</a:t>
                      </a:r>
                      <a:endParaRPr lang="en-US" sz="2400" dirty="0"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971600" y="4869160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 smtClean="0">
                <a:solidFill>
                  <a:srgbClr val="C00000"/>
                </a:solidFill>
              </a:rPr>
              <a:t>Refer to Programme Handbook for full details of these modules</a:t>
            </a:r>
            <a:endParaRPr lang="en-US" sz="2000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07504" y="836712"/>
          <a:ext cx="8892479" cy="4389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24387"/>
                <a:gridCol w="960108"/>
                <a:gridCol w="960108"/>
                <a:gridCol w="960108"/>
                <a:gridCol w="1247338"/>
                <a:gridCol w="1670893"/>
                <a:gridCol w="1033009"/>
                <a:gridCol w="1136528"/>
              </a:tblGrid>
              <a:tr h="1152128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Module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Deadline for draft </a:t>
                      </a:r>
                      <a:r>
                        <a:rPr lang="en-GB" sz="1600" dirty="0" smtClean="0">
                          <a:effectLst/>
                        </a:rPr>
                        <a:t>submission </a:t>
                      </a:r>
                      <a:r>
                        <a:rPr lang="en-GB" sz="1600" dirty="0">
                          <a:effectLst/>
                        </a:rPr>
                        <a:t>of proposal 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Draft submission feedback 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Deadline for draft submission  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Draft submission feedback 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Date of  oral presentation assessment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Deadline for final submission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Final submission Feedback 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172819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DSAW 7058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23.6.17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7.7.17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4.8.17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Feedback provided by 25.8.17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12.7.17; 12.9.17;   13.9.17; </a:t>
                      </a:r>
                      <a:endParaRPr lang="en-US" sz="16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Academi Wales will inform you of your allocated date for presentation. 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15.9.17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Feedback provided by 13.10.17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11521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DSAW 7057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n/a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n/a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20.10.17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Feedback provided by 13.11.17</a:t>
                      </a:r>
                      <a:endParaRPr lang="en-US" sz="16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 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n/a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</a:rPr>
                        <a:t>24.11.17</a:t>
                      </a:r>
                      <a:endParaRPr lang="en-US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Feedback provided by 22.12.17</a:t>
                      </a:r>
                      <a:endParaRPr lang="en-US" sz="16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US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07981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8636"/>
            <a:ext cx="9144000" cy="1143000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tx2"/>
                </a:solidFill>
              </a:rPr>
              <a:t>Overall classification (Postgraduate Certificate)</a:t>
            </a:r>
            <a:endParaRPr lang="en-US" sz="3200" dirty="0">
              <a:solidFill>
                <a:schemeClr val="tx2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4069552"/>
              </p:ext>
            </p:extLst>
          </p:nvPr>
        </p:nvGraphicFramePr>
        <p:xfrm>
          <a:off x="719572" y="1193769"/>
          <a:ext cx="7704856" cy="31683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852428"/>
                <a:gridCol w="3852428"/>
              </a:tblGrid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Mark Band (%)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Classification</a:t>
                      </a:r>
                      <a:endParaRPr lang="en-US" sz="2400" dirty="0"/>
                    </a:p>
                  </a:txBody>
                  <a:tcPr/>
                </a:tc>
              </a:tr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&gt;70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distinction</a:t>
                      </a:r>
                      <a:endParaRPr lang="en-US" sz="2400" dirty="0"/>
                    </a:p>
                  </a:txBody>
                  <a:tcPr/>
                </a:tc>
              </a:tr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60-69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merit</a:t>
                      </a:r>
                      <a:endParaRPr lang="en-US" sz="2400" dirty="0"/>
                    </a:p>
                  </a:txBody>
                  <a:tcPr/>
                </a:tc>
              </a:tr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50-59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pass</a:t>
                      </a:r>
                      <a:endParaRPr lang="en-US" sz="2400" dirty="0"/>
                    </a:p>
                  </a:txBody>
                  <a:tcPr/>
                </a:tc>
              </a:tr>
              <a:tr h="63367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&lt;50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fail</a:t>
                      </a:r>
                      <a:endParaRPr lang="en-US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121073" y="465313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C00000"/>
                </a:solidFill>
              </a:rPr>
              <a:t>NB: you cannot be awarded a qualification if you are not enrolled!</a:t>
            </a:r>
            <a:endParaRPr lang="en-US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762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772816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Focus on module DSAW7058:</a:t>
            </a:r>
            <a:br>
              <a:rPr lang="en-GB" sz="3600" dirty="0" smtClean="0">
                <a:solidFill>
                  <a:schemeClr val="tx2"/>
                </a:solidFill>
              </a:rPr>
            </a:br>
            <a:r>
              <a:rPr lang="en-GB" sz="3600" dirty="0" smtClean="0">
                <a:solidFill>
                  <a:schemeClr val="tx2"/>
                </a:solidFill>
              </a:rPr>
              <a:t>Leading </a:t>
            </a:r>
            <a:r>
              <a:rPr lang="en-GB" sz="3600" dirty="0">
                <a:solidFill>
                  <a:schemeClr val="tx2"/>
                </a:solidFill>
              </a:rPr>
              <a:t>Service </a:t>
            </a:r>
            <a:r>
              <a:rPr lang="en-GB" sz="3600" dirty="0" smtClean="0">
                <a:solidFill>
                  <a:schemeClr val="tx2"/>
                </a:solidFill>
              </a:rPr>
              <a:t>Improvement </a:t>
            </a:r>
            <a:br>
              <a:rPr lang="en-GB" sz="3600" dirty="0" smtClean="0">
                <a:solidFill>
                  <a:schemeClr val="tx2"/>
                </a:solidFill>
              </a:rPr>
            </a:br>
            <a:r>
              <a:rPr lang="en-GB" sz="2700" dirty="0" smtClean="0">
                <a:solidFill>
                  <a:schemeClr val="tx2"/>
                </a:solidFill>
              </a:rPr>
              <a:t>(see p12 of Programme Handbook)</a:t>
            </a:r>
            <a:endParaRPr lang="en-US" sz="27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269289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AIM</a:t>
            </a:r>
            <a:endParaRPr lang="en-US" b="1" dirty="0"/>
          </a:p>
          <a:p>
            <a:pPr marL="0" lvl="0" indent="0">
              <a:buNone/>
            </a:pPr>
            <a:r>
              <a:rPr lang="en-GB" dirty="0"/>
              <a:t>To enable learners to pursue an individual work-based leadership project which improves health care services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6931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227"/>
            <a:ext cx="8229600" cy="825493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3200" dirty="0" smtClean="0">
                <a:solidFill>
                  <a:schemeClr val="tx2"/>
                </a:solidFill>
              </a:rPr>
              <a:t>DSAW7058: </a:t>
            </a:r>
            <a:r>
              <a:rPr lang="en-GB" sz="3200" b="1" dirty="0">
                <a:solidFill>
                  <a:schemeClr val="tx2"/>
                </a:solidFill>
              </a:rPr>
              <a:t>LEARNING OUTCOMES</a:t>
            </a:r>
            <a:r>
              <a:rPr lang="en-US" sz="3200" dirty="0">
                <a:solidFill>
                  <a:schemeClr val="tx2"/>
                </a:solidFill>
              </a:rPr>
              <a:t/>
            </a:r>
            <a:br>
              <a:rPr lang="en-US" sz="3200" dirty="0">
                <a:solidFill>
                  <a:schemeClr val="tx2"/>
                </a:solidFill>
              </a:rPr>
            </a:br>
            <a:endParaRPr lang="en-US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968552"/>
          </a:xfrm>
        </p:spPr>
        <p:txBody>
          <a:bodyPr>
            <a:normAutofit fontScale="92500"/>
          </a:bodyPr>
          <a:lstStyle/>
          <a:p>
            <a:pPr marL="0" indent="0" fontAlgn="base" hangingPunct="0">
              <a:buNone/>
            </a:pPr>
            <a:r>
              <a:rPr lang="en-GB" b="1" dirty="0"/>
              <a:t> </a:t>
            </a:r>
            <a:r>
              <a:rPr lang="en-GB" i="1" dirty="0" smtClean="0"/>
              <a:t>Upon </a:t>
            </a:r>
            <a:r>
              <a:rPr lang="en-GB" i="1" dirty="0"/>
              <a:t>successful completion of this module, the learner should be able to demonstrate the ability to:</a:t>
            </a:r>
            <a:endParaRPr lang="en-US" i="1" dirty="0"/>
          </a:p>
          <a:p>
            <a:pPr fontAlgn="base" hangingPunct="0"/>
            <a:r>
              <a:rPr lang="en-GB" dirty="0"/>
              <a:t> </a:t>
            </a:r>
            <a:r>
              <a:rPr lang="en-GB" dirty="0" smtClean="0"/>
              <a:t>Evidence </a:t>
            </a:r>
            <a:r>
              <a:rPr lang="en-GB" dirty="0"/>
              <a:t>detailed knowledge which supports the achievement of organisational objectives through </a:t>
            </a:r>
            <a:r>
              <a:rPr lang="en-GB" b="1" dirty="0">
                <a:solidFill>
                  <a:srgbClr val="C00000"/>
                </a:solidFill>
              </a:rPr>
              <a:t>effective management and leadership</a:t>
            </a:r>
            <a:r>
              <a:rPr lang="en-GB" dirty="0"/>
              <a:t>; </a:t>
            </a:r>
            <a:endParaRPr lang="en-GB" dirty="0" smtClean="0"/>
          </a:p>
          <a:p>
            <a:pPr lvl="0" fontAlgn="base" hangingPunct="0"/>
            <a:r>
              <a:rPr lang="en-GB" dirty="0" smtClean="0"/>
              <a:t>Identify </a:t>
            </a:r>
            <a:r>
              <a:rPr lang="en-GB" dirty="0"/>
              <a:t>and apply a </a:t>
            </a:r>
            <a:r>
              <a:rPr lang="en-GB" b="1" dirty="0">
                <a:solidFill>
                  <a:srgbClr val="C00000"/>
                </a:solidFill>
              </a:rPr>
              <a:t>range of leadership and organisational change tools, models and theories </a:t>
            </a:r>
            <a:r>
              <a:rPr lang="en-GB" dirty="0"/>
              <a:t>to complex systems and develop innovative leadership strategies to effect  patient focussed </a:t>
            </a:r>
            <a:r>
              <a:rPr lang="en-GB" dirty="0" smtClean="0"/>
              <a:t>improvement….</a:t>
            </a:r>
            <a:endParaRPr lang="en-GB" dirty="0"/>
          </a:p>
          <a:p>
            <a:pPr lvl="0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129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792088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en-GB" sz="3200" dirty="0" smtClean="0">
                <a:solidFill>
                  <a:schemeClr val="tx2"/>
                </a:solidFill>
              </a:rPr>
              <a:t/>
            </a:r>
            <a:br>
              <a:rPr lang="en-GB" sz="3200" dirty="0" smtClean="0">
                <a:solidFill>
                  <a:schemeClr val="tx2"/>
                </a:solidFill>
              </a:rPr>
            </a:br>
            <a:r>
              <a:rPr lang="en-GB" sz="3200" dirty="0" smtClean="0">
                <a:solidFill>
                  <a:schemeClr val="tx2"/>
                </a:solidFill>
              </a:rPr>
              <a:t>DSAW7058: </a:t>
            </a:r>
            <a:r>
              <a:rPr lang="en-GB" sz="3200" b="1" dirty="0">
                <a:solidFill>
                  <a:schemeClr val="tx2"/>
                </a:solidFill>
              </a:rPr>
              <a:t>LEARNING </a:t>
            </a:r>
            <a:r>
              <a:rPr lang="en-GB" sz="3200" b="1" dirty="0" smtClean="0">
                <a:solidFill>
                  <a:schemeClr val="tx2"/>
                </a:solidFill>
              </a:rPr>
              <a:t>OUTCOMES (</a:t>
            </a:r>
            <a:r>
              <a:rPr lang="en-GB" sz="3200" b="1" dirty="0" err="1" smtClean="0">
                <a:solidFill>
                  <a:schemeClr val="tx2"/>
                </a:solidFill>
              </a:rPr>
              <a:t>cont</a:t>
            </a:r>
            <a:r>
              <a:rPr lang="en-GB" sz="3200" b="1" dirty="0" smtClean="0">
                <a:solidFill>
                  <a:schemeClr val="tx2"/>
                </a:solidFill>
              </a:rPr>
              <a:t>)</a:t>
            </a:r>
            <a:r>
              <a:rPr lang="en-US" sz="3200" dirty="0">
                <a:solidFill>
                  <a:schemeClr val="tx2"/>
                </a:solidFill>
              </a:rPr>
              <a:t/>
            </a:r>
            <a:br>
              <a:rPr lang="en-US" sz="3200" dirty="0">
                <a:solidFill>
                  <a:schemeClr val="tx2"/>
                </a:solidFill>
              </a:rPr>
            </a:br>
            <a:endParaRPr lang="en-US" sz="32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968552"/>
          </a:xfrm>
        </p:spPr>
        <p:txBody>
          <a:bodyPr>
            <a:normAutofit fontScale="92500" lnSpcReduction="20000"/>
          </a:bodyPr>
          <a:lstStyle/>
          <a:p>
            <a:pPr marL="0" indent="0" fontAlgn="base" hangingPunct="0">
              <a:buNone/>
            </a:pPr>
            <a:r>
              <a:rPr lang="en-GB" b="1" dirty="0"/>
              <a:t> </a:t>
            </a:r>
            <a:endParaRPr lang="en-US" dirty="0"/>
          </a:p>
          <a:p>
            <a:pPr marL="0" indent="0" fontAlgn="base" hangingPunct="0">
              <a:buNone/>
            </a:pPr>
            <a:r>
              <a:rPr lang="en-GB" sz="2600" dirty="0"/>
              <a:t>Upon successful completion of this module, the learner should be able to demonstrate the ability to:</a:t>
            </a:r>
            <a:endParaRPr lang="en-US" sz="2600" dirty="0"/>
          </a:p>
          <a:p>
            <a:pPr marL="0" indent="0" fontAlgn="base" hangingPunct="0">
              <a:buNone/>
            </a:pPr>
            <a:r>
              <a:rPr lang="en-GB" sz="2600" i="1" dirty="0"/>
              <a:t> </a:t>
            </a:r>
            <a:r>
              <a:rPr lang="en-GB" sz="2600" i="1" dirty="0" smtClean="0"/>
              <a:t>(…continued)</a:t>
            </a:r>
            <a:endParaRPr lang="en-US" sz="2600" i="1" dirty="0"/>
          </a:p>
          <a:p>
            <a:pPr lvl="0"/>
            <a:r>
              <a:rPr lang="en-GB" dirty="0"/>
              <a:t>Negotiate a substantial, methodologically sound </a:t>
            </a:r>
            <a:r>
              <a:rPr lang="en-GB" b="1" dirty="0">
                <a:solidFill>
                  <a:srgbClr val="C00000"/>
                </a:solidFill>
              </a:rPr>
              <a:t>investigative study </a:t>
            </a:r>
            <a:r>
              <a:rPr lang="en-GB" dirty="0"/>
              <a:t>related to improving services for patients demonstrating due regard to value-conflicts and ethical issues; </a:t>
            </a:r>
          </a:p>
          <a:p>
            <a:pPr lvl="0"/>
            <a:r>
              <a:rPr lang="en-GB" dirty="0" smtClean="0"/>
              <a:t>Demonstrate </a:t>
            </a:r>
            <a:r>
              <a:rPr lang="en-GB" dirty="0"/>
              <a:t>an advanced ability to present the </a:t>
            </a:r>
            <a:r>
              <a:rPr lang="en-GB" b="1" dirty="0">
                <a:solidFill>
                  <a:srgbClr val="C00000"/>
                </a:solidFill>
              </a:rPr>
              <a:t>outcomes of the project </a:t>
            </a:r>
            <a:r>
              <a:rPr lang="en-GB" dirty="0"/>
              <a:t>in terms of impact on the workplace and to </a:t>
            </a:r>
            <a:r>
              <a:rPr lang="en-GB" b="1" dirty="0">
                <a:solidFill>
                  <a:srgbClr val="C00000"/>
                </a:solidFill>
              </a:rPr>
              <a:t>reflect critically on their learning</a:t>
            </a:r>
            <a:r>
              <a:rPr lang="en-GB" dirty="0"/>
              <a:t>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616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266"/>
            <a:ext cx="8229600" cy="969462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DSAW7058: Assessment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52736"/>
            <a:ext cx="9036496" cy="4608512"/>
          </a:xfrm>
        </p:spPr>
        <p:txBody>
          <a:bodyPr>
            <a:normAutofit fontScale="92500" lnSpcReduction="10000"/>
          </a:bodyPr>
          <a:lstStyle/>
          <a:p>
            <a:r>
              <a:rPr lang="en-GB" b="1" i="1" dirty="0" smtClean="0"/>
              <a:t>Assessment Component 1</a:t>
            </a:r>
          </a:p>
          <a:p>
            <a:pPr lvl="1"/>
            <a:r>
              <a:rPr lang="en-GB" dirty="0" smtClean="0"/>
              <a:t>Project proposal, including ethical consideration and approval (750 words; 10%)</a:t>
            </a:r>
          </a:p>
          <a:p>
            <a:r>
              <a:rPr lang="en-GB" b="1" i="1" dirty="0" smtClean="0"/>
              <a:t>Assessment Component 2</a:t>
            </a:r>
          </a:p>
          <a:p>
            <a:pPr lvl="1"/>
            <a:r>
              <a:rPr lang="en-GB" dirty="0" smtClean="0"/>
              <a:t>A work related project to improve health care services, including a rationale, a workplace study and evaluation (4,500 words; 60%)</a:t>
            </a:r>
          </a:p>
          <a:p>
            <a:r>
              <a:rPr lang="en-GB" b="1" i="1" dirty="0" smtClean="0"/>
              <a:t>Assessment Component 3</a:t>
            </a:r>
          </a:p>
          <a:p>
            <a:pPr lvl="1"/>
            <a:r>
              <a:rPr lang="en-GB" dirty="0" smtClean="0"/>
              <a:t>An oral presentation focusing on project impact in the workplace for all stakeholders (2,250 words;30%)</a:t>
            </a:r>
          </a:p>
        </p:txBody>
      </p:sp>
    </p:spTree>
    <p:extLst>
      <p:ext uri="{BB962C8B-B14F-4D97-AF65-F5344CB8AC3E}">
        <p14:creationId xmlns:p14="http://schemas.microsoft.com/office/powerpoint/2010/main" val="229480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1427132"/>
              </p:ext>
            </p:extLst>
          </p:nvPr>
        </p:nvGraphicFramePr>
        <p:xfrm>
          <a:off x="0" y="116632"/>
          <a:ext cx="9144000" cy="5544617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400661"/>
                <a:gridCol w="5743339"/>
              </a:tblGrid>
              <a:tr h="1362649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DSAW7058:</a:t>
                      </a:r>
                    </a:p>
                    <a:p>
                      <a:pPr algn="ctr"/>
                      <a:r>
                        <a:rPr lang="en-GB" sz="2400" dirty="0" smtClean="0"/>
                        <a:t>Assessment Components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What is involved?</a:t>
                      </a:r>
                      <a:endParaRPr lang="en-US" sz="2400" dirty="0"/>
                    </a:p>
                  </a:txBody>
                  <a:tcPr/>
                </a:tc>
              </a:tr>
              <a:tr h="107058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1: proposal (10%)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What do you plan to do, and why? (with</a:t>
                      </a:r>
                      <a:r>
                        <a:rPr lang="en-GB" sz="2400" baseline="0" dirty="0" smtClean="0"/>
                        <a:t> reference to ethical approval</a:t>
                      </a:r>
                      <a:r>
                        <a:rPr lang="en-GB" sz="2400" dirty="0" smtClean="0"/>
                        <a:t>)</a:t>
                      </a:r>
                      <a:endParaRPr lang="en-US" sz="2400" dirty="0"/>
                    </a:p>
                  </a:txBody>
                  <a:tcPr/>
                </a:tc>
              </a:tr>
              <a:tr h="204079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>
                          <a:solidFill>
                            <a:schemeClr val="tx2"/>
                          </a:solidFill>
                        </a:rPr>
                        <a:t>2: project report (60%)</a:t>
                      </a:r>
                      <a:endParaRPr lang="en-US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>
                          <a:solidFill>
                            <a:schemeClr val="tx2"/>
                          </a:solidFill>
                        </a:rPr>
                        <a:t>What did you do? </a:t>
                      </a:r>
                      <a:r>
                        <a:rPr lang="en-GB" sz="2400" baseline="0" dirty="0" smtClean="0">
                          <a:solidFill>
                            <a:schemeClr val="tx2"/>
                          </a:solidFill>
                        </a:rPr>
                        <a:t>What theory / sources of information did you utilise? </a:t>
                      </a:r>
                      <a:r>
                        <a:rPr lang="en-GB" sz="2400" dirty="0" smtClean="0">
                          <a:solidFill>
                            <a:schemeClr val="tx2"/>
                          </a:solidFill>
                        </a:rPr>
                        <a:t>What were the outcomes? How</a:t>
                      </a:r>
                      <a:r>
                        <a:rPr lang="en-GB" sz="2400" baseline="0" dirty="0" smtClean="0">
                          <a:solidFill>
                            <a:schemeClr val="tx2"/>
                          </a:solidFill>
                        </a:rPr>
                        <a:t> did the project benefit patients? </a:t>
                      </a:r>
                      <a:r>
                        <a:rPr lang="en-GB" sz="2400" dirty="0" smtClean="0">
                          <a:solidFill>
                            <a:schemeClr val="tx2"/>
                          </a:solidFill>
                        </a:rPr>
                        <a:t>What are your points of critical evaluation? </a:t>
                      </a:r>
                      <a:endParaRPr lang="en-US" sz="2400" dirty="0">
                        <a:solidFill>
                          <a:schemeClr val="tx2"/>
                        </a:solidFill>
                      </a:endParaRPr>
                    </a:p>
                  </a:txBody>
                  <a:tcPr/>
                </a:tc>
              </a:tr>
              <a:tr h="1070586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3: presentation (30%)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 smtClean="0"/>
                        <a:t>An outline of what you did, outcomes, and patient benefits</a:t>
                      </a:r>
                      <a:endParaRPr lang="en-US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107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636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DSAW7058: a good assignment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36504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Clear aims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Well-designed methodology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Informed by </a:t>
            </a:r>
            <a:r>
              <a:rPr lang="en-GB" dirty="0"/>
              <a:t>range of leadership and organisational change tools, models and theories </a:t>
            </a:r>
            <a:endParaRPr lang="en-GB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Ethical issues considered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Clear project results/ outcomes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Shows learning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Evaluation, especially re. patient benefits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Clear, coherent, concise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2176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8636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DSAW7058: a good presentation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4536504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Clear, confident approach that engages audience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Clear, easy to read slides/ other audio-visual aids, with good use of images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Project rationale explained with reference to appropriate source information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Project methods, results, and outcomes clearly indicated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Evidence of criticality and evaluation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 smtClean="0"/>
              <a:t>Good pace, and time-keeping</a:t>
            </a:r>
          </a:p>
        </p:txBody>
      </p:sp>
    </p:spTree>
    <p:extLst>
      <p:ext uri="{BB962C8B-B14F-4D97-AF65-F5344CB8AC3E}">
        <p14:creationId xmlns:p14="http://schemas.microsoft.com/office/powerpoint/2010/main" val="3172514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144" y="116632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UWTSD ‘Moodle’</a:t>
            </a:r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772816"/>
            <a:ext cx="2591172" cy="2567508"/>
          </a:xfr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139952" y="1277996"/>
            <a:ext cx="4752528" cy="431124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‘Virtual Learning Environment</a:t>
            </a:r>
            <a:r>
              <a:rPr lang="en-GB" dirty="0" smtClean="0"/>
              <a:t>’</a:t>
            </a:r>
          </a:p>
          <a:p>
            <a:r>
              <a:rPr lang="en-GB" dirty="0" smtClean="0"/>
              <a:t>Contains some key information on modules and assessment</a:t>
            </a:r>
          </a:p>
          <a:p>
            <a:r>
              <a:rPr lang="en-GB" dirty="0" smtClean="0"/>
              <a:t>Allows for electronic submission of assignments</a:t>
            </a:r>
          </a:p>
          <a:p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dysgu.ydds.ac.uk/login/index.php</a:t>
            </a:r>
            <a:r>
              <a:rPr lang="en-US" dirty="0" smtClean="0"/>
              <a:t> </a:t>
            </a:r>
          </a:p>
          <a:p>
            <a:r>
              <a:rPr lang="en-GB" b="1" dirty="0"/>
              <a:t>NB</a:t>
            </a:r>
            <a:r>
              <a:rPr lang="en-GB" dirty="0"/>
              <a:t>: you cannot access </a:t>
            </a:r>
            <a:r>
              <a:rPr lang="en-GB" dirty="0" smtClean="0"/>
              <a:t>Moodle if you are not enrolled!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52279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44463" y="941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Submitting your assignment</a:t>
            </a:r>
            <a:endParaRPr lang="en-US" sz="3600" dirty="0">
              <a:solidFill>
                <a:schemeClr val="tx2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2602148"/>
            <a:ext cx="3960440" cy="1927854"/>
          </a:xfrm>
        </p:spPr>
      </p:pic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895747"/>
            <a:ext cx="2609850" cy="790575"/>
          </a:xfrm>
        </p:spPr>
      </p:pic>
      <p:sp>
        <p:nvSpPr>
          <p:cNvPr id="9" name="TextBox 8"/>
          <p:cNvSpPr txBox="1"/>
          <p:nvPr/>
        </p:nvSpPr>
        <p:spPr>
          <a:xfrm>
            <a:off x="4283968" y="1340768"/>
            <a:ext cx="493203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Electronic submission using ‘</a:t>
            </a:r>
            <a:r>
              <a:rPr lang="en-GB" sz="2400" dirty="0" err="1" smtClean="0"/>
              <a:t>Turnitin</a:t>
            </a:r>
            <a:r>
              <a:rPr lang="en-GB" sz="2400" dirty="0" smtClean="0"/>
              <a:t>’ within Moodle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If this does not work for some reason, please email your assignment to ‘</a:t>
            </a:r>
            <a:r>
              <a:rPr lang="en-GB" sz="2400" u="sng" dirty="0">
                <a:hlinkClick r:id="rId4"/>
              </a:rPr>
              <a:t>wbl@uwtsd.ac.uk</a:t>
            </a:r>
            <a:r>
              <a:rPr lang="en-GB" sz="2400" dirty="0"/>
              <a:t> </a:t>
            </a:r>
            <a:r>
              <a:rPr lang="en-GB" sz="2400" dirty="0" smtClean="0"/>
              <a:t>’ </a:t>
            </a:r>
            <a:r>
              <a:rPr lang="en-GB" sz="2400" i="1" dirty="0">
                <a:solidFill>
                  <a:srgbClr val="C00000"/>
                </a:solidFill>
              </a:rPr>
              <a:t>before the </a:t>
            </a:r>
            <a:r>
              <a:rPr lang="en-GB" sz="2400" i="1" dirty="0" smtClean="0">
                <a:solidFill>
                  <a:srgbClr val="C00000"/>
                </a:solidFill>
              </a:rPr>
              <a:t>deadline </a:t>
            </a:r>
            <a:r>
              <a:rPr lang="en-GB" sz="2400" dirty="0" smtClean="0"/>
              <a:t>(</a:t>
            </a:r>
            <a:r>
              <a:rPr lang="en-GB" sz="2400" dirty="0" err="1" smtClean="0"/>
              <a:t>ie</a:t>
            </a:r>
            <a:r>
              <a:rPr lang="en-GB" sz="2400" dirty="0" smtClean="0"/>
              <a:t>. midnight on specified date).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 smtClean="0"/>
              <a:t>NB</a:t>
            </a:r>
            <a:r>
              <a:rPr lang="en-GB" sz="2400" dirty="0" smtClean="0"/>
              <a:t>: you cannot access Moodle or </a:t>
            </a:r>
            <a:r>
              <a:rPr lang="en-GB" sz="2400" dirty="0" err="1" smtClean="0"/>
              <a:t>Turnitin</a:t>
            </a:r>
            <a:r>
              <a:rPr lang="en-GB" sz="2400" dirty="0" smtClean="0"/>
              <a:t> if you are not enrolled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61781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44824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Aspects of communication</a:t>
            </a: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934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13855"/>
            <a:ext cx="8229600" cy="976745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Writing style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195331"/>
            <a:ext cx="6845852" cy="4064567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Address </a:t>
            </a:r>
            <a:r>
              <a:rPr lang="en-GB" dirty="0"/>
              <a:t>the title/question</a:t>
            </a:r>
            <a:r>
              <a:rPr lang="en-GB" dirty="0" smtClean="0"/>
              <a:t>, and </a:t>
            </a:r>
            <a:r>
              <a:rPr lang="en-GB" dirty="0"/>
              <a:t>learning objectives </a:t>
            </a:r>
            <a:endParaRPr lang="en-GB" dirty="0" smtClean="0"/>
          </a:p>
          <a:p>
            <a:pPr marL="0" indent="0">
              <a:buNone/>
            </a:pPr>
            <a:r>
              <a:rPr lang="en-GB" i="1" dirty="0" smtClean="0">
                <a:solidFill>
                  <a:srgbClr val="002060"/>
                </a:solidFill>
              </a:rPr>
              <a:t>Aim to be: 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clear 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Coherent</a:t>
            </a:r>
          </a:p>
          <a:p>
            <a:r>
              <a:rPr lang="en-GB" dirty="0" smtClean="0">
                <a:solidFill>
                  <a:srgbClr val="002060"/>
                </a:solidFill>
              </a:rPr>
              <a:t>concise</a:t>
            </a:r>
          </a:p>
          <a:p>
            <a:r>
              <a:rPr lang="en-GB" dirty="0" smtClean="0"/>
              <a:t>check spelling and grammar, and </a:t>
            </a:r>
            <a:r>
              <a:rPr lang="en-GB" dirty="0"/>
              <a:t>the word count</a:t>
            </a:r>
            <a:r>
              <a:rPr lang="en-GB" dirty="0" smtClean="0"/>
              <a:t>!</a:t>
            </a:r>
            <a:endParaRPr lang="en-GB" dirty="0"/>
          </a:p>
          <a:p>
            <a:endParaRPr lang="en-GB" dirty="0" smtClean="0"/>
          </a:p>
        </p:txBody>
      </p:sp>
      <p:pic>
        <p:nvPicPr>
          <p:cNvPr id="5122" name="Picture 2" descr="C:\Users\christine.davies\AppData\Local\Microsoft\Windows\Temporary Internet Files\Content.IE5\17QHBJ4M\MC9000885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1905000"/>
            <a:ext cx="1917147" cy="2383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161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Common issues - general communication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3917032"/>
          </a:xfrm>
        </p:spPr>
        <p:txBody>
          <a:bodyPr/>
          <a:lstStyle/>
          <a:p>
            <a:r>
              <a:rPr lang="en-GB" dirty="0" smtClean="0"/>
              <a:t>Acronyms not explained</a:t>
            </a:r>
          </a:p>
          <a:p>
            <a:r>
              <a:rPr lang="en-GB" dirty="0" smtClean="0"/>
              <a:t>Meanings unclear</a:t>
            </a:r>
          </a:p>
          <a:p>
            <a:r>
              <a:rPr lang="en-GB" dirty="0" smtClean="0"/>
              <a:t>Spell/grammar check not used!</a:t>
            </a:r>
          </a:p>
          <a:p>
            <a:r>
              <a:rPr lang="en-GB" dirty="0" smtClean="0"/>
              <a:t>Text not proof-read to correct unintended errors, </a:t>
            </a:r>
            <a:r>
              <a:rPr lang="en-GB" dirty="0" err="1" smtClean="0"/>
              <a:t>eg</a:t>
            </a:r>
            <a:r>
              <a:rPr lang="en-GB" dirty="0" smtClean="0"/>
              <a:t>. ‘wood/would’</a:t>
            </a:r>
          </a:p>
          <a:p>
            <a:r>
              <a:rPr lang="en-GB" dirty="0" smtClean="0"/>
              <a:t>Diagrams not fully explained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539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407" y="548680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Referencing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407" y="2276872"/>
            <a:ext cx="8229600" cy="1900807"/>
          </a:xfrm>
        </p:spPr>
        <p:txBody>
          <a:bodyPr/>
          <a:lstStyle/>
          <a:p>
            <a:r>
              <a:rPr lang="en-GB" dirty="0" smtClean="0"/>
              <a:t>Use the Harvard System (UWTSD)</a:t>
            </a:r>
          </a:p>
          <a:p>
            <a:r>
              <a:rPr lang="en-GB" dirty="0" smtClean="0"/>
              <a:t>Refer to UWTSD guide (available on Moodle)</a:t>
            </a:r>
          </a:p>
        </p:txBody>
      </p:sp>
    </p:spTree>
    <p:extLst>
      <p:ext uri="{BB962C8B-B14F-4D97-AF65-F5344CB8AC3E}">
        <p14:creationId xmlns:p14="http://schemas.microsoft.com/office/powerpoint/2010/main" val="33555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855"/>
            <a:ext cx="8229600" cy="678841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Example references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u="sng" dirty="0" smtClean="0"/>
              <a:t>BOOK: </a:t>
            </a:r>
          </a:p>
          <a:p>
            <a:r>
              <a:rPr lang="en-GB" dirty="0" smtClean="0"/>
              <a:t>Bell</a:t>
            </a:r>
            <a:r>
              <a:rPr lang="en-GB" dirty="0"/>
              <a:t>, J. (2005) </a:t>
            </a:r>
            <a:r>
              <a:rPr lang="en-GB" i="1" dirty="0"/>
              <a:t>Doing your Research project</a:t>
            </a:r>
            <a:r>
              <a:rPr lang="en-GB" dirty="0"/>
              <a:t>. </a:t>
            </a:r>
            <a:r>
              <a:rPr lang="en-GB" dirty="0" smtClean="0"/>
              <a:t>Oxford: Oxford </a:t>
            </a:r>
            <a:r>
              <a:rPr lang="en-GB" dirty="0"/>
              <a:t>University </a:t>
            </a:r>
            <a:r>
              <a:rPr lang="en-GB" dirty="0" smtClean="0"/>
              <a:t>Press.</a:t>
            </a:r>
          </a:p>
          <a:p>
            <a:pPr marL="0" indent="0">
              <a:buNone/>
            </a:pPr>
            <a:r>
              <a:rPr lang="en-US" u="sng" dirty="0" smtClean="0"/>
              <a:t>JOURNAL ARTICLE:</a:t>
            </a:r>
          </a:p>
          <a:p>
            <a:r>
              <a:rPr lang="en-US" dirty="0" err="1" smtClean="0"/>
              <a:t>Somekh</a:t>
            </a:r>
            <a:r>
              <a:rPr lang="en-US" dirty="0"/>
              <a:t>, B. and Davies, R. (1991) 'Towards a pedagogy for information </a:t>
            </a:r>
            <a:r>
              <a:rPr lang="en-US" dirty="0" smtClean="0"/>
              <a:t>technology‘. </a:t>
            </a:r>
            <a:r>
              <a:rPr lang="en-US" i="1" dirty="0" smtClean="0"/>
              <a:t>The Curriculum </a:t>
            </a:r>
            <a:r>
              <a:rPr lang="en-US" i="1" dirty="0"/>
              <a:t>Journal</a:t>
            </a:r>
            <a:r>
              <a:rPr lang="en-US" dirty="0"/>
              <a:t>, </a:t>
            </a:r>
            <a:r>
              <a:rPr lang="en-US" dirty="0" smtClean="0"/>
              <a:t>2 (</a:t>
            </a:r>
            <a:r>
              <a:rPr lang="en-US" dirty="0"/>
              <a:t>2), pp.153-70.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862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855"/>
            <a:ext cx="8229600" cy="678841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Example references 2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15470" y="980728"/>
            <a:ext cx="9144000" cy="40324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u="sng" dirty="0" smtClean="0"/>
              <a:t>WEBSITE:</a:t>
            </a:r>
          </a:p>
          <a:p>
            <a:r>
              <a:rPr lang="en-GB" sz="2400" dirty="0" smtClean="0"/>
              <a:t>Antioch University (2015) ‘</a:t>
            </a:r>
            <a:r>
              <a:rPr lang="en-GB" sz="2400" i="1" dirty="0" smtClean="0"/>
              <a:t>Writing for Academic Audiences’</a:t>
            </a:r>
            <a:r>
              <a:rPr lang="en-GB" sz="2400" dirty="0" smtClean="0"/>
              <a:t>. [online] Available at: </a:t>
            </a:r>
            <a:r>
              <a:rPr lang="en-US" sz="2400" u="sng" dirty="0">
                <a:hlinkClick r:id="rId2"/>
              </a:rPr>
              <a:t>http://www.antioch.edu/vwc/writing-resources/writing-for-academic-audiences</a:t>
            </a:r>
            <a:r>
              <a:rPr lang="en-US" sz="2400" u="sng" dirty="0" smtClean="0">
                <a:hlinkClick r:id="rId2"/>
              </a:rPr>
              <a:t>/</a:t>
            </a:r>
            <a:r>
              <a:rPr lang="en-GB" sz="2400" dirty="0" smtClean="0"/>
              <a:t>. (Accessed 12.12.15)</a:t>
            </a:r>
          </a:p>
          <a:p>
            <a:pPr marL="0" indent="0">
              <a:buNone/>
            </a:pPr>
            <a:r>
              <a:rPr lang="en-US" sz="2400" u="sng" dirty="0" smtClean="0"/>
              <a:t>EDITED BOOK:</a:t>
            </a:r>
          </a:p>
          <a:p>
            <a:r>
              <a:rPr lang="en-US" sz="2400" dirty="0" smtClean="0"/>
              <a:t>Baker</a:t>
            </a:r>
            <a:r>
              <a:rPr lang="en-US" sz="2400" dirty="0"/>
              <a:t>, S. and Carty, J. (1994) </a:t>
            </a:r>
            <a:r>
              <a:rPr lang="en-US" sz="2400" dirty="0" smtClean="0"/>
              <a:t>Literature </a:t>
            </a:r>
            <a:r>
              <a:rPr lang="en-US" sz="2400" dirty="0"/>
              <a:t>searching: finding, organizing </a:t>
            </a:r>
            <a:r>
              <a:rPr lang="en-US" sz="2400" dirty="0" smtClean="0"/>
              <a:t>and recording information. In: Bennett</a:t>
            </a:r>
            <a:r>
              <a:rPr lang="en-US" sz="2400" dirty="0"/>
              <a:t>, </a:t>
            </a:r>
            <a:r>
              <a:rPr lang="en-US" sz="2400" dirty="0" smtClean="0"/>
              <a:t>N., </a:t>
            </a:r>
            <a:r>
              <a:rPr lang="en-US" sz="2400" dirty="0" err="1" smtClean="0"/>
              <a:t>Glatter</a:t>
            </a:r>
            <a:r>
              <a:rPr lang="en-US" sz="2400" dirty="0" smtClean="0"/>
              <a:t>, R., </a:t>
            </a:r>
            <a:r>
              <a:rPr lang="en-US" sz="2400" dirty="0"/>
              <a:t>and </a:t>
            </a:r>
            <a:r>
              <a:rPr lang="en-US" sz="2400" dirty="0" err="1" smtClean="0"/>
              <a:t>Levac</a:t>
            </a:r>
            <a:r>
              <a:rPr lang="en-US" sz="2400" dirty="0" err="1"/>
              <a:t>ˇ</a:t>
            </a:r>
            <a:r>
              <a:rPr lang="en-US" sz="2400" dirty="0" err="1" smtClean="0"/>
              <a:t>ic</a:t>
            </a:r>
            <a:r>
              <a:rPr lang="en-US" sz="2400" dirty="0" smtClean="0"/>
              <a:t>´, R. </a:t>
            </a:r>
            <a:r>
              <a:rPr lang="en-US" sz="2400" dirty="0"/>
              <a:t>(</a:t>
            </a:r>
            <a:r>
              <a:rPr lang="en-US" sz="2400" dirty="0" err="1" smtClean="0"/>
              <a:t>eds</a:t>
            </a:r>
            <a:r>
              <a:rPr lang="en-US" sz="2400" dirty="0" smtClean="0"/>
              <a:t>) </a:t>
            </a:r>
            <a:r>
              <a:rPr lang="en-US" sz="2400" i="1" dirty="0" smtClean="0"/>
              <a:t>Improving </a:t>
            </a:r>
            <a:r>
              <a:rPr lang="en-US" sz="2400" i="1" dirty="0"/>
              <a:t>Educational Management Through Research and </a:t>
            </a:r>
            <a:r>
              <a:rPr lang="en-US" sz="2400" i="1" dirty="0" smtClean="0"/>
              <a:t>Consultancy</a:t>
            </a:r>
            <a:r>
              <a:rPr lang="en-US" sz="2400" dirty="0" smtClean="0"/>
              <a:t>. London</a:t>
            </a:r>
            <a:r>
              <a:rPr lang="en-US" sz="2400" dirty="0"/>
              <a:t>: Paul </a:t>
            </a:r>
            <a:r>
              <a:rPr lang="en-US" sz="2400" dirty="0" smtClean="0"/>
              <a:t>Chapman, p223-236.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19045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143000"/>
          </a:xfrm>
        </p:spPr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tx2"/>
                </a:solidFill>
              </a:rPr>
              <a:t>Common issues - referencing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84784"/>
            <a:ext cx="8229600" cy="3917032"/>
          </a:xfrm>
        </p:spPr>
        <p:txBody>
          <a:bodyPr/>
          <a:lstStyle/>
          <a:p>
            <a:r>
              <a:rPr lang="en-GB" dirty="0" smtClean="0"/>
              <a:t>Italics and inverted commas not used, or used inappropriately</a:t>
            </a:r>
          </a:p>
          <a:p>
            <a:r>
              <a:rPr lang="en-GB" dirty="0" smtClean="0"/>
              <a:t>Date in wrong place</a:t>
            </a:r>
          </a:p>
          <a:p>
            <a:r>
              <a:rPr lang="en-GB" dirty="0" smtClean="0"/>
              <a:t>Web-sites not correctly referenced</a:t>
            </a:r>
          </a:p>
          <a:p>
            <a:r>
              <a:rPr lang="en-GB" dirty="0" smtClean="0"/>
              <a:t>‘et al’ in the reference list</a:t>
            </a:r>
          </a:p>
          <a:p>
            <a:r>
              <a:rPr lang="en-GB" dirty="0" smtClean="0"/>
              <a:t>Footnotes used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166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700808"/>
            <a:ext cx="8229600" cy="1143000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Some examples to consider</a:t>
            </a: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015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Beware of plagiarism!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838200"/>
            <a:ext cx="4616896" cy="502920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Plagiarism </a:t>
            </a:r>
            <a:r>
              <a:rPr lang="en-US" dirty="0" smtClean="0"/>
              <a:t>is: “passing </a:t>
            </a:r>
            <a:r>
              <a:rPr lang="en-US" dirty="0"/>
              <a:t>off, or attempting to </a:t>
            </a:r>
            <a:r>
              <a:rPr lang="en-US" dirty="0" smtClean="0"/>
              <a:t>pass off</a:t>
            </a:r>
            <a:r>
              <a:rPr lang="en-US" dirty="0"/>
              <a:t>, another’s work as your own</a:t>
            </a:r>
            <a:r>
              <a:rPr lang="en-US" dirty="0" smtClean="0"/>
              <a:t>.”</a:t>
            </a:r>
            <a:endParaRPr lang="en-GB" dirty="0" smtClean="0"/>
          </a:p>
          <a:p>
            <a:r>
              <a:rPr lang="en-GB" dirty="0" smtClean="0"/>
              <a:t>Avoid copying and pasting from web</a:t>
            </a:r>
          </a:p>
          <a:p>
            <a:r>
              <a:rPr lang="en-GB" dirty="0" smtClean="0"/>
              <a:t>Indicate quotations very clearly: start new paragraph, and use quotation marks. Indicate source, and page no.</a:t>
            </a:r>
          </a:p>
          <a:p>
            <a:r>
              <a:rPr lang="en-GB" dirty="0" smtClean="0"/>
              <a:t>Use copyright-free images, or ask permission, and credit sources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908720"/>
            <a:ext cx="4038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See University regulations for postgraduate degrees</a:t>
            </a:r>
          </a:p>
          <a:p>
            <a:r>
              <a:rPr lang="en-GB" dirty="0">
                <a:solidFill>
                  <a:schemeClr val="tx2"/>
                </a:solidFill>
              </a:rPr>
              <a:t>Further information at : </a:t>
            </a:r>
            <a:r>
              <a:rPr lang="en-GB" dirty="0">
                <a:solidFill>
                  <a:schemeClr val="tx2"/>
                </a:solidFill>
                <a:hlinkClick r:id="rId2"/>
              </a:rPr>
              <a:t>http://</a:t>
            </a:r>
            <a:r>
              <a:rPr lang="en-GB" dirty="0" smtClean="0">
                <a:solidFill>
                  <a:schemeClr val="tx2"/>
                </a:solidFill>
                <a:hlinkClick r:id="rId2"/>
              </a:rPr>
              <a:t>www.ox.ac.uk/students/academic/guidance/skills/plagiarism</a:t>
            </a:r>
            <a:r>
              <a:rPr lang="en-GB" dirty="0" smtClean="0">
                <a:solidFill>
                  <a:schemeClr val="tx2"/>
                </a:solidFill>
              </a:rPr>
              <a:t> </a:t>
            </a:r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2053" name="Picture 5" descr="C:\Users\christine.davies\AppData\Local\Microsoft\Windows\Temporary Internet Files\Content.IE5\X4VB4C9Y\Plagiarism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200" y="3699131"/>
            <a:ext cx="3028950" cy="196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8262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" y="18864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>UWTSD library and learning resources</a:t>
            </a:r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377" y="1844824"/>
            <a:ext cx="4733602" cy="2304256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1979" y="1484784"/>
            <a:ext cx="4283968" cy="3465512"/>
          </a:xfrm>
        </p:spPr>
        <p:txBody>
          <a:bodyPr/>
          <a:lstStyle/>
          <a:p>
            <a:r>
              <a:rPr lang="en-GB" dirty="0" smtClean="0"/>
              <a:t>Catalogue</a:t>
            </a:r>
          </a:p>
          <a:p>
            <a:r>
              <a:rPr lang="en-GB" dirty="0" smtClean="0"/>
              <a:t>Access to many online books and journals</a:t>
            </a:r>
          </a:p>
          <a:p>
            <a:r>
              <a:rPr lang="en-GB" dirty="0" smtClean="0"/>
              <a:t>Source of advice</a:t>
            </a:r>
          </a:p>
          <a:p>
            <a:r>
              <a:rPr lang="en-US" dirty="0">
                <a:hlinkClick r:id="rId3"/>
              </a:rPr>
              <a:t>http://www.uwtsd.ac.uk/library</a:t>
            </a:r>
            <a:r>
              <a:rPr lang="en-US" dirty="0" smtClean="0">
                <a:hlinkClick r:id="rId3"/>
              </a:rPr>
              <a:t>/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10845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3728" y="260648"/>
            <a:ext cx="4176464" cy="1143000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20.6.17: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1972815"/>
          </a:xfrm>
        </p:spPr>
        <p:txBody>
          <a:bodyPr/>
          <a:lstStyle/>
          <a:p>
            <a:r>
              <a:rPr lang="en-GB" dirty="0" smtClean="0"/>
              <a:t>Re-visiting DSAW7057</a:t>
            </a:r>
          </a:p>
          <a:p>
            <a:r>
              <a:rPr lang="en-GB" dirty="0" smtClean="0"/>
              <a:t>Focus on reflective, critical writing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88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556792"/>
            <a:ext cx="8229600" cy="1143000"/>
          </a:xfrm>
        </p:spPr>
        <p:txBody>
          <a:bodyPr/>
          <a:lstStyle/>
          <a:p>
            <a:r>
              <a:rPr lang="en-GB" dirty="0" smtClean="0"/>
              <a:t>Questions??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11550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3728" y="260648"/>
            <a:ext cx="4320480" cy="1143000"/>
          </a:xfrm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tx2"/>
                </a:solidFill>
              </a:rPr>
              <a:t>contact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2016224"/>
          </a:xfrm>
        </p:spPr>
        <p:txBody>
          <a:bodyPr/>
          <a:lstStyle/>
          <a:p>
            <a:r>
              <a:rPr lang="en-GB" dirty="0" smtClean="0">
                <a:hlinkClick r:id="rId2"/>
              </a:rPr>
              <a:t>Christine.davies@uwtsd.ac.uk</a:t>
            </a:r>
            <a:endParaRPr lang="en-GB" dirty="0" smtClean="0"/>
          </a:p>
          <a:p>
            <a:r>
              <a:rPr lang="en-GB" dirty="0" smtClean="0"/>
              <a:t>01267 225148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945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201500625PowerPointPresentationTemplate</Template>
  <TotalTime>1243</TotalTime>
  <Words>901</Words>
  <Application>Microsoft Office PowerPoint</Application>
  <PresentationFormat>On-screen Show (4:3)</PresentationFormat>
  <Paragraphs>165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Myriad Pro</vt:lpstr>
      <vt:lpstr>Times New Roman</vt:lpstr>
      <vt:lpstr>Wingdings</vt:lpstr>
      <vt:lpstr>201500625PowerPointPresentationTemplate</vt:lpstr>
      <vt:lpstr>Postgraduate Certificate in Professional Practice (Clinical Leadership)</vt:lpstr>
      <vt:lpstr>Today’s session</vt:lpstr>
      <vt:lpstr>PowerPoint Presentation</vt:lpstr>
      <vt:lpstr>PowerPoint Presentation</vt:lpstr>
      <vt:lpstr>Overall classification (Postgraduate Certificate)</vt:lpstr>
      <vt:lpstr>Focus on module DSAW7058: Leading Service Improvement  (see p12 of Programme Handbook)</vt:lpstr>
      <vt:lpstr>DSAW7058: LEARNING OUTCOMES </vt:lpstr>
      <vt:lpstr> DSAW7058: LEARNING OUTCOMES (cont) </vt:lpstr>
      <vt:lpstr>DSAW7058: Assessment</vt:lpstr>
      <vt:lpstr>PowerPoint Presentation</vt:lpstr>
      <vt:lpstr>DSAW7058: a good assignment</vt:lpstr>
      <vt:lpstr>DSAW7058: a good presentation</vt:lpstr>
      <vt:lpstr>UWTSD ‘Moodle’</vt:lpstr>
      <vt:lpstr>Submitting your assignment</vt:lpstr>
      <vt:lpstr>Aspects of communication</vt:lpstr>
      <vt:lpstr>Writing style</vt:lpstr>
      <vt:lpstr>Common issues - general communication</vt:lpstr>
      <vt:lpstr>Referencing</vt:lpstr>
      <vt:lpstr>Example references</vt:lpstr>
      <vt:lpstr>Example references 2</vt:lpstr>
      <vt:lpstr>Common issues - referencing</vt:lpstr>
      <vt:lpstr>Some examples to consider</vt:lpstr>
      <vt:lpstr>Beware of plagiarism!</vt:lpstr>
      <vt:lpstr>UWTSD library and learning resources</vt:lpstr>
      <vt:lpstr>20.6.17:</vt:lpstr>
      <vt:lpstr>Questions??</vt:lpstr>
      <vt:lpstr>contact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DSAW8100</dc:title>
  <dc:creator>CPD</dc:creator>
  <cp:lastModifiedBy>CPD</cp:lastModifiedBy>
  <cp:revision>53</cp:revision>
  <cp:lastPrinted>2015-09-25T11:00:28Z</cp:lastPrinted>
  <dcterms:created xsi:type="dcterms:W3CDTF">2015-08-26T09:42:12Z</dcterms:created>
  <dcterms:modified xsi:type="dcterms:W3CDTF">2017-09-14T07:47:49Z</dcterms:modified>
</cp:coreProperties>
</file>