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9.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0.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sldIdLst>
    <p:sldId id="256" r:id="rId2"/>
    <p:sldId id="257" r:id="rId3"/>
    <p:sldId id="258" r:id="rId4"/>
    <p:sldId id="259" r:id="rId5"/>
    <p:sldId id="268"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60246" autoAdjust="0"/>
  </p:normalViewPr>
  <p:slideViewPr>
    <p:cSldViewPr snapToGrid="0">
      <p:cViewPr varScale="1">
        <p:scale>
          <a:sx n="66" d="100"/>
          <a:sy n="66" d="100"/>
        </p:scale>
        <p:origin x="1756"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3FB1B76-1BC0-4592-B450-7B29CED500CF}" type="doc">
      <dgm:prSet loTypeId="urn:microsoft.com/office/officeart/2008/layout/LinedList" loCatId="list" qsTypeId="urn:microsoft.com/office/officeart/2005/8/quickstyle/simple1" qsCatId="simple" csTypeId="urn:microsoft.com/office/officeart/2005/8/colors/accent2_2" csCatId="accent2"/>
      <dgm:spPr/>
      <dgm:t>
        <a:bodyPr/>
        <a:lstStyle/>
        <a:p>
          <a:endParaRPr lang="en-US"/>
        </a:p>
      </dgm:t>
    </dgm:pt>
    <dgm:pt modelId="{4B795461-9F8C-4B73-B3E7-9346C9C6B303}">
      <dgm:prSet/>
      <dgm:spPr/>
      <dgm:t>
        <a:bodyPr/>
        <a:lstStyle/>
        <a:p>
          <a:r>
            <a:rPr lang="en-GB"/>
            <a:t>Global cultural tourism leaders, travel trade professionals, and international media delegates</a:t>
          </a:r>
          <a:endParaRPr lang="en-US"/>
        </a:p>
      </dgm:t>
    </dgm:pt>
    <dgm:pt modelId="{283F9976-F735-4DDB-94C2-4175E4EBBA05}" type="parTrans" cxnId="{17FCBB71-83AC-4EC6-A716-605E2DCFCEE5}">
      <dgm:prSet/>
      <dgm:spPr/>
      <dgm:t>
        <a:bodyPr/>
        <a:lstStyle/>
        <a:p>
          <a:endParaRPr lang="en-US"/>
        </a:p>
      </dgm:t>
    </dgm:pt>
    <dgm:pt modelId="{7368D70F-ED5F-4E2F-989D-8311A3D6643C}" type="sibTrans" cxnId="{17FCBB71-83AC-4EC6-A716-605E2DCFCEE5}">
      <dgm:prSet/>
      <dgm:spPr/>
      <dgm:t>
        <a:bodyPr/>
        <a:lstStyle/>
        <a:p>
          <a:endParaRPr lang="en-US"/>
        </a:p>
      </dgm:t>
    </dgm:pt>
    <dgm:pt modelId="{94814242-8EAA-44C7-92E1-CEF5C81DDA4A}">
      <dgm:prSet/>
      <dgm:spPr/>
      <dgm:t>
        <a:bodyPr/>
        <a:lstStyle/>
        <a:p>
          <a:r>
            <a:rPr lang="en-GB"/>
            <a:t>Government bodies, DMCs, tour operators, influencers, and heritage/cultural organisations</a:t>
          </a:r>
          <a:endParaRPr lang="en-US"/>
        </a:p>
      </dgm:t>
    </dgm:pt>
    <dgm:pt modelId="{7B88D1AF-FDEF-41C1-BFEB-646A3925C0AB}" type="parTrans" cxnId="{B5ADC31D-32B7-42FA-97B4-45E072A8875F}">
      <dgm:prSet/>
      <dgm:spPr/>
      <dgm:t>
        <a:bodyPr/>
        <a:lstStyle/>
        <a:p>
          <a:endParaRPr lang="en-US"/>
        </a:p>
      </dgm:t>
    </dgm:pt>
    <dgm:pt modelId="{FB68BE9E-0DE1-4B5D-A8EB-06B0FCE2996F}" type="sibTrans" cxnId="{B5ADC31D-32B7-42FA-97B4-45E072A8875F}">
      <dgm:prSet/>
      <dgm:spPr/>
      <dgm:t>
        <a:bodyPr/>
        <a:lstStyle/>
        <a:p>
          <a:endParaRPr lang="en-US"/>
        </a:p>
      </dgm:t>
    </dgm:pt>
    <dgm:pt modelId="{F4E58D1F-184B-4924-B666-4471D9D8338A}">
      <dgm:prSet/>
      <dgm:spPr/>
      <dgm:t>
        <a:bodyPr/>
        <a:lstStyle/>
        <a:p>
          <a:r>
            <a:rPr lang="en-GB"/>
            <a:t>Focus on buyers and stakeholders seeking unique, experience-rich tourism destinations</a:t>
          </a:r>
          <a:endParaRPr lang="en-US"/>
        </a:p>
      </dgm:t>
    </dgm:pt>
    <dgm:pt modelId="{833A13FC-7F44-40D7-8C59-E034DB613A86}" type="parTrans" cxnId="{80F542EF-1172-47AA-AA83-6A59677F787E}">
      <dgm:prSet/>
      <dgm:spPr/>
      <dgm:t>
        <a:bodyPr/>
        <a:lstStyle/>
        <a:p>
          <a:endParaRPr lang="en-US"/>
        </a:p>
      </dgm:t>
    </dgm:pt>
    <dgm:pt modelId="{D0CCE4AA-6C8E-47F7-AD14-1CC0250FC9B3}" type="sibTrans" cxnId="{80F542EF-1172-47AA-AA83-6A59677F787E}">
      <dgm:prSet/>
      <dgm:spPr/>
      <dgm:t>
        <a:bodyPr/>
        <a:lstStyle/>
        <a:p>
          <a:endParaRPr lang="en-US"/>
        </a:p>
      </dgm:t>
    </dgm:pt>
    <dgm:pt modelId="{868A00CA-E6E3-4D17-9517-A236AE4244B5}">
      <dgm:prSet/>
      <dgm:spPr/>
      <dgm:t>
        <a:bodyPr/>
        <a:lstStyle/>
        <a:p>
          <a:r>
            <a:rPr lang="en-GB"/>
            <a:t>Emphasis on audience from UK, EU, North America, Asia-Pacific regions with interest in culture</a:t>
          </a:r>
          <a:endParaRPr lang="en-US"/>
        </a:p>
      </dgm:t>
    </dgm:pt>
    <dgm:pt modelId="{8B337795-9A1F-41AB-B069-0C7DB4A74F7B}" type="parTrans" cxnId="{145C4A89-A218-433E-967E-7E8C0B644031}">
      <dgm:prSet/>
      <dgm:spPr/>
      <dgm:t>
        <a:bodyPr/>
        <a:lstStyle/>
        <a:p>
          <a:endParaRPr lang="en-US"/>
        </a:p>
      </dgm:t>
    </dgm:pt>
    <dgm:pt modelId="{1ACB168C-23CE-4DD0-A451-BDED80F83FBD}" type="sibTrans" cxnId="{145C4A89-A218-433E-967E-7E8C0B644031}">
      <dgm:prSet/>
      <dgm:spPr/>
      <dgm:t>
        <a:bodyPr/>
        <a:lstStyle/>
        <a:p>
          <a:endParaRPr lang="en-US"/>
        </a:p>
      </dgm:t>
    </dgm:pt>
    <dgm:pt modelId="{4676786F-D241-4975-8744-C1B7FD344205}">
      <dgm:prSet/>
      <dgm:spPr/>
      <dgm:t>
        <a:bodyPr/>
        <a:lstStyle/>
        <a:p>
          <a:r>
            <a:rPr lang="en-GB"/>
            <a:t>Attendees with mid- to high-income profiles and decision-making power in tourism</a:t>
          </a:r>
          <a:endParaRPr lang="en-US"/>
        </a:p>
      </dgm:t>
    </dgm:pt>
    <dgm:pt modelId="{EDF3072B-9BEC-44BB-9CB4-976DAF1C66E4}" type="parTrans" cxnId="{772BF8A5-1A29-4247-BE65-B314CA56B073}">
      <dgm:prSet/>
      <dgm:spPr/>
      <dgm:t>
        <a:bodyPr/>
        <a:lstStyle/>
        <a:p>
          <a:endParaRPr lang="en-US"/>
        </a:p>
      </dgm:t>
    </dgm:pt>
    <dgm:pt modelId="{E4EF8C5E-99CF-4067-91DE-388375986DCD}" type="sibTrans" cxnId="{772BF8A5-1A29-4247-BE65-B314CA56B073}">
      <dgm:prSet/>
      <dgm:spPr/>
      <dgm:t>
        <a:bodyPr/>
        <a:lstStyle/>
        <a:p>
          <a:endParaRPr lang="en-US"/>
        </a:p>
      </dgm:t>
    </dgm:pt>
    <dgm:pt modelId="{5D5BDDB7-D7F0-4310-9DE9-4D918C9C163C}" type="pres">
      <dgm:prSet presAssocID="{53FB1B76-1BC0-4592-B450-7B29CED500CF}" presName="vert0" presStyleCnt="0">
        <dgm:presLayoutVars>
          <dgm:dir/>
          <dgm:animOne val="branch"/>
          <dgm:animLvl val="lvl"/>
        </dgm:presLayoutVars>
      </dgm:prSet>
      <dgm:spPr/>
    </dgm:pt>
    <dgm:pt modelId="{12C6B692-DC38-422E-A08A-65E9B7D07C84}" type="pres">
      <dgm:prSet presAssocID="{4B795461-9F8C-4B73-B3E7-9346C9C6B303}" presName="thickLine" presStyleLbl="alignNode1" presStyleIdx="0" presStyleCnt="5"/>
      <dgm:spPr/>
    </dgm:pt>
    <dgm:pt modelId="{415C6A9E-599A-4EA7-B98F-C4C8C38BCB19}" type="pres">
      <dgm:prSet presAssocID="{4B795461-9F8C-4B73-B3E7-9346C9C6B303}" presName="horz1" presStyleCnt="0"/>
      <dgm:spPr/>
    </dgm:pt>
    <dgm:pt modelId="{BD549E54-37A3-4A4D-89B4-DFA0CF7BFA63}" type="pres">
      <dgm:prSet presAssocID="{4B795461-9F8C-4B73-B3E7-9346C9C6B303}" presName="tx1" presStyleLbl="revTx" presStyleIdx="0" presStyleCnt="5"/>
      <dgm:spPr/>
    </dgm:pt>
    <dgm:pt modelId="{BB3AB523-8271-4C5F-91FD-7E8C6820804B}" type="pres">
      <dgm:prSet presAssocID="{4B795461-9F8C-4B73-B3E7-9346C9C6B303}" presName="vert1" presStyleCnt="0"/>
      <dgm:spPr/>
    </dgm:pt>
    <dgm:pt modelId="{385A7868-99AE-4F54-B807-C65D63F0AB58}" type="pres">
      <dgm:prSet presAssocID="{94814242-8EAA-44C7-92E1-CEF5C81DDA4A}" presName="thickLine" presStyleLbl="alignNode1" presStyleIdx="1" presStyleCnt="5"/>
      <dgm:spPr/>
    </dgm:pt>
    <dgm:pt modelId="{A7463B51-CCEA-4AC9-9A64-1D2E76926E10}" type="pres">
      <dgm:prSet presAssocID="{94814242-8EAA-44C7-92E1-CEF5C81DDA4A}" presName="horz1" presStyleCnt="0"/>
      <dgm:spPr/>
    </dgm:pt>
    <dgm:pt modelId="{317C309F-AFCC-47D1-84D5-92361C752267}" type="pres">
      <dgm:prSet presAssocID="{94814242-8EAA-44C7-92E1-CEF5C81DDA4A}" presName="tx1" presStyleLbl="revTx" presStyleIdx="1" presStyleCnt="5"/>
      <dgm:spPr/>
    </dgm:pt>
    <dgm:pt modelId="{EFFF1C36-0F34-469E-A9DE-57641B13544F}" type="pres">
      <dgm:prSet presAssocID="{94814242-8EAA-44C7-92E1-CEF5C81DDA4A}" presName="vert1" presStyleCnt="0"/>
      <dgm:spPr/>
    </dgm:pt>
    <dgm:pt modelId="{EEBB7041-428B-40A4-A411-E8277D208AB6}" type="pres">
      <dgm:prSet presAssocID="{F4E58D1F-184B-4924-B666-4471D9D8338A}" presName="thickLine" presStyleLbl="alignNode1" presStyleIdx="2" presStyleCnt="5"/>
      <dgm:spPr/>
    </dgm:pt>
    <dgm:pt modelId="{D21390EC-D1D3-4620-90D3-C7A01553D494}" type="pres">
      <dgm:prSet presAssocID="{F4E58D1F-184B-4924-B666-4471D9D8338A}" presName="horz1" presStyleCnt="0"/>
      <dgm:spPr/>
    </dgm:pt>
    <dgm:pt modelId="{EDA6BD63-F73A-445A-B685-AFA3FC8B2436}" type="pres">
      <dgm:prSet presAssocID="{F4E58D1F-184B-4924-B666-4471D9D8338A}" presName="tx1" presStyleLbl="revTx" presStyleIdx="2" presStyleCnt="5"/>
      <dgm:spPr/>
    </dgm:pt>
    <dgm:pt modelId="{20CA9F39-D9B2-416E-84D7-4B284946893B}" type="pres">
      <dgm:prSet presAssocID="{F4E58D1F-184B-4924-B666-4471D9D8338A}" presName="vert1" presStyleCnt="0"/>
      <dgm:spPr/>
    </dgm:pt>
    <dgm:pt modelId="{A2156DC3-B2F9-4B60-8896-A250742CCFA0}" type="pres">
      <dgm:prSet presAssocID="{868A00CA-E6E3-4D17-9517-A236AE4244B5}" presName="thickLine" presStyleLbl="alignNode1" presStyleIdx="3" presStyleCnt="5"/>
      <dgm:spPr/>
    </dgm:pt>
    <dgm:pt modelId="{DD10B837-619C-4BE0-80B5-0693FE713922}" type="pres">
      <dgm:prSet presAssocID="{868A00CA-E6E3-4D17-9517-A236AE4244B5}" presName="horz1" presStyleCnt="0"/>
      <dgm:spPr/>
    </dgm:pt>
    <dgm:pt modelId="{C055360D-0528-44D8-BC58-5CD5FAFC9FC4}" type="pres">
      <dgm:prSet presAssocID="{868A00CA-E6E3-4D17-9517-A236AE4244B5}" presName="tx1" presStyleLbl="revTx" presStyleIdx="3" presStyleCnt="5"/>
      <dgm:spPr/>
    </dgm:pt>
    <dgm:pt modelId="{C695E7C4-1F09-4D9F-8A1B-B0CF64ACDC88}" type="pres">
      <dgm:prSet presAssocID="{868A00CA-E6E3-4D17-9517-A236AE4244B5}" presName="vert1" presStyleCnt="0"/>
      <dgm:spPr/>
    </dgm:pt>
    <dgm:pt modelId="{C45E4E71-F7FC-4C92-B07C-278B108EA6CC}" type="pres">
      <dgm:prSet presAssocID="{4676786F-D241-4975-8744-C1B7FD344205}" presName="thickLine" presStyleLbl="alignNode1" presStyleIdx="4" presStyleCnt="5"/>
      <dgm:spPr/>
    </dgm:pt>
    <dgm:pt modelId="{E2071FF4-1567-4673-8552-F7CDC38F26BE}" type="pres">
      <dgm:prSet presAssocID="{4676786F-D241-4975-8744-C1B7FD344205}" presName="horz1" presStyleCnt="0"/>
      <dgm:spPr/>
    </dgm:pt>
    <dgm:pt modelId="{9F4CC4E9-87D1-42CA-8889-510EC6D986D0}" type="pres">
      <dgm:prSet presAssocID="{4676786F-D241-4975-8744-C1B7FD344205}" presName="tx1" presStyleLbl="revTx" presStyleIdx="4" presStyleCnt="5"/>
      <dgm:spPr/>
    </dgm:pt>
    <dgm:pt modelId="{779A0589-2C77-40C4-8D73-CA9C966D46EA}" type="pres">
      <dgm:prSet presAssocID="{4676786F-D241-4975-8744-C1B7FD344205}" presName="vert1" presStyleCnt="0"/>
      <dgm:spPr/>
    </dgm:pt>
  </dgm:ptLst>
  <dgm:cxnLst>
    <dgm:cxn modelId="{F3BDE603-E2A7-4515-A514-B487DCA5866D}" type="presOf" srcId="{F4E58D1F-184B-4924-B666-4471D9D8338A}" destId="{EDA6BD63-F73A-445A-B685-AFA3FC8B2436}" srcOrd="0" destOrd="0" presId="urn:microsoft.com/office/officeart/2008/layout/LinedList"/>
    <dgm:cxn modelId="{B5ADC31D-32B7-42FA-97B4-45E072A8875F}" srcId="{53FB1B76-1BC0-4592-B450-7B29CED500CF}" destId="{94814242-8EAA-44C7-92E1-CEF5C81DDA4A}" srcOrd="1" destOrd="0" parTransId="{7B88D1AF-FDEF-41C1-BFEB-646A3925C0AB}" sibTransId="{FB68BE9E-0DE1-4B5D-A8EB-06B0FCE2996F}"/>
    <dgm:cxn modelId="{3750EC5E-3F78-40BD-9B0A-364804F98883}" type="presOf" srcId="{868A00CA-E6E3-4D17-9517-A236AE4244B5}" destId="{C055360D-0528-44D8-BC58-5CD5FAFC9FC4}" srcOrd="0" destOrd="0" presId="urn:microsoft.com/office/officeart/2008/layout/LinedList"/>
    <dgm:cxn modelId="{61605D4A-4112-4163-8B1D-94ED0DDF77E7}" type="presOf" srcId="{53FB1B76-1BC0-4592-B450-7B29CED500CF}" destId="{5D5BDDB7-D7F0-4310-9DE9-4D918C9C163C}" srcOrd="0" destOrd="0" presId="urn:microsoft.com/office/officeart/2008/layout/LinedList"/>
    <dgm:cxn modelId="{17FCBB71-83AC-4EC6-A716-605E2DCFCEE5}" srcId="{53FB1B76-1BC0-4592-B450-7B29CED500CF}" destId="{4B795461-9F8C-4B73-B3E7-9346C9C6B303}" srcOrd="0" destOrd="0" parTransId="{283F9976-F735-4DDB-94C2-4175E4EBBA05}" sibTransId="{7368D70F-ED5F-4E2F-989D-8311A3D6643C}"/>
    <dgm:cxn modelId="{6F519059-8AAA-46F2-99C9-A2B22277CF45}" type="presOf" srcId="{4B795461-9F8C-4B73-B3E7-9346C9C6B303}" destId="{BD549E54-37A3-4A4D-89B4-DFA0CF7BFA63}" srcOrd="0" destOrd="0" presId="urn:microsoft.com/office/officeart/2008/layout/LinedList"/>
    <dgm:cxn modelId="{145C4A89-A218-433E-967E-7E8C0B644031}" srcId="{53FB1B76-1BC0-4592-B450-7B29CED500CF}" destId="{868A00CA-E6E3-4D17-9517-A236AE4244B5}" srcOrd="3" destOrd="0" parTransId="{8B337795-9A1F-41AB-B069-0C7DB4A74F7B}" sibTransId="{1ACB168C-23CE-4DD0-A451-BDED80F83FBD}"/>
    <dgm:cxn modelId="{772BF8A5-1A29-4247-BE65-B314CA56B073}" srcId="{53FB1B76-1BC0-4592-B450-7B29CED500CF}" destId="{4676786F-D241-4975-8744-C1B7FD344205}" srcOrd="4" destOrd="0" parTransId="{EDF3072B-9BEC-44BB-9CB4-976DAF1C66E4}" sibTransId="{E4EF8C5E-99CF-4067-91DE-388375986DCD}"/>
    <dgm:cxn modelId="{3F5C74C2-BBF8-4AC9-8FD1-605E1F260F7E}" type="presOf" srcId="{94814242-8EAA-44C7-92E1-CEF5C81DDA4A}" destId="{317C309F-AFCC-47D1-84D5-92361C752267}" srcOrd="0" destOrd="0" presId="urn:microsoft.com/office/officeart/2008/layout/LinedList"/>
    <dgm:cxn modelId="{DFF2DCCA-AD11-4AE0-BA71-58388CF16236}" type="presOf" srcId="{4676786F-D241-4975-8744-C1B7FD344205}" destId="{9F4CC4E9-87D1-42CA-8889-510EC6D986D0}" srcOrd="0" destOrd="0" presId="urn:microsoft.com/office/officeart/2008/layout/LinedList"/>
    <dgm:cxn modelId="{80F542EF-1172-47AA-AA83-6A59677F787E}" srcId="{53FB1B76-1BC0-4592-B450-7B29CED500CF}" destId="{F4E58D1F-184B-4924-B666-4471D9D8338A}" srcOrd="2" destOrd="0" parTransId="{833A13FC-7F44-40D7-8C59-E034DB613A86}" sibTransId="{D0CCE4AA-6C8E-47F7-AD14-1CC0250FC9B3}"/>
    <dgm:cxn modelId="{EC34B27D-8544-4160-BEB7-CA3E5DA22855}" type="presParOf" srcId="{5D5BDDB7-D7F0-4310-9DE9-4D918C9C163C}" destId="{12C6B692-DC38-422E-A08A-65E9B7D07C84}" srcOrd="0" destOrd="0" presId="urn:microsoft.com/office/officeart/2008/layout/LinedList"/>
    <dgm:cxn modelId="{294A5066-8742-458C-8AD0-BCF240F1AF5C}" type="presParOf" srcId="{5D5BDDB7-D7F0-4310-9DE9-4D918C9C163C}" destId="{415C6A9E-599A-4EA7-B98F-C4C8C38BCB19}" srcOrd="1" destOrd="0" presId="urn:microsoft.com/office/officeart/2008/layout/LinedList"/>
    <dgm:cxn modelId="{A964AFE7-1432-4BB6-AB04-C5BD2D45ABE5}" type="presParOf" srcId="{415C6A9E-599A-4EA7-B98F-C4C8C38BCB19}" destId="{BD549E54-37A3-4A4D-89B4-DFA0CF7BFA63}" srcOrd="0" destOrd="0" presId="urn:microsoft.com/office/officeart/2008/layout/LinedList"/>
    <dgm:cxn modelId="{26839AED-1F66-411B-B1A4-E84BD0632D31}" type="presParOf" srcId="{415C6A9E-599A-4EA7-B98F-C4C8C38BCB19}" destId="{BB3AB523-8271-4C5F-91FD-7E8C6820804B}" srcOrd="1" destOrd="0" presId="urn:microsoft.com/office/officeart/2008/layout/LinedList"/>
    <dgm:cxn modelId="{246ACC2F-881B-4258-B51C-A477EFD9970C}" type="presParOf" srcId="{5D5BDDB7-D7F0-4310-9DE9-4D918C9C163C}" destId="{385A7868-99AE-4F54-B807-C65D63F0AB58}" srcOrd="2" destOrd="0" presId="urn:microsoft.com/office/officeart/2008/layout/LinedList"/>
    <dgm:cxn modelId="{40213091-6E8B-4C5C-B039-A573FE56941F}" type="presParOf" srcId="{5D5BDDB7-D7F0-4310-9DE9-4D918C9C163C}" destId="{A7463B51-CCEA-4AC9-9A64-1D2E76926E10}" srcOrd="3" destOrd="0" presId="urn:microsoft.com/office/officeart/2008/layout/LinedList"/>
    <dgm:cxn modelId="{9ECF4472-D755-4562-A2BC-62BB7C7DBF15}" type="presParOf" srcId="{A7463B51-CCEA-4AC9-9A64-1D2E76926E10}" destId="{317C309F-AFCC-47D1-84D5-92361C752267}" srcOrd="0" destOrd="0" presId="urn:microsoft.com/office/officeart/2008/layout/LinedList"/>
    <dgm:cxn modelId="{DF3C5B0F-24E9-4C4B-BBD9-230B51E8F9C1}" type="presParOf" srcId="{A7463B51-CCEA-4AC9-9A64-1D2E76926E10}" destId="{EFFF1C36-0F34-469E-A9DE-57641B13544F}" srcOrd="1" destOrd="0" presId="urn:microsoft.com/office/officeart/2008/layout/LinedList"/>
    <dgm:cxn modelId="{8450C4AC-C495-4671-8EE3-2E8CFF6EC64A}" type="presParOf" srcId="{5D5BDDB7-D7F0-4310-9DE9-4D918C9C163C}" destId="{EEBB7041-428B-40A4-A411-E8277D208AB6}" srcOrd="4" destOrd="0" presId="urn:microsoft.com/office/officeart/2008/layout/LinedList"/>
    <dgm:cxn modelId="{D28AC8FD-A3DD-4BC2-AD3C-B7F5FEF09067}" type="presParOf" srcId="{5D5BDDB7-D7F0-4310-9DE9-4D918C9C163C}" destId="{D21390EC-D1D3-4620-90D3-C7A01553D494}" srcOrd="5" destOrd="0" presId="urn:microsoft.com/office/officeart/2008/layout/LinedList"/>
    <dgm:cxn modelId="{4E7797B6-3005-4A77-A61B-E41367307332}" type="presParOf" srcId="{D21390EC-D1D3-4620-90D3-C7A01553D494}" destId="{EDA6BD63-F73A-445A-B685-AFA3FC8B2436}" srcOrd="0" destOrd="0" presId="urn:microsoft.com/office/officeart/2008/layout/LinedList"/>
    <dgm:cxn modelId="{E4386FE6-ACB4-4596-9213-EBBA7F805D56}" type="presParOf" srcId="{D21390EC-D1D3-4620-90D3-C7A01553D494}" destId="{20CA9F39-D9B2-416E-84D7-4B284946893B}" srcOrd="1" destOrd="0" presId="urn:microsoft.com/office/officeart/2008/layout/LinedList"/>
    <dgm:cxn modelId="{3D9F5B35-6CC3-4F97-862F-4821547E9889}" type="presParOf" srcId="{5D5BDDB7-D7F0-4310-9DE9-4D918C9C163C}" destId="{A2156DC3-B2F9-4B60-8896-A250742CCFA0}" srcOrd="6" destOrd="0" presId="urn:microsoft.com/office/officeart/2008/layout/LinedList"/>
    <dgm:cxn modelId="{B218E53F-C7DD-462A-8CA9-E6517469E482}" type="presParOf" srcId="{5D5BDDB7-D7F0-4310-9DE9-4D918C9C163C}" destId="{DD10B837-619C-4BE0-80B5-0693FE713922}" srcOrd="7" destOrd="0" presId="urn:microsoft.com/office/officeart/2008/layout/LinedList"/>
    <dgm:cxn modelId="{546C1259-A88C-4E5F-866E-45772BDA1502}" type="presParOf" srcId="{DD10B837-619C-4BE0-80B5-0693FE713922}" destId="{C055360D-0528-44D8-BC58-5CD5FAFC9FC4}" srcOrd="0" destOrd="0" presId="urn:microsoft.com/office/officeart/2008/layout/LinedList"/>
    <dgm:cxn modelId="{C11B2D48-0593-4591-AAF8-8797FFDCD4EC}" type="presParOf" srcId="{DD10B837-619C-4BE0-80B5-0693FE713922}" destId="{C695E7C4-1F09-4D9F-8A1B-B0CF64ACDC88}" srcOrd="1" destOrd="0" presId="urn:microsoft.com/office/officeart/2008/layout/LinedList"/>
    <dgm:cxn modelId="{1EA7A199-B4E6-46AD-9336-883E6B7EA747}" type="presParOf" srcId="{5D5BDDB7-D7F0-4310-9DE9-4D918C9C163C}" destId="{C45E4E71-F7FC-4C92-B07C-278B108EA6CC}" srcOrd="8" destOrd="0" presId="urn:microsoft.com/office/officeart/2008/layout/LinedList"/>
    <dgm:cxn modelId="{10A7AE9B-9CA4-47C9-8500-77821F8A72B1}" type="presParOf" srcId="{5D5BDDB7-D7F0-4310-9DE9-4D918C9C163C}" destId="{E2071FF4-1567-4673-8552-F7CDC38F26BE}" srcOrd="9" destOrd="0" presId="urn:microsoft.com/office/officeart/2008/layout/LinedList"/>
    <dgm:cxn modelId="{8F6C4DAB-9687-4FAF-86DF-1C8654B7AA65}" type="presParOf" srcId="{E2071FF4-1567-4673-8552-F7CDC38F26BE}" destId="{9F4CC4E9-87D1-42CA-8889-510EC6D986D0}" srcOrd="0" destOrd="0" presId="urn:microsoft.com/office/officeart/2008/layout/LinedList"/>
    <dgm:cxn modelId="{A21D910F-5906-4B23-A1C6-48B22B996763}" type="presParOf" srcId="{E2071FF4-1567-4673-8552-F7CDC38F26BE}" destId="{779A0589-2C77-40C4-8D73-CA9C966D46EA}"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1D509F1-4E11-4C2E-B638-02BBE26C3473}" type="doc">
      <dgm:prSet loTypeId="urn:microsoft.com/office/officeart/2016/7/layout/RepeatingBendingProcessNew" loCatId="process" qsTypeId="urn:microsoft.com/office/officeart/2005/8/quickstyle/simple4" qsCatId="simple" csTypeId="urn:microsoft.com/office/officeart/2005/8/colors/colorful2" csCatId="colorful"/>
      <dgm:spPr/>
      <dgm:t>
        <a:bodyPr/>
        <a:lstStyle/>
        <a:p>
          <a:endParaRPr lang="en-US"/>
        </a:p>
      </dgm:t>
    </dgm:pt>
    <dgm:pt modelId="{17D020F9-AF9F-4F69-BD41-2485C4F3C175}">
      <dgm:prSet/>
      <dgm:spPr/>
      <dgm:t>
        <a:bodyPr/>
        <a:lstStyle/>
        <a:p>
          <a:r>
            <a:rPr lang="en-US"/>
            <a:t>SWOT Analysis of Wales as a Cultural Destination:</a:t>
          </a:r>
        </a:p>
      </dgm:t>
    </dgm:pt>
    <dgm:pt modelId="{7F886C62-204F-444D-8123-91097AA9DFD0}" type="parTrans" cxnId="{A2034009-11C7-4044-85AF-07B9BAC0CEAE}">
      <dgm:prSet/>
      <dgm:spPr/>
      <dgm:t>
        <a:bodyPr/>
        <a:lstStyle/>
        <a:p>
          <a:endParaRPr lang="en-US"/>
        </a:p>
      </dgm:t>
    </dgm:pt>
    <dgm:pt modelId="{C67BDAE5-3041-4009-8CBC-651A73E47B53}" type="sibTrans" cxnId="{A2034009-11C7-4044-85AF-07B9BAC0CEAE}">
      <dgm:prSet/>
      <dgm:spPr/>
      <dgm:t>
        <a:bodyPr/>
        <a:lstStyle/>
        <a:p>
          <a:endParaRPr lang="en-US"/>
        </a:p>
      </dgm:t>
    </dgm:pt>
    <dgm:pt modelId="{BDD7F7C2-B515-4B49-B1AD-B1CEB6861736}">
      <dgm:prSet/>
      <dgm:spPr/>
      <dgm:t>
        <a:bodyPr/>
        <a:lstStyle/>
        <a:p>
          <a:r>
            <a:rPr lang="en-US"/>
            <a:t>Strengths: Unique bilingual identity, rich heritage, diverse landscapes, government tourism support</a:t>
          </a:r>
        </a:p>
      </dgm:t>
    </dgm:pt>
    <dgm:pt modelId="{3C673E38-E1D5-4F76-AB1D-B18F4C13C1AE}" type="parTrans" cxnId="{CAA0F112-9E2C-4D52-A7DB-56CD3942C463}">
      <dgm:prSet/>
      <dgm:spPr/>
      <dgm:t>
        <a:bodyPr/>
        <a:lstStyle/>
        <a:p>
          <a:endParaRPr lang="en-US"/>
        </a:p>
      </dgm:t>
    </dgm:pt>
    <dgm:pt modelId="{D84FD2CD-726D-42C8-84B0-B1CF19E15611}" type="sibTrans" cxnId="{CAA0F112-9E2C-4D52-A7DB-56CD3942C463}">
      <dgm:prSet/>
      <dgm:spPr/>
      <dgm:t>
        <a:bodyPr/>
        <a:lstStyle/>
        <a:p>
          <a:endParaRPr lang="en-US"/>
        </a:p>
      </dgm:t>
    </dgm:pt>
    <dgm:pt modelId="{0EAE8089-01BB-4279-AEE1-8EC165DB35C6}">
      <dgm:prSet/>
      <dgm:spPr/>
      <dgm:t>
        <a:bodyPr/>
        <a:lstStyle/>
        <a:p>
          <a:r>
            <a:rPr lang="en-US"/>
            <a:t>Weaknesses: Less internationally known than competing destinations like Scotland or Ireland</a:t>
          </a:r>
        </a:p>
      </dgm:t>
    </dgm:pt>
    <dgm:pt modelId="{854E9E8C-5EDB-4C25-814B-2A19984B05E9}" type="parTrans" cxnId="{9768DC70-9BF9-48D7-B0D7-6DD3BAA360A2}">
      <dgm:prSet/>
      <dgm:spPr/>
      <dgm:t>
        <a:bodyPr/>
        <a:lstStyle/>
        <a:p>
          <a:endParaRPr lang="en-US"/>
        </a:p>
      </dgm:t>
    </dgm:pt>
    <dgm:pt modelId="{2F749211-0DD1-4B31-810D-A7D53691FAB3}" type="sibTrans" cxnId="{9768DC70-9BF9-48D7-B0D7-6DD3BAA360A2}">
      <dgm:prSet/>
      <dgm:spPr/>
      <dgm:t>
        <a:bodyPr/>
        <a:lstStyle/>
        <a:p>
          <a:endParaRPr lang="en-US"/>
        </a:p>
      </dgm:t>
    </dgm:pt>
    <dgm:pt modelId="{3FD47DEE-264D-4786-9A75-8E77E197DBA7}">
      <dgm:prSet/>
      <dgm:spPr/>
      <dgm:t>
        <a:bodyPr/>
        <a:lstStyle/>
        <a:p>
          <a:r>
            <a:rPr lang="en-US"/>
            <a:t>Opportunities: Growing demand for cultural/experiential travel and sustainable tourism</a:t>
          </a:r>
        </a:p>
      </dgm:t>
    </dgm:pt>
    <dgm:pt modelId="{6237A6C3-33FA-4B4B-BB3D-F5156AB36091}" type="parTrans" cxnId="{94F1FDBD-1BF6-4F8F-A987-A529CE6A0DE2}">
      <dgm:prSet/>
      <dgm:spPr/>
      <dgm:t>
        <a:bodyPr/>
        <a:lstStyle/>
        <a:p>
          <a:endParaRPr lang="en-US"/>
        </a:p>
      </dgm:t>
    </dgm:pt>
    <dgm:pt modelId="{CC55BD2B-3E2F-4F02-9584-B0F1BB380148}" type="sibTrans" cxnId="{94F1FDBD-1BF6-4F8F-A987-A529CE6A0DE2}">
      <dgm:prSet/>
      <dgm:spPr/>
      <dgm:t>
        <a:bodyPr/>
        <a:lstStyle/>
        <a:p>
          <a:endParaRPr lang="en-US"/>
        </a:p>
      </dgm:t>
    </dgm:pt>
    <dgm:pt modelId="{03A59AEE-508E-4456-BCF9-CD23AD04B911}">
      <dgm:prSet/>
      <dgm:spPr/>
      <dgm:t>
        <a:bodyPr/>
        <a:lstStyle/>
        <a:p>
          <a:r>
            <a:rPr lang="en-US"/>
            <a:t>Threats: Global competition, fluctuating international travel trends, economic downturns</a:t>
          </a:r>
        </a:p>
      </dgm:t>
    </dgm:pt>
    <dgm:pt modelId="{67DE5F39-2AA5-4FC8-A8A1-E3135FF2315C}" type="parTrans" cxnId="{EE6FAAB1-5FA8-4B0D-B3FB-C11533AFC7B9}">
      <dgm:prSet/>
      <dgm:spPr/>
      <dgm:t>
        <a:bodyPr/>
        <a:lstStyle/>
        <a:p>
          <a:endParaRPr lang="en-US"/>
        </a:p>
      </dgm:t>
    </dgm:pt>
    <dgm:pt modelId="{33EDD5F1-7DF1-4AA3-877A-F7C4AE7EE9EB}" type="sibTrans" cxnId="{EE6FAAB1-5FA8-4B0D-B3FB-C11533AFC7B9}">
      <dgm:prSet/>
      <dgm:spPr/>
      <dgm:t>
        <a:bodyPr/>
        <a:lstStyle/>
        <a:p>
          <a:endParaRPr lang="en-US"/>
        </a:p>
      </dgm:t>
    </dgm:pt>
    <dgm:pt modelId="{525B5A47-6421-4F85-9029-E9D54F42D1C4}">
      <dgm:prSet/>
      <dgm:spPr/>
      <dgm:t>
        <a:bodyPr/>
        <a:lstStyle/>
        <a:p>
          <a:r>
            <a:rPr lang="en-US"/>
            <a:t>Industry Insight:</a:t>
          </a:r>
        </a:p>
      </dgm:t>
    </dgm:pt>
    <dgm:pt modelId="{CC0CA9DD-A458-4514-8EF8-A1D2B1A40065}" type="parTrans" cxnId="{4E125C74-019A-4908-A244-F18F7AA87F7A}">
      <dgm:prSet/>
      <dgm:spPr/>
      <dgm:t>
        <a:bodyPr/>
        <a:lstStyle/>
        <a:p>
          <a:endParaRPr lang="en-US"/>
        </a:p>
      </dgm:t>
    </dgm:pt>
    <dgm:pt modelId="{CAAF4225-5C5A-4F09-B198-20CB0BB0B093}" type="sibTrans" cxnId="{4E125C74-019A-4908-A244-F18F7AA87F7A}">
      <dgm:prSet/>
      <dgm:spPr/>
      <dgm:t>
        <a:bodyPr/>
        <a:lstStyle/>
        <a:p>
          <a:endParaRPr lang="en-US"/>
        </a:p>
      </dgm:t>
    </dgm:pt>
    <dgm:pt modelId="{850D8B80-A641-4149-9579-5F96CE031E3E}">
      <dgm:prSet/>
      <dgm:spPr/>
      <dgm:t>
        <a:bodyPr/>
        <a:lstStyle/>
        <a:p>
          <a:r>
            <a:rPr lang="en-US"/>
            <a:t>Cultural tourism makes up 40% of global tourism revenue (UNWTO, 2023)</a:t>
          </a:r>
        </a:p>
      </dgm:t>
    </dgm:pt>
    <dgm:pt modelId="{63223683-32CD-4701-AA08-C1D179DFDB6D}" type="parTrans" cxnId="{11F8A813-97A0-4EAE-9476-D2B910809FC7}">
      <dgm:prSet/>
      <dgm:spPr/>
      <dgm:t>
        <a:bodyPr/>
        <a:lstStyle/>
        <a:p>
          <a:endParaRPr lang="en-US"/>
        </a:p>
      </dgm:t>
    </dgm:pt>
    <dgm:pt modelId="{E348B600-2C02-47B8-B4AD-1B1008362B99}" type="sibTrans" cxnId="{11F8A813-97A0-4EAE-9476-D2B910809FC7}">
      <dgm:prSet/>
      <dgm:spPr/>
      <dgm:t>
        <a:bodyPr/>
        <a:lstStyle/>
        <a:p>
          <a:endParaRPr lang="en-US"/>
        </a:p>
      </dgm:t>
    </dgm:pt>
    <dgm:pt modelId="{19A1BB58-B5D3-40C5-AA23-A82F6398C35D}">
      <dgm:prSet/>
      <dgm:spPr/>
      <dgm:t>
        <a:bodyPr/>
        <a:lstStyle/>
        <a:p>
          <a:r>
            <a:rPr lang="en-US"/>
            <a:t>76% of global travellers seek “authentic local experiences” (Booking.com, 2023)</a:t>
          </a:r>
        </a:p>
      </dgm:t>
    </dgm:pt>
    <dgm:pt modelId="{A6CCD9E7-E86D-44DB-B392-E4356E3F6D0F}" type="parTrans" cxnId="{9AD4F434-20A5-4721-8E82-85153F5B57AC}">
      <dgm:prSet/>
      <dgm:spPr/>
      <dgm:t>
        <a:bodyPr/>
        <a:lstStyle/>
        <a:p>
          <a:endParaRPr lang="en-US"/>
        </a:p>
      </dgm:t>
    </dgm:pt>
    <dgm:pt modelId="{3874817D-93ED-4080-9CDC-95661F41B231}" type="sibTrans" cxnId="{9AD4F434-20A5-4721-8E82-85153F5B57AC}">
      <dgm:prSet/>
      <dgm:spPr/>
      <dgm:t>
        <a:bodyPr/>
        <a:lstStyle/>
        <a:p>
          <a:endParaRPr lang="en-US"/>
        </a:p>
      </dgm:t>
    </dgm:pt>
    <dgm:pt modelId="{C5720987-B666-4C3A-A422-27BC61695AF0}">
      <dgm:prSet/>
      <dgm:spPr/>
      <dgm:t>
        <a:bodyPr/>
        <a:lstStyle/>
        <a:p>
          <a:r>
            <a:rPr lang="en-US"/>
            <a:t>Post-COVID MICE Shifts:</a:t>
          </a:r>
        </a:p>
      </dgm:t>
    </dgm:pt>
    <dgm:pt modelId="{E83BF4D4-8E55-491A-8301-FEC0463BC001}" type="parTrans" cxnId="{43806426-6131-4AC6-A4BE-8BD0C02577A8}">
      <dgm:prSet/>
      <dgm:spPr/>
      <dgm:t>
        <a:bodyPr/>
        <a:lstStyle/>
        <a:p>
          <a:endParaRPr lang="en-US"/>
        </a:p>
      </dgm:t>
    </dgm:pt>
    <dgm:pt modelId="{E96A7C8D-DFCC-4379-96BB-7AF32FEEF730}" type="sibTrans" cxnId="{43806426-6131-4AC6-A4BE-8BD0C02577A8}">
      <dgm:prSet/>
      <dgm:spPr/>
      <dgm:t>
        <a:bodyPr/>
        <a:lstStyle/>
        <a:p>
          <a:endParaRPr lang="en-US"/>
        </a:p>
      </dgm:t>
    </dgm:pt>
    <dgm:pt modelId="{7D381B7A-C5FD-4983-9E12-E047ED01BC65}">
      <dgm:prSet/>
      <dgm:spPr/>
      <dgm:t>
        <a:bodyPr/>
        <a:lstStyle/>
        <a:p>
          <a:r>
            <a:rPr lang="en-US"/>
            <a:t>Shift toward hybrid events, regional destinations, and smaller, experience-led gatherings</a:t>
          </a:r>
        </a:p>
      </dgm:t>
    </dgm:pt>
    <dgm:pt modelId="{EC3D1926-3960-4D21-AC26-8E7BDB187545}" type="parTrans" cxnId="{AA4155DD-9CFB-4DBC-9D0A-D87DDC1199C8}">
      <dgm:prSet/>
      <dgm:spPr/>
      <dgm:t>
        <a:bodyPr/>
        <a:lstStyle/>
        <a:p>
          <a:endParaRPr lang="en-US"/>
        </a:p>
      </dgm:t>
    </dgm:pt>
    <dgm:pt modelId="{467D7476-8729-4A03-9AD1-19E6F5A2328D}" type="sibTrans" cxnId="{AA4155DD-9CFB-4DBC-9D0A-D87DDC1199C8}">
      <dgm:prSet/>
      <dgm:spPr/>
      <dgm:t>
        <a:bodyPr/>
        <a:lstStyle/>
        <a:p>
          <a:endParaRPr lang="en-US"/>
        </a:p>
      </dgm:t>
    </dgm:pt>
    <dgm:pt modelId="{D41B4C43-29D6-4AF3-B4DD-906DA9736439}">
      <dgm:prSet/>
      <dgm:spPr/>
      <dgm:t>
        <a:bodyPr/>
        <a:lstStyle/>
        <a:p>
          <a:r>
            <a:rPr lang="en-US"/>
            <a:t>Increased focus on safety, sustainability, and cultural connection</a:t>
          </a:r>
        </a:p>
      </dgm:t>
    </dgm:pt>
    <dgm:pt modelId="{F1FD3E77-B62E-4079-A8A0-0795D6AB44FD}" type="parTrans" cxnId="{EF24401D-6256-40EE-B5CB-18B3B889E50C}">
      <dgm:prSet/>
      <dgm:spPr/>
      <dgm:t>
        <a:bodyPr/>
        <a:lstStyle/>
        <a:p>
          <a:endParaRPr lang="en-US"/>
        </a:p>
      </dgm:t>
    </dgm:pt>
    <dgm:pt modelId="{51B81455-9664-4212-9EBA-93C81D231A33}" type="sibTrans" cxnId="{EF24401D-6256-40EE-B5CB-18B3B889E50C}">
      <dgm:prSet/>
      <dgm:spPr/>
      <dgm:t>
        <a:bodyPr/>
        <a:lstStyle/>
        <a:p>
          <a:endParaRPr lang="en-US"/>
        </a:p>
      </dgm:t>
    </dgm:pt>
    <dgm:pt modelId="{34BBAA09-70D2-45B7-9F85-B8B9453B9306}" type="pres">
      <dgm:prSet presAssocID="{51D509F1-4E11-4C2E-B638-02BBE26C3473}" presName="Name0" presStyleCnt="0">
        <dgm:presLayoutVars>
          <dgm:dir/>
          <dgm:resizeHandles val="exact"/>
        </dgm:presLayoutVars>
      </dgm:prSet>
      <dgm:spPr/>
    </dgm:pt>
    <dgm:pt modelId="{A3490959-EF93-46FD-85E7-22C8079EE2E4}" type="pres">
      <dgm:prSet presAssocID="{17D020F9-AF9F-4F69-BD41-2485C4F3C175}" presName="node" presStyleLbl="node1" presStyleIdx="0" presStyleCnt="11">
        <dgm:presLayoutVars>
          <dgm:bulletEnabled val="1"/>
        </dgm:presLayoutVars>
      </dgm:prSet>
      <dgm:spPr/>
    </dgm:pt>
    <dgm:pt modelId="{F3A244CE-F3B6-4BE0-AE2A-6BAF4519ABF8}" type="pres">
      <dgm:prSet presAssocID="{C67BDAE5-3041-4009-8CBC-651A73E47B53}" presName="sibTrans" presStyleLbl="sibTrans1D1" presStyleIdx="0" presStyleCnt="10"/>
      <dgm:spPr/>
    </dgm:pt>
    <dgm:pt modelId="{35A893EA-D307-4E4C-9291-F82CB60F3612}" type="pres">
      <dgm:prSet presAssocID="{C67BDAE5-3041-4009-8CBC-651A73E47B53}" presName="connectorText" presStyleLbl="sibTrans1D1" presStyleIdx="0" presStyleCnt="10"/>
      <dgm:spPr/>
    </dgm:pt>
    <dgm:pt modelId="{BF181872-AB01-425C-9B64-2A2D94D2AB71}" type="pres">
      <dgm:prSet presAssocID="{BDD7F7C2-B515-4B49-B1AD-B1CEB6861736}" presName="node" presStyleLbl="node1" presStyleIdx="1" presStyleCnt="11">
        <dgm:presLayoutVars>
          <dgm:bulletEnabled val="1"/>
        </dgm:presLayoutVars>
      </dgm:prSet>
      <dgm:spPr/>
    </dgm:pt>
    <dgm:pt modelId="{A172D4B7-056A-42AD-AE96-33840714D93F}" type="pres">
      <dgm:prSet presAssocID="{D84FD2CD-726D-42C8-84B0-B1CF19E15611}" presName="sibTrans" presStyleLbl="sibTrans1D1" presStyleIdx="1" presStyleCnt="10"/>
      <dgm:spPr/>
    </dgm:pt>
    <dgm:pt modelId="{6396581D-2DE0-4460-B52C-E1A0B96EC11B}" type="pres">
      <dgm:prSet presAssocID="{D84FD2CD-726D-42C8-84B0-B1CF19E15611}" presName="connectorText" presStyleLbl="sibTrans1D1" presStyleIdx="1" presStyleCnt="10"/>
      <dgm:spPr/>
    </dgm:pt>
    <dgm:pt modelId="{34CAE02A-6B72-456E-9AFB-0B8B6735ABBC}" type="pres">
      <dgm:prSet presAssocID="{0EAE8089-01BB-4279-AEE1-8EC165DB35C6}" presName="node" presStyleLbl="node1" presStyleIdx="2" presStyleCnt="11">
        <dgm:presLayoutVars>
          <dgm:bulletEnabled val="1"/>
        </dgm:presLayoutVars>
      </dgm:prSet>
      <dgm:spPr/>
    </dgm:pt>
    <dgm:pt modelId="{E20E945F-5A73-40AA-A0B0-356878B9693D}" type="pres">
      <dgm:prSet presAssocID="{2F749211-0DD1-4B31-810D-A7D53691FAB3}" presName="sibTrans" presStyleLbl="sibTrans1D1" presStyleIdx="2" presStyleCnt="10"/>
      <dgm:spPr/>
    </dgm:pt>
    <dgm:pt modelId="{15B33155-5275-4C48-A1E8-1ECE85F09AC5}" type="pres">
      <dgm:prSet presAssocID="{2F749211-0DD1-4B31-810D-A7D53691FAB3}" presName="connectorText" presStyleLbl="sibTrans1D1" presStyleIdx="2" presStyleCnt="10"/>
      <dgm:spPr/>
    </dgm:pt>
    <dgm:pt modelId="{AF5C0A82-9424-46CC-B384-EDD6273643B0}" type="pres">
      <dgm:prSet presAssocID="{3FD47DEE-264D-4786-9A75-8E77E197DBA7}" presName="node" presStyleLbl="node1" presStyleIdx="3" presStyleCnt="11">
        <dgm:presLayoutVars>
          <dgm:bulletEnabled val="1"/>
        </dgm:presLayoutVars>
      </dgm:prSet>
      <dgm:spPr/>
    </dgm:pt>
    <dgm:pt modelId="{DC91308B-2CC7-4F4D-B423-BE10ECF528D9}" type="pres">
      <dgm:prSet presAssocID="{CC55BD2B-3E2F-4F02-9584-B0F1BB380148}" presName="sibTrans" presStyleLbl="sibTrans1D1" presStyleIdx="3" presStyleCnt="10"/>
      <dgm:spPr/>
    </dgm:pt>
    <dgm:pt modelId="{E1AE89CD-7238-4B6C-B974-18E9EDE7F565}" type="pres">
      <dgm:prSet presAssocID="{CC55BD2B-3E2F-4F02-9584-B0F1BB380148}" presName="connectorText" presStyleLbl="sibTrans1D1" presStyleIdx="3" presStyleCnt="10"/>
      <dgm:spPr/>
    </dgm:pt>
    <dgm:pt modelId="{6B24F8BA-1423-4236-83FB-208B9C399A15}" type="pres">
      <dgm:prSet presAssocID="{03A59AEE-508E-4456-BCF9-CD23AD04B911}" presName="node" presStyleLbl="node1" presStyleIdx="4" presStyleCnt="11">
        <dgm:presLayoutVars>
          <dgm:bulletEnabled val="1"/>
        </dgm:presLayoutVars>
      </dgm:prSet>
      <dgm:spPr/>
    </dgm:pt>
    <dgm:pt modelId="{E0758AD1-1725-46A3-A31F-219DBA0476F9}" type="pres">
      <dgm:prSet presAssocID="{33EDD5F1-7DF1-4AA3-877A-F7C4AE7EE9EB}" presName="sibTrans" presStyleLbl="sibTrans1D1" presStyleIdx="4" presStyleCnt="10"/>
      <dgm:spPr/>
    </dgm:pt>
    <dgm:pt modelId="{B7FB2EB0-9DE7-417F-BC40-085A034D6E52}" type="pres">
      <dgm:prSet presAssocID="{33EDD5F1-7DF1-4AA3-877A-F7C4AE7EE9EB}" presName="connectorText" presStyleLbl="sibTrans1D1" presStyleIdx="4" presStyleCnt="10"/>
      <dgm:spPr/>
    </dgm:pt>
    <dgm:pt modelId="{7F0FB3CA-326B-4ACB-A1A5-67395B693468}" type="pres">
      <dgm:prSet presAssocID="{525B5A47-6421-4F85-9029-E9D54F42D1C4}" presName="node" presStyleLbl="node1" presStyleIdx="5" presStyleCnt="11">
        <dgm:presLayoutVars>
          <dgm:bulletEnabled val="1"/>
        </dgm:presLayoutVars>
      </dgm:prSet>
      <dgm:spPr/>
    </dgm:pt>
    <dgm:pt modelId="{20BC31F1-0459-4094-801D-8ECBD785EFE0}" type="pres">
      <dgm:prSet presAssocID="{CAAF4225-5C5A-4F09-B198-20CB0BB0B093}" presName="sibTrans" presStyleLbl="sibTrans1D1" presStyleIdx="5" presStyleCnt="10"/>
      <dgm:spPr/>
    </dgm:pt>
    <dgm:pt modelId="{B4542466-02CB-4165-BED0-0A200284F3FF}" type="pres">
      <dgm:prSet presAssocID="{CAAF4225-5C5A-4F09-B198-20CB0BB0B093}" presName="connectorText" presStyleLbl="sibTrans1D1" presStyleIdx="5" presStyleCnt="10"/>
      <dgm:spPr/>
    </dgm:pt>
    <dgm:pt modelId="{40449AFC-FA19-46C9-820E-21905B1D868C}" type="pres">
      <dgm:prSet presAssocID="{850D8B80-A641-4149-9579-5F96CE031E3E}" presName="node" presStyleLbl="node1" presStyleIdx="6" presStyleCnt="11">
        <dgm:presLayoutVars>
          <dgm:bulletEnabled val="1"/>
        </dgm:presLayoutVars>
      </dgm:prSet>
      <dgm:spPr/>
    </dgm:pt>
    <dgm:pt modelId="{E55BDCA1-21D6-4AF7-9E90-A50C613F6D05}" type="pres">
      <dgm:prSet presAssocID="{E348B600-2C02-47B8-B4AD-1B1008362B99}" presName="sibTrans" presStyleLbl="sibTrans1D1" presStyleIdx="6" presStyleCnt="10"/>
      <dgm:spPr/>
    </dgm:pt>
    <dgm:pt modelId="{55EAC881-8444-41B3-9762-A43ACF1A9859}" type="pres">
      <dgm:prSet presAssocID="{E348B600-2C02-47B8-B4AD-1B1008362B99}" presName="connectorText" presStyleLbl="sibTrans1D1" presStyleIdx="6" presStyleCnt="10"/>
      <dgm:spPr/>
    </dgm:pt>
    <dgm:pt modelId="{81ECB3BB-09B8-455F-B759-81D6853E1118}" type="pres">
      <dgm:prSet presAssocID="{19A1BB58-B5D3-40C5-AA23-A82F6398C35D}" presName="node" presStyleLbl="node1" presStyleIdx="7" presStyleCnt="11">
        <dgm:presLayoutVars>
          <dgm:bulletEnabled val="1"/>
        </dgm:presLayoutVars>
      </dgm:prSet>
      <dgm:spPr/>
    </dgm:pt>
    <dgm:pt modelId="{A829E652-0742-48E7-8CDF-1C2E51F8770D}" type="pres">
      <dgm:prSet presAssocID="{3874817D-93ED-4080-9CDC-95661F41B231}" presName="sibTrans" presStyleLbl="sibTrans1D1" presStyleIdx="7" presStyleCnt="10"/>
      <dgm:spPr/>
    </dgm:pt>
    <dgm:pt modelId="{026F1404-38C5-4183-BE32-17D42D992074}" type="pres">
      <dgm:prSet presAssocID="{3874817D-93ED-4080-9CDC-95661F41B231}" presName="connectorText" presStyleLbl="sibTrans1D1" presStyleIdx="7" presStyleCnt="10"/>
      <dgm:spPr/>
    </dgm:pt>
    <dgm:pt modelId="{39EDD98A-907B-4143-9857-730FC0D50F91}" type="pres">
      <dgm:prSet presAssocID="{C5720987-B666-4C3A-A422-27BC61695AF0}" presName="node" presStyleLbl="node1" presStyleIdx="8" presStyleCnt="11">
        <dgm:presLayoutVars>
          <dgm:bulletEnabled val="1"/>
        </dgm:presLayoutVars>
      </dgm:prSet>
      <dgm:spPr/>
    </dgm:pt>
    <dgm:pt modelId="{CAA8E83C-BE34-4E79-B6B6-927CDEEF1695}" type="pres">
      <dgm:prSet presAssocID="{E96A7C8D-DFCC-4379-96BB-7AF32FEEF730}" presName="sibTrans" presStyleLbl="sibTrans1D1" presStyleIdx="8" presStyleCnt="10"/>
      <dgm:spPr/>
    </dgm:pt>
    <dgm:pt modelId="{9ADE6ACD-AE8E-4BD8-9ABA-20CA63C8988C}" type="pres">
      <dgm:prSet presAssocID="{E96A7C8D-DFCC-4379-96BB-7AF32FEEF730}" presName="connectorText" presStyleLbl="sibTrans1D1" presStyleIdx="8" presStyleCnt="10"/>
      <dgm:spPr/>
    </dgm:pt>
    <dgm:pt modelId="{814D3121-6399-4BA8-A400-979E650424C8}" type="pres">
      <dgm:prSet presAssocID="{7D381B7A-C5FD-4983-9E12-E047ED01BC65}" presName="node" presStyleLbl="node1" presStyleIdx="9" presStyleCnt="11">
        <dgm:presLayoutVars>
          <dgm:bulletEnabled val="1"/>
        </dgm:presLayoutVars>
      </dgm:prSet>
      <dgm:spPr/>
    </dgm:pt>
    <dgm:pt modelId="{82E6D744-4557-4423-8BD0-4EB58D5E49B7}" type="pres">
      <dgm:prSet presAssocID="{467D7476-8729-4A03-9AD1-19E6F5A2328D}" presName="sibTrans" presStyleLbl="sibTrans1D1" presStyleIdx="9" presStyleCnt="10"/>
      <dgm:spPr/>
    </dgm:pt>
    <dgm:pt modelId="{555AB53C-6F17-4827-A48D-E7EE9CE942B1}" type="pres">
      <dgm:prSet presAssocID="{467D7476-8729-4A03-9AD1-19E6F5A2328D}" presName="connectorText" presStyleLbl="sibTrans1D1" presStyleIdx="9" presStyleCnt="10"/>
      <dgm:spPr/>
    </dgm:pt>
    <dgm:pt modelId="{EE1B071F-3C2B-4A67-903F-4FBD85796C11}" type="pres">
      <dgm:prSet presAssocID="{D41B4C43-29D6-4AF3-B4DD-906DA9736439}" presName="node" presStyleLbl="node1" presStyleIdx="10" presStyleCnt="11">
        <dgm:presLayoutVars>
          <dgm:bulletEnabled val="1"/>
        </dgm:presLayoutVars>
      </dgm:prSet>
      <dgm:spPr/>
    </dgm:pt>
  </dgm:ptLst>
  <dgm:cxnLst>
    <dgm:cxn modelId="{BDA36603-C9EF-4506-A0FB-4D2AFEA1F8C7}" type="presOf" srcId="{C67BDAE5-3041-4009-8CBC-651A73E47B53}" destId="{35A893EA-D307-4E4C-9291-F82CB60F3612}" srcOrd="1" destOrd="0" presId="urn:microsoft.com/office/officeart/2016/7/layout/RepeatingBendingProcessNew"/>
    <dgm:cxn modelId="{A2034009-11C7-4044-85AF-07B9BAC0CEAE}" srcId="{51D509F1-4E11-4C2E-B638-02BBE26C3473}" destId="{17D020F9-AF9F-4F69-BD41-2485C4F3C175}" srcOrd="0" destOrd="0" parTransId="{7F886C62-204F-444D-8123-91097AA9DFD0}" sibTransId="{C67BDAE5-3041-4009-8CBC-651A73E47B53}"/>
    <dgm:cxn modelId="{50A3FB0D-8F45-43DB-9AFA-6BB81CB0F661}" type="presOf" srcId="{7D381B7A-C5FD-4983-9E12-E047ED01BC65}" destId="{814D3121-6399-4BA8-A400-979E650424C8}" srcOrd="0" destOrd="0" presId="urn:microsoft.com/office/officeart/2016/7/layout/RepeatingBendingProcessNew"/>
    <dgm:cxn modelId="{7FB3BA0E-01B9-4EA2-AE51-FBEA55ADA2A6}" type="presOf" srcId="{03A59AEE-508E-4456-BCF9-CD23AD04B911}" destId="{6B24F8BA-1423-4236-83FB-208B9C399A15}" srcOrd="0" destOrd="0" presId="urn:microsoft.com/office/officeart/2016/7/layout/RepeatingBendingProcessNew"/>
    <dgm:cxn modelId="{CAA0F112-9E2C-4D52-A7DB-56CD3942C463}" srcId="{51D509F1-4E11-4C2E-B638-02BBE26C3473}" destId="{BDD7F7C2-B515-4B49-B1AD-B1CEB6861736}" srcOrd="1" destOrd="0" parTransId="{3C673E38-E1D5-4F76-AB1D-B18F4C13C1AE}" sibTransId="{D84FD2CD-726D-42C8-84B0-B1CF19E15611}"/>
    <dgm:cxn modelId="{11F8A813-97A0-4EAE-9476-D2B910809FC7}" srcId="{51D509F1-4E11-4C2E-B638-02BBE26C3473}" destId="{850D8B80-A641-4149-9579-5F96CE031E3E}" srcOrd="6" destOrd="0" parTransId="{63223683-32CD-4701-AA08-C1D179DFDB6D}" sibTransId="{E348B600-2C02-47B8-B4AD-1B1008362B99}"/>
    <dgm:cxn modelId="{EF24401D-6256-40EE-B5CB-18B3B889E50C}" srcId="{51D509F1-4E11-4C2E-B638-02BBE26C3473}" destId="{D41B4C43-29D6-4AF3-B4DD-906DA9736439}" srcOrd="10" destOrd="0" parTransId="{F1FD3E77-B62E-4079-A8A0-0795D6AB44FD}" sibTransId="{51B81455-9664-4212-9EBA-93C81D231A33}"/>
    <dgm:cxn modelId="{43806426-6131-4AC6-A4BE-8BD0C02577A8}" srcId="{51D509F1-4E11-4C2E-B638-02BBE26C3473}" destId="{C5720987-B666-4C3A-A422-27BC61695AF0}" srcOrd="8" destOrd="0" parTransId="{E83BF4D4-8E55-491A-8301-FEC0463BC001}" sibTransId="{E96A7C8D-DFCC-4379-96BB-7AF32FEEF730}"/>
    <dgm:cxn modelId="{0C14CA26-738B-41CB-BF13-CA9C605072C2}" type="presOf" srcId="{51D509F1-4E11-4C2E-B638-02BBE26C3473}" destId="{34BBAA09-70D2-45B7-9F85-B8B9453B9306}" srcOrd="0" destOrd="0" presId="urn:microsoft.com/office/officeart/2016/7/layout/RepeatingBendingProcessNew"/>
    <dgm:cxn modelId="{F0EDC129-DA6B-4252-95CD-B415B67EC4F5}" type="presOf" srcId="{2F749211-0DD1-4B31-810D-A7D53691FAB3}" destId="{15B33155-5275-4C48-A1E8-1ECE85F09AC5}" srcOrd="1" destOrd="0" presId="urn:microsoft.com/office/officeart/2016/7/layout/RepeatingBendingProcessNew"/>
    <dgm:cxn modelId="{2F77432A-A3F9-422F-8186-4CA5F4E84482}" type="presOf" srcId="{BDD7F7C2-B515-4B49-B1AD-B1CEB6861736}" destId="{BF181872-AB01-425C-9B64-2A2D94D2AB71}" srcOrd="0" destOrd="0" presId="urn:microsoft.com/office/officeart/2016/7/layout/RepeatingBendingProcessNew"/>
    <dgm:cxn modelId="{B4131B31-2AEC-4815-9EC6-19960D1FDF02}" type="presOf" srcId="{3874817D-93ED-4080-9CDC-95661F41B231}" destId="{026F1404-38C5-4183-BE32-17D42D992074}" srcOrd="1" destOrd="0" presId="urn:microsoft.com/office/officeart/2016/7/layout/RepeatingBendingProcessNew"/>
    <dgm:cxn modelId="{53590B34-80A9-4DE1-A94A-DF980B0F86A4}" type="presOf" srcId="{E348B600-2C02-47B8-B4AD-1B1008362B99}" destId="{E55BDCA1-21D6-4AF7-9E90-A50C613F6D05}" srcOrd="0" destOrd="0" presId="urn:microsoft.com/office/officeart/2016/7/layout/RepeatingBendingProcessNew"/>
    <dgm:cxn modelId="{9AD4F434-20A5-4721-8E82-85153F5B57AC}" srcId="{51D509F1-4E11-4C2E-B638-02BBE26C3473}" destId="{19A1BB58-B5D3-40C5-AA23-A82F6398C35D}" srcOrd="7" destOrd="0" parTransId="{A6CCD9E7-E86D-44DB-B392-E4356E3F6D0F}" sibTransId="{3874817D-93ED-4080-9CDC-95661F41B231}"/>
    <dgm:cxn modelId="{12108A3C-9402-4E11-BA35-5D53FA4DEBCB}" type="presOf" srcId="{E96A7C8D-DFCC-4379-96BB-7AF32FEEF730}" destId="{9ADE6ACD-AE8E-4BD8-9ABA-20CA63C8988C}" srcOrd="1" destOrd="0" presId="urn:microsoft.com/office/officeart/2016/7/layout/RepeatingBendingProcessNew"/>
    <dgm:cxn modelId="{4E827C48-378D-4C43-ADE8-A4EC0E06EE03}" type="presOf" srcId="{CAAF4225-5C5A-4F09-B198-20CB0BB0B093}" destId="{B4542466-02CB-4165-BED0-0A200284F3FF}" srcOrd="1" destOrd="0" presId="urn:microsoft.com/office/officeart/2016/7/layout/RepeatingBendingProcessNew"/>
    <dgm:cxn modelId="{B3FDB068-E4DE-4890-B6A3-6070B17C931B}" type="presOf" srcId="{E96A7C8D-DFCC-4379-96BB-7AF32FEEF730}" destId="{CAA8E83C-BE34-4E79-B6B6-927CDEEF1695}" srcOrd="0" destOrd="0" presId="urn:microsoft.com/office/officeart/2016/7/layout/RepeatingBendingProcessNew"/>
    <dgm:cxn modelId="{9768DC70-9BF9-48D7-B0D7-6DD3BAA360A2}" srcId="{51D509F1-4E11-4C2E-B638-02BBE26C3473}" destId="{0EAE8089-01BB-4279-AEE1-8EC165DB35C6}" srcOrd="2" destOrd="0" parTransId="{854E9E8C-5EDB-4C25-814B-2A19984B05E9}" sibTransId="{2F749211-0DD1-4B31-810D-A7D53691FAB3}"/>
    <dgm:cxn modelId="{4E125C74-019A-4908-A244-F18F7AA87F7A}" srcId="{51D509F1-4E11-4C2E-B638-02BBE26C3473}" destId="{525B5A47-6421-4F85-9029-E9D54F42D1C4}" srcOrd="5" destOrd="0" parTransId="{CC0CA9DD-A458-4514-8EF8-A1D2B1A40065}" sibTransId="{CAAF4225-5C5A-4F09-B198-20CB0BB0B093}"/>
    <dgm:cxn modelId="{3A42B379-0412-494E-A4D8-51A6EBCCA34F}" type="presOf" srcId="{17D020F9-AF9F-4F69-BD41-2485C4F3C175}" destId="{A3490959-EF93-46FD-85E7-22C8079EE2E4}" srcOrd="0" destOrd="0" presId="urn:microsoft.com/office/officeart/2016/7/layout/RepeatingBendingProcessNew"/>
    <dgm:cxn modelId="{67235D7F-785F-4467-9A2F-535C1034645E}" type="presOf" srcId="{CC55BD2B-3E2F-4F02-9584-B0F1BB380148}" destId="{E1AE89CD-7238-4B6C-B974-18E9EDE7F565}" srcOrd="1" destOrd="0" presId="urn:microsoft.com/office/officeart/2016/7/layout/RepeatingBendingProcessNew"/>
    <dgm:cxn modelId="{C03F9A7F-3391-4F45-9269-F3391330FD25}" type="presOf" srcId="{D84FD2CD-726D-42C8-84B0-B1CF19E15611}" destId="{A172D4B7-056A-42AD-AE96-33840714D93F}" srcOrd="0" destOrd="0" presId="urn:microsoft.com/office/officeart/2016/7/layout/RepeatingBendingProcessNew"/>
    <dgm:cxn modelId="{99984892-60E4-4612-A2AF-2958D6DD1C48}" type="presOf" srcId="{C5720987-B666-4C3A-A422-27BC61695AF0}" destId="{39EDD98A-907B-4143-9857-730FC0D50F91}" srcOrd="0" destOrd="0" presId="urn:microsoft.com/office/officeart/2016/7/layout/RepeatingBendingProcessNew"/>
    <dgm:cxn modelId="{CF35299D-AD1C-4EA0-A03D-7F10163FF686}" type="presOf" srcId="{850D8B80-A641-4149-9579-5F96CE031E3E}" destId="{40449AFC-FA19-46C9-820E-21905B1D868C}" srcOrd="0" destOrd="0" presId="urn:microsoft.com/office/officeart/2016/7/layout/RepeatingBendingProcessNew"/>
    <dgm:cxn modelId="{77618CAD-1AA0-407D-9B3B-6E0CDF891B95}" type="presOf" srcId="{19A1BB58-B5D3-40C5-AA23-A82F6398C35D}" destId="{81ECB3BB-09B8-455F-B759-81D6853E1118}" srcOrd="0" destOrd="0" presId="urn:microsoft.com/office/officeart/2016/7/layout/RepeatingBendingProcessNew"/>
    <dgm:cxn modelId="{EE6FAAB1-5FA8-4B0D-B3FB-C11533AFC7B9}" srcId="{51D509F1-4E11-4C2E-B638-02BBE26C3473}" destId="{03A59AEE-508E-4456-BCF9-CD23AD04B911}" srcOrd="4" destOrd="0" parTransId="{67DE5F39-2AA5-4FC8-A8A1-E3135FF2315C}" sibTransId="{33EDD5F1-7DF1-4AA3-877A-F7C4AE7EE9EB}"/>
    <dgm:cxn modelId="{CBDA9AB2-2E68-4BF7-8D49-C2A6B0C3E947}" type="presOf" srcId="{33EDD5F1-7DF1-4AA3-877A-F7C4AE7EE9EB}" destId="{E0758AD1-1725-46A3-A31F-219DBA0476F9}" srcOrd="0" destOrd="0" presId="urn:microsoft.com/office/officeart/2016/7/layout/RepeatingBendingProcessNew"/>
    <dgm:cxn modelId="{FD8A65B7-C3E6-4456-A6F8-CE2E554D32D3}" type="presOf" srcId="{2F749211-0DD1-4B31-810D-A7D53691FAB3}" destId="{E20E945F-5A73-40AA-A0B0-356878B9693D}" srcOrd="0" destOrd="0" presId="urn:microsoft.com/office/officeart/2016/7/layout/RepeatingBendingProcessNew"/>
    <dgm:cxn modelId="{820FC4B7-570B-443F-A4BD-C1969F47B4B3}" type="presOf" srcId="{CAAF4225-5C5A-4F09-B198-20CB0BB0B093}" destId="{20BC31F1-0459-4094-801D-8ECBD785EFE0}" srcOrd="0" destOrd="0" presId="urn:microsoft.com/office/officeart/2016/7/layout/RepeatingBendingProcessNew"/>
    <dgm:cxn modelId="{94F1FDBD-1BF6-4F8F-A987-A529CE6A0DE2}" srcId="{51D509F1-4E11-4C2E-B638-02BBE26C3473}" destId="{3FD47DEE-264D-4786-9A75-8E77E197DBA7}" srcOrd="3" destOrd="0" parTransId="{6237A6C3-33FA-4B4B-BB3D-F5156AB36091}" sibTransId="{CC55BD2B-3E2F-4F02-9584-B0F1BB380148}"/>
    <dgm:cxn modelId="{4E4CC1C7-28EF-483C-B44D-638282EDA667}" type="presOf" srcId="{E348B600-2C02-47B8-B4AD-1B1008362B99}" destId="{55EAC881-8444-41B3-9762-A43ACF1A9859}" srcOrd="1" destOrd="0" presId="urn:microsoft.com/office/officeart/2016/7/layout/RepeatingBendingProcessNew"/>
    <dgm:cxn modelId="{6342CDC8-B8E3-4495-84E8-E4E7F99F4AAA}" type="presOf" srcId="{467D7476-8729-4A03-9AD1-19E6F5A2328D}" destId="{555AB53C-6F17-4827-A48D-E7EE9CE942B1}" srcOrd="1" destOrd="0" presId="urn:microsoft.com/office/officeart/2016/7/layout/RepeatingBendingProcessNew"/>
    <dgm:cxn modelId="{CA4AB3CB-10F3-4724-AFB5-DAFA9EDBE37C}" type="presOf" srcId="{3FD47DEE-264D-4786-9A75-8E77E197DBA7}" destId="{AF5C0A82-9424-46CC-B384-EDD6273643B0}" srcOrd="0" destOrd="0" presId="urn:microsoft.com/office/officeart/2016/7/layout/RepeatingBendingProcessNew"/>
    <dgm:cxn modelId="{9A51ECCD-A122-4417-B50D-09FE85C6B0C9}" type="presOf" srcId="{0EAE8089-01BB-4279-AEE1-8EC165DB35C6}" destId="{34CAE02A-6B72-456E-9AFB-0B8B6735ABBC}" srcOrd="0" destOrd="0" presId="urn:microsoft.com/office/officeart/2016/7/layout/RepeatingBendingProcessNew"/>
    <dgm:cxn modelId="{A58928D3-F7E1-4033-8D33-BD6151D0F0EB}" type="presOf" srcId="{525B5A47-6421-4F85-9029-E9D54F42D1C4}" destId="{7F0FB3CA-326B-4ACB-A1A5-67395B693468}" srcOrd="0" destOrd="0" presId="urn:microsoft.com/office/officeart/2016/7/layout/RepeatingBendingProcessNew"/>
    <dgm:cxn modelId="{AA4155DD-9CFB-4DBC-9D0A-D87DDC1199C8}" srcId="{51D509F1-4E11-4C2E-B638-02BBE26C3473}" destId="{7D381B7A-C5FD-4983-9E12-E047ED01BC65}" srcOrd="9" destOrd="0" parTransId="{EC3D1926-3960-4D21-AC26-8E7BDB187545}" sibTransId="{467D7476-8729-4A03-9AD1-19E6F5A2328D}"/>
    <dgm:cxn modelId="{D9A372DF-6295-4106-BD79-7010908220E2}" type="presOf" srcId="{CC55BD2B-3E2F-4F02-9584-B0F1BB380148}" destId="{DC91308B-2CC7-4F4D-B423-BE10ECF528D9}" srcOrd="0" destOrd="0" presId="urn:microsoft.com/office/officeart/2016/7/layout/RepeatingBendingProcessNew"/>
    <dgm:cxn modelId="{39D37DE3-9AF3-4FE8-86DC-6CCB8237738E}" type="presOf" srcId="{33EDD5F1-7DF1-4AA3-877A-F7C4AE7EE9EB}" destId="{B7FB2EB0-9DE7-417F-BC40-085A034D6E52}" srcOrd="1" destOrd="0" presId="urn:microsoft.com/office/officeart/2016/7/layout/RepeatingBendingProcessNew"/>
    <dgm:cxn modelId="{7040F9E9-4E0B-4069-A118-FDFD0C980CDF}" type="presOf" srcId="{467D7476-8729-4A03-9AD1-19E6F5A2328D}" destId="{82E6D744-4557-4423-8BD0-4EB58D5E49B7}" srcOrd="0" destOrd="0" presId="urn:microsoft.com/office/officeart/2016/7/layout/RepeatingBendingProcessNew"/>
    <dgm:cxn modelId="{2372AFF3-9E88-4A1D-ADCB-E4FCD8A52E7B}" type="presOf" srcId="{3874817D-93ED-4080-9CDC-95661F41B231}" destId="{A829E652-0742-48E7-8CDF-1C2E51F8770D}" srcOrd="0" destOrd="0" presId="urn:microsoft.com/office/officeart/2016/7/layout/RepeatingBendingProcessNew"/>
    <dgm:cxn modelId="{9A0388F4-1EE9-48BB-8B3F-9DB68868D245}" type="presOf" srcId="{D84FD2CD-726D-42C8-84B0-B1CF19E15611}" destId="{6396581D-2DE0-4460-B52C-E1A0B96EC11B}" srcOrd="1" destOrd="0" presId="urn:microsoft.com/office/officeart/2016/7/layout/RepeatingBendingProcessNew"/>
    <dgm:cxn modelId="{C397D0FE-6CCE-40BC-B34D-850604665326}" type="presOf" srcId="{C67BDAE5-3041-4009-8CBC-651A73E47B53}" destId="{F3A244CE-F3B6-4BE0-AE2A-6BAF4519ABF8}" srcOrd="0" destOrd="0" presId="urn:microsoft.com/office/officeart/2016/7/layout/RepeatingBendingProcessNew"/>
    <dgm:cxn modelId="{DACFF1FE-EAD4-4001-99FF-6BEF32B72080}" type="presOf" srcId="{D41B4C43-29D6-4AF3-B4DD-906DA9736439}" destId="{EE1B071F-3C2B-4A67-903F-4FBD85796C11}" srcOrd="0" destOrd="0" presId="urn:microsoft.com/office/officeart/2016/7/layout/RepeatingBendingProcessNew"/>
    <dgm:cxn modelId="{B63FAC12-305C-4673-8E31-4EF13EECE8FC}" type="presParOf" srcId="{34BBAA09-70D2-45B7-9F85-B8B9453B9306}" destId="{A3490959-EF93-46FD-85E7-22C8079EE2E4}" srcOrd="0" destOrd="0" presId="urn:microsoft.com/office/officeart/2016/7/layout/RepeatingBendingProcessNew"/>
    <dgm:cxn modelId="{88911186-5326-4E01-94F6-F6D0089F14ED}" type="presParOf" srcId="{34BBAA09-70D2-45B7-9F85-B8B9453B9306}" destId="{F3A244CE-F3B6-4BE0-AE2A-6BAF4519ABF8}" srcOrd="1" destOrd="0" presId="urn:microsoft.com/office/officeart/2016/7/layout/RepeatingBendingProcessNew"/>
    <dgm:cxn modelId="{59F45B22-2BFE-4857-A5BF-F4C6A60044A0}" type="presParOf" srcId="{F3A244CE-F3B6-4BE0-AE2A-6BAF4519ABF8}" destId="{35A893EA-D307-4E4C-9291-F82CB60F3612}" srcOrd="0" destOrd="0" presId="urn:microsoft.com/office/officeart/2016/7/layout/RepeatingBendingProcessNew"/>
    <dgm:cxn modelId="{1D687E8C-19D6-44ED-AAA4-7A725473A09B}" type="presParOf" srcId="{34BBAA09-70D2-45B7-9F85-B8B9453B9306}" destId="{BF181872-AB01-425C-9B64-2A2D94D2AB71}" srcOrd="2" destOrd="0" presId="urn:microsoft.com/office/officeart/2016/7/layout/RepeatingBendingProcessNew"/>
    <dgm:cxn modelId="{590D14A5-6713-4995-8A24-D8EBBEAAC767}" type="presParOf" srcId="{34BBAA09-70D2-45B7-9F85-B8B9453B9306}" destId="{A172D4B7-056A-42AD-AE96-33840714D93F}" srcOrd="3" destOrd="0" presId="urn:microsoft.com/office/officeart/2016/7/layout/RepeatingBendingProcessNew"/>
    <dgm:cxn modelId="{B26C6BA3-18A7-453C-8907-B831FC4F3DB7}" type="presParOf" srcId="{A172D4B7-056A-42AD-AE96-33840714D93F}" destId="{6396581D-2DE0-4460-B52C-E1A0B96EC11B}" srcOrd="0" destOrd="0" presId="urn:microsoft.com/office/officeart/2016/7/layout/RepeatingBendingProcessNew"/>
    <dgm:cxn modelId="{68DE19A3-FAE7-4632-9FBC-67118BE0AB15}" type="presParOf" srcId="{34BBAA09-70D2-45B7-9F85-B8B9453B9306}" destId="{34CAE02A-6B72-456E-9AFB-0B8B6735ABBC}" srcOrd="4" destOrd="0" presId="urn:microsoft.com/office/officeart/2016/7/layout/RepeatingBendingProcessNew"/>
    <dgm:cxn modelId="{AE489840-7CB4-467C-8837-568425AEE879}" type="presParOf" srcId="{34BBAA09-70D2-45B7-9F85-B8B9453B9306}" destId="{E20E945F-5A73-40AA-A0B0-356878B9693D}" srcOrd="5" destOrd="0" presId="urn:microsoft.com/office/officeart/2016/7/layout/RepeatingBendingProcessNew"/>
    <dgm:cxn modelId="{C93366DC-FFDE-4966-9307-338871F62DE9}" type="presParOf" srcId="{E20E945F-5A73-40AA-A0B0-356878B9693D}" destId="{15B33155-5275-4C48-A1E8-1ECE85F09AC5}" srcOrd="0" destOrd="0" presId="urn:microsoft.com/office/officeart/2016/7/layout/RepeatingBendingProcessNew"/>
    <dgm:cxn modelId="{5B64CB3A-0297-48B7-AEA0-CB4F2ACFC9ED}" type="presParOf" srcId="{34BBAA09-70D2-45B7-9F85-B8B9453B9306}" destId="{AF5C0A82-9424-46CC-B384-EDD6273643B0}" srcOrd="6" destOrd="0" presId="urn:microsoft.com/office/officeart/2016/7/layout/RepeatingBendingProcessNew"/>
    <dgm:cxn modelId="{56BDE587-C171-4104-9CAF-76743BC6EE60}" type="presParOf" srcId="{34BBAA09-70D2-45B7-9F85-B8B9453B9306}" destId="{DC91308B-2CC7-4F4D-B423-BE10ECF528D9}" srcOrd="7" destOrd="0" presId="urn:microsoft.com/office/officeart/2016/7/layout/RepeatingBendingProcessNew"/>
    <dgm:cxn modelId="{A36107D7-F35A-44AC-A40B-C27F8C95432C}" type="presParOf" srcId="{DC91308B-2CC7-4F4D-B423-BE10ECF528D9}" destId="{E1AE89CD-7238-4B6C-B974-18E9EDE7F565}" srcOrd="0" destOrd="0" presId="urn:microsoft.com/office/officeart/2016/7/layout/RepeatingBendingProcessNew"/>
    <dgm:cxn modelId="{2655FA6C-AB22-474B-9520-D8D3734B3D34}" type="presParOf" srcId="{34BBAA09-70D2-45B7-9F85-B8B9453B9306}" destId="{6B24F8BA-1423-4236-83FB-208B9C399A15}" srcOrd="8" destOrd="0" presId="urn:microsoft.com/office/officeart/2016/7/layout/RepeatingBendingProcessNew"/>
    <dgm:cxn modelId="{4744FB57-1154-4412-BB7A-CF446C4E38F3}" type="presParOf" srcId="{34BBAA09-70D2-45B7-9F85-B8B9453B9306}" destId="{E0758AD1-1725-46A3-A31F-219DBA0476F9}" srcOrd="9" destOrd="0" presId="urn:microsoft.com/office/officeart/2016/7/layout/RepeatingBendingProcessNew"/>
    <dgm:cxn modelId="{5B955869-C795-43A4-9B5A-A936B689ABE3}" type="presParOf" srcId="{E0758AD1-1725-46A3-A31F-219DBA0476F9}" destId="{B7FB2EB0-9DE7-417F-BC40-085A034D6E52}" srcOrd="0" destOrd="0" presId="urn:microsoft.com/office/officeart/2016/7/layout/RepeatingBendingProcessNew"/>
    <dgm:cxn modelId="{A7BA6585-2A49-4E29-BA7D-CBBC8B31873A}" type="presParOf" srcId="{34BBAA09-70D2-45B7-9F85-B8B9453B9306}" destId="{7F0FB3CA-326B-4ACB-A1A5-67395B693468}" srcOrd="10" destOrd="0" presId="urn:microsoft.com/office/officeart/2016/7/layout/RepeatingBendingProcessNew"/>
    <dgm:cxn modelId="{FD09C954-892B-4303-BE37-03C4A097E1D3}" type="presParOf" srcId="{34BBAA09-70D2-45B7-9F85-B8B9453B9306}" destId="{20BC31F1-0459-4094-801D-8ECBD785EFE0}" srcOrd="11" destOrd="0" presId="urn:microsoft.com/office/officeart/2016/7/layout/RepeatingBendingProcessNew"/>
    <dgm:cxn modelId="{15380D71-1CFA-406B-8875-DED60248B20B}" type="presParOf" srcId="{20BC31F1-0459-4094-801D-8ECBD785EFE0}" destId="{B4542466-02CB-4165-BED0-0A200284F3FF}" srcOrd="0" destOrd="0" presId="urn:microsoft.com/office/officeart/2016/7/layout/RepeatingBendingProcessNew"/>
    <dgm:cxn modelId="{F28AE0C3-BF8A-4185-8D9F-9DCEEC6F8796}" type="presParOf" srcId="{34BBAA09-70D2-45B7-9F85-B8B9453B9306}" destId="{40449AFC-FA19-46C9-820E-21905B1D868C}" srcOrd="12" destOrd="0" presId="urn:microsoft.com/office/officeart/2016/7/layout/RepeatingBendingProcessNew"/>
    <dgm:cxn modelId="{79000632-208F-487C-812B-7DE1B5A96898}" type="presParOf" srcId="{34BBAA09-70D2-45B7-9F85-B8B9453B9306}" destId="{E55BDCA1-21D6-4AF7-9E90-A50C613F6D05}" srcOrd="13" destOrd="0" presId="urn:microsoft.com/office/officeart/2016/7/layout/RepeatingBendingProcessNew"/>
    <dgm:cxn modelId="{5A2AA266-EA48-4804-935C-28B654E49881}" type="presParOf" srcId="{E55BDCA1-21D6-4AF7-9E90-A50C613F6D05}" destId="{55EAC881-8444-41B3-9762-A43ACF1A9859}" srcOrd="0" destOrd="0" presId="urn:microsoft.com/office/officeart/2016/7/layout/RepeatingBendingProcessNew"/>
    <dgm:cxn modelId="{9AC417FC-5A2E-4782-B407-7396FE49E3AA}" type="presParOf" srcId="{34BBAA09-70D2-45B7-9F85-B8B9453B9306}" destId="{81ECB3BB-09B8-455F-B759-81D6853E1118}" srcOrd="14" destOrd="0" presId="urn:microsoft.com/office/officeart/2016/7/layout/RepeatingBendingProcessNew"/>
    <dgm:cxn modelId="{438BF363-4EF7-4940-8E98-2C7B4DC17A3E}" type="presParOf" srcId="{34BBAA09-70D2-45B7-9F85-B8B9453B9306}" destId="{A829E652-0742-48E7-8CDF-1C2E51F8770D}" srcOrd="15" destOrd="0" presId="urn:microsoft.com/office/officeart/2016/7/layout/RepeatingBendingProcessNew"/>
    <dgm:cxn modelId="{57467E4D-1D52-4DBE-8C7D-59D2F5F3372C}" type="presParOf" srcId="{A829E652-0742-48E7-8CDF-1C2E51F8770D}" destId="{026F1404-38C5-4183-BE32-17D42D992074}" srcOrd="0" destOrd="0" presId="urn:microsoft.com/office/officeart/2016/7/layout/RepeatingBendingProcessNew"/>
    <dgm:cxn modelId="{2AE34F24-30B9-47FC-8645-9C2E279A6ADF}" type="presParOf" srcId="{34BBAA09-70D2-45B7-9F85-B8B9453B9306}" destId="{39EDD98A-907B-4143-9857-730FC0D50F91}" srcOrd="16" destOrd="0" presId="urn:microsoft.com/office/officeart/2016/7/layout/RepeatingBendingProcessNew"/>
    <dgm:cxn modelId="{C52EBBEB-E55F-401F-BAB1-60DCAA36B24E}" type="presParOf" srcId="{34BBAA09-70D2-45B7-9F85-B8B9453B9306}" destId="{CAA8E83C-BE34-4E79-B6B6-927CDEEF1695}" srcOrd="17" destOrd="0" presId="urn:microsoft.com/office/officeart/2016/7/layout/RepeatingBendingProcessNew"/>
    <dgm:cxn modelId="{47954C0C-BC10-412D-ADDA-6FBE828350E1}" type="presParOf" srcId="{CAA8E83C-BE34-4E79-B6B6-927CDEEF1695}" destId="{9ADE6ACD-AE8E-4BD8-9ABA-20CA63C8988C}" srcOrd="0" destOrd="0" presId="urn:microsoft.com/office/officeart/2016/7/layout/RepeatingBendingProcessNew"/>
    <dgm:cxn modelId="{1B51801C-7699-448A-B837-35AD711272AB}" type="presParOf" srcId="{34BBAA09-70D2-45B7-9F85-B8B9453B9306}" destId="{814D3121-6399-4BA8-A400-979E650424C8}" srcOrd="18" destOrd="0" presId="urn:microsoft.com/office/officeart/2016/7/layout/RepeatingBendingProcessNew"/>
    <dgm:cxn modelId="{585807DB-B500-4A0D-B753-A1D912713723}" type="presParOf" srcId="{34BBAA09-70D2-45B7-9F85-B8B9453B9306}" destId="{82E6D744-4557-4423-8BD0-4EB58D5E49B7}" srcOrd="19" destOrd="0" presId="urn:microsoft.com/office/officeart/2016/7/layout/RepeatingBendingProcessNew"/>
    <dgm:cxn modelId="{4A7937FE-DB69-40D9-A327-510CBBE89B88}" type="presParOf" srcId="{82E6D744-4557-4423-8BD0-4EB58D5E49B7}" destId="{555AB53C-6F17-4827-A48D-E7EE9CE942B1}" srcOrd="0" destOrd="0" presId="urn:microsoft.com/office/officeart/2016/7/layout/RepeatingBendingProcessNew"/>
    <dgm:cxn modelId="{3F94DD13-7D7F-4C04-A4AE-B6C3AB6CE410}" type="presParOf" srcId="{34BBAA09-70D2-45B7-9F85-B8B9453B9306}" destId="{EE1B071F-3C2B-4A67-903F-4FBD85796C11}" srcOrd="20" destOrd="0" presId="urn:microsoft.com/office/officeart/2016/7/layout/RepeatingBendingProcessNew"/>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E8B640A-DF4C-4821-9D10-AED5C0BDD490}"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80006CDC-3E84-46FC-B543-A0F35A5EDFA2}">
      <dgm:prSet/>
      <dgm:spPr/>
      <dgm:t>
        <a:bodyPr/>
        <a:lstStyle/>
        <a:p>
          <a:r>
            <a:rPr lang="en-US"/>
            <a:t>Venue: ICC Wales, Newport – capacity of 5,000+, ideal for our 600–700 international delegates</a:t>
          </a:r>
        </a:p>
      </dgm:t>
    </dgm:pt>
    <dgm:pt modelId="{68048BC3-F38D-4F8E-9E21-D95CB97FFC74}" type="parTrans" cxnId="{5FCF2180-4F12-4E36-A145-978888CDA3B1}">
      <dgm:prSet/>
      <dgm:spPr/>
      <dgm:t>
        <a:bodyPr/>
        <a:lstStyle/>
        <a:p>
          <a:endParaRPr lang="en-US"/>
        </a:p>
      </dgm:t>
    </dgm:pt>
    <dgm:pt modelId="{6521E495-84D2-49FA-B26A-80403C862E54}" type="sibTrans" cxnId="{5FCF2180-4F12-4E36-A145-978888CDA3B1}">
      <dgm:prSet/>
      <dgm:spPr/>
      <dgm:t>
        <a:bodyPr/>
        <a:lstStyle/>
        <a:p>
          <a:endParaRPr lang="en-US"/>
        </a:p>
      </dgm:t>
    </dgm:pt>
    <dgm:pt modelId="{5C93DDDB-C8A5-4C6A-BCE3-15E601DA2F4E}">
      <dgm:prSet/>
      <dgm:spPr/>
      <dgm:t>
        <a:bodyPr/>
        <a:lstStyle/>
        <a:p>
          <a:r>
            <a:rPr lang="en-US"/>
            <a:t>Accessibility: Located near M4, Cardiff Airport, and Newport train station; coach shuttles for delegates</a:t>
          </a:r>
        </a:p>
      </dgm:t>
    </dgm:pt>
    <dgm:pt modelId="{E535BC08-E670-4608-8FBD-EADFF06FD6F4}" type="parTrans" cxnId="{9619927E-5F83-4ABB-87D5-078FAE01B77E}">
      <dgm:prSet/>
      <dgm:spPr/>
      <dgm:t>
        <a:bodyPr/>
        <a:lstStyle/>
        <a:p>
          <a:endParaRPr lang="en-US"/>
        </a:p>
      </dgm:t>
    </dgm:pt>
    <dgm:pt modelId="{08714A26-2739-4DE1-A7FB-DA1F96200E83}" type="sibTrans" cxnId="{9619927E-5F83-4ABB-87D5-078FAE01B77E}">
      <dgm:prSet/>
      <dgm:spPr/>
      <dgm:t>
        <a:bodyPr/>
        <a:lstStyle/>
        <a:p>
          <a:endParaRPr lang="en-US"/>
        </a:p>
      </dgm:t>
    </dgm:pt>
    <dgm:pt modelId="{8264FC14-0C1B-43B3-BDD6-753817578FAE}">
      <dgm:prSet/>
      <dgm:spPr/>
      <dgm:t>
        <a:bodyPr/>
        <a:lstStyle/>
        <a:p>
          <a:r>
            <a:rPr lang="en-US"/>
            <a:t>Staffing Plan: 70+ staff including bilingual hosts, tech crew, chefs, security, and guest coordinators</a:t>
          </a:r>
        </a:p>
      </dgm:t>
    </dgm:pt>
    <dgm:pt modelId="{DE0C0A9C-DC95-4069-AD1F-E8F9CA7624B6}" type="parTrans" cxnId="{7A6C2AAD-6B4A-4D66-B0E2-7E6CE30BB3C3}">
      <dgm:prSet/>
      <dgm:spPr/>
      <dgm:t>
        <a:bodyPr/>
        <a:lstStyle/>
        <a:p>
          <a:endParaRPr lang="en-US"/>
        </a:p>
      </dgm:t>
    </dgm:pt>
    <dgm:pt modelId="{99FC950F-3C3B-43A5-ABC4-35C5150897FB}" type="sibTrans" cxnId="{7A6C2AAD-6B4A-4D66-B0E2-7E6CE30BB3C3}">
      <dgm:prSet/>
      <dgm:spPr/>
      <dgm:t>
        <a:bodyPr/>
        <a:lstStyle/>
        <a:p>
          <a:endParaRPr lang="en-US"/>
        </a:p>
      </dgm:t>
    </dgm:pt>
    <dgm:pt modelId="{71073906-D5EA-4F31-AE48-9C2E74016125}">
      <dgm:prSet/>
      <dgm:spPr/>
      <dgm:t>
        <a:bodyPr/>
        <a:lstStyle/>
        <a:p>
          <a:r>
            <a:rPr lang="en-US"/>
            <a:t>Event Timeline: 6-month planning window; 2-week pre-event setup for staging, registration zones, and catering</a:t>
          </a:r>
        </a:p>
      </dgm:t>
    </dgm:pt>
    <dgm:pt modelId="{100C8AAA-3255-46D6-80B7-5C51A087AD2C}" type="parTrans" cxnId="{CBD9AA74-A4DC-4019-A1DC-DB9DD55986C1}">
      <dgm:prSet/>
      <dgm:spPr/>
      <dgm:t>
        <a:bodyPr/>
        <a:lstStyle/>
        <a:p>
          <a:endParaRPr lang="en-US"/>
        </a:p>
      </dgm:t>
    </dgm:pt>
    <dgm:pt modelId="{B891D299-343E-460A-9710-69FE31AF15EB}" type="sibTrans" cxnId="{CBD9AA74-A4DC-4019-A1DC-DB9DD55986C1}">
      <dgm:prSet/>
      <dgm:spPr/>
      <dgm:t>
        <a:bodyPr/>
        <a:lstStyle/>
        <a:p>
          <a:endParaRPr lang="en-US"/>
        </a:p>
      </dgm:t>
    </dgm:pt>
    <dgm:pt modelId="{081CA4D1-19A1-4384-89BB-6262BF170944}">
      <dgm:prSet/>
      <dgm:spPr/>
      <dgm:t>
        <a:bodyPr/>
        <a:lstStyle/>
        <a:p>
          <a:r>
            <a:rPr lang="en-US"/>
            <a:t>Key Challenge: Coordinating bilingual signage and guest materials; mitigated by early translation and QA</a:t>
          </a:r>
        </a:p>
      </dgm:t>
    </dgm:pt>
    <dgm:pt modelId="{88A9E656-26ED-422D-8826-B6A68D2D123A}" type="parTrans" cxnId="{2998B4ED-653F-45B8-8CB6-B926DEDC2690}">
      <dgm:prSet/>
      <dgm:spPr/>
      <dgm:t>
        <a:bodyPr/>
        <a:lstStyle/>
        <a:p>
          <a:endParaRPr lang="en-US"/>
        </a:p>
      </dgm:t>
    </dgm:pt>
    <dgm:pt modelId="{46F75322-378C-4E9D-85E5-F233DD913FF5}" type="sibTrans" cxnId="{2998B4ED-653F-45B8-8CB6-B926DEDC2690}">
      <dgm:prSet/>
      <dgm:spPr/>
      <dgm:t>
        <a:bodyPr/>
        <a:lstStyle/>
        <a:p>
          <a:endParaRPr lang="en-US"/>
        </a:p>
      </dgm:t>
    </dgm:pt>
    <dgm:pt modelId="{ACF28B3B-2BBF-4C75-AD7F-D8134400AC71}">
      <dgm:prSet/>
      <dgm:spPr/>
      <dgm:t>
        <a:bodyPr/>
        <a:lstStyle/>
        <a:p>
          <a:r>
            <a:rPr lang="en-US"/>
            <a:t>Logistics Support: Partnerships with local councils for transport, performers’ accommodation, and site setup</a:t>
          </a:r>
        </a:p>
      </dgm:t>
    </dgm:pt>
    <dgm:pt modelId="{6AFDBE1D-48E1-4522-8437-6695214ADB83}" type="parTrans" cxnId="{35D99E82-16DD-42AD-B429-6667D1A74ECF}">
      <dgm:prSet/>
      <dgm:spPr/>
      <dgm:t>
        <a:bodyPr/>
        <a:lstStyle/>
        <a:p>
          <a:endParaRPr lang="en-US"/>
        </a:p>
      </dgm:t>
    </dgm:pt>
    <dgm:pt modelId="{654D2313-495B-424A-B58D-7421CFEF8401}" type="sibTrans" cxnId="{35D99E82-16DD-42AD-B429-6667D1A74ECF}">
      <dgm:prSet/>
      <dgm:spPr/>
      <dgm:t>
        <a:bodyPr/>
        <a:lstStyle/>
        <a:p>
          <a:endParaRPr lang="en-US"/>
        </a:p>
      </dgm:t>
    </dgm:pt>
    <dgm:pt modelId="{9130A4CE-0EBE-40B6-AEE1-10C6946FC9B0}" type="pres">
      <dgm:prSet presAssocID="{3E8B640A-DF4C-4821-9D10-AED5C0BDD490}" presName="linear" presStyleCnt="0">
        <dgm:presLayoutVars>
          <dgm:animLvl val="lvl"/>
          <dgm:resizeHandles val="exact"/>
        </dgm:presLayoutVars>
      </dgm:prSet>
      <dgm:spPr/>
    </dgm:pt>
    <dgm:pt modelId="{F86102D3-5A84-4EC7-B0A5-191A54023D2A}" type="pres">
      <dgm:prSet presAssocID="{80006CDC-3E84-46FC-B543-A0F35A5EDFA2}" presName="parentText" presStyleLbl="node1" presStyleIdx="0" presStyleCnt="6">
        <dgm:presLayoutVars>
          <dgm:chMax val="0"/>
          <dgm:bulletEnabled val="1"/>
        </dgm:presLayoutVars>
      </dgm:prSet>
      <dgm:spPr/>
    </dgm:pt>
    <dgm:pt modelId="{37655C9F-8310-4378-863D-447DE35832FF}" type="pres">
      <dgm:prSet presAssocID="{6521E495-84D2-49FA-B26A-80403C862E54}" presName="spacer" presStyleCnt="0"/>
      <dgm:spPr/>
    </dgm:pt>
    <dgm:pt modelId="{7D312C4C-53EE-4EBB-B79C-1663446A6D25}" type="pres">
      <dgm:prSet presAssocID="{5C93DDDB-C8A5-4C6A-BCE3-15E601DA2F4E}" presName="parentText" presStyleLbl="node1" presStyleIdx="1" presStyleCnt="6">
        <dgm:presLayoutVars>
          <dgm:chMax val="0"/>
          <dgm:bulletEnabled val="1"/>
        </dgm:presLayoutVars>
      </dgm:prSet>
      <dgm:spPr/>
    </dgm:pt>
    <dgm:pt modelId="{56A01069-92BD-4A86-90F1-C42A8070FC15}" type="pres">
      <dgm:prSet presAssocID="{08714A26-2739-4DE1-A7FB-DA1F96200E83}" presName="spacer" presStyleCnt="0"/>
      <dgm:spPr/>
    </dgm:pt>
    <dgm:pt modelId="{60D17531-C565-4D6A-BEEB-C70242D492F2}" type="pres">
      <dgm:prSet presAssocID="{8264FC14-0C1B-43B3-BDD6-753817578FAE}" presName="parentText" presStyleLbl="node1" presStyleIdx="2" presStyleCnt="6">
        <dgm:presLayoutVars>
          <dgm:chMax val="0"/>
          <dgm:bulletEnabled val="1"/>
        </dgm:presLayoutVars>
      </dgm:prSet>
      <dgm:spPr/>
    </dgm:pt>
    <dgm:pt modelId="{1789C979-D3BA-4A57-BD21-CA473AC4DF47}" type="pres">
      <dgm:prSet presAssocID="{99FC950F-3C3B-43A5-ABC4-35C5150897FB}" presName="spacer" presStyleCnt="0"/>
      <dgm:spPr/>
    </dgm:pt>
    <dgm:pt modelId="{AE941606-0037-4352-A803-96DDCA3C3106}" type="pres">
      <dgm:prSet presAssocID="{71073906-D5EA-4F31-AE48-9C2E74016125}" presName="parentText" presStyleLbl="node1" presStyleIdx="3" presStyleCnt="6">
        <dgm:presLayoutVars>
          <dgm:chMax val="0"/>
          <dgm:bulletEnabled val="1"/>
        </dgm:presLayoutVars>
      </dgm:prSet>
      <dgm:spPr/>
    </dgm:pt>
    <dgm:pt modelId="{55473C98-38AC-4D53-A4BB-D3927D1BBC7F}" type="pres">
      <dgm:prSet presAssocID="{B891D299-343E-460A-9710-69FE31AF15EB}" presName="spacer" presStyleCnt="0"/>
      <dgm:spPr/>
    </dgm:pt>
    <dgm:pt modelId="{8B28153D-F09A-46F1-AF0B-04BDF64CB77D}" type="pres">
      <dgm:prSet presAssocID="{081CA4D1-19A1-4384-89BB-6262BF170944}" presName="parentText" presStyleLbl="node1" presStyleIdx="4" presStyleCnt="6">
        <dgm:presLayoutVars>
          <dgm:chMax val="0"/>
          <dgm:bulletEnabled val="1"/>
        </dgm:presLayoutVars>
      </dgm:prSet>
      <dgm:spPr/>
    </dgm:pt>
    <dgm:pt modelId="{373F0030-D1BC-4557-9CF5-1EA7CE891A54}" type="pres">
      <dgm:prSet presAssocID="{46F75322-378C-4E9D-85E5-F233DD913FF5}" presName="spacer" presStyleCnt="0"/>
      <dgm:spPr/>
    </dgm:pt>
    <dgm:pt modelId="{0C51DE4E-628C-439A-959A-A4AF696BD370}" type="pres">
      <dgm:prSet presAssocID="{ACF28B3B-2BBF-4C75-AD7F-D8134400AC71}" presName="parentText" presStyleLbl="node1" presStyleIdx="5" presStyleCnt="6">
        <dgm:presLayoutVars>
          <dgm:chMax val="0"/>
          <dgm:bulletEnabled val="1"/>
        </dgm:presLayoutVars>
      </dgm:prSet>
      <dgm:spPr/>
    </dgm:pt>
  </dgm:ptLst>
  <dgm:cxnLst>
    <dgm:cxn modelId="{46B19A3F-B2CB-458A-9371-0954717F93BA}" type="presOf" srcId="{ACF28B3B-2BBF-4C75-AD7F-D8134400AC71}" destId="{0C51DE4E-628C-439A-959A-A4AF696BD370}" srcOrd="0" destOrd="0" presId="urn:microsoft.com/office/officeart/2005/8/layout/vList2"/>
    <dgm:cxn modelId="{974CDF46-258E-4AE7-8412-552116383F9B}" type="presOf" srcId="{3E8B640A-DF4C-4821-9D10-AED5C0BDD490}" destId="{9130A4CE-0EBE-40B6-AEE1-10C6946FC9B0}" srcOrd="0" destOrd="0" presId="urn:microsoft.com/office/officeart/2005/8/layout/vList2"/>
    <dgm:cxn modelId="{97340A4D-F837-425E-88BB-8F21DEF719C5}" type="presOf" srcId="{5C93DDDB-C8A5-4C6A-BCE3-15E601DA2F4E}" destId="{7D312C4C-53EE-4EBB-B79C-1663446A6D25}" srcOrd="0" destOrd="0" presId="urn:microsoft.com/office/officeart/2005/8/layout/vList2"/>
    <dgm:cxn modelId="{F4EBF64D-96ED-43A3-ADF3-F2F7546F362F}" type="presOf" srcId="{80006CDC-3E84-46FC-B543-A0F35A5EDFA2}" destId="{F86102D3-5A84-4EC7-B0A5-191A54023D2A}" srcOrd="0" destOrd="0" presId="urn:microsoft.com/office/officeart/2005/8/layout/vList2"/>
    <dgm:cxn modelId="{CBD9AA74-A4DC-4019-A1DC-DB9DD55986C1}" srcId="{3E8B640A-DF4C-4821-9D10-AED5C0BDD490}" destId="{71073906-D5EA-4F31-AE48-9C2E74016125}" srcOrd="3" destOrd="0" parTransId="{100C8AAA-3255-46D6-80B7-5C51A087AD2C}" sibTransId="{B891D299-343E-460A-9710-69FE31AF15EB}"/>
    <dgm:cxn modelId="{693D0378-0F25-436B-9B12-5B64DADC9E4F}" type="presOf" srcId="{71073906-D5EA-4F31-AE48-9C2E74016125}" destId="{AE941606-0037-4352-A803-96DDCA3C3106}" srcOrd="0" destOrd="0" presId="urn:microsoft.com/office/officeart/2005/8/layout/vList2"/>
    <dgm:cxn modelId="{9619927E-5F83-4ABB-87D5-078FAE01B77E}" srcId="{3E8B640A-DF4C-4821-9D10-AED5C0BDD490}" destId="{5C93DDDB-C8A5-4C6A-BCE3-15E601DA2F4E}" srcOrd="1" destOrd="0" parTransId="{E535BC08-E670-4608-8FBD-EADFF06FD6F4}" sibTransId="{08714A26-2739-4DE1-A7FB-DA1F96200E83}"/>
    <dgm:cxn modelId="{C4A41080-D1A4-4DEC-BDF0-979C8E510231}" type="presOf" srcId="{8264FC14-0C1B-43B3-BDD6-753817578FAE}" destId="{60D17531-C565-4D6A-BEEB-C70242D492F2}" srcOrd="0" destOrd="0" presId="urn:microsoft.com/office/officeart/2005/8/layout/vList2"/>
    <dgm:cxn modelId="{5FCF2180-4F12-4E36-A145-978888CDA3B1}" srcId="{3E8B640A-DF4C-4821-9D10-AED5C0BDD490}" destId="{80006CDC-3E84-46FC-B543-A0F35A5EDFA2}" srcOrd="0" destOrd="0" parTransId="{68048BC3-F38D-4F8E-9E21-D95CB97FFC74}" sibTransId="{6521E495-84D2-49FA-B26A-80403C862E54}"/>
    <dgm:cxn modelId="{35D99E82-16DD-42AD-B429-6667D1A74ECF}" srcId="{3E8B640A-DF4C-4821-9D10-AED5C0BDD490}" destId="{ACF28B3B-2BBF-4C75-AD7F-D8134400AC71}" srcOrd="5" destOrd="0" parTransId="{6AFDBE1D-48E1-4522-8437-6695214ADB83}" sibTransId="{654D2313-495B-424A-B58D-7421CFEF8401}"/>
    <dgm:cxn modelId="{7A6C2AAD-6B4A-4D66-B0E2-7E6CE30BB3C3}" srcId="{3E8B640A-DF4C-4821-9D10-AED5C0BDD490}" destId="{8264FC14-0C1B-43B3-BDD6-753817578FAE}" srcOrd="2" destOrd="0" parTransId="{DE0C0A9C-DC95-4069-AD1F-E8F9CA7624B6}" sibTransId="{99FC950F-3C3B-43A5-ABC4-35C5150897FB}"/>
    <dgm:cxn modelId="{2998B4ED-653F-45B8-8CB6-B926DEDC2690}" srcId="{3E8B640A-DF4C-4821-9D10-AED5C0BDD490}" destId="{081CA4D1-19A1-4384-89BB-6262BF170944}" srcOrd="4" destOrd="0" parTransId="{88A9E656-26ED-422D-8826-B6A68D2D123A}" sibTransId="{46F75322-378C-4E9D-85E5-F233DD913FF5}"/>
    <dgm:cxn modelId="{B44466F7-437E-405F-8D80-AAAC4CD07806}" type="presOf" srcId="{081CA4D1-19A1-4384-89BB-6262BF170944}" destId="{8B28153D-F09A-46F1-AF0B-04BDF64CB77D}" srcOrd="0" destOrd="0" presId="urn:microsoft.com/office/officeart/2005/8/layout/vList2"/>
    <dgm:cxn modelId="{A9B82832-F74E-4667-9856-D7253BE6C96A}" type="presParOf" srcId="{9130A4CE-0EBE-40B6-AEE1-10C6946FC9B0}" destId="{F86102D3-5A84-4EC7-B0A5-191A54023D2A}" srcOrd="0" destOrd="0" presId="urn:microsoft.com/office/officeart/2005/8/layout/vList2"/>
    <dgm:cxn modelId="{644BA0F7-0E73-42B0-8C94-F5C2EC093ABE}" type="presParOf" srcId="{9130A4CE-0EBE-40B6-AEE1-10C6946FC9B0}" destId="{37655C9F-8310-4378-863D-447DE35832FF}" srcOrd="1" destOrd="0" presId="urn:microsoft.com/office/officeart/2005/8/layout/vList2"/>
    <dgm:cxn modelId="{7D42CF23-C1B0-43E6-8425-E707B1ADD09E}" type="presParOf" srcId="{9130A4CE-0EBE-40B6-AEE1-10C6946FC9B0}" destId="{7D312C4C-53EE-4EBB-B79C-1663446A6D25}" srcOrd="2" destOrd="0" presId="urn:microsoft.com/office/officeart/2005/8/layout/vList2"/>
    <dgm:cxn modelId="{95F2EA7F-4376-44AB-8EC7-F9A8AA30B56C}" type="presParOf" srcId="{9130A4CE-0EBE-40B6-AEE1-10C6946FC9B0}" destId="{56A01069-92BD-4A86-90F1-C42A8070FC15}" srcOrd="3" destOrd="0" presId="urn:microsoft.com/office/officeart/2005/8/layout/vList2"/>
    <dgm:cxn modelId="{4A23FDBE-6A09-4508-925E-2ED58AB9F8DA}" type="presParOf" srcId="{9130A4CE-0EBE-40B6-AEE1-10C6946FC9B0}" destId="{60D17531-C565-4D6A-BEEB-C70242D492F2}" srcOrd="4" destOrd="0" presId="urn:microsoft.com/office/officeart/2005/8/layout/vList2"/>
    <dgm:cxn modelId="{E5A626BE-701D-4360-9490-F8EF545AEA45}" type="presParOf" srcId="{9130A4CE-0EBE-40B6-AEE1-10C6946FC9B0}" destId="{1789C979-D3BA-4A57-BD21-CA473AC4DF47}" srcOrd="5" destOrd="0" presId="urn:microsoft.com/office/officeart/2005/8/layout/vList2"/>
    <dgm:cxn modelId="{8957FC02-E85C-47C2-9292-43A358F63DEA}" type="presParOf" srcId="{9130A4CE-0EBE-40B6-AEE1-10C6946FC9B0}" destId="{AE941606-0037-4352-A803-96DDCA3C3106}" srcOrd="6" destOrd="0" presId="urn:microsoft.com/office/officeart/2005/8/layout/vList2"/>
    <dgm:cxn modelId="{1412E825-2D0E-4A4A-B8C4-185FAB9BD713}" type="presParOf" srcId="{9130A4CE-0EBE-40B6-AEE1-10C6946FC9B0}" destId="{55473C98-38AC-4D53-A4BB-D3927D1BBC7F}" srcOrd="7" destOrd="0" presId="urn:microsoft.com/office/officeart/2005/8/layout/vList2"/>
    <dgm:cxn modelId="{87C4A686-ED81-4FC2-8E70-F52BAF6439AA}" type="presParOf" srcId="{9130A4CE-0EBE-40B6-AEE1-10C6946FC9B0}" destId="{8B28153D-F09A-46F1-AF0B-04BDF64CB77D}" srcOrd="8" destOrd="0" presId="urn:microsoft.com/office/officeart/2005/8/layout/vList2"/>
    <dgm:cxn modelId="{251E367C-02E2-43F2-9A0B-077C01E13DEA}" type="presParOf" srcId="{9130A4CE-0EBE-40B6-AEE1-10C6946FC9B0}" destId="{373F0030-D1BC-4557-9CF5-1EA7CE891A54}" srcOrd="9" destOrd="0" presId="urn:microsoft.com/office/officeart/2005/8/layout/vList2"/>
    <dgm:cxn modelId="{FBE770C9-CEFB-4F9E-B514-7C804D7E1DBD}" type="presParOf" srcId="{9130A4CE-0EBE-40B6-AEE1-10C6946FC9B0}" destId="{0C51DE4E-628C-439A-959A-A4AF696BD370}"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0DD5223-2C1B-4972-BEEE-9A9381D1A4AE}" type="doc">
      <dgm:prSet loTypeId="urn:microsoft.com/office/officeart/2008/layout/LinedList" loCatId="list" qsTypeId="urn:microsoft.com/office/officeart/2005/8/quickstyle/simple1" qsCatId="simple" csTypeId="urn:microsoft.com/office/officeart/2005/8/colors/colorful5" csCatId="colorful" phldr="1"/>
      <dgm:spPr/>
      <dgm:t>
        <a:bodyPr/>
        <a:lstStyle/>
        <a:p>
          <a:endParaRPr lang="en-US"/>
        </a:p>
      </dgm:t>
    </dgm:pt>
    <dgm:pt modelId="{45916A88-A224-434D-9EAC-D268061A00E1}">
      <dgm:prSet/>
      <dgm:spPr/>
      <dgm:t>
        <a:bodyPr/>
        <a:lstStyle/>
        <a:p>
          <a:r>
            <a:rPr lang="en-GB" dirty="0"/>
            <a:t>Income: ticket sales, exhibitor fees, Welsh Government tourism funding, local sponsorships</a:t>
          </a:r>
          <a:endParaRPr lang="en-US" dirty="0"/>
        </a:p>
      </dgm:t>
    </dgm:pt>
    <dgm:pt modelId="{EB9AEE0D-2B9F-473B-9F9C-55DE390C82D6}" type="parTrans" cxnId="{A46443C8-BFE0-4D9A-955D-00A7B6B61E52}">
      <dgm:prSet/>
      <dgm:spPr/>
      <dgm:t>
        <a:bodyPr/>
        <a:lstStyle/>
        <a:p>
          <a:endParaRPr lang="en-US"/>
        </a:p>
      </dgm:t>
    </dgm:pt>
    <dgm:pt modelId="{E641AF20-4216-4F20-8BF7-71819A9382B9}" type="sibTrans" cxnId="{A46443C8-BFE0-4D9A-955D-00A7B6B61E52}">
      <dgm:prSet/>
      <dgm:spPr/>
      <dgm:t>
        <a:bodyPr/>
        <a:lstStyle/>
        <a:p>
          <a:endParaRPr lang="en-US"/>
        </a:p>
      </dgm:t>
    </dgm:pt>
    <dgm:pt modelId="{65D4DA0F-0CCE-447A-9448-E0482AA968FA}">
      <dgm:prSet/>
      <dgm:spPr/>
      <dgm:t>
        <a:bodyPr/>
        <a:lstStyle/>
        <a:p>
          <a:r>
            <a:rPr lang="en-GB" dirty="0"/>
            <a:t>Expenditure: venue hire, staffing, production, marketing, catering, transport, materials</a:t>
          </a:r>
          <a:endParaRPr lang="en-US" dirty="0"/>
        </a:p>
      </dgm:t>
    </dgm:pt>
    <dgm:pt modelId="{1C04590D-7F2D-4B69-80E7-57688D14E9BB}" type="parTrans" cxnId="{1F10282D-AE8C-47A4-8DCE-62E084A687E4}">
      <dgm:prSet/>
      <dgm:spPr/>
      <dgm:t>
        <a:bodyPr/>
        <a:lstStyle/>
        <a:p>
          <a:endParaRPr lang="en-US"/>
        </a:p>
      </dgm:t>
    </dgm:pt>
    <dgm:pt modelId="{DC3381A3-2354-42A5-A070-961AE9CB5D71}" type="sibTrans" cxnId="{1F10282D-AE8C-47A4-8DCE-62E084A687E4}">
      <dgm:prSet/>
      <dgm:spPr/>
      <dgm:t>
        <a:bodyPr/>
        <a:lstStyle/>
        <a:p>
          <a:endParaRPr lang="en-US"/>
        </a:p>
      </dgm:t>
    </dgm:pt>
    <dgm:pt modelId="{853D6D3F-E465-48ED-94E4-EAC89C255A6F}">
      <dgm:prSet/>
      <dgm:spPr/>
      <dgm:t>
        <a:bodyPr/>
        <a:lstStyle/>
        <a:p>
          <a:r>
            <a:rPr lang="en-GB" dirty="0"/>
            <a:t>Break-even goal achievable with 600 delegates at average ticket price of £350 per person</a:t>
          </a:r>
          <a:endParaRPr lang="en-US" dirty="0"/>
        </a:p>
      </dgm:t>
    </dgm:pt>
    <dgm:pt modelId="{DBFE9B08-295D-453B-8258-049F0A037B69}" type="parTrans" cxnId="{B2E1733F-E5F5-4A14-9D28-112CFF8D3987}">
      <dgm:prSet/>
      <dgm:spPr/>
      <dgm:t>
        <a:bodyPr/>
        <a:lstStyle/>
        <a:p>
          <a:endParaRPr lang="en-US"/>
        </a:p>
      </dgm:t>
    </dgm:pt>
    <dgm:pt modelId="{E04E7C3A-7FD0-40CF-9162-43E0C29B900B}" type="sibTrans" cxnId="{B2E1733F-E5F5-4A14-9D28-112CFF8D3987}">
      <dgm:prSet/>
      <dgm:spPr/>
      <dgm:t>
        <a:bodyPr/>
        <a:lstStyle/>
        <a:p>
          <a:endParaRPr lang="en-US"/>
        </a:p>
      </dgm:t>
    </dgm:pt>
    <dgm:pt modelId="{8974D4DE-357E-4C77-BD99-E4FD81528DEC}">
      <dgm:prSet/>
      <dgm:spPr/>
      <dgm:t>
        <a:bodyPr/>
        <a:lstStyle/>
        <a:p>
          <a:r>
            <a:rPr lang="en-GB" dirty="0"/>
            <a:t>Estimated total income: £275,000 | Estimated expenditure: £245,000 | Surplus: £30,000</a:t>
          </a:r>
          <a:endParaRPr lang="en-US" dirty="0"/>
        </a:p>
      </dgm:t>
    </dgm:pt>
    <dgm:pt modelId="{27CA1ABD-395C-47A5-964A-5326E8AE1BE1}" type="parTrans" cxnId="{394120CB-F0EA-48E2-A78B-F975D70AAA94}">
      <dgm:prSet/>
      <dgm:spPr/>
      <dgm:t>
        <a:bodyPr/>
        <a:lstStyle/>
        <a:p>
          <a:endParaRPr lang="en-US"/>
        </a:p>
      </dgm:t>
    </dgm:pt>
    <dgm:pt modelId="{BF8C5F03-1E28-46C8-9471-DFCE9A68B46D}" type="sibTrans" cxnId="{394120CB-F0EA-48E2-A78B-F975D70AAA94}">
      <dgm:prSet/>
      <dgm:spPr/>
      <dgm:t>
        <a:bodyPr/>
        <a:lstStyle/>
        <a:p>
          <a:endParaRPr lang="en-US"/>
        </a:p>
      </dgm:t>
    </dgm:pt>
    <dgm:pt modelId="{061E1E1F-6404-4422-B457-4B0026E0629B}">
      <dgm:prSet/>
      <dgm:spPr/>
      <dgm:t>
        <a:bodyPr/>
        <a:lstStyle/>
        <a:p>
          <a:r>
            <a:rPr lang="en-GB" dirty="0"/>
            <a:t>Cost-effective planning with local suppliers and in-kind contributions from cultural partners</a:t>
          </a:r>
          <a:endParaRPr lang="en-US" dirty="0"/>
        </a:p>
      </dgm:t>
    </dgm:pt>
    <dgm:pt modelId="{6AD0732D-E454-4EB1-8D35-13B0A0D34C70}" type="parTrans" cxnId="{A29D3A1E-7FA9-4EF8-9A34-24B7051FFCC8}">
      <dgm:prSet/>
      <dgm:spPr/>
      <dgm:t>
        <a:bodyPr/>
        <a:lstStyle/>
        <a:p>
          <a:endParaRPr lang="en-US"/>
        </a:p>
      </dgm:t>
    </dgm:pt>
    <dgm:pt modelId="{3E76E847-7E89-44FE-B84D-BFA9E928FB3F}" type="sibTrans" cxnId="{A29D3A1E-7FA9-4EF8-9A34-24B7051FFCC8}">
      <dgm:prSet/>
      <dgm:spPr/>
      <dgm:t>
        <a:bodyPr/>
        <a:lstStyle/>
        <a:p>
          <a:endParaRPr lang="en-US"/>
        </a:p>
      </dgm:t>
    </dgm:pt>
    <dgm:pt modelId="{5A79E1FE-CCE9-41AD-8BDF-83C2D2527078}" type="pres">
      <dgm:prSet presAssocID="{80DD5223-2C1B-4972-BEEE-9A9381D1A4AE}" presName="vert0" presStyleCnt="0">
        <dgm:presLayoutVars>
          <dgm:dir/>
          <dgm:animOne val="branch"/>
          <dgm:animLvl val="lvl"/>
        </dgm:presLayoutVars>
      </dgm:prSet>
      <dgm:spPr/>
    </dgm:pt>
    <dgm:pt modelId="{6738C2FE-AB7F-4BA3-BDE0-B408AA756561}" type="pres">
      <dgm:prSet presAssocID="{45916A88-A224-434D-9EAC-D268061A00E1}" presName="thickLine" presStyleLbl="alignNode1" presStyleIdx="0" presStyleCnt="5"/>
      <dgm:spPr/>
    </dgm:pt>
    <dgm:pt modelId="{4772A0A6-24F5-4906-8CB0-3EDD0803498F}" type="pres">
      <dgm:prSet presAssocID="{45916A88-A224-434D-9EAC-D268061A00E1}" presName="horz1" presStyleCnt="0"/>
      <dgm:spPr/>
    </dgm:pt>
    <dgm:pt modelId="{FB2E38AA-F949-4076-9FAB-7D5F0CA5037E}" type="pres">
      <dgm:prSet presAssocID="{45916A88-A224-434D-9EAC-D268061A00E1}" presName="tx1" presStyleLbl="revTx" presStyleIdx="0" presStyleCnt="5"/>
      <dgm:spPr/>
    </dgm:pt>
    <dgm:pt modelId="{AA59D1D4-EAEE-4B65-A086-5F86EF0957C0}" type="pres">
      <dgm:prSet presAssocID="{45916A88-A224-434D-9EAC-D268061A00E1}" presName="vert1" presStyleCnt="0"/>
      <dgm:spPr/>
    </dgm:pt>
    <dgm:pt modelId="{3B34ADDA-DAD8-4585-AFF4-4D404B35996C}" type="pres">
      <dgm:prSet presAssocID="{65D4DA0F-0CCE-447A-9448-E0482AA968FA}" presName="thickLine" presStyleLbl="alignNode1" presStyleIdx="1" presStyleCnt="5"/>
      <dgm:spPr/>
    </dgm:pt>
    <dgm:pt modelId="{0ECD8B28-D1FA-4F18-89EB-4795F52E9546}" type="pres">
      <dgm:prSet presAssocID="{65D4DA0F-0CCE-447A-9448-E0482AA968FA}" presName="horz1" presStyleCnt="0"/>
      <dgm:spPr/>
    </dgm:pt>
    <dgm:pt modelId="{B8CEEF62-AE10-4D7D-A4DA-530DAF87C4F6}" type="pres">
      <dgm:prSet presAssocID="{65D4DA0F-0CCE-447A-9448-E0482AA968FA}" presName="tx1" presStyleLbl="revTx" presStyleIdx="1" presStyleCnt="5"/>
      <dgm:spPr/>
    </dgm:pt>
    <dgm:pt modelId="{0A88F4B2-84B7-4B21-A0E2-F43F768B61AC}" type="pres">
      <dgm:prSet presAssocID="{65D4DA0F-0CCE-447A-9448-E0482AA968FA}" presName="vert1" presStyleCnt="0"/>
      <dgm:spPr/>
    </dgm:pt>
    <dgm:pt modelId="{62F4C30C-5F19-476C-8BEB-6E12C5F4E774}" type="pres">
      <dgm:prSet presAssocID="{853D6D3F-E465-48ED-94E4-EAC89C255A6F}" presName="thickLine" presStyleLbl="alignNode1" presStyleIdx="2" presStyleCnt="5"/>
      <dgm:spPr/>
    </dgm:pt>
    <dgm:pt modelId="{D72E613B-3505-4960-BFAB-4829902B800F}" type="pres">
      <dgm:prSet presAssocID="{853D6D3F-E465-48ED-94E4-EAC89C255A6F}" presName="horz1" presStyleCnt="0"/>
      <dgm:spPr/>
    </dgm:pt>
    <dgm:pt modelId="{6B8701CA-5209-468C-B3C6-A712BEC74B15}" type="pres">
      <dgm:prSet presAssocID="{853D6D3F-E465-48ED-94E4-EAC89C255A6F}" presName="tx1" presStyleLbl="revTx" presStyleIdx="2" presStyleCnt="5"/>
      <dgm:spPr/>
    </dgm:pt>
    <dgm:pt modelId="{E764E994-8808-4EB5-AFC7-384A99439B74}" type="pres">
      <dgm:prSet presAssocID="{853D6D3F-E465-48ED-94E4-EAC89C255A6F}" presName="vert1" presStyleCnt="0"/>
      <dgm:spPr/>
    </dgm:pt>
    <dgm:pt modelId="{734F3D09-E219-438C-A85F-CD1E89651D83}" type="pres">
      <dgm:prSet presAssocID="{8974D4DE-357E-4C77-BD99-E4FD81528DEC}" presName="thickLine" presStyleLbl="alignNode1" presStyleIdx="3" presStyleCnt="5"/>
      <dgm:spPr/>
    </dgm:pt>
    <dgm:pt modelId="{A8532369-B15B-4D99-B7B8-584A22F5F4F6}" type="pres">
      <dgm:prSet presAssocID="{8974D4DE-357E-4C77-BD99-E4FD81528DEC}" presName="horz1" presStyleCnt="0"/>
      <dgm:spPr/>
    </dgm:pt>
    <dgm:pt modelId="{15FBCB91-949C-4863-AC5E-8E10850DC0B6}" type="pres">
      <dgm:prSet presAssocID="{8974D4DE-357E-4C77-BD99-E4FD81528DEC}" presName="tx1" presStyleLbl="revTx" presStyleIdx="3" presStyleCnt="5"/>
      <dgm:spPr/>
    </dgm:pt>
    <dgm:pt modelId="{50CD1275-6459-4C90-90A3-F50DCF9540E3}" type="pres">
      <dgm:prSet presAssocID="{8974D4DE-357E-4C77-BD99-E4FD81528DEC}" presName="vert1" presStyleCnt="0"/>
      <dgm:spPr/>
    </dgm:pt>
    <dgm:pt modelId="{0E72BDEF-F858-4F1A-81B9-F416BCD8B1F8}" type="pres">
      <dgm:prSet presAssocID="{061E1E1F-6404-4422-B457-4B0026E0629B}" presName="thickLine" presStyleLbl="alignNode1" presStyleIdx="4" presStyleCnt="5"/>
      <dgm:spPr/>
    </dgm:pt>
    <dgm:pt modelId="{ADE47ABA-27E9-491A-A6D9-8E2AACB95490}" type="pres">
      <dgm:prSet presAssocID="{061E1E1F-6404-4422-B457-4B0026E0629B}" presName="horz1" presStyleCnt="0"/>
      <dgm:spPr/>
    </dgm:pt>
    <dgm:pt modelId="{655C82EA-B442-49D2-AB7B-55858CD94133}" type="pres">
      <dgm:prSet presAssocID="{061E1E1F-6404-4422-B457-4B0026E0629B}" presName="tx1" presStyleLbl="revTx" presStyleIdx="4" presStyleCnt="5"/>
      <dgm:spPr/>
    </dgm:pt>
    <dgm:pt modelId="{F9E3A288-9A76-450A-AAD0-231F854D8A3D}" type="pres">
      <dgm:prSet presAssocID="{061E1E1F-6404-4422-B457-4B0026E0629B}" presName="vert1" presStyleCnt="0"/>
      <dgm:spPr/>
    </dgm:pt>
  </dgm:ptLst>
  <dgm:cxnLst>
    <dgm:cxn modelId="{1E75EC12-D22B-4236-B286-91CD63404314}" type="presOf" srcId="{80DD5223-2C1B-4972-BEEE-9A9381D1A4AE}" destId="{5A79E1FE-CCE9-41AD-8BDF-83C2D2527078}" srcOrd="0" destOrd="0" presId="urn:microsoft.com/office/officeart/2008/layout/LinedList"/>
    <dgm:cxn modelId="{A29D3A1E-7FA9-4EF8-9A34-24B7051FFCC8}" srcId="{80DD5223-2C1B-4972-BEEE-9A9381D1A4AE}" destId="{061E1E1F-6404-4422-B457-4B0026E0629B}" srcOrd="4" destOrd="0" parTransId="{6AD0732D-E454-4EB1-8D35-13B0A0D34C70}" sibTransId="{3E76E847-7E89-44FE-B84D-BFA9E928FB3F}"/>
    <dgm:cxn modelId="{1F10282D-AE8C-47A4-8DCE-62E084A687E4}" srcId="{80DD5223-2C1B-4972-BEEE-9A9381D1A4AE}" destId="{65D4DA0F-0CCE-447A-9448-E0482AA968FA}" srcOrd="1" destOrd="0" parTransId="{1C04590D-7F2D-4B69-80E7-57688D14E9BB}" sibTransId="{DC3381A3-2354-42A5-A070-961AE9CB5D71}"/>
    <dgm:cxn modelId="{93C46F3B-19E8-4A5B-9751-AA7E41D7649B}" type="presOf" srcId="{45916A88-A224-434D-9EAC-D268061A00E1}" destId="{FB2E38AA-F949-4076-9FAB-7D5F0CA5037E}" srcOrd="0" destOrd="0" presId="urn:microsoft.com/office/officeart/2008/layout/LinedList"/>
    <dgm:cxn modelId="{B2E1733F-E5F5-4A14-9D28-112CFF8D3987}" srcId="{80DD5223-2C1B-4972-BEEE-9A9381D1A4AE}" destId="{853D6D3F-E465-48ED-94E4-EAC89C255A6F}" srcOrd="2" destOrd="0" parTransId="{DBFE9B08-295D-453B-8258-049F0A037B69}" sibTransId="{E04E7C3A-7FD0-40CF-9162-43E0C29B900B}"/>
    <dgm:cxn modelId="{324AB470-81C2-451D-9F18-888444AEBB85}" type="presOf" srcId="{061E1E1F-6404-4422-B457-4B0026E0629B}" destId="{655C82EA-B442-49D2-AB7B-55858CD94133}" srcOrd="0" destOrd="0" presId="urn:microsoft.com/office/officeart/2008/layout/LinedList"/>
    <dgm:cxn modelId="{0D5CE259-4994-42BD-9358-9AE84EBCCBFC}" type="presOf" srcId="{853D6D3F-E465-48ED-94E4-EAC89C255A6F}" destId="{6B8701CA-5209-468C-B3C6-A712BEC74B15}" srcOrd="0" destOrd="0" presId="urn:microsoft.com/office/officeart/2008/layout/LinedList"/>
    <dgm:cxn modelId="{894206C7-2B68-44EC-AD82-CE83667693B9}" type="presOf" srcId="{65D4DA0F-0CCE-447A-9448-E0482AA968FA}" destId="{B8CEEF62-AE10-4D7D-A4DA-530DAF87C4F6}" srcOrd="0" destOrd="0" presId="urn:microsoft.com/office/officeart/2008/layout/LinedList"/>
    <dgm:cxn modelId="{A46443C8-BFE0-4D9A-955D-00A7B6B61E52}" srcId="{80DD5223-2C1B-4972-BEEE-9A9381D1A4AE}" destId="{45916A88-A224-434D-9EAC-D268061A00E1}" srcOrd="0" destOrd="0" parTransId="{EB9AEE0D-2B9F-473B-9F9C-55DE390C82D6}" sibTransId="{E641AF20-4216-4F20-8BF7-71819A9382B9}"/>
    <dgm:cxn modelId="{394120CB-F0EA-48E2-A78B-F975D70AAA94}" srcId="{80DD5223-2C1B-4972-BEEE-9A9381D1A4AE}" destId="{8974D4DE-357E-4C77-BD99-E4FD81528DEC}" srcOrd="3" destOrd="0" parTransId="{27CA1ABD-395C-47A5-964A-5326E8AE1BE1}" sibTransId="{BF8C5F03-1E28-46C8-9471-DFCE9A68B46D}"/>
    <dgm:cxn modelId="{CB2ABDE7-8B31-4C35-914B-8D70C9C076E8}" type="presOf" srcId="{8974D4DE-357E-4C77-BD99-E4FD81528DEC}" destId="{15FBCB91-949C-4863-AC5E-8E10850DC0B6}" srcOrd="0" destOrd="0" presId="urn:microsoft.com/office/officeart/2008/layout/LinedList"/>
    <dgm:cxn modelId="{0865C83E-B616-4E78-A8EC-B8DD921281A4}" type="presParOf" srcId="{5A79E1FE-CCE9-41AD-8BDF-83C2D2527078}" destId="{6738C2FE-AB7F-4BA3-BDE0-B408AA756561}" srcOrd="0" destOrd="0" presId="urn:microsoft.com/office/officeart/2008/layout/LinedList"/>
    <dgm:cxn modelId="{A2400999-79F7-47B3-806F-7270CE93B9B5}" type="presParOf" srcId="{5A79E1FE-CCE9-41AD-8BDF-83C2D2527078}" destId="{4772A0A6-24F5-4906-8CB0-3EDD0803498F}" srcOrd="1" destOrd="0" presId="urn:microsoft.com/office/officeart/2008/layout/LinedList"/>
    <dgm:cxn modelId="{698E58BB-A1B6-415D-B51F-B66B6A2B1B2C}" type="presParOf" srcId="{4772A0A6-24F5-4906-8CB0-3EDD0803498F}" destId="{FB2E38AA-F949-4076-9FAB-7D5F0CA5037E}" srcOrd="0" destOrd="0" presId="urn:microsoft.com/office/officeart/2008/layout/LinedList"/>
    <dgm:cxn modelId="{3B0032AA-F54A-4D68-BEB4-960040C1223C}" type="presParOf" srcId="{4772A0A6-24F5-4906-8CB0-3EDD0803498F}" destId="{AA59D1D4-EAEE-4B65-A086-5F86EF0957C0}" srcOrd="1" destOrd="0" presId="urn:microsoft.com/office/officeart/2008/layout/LinedList"/>
    <dgm:cxn modelId="{6CB30ECD-AC81-42FB-9C53-B310F1CE009B}" type="presParOf" srcId="{5A79E1FE-CCE9-41AD-8BDF-83C2D2527078}" destId="{3B34ADDA-DAD8-4585-AFF4-4D404B35996C}" srcOrd="2" destOrd="0" presId="urn:microsoft.com/office/officeart/2008/layout/LinedList"/>
    <dgm:cxn modelId="{E9ED0760-D4B6-404E-AF6C-8CE1FBE870FF}" type="presParOf" srcId="{5A79E1FE-CCE9-41AD-8BDF-83C2D2527078}" destId="{0ECD8B28-D1FA-4F18-89EB-4795F52E9546}" srcOrd="3" destOrd="0" presId="urn:microsoft.com/office/officeart/2008/layout/LinedList"/>
    <dgm:cxn modelId="{1B201FAF-F76A-4A2D-908E-C674190A20F0}" type="presParOf" srcId="{0ECD8B28-D1FA-4F18-89EB-4795F52E9546}" destId="{B8CEEF62-AE10-4D7D-A4DA-530DAF87C4F6}" srcOrd="0" destOrd="0" presId="urn:microsoft.com/office/officeart/2008/layout/LinedList"/>
    <dgm:cxn modelId="{A6A0DEC0-04B9-4E86-AD1B-D8AA9107922B}" type="presParOf" srcId="{0ECD8B28-D1FA-4F18-89EB-4795F52E9546}" destId="{0A88F4B2-84B7-4B21-A0E2-F43F768B61AC}" srcOrd="1" destOrd="0" presId="urn:microsoft.com/office/officeart/2008/layout/LinedList"/>
    <dgm:cxn modelId="{4F55C243-3A54-4C49-824B-3E74138F81F2}" type="presParOf" srcId="{5A79E1FE-CCE9-41AD-8BDF-83C2D2527078}" destId="{62F4C30C-5F19-476C-8BEB-6E12C5F4E774}" srcOrd="4" destOrd="0" presId="urn:microsoft.com/office/officeart/2008/layout/LinedList"/>
    <dgm:cxn modelId="{3E80EAC4-C9A3-46E6-BD37-61D95CA039E7}" type="presParOf" srcId="{5A79E1FE-CCE9-41AD-8BDF-83C2D2527078}" destId="{D72E613B-3505-4960-BFAB-4829902B800F}" srcOrd="5" destOrd="0" presId="urn:microsoft.com/office/officeart/2008/layout/LinedList"/>
    <dgm:cxn modelId="{8004CAB1-96D7-40BF-BFC8-9B8A7975775E}" type="presParOf" srcId="{D72E613B-3505-4960-BFAB-4829902B800F}" destId="{6B8701CA-5209-468C-B3C6-A712BEC74B15}" srcOrd="0" destOrd="0" presId="urn:microsoft.com/office/officeart/2008/layout/LinedList"/>
    <dgm:cxn modelId="{B4B39DFA-E38F-49D1-B0E4-73C67C043915}" type="presParOf" srcId="{D72E613B-3505-4960-BFAB-4829902B800F}" destId="{E764E994-8808-4EB5-AFC7-384A99439B74}" srcOrd="1" destOrd="0" presId="urn:microsoft.com/office/officeart/2008/layout/LinedList"/>
    <dgm:cxn modelId="{94FA810C-DF3D-49A8-A634-22340D2188E3}" type="presParOf" srcId="{5A79E1FE-CCE9-41AD-8BDF-83C2D2527078}" destId="{734F3D09-E219-438C-A85F-CD1E89651D83}" srcOrd="6" destOrd="0" presId="urn:microsoft.com/office/officeart/2008/layout/LinedList"/>
    <dgm:cxn modelId="{9DEFC196-F45A-4F75-A7E7-BF02D6EA3EC6}" type="presParOf" srcId="{5A79E1FE-CCE9-41AD-8BDF-83C2D2527078}" destId="{A8532369-B15B-4D99-B7B8-584A22F5F4F6}" srcOrd="7" destOrd="0" presId="urn:microsoft.com/office/officeart/2008/layout/LinedList"/>
    <dgm:cxn modelId="{C9991559-2E09-44F8-AF5F-3C5CCB153E40}" type="presParOf" srcId="{A8532369-B15B-4D99-B7B8-584A22F5F4F6}" destId="{15FBCB91-949C-4863-AC5E-8E10850DC0B6}" srcOrd="0" destOrd="0" presId="urn:microsoft.com/office/officeart/2008/layout/LinedList"/>
    <dgm:cxn modelId="{B6231B6C-7D4A-4F71-A007-A3EC41E840A2}" type="presParOf" srcId="{A8532369-B15B-4D99-B7B8-584A22F5F4F6}" destId="{50CD1275-6459-4C90-90A3-F50DCF9540E3}" srcOrd="1" destOrd="0" presId="urn:microsoft.com/office/officeart/2008/layout/LinedList"/>
    <dgm:cxn modelId="{1804ECAE-AA56-4E76-8542-4B2537EAFC2F}" type="presParOf" srcId="{5A79E1FE-CCE9-41AD-8BDF-83C2D2527078}" destId="{0E72BDEF-F858-4F1A-81B9-F416BCD8B1F8}" srcOrd="8" destOrd="0" presId="urn:microsoft.com/office/officeart/2008/layout/LinedList"/>
    <dgm:cxn modelId="{0DEDA06A-C30A-4CB3-859E-DDE6F9CFF4F3}" type="presParOf" srcId="{5A79E1FE-CCE9-41AD-8BDF-83C2D2527078}" destId="{ADE47ABA-27E9-491A-A6D9-8E2AACB95490}" srcOrd="9" destOrd="0" presId="urn:microsoft.com/office/officeart/2008/layout/LinedList"/>
    <dgm:cxn modelId="{1E3D98C9-7F85-4A02-B967-7F38464B1FE7}" type="presParOf" srcId="{ADE47ABA-27E9-491A-A6D9-8E2AACB95490}" destId="{655C82EA-B442-49D2-AB7B-55858CD94133}" srcOrd="0" destOrd="0" presId="urn:microsoft.com/office/officeart/2008/layout/LinedList"/>
    <dgm:cxn modelId="{DA91DE29-0F89-4BEC-BFE7-50754C5C3305}" type="presParOf" srcId="{ADE47ABA-27E9-491A-A6D9-8E2AACB95490}" destId="{F9E3A288-9A76-450A-AAD0-231F854D8A3D}"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9E454F4-50CE-4AB2-8674-39ACF3970E86}"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0070B8FA-578A-4719-8301-602BBBBC5D20}">
      <dgm:prSet/>
      <dgm:spPr/>
      <dgm:t>
        <a:bodyPr/>
        <a:lstStyle/>
        <a:p>
          <a:r>
            <a:rPr lang="en-GB" dirty="0"/>
            <a:t>Travel disruptions managed via flexible registration and transport arrangements for delegates</a:t>
          </a:r>
          <a:endParaRPr lang="en-US" dirty="0"/>
        </a:p>
      </dgm:t>
    </dgm:pt>
    <dgm:pt modelId="{AD3D6D9B-F8DC-4CF2-A4AC-36BBBBB4676E}" type="parTrans" cxnId="{027A4573-8717-4902-A9DC-E96CD6DC23F9}">
      <dgm:prSet/>
      <dgm:spPr/>
      <dgm:t>
        <a:bodyPr/>
        <a:lstStyle/>
        <a:p>
          <a:endParaRPr lang="en-US"/>
        </a:p>
      </dgm:t>
    </dgm:pt>
    <dgm:pt modelId="{FF2D13D7-DD2D-43A5-B98B-E65151B84057}" type="sibTrans" cxnId="{027A4573-8717-4902-A9DC-E96CD6DC23F9}">
      <dgm:prSet/>
      <dgm:spPr/>
      <dgm:t>
        <a:bodyPr/>
        <a:lstStyle/>
        <a:p>
          <a:endParaRPr lang="en-US"/>
        </a:p>
      </dgm:t>
    </dgm:pt>
    <dgm:pt modelId="{4679848F-C6C6-4749-8984-17B48B21999E}">
      <dgm:prSet/>
      <dgm:spPr/>
      <dgm:t>
        <a:bodyPr/>
        <a:lstStyle/>
        <a:p>
          <a:r>
            <a:rPr lang="en-GB" dirty="0"/>
            <a:t>Health and safety protocols including sanitation stations, insurance, and emergency response teams</a:t>
          </a:r>
          <a:endParaRPr lang="en-US" dirty="0"/>
        </a:p>
      </dgm:t>
    </dgm:pt>
    <dgm:pt modelId="{29F18431-EECA-4DD1-B3F2-087190B96F43}" type="parTrans" cxnId="{91F20544-9436-4092-96C7-151B1A7858BD}">
      <dgm:prSet/>
      <dgm:spPr/>
      <dgm:t>
        <a:bodyPr/>
        <a:lstStyle/>
        <a:p>
          <a:endParaRPr lang="en-US"/>
        </a:p>
      </dgm:t>
    </dgm:pt>
    <dgm:pt modelId="{FCA83390-D13C-4971-80F0-2A07CC6A9045}" type="sibTrans" cxnId="{91F20544-9436-4092-96C7-151B1A7858BD}">
      <dgm:prSet/>
      <dgm:spPr/>
      <dgm:t>
        <a:bodyPr/>
        <a:lstStyle/>
        <a:p>
          <a:endParaRPr lang="en-US"/>
        </a:p>
      </dgm:t>
    </dgm:pt>
    <dgm:pt modelId="{3097BD19-E3F8-435B-83E9-A05641D49138}">
      <dgm:prSet/>
      <dgm:spPr/>
      <dgm:t>
        <a:bodyPr/>
        <a:lstStyle/>
        <a:p>
          <a:r>
            <a:rPr lang="en-GB"/>
            <a:t>Backup performers and speakers identified to address cancellations or absences</a:t>
          </a:r>
          <a:endParaRPr lang="en-US"/>
        </a:p>
      </dgm:t>
    </dgm:pt>
    <dgm:pt modelId="{83577419-51FF-4F6D-8918-A2C39574ECCB}" type="parTrans" cxnId="{88D2B669-A374-46DE-8BF5-D7BBEAAD48AD}">
      <dgm:prSet/>
      <dgm:spPr/>
      <dgm:t>
        <a:bodyPr/>
        <a:lstStyle/>
        <a:p>
          <a:endParaRPr lang="en-US"/>
        </a:p>
      </dgm:t>
    </dgm:pt>
    <dgm:pt modelId="{6AA3B26D-1219-4AB3-87B7-405222F3BF15}" type="sibTrans" cxnId="{88D2B669-A374-46DE-8BF5-D7BBEAAD48AD}">
      <dgm:prSet/>
      <dgm:spPr/>
      <dgm:t>
        <a:bodyPr/>
        <a:lstStyle/>
        <a:p>
          <a:endParaRPr lang="en-US"/>
        </a:p>
      </dgm:t>
    </dgm:pt>
    <dgm:pt modelId="{44761457-3ACC-4AB8-9161-D754FF6E80DA}">
      <dgm:prSet/>
      <dgm:spPr/>
      <dgm:t>
        <a:bodyPr/>
        <a:lstStyle/>
        <a:p>
          <a:r>
            <a:rPr lang="en-GB"/>
            <a:t>Venue has weather-independent infrastructure; tours have indoor alternatives where possible</a:t>
          </a:r>
          <a:endParaRPr lang="en-US"/>
        </a:p>
      </dgm:t>
    </dgm:pt>
    <dgm:pt modelId="{7ED7334D-14B4-4A4C-A38B-05CD48A5C728}" type="parTrans" cxnId="{97AAE464-8D38-46D9-8495-94314B7C17A7}">
      <dgm:prSet/>
      <dgm:spPr/>
      <dgm:t>
        <a:bodyPr/>
        <a:lstStyle/>
        <a:p>
          <a:endParaRPr lang="en-US"/>
        </a:p>
      </dgm:t>
    </dgm:pt>
    <dgm:pt modelId="{46228E02-8EF5-4598-A27E-61B6B2832FDF}" type="sibTrans" cxnId="{97AAE464-8D38-46D9-8495-94314B7C17A7}">
      <dgm:prSet/>
      <dgm:spPr/>
      <dgm:t>
        <a:bodyPr/>
        <a:lstStyle/>
        <a:p>
          <a:endParaRPr lang="en-US"/>
        </a:p>
      </dgm:t>
    </dgm:pt>
    <dgm:pt modelId="{038B4B63-107D-41F4-BC02-734C17ED3C84}">
      <dgm:prSet/>
      <dgm:spPr/>
      <dgm:t>
        <a:bodyPr/>
        <a:lstStyle/>
        <a:p>
          <a:r>
            <a:rPr lang="en-GB" dirty="0"/>
            <a:t>Multilingual materials and interpreters to overcome language barriers for non-English speakers</a:t>
          </a:r>
          <a:endParaRPr lang="en-US" dirty="0"/>
        </a:p>
      </dgm:t>
    </dgm:pt>
    <dgm:pt modelId="{2FB78460-81F9-48D6-88E6-5C0E12FE9865}" type="parTrans" cxnId="{D6699EE2-F68F-4D95-8C61-E4CEF178BBD1}">
      <dgm:prSet/>
      <dgm:spPr/>
      <dgm:t>
        <a:bodyPr/>
        <a:lstStyle/>
        <a:p>
          <a:endParaRPr lang="en-US"/>
        </a:p>
      </dgm:t>
    </dgm:pt>
    <dgm:pt modelId="{10112FD0-E38A-4882-AB72-65D7E428B248}" type="sibTrans" cxnId="{D6699EE2-F68F-4D95-8C61-E4CEF178BBD1}">
      <dgm:prSet/>
      <dgm:spPr/>
      <dgm:t>
        <a:bodyPr/>
        <a:lstStyle/>
        <a:p>
          <a:endParaRPr lang="en-US"/>
        </a:p>
      </dgm:t>
    </dgm:pt>
    <dgm:pt modelId="{C45F2891-C80B-43F8-A60F-A409145FE31B}" type="pres">
      <dgm:prSet presAssocID="{89E454F4-50CE-4AB2-8674-39ACF3970E86}" presName="diagram" presStyleCnt="0">
        <dgm:presLayoutVars>
          <dgm:dir/>
          <dgm:resizeHandles val="exact"/>
        </dgm:presLayoutVars>
      </dgm:prSet>
      <dgm:spPr/>
    </dgm:pt>
    <dgm:pt modelId="{8B952832-A2A0-4F24-B943-4DBFFABB58FA}" type="pres">
      <dgm:prSet presAssocID="{0070B8FA-578A-4719-8301-602BBBBC5D20}" presName="node" presStyleLbl="node1" presStyleIdx="0" presStyleCnt="5">
        <dgm:presLayoutVars>
          <dgm:bulletEnabled val="1"/>
        </dgm:presLayoutVars>
      </dgm:prSet>
      <dgm:spPr/>
    </dgm:pt>
    <dgm:pt modelId="{053BE6A2-3C86-4E9D-AB7E-629D6F7F7AD5}" type="pres">
      <dgm:prSet presAssocID="{FF2D13D7-DD2D-43A5-B98B-E65151B84057}" presName="sibTrans" presStyleCnt="0"/>
      <dgm:spPr/>
    </dgm:pt>
    <dgm:pt modelId="{A5A32DC0-91FF-4181-A124-F3C405A4047A}" type="pres">
      <dgm:prSet presAssocID="{4679848F-C6C6-4749-8984-17B48B21999E}" presName="node" presStyleLbl="node1" presStyleIdx="1" presStyleCnt="5">
        <dgm:presLayoutVars>
          <dgm:bulletEnabled val="1"/>
        </dgm:presLayoutVars>
      </dgm:prSet>
      <dgm:spPr/>
    </dgm:pt>
    <dgm:pt modelId="{752A59B6-9B7E-493F-8FE6-5BD99487A7BC}" type="pres">
      <dgm:prSet presAssocID="{FCA83390-D13C-4971-80F0-2A07CC6A9045}" presName="sibTrans" presStyleCnt="0"/>
      <dgm:spPr/>
    </dgm:pt>
    <dgm:pt modelId="{325B24A9-F04F-4FEA-8814-EA2A531B0F8D}" type="pres">
      <dgm:prSet presAssocID="{3097BD19-E3F8-435B-83E9-A05641D49138}" presName="node" presStyleLbl="node1" presStyleIdx="2" presStyleCnt="5">
        <dgm:presLayoutVars>
          <dgm:bulletEnabled val="1"/>
        </dgm:presLayoutVars>
      </dgm:prSet>
      <dgm:spPr/>
    </dgm:pt>
    <dgm:pt modelId="{C1EE6D09-7C91-492A-81A7-E47E1D303D94}" type="pres">
      <dgm:prSet presAssocID="{6AA3B26D-1219-4AB3-87B7-405222F3BF15}" presName="sibTrans" presStyleCnt="0"/>
      <dgm:spPr/>
    </dgm:pt>
    <dgm:pt modelId="{AD4E8317-B98A-48D8-B21F-B29831289452}" type="pres">
      <dgm:prSet presAssocID="{44761457-3ACC-4AB8-9161-D754FF6E80DA}" presName="node" presStyleLbl="node1" presStyleIdx="3" presStyleCnt="5">
        <dgm:presLayoutVars>
          <dgm:bulletEnabled val="1"/>
        </dgm:presLayoutVars>
      </dgm:prSet>
      <dgm:spPr/>
    </dgm:pt>
    <dgm:pt modelId="{381440B9-3C05-4F5E-8A6B-D59BCB9F39D9}" type="pres">
      <dgm:prSet presAssocID="{46228E02-8EF5-4598-A27E-61B6B2832FDF}" presName="sibTrans" presStyleCnt="0"/>
      <dgm:spPr/>
    </dgm:pt>
    <dgm:pt modelId="{C4450BD2-85ED-4DBD-9C61-748C2908DA8A}" type="pres">
      <dgm:prSet presAssocID="{038B4B63-107D-41F4-BC02-734C17ED3C84}" presName="node" presStyleLbl="node1" presStyleIdx="4" presStyleCnt="5">
        <dgm:presLayoutVars>
          <dgm:bulletEnabled val="1"/>
        </dgm:presLayoutVars>
      </dgm:prSet>
      <dgm:spPr/>
    </dgm:pt>
  </dgm:ptLst>
  <dgm:cxnLst>
    <dgm:cxn modelId="{9CC30F0B-9348-48F6-AF21-D48E404871DA}" type="presOf" srcId="{3097BD19-E3F8-435B-83E9-A05641D49138}" destId="{325B24A9-F04F-4FEA-8814-EA2A531B0F8D}" srcOrd="0" destOrd="0" presId="urn:microsoft.com/office/officeart/2005/8/layout/default"/>
    <dgm:cxn modelId="{5E228125-9DD7-4A7E-BEAA-2964E5B96A61}" type="presOf" srcId="{0070B8FA-578A-4719-8301-602BBBBC5D20}" destId="{8B952832-A2A0-4F24-B943-4DBFFABB58FA}" srcOrd="0" destOrd="0" presId="urn:microsoft.com/office/officeart/2005/8/layout/default"/>
    <dgm:cxn modelId="{91F20544-9436-4092-96C7-151B1A7858BD}" srcId="{89E454F4-50CE-4AB2-8674-39ACF3970E86}" destId="{4679848F-C6C6-4749-8984-17B48B21999E}" srcOrd="1" destOrd="0" parTransId="{29F18431-EECA-4DD1-B3F2-087190B96F43}" sibTransId="{FCA83390-D13C-4971-80F0-2A07CC6A9045}"/>
    <dgm:cxn modelId="{97AAE464-8D38-46D9-8495-94314B7C17A7}" srcId="{89E454F4-50CE-4AB2-8674-39ACF3970E86}" destId="{44761457-3ACC-4AB8-9161-D754FF6E80DA}" srcOrd="3" destOrd="0" parTransId="{7ED7334D-14B4-4A4C-A38B-05CD48A5C728}" sibTransId="{46228E02-8EF5-4598-A27E-61B6B2832FDF}"/>
    <dgm:cxn modelId="{88D2B669-A374-46DE-8BF5-D7BBEAAD48AD}" srcId="{89E454F4-50CE-4AB2-8674-39ACF3970E86}" destId="{3097BD19-E3F8-435B-83E9-A05641D49138}" srcOrd="2" destOrd="0" parTransId="{83577419-51FF-4F6D-8918-A2C39574ECCB}" sibTransId="{6AA3B26D-1219-4AB3-87B7-405222F3BF15}"/>
    <dgm:cxn modelId="{D6AA454F-C98F-49C8-9187-7E3556B9516C}" type="presOf" srcId="{89E454F4-50CE-4AB2-8674-39ACF3970E86}" destId="{C45F2891-C80B-43F8-A60F-A409145FE31B}" srcOrd="0" destOrd="0" presId="urn:microsoft.com/office/officeart/2005/8/layout/default"/>
    <dgm:cxn modelId="{027A4573-8717-4902-A9DC-E96CD6DC23F9}" srcId="{89E454F4-50CE-4AB2-8674-39ACF3970E86}" destId="{0070B8FA-578A-4719-8301-602BBBBC5D20}" srcOrd="0" destOrd="0" parTransId="{AD3D6D9B-F8DC-4CF2-A4AC-36BBBBB4676E}" sibTransId="{FF2D13D7-DD2D-43A5-B98B-E65151B84057}"/>
    <dgm:cxn modelId="{E3F701AB-14B6-4D05-B93D-37D3EA1C7B24}" type="presOf" srcId="{44761457-3ACC-4AB8-9161-D754FF6E80DA}" destId="{AD4E8317-B98A-48D8-B21F-B29831289452}" srcOrd="0" destOrd="0" presId="urn:microsoft.com/office/officeart/2005/8/layout/default"/>
    <dgm:cxn modelId="{A1DA79B0-7B99-406C-A665-5618578C15E8}" type="presOf" srcId="{4679848F-C6C6-4749-8984-17B48B21999E}" destId="{A5A32DC0-91FF-4181-A124-F3C405A4047A}" srcOrd="0" destOrd="0" presId="urn:microsoft.com/office/officeart/2005/8/layout/default"/>
    <dgm:cxn modelId="{FA140CD3-63F2-48ED-8324-A682A730938B}" type="presOf" srcId="{038B4B63-107D-41F4-BC02-734C17ED3C84}" destId="{C4450BD2-85ED-4DBD-9C61-748C2908DA8A}" srcOrd="0" destOrd="0" presId="urn:microsoft.com/office/officeart/2005/8/layout/default"/>
    <dgm:cxn modelId="{D6699EE2-F68F-4D95-8C61-E4CEF178BBD1}" srcId="{89E454F4-50CE-4AB2-8674-39ACF3970E86}" destId="{038B4B63-107D-41F4-BC02-734C17ED3C84}" srcOrd="4" destOrd="0" parTransId="{2FB78460-81F9-48D6-88E6-5C0E12FE9865}" sibTransId="{10112FD0-E38A-4882-AB72-65D7E428B248}"/>
    <dgm:cxn modelId="{2A715A6B-2884-4213-8208-11D4167D5E49}" type="presParOf" srcId="{C45F2891-C80B-43F8-A60F-A409145FE31B}" destId="{8B952832-A2A0-4F24-B943-4DBFFABB58FA}" srcOrd="0" destOrd="0" presId="urn:microsoft.com/office/officeart/2005/8/layout/default"/>
    <dgm:cxn modelId="{57AD3472-FE7B-4EC8-B8C4-C16517270D00}" type="presParOf" srcId="{C45F2891-C80B-43F8-A60F-A409145FE31B}" destId="{053BE6A2-3C86-4E9D-AB7E-629D6F7F7AD5}" srcOrd="1" destOrd="0" presId="urn:microsoft.com/office/officeart/2005/8/layout/default"/>
    <dgm:cxn modelId="{CC64D479-A37C-4F97-9896-2E98ED4B40D1}" type="presParOf" srcId="{C45F2891-C80B-43F8-A60F-A409145FE31B}" destId="{A5A32DC0-91FF-4181-A124-F3C405A4047A}" srcOrd="2" destOrd="0" presId="urn:microsoft.com/office/officeart/2005/8/layout/default"/>
    <dgm:cxn modelId="{7FA09E14-ECE2-4EA1-8AE1-C5A190C8A344}" type="presParOf" srcId="{C45F2891-C80B-43F8-A60F-A409145FE31B}" destId="{752A59B6-9B7E-493F-8FE6-5BD99487A7BC}" srcOrd="3" destOrd="0" presId="urn:microsoft.com/office/officeart/2005/8/layout/default"/>
    <dgm:cxn modelId="{E84FCBE7-1E2A-46A9-9179-A2883B1B6678}" type="presParOf" srcId="{C45F2891-C80B-43F8-A60F-A409145FE31B}" destId="{325B24A9-F04F-4FEA-8814-EA2A531B0F8D}" srcOrd="4" destOrd="0" presId="urn:microsoft.com/office/officeart/2005/8/layout/default"/>
    <dgm:cxn modelId="{BB3C8F1C-364A-4138-9775-5527920C038D}" type="presParOf" srcId="{C45F2891-C80B-43F8-A60F-A409145FE31B}" destId="{C1EE6D09-7C91-492A-81A7-E47E1D303D94}" srcOrd="5" destOrd="0" presId="urn:microsoft.com/office/officeart/2005/8/layout/default"/>
    <dgm:cxn modelId="{E0CDFEAB-E619-40A6-9EA4-98C48A50F49F}" type="presParOf" srcId="{C45F2891-C80B-43F8-A60F-A409145FE31B}" destId="{AD4E8317-B98A-48D8-B21F-B29831289452}" srcOrd="6" destOrd="0" presId="urn:microsoft.com/office/officeart/2005/8/layout/default"/>
    <dgm:cxn modelId="{99909041-B44F-4968-8855-6150397129A8}" type="presParOf" srcId="{C45F2891-C80B-43F8-A60F-A409145FE31B}" destId="{381440B9-3C05-4F5E-8A6B-D59BCB9F39D9}" srcOrd="7" destOrd="0" presId="urn:microsoft.com/office/officeart/2005/8/layout/default"/>
    <dgm:cxn modelId="{DE08720F-27EB-4C07-A7BD-B98E66FDEFC6}" type="presParOf" srcId="{C45F2891-C80B-43F8-A60F-A409145FE31B}" destId="{C4450BD2-85ED-4DBD-9C61-748C2908DA8A}" srcOrd="8"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D8F70C0-EA8E-4C24-AAA2-89196EB422AD}"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7195AAC1-8EAF-419E-BD34-8EA3783B1023}">
      <dgm:prSet/>
      <dgm:spPr/>
      <dgm:t>
        <a:bodyPr/>
        <a:lstStyle/>
        <a:p>
          <a:r>
            <a:rPr lang="en-GB"/>
            <a:t>Eco-conscious planning using local materials, waste reduction, and digital-first communications</a:t>
          </a:r>
          <a:endParaRPr lang="en-US"/>
        </a:p>
      </dgm:t>
    </dgm:pt>
    <dgm:pt modelId="{CB45CBD7-4E00-4A35-8850-3DF8252BE5A2}" type="parTrans" cxnId="{E086BE6D-7C63-413A-88E7-E28F33B18CE9}">
      <dgm:prSet/>
      <dgm:spPr/>
      <dgm:t>
        <a:bodyPr/>
        <a:lstStyle/>
        <a:p>
          <a:endParaRPr lang="en-US"/>
        </a:p>
      </dgm:t>
    </dgm:pt>
    <dgm:pt modelId="{C359B3F9-83FD-40CF-B6BD-8851E393DE0D}" type="sibTrans" cxnId="{E086BE6D-7C63-413A-88E7-E28F33B18CE9}">
      <dgm:prSet/>
      <dgm:spPr/>
      <dgm:t>
        <a:bodyPr/>
        <a:lstStyle/>
        <a:p>
          <a:endParaRPr lang="en-US"/>
        </a:p>
      </dgm:t>
    </dgm:pt>
    <dgm:pt modelId="{F6F1E8DE-C029-4D3D-AED3-46A1F3BC29C2}">
      <dgm:prSet/>
      <dgm:spPr/>
      <dgm:t>
        <a:bodyPr/>
        <a:lstStyle/>
        <a:p>
          <a:r>
            <a:rPr lang="en-GB"/>
            <a:t>Promotion of sustainable tourism values and local environmental conservation efforts</a:t>
          </a:r>
          <a:endParaRPr lang="en-US"/>
        </a:p>
      </dgm:t>
    </dgm:pt>
    <dgm:pt modelId="{AA4B41A9-5951-4E13-A869-358D32282EB1}" type="parTrans" cxnId="{98BC1B8D-ADCA-4BA4-9EF6-D33EF1F50B1A}">
      <dgm:prSet/>
      <dgm:spPr/>
      <dgm:t>
        <a:bodyPr/>
        <a:lstStyle/>
        <a:p>
          <a:endParaRPr lang="en-US"/>
        </a:p>
      </dgm:t>
    </dgm:pt>
    <dgm:pt modelId="{4724A50A-E2DE-4123-936A-FF07028D0C45}" type="sibTrans" cxnId="{98BC1B8D-ADCA-4BA4-9EF6-D33EF1F50B1A}">
      <dgm:prSet/>
      <dgm:spPr/>
      <dgm:t>
        <a:bodyPr/>
        <a:lstStyle/>
        <a:p>
          <a:endParaRPr lang="en-US"/>
        </a:p>
      </dgm:t>
    </dgm:pt>
    <dgm:pt modelId="{4DB2A07A-D4D6-4854-A605-D583DF14C01C}">
      <dgm:prSet/>
      <dgm:spPr/>
      <dgm:t>
        <a:bodyPr/>
        <a:lstStyle/>
        <a:p>
          <a:r>
            <a:rPr lang="en-GB"/>
            <a:t>Long-term benefit through B2B partnerships formed during the event with Welsh tourism suppliers</a:t>
          </a:r>
          <a:endParaRPr lang="en-US"/>
        </a:p>
      </dgm:t>
    </dgm:pt>
    <dgm:pt modelId="{3C16DA45-839D-4FD2-8290-A8E1D855DD67}" type="parTrans" cxnId="{8B4B2BBB-4F73-4F4C-8108-A5A297878864}">
      <dgm:prSet/>
      <dgm:spPr/>
      <dgm:t>
        <a:bodyPr/>
        <a:lstStyle/>
        <a:p>
          <a:endParaRPr lang="en-US"/>
        </a:p>
      </dgm:t>
    </dgm:pt>
    <dgm:pt modelId="{567FB9EF-7C8F-4BF5-81D6-59D50F0C3A34}" type="sibTrans" cxnId="{8B4B2BBB-4F73-4F4C-8108-A5A297878864}">
      <dgm:prSet/>
      <dgm:spPr/>
      <dgm:t>
        <a:bodyPr/>
        <a:lstStyle/>
        <a:p>
          <a:endParaRPr lang="en-US"/>
        </a:p>
      </dgm:t>
    </dgm:pt>
    <dgm:pt modelId="{B7A0D2F4-1F7A-4237-891E-3ED91E4F28D4}">
      <dgm:prSet/>
      <dgm:spPr/>
      <dgm:t>
        <a:bodyPr/>
        <a:lstStyle/>
        <a:p>
          <a:r>
            <a:rPr lang="en-GB"/>
            <a:t>Elevates Wales’ international profile as a culturally rich, welcoming, and sustainable destination</a:t>
          </a:r>
          <a:endParaRPr lang="en-US"/>
        </a:p>
      </dgm:t>
    </dgm:pt>
    <dgm:pt modelId="{0C237F40-8922-4714-8F75-C0BF31D32B69}" type="parTrans" cxnId="{52AA17D7-2E96-4C3E-B9E8-3B41E76FD1D3}">
      <dgm:prSet/>
      <dgm:spPr/>
      <dgm:t>
        <a:bodyPr/>
        <a:lstStyle/>
        <a:p>
          <a:endParaRPr lang="en-US"/>
        </a:p>
      </dgm:t>
    </dgm:pt>
    <dgm:pt modelId="{9F40AFD9-A3B3-418F-8A34-091E1F0C5E0C}" type="sibTrans" cxnId="{52AA17D7-2E96-4C3E-B9E8-3B41E76FD1D3}">
      <dgm:prSet/>
      <dgm:spPr/>
      <dgm:t>
        <a:bodyPr/>
        <a:lstStyle/>
        <a:p>
          <a:endParaRPr lang="en-US"/>
        </a:p>
      </dgm:t>
    </dgm:pt>
    <dgm:pt modelId="{10738E81-6ADE-413F-9EBD-F2AC098FFDE1}">
      <dgm:prSet/>
      <dgm:spPr/>
      <dgm:t>
        <a:bodyPr/>
        <a:lstStyle/>
        <a:p>
          <a:r>
            <a:rPr lang="en-GB"/>
            <a:t>Strengthens community engagement and local pride through global recognition and involvement</a:t>
          </a:r>
          <a:endParaRPr lang="en-US"/>
        </a:p>
      </dgm:t>
    </dgm:pt>
    <dgm:pt modelId="{29A1F1CC-44E7-4AC4-896A-A27DE77AC679}" type="parTrans" cxnId="{0B8C5CAF-5B89-4D99-961D-39B1A6836977}">
      <dgm:prSet/>
      <dgm:spPr/>
      <dgm:t>
        <a:bodyPr/>
        <a:lstStyle/>
        <a:p>
          <a:endParaRPr lang="en-US"/>
        </a:p>
      </dgm:t>
    </dgm:pt>
    <dgm:pt modelId="{15819E37-9D9E-4AA9-97FE-270B411AB008}" type="sibTrans" cxnId="{0B8C5CAF-5B89-4D99-961D-39B1A6836977}">
      <dgm:prSet/>
      <dgm:spPr/>
      <dgm:t>
        <a:bodyPr/>
        <a:lstStyle/>
        <a:p>
          <a:endParaRPr lang="en-US"/>
        </a:p>
      </dgm:t>
    </dgm:pt>
    <dgm:pt modelId="{23788173-9C5C-441A-960C-17BDC0CE38AE}" type="pres">
      <dgm:prSet presAssocID="{0D8F70C0-EA8E-4C24-AAA2-89196EB422AD}" presName="linear" presStyleCnt="0">
        <dgm:presLayoutVars>
          <dgm:animLvl val="lvl"/>
          <dgm:resizeHandles val="exact"/>
        </dgm:presLayoutVars>
      </dgm:prSet>
      <dgm:spPr/>
    </dgm:pt>
    <dgm:pt modelId="{46F92031-C12D-4A74-B22A-78CEA2BEFB27}" type="pres">
      <dgm:prSet presAssocID="{7195AAC1-8EAF-419E-BD34-8EA3783B1023}" presName="parentText" presStyleLbl="node1" presStyleIdx="0" presStyleCnt="5">
        <dgm:presLayoutVars>
          <dgm:chMax val="0"/>
          <dgm:bulletEnabled val="1"/>
        </dgm:presLayoutVars>
      </dgm:prSet>
      <dgm:spPr/>
    </dgm:pt>
    <dgm:pt modelId="{55F6E70C-5034-4225-96FB-297B59FD07E9}" type="pres">
      <dgm:prSet presAssocID="{C359B3F9-83FD-40CF-B6BD-8851E393DE0D}" presName="spacer" presStyleCnt="0"/>
      <dgm:spPr/>
    </dgm:pt>
    <dgm:pt modelId="{4304B961-87D6-4A3D-A3DE-7F941325AEE3}" type="pres">
      <dgm:prSet presAssocID="{F6F1E8DE-C029-4D3D-AED3-46A1F3BC29C2}" presName="parentText" presStyleLbl="node1" presStyleIdx="1" presStyleCnt="5">
        <dgm:presLayoutVars>
          <dgm:chMax val="0"/>
          <dgm:bulletEnabled val="1"/>
        </dgm:presLayoutVars>
      </dgm:prSet>
      <dgm:spPr/>
    </dgm:pt>
    <dgm:pt modelId="{3D630721-055F-4B43-B4F5-B1B292D16E24}" type="pres">
      <dgm:prSet presAssocID="{4724A50A-E2DE-4123-936A-FF07028D0C45}" presName="spacer" presStyleCnt="0"/>
      <dgm:spPr/>
    </dgm:pt>
    <dgm:pt modelId="{3073AEFF-E3A4-4D05-ABF7-930D558450A3}" type="pres">
      <dgm:prSet presAssocID="{4DB2A07A-D4D6-4854-A605-D583DF14C01C}" presName="parentText" presStyleLbl="node1" presStyleIdx="2" presStyleCnt="5">
        <dgm:presLayoutVars>
          <dgm:chMax val="0"/>
          <dgm:bulletEnabled val="1"/>
        </dgm:presLayoutVars>
      </dgm:prSet>
      <dgm:spPr/>
    </dgm:pt>
    <dgm:pt modelId="{280F2D8D-9C13-41FF-BF67-DD11CD3D008F}" type="pres">
      <dgm:prSet presAssocID="{567FB9EF-7C8F-4BF5-81D6-59D50F0C3A34}" presName="spacer" presStyleCnt="0"/>
      <dgm:spPr/>
    </dgm:pt>
    <dgm:pt modelId="{7434E639-5BA1-4374-928F-31F3C628EB9E}" type="pres">
      <dgm:prSet presAssocID="{B7A0D2F4-1F7A-4237-891E-3ED91E4F28D4}" presName="parentText" presStyleLbl="node1" presStyleIdx="3" presStyleCnt="5">
        <dgm:presLayoutVars>
          <dgm:chMax val="0"/>
          <dgm:bulletEnabled val="1"/>
        </dgm:presLayoutVars>
      </dgm:prSet>
      <dgm:spPr/>
    </dgm:pt>
    <dgm:pt modelId="{6269420D-E599-4460-A4D6-65CCFEEC4E4A}" type="pres">
      <dgm:prSet presAssocID="{9F40AFD9-A3B3-418F-8A34-091E1F0C5E0C}" presName="spacer" presStyleCnt="0"/>
      <dgm:spPr/>
    </dgm:pt>
    <dgm:pt modelId="{E4E16166-2DF1-42FE-93C4-D6FD46793D56}" type="pres">
      <dgm:prSet presAssocID="{10738E81-6ADE-413F-9EBD-F2AC098FFDE1}" presName="parentText" presStyleLbl="node1" presStyleIdx="4" presStyleCnt="5">
        <dgm:presLayoutVars>
          <dgm:chMax val="0"/>
          <dgm:bulletEnabled val="1"/>
        </dgm:presLayoutVars>
      </dgm:prSet>
      <dgm:spPr/>
    </dgm:pt>
  </dgm:ptLst>
  <dgm:cxnLst>
    <dgm:cxn modelId="{4FF8B80D-C2DD-4068-B14A-7A74CFB209DD}" type="presOf" srcId="{0D8F70C0-EA8E-4C24-AAA2-89196EB422AD}" destId="{23788173-9C5C-441A-960C-17BDC0CE38AE}" srcOrd="0" destOrd="0" presId="urn:microsoft.com/office/officeart/2005/8/layout/vList2"/>
    <dgm:cxn modelId="{34892720-FC88-4637-AE9F-F4A9F6B7C8A9}" type="presOf" srcId="{B7A0D2F4-1F7A-4237-891E-3ED91E4F28D4}" destId="{7434E639-5BA1-4374-928F-31F3C628EB9E}" srcOrd="0" destOrd="0" presId="urn:microsoft.com/office/officeart/2005/8/layout/vList2"/>
    <dgm:cxn modelId="{C612F035-FEDC-491A-8149-C28E6425283A}" type="presOf" srcId="{7195AAC1-8EAF-419E-BD34-8EA3783B1023}" destId="{46F92031-C12D-4A74-B22A-78CEA2BEFB27}" srcOrd="0" destOrd="0" presId="urn:microsoft.com/office/officeart/2005/8/layout/vList2"/>
    <dgm:cxn modelId="{E086BE6D-7C63-413A-88E7-E28F33B18CE9}" srcId="{0D8F70C0-EA8E-4C24-AAA2-89196EB422AD}" destId="{7195AAC1-8EAF-419E-BD34-8EA3783B1023}" srcOrd="0" destOrd="0" parTransId="{CB45CBD7-4E00-4A35-8850-3DF8252BE5A2}" sibTransId="{C359B3F9-83FD-40CF-B6BD-8851E393DE0D}"/>
    <dgm:cxn modelId="{C80DD75A-E4C0-4622-9C06-9B404143CE81}" type="presOf" srcId="{4DB2A07A-D4D6-4854-A605-D583DF14C01C}" destId="{3073AEFF-E3A4-4D05-ABF7-930D558450A3}" srcOrd="0" destOrd="0" presId="urn:microsoft.com/office/officeart/2005/8/layout/vList2"/>
    <dgm:cxn modelId="{098E1585-9DC8-4CE7-BEF8-529B325397C7}" type="presOf" srcId="{10738E81-6ADE-413F-9EBD-F2AC098FFDE1}" destId="{E4E16166-2DF1-42FE-93C4-D6FD46793D56}" srcOrd="0" destOrd="0" presId="urn:microsoft.com/office/officeart/2005/8/layout/vList2"/>
    <dgm:cxn modelId="{A3F5F18A-D35A-45BC-9CA9-0B0B83730D8C}" type="presOf" srcId="{F6F1E8DE-C029-4D3D-AED3-46A1F3BC29C2}" destId="{4304B961-87D6-4A3D-A3DE-7F941325AEE3}" srcOrd="0" destOrd="0" presId="urn:microsoft.com/office/officeart/2005/8/layout/vList2"/>
    <dgm:cxn modelId="{98BC1B8D-ADCA-4BA4-9EF6-D33EF1F50B1A}" srcId="{0D8F70C0-EA8E-4C24-AAA2-89196EB422AD}" destId="{F6F1E8DE-C029-4D3D-AED3-46A1F3BC29C2}" srcOrd="1" destOrd="0" parTransId="{AA4B41A9-5951-4E13-A869-358D32282EB1}" sibTransId="{4724A50A-E2DE-4123-936A-FF07028D0C45}"/>
    <dgm:cxn modelId="{0B8C5CAF-5B89-4D99-961D-39B1A6836977}" srcId="{0D8F70C0-EA8E-4C24-AAA2-89196EB422AD}" destId="{10738E81-6ADE-413F-9EBD-F2AC098FFDE1}" srcOrd="4" destOrd="0" parTransId="{29A1F1CC-44E7-4AC4-896A-A27DE77AC679}" sibTransId="{15819E37-9D9E-4AA9-97FE-270B411AB008}"/>
    <dgm:cxn modelId="{8B4B2BBB-4F73-4F4C-8108-A5A297878864}" srcId="{0D8F70C0-EA8E-4C24-AAA2-89196EB422AD}" destId="{4DB2A07A-D4D6-4854-A605-D583DF14C01C}" srcOrd="2" destOrd="0" parTransId="{3C16DA45-839D-4FD2-8290-A8E1D855DD67}" sibTransId="{567FB9EF-7C8F-4BF5-81D6-59D50F0C3A34}"/>
    <dgm:cxn modelId="{52AA17D7-2E96-4C3E-B9E8-3B41E76FD1D3}" srcId="{0D8F70C0-EA8E-4C24-AAA2-89196EB422AD}" destId="{B7A0D2F4-1F7A-4237-891E-3ED91E4F28D4}" srcOrd="3" destOrd="0" parTransId="{0C237F40-8922-4714-8F75-C0BF31D32B69}" sibTransId="{9F40AFD9-A3B3-418F-8A34-091E1F0C5E0C}"/>
    <dgm:cxn modelId="{1B836DBE-339D-46F0-9A79-736580C49FC6}" type="presParOf" srcId="{23788173-9C5C-441A-960C-17BDC0CE38AE}" destId="{46F92031-C12D-4A74-B22A-78CEA2BEFB27}" srcOrd="0" destOrd="0" presId="urn:microsoft.com/office/officeart/2005/8/layout/vList2"/>
    <dgm:cxn modelId="{B5F4979F-0DF5-4487-8380-0CF08218EA8F}" type="presParOf" srcId="{23788173-9C5C-441A-960C-17BDC0CE38AE}" destId="{55F6E70C-5034-4225-96FB-297B59FD07E9}" srcOrd="1" destOrd="0" presId="urn:microsoft.com/office/officeart/2005/8/layout/vList2"/>
    <dgm:cxn modelId="{000E933C-831E-444A-A5F2-CDD3E2737194}" type="presParOf" srcId="{23788173-9C5C-441A-960C-17BDC0CE38AE}" destId="{4304B961-87D6-4A3D-A3DE-7F941325AEE3}" srcOrd="2" destOrd="0" presId="urn:microsoft.com/office/officeart/2005/8/layout/vList2"/>
    <dgm:cxn modelId="{5AFFBAF6-A579-4A7E-AF8F-EED2EF809242}" type="presParOf" srcId="{23788173-9C5C-441A-960C-17BDC0CE38AE}" destId="{3D630721-055F-4B43-B4F5-B1B292D16E24}" srcOrd="3" destOrd="0" presId="urn:microsoft.com/office/officeart/2005/8/layout/vList2"/>
    <dgm:cxn modelId="{AA0A1D3C-3CFE-4456-B757-AD48525D458B}" type="presParOf" srcId="{23788173-9C5C-441A-960C-17BDC0CE38AE}" destId="{3073AEFF-E3A4-4D05-ABF7-930D558450A3}" srcOrd="4" destOrd="0" presId="urn:microsoft.com/office/officeart/2005/8/layout/vList2"/>
    <dgm:cxn modelId="{81A52D0C-B4E0-4A14-998A-73464747ACD4}" type="presParOf" srcId="{23788173-9C5C-441A-960C-17BDC0CE38AE}" destId="{280F2D8D-9C13-41FF-BF67-DD11CD3D008F}" srcOrd="5" destOrd="0" presId="urn:microsoft.com/office/officeart/2005/8/layout/vList2"/>
    <dgm:cxn modelId="{2745B8CC-6AC2-4BB2-AF94-F6D6D376C889}" type="presParOf" srcId="{23788173-9C5C-441A-960C-17BDC0CE38AE}" destId="{7434E639-5BA1-4374-928F-31F3C628EB9E}" srcOrd="6" destOrd="0" presId="urn:microsoft.com/office/officeart/2005/8/layout/vList2"/>
    <dgm:cxn modelId="{C92B8F2F-6527-42DB-AF44-98C1A1840DF3}" type="presParOf" srcId="{23788173-9C5C-441A-960C-17BDC0CE38AE}" destId="{6269420D-E599-4460-A4D6-65CCFEEC4E4A}" srcOrd="7" destOrd="0" presId="urn:microsoft.com/office/officeart/2005/8/layout/vList2"/>
    <dgm:cxn modelId="{C14278FF-98CD-41B1-82C1-16E6B1B37DC0}" type="presParOf" srcId="{23788173-9C5C-441A-960C-17BDC0CE38AE}" destId="{E4E16166-2DF1-42FE-93C4-D6FD46793D56}"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D4CC19A8-BD4C-426A-AECF-45A183061C61}"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D42846A4-227B-479B-8FB0-3F91B6534A46}">
      <dgm:prSet custT="1"/>
      <dgm:spPr/>
      <dgm:t>
        <a:bodyPr/>
        <a:lstStyle/>
        <a:p>
          <a:r>
            <a:rPr lang="en-GB" sz="1000" dirty="0" err="1"/>
            <a:t>Afren</a:t>
          </a:r>
          <a:r>
            <a:rPr lang="en-GB" sz="1000" dirty="0"/>
            <a:t>, S. (2024). The role of digital marketing promoting tourism business. A study of use of the social media in prompting travel. World Journal of Advanced Research and Reviews, 21(01), 272-287.</a:t>
          </a:r>
          <a:endParaRPr lang="en-US" sz="1000" dirty="0"/>
        </a:p>
      </dgm:t>
    </dgm:pt>
    <dgm:pt modelId="{0BA25E3C-69DA-462E-91CE-792CBF8F745F}" type="parTrans" cxnId="{7218C637-42FC-4864-BA62-5B3E9C4C6CF8}">
      <dgm:prSet/>
      <dgm:spPr/>
      <dgm:t>
        <a:bodyPr/>
        <a:lstStyle/>
        <a:p>
          <a:endParaRPr lang="en-US"/>
        </a:p>
      </dgm:t>
    </dgm:pt>
    <dgm:pt modelId="{484DE7B9-5DF7-48A7-A3C8-E66F28357B65}" type="sibTrans" cxnId="{7218C637-42FC-4864-BA62-5B3E9C4C6CF8}">
      <dgm:prSet/>
      <dgm:spPr/>
      <dgm:t>
        <a:bodyPr/>
        <a:lstStyle/>
        <a:p>
          <a:endParaRPr lang="en-US"/>
        </a:p>
      </dgm:t>
    </dgm:pt>
    <dgm:pt modelId="{26BECE6A-9AB7-4C10-9E2B-7711C4CACA12}">
      <dgm:prSet custT="1"/>
      <dgm:spPr/>
      <dgm:t>
        <a:bodyPr/>
        <a:lstStyle/>
        <a:p>
          <a:r>
            <a:rPr lang="en-GB" sz="1000"/>
            <a:t>Arabeyyat, A. R., &amp; Aldweik, R. (2024). A Comprehensive Exploration of the Jordan Tourism Board's 2023 Strategic Planning, News, and Social Media. Emirati Journal of Business, Economics, &amp; Social Studies, 3(1).</a:t>
          </a:r>
          <a:endParaRPr lang="en-US" sz="1000"/>
        </a:p>
      </dgm:t>
    </dgm:pt>
    <dgm:pt modelId="{5AE1E24A-09D9-42D7-96E8-959438402C7E}" type="parTrans" cxnId="{699443B3-94B4-4820-BE40-DD25FABD316B}">
      <dgm:prSet/>
      <dgm:spPr/>
      <dgm:t>
        <a:bodyPr/>
        <a:lstStyle/>
        <a:p>
          <a:endParaRPr lang="en-US"/>
        </a:p>
      </dgm:t>
    </dgm:pt>
    <dgm:pt modelId="{4A03E7BB-6F37-4E9D-8DDE-164EF478CB6F}" type="sibTrans" cxnId="{699443B3-94B4-4820-BE40-DD25FABD316B}">
      <dgm:prSet/>
      <dgm:spPr/>
      <dgm:t>
        <a:bodyPr/>
        <a:lstStyle/>
        <a:p>
          <a:endParaRPr lang="en-US"/>
        </a:p>
      </dgm:t>
    </dgm:pt>
    <dgm:pt modelId="{45E2FF9A-26E2-4FB2-8426-2305E8E0D95C}">
      <dgm:prSet custT="1"/>
      <dgm:spPr/>
      <dgm:t>
        <a:bodyPr/>
        <a:lstStyle/>
        <a:p>
          <a:r>
            <a:rPr lang="en-GB" sz="1000"/>
            <a:t>Bodini, A. (2023). </a:t>
          </a:r>
          <a:r>
            <a:rPr lang="en-GB" sz="1000" i="1"/>
            <a:t>Filmmaking of the future: A co-design-led investigation into the potential of immersive technologies to enhance the small and medium audiovisual production processes</a:t>
          </a:r>
          <a:r>
            <a:rPr lang="en-GB" sz="1000"/>
            <a:t> (Doctoral dissertation, Brunel University London).</a:t>
          </a:r>
          <a:endParaRPr lang="en-US" sz="1000"/>
        </a:p>
      </dgm:t>
    </dgm:pt>
    <dgm:pt modelId="{92B3C096-B1F4-4528-B91B-5F7220250143}" type="parTrans" cxnId="{FFECF813-E944-4758-ABC5-4393B4FF5862}">
      <dgm:prSet/>
      <dgm:spPr/>
      <dgm:t>
        <a:bodyPr/>
        <a:lstStyle/>
        <a:p>
          <a:endParaRPr lang="en-US"/>
        </a:p>
      </dgm:t>
    </dgm:pt>
    <dgm:pt modelId="{067F6EF8-E457-4B54-9958-E655869875C6}" type="sibTrans" cxnId="{FFECF813-E944-4758-ABC5-4393B4FF5862}">
      <dgm:prSet/>
      <dgm:spPr/>
      <dgm:t>
        <a:bodyPr/>
        <a:lstStyle/>
        <a:p>
          <a:endParaRPr lang="en-US"/>
        </a:p>
      </dgm:t>
    </dgm:pt>
    <dgm:pt modelId="{4A5CDACD-AF8D-4736-B7CF-9AAA05880C2D}">
      <dgm:prSet custT="1"/>
      <dgm:spPr/>
      <dgm:t>
        <a:bodyPr/>
        <a:lstStyle/>
        <a:p>
          <a:r>
            <a:rPr lang="en-GB" sz="1000"/>
            <a:t>de Andrade Silva, S. R. (2025). Corporate sponsorship as cultural policy: tax incentives in Brazilian contemporary art. </a:t>
          </a:r>
          <a:r>
            <a:rPr lang="en-GB" sz="1000" i="1"/>
            <a:t>International Journal of Cultural Policy</a:t>
          </a:r>
          <a:r>
            <a:rPr lang="en-GB" sz="1000"/>
            <a:t>, 1-18.</a:t>
          </a:r>
          <a:endParaRPr lang="en-US" sz="1000"/>
        </a:p>
      </dgm:t>
    </dgm:pt>
    <dgm:pt modelId="{9B20185D-A565-4DBA-8F73-29C1BEF96E50}" type="parTrans" cxnId="{768A645D-AF84-4160-9A15-64472A393AA6}">
      <dgm:prSet/>
      <dgm:spPr/>
      <dgm:t>
        <a:bodyPr/>
        <a:lstStyle/>
        <a:p>
          <a:endParaRPr lang="en-US"/>
        </a:p>
      </dgm:t>
    </dgm:pt>
    <dgm:pt modelId="{0ABCAC4B-CC56-475B-A90C-068609E973AA}" type="sibTrans" cxnId="{768A645D-AF84-4160-9A15-64472A393AA6}">
      <dgm:prSet/>
      <dgm:spPr/>
      <dgm:t>
        <a:bodyPr/>
        <a:lstStyle/>
        <a:p>
          <a:endParaRPr lang="en-US"/>
        </a:p>
      </dgm:t>
    </dgm:pt>
    <dgm:pt modelId="{D97CC0DB-208A-486D-9877-3911861E276B}">
      <dgm:prSet custT="1"/>
      <dgm:spPr/>
      <dgm:t>
        <a:bodyPr/>
        <a:lstStyle/>
        <a:p>
          <a:r>
            <a:rPr lang="en-GB" sz="1000"/>
            <a:t>Escudeiro, P., Gouveia, M. C., Escudeiro, F., &amp; Escudeiro, N. (2024, February). VirtualSign: Revolutionizing Accessibility and Inclusivity in Education Through Automatic Sign Language Translation. In International Congress on Information and Communication Technology (pp. 95-107). Singapore: Springer Nature Singapore.</a:t>
          </a:r>
          <a:endParaRPr lang="en-US" sz="1000"/>
        </a:p>
      </dgm:t>
    </dgm:pt>
    <dgm:pt modelId="{5232CBBC-A1AC-49DC-A95A-79FE9C9669B4}" type="parTrans" cxnId="{964CB040-8124-452F-9EE3-2F5333DE8EB4}">
      <dgm:prSet/>
      <dgm:spPr/>
      <dgm:t>
        <a:bodyPr/>
        <a:lstStyle/>
        <a:p>
          <a:endParaRPr lang="en-US"/>
        </a:p>
      </dgm:t>
    </dgm:pt>
    <dgm:pt modelId="{C43254D2-C4A7-4470-8A1B-43407E7256C3}" type="sibTrans" cxnId="{964CB040-8124-452F-9EE3-2F5333DE8EB4}">
      <dgm:prSet/>
      <dgm:spPr/>
      <dgm:t>
        <a:bodyPr/>
        <a:lstStyle/>
        <a:p>
          <a:endParaRPr lang="en-US"/>
        </a:p>
      </dgm:t>
    </dgm:pt>
    <dgm:pt modelId="{C10C4386-735C-42F7-89F1-36A58427C10A}">
      <dgm:prSet custT="1"/>
      <dgm:spPr/>
      <dgm:t>
        <a:bodyPr/>
        <a:lstStyle/>
        <a:p>
          <a:r>
            <a:rPr lang="en-GB" sz="1000"/>
            <a:t>Greenwell, T. C., Danzey-Bussell, L. A., &amp; Shonk, D. J. (2024). Managing sport events. Human Kinetics.</a:t>
          </a:r>
          <a:endParaRPr lang="en-US" sz="1000"/>
        </a:p>
      </dgm:t>
    </dgm:pt>
    <dgm:pt modelId="{72AF14C5-9C62-42B1-A995-121701CD1D8A}" type="parTrans" cxnId="{B121B377-B7F1-4DFA-BCED-25A67EB2554B}">
      <dgm:prSet/>
      <dgm:spPr/>
      <dgm:t>
        <a:bodyPr/>
        <a:lstStyle/>
        <a:p>
          <a:endParaRPr lang="en-US"/>
        </a:p>
      </dgm:t>
    </dgm:pt>
    <dgm:pt modelId="{9E80E313-58C2-4755-863A-8872925F164B}" type="sibTrans" cxnId="{B121B377-B7F1-4DFA-BCED-25A67EB2554B}">
      <dgm:prSet/>
      <dgm:spPr/>
      <dgm:t>
        <a:bodyPr/>
        <a:lstStyle/>
        <a:p>
          <a:endParaRPr lang="en-US"/>
        </a:p>
      </dgm:t>
    </dgm:pt>
    <dgm:pt modelId="{948A086B-AE88-42F0-B4C3-E271FC23A405}">
      <dgm:prSet custT="1"/>
      <dgm:spPr/>
      <dgm:t>
        <a:bodyPr/>
        <a:lstStyle/>
        <a:p>
          <a:r>
            <a:rPr lang="en-GB" sz="1000"/>
            <a:t>Haq, F., Yasin, N., &amp; Nair, G. (2023). Envisioning the future of heritage tourism in the creative industries in Dubai: An exploratory study of post COVID-19 strategies for sustainable recovery. Heritage, 6(6), 4557-4572.</a:t>
          </a:r>
          <a:endParaRPr lang="en-US" sz="1000"/>
        </a:p>
      </dgm:t>
    </dgm:pt>
    <dgm:pt modelId="{D4DDD4B3-6132-4E4E-8B1F-BA6D981A53F3}" type="parTrans" cxnId="{33592263-E004-42D2-817B-8ECF4DBEF39C}">
      <dgm:prSet/>
      <dgm:spPr/>
      <dgm:t>
        <a:bodyPr/>
        <a:lstStyle/>
        <a:p>
          <a:endParaRPr lang="en-US"/>
        </a:p>
      </dgm:t>
    </dgm:pt>
    <dgm:pt modelId="{D60C4F6F-E150-4D58-8453-1EE8D2267931}" type="sibTrans" cxnId="{33592263-E004-42D2-817B-8ECF4DBEF39C}">
      <dgm:prSet/>
      <dgm:spPr/>
      <dgm:t>
        <a:bodyPr/>
        <a:lstStyle/>
        <a:p>
          <a:endParaRPr lang="en-US"/>
        </a:p>
      </dgm:t>
    </dgm:pt>
    <dgm:pt modelId="{DE5AF471-7F6B-4196-AD4B-160211D9B6A0}">
      <dgm:prSet custT="1"/>
      <dgm:spPr/>
      <dgm:t>
        <a:bodyPr/>
        <a:lstStyle/>
        <a:p>
          <a:r>
            <a:rPr lang="en-GB" sz="1000"/>
            <a:t>Kakonius, C. (2024). The Significance of Cultural Heritage Preservation Enhancing Tourism Experience in Lapland.</a:t>
          </a:r>
          <a:endParaRPr lang="en-US" sz="1000"/>
        </a:p>
      </dgm:t>
    </dgm:pt>
    <dgm:pt modelId="{0625B930-4938-4E01-A693-C9636C74EF98}" type="parTrans" cxnId="{FA68C96B-8341-4FAE-9DC9-B3DB0F745FB3}">
      <dgm:prSet/>
      <dgm:spPr/>
      <dgm:t>
        <a:bodyPr/>
        <a:lstStyle/>
        <a:p>
          <a:endParaRPr lang="en-US"/>
        </a:p>
      </dgm:t>
    </dgm:pt>
    <dgm:pt modelId="{F67FB1E6-22EC-4CFC-9B46-B468FD5225E1}" type="sibTrans" cxnId="{FA68C96B-8341-4FAE-9DC9-B3DB0F745FB3}">
      <dgm:prSet/>
      <dgm:spPr/>
      <dgm:t>
        <a:bodyPr/>
        <a:lstStyle/>
        <a:p>
          <a:endParaRPr lang="en-US"/>
        </a:p>
      </dgm:t>
    </dgm:pt>
    <dgm:pt modelId="{51A20A0A-F93E-4DCC-ACDD-71319BF8A36D}">
      <dgm:prSet custT="1"/>
      <dgm:spPr/>
      <dgm:t>
        <a:bodyPr/>
        <a:lstStyle/>
        <a:p>
          <a:r>
            <a:rPr lang="en-GB" sz="1000"/>
            <a:t>Khater, M., Ibrahim, O., Al-Salim, F., &amp; Faik, M. (2025). Weaving tales: the impact of storytelling in tourism guides on cultural immersion. Tourism Recreation Research, 1-16.</a:t>
          </a:r>
          <a:endParaRPr lang="en-US" sz="1000"/>
        </a:p>
      </dgm:t>
    </dgm:pt>
    <dgm:pt modelId="{96E16B73-DCB5-407A-A191-51B20460CB9B}" type="parTrans" cxnId="{987E006C-8535-465A-BA02-77EC8EF38839}">
      <dgm:prSet/>
      <dgm:spPr/>
      <dgm:t>
        <a:bodyPr/>
        <a:lstStyle/>
        <a:p>
          <a:endParaRPr lang="en-US"/>
        </a:p>
      </dgm:t>
    </dgm:pt>
    <dgm:pt modelId="{A6623353-BC80-4D17-90C4-D4F1E076D530}" type="sibTrans" cxnId="{987E006C-8535-465A-BA02-77EC8EF38839}">
      <dgm:prSet/>
      <dgm:spPr/>
      <dgm:t>
        <a:bodyPr/>
        <a:lstStyle/>
        <a:p>
          <a:endParaRPr lang="en-US"/>
        </a:p>
      </dgm:t>
    </dgm:pt>
    <dgm:pt modelId="{8123429E-0D7B-4D76-B26A-636345E9AEC5}">
      <dgm:prSet custT="1"/>
      <dgm:spPr/>
      <dgm:t>
        <a:bodyPr/>
        <a:lstStyle/>
        <a:p>
          <a:r>
            <a:rPr lang="en-GB" sz="1000"/>
            <a:t>Kocoglu, I., &amp; Mithani, M. A. (2025). Digital Sustainability Solutions: Expanding the Toolkit For Environmentally Sustainable Outcomes. Academy of Management Perspectives, (ja), amp-2023.</a:t>
          </a:r>
          <a:endParaRPr lang="en-US" sz="1000"/>
        </a:p>
      </dgm:t>
    </dgm:pt>
    <dgm:pt modelId="{B097CE13-EBA6-4587-B080-4CC988D16298}" type="parTrans" cxnId="{3458677C-07BB-4007-A967-9F62B370898B}">
      <dgm:prSet/>
      <dgm:spPr/>
      <dgm:t>
        <a:bodyPr/>
        <a:lstStyle/>
        <a:p>
          <a:endParaRPr lang="en-US"/>
        </a:p>
      </dgm:t>
    </dgm:pt>
    <dgm:pt modelId="{6003178C-7B20-4667-951E-7B26FB9BC5FB}" type="sibTrans" cxnId="{3458677C-07BB-4007-A967-9F62B370898B}">
      <dgm:prSet/>
      <dgm:spPr/>
      <dgm:t>
        <a:bodyPr/>
        <a:lstStyle/>
        <a:p>
          <a:endParaRPr lang="en-US"/>
        </a:p>
      </dgm:t>
    </dgm:pt>
    <dgm:pt modelId="{CC5C58F5-75F0-4531-8E4D-9EAA45447479}">
      <dgm:prSet custT="1"/>
      <dgm:spPr/>
      <dgm:t>
        <a:bodyPr/>
        <a:lstStyle/>
        <a:p>
          <a:r>
            <a:rPr lang="en-GB" sz="1000"/>
            <a:t>Pisters, S. R., Vihinen, H., Figueiredo, E., &amp; Wals, A. E. (2023). ‘We Learned the Language of the Tree’Ecovillages as Spaces of Place-Based Transformative Learning. Journal of Transformative Education, 21(1), 59-83.</a:t>
          </a:r>
          <a:endParaRPr lang="en-US" sz="1000"/>
        </a:p>
      </dgm:t>
    </dgm:pt>
    <dgm:pt modelId="{45DEF269-2CEF-4244-8AE7-5EA104CC8CC9}" type="parTrans" cxnId="{869741E1-2209-43E1-8331-B77D652F0F55}">
      <dgm:prSet/>
      <dgm:spPr/>
      <dgm:t>
        <a:bodyPr/>
        <a:lstStyle/>
        <a:p>
          <a:endParaRPr lang="en-US"/>
        </a:p>
      </dgm:t>
    </dgm:pt>
    <dgm:pt modelId="{0A031AE8-F30F-4F1A-A967-96E4993A32C3}" type="sibTrans" cxnId="{869741E1-2209-43E1-8331-B77D652F0F55}">
      <dgm:prSet/>
      <dgm:spPr/>
      <dgm:t>
        <a:bodyPr/>
        <a:lstStyle/>
        <a:p>
          <a:endParaRPr lang="en-US"/>
        </a:p>
      </dgm:t>
    </dgm:pt>
    <dgm:pt modelId="{72854DCD-86A4-4494-9F36-57C4A98C0C72}">
      <dgm:prSet custT="1"/>
      <dgm:spPr/>
      <dgm:t>
        <a:bodyPr/>
        <a:lstStyle/>
        <a:p>
          <a:r>
            <a:rPr lang="en-GB" sz="1000"/>
            <a:t>Pohan, R. A., Ramli, M., Atmoko, A., Akbar, S. D., &amp; Hanurawan, F. (2025). Unveiling gratitude in Javanese Muslim hajatan traditions: Cultural wisdom and social cohesion in the midst of modernization. Social Sciences &amp; Humanities Open, 11, 101321.</a:t>
          </a:r>
          <a:endParaRPr lang="en-US" sz="1000"/>
        </a:p>
      </dgm:t>
    </dgm:pt>
    <dgm:pt modelId="{CA8C9108-8E82-447D-B9F2-EB480F3CD065}" type="parTrans" cxnId="{9286DB04-069C-481A-9ADF-92186DA2C571}">
      <dgm:prSet/>
      <dgm:spPr/>
      <dgm:t>
        <a:bodyPr/>
        <a:lstStyle/>
        <a:p>
          <a:endParaRPr lang="en-US"/>
        </a:p>
      </dgm:t>
    </dgm:pt>
    <dgm:pt modelId="{FDDCC9E2-1855-4ED2-AECD-7C3F18602462}" type="sibTrans" cxnId="{9286DB04-069C-481A-9ADF-92186DA2C571}">
      <dgm:prSet/>
      <dgm:spPr/>
      <dgm:t>
        <a:bodyPr/>
        <a:lstStyle/>
        <a:p>
          <a:endParaRPr lang="en-US"/>
        </a:p>
      </dgm:t>
    </dgm:pt>
    <dgm:pt modelId="{C0065C3E-FAB2-44EE-BA10-98BA0FE448A8}">
      <dgm:prSet custT="1"/>
      <dgm:spPr/>
      <dgm:t>
        <a:bodyPr/>
        <a:lstStyle/>
        <a:p>
          <a:r>
            <a:rPr lang="en-GB" sz="1000"/>
            <a:t>Shupjatskij, M., &amp; Laurikainen, H. (2023). How to create an exclusive event by defining hospitality standards and training your staff.</a:t>
          </a:r>
          <a:endParaRPr lang="en-US" sz="1000"/>
        </a:p>
      </dgm:t>
    </dgm:pt>
    <dgm:pt modelId="{635F08F5-D441-417F-856F-A4110F562CF9}" type="parTrans" cxnId="{81DEE669-8B40-48B9-8F9B-D6C37361A2BF}">
      <dgm:prSet/>
      <dgm:spPr/>
      <dgm:t>
        <a:bodyPr/>
        <a:lstStyle/>
        <a:p>
          <a:endParaRPr lang="en-US"/>
        </a:p>
      </dgm:t>
    </dgm:pt>
    <dgm:pt modelId="{C434198E-45BF-4EFA-A568-1210396415FF}" type="sibTrans" cxnId="{81DEE669-8B40-48B9-8F9B-D6C37361A2BF}">
      <dgm:prSet/>
      <dgm:spPr/>
      <dgm:t>
        <a:bodyPr/>
        <a:lstStyle/>
        <a:p>
          <a:endParaRPr lang="en-US"/>
        </a:p>
      </dgm:t>
    </dgm:pt>
    <dgm:pt modelId="{B468280F-A892-4E5C-9948-71154283B8BC}">
      <dgm:prSet custT="1"/>
      <dgm:spPr/>
      <dgm:t>
        <a:bodyPr/>
        <a:lstStyle/>
        <a:p>
          <a:r>
            <a:rPr lang="en-GB" sz="1000"/>
            <a:t>Vetrivel, S. C., Sowmiya, K. C., &amp; Sabareeshwari, V. (2024). Role of Business Tourism in Knowledge Economies. In Shifts in Knowledge Sharing and Creativity for Business Tourism (pp. 120-144). IGI Global.</a:t>
          </a:r>
          <a:endParaRPr lang="en-US" sz="1000"/>
        </a:p>
      </dgm:t>
    </dgm:pt>
    <dgm:pt modelId="{A021B0EB-B1BE-4084-94CB-D8C53F41AB0D}" type="parTrans" cxnId="{FF2EAD37-0809-4B49-9ED5-ECB9E9C772D0}">
      <dgm:prSet/>
      <dgm:spPr/>
      <dgm:t>
        <a:bodyPr/>
        <a:lstStyle/>
        <a:p>
          <a:endParaRPr lang="en-US"/>
        </a:p>
      </dgm:t>
    </dgm:pt>
    <dgm:pt modelId="{778BDCA7-5140-4DF7-8348-21DCDCB9C791}" type="sibTrans" cxnId="{FF2EAD37-0809-4B49-9ED5-ECB9E9C772D0}">
      <dgm:prSet/>
      <dgm:spPr/>
      <dgm:t>
        <a:bodyPr/>
        <a:lstStyle/>
        <a:p>
          <a:endParaRPr lang="en-US"/>
        </a:p>
      </dgm:t>
    </dgm:pt>
    <dgm:pt modelId="{4F9703A6-B782-4674-A1D5-1DE73E83D932}">
      <dgm:prSet custT="1"/>
      <dgm:spPr/>
      <dgm:t>
        <a:bodyPr/>
        <a:lstStyle/>
        <a:p>
          <a:r>
            <a:rPr lang="en-GB" sz="1000"/>
            <a:t>Wandelt, S., &amp; Wang, K. (2024). Towards solving the airport ground workforce dilemma: A literature review on hiring, scheduling, retention, and digitalization in the airport industry. Journal of the Air Transport Research Society, 100004.</a:t>
          </a:r>
          <a:endParaRPr lang="en-US" sz="1000"/>
        </a:p>
      </dgm:t>
    </dgm:pt>
    <dgm:pt modelId="{50BD1FF5-5F91-4087-B7FE-026179EECEEE}" type="parTrans" cxnId="{85A6CBAD-A93F-4BD4-B548-40CE610F5895}">
      <dgm:prSet/>
      <dgm:spPr/>
      <dgm:t>
        <a:bodyPr/>
        <a:lstStyle/>
        <a:p>
          <a:endParaRPr lang="en-US"/>
        </a:p>
      </dgm:t>
    </dgm:pt>
    <dgm:pt modelId="{495A8FCC-4679-40B2-9783-B139A656CAE1}" type="sibTrans" cxnId="{85A6CBAD-A93F-4BD4-B548-40CE610F5895}">
      <dgm:prSet/>
      <dgm:spPr/>
      <dgm:t>
        <a:bodyPr/>
        <a:lstStyle/>
        <a:p>
          <a:endParaRPr lang="en-US"/>
        </a:p>
      </dgm:t>
    </dgm:pt>
    <dgm:pt modelId="{B7D0482D-91EA-4282-B582-0AC8D70E79F4}">
      <dgm:prSet custT="1"/>
      <dgm:spPr/>
      <dgm:t>
        <a:bodyPr/>
        <a:lstStyle/>
        <a:p>
          <a:r>
            <a:rPr lang="en-GB" sz="1000"/>
            <a:t>Yamashita, S. (2025). Cultural tourism. In Encyclopedia of tourism (pp. 236-238). Cham: Springer Nature Switzerland.</a:t>
          </a:r>
          <a:endParaRPr lang="en-US" sz="1000"/>
        </a:p>
      </dgm:t>
    </dgm:pt>
    <dgm:pt modelId="{9722D5E2-9BF5-4A8E-BFE2-1254FB4CBF71}" type="parTrans" cxnId="{F5FB6C68-F680-435D-A2C0-BD38D481ACF6}">
      <dgm:prSet/>
      <dgm:spPr/>
      <dgm:t>
        <a:bodyPr/>
        <a:lstStyle/>
        <a:p>
          <a:endParaRPr lang="en-US"/>
        </a:p>
      </dgm:t>
    </dgm:pt>
    <dgm:pt modelId="{22352545-77E9-44FC-AD01-EB02F3723E75}" type="sibTrans" cxnId="{F5FB6C68-F680-435D-A2C0-BD38D481ACF6}">
      <dgm:prSet/>
      <dgm:spPr/>
      <dgm:t>
        <a:bodyPr/>
        <a:lstStyle/>
        <a:p>
          <a:endParaRPr lang="en-US"/>
        </a:p>
      </dgm:t>
    </dgm:pt>
    <dgm:pt modelId="{6681A9B0-C5CA-4C56-B83E-8F383F30245F}">
      <dgm:prSet custT="1"/>
      <dgm:spPr/>
      <dgm:t>
        <a:bodyPr/>
        <a:lstStyle/>
        <a:p>
          <a:r>
            <a:rPr lang="en-GB" sz="1000"/>
            <a:t>Yen, D., Jang, J., Wei, L., Morgan, N., &amp; Pritchard, A. (2023). Leveraging folklore and fantasy to promote small destinations: the case of Visit Wales. Journal of policy research in tourism, leisure and events, 1-15.</a:t>
          </a:r>
          <a:endParaRPr lang="en-US" sz="1000"/>
        </a:p>
      </dgm:t>
    </dgm:pt>
    <dgm:pt modelId="{BC3B65B1-616C-4722-9CD8-F4B65A5C5328}" type="parTrans" cxnId="{E2E4C7CE-64FD-4E96-991F-AB4F105CEEFA}">
      <dgm:prSet/>
      <dgm:spPr/>
      <dgm:t>
        <a:bodyPr/>
        <a:lstStyle/>
        <a:p>
          <a:endParaRPr lang="en-US"/>
        </a:p>
      </dgm:t>
    </dgm:pt>
    <dgm:pt modelId="{917A45DC-2A75-4F93-86C8-65E9001B8520}" type="sibTrans" cxnId="{E2E4C7CE-64FD-4E96-991F-AB4F105CEEFA}">
      <dgm:prSet/>
      <dgm:spPr/>
      <dgm:t>
        <a:bodyPr/>
        <a:lstStyle/>
        <a:p>
          <a:endParaRPr lang="en-US"/>
        </a:p>
      </dgm:t>
    </dgm:pt>
    <dgm:pt modelId="{0825763F-1F67-4B55-B25E-14F1CFFF80E0}" type="pres">
      <dgm:prSet presAssocID="{D4CC19A8-BD4C-426A-AECF-45A183061C61}" presName="vert0" presStyleCnt="0">
        <dgm:presLayoutVars>
          <dgm:dir/>
          <dgm:animOne val="branch"/>
          <dgm:animLvl val="lvl"/>
        </dgm:presLayoutVars>
      </dgm:prSet>
      <dgm:spPr/>
    </dgm:pt>
    <dgm:pt modelId="{537B602A-F46C-4818-AA59-024FC815AB20}" type="pres">
      <dgm:prSet presAssocID="{D42846A4-227B-479B-8FB0-3F91B6534A46}" presName="thickLine" presStyleLbl="alignNode1" presStyleIdx="0" presStyleCnt="17"/>
      <dgm:spPr/>
    </dgm:pt>
    <dgm:pt modelId="{A27425C6-9069-43F8-8451-7EAF0FC9773A}" type="pres">
      <dgm:prSet presAssocID="{D42846A4-227B-479B-8FB0-3F91B6534A46}" presName="horz1" presStyleCnt="0"/>
      <dgm:spPr/>
    </dgm:pt>
    <dgm:pt modelId="{F686E207-1C1F-4166-811D-553FED6C803F}" type="pres">
      <dgm:prSet presAssocID="{D42846A4-227B-479B-8FB0-3F91B6534A46}" presName="tx1" presStyleLbl="revTx" presStyleIdx="0" presStyleCnt="17"/>
      <dgm:spPr/>
    </dgm:pt>
    <dgm:pt modelId="{39C48D4D-2BE8-4DFC-813E-94FAB62DEFFE}" type="pres">
      <dgm:prSet presAssocID="{D42846A4-227B-479B-8FB0-3F91B6534A46}" presName="vert1" presStyleCnt="0"/>
      <dgm:spPr/>
    </dgm:pt>
    <dgm:pt modelId="{A59E0BF8-1935-4072-8705-D9C296CE71C0}" type="pres">
      <dgm:prSet presAssocID="{26BECE6A-9AB7-4C10-9E2B-7711C4CACA12}" presName="thickLine" presStyleLbl="alignNode1" presStyleIdx="1" presStyleCnt="17"/>
      <dgm:spPr/>
    </dgm:pt>
    <dgm:pt modelId="{C0CDA20D-D789-49EE-B5D3-F39FC6D61A8C}" type="pres">
      <dgm:prSet presAssocID="{26BECE6A-9AB7-4C10-9E2B-7711C4CACA12}" presName="horz1" presStyleCnt="0"/>
      <dgm:spPr/>
    </dgm:pt>
    <dgm:pt modelId="{1F1F4D00-5326-4F14-80BB-88E2F9B73C7F}" type="pres">
      <dgm:prSet presAssocID="{26BECE6A-9AB7-4C10-9E2B-7711C4CACA12}" presName="tx1" presStyleLbl="revTx" presStyleIdx="1" presStyleCnt="17"/>
      <dgm:spPr/>
    </dgm:pt>
    <dgm:pt modelId="{66BE4046-AAFF-43C9-B9AB-E6A5673AB4AA}" type="pres">
      <dgm:prSet presAssocID="{26BECE6A-9AB7-4C10-9E2B-7711C4CACA12}" presName="vert1" presStyleCnt="0"/>
      <dgm:spPr/>
    </dgm:pt>
    <dgm:pt modelId="{401E45BB-D6F1-4681-B4DC-2ADB4EC52537}" type="pres">
      <dgm:prSet presAssocID="{45E2FF9A-26E2-4FB2-8426-2305E8E0D95C}" presName="thickLine" presStyleLbl="alignNode1" presStyleIdx="2" presStyleCnt="17"/>
      <dgm:spPr/>
    </dgm:pt>
    <dgm:pt modelId="{AE9EEC6B-81B0-419D-A8EF-063D60FCF132}" type="pres">
      <dgm:prSet presAssocID="{45E2FF9A-26E2-4FB2-8426-2305E8E0D95C}" presName="horz1" presStyleCnt="0"/>
      <dgm:spPr/>
    </dgm:pt>
    <dgm:pt modelId="{69933B7C-931B-4CCD-8A5B-1C3D7D523CBB}" type="pres">
      <dgm:prSet presAssocID="{45E2FF9A-26E2-4FB2-8426-2305E8E0D95C}" presName="tx1" presStyleLbl="revTx" presStyleIdx="2" presStyleCnt="17"/>
      <dgm:spPr/>
    </dgm:pt>
    <dgm:pt modelId="{0AE4D329-5587-460D-A08D-51B56E3E21A0}" type="pres">
      <dgm:prSet presAssocID="{45E2FF9A-26E2-4FB2-8426-2305E8E0D95C}" presName="vert1" presStyleCnt="0"/>
      <dgm:spPr/>
    </dgm:pt>
    <dgm:pt modelId="{7BFCC7D0-6241-4978-AE7C-3BCC9F79ACDD}" type="pres">
      <dgm:prSet presAssocID="{4A5CDACD-AF8D-4736-B7CF-9AAA05880C2D}" presName="thickLine" presStyleLbl="alignNode1" presStyleIdx="3" presStyleCnt="17"/>
      <dgm:spPr/>
    </dgm:pt>
    <dgm:pt modelId="{1E80BDD2-4EA6-4DBA-9DDB-FE6F9DAC8DAC}" type="pres">
      <dgm:prSet presAssocID="{4A5CDACD-AF8D-4736-B7CF-9AAA05880C2D}" presName="horz1" presStyleCnt="0"/>
      <dgm:spPr/>
    </dgm:pt>
    <dgm:pt modelId="{4265DEA8-A2A7-4911-89BF-C8A7FC3ADC2C}" type="pres">
      <dgm:prSet presAssocID="{4A5CDACD-AF8D-4736-B7CF-9AAA05880C2D}" presName="tx1" presStyleLbl="revTx" presStyleIdx="3" presStyleCnt="17"/>
      <dgm:spPr/>
    </dgm:pt>
    <dgm:pt modelId="{87D7E76F-1C9F-42F3-B2D8-CA7B30F0CCEC}" type="pres">
      <dgm:prSet presAssocID="{4A5CDACD-AF8D-4736-B7CF-9AAA05880C2D}" presName="vert1" presStyleCnt="0"/>
      <dgm:spPr/>
    </dgm:pt>
    <dgm:pt modelId="{582D5D8E-EEB7-4962-A43B-9814197FE272}" type="pres">
      <dgm:prSet presAssocID="{D97CC0DB-208A-486D-9877-3911861E276B}" presName="thickLine" presStyleLbl="alignNode1" presStyleIdx="4" presStyleCnt="17"/>
      <dgm:spPr/>
    </dgm:pt>
    <dgm:pt modelId="{A7F0BA01-5642-4A48-BCA7-D99FD9A51643}" type="pres">
      <dgm:prSet presAssocID="{D97CC0DB-208A-486D-9877-3911861E276B}" presName="horz1" presStyleCnt="0"/>
      <dgm:spPr/>
    </dgm:pt>
    <dgm:pt modelId="{B380D800-49BD-4036-8966-8DE67251D163}" type="pres">
      <dgm:prSet presAssocID="{D97CC0DB-208A-486D-9877-3911861E276B}" presName="tx1" presStyleLbl="revTx" presStyleIdx="4" presStyleCnt="17"/>
      <dgm:spPr/>
    </dgm:pt>
    <dgm:pt modelId="{17B9E42D-F49C-45AE-8266-87B6372CD5BA}" type="pres">
      <dgm:prSet presAssocID="{D97CC0DB-208A-486D-9877-3911861E276B}" presName="vert1" presStyleCnt="0"/>
      <dgm:spPr/>
    </dgm:pt>
    <dgm:pt modelId="{5E6CA387-EF32-41D5-B88B-10ACC8FB5446}" type="pres">
      <dgm:prSet presAssocID="{C10C4386-735C-42F7-89F1-36A58427C10A}" presName="thickLine" presStyleLbl="alignNode1" presStyleIdx="5" presStyleCnt="17"/>
      <dgm:spPr/>
    </dgm:pt>
    <dgm:pt modelId="{DE5D24BE-6742-40F5-B86A-C46FD830C90F}" type="pres">
      <dgm:prSet presAssocID="{C10C4386-735C-42F7-89F1-36A58427C10A}" presName="horz1" presStyleCnt="0"/>
      <dgm:spPr/>
    </dgm:pt>
    <dgm:pt modelId="{A302FE18-C5BC-4999-9D29-7DDC209FFF29}" type="pres">
      <dgm:prSet presAssocID="{C10C4386-735C-42F7-89F1-36A58427C10A}" presName="tx1" presStyleLbl="revTx" presStyleIdx="5" presStyleCnt="17"/>
      <dgm:spPr/>
    </dgm:pt>
    <dgm:pt modelId="{E378A334-69A9-4EBB-BC02-6A2630BA85E1}" type="pres">
      <dgm:prSet presAssocID="{C10C4386-735C-42F7-89F1-36A58427C10A}" presName="vert1" presStyleCnt="0"/>
      <dgm:spPr/>
    </dgm:pt>
    <dgm:pt modelId="{3BD0EE1A-8CCB-40B8-9D88-7370505521E3}" type="pres">
      <dgm:prSet presAssocID="{948A086B-AE88-42F0-B4C3-E271FC23A405}" presName="thickLine" presStyleLbl="alignNode1" presStyleIdx="6" presStyleCnt="17"/>
      <dgm:spPr/>
    </dgm:pt>
    <dgm:pt modelId="{64855EA6-F68F-4EE0-B580-11FE5FA0EFE3}" type="pres">
      <dgm:prSet presAssocID="{948A086B-AE88-42F0-B4C3-E271FC23A405}" presName="horz1" presStyleCnt="0"/>
      <dgm:spPr/>
    </dgm:pt>
    <dgm:pt modelId="{357E8290-460C-41B5-8DF3-8E9CA7C1FDAE}" type="pres">
      <dgm:prSet presAssocID="{948A086B-AE88-42F0-B4C3-E271FC23A405}" presName="tx1" presStyleLbl="revTx" presStyleIdx="6" presStyleCnt="17"/>
      <dgm:spPr/>
    </dgm:pt>
    <dgm:pt modelId="{6AA62BFE-4D15-412F-AEFA-35F375DAAAF2}" type="pres">
      <dgm:prSet presAssocID="{948A086B-AE88-42F0-B4C3-E271FC23A405}" presName="vert1" presStyleCnt="0"/>
      <dgm:spPr/>
    </dgm:pt>
    <dgm:pt modelId="{BEB1C1D3-9644-41F4-A47F-259A6C86CF90}" type="pres">
      <dgm:prSet presAssocID="{DE5AF471-7F6B-4196-AD4B-160211D9B6A0}" presName="thickLine" presStyleLbl="alignNode1" presStyleIdx="7" presStyleCnt="17"/>
      <dgm:spPr/>
    </dgm:pt>
    <dgm:pt modelId="{CB0B695E-2F85-488A-B1D8-6838037A2BEB}" type="pres">
      <dgm:prSet presAssocID="{DE5AF471-7F6B-4196-AD4B-160211D9B6A0}" presName="horz1" presStyleCnt="0"/>
      <dgm:spPr/>
    </dgm:pt>
    <dgm:pt modelId="{6E8B3DF3-7877-4A1E-A6F3-50EC2BB4B72A}" type="pres">
      <dgm:prSet presAssocID="{DE5AF471-7F6B-4196-AD4B-160211D9B6A0}" presName="tx1" presStyleLbl="revTx" presStyleIdx="7" presStyleCnt="17"/>
      <dgm:spPr/>
    </dgm:pt>
    <dgm:pt modelId="{5716E85F-42F9-41E5-AF28-CB3033B2BEDF}" type="pres">
      <dgm:prSet presAssocID="{DE5AF471-7F6B-4196-AD4B-160211D9B6A0}" presName="vert1" presStyleCnt="0"/>
      <dgm:spPr/>
    </dgm:pt>
    <dgm:pt modelId="{756DA954-75F0-4A25-889D-EDDC6FFC6C72}" type="pres">
      <dgm:prSet presAssocID="{51A20A0A-F93E-4DCC-ACDD-71319BF8A36D}" presName="thickLine" presStyleLbl="alignNode1" presStyleIdx="8" presStyleCnt="17"/>
      <dgm:spPr/>
    </dgm:pt>
    <dgm:pt modelId="{2B1C14DB-0FD7-41F2-A747-57C9866B3F47}" type="pres">
      <dgm:prSet presAssocID="{51A20A0A-F93E-4DCC-ACDD-71319BF8A36D}" presName="horz1" presStyleCnt="0"/>
      <dgm:spPr/>
    </dgm:pt>
    <dgm:pt modelId="{F0170F65-2C5A-468C-8620-5DD9C674A62E}" type="pres">
      <dgm:prSet presAssocID="{51A20A0A-F93E-4DCC-ACDD-71319BF8A36D}" presName="tx1" presStyleLbl="revTx" presStyleIdx="8" presStyleCnt="17"/>
      <dgm:spPr/>
    </dgm:pt>
    <dgm:pt modelId="{0C6DE7E7-4509-49B8-A26E-E93F66B1C58A}" type="pres">
      <dgm:prSet presAssocID="{51A20A0A-F93E-4DCC-ACDD-71319BF8A36D}" presName="vert1" presStyleCnt="0"/>
      <dgm:spPr/>
    </dgm:pt>
    <dgm:pt modelId="{17236DB0-EACB-4DD5-9480-5E9EC6B3E3EE}" type="pres">
      <dgm:prSet presAssocID="{8123429E-0D7B-4D76-B26A-636345E9AEC5}" presName="thickLine" presStyleLbl="alignNode1" presStyleIdx="9" presStyleCnt="17"/>
      <dgm:spPr/>
    </dgm:pt>
    <dgm:pt modelId="{8368E8BC-9D22-446E-9651-72EC924573E9}" type="pres">
      <dgm:prSet presAssocID="{8123429E-0D7B-4D76-B26A-636345E9AEC5}" presName="horz1" presStyleCnt="0"/>
      <dgm:spPr/>
    </dgm:pt>
    <dgm:pt modelId="{BDDAD0FB-7405-408F-819D-9062ED3E8B14}" type="pres">
      <dgm:prSet presAssocID="{8123429E-0D7B-4D76-B26A-636345E9AEC5}" presName="tx1" presStyleLbl="revTx" presStyleIdx="9" presStyleCnt="17"/>
      <dgm:spPr/>
    </dgm:pt>
    <dgm:pt modelId="{04ED9AB8-69B5-4383-8693-BE44AA2E160B}" type="pres">
      <dgm:prSet presAssocID="{8123429E-0D7B-4D76-B26A-636345E9AEC5}" presName="vert1" presStyleCnt="0"/>
      <dgm:spPr/>
    </dgm:pt>
    <dgm:pt modelId="{49768878-AE02-47A6-859A-8553FABC93A9}" type="pres">
      <dgm:prSet presAssocID="{CC5C58F5-75F0-4531-8E4D-9EAA45447479}" presName="thickLine" presStyleLbl="alignNode1" presStyleIdx="10" presStyleCnt="17"/>
      <dgm:spPr/>
    </dgm:pt>
    <dgm:pt modelId="{5A20C24E-AA01-4CC6-B2E9-45D994837D80}" type="pres">
      <dgm:prSet presAssocID="{CC5C58F5-75F0-4531-8E4D-9EAA45447479}" presName="horz1" presStyleCnt="0"/>
      <dgm:spPr/>
    </dgm:pt>
    <dgm:pt modelId="{16691E45-1D11-4271-8CE2-7E03515F9D7A}" type="pres">
      <dgm:prSet presAssocID="{CC5C58F5-75F0-4531-8E4D-9EAA45447479}" presName="tx1" presStyleLbl="revTx" presStyleIdx="10" presStyleCnt="17"/>
      <dgm:spPr/>
    </dgm:pt>
    <dgm:pt modelId="{3A040501-7BAA-4B51-A157-7B8AC1A02922}" type="pres">
      <dgm:prSet presAssocID="{CC5C58F5-75F0-4531-8E4D-9EAA45447479}" presName="vert1" presStyleCnt="0"/>
      <dgm:spPr/>
    </dgm:pt>
    <dgm:pt modelId="{39D0B22C-A950-42C6-923A-570DB1431302}" type="pres">
      <dgm:prSet presAssocID="{72854DCD-86A4-4494-9F36-57C4A98C0C72}" presName="thickLine" presStyleLbl="alignNode1" presStyleIdx="11" presStyleCnt="17"/>
      <dgm:spPr/>
    </dgm:pt>
    <dgm:pt modelId="{075BB826-B50B-4763-B66A-11A1D58B171F}" type="pres">
      <dgm:prSet presAssocID="{72854DCD-86A4-4494-9F36-57C4A98C0C72}" presName="horz1" presStyleCnt="0"/>
      <dgm:spPr/>
    </dgm:pt>
    <dgm:pt modelId="{8FC65EAD-B12E-4DA2-9261-F17C9717A4DA}" type="pres">
      <dgm:prSet presAssocID="{72854DCD-86A4-4494-9F36-57C4A98C0C72}" presName="tx1" presStyleLbl="revTx" presStyleIdx="11" presStyleCnt="17"/>
      <dgm:spPr/>
    </dgm:pt>
    <dgm:pt modelId="{B5F1F49E-6C20-4999-9931-8FA8E73A2245}" type="pres">
      <dgm:prSet presAssocID="{72854DCD-86A4-4494-9F36-57C4A98C0C72}" presName="vert1" presStyleCnt="0"/>
      <dgm:spPr/>
    </dgm:pt>
    <dgm:pt modelId="{CCFA0AFC-A130-4A6A-AC31-565465BF8E02}" type="pres">
      <dgm:prSet presAssocID="{C0065C3E-FAB2-44EE-BA10-98BA0FE448A8}" presName="thickLine" presStyleLbl="alignNode1" presStyleIdx="12" presStyleCnt="17"/>
      <dgm:spPr/>
    </dgm:pt>
    <dgm:pt modelId="{0119DBEC-FDBC-496C-8496-4634B90536EA}" type="pres">
      <dgm:prSet presAssocID="{C0065C3E-FAB2-44EE-BA10-98BA0FE448A8}" presName="horz1" presStyleCnt="0"/>
      <dgm:spPr/>
    </dgm:pt>
    <dgm:pt modelId="{2EF04FC4-A5F7-4DA9-9B65-103BD805C74C}" type="pres">
      <dgm:prSet presAssocID="{C0065C3E-FAB2-44EE-BA10-98BA0FE448A8}" presName="tx1" presStyleLbl="revTx" presStyleIdx="12" presStyleCnt="17"/>
      <dgm:spPr/>
    </dgm:pt>
    <dgm:pt modelId="{2A7CCA33-33C7-4750-9CAB-6DE360E00084}" type="pres">
      <dgm:prSet presAssocID="{C0065C3E-FAB2-44EE-BA10-98BA0FE448A8}" presName="vert1" presStyleCnt="0"/>
      <dgm:spPr/>
    </dgm:pt>
    <dgm:pt modelId="{7B658525-D5A4-42C8-ADD7-E907E9864DC2}" type="pres">
      <dgm:prSet presAssocID="{B468280F-A892-4E5C-9948-71154283B8BC}" presName="thickLine" presStyleLbl="alignNode1" presStyleIdx="13" presStyleCnt="17"/>
      <dgm:spPr/>
    </dgm:pt>
    <dgm:pt modelId="{CFC3D519-621E-4C1A-A815-F17660170AAE}" type="pres">
      <dgm:prSet presAssocID="{B468280F-A892-4E5C-9948-71154283B8BC}" presName="horz1" presStyleCnt="0"/>
      <dgm:spPr/>
    </dgm:pt>
    <dgm:pt modelId="{20B2FB4F-D3A4-40C4-BACE-6F9BE5A5FEB7}" type="pres">
      <dgm:prSet presAssocID="{B468280F-A892-4E5C-9948-71154283B8BC}" presName="tx1" presStyleLbl="revTx" presStyleIdx="13" presStyleCnt="17"/>
      <dgm:spPr/>
    </dgm:pt>
    <dgm:pt modelId="{F6F15372-BE1C-483C-B399-D99E425D13F8}" type="pres">
      <dgm:prSet presAssocID="{B468280F-A892-4E5C-9948-71154283B8BC}" presName="vert1" presStyleCnt="0"/>
      <dgm:spPr/>
    </dgm:pt>
    <dgm:pt modelId="{9024A2B9-8215-4F71-B32D-504C586D49A7}" type="pres">
      <dgm:prSet presAssocID="{4F9703A6-B782-4674-A1D5-1DE73E83D932}" presName="thickLine" presStyleLbl="alignNode1" presStyleIdx="14" presStyleCnt="17"/>
      <dgm:spPr/>
    </dgm:pt>
    <dgm:pt modelId="{190AF13B-7E12-4B62-99ED-842B7E159BB8}" type="pres">
      <dgm:prSet presAssocID="{4F9703A6-B782-4674-A1D5-1DE73E83D932}" presName="horz1" presStyleCnt="0"/>
      <dgm:spPr/>
    </dgm:pt>
    <dgm:pt modelId="{CDB404EE-8C07-403A-832E-A6802F16DE20}" type="pres">
      <dgm:prSet presAssocID="{4F9703A6-B782-4674-A1D5-1DE73E83D932}" presName="tx1" presStyleLbl="revTx" presStyleIdx="14" presStyleCnt="17"/>
      <dgm:spPr/>
    </dgm:pt>
    <dgm:pt modelId="{92184441-7306-4247-9DEC-A180BBC902FF}" type="pres">
      <dgm:prSet presAssocID="{4F9703A6-B782-4674-A1D5-1DE73E83D932}" presName="vert1" presStyleCnt="0"/>
      <dgm:spPr/>
    </dgm:pt>
    <dgm:pt modelId="{751D4167-E0F5-4657-9BBE-5B0E7E768D30}" type="pres">
      <dgm:prSet presAssocID="{B7D0482D-91EA-4282-B582-0AC8D70E79F4}" presName="thickLine" presStyleLbl="alignNode1" presStyleIdx="15" presStyleCnt="17"/>
      <dgm:spPr/>
    </dgm:pt>
    <dgm:pt modelId="{E7783DB7-26F2-441C-9219-3D84D60DDA40}" type="pres">
      <dgm:prSet presAssocID="{B7D0482D-91EA-4282-B582-0AC8D70E79F4}" presName="horz1" presStyleCnt="0"/>
      <dgm:spPr/>
    </dgm:pt>
    <dgm:pt modelId="{1669A666-DB5B-4E15-93FE-0C5E670FA08D}" type="pres">
      <dgm:prSet presAssocID="{B7D0482D-91EA-4282-B582-0AC8D70E79F4}" presName="tx1" presStyleLbl="revTx" presStyleIdx="15" presStyleCnt="17"/>
      <dgm:spPr/>
    </dgm:pt>
    <dgm:pt modelId="{CFB61F1F-5D94-4822-AC88-4790AA0166A0}" type="pres">
      <dgm:prSet presAssocID="{B7D0482D-91EA-4282-B582-0AC8D70E79F4}" presName="vert1" presStyleCnt="0"/>
      <dgm:spPr/>
    </dgm:pt>
    <dgm:pt modelId="{225A1836-7D2E-481A-A275-7CF9208A1C8F}" type="pres">
      <dgm:prSet presAssocID="{6681A9B0-C5CA-4C56-B83E-8F383F30245F}" presName="thickLine" presStyleLbl="alignNode1" presStyleIdx="16" presStyleCnt="17"/>
      <dgm:spPr/>
    </dgm:pt>
    <dgm:pt modelId="{8C03DC7B-E4CF-4163-A4E3-DAA030D01B51}" type="pres">
      <dgm:prSet presAssocID="{6681A9B0-C5CA-4C56-B83E-8F383F30245F}" presName="horz1" presStyleCnt="0"/>
      <dgm:spPr/>
    </dgm:pt>
    <dgm:pt modelId="{3E196A88-6B6B-4768-B6E9-16A8D2911F76}" type="pres">
      <dgm:prSet presAssocID="{6681A9B0-C5CA-4C56-B83E-8F383F30245F}" presName="tx1" presStyleLbl="revTx" presStyleIdx="16" presStyleCnt="17"/>
      <dgm:spPr/>
    </dgm:pt>
    <dgm:pt modelId="{955F920D-7B9F-4F6A-B6AC-669267608968}" type="pres">
      <dgm:prSet presAssocID="{6681A9B0-C5CA-4C56-B83E-8F383F30245F}" presName="vert1" presStyleCnt="0"/>
      <dgm:spPr/>
    </dgm:pt>
  </dgm:ptLst>
  <dgm:cxnLst>
    <dgm:cxn modelId="{9286DB04-069C-481A-9ADF-92186DA2C571}" srcId="{D4CC19A8-BD4C-426A-AECF-45A183061C61}" destId="{72854DCD-86A4-4494-9F36-57C4A98C0C72}" srcOrd="11" destOrd="0" parTransId="{CA8C9108-8E82-447D-B9F2-EB480F3CD065}" sibTransId="{FDDCC9E2-1855-4ED2-AECD-7C3F18602462}"/>
    <dgm:cxn modelId="{4C00BC13-9295-47CD-922D-F5F9704CE789}" type="presOf" srcId="{72854DCD-86A4-4494-9F36-57C4A98C0C72}" destId="{8FC65EAD-B12E-4DA2-9261-F17C9717A4DA}" srcOrd="0" destOrd="0" presId="urn:microsoft.com/office/officeart/2008/layout/LinedList"/>
    <dgm:cxn modelId="{FFECF813-E944-4758-ABC5-4393B4FF5862}" srcId="{D4CC19A8-BD4C-426A-AECF-45A183061C61}" destId="{45E2FF9A-26E2-4FB2-8426-2305E8E0D95C}" srcOrd="2" destOrd="0" parTransId="{92B3C096-B1F4-4528-B91B-5F7220250143}" sibTransId="{067F6EF8-E457-4B54-9958-E655869875C6}"/>
    <dgm:cxn modelId="{CE24AF25-EAD3-45AA-ADED-6A5AB1A13600}" type="presOf" srcId="{8123429E-0D7B-4D76-B26A-636345E9AEC5}" destId="{BDDAD0FB-7405-408F-819D-9062ED3E8B14}" srcOrd="0" destOrd="0" presId="urn:microsoft.com/office/officeart/2008/layout/LinedList"/>
    <dgm:cxn modelId="{0BF88B27-4804-4C72-A58A-369DF4FAAE5B}" type="presOf" srcId="{D42846A4-227B-479B-8FB0-3F91B6534A46}" destId="{F686E207-1C1F-4166-811D-553FED6C803F}" srcOrd="0" destOrd="0" presId="urn:microsoft.com/office/officeart/2008/layout/LinedList"/>
    <dgm:cxn modelId="{11EB4D2E-99C0-4B3F-A0BB-F95DD1D15481}" type="presOf" srcId="{D97CC0DB-208A-486D-9877-3911861E276B}" destId="{B380D800-49BD-4036-8966-8DE67251D163}" srcOrd="0" destOrd="0" presId="urn:microsoft.com/office/officeart/2008/layout/LinedList"/>
    <dgm:cxn modelId="{FF2EAD37-0809-4B49-9ED5-ECB9E9C772D0}" srcId="{D4CC19A8-BD4C-426A-AECF-45A183061C61}" destId="{B468280F-A892-4E5C-9948-71154283B8BC}" srcOrd="13" destOrd="0" parTransId="{A021B0EB-B1BE-4084-94CB-D8C53F41AB0D}" sibTransId="{778BDCA7-5140-4DF7-8348-21DCDCB9C791}"/>
    <dgm:cxn modelId="{7218C637-42FC-4864-BA62-5B3E9C4C6CF8}" srcId="{D4CC19A8-BD4C-426A-AECF-45A183061C61}" destId="{D42846A4-227B-479B-8FB0-3F91B6534A46}" srcOrd="0" destOrd="0" parTransId="{0BA25E3C-69DA-462E-91CE-792CBF8F745F}" sibTransId="{484DE7B9-5DF7-48A7-A3C8-E66F28357B65}"/>
    <dgm:cxn modelId="{964CB040-8124-452F-9EE3-2F5333DE8EB4}" srcId="{D4CC19A8-BD4C-426A-AECF-45A183061C61}" destId="{D97CC0DB-208A-486D-9877-3911861E276B}" srcOrd="4" destOrd="0" parTransId="{5232CBBC-A1AC-49DC-A95A-79FE9C9669B4}" sibTransId="{C43254D2-C4A7-4470-8A1B-43407E7256C3}"/>
    <dgm:cxn modelId="{D4E37E5C-5D8B-481B-B3BE-146BEB6EE79F}" type="presOf" srcId="{45E2FF9A-26E2-4FB2-8426-2305E8E0D95C}" destId="{69933B7C-931B-4CCD-8A5B-1C3D7D523CBB}" srcOrd="0" destOrd="0" presId="urn:microsoft.com/office/officeart/2008/layout/LinedList"/>
    <dgm:cxn modelId="{6C6AA55C-4BA3-49B0-80C4-255FB04AAA9B}" type="presOf" srcId="{4A5CDACD-AF8D-4736-B7CF-9AAA05880C2D}" destId="{4265DEA8-A2A7-4911-89BF-C8A7FC3ADC2C}" srcOrd="0" destOrd="0" presId="urn:microsoft.com/office/officeart/2008/layout/LinedList"/>
    <dgm:cxn modelId="{768A645D-AF84-4160-9A15-64472A393AA6}" srcId="{D4CC19A8-BD4C-426A-AECF-45A183061C61}" destId="{4A5CDACD-AF8D-4736-B7CF-9AAA05880C2D}" srcOrd="3" destOrd="0" parTransId="{9B20185D-A565-4DBA-8F73-29C1BEF96E50}" sibTransId="{0ABCAC4B-CC56-475B-A90C-068609E973AA}"/>
    <dgm:cxn modelId="{2AB7B441-99F4-4A36-BA32-8C8311EF3911}" type="presOf" srcId="{948A086B-AE88-42F0-B4C3-E271FC23A405}" destId="{357E8290-460C-41B5-8DF3-8E9CA7C1FDAE}" srcOrd="0" destOrd="0" presId="urn:microsoft.com/office/officeart/2008/layout/LinedList"/>
    <dgm:cxn modelId="{33592263-E004-42D2-817B-8ECF4DBEF39C}" srcId="{D4CC19A8-BD4C-426A-AECF-45A183061C61}" destId="{948A086B-AE88-42F0-B4C3-E271FC23A405}" srcOrd="6" destOrd="0" parTransId="{D4DDD4B3-6132-4E4E-8B1F-BA6D981A53F3}" sibTransId="{D60C4F6F-E150-4D58-8453-1EE8D2267931}"/>
    <dgm:cxn modelId="{F5FB6C68-F680-435D-A2C0-BD38D481ACF6}" srcId="{D4CC19A8-BD4C-426A-AECF-45A183061C61}" destId="{B7D0482D-91EA-4282-B582-0AC8D70E79F4}" srcOrd="15" destOrd="0" parTransId="{9722D5E2-9BF5-4A8E-BFE2-1254FB4CBF71}" sibTransId="{22352545-77E9-44FC-AD01-EB02F3723E75}"/>
    <dgm:cxn modelId="{81DEE669-8B40-48B9-8F9B-D6C37361A2BF}" srcId="{D4CC19A8-BD4C-426A-AECF-45A183061C61}" destId="{C0065C3E-FAB2-44EE-BA10-98BA0FE448A8}" srcOrd="12" destOrd="0" parTransId="{635F08F5-D441-417F-856F-A4110F562CF9}" sibTransId="{C434198E-45BF-4EFA-A568-1210396415FF}"/>
    <dgm:cxn modelId="{FA68C96B-8341-4FAE-9DC9-B3DB0F745FB3}" srcId="{D4CC19A8-BD4C-426A-AECF-45A183061C61}" destId="{DE5AF471-7F6B-4196-AD4B-160211D9B6A0}" srcOrd="7" destOrd="0" parTransId="{0625B930-4938-4E01-A693-C9636C74EF98}" sibTransId="{F67FB1E6-22EC-4CFC-9B46-B468FD5225E1}"/>
    <dgm:cxn modelId="{987E006C-8535-465A-BA02-77EC8EF38839}" srcId="{D4CC19A8-BD4C-426A-AECF-45A183061C61}" destId="{51A20A0A-F93E-4DCC-ACDD-71319BF8A36D}" srcOrd="8" destOrd="0" parTransId="{96E16B73-DCB5-407A-A191-51B20460CB9B}" sibTransId="{A6623353-BC80-4D17-90C4-D4F1E076D530}"/>
    <dgm:cxn modelId="{582E3F72-0A94-42C6-B6EE-266D5A144A46}" type="presOf" srcId="{6681A9B0-C5CA-4C56-B83E-8F383F30245F}" destId="{3E196A88-6B6B-4768-B6E9-16A8D2911F76}" srcOrd="0" destOrd="0" presId="urn:microsoft.com/office/officeart/2008/layout/LinedList"/>
    <dgm:cxn modelId="{B121B377-B7F1-4DFA-BCED-25A67EB2554B}" srcId="{D4CC19A8-BD4C-426A-AECF-45A183061C61}" destId="{C10C4386-735C-42F7-89F1-36A58427C10A}" srcOrd="5" destOrd="0" parTransId="{72AF14C5-9C62-42B1-A995-121701CD1D8A}" sibTransId="{9E80E313-58C2-4755-863A-8872925F164B}"/>
    <dgm:cxn modelId="{4B5FB278-E09D-4D08-898F-CC92230F4E45}" type="presOf" srcId="{D4CC19A8-BD4C-426A-AECF-45A183061C61}" destId="{0825763F-1F67-4B55-B25E-14F1CFFF80E0}" srcOrd="0" destOrd="0" presId="urn:microsoft.com/office/officeart/2008/layout/LinedList"/>
    <dgm:cxn modelId="{3458677C-07BB-4007-A967-9F62B370898B}" srcId="{D4CC19A8-BD4C-426A-AECF-45A183061C61}" destId="{8123429E-0D7B-4D76-B26A-636345E9AEC5}" srcOrd="9" destOrd="0" parTransId="{B097CE13-EBA6-4587-B080-4CC988D16298}" sibTransId="{6003178C-7B20-4667-951E-7B26FB9BC5FB}"/>
    <dgm:cxn modelId="{E117B187-61CD-4EAD-B368-9B06620192FD}" type="presOf" srcId="{B7D0482D-91EA-4282-B582-0AC8D70E79F4}" destId="{1669A666-DB5B-4E15-93FE-0C5E670FA08D}" srcOrd="0" destOrd="0" presId="urn:microsoft.com/office/officeart/2008/layout/LinedList"/>
    <dgm:cxn modelId="{6308818D-31ED-4E60-8F51-22A9A734BEE9}" type="presOf" srcId="{CC5C58F5-75F0-4531-8E4D-9EAA45447479}" destId="{16691E45-1D11-4271-8CE2-7E03515F9D7A}" srcOrd="0" destOrd="0" presId="urn:microsoft.com/office/officeart/2008/layout/LinedList"/>
    <dgm:cxn modelId="{96A43C91-3AB3-42F3-9E78-81C662D91234}" type="presOf" srcId="{26BECE6A-9AB7-4C10-9E2B-7711C4CACA12}" destId="{1F1F4D00-5326-4F14-80BB-88E2F9B73C7F}" srcOrd="0" destOrd="0" presId="urn:microsoft.com/office/officeart/2008/layout/LinedList"/>
    <dgm:cxn modelId="{306F90A0-36C7-46E7-A9C5-11C8A3C60863}" type="presOf" srcId="{51A20A0A-F93E-4DCC-ACDD-71319BF8A36D}" destId="{F0170F65-2C5A-468C-8620-5DD9C674A62E}" srcOrd="0" destOrd="0" presId="urn:microsoft.com/office/officeart/2008/layout/LinedList"/>
    <dgm:cxn modelId="{E80AADA7-ADEF-4CA9-A85A-B7438731FE3D}" type="presOf" srcId="{B468280F-A892-4E5C-9948-71154283B8BC}" destId="{20B2FB4F-D3A4-40C4-BACE-6F9BE5A5FEB7}" srcOrd="0" destOrd="0" presId="urn:microsoft.com/office/officeart/2008/layout/LinedList"/>
    <dgm:cxn modelId="{85A6CBAD-A93F-4BD4-B548-40CE610F5895}" srcId="{D4CC19A8-BD4C-426A-AECF-45A183061C61}" destId="{4F9703A6-B782-4674-A1D5-1DE73E83D932}" srcOrd="14" destOrd="0" parTransId="{50BD1FF5-5F91-4087-B7FE-026179EECEEE}" sibTransId="{495A8FCC-4679-40B2-9783-B139A656CAE1}"/>
    <dgm:cxn modelId="{BD6017B1-7DF0-47B4-B20A-63300FC9B8BA}" type="presOf" srcId="{C10C4386-735C-42F7-89F1-36A58427C10A}" destId="{A302FE18-C5BC-4999-9D29-7DDC209FFF29}" srcOrd="0" destOrd="0" presId="urn:microsoft.com/office/officeart/2008/layout/LinedList"/>
    <dgm:cxn modelId="{699443B3-94B4-4820-BE40-DD25FABD316B}" srcId="{D4CC19A8-BD4C-426A-AECF-45A183061C61}" destId="{26BECE6A-9AB7-4C10-9E2B-7711C4CACA12}" srcOrd="1" destOrd="0" parTransId="{5AE1E24A-09D9-42D7-96E8-959438402C7E}" sibTransId="{4A03E7BB-6F37-4E9D-8DDE-164EF478CB6F}"/>
    <dgm:cxn modelId="{3B3594CD-45DC-461F-A59A-EA0FCEC87089}" type="presOf" srcId="{4F9703A6-B782-4674-A1D5-1DE73E83D932}" destId="{CDB404EE-8C07-403A-832E-A6802F16DE20}" srcOrd="0" destOrd="0" presId="urn:microsoft.com/office/officeart/2008/layout/LinedList"/>
    <dgm:cxn modelId="{E2E4C7CE-64FD-4E96-991F-AB4F105CEEFA}" srcId="{D4CC19A8-BD4C-426A-AECF-45A183061C61}" destId="{6681A9B0-C5CA-4C56-B83E-8F383F30245F}" srcOrd="16" destOrd="0" parTransId="{BC3B65B1-616C-4722-9CD8-F4B65A5C5328}" sibTransId="{917A45DC-2A75-4F93-86C8-65E9001B8520}"/>
    <dgm:cxn modelId="{6912A8DC-6F2F-46ED-98BD-7C74C3D7DC84}" type="presOf" srcId="{C0065C3E-FAB2-44EE-BA10-98BA0FE448A8}" destId="{2EF04FC4-A5F7-4DA9-9B65-103BD805C74C}" srcOrd="0" destOrd="0" presId="urn:microsoft.com/office/officeart/2008/layout/LinedList"/>
    <dgm:cxn modelId="{05C4D6DF-CE50-4824-895A-9F5324F3C55F}" type="presOf" srcId="{DE5AF471-7F6B-4196-AD4B-160211D9B6A0}" destId="{6E8B3DF3-7877-4A1E-A6F3-50EC2BB4B72A}" srcOrd="0" destOrd="0" presId="urn:microsoft.com/office/officeart/2008/layout/LinedList"/>
    <dgm:cxn modelId="{869741E1-2209-43E1-8331-B77D652F0F55}" srcId="{D4CC19A8-BD4C-426A-AECF-45A183061C61}" destId="{CC5C58F5-75F0-4531-8E4D-9EAA45447479}" srcOrd="10" destOrd="0" parTransId="{45DEF269-2CEF-4244-8AE7-5EA104CC8CC9}" sibTransId="{0A031AE8-F30F-4F1A-A967-96E4993A32C3}"/>
    <dgm:cxn modelId="{B6FAE31D-BBFD-4FF2-AF65-5FA96A0EFBDC}" type="presParOf" srcId="{0825763F-1F67-4B55-B25E-14F1CFFF80E0}" destId="{537B602A-F46C-4818-AA59-024FC815AB20}" srcOrd="0" destOrd="0" presId="urn:microsoft.com/office/officeart/2008/layout/LinedList"/>
    <dgm:cxn modelId="{EACA15BB-7E3F-4024-A2DE-9EF5803B7F8A}" type="presParOf" srcId="{0825763F-1F67-4B55-B25E-14F1CFFF80E0}" destId="{A27425C6-9069-43F8-8451-7EAF0FC9773A}" srcOrd="1" destOrd="0" presId="urn:microsoft.com/office/officeart/2008/layout/LinedList"/>
    <dgm:cxn modelId="{8C537AF5-8838-4515-9DD6-CEB443821AFD}" type="presParOf" srcId="{A27425C6-9069-43F8-8451-7EAF0FC9773A}" destId="{F686E207-1C1F-4166-811D-553FED6C803F}" srcOrd="0" destOrd="0" presId="urn:microsoft.com/office/officeart/2008/layout/LinedList"/>
    <dgm:cxn modelId="{E802590A-1287-4CAE-8FE2-1F46EFCE9996}" type="presParOf" srcId="{A27425C6-9069-43F8-8451-7EAF0FC9773A}" destId="{39C48D4D-2BE8-4DFC-813E-94FAB62DEFFE}" srcOrd="1" destOrd="0" presId="urn:microsoft.com/office/officeart/2008/layout/LinedList"/>
    <dgm:cxn modelId="{ABA8EC6B-059D-46DB-A92E-7970AB52E774}" type="presParOf" srcId="{0825763F-1F67-4B55-B25E-14F1CFFF80E0}" destId="{A59E0BF8-1935-4072-8705-D9C296CE71C0}" srcOrd="2" destOrd="0" presId="urn:microsoft.com/office/officeart/2008/layout/LinedList"/>
    <dgm:cxn modelId="{ECC941D6-73CA-4C47-95F6-DC5483FB5CD1}" type="presParOf" srcId="{0825763F-1F67-4B55-B25E-14F1CFFF80E0}" destId="{C0CDA20D-D789-49EE-B5D3-F39FC6D61A8C}" srcOrd="3" destOrd="0" presId="urn:microsoft.com/office/officeart/2008/layout/LinedList"/>
    <dgm:cxn modelId="{EFAF819E-A3A1-4F5C-9094-7E9867F2FB5F}" type="presParOf" srcId="{C0CDA20D-D789-49EE-B5D3-F39FC6D61A8C}" destId="{1F1F4D00-5326-4F14-80BB-88E2F9B73C7F}" srcOrd="0" destOrd="0" presId="urn:microsoft.com/office/officeart/2008/layout/LinedList"/>
    <dgm:cxn modelId="{963689DB-394C-4402-95B4-75E0F68D1A4F}" type="presParOf" srcId="{C0CDA20D-D789-49EE-B5D3-F39FC6D61A8C}" destId="{66BE4046-AAFF-43C9-B9AB-E6A5673AB4AA}" srcOrd="1" destOrd="0" presId="urn:microsoft.com/office/officeart/2008/layout/LinedList"/>
    <dgm:cxn modelId="{E93975F5-9261-46F5-B299-B336D7CF78AE}" type="presParOf" srcId="{0825763F-1F67-4B55-B25E-14F1CFFF80E0}" destId="{401E45BB-D6F1-4681-B4DC-2ADB4EC52537}" srcOrd="4" destOrd="0" presId="urn:microsoft.com/office/officeart/2008/layout/LinedList"/>
    <dgm:cxn modelId="{A4DC7BF1-CF81-4EE5-B89B-660FD06CF242}" type="presParOf" srcId="{0825763F-1F67-4B55-B25E-14F1CFFF80E0}" destId="{AE9EEC6B-81B0-419D-A8EF-063D60FCF132}" srcOrd="5" destOrd="0" presId="urn:microsoft.com/office/officeart/2008/layout/LinedList"/>
    <dgm:cxn modelId="{1F88B044-107A-49E2-9312-29BC67BF83B6}" type="presParOf" srcId="{AE9EEC6B-81B0-419D-A8EF-063D60FCF132}" destId="{69933B7C-931B-4CCD-8A5B-1C3D7D523CBB}" srcOrd="0" destOrd="0" presId="urn:microsoft.com/office/officeart/2008/layout/LinedList"/>
    <dgm:cxn modelId="{FAF94DA8-9B1C-4B3C-91BE-0E1016331C42}" type="presParOf" srcId="{AE9EEC6B-81B0-419D-A8EF-063D60FCF132}" destId="{0AE4D329-5587-460D-A08D-51B56E3E21A0}" srcOrd="1" destOrd="0" presId="urn:microsoft.com/office/officeart/2008/layout/LinedList"/>
    <dgm:cxn modelId="{9747676E-7E70-491F-BA3C-040A1C741195}" type="presParOf" srcId="{0825763F-1F67-4B55-B25E-14F1CFFF80E0}" destId="{7BFCC7D0-6241-4978-AE7C-3BCC9F79ACDD}" srcOrd="6" destOrd="0" presId="urn:microsoft.com/office/officeart/2008/layout/LinedList"/>
    <dgm:cxn modelId="{B3184588-DEDB-4502-BF2F-88927D1D07A7}" type="presParOf" srcId="{0825763F-1F67-4B55-B25E-14F1CFFF80E0}" destId="{1E80BDD2-4EA6-4DBA-9DDB-FE6F9DAC8DAC}" srcOrd="7" destOrd="0" presId="urn:microsoft.com/office/officeart/2008/layout/LinedList"/>
    <dgm:cxn modelId="{E43E1AEC-3AA5-426B-882C-BA6EE712B0BC}" type="presParOf" srcId="{1E80BDD2-4EA6-4DBA-9DDB-FE6F9DAC8DAC}" destId="{4265DEA8-A2A7-4911-89BF-C8A7FC3ADC2C}" srcOrd="0" destOrd="0" presId="urn:microsoft.com/office/officeart/2008/layout/LinedList"/>
    <dgm:cxn modelId="{E122136A-BDAE-4D4F-9AF2-0E1CA1204000}" type="presParOf" srcId="{1E80BDD2-4EA6-4DBA-9DDB-FE6F9DAC8DAC}" destId="{87D7E76F-1C9F-42F3-B2D8-CA7B30F0CCEC}" srcOrd="1" destOrd="0" presId="urn:microsoft.com/office/officeart/2008/layout/LinedList"/>
    <dgm:cxn modelId="{EBCA6BF0-2CA3-4587-AF45-47C1C6C26EC6}" type="presParOf" srcId="{0825763F-1F67-4B55-B25E-14F1CFFF80E0}" destId="{582D5D8E-EEB7-4962-A43B-9814197FE272}" srcOrd="8" destOrd="0" presId="urn:microsoft.com/office/officeart/2008/layout/LinedList"/>
    <dgm:cxn modelId="{1D67FC38-6659-4E0A-8CE2-57D0DD925B12}" type="presParOf" srcId="{0825763F-1F67-4B55-B25E-14F1CFFF80E0}" destId="{A7F0BA01-5642-4A48-BCA7-D99FD9A51643}" srcOrd="9" destOrd="0" presId="urn:microsoft.com/office/officeart/2008/layout/LinedList"/>
    <dgm:cxn modelId="{E5C12EE9-B859-415B-B0D2-1E5768D4EBB7}" type="presParOf" srcId="{A7F0BA01-5642-4A48-BCA7-D99FD9A51643}" destId="{B380D800-49BD-4036-8966-8DE67251D163}" srcOrd="0" destOrd="0" presId="urn:microsoft.com/office/officeart/2008/layout/LinedList"/>
    <dgm:cxn modelId="{39DBC01F-EA68-4786-84FA-B67A3DC5FD6D}" type="presParOf" srcId="{A7F0BA01-5642-4A48-BCA7-D99FD9A51643}" destId="{17B9E42D-F49C-45AE-8266-87B6372CD5BA}" srcOrd="1" destOrd="0" presId="urn:microsoft.com/office/officeart/2008/layout/LinedList"/>
    <dgm:cxn modelId="{033102AB-C70C-4D59-B389-F1A94AE3A96C}" type="presParOf" srcId="{0825763F-1F67-4B55-B25E-14F1CFFF80E0}" destId="{5E6CA387-EF32-41D5-B88B-10ACC8FB5446}" srcOrd="10" destOrd="0" presId="urn:microsoft.com/office/officeart/2008/layout/LinedList"/>
    <dgm:cxn modelId="{813903B7-2652-4DBC-83D3-1A0F897158BC}" type="presParOf" srcId="{0825763F-1F67-4B55-B25E-14F1CFFF80E0}" destId="{DE5D24BE-6742-40F5-B86A-C46FD830C90F}" srcOrd="11" destOrd="0" presId="urn:microsoft.com/office/officeart/2008/layout/LinedList"/>
    <dgm:cxn modelId="{41E08B1C-B907-4E1A-A269-D9530E52C1D4}" type="presParOf" srcId="{DE5D24BE-6742-40F5-B86A-C46FD830C90F}" destId="{A302FE18-C5BC-4999-9D29-7DDC209FFF29}" srcOrd="0" destOrd="0" presId="urn:microsoft.com/office/officeart/2008/layout/LinedList"/>
    <dgm:cxn modelId="{901812B5-28F8-4714-A435-06A7A73F2481}" type="presParOf" srcId="{DE5D24BE-6742-40F5-B86A-C46FD830C90F}" destId="{E378A334-69A9-4EBB-BC02-6A2630BA85E1}" srcOrd="1" destOrd="0" presId="urn:microsoft.com/office/officeart/2008/layout/LinedList"/>
    <dgm:cxn modelId="{6871E695-EFFA-4AED-9FDF-472ED90F3FF9}" type="presParOf" srcId="{0825763F-1F67-4B55-B25E-14F1CFFF80E0}" destId="{3BD0EE1A-8CCB-40B8-9D88-7370505521E3}" srcOrd="12" destOrd="0" presId="urn:microsoft.com/office/officeart/2008/layout/LinedList"/>
    <dgm:cxn modelId="{D117F825-A3FA-455E-A222-AEB301832772}" type="presParOf" srcId="{0825763F-1F67-4B55-B25E-14F1CFFF80E0}" destId="{64855EA6-F68F-4EE0-B580-11FE5FA0EFE3}" srcOrd="13" destOrd="0" presId="urn:microsoft.com/office/officeart/2008/layout/LinedList"/>
    <dgm:cxn modelId="{B3AD0D3B-DACD-4158-985C-FC3774273482}" type="presParOf" srcId="{64855EA6-F68F-4EE0-B580-11FE5FA0EFE3}" destId="{357E8290-460C-41B5-8DF3-8E9CA7C1FDAE}" srcOrd="0" destOrd="0" presId="urn:microsoft.com/office/officeart/2008/layout/LinedList"/>
    <dgm:cxn modelId="{C35BAFC1-EC5B-4606-A534-DAB312F903AC}" type="presParOf" srcId="{64855EA6-F68F-4EE0-B580-11FE5FA0EFE3}" destId="{6AA62BFE-4D15-412F-AEFA-35F375DAAAF2}" srcOrd="1" destOrd="0" presId="urn:microsoft.com/office/officeart/2008/layout/LinedList"/>
    <dgm:cxn modelId="{8EB2342E-0276-4242-A5A2-EC72C3D754B8}" type="presParOf" srcId="{0825763F-1F67-4B55-B25E-14F1CFFF80E0}" destId="{BEB1C1D3-9644-41F4-A47F-259A6C86CF90}" srcOrd="14" destOrd="0" presId="urn:microsoft.com/office/officeart/2008/layout/LinedList"/>
    <dgm:cxn modelId="{8F924E03-7A7E-4919-BDCC-D9936B10B882}" type="presParOf" srcId="{0825763F-1F67-4B55-B25E-14F1CFFF80E0}" destId="{CB0B695E-2F85-488A-B1D8-6838037A2BEB}" srcOrd="15" destOrd="0" presId="urn:microsoft.com/office/officeart/2008/layout/LinedList"/>
    <dgm:cxn modelId="{0B052CE8-D9B6-4464-92AD-6B4987A2C449}" type="presParOf" srcId="{CB0B695E-2F85-488A-B1D8-6838037A2BEB}" destId="{6E8B3DF3-7877-4A1E-A6F3-50EC2BB4B72A}" srcOrd="0" destOrd="0" presId="urn:microsoft.com/office/officeart/2008/layout/LinedList"/>
    <dgm:cxn modelId="{C1B58871-373F-47E7-AA96-973ECD3A8581}" type="presParOf" srcId="{CB0B695E-2F85-488A-B1D8-6838037A2BEB}" destId="{5716E85F-42F9-41E5-AF28-CB3033B2BEDF}" srcOrd="1" destOrd="0" presId="urn:microsoft.com/office/officeart/2008/layout/LinedList"/>
    <dgm:cxn modelId="{004CDFC4-F28A-441F-B7FB-9E986052D66F}" type="presParOf" srcId="{0825763F-1F67-4B55-B25E-14F1CFFF80E0}" destId="{756DA954-75F0-4A25-889D-EDDC6FFC6C72}" srcOrd="16" destOrd="0" presId="urn:microsoft.com/office/officeart/2008/layout/LinedList"/>
    <dgm:cxn modelId="{34472833-B8C0-42A3-B362-952A3261C7E4}" type="presParOf" srcId="{0825763F-1F67-4B55-B25E-14F1CFFF80E0}" destId="{2B1C14DB-0FD7-41F2-A747-57C9866B3F47}" srcOrd="17" destOrd="0" presId="urn:microsoft.com/office/officeart/2008/layout/LinedList"/>
    <dgm:cxn modelId="{9DE6B647-BC58-4ED7-8F64-F10B767D016F}" type="presParOf" srcId="{2B1C14DB-0FD7-41F2-A747-57C9866B3F47}" destId="{F0170F65-2C5A-468C-8620-5DD9C674A62E}" srcOrd="0" destOrd="0" presId="urn:microsoft.com/office/officeart/2008/layout/LinedList"/>
    <dgm:cxn modelId="{BC3C425B-5C05-4CE4-863D-10C5FEBD59C5}" type="presParOf" srcId="{2B1C14DB-0FD7-41F2-A747-57C9866B3F47}" destId="{0C6DE7E7-4509-49B8-A26E-E93F66B1C58A}" srcOrd="1" destOrd="0" presId="urn:microsoft.com/office/officeart/2008/layout/LinedList"/>
    <dgm:cxn modelId="{D2F28B14-91F0-47E2-88EB-A7C86D9C1EBF}" type="presParOf" srcId="{0825763F-1F67-4B55-B25E-14F1CFFF80E0}" destId="{17236DB0-EACB-4DD5-9480-5E9EC6B3E3EE}" srcOrd="18" destOrd="0" presId="urn:microsoft.com/office/officeart/2008/layout/LinedList"/>
    <dgm:cxn modelId="{4DF47DEB-3AC7-4B9B-9F71-8C4653F2B28A}" type="presParOf" srcId="{0825763F-1F67-4B55-B25E-14F1CFFF80E0}" destId="{8368E8BC-9D22-446E-9651-72EC924573E9}" srcOrd="19" destOrd="0" presId="urn:microsoft.com/office/officeart/2008/layout/LinedList"/>
    <dgm:cxn modelId="{D9BD263B-83BB-4C87-BDB4-63AB21A682F8}" type="presParOf" srcId="{8368E8BC-9D22-446E-9651-72EC924573E9}" destId="{BDDAD0FB-7405-408F-819D-9062ED3E8B14}" srcOrd="0" destOrd="0" presId="urn:microsoft.com/office/officeart/2008/layout/LinedList"/>
    <dgm:cxn modelId="{3BE32D93-C26F-45EE-BC99-C1850426B958}" type="presParOf" srcId="{8368E8BC-9D22-446E-9651-72EC924573E9}" destId="{04ED9AB8-69B5-4383-8693-BE44AA2E160B}" srcOrd="1" destOrd="0" presId="urn:microsoft.com/office/officeart/2008/layout/LinedList"/>
    <dgm:cxn modelId="{D05FFA4E-5900-4F90-AE11-21DB174E281A}" type="presParOf" srcId="{0825763F-1F67-4B55-B25E-14F1CFFF80E0}" destId="{49768878-AE02-47A6-859A-8553FABC93A9}" srcOrd="20" destOrd="0" presId="urn:microsoft.com/office/officeart/2008/layout/LinedList"/>
    <dgm:cxn modelId="{EF70123B-A75A-4A61-AE45-B42C3F640CAC}" type="presParOf" srcId="{0825763F-1F67-4B55-B25E-14F1CFFF80E0}" destId="{5A20C24E-AA01-4CC6-B2E9-45D994837D80}" srcOrd="21" destOrd="0" presId="urn:microsoft.com/office/officeart/2008/layout/LinedList"/>
    <dgm:cxn modelId="{72D28E06-5D9D-4F25-9E16-B9937EF15FDA}" type="presParOf" srcId="{5A20C24E-AA01-4CC6-B2E9-45D994837D80}" destId="{16691E45-1D11-4271-8CE2-7E03515F9D7A}" srcOrd="0" destOrd="0" presId="urn:microsoft.com/office/officeart/2008/layout/LinedList"/>
    <dgm:cxn modelId="{7A1C0C98-772C-4F99-9F9A-EEB734AD7328}" type="presParOf" srcId="{5A20C24E-AA01-4CC6-B2E9-45D994837D80}" destId="{3A040501-7BAA-4B51-A157-7B8AC1A02922}" srcOrd="1" destOrd="0" presId="urn:microsoft.com/office/officeart/2008/layout/LinedList"/>
    <dgm:cxn modelId="{29D71B44-D2D0-4704-BE7B-FDE599A07BAF}" type="presParOf" srcId="{0825763F-1F67-4B55-B25E-14F1CFFF80E0}" destId="{39D0B22C-A950-42C6-923A-570DB1431302}" srcOrd="22" destOrd="0" presId="urn:microsoft.com/office/officeart/2008/layout/LinedList"/>
    <dgm:cxn modelId="{934AA13E-81C2-4828-A773-8B4CF8A00AF2}" type="presParOf" srcId="{0825763F-1F67-4B55-B25E-14F1CFFF80E0}" destId="{075BB826-B50B-4763-B66A-11A1D58B171F}" srcOrd="23" destOrd="0" presId="urn:microsoft.com/office/officeart/2008/layout/LinedList"/>
    <dgm:cxn modelId="{B1938F18-25C0-4C62-98A1-17D26A222DA4}" type="presParOf" srcId="{075BB826-B50B-4763-B66A-11A1D58B171F}" destId="{8FC65EAD-B12E-4DA2-9261-F17C9717A4DA}" srcOrd="0" destOrd="0" presId="urn:microsoft.com/office/officeart/2008/layout/LinedList"/>
    <dgm:cxn modelId="{49F57582-9D0C-4F8E-9738-DF27A783D072}" type="presParOf" srcId="{075BB826-B50B-4763-B66A-11A1D58B171F}" destId="{B5F1F49E-6C20-4999-9931-8FA8E73A2245}" srcOrd="1" destOrd="0" presId="urn:microsoft.com/office/officeart/2008/layout/LinedList"/>
    <dgm:cxn modelId="{FFBCFD07-1CF3-4BB3-8E70-525373ECF81C}" type="presParOf" srcId="{0825763F-1F67-4B55-B25E-14F1CFFF80E0}" destId="{CCFA0AFC-A130-4A6A-AC31-565465BF8E02}" srcOrd="24" destOrd="0" presId="urn:microsoft.com/office/officeart/2008/layout/LinedList"/>
    <dgm:cxn modelId="{9A056E7D-B162-454B-B65F-AAA032A56707}" type="presParOf" srcId="{0825763F-1F67-4B55-B25E-14F1CFFF80E0}" destId="{0119DBEC-FDBC-496C-8496-4634B90536EA}" srcOrd="25" destOrd="0" presId="urn:microsoft.com/office/officeart/2008/layout/LinedList"/>
    <dgm:cxn modelId="{42ABA8DF-E828-4DE8-8D3E-80D3966D36B9}" type="presParOf" srcId="{0119DBEC-FDBC-496C-8496-4634B90536EA}" destId="{2EF04FC4-A5F7-4DA9-9B65-103BD805C74C}" srcOrd="0" destOrd="0" presId="urn:microsoft.com/office/officeart/2008/layout/LinedList"/>
    <dgm:cxn modelId="{D767671E-BF77-4DF8-B3A9-D9925065530F}" type="presParOf" srcId="{0119DBEC-FDBC-496C-8496-4634B90536EA}" destId="{2A7CCA33-33C7-4750-9CAB-6DE360E00084}" srcOrd="1" destOrd="0" presId="urn:microsoft.com/office/officeart/2008/layout/LinedList"/>
    <dgm:cxn modelId="{5784AB81-68E4-4266-A059-11AFBA8B00BF}" type="presParOf" srcId="{0825763F-1F67-4B55-B25E-14F1CFFF80E0}" destId="{7B658525-D5A4-42C8-ADD7-E907E9864DC2}" srcOrd="26" destOrd="0" presId="urn:microsoft.com/office/officeart/2008/layout/LinedList"/>
    <dgm:cxn modelId="{A21CB014-BCFC-407F-8ACF-0B53D3142129}" type="presParOf" srcId="{0825763F-1F67-4B55-B25E-14F1CFFF80E0}" destId="{CFC3D519-621E-4C1A-A815-F17660170AAE}" srcOrd="27" destOrd="0" presId="urn:microsoft.com/office/officeart/2008/layout/LinedList"/>
    <dgm:cxn modelId="{BD6C6CCA-543A-4805-8978-2FD7C897E118}" type="presParOf" srcId="{CFC3D519-621E-4C1A-A815-F17660170AAE}" destId="{20B2FB4F-D3A4-40C4-BACE-6F9BE5A5FEB7}" srcOrd="0" destOrd="0" presId="urn:microsoft.com/office/officeart/2008/layout/LinedList"/>
    <dgm:cxn modelId="{3A3519D2-3D47-4A29-8DC8-33B4E1C08C1F}" type="presParOf" srcId="{CFC3D519-621E-4C1A-A815-F17660170AAE}" destId="{F6F15372-BE1C-483C-B399-D99E425D13F8}" srcOrd="1" destOrd="0" presId="urn:microsoft.com/office/officeart/2008/layout/LinedList"/>
    <dgm:cxn modelId="{25D52BC5-8FA5-498D-8491-74036E51FDE2}" type="presParOf" srcId="{0825763F-1F67-4B55-B25E-14F1CFFF80E0}" destId="{9024A2B9-8215-4F71-B32D-504C586D49A7}" srcOrd="28" destOrd="0" presId="urn:microsoft.com/office/officeart/2008/layout/LinedList"/>
    <dgm:cxn modelId="{C8A48513-5D60-4B3E-8DB9-CF78D0806C42}" type="presParOf" srcId="{0825763F-1F67-4B55-B25E-14F1CFFF80E0}" destId="{190AF13B-7E12-4B62-99ED-842B7E159BB8}" srcOrd="29" destOrd="0" presId="urn:microsoft.com/office/officeart/2008/layout/LinedList"/>
    <dgm:cxn modelId="{F4D09907-4109-46EB-B45D-8D571FFFFF36}" type="presParOf" srcId="{190AF13B-7E12-4B62-99ED-842B7E159BB8}" destId="{CDB404EE-8C07-403A-832E-A6802F16DE20}" srcOrd="0" destOrd="0" presId="urn:microsoft.com/office/officeart/2008/layout/LinedList"/>
    <dgm:cxn modelId="{56F2F4B5-D6AF-4F51-AD79-76E67CB75E4F}" type="presParOf" srcId="{190AF13B-7E12-4B62-99ED-842B7E159BB8}" destId="{92184441-7306-4247-9DEC-A180BBC902FF}" srcOrd="1" destOrd="0" presId="urn:microsoft.com/office/officeart/2008/layout/LinedList"/>
    <dgm:cxn modelId="{909BB571-0F63-4B93-A0A2-E955DA4F3C82}" type="presParOf" srcId="{0825763F-1F67-4B55-B25E-14F1CFFF80E0}" destId="{751D4167-E0F5-4657-9BBE-5B0E7E768D30}" srcOrd="30" destOrd="0" presId="urn:microsoft.com/office/officeart/2008/layout/LinedList"/>
    <dgm:cxn modelId="{CD89560A-4FCE-4572-B71D-1580E3C25DB2}" type="presParOf" srcId="{0825763F-1F67-4B55-B25E-14F1CFFF80E0}" destId="{E7783DB7-26F2-441C-9219-3D84D60DDA40}" srcOrd="31" destOrd="0" presId="urn:microsoft.com/office/officeart/2008/layout/LinedList"/>
    <dgm:cxn modelId="{7E4395EE-0A0E-4D75-892D-5FDD699C6A65}" type="presParOf" srcId="{E7783DB7-26F2-441C-9219-3D84D60DDA40}" destId="{1669A666-DB5B-4E15-93FE-0C5E670FA08D}" srcOrd="0" destOrd="0" presId="urn:microsoft.com/office/officeart/2008/layout/LinedList"/>
    <dgm:cxn modelId="{E72AB8C8-5EB3-438B-8DB9-F73CD40B614C}" type="presParOf" srcId="{E7783DB7-26F2-441C-9219-3D84D60DDA40}" destId="{CFB61F1F-5D94-4822-AC88-4790AA0166A0}" srcOrd="1" destOrd="0" presId="urn:microsoft.com/office/officeart/2008/layout/LinedList"/>
    <dgm:cxn modelId="{507A984B-48F3-4F7D-9A5A-D808488E4F0E}" type="presParOf" srcId="{0825763F-1F67-4B55-B25E-14F1CFFF80E0}" destId="{225A1836-7D2E-481A-A275-7CF9208A1C8F}" srcOrd="32" destOrd="0" presId="urn:microsoft.com/office/officeart/2008/layout/LinedList"/>
    <dgm:cxn modelId="{34FB7C19-881E-45B0-BF15-32A9582D9845}" type="presParOf" srcId="{0825763F-1F67-4B55-B25E-14F1CFFF80E0}" destId="{8C03DC7B-E4CF-4163-A4E3-DAA030D01B51}" srcOrd="33" destOrd="0" presId="urn:microsoft.com/office/officeart/2008/layout/LinedList"/>
    <dgm:cxn modelId="{B4C9610C-1BD5-4B99-A437-6C7F3879A458}" type="presParOf" srcId="{8C03DC7B-E4CF-4163-A4E3-DAA030D01B51}" destId="{3E196A88-6B6B-4768-B6E9-16A8D2911F76}" srcOrd="0" destOrd="0" presId="urn:microsoft.com/office/officeart/2008/layout/LinedList"/>
    <dgm:cxn modelId="{E379BAFB-08F7-4A6F-AF5D-7F25AB7AA510}" type="presParOf" srcId="{8C03DC7B-E4CF-4163-A4E3-DAA030D01B51}" destId="{955F920D-7B9F-4F6A-B6AC-66926760896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C6B692-DC38-422E-A08A-65E9B7D07C84}">
      <dsp:nvSpPr>
        <dsp:cNvPr id="0" name=""/>
        <dsp:cNvSpPr/>
      </dsp:nvSpPr>
      <dsp:spPr>
        <a:xfrm>
          <a:off x="0" y="531"/>
          <a:ext cx="105156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D549E54-37A3-4A4D-89B4-DFA0CF7BFA63}">
      <dsp:nvSpPr>
        <dsp:cNvPr id="0" name=""/>
        <dsp:cNvSpPr/>
      </dsp:nvSpPr>
      <dsp:spPr>
        <a:xfrm>
          <a:off x="0" y="531"/>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Global cultural tourism leaders, travel trade professionals, and international media delegates</a:t>
          </a:r>
          <a:endParaRPr lang="en-US" sz="2400" kern="1200"/>
        </a:p>
      </dsp:txBody>
      <dsp:txXfrm>
        <a:off x="0" y="531"/>
        <a:ext cx="10515600" cy="870055"/>
      </dsp:txXfrm>
    </dsp:sp>
    <dsp:sp modelId="{385A7868-99AE-4F54-B807-C65D63F0AB58}">
      <dsp:nvSpPr>
        <dsp:cNvPr id="0" name=""/>
        <dsp:cNvSpPr/>
      </dsp:nvSpPr>
      <dsp:spPr>
        <a:xfrm>
          <a:off x="0" y="870586"/>
          <a:ext cx="105156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17C309F-AFCC-47D1-84D5-92361C752267}">
      <dsp:nvSpPr>
        <dsp:cNvPr id="0" name=""/>
        <dsp:cNvSpPr/>
      </dsp:nvSpPr>
      <dsp:spPr>
        <a:xfrm>
          <a:off x="0" y="870586"/>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Government bodies, DMCs, tour operators, influencers, and heritage/cultural organisations</a:t>
          </a:r>
          <a:endParaRPr lang="en-US" sz="2400" kern="1200"/>
        </a:p>
      </dsp:txBody>
      <dsp:txXfrm>
        <a:off x="0" y="870586"/>
        <a:ext cx="10515600" cy="870055"/>
      </dsp:txXfrm>
    </dsp:sp>
    <dsp:sp modelId="{EEBB7041-428B-40A4-A411-E8277D208AB6}">
      <dsp:nvSpPr>
        <dsp:cNvPr id="0" name=""/>
        <dsp:cNvSpPr/>
      </dsp:nvSpPr>
      <dsp:spPr>
        <a:xfrm>
          <a:off x="0" y="1740641"/>
          <a:ext cx="105156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DA6BD63-F73A-445A-B685-AFA3FC8B2436}">
      <dsp:nvSpPr>
        <dsp:cNvPr id="0" name=""/>
        <dsp:cNvSpPr/>
      </dsp:nvSpPr>
      <dsp:spPr>
        <a:xfrm>
          <a:off x="0" y="1740641"/>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Focus on buyers and stakeholders seeking unique, experience-rich tourism destinations</a:t>
          </a:r>
          <a:endParaRPr lang="en-US" sz="2400" kern="1200"/>
        </a:p>
      </dsp:txBody>
      <dsp:txXfrm>
        <a:off x="0" y="1740641"/>
        <a:ext cx="10515600" cy="870055"/>
      </dsp:txXfrm>
    </dsp:sp>
    <dsp:sp modelId="{A2156DC3-B2F9-4B60-8896-A250742CCFA0}">
      <dsp:nvSpPr>
        <dsp:cNvPr id="0" name=""/>
        <dsp:cNvSpPr/>
      </dsp:nvSpPr>
      <dsp:spPr>
        <a:xfrm>
          <a:off x="0" y="2610696"/>
          <a:ext cx="105156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055360D-0528-44D8-BC58-5CD5FAFC9FC4}">
      <dsp:nvSpPr>
        <dsp:cNvPr id="0" name=""/>
        <dsp:cNvSpPr/>
      </dsp:nvSpPr>
      <dsp:spPr>
        <a:xfrm>
          <a:off x="0" y="2610696"/>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Emphasis on audience from UK, EU, North America, Asia-Pacific regions with interest in culture</a:t>
          </a:r>
          <a:endParaRPr lang="en-US" sz="2400" kern="1200"/>
        </a:p>
      </dsp:txBody>
      <dsp:txXfrm>
        <a:off x="0" y="2610696"/>
        <a:ext cx="10515600" cy="870055"/>
      </dsp:txXfrm>
    </dsp:sp>
    <dsp:sp modelId="{C45E4E71-F7FC-4C92-B07C-278B108EA6CC}">
      <dsp:nvSpPr>
        <dsp:cNvPr id="0" name=""/>
        <dsp:cNvSpPr/>
      </dsp:nvSpPr>
      <dsp:spPr>
        <a:xfrm>
          <a:off x="0" y="3480751"/>
          <a:ext cx="105156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F4CC4E9-87D1-42CA-8889-510EC6D986D0}">
      <dsp:nvSpPr>
        <dsp:cNvPr id="0" name=""/>
        <dsp:cNvSpPr/>
      </dsp:nvSpPr>
      <dsp:spPr>
        <a:xfrm>
          <a:off x="0" y="3480751"/>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Attendees with mid- to high-income profiles and decision-making power in tourism</a:t>
          </a:r>
          <a:endParaRPr lang="en-US" sz="2400" kern="1200"/>
        </a:p>
      </dsp:txBody>
      <dsp:txXfrm>
        <a:off x="0" y="3480751"/>
        <a:ext cx="10515600" cy="87005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A244CE-F3B6-4BE0-AE2A-6BAF4519ABF8}">
      <dsp:nvSpPr>
        <dsp:cNvPr id="0" name=""/>
        <dsp:cNvSpPr/>
      </dsp:nvSpPr>
      <dsp:spPr>
        <a:xfrm>
          <a:off x="2669704" y="533944"/>
          <a:ext cx="411666" cy="91440"/>
        </a:xfrm>
        <a:custGeom>
          <a:avLst/>
          <a:gdLst/>
          <a:ahLst/>
          <a:cxnLst/>
          <a:rect l="0" t="0" r="0" b="0"/>
          <a:pathLst>
            <a:path>
              <a:moveTo>
                <a:pt x="0" y="45720"/>
              </a:moveTo>
              <a:lnTo>
                <a:pt x="411666"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64480" y="577453"/>
        <a:ext cx="22113" cy="4422"/>
      </dsp:txXfrm>
    </dsp:sp>
    <dsp:sp modelId="{A3490959-EF93-46FD-85E7-22C8079EE2E4}">
      <dsp:nvSpPr>
        <dsp:cNvPr id="0" name=""/>
        <dsp:cNvSpPr/>
      </dsp:nvSpPr>
      <dsp:spPr>
        <a:xfrm>
          <a:off x="748607" y="2795"/>
          <a:ext cx="1922896" cy="1153737"/>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577850">
            <a:lnSpc>
              <a:spcPct val="90000"/>
            </a:lnSpc>
            <a:spcBef>
              <a:spcPct val="0"/>
            </a:spcBef>
            <a:spcAft>
              <a:spcPct val="35000"/>
            </a:spcAft>
            <a:buNone/>
          </a:pPr>
          <a:r>
            <a:rPr lang="en-US" sz="1300" kern="1200"/>
            <a:t>SWOT Analysis of Wales as a Cultural Destination:</a:t>
          </a:r>
        </a:p>
      </dsp:txBody>
      <dsp:txXfrm>
        <a:off x="748607" y="2795"/>
        <a:ext cx="1922896" cy="1153737"/>
      </dsp:txXfrm>
    </dsp:sp>
    <dsp:sp modelId="{A172D4B7-056A-42AD-AE96-33840714D93F}">
      <dsp:nvSpPr>
        <dsp:cNvPr id="0" name=""/>
        <dsp:cNvSpPr/>
      </dsp:nvSpPr>
      <dsp:spPr>
        <a:xfrm>
          <a:off x="5034866" y="533944"/>
          <a:ext cx="411666" cy="91440"/>
        </a:xfrm>
        <a:custGeom>
          <a:avLst/>
          <a:gdLst/>
          <a:ahLst/>
          <a:cxnLst/>
          <a:rect l="0" t="0" r="0" b="0"/>
          <a:pathLst>
            <a:path>
              <a:moveTo>
                <a:pt x="0" y="45720"/>
              </a:moveTo>
              <a:lnTo>
                <a:pt x="411666" y="45720"/>
              </a:lnTo>
            </a:path>
          </a:pathLst>
        </a:custGeom>
        <a:noFill/>
        <a:ln w="6350" cap="flat" cmpd="sng" algn="ctr">
          <a:solidFill>
            <a:schemeClr val="accent2">
              <a:hueOff val="-161707"/>
              <a:satOff val="-9325"/>
              <a:lumOff val="959"/>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229643" y="577453"/>
        <a:ext cx="22113" cy="4422"/>
      </dsp:txXfrm>
    </dsp:sp>
    <dsp:sp modelId="{BF181872-AB01-425C-9B64-2A2D94D2AB71}">
      <dsp:nvSpPr>
        <dsp:cNvPr id="0" name=""/>
        <dsp:cNvSpPr/>
      </dsp:nvSpPr>
      <dsp:spPr>
        <a:xfrm>
          <a:off x="3113770" y="2795"/>
          <a:ext cx="1922896" cy="1153737"/>
        </a:xfrm>
        <a:prstGeom prst="rect">
          <a:avLst/>
        </a:prstGeom>
        <a:gradFill rotWithShape="0">
          <a:gsLst>
            <a:gs pos="0">
              <a:schemeClr val="accent2">
                <a:hueOff val="-145536"/>
                <a:satOff val="-8393"/>
                <a:lumOff val="863"/>
                <a:alphaOff val="0"/>
                <a:satMod val="103000"/>
                <a:lumMod val="102000"/>
                <a:tint val="94000"/>
              </a:schemeClr>
            </a:gs>
            <a:gs pos="50000">
              <a:schemeClr val="accent2">
                <a:hueOff val="-145536"/>
                <a:satOff val="-8393"/>
                <a:lumOff val="863"/>
                <a:alphaOff val="0"/>
                <a:satMod val="110000"/>
                <a:lumMod val="100000"/>
                <a:shade val="100000"/>
              </a:schemeClr>
            </a:gs>
            <a:gs pos="100000">
              <a:schemeClr val="accent2">
                <a:hueOff val="-145536"/>
                <a:satOff val="-8393"/>
                <a:lumOff val="86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577850">
            <a:lnSpc>
              <a:spcPct val="90000"/>
            </a:lnSpc>
            <a:spcBef>
              <a:spcPct val="0"/>
            </a:spcBef>
            <a:spcAft>
              <a:spcPct val="35000"/>
            </a:spcAft>
            <a:buNone/>
          </a:pPr>
          <a:r>
            <a:rPr lang="en-US" sz="1300" kern="1200"/>
            <a:t>Strengths: Unique bilingual identity, rich heritage, diverse landscapes, government tourism support</a:t>
          </a:r>
        </a:p>
      </dsp:txBody>
      <dsp:txXfrm>
        <a:off x="3113770" y="2795"/>
        <a:ext cx="1922896" cy="1153737"/>
      </dsp:txXfrm>
    </dsp:sp>
    <dsp:sp modelId="{E20E945F-5A73-40AA-A0B0-356878B9693D}">
      <dsp:nvSpPr>
        <dsp:cNvPr id="0" name=""/>
        <dsp:cNvSpPr/>
      </dsp:nvSpPr>
      <dsp:spPr>
        <a:xfrm>
          <a:off x="7400029" y="533944"/>
          <a:ext cx="411666" cy="91440"/>
        </a:xfrm>
        <a:custGeom>
          <a:avLst/>
          <a:gdLst/>
          <a:ahLst/>
          <a:cxnLst/>
          <a:rect l="0" t="0" r="0" b="0"/>
          <a:pathLst>
            <a:path>
              <a:moveTo>
                <a:pt x="0" y="45720"/>
              </a:moveTo>
              <a:lnTo>
                <a:pt x="411666" y="45720"/>
              </a:lnTo>
            </a:path>
          </a:pathLst>
        </a:custGeom>
        <a:noFill/>
        <a:ln w="6350" cap="flat" cmpd="sng" algn="ctr">
          <a:solidFill>
            <a:schemeClr val="accent2">
              <a:hueOff val="-323414"/>
              <a:satOff val="-18651"/>
              <a:lumOff val="1917"/>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594806" y="577453"/>
        <a:ext cx="22113" cy="4422"/>
      </dsp:txXfrm>
    </dsp:sp>
    <dsp:sp modelId="{34CAE02A-6B72-456E-9AFB-0B8B6735ABBC}">
      <dsp:nvSpPr>
        <dsp:cNvPr id="0" name=""/>
        <dsp:cNvSpPr/>
      </dsp:nvSpPr>
      <dsp:spPr>
        <a:xfrm>
          <a:off x="5478933" y="2795"/>
          <a:ext cx="1922896" cy="1153737"/>
        </a:xfrm>
        <a:prstGeom prst="rect">
          <a:avLst/>
        </a:prstGeom>
        <a:gradFill rotWithShape="0">
          <a:gsLst>
            <a:gs pos="0">
              <a:schemeClr val="accent2">
                <a:hueOff val="-291073"/>
                <a:satOff val="-16786"/>
                <a:lumOff val="1726"/>
                <a:alphaOff val="0"/>
                <a:satMod val="103000"/>
                <a:lumMod val="102000"/>
                <a:tint val="94000"/>
              </a:schemeClr>
            </a:gs>
            <a:gs pos="50000">
              <a:schemeClr val="accent2">
                <a:hueOff val="-291073"/>
                <a:satOff val="-16786"/>
                <a:lumOff val="1726"/>
                <a:alphaOff val="0"/>
                <a:satMod val="110000"/>
                <a:lumMod val="100000"/>
                <a:shade val="100000"/>
              </a:schemeClr>
            </a:gs>
            <a:gs pos="100000">
              <a:schemeClr val="accent2">
                <a:hueOff val="-291073"/>
                <a:satOff val="-16786"/>
                <a:lumOff val="172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577850">
            <a:lnSpc>
              <a:spcPct val="90000"/>
            </a:lnSpc>
            <a:spcBef>
              <a:spcPct val="0"/>
            </a:spcBef>
            <a:spcAft>
              <a:spcPct val="35000"/>
            </a:spcAft>
            <a:buNone/>
          </a:pPr>
          <a:r>
            <a:rPr lang="en-US" sz="1300" kern="1200"/>
            <a:t>Weaknesses: Less internationally known than competing destinations like Scotland or Ireland</a:t>
          </a:r>
        </a:p>
      </dsp:txBody>
      <dsp:txXfrm>
        <a:off x="5478933" y="2795"/>
        <a:ext cx="1922896" cy="1153737"/>
      </dsp:txXfrm>
    </dsp:sp>
    <dsp:sp modelId="{DC91308B-2CC7-4F4D-B423-BE10ECF528D9}">
      <dsp:nvSpPr>
        <dsp:cNvPr id="0" name=""/>
        <dsp:cNvSpPr/>
      </dsp:nvSpPr>
      <dsp:spPr>
        <a:xfrm>
          <a:off x="1710055" y="1154733"/>
          <a:ext cx="7095488" cy="411666"/>
        </a:xfrm>
        <a:custGeom>
          <a:avLst/>
          <a:gdLst/>
          <a:ahLst/>
          <a:cxnLst/>
          <a:rect l="0" t="0" r="0" b="0"/>
          <a:pathLst>
            <a:path>
              <a:moveTo>
                <a:pt x="7095488" y="0"/>
              </a:moveTo>
              <a:lnTo>
                <a:pt x="7095488" y="222933"/>
              </a:lnTo>
              <a:lnTo>
                <a:pt x="0" y="222933"/>
              </a:lnTo>
              <a:lnTo>
                <a:pt x="0" y="411666"/>
              </a:lnTo>
            </a:path>
          </a:pathLst>
        </a:custGeom>
        <a:noFill/>
        <a:ln w="6350" cap="flat" cmpd="sng" algn="ctr">
          <a:solidFill>
            <a:schemeClr val="accent2">
              <a:hueOff val="-485121"/>
              <a:satOff val="-27976"/>
              <a:lumOff val="2876"/>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80068" y="1358355"/>
        <a:ext cx="355462" cy="4422"/>
      </dsp:txXfrm>
    </dsp:sp>
    <dsp:sp modelId="{AF5C0A82-9424-46CC-B384-EDD6273643B0}">
      <dsp:nvSpPr>
        <dsp:cNvPr id="0" name=""/>
        <dsp:cNvSpPr/>
      </dsp:nvSpPr>
      <dsp:spPr>
        <a:xfrm>
          <a:off x="7844095" y="2795"/>
          <a:ext cx="1922896" cy="1153737"/>
        </a:xfrm>
        <a:prstGeom prst="rect">
          <a:avLst/>
        </a:prstGeom>
        <a:gradFill rotWithShape="0">
          <a:gsLst>
            <a:gs pos="0">
              <a:schemeClr val="accent2">
                <a:hueOff val="-436609"/>
                <a:satOff val="-25178"/>
                <a:lumOff val="2588"/>
                <a:alphaOff val="0"/>
                <a:satMod val="103000"/>
                <a:lumMod val="102000"/>
                <a:tint val="94000"/>
              </a:schemeClr>
            </a:gs>
            <a:gs pos="50000">
              <a:schemeClr val="accent2">
                <a:hueOff val="-436609"/>
                <a:satOff val="-25178"/>
                <a:lumOff val="2588"/>
                <a:alphaOff val="0"/>
                <a:satMod val="110000"/>
                <a:lumMod val="100000"/>
                <a:shade val="100000"/>
              </a:schemeClr>
            </a:gs>
            <a:gs pos="100000">
              <a:schemeClr val="accent2">
                <a:hueOff val="-436609"/>
                <a:satOff val="-25178"/>
                <a:lumOff val="258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577850">
            <a:lnSpc>
              <a:spcPct val="90000"/>
            </a:lnSpc>
            <a:spcBef>
              <a:spcPct val="0"/>
            </a:spcBef>
            <a:spcAft>
              <a:spcPct val="35000"/>
            </a:spcAft>
            <a:buNone/>
          </a:pPr>
          <a:r>
            <a:rPr lang="en-US" sz="1300" kern="1200"/>
            <a:t>Opportunities: Growing demand for cultural/experiential travel and sustainable tourism</a:t>
          </a:r>
        </a:p>
      </dsp:txBody>
      <dsp:txXfrm>
        <a:off x="7844095" y="2795"/>
        <a:ext cx="1922896" cy="1153737"/>
      </dsp:txXfrm>
    </dsp:sp>
    <dsp:sp modelId="{E0758AD1-1725-46A3-A31F-219DBA0476F9}">
      <dsp:nvSpPr>
        <dsp:cNvPr id="0" name=""/>
        <dsp:cNvSpPr/>
      </dsp:nvSpPr>
      <dsp:spPr>
        <a:xfrm>
          <a:off x="2669704" y="2129949"/>
          <a:ext cx="411666" cy="91440"/>
        </a:xfrm>
        <a:custGeom>
          <a:avLst/>
          <a:gdLst/>
          <a:ahLst/>
          <a:cxnLst/>
          <a:rect l="0" t="0" r="0" b="0"/>
          <a:pathLst>
            <a:path>
              <a:moveTo>
                <a:pt x="0" y="45720"/>
              </a:moveTo>
              <a:lnTo>
                <a:pt x="411666" y="45720"/>
              </a:lnTo>
            </a:path>
          </a:pathLst>
        </a:custGeom>
        <a:noFill/>
        <a:ln w="6350" cap="flat" cmpd="sng" algn="ctr">
          <a:solidFill>
            <a:schemeClr val="accent2">
              <a:hueOff val="-646828"/>
              <a:satOff val="-37301"/>
              <a:lumOff val="3835"/>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64480" y="2173457"/>
        <a:ext cx="22113" cy="4422"/>
      </dsp:txXfrm>
    </dsp:sp>
    <dsp:sp modelId="{6B24F8BA-1423-4236-83FB-208B9C399A15}">
      <dsp:nvSpPr>
        <dsp:cNvPr id="0" name=""/>
        <dsp:cNvSpPr/>
      </dsp:nvSpPr>
      <dsp:spPr>
        <a:xfrm>
          <a:off x="748607" y="1598800"/>
          <a:ext cx="1922896" cy="1153737"/>
        </a:xfrm>
        <a:prstGeom prst="rect">
          <a:avLst/>
        </a:prstGeom>
        <a:gradFill rotWithShape="0">
          <a:gsLst>
            <a:gs pos="0">
              <a:schemeClr val="accent2">
                <a:hueOff val="-582145"/>
                <a:satOff val="-33571"/>
                <a:lumOff val="3451"/>
                <a:alphaOff val="0"/>
                <a:satMod val="103000"/>
                <a:lumMod val="102000"/>
                <a:tint val="94000"/>
              </a:schemeClr>
            </a:gs>
            <a:gs pos="50000">
              <a:schemeClr val="accent2">
                <a:hueOff val="-582145"/>
                <a:satOff val="-33571"/>
                <a:lumOff val="3451"/>
                <a:alphaOff val="0"/>
                <a:satMod val="110000"/>
                <a:lumMod val="100000"/>
                <a:shade val="100000"/>
              </a:schemeClr>
            </a:gs>
            <a:gs pos="100000">
              <a:schemeClr val="accent2">
                <a:hueOff val="-582145"/>
                <a:satOff val="-33571"/>
                <a:lumOff val="345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577850">
            <a:lnSpc>
              <a:spcPct val="90000"/>
            </a:lnSpc>
            <a:spcBef>
              <a:spcPct val="0"/>
            </a:spcBef>
            <a:spcAft>
              <a:spcPct val="35000"/>
            </a:spcAft>
            <a:buNone/>
          </a:pPr>
          <a:r>
            <a:rPr lang="en-US" sz="1300" kern="1200"/>
            <a:t>Threats: Global competition, fluctuating international travel trends, economic downturns</a:t>
          </a:r>
        </a:p>
      </dsp:txBody>
      <dsp:txXfrm>
        <a:off x="748607" y="1598800"/>
        <a:ext cx="1922896" cy="1153737"/>
      </dsp:txXfrm>
    </dsp:sp>
    <dsp:sp modelId="{20BC31F1-0459-4094-801D-8ECBD785EFE0}">
      <dsp:nvSpPr>
        <dsp:cNvPr id="0" name=""/>
        <dsp:cNvSpPr/>
      </dsp:nvSpPr>
      <dsp:spPr>
        <a:xfrm>
          <a:off x="5034866" y="2129949"/>
          <a:ext cx="411666" cy="91440"/>
        </a:xfrm>
        <a:custGeom>
          <a:avLst/>
          <a:gdLst/>
          <a:ahLst/>
          <a:cxnLst/>
          <a:rect l="0" t="0" r="0" b="0"/>
          <a:pathLst>
            <a:path>
              <a:moveTo>
                <a:pt x="0" y="45720"/>
              </a:moveTo>
              <a:lnTo>
                <a:pt x="411666" y="45720"/>
              </a:lnTo>
            </a:path>
          </a:pathLst>
        </a:custGeom>
        <a:noFill/>
        <a:ln w="6350" cap="flat" cmpd="sng" algn="ctr">
          <a:solidFill>
            <a:schemeClr val="accent2">
              <a:hueOff val="-808535"/>
              <a:satOff val="-46627"/>
              <a:lumOff val="4793"/>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229643" y="2173457"/>
        <a:ext cx="22113" cy="4422"/>
      </dsp:txXfrm>
    </dsp:sp>
    <dsp:sp modelId="{7F0FB3CA-326B-4ACB-A1A5-67395B693468}">
      <dsp:nvSpPr>
        <dsp:cNvPr id="0" name=""/>
        <dsp:cNvSpPr/>
      </dsp:nvSpPr>
      <dsp:spPr>
        <a:xfrm>
          <a:off x="3113770" y="1598800"/>
          <a:ext cx="1922896" cy="1153737"/>
        </a:xfrm>
        <a:prstGeom prst="rect">
          <a:avLst/>
        </a:prstGeom>
        <a:gradFill rotWithShape="0">
          <a:gsLst>
            <a:gs pos="0">
              <a:schemeClr val="accent2">
                <a:hueOff val="-727682"/>
                <a:satOff val="-41964"/>
                <a:lumOff val="4314"/>
                <a:alphaOff val="0"/>
                <a:satMod val="103000"/>
                <a:lumMod val="102000"/>
                <a:tint val="94000"/>
              </a:schemeClr>
            </a:gs>
            <a:gs pos="50000">
              <a:schemeClr val="accent2">
                <a:hueOff val="-727682"/>
                <a:satOff val="-41964"/>
                <a:lumOff val="4314"/>
                <a:alphaOff val="0"/>
                <a:satMod val="110000"/>
                <a:lumMod val="100000"/>
                <a:shade val="100000"/>
              </a:schemeClr>
            </a:gs>
            <a:gs pos="100000">
              <a:schemeClr val="accent2">
                <a:hueOff val="-727682"/>
                <a:satOff val="-41964"/>
                <a:lumOff val="431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577850">
            <a:lnSpc>
              <a:spcPct val="90000"/>
            </a:lnSpc>
            <a:spcBef>
              <a:spcPct val="0"/>
            </a:spcBef>
            <a:spcAft>
              <a:spcPct val="35000"/>
            </a:spcAft>
            <a:buNone/>
          </a:pPr>
          <a:r>
            <a:rPr lang="en-US" sz="1300" kern="1200"/>
            <a:t>Industry Insight:</a:t>
          </a:r>
        </a:p>
      </dsp:txBody>
      <dsp:txXfrm>
        <a:off x="3113770" y="1598800"/>
        <a:ext cx="1922896" cy="1153737"/>
      </dsp:txXfrm>
    </dsp:sp>
    <dsp:sp modelId="{E55BDCA1-21D6-4AF7-9E90-A50C613F6D05}">
      <dsp:nvSpPr>
        <dsp:cNvPr id="0" name=""/>
        <dsp:cNvSpPr/>
      </dsp:nvSpPr>
      <dsp:spPr>
        <a:xfrm>
          <a:off x="7400029" y="2129949"/>
          <a:ext cx="411666" cy="91440"/>
        </a:xfrm>
        <a:custGeom>
          <a:avLst/>
          <a:gdLst/>
          <a:ahLst/>
          <a:cxnLst/>
          <a:rect l="0" t="0" r="0" b="0"/>
          <a:pathLst>
            <a:path>
              <a:moveTo>
                <a:pt x="0" y="45720"/>
              </a:moveTo>
              <a:lnTo>
                <a:pt x="411666" y="45720"/>
              </a:lnTo>
            </a:path>
          </a:pathLst>
        </a:custGeom>
        <a:noFill/>
        <a:ln w="6350" cap="flat" cmpd="sng" algn="ctr">
          <a:solidFill>
            <a:schemeClr val="accent2">
              <a:hueOff val="-970242"/>
              <a:satOff val="-55952"/>
              <a:lumOff val="5752"/>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594806" y="2173457"/>
        <a:ext cx="22113" cy="4422"/>
      </dsp:txXfrm>
    </dsp:sp>
    <dsp:sp modelId="{40449AFC-FA19-46C9-820E-21905B1D868C}">
      <dsp:nvSpPr>
        <dsp:cNvPr id="0" name=""/>
        <dsp:cNvSpPr/>
      </dsp:nvSpPr>
      <dsp:spPr>
        <a:xfrm>
          <a:off x="5478933" y="1598800"/>
          <a:ext cx="1922896" cy="1153737"/>
        </a:xfrm>
        <a:prstGeom prst="rect">
          <a:avLst/>
        </a:prstGeom>
        <a:gradFill rotWithShape="0">
          <a:gsLst>
            <a:gs pos="0">
              <a:schemeClr val="accent2">
                <a:hueOff val="-873218"/>
                <a:satOff val="-50357"/>
                <a:lumOff val="5177"/>
                <a:alphaOff val="0"/>
                <a:satMod val="103000"/>
                <a:lumMod val="102000"/>
                <a:tint val="94000"/>
              </a:schemeClr>
            </a:gs>
            <a:gs pos="50000">
              <a:schemeClr val="accent2">
                <a:hueOff val="-873218"/>
                <a:satOff val="-50357"/>
                <a:lumOff val="5177"/>
                <a:alphaOff val="0"/>
                <a:satMod val="110000"/>
                <a:lumMod val="100000"/>
                <a:shade val="100000"/>
              </a:schemeClr>
            </a:gs>
            <a:gs pos="100000">
              <a:schemeClr val="accent2">
                <a:hueOff val="-873218"/>
                <a:satOff val="-50357"/>
                <a:lumOff val="517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577850">
            <a:lnSpc>
              <a:spcPct val="90000"/>
            </a:lnSpc>
            <a:spcBef>
              <a:spcPct val="0"/>
            </a:spcBef>
            <a:spcAft>
              <a:spcPct val="35000"/>
            </a:spcAft>
            <a:buNone/>
          </a:pPr>
          <a:r>
            <a:rPr lang="en-US" sz="1300" kern="1200"/>
            <a:t>Cultural tourism makes up 40% of global tourism revenue (UNWTO, 2023)</a:t>
          </a:r>
        </a:p>
      </dsp:txBody>
      <dsp:txXfrm>
        <a:off x="5478933" y="1598800"/>
        <a:ext cx="1922896" cy="1153737"/>
      </dsp:txXfrm>
    </dsp:sp>
    <dsp:sp modelId="{A829E652-0742-48E7-8CDF-1C2E51F8770D}">
      <dsp:nvSpPr>
        <dsp:cNvPr id="0" name=""/>
        <dsp:cNvSpPr/>
      </dsp:nvSpPr>
      <dsp:spPr>
        <a:xfrm>
          <a:off x="1710055" y="2750737"/>
          <a:ext cx="7095488" cy="411666"/>
        </a:xfrm>
        <a:custGeom>
          <a:avLst/>
          <a:gdLst/>
          <a:ahLst/>
          <a:cxnLst/>
          <a:rect l="0" t="0" r="0" b="0"/>
          <a:pathLst>
            <a:path>
              <a:moveTo>
                <a:pt x="7095488" y="0"/>
              </a:moveTo>
              <a:lnTo>
                <a:pt x="7095488" y="222933"/>
              </a:lnTo>
              <a:lnTo>
                <a:pt x="0" y="222933"/>
              </a:lnTo>
              <a:lnTo>
                <a:pt x="0" y="411666"/>
              </a:lnTo>
            </a:path>
          </a:pathLst>
        </a:custGeom>
        <a:noFill/>
        <a:ln w="6350" cap="flat" cmpd="sng" algn="ctr">
          <a:solidFill>
            <a:schemeClr val="accent2">
              <a:hueOff val="-1131949"/>
              <a:satOff val="-65277"/>
              <a:lumOff val="6711"/>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80068" y="2954359"/>
        <a:ext cx="355462" cy="4422"/>
      </dsp:txXfrm>
    </dsp:sp>
    <dsp:sp modelId="{81ECB3BB-09B8-455F-B759-81D6853E1118}">
      <dsp:nvSpPr>
        <dsp:cNvPr id="0" name=""/>
        <dsp:cNvSpPr/>
      </dsp:nvSpPr>
      <dsp:spPr>
        <a:xfrm>
          <a:off x="7844095" y="1598800"/>
          <a:ext cx="1922896" cy="1153737"/>
        </a:xfrm>
        <a:prstGeom prst="rect">
          <a:avLst/>
        </a:prstGeom>
        <a:gradFill rotWithShape="0">
          <a:gsLst>
            <a:gs pos="0">
              <a:schemeClr val="accent2">
                <a:hueOff val="-1018754"/>
                <a:satOff val="-58750"/>
                <a:lumOff val="6040"/>
                <a:alphaOff val="0"/>
                <a:satMod val="103000"/>
                <a:lumMod val="102000"/>
                <a:tint val="94000"/>
              </a:schemeClr>
            </a:gs>
            <a:gs pos="50000">
              <a:schemeClr val="accent2">
                <a:hueOff val="-1018754"/>
                <a:satOff val="-58750"/>
                <a:lumOff val="6040"/>
                <a:alphaOff val="0"/>
                <a:satMod val="110000"/>
                <a:lumMod val="100000"/>
                <a:shade val="100000"/>
              </a:schemeClr>
            </a:gs>
            <a:gs pos="100000">
              <a:schemeClr val="accent2">
                <a:hueOff val="-1018754"/>
                <a:satOff val="-58750"/>
                <a:lumOff val="604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577850">
            <a:lnSpc>
              <a:spcPct val="90000"/>
            </a:lnSpc>
            <a:spcBef>
              <a:spcPct val="0"/>
            </a:spcBef>
            <a:spcAft>
              <a:spcPct val="35000"/>
            </a:spcAft>
            <a:buNone/>
          </a:pPr>
          <a:r>
            <a:rPr lang="en-US" sz="1300" kern="1200"/>
            <a:t>76% of global travellers seek “authentic local experiences” (Booking.com, 2023)</a:t>
          </a:r>
        </a:p>
      </dsp:txBody>
      <dsp:txXfrm>
        <a:off x="7844095" y="1598800"/>
        <a:ext cx="1922896" cy="1153737"/>
      </dsp:txXfrm>
    </dsp:sp>
    <dsp:sp modelId="{CAA8E83C-BE34-4E79-B6B6-927CDEEF1695}">
      <dsp:nvSpPr>
        <dsp:cNvPr id="0" name=""/>
        <dsp:cNvSpPr/>
      </dsp:nvSpPr>
      <dsp:spPr>
        <a:xfrm>
          <a:off x="2669704" y="3725953"/>
          <a:ext cx="411666" cy="91440"/>
        </a:xfrm>
        <a:custGeom>
          <a:avLst/>
          <a:gdLst/>
          <a:ahLst/>
          <a:cxnLst/>
          <a:rect l="0" t="0" r="0" b="0"/>
          <a:pathLst>
            <a:path>
              <a:moveTo>
                <a:pt x="0" y="45720"/>
              </a:moveTo>
              <a:lnTo>
                <a:pt x="411666" y="45720"/>
              </a:lnTo>
            </a:path>
          </a:pathLst>
        </a:custGeom>
        <a:noFill/>
        <a:ln w="6350" cap="flat" cmpd="sng" algn="ctr">
          <a:solidFill>
            <a:schemeClr val="accent2">
              <a:hueOff val="-1293656"/>
              <a:satOff val="-74603"/>
              <a:lumOff val="7669"/>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64480" y="3769461"/>
        <a:ext cx="22113" cy="4422"/>
      </dsp:txXfrm>
    </dsp:sp>
    <dsp:sp modelId="{39EDD98A-907B-4143-9857-730FC0D50F91}">
      <dsp:nvSpPr>
        <dsp:cNvPr id="0" name=""/>
        <dsp:cNvSpPr/>
      </dsp:nvSpPr>
      <dsp:spPr>
        <a:xfrm>
          <a:off x="748607" y="3194804"/>
          <a:ext cx="1922896" cy="1153737"/>
        </a:xfrm>
        <a:prstGeom prst="rect">
          <a:avLst/>
        </a:prstGeom>
        <a:gradFill rotWithShape="0">
          <a:gsLst>
            <a:gs pos="0">
              <a:schemeClr val="accent2">
                <a:hueOff val="-1164290"/>
                <a:satOff val="-67142"/>
                <a:lumOff val="6902"/>
                <a:alphaOff val="0"/>
                <a:satMod val="103000"/>
                <a:lumMod val="102000"/>
                <a:tint val="94000"/>
              </a:schemeClr>
            </a:gs>
            <a:gs pos="50000">
              <a:schemeClr val="accent2">
                <a:hueOff val="-1164290"/>
                <a:satOff val="-67142"/>
                <a:lumOff val="6902"/>
                <a:alphaOff val="0"/>
                <a:satMod val="110000"/>
                <a:lumMod val="100000"/>
                <a:shade val="100000"/>
              </a:schemeClr>
            </a:gs>
            <a:gs pos="100000">
              <a:schemeClr val="accent2">
                <a:hueOff val="-1164290"/>
                <a:satOff val="-67142"/>
                <a:lumOff val="690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577850">
            <a:lnSpc>
              <a:spcPct val="90000"/>
            </a:lnSpc>
            <a:spcBef>
              <a:spcPct val="0"/>
            </a:spcBef>
            <a:spcAft>
              <a:spcPct val="35000"/>
            </a:spcAft>
            <a:buNone/>
          </a:pPr>
          <a:r>
            <a:rPr lang="en-US" sz="1300" kern="1200"/>
            <a:t>Post-COVID MICE Shifts:</a:t>
          </a:r>
        </a:p>
      </dsp:txBody>
      <dsp:txXfrm>
        <a:off x="748607" y="3194804"/>
        <a:ext cx="1922896" cy="1153737"/>
      </dsp:txXfrm>
    </dsp:sp>
    <dsp:sp modelId="{82E6D744-4557-4423-8BD0-4EB58D5E49B7}">
      <dsp:nvSpPr>
        <dsp:cNvPr id="0" name=""/>
        <dsp:cNvSpPr/>
      </dsp:nvSpPr>
      <dsp:spPr>
        <a:xfrm>
          <a:off x="5034866" y="3725953"/>
          <a:ext cx="411666" cy="91440"/>
        </a:xfrm>
        <a:custGeom>
          <a:avLst/>
          <a:gdLst/>
          <a:ahLst/>
          <a:cxnLst/>
          <a:rect l="0" t="0" r="0" b="0"/>
          <a:pathLst>
            <a:path>
              <a:moveTo>
                <a:pt x="0" y="45720"/>
              </a:moveTo>
              <a:lnTo>
                <a:pt x="411666" y="45720"/>
              </a:lnTo>
            </a:path>
          </a:pathLst>
        </a:custGeom>
        <a:noFill/>
        <a:ln w="6350" cap="flat" cmpd="sng" algn="ctr">
          <a:solidFill>
            <a:schemeClr val="accent2">
              <a:hueOff val="-1455363"/>
              <a:satOff val="-83928"/>
              <a:lumOff val="8628"/>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229643" y="3769461"/>
        <a:ext cx="22113" cy="4422"/>
      </dsp:txXfrm>
    </dsp:sp>
    <dsp:sp modelId="{814D3121-6399-4BA8-A400-979E650424C8}">
      <dsp:nvSpPr>
        <dsp:cNvPr id="0" name=""/>
        <dsp:cNvSpPr/>
      </dsp:nvSpPr>
      <dsp:spPr>
        <a:xfrm>
          <a:off x="3113770" y="3194804"/>
          <a:ext cx="1922896" cy="1153737"/>
        </a:xfrm>
        <a:prstGeom prst="rect">
          <a:avLst/>
        </a:prstGeom>
        <a:gradFill rotWithShape="0">
          <a:gsLst>
            <a:gs pos="0">
              <a:schemeClr val="accent2">
                <a:hueOff val="-1309827"/>
                <a:satOff val="-75535"/>
                <a:lumOff val="7765"/>
                <a:alphaOff val="0"/>
                <a:satMod val="103000"/>
                <a:lumMod val="102000"/>
                <a:tint val="94000"/>
              </a:schemeClr>
            </a:gs>
            <a:gs pos="50000">
              <a:schemeClr val="accent2">
                <a:hueOff val="-1309827"/>
                <a:satOff val="-75535"/>
                <a:lumOff val="7765"/>
                <a:alphaOff val="0"/>
                <a:satMod val="110000"/>
                <a:lumMod val="100000"/>
                <a:shade val="100000"/>
              </a:schemeClr>
            </a:gs>
            <a:gs pos="100000">
              <a:schemeClr val="accent2">
                <a:hueOff val="-1309827"/>
                <a:satOff val="-75535"/>
                <a:lumOff val="77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577850">
            <a:lnSpc>
              <a:spcPct val="90000"/>
            </a:lnSpc>
            <a:spcBef>
              <a:spcPct val="0"/>
            </a:spcBef>
            <a:spcAft>
              <a:spcPct val="35000"/>
            </a:spcAft>
            <a:buNone/>
          </a:pPr>
          <a:r>
            <a:rPr lang="en-US" sz="1300" kern="1200"/>
            <a:t>Shift toward hybrid events, regional destinations, and smaller, experience-led gatherings</a:t>
          </a:r>
        </a:p>
      </dsp:txBody>
      <dsp:txXfrm>
        <a:off x="3113770" y="3194804"/>
        <a:ext cx="1922896" cy="1153737"/>
      </dsp:txXfrm>
    </dsp:sp>
    <dsp:sp modelId="{EE1B071F-3C2B-4A67-903F-4FBD85796C11}">
      <dsp:nvSpPr>
        <dsp:cNvPr id="0" name=""/>
        <dsp:cNvSpPr/>
      </dsp:nvSpPr>
      <dsp:spPr>
        <a:xfrm>
          <a:off x="5478933" y="3194804"/>
          <a:ext cx="1922896" cy="1153737"/>
        </a:xfrm>
        <a:prstGeom prst="rect">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577850">
            <a:lnSpc>
              <a:spcPct val="90000"/>
            </a:lnSpc>
            <a:spcBef>
              <a:spcPct val="0"/>
            </a:spcBef>
            <a:spcAft>
              <a:spcPct val="35000"/>
            </a:spcAft>
            <a:buNone/>
          </a:pPr>
          <a:r>
            <a:rPr lang="en-US" sz="1300" kern="1200"/>
            <a:t>Increased focus on safety, sustainability, and cultural connection</a:t>
          </a:r>
        </a:p>
      </dsp:txBody>
      <dsp:txXfrm>
        <a:off x="5478933" y="3194804"/>
        <a:ext cx="1922896" cy="115373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6102D3-5A84-4EC7-B0A5-191A54023D2A}">
      <dsp:nvSpPr>
        <dsp:cNvPr id="0" name=""/>
        <dsp:cNvSpPr/>
      </dsp:nvSpPr>
      <dsp:spPr>
        <a:xfrm>
          <a:off x="0" y="212301"/>
          <a:ext cx="4646905" cy="5967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a:t>Venue: ICC Wales, Newport – capacity of 5,000+, ideal for our 600–700 international delegates</a:t>
          </a:r>
        </a:p>
      </dsp:txBody>
      <dsp:txXfrm>
        <a:off x="29128" y="241429"/>
        <a:ext cx="4588649" cy="538444"/>
      </dsp:txXfrm>
    </dsp:sp>
    <dsp:sp modelId="{7D312C4C-53EE-4EBB-B79C-1663446A6D25}">
      <dsp:nvSpPr>
        <dsp:cNvPr id="0" name=""/>
        <dsp:cNvSpPr/>
      </dsp:nvSpPr>
      <dsp:spPr>
        <a:xfrm>
          <a:off x="0" y="852201"/>
          <a:ext cx="4646905" cy="5967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a:t>Accessibility: Located near M4, Cardiff Airport, and Newport train station; coach shuttles for delegates</a:t>
          </a:r>
        </a:p>
      </dsp:txBody>
      <dsp:txXfrm>
        <a:off x="29128" y="881329"/>
        <a:ext cx="4588649" cy="538444"/>
      </dsp:txXfrm>
    </dsp:sp>
    <dsp:sp modelId="{60D17531-C565-4D6A-BEEB-C70242D492F2}">
      <dsp:nvSpPr>
        <dsp:cNvPr id="0" name=""/>
        <dsp:cNvSpPr/>
      </dsp:nvSpPr>
      <dsp:spPr>
        <a:xfrm>
          <a:off x="0" y="1492101"/>
          <a:ext cx="4646905" cy="5967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a:t>Staffing Plan: 70+ staff including bilingual hosts, tech crew, chefs, security, and guest coordinators</a:t>
          </a:r>
        </a:p>
      </dsp:txBody>
      <dsp:txXfrm>
        <a:off x="29128" y="1521229"/>
        <a:ext cx="4588649" cy="538444"/>
      </dsp:txXfrm>
    </dsp:sp>
    <dsp:sp modelId="{AE941606-0037-4352-A803-96DDCA3C3106}">
      <dsp:nvSpPr>
        <dsp:cNvPr id="0" name=""/>
        <dsp:cNvSpPr/>
      </dsp:nvSpPr>
      <dsp:spPr>
        <a:xfrm>
          <a:off x="0" y="2132001"/>
          <a:ext cx="4646905" cy="5967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a:t>Event Timeline: 6-month planning window; 2-week pre-event setup for staging, registration zones, and catering</a:t>
          </a:r>
        </a:p>
      </dsp:txBody>
      <dsp:txXfrm>
        <a:off x="29128" y="2161129"/>
        <a:ext cx="4588649" cy="538444"/>
      </dsp:txXfrm>
    </dsp:sp>
    <dsp:sp modelId="{8B28153D-F09A-46F1-AF0B-04BDF64CB77D}">
      <dsp:nvSpPr>
        <dsp:cNvPr id="0" name=""/>
        <dsp:cNvSpPr/>
      </dsp:nvSpPr>
      <dsp:spPr>
        <a:xfrm>
          <a:off x="0" y="2771902"/>
          <a:ext cx="4646905" cy="5967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a:t>Key Challenge: Coordinating bilingual signage and guest materials; mitigated by early translation and QA</a:t>
          </a:r>
        </a:p>
      </dsp:txBody>
      <dsp:txXfrm>
        <a:off x="29128" y="2801030"/>
        <a:ext cx="4588649" cy="538444"/>
      </dsp:txXfrm>
    </dsp:sp>
    <dsp:sp modelId="{0C51DE4E-628C-439A-959A-A4AF696BD370}">
      <dsp:nvSpPr>
        <dsp:cNvPr id="0" name=""/>
        <dsp:cNvSpPr/>
      </dsp:nvSpPr>
      <dsp:spPr>
        <a:xfrm>
          <a:off x="0" y="3411802"/>
          <a:ext cx="4646905" cy="5967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a:t>Logistics Support: Partnerships with local councils for transport, performers’ accommodation, and site setup</a:t>
          </a:r>
        </a:p>
      </dsp:txBody>
      <dsp:txXfrm>
        <a:off x="29128" y="3440930"/>
        <a:ext cx="4588649" cy="53844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38C2FE-AB7F-4BA3-BDE0-B408AA756561}">
      <dsp:nvSpPr>
        <dsp:cNvPr id="0" name=""/>
        <dsp:cNvSpPr/>
      </dsp:nvSpPr>
      <dsp:spPr>
        <a:xfrm>
          <a:off x="0" y="658"/>
          <a:ext cx="525780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B2E38AA-F949-4076-9FAB-7D5F0CA5037E}">
      <dsp:nvSpPr>
        <dsp:cNvPr id="0" name=""/>
        <dsp:cNvSpPr/>
      </dsp:nvSpPr>
      <dsp:spPr>
        <a:xfrm>
          <a:off x="0" y="658"/>
          <a:ext cx="5257800" cy="10789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dirty="0"/>
            <a:t>Income: ticket sales, exhibitor fees, Welsh Government tourism funding, local sponsorships</a:t>
          </a:r>
          <a:endParaRPr lang="en-US" sz="2100" kern="1200" dirty="0"/>
        </a:p>
      </dsp:txBody>
      <dsp:txXfrm>
        <a:off x="0" y="658"/>
        <a:ext cx="5257800" cy="1078970"/>
      </dsp:txXfrm>
    </dsp:sp>
    <dsp:sp modelId="{3B34ADDA-DAD8-4585-AFF4-4D404B35996C}">
      <dsp:nvSpPr>
        <dsp:cNvPr id="0" name=""/>
        <dsp:cNvSpPr/>
      </dsp:nvSpPr>
      <dsp:spPr>
        <a:xfrm>
          <a:off x="0" y="1079629"/>
          <a:ext cx="5257800" cy="0"/>
        </a:xfrm>
        <a:prstGeom prst="line">
          <a:avLst/>
        </a:prstGeom>
        <a:solidFill>
          <a:schemeClr val="accent5">
            <a:hueOff val="-1689636"/>
            <a:satOff val="-4355"/>
            <a:lumOff val="-2941"/>
            <a:alphaOff val="0"/>
          </a:schemeClr>
        </a:solidFill>
        <a:ln w="12700" cap="flat" cmpd="sng" algn="ctr">
          <a:solidFill>
            <a:schemeClr val="accent5">
              <a:hueOff val="-1689636"/>
              <a:satOff val="-4355"/>
              <a:lumOff val="-294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8CEEF62-AE10-4D7D-A4DA-530DAF87C4F6}">
      <dsp:nvSpPr>
        <dsp:cNvPr id="0" name=""/>
        <dsp:cNvSpPr/>
      </dsp:nvSpPr>
      <dsp:spPr>
        <a:xfrm>
          <a:off x="0" y="1079629"/>
          <a:ext cx="5257800" cy="10789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dirty="0"/>
            <a:t>Expenditure: venue hire, staffing, production, marketing, catering, transport, materials</a:t>
          </a:r>
          <a:endParaRPr lang="en-US" sz="2100" kern="1200" dirty="0"/>
        </a:p>
      </dsp:txBody>
      <dsp:txXfrm>
        <a:off x="0" y="1079629"/>
        <a:ext cx="5257800" cy="1078970"/>
      </dsp:txXfrm>
    </dsp:sp>
    <dsp:sp modelId="{62F4C30C-5F19-476C-8BEB-6E12C5F4E774}">
      <dsp:nvSpPr>
        <dsp:cNvPr id="0" name=""/>
        <dsp:cNvSpPr/>
      </dsp:nvSpPr>
      <dsp:spPr>
        <a:xfrm>
          <a:off x="0" y="2158600"/>
          <a:ext cx="5257800" cy="0"/>
        </a:xfrm>
        <a:prstGeom prst="line">
          <a:avLst/>
        </a:prstGeom>
        <a:solidFill>
          <a:schemeClr val="accent5">
            <a:hueOff val="-3379271"/>
            <a:satOff val="-8710"/>
            <a:lumOff val="-5883"/>
            <a:alphaOff val="0"/>
          </a:schemeClr>
        </a:solidFill>
        <a:ln w="12700" cap="flat" cmpd="sng" algn="ctr">
          <a:solidFill>
            <a:schemeClr val="accent5">
              <a:hueOff val="-3379271"/>
              <a:satOff val="-8710"/>
              <a:lumOff val="-588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B8701CA-5209-468C-B3C6-A712BEC74B15}">
      <dsp:nvSpPr>
        <dsp:cNvPr id="0" name=""/>
        <dsp:cNvSpPr/>
      </dsp:nvSpPr>
      <dsp:spPr>
        <a:xfrm>
          <a:off x="0" y="2158600"/>
          <a:ext cx="5257800" cy="10789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dirty="0"/>
            <a:t>Break-even goal achievable with 600 delegates at average ticket price of £350 per person</a:t>
          </a:r>
          <a:endParaRPr lang="en-US" sz="2100" kern="1200" dirty="0"/>
        </a:p>
      </dsp:txBody>
      <dsp:txXfrm>
        <a:off x="0" y="2158600"/>
        <a:ext cx="5257800" cy="1078970"/>
      </dsp:txXfrm>
    </dsp:sp>
    <dsp:sp modelId="{734F3D09-E219-438C-A85F-CD1E89651D83}">
      <dsp:nvSpPr>
        <dsp:cNvPr id="0" name=""/>
        <dsp:cNvSpPr/>
      </dsp:nvSpPr>
      <dsp:spPr>
        <a:xfrm>
          <a:off x="0" y="3237570"/>
          <a:ext cx="5257800" cy="0"/>
        </a:xfrm>
        <a:prstGeom prst="line">
          <a:avLst/>
        </a:prstGeom>
        <a:solidFill>
          <a:schemeClr val="accent5">
            <a:hueOff val="-5068907"/>
            <a:satOff val="-13064"/>
            <a:lumOff val="-8824"/>
            <a:alphaOff val="0"/>
          </a:schemeClr>
        </a:solidFill>
        <a:ln w="12700" cap="flat" cmpd="sng" algn="ctr">
          <a:solidFill>
            <a:schemeClr val="accent5">
              <a:hueOff val="-5068907"/>
              <a:satOff val="-13064"/>
              <a:lumOff val="-882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5FBCB91-949C-4863-AC5E-8E10850DC0B6}">
      <dsp:nvSpPr>
        <dsp:cNvPr id="0" name=""/>
        <dsp:cNvSpPr/>
      </dsp:nvSpPr>
      <dsp:spPr>
        <a:xfrm>
          <a:off x="0" y="3237570"/>
          <a:ext cx="5257800" cy="10789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dirty="0"/>
            <a:t>Estimated total income: £275,000 | Estimated expenditure: £245,000 | Surplus: £30,000</a:t>
          </a:r>
          <a:endParaRPr lang="en-US" sz="2100" kern="1200" dirty="0"/>
        </a:p>
      </dsp:txBody>
      <dsp:txXfrm>
        <a:off x="0" y="3237570"/>
        <a:ext cx="5257800" cy="1078970"/>
      </dsp:txXfrm>
    </dsp:sp>
    <dsp:sp modelId="{0E72BDEF-F858-4F1A-81B9-F416BCD8B1F8}">
      <dsp:nvSpPr>
        <dsp:cNvPr id="0" name=""/>
        <dsp:cNvSpPr/>
      </dsp:nvSpPr>
      <dsp:spPr>
        <a:xfrm>
          <a:off x="0" y="4316541"/>
          <a:ext cx="5257800" cy="0"/>
        </a:xfrm>
        <a:prstGeom prst="line">
          <a:avLst/>
        </a:prstGeom>
        <a:solidFill>
          <a:schemeClr val="accent5">
            <a:hueOff val="-6758543"/>
            <a:satOff val="-17419"/>
            <a:lumOff val="-11765"/>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55C82EA-B442-49D2-AB7B-55858CD94133}">
      <dsp:nvSpPr>
        <dsp:cNvPr id="0" name=""/>
        <dsp:cNvSpPr/>
      </dsp:nvSpPr>
      <dsp:spPr>
        <a:xfrm>
          <a:off x="0" y="4316541"/>
          <a:ext cx="5257800" cy="10789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dirty="0"/>
            <a:t>Cost-effective planning with local suppliers and in-kind contributions from cultural partners</a:t>
          </a:r>
          <a:endParaRPr lang="en-US" sz="2100" kern="1200" dirty="0"/>
        </a:p>
      </dsp:txBody>
      <dsp:txXfrm>
        <a:off x="0" y="4316541"/>
        <a:ext cx="5257800" cy="107897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952832-A2A0-4F24-B943-4DBFFABB58FA}">
      <dsp:nvSpPr>
        <dsp:cNvPr id="0" name=""/>
        <dsp:cNvSpPr/>
      </dsp:nvSpPr>
      <dsp:spPr>
        <a:xfrm>
          <a:off x="116873" y="180"/>
          <a:ext cx="2586424" cy="1551854"/>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Travel disruptions managed via flexible registration and transport arrangements for delegates</a:t>
          </a:r>
          <a:endParaRPr lang="en-US" sz="1800" kern="1200" dirty="0"/>
        </a:p>
      </dsp:txBody>
      <dsp:txXfrm>
        <a:off x="116873" y="180"/>
        <a:ext cx="2586424" cy="1551854"/>
      </dsp:txXfrm>
    </dsp:sp>
    <dsp:sp modelId="{A5A32DC0-91FF-4181-A124-F3C405A4047A}">
      <dsp:nvSpPr>
        <dsp:cNvPr id="0" name=""/>
        <dsp:cNvSpPr/>
      </dsp:nvSpPr>
      <dsp:spPr>
        <a:xfrm>
          <a:off x="2961939" y="180"/>
          <a:ext cx="2586424" cy="1551854"/>
        </a:xfrm>
        <a:prstGeom prst="rect">
          <a:avLst/>
        </a:prstGeom>
        <a:solidFill>
          <a:schemeClr val="accent2">
            <a:hueOff val="-363841"/>
            <a:satOff val="-20982"/>
            <a:lumOff val="2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Health and safety protocols including sanitation stations, insurance, and emergency response teams</a:t>
          </a:r>
          <a:endParaRPr lang="en-US" sz="1800" kern="1200" dirty="0"/>
        </a:p>
      </dsp:txBody>
      <dsp:txXfrm>
        <a:off x="2961939" y="180"/>
        <a:ext cx="2586424" cy="1551854"/>
      </dsp:txXfrm>
    </dsp:sp>
    <dsp:sp modelId="{325B24A9-F04F-4FEA-8814-EA2A531B0F8D}">
      <dsp:nvSpPr>
        <dsp:cNvPr id="0" name=""/>
        <dsp:cNvSpPr/>
      </dsp:nvSpPr>
      <dsp:spPr>
        <a:xfrm>
          <a:off x="116873" y="1810677"/>
          <a:ext cx="2586424" cy="1551854"/>
        </a:xfrm>
        <a:prstGeom prst="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Backup performers and speakers identified to address cancellations or absences</a:t>
          </a:r>
          <a:endParaRPr lang="en-US" sz="1800" kern="1200"/>
        </a:p>
      </dsp:txBody>
      <dsp:txXfrm>
        <a:off x="116873" y="1810677"/>
        <a:ext cx="2586424" cy="1551854"/>
      </dsp:txXfrm>
    </dsp:sp>
    <dsp:sp modelId="{AD4E8317-B98A-48D8-B21F-B29831289452}">
      <dsp:nvSpPr>
        <dsp:cNvPr id="0" name=""/>
        <dsp:cNvSpPr/>
      </dsp:nvSpPr>
      <dsp:spPr>
        <a:xfrm>
          <a:off x="2961939" y="1810677"/>
          <a:ext cx="2586424" cy="1551854"/>
        </a:xfrm>
        <a:prstGeom prst="rect">
          <a:avLst/>
        </a:prstGeom>
        <a:solidFill>
          <a:schemeClr val="accent2">
            <a:hueOff val="-1091522"/>
            <a:satOff val="-62946"/>
            <a:lumOff val="6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Venue has weather-independent infrastructure; tours have indoor alternatives where possible</a:t>
          </a:r>
          <a:endParaRPr lang="en-US" sz="1800" kern="1200"/>
        </a:p>
      </dsp:txBody>
      <dsp:txXfrm>
        <a:off x="2961939" y="1810677"/>
        <a:ext cx="2586424" cy="1551854"/>
      </dsp:txXfrm>
    </dsp:sp>
    <dsp:sp modelId="{C4450BD2-85ED-4DBD-9C61-748C2908DA8A}">
      <dsp:nvSpPr>
        <dsp:cNvPr id="0" name=""/>
        <dsp:cNvSpPr/>
      </dsp:nvSpPr>
      <dsp:spPr>
        <a:xfrm>
          <a:off x="1539406" y="3621174"/>
          <a:ext cx="2586424" cy="1551854"/>
        </a:xfrm>
        <a:prstGeom prst="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Multilingual materials and interpreters to overcome language barriers for non-English speakers</a:t>
          </a:r>
          <a:endParaRPr lang="en-US" sz="1800" kern="1200" dirty="0"/>
        </a:p>
      </dsp:txBody>
      <dsp:txXfrm>
        <a:off x="1539406" y="3621174"/>
        <a:ext cx="2586424" cy="155185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F92031-C12D-4A74-B22A-78CEA2BEFB27}">
      <dsp:nvSpPr>
        <dsp:cNvPr id="0" name=""/>
        <dsp:cNvSpPr/>
      </dsp:nvSpPr>
      <dsp:spPr>
        <a:xfrm>
          <a:off x="0" y="93199"/>
          <a:ext cx="6621409" cy="7956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Eco-conscious planning using local materials, waste reduction, and digital-first communications</a:t>
          </a:r>
          <a:endParaRPr lang="en-US" sz="2000" kern="1200"/>
        </a:p>
      </dsp:txBody>
      <dsp:txXfrm>
        <a:off x="38838" y="132037"/>
        <a:ext cx="6543733" cy="717924"/>
      </dsp:txXfrm>
    </dsp:sp>
    <dsp:sp modelId="{4304B961-87D6-4A3D-A3DE-7F941325AEE3}">
      <dsp:nvSpPr>
        <dsp:cNvPr id="0" name=""/>
        <dsp:cNvSpPr/>
      </dsp:nvSpPr>
      <dsp:spPr>
        <a:xfrm>
          <a:off x="0" y="946399"/>
          <a:ext cx="6621409" cy="7956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Promotion of sustainable tourism values and local environmental conservation efforts</a:t>
          </a:r>
          <a:endParaRPr lang="en-US" sz="2000" kern="1200"/>
        </a:p>
      </dsp:txBody>
      <dsp:txXfrm>
        <a:off x="38838" y="985237"/>
        <a:ext cx="6543733" cy="717924"/>
      </dsp:txXfrm>
    </dsp:sp>
    <dsp:sp modelId="{3073AEFF-E3A4-4D05-ABF7-930D558450A3}">
      <dsp:nvSpPr>
        <dsp:cNvPr id="0" name=""/>
        <dsp:cNvSpPr/>
      </dsp:nvSpPr>
      <dsp:spPr>
        <a:xfrm>
          <a:off x="0" y="1799599"/>
          <a:ext cx="6621409" cy="7956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Long-term benefit through B2B partnerships formed during the event with Welsh tourism suppliers</a:t>
          </a:r>
          <a:endParaRPr lang="en-US" sz="2000" kern="1200"/>
        </a:p>
      </dsp:txBody>
      <dsp:txXfrm>
        <a:off x="38838" y="1838437"/>
        <a:ext cx="6543733" cy="717924"/>
      </dsp:txXfrm>
    </dsp:sp>
    <dsp:sp modelId="{7434E639-5BA1-4374-928F-31F3C628EB9E}">
      <dsp:nvSpPr>
        <dsp:cNvPr id="0" name=""/>
        <dsp:cNvSpPr/>
      </dsp:nvSpPr>
      <dsp:spPr>
        <a:xfrm>
          <a:off x="0" y="2652799"/>
          <a:ext cx="6621409" cy="7956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Elevates Wales’ international profile as a culturally rich, welcoming, and sustainable destination</a:t>
          </a:r>
          <a:endParaRPr lang="en-US" sz="2000" kern="1200"/>
        </a:p>
      </dsp:txBody>
      <dsp:txXfrm>
        <a:off x="38838" y="2691637"/>
        <a:ext cx="6543733" cy="717924"/>
      </dsp:txXfrm>
    </dsp:sp>
    <dsp:sp modelId="{E4E16166-2DF1-42FE-93C4-D6FD46793D56}">
      <dsp:nvSpPr>
        <dsp:cNvPr id="0" name=""/>
        <dsp:cNvSpPr/>
      </dsp:nvSpPr>
      <dsp:spPr>
        <a:xfrm>
          <a:off x="0" y="3505999"/>
          <a:ext cx="6621409" cy="7956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Strengthens community engagement and local pride through global recognition and involvement</a:t>
          </a:r>
          <a:endParaRPr lang="en-US" sz="2000" kern="1200"/>
        </a:p>
      </dsp:txBody>
      <dsp:txXfrm>
        <a:off x="38838" y="3544837"/>
        <a:ext cx="6543733" cy="71792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37B602A-F46C-4818-AA59-024FC815AB20}">
      <dsp:nvSpPr>
        <dsp:cNvPr id="0" name=""/>
        <dsp:cNvSpPr/>
      </dsp:nvSpPr>
      <dsp:spPr>
        <a:xfrm>
          <a:off x="0" y="2080"/>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686E207-1C1F-4166-811D-553FED6C803F}">
      <dsp:nvSpPr>
        <dsp:cNvPr id="0" name=""/>
        <dsp:cNvSpPr/>
      </dsp:nvSpPr>
      <dsp:spPr>
        <a:xfrm>
          <a:off x="0" y="2080"/>
          <a:ext cx="10515600" cy="3082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kern="1200" dirty="0" err="1"/>
            <a:t>Afren</a:t>
          </a:r>
          <a:r>
            <a:rPr lang="en-GB" sz="1000" kern="1200" dirty="0"/>
            <a:t>, S. (2024). The role of digital marketing promoting tourism business. A study of use of the social media in prompting travel. World Journal of Advanced Research and Reviews, 21(01), 272-287.</a:t>
          </a:r>
          <a:endParaRPr lang="en-US" sz="1000" kern="1200" dirty="0"/>
        </a:p>
      </dsp:txBody>
      <dsp:txXfrm>
        <a:off x="0" y="2080"/>
        <a:ext cx="10515600" cy="308214"/>
      </dsp:txXfrm>
    </dsp:sp>
    <dsp:sp modelId="{A59E0BF8-1935-4072-8705-D9C296CE71C0}">
      <dsp:nvSpPr>
        <dsp:cNvPr id="0" name=""/>
        <dsp:cNvSpPr/>
      </dsp:nvSpPr>
      <dsp:spPr>
        <a:xfrm>
          <a:off x="0" y="310294"/>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F1F4D00-5326-4F14-80BB-88E2F9B73C7F}">
      <dsp:nvSpPr>
        <dsp:cNvPr id="0" name=""/>
        <dsp:cNvSpPr/>
      </dsp:nvSpPr>
      <dsp:spPr>
        <a:xfrm>
          <a:off x="0" y="310294"/>
          <a:ext cx="10515600" cy="3082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kern="1200"/>
            <a:t>Arabeyyat, A. R., &amp; Aldweik, R. (2024). A Comprehensive Exploration of the Jordan Tourism Board's 2023 Strategic Planning, News, and Social Media. Emirati Journal of Business, Economics, &amp; Social Studies, 3(1).</a:t>
          </a:r>
          <a:endParaRPr lang="en-US" sz="1000" kern="1200"/>
        </a:p>
      </dsp:txBody>
      <dsp:txXfrm>
        <a:off x="0" y="310294"/>
        <a:ext cx="10515600" cy="308214"/>
      </dsp:txXfrm>
    </dsp:sp>
    <dsp:sp modelId="{401E45BB-D6F1-4681-B4DC-2ADB4EC52537}">
      <dsp:nvSpPr>
        <dsp:cNvPr id="0" name=""/>
        <dsp:cNvSpPr/>
      </dsp:nvSpPr>
      <dsp:spPr>
        <a:xfrm>
          <a:off x="0" y="618509"/>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9933B7C-931B-4CCD-8A5B-1C3D7D523CBB}">
      <dsp:nvSpPr>
        <dsp:cNvPr id="0" name=""/>
        <dsp:cNvSpPr/>
      </dsp:nvSpPr>
      <dsp:spPr>
        <a:xfrm>
          <a:off x="0" y="618509"/>
          <a:ext cx="10515600" cy="3082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kern="1200"/>
            <a:t>Bodini, A. (2023). </a:t>
          </a:r>
          <a:r>
            <a:rPr lang="en-GB" sz="1000" i="1" kern="1200"/>
            <a:t>Filmmaking of the future: A co-design-led investigation into the potential of immersive technologies to enhance the small and medium audiovisual production processes</a:t>
          </a:r>
          <a:r>
            <a:rPr lang="en-GB" sz="1000" kern="1200"/>
            <a:t> (Doctoral dissertation, Brunel University London).</a:t>
          </a:r>
          <a:endParaRPr lang="en-US" sz="1000" kern="1200"/>
        </a:p>
      </dsp:txBody>
      <dsp:txXfrm>
        <a:off x="0" y="618509"/>
        <a:ext cx="10515600" cy="308214"/>
      </dsp:txXfrm>
    </dsp:sp>
    <dsp:sp modelId="{7BFCC7D0-6241-4978-AE7C-3BCC9F79ACDD}">
      <dsp:nvSpPr>
        <dsp:cNvPr id="0" name=""/>
        <dsp:cNvSpPr/>
      </dsp:nvSpPr>
      <dsp:spPr>
        <a:xfrm>
          <a:off x="0" y="926723"/>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265DEA8-A2A7-4911-89BF-C8A7FC3ADC2C}">
      <dsp:nvSpPr>
        <dsp:cNvPr id="0" name=""/>
        <dsp:cNvSpPr/>
      </dsp:nvSpPr>
      <dsp:spPr>
        <a:xfrm>
          <a:off x="0" y="926723"/>
          <a:ext cx="10515600" cy="3082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kern="1200"/>
            <a:t>de Andrade Silva, S. R. (2025). Corporate sponsorship as cultural policy: tax incentives in Brazilian contemporary art. </a:t>
          </a:r>
          <a:r>
            <a:rPr lang="en-GB" sz="1000" i="1" kern="1200"/>
            <a:t>International Journal of Cultural Policy</a:t>
          </a:r>
          <a:r>
            <a:rPr lang="en-GB" sz="1000" kern="1200"/>
            <a:t>, 1-18.</a:t>
          </a:r>
          <a:endParaRPr lang="en-US" sz="1000" kern="1200"/>
        </a:p>
      </dsp:txBody>
      <dsp:txXfrm>
        <a:off x="0" y="926723"/>
        <a:ext cx="10515600" cy="308214"/>
      </dsp:txXfrm>
    </dsp:sp>
    <dsp:sp modelId="{582D5D8E-EEB7-4962-A43B-9814197FE272}">
      <dsp:nvSpPr>
        <dsp:cNvPr id="0" name=""/>
        <dsp:cNvSpPr/>
      </dsp:nvSpPr>
      <dsp:spPr>
        <a:xfrm>
          <a:off x="0" y="1234937"/>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380D800-49BD-4036-8966-8DE67251D163}">
      <dsp:nvSpPr>
        <dsp:cNvPr id="0" name=""/>
        <dsp:cNvSpPr/>
      </dsp:nvSpPr>
      <dsp:spPr>
        <a:xfrm>
          <a:off x="0" y="1234937"/>
          <a:ext cx="10515600" cy="3082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kern="1200"/>
            <a:t>Escudeiro, P., Gouveia, M. C., Escudeiro, F., &amp; Escudeiro, N. (2024, February). VirtualSign: Revolutionizing Accessibility and Inclusivity in Education Through Automatic Sign Language Translation. In International Congress on Information and Communication Technology (pp. 95-107). Singapore: Springer Nature Singapore.</a:t>
          </a:r>
          <a:endParaRPr lang="en-US" sz="1000" kern="1200"/>
        </a:p>
      </dsp:txBody>
      <dsp:txXfrm>
        <a:off x="0" y="1234937"/>
        <a:ext cx="10515600" cy="308214"/>
      </dsp:txXfrm>
    </dsp:sp>
    <dsp:sp modelId="{5E6CA387-EF32-41D5-B88B-10ACC8FB5446}">
      <dsp:nvSpPr>
        <dsp:cNvPr id="0" name=""/>
        <dsp:cNvSpPr/>
      </dsp:nvSpPr>
      <dsp:spPr>
        <a:xfrm>
          <a:off x="0" y="1543152"/>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302FE18-C5BC-4999-9D29-7DDC209FFF29}">
      <dsp:nvSpPr>
        <dsp:cNvPr id="0" name=""/>
        <dsp:cNvSpPr/>
      </dsp:nvSpPr>
      <dsp:spPr>
        <a:xfrm>
          <a:off x="0" y="1543152"/>
          <a:ext cx="10515600" cy="3082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kern="1200"/>
            <a:t>Greenwell, T. C., Danzey-Bussell, L. A., &amp; Shonk, D. J. (2024). Managing sport events. Human Kinetics.</a:t>
          </a:r>
          <a:endParaRPr lang="en-US" sz="1000" kern="1200"/>
        </a:p>
      </dsp:txBody>
      <dsp:txXfrm>
        <a:off x="0" y="1543152"/>
        <a:ext cx="10515600" cy="308214"/>
      </dsp:txXfrm>
    </dsp:sp>
    <dsp:sp modelId="{3BD0EE1A-8CCB-40B8-9D88-7370505521E3}">
      <dsp:nvSpPr>
        <dsp:cNvPr id="0" name=""/>
        <dsp:cNvSpPr/>
      </dsp:nvSpPr>
      <dsp:spPr>
        <a:xfrm>
          <a:off x="0" y="1851366"/>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57E8290-460C-41B5-8DF3-8E9CA7C1FDAE}">
      <dsp:nvSpPr>
        <dsp:cNvPr id="0" name=""/>
        <dsp:cNvSpPr/>
      </dsp:nvSpPr>
      <dsp:spPr>
        <a:xfrm>
          <a:off x="0" y="1851366"/>
          <a:ext cx="10515600" cy="3082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kern="1200"/>
            <a:t>Haq, F., Yasin, N., &amp; Nair, G. (2023). Envisioning the future of heritage tourism in the creative industries in Dubai: An exploratory study of post COVID-19 strategies for sustainable recovery. Heritage, 6(6), 4557-4572.</a:t>
          </a:r>
          <a:endParaRPr lang="en-US" sz="1000" kern="1200"/>
        </a:p>
      </dsp:txBody>
      <dsp:txXfrm>
        <a:off x="0" y="1851366"/>
        <a:ext cx="10515600" cy="308214"/>
      </dsp:txXfrm>
    </dsp:sp>
    <dsp:sp modelId="{BEB1C1D3-9644-41F4-A47F-259A6C86CF90}">
      <dsp:nvSpPr>
        <dsp:cNvPr id="0" name=""/>
        <dsp:cNvSpPr/>
      </dsp:nvSpPr>
      <dsp:spPr>
        <a:xfrm>
          <a:off x="0" y="2159580"/>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E8B3DF3-7877-4A1E-A6F3-50EC2BB4B72A}">
      <dsp:nvSpPr>
        <dsp:cNvPr id="0" name=""/>
        <dsp:cNvSpPr/>
      </dsp:nvSpPr>
      <dsp:spPr>
        <a:xfrm>
          <a:off x="0" y="2159580"/>
          <a:ext cx="10515600" cy="3082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kern="1200"/>
            <a:t>Kakonius, C. (2024). The Significance of Cultural Heritage Preservation Enhancing Tourism Experience in Lapland.</a:t>
          </a:r>
          <a:endParaRPr lang="en-US" sz="1000" kern="1200"/>
        </a:p>
      </dsp:txBody>
      <dsp:txXfrm>
        <a:off x="0" y="2159580"/>
        <a:ext cx="10515600" cy="308214"/>
      </dsp:txXfrm>
    </dsp:sp>
    <dsp:sp modelId="{756DA954-75F0-4A25-889D-EDDC6FFC6C72}">
      <dsp:nvSpPr>
        <dsp:cNvPr id="0" name=""/>
        <dsp:cNvSpPr/>
      </dsp:nvSpPr>
      <dsp:spPr>
        <a:xfrm>
          <a:off x="0" y="2467795"/>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0170F65-2C5A-468C-8620-5DD9C674A62E}">
      <dsp:nvSpPr>
        <dsp:cNvPr id="0" name=""/>
        <dsp:cNvSpPr/>
      </dsp:nvSpPr>
      <dsp:spPr>
        <a:xfrm>
          <a:off x="0" y="2467795"/>
          <a:ext cx="10515600" cy="3082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kern="1200"/>
            <a:t>Khater, M., Ibrahim, O., Al-Salim, F., &amp; Faik, M. (2025). Weaving tales: the impact of storytelling in tourism guides on cultural immersion. Tourism Recreation Research, 1-16.</a:t>
          </a:r>
          <a:endParaRPr lang="en-US" sz="1000" kern="1200"/>
        </a:p>
      </dsp:txBody>
      <dsp:txXfrm>
        <a:off x="0" y="2467795"/>
        <a:ext cx="10515600" cy="308214"/>
      </dsp:txXfrm>
    </dsp:sp>
    <dsp:sp modelId="{17236DB0-EACB-4DD5-9480-5E9EC6B3E3EE}">
      <dsp:nvSpPr>
        <dsp:cNvPr id="0" name=""/>
        <dsp:cNvSpPr/>
      </dsp:nvSpPr>
      <dsp:spPr>
        <a:xfrm>
          <a:off x="0" y="2776009"/>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DDAD0FB-7405-408F-819D-9062ED3E8B14}">
      <dsp:nvSpPr>
        <dsp:cNvPr id="0" name=""/>
        <dsp:cNvSpPr/>
      </dsp:nvSpPr>
      <dsp:spPr>
        <a:xfrm>
          <a:off x="0" y="2776009"/>
          <a:ext cx="10515600" cy="3082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kern="1200"/>
            <a:t>Kocoglu, I., &amp; Mithani, M. A. (2025). Digital Sustainability Solutions: Expanding the Toolkit For Environmentally Sustainable Outcomes. Academy of Management Perspectives, (ja), amp-2023.</a:t>
          </a:r>
          <a:endParaRPr lang="en-US" sz="1000" kern="1200"/>
        </a:p>
      </dsp:txBody>
      <dsp:txXfrm>
        <a:off x="0" y="2776009"/>
        <a:ext cx="10515600" cy="308214"/>
      </dsp:txXfrm>
    </dsp:sp>
    <dsp:sp modelId="{49768878-AE02-47A6-859A-8553FABC93A9}">
      <dsp:nvSpPr>
        <dsp:cNvPr id="0" name=""/>
        <dsp:cNvSpPr/>
      </dsp:nvSpPr>
      <dsp:spPr>
        <a:xfrm>
          <a:off x="0" y="3084224"/>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6691E45-1D11-4271-8CE2-7E03515F9D7A}">
      <dsp:nvSpPr>
        <dsp:cNvPr id="0" name=""/>
        <dsp:cNvSpPr/>
      </dsp:nvSpPr>
      <dsp:spPr>
        <a:xfrm>
          <a:off x="0" y="3084224"/>
          <a:ext cx="10515600" cy="3082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kern="1200"/>
            <a:t>Pisters, S. R., Vihinen, H., Figueiredo, E., &amp; Wals, A. E. (2023). ‘We Learned the Language of the Tree’Ecovillages as Spaces of Place-Based Transformative Learning. Journal of Transformative Education, 21(1), 59-83.</a:t>
          </a:r>
          <a:endParaRPr lang="en-US" sz="1000" kern="1200"/>
        </a:p>
      </dsp:txBody>
      <dsp:txXfrm>
        <a:off x="0" y="3084224"/>
        <a:ext cx="10515600" cy="308214"/>
      </dsp:txXfrm>
    </dsp:sp>
    <dsp:sp modelId="{39D0B22C-A950-42C6-923A-570DB1431302}">
      <dsp:nvSpPr>
        <dsp:cNvPr id="0" name=""/>
        <dsp:cNvSpPr/>
      </dsp:nvSpPr>
      <dsp:spPr>
        <a:xfrm>
          <a:off x="0" y="3392438"/>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FC65EAD-B12E-4DA2-9261-F17C9717A4DA}">
      <dsp:nvSpPr>
        <dsp:cNvPr id="0" name=""/>
        <dsp:cNvSpPr/>
      </dsp:nvSpPr>
      <dsp:spPr>
        <a:xfrm>
          <a:off x="0" y="3392438"/>
          <a:ext cx="10515600" cy="3082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kern="1200"/>
            <a:t>Pohan, R. A., Ramli, M., Atmoko, A., Akbar, S. D., &amp; Hanurawan, F. (2025). Unveiling gratitude in Javanese Muslim hajatan traditions: Cultural wisdom and social cohesion in the midst of modernization. Social Sciences &amp; Humanities Open, 11, 101321.</a:t>
          </a:r>
          <a:endParaRPr lang="en-US" sz="1000" kern="1200"/>
        </a:p>
      </dsp:txBody>
      <dsp:txXfrm>
        <a:off x="0" y="3392438"/>
        <a:ext cx="10515600" cy="308214"/>
      </dsp:txXfrm>
    </dsp:sp>
    <dsp:sp modelId="{CCFA0AFC-A130-4A6A-AC31-565465BF8E02}">
      <dsp:nvSpPr>
        <dsp:cNvPr id="0" name=""/>
        <dsp:cNvSpPr/>
      </dsp:nvSpPr>
      <dsp:spPr>
        <a:xfrm>
          <a:off x="0" y="3700652"/>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EF04FC4-A5F7-4DA9-9B65-103BD805C74C}">
      <dsp:nvSpPr>
        <dsp:cNvPr id="0" name=""/>
        <dsp:cNvSpPr/>
      </dsp:nvSpPr>
      <dsp:spPr>
        <a:xfrm>
          <a:off x="0" y="3700652"/>
          <a:ext cx="10515600" cy="3082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kern="1200"/>
            <a:t>Shupjatskij, M., &amp; Laurikainen, H. (2023). How to create an exclusive event by defining hospitality standards and training your staff.</a:t>
          </a:r>
          <a:endParaRPr lang="en-US" sz="1000" kern="1200"/>
        </a:p>
      </dsp:txBody>
      <dsp:txXfrm>
        <a:off x="0" y="3700652"/>
        <a:ext cx="10515600" cy="308214"/>
      </dsp:txXfrm>
    </dsp:sp>
    <dsp:sp modelId="{7B658525-D5A4-42C8-ADD7-E907E9864DC2}">
      <dsp:nvSpPr>
        <dsp:cNvPr id="0" name=""/>
        <dsp:cNvSpPr/>
      </dsp:nvSpPr>
      <dsp:spPr>
        <a:xfrm>
          <a:off x="0" y="4008867"/>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0B2FB4F-D3A4-40C4-BACE-6F9BE5A5FEB7}">
      <dsp:nvSpPr>
        <dsp:cNvPr id="0" name=""/>
        <dsp:cNvSpPr/>
      </dsp:nvSpPr>
      <dsp:spPr>
        <a:xfrm>
          <a:off x="0" y="4008867"/>
          <a:ext cx="10515600" cy="3082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kern="1200"/>
            <a:t>Vetrivel, S. C., Sowmiya, K. C., &amp; Sabareeshwari, V. (2024). Role of Business Tourism in Knowledge Economies. In Shifts in Knowledge Sharing and Creativity for Business Tourism (pp. 120-144). IGI Global.</a:t>
          </a:r>
          <a:endParaRPr lang="en-US" sz="1000" kern="1200"/>
        </a:p>
      </dsp:txBody>
      <dsp:txXfrm>
        <a:off x="0" y="4008867"/>
        <a:ext cx="10515600" cy="308214"/>
      </dsp:txXfrm>
    </dsp:sp>
    <dsp:sp modelId="{9024A2B9-8215-4F71-B32D-504C586D49A7}">
      <dsp:nvSpPr>
        <dsp:cNvPr id="0" name=""/>
        <dsp:cNvSpPr/>
      </dsp:nvSpPr>
      <dsp:spPr>
        <a:xfrm>
          <a:off x="0" y="4317081"/>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DB404EE-8C07-403A-832E-A6802F16DE20}">
      <dsp:nvSpPr>
        <dsp:cNvPr id="0" name=""/>
        <dsp:cNvSpPr/>
      </dsp:nvSpPr>
      <dsp:spPr>
        <a:xfrm>
          <a:off x="0" y="4317081"/>
          <a:ext cx="10515600" cy="3082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kern="1200"/>
            <a:t>Wandelt, S., &amp; Wang, K. (2024). Towards solving the airport ground workforce dilemma: A literature review on hiring, scheduling, retention, and digitalization in the airport industry. Journal of the Air Transport Research Society, 100004.</a:t>
          </a:r>
          <a:endParaRPr lang="en-US" sz="1000" kern="1200"/>
        </a:p>
      </dsp:txBody>
      <dsp:txXfrm>
        <a:off x="0" y="4317081"/>
        <a:ext cx="10515600" cy="308214"/>
      </dsp:txXfrm>
    </dsp:sp>
    <dsp:sp modelId="{751D4167-E0F5-4657-9BBE-5B0E7E768D30}">
      <dsp:nvSpPr>
        <dsp:cNvPr id="0" name=""/>
        <dsp:cNvSpPr/>
      </dsp:nvSpPr>
      <dsp:spPr>
        <a:xfrm>
          <a:off x="0" y="4625295"/>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669A666-DB5B-4E15-93FE-0C5E670FA08D}">
      <dsp:nvSpPr>
        <dsp:cNvPr id="0" name=""/>
        <dsp:cNvSpPr/>
      </dsp:nvSpPr>
      <dsp:spPr>
        <a:xfrm>
          <a:off x="0" y="4625295"/>
          <a:ext cx="10515600" cy="3082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kern="1200"/>
            <a:t>Yamashita, S. (2025). Cultural tourism. In Encyclopedia of tourism (pp. 236-238). Cham: Springer Nature Switzerland.</a:t>
          </a:r>
          <a:endParaRPr lang="en-US" sz="1000" kern="1200"/>
        </a:p>
      </dsp:txBody>
      <dsp:txXfrm>
        <a:off x="0" y="4625295"/>
        <a:ext cx="10515600" cy="308214"/>
      </dsp:txXfrm>
    </dsp:sp>
    <dsp:sp modelId="{225A1836-7D2E-481A-A275-7CF9208A1C8F}">
      <dsp:nvSpPr>
        <dsp:cNvPr id="0" name=""/>
        <dsp:cNvSpPr/>
      </dsp:nvSpPr>
      <dsp:spPr>
        <a:xfrm>
          <a:off x="0" y="4933510"/>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E196A88-6B6B-4768-B6E9-16A8D2911F76}">
      <dsp:nvSpPr>
        <dsp:cNvPr id="0" name=""/>
        <dsp:cNvSpPr/>
      </dsp:nvSpPr>
      <dsp:spPr>
        <a:xfrm>
          <a:off x="0" y="4933510"/>
          <a:ext cx="10515600" cy="3082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kern="1200"/>
            <a:t>Yen, D., Jang, J., Wei, L., Morgan, N., &amp; Pritchard, A. (2023). Leveraging folklore and fantasy to promote small destinations: the case of Visit Wales. Journal of policy research in tourism, leisure and events, 1-15.</a:t>
          </a:r>
          <a:endParaRPr lang="en-US" sz="1000" kern="1200"/>
        </a:p>
      </dsp:txBody>
      <dsp:txXfrm>
        <a:off x="0" y="4933510"/>
        <a:ext cx="10515600" cy="308214"/>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E17B563-A1F3-4584-BA71-2DBD39239F7D}" type="datetimeFigureOut">
              <a:rPr lang="en-GB" smtClean="0"/>
              <a:t>21/05/2025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3AD2667-9942-43DE-905A-13E3C532793F}" type="slidenum">
              <a:rPr lang="en-GB" smtClean="0"/>
              <a:t>‹#›</a:t>
            </a:fld>
            <a:endParaRPr lang="en-GB"/>
          </a:p>
        </p:txBody>
      </p:sp>
    </p:spTree>
    <p:extLst>
      <p:ext uri="{BB962C8B-B14F-4D97-AF65-F5344CB8AC3E}">
        <p14:creationId xmlns:p14="http://schemas.microsoft.com/office/powerpoint/2010/main" val="29665823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will be a three-day international cultural tourism forum and fair held at ICC Wales, Newport, in the Summer of 2025. It is an innovative event. Designed for the Year of </a:t>
            </a:r>
            <a:r>
              <a:rPr lang="en-GB" sz="1200" kern="1200" dirty="0" err="1">
                <a:solidFill>
                  <a:schemeClr val="tx1"/>
                </a:solidFill>
                <a:effectLst/>
                <a:latin typeface="+mn-lt"/>
                <a:ea typeface="+mn-ea"/>
                <a:cs typeface="+mn-cs"/>
              </a:rPr>
              <a:t>Croeso</a:t>
            </a:r>
            <a:r>
              <a:rPr lang="en-GB" sz="1200" kern="1200" dirty="0">
                <a:solidFill>
                  <a:schemeClr val="tx1"/>
                </a:solidFill>
                <a:effectLst/>
                <a:latin typeface="+mn-lt"/>
                <a:ea typeface="+mn-ea"/>
                <a:cs typeface="+mn-cs"/>
              </a:rPr>
              <a:t>, it aims to foster a better understanding of the Welsh identity and hospitality globally (Yen et al., 2023). The tourism players, including culture leaders, travel trade associations, and the media, assemble through the forum. The participants will participate in the panel sessions, cultural performances, tasting traditional food, and landmark heritage tours (Vetrivel et al., 2024). This multi-faceted approach also provides a one-of-a-kind opportunity to promote Wales as a warm, inclusive place, full of cultural richness, while bringing about economic and reputational benefits.</a:t>
            </a:r>
          </a:p>
          <a:p>
            <a:endParaRPr lang="en-GB" dirty="0"/>
          </a:p>
        </p:txBody>
      </p:sp>
      <p:sp>
        <p:nvSpPr>
          <p:cNvPr id="4" name="Slide Number Placeholder 3"/>
          <p:cNvSpPr>
            <a:spLocks noGrp="1"/>
          </p:cNvSpPr>
          <p:nvPr>
            <p:ph type="sldNum" sz="quarter" idx="5"/>
          </p:nvPr>
        </p:nvSpPr>
        <p:spPr/>
        <p:txBody>
          <a:bodyPr/>
          <a:lstStyle/>
          <a:p>
            <a:fld id="{D3AD2667-9942-43DE-905A-13E3C532793F}" type="slidenum">
              <a:rPr lang="en-GB" smtClean="0"/>
              <a:t>2</a:t>
            </a:fld>
            <a:endParaRPr lang="en-GB"/>
          </a:p>
        </p:txBody>
      </p:sp>
    </p:spTree>
    <p:extLst>
      <p:ext uri="{BB962C8B-B14F-4D97-AF65-F5344CB8AC3E}">
        <p14:creationId xmlns:p14="http://schemas.microsoft.com/office/powerpoint/2010/main" val="8000402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underlying content of the event is constructed upon the demonstration of cultural tourism's part in economic growth. During our structured sessions and workshops, we aspire to emphasise the role of place-based experiences, storytelling, language, and traditions. The conference also comprises real-time performances, traditional meals, craft presentations, and guided heritage site tours (Pisters et al., 2023). The concept is to connect business interests with authentic local culture, meaning delegates from all over the world learn and get immersed in the Welsh experience. The event parallels the MICE industry's goals and Visit Wales's cultural objectives, creating an exciting fusion of conferencing and destination marketing (</a:t>
            </a:r>
            <a:r>
              <a:rPr lang="en-GB" sz="1200" kern="1200" dirty="0" err="1">
                <a:solidFill>
                  <a:schemeClr val="tx1"/>
                </a:solidFill>
                <a:effectLst/>
                <a:latin typeface="+mn-lt"/>
                <a:ea typeface="+mn-ea"/>
                <a:cs typeface="+mn-cs"/>
              </a:rPr>
              <a:t>Khater</a:t>
            </a:r>
            <a:r>
              <a:rPr lang="en-GB" sz="1200" kern="1200" dirty="0">
                <a:solidFill>
                  <a:schemeClr val="tx1"/>
                </a:solidFill>
                <a:effectLst/>
                <a:latin typeface="+mn-lt"/>
                <a:ea typeface="+mn-ea"/>
                <a:cs typeface="+mn-cs"/>
              </a:rPr>
              <a:t> et al., 2025).</a:t>
            </a:r>
            <a:endParaRPr lang="en-GB" dirty="0"/>
          </a:p>
        </p:txBody>
      </p:sp>
      <p:sp>
        <p:nvSpPr>
          <p:cNvPr id="4" name="Slide Number Placeholder 3"/>
          <p:cNvSpPr>
            <a:spLocks noGrp="1"/>
          </p:cNvSpPr>
          <p:nvPr>
            <p:ph type="sldNum" sz="quarter" idx="5"/>
          </p:nvPr>
        </p:nvSpPr>
        <p:spPr/>
        <p:txBody>
          <a:bodyPr/>
          <a:lstStyle/>
          <a:p>
            <a:fld id="{D3AD2667-9942-43DE-905A-13E3C532793F}" type="slidenum">
              <a:rPr lang="en-GB" smtClean="0"/>
              <a:t>3</a:t>
            </a:fld>
            <a:endParaRPr lang="en-GB"/>
          </a:p>
        </p:txBody>
      </p:sp>
    </p:spTree>
    <p:extLst>
      <p:ext uri="{BB962C8B-B14F-4D97-AF65-F5344CB8AC3E}">
        <p14:creationId xmlns:p14="http://schemas.microsoft.com/office/powerpoint/2010/main" val="143355276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target audience includes cultural tourism and travel trade stakeholders, like government tourism boards, destination management companies, media companies, and tour operators. The event is customised for delegates who shape the flows of tourists and are actively searching for culturally rich, authentic, and charming destinations (</a:t>
            </a:r>
            <a:r>
              <a:rPr lang="en-GB" sz="1200" kern="1200" dirty="0" err="1">
                <a:solidFill>
                  <a:schemeClr val="tx1"/>
                </a:solidFill>
                <a:effectLst/>
                <a:latin typeface="+mn-lt"/>
                <a:ea typeface="+mn-ea"/>
                <a:cs typeface="+mn-cs"/>
              </a:rPr>
              <a:t>Arabeyyat</a:t>
            </a:r>
            <a:r>
              <a:rPr lang="en-GB" sz="1200" kern="1200" dirty="0">
                <a:solidFill>
                  <a:schemeClr val="tx1"/>
                </a:solidFill>
                <a:effectLst/>
                <a:latin typeface="+mn-lt"/>
                <a:ea typeface="+mn-ea"/>
                <a:cs typeface="+mn-cs"/>
              </a:rPr>
              <a:t> &amp; </a:t>
            </a:r>
            <a:r>
              <a:rPr lang="en-GB" sz="1200" kern="1200" dirty="0" err="1">
                <a:solidFill>
                  <a:schemeClr val="tx1"/>
                </a:solidFill>
                <a:effectLst/>
                <a:latin typeface="+mn-lt"/>
                <a:ea typeface="+mn-ea"/>
                <a:cs typeface="+mn-cs"/>
              </a:rPr>
              <a:t>Aldweik</a:t>
            </a:r>
            <a:r>
              <a:rPr lang="en-GB" sz="1200" kern="1200" dirty="0">
                <a:solidFill>
                  <a:schemeClr val="tx1"/>
                </a:solidFill>
                <a:effectLst/>
                <a:latin typeface="+mn-lt"/>
                <a:ea typeface="+mn-ea"/>
                <a:cs typeface="+mn-cs"/>
              </a:rPr>
              <a:t>, 2024). Specific focus will be on attracting professionals from the UK, Europe, North America, and the Asia-Pacific </a:t>
            </a:r>
            <a:r>
              <a:rPr lang="en-GB" sz="1200" kern="1200" dirty="0" err="1">
                <a:solidFill>
                  <a:schemeClr val="tx1"/>
                </a:solidFill>
                <a:effectLst/>
                <a:latin typeface="+mn-lt"/>
                <a:ea typeface="+mn-ea"/>
                <a:cs typeface="+mn-cs"/>
              </a:rPr>
              <a:t>regionswith</a:t>
            </a:r>
            <a:r>
              <a:rPr lang="en-GB" sz="1200" kern="1200" dirty="0">
                <a:solidFill>
                  <a:schemeClr val="tx1"/>
                </a:solidFill>
                <a:effectLst/>
                <a:latin typeface="+mn-lt"/>
                <a:ea typeface="+mn-ea"/>
                <a:cs typeface="+mn-cs"/>
              </a:rPr>
              <a:t> high interest in cultural tourism We expect approximately between 500–700 delegates on a mid- to high- level income bracket and professional decision- making capabilities that will maximise tourism collaboration and economic partnerships (Yamashita, 2025).</a:t>
            </a:r>
            <a:endParaRPr lang="en-GB" dirty="0"/>
          </a:p>
        </p:txBody>
      </p:sp>
      <p:sp>
        <p:nvSpPr>
          <p:cNvPr id="4" name="Slide Number Placeholder 3"/>
          <p:cNvSpPr>
            <a:spLocks noGrp="1"/>
          </p:cNvSpPr>
          <p:nvPr>
            <p:ph type="sldNum" sz="quarter" idx="5"/>
          </p:nvPr>
        </p:nvSpPr>
        <p:spPr/>
        <p:txBody>
          <a:bodyPr/>
          <a:lstStyle/>
          <a:p>
            <a:fld id="{D3AD2667-9942-43DE-905A-13E3C532793F}" type="slidenum">
              <a:rPr lang="en-GB" smtClean="0"/>
              <a:t>4</a:t>
            </a:fld>
            <a:endParaRPr lang="en-GB"/>
          </a:p>
        </p:txBody>
      </p:sp>
    </p:spTree>
    <p:extLst>
      <p:ext uri="{BB962C8B-B14F-4D97-AF65-F5344CB8AC3E}">
        <p14:creationId xmlns:p14="http://schemas.microsoft.com/office/powerpoint/2010/main" val="21152949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Wales holds a distinct position in the cultural tourism market. However, a SWOT analysis helps identify such strengths as its bilingual identity, support from the government, and sources of heritage assets. Although it competes with countries such as Ireland and Scotland, Wales is not that explored internationally, and this is its challenge and opportunity (</a:t>
            </a:r>
            <a:r>
              <a:rPr lang="en-US" dirty="0" err="1"/>
              <a:t>Haq</a:t>
            </a:r>
            <a:r>
              <a:rPr lang="en-US" dirty="0"/>
              <a:t> et al., 2023). On the upside, it is apparent that the world tourism market is moving –cultural tourism now accounts for 40% of global tourism income, according to UNWTO. A 2023 survey by Booking.com also demonstrates that 76% of </a:t>
            </a:r>
            <a:r>
              <a:rPr lang="en-US" dirty="0" err="1"/>
              <a:t>travellers</a:t>
            </a:r>
            <a:r>
              <a:rPr lang="en-US" dirty="0"/>
              <a:t> want to visit locations that will provide them with authentic, place-based experiences. Since Wales is unique in how it can deliver this, it is certainly an outstanding candidate for finding location appeal. The post-pandemic trends in the MICE industry demonstrate an increased interest in smaller events, hybrid formats, and destinations with strong cultural narratives (</a:t>
            </a:r>
            <a:r>
              <a:rPr lang="en-US" dirty="0" err="1"/>
              <a:t>Afren</a:t>
            </a:r>
            <a:r>
              <a:rPr lang="en-US" dirty="0"/>
              <a:t>, 2024). Wales suits this demand profile because of its attention to storytelling, language, and welcoming communities. Our event directly responds to these shifts and allows Wales to exploit new tourism trends.</a:t>
            </a:r>
            <a:endParaRPr lang="en-GB" dirty="0"/>
          </a:p>
        </p:txBody>
      </p:sp>
      <p:sp>
        <p:nvSpPr>
          <p:cNvPr id="4" name="Slide Number Placeholder 3"/>
          <p:cNvSpPr>
            <a:spLocks noGrp="1"/>
          </p:cNvSpPr>
          <p:nvPr>
            <p:ph type="sldNum" sz="quarter" idx="5"/>
          </p:nvPr>
        </p:nvSpPr>
        <p:spPr/>
        <p:txBody>
          <a:bodyPr/>
          <a:lstStyle/>
          <a:p>
            <a:fld id="{D3AD2667-9942-43DE-905A-13E3C532793F}" type="slidenum">
              <a:rPr lang="en-GB" smtClean="0"/>
              <a:t>5</a:t>
            </a:fld>
            <a:endParaRPr lang="en-GB"/>
          </a:p>
        </p:txBody>
      </p:sp>
    </p:spTree>
    <p:extLst>
      <p:ext uri="{BB962C8B-B14F-4D97-AF65-F5344CB8AC3E}">
        <p14:creationId xmlns:p14="http://schemas.microsoft.com/office/powerpoint/2010/main" val="344395349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Operation planning is one of the building blocks to facilitate a successful international MICE event. ICC Wales was selected since it was modern and could accommodate a number of delegates exceeding our estimates by more than one thousand (</a:t>
            </a:r>
            <a:r>
              <a:rPr lang="en-US" sz="1200" kern="1200" dirty="0" err="1">
                <a:solidFill>
                  <a:schemeClr val="tx1"/>
                </a:solidFill>
                <a:effectLst/>
                <a:latin typeface="+mn-lt"/>
                <a:ea typeface="+mn-ea"/>
                <a:cs typeface="+mn-cs"/>
              </a:rPr>
              <a:t>Shupjatskij</a:t>
            </a:r>
            <a:r>
              <a:rPr lang="en-US" sz="1200" kern="1200" dirty="0">
                <a:solidFill>
                  <a:schemeClr val="tx1"/>
                </a:solidFill>
                <a:effectLst/>
                <a:latin typeface="+mn-lt"/>
                <a:ea typeface="+mn-ea"/>
                <a:cs typeface="+mn-cs"/>
              </a:rPr>
              <a:t> &amp; </a:t>
            </a:r>
            <a:r>
              <a:rPr lang="en-US" sz="1200" kern="1200" dirty="0" err="1">
                <a:solidFill>
                  <a:schemeClr val="tx1"/>
                </a:solidFill>
                <a:effectLst/>
                <a:latin typeface="+mn-lt"/>
                <a:ea typeface="+mn-ea"/>
                <a:cs typeface="+mn-cs"/>
              </a:rPr>
              <a:t>Laurikainen</a:t>
            </a:r>
            <a:r>
              <a:rPr lang="en-US" sz="1200" kern="1200" dirty="0">
                <a:solidFill>
                  <a:schemeClr val="tx1"/>
                </a:solidFill>
                <a:effectLst/>
                <a:latin typeface="+mn-lt"/>
                <a:ea typeface="+mn-ea"/>
                <a:cs typeface="+mn-cs"/>
              </a:rPr>
              <a:t>, 2023). In terms of accessibility, its proximity to Cardiff Airport, M4 motorway, and major train networks presents it a great advantage for international visitors. In order to properly manage the event, it will be planned in 2 months with a 2-week setup window that will focus on setting stages, registration booths, signages, catering areas, and technical equipment. Our staffing plan involves more than 70 employees, e.g., event planners, bilingual hosts, chefs, tech support, and safety officers (</a:t>
            </a:r>
            <a:r>
              <a:rPr lang="en-US" sz="1200" kern="1200" dirty="0" err="1">
                <a:solidFill>
                  <a:schemeClr val="tx1"/>
                </a:solidFill>
                <a:effectLst/>
                <a:latin typeface="+mn-lt"/>
                <a:ea typeface="+mn-ea"/>
                <a:cs typeface="+mn-cs"/>
              </a:rPr>
              <a:t>Bodini</a:t>
            </a:r>
            <a:r>
              <a:rPr lang="en-US" sz="1200" kern="1200" dirty="0">
                <a:solidFill>
                  <a:schemeClr val="tx1"/>
                </a:solidFill>
                <a:effectLst/>
                <a:latin typeface="+mn-lt"/>
                <a:ea typeface="+mn-ea"/>
                <a:cs typeface="+mn-cs"/>
              </a:rPr>
              <a:t>, 2023). One of the main operational concerns is bilingual communication in all venues and any written or digital formats. We have an in-built early-stage translation and a quality assurance process to resolve this. We will also team up with local councils for transport, artist accommodation, and technical logistics.</a:t>
            </a:r>
            <a:endParaRPr lang="en-GB" dirty="0"/>
          </a:p>
        </p:txBody>
      </p:sp>
      <p:sp>
        <p:nvSpPr>
          <p:cNvPr id="4" name="Slide Number Placeholder 3"/>
          <p:cNvSpPr>
            <a:spLocks noGrp="1"/>
          </p:cNvSpPr>
          <p:nvPr>
            <p:ph type="sldNum" sz="quarter" idx="5"/>
          </p:nvPr>
        </p:nvSpPr>
        <p:spPr/>
        <p:txBody>
          <a:bodyPr/>
          <a:lstStyle/>
          <a:p>
            <a:fld id="{D3AD2667-9942-43DE-905A-13E3C532793F}" type="slidenum">
              <a:rPr lang="en-GB" smtClean="0"/>
              <a:t>6</a:t>
            </a:fld>
            <a:endParaRPr lang="en-GB"/>
          </a:p>
        </p:txBody>
      </p:sp>
    </p:spTree>
    <p:extLst>
      <p:ext uri="{BB962C8B-B14F-4D97-AF65-F5344CB8AC3E}">
        <p14:creationId xmlns:p14="http://schemas.microsoft.com/office/powerpoint/2010/main" val="137966261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Cultural Integration is at the centre of this event. All aspects will be based on Welsh culture and hospitality, from the signage and programmes to the performances and food. Performances from local talent will revitalise Welsh culture (</a:t>
            </a:r>
            <a:r>
              <a:rPr lang="en-GB" sz="1200" kern="1200" dirty="0" err="1">
                <a:solidFill>
                  <a:schemeClr val="tx1"/>
                </a:solidFill>
                <a:effectLst/>
                <a:latin typeface="+mn-lt"/>
                <a:ea typeface="+mn-ea"/>
                <a:cs typeface="+mn-cs"/>
              </a:rPr>
              <a:t>Pohan</a:t>
            </a:r>
            <a:r>
              <a:rPr lang="en-GB" sz="1200" kern="1200" dirty="0">
                <a:solidFill>
                  <a:schemeClr val="tx1"/>
                </a:solidFill>
                <a:effectLst/>
                <a:latin typeface="+mn-lt"/>
                <a:ea typeface="+mn-ea"/>
                <a:cs typeface="+mn-cs"/>
              </a:rPr>
              <a:t> et al., 2025). Our culinary display will be more than food tasting since we will have storytelling from chefs who trace the origins of every bite. Cultural exhibits include arts and crafts, traditional dresses, and storytelling folklore. Visitation of important landmarks by attendees, led by locals, is also part of the list. This creates a sincere, genuine, deep-seated experience oriented within the framework of the Year of </a:t>
            </a:r>
            <a:r>
              <a:rPr lang="en-GB" sz="1200" kern="1200" dirty="0" err="1">
                <a:solidFill>
                  <a:schemeClr val="tx1"/>
                </a:solidFill>
                <a:effectLst/>
                <a:latin typeface="+mn-lt"/>
                <a:ea typeface="+mn-ea"/>
                <a:cs typeface="+mn-cs"/>
              </a:rPr>
              <a:t>Croeso</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Kakonius</a:t>
            </a:r>
            <a:r>
              <a:rPr lang="en-GB" sz="1200" kern="1200" dirty="0">
                <a:solidFill>
                  <a:schemeClr val="tx1"/>
                </a:solidFill>
                <a:effectLst/>
                <a:latin typeface="+mn-lt"/>
                <a:ea typeface="+mn-ea"/>
                <a:cs typeface="+mn-cs"/>
              </a:rPr>
              <a:t>, 2024).</a:t>
            </a:r>
            <a:endParaRPr lang="en-GB" dirty="0"/>
          </a:p>
        </p:txBody>
      </p:sp>
      <p:sp>
        <p:nvSpPr>
          <p:cNvPr id="4" name="Slide Number Placeholder 3"/>
          <p:cNvSpPr>
            <a:spLocks noGrp="1"/>
          </p:cNvSpPr>
          <p:nvPr>
            <p:ph type="sldNum" sz="quarter" idx="5"/>
          </p:nvPr>
        </p:nvSpPr>
        <p:spPr/>
        <p:txBody>
          <a:bodyPr/>
          <a:lstStyle/>
          <a:p>
            <a:fld id="{D3AD2667-9942-43DE-905A-13E3C532793F}" type="slidenum">
              <a:rPr lang="en-GB" smtClean="0"/>
              <a:t>7</a:t>
            </a:fld>
            <a:endParaRPr lang="en-GB"/>
          </a:p>
        </p:txBody>
      </p:sp>
    </p:spTree>
    <p:extLst>
      <p:ext uri="{BB962C8B-B14F-4D97-AF65-F5344CB8AC3E}">
        <p14:creationId xmlns:p14="http://schemas.microsoft.com/office/powerpoint/2010/main" val="80218829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Financially, the proposed event will be sustainable and generate a positive net revenue. Targeting 600 international delegates, giving an average price of £350, the estimated revenue will be £275,000. The total cost has been carefully worked out to £245,000, thus giving an estimated surplus of £30,000, a healthy cushion against unforeseen outgoings. The main cost areas are venue rental at 60,000 pounds for ICC Wales in three days, staffing at 40,000 pounds, and catering services costing 45,000 pounds for great Welsh culinary experiences. Marketing (£25,000) will be used on global PR campaigns and digital campaigns, while technical and AV requirements (£30,000) will aid in high-standard presentations and live streaming (de Andrade Silva, 2025). Another £20,000 is reserved for logistics and travel support expenses, while another £25,000 allows for incidentals and décor, print materials, and delegate kits. There will also be securing funding from Welsh government tourism grants, sponsorships from the local cultural businesses and exhibitor’s fees. Significantly, the financial model of the event promotes the cost-effectiveness strategy with the help of partnerships with local suppliers, where numerous ones will provide in-kind contributions like reduced services or community-based support. Considering everything, this approach ensures the authenticity and actionability of the event while maintaining its financial responsibility and the delegates’ experience quality (Greenwell et al., 2024).</a:t>
            </a:r>
            <a:endParaRPr lang="en-GB" dirty="0"/>
          </a:p>
        </p:txBody>
      </p:sp>
      <p:sp>
        <p:nvSpPr>
          <p:cNvPr id="4" name="Slide Number Placeholder 3"/>
          <p:cNvSpPr>
            <a:spLocks noGrp="1"/>
          </p:cNvSpPr>
          <p:nvPr>
            <p:ph type="sldNum" sz="quarter" idx="5"/>
          </p:nvPr>
        </p:nvSpPr>
        <p:spPr/>
        <p:txBody>
          <a:bodyPr/>
          <a:lstStyle/>
          <a:p>
            <a:fld id="{D3AD2667-9942-43DE-905A-13E3C532793F}" type="slidenum">
              <a:rPr lang="en-GB" smtClean="0"/>
              <a:t>8</a:t>
            </a:fld>
            <a:endParaRPr lang="en-GB"/>
          </a:p>
        </p:txBody>
      </p:sp>
    </p:spTree>
    <p:extLst>
      <p:ext uri="{BB962C8B-B14F-4D97-AF65-F5344CB8AC3E}">
        <p14:creationId xmlns:p14="http://schemas.microsoft.com/office/powerpoint/2010/main" val="308719118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A good risk management strategy is essential to make the event a success. As the table lists, the common risks we identified include international travel delays, health and safety concerns, and speaker cancellations. Each risk has a well-defined mitigation strategy, for instance, backup speakers and flexible schedules are preplanned to keep the program flow. For weather uncertainties, all outdoor ones have indoor options pre-booked. In a bid to make the event globally inclusive, we will be offering multilingual materials and interpreters (</a:t>
            </a:r>
            <a:r>
              <a:rPr lang="en-US" sz="1200" kern="1200" dirty="0" err="1">
                <a:solidFill>
                  <a:schemeClr val="tx1"/>
                </a:solidFill>
                <a:effectLst/>
                <a:latin typeface="+mn-lt"/>
                <a:ea typeface="+mn-ea"/>
                <a:cs typeface="+mn-cs"/>
              </a:rPr>
              <a:t>Wandelt</a:t>
            </a:r>
            <a:r>
              <a:rPr lang="en-US" sz="1200" kern="1200" dirty="0">
                <a:solidFill>
                  <a:schemeClr val="tx1"/>
                </a:solidFill>
                <a:effectLst/>
                <a:latin typeface="+mn-lt"/>
                <a:ea typeface="+mn-ea"/>
                <a:cs typeface="+mn-cs"/>
              </a:rPr>
              <a:t> &amp; Wang, 2024). A real-world case comes from the 2023 National Eisteddfod, where massive rail disruptions were mitigated by shuttle arrangements and expanded Window for check-in periods – manifesting how Welsh events can re-calibrate under pressure (</a:t>
            </a:r>
            <a:r>
              <a:rPr lang="en-US" sz="1200" kern="1200" dirty="0" err="1">
                <a:solidFill>
                  <a:schemeClr val="tx1"/>
                </a:solidFill>
                <a:effectLst/>
                <a:latin typeface="+mn-lt"/>
                <a:ea typeface="+mn-ea"/>
                <a:cs typeface="+mn-cs"/>
              </a:rPr>
              <a:t>Escudeiro</a:t>
            </a:r>
            <a:r>
              <a:rPr lang="en-US" sz="1200" kern="1200" dirty="0">
                <a:solidFill>
                  <a:schemeClr val="tx1"/>
                </a:solidFill>
                <a:effectLst/>
                <a:latin typeface="+mn-lt"/>
                <a:ea typeface="+mn-ea"/>
                <a:cs typeface="+mn-cs"/>
              </a:rPr>
              <a:t> et al., 2024).</a:t>
            </a:r>
            <a:endParaRPr lang="en-GB" dirty="0"/>
          </a:p>
        </p:txBody>
      </p:sp>
      <p:sp>
        <p:nvSpPr>
          <p:cNvPr id="4" name="Slide Number Placeholder 3"/>
          <p:cNvSpPr>
            <a:spLocks noGrp="1"/>
          </p:cNvSpPr>
          <p:nvPr>
            <p:ph type="sldNum" sz="quarter" idx="5"/>
          </p:nvPr>
        </p:nvSpPr>
        <p:spPr/>
        <p:txBody>
          <a:bodyPr/>
          <a:lstStyle/>
          <a:p>
            <a:fld id="{D3AD2667-9942-43DE-905A-13E3C532793F}" type="slidenum">
              <a:rPr lang="en-GB" smtClean="0"/>
              <a:t>9</a:t>
            </a:fld>
            <a:endParaRPr lang="en-GB"/>
          </a:p>
        </p:txBody>
      </p:sp>
    </p:spTree>
    <p:extLst>
      <p:ext uri="{BB962C8B-B14F-4D97-AF65-F5344CB8AC3E}">
        <p14:creationId xmlns:p14="http://schemas.microsoft.com/office/powerpoint/2010/main" val="87166576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This event is organised with the long-term effect in mind, not just for the short-term's win. Sustainability is embedded into the event model — from digital materials and local sourcing to minimised waste and low-emission transport possibilities. The legacy is good B2B networks established during the event, which leave long-term tourism opportunities for Wales (</a:t>
            </a:r>
            <a:r>
              <a:rPr lang="en-GB" sz="1200" kern="1200" dirty="0" err="1">
                <a:solidFill>
                  <a:schemeClr val="tx1"/>
                </a:solidFill>
                <a:effectLst/>
                <a:latin typeface="+mn-lt"/>
                <a:ea typeface="+mn-ea"/>
                <a:cs typeface="+mn-cs"/>
              </a:rPr>
              <a:t>Kocoglu</a:t>
            </a:r>
            <a:r>
              <a:rPr lang="en-GB" sz="1200" kern="1200" dirty="0">
                <a:solidFill>
                  <a:schemeClr val="tx1"/>
                </a:solidFill>
                <a:effectLst/>
                <a:latin typeface="+mn-lt"/>
                <a:ea typeface="+mn-ea"/>
                <a:cs typeface="+mn-cs"/>
              </a:rPr>
              <a:t> &amp; </a:t>
            </a:r>
            <a:r>
              <a:rPr lang="en-GB" sz="1200" kern="1200" dirty="0" err="1">
                <a:solidFill>
                  <a:schemeClr val="tx1"/>
                </a:solidFill>
                <a:effectLst/>
                <a:latin typeface="+mn-lt"/>
                <a:ea typeface="+mn-ea"/>
                <a:cs typeface="+mn-cs"/>
              </a:rPr>
              <a:t>Mithani</a:t>
            </a:r>
            <a:r>
              <a:rPr lang="en-GB" sz="1200" kern="1200" dirty="0">
                <a:solidFill>
                  <a:schemeClr val="tx1"/>
                </a:solidFill>
                <a:effectLst/>
                <a:latin typeface="+mn-lt"/>
                <a:ea typeface="+mn-ea"/>
                <a:cs typeface="+mn-cs"/>
              </a:rPr>
              <a:t>, 2025). In addition to this, the cultural exposure that will be given to international delegates will see Wales emerge as a distinctive and welcoming destination. Lastly, the event will create pride with local communities and enable them to protect Welsh culture for future generations (Yen &amp; </a:t>
            </a:r>
            <a:r>
              <a:rPr lang="en-GB" sz="1200" kern="1200" dirty="0" err="1">
                <a:solidFill>
                  <a:schemeClr val="tx1"/>
                </a:solidFill>
                <a:effectLst/>
                <a:latin typeface="+mn-lt"/>
                <a:ea typeface="+mn-ea"/>
                <a:cs typeface="+mn-cs"/>
              </a:rPr>
              <a:t>Mithani</a:t>
            </a:r>
            <a:r>
              <a:rPr lang="en-GB" sz="1200" kern="1200" dirty="0">
                <a:solidFill>
                  <a:schemeClr val="tx1"/>
                </a:solidFill>
                <a:effectLst/>
                <a:latin typeface="+mn-lt"/>
                <a:ea typeface="+mn-ea"/>
                <a:cs typeface="+mn-cs"/>
              </a:rPr>
              <a:t>, 2025).</a:t>
            </a:r>
            <a:endParaRPr lang="en-GB" dirty="0"/>
          </a:p>
        </p:txBody>
      </p:sp>
      <p:sp>
        <p:nvSpPr>
          <p:cNvPr id="4" name="Slide Number Placeholder 3"/>
          <p:cNvSpPr>
            <a:spLocks noGrp="1"/>
          </p:cNvSpPr>
          <p:nvPr>
            <p:ph type="sldNum" sz="quarter" idx="5"/>
          </p:nvPr>
        </p:nvSpPr>
        <p:spPr/>
        <p:txBody>
          <a:bodyPr/>
          <a:lstStyle/>
          <a:p>
            <a:fld id="{D3AD2667-9942-43DE-905A-13E3C532793F}" type="slidenum">
              <a:rPr lang="en-GB" smtClean="0"/>
              <a:t>10</a:t>
            </a:fld>
            <a:endParaRPr lang="en-GB"/>
          </a:p>
        </p:txBody>
      </p:sp>
    </p:spTree>
    <p:extLst>
      <p:ext uri="{BB962C8B-B14F-4D97-AF65-F5344CB8AC3E}">
        <p14:creationId xmlns:p14="http://schemas.microsoft.com/office/powerpoint/2010/main" val="63620604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In conclusion, the "Wales Welcomes the World" Forum delivers a relevant, strategic, and culturally lively display of Wales. This event will help the Year of </a:t>
            </a:r>
            <a:r>
              <a:rPr lang="en-GB" sz="1200" kern="1200" dirty="0" err="1">
                <a:solidFill>
                  <a:schemeClr val="tx1"/>
                </a:solidFill>
                <a:effectLst/>
                <a:latin typeface="+mn-lt"/>
                <a:ea typeface="+mn-ea"/>
                <a:cs typeface="+mn-cs"/>
              </a:rPr>
              <a:t>Croeso</a:t>
            </a:r>
            <a:r>
              <a:rPr lang="en-GB" sz="1200" kern="1200" dirty="0">
                <a:solidFill>
                  <a:schemeClr val="tx1"/>
                </a:solidFill>
                <a:effectLst/>
                <a:latin typeface="+mn-lt"/>
                <a:ea typeface="+mn-ea"/>
                <a:cs typeface="+mn-cs"/>
              </a:rPr>
              <a:t> objective by providing economic advantages, professional networking opportunities, and cultural celebrations. With the cutting-edge ICC Wales as our location, a robust marketing and finance plan, and extensive community involvement, this forum has a fantastic potential to leave a lasting impact. It demonstrates what differentiates Wales and invites the world to experience its warmth, individuality, and superiority in tourism.</a:t>
            </a:r>
            <a:endParaRPr lang="en-GB" dirty="0"/>
          </a:p>
        </p:txBody>
      </p:sp>
      <p:sp>
        <p:nvSpPr>
          <p:cNvPr id="4" name="Slide Number Placeholder 3"/>
          <p:cNvSpPr>
            <a:spLocks noGrp="1"/>
          </p:cNvSpPr>
          <p:nvPr>
            <p:ph type="sldNum" sz="quarter" idx="5"/>
          </p:nvPr>
        </p:nvSpPr>
        <p:spPr/>
        <p:txBody>
          <a:bodyPr/>
          <a:lstStyle/>
          <a:p>
            <a:fld id="{D3AD2667-9942-43DE-905A-13E3C532793F}" type="slidenum">
              <a:rPr lang="en-GB" smtClean="0"/>
              <a:t>11</a:t>
            </a:fld>
            <a:endParaRPr lang="en-GB"/>
          </a:p>
        </p:txBody>
      </p:sp>
    </p:spTree>
    <p:extLst>
      <p:ext uri="{BB962C8B-B14F-4D97-AF65-F5344CB8AC3E}">
        <p14:creationId xmlns:p14="http://schemas.microsoft.com/office/powerpoint/2010/main" val="36081303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D89704-4718-446D-96B9-DBC30DC3ABB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8A0EB92-85DB-4344-9F8B-FC9A8DF0F5F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0BF91D2-AD9E-4E64-B8F3-ADDBA4D52276}"/>
              </a:ext>
            </a:extLst>
          </p:cNvPr>
          <p:cNvSpPr>
            <a:spLocks noGrp="1"/>
          </p:cNvSpPr>
          <p:nvPr>
            <p:ph type="dt" sz="half" idx="10"/>
          </p:nvPr>
        </p:nvSpPr>
        <p:spPr/>
        <p:txBody>
          <a:bodyPr/>
          <a:lstStyle/>
          <a:p>
            <a:fld id="{22B542BF-6CD2-4647-9A63-F1E9C98470E7}" type="datetimeFigureOut">
              <a:rPr lang="en-GB" smtClean="0"/>
              <a:t>21/05/2025</a:t>
            </a:fld>
            <a:endParaRPr lang="en-GB"/>
          </a:p>
        </p:txBody>
      </p:sp>
      <p:sp>
        <p:nvSpPr>
          <p:cNvPr id="5" name="Footer Placeholder 4">
            <a:extLst>
              <a:ext uri="{FF2B5EF4-FFF2-40B4-BE49-F238E27FC236}">
                <a16:creationId xmlns:a16="http://schemas.microsoft.com/office/drawing/2014/main" id="{18F91759-28F3-4903-A648-3270741A6B1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B1BB248-C94A-4B81-9B01-9670A8CF3E1E}"/>
              </a:ext>
            </a:extLst>
          </p:cNvPr>
          <p:cNvSpPr>
            <a:spLocks noGrp="1"/>
          </p:cNvSpPr>
          <p:nvPr>
            <p:ph type="sldNum" sz="quarter" idx="12"/>
          </p:nvPr>
        </p:nvSpPr>
        <p:spPr/>
        <p:txBody>
          <a:bodyPr/>
          <a:lstStyle/>
          <a:p>
            <a:fld id="{F33B38DE-7230-4ED9-BC1D-C49A50D7AA56}" type="slidenum">
              <a:rPr lang="en-GB" smtClean="0"/>
              <a:t>‹#›</a:t>
            </a:fld>
            <a:endParaRPr lang="en-GB"/>
          </a:p>
        </p:txBody>
      </p:sp>
    </p:spTree>
    <p:extLst>
      <p:ext uri="{BB962C8B-B14F-4D97-AF65-F5344CB8AC3E}">
        <p14:creationId xmlns:p14="http://schemas.microsoft.com/office/powerpoint/2010/main" val="18241955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E0F914-2DC5-4380-8EB5-083A11C01CC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7874186-A787-4DE3-9128-CAFB0A4D33F5}"/>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47CE501-D408-417A-B059-7929DC9F3F85}"/>
              </a:ext>
            </a:extLst>
          </p:cNvPr>
          <p:cNvSpPr>
            <a:spLocks noGrp="1"/>
          </p:cNvSpPr>
          <p:nvPr>
            <p:ph type="dt" sz="half" idx="10"/>
          </p:nvPr>
        </p:nvSpPr>
        <p:spPr/>
        <p:txBody>
          <a:bodyPr/>
          <a:lstStyle/>
          <a:p>
            <a:fld id="{22B542BF-6CD2-4647-9A63-F1E9C98470E7}" type="datetimeFigureOut">
              <a:rPr lang="en-GB" smtClean="0"/>
              <a:t>21/05/2025</a:t>
            </a:fld>
            <a:endParaRPr lang="en-GB"/>
          </a:p>
        </p:txBody>
      </p:sp>
      <p:sp>
        <p:nvSpPr>
          <p:cNvPr id="5" name="Footer Placeholder 4">
            <a:extLst>
              <a:ext uri="{FF2B5EF4-FFF2-40B4-BE49-F238E27FC236}">
                <a16:creationId xmlns:a16="http://schemas.microsoft.com/office/drawing/2014/main" id="{095B659B-CDAD-4B45-870B-B74458968F4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501F1F2-AFFA-43A7-9AC0-12B601E5940A}"/>
              </a:ext>
            </a:extLst>
          </p:cNvPr>
          <p:cNvSpPr>
            <a:spLocks noGrp="1"/>
          </p:cNvSpPr>
          <p:nvPr>
            <p:ph type="sldNum" sz="quarter" idx="12"/>
          </p:nvPr>
        </p:nvSpPr>
        <p:spPr/>
        <p:txBody>
          <a:bodyPr/>
          <a:lstStyle/>
          <a:p>
            <a:fld id="{F33B38DE-7230-4ED9-BC1D-C49A50D7AA56}" type="slidenum">
              <a:rPr lang="en-GB" smtClean="0"/>
              <a:t>‹#›</a:t>
            </a:fld>
            <a:endParaRPr lang="en-GB"/>
          </a:p>
        </p:txBody>
      </p:sp>
    </p:spTree>
    <p:extLst>
      <p:ext uri="{BB962C8B-B14F-4D97-AF65-F5344CB8AC3E}">
        <p14:creationId xmlns:p14="http://schemas.microsoft.com/office/powerpoint/2010/main" val="33539525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51F1FA-078C-4C68-ADC4-7F4870C7E4D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B1E72D2-25E1-4988-958F-93A2BAA57A1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E3360929-95A4-46A9-9659-A07CC7FBD34B}"/>
              </a:ext>
            </a:extLst>
          </p:cNvPr>
          <p:cNvSpPr>
            <a:spLocks noGrp="1"/>
          </p:cNvSpPr>
          <p:nvPr>
            <p:ph type="dt" sz="half" idx="10"/>
          </p:nvPr>
        </p:nvSpPr>
        <p:spPr/>
        <p:txBody>
          <a:bodyPr/>
          <a:lstStyle/>
          <a:p>
            <a:fld id="{22B542BF-6CD2-4647-9A63-F1E9C98470E7}" type="datetimeFigureOut">
              <a:rPr lang="en-GB" smtClean="0"/>
              <a:t>21/05/2025</a:t>
            </a:fld>
            <a:endParaRPr lang="en-GB"/>
          </a:p>
        </p:txBody>
      </p:sp>
      <p:sp>
        <p:nvSpPr>
          <p:cNvPr id="5" name="Footer Placeholder 4">
            <a:extLst>
              <a:ext uri="{FF2B5EF4-FFF2-40B4-BE49-F238E27FC236}">
                <a16:creationId xmlns:a16="http://schemas.microsoft.com/office/drawing/2014/main" id="{23E91D5D-59CB-4BAE-B69D-B454A38C1A6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0E0505F-5184-4D40-9533-5898C38EAA57}"/>
              </a:ext>
            </a:extLst>
          </p:cNvPr>
          <p:cNvSpPr>
            <a:spLocks noGrp="1"/>
          </p:cNvSpPr>
          <p:nvPr>
            <p:ph type="sldNum" sz="quarter" idx="12"/>
          </p:nvPr>
        </p:nvSpPr>
        <p:spPr/>
        <p:txBody>
          <a:bodyPr/>
          <a:lstStyle/>
          <a:p>
            <a:fld id="{F33B38DE-7230-4ED9-BC1D-C49A50D7AA56}" type="slidenum">
              <a:rPr lang="en-GB" smtClean="0"/>
              <a:t>‹#›</a:t>
            </a:fld>
            <a:endParaRPr lang="en-GB"/>
          </a:p>
        </p:txBody>
      </p:sp>
    </p:spTree>
    <p:extLst>
      <p:ext uri="{BB962C8B-B14F-4D97-AF65-F5344CB8AC3E}">
        <p14:creationId xmlns:p14="http://schemas.microsoft.com/office/powerpoint/2010/main" val="40905482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B0F39D-AE3E-426B-9514-E83F87E62F7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B7B4E35-C326-4503-BF95-709C695FBC27}"/>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331A754-C323-4623-A4CD-0DFAF891DD9D}"/>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3720FE6-E51B-4D16-8AAE-D0E1C9B0FBA4}"/>
              </a:ext>
            </a:extLst>
          </p:cNvPr>
          <p:cNvSpPr>
            <a:spLocks noGrp="1"/>
          </p:cNvSpPr>
          <p:nvPr>
            <p:ph type="dt" sz="half" idx="10"/>
          </p:nvPr>
        </p:nvSpPr>
        <p:spPr/>
        <p:txBody>
          <a:bodyPr/>
          <a:lstStyle/>
          <a:p>
            <a:fld id="{22B542BF-6CD2-4647-9A63-F1E9C98470E7}" type="datetimeFigureOut">
              <a:rPr lang="en-GB" smtClean="0"/>
              <a:t>21/05/2025</a:t>
            </a:fld>
            <a:endParaRPr lang="en-GB"/>
          </a:p>
        </p:txBody>
      </p:sp>
      <p:sp>
        <p:nvSpPr>
          <p:cNvPr id="6" name="Footer Placeholder 5">
            <a:extLst>
              <a:ext uri="{FF2B5EF4-FFF2-40B4-BE49-F238E27FC236}">
                <a16:creationId xmlns:a16="http://schemas.microsoft.com/office/drawing/2014/main" id="{373667F0-A316-44B3-BCCC-C9869637BFE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4DB0F35-0F7C-4E6C-AFA6-1C01A1BA47CA}"/>
              </a:ext>
            </a:extLst>
          </p:cNvPr>
          <p:cNvSpPr>
            <a:spLocks noGrp="1"/>
          </p:cNvSpPr>
          <p:nvPr>
            <p:ph type="sldNum" sz="quarter" idx="12"/>
          </p:nvPr>
        </p:nvSpPr>
        <p:spPr/>
        <p:txBody>
          <a:bodyPr/>
          <a:lstStyle/>
          <a:p>
            <a:fld id="{F33B38DE-7230-4ED9-BC1D-C49A50D7AA56}" type="slidenum">
              <a:rPr lang="en-GB" smtClean="0"/>
              <a:t>‹#›</a:t>
            </a:fld>
            <a:endParaRPr lang="en-GB"/>
          </a:p>
        </p:txBody>
      </p:sp>
    </p:spTree>
    <p:extLst>
      <p:ext uri="{BB962C8B-B14F-4D97-AF65-F5344CB8AC3E}">
        <p14:creationId xmlns:p14="http://schemas.microsoft.com/office/powerpoint/2010/main" val="25012775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15FC88-DBBF-4507-BFF7-E176B060285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042E0A0-3356-4FB5-A94D-7663220B63D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6DA110BD-7ACE-4E2B-B171-6237697AABF4}"/>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845195F-4858-4992-B737-05175483C64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F74F6497-FBFB-48D8-BF86-F20F1F487C69}"/>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577BA35-907D-4318-A2CF-6F22FCF1C63F}"/>
              </a:ext>
            </a:extLst>
          </p:cNvPr>
          <p:cNvSpPr>
            <a:spLocks noGrp="1"/>
          </p:cNvSpPr>
          <p:nvPr>
            <p:ph type="dt" sz="half" idx="10"/>
          </p:nvPr>
        </p:nvSpPr>
        <p:spPr/>
        <p:txBody>
          <a:bodyPr/>
          <a:lstStyle/>
          <a:p>
            <a:fld id="{22B542BF-6CD2-4647-9A63-F1E9C98470E7}" type="datetimeFigureOut">
              <a:rPr lang="en-GB" smtClean="0"/>
              <a:t>21/05/2025</a:t>
            </a:fld>
            <a:endParaRPr lang="en-GB"/>
          </a:p>
        </p:txBody>
      </p:sp>
      <p:sp>
        <p:nvSpPr>
          <p:cNvPr id="8" name="Footer Placeholder 7">
            <a:extLst>
              <a:ext uri="{FF2B5EF4-FFF2-40B4-BE49-F238E27FC236}">
                <a16:creationId xmlns:a16="http://schemas.microsoft.com/office/drawing/2014/main" id="{0584EF21-1DAC-4EE5-8E93-0141EDA9EDE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F06E96A-5716-4C3D-A5D1-EF2DA40451A6}"/>
              </a:ext>
            </a:extLst>
          </p:cNvPr>
          <p:cNvSpPr>
            <a:spLocks noGrp="1"/>
          </p:cNvSpPr>
          <p:nvPr>
            <p:ph type="sldNum" sz="quarter" idx="12"/>
          </p:nvPr>
        </p:nvSpPr>
        <p:spPr/>
        <p:txBody>
          <a:bodyPr/>
          <a:lstStyle/>
          <a:p>
            <a:fld id="{F33B38DE-7230-4ED9-BC1D-C49A50D7AA56}" type="slidenum">
              <a:rPr lang="en-GB" smtClean="0"/>
              <a:t>‹#›</a:t>
            </a:fld>
            <a:endParaRPr lang="en-GB"/>
          </a:p>
        </p:txBody>
      </p:sp>
    </p:spTree>
    <p:extLst>
      <p:ext uri="{BB962C8B-B14F-4D97-AF65-F5344CB8AC3E}">
        <p14:creationId xmlns:p14="http://schemas.microsoft.com/office/powerpoint/2010/main" val="1107529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682892-A332-4927-8BF5-30C044E84B3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0F0F449-AF77-4A64-866F-5A15ECC84D64}"/>
              </a:ext>
            </a:extLst>
          </p:cNvPr>
          <p:cNvSpPr>
            <a:spLocks noGrp="1"/>
          </p:cNvSpPr>
          <p:nvPr>
            <p:ph type="dt" sz="half" idx="10"/>
          </p:nvPr>
        </p:nvSpPr>
        <p:spPr/>
        <p:txBody>
          <a:bodyPr/>
          <a:lstStyle/>
          <a:p>
            <a:fld id="{22B542BF-6CD2-4647-9A63-F1E9C98470E7}" type="datetimeFigureOut">
              <a:rPr lang="en-GB" smtClean="0"/>
              <a:t>21/05/2025</a:t>
            </a:fld>
            <a:endParaRPr lang="en-GB"/>
          </a:p>
        </p:txBody>
      </p:sp>
      <p:sp>
        <p:nvSpPr>
          <p:cNvPr id="4" name="Footer Placeholder 3">
            <a:extLst>
              <a:ext uri="{FF2B5EF4-FFF2-40B4-BE49-F238E27FC236}">
                <a16:creationId xmlns:a16="http://schemas.microsoft.com/office/drawing/2014/main" id="{23626170-B5A1-4E73-B278-A56641E0F36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3C042FD-B771-41EC-B145-38766C2D7796}"/>
              </a:ext>
            </a:extLst>
          </p:cNvPr>
          <p:cNvSpPr>
            <a:spLocks noGrp="1"/>
          </p:cNvSpPr>
          <p:nvPr>
            <p:ph type="sldNum" sz="quarter" idx="12"/>
          </p:nvPr>
        </p:nvSpPr>
        <p:spPr/>
        <p:txBody>
          <a:bodyPr/>
          <a:lstStyle/>
          <a:p>
            <a:fld id="{F33B38DE-7230-4ED9-BC1D-C49A50D7AA56}" type="slidenum">
              <a:rPr lang="en-GB" smtClean="0"/>
              <a:t>‹#›</a:t>
            </a:fld>
            <a:endParaRPr lang="en-GB"/>
          </a:p>
        </p:txBody>
      </p:sp>
    </p:spTree>
    <p:extLst>
      <p:ext uri="{BB962C8B-B14F-4D97-AF65-F5344CB8AC3E}">
        <p14:creationId xmlns:p14="http://schemas.microsoft.com/office/powerpoint/2010/main" val="8870735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7D972E2-05A7-4FC0-867F-67CE1341F213}"/>
              </a:ext>
            </a:extLst>
          </p:cNvPr>
          <p:cNvSpPr>
            <a:spLocks noGrp="1"/>
          </p:cNvSpPr>
          <p:nvPr>
            <p:ph type="dt" sz="half" idx="10"/>
          </p:nvPr>
        </p:nvSpPr>
        <p:spPr/>
        <p:txBody>
          <a:bodyPr/>
          <a:lstStyle/>
          <a:p>
            <a:fld id="{22B542BF-6CD2-4647-9A63-F1E9C98470E7}" type="datetimeFigureOut">
              <a:rPr lang="en-GB" smtClean="0"/>
              <a:t>21/05/2025</a:t>
            </a:fld>
            <a:endParaRPr lang="en-GB"/>
          </a:p>
        </p:txBody>
      </p:sp>
      <p:sp>
        <p:nvSpPr>
          <p:cNvPr id="3" name="Footer Placeholder 2">
            <a:extLst>
              <a:ext uri="{FF2B5EF4-FFF2-40B4-BE49-F238E27FC236}">
                <a16:creationId xmlns:a16="http://schemas.microsoft.com/office/drawing/2014/main" id="{4435F4BD-8CFC-46F6-9AFD-06BE19DA649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35BA79A-C3DE-441E-82CD-484EBDE5308F}"/>
              </a:ext>
            </a:extLst>
          </p:cNvPr>
          <p:cNvSpPr>
            <a:spLocks noGrp="1"/>
          </p:cNvSpPr>
          <p:nvPr>
            <p:ph type="sldNum" sz="quarter" idx="12"/>
          </p:nvPr>
        </p:nvSpPr>
        <p:spPr/>
        <p:txBody>
          <a:bodyPr/>
          <a:lstStyle/>
          <a:p>
            <a:fld id="{F33B38DE-7230-4ED9-BC1D-C49A50D7AA56}" type="slidenum">
              <a:rPr lang="en-GB" smtClean="0"/>
              <a:t>‹#›</a:t>
            </a:fld>
            <a:endParaRPr lang="en-GB"/>
          </a:p>
        </p:txBody>
      </p:sp>
    </p:spTree>
    <p:extLst>
      <p:ext uri="{BB962C8B-B14F-4D97-AF65-F5344CB8AC3E}">
        <p14:creationId xmlns:p14="http://schemas.microsoft.com/office/powerpoint/2010/main" val="35603931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03C6B0-EC46-40AF-8868-839277AEFCB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5852714-1465-47F7-A7CA-050C759B650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DF64973-0AFC-4665-8E1C-BF81F2BBF80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58F3347D-B61D-40FD-876E-8A2B0FFE2778}"/>
              </a:ext>
            </a:extLst>
          </p:cNvPr>
          <p:cNvSpPr>
            <a:spLocks noGrp="1"/>
          </p:cNvSpPr>
          <p:nvPr>
            <p:ph type="dt" sz="half" idx="10"/>
          </p:nvPr>
        </p:nvSpPr>
        <p:spPr/>
        <p:txBody>
          <a:bodyPr/>
          <a:lstStyle/>
          <a:p>
            <a:fld id="{22B542BF-6CD2-4647-9A63-F1E9C98470E7}" type="datetimeFigureOut">
              <a:rPr lang="en-GB" smtClean="0"/>
              <a:t>21/05/2025</a:t>
            </a:fld>
            <a:endParaRPr lang="en-GB"/>
          </a:p>
        </p:txBody>
      </p:sp>
      <p:sp>
        <p:nvSpPr>
          <p:cNvPr id="6" name="Footer Placeholder 5">
            <a:extLst>
              <a:ext uri="{FF2B5EF4-FFF2-40B4-BE49-F238E27FC236}">
                <a16:creationId xmlns:a16="http://schemas.microsoft.com/office/drawing/2014/main" id="{CE7317BB-2C62-4290-A30F-FB134444975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A30FB8F-6C26-49B7-9393-DFBA047D8F8C}"/>
              </a:ext>
            </a:extLst>
          </p:cNvPr>
          <p:cNvSpPr>
            <a:spLocks noGrp="1"/>
          </p:cNvSpPr>
          <p:nvPr>
            <p:ph type="sldNum" sz="quarter" idx="12"/>
          </p:nvPr>
        </p:nvSpPr>
        <p:spPr/>
        <p:txBody>
          <a:bodyPr/>
          <a:lstStyle/>
          <a:p>
            <a:fld id="{F33B38DE-7230-4ED9-BC1D-C49A50D7AA56}" type="slidenum">
              <a:rPr lang="en-GB" smtClean="0"/>
              <a:t>‹#›</a:t>
            </a:fld>
            <a:endParaRPr lang="en-GB"/>
          </a:p>
        </p:txBody>
      </p:sp>
    </p:spTree>
    <p:extLst>
      <p:ext uri="{BB962C8B-B14F-4D97-AF65-F5344CB8AC3E}">
        <p14:creationId xmlns:p14="http://schemas.microsoft.com/office/powerpoint/2010/main" val="24937503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D954BC-E0E3-472A-B0E6-F17EBFEC85B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0D10C09-EDE1-432F-B5B9-6FD8897E176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38DA937-B8D1-4505-A662-1ED66CEFE75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81306D88-2E08-4BD6-A2B4-63FC71974C7F}"/>
              </a:ext>
            </a:extLst>
          </p:cNvPr>
          <p:cNvSpPr>
            <a:spLocks noGrp="1"/>
          </p:cNvSpPr>
          <p:nvPr>
            <p:ph type="dt" sz="half" idx="10"/>
          </p:nvPr>
        </p:nvSpPr>
        <p:spPr/>
        <p:txBody>
          <a:bodyPr/>
          <a:lstStyle/>
          <a:p>
            <a:fld id="{22B542BF-6CD2-4647-9A63-F1E9C98470E7}" type="datetimeFigureOut">
              <a:rPr lang="en-GB" smtClean="0"/>
              <a:t>21/05/2025</a:t>
            </a:fld>
            <a:endParaRPr lang="en-GB"/>
          </a:p>
        </p:txBody>
      </p:sp>
      <p:sp>
        <p:nvSpPr>
          <p:cNvPr id="6" name="Footer Placeholder 5">
            <a:extLst>
              <a:ext uri="{FF2B5EF4-FFF2-40B4-BE49-F238E27FC236}">
                <a16:creationId xmlns:a16="http://schemas.microsoft.com/office/drawing/2014/main" id="{F14EBD3E-5E5E-40E5-A529-9BE2C1644C4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3D2A1FD-D460-40C4-BBF1-7475C876CA6F}"/>
              </a:ext>
            </a:extLst>
          </p:cNvPr>
          <p:cNvSpPr>
            <a:spLocks noGrp="1"/>
          </p:cNvSpPr>
          <p:nvPr>
            <p:ph type="sldNum" sz="quarter" idx="12"/>
          </p:nvPr>
        </p:nvSpPr>
        <p:spPr/>
        <p:txBody>
          <a:bodyPr/>
          <a:lstStyle/>
          <a:p>
            <a:fld id="{F33B38DE-7230-4ED9-BC1D-C49A50D7AA56}" type="slidenum">
              <a:rPr lang="en-GB" smtClean="0"/>
              <a:t>‹#›</a:t>
            </a:fld>
            <a:endParaRPr lang="en-GB"/>
          </a:p>
        </p:txBody>
      </p:sp>
    </p:spTree>
    <p:extLst>
      <p:ext uri="{BB962C8B-B14F-4D97-AF65-F5344CB8AC3E}">
        <p14:creationId xmlns:p14="http://schemas.microsoft.com/office/powerpoint/2010/main" val="40586222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6EB2DD-0B6F-4094-83D6-C9A52908BB7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0CDA6FA-2D72-4709-91F7-90586EAF78FE}"/>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15F0BB9-202F-491A-A387-0F5D07BF3D8F}"/>
              </a:ext>
            </a:extLst>
          </p:cNvPr>
          <p:cNvSpPr>
            <a:spLocks noGrp="1"/>
          </p:cNvSpPr>
          <p:nvPr>
            <p:ph type="dt" sz="half" idx="10"/>
          </p:nvPr>
        </p:nvSpPr>
        <p:spPr/>
        <p:txBody>
          <a:bodyPr/>
          <a:lstStyle/>
          <a:p>
            <a:fld id="{22B542BF-6CD2-4647-9A63-F1E9C98470E7}" type="datetimeFigureOut">
              <a:rPr lang="en-GB" smtClean="0"/>
              <a:t>21/05/2025</a:t>
            </a:fld>
            <a:endParaRPr lang="en-GB"/>
          </a:p>
        </p:txBody>
      </p:sp>
      <p:sp>
        <p:nvSpPr>
          <p:cNvPr id="5" name="Footer Placeholder 4">
            <a:extLst>
              <a:ext uri="{FF2B5EF4-FFF2-40B4-BE49-F238E27FC236}">
                <a16:creationId xmlns:a16="http://schemas.microsoft.com/office/drawing/2014/main" id="{1B4062A7-D75C-46DD-A079-0E84C81F7DA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9136EF6-A298-4584-85DC-9DDCC185F6A7}"/>
              </a:ext>
            </a:extLst>
          </p:cNvPr>
          <p:cNvSpPr>
            <a:spLocks noGrp="1"/>
          </p:cNvSpPr>
          <p:nvPr>
            <p:ph type="sldNum" sz="quarter" idx="12"/>
          </p:nvPr>
        </p:nvSpPr>
        <p:spPr/>
        <p:txBody>
          <a:bodyPr/>
          <a:lstStyle/>
          <a:p>
            <a:fld id="{F33B38DE-7230-4ED9-BC1D-C49A50D7AA56}" type="slidenum">
              <a:rPr lang="en-GB" smtClean="0"/>
              <a:t>‹#›</a:t>
            </a:fld>
            <a:endParaRPr lang="en-GB"/>
          </a:p>
        </p:txBody>
      </p:sp>
    </p:spTree>
    <p:extLst>
      <p:ext uri="{BB962C8B-B14F-4D97-AF65-F5344CB8AC3E}">
        <p14:creationId xmlns:p14="http://schemas.microsoft.com/office/powerpoint/2010/main" val="13337297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EF8EA4A-2A56-4F11-B5CB-CC6F6AD0BC2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465722D-47A0-472D-9EEC-F27324122346}"/>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B5C6B69-5206-4D0B-87A9-3B7CAEA8EEEE}"/>
              </a:ext>
            </a:extLst>
          </p:cNvPr>
          <p:cNvSpPr>
            <a:spLocks noGrp="1"/>
          </p:cNvSpPr>
          <p:nvPr>
            <p:ph type="dt" sz="half" idx="10"/>
          </p:nvPr>
        </p:nvSpPr>
        <p:spPr/>
        <p:txBody>
          <a:bodyPr/>
          <a:lstStyle/>
          <a:p>
            <a:fld id="{22B542BF-6CD2-4647-9A63-F1E9C98470E7}" type="datetimeFigureOut">
              <a:rPr lang="en-GB" smtClean="0"/>
              <a:t>21/05/2025</a:t>
            </a:fld>
            <a:endParaRPr lang="en-GB"/>
          </a:p>
        </p:txBody>
      </p:sp>
      <p:sp>
        <p:nvSpPr>
          <p:cNvPr id="5" name="Footer Placeholder 4">
            <a:extLst>
              <a:ext uri="{FF2B5EF4-FFF2-40B4-BE49-F238E27FC236}">
                <a16:creationId xmlns:a16="http://schemas.microsoft.com/office/drawing/2014/main" id="{8716474A-D7D9-47EF-A95C-A23D9A2ACB6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F7FE81D-7DD6-44AA-B519-5CE66913B114}"/>
              </a:ext>
            </a:extLst>
          </p:cNvPr>
          <p:cNvSpPr>
            <a:spLocks noGrp="1"/>
          </p:cNvSpPr>
          <p:nvPr>
            <p:ph type="sldNum" sz="quarter" idx="12"/>
          </p:nvPr>
        </p:nvSpPr>
        <p:spPr/>
        <p:txBody>
          <a:bodyPr/>
          <a:lstStyle/>
          <a:p>
            <a:fld id="{F33B38DE-7230-4ED9-BC1D-C49A50D7AA56}" type="slidenum">
              <a:rPr lang="en-GB" smtClean="0"/>
              <a:t>‹#›</a:t>
            </a:fld>
            <a:endParaRPr lang="en-GB"/>
          </a:p>
        </p:txBody>
      </p:sp>
    </p:spTree>
    <p:extLst>
      <p:ext uri="{BB962C8B-B14F-4D97-AF65-F5344CB8AC3E}">
        <p14:creationId xmlns:p14="http://schemas.microsoft.com/office/powerpoint/2010/main" val="11245454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18CA5A4-9C2C-47BD-9AB5-C9C7A881CE0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DFE3C41-8AB9-43F5-B686-06A4584E2F7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548690-F32B-4091-BCBC-F26B6191901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2B542BF-6CD2-4647-9A63-F1E9C98470E7}" type="datetimeFigureOut">
              <a:rPr lang="en-GB" smtClean="0"/>
              <a:t>21/05/2025</a:t>
            </a:fld>
            <a:endParaRPr lang="en-GB"/>
          </a:p>
        </p:txBody>
      </p:sp>
      <p:sp>
        <p:nvSpPr>
          <p:cNvPr id="5" name="Footer Placeholder 4">
            <a:extLst>
              <a:ext uri="{FF2B5EF4-FFF2-40B4-BE49-F238E27FC236}">
                <a16:creationId xmlns:a16="http://schemas.microsoft.com/office/drawing/2014/main" id="{F5B359C4-8B54-4B95-9F3A-95032176D0C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9CC96B9-79CA-4127-9B39-B26084DCC6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33B38DE-7230-4ED9-BC1D-C49A50D7AA56}" type="slidenum">
              <a:rPr lang="en-GB" smtClean="0"/>
              <a:t>‹#›</a:t>
            </a:fld>
            <a:endParaRPr lang="en-GB"/>
          </a:p>
        </p:txBody>
      </p:sp>
    </p:spTree>
    <p:extLst>
      <p:ext uri="{BB962C8B-B14F-4D97-AF65-F5344CB8AC3E}">
        <p14:creationId xmlns:p14="http://schemas.microsoft.com/office/powerpoint/2010/main" val="390994749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2.jpeg"/><Relationship Id="rId7" Type="http://schemas.openxmlformats.org/officeDocument/2006/relationships/diagramColors" Target="../diagrams/colors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5.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3.jpeg"/><Relationship Id="rId7" Type="http://schemas.openxmlformats.org/officeDocument/2006/relationships/diagramColors" Target="../diagrams/colors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6.xml.rels><?xml version="1.0" encoding="UTF-8" standalone="yes"?>
<Relationships xmlns="http://schemas.openxmlformats.org/package/2006/relationships"><Relationship Id="rId8" Type="http://schemas.openxmlformats.org/officeDocument/2006/relationships/image" Target="../media/image4.jpe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6.jpeg"/><Relationship Id="rId7" Type="http://schemas.openxmlformats.org/officeDocument/2006/relationships/diagramColors" Target="../diagrams/colors4.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9.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7.jpeg"/><Relationship Id="rId7" Type="http://schemas.openxmlformats.org/officeDocument/2006/relationships/diagramColors" Target="../diagrams/colors5.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10.xml.rels><?xml version="1.0" encoding="UTF-8" standalone="yes"?>
<Relationships xmlns="http://schemas.openxmlformats.org/package/2006/relationships"><Relationship Id="rId8" Type="http://schemas.openxmlformats.org/officeDocument/2006/relationships/image" Target="../media/image8.jpeg"/><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522B21E-B2B9-4C72-9A71-C87EFD137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441258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551962"/>
            <a:ext cx="10999072" cy="461854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C73295D-2BB7-4357-9146-DF40FB7C85AB}"/>
              </a:ext>
            </a:extLst>
          </p:cNvPr>
          <p:cNvSpPr>
            <a:spLocks noGrp="1"/>
          </p:cNvSpPr>
          <p:nvPr>
            <p:ph type="ctrTitle"/>
          </p:nvPr>
        </p:nvSpPr>
        <p:spPr>
          <a:xfrm>
            <a:off x="1524000" y="1293338"/>
            <a:ext cx="9144000" cy="3274592"/>
          </a:xfrm>
        </p:spPr>
        <p:txBody>
          <a:bodyPr anchor="ctr">
            <a:normAutofit/>
          </a:bodyPr>
          <a:lstStyle/>
          <a:p>
            <a:r>
              <a:rPr lang="en-GB" sz="6100" b="1" dirty="0" err="1"/>
              <a:t>Croeso</a:t>
            </a:r>
            <a:r>
              <a:rPr lang="en-GB" sz="6100" b="1" dirty="0"/>
              <a:t> Wales Welcomes the World: International Cultural Tourism Forum 2025</a:t>
            </a:r>
          </a:p>
        </p:txBody>
      </p:sp>
      <p:sp>
        <p:nvSpPr>
          <p:cNvPr id="3" name="Subtitle 2">
            <a:extLst>
              <a:ext uri="{FF2B5EF4-FFF2-40B4-BE49-F238E27FC236}">
                <a16:creationId xmlns:a16="http://schemas.microsoft.com/office/drawing/2014/main" id="{B7603470-6A2A-421C-BAEA-50019E492ACE}"/>
              </a:ext>
            </a:extLst>
          </p:cNvPr>
          <p:cNvSpPr>
            <a:spLocks noGrp="1"/>
          </p:cNvSpPr>
          <p:nvPr>
            <p:ph type="subTitle" idx="1"/>
          </p:nvPr>
        </p:nvSpPr>
        <p:spPr>
          <a:xfrm>
            <a:off x="1523999" y="4186818"/>
            <a:ext cx="9144000" cy="856656"/>
          </a:xfrm>
        </p:spPr>
        <p:txBody>
          <a:bodyPr anchor="ctr">
            <a:normAutofit lnSpcReduction="10000"/>
          </a:bodyPr>
          <a:lstStyle/>
          <a:p>
            <a:r>
              <a:rPr lang="en-US" dirty="0"/>
              <a:t>Rehan Shah 2241266</a:t>
            </a:r>
          </a:p>
          <a:p>
            <a:r>
              <a:rPr lang="en-US" dirty="0"/>
              <a:t>BMIH6007 International Meetings Management for the Hotel Industry</a:t>
            </a:r>
          </a:p>
          <a:p>
            <a:endParaRPr lang="en-GB" dirty="0"/>
          </a:p>
        </p:txBody>
      </p:sp>
      <p:cxnSp>
        <p:nvCxnSpPr>
          <p:cNvPr id="14" name="Straight Connector 13">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96464" y="6354708"/>
            <a:ext cx="11000232" cy="0"/>
          </a:xfrm>
          <a:prstGeom prst="line">
            <a:avLst/>
          </a:prstGeom>
          <a:ln w="101600">
            <a:solidFill>
              <a:schemeClr val="accent4"/>
            </a:solidFill>
          </a:ln>
        </p:spPr>
        <p:style>
          <a:lnRef idx="1">
            <a:schemeClr val="accent1"/>
          </a:lnRef>
          <a:fillRef idx="0">
            <a:schemeClr val="accent1"/>
          </a:fillRef>
          <a:effectRef idx="0">
            <a:schemeClr val="accent1"/>
          </a:effectRef>
          <a:fontRef idx="minor">
            <a:schemeClr val="tx1"/>
          </a:fontRef>
        </p:style>
      </p:cxnSp>
      <p:sp>
        <p:nvSpPr>
          <p:cNvPr id="9" name="Subtitle 2">
            <a:extLst>
              <a:ext uri="{FF2B5EF4-FFF2-40B4-BE49-F238E27FC236}">
                <a16:creationId xmlns:a16="http://schemas.microsoft.com/office/drawing/2014/main" id="{B7603470-6A2A-421C-BAEA-50019E492ACE}"/>
              </a:ext>
            </a:extLst>
          </p:cNvPr>
          <p:cNvSpPr txBox="1">
            <a:spLocks/>
          </p:cNvSpPr>
          <p:nvPr/>
        </p:nvSpPr>
        <p:spPr>
          <a:xfrm>
            <a:off x="1523999" y="5354101"/>
            <a:ext cx="9144000" cy="856656"/>
          </a:xfrm>
          <a:prstGeom prst="rect">
            <a:avLst/>
          </a:prstGeom>
        </p:spPr>
        <p:txBody>
          <a:bodyPr vert="horz" lIns="91440" tIns="45720" rIns="91440" bIns="45720" rtlCol="0" anchor="ctr">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1200" dirty="0"/>
              <a:t>I hear by declare that I have used generative AI for AI generation however final work produced is solely my own. </a:t>
            </a:r>
            <a:endParaRPr lang="en-GB" sz="1200" dirty="0"/>
          </a:p>
        </p:txBody>
      </p:sp>
    </p:spTree>
    <p:extLst>
      <p:ext uri="{BB962C8B-B14F-4D97-AF65-F5344CB8AC3E}">
        <p14:creationId xmlns:p14="http://schemas.microsoft.com/office/powerpoint/2010/main" val="34627446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94461C-4AE1-47E0-8CD8-1EA127D24BF4}"/>
              </a:ext>
            </a:extLst>
          </p:cNvPr>
          <p:cNvSpPr>
            <a:spLocks noGrp="1"/>
          </p:cNvSpPr>
          <p:nvPr>
            <p:ph type="title"/>
          </p:nvPr>
        </p:nvSpPr>
        <p:spPr>
          <a:xfrm>
            <a:off x="838200" y="365125"/>
            <a:ext cx="10515600" cy="1325563"/>
          </a:xfrm>
        </p:spPr>
        <p:txBody>
          <a:bodyPr>
            <a:normAutofit/>
          </a:bodyPr>
          <a:lstStyle/>
          <a:p>
            <a:r>
              <a:rPr lang="en-GB" sz="5400" b="1"/>
              <a:t>Introduction &amp; Event Overview</a:t>
            </a:r>
            <a:endParaRPr lang="en-GB" sz="5400"/>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C058D03-7F51-4CB8-A67B-59F5433B9078}"/>
              </a:ext>
            </a:extLst>
          </p:cNvPr>
          <p:cNvSpPr>
            <a:spLocks noGrp="1"/>
          </p:cNvSpPr>
          <p:nvPr>
            <p:ph idx="1"/>
          </p:nvPr>
        </p:nvSpPr>
        <p:spPr>
          <a:xfrm>
            <a:off x="838200" y="1929384"/>
            <a:ext cx="10515600" cy="4251960"/>
          </a:xfrm>
        </p:spPr>
        <p:txBody>
          <a:bodyPr>
            <a:normAutofit/>
          </a:bodyPr>
          <a:lstStyle/>
          <a:p>
            <a:pPr lvl="0"/>
            <a:r>
              <a:rPr lang="en-GB" sz="2400" dirty="0"/>
              <a:t>International cultural tourism forum and trade fair set over three immersive days in Wales</a:t>
            </a:r>
          </a:p>
          <a:p>
            <a:pPr lvl="0"/>
            <a:r>
              <a:rPr lang="en-GB" sz="2400" dirty="0"/>
              <a:t>Aligned with Visit Wales’ “Year of </a:t>
            </a:r>
            <a:r>
              <a:rPr lang="en-GB" sz="2400" dirty="0" err="1"/>
              <a:t>Croeso</a:t>
            </a:r>
            <a:r>
              <a:rPr lang="en-GB" sz="2400" dirty="0"/>
              <a:t> 2025” promoting the Welsh welcome and culture</a:t>
            </a:r>
          </a:p>
          <a:p>
            <a:pPr lvl="0"/>
            <a:r>
              <a:rPr lang="en-GB" sz="2400" dirty="0"/>
              <a:t>Combines conference, exhibitions, performances, culinary showcases, and heritage site tours</a:t>
            </a:r>
          </a:p>
          <a:p>
            <a:pPr lvl="0"/>
            <a:r>
              <a:rPr lang="en-GB" sz="2400" dirty="0"/>
              <a:t>Designed for global cultural tourism stakeholders, media, buyers, and travel professionals</a:t>
            </a:r>
          </a:p>
          <a:p>
            <a:r>
              <a:rPr lang="en-GB" sz="2400" dirty="0"/>
              <a:t>Promotes ‘sense of place’ by showcasing authentic Welsh hospitality and identity</a:t>
            </a:r>
          </a:p>
        </p:txBody>
      </p:sp>
    </p:spTree>
    <p:extLst>
      <p:ext uri="{BB962C8B-B14F-4D97-AF65-F5344CB8AC3E}">
        <p14:creationId xmlns:p14="http://schemas.microsoft.com/office/powerpoint/2010/main" val="6746549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9">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9B8789-443F-4CE8-8125-04318D1186B5}"/>
              </a:ext>
            </a:extLst>
          </p:cNvPr>
          <p:cNvSpPr>
            <a:spLocks noGrp="1"/>
          </p:cNvSpPr>
          <p:nvPr>
            <p:ph type="title"/>
          </p:nvPr>
        </p:nvSpPr>
        <p:spPr>
          <a:xfrm>
            <a:off x="589560" y="856180"/>
            <a:ext cx="4560584" cy="1128068"/>
          </a:xfrm>
        </p:spPr>
        <p:txBody>
          <a:bodyPr anchor="ctr">
            <a:normAutofit/>
          </a:bodyPr>
          <a:lstStyle/>
          <a:p>
            <a:r>
              <a:rPr lang="en-GB" sz="3700" b="1" dirty="0"/>
              <a:t>Event Content &amp; Context</a:t>
            </a:r>
          </a:p>
        </p:txBody>
      </p:sp>
      <p:grpSp>
        <p:nvGrpSpPr>
          <p:cNvPr id="12" name="Group 11">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3" name="Rectangle 12">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C9DFC9A-E3B9-4C17-ACAF-07EEEFB90870}"/>
              </a:ext>
            </a:extLst>
          </p:cNvPr>
          <p:cNvSpPr>
            <a:spLocks noGrp="1"/>
          </p:cNvSpPr>
          <p:nvPr>
            <p:ph idx="1"/>
          </p:nvPr>
        </p:nvSpPr>
        <p:spPr>
          <a:xfrm>
            <a:off x="590719" y="1984248"/>
            <a:ext cx="4559425" cy="4971723"/>
          </a:xfrm>
        </p:spPr>
        <p:txBody>
          <a:bodyPr anchor="ctr">
            <a:noAutofit/>
          </a:bodyPr>
          <a:lstStyle/>
          <a:p>
            <a:pPr lvl="0" algn="just"/>
            <a:r>
              <a:rPr lang="en-GB" sz="1800" dirty="0"/>
              <a:t>Focused on promoting cultural tourism as a strategic sector within the Welsh economy</a:t>
            </a:r>
          </a:p>
          <a:p>
            <a:pPr lvl="0" algn="just"/>
            <a:r>
              <a:rPr lang="en-GB" sz="1800" dirty="0"/>
              <a:t>Includes keynote speeches, panel discussions, case presentations, and expert-led sessions</a:t>
            </a:r>
          </a:p>
          <a:p>
            <a:pPr lvl="0" algn="just"/>
            <a:r>
              <a:rPr lang="en-GB" sz="1800" dirty="0"/>
              <a:t>Cultural immersion via music, dance, culinary tastings, and language engagement sessions</a:t>
            </a:r>
          </a:p>
          <a:p>
            <a:pPr lvl="0" algn="just"/>
            <a:r>
              <a:rPr lang="en-GB" sz="1800" dirty="0"/>
              <a:t>Live workshops on traditional crafts and culinary practices led by local artisans and chefs</a:t>
            </a:r>
          </a:p>
          <a:p>
            <a:pPr algn="just"/>
            <a:r>
              <a:rPr lang="en-GB" sz="1800" dirty="0"/>
              <a:t>Heritage excursions to Castles, National Parks, and coastal landmarks to reinforce sense of place</a:t>
            </a:r>
          </a:p>
        </p:txBody>
      </p:sp>
      <p:sp>
        <p:nvSpPr>
          <p:cNvPr id="18" name="Rectangle 17">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B8F6D813-327E-4341-AA31-348B433F39CF}"/>
              </a:ext>
            </a:extLst>
          </p:cNvPr>
          <p:cNvPicPr>
            <a:picLocks noChangeAspect="1"/>
          </p:cNvPicPr>
          <p:nvPr/>
        </p:nvPicPr>
        <p:blipFill>
          <a:blip r:embed="rId3"/>
          <a:srcRect l="194" r="1" b="1"/>
          <a:stretch/>
        </p:blipFill>
        <p:spPr>
          <a:xfrm>
            <a:off x="5977788" y="799352"/>
            <a:ext cx="5425410" cy="5259296"/>
          </a:xfrm>
          <a:prstGeom prst="rect">
            <a:avLst/>
          </a:prstGeom>
        </p:spPr>
      </p:pic>
    </p:spTree>
    <p:extLst>
      <p:ext uri="{BB962C8B-B14F-4D97-AF65-F5344CB8AC3E}">
        <p14:creationId xmlns:p14="http://schemas.microsoft.com/office/powerpoint/2010/main" val="18387947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6" name="Picture 15">
            <a:extLst>
              <a:ext uri="{FF2B5EF4-FFF2-40B4-BE49-F238E27FC236}">
                <a16:creationId xmlns:a16="http://schemas.microsoft.com/office/drawing/2014/main" id="{772A364E-4FCA-2ED8-FCC4-4F9E2203595B}"/>
              </a:ext>
            </a:extLst>
          </p:cNvPr>
          <p:cNvPicPr>
            <a:picLocks noChangeAspect="1"/>
          </p:cNvPicPr>
          <p:nvPr/>
        </p:nvPicPr>
        <p:blipFill>
          <a:blip r:embed="rId3"/>
          <a:srcRect b="15730"/>
          <a:stretch>
            <a:fillRect/>
          </a:stretch>
        </p:blipFill>
        <p:spPr>
          <a:xfrm>
            <a:off x="20" y="10"/>
            <a:ext cx="12191980" cy="6857990"/>
          </a:xfrm>
          <a:prstGeom prst="rect">
            <a:avLst/>
          </a:prstGeom>
        </p:spPr>
      </p:pic>
      <p:sp>
        <p:nvSpPr>
          <p:cNvPr id="20" name="Rectangle 19">
            <a:extLst>
              <a:ext uri="{FF2B5EF4-FFF2-40B4-BE49-F238E27FC236}">
                <a16:creationId xmlns:a16="http://schemas.microsoft.com/office/drawing/2014/main" id="{257363FD-7E77-4145-9483-331A807A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6802" cy="6858000"/>
          </a:xfrm>
          <a:prstGeom prst="rect">
            <a:avLst/>
          </a:prstGeom>
          <a:gradFill flip="none" rotWithShape="1">
            <a:gsLst>
              <a:gs pos="28000">
                <a:schemeClr val="bg2">
                  <a:alpha val="84000"/>
                </a:schemeClr>
              </a:gs>
              <a:gs pos="74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5A60544-2D69-47A9-B229-C180BBA55B7B}"/>
              </a:ext>
            </a:extLst>
          </p:cNvPr>
          <p:cNvSpPr>
            <a:spLocks noGrp="1"/>
          </p:cNvSpPr>
          <p:nvPr>
            <p:ph type="title"/>
          </p:nvPr>
        </p:nvSpPr>
        <p:spPr>
          <a:xfrm>
            <a:off x="838200" y="365125"/>
            <a:ext cx="10515600" cy="1325563"/>
          </a:xfrm>
        </p:spPr>
        <p:txBody>
          <a:bodyPr>
            <a:normAutofit/>
          </a:bodyPr>
          <a:lstStyle/>
          <a:p>
            <a:r>
              <a:rPr lang="en-GB" b="1" dirty="0"/>
              <a:t>Target Market &amp; Audience</a:t>
            </a:r>
            <a:endParaRPr lang="en-GB" dirty="0"/>
          </a:p>
        </p:txBody>
      </p:sp>
      <p:graphicFrame>
        <p:nvGraphicFramePr>
          <p:cNvPr id="15" name="Content Placeholder 2">
            <a:extLst>
              <a:ext uri="{FF2B5EF4-FFF2-40B4-BE49-F238E27FC236}">
                <a16:creationId xmlns:a16="http://schemas.microsoft.com/office/drawing/2014/main" id="{5FD16A19-8934-FBDB-7A28-466FC4DBF49A}"/>
              </a:ext>
            </a:extLst>
          </p:cNvPr>
          <p:cNvGraphicFramePr>
            <a:graphicFrameLocks noGrp="1"/>
          </p:cNvGraphicFramePr>
          <p:nvPr>
            <p:ph idx="1"/>
            <p:extLst>
              <p:ext uri="{D42A27DB-BD31-4B8C-83A1-F6EECF244321}">
                <p14:modId xmlns:p14="http://schemas.microsoft.com/office/powerpoint/2010/main" val="118286201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8928847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F9045292-316A-D227-A545-8F44C224F4C9}"/>
              </a:ext>
            </a:extLst>
          </p:cNvPr>
          <p:cNvPicPr>
            <a:picLocks noChangeAspect="1"/>
          </p:cNvPicPr>
          <p:nvPr/>
        </p:nvPicPr>
        <p:blipFill>
          <a:blip r:embed="rId3">
            <a:duotone>
              <a:schemeClr val="bg2">
                <a:shade val="45000"/>
                <a:satMod val="135000"/>
              </a:schemeClr>
              <a:prstClr val="white"/>
            </a:duotone>
          </a:blip>
          <a:srcRect/>
          <a:stretch>
            <a:fillRect/>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314A6D-CF0F-48EA-BC83-FDA9DBE4D991}"/>
              </a:ext>
            </a:extLst>
          </p:cNvPr>
          <p:cNvSpPr>
            <a:spLocks noGrp="1"/>
          </p:cNvSpPr>
          <p:nvPr>
            <p:ph type="title"/>
          </p:nvPr>
        </p:nvSpPr>
        <p:spPr>
          <a:xfrm>
            <a:off x="838200" y="365125"/>
            <a:ext cx="10515600" cy="1325563"/>
          </a:xfrm>
        </p:spPr>
        <p:txBody>
          <a:bodyPr>
            <a:normAutofit/>
          </a:bodyPr>
          <a:lstStyle/>
          <a:p>
            <a:r>
              <a:rPr lang="en-GB" b="1"/>
              <a:t>Market Factors</a:t>
            </a:r>
            <a:endParaRPr lang="en-GB" b="1" dirty="0"/>
          </a:p>
        </p:txBody>
      </p:sp>
      <p:graphicFrame>
        <p:nvGraphicFramePr>
          <p:cNvPr id="5" name="Content Placeholder 2">
            <a:extLst>
              <a:ext uri="{FF2B5EF4-FFF2-40B4-BE49-F238E27FC236}">
                <a16:creationId xmlns:a16="http://schemas.microsoft.com/office/drawing/2014/main" id="{F59B369D-D4AB-6D47-B716-1133CF04D424}"/>
              </a:ext>
            </a:extLst>
          </p:cNvPr>
          <p:cNvGraphicFramePr>
            <a:graphicFrameLocks noGrp="1"/>
          </p:cNvGraphicFramePr>
          <p:nvPr>
            <p:ph idx="1"/>
            <p:extLst>
              <p:ext uri="{D42A27DB-BD31-4B8C-83A1-F6EECF244321}">
                <p14:modId xmlns:p14="http://schemas.microsoft.com/office/powerpoint/2010/main" val="2910549017"/>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2468347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8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3090" name="Rectangle 308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A5E2E0-6AE0-4F42-BE98-76262098A985}"/>
              </a:ext>
            </a:extLst>
          </p:cNvPr>
          <p:cNvSpPr>
            <a:spLocks noGrp="1"/>
          </p:cNvSpPr>
          <p:nvPr>
            <p:ph type="title"/>
          </p:nvPr>
        </p:nvSpPr>
        <p:spPr>
          <a:xfrm>
            <a:off x="761803" y="350196"/>
            <a:ext cx="4646904" cy="1624520"/>
          </a:xfrm>
        </p:spPr>
        <p:txBody>
          <a:bodyPr anchor="ctr">
            <a:normAutofit/>
          </a:bodyPr>
          <a:lstStyle/>
          <a:p>
            <a:r>
              <a:rPr lang="en-GB" sz="4000" b="1"/>
              <a:t>Operational Factors</a:t>
            </a:r>
            <a:endParaRPr lang="en-GB" sz="4000"/>
          </a:p>
        </p:txBody>
      </p:sp>
      <p:graphicFrame>
        <p:nvGraphicFramePr>
          <p:cNvPr id="3092" name="Content Placeholder 2">
            <a:extLst>
              <a:ext uri="{FF2B5EF4-FFF2-40B4-BE49-F238E27FC236}">
                <a16:creationId xmlns:a16="http://schemas.microsoft.com/office/drawing/2014/main" id="{A620FC9C-5E67-F271-6703-50C7CA90C7E9}"/>
              </a:ext>
            </a:extLst>
          </p:cNvPr>
          <p:cNvGraphicFramePr>
            <a:graphicFrameLocks noGrp="1"/>
          </p:cNvGraphicFramePr>
          <p:nvPr>
            <p:ph idx="1"/>
          </p:nvPr>
        </p:nvGraphicFramePr>
        <p:xfrm>
          <a:off x="761803" y="2461597"/>
          <a:ext cx="4646905" cy="422080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074" name="Picture 2" descr="Auditorium | ICC Wales">
            <a:extLst>
              <a:ext uri="{FF2B5EF4-FFF2-40B4-BE49-F238E27FC236}">
                <a16:creationId xmlns:a16="http://schemas.microsoft.com/office/drawing/2014/main" id="{A7463D4C-3FA2-4249-9CE3-4E78AE1F0A5A}"/>
              </a:ext>
            </a:extLst>
          </p:cNvPr>
          <p:cNvPicPr>
            <a:picLocks noChangeAspect="1" noChangeArrowheads="1"/>
          </p:cNvPicPr>
          <p:nvPr/>
        </p:nvPicPr>
        <p:blipFill>
          <a:blip r:embed="rId8" cstate="print">
            <a:extLst>
              <a:ext uri="{28A0092B-C50C-407E-A947-70E740481C1C}">
                <a14:useLocalDpi xmlns:a14="http://schemas.microsoft.com/office/drawing/2010/main" val="0"/>
              </a:ext>
            </a:extLst>
          </a:blip>
          <a:srcRect l="40601" r="-2" b="-2"/>
          <a:stretch/>
        </p:blipFill>
        <p:spPr bwMode="auto">
          <a:xfrm>
            <a:off x="6096000" y="1"/>
            <a:ext cx="6102825"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735573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47354AD-738A-47CF-99B6-D14A9720F784}"/>
              </a:ext>
            </a:extLst>
          </p:cNvPr>
          <p:cNvSpPr>
            <a:spLocks noGrp="1"/>
          </p:cNvSpPr>
          <p:nvPr>
            <p:ph type="title"/>
          </p:nvPr>
        </p:nvSpPr>
        <p:spPr>
          <a:xfrm>
            <a:off x="793662" y="386930"/>
            <a:ext cx="10066122" cy="1298448"/>
          </a:xfrm>
        </p:spPr>
        <p:txBody>
          <a:bodyPr anchor="b">
            <a:normAutofit/>
          </a:bodyPr>
          <a:lstStyle/>
          <a:p>
            <a:r>
              <a:rPr lang="en-GB" sz="4800" b="1"/>
              <a:t>Cultural Integration Elements</a:t>
            </a:r>
            <a:endParaRPr lang="en-GB" sz="4800"/>
          </a:p>
        </p:txBody>
      </p:sp>
      <p:sp>
        <p:nvSpPr>
          <p:cNvPr id="2057" name="Rectangle 2056">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9" name="Rectangle 2058">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FE7D890-F0DE-4404-9B6F-F8BF883D9BE8}"/>
              </a:ext>
            </a:extLst>
          </p:cNvPr>
          <p:cNvSpPr>
            <a:spLocks noGrp="1"/>
          </p:cNvSpPr>
          <p:nvPr>
            <p:ph idx="1"/>
          </p:nvPr>
        </p:nvSpPr>
        <p:spPr>
          <a:xfrm>
            <a:off x="793661" y="2599509"/>
            <a:ext cx="4530898" cy="3639450"/>
          </a:xfrm>
        </p:spPr>
        <p:txBody>
          <a:bodyPr anchor="ctr">
            <a:normAutofit/>
          </a:bodyPr>
          <a:lstStyle/>
          <a:p>
            <a:pPr lvl="0"/>
            <a:r>
              <a:rPr lang="en-GB" sz="1700"/>
              <a:t>All sessions and materials to be bilingual (Welsh and English) for immersive language experience</a:t>
            </a:r>
          </a:p>
          <a:p>
            <a:pPr lvl="0"/>
            <a:r>
              <a:rPr lang="en-GB" sz="1700"/>
              <a:t>Scheduled performances from local choirs, poets, dancers, and musicians across three days</a:t>
            </a:r>
          </a:p>
          <a:p>
            <a:pPr lvl="0"/>
            <a:r>
              <a:rPr lang="en-GB" sz="1700"/>
              <a:t>Showcase of traditional Welsh dishes with live culinary storytelling by chefs and locals</a:t>
            </a:r>
          </a:p>
          <a:p>
            <a:pPr lvl="0"/>
            <a:r>
              <a:rPr lang="en-GB" sz="1700"/>
              <a:t>Cultural exhibitions: traditional dress, folklore, arts, and live craftsmanship displays</a:t>
            </a:r>
          </a:p>
          <a:p>
            <a:pPr lvl="0"/>
            <a:r>
              <a:rPr lang="en-GB" sz="1700"/>
              <a:t>Guided tours of iconic landmarks with stories from local historians and community members</a:t>
            </a:r>
          </a:p>
          <a:p>
            <a:endParaRPr lang="en-GB" sz="1700"/>
          </a:p>
        </p:txBody>
      </p:sp>
      <p:pic>
        <p:nvPicPr>
          <p:cNvPr id="2050" name="Picture 2" descr="London Welsh Male Voice Choir Charity Concert - Mercury Theatre">
            <a:extLst>
              <a:ext uri="{FF2B5EF4-FFF2-40B4-BE49-F238E27FC236}">
                <a16:creationId xmlns:a16="http://schemas.microsoft.com/office/drawing/2014/main" id="{18EEB97E-B12A-42CB-8FC9-E6D875F09A3A}"/>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5769" t="-317" r="3653" b="317"/>
          <a:stretch/>
        </p:blipFill>
        <p:spPr bwMode="auto">
          <a:xfrm>
            <a:off x="5911532" y="2742186"/>
            <a:ext cx="5150277" cy="3198382"/>
          </a:xfrm>
          <a:prstGeom prst="rect">
            <a:avLst/>
          </a:prstGeom>
          <a:noFill/>
          <a:extLst>
            <a:ext uri="{909E8E84-426E-40DD-AFC4-6F175D3DCCD1}">
              <a14:hiddenFill xmlns:a14="http://schemas.microsoft.com/office/drawing/2010/main">
                <a:solidFill>
                  <a:srgbClr val="FFFFFF"/>
                </a:solidFill>
              </a14:hiddenFill>
            </a:ext>
          </a:extLst>
        </p:spPr>
      </p:pic>
      <p:sp>
        <p:nvSpPr>
          <p:cNvPr id="2061" name="Rectangle 2060">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9268338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3ACB758-8B31-2A7B-9C7A-27DDCF7AB188}"/>
              </a:ext>
            </a:extLst>
          </p:cNvPr>
          <p:cNvPicPr>
            <a:picLocks noChangeAspect="1"/>
          </p:cNvPicPr>
          <p:nvPr/>
        </p:nvPicPr>
        <p:blipFill>
          <a:blip r:embed="rId3">
            <a:duotone>
              <a:schemeClr val="bg2">
                <a:shade val="45000"/>
                <a:satMod val="135000"/>
              </a:schemeClr>
              <a:prstClr val="white"/>
            </a:duotone>
          </a:blip>
          <a:srcRect t="6250"/>
          <a:stretch/>
        </p:blipFill>
        <p:spPr>
          <a:xfrm>
            <a:off x="20" y="10"/>
            <a:ext cx="12191980" cy="6857990"/>
          </a:xfrm>
          <a:prstGeom prst="rect">
            <a:avLst/>
          </a:prstGeom>
        </p:spPr>
      </p:pic>
      <p:sp>
        <p:nvSpPr>
          <p:cNvPr id="12"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61D56D-7380-4773-A2FD-FD18778E2BB3}"/>
              </a:ext>
            </a:extLst>
          </p:cNvPr>
          <p:cNvSpPr>
            <a:spLocks noGrp="1"/>
          </p:cNvSpPr>
          <p:nvPr>
            <p:ph type="title"/>
          </p:nvPr>
        </p:nvSpPr>
        <p:spPr>
          <a:xfrm>
            <a:off x="1052804" y="127453"/>
            <a:ext cx="4666861" cy="1017134"/>
          </a:xfrm>
        </p:spPr>
        <p:txBody>
          <a:bodyPr>
            <a:normAutofit/>
          </a:bodyPr>
          <a:lstStyle/>
          <a:p>
            <a:r>
              <a:rPr lang="en-GB" b="1" dirty="0"/>
              <a:t>Financial Feasibility</a:t>
            </a:r>
            <a:endParaRPr lang="en-GB" dirty="0"/>
          </a:p>
        </p:txBody>
      </p:sp>
      <p:graphicFrame>
        <p:nvGraphicFramePr>
          <p:cNvPr id="5" name="Content Placeholder 2">
            <a:extLst>
              <a:ext uri="{FF2B5EF4-FFF2-40B4-BE49-F238E27FC236}">
                <a16:creationId xmlns:a16="http://schemas.microsoft.com/office/drawing/2014/main" id="{5862E4D1-19B2-A55B-E364-7B9A3E74E7E6}"/>
              </a:ext>
            </a:extLst>
          </p:cNvPr>
          <p:cNvGraphicFramePr>
            <a:graphicFrameLocks noGrp="1"/>
          </p:cNvGraphicFramePr>
          <p:nvPr>
            <p:ph idx="1"/>
            <p:extLst>
              <p:ext uri="{D42A27DB-BD31-4B8C-83A1-F6EECF244321}">
                <p14:modId xmlns:p14="http://schemas.microsoft.com/office/powerpoint/2010/main" val="2452014972"/>
              </p:ext>
            </p:extLst>
          </p:nvPr>
        </p:nvGraphicFramePr>
        <p:xfrm>
          <a:off x="838200" y="1144587"/>
          <a:ext cx="5257800" cy="539617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aphicFrame>
        <p:nvGraphicFramePr>
          <p:cNvPr id="4" name="Table 3">
            <a:extLst>
              <a:ext uri="{FF2B5EF4-FFF2-40B4-BE49-F238E27FC236}">
                <a16:creationId xmlns:a16="http://schemas.microsoft.com/office/drawing/2014/main" id="{FE9B3EC4-A9DA-4666-878D-3D706BF66EE7}"/>
              </a:ext>
            </a:extLst>
          </p:cNvPr>
          <p:cNvGraphicFramePr>
            <a:graphicFrameLocks noGrp="1"/>
          </p:cNvGraphicFramePr>
          <p:nvPr>
            <p:extLst>
              <p:ext uri="{D42A27DB-BD31-4B8C-83A1-F6EECF244321}">
                <p14:modId xmlns:p14="http://schemas.microsoft.com/office/powerpoint/2010/main" val="2889755609"/>
              </p:ext>
            </p:extLst>
          </p:nvPr>
        </p:nvGraphicFramePr>
        <p:xfrm>
          <a:off x="6310604" y="851223"/>
          <a:ext cx="5775651" cy="5571968"/>
        </p:xfrm>
        <a:graphic>
          <a:graphicData uri="http://schemas.openxmlformats.org/drawingml/2006/table">
            <a:tbl>
              <a:tblPr firstRow="1" firstCol="1" bandRow="1">
                <a:tableStyleId>{5C22544A-7EE6-4342-B048-85BDC9FD1C3A}</a:tableStyleId>
              </a:tblPr>
              <a:tblGrid>
                <a:gridCol w="1925217">
                  <a:extLst>
                    <a:ext uri="{9D8B030D-6E8A-4147-A177-3AD203B41FA5}">
                      <a16:colId xmlns:a16="http://schemas.microsoft.com/office/drawing/2014/main" val="1264687419"/>
                    </a:ext>
                  </a:extLst>
                </a:gridCol>
                <a:gridCol w="1925217">
                  <a:extLst>
                    <a:ext uri="{9D8B030D-6E8A-4147-A177-3AD203B41FA5}">
                      <a16:colId xmlns:a16="http://schemas.microsoft.com/office/drawing/2014/main" val="4091395917"/>
                    </a:ext>
                  </a:extLst>
                </a:gridCol>
                <a:gridCol w="1925217">
                  <a:extLst>
                    <a:ext uri="{9D8B030D-6E8A-4147-A177-3AD203B41FA5}">
                      <a16:colId xmlns:a16="http://schemas.microsoft.com/office/drawing/2014/main" val="3742771476"/>
                    </a:ext>
                  </a:extLst>
                </a:gridCol>
              </a:tblGrid>
              <a:tr h="393216">
                <a:tc>
                  <a:txBody>
                    <a:bodyPr/>
                    <a:lstStyle/>
                    <a:p>
                      <a:pPr algn="ctr">
                        <a:lnSpc>
                          <a:spcPct val="107000"/>
                        </a:lnSpc>
                        <a:spcAft>
                          <a:spcPts val="0"/>
                        </a:spcAft>
                      </a:pPr>
                      <a:r>
                        <a:rPr lang="en-GB" sz="1800" kern="0" dirty="0">
                          <a:effectLst/>
                        </a:rPr>
                        <a:t>Category</a:t>
                      </a:r>
                      <a:endParaRPr lang="en-GB" sz="1800" kern="100" dirty="0">
                        <a:effectLst/>
                        <a:latin typeface="Aptos"/>
                        <a:ea typeface="Aptos"/>
                        <a:cs typeface="Arial" panose="020B0604020202020204" pitchFamily="34" charset="0"/>
                      </a:endParaRPr>
                    </a:p>
                  </a:txBody>
                  <a:tcPr marL="68580" marR="68580" marT="0" marB="0"/>
                </a:tc>
                <a:tc>
                  <a:txBody>
                    <a:bodyPr/>
                    <a:lstStyle/>
                    <a:p>
                      <a:pPr algn="ctr">
                        <a:lnSpc>
                          <a:spcPct val="107000"/>
                        </a:lnSpc>
                        <a:spcAft>
                          <a:spcPts val="0"/>
                        </a:spcAft>
                      </a:pPr>
                      <a:r>
                        <a:rPr lang="en-GB" sz="1800" kern="0" dirty="0">
                          <a:effectLst/>
                        </a:rPr>
                        <a:t>Estimated Cost (£)</a:t>
                      </a:r>
                      <a:endParaRPr lang="en-GB" sz="1800" kern="100" dirty="0">
                        <a:effectLst/>
                        <a:latin typeface="Aptos"/>
                        <a:ea typeface="Aptos"/>
                        <a:cs typeface="Arial" panose="020B0604020202020204" pitchFamily="34" charset="0"/>
                      </a:endParaRPr>
                    </a:p>
                  </a:txBody>
                  <a:tcPr marL="68580" marR="68580" marT="0" marB="0"/>
                </a:tc>
                <a:tc>
                  <a:txBody>
                    <a:bodyPr/>
                    <a:lstStyle/>
                    <a:p>
                      <a:pPr algn="ctr">
                        <a:lnSpc>
                          <a:spcPct val="107000"/>
                        </a:lnSpc>
                        <a:spcAft>
                          <a:spcPts val="0"/>
                        </a:spcAft>
                      </a:pPr>
                      <a:r>
                        <a:rPr lang="en-GB" sz="1800" kern="0">
                          <a:effectLst/>
                        </a:rPr>
                        <a:t>Notes</a:t>
                      </a:r>
                      <a:endParaRPr lang="en-GB" sz="1800" kern="100">
                        <a:effectLst/>
                        <a:latin typeface="Aptos"/>
                        <a:ea typeface="Aptos"/>
                        <a:cs typeface="Arial" panose="020B0604020202020204" pitchFamily="34" charset="0"/>
                      </a:endParaRPr>
                    </a:p>
                  </a:txBody>
                  <a:tcPr marL="68580" marR="68580" marT="0" marB="0"/>
                </a:tc>
                <a:extLst>
                  <a:ext uri="{0D108BD9-81ED-4DB2-BD59-A6C34878D82A}">
                    <a16:rowId xmlns:a16="http://schemas.microsoft.com/office/drawing/2014/main" val="472216259"/>
                  </a:ext>
                </a:extLst>
              </a:tr>
              <a:tr h="393216">
                <a:tc>
                  <a:txBody>
                    <a:bodyPr/>
                    <a:lstStyle/>
                    <a:p>
                      <a:pPr>
                        <a:lnSpc>
                          <a:spcPct val="107000"/>
                        </a:lnSpc>
                        <a:spcAft>
                          <a:spcPts val="0"/>
                        </a:spcAft>
                      </a:pPr>
                      <a:r>
                        <a:rPr lang="en-GB" sz="1800" kern="0">
                          <a:effectLst/>
                        </a:rPr>
                        <a:t>Venue Rental</a:t>
                      </a:r>
                      <a:endParaRPr lang="en-GB" sz="1800" kern="100">
                        <a:effectLst/>
                        <a:latin typeface="Aptos"/>
                        <a:ea typeface="Aptos"/>
                        <a:cs typeface="Arial" panose="020B0604020202020204" pitchFamily="34" charset="0"/>
                      </a:endParaRPr>
                    </a:p>
                  </a:txBody>
                  <a:tcPr marL="68580" marR="68580" marT="0" marB="0"/>
                </a:tc>
                <a:tc>
                  <a:txBody>
                    <a:bodyPr/>
                    <a:lstStyle/>
                    <a:p>
                      <a:pPr>
                        <a:lnSpc>
                          <a:spcPct val="107000"/>
                        </a:lnSpc>
                        <a:spcAft>
                          <a:spcPts val="0"/>
                        </a:spcAft>
                      </a:pPr>
                      <a:r>
                        <a:rPr lang="en-GB" sz="1800" kern="0">
                          <a:effectLst/>
                        </a:rPr>
                        <a:t>60,000</a:t>
                      </a:r>
                      <a:endParaRPr lang="en-GB" sz="1800" kern="100">
                        <a:effectLst/>
                        <a:latin typeface="Aptos"/>
                        <a:ea typeface="Aptos"/>
                        <a:cs typeface="Arial" panose="020B0604020202020204" pitchFamily="34" charset="0"/>
                      </a:endParaRPr>
                    </a:p>
                  </a:txBody>
                  <a:tcPr marL="68580" marR="68580" marT="0" marB="0"/>
                </a:tc>
                <a:tc>
                  <a:txBody>
                    <a:bodyPr/>
                    <a:lstStyle/>
                    <a:p>
                      <a:pPr>
                        <a:lnSpc>
                          <a:spcPct val="107000"/>
                        </a:lnSpc>
                        <a:spcAft>
                          <a:spcPts val="0"/>
                        </a:spcAft>
                      </a:pPr>
                      <a:r>
                        <a:rPr lang="en-GB" sz="1800" kern="0" dirty="0">
                          <a:effectLst/>
                        </a:rPr>
                        <a:t>ICC Wales, 3 days</a:t>
                      </a:r>
                      <a:endParaRPr lang="en-GB" sz="1800" kern="100" dirty="0">
                        <a:effectLst/>
                        <a:latin typeface="Aptos"/>
                        <a:ea typeface="Aptos"/>
                        <a:cs typeface="Arial" panose="020B0604020202020204" pitchFamily="34" charset="0"/>
                      </a:endParaRPr>
                    </a:p>
                  </a:txBody>
                  <a:tcPr marL="68580" marR="68580" marT="0" marB="0"/>
                </a:tc>
                <a:extLst>
                  <a:ext uri="{0D108BD9-81ED-4DB2-BD59-A6C34878D82A}">
                    <a16:rowId xmlns:a16="http://schemas.microsoft.com/office/drawing/2014/main" val="2575724113"/>
                  </a:ext>
                </a:extLst>
              </a:tr>
              <a:tr h="804583">
                <a:tc>
                  <a:txBody>
                    <a:bodyPr/>
                    <a:lstStyle/>
                    <a:p>
                      <a:pPr>
                        <a:lnSpc>
                          <a:spcPct val="107000"/>
                        </a:lnSpc>
                        <a:spcAft>
                          <a:spcPts val="0"/>
                        </a:spcAft>
                      </a:pPr>
                      <a:r>
                        <a:rPr lang="en-GB" sz="1800" kern="0" dirty="0">
                          <a:effectLst/>
                        </a:rPr>
                        <a:t>Staffing</a:t>
                      </a:r>
                      <a:endParaRPr lang="en-GB" sz="1800" kern="100" dirty="0">
                        <a:effectLst/>
                        <a:latin typeface="Aptos"/>
                        <a:ea typeface="Aptos"/>
                        <a:cs typeface="Arial" panose="020B0604020202020204" pitchFamily="34" charset="0"/>
                      </a:endParaRPr>
                    </a:p>
                  </a:txBody>
                  <a:tcPr marL="68580" marR="68580" marT="0" marB="0"/>
                </a:tc>
                <a:tc>
                  <a:txBody>
                    <a:bodyPr/>
                    <a:lstStyle/>
                    <a:p>
                      <a:pPr>
                        <a:lnSpc>
                          <a:spcPct val="107000"/>
                        </a:lnSpc>
                        <a:spcAft>
                          <a:spcPts val="0"/>
                        </a:spcAft>
                      </a:pPr>
                      <a:r>
                        <a:rPr lang="en-GB" sz="1800" kern="0">
                          <a:effectLst/>
                        </a:rPr>
                        <a:t>40,000</a:t>
                      </a:r>
                      <a:endParaRPr lang="en-GB" sz="1800" kern="100">
                        <a:effectLst/>
                        <a:latin typeface="Aptos"/>
                        <a:ea typeface="Aptos"/>
                        <a:cs typeface="Arial" panose="020B0604020202020204" pitchFamily="34" charset="0"/>
                      </a:endParaRPr>
                    </a:p>
                  </a:txBody>
                  <a:tcPr marL="68580" marR="68580" marT="0" marB="0"/>
                </a:tc>
                <a:tc>
                  <a:txBody>
                    <a:bodyPr/>
                    <a:lstStyle/>
                    <a:p>
                      <a:pPr>
                        <a:lnSpc>
                          <a:spcPct val="107000"/>
                        </a:lnSpc>
                        <a:spcAft>
                          <a:spcPts val="0"/>
                        </a:spcAft>
                      </a:pPr>
                      <a:r>
                        <a:rPr lang="en-GB" sz="1800" kern="0" dirty="0">
                          <a:effectLst/>
                        </a:rPr>
                        <a:t>Event team, performers, chefs</a:t>
                      </a:r>
                      <a:endParaRPr lang="en-GB" sz="1800" kern="100" dirty="0">
                        <a:effectLst/>
                        <a:latin typeface="Aptos"/>
                        <a:ea typeface="Aptos"/>
                        <a:cs typeface="Arial" panose="020B0604020202020204" pitchFamily="34" charset="0"/>
                      </a:endParaRPr>
                    </a:p>
                  </a:txBody>
                  <a:tcPr marL="68580" marR="68580" marT="0" marB="0"/>
                </a:tc>
                <a:extLst>
                  <a:ext uri="{0D108BD9-81ED-4DB2-BD59-A6C34878D82A}">
                    <a16:rowId xmlns:a16="http://schemas.microsoft.com/office/drawing/2014/main" val="1892778019"/>
                  </a:ext>
                </a:extLst>
              </a:tr>
              <a:tr h="804583">
                <a:tc>
                  <a:txBody>
                    <a:bodyPr/>
                    <a:lstStyle/>
                    <a:p>
                      <a:pPr>
                        <a:lnSpc>
                          <a:spcPct val="107000"/>
                        </a:lnSpc>
                        <a:spcAft>
                          <a:spcPts val="0"/>
                        </a:spcAft>
                      </a:pPr>
                      <a:r>
                        <a:rPr lang="en-GB" sz="1800" kern="0">
                          <a:effectLst/>
                        </a:rPr>
                        <a:t>Marketing</a:t>
                      </a:r>
                      <a:endParaRPr lang="en-GB" sz="1800" kern="100">
                        <a:effectLst/>
                        <a:latin typeface="Aptos"/>
                        <a:ea typeface="Aptos"/>
                        <a:cs typeface="Arial" panose="020B0604020202020204" pitchFamily="34" charset="0"/>
                      </a:endParaRPr>
                    </a:p>
                  </a:txBody>
                  <a:tcPr marL="68580" marR="68580" marT="0" marB="0"/>
                </a:tc>
                <a:tc>
                  <a:txBody>
                    <a:bodyPr/>
                    <a:lstStyle/>
                    <a:p>
                      <a:pPr>
                        <a:lnSpc>
                          <a:spcPct val="107000"/>
                        </a:lnSpc>
                        <a:spcAft>
                          <a:spcPts val="0"/>
                        </a:spcAft>
                      </a:pPr>
                      <a:r>
                        <a:rPr lang="en-GB" sz="1800" kern="0">
                          <a:effectLst/>
                        </a:rPr>
                        <a:t>25,000</a:t>
                      </a:r>
                      <a:endParaRPr lang="en-GB" sz="1800" kern="100">
                        <a:effectLst/>
                        <a:latin typeface="Aptos"/>
                        <a:ea typeface="Aptos"/>
                        <a:cs typeface="Arial" panose="020B0604020202020204" pitchFamily="34" charset="0"/>
                      </a:endParaRPr>
                    </a:p>
                  </a:txBody>
                  <a:tcPr marL="68580" marR="68580" marT="0" marB="0"/>
                </a:tc>
                <a:tc>
                  <a:txBody>
                    <a:bodyPr/>
                    <a:lstStyle/>
                    <a:p>
                      <a:pPr>
                        <a:lnSpc>
                          <a:spcPct val="107000"/>
                        </a:lnSpc>
                        <a:spcAft>
                          <a:spcPts val="0"/>
                        </a:spcAft>
                      </a:pPr>
                      <a:r>
                        <a:rPr lang="en-GB" sz="1800" kern="0" dirty="0">
                          <a:effectLst/>
                        </a:rPr>
                        <a:t>Digital, PR, global promotion</a:t>
                      </a:r>
                      <a:endParaRPr lang="en-GB" sz="1800" kern="100" dirty="0">
                        <a:effectLst/>
                        <a:latin typeface="Aptos"/>
                        <a:ea typeface="Aptos"/>
                        <a:cs typeface="Arial" panose="020B0604020202020204" pitchFamily="34" charset="0"/>
                      </a:endParaRPr>
                    </a:p>
                  </a:txBody>
                  <a:tcPr marL="68580" marR="68580" marT="0" marB="0"/>
                </a:tc>
                <a:extLst>
                  <a:ext uri="{0D108BD9-81ED-4DB2-BD59-A6C34878D82A}">
                    <a16:rowId xmlns:a16="http://schemas.microsoft.com/office/drawing/2014/main" val="3870279269"/>
                  </a:ext>
                </a:extLst>
              </a:tr>
              <a:tr h="804583">
                <a:tc>
                  <a:txBody>
                    <a:bodyPr/>
                    <a:lstStyle/>
                    <a:p>
                      <a:pPr>
                        <a:lnSpc>
                          <a:spcPct val="107000"/>
                        </a:lnSpc>
                        <a:spcAft>
                          <a:spcPts val="0"/>
                        </a:spcAft>
                      </a:pPr>
                      <a:r>
                        <a:rPr lang="en-GB" sz="1800" kern="0">
                          <a:effectLst/>
                        </a:rPr>
                        <a:t>Catering</a:t>
                      </a:r>
                      <a:endParaRPr lang="en-GB" sz="1800" kern="100">
                        <a:effectLst/>
                        <a:latin typeface="Aptos"/>
                        <a:ea typeface="Aptos"/>
                        <a:cs typeface="Arial" panose="020B0604020202020204" pitchFamily="34" charset="0"/>
                      </a:endParaRPr>
                    </a:p>
                  </a:txBody>
                  <a:tcPr marL="68580" marR="68580" marT="0" marB="0"/>
                </a:tc>
                <a:tc>
                  <a:txBody>
                    <a:bodyPr/>
                    <a:lstStyle/>
                    <a:p>
                      <a:pPr>
                        <a:lnSpc>
                          <a:spcPct val="107000"/>
                        </a:lnSpc>
                        <a:spcAft>
                          <a:spcPts val="0"/>
                        </a:spcAft>
                      </a:pPr>
                      <a:r>
                        <a:rPr lang="en-GB" sz="1800" kern="0">
                          <a:effectLst/>
                        </a:rPr>
                        <a:t>45,000</a:t>
                      </a:r>
                      <a:endParaRPr lang="en-GB" sz="1800" kern="100">
                        <a:effectLst/>
                        <a:latin typeface="Aptos"/>
                        <a:ea typeface="Aptos"/>
                        <a:cs typeface="Arial" panose="020B0604020202020204" pitchFamily="34" charset="0"/>
                      </a:endParaRPr>
                    </a:p>
                  </a:txBody>
                  <a:tcPr marL="68580" marR="68580" marT="0" marB="0"/>
                </a:tc>
                <a:tc>
                  <a:txBody>
                    <a:bodyPr/>
                    <a:lstStyle/>
                    <a:p>
                      <a:pPr>
                        <a:lnSpc>
                          <a:spcPct val="107000"/>
                        </a:lnSpc>
                        <a:spcAft>
                          <a:spcPts val="0"/>
                        </a:spcAft>
                      </a:pPr>
                      <a:r>
                        <a:rPr lang="en-GB" sz="1800" kern="0" dirty="0">
                          <a:effectLst/>
                        </a:rPr>
                        <a:t>Welsh cuisine for 600 delegates</a:t>
                      </a:r>
                      <a:endParaRPr lang="en-GB" sz="1800" kern="100" dirty="0">
                        <a:effectLst/>
                        <a:latin typeface="Aptos"/>
                        <a:ea typeface="Aptos"/>
                        <a:cs typeface="Arial" panose="020B0604020202020204" pitchFamily="34" charset="0"/>
                      </a:endParaRPr>
                    </a:p>
                  </a:txBody>
                  <a:tcPr marL="68580" marR="68580" marT="0" marB="0"/>
                </a:tc>
                <a:extLst>
                  <a:ext uri="{0D108BD9-81ED-4DB2-BD59-A6C34878D82A}">
                    <a16:rowId xmlns:a16="http://schemas.microsoft.com/office/drawing/2014/main" val="581728338"/>
                  </a:ext>
                </a:extLst>
              </a:tr>
              <a:tr h="804583">
                <a:tc>
                  <a:txBody>
                    <a:bodyPr/>
                    <a:lstStyle/>
                    <a:p>
                      <a:pPr>
                        <a:lnSpc>
                          <a:spcPct val="107000"/>
                        </a:lnSpc>
                        <a:spcAft>
                          <a:spcPts val="0"/>
                        </a:spcAft>
                      </a:pPr>
                      <a:r>
                        <a:rPr lang="en-GB" sz="1800" kern="0">
                          <a:effectLst/>
                        </a:rPr>
                        <a:t>Tech &amp; AV</a:t>
                      </a:r>
                      <a:endParaRPr lang="en-GB" sz="1800" kern="100">
                        <a:effectLst/>
                        <a:latin typeface="Aptos"/>
                        <a:ea typeface="Aptos"/>
                        <a:cs typeface="Arial" panose="020B0604020202020204" pitchFamily="34" charset="0"/>
                      </a:endParaRPr>
                    </a:p>
                  </a:txBody>
                  <a:tcPr marL="68580" marR="68580" marT="0" marB="0"/>
                </a:tc>
                <a:tc>
                  <a:txBody>
                    <a:bodyPr/>
                    <a:lstStyle/>
                    <a:p>
                      <a:pPr>
                        <a:lnSpc>
                          <a:spcPct val="107000"/>
                        </a:lnSpc>
                        <a:spcAft>
                          <a:spcPts val="0"/>
                        </a:spcAft>
                      </a:pPr>
                      <a:r>
                        <a:rPr lang="en-GB" sz="1800" kern="0">
                          <a:effectLst/>
                        </a:rPr>
                        <a:t>30,000</a:t>
                      </a:r>
                      <a:endParaRPr lang="en-GB" sz="1800" kern="100">
                        <a:effectLst/>
                        <a:latin typeface="Aptos"/>
                        <a:ea typeface="Aptos"/>
                        <a:cs typeface="Arial" panose="020B0604020202020204" pitchFamily="34" charset="0"/>
                      </a:endParaRPr>
                    </a:p>
                  </a:txBody>
                  <a:tcPr marL="68580" marR="68580" marT="0" marB="0"/>
                </a:tc>
                <a:tc>
                  <a:txBody>
                    <a:bodyPr/>
                    <a:lstStyle/>
                    <a:p>
                      <a:pPr>
                        <a:lnSpc>
                          <a:spcPct val="107000"/>
                        </a:lnSpc>
                        <a:spcAft>
                          <a:spcPts val="0"/>
                        </a:spcAft>
                      </a:pPr>
                      <a:r>
                        <a:rPr lang="en-GB" sz="1800" kern="0" dirty="0">
                          <a:effectLst/>
                        </a:rPr>
                        <a:t>Lighting, sound, live streaming</a:t>
                      </a:r>
                      <a:endParaRPr lang="en-GB" sz="1800" kern="100" dirty="0">
                        <a:effectLst/>
                        <a:latin typeface="Aptos"/>
                        <a:ea typeface="Aptos"/>
                        <a:cs typeface="Arial" panose="020B0604020202020204" pitchFamily="34" charset="0"/>
                      </a:endParaRPr>
                    </a:p>
                  </a:txBody>
                  <a:tcPr marL="68580" marR="68580" marT="0" marB="0"/>
                </a:tc>
                <a:extLst>
                  <a:ext uri="{0D108BD9-81ED-4DB2-BD59-A6C34878D82A}">
                    <a16:rowId xmlns:a16="http://schemas.microsoft.com/office/drawing/2014/main" val="3683068829"/>
                  </a:ext>
                </a:extLst>
              </a:tr>
              <a:tr h="566468">
                <a:tc>
                  <a:txBody>
                    <a:bodyPr/>
                    <a:lstStyle/>
                    <a:p>
                      <a:pPr>
                        <a:lnSpc>
                          <a:spcPct val="107000"/>
                        </a:lnSpc>
                        <a:spcAft>
                          <a:spcPts val="0"/>
                        </a:spcAft>
                      </a:pPr>
                      <a:r>
                        <a:rPr lang="en-GB" sz="1800" kern="0">
                          <a:effectLst/>
                        </a:rPr>
                        <a:t>Logistics &amp; Travel</a:t>
                      </a:r>
                      <a:endParaRPr lang="en-GB" sz="1800" kern="100">
                        <a:effectLst/>
                        <a:latin typeface="Aptos"/>
                        <a:ea typeface="Aptos"/>
                        <a:cs typeface="Arial" panose="020B0604020202020204" pitchFamily="34" charset="0"/>
                      </a:endParaRPr>
                    </a:p>
                  </a:txBody>
                  <a:tcPr marL="68580" marR="68580" marT="0" marB="0"/>
                </a:tc>
                <a:tc>
                  <a:txBody>
                    <a:bodyPr/>
                    <a:lstStyle/>
                    <a:p>
                      <a:pPr>
                        <a:lnSpc>
                          <a:spcPct val="107000"/>
                        </a:lnSpc>
                        <a:spcAft>
                          <a:spcPts val="0"/>
                        </a:spcAft>
                      </a:pPr>
                      <a:r>
                        <a:rPr lang="en-GB" sz="1800" kern="0" dirty="0">
                          <a:effectLst/>
                        </a:rPr>
                        <a:t>20,000</a:t>
                      </a:r>
                      <a:endParaRPr lang="en-GB" sz="1800" kern="100" dirty="0">
                        <a:effectLst/>
                        <a:latin typeface="Aptos"/>
                        <a:ea typeface="Aptos"/>
                        <a:cs typeface="Arial" panose="020B0604020202020204" pitchFamily="34" charset="0"/>
                      </a:endParaRPr>
                    </a:p>
                  </a:txBody>
                  <a:tcPr marL="68580" marR="68580" marT="0" marB="0"/>
                </a:tc>
                <a:tc>
                  <a:txBody>
                    <a:bodyPr/>
                    <a:lstStyle/>
                    <a:p>
                      <a:pPr>
                        <a:lnSpc>
                          <a:spcPct val="107000"/>
                        </a:lnSpc>
                        <a:spcAft>
                          <a:spcPts val="0"/>
                        </a:spcAft>
                      </a:pPr>
                      <a:r>
                        <a:rPr lang="en-GB" sz="1800" kern="0" dirty="0">
                          <a:effectLst/>
                        </a:rPr>
                        <a:t>Guest transport, signage</a:t>
                      </a:r>
                      <a:endParaRPr lang="en-GB" sz="1800" kern="100" dirty="0">
                        <a:effectLst/>
                        <a:latin typeface="Aptos"/>
                        <a:ea typeface="Aptos"/>
                        <a:cs typeface="Arial" panose="020B0604020202020204" pitchFamily="34" charset="0"/>
                      </a:endParaRPr>
                    </a:p>
                  </a:txBody>
                  <a:tcPr marL="68580" marR="68580" marT="0" marB="0"/>
                </a:tc>
                <a:extLst>
                  <a:ext uri="{0D108BD9-81ED-4DB2-BD59-A6C34878D82A}">
                    <a16:rowId xmlns:a16="http://schemas.microsoft.com/office/drawing/2014/main" val="3407013647"/>
                  </a:ext>
                </a:extLst>
              </a:tr>
              <a:tr h="566468">
                <a:tc>
                  <a:txBody>
                    <a:bodyPr/>
                    <a:lstStyle/>
                    <a:p>
                      <a:pPr>
                        <a:lnSpc>
                          <a:spcPct val="107000"/>
                        </a:lnSpc>
                        <a:spcAft>
                          <a:spcPts val="0"/>
                        </a:spcAft>
                      </a:pPr>
                      <a:r>
                        <a:rPr lang="en-GB" sz="1800" kern="0">
                          <a:effectLst/>
                        </a:rPr>
                        <a:t>Miscellaneous</a:t>
                      </a:r>
                      <a:endParaRPr lang="en-GB" sz="1800" kern="100">
                        <a:effectLst/>
                        <a:latin typeface="Aptos"/>
                        <a:ea typeface="Aptos"/>
                        <a:cs typeface="Arial" panose="020B0604020202020204" pitchFamily="34" charset="0"/>
                      </a:endParaRPr>
                    </a:p>
                  </a:txBody>
                  <a:tcPr marL="68580" marR="68580" marT="0" marB="0"/>
                </a:tc>
                <a:tc>
                  <a:txBody>
                    <a:bodyPr/>
                    <a:lstStyle/>
                    <a:p>
                      <a:pPr>
                        <a:lnSpc>
                          <a:spcPct val="107000"/>
                        </a:lnSpc>
                        <a:spcAft>
                          <a:spcPts val="0"/>
                        </a:spcAft>
                      </a:pPr>
                      <a:r>
                        <a:rPr lang="en-GB" sz="1800" kern="0">
                          <a:effectLst/>
                        </a:rPr>
                        <a:t>25,000</a:t>
                      </a:r>
                      <a:endParaRPr lang="en-GB" sz="1800" kern="100">
                        <a:effectLst/>
                        <a:latin typeface="Aptos"/>
                        <a:ea typeface="Aptos"/>
                        <a:cs typeface="Arial" panose="020B0604020202020204" pitchFamily="34" charset="0"/>
                      </a:endParaRPr>
                    </a:p>
                  </a:txBody>
                  <a:tcPr marL="68580" marR="68580" marT="0" marB="0"/>
                </a:tc>
                <a:tc>
                  <a:txBody>
                    <a:bodyPr/>
                    <a:lstStyle/>
                    <a:p>
                      <a:pPr>
                        <a:lnSpc>
                          <a:spcPct val="107000"/>
                        </a:lnSpc>
                        <a:spcAft>
                          <a:spcPts val="0"/>
                        </a:spcAft>
                      </a:pPr>
                      <a:r>
                        <a:rPr lang="en-GB" sz="1800" kern="0" dirty="0">
                          <a:effectLst/>
                        </a:rPr>
                        <a:t>Décor, printing, materials</a:t>
                      </a:r>
                      <a:endParaRPr lang="en-GB" sz="1800" kern="100" dirty="0">
                        <a:effectLst/>
                        <a:latin typeface="Aptos"/>
                        <a:ea typeface="Aptos"/>
                        <a:cs typeface="Arial" panose="020B0604020202020204" pitchFamily="34" charset="0"/>
                      </a:endParaRPr>
                    </a:p>
                  </a:txBody>
                  <a:tcPr marL="68580" marR="68580" marT="0" marB="0"/>
                </a:tc>
                <a:extLst>
                  <a:ext uri="{0D108BD9-81ED-4DB2-BD59-A6C34878D82A}">
                    <a16:rowId xmlns:a16="http://schemas.microsoft.com/office/drawing/2014/main" val="2325222738"/>
                  </a:ext>
                </a:extLst>
              </a:tr>
              <a:tr h="393216">
                <a:tc>
                  <a:txBody>
                    <a:bodyPr/>
                    <a:lstStyle/>
                    <a:p>
                      <a:pPr>
                        <a:lnSpc>
                          <a:spcPct val="107000"/>
                        </a:lnSpc>
                        <a:spcAft>
                          <a:spcPts val="0"/>
                        </a:spcAft>
                      </a:pPr>
                      <a:r>
                        <a:rPr lang="en-GB" sz="1800" kern="0">
                          <a:effectLst/>
                        </a:rPr>
                        <a:t>Total</a:t>
                      </a:r>
                      <a:endParaRPr lang="en-GB" sz="1800" kern="100">
                        <a:effectLst/>
                        <a:latin typeface="Aptos"/>
                        <a:ea typeface="Aptos"/>
                        <a:cs typeface="Arial" panose="020B0604020202020204" pitchFamily="34" charset="0"/>
                      </a:endParaRPr>
                    </a:p>
                  </a:txBody>
                  <a:tcPr marL="68580" marR="68580" marT="0" marB="0"/>
                </a:tc>
                <a:tc>
                  <a:txBody>
                    <a:bodyPr/>
                    <a:lstStyle/>
                    <a:p>
                      <a:pPr>
                        <a:lnSpc>
                          <a:spcPct val="107000"/>
                        </a:lnSpc>
                        <a:spcAft>
                          <a:spcPts val="0"/>
                        </a:spcAft>
                      </a:pPr>
                      <a:r>
                        <a:rPr lang="en-GB" sz="1800" kern="0" dirty="0">
                          <a:effectLst/>
                        </a:rPr>
                        <a:t>£245,000</a:t>
                      </a:r>
                      <a:endParaRPr lang="en-GB" sz="1800" kern="100" dirty="0">
                        <a:effectLst/>
                        <a:latin typeface="Aptos"/>
                        <a:ea typeface="Aptos"/>
                        <a:cs typeface="Arial" panose="020B0604020202020204" pitchFamily="34" charset="0"/>
                      </a:endParaRPr>
                    </a:p>
                  </a:txBody>
                  <a:tcPr marL="68580" marR="68580" marT="0" marB="0"/>
                </a:tc>
                <a:tc>
                  <a:txBody>
                    <a:bodyPr/>
                    <a:lstStyle/>
                    <a:p>
                      <a:endParaRPr lang="en-GB" sz="1800" kern="100" dirty="0">
                        <a:effectLst/>
                        <a:latin typeface="Aptos"/>
                      </a:endParaRPr>
                    </a:p>
                  </a:txBody>
                  <a:tcPr marL="68580" marR="68580" marT="0" marB="0"/>
                </a:tc>
                <a:extLst>
                  <a:ext uri="{0D108BD9-81ED-4DB2-BD59-A6C34878D82A}">
                    <a16:rowId xmlns:a16="http://schemas.microsoft.com/office/drawing/2014/main" val="3047319360"/>
                  </a:ext>
                </a:extLst>
              </a:tr>
            </a:tbl>
          </a:graphicData>
        </a:graphic>
      </p:graphicFrame>
    </p:spTree>
    <p:extLst>
      <p:ext uri="{BB962C8B-B14F-4D97-AF65-F5344CB8AC3E}">
        <p14:creationId xmlns:p14="http://schemas.microsoft.com/office/powerpoint/2010/main" val="11515423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31736FE-33D6-B7B0-2DFF-B7B8E1863DD8}"/>
              </a:ext>
            </a:extLst>
          </p:cNvPr>
          <p:cNvPicPr>
            <a:picLocks noChangeAspect="1"/>
          </p:cNvPicPr>
          <p:nvPr/>
        </p:nvPicPr>
        <p:blipFill>
          <a:blip r:embed="rId3">
            <a:duotone>
              <a:schemeClr val="bg2">
                <a:shade val="45000"/>
                <a:satMod val="135000"/>
              </a:schemeClr>
              <a:prstClr val="white"/>
            </a:duotone>
          </a:blip>
          <a:srcRect/>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BDF733-9B16-417F-A572-DEAE8CF1E0AE}"/>
              </a:ext>
            </a:extLst>
          </p:cNvPr>
          <p:cNvSpPr>
            <a:spLocks noGrp="1"/>
          </p:cNvSpPr>
          <p:nvPr>
            <p:ph type="title"/>
          </p:nvPr>
        </p:nvSpPr>
        <p:spPr>
          <a:xfrm>
            <a:off x="306355" y="150521"/>
            <a:ext cx="7895253" cy="847855"/>
          </a:xfrm>
        </p:spPr>
        <p:txBody>
          <a:bodyPr>
            <a:normAutofit/>
          </a:bodyPr>
          <a:lstStyle/>
          <a:p>
            <a:r>
              <a:rPr lang="en-GB" b="1" dirty="0"/>
              <a:t>Risk Management &amp; Contingencies</a:t>
            </a:r>
            <a:endParaRPr lang="en-GB" dirty="0"/>
          </a:p>
        </p:txBody>
      </p:sp>
      <p:graphicFrame>
        <p:nvGraphicFramePr>
          <p:cNvPr id="5" name="Content Placeholder 2">
            <a:extLst>
              <a:ext uri="{FF2B5EF4-FFF2-40B4-BE49-F238E27FC236}">
                <a16:creationId xmlns:a16="http://schemas.microsoft.com/office/drawing/2014/main" id="{FD573E98-CBF3-8576-5374-A6BE07A5E289}"/>
              </a:ext>
            </a:extLst>
          </p:cNvPr>
          <p:cNvGraphicFramePr>
            <a:graphicFrameLocks noGrp="1"/>
          </p:cNvGraphicFramePr>
          <p:nvPr>
            <p:ph idx="1"/>
            <p:extLst>
              <p:ext uri="{D42A27DB-BD31-4B8C-83A1-F6EECF244321}">
                <p14:modId xmlns:p14="http://schemas.microsoft.com/office/powerpoint/2010/main" val="3720154903"/>
              </p:ext>
            </p:extLst>
          </p:nvPr>
        </p:nvGraphicFramePr>
        <p:xfrm>
          <a:off x="306355" y="1148887"/>
          <a:ext cx="5665237" cy="517320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aphicFrame>
        <p:nvGraphicFramePr>
          <p:cNvPr id="4" name="Table 3">
            <a:extLst>
              <a:ext uri="{FF2B5EF4-FFF2-40B4-BE49-F238E27FC236}">
                <a16:creationId xmlns:a16="http://schemas.microsoft.com/office/drawing/2014/main" id="{F2F1126B-4692-46F7-9053-D26474D29423}"/>
              </a:ext>
            </a:extLst>
          </p:cNvPr>
          <p:cNvGraphicFramePr>
            <a:graphicFrameLocks noGrp="1"/>
          </p:cNvGraphicFramePr>
          <p:nvPr>
            <p:extLst>
              <p:ext uri="{D42A27DB-BD31-4B8C-83A1-F6EECF244321}">
                <p14:modId xmlns:p14="http://schemas.microsoft.com/office/powerpoint/2010/main" val="1576244579"/>
              </p:ext>
            </p:extLst>
          </p:nvPr>
        </p:nvGraphicFramePr>
        <p:xfrm>
          <a:off x="6220410" y="1148887"/>
          <a:ext cx="5789646" cy="5173208"/>
        </p:xfrm>
        <a:graphic>
          <a:graphicData uri="http://schemas.openxmlformats.org/drawingml/2006/table">
            <a:tbl>
              <a:tblPr firstRow="1" firstCol="1" bandRow="1">
                <a:tableStyleId>{5C22544A-7EE6-4342-B048-85BDC9FD1C3A}</a:tableStyleId>
              </a:tblPr>
              <a:tblGrid>
                <a:gridCol w="1929882">
                  <a:extLst>
                    <a:ext uri="{9D8B030D-6E8A-4147-A177-3AD203B41FA5}">
                      <a16:colId xmlns:a16="http://schemas.microsoft.com/office/drawing/2014/main" val="2902120156"/>
                    </a:ext>
                  </a:extLst>
                </a:gridCol>
                <a:gridCol w="1929882">
                  <a:extLst>
                    <a:ext uri="{9D8B030D-6E8A-4147-A177-3AD203B41FA5}">
                      <a16:colId xmlns:a16="http://schemas.microsoft.com/office/drawing/2014/main" val="1159068272"/>
                    </a:ext>
                  </a:extLst>
                </a:gridCol>
                <a:gridCol w="1929882">
                  <a:extLst>
                    <a:ext uri="{9D8B030D-6E8A-4147-A177-3AD203B41FA5}">
                      <a16:colId xmlns:a16="http://schemas.microsoft.com/office/drawing/2014/main" val="1133442299"/>
                    </a:ext>
                  </a:extLst>
                </a:gridCol>
              </a:tblGrid>
              <a:tr h="269962">
                <a:tc>
                  <a:txBody>
                    <a:bodyPr/>
                    <a:lstStyle/>
                    <a:p>
                      <a:pPr algn="ctr">
                        <a:lnSpc>
                          <a:spcPct val="107000"/>
                        </a:lnSpc>
                        <a:spcAft>
                          <a:spcPts val="0"/>
                        </a:spcAft>
                      </a:pPr>
                      <a:r>
                        <a:rPr lang="en-GB" sz="1200" kern="0">
                          <a:effectLst/>
                        </a:rPr>
                        <a:t>Risk Type</a:t>
                      </a:r>
                      <a:endParaRPr lang="en-GB" sz="1100" kern="100">
                        <a:effectLst/>
                        <a:latin typeface="Aptos"/>
                        <a:ea typeface="Aptos"/>
                        <a:cs typeface="Arial" panose="020B0604020202020204" pitchFamily="34" charset="0"/>
                      </a:endParaRPr>
                    </a:p>
                  </a:txBody>
                  <a:tcPr marL="68580" marR="68580" marT="0" marB="0"/>
                </a:tc>
                <a:tc>
                  <a:txBody>
                    <a:bodyPr/>
                    <a:lstStyle/>
                    <a:p>
                      <a:pPr algn="ctr">
                        <a:lnSpc>
                          <a:spcPct val="107000"/>
                        </a:lnSpc>
                        <a:spcAft>
                          <a:spcPts val="0"/>
                        </a:spcAft>
                      </a:pPr>
                      <a:r>
                        <a:rPr lang="en-GB" sz="1200" kern="0">
                          <a:effectLst/>
                        </a:rPr>
                        <a:t>Potential Impact</a:t>
                      </a:r>
                      <a:endParaRPr lang="en-GB" sz="1100" kern="100">
                        <a:effectLst/>
                        <a:latin typeface="Aptos"/>
                        <a:ea typeface="Aptos"/>
                        <a:cs typeface="Arial" panose="020B0604020202020204" pitchFamily="34" charset="0"/>
                      </a:endParaRPr>
                    </a:p>
                  </a:txBody>
                  <a:tcPr marL="68580" marR="68580" marT="0" marB="0"/>
                </a:tc>
                <a:tc>
                  <a:txBody>
                    <a:bodyPr/>
                    <a:lstStyle/>
                    <a:p>
                      <a:pPr algn="ctr">
                        <a:lnSpc>
                          <a:spcPct val="107000"/>
                        </a:lnSpc>
                        <a:spcAft>
                          <a:spcPts val="0"/>
                        </a:spcAft>
                      </a:pPr>
                      <a:r>
                        <a:rPr lang="en-GB" sz="1200" kern="0">
                          <a:effectLst/>
                        </a:rPr>
                        <a:t>Mitigation Strategy</a:t>
                      </a:r>
                      <a:endParaRPr lang="en-GB" sz="1100" kern="100">
                        <a:effectLst/>
                        <a:latin typeface="Aptos"/>
                        <a:ea typeface="Aptos"/>
                        <a:cs typeface="Arial" panose="020B0604020202020204" pitchFamily="34" charset="0"/>
                      </a:endParaRPr>
                    </a:p>
                  </a:txBody>
                  <a:tcPr marL="68580" marR="68580" marT="0" marB="0"/>
                </a:tc>
                <a:extLst>
                  <a:ext uri="{0D108BD9-81ED-4DB2-BD59-A6C34878D82A}">
                    <a16:rowId xmlns:a16="http://schemas.microsoft.com/office/drawing/2014/main" val="3244247872"/>
                  </a:ext>
                </a:extLst>
              </a:tr>
              <a:tr h="834812">
                <a:tc>
                  <a:txBody>
                    <a:bodyPr/>
                    <a:lstStyle/>
                    <a:p>
                      <a:pPr>
                        <a:lnSpc>
                          <a:spcPct val="107000"/>
                        </a:lnSpc>
                        <a:spcAft>
                          <a:spcPts val="0"/>
                        </a:spcAft>
                      </a:pPr>
                      <a:r>
                        <a:rPr lang="en-GB" sz="1600" kern="0">
                          <a:effectLst/>
                        </a:rPr>
                        <a:t>International travel delays</a:t>
                      </a:r>
                      <a:endParaRPr lang="en-GB" sz="1400" kern="100">
                        <a:effectLst/>
                        <a:latin typeface="Aptos"/>
                        <a:ea typeface="Aptos"/>
                        <a:cs typeface="Arial" panose="020B0604020202020204" pitchFamily="34" charset="0"/>
                      </a:endParaRPr>
                    </a:p>
                  </a:txBody>
                  <a:tcPr marL="68580" marR="68580" marT="0" marB="0"/>
                </a:tc>
                <a:tc>
                  <a:txBody>
                    <a:bodyPr/>
                    <a:lstStyle/>
                    <a:p>
                      <a:pPr>
                        <a:lnSpc>
                          <a:spcPct val="107000"/>
                        </a:lnSpc>
                        <a:spcAft>
                          <a:spcPts val="0"/>
                        </a:spcAft>
                      </a:pPr>
                      <a:r>
                        <a:rPr lang="en-GB" sz="1600" kern="0">
                          <a:effectLst/>
                        </a:rPr>
                        <a:t>Missed sessions or reduced attendance</a:t>
                      </a:r>
                      <a:endParaRPr lang="en-GB" sz="1400" kern="100">
                        <a:effectLst/>
                        <a:latin typeface="Aptos"/>
                        <a:ea typeface="Aptos"/>
                        <a:cs typeface="Arial" panose="020B0604020202020204" pitchFamily="34" charset="0"/>
                      </a:endParaRPr>
                    </a:p>
                  </a:txBody>
                  <a:tcPr marL="68580" marR="68580" marT="0" marB="0"/>
                </a:tc>
                <a:tc>
                  <a:txBody>
                    <a:bodyPr/>
                    <a:lstStyle/>
                    <a:p>
                      <a:pPr>
                        <a:lnSpc>
                          <a:spcPct val="107000"/>
                        </a:lnSpc>
                        <a:spcAft>
                          <a:spcPts val="0"/>
                        </a:spcAft>
                      </a:pPr>
                      <a:r>
                        <a:rPr lang="en-GB" sz="1600" kern="0">
                          <a:effectLst/>
                        </a:rPr>
                        <a:t>Flexible registration, on-site recordings, virtual access option</a:t>
                      </a:r>
                      <a:endParaRPr lang="en-GB" sz="1400" kern="100">
                        <a:effectLst/>
                        <a:latin typeface="Aptos"/>
                        <a:ea typeface="Aptos"/>
                        <a:cs typeface="Arial" panose="020B0604020202020204" pitchFamily="34" charset="0"/>
                      </a:endParaRPr>
                    </a:p>
                  </a:txBody>
                  <a:tcPr marL="68580" marR="68580" marT="0" marB="0"/>
                </a:tc>
                <a:extLst>
                  <a:ext uri="{0D108BD9-81ED-4DB2-BD59-A6C34878D82A}">
                    <a16:rowId xmlns:a16="http://schemas.microsoft.com/office/drawing/2014/main" val="3943527309"/>
                  </a:ext>
                </a:extLst>
              </a:tr>
              <a:tr h="1077874">
                <a:tc>
                  <a:txBody>
                    <a:bodyPr/>
                    <a:lstStyle/>
                    <a:p>
                      <a:pPr>
                        <a:lnSpc>
                          <a:spcPct val="107000"/>
                        </a:lnSpc>
                        <a:spcAft>
                          <a:spcPts val="0"/>
                        </a:spcAft>
                      </a:pPr>
                      <a:r>
                        <a:rPr lang="en-GB" sz="1600" kern="0">
                          <a:effectLst/>
                        </a:rPr>
                        <a:t>Health &amp; safety concerns</a:t>
                      </a:r>
                      <a:endParaRPr lang="en-GB" sz="1400" kern="100">
                        <a:effectLst/>
                        <a:latin typeface="Aptos"/>
                        <a:ea typeface="Aptos"/>
                        <a:cs typeface="Arial" panose="020B0604020202020204" pitchFamily="34" charset="0"/>
                      </a:endParaRPr>
                    </a:p>
                  </a:txBody>
                  <a:tcPr marL="68580" marR="68580" marT="0" marB="0"/>
                </a:tc>
                <a:tc>
                  <a:txBody>
                    <a:bodyPr/>
                    <a:lstStyle/>
                    <a:p>
                      <a:pPr>
                        <a:lnSpc>
                          <a:spcPct val="107000"/>
                        </a:lnSpc>
                        <a:spcAft>
                          <a:spcPts val="0"/>
                        </a:spcAft>
                      </a:pPr>
                      <a:r>
                        <a:rPr lang="en-GB" sz="1600" kern="0">
                          <a:effectLst/>
                        </a:rPr>
                        <a:t>Spread of illness or negative publicity</a:t>
                      </a:r>
                      <a:endParaRPr lang="en-GB" sz="1400" kern="100">
                        <a:effectLst/>
                        <a:latin typeface="Aptos"/>
                        <a:ea typeface="Aptos"/>
                        <a:cs typeface="Arial" panose="020B0604020202020204" pitchFamily="34" charset="0"/>
                      </a:endParaRPr>
                    </a:p>
                  </a:txBody>
                  <a:tcPr marL="68580" marR="68580" marT="0" marB="0"/>
                </a:tc>
                <a:tc>
                  <a:txBody>
                    <a:bodyPr/>
                    <a:lstStyle/>
                    <a:p>
                      <a:pPr>
                        <a:lnSpc>
                          <a:spcPct val="107000"/>
                        </a:lnSpc>
                        <a:spcAft>
                          <a:spcPts val="0"/>
                        </a:spcAft>
                      </a:pPr>
                      <a:r>
                        <a:rPr lang="en-GB" sz="1600" kern="0">
                          <a:effectLst/>
                        </a:rPr>
                        <a:t>On-site medical team, hygiene stations, insurance, first aid plans</a:t>
                      </a:r>
                      <a:endParaRPr lang="en-GB" sz="1400" kern="100">
                        <a:effectLst/>
                        <a:latin typeface="Aptos"/>
                        <a:ea typeface="Aptos"/>
                        <a:cs typeface="Arial" panose="020B0604020202020204" pitchFamily="34" charset="0"/>
                      </a:endParaRPr>
                    </a:p>
                  </a:txBody>
                  <a:tcPr marL="68580" marR="68580" marT="0" marB="0"/>
                </a:tc>
                <a:extLst>
                  <a:ext uri="{0D108BD9-81ED-4DB2-BD59-A6C34878D82A}">
                    <a16:rowId xmlns:a16="http://schemas.microsoft.com/office/drawing/2014/main" val="1884894310"/>
                  </a:ext>
                </a:extLst>
              </a:tr>
              <a:tr h="1077874">
                <a:tc>
                  <a:txBody>
                    <a:bodyPr/>
                    <a:lstStyle/>
                    <a:p>
                      <a:pPr>
                        <a:lnSpc>
                          <a:spcPct val="107000"/>
                        </a:lnSpc>
                        <a:spcAft>
                          <a:spcPts val="0"/>
                        </a:spcAft>
                      </a:pPr>
                      <a:r>
                        <a:rPr lang="en-GB" sz="1600" kern="0">
                          <a:effectLst/>
                        </a:rPr>
                        <a:t>Speaker/performer cancellation</a:t>
                      </a:r>
                      <a:endParaRPr lang="en-GB" sz="1400" kern="100">
                        <a:effectLst/>
                        <a:latin typeface="Aptos"/>
                        <a:ea typeface="Aptos"/>
                        <a:cs typeface="Arial" panose="020B0604020202020204" pitchFamily="34" charset="0"/>
                      </a:endParaRPr>
                    </a:p>
                  </a:txBody>
                  <a:tcPr marL="68580" marR="68580" marT="0" marB="0"/>
                </a:tc>
                <a:tc>
                  <a:txBody>
                    <a:bodyPr/>
                    <a:lstStyle/>
                    <a:p>
                      <a:pPr>
                        <a:lnSpc>
                          <a:spcPct val="107000"/>
                        </a:lnSpc>
                        <a:spcAft>
                          <a:spcPts val="0"/>
                        </a:spcAft>
                      </a:pPr>
                      <a:r>
                        <a:rPr lang="en-GB" sz="1600" kern="0">
                          <a:effectLst/>
                        </a:rPr>
                        <a:t>Disruption of agenda or guest experience</a:t>
                      </a:r>
                      <a:endParaRPr lang="en-GB" sz="1400" kern="100">
                        <a:effectLst/>
                        <a:latin typeface="Aptos"/>
                        <a:ea typeface="Aptos"/>
                        <a:cs typeface="Arial" panose="020B0604020202020204" pitchFamily="34" charset="0"/>
                      </a:endParaRPr>
                    </a:p>
                  </a:txBody>
                  <a:tcPr marL="68580" marR="68580" marT="0" marB="0"/>
                </a:tc>
                <a:tc>
                  <a:txBody>
                    <a:bodyPr/>
                    <a:lstStyle/>
                    <a:p>
                      <a:pPr>
                        <a:lnSpc>
                          <a:spcPct val="107000"/>
                        </a:lnSpc>
                        <a:spcAft>
                          <a:spcPts val="0"/>
                        </a:spcAft>
                      </a:pPr>
                      <a:r>
                        <a:rPr lang="en-GB" sz="1600" kern="0">
                          <a:effectLst/>
                        </a:rPr>
                        <a:t>Backup speakers/performers confirmed, flexible schedule slots</a:t>
                      </a:r>
                      <a:endParaRPr lang="en-GB" sz="1400" kern="100">
                        <a:effectLst/>
                        <a:latin typeface="Aptos"/>
                        <a:ea typeface="Aptos"/>
                        <a:cs typeface="Arial" panose="020B0604020202020204" pitchFamily="34" charset="0"/>
                      </a:endParaRPr>
                    </a:p>
                  </a:txBody>
                  <a:tcPr marL="68580" marR="68580" marT="0" marB="0"/>
                </a:tc>
                <a:extLst>
                  <a:ext uri="{0D108BD9-81ED-4DB2-BD59-A6C34878D82A}">
                    <a16:rowId xmlns:a16="http://schemas.microsoft.com/office/drawing/2014/main" val="1386777284"/>
                  </a:ext>
                </a:extLst>
              </a:tr>
              <a:tr h="1077874">
                <a:tc>
                  <a:txBody>
                    <a:bodyPr/>
                    <a:lstStyle/>
                    <a:p>
                      <a:pPr>
                        <a:lnSpc>
                          <a:spcPct val="107000"/>
                        </a:lnSpc>
                        <a:spcAft>
                          <a:spcPts val="0"/>
                        </a:spcAft>
                      </a:pPr>
                      <a:r>
                        <a:rPr lang="en-GB" sz="1600" kern="0">
                          <a:effectLst/>
                        </a:rPr>
                        <a:t>Weather-related issues</a:t>
                      </a:r>
                      <a:endParaRPr lang="en-GB" sz="1400" kern="100">
                        <a:effectLst/>
                        <a:latin typeface="Aptos"/>
                        <a:ea typeface="Aptos"/>
                        <a:cs typeface="Arial" panose="020B0604020202020204" pitchFamily="34" charset="0"/>
                      </a:endParaRPr>
                    </a:p>
                  </a:txBody>
                  <a:tcPr marL="68580" marR="68580" marT="0" marB="0"/>
                </a:tc>
                <a:tc>
                  <a:txBody>
                    <a:bodyPr/>
                    <a:lstStyle/>
                    <a:p>
                      <a:pPr>
                        <a:lnSpc>
                          <a:spcPct val="107000"/>
                        </a:lnSpc>
                        <a:spcAft>
                          <a:spcPts val="0"/>
                        </a:spcAft>
                      </a:pPr>
                      <a:r>
                        <a:rPr lang="en-GB" sz="1600" kern="0">
                          <a:effectLst/>
                        </a:rPr>
                        <a:t>Impact on outdoor tours and cultural showcases</a:t>
                      </a:r>
                      <a:endParaRPr lang="en-GB" sz="1400" kern="100">
                        <a:effectLst/>
                        <a:latin typeface="Aptos"/>
                        <a:ea typeface="Aptos"/>
                        <a:cs typeface="Arial" panose="020B0604020202020204" pitchFamily="34" charset="0"/>
                      </a:endParaRPr>
                    </a:p>
                  </a:txBody>
                  <a:tcPr marL="68580" marR="68580" marT="0" marB="0"/>
                </a:tc>
                <a:tc>
                  <a:txBody>
                    <a:bodyPr/>
                    <a:lstStyle/>
                    <a:p>
                      <a:pPr>
                        <a:lnSpc>
                          <a:spcPct val="107000"/>
                        </a:lnSpc>
                        <a:spcAft>
                          <a:spcPts val="0"/>
                        </a:spcAft>
                      </a:pPr>
                      <a:r>
                        <a:rPr lang="en-GB" sz="1600" kern="0">
                          <a:effectLst/>
                        </a:rPr>
                        <a:t>Indoor alternatives booked in advance, real-time weather tracking</a:t>
                      </a:r>
                      <a:endParaRPr lang="en-GB" sz="1400" kern="100">
                        <a:effectLst/>
                        <a:latin typeface="Aptos"/>
                        <a:ea typeface="Aptos"/>
                        <a:cs typeface="Arial" panose="020B0604020202020204" pitchFamily="34" charset="0"/>
                      </a:endParaRPr>
                    </a:p>
                  </a:txBody>
                  <a:tcPr marL="68580" marR="68580" marT="0" marB="0"/>
                </a:tc>
                <a:extLst>
                  <a:ext uri="{0D108BD9-81ED-4DB2-BD59-A6C34878D82A}">
                    <a16:rowId xmlns:a16="http://schemas.microsoft.com/office/drawing/2014/main" val="583519466"/>
                  </a:ext>
                </a:extLst>
              </a:tr>
              <a:tr h="834812">
                <a:tc>
                  <a:txBody>
                    <a:bodyPr/>
                    <a:lstStyle/>
                    <a:p>
                      <a:pPr>
                        <a:lnSpc>
                          <a:spcPct val="107000"/>
                        </a:lnSpc>
                        <a:spcAft>
                          <a:spcPts val="0"/>
                        </a:spcAft>
                      </a:pPr>
                      <a:r>
                        <a:rPr lang="en-GB" sz="1600" kern="0" dirty="0">
                          <a:effectLst/>
                        </a:rPr>
                        <a:t>Language barriers</a:t>
                      </a:r>
                      <a:endParaRPr lang="en-GB" sz="1400" kern="100" dirty="0">
                        <a:effectLst/>
                        <a:latin typeface="Aptos"/>
                        <a:ea typeface="Aptos"/>
                        <a:cs typeface="Arial" panose="020B0604020202020204" pitchFamily="34" charset="0"/>
                      </a:endParaRPr>
                    </a:p>
                  </a:txBody>
                  <a:tcPr marL="68580" marR="68580" marT="0" marB="0"/>
                </a:tc>
                <a:tc>
                  <a:txBody>
                    <a:bodyPr/>
                    <a:lstStyle/>
                    <a:p>
                      <a:pPr>
                        <a:lnSpc>
                          <a:spcPct val="107000"/>
                        </a:lnSpc>
                        <a:spcAft>
                          <a:spcPts val="0"/>
                        </a:spcAft>
                      </a:pPr>
                      <a:r>
                        <a:rPr lang="en-GB" sz="1600" kern="0" dirty="0">
                          <a:effectLst/>
                        </a:rPr>
                        <a:t>Miscommunication, loss of engagement for global guests</a:t>
                      </a:r>
                      <a:endParaRPr lang="en-GB" sz="1400" kern="100" dirty="0">
                        <a:effectLst/>
                        <a:latin typeface="Aptos"/>
                        <a:ea typeface="Aptos"/>
                        <a:cs typeface="Arial" panose="020B0604020202020204" pitchFamily="34" charset="0"/>
                      </a:endParaRPr>
                    </a:p>
                  </a:txBody>
                  <a:tcPr marL="68580" marR="68580" marT="0" marB="0"/>
                </a:tc>
                <a:tc>
                  <a:txBody>
                    <a:bodyPr/>
                    <a:lstStyle/>
                    <a:p>
                      <a:pPr>
                        <a:lnSpc>
                          <a:spcPct val="107000"/>
                        </a:lnSpc>
                        <a:spcAft>
                          <a:spcPts val="0"/>
                        </a:spcAft>
                      </a:pPr>
                      <a:r>
                        <a:rPr lang="en-GB" sz="1600" kern="0" dirty="0">
                          <a:effectLst/>
                        </a:rPr>
                        <a:t>Bilingual hosts, interpreters, multilingual materials</a:t>
                      </a:r>
                      <a:endParaRPr lang="en-GB" sz="1400" kern="100" dirty="0">
                        <a:effectLst/>
                        <a:latin typeface="Aptos"/>
                        <a:ea typeface="Aptos"/>
                        <a:cs typeface="Arial" panose="020B0604020202020204" pitchFamily="34" charset="0"/>
                      </a:endParaRPr>
                    </a:p>
                  </a:txBody>
                  <a:tcPr marL="68580" marR="68580" marT="0" marB="0"/>
                </a:tc>
                <a:extLst>
                  <a:ext uri="{0D108BD9-81ED-4DB2-BD59-A6C34878D82A}">
                    <a16:rowId xmlns:a16="http://schemas.microsoft.com/office/drawing/2014/main" val="3814525027"/>
                  </a:ext>
                </a:extLst>
              </a:tr>
            </a:tbl>
          </a:graphicData>
        </a:graphic>
      </p:graphicFrame>
    </p:spTree>
    <p:extLst>
      <p:ext uri="{BB962C8B-B14F-4D97-AF65-F5344CB8AC3E}">
        <p14:creationId xmlns:p14="http://schemas.microsoft.com/office/powerpoint/2010/main" val="38328531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3" name="Rectangle 4102">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48CBACB-E120-40F1-BF89-B6AAFD353410}"/>
              </a:ext>
            </a:extLst>
          </p:cNvPr>
          <p:cNvSpPr>
            <a:spLocks noGrp="1"/>
          </p:cNvSpPr>
          <p:nvPr>
            <p:ph type="title"/>
          </p:nvPr>
        </p:nvSpPr>
        <p:spPr>
          <a:xfrm>
            <a:off x="572493" y="238539"/>
            <a:ext cx="11018520" cy="1434415"/>
          </a:xfrm>
        </p:spPr>
        <p:txBody>
          <a:bodyPr anchor="b">
            <a:normAutofit/>
          </a:bodyPr>
          <a:lstStyle/>
          <a:p>
            <a:r>
              <a:rPr lang="en-GB" sz="5400" b="1"/>
              <a:t>Sustainability &amp; Legacy</a:t>
            </a:r>
            <a:endParaRPr lang="en-GB" sz="5400"/>
          </a:p>
        </p:txBody>
      </p:sp>
      <p:sp>
        <p:nvSpPr>
          <p:cNvPr id="41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113" name="Content Placeholder 2">
            <a:extLst>
              <a:ext uri="{FF2B5EF4-FFF2-40B4-BE49-F238E27FC236}">
                <a16:creationId xmlns:a16="http://schemas.microsoft.com/office/drawing/2014/main" id="{98EE3D82-F480-E4AA-D102-5222AD58F07A}"/>
              </a:ext>
            </a:extLst>
          </p:cNvPr>
          <p:cNvGraphicFramePr>
            <a:graphicFrameLocks noGrp="1"/>
          </p:cNvGraphicFramePr>
          <p:nvPr>
            <p:ph idx="1"/>
          </p:nvPr>
        </p:nvGraphicFramePr>
        <p:xfrm>
          <a:off x="572493" y="2071316"/>
          <a:ext cx="6621409" cy="439479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098" name="Picture 2" descr="Building a Greener Future: Wales leading… | Wales Week London">
            <a:extLst>
              <a:ext uri="{FF2B5EF4-FFF2-40B4-BE49-F238E27FC236}">
                <a16:creationId xmlns:a16="http://schemas.microsoft.com/office/drawing/2014/main" id="{4C7E28C3-4697-4D47-B9F4-BA9BAF80EF8D}"/>
              </a:ext>
            </a:extLst>
          </p:cNvPr>
          <p:cNvPicPr>
            <a:picLocks noChangeAspect="1" noChangeArrowheads="1"/>
          </p:cNvPicPr>
          <p:nvPr/>
        </p:nvPicPr>
        <p:blipFill rotWithShape="1">
          <a:blip r:embed="rId8" cstate="print">
            <a:extLst>
              <a:ext uri="{28A0092B-C50C-407E-A947-70E740481C1C}">
                <a14:useLocalDpi xmlns:a14="http://schemas.microsoft.com/office/drawing/2010/main" val="0"/>
              </a:ext>
            </a:extLst>
          </a:blip>
          <a:srcRect l="22171" r="24675" b="-1"/>
          <a:stretch/>
        </p:blipFill>
        <p:spPr bwMode="auto">
          <a:xfrm>
            <a:off x="7286045" y="2093976"/>
            <a:ext cx="4330677" cy="41611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373599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DA718D0-4865-4629-8134-44F68D41D5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65167ED7-6315-43AB-B1B6-C326D5FD8F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340441" y="2666183"/>
            <a:ext cx="5860051" cy="527712"/>
            <a:chOff x="6081624" y="1998368"/>
            <a:chExt cx="5613457" cy="782175"/>
          </a:xfrm>
          <a:solidFill>
            <a:schemeClr val="accent4"/>
          </a:solidFill>
        </p:grpSpPr>
        <p:sp>
          <p:nvSpPr>
            <p:cNvPr id="17" name="Rectangle 10">
              <a:extLst>
                <a:ext uri="{FF2B5EF4-FFF2-40B4-BE49-F238E27FC236}">
                  <a16:creationId xmlns:a16="http://schemas.microsoft.com/office/drawing/2014/main" id="{EF4D8839-FB03-487D-ACC8-8BFEDD4FEB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EF75023-9A3B-42FC-B704-61A8F7BEF4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922919"/>
            <a:ext cx="11111729" cy="546125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8A37B4-5C39-4DF4-9588-A090BDCF25C8}"/>
              </a:ext>
            </a:extLst>
          </p:cNvPr>
          <p:cNvSpPr>
            <a:spLocks noGrp="1"/>
          </p:cNvSpPr>
          <p:nvPr>
            <p:ph type="title"/>
          </p:nvPr>
        </p:nvSpPr>
        <p:spPr>
          <a:xfrm>
            <a:off x="1282963" y="1238080"/>
            <a:ext cx="9849751" cy="1349671"/>
          </a:xfrm>
        </p:spPr>
        <p:txBody>
          <a:bodyPr anchor="b">
            <a:normAutofit/>
          </a:bodyPr>
          <a:lstStyle/>
          <a:p>
            <a:r>
              <a:rPr lang="en-GB" sz="5400" b="1"/>
              <a:t>Conclusion</a:t>
            </a:r>
            <a:endParaRPr lang="en-GB" sz="5400"/>
          </a:p>
        </p:txBody>
      </p:sp>
      <p:sp>
        <p:nvSpPr>
          <p:cNvPr id="3" name="Content Placeholder 2">
            <a:extLst>
              <a:ext uri="{FF2B5EF4-FFF2-40B4-BE49-F238E27FC236}">
                <a16:creationId xmlns:a16="http://schemas.microsoft.com/office/drawing/2014/main" id="{99BA36E8-2F71-449E-9397-4B87DABA53C8}"/>
              </a:ext>
            </a:extLst>
          </p:cNvPr>
          <p:cNvSpPr>
            <a:spLocks noGrp="1"/>
          </p:cNvSpPr>
          <p:nvPr>
            <p:ph idx="1"/>
          </p:nvPr>
        </p:nvSpPr>
        <p:spPr>
          <a:xfrm>
            <a:off x="1289304" y="2902913"/>
            <a:ext cx="9849751" cy="3032168"/>
          </a:xfrm>
        </p:spPr>
        <p:txBody>
          <a:bodyPr anchor="ctr">
            <a:normAutofit/>
          </a:bodyPr>
          <a:lstStyle/>
          <a:p>
            <a:pPr lvl="0"/>
            <a:r>
              <a:rPr lang="en-GB" sz="2000"/>
              <a:t>A strategic, feasible, and culturally integrated event aligned with Visit Wales’ Year of Croeso</a:t>
            </a:r>
          </a:p>
          <a:p>
            <a:pPr lvl="0"/>
            <a:r>
              <a:rPr lang="en-GB" sz="2000"/>
              <a:t>Designed to promote Wales globally through cultural immersion and industry collaboration</a:t>
            </a:r>
          </a:p>
          <a:p>
            <a:pPr lvl="0"/>
            <a:r>
              <a:rPr lang="en-GB" sz="2000"/>
              <a:t>Offers strong economic, reputational, and community value for the Welsh tourism sector</a:t>
            </a:r>
          </a:p>
          <a:p>
            <a:pPr lvl="0"/>
            <a:r>
              <a:rPr lang="en-GB" sz="2000"/>
              <a:t>ICC Wales venue ensures professional delivery with Welsh authenticity at the forefront</a:t>
            </a:r>
          </a:p>
          <a:p>
            <a:r>
              <a:rPr lang="en-GB" sz="2000"/>
              <a:t>Ready to deliver lasting impressions and strengthen Wales’ position in the global MICE arena</a:t>
            </a:r>
          </a:p>
        </p:txBody>
      </p:sp>
    </p:spTree>
    <p:extLst>
      <p:ext uri="{BB962C8B-B14F-4D97-AF65-F5344CB8AC3E}">
        <p14:creationId xmlns:p14="http://schemas.microsoft.com/office/powerpoint/2010/main" val="179558254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A8FA7F-2F7F-407B-B79A-85CDC580DC62}"/>
              </a:ext>
            </a:extLst>
          </p:cNvPr>
          <p:cNvSpPr>
            <a:spLocks noGrp="1"/>
          </p:cNvSpPr>
          <p:nvPr>
            <p:ph type="title"/>
          </p:nvPr>
        </p:nvSpPr>
        <p:spPr>
          <a:xfrm>
            <a:off x="1080796" y="411779"/>
            <a:ext cx="2875384" cy="763879"/>
          </a:xfrm>
        </p:spPr>
        <p:txBody>
          <a:bodyPr/>
          <a:lstStyle/>
          <a:p>
            <a:r>
              <a:rPr lang="en-US" b="1"/>
              <a:t>References</a:t>
            </a:r>
            <a:endParaRPr lang="en-GB" b="1" dirty="0"/>
          </a:p>
        </p:txBody>
      </p:sp>
      <p:graphicFrame>
        <p:nvGraphicFramePr>
          <p:cNvPr id="5" name="Content Placeholder 2">
            <a:extLst>
              <a:ext uri="{FF2B5EF4-FFF2-40B4-BE49-F238E27FC236}">
                <a16:creationId xmlns:a16="http://schemas.microsoft.com/office/drawing/2014/main" id="{A7904BEB-2FD3-DA8E-F892-BB8E963E4D58}"/>
              </a:ext>
            </a:extLst>
          </p:cNvPr>
          <p:cNvGraphicFramePr>
            <a:graphicFrameLocks noGrp="1"/>
          </p:cNvGraphicFramePr>
          <p:nvPr>
            <p:ph idx="1"/>
            <p:extLst>
              <p:ext uri="{D42A27DB-BD31-4B8C-83A1-F6EECF244321}">
                <p14:modId xmlns:p14="http://schemas.microsoft.com/office/powerpoint/2010/main" val="4149594591"/>
              </p:ext>
            </p:extLst>
          </p:nvPr>
        </p:nvGraphicFramePr>
        <p:xfrm>
          <a:off x="838200" y="1334277"/>
          <a:ext cx="10515600" cy="5243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6653195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19</TotalTime>
  <Words>3224</Words>
  <Application>Microsoft Office PowerPoint</Application>
  <PresentationFormat>Widescreen</PresentationFormat>
  <Paragraphs>153</Paragraphs>
  <Slides>12</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Aptos</vt:lpstr>
      <vt:lpstr>Arial</vt:lpstr>
      <vt:lpstr>Calibri</vt:lpstr>
      <vt:lpstr>Calibri Light</vt:lpstr>
      <vt:lpstr>Office Theme</vt:lpstr>
      <vt:lpstr>Croeso Wales Welcomes the World: International Cultural Tourism Forum 2025</vt:lpstr>
      <vt:lpstr>Introduction &amp; Event Overview</vt:lpstr>
      <vt:lpstr>Event Content &amp; Context</vt:lpstr>
      <vt:lpstr>Target Market &amp; Audience</vt:lpstr>
      <vt:lpstr>Market Factors</vt:lpstr>
      <vt:lpstr>Operational Factors</vt:lpstr>
      <vt:lpstr>Cultural Integration Elements</vt:lpstr>
      <vt:lpstr>Financial Feasibility</vt:lpstr>
      <vt:lpstr>Risk Management &amp; Contingencies</vt:lpstr>
      <vt:lpstr>Sustainability &amp; Legacy</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Croeso Wales 2025: International Cultural Tourism Forum 2025</dc:title>
  <dc:creator>Rehan Shah</dc:creator>
  <cp:lastModifiedBy>Rehan Shah</cp:lastModifiedBy>
  <cp:revision>6</cp:revision>
  <dcterms:created xsi:type="dcterms:W3CDTF">2025-05-14T13:26:19Z</dcterms:created>
  <dcterms:modified xsi:type="dcterms:W3CDTF">2025-05-21T12:22:49Z</dcterms:modified>
</cp:coreProperties>
</file>