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0"/>
  </p:notesMasterIdLst>
  <p:handoutMasterIdLst>
    <p:handoutMasterId r:id="rId31"/>
  </p:handoutMasterIdLst>
  <p:sldIdLst>
    <p:sldId id="277" r:id="rId5"/>
    <p:sldId id="278" r:id="rId6"/>
    <p:sldId id="284" r:id="rId7"/>
    <p:sldId id="283" r:id="rId8"/>
    <p:sldId id="257" r:id="rId9"/>
    <p:sldId id="258" r:id="rId10"/>
    <p:sldId id="259" r:id="rId11"/>
    <p:sldId id="260" r:id="rId12"/>
    <p:sldId id="279" r:id="rId13"/>
    <p:sldId id="261" r:id="rId14"/>
    <p:sldId id="262" r:id="rId15"/>
    <p:sldId id="263" r:id="rId16"/>
    <p:sldId id="264" r:id="rId17"/>
    <p:sldId id="265" r:id="rId18"/>
    <p:sldId id="266" r:id="rId19"/>
    <p:sldId id="267" r:id="rId20"/>
    <p:sldId id="268" r:id="rId21"/>
    <p:sldId id="269" r:id="rId22"/>
    <p:sldId id="270" r:id="rId23"/>
    <p:sldId id="272" r:id="rId24"/>
    <p:sldId id="274" r:id="rId25"/>
    <p:sldId id="280" r:id="rId26"/>
    <p:sldId id="281" r:id="rId27"/>
    <p:sldId id="273" r:id="rId28"/>
    <p:sldId id="282" r:id="rId29"/>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28BDF5D6-1063-4DEE-A48A-FCA96171DD41}"/>
    <pc:docChg chg="custSel modSld">
      <pc:chgData name="Paul Tinkler" userId="bcebf29c-73c2-433d-80d2-6bad896374bf" providerId="ADAL" clId="{28BDF5D6-1063-4DEE-A48A-FCA96171DD41}" dt="2017-12-29T14:37:17.486" v="2074" actId="1076"/>
      <pc:docMkLst>
        <pc:docMk/>
      </pc:docMkLst>
      <pc:sldChg chg="modSp modNotesTx">
        <pc:chgData name="Paul Tinkler" userId="bcebf29c-73c2-433d-80d2-6bad896374bf" providerId="ADAL" clId="{28BDF5D6-1063-4DEE-A48A-FCA96171DD41}" dt="2017-12-29T14:33:32.486" v="1738" actId="313"/>
        <pc:sldMkLst>
          <pc:docMk/>
          <pc:sldMk cId="4207981340" sldId="260"/>
        </pc:sldMkLst>
        <pc:spChg chg="mod">
          <ac:chgData name="Paul Tinkler" userId="bcebf29c-73c2-433d-80d2-6bad896374bf" providerId="ADAL" clId="{28BDF5D6-1063-4DEE-A48A-FCA96171DD41}" dt="2017-12-29T14:18:26.671" v="0" actId="255"/>
          <ac:spMkLst>
            <pc:docMk/>
            <pc:sldMk cId="4207981340" sldId="260"/>
            <ac:spMk id="4" creationId="{4CB0E1AF-51FC-48A3-8E07-9369120EE475}"/>
          </ac:spMkLst>
        </pc:spChg>
      </pc:sldChg>
      <pc:sldChg chg="addSp modSp modNotesTx">
        <pc:chgData name="Paul Tinkler" userId="bcebf29c-73c2-433d-80d2-6bad896374bf" providerId="ADAL" clId="{28BDF5D6-1063-4DEE-A48A-FCA96171DD41}" dt="2017-12-29T14:37:17.486" v="2074" actId="1076"/>
        <pc:sldMkLst>
          <pc:docMk/>
          <pc:sldMk cId="2779060140" sldId="261"/>
        </pc:sldMkLst>
        <pc:picChg chg="add mod">
          <ac:chgData name="Paul Tinkler" userId="bcebf29c-73c2-433d-80d2-6bad896374bf" providerId="ADAL" clId="{28BDF5D6-1063-4DEE-A48A-FCA96171DD41}" dt="2017-12-29T14:37:17.486" v="2074" actId="1076"/>
          <ac:picMkLst>
            <pc:docMk/>
            <pc:sldMk cId="2779060140" sldId="261"/>
            <ac:picMk id="6" creationId="{9CF18A7D-F2E0-4EED-AE87-AE961FB87443}"/>
          </ac:picMkLst>
        </pc:picChg>
      </pc:sldChg>
      <pc:sldChg chg="modNotesTx">
        <pc:chgData name="Paul Tinkler" userId="bcebf29c-73c2-433d-80d2-6bad896374bf" providerId="ADAL" clId="{28BDF5D6-1063-4DEE-A48A-FCA96171DD41}" dt="2017-12-29T14:30:29.640" v="1450" actId="5793"/>
        <pc:sldMkLst>
          <pc:docMk/>
          <pc:sldMk cId="2301157168" sldId="27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7B192CB-DFFB-4E8C-BA67-712835DA930C}" type="doc">
      <dgm:prSet loTypeId="urn:microsoft.com/office/officeart/2008/layout/LinedList" loCatId="list" qsTypeId="urn:microsoft.com/office/officeart/2005/8/quickstyle/simple5" qsCatId="simple" csTypeId="urn:microsoft.com/office/officeart/2005/8/colors/accent1_2" csCatId="accent1" phldr="1"/>
      <dgm:spPr/>
      <dgm:t>
        <a:bodyPr/>
        <a:lstStyle/>
        <a:p>
          <a:endParaRPr lang="en-US"/>
        </a:p>
      </dgm:t>
    </dgm:pt>
    <dgm:pt modelId="{88673F2F-39EF-40A3-AB10-3FE99F85EFCF}">
      <dgm:prSet phldrT="[Text]"/>
      <dgm:spPr/>
      <dgm:t>
        <a:bodyPr/>
        <a:lstStyle/>
        <a:p>
          <a:r>
            <a:rPr lang="en-US" dirty="0" smtClean="0"/>
            <a:t>Benefits of effective team</a:t>
          </a:r>
          <a:endParaRPr lang="en-US" dirty="0"/>
        </a:p>
      </dgm:t>
    </dgm:pt>
    <dgm:pt modelId="{38BD5219-A31A-4825-BD52-A180645C4E64}" type="parTrans" cxnId="{C6F4E789-4EF7-47EB-84D2-1B52E21C6634}">
      <dgm:prSet/>
      <dgm:spPr/>
      <dgm:t>
        <a:bodyPr/>
        <a:lstStyle/>
        <a:p>
          <a:endParaRPr lang="en-US"/>
        </a:p>
      </dgm:t>
    </dgm:pt>
    <dgm:pt modelId="{7B95B7A5-0D94-4446-B4C7-31A4CC667827}" type="sibTrans" cxnId="{C6F4E789-4EF7-47EB-84D2-1B52E21C6634}">
      <dgm:prSet/>
      <dgm:spPr/>
      <dgm:t>
        <a:bodyPr/>
        <a:lstStyle/>
        <a:p>
          <a:endParaRPr lang="en-US"/>
        </a:p>
      </dgm:t>
    </dgm:pt>
    <dgm:pt modelId="{035B94E0-1EFB-4A18-A2CC-D27C94EDFAEB}">
      <dgm:prSet phldrT="[Text]"/>
      <dgm:spPr/>
      <dgm:t>
        <a:bodyPr/>
        <a:lstStyle/>
        <a:p>
          <a:r>
            <a:rPr lang="en-US" dirty="0" smtClean="0"/>
            <a:t>Increased employee involvement</a:t>
          </a:r>
          <a:endParaRPr lang="en-US" dirty="0"/>
        </a:p>
      </dgm:t>
    </dgm:pt>
    <dgm:pt modelId="{E3D4E637-C9AC-40B4-9708-AB57A6E8B269}" type="parTrans" cxnId="{E910A8EC-8949-452E-A53F-060265B916EB}">
      <dgm:prSet/>
      <dgm:spPr/>
      <dgm:t>
        <a:bodyPr/>
        <a:lstStyle/>
        <a:p>
          <a:endParaRPr lang="en-US"/>
        </a:p>
      </dgm:t>
    </dgm:pt>
    <dgm:pt modelId="{C516D765-0265-47C0-9FA7-A1D0DC164F9B}" type="sibTrans" cxnId="{E910A8EC-8949-452E-A53F-060265B916EB}">
      <dgm:prSet/>
      <dgm:spPr/>
      <dgm:t>
        <a:bodyPr/>
        <a:lstStyle/>
        <a:p>
          <a:endParaRPr lang="en-US"/>
        </a:p>
      </dgm:t>
    </dgm:pt>
    <dgm:pt modelId="{2C9B1A9A-8C93-4D79-A8BB-25DBE47F2F59}">
      <dgm:prSet phldrT="[Text]"/>
      <dgm:spPr/>
      <dgm:t>
        <a:bodyPr/>
        <a:lstStyle/>
        <a:p>
          <a:r>
            <a:rPr lang="en-US" dirty="0" smtClean="0"/>
            <a:t>Improve quality</a:t>
          </a:r>
          <a:endParaRPr lang="en-US" dirty="0"/>
        </a:p>
      </dgm:t>
    </dgm:pt>
    <dgm:pt modelId="{D6774A50-DCE7-4B04-9A14-4423F93CF39F}" type="parTrans" cxnId="{1906E052-6A11-454B-B69F-A7E6294EACC4}">
      <dgm:prSet/>
      <dgm:spPr/>
      <dgm:t>
        <a:bodyPr/>
        <a:lstStyle/>
        <a:p>
          <a:endParaRPr lang="en-US"/>
        </a:p>
      </dgm:t>
    </dgm:pt>
    <dgm:pt modelId="{77F110F7-0FA4-4C76-B4FD-CC6EE2809D9E}" type="sibTrans" cxnId="{1906E052-6A11-454B-B69F-A7E6294EACC4}">
      <dgm:prSet/>
      <dgm:spPr/>
      <dgm:t>
        <a:bodyPr/>
        <a:lstStyle/>
        <a:p>
          <a:endParaRPr lang="en-US"/>
        </a:p>
      </dgm:t>
    </dgm:pt>
    <dgm:pt modelId="{5552C93B-EB06-49BA-A1DE-8FC518928A1C}">
      <dgm:prSet phldrT="[Text]"/>
      <dgm:spPr/>
      <dgm:t>
        <a:bodyPr/>
        <a:lstStyle/>
        <a:p>
          <a:r>
            <a:rPr lang="en-US" dirty="0" smtClean="0"/>
            <a:t>Reduces conflicts</a:t>
          </a:r>
          <a:endParaRPr lang="en-US" dirty="0"/>
        </a:p>
      </dgm:t>
    </dgm:pt>
    <dgm:pt modelId="{A3660CAB-CDF6-4818-8B42-E82663EB5C3C}" type="parTrans" cxnId="{621A90D0-3D7E-487E-BA4F-2C94D28D4805}">
      <dgm:prSet/>
      <dgm:spPr/>
      <dgm:t>
        <a:bodyPr/>
        <a:lstStyle/>
        <a:p>
          <a:endParaRPr lang="en-US"/>
        </a:p>
      </dgm:t>
    </dgm:pt>
    <dgm:pt modelId="{8CFC6AB2-F70D-4BE2-A8A6-A664C5F6F82A}" type="sibTrans" cxnId="{621A90D0-3D7E-487E-BA4F-2C94D28D4805}">
      <dgm:prSet/>
      <dgm:spPr/>
      <dgm:t>
        <a:bodyPr/>
        <a:lstStyle/>
        <a:p>
          <a:endParaRPr lang="en-US"/>
        </a:p>
      </dgm:t>
    </dgm:pt>
    <dgm:pt modelId="{B475D23E-209E-4177-B9C7-6D731FCCEBB1}">
      <dgm:prSet phldrT="[Text]"/>
      <dgm:spPr/>
      <dgm:t>
        <a:bodyPr/>
        <a:lstStyle/>
        <a:p>
          <a:r>
            <a:rPr lang="en-US" dirty="0" smtClean="0"/>
            <a:t>Motivational</a:t>
          </a:r>
          <a:endParaRPr lang="en-US" dirty="0"/>
        </a:p>
      </dgm:t>
    </dgm:pt>
    <dgm:pt modelId="{1ADB64D8-9A07-4544-B272-F859A3560CA9}" type="parTrans" cxnId="{8041C47F-A61F-4C0E-868E-F4BDB9483F29}">
      <dgm:prSet/>
      <dgm:spPr/>
      <dgm:t>
        <a:bodyPr/>
        <a:lstStyle/>
        <a:p>
          <a:endParaRPr lang="en-US"/>
        </a:p>
      </dgm:t>
    </dgm:pt>
    <dgm:pt modelId="{97284828-1C2B-4340-9470-A2C6384DCFC1}" type="sibTrans" cxnId="{8041C47F-A61F-4C0E-868E-F4BDB9483F29}">
      <dgm:prSet/>
      <dgm:spPr/>
      <dgm:t>
        <a:bodyPr/>
        <a:lstStyle/>
        <a:p>
          <a:endParaRPr lang="en-US"/>
        </a:p>
      </dgm:t>
    </dgm:pt>
    <dgm:pt modelId="{5372E464-A331-46E4-8187-286870673DE3}">
      <dgm:prSet phldrT="[Text]"/>
      <dgm:spPr/>
      <dgm:t>
        <a:bodyPr/>
        <a:lstStyle/>
        <a:p>
          <a:r>
            <a:rPr lang="en-US" dirty="0" smtClean="0"/>
            <a:t>Reduces waste</a:t>
          </a:r>
          <a:endParaRPr lang="en-US" dirty="0"/>
        </a:p>
      </dgm:t>
    </dgm:pt>
    <dgm:pt modelId="{5521BBF0-5606-4B49-8D80-8C495770B476}" type="parTrans" cxnId="{B21AA199-35CD-4EF0-8244-63C47503728E}">
      <dgm:prSet/>
      <dgm:spPr/>
      <dgm:t>
        <a:bodyPr/>
        <a:lstStyle/>
        <a:p>
          <a:endParaRPr lang="en-US"/>
        </a:p>
      </dgm:t>
    </dgm:pt>
    <dgm:pt modelId="{971BFB46-CD02-4C53-8BD5-6D6F2A2171FA}" type="sibTrans" cxnId="{B21AA199-35CD-4EF0-8244-63C47503728E}">
      <dgm:prSet/>
      <dgm:spPr/>
      <dgm:t>
        <a:bodyPr/>
        <a:lstStyle/>
        <a:p>
          <a:endParaRPr lang="en-US"/>
        </a:p>
      </dgm:t>
    </dgm:pt>
    <dgm:pt modelId="{AA5D5B96-299A-4433-AA47-445770A4510F}" type="pres">
      <dgm:prSet presAssocID="{47B192CB-DFFB-4E8C-BA67-712835DA930C}" presName="vert0" presStyleCnt="0">
        <dgm:presLayoutVars>
          <dgm:dir/>
          <dgm:animOne val="branch"/>
          <dgm:animLvl val="lvl"/>
        </dgm:presLayoutVars>
      </dgm:prSet>
      <dgm:spPr/>
      <dgm:t>
        <a:bodyPr/>
        <a:lstStyle/>
        <a:p>
          <a:endParaRPr lang="en-US"/>
        </a:p>
      </dgm:t>
    </dgm:pt>
    <dgm:pt modelId="{8339F256-8F66-4BAC-9A1F-249508A793B5}" type="pres">
      <dgm:prSet presAssocID="{88673F2F-39EF-40A3-AB10-3FE99F85EFCF}" presName="thickLine" presStyleLbl="alignNode1" presStyleIdx="0" presStyleCnt="1"/>
      <dgm:spPr/>
    </dgm:pt>
    <dgm:pt modelId="{D944D02B-04F5-4EA8-A5F9-5ADB241FEB76}" type="pres">
      <dgm:prSet presAssocID="{88673F2F-39EF-40A3-AB10-3FE99F85EFCF}" presName="horz1" presStyleCnt="0"/>
      <dgm:spPr/>
    </dgm:pt>
    <dgm:pt modelId="{F905CCEF-343A-4BE8-8104-F760E0B81C4B}" type="pres">
      <dgm:prSet presAssocID="{88673F2F-39EF-40A3-AB10-3FE99F85EFCF}" presName="tx1" presStyleLbl="revTx" presStyleIdx="0" presStyleCnt="6" custScaleX="202214"/>
      <dgm:spPr/>
      <dgm:t>
        <a:bodyPr/>
        <a:lstStyle/>
        <a:p>
          <a:endParaRPr lang="en-US"/>
        </a:p>
      </dgm:t>
    </dgm:pt>
    <dgm:pt modelId="{F3200660-38B6-45E7-ABE3-839D4713CB6E}" type="pres">
      <dgm:prSet presAssocID="{88673F2F-39EF-40A3-AB10-3FE99F85EFCF}" presName="vert1" presStyleCnt="0"/>
      <dgm:spPr/>
    </dgm:pt>
    <dgm:pt modelId="{BD62CD71-52FC-4F17-A84B-E6BFC81F3888}" type="pres">
      <dgm:prSet presAssocID="{035B94E0-1EFB-4A18-A2CC-D27C94EDFAEB}" presName="vertSpace2a" presStyleCnt="0"/>
      <dgm:spPr/>
    </dgm:pt>
    <dgm:pt modelId="{72905D97-A3DB-407E-B472-159372BE62AE}" type="pres">
      <dgm:prSet presAssocID="{035B94E0-1EFB-4A18-A2CC-D27C94EDFAEB}" presName="horz2" presStyleCnt="0"/>
      <dgm:spPr/>
    </dgm:pt>
    <dgm:pt modelId="{8633C8F1-11C8-4DDC-9853-C911CBAC70B0}" type="pres">
      <dgm:prSet presAssocID="{035B94E0-1EFB-4A18-A2CC-D27C94EDFAEB}" presName="horzSpace2" presStyleCnt="0"/>
      <dgm:spPr/>
    </dgm:pt>
    <dgm:pt modelId="{13F0D6FE-B1D6-44A9-832A-8F9F2DA841DA}" type="pres">
      <dgm:prSet presAssocID="{035B94E0-1EFB-4A18-A2CC-D27C94EDFAEB}" presName="tx2" presStyleLbl="revTx" presStyleIdx="1" presStyleCnt="6"/>
      <dgm:spPr/>
      <dgm:t>
        <a:bodyPr/>
        <a:lstStyle/>
        <a:p>
          <a:endParaRPr lang="en-US"/>
        </a:p>
      </dgm:t>
    </dgm:pt>
    <dgm:pt modelId="{9088E60C-FD97-4025-9FB1-D15BB55A86DD}" type="pres">
      <dgm:prSet presAssocID="{035B94E0-1EFB-4A18-A2CC-D27C94EDFAEB}" presName="vert2" presStyleCnt="0"/>
      <dgm:spPr/>
    </dgm:pt>
    <dgm:pt modelId="{6A36D822-5F54-4276-ACB1-A8BCB042472C}" type="pres">
      <dgm:prSet presAssocID="{035B94E0-1EFB-4A18-A2CC-D27C94EDFAEB}" presName="thinLine2b" presStyleLbl="callout" presStyleIdx="0" presStyleCnt="5"/>
      <dgm:spPr/>
    </dgm:pt>
    <dgm:pt modelId="{4FC509D9-F634-416D-BC1C-B9E944F4AE94}" type="pres">
      <dgm:prSet presAssocID="{035B94E0-1EFB-4A18-A2CC-D27C94EDFAEB}" presName="vertSpace2b" presStyleCnt="0"/>
      <dgm:spPr/>
    </dgm:pt>
    <dgm:pt modelId="{1C5E2178-474A-4DC1-AB6F-CC8A83858623}" type="pres">
      <dgm:prSet presAssocID="{2C9B1A9A-8C93-4D79-A8BB-25DBE47F2F59}" presName="horz2" presStyleCnt="0"/>
      <dgm:spPr/>
    </dgm:pt>
    <dgm:pt modelId="{758B1E4A-5151-4AE4-BC7A-E54D611B5989}" type="pres">
      <dgm:prSet presAssocID="{2C9B1A9A-8C93-4D79-A8BB-25DBE47F2F59}" presName="horzSpace2" presStyleCnt="0"/>
      <dgm:spPr/>
    </dgm:pt>
    <dgm:pt modelId="{67DCFF69-AA90-433C-BA43-0D97E6728718}" type="pres">
      <dgm:prSet presAssocID="{2C9B1A9A-8C93-4D79-A8BB-25DBE47F2F59}" presName="tx2" presStyleLbl="revTx" presStyleIdx="2" presStyleCnt="6"/>
      <dgm:spPr/>
      <dgm:t>
        <a:bodyPr/>
        <a:lstStyle/>
        <a:p>
          <a:endParaRPr lang="en-US"/>
        </a:p>
      </dgm:t>
    </dgm:pt>
    <dgm:pt modelId="{D492676D-24B8-4ED1-8E99-3D32CA4A43DD}" type="pres">
      <dgm:prSet presAssocID="{2C9B1A9A-8C93-4D79-A8BB-25DBE47F2F59}" presName="vert2" presStyleCnt="0"/>
      <dgm:spPr/>
    </dgm:pt>
    <dgm:pt modelId="{5A4ACFEF-9854-4F20-AD2A-F990A1AA4A14}" type="pres">
      <dgm:prSet presAssocID="{2C9B1A9A-8C93-4D79-A8BB-25DBE47F2F59}" presName="thinLine2b" presStyleLbl="callout" presStyleIdx="1" presStyleCnt="5"/>
      <dgm:spPr/>
    </dgm:pt>
    <dgm:pt modelId="{242FDEB2-91B5-4E9B-BB95-82CD63277D01}" type="pres">
      <dgm:prSet presAssocID="{2C9B1A9A-8C93-4D79-A8BB-25DBE47F2F59}" presName="vertSpace2b" presStyleCnt="0"/>
      <dgm:spPr/>
    </dgm:pt>
    <dgm:pt modelId="{AAA22F81-C706-4F24-9ED9-8CBA656B71BF}" type="pres">
      <dgm:prSet presAssocID="{5552C93B-EB06-49BA-A1DE-8FC518928A1C}" presName="horz2" presStyleCnt="0"/>
      <dgm:spPr/>
    </dgm:pt>
    <dgm:pt modelId="{22CD2724-0474-4C2F-9FFE-9F81BA4F1F2A}" type="pres">
      <dgm:prSet presAssocID="{5552C93B-EB06-49BA-A1DE-8FC518928A1C}" presName="horzSpace2" presStyleCnt="0"/>
      <dgm:spPr/>
    </dgm:pt>
    <dgm:pt modelId="{B5B928A2-34AA-4877-B78C-03EEAEC6019D}" type="pres">
      <dgm:prSet presAssocID="{5552C93B-EB06-49BA-A1DE-8FC518928A1C}" presName="tx2" presStyleLbl="revTx" presStyleIdx="3" presStyleCnt="6"/>
      <dgm:spPr/>
      <dgm:t>
        <a:bodyPr/>
        <a:lstStyle/>
        <a:p>
          <a:endParaRPr lang="en-US"/>
        </a:p>
      </dgm:t>
    </dgm:pt>
    <dgm:pt modelId="{52FB4767-1F6E-411D-AD03-A323DC82133B}" type="pres">
      <dgm:prSet presAssocID="{5552C93B-EB06-49BA-A1DE-8FC518928A1C}" presName="vert2" presStyleCnt="0"/>
      <dgm:spPr/>
    </dgm:pt>
    <dgm:pt modelId="{FE0C0572-1A4F-414B-8FDB-63C9C852D8CE}" type="pres">
      <dgm:prSet presAssocID="{5552C93B-EB06-49BA-A1DE-8FC518928A1C}" presName="thinLine2b" presStyleLbl="callout" presStyleIdx="2" presStyleCnt="5"/>
      <dgm:spPr/>
    </dgm:pt>
    <dgm:pt modelId="{D85285D1-F5C9-424A-9932-1FD093A01541}" type="pres">
      <dgm:prSet presAssocID="{5552C93B-EB06-49BA-A1DE-8FC518928A1C}" presName="vertSpace2b" presStyleCnt="0"/>
      <dgm:spPr/>
    </dgm:pt>
    <dgm:pt modelId="{19142499-4A81-4D46-AFB1-2795F13CCA18}" type="pres">
      <dgm:prSet presAssocID="{B475D23E-209E-4177-B9C7-6D731FCCEBB1}" presName="horz2" presStyleCnt="0"/>
      <dgm:spPr/>
    </dgm:pt>
    <dgm:pt modelId="{084E0CD1-D61A-4DF1-AF70-26496D457224}" type="pres">
      <dgm:prSet presAssocID="{B475D23E-209E-4177-B9C7-6D731FCCEBB1}" presName="horzSpace2" presStyleCnt="0"/>
      <dgm:spPr/>
    </dgm:pt>
    <dgm:pt modelId="{BD7138A9-70BB-41CD-896A-29E64B427EC2}" type="pres">
      <dgm:prSet presAssocID="{B475D23E-209E-4177-B9C7-6D731FCCEBB1}" presName="tx2" presStyleLbl="revTx" presStyleIdx="4" presStyleCnt="6"/>
      <dgm:spPr/>
      <dgm:t>
        <a:bodyPr/>
        <a:lstStyle/>
        <a:p>
          <a:endParaRPr lang="en-US"/>
        </a:p>
      </dgm:t>
    </dgm:pt>
    <dgm:pt modelId="{610D9352-5DB3-45C5-8C31-D368BC75AE52}" type="pres">
      <dgm:prSet presAssocID="{B475D23E-209E-4177-B9C7-6D731FCCEBB1}" presName="vert2" presStyleCnt="0"/>
      <dgm:spPr/>
    </dgm:pt>
    <dgm:pt modelId="{3C659DB1-D779-4FE7-AF44-8AF1032E4E68}" type="pres">
      <dgm:prSet presAssocID="{B475D23E-209E-4177-B9C7-6D731FCCEBB1}" presName="thinLine2b" presStyleLbl="callout" presStyleIdx="3" presStyleCnt="5"/>
      <dgm:spPr/>
    </dgm:pt>
    <dgm:pt modelId="{C6DA7CDF-A736-48E9-81F2-BA48128BBC6F}" type="pres">
      <dgm:prSet presAssocID="{B475D23E-209E-4177-B9C7-6D731FCCEBB1}" presName="vertSpace2b" presStyleCnt="0"/>
      <dgm:spPr/>
    </dgm:pt>
    <dgm:pt modelId="{C9760E90-F113-456B-8493-3D9379D4E298}" type="pres">
      <dgm:prSet presAssocID="{5372E464-A331-46E4-8187-286870673DE3}" presName="horz2" presStyleCnt="0"/>
      <dgm:spPr/>
    </dgm:pt>
    <dgm:pt modelId="{5E0E25A1-6C0F-4F40-9444-FC08D4442CE5}" type="pres">
      <dgm:prSet presAssocID="{5372E464-A331-46E4-8187-286870673DE3}" presName="horzSpace2" presStyleCnt="0"/>
      <dgm:spPr/>
    </dgm:pt>
    <dgm:pt modelId="{0F70029C-E116-40F7-823D-D18557C6F955}" type="pres">
      <dgm:prSet presAssocID="{5372E464-A331-46E4-8187-286870673DE3}" presName="tx2" presStyleLbl="revTx" presStyleIdx="5" presStyleCnt="6"/>
      <dgm:spPr/>
      <dgm:t>
        <a:bodyPr/>
        <a:lstStyle/>
        <a:p>
          <a:endParaRPr lang="en-US"/>
        </a:p>
      </dgm:t>
    </dgm:pt>
    <dgm:pt modelId="{1672DB95-BA40-48B6-B0F3-A03F05E25AC1}" type="pres">
      <dgm:prSet presAssocID="{5372E464-A331-46E4-8187-286870673DE3}" presName="vert2" presStyleCnt="0"/>
      <dgm:spPr/>
    </dgm:pt>
    <dgm:pt modelId="{EB423EDE-17A0-4A31-9260-7F5A2793CAA7}" type="pres">
      <dgm:prSet presAssocID="{5372E464-A331-46E4-8187-286870673DE3}" presName="thinLine2b" presStyleLbl="callout" presStyleIdx="4" presStyleCnt="5"/>
      <dgm:spPr/>
    </dgm:pt>
    <dgm:pt modelId="{37C49FA9-802E-4FD2-B820-E74849742056}" type="pres">
      <dgm:prSet presAssocID="{5372E464-A331-46E4-8187-286870673DE3}" presName="vertSpace2b" presStyleCnt="0"/>
      <dgm:spPr/>
    </dgm:pt>
  </dgm:ptLst>
  <dgm:cxnLst>
    <dgm:cxn modelId="{E910A8EC-8949-452E-A53F-060265B916EB}" srcId="{88673F2F-39EF-40A3-AB10-3FE99F85EFCF}" destId="{035B94E0-1EFB-4A18-A2CC-D27C94EDFAEB}" srcOrd="0" destOrd="0" parTransId="{E3D4E637-C9AC-40B4-9708-AB57A6E8B269}" sibTransId="{C516D765-0265-47C0-9FA7-A1D0DC164F9B}"/>
    <dgm:cxn modelId="{9A3F75C7-D2E6-45D5-B19A-5C7DE352EB0F}" type="presOf" srcId="{88673F2F-39EF-40A3-AB10-3FE99F85EFCF}" destId="{F905CCEF-343A-4BE8-8104-F760E0B81C4B}" srcOrd="0" destOrd="0" presId="urn:microsoft.com/office/officeart/2008/layout/LinedList"/>
    <dgm:cxn modelId="{D5AFE478-3C1E-4F88-BF4A-45FBCAEAF95F}" type="presOf" srcId="{47B192CB-DFFB-4E8C-BA67-712835DA930C}" destId="{AA5D5B96-299A-4433-AA47-445770A4510F}" srcOrd="0" destOrd="0" presId="urn:microsoft.com/office/officeart/2008/layout/LinedList"/>
    <dgm:cxn modelId="{B21AA199-35CD-4EF0-8244-63C47503728E}" srcId="{88673F2F-39EF-40A3-AB10-3FE99F85EFCF}" destId="{5372E464-A331-46E4-8187-286870673DE3}" srcOrd="4" destOrd="0" parTransId="{5521BBF0-5606-4B49-8D80-8C495770B476}" sibTransId="{971BFB46-CD02-4C53-8BD5-6D6F2A2171FA}"/>
    <dgm:cxn modelId="{A333400D-C43E-4742-B9D6-8DE90E488F72}" type="presOf" srcId="{5552C93B-EB06-49BA-A1DE-8FC518928A1C}" destId="{B5B928A2-34AA-4877-B78C-03EEAEC6019D}" srcOrd="0" destOrd="0" presId="urn:microsoft.com/office/officeart/2008/layout/LinedList"/>
    <dgm:cxn modelId="{621A90D0-3D7E-487E-BA4F-2C94D28D4805}" srcId="{88673F2F-39EF-40A3-AB10-3FE99F85EFCF}" destId="{5552C93B-EB06-49BA-A1DE-8FC518928A1C}" srcOrd="2" destOrd="0" parTransId="{A3660CAB-CDF6-4818-8B42-E82663EB5C3C}" sibTransId="{8CFC6AB2-F70D-4BE2-A8A6-A664C5F6F82A}"/>
    <dgm:cxn modelId="{FD6648C3-7AE6-44A0-AC65-36663E5CBBC2}" type="presOf" srcId="{035B94E0-1EFB-4A18-A2CC-D27C94EDFAEB}" destId="{13F0D6FE-B1D6-44A9-832A-8F9F2DA841DA}" srcOrd="0" destOrd="0" presId="urn:microsoft.com/office/officeart/2008/layout/LinedList"/>
    <dgm:cxn modelId="{1906E052-6A11-454B-B69F-A7E6294EACC4}" srcId="{88673F2F-39EF-40A3-AB10-3FE99F85EFCF}" destId="{2C9B1A9A-8C93-4D79-A8BB-25DBE47F2F59}" srcOrd="1" destOrd="0" parTransId="{D6774A50-DCE7-4B04-9A14-4423F93CF39F}" sibTransId="{77F110F7-0FA4-4C76-B4FD-CC6EE2809D9E}"/>
    <dgm:cxn modelId="{F9DC45E7-1507-4B52-84EF-47F06B0F12A5}" type="presOf" srcId="{2C9B1A9A-8C93-4D79-A8BB-25DBE47F2F59}" destId="{67DCFF69-AA90-433C-BA43-0D97E6728718}" srcOrd="0" destOrd="0" presId="urn:microsoft.com/office/officeart/2008/layout/LinedList"/>
    <dgm:cxn modelId="{8041C47F-A61F-4C0E-868E-F4BDB9483F29}" srcId="{88673F2F-39EF-40A3-AB10-3FE99F85EFCF}" destId="{B475D23E-209E-4177-B9C7-6D731FCCEBB1}" srcOrd="3" destOrd="0" parTransId="{1ADB64D8-9A07-4544-B272-F859A3560CA9}" sibTransId="{97284828-1C2B-4340-9470-A2C6384DCFC1}"/>
    <dgm:cxn modelId="{C6F4E789-4EF7-47EB-84D2-1B52E21C6634}" srcId="{47B192CB-DFFB-4E8C-BA67-712835DA930C}" destId="{88673F2F-39EF-40A3-AB10-3FE99F85EFCF}" srcOrd="0" destOrd="0" parTransId="{38BD5219-A31A-4825-BD52-A180645C4E64}" sibTransId="{7B95B7A5-0D94-4446-B4C7-31A4CC667827}"/>
    <dgm:cxn modelId="{1A90B27E-206C-41E0-9795-2FDD8FAA7FC3}" type="presOf" srcId="{B475D23E-209E-4177-B9C7-6D731FCCEBB1}" destId="{BD7138A9-70BB-41CD-896A-29E64B427EC2}" srcOrd="0" destOrd="0" presId="urn:microsoft.com/office/officeart/2008/layout/LinedList"/>
    <dgm:cxn modelId="{DE7E7AF3-222D-4F08-9A57-CF29E974DCDF}" type="presOf" srcId="{5372E464-A331-46E4-8187-286870673DE3}" destId="{0F70029C-E116-40F7-823D-D18557C6F955}" srcOrd="0" destOrd="0" presId="urn:microsoft.com/office/officeart/2008/layout/LinedList"/>
    <dgm:cxn modelId="{A10CDF56-A818-4310-A939-2CF23FDEDEAC}" type="presParOf" srcId="{AA5D5B96-299A-4433-AA47-445770A4510F}" destId="{8339F256-8F66-4BAC-9A1F-249508A793B5}" srcOrd="0" destOrd="0" presId="urn:microsoft.com/office/officeart/2008/layout/LinedList"/>
    <dgm:cxn modelId="{C5026AF3-6D66-4999-93F6-8DE664DC0856}" type="presParOf" srcId="{AA5D5B96-299A-4433-AA47-445770A4510F}" destId="{D944D02B-04F5-4EA8-A5F9-5ADB241FEB76}" srcOrd="1" destOrd="0" presId="urn:microsoft.com/office/officeart/2008/layout/LinedList"/>
    <dgm:cxn modelId="{1D846941-0287-484C-B69F-25BD6EBB5E20}" type="presParOf" srcId="{D944D02B-04F5-4EA8-A5F9-5ADB241FEB76}" destId="{F905CCEF-343A-4BE8-8104-F760E0B81C4B}" srcOrd="0" destOrd="0" presId="urn:microsoft.com/office/officeart/2008/layout/LinedList"/>
    <dgm:cxn modelId="{77BDBB45-8334-4174-ACB7-BB235DD96359}" type="presParOf" srcId="{D944D02B-04F5-4EA8-A5F9-5ADB241FEB76}" destId="{F3200660-38B6-45E7-ABE3-839D4713CB6E}" srcOrd="1" destOrd="0" presId="urn:microsoft.com/office/officeart/2008/layout/LinedList"/>
    <dgm:cxn modelId="{146EF354-EFCC-4AB7-A75E-F65118C20FEB}" type="presParOf" srcId="{F3200660-38B6-45E7-ABE3-839D4713CB6E}" destId="{BD62CD71-52FC-4F17-A84B-E6BFC81F3888}" srcOrd="0" destOrd="0" presId="urn:microsoft.com/office/officeart/2008/layout/LinedList"/>
    <dgm:cxn modelId="{0B3BEFEB-3F4A-4CC9-9734-724766425FFC}" type="presParOf" srcId="{F3200660-38B6-45E7-ABE3-839D4713CB6E}" destId="{72905D97-A3DB-407E-B472-159372BE62AE}" srcOrd="1" destOrd="0" presId="urn:microsoft.com/office/officeart/2008/layout/LinedList"/>
    <dgm:cxn modelId="{B0BFAF12-ACD4-4467-8EEA-78706AE55914}" type="presParOf" srcId="{72905D97-A3DB-407E-B472-159372BE62AE}" destId="{8633C8F1-11C8-4DDC-9853-C911CBAC70B0}" srcOrd="0" destOrd="0" presId="urn:microsoft.com/office/officeart/2008/layout/LinedList"/>
    <dgm:cxn modelId="{D53C2443-B076-40CA-B236-BF7665C762B8}" type="presParOf" srcId="{72905D97-A3DB-407E-B472-159372BE62AE}" destId="{13F0D6FE-B1D6-44A9-832A-8F9F2DA841DA}" srcOrd="1" destOrd="0" presId="urn:microsoft.com/office/officeart/2008/layout/LinedList"/>
    <dgm:cxn modelId="{B8D91DD7-8F8D-410A-971E-B98AA43227BC}" type="presParOf" srcId="{72905D97-A3DB-407E-B472-159372BE62AE}" destId="{9088E60C-FD97-4025-9FB1-D15BB55A86DD}" srcOrd="2" destOrd="0" presId="urn:microsoft.com/office/officeart/2008/layout/LinedList"/>
    <dgm:cxn modelId="{DD5CAF64-F6FE-4B0F-BBA5-D99C46FB0A34}" type="presParOf" srcId="{F3200660-38B6-45E7-ABE3-839D4713CB6E}" destId="{6A36D822-5F54-4276-ACB1-A8BCB042472C}" srcOrd="2" destOrd="0" presId="urn:microsoft.com/office/officeart/2008/layout/LinedList"/>
    <dgm:cxn modelId="{258DB716-51A0-4273-9504-EF77A9EC47E9}" type="presParOf" srcId="{F3200660-38B6-45E7-ABE3-839D4713CB6E}" destId="{4FC509D9-F634-416D-BC1C-B9E944F4AE94}" srcOrd="3" destOrd="0" presId="urn:microsoft.com/office/officeart/2008/layout/LinedList"/>
    <dgm:cxn modelId="{7C422D59-9E35-4D58-8516-DAEB0BC08FE2}" type="presParOf" srcId="{F3200660-38B6-45E7-ABE3-839D4713CB6E}" destId="{1C5E2178-474A-4DC1-AB6F-CC8A83858623}" srcOrd="4" destOrd="0" presId="urn:microsoft.com/office/officeart/2008/layout/LinedList"/>
    <dgm:cxn modelId="{8AF432D9-1AFA-4D08-BA0B-7BADBF404E73}" type="presParOf" srcId="{1C5E2178-474A-4DC1-AB6F-CC8A83858623}" destId="{758B1E4A-5151-4AE4-BC7A-E54D611B5989}" srcOrd="0" destOrd="0" presId="urn:microsoft.com/office/officeart/2008/layout/LinedList"/>
    <dgm:cxn modelId="{E4360E46-7E35-45CF-A45F-F08F3164982C}" type="presParOf" srcId="{1C5E2178-474A-4DC1-AB6F-CC8A83858623}" destId="{67DCFF69-AA90-433C-BA43-0D97E6728718}" srcOrd="1" destOrd="0" presId="urn:microsoft.com/office/officeart/2008/layout/LinedList"/>
    <dgm:cxn modelId="{AFD6FC96-C9ED-4D05-9589-4D16EAE53FDB}" type="presParOf" srcId="{1C5E2178-474A-4DC1-AB6F-CC8A83858623}" destId="{D492676D-24B8-4ED1-8E99-3D32CA4A43DD}" srcOrd="2" destOrd="0" presId="urn:microsoft.com/office/officeart/2008/layout/LinedList"/>
    <dgm:cxn modelId="{8D2C3D60-9CE3-418A-A075-2D6478CE3D1B}" type="presParOf" srcId="{F3200660-38B6-45E7-ABE3-839D4713CB6E}" destId="{5A4ACFEF-9854-4F20-AD2A-F990A1AA4A14}" srcOrd="5" destOrd="0" presId="urn:microsoft.com/office/officeart/2008/layout/LinedList"/>
    <dgm:cxn modelId="{290545D5-FE0F-4717-9056-0C733FA995BB}" type="presParOf" srcId="{F3200660-38B6-45E7-ABE3-839D4713CB6E}" destId="{242FDEB2-91B5-4E9B-BB95-82CD63277D01}" srcOrd="6" destOrd="0" presId="urn:microsoft.com/office/officeart/2008/layout/LinedList"/>
    <dgm:cxn modelId="{739E68FD-CDFA-42A1-98FD-F0E247276A0D}" type="presParOf" srcId="{F3200660-38B6-45E7-ABE3-839D4713CB6E}" destId="{AAA22F81-C706-4F24-9ED9-8CBA656B71BF}" srcOrd="7" destOrd="0" presId="urn:microsoft.com/office/officeart/2008/layout/LinedList"/>
    <dgm:cxn modelId="{EBB24E34-1529-492B-9F9E-4FE98F327860}" type="presParOf" srcId="{AAA22F81-C706-4F24-9ED9-8CBA656B71BF}" destId="{22CD2724-0474-4C2F-9FFE-9F81BA4F1F2A}" srcOrd="0" destOrd="0" presId="urn:microsoft.com/office/officeart/2008/layout/LinedList"/>
    <dgm:cxn modelId="{1D7273E2-BE34-4EE4-BBF6-7A745148E73E}" type="presParOf" srcId="{AAA22F81-C706-4F24-9ED9-8CBA656B71BF}" destId="{B5B928A2-34AA-4877-B78C-03EEAEC6019D}" srcOrd="1" destOrd="0" presId="urn:microsoft.com/office/officeart/2008/layout/LinedList"/>
    <dgm:cxn modelId="{055A9C26-BA57-4D72-9613-58AB69285E95}" type="presParOf" srcId="{AAA22F81-C706-4F24-9ED9-8CBA656B71BF}" destId="{52FB4767-1F6E-411D-AD03-A323DC82133B}" srcOrd="2" destOrd="0" presId="urn:microsoft.com/office/officeart/2008/layout/LinedList"/>
    <dgm:cxn modelId="{ED0CE956-7FE0-450E-AB65-F2A1C564F9D6}" type="presParOf" srcId="{F3200660-38B6-45E7-ABE3-839D4713CB6E}" destId="{FE0C0572-1A4F-414B-8FDB-63C9C852D8CE}" srcOrd="8" destOrd="0" presId="urn:microsoft.com/office/officeart/2008/layout/LinedList"/>
    <dgm:cxn modelId="{7B707B3D-31CB-451F-9FBB-608692C19965}" type="presParOf" srcId="{F3200660-38B6-45E7-ABE3-839D4713CB6E}" destId="{D85285D1-F5C9-424A-9932-1FD093A01541}" srcOrd="9" destOrd="0" presId="urn:microsoft.com/office/officeart/2008/layout/LinedList"/>
    <dgm:cxn modelId="{FE3AA63E-7D24-47B8-A225-051607EC33CE}" type="presParOf" srcId="{F3200660-38B6-45E7-ABE3-839D4713CB6E}" destId="{19142499-4A81-4D46-AFB1-2795F13CCA18}" srcOrd="10" destOrd="0" presId="urn:microsoft.com/office/officeart/2008/layout/LinedList"/>
    <dgm:cxn modelId="{E60B66F8-00A0-43B9-8439-A8F410639206}" type="presParOf" srcId="{19142499-4A81-4D46-AFB1-2795F13CCA18}" destId="{084E0CD1-D61A-4DF1-AF70-26496D457224}" srcOrd="0" destOrd="0" presId="urn:microsoft.com/office/officeart/2008/layout/LinedList"/>
    <dgm:cxn modelId="{97AE7D4F-48FF-45E5-9E6C-03ED4057C0AB}" type="presParOf" srcId="{19142499-4A81-4D46-AFB1-2795F13CCA18}" destId="{BD7138A9-70BB-41CD-896A-29E64B427EC2}" srcOrd="1" destOrd="0" presId="urn:microsoft.com/office/officeart/2008/layout/LinedList"/>
    <dgm:cxn modelId="{F7BD6FC7-F976-4490-BB8F-18EE53FE7F2E}" type="presParOf" srcId="{19142499-4A81-4D46-AFB1-2795F13CCA18}" destId="{610D9352-5DB3-45C5-8C31-D368BC75AE52}" srcOrd="2" destOrd="0" presId="urn:microsoft.com/office/officeart/2008/layout/LinedList"/>
    <dgm:cxn modelId="{0CAD8E5E-CDF9-4F3F-A6F6-ABC00D3C1B3F}" type="presParOf" srcId="{F3200660-38B6-45E7-ABE3-839D4713CB6E}" destId="{3C659DB1-D779-4FE7-AF44-8AF1032E4E68}" srcOrd="11" destOrd="0" presId="urn:microsoft.com/office/officeart/2008/layout/LinedList"/>
    <dgm:cxn modelId="{8DEFC572-2507-42CE-976E-9813060CDFF2}" type="presParOf" srcId="{F3200660-38B6-45E7-ABE3-839D4713CB6E}" destId="{C6DA7CDF-A736-48E9-81F2-BA48128BBC6F}" srcOrd="12" destOrd="0" presId="urn:microsoft.com/office/officeart/2008/layout/LinedList"/>
    <dgm:cxn modelId="{91D04E55-789B-4599-BD22-F41F576D6BF1}" type="presParOf" srcId="{F3200660-38B6-45E7-ABE3-839D4713CB6E}" destId="{C9760E90-F113-456B-8493-3D9379D4E298}" srcOrd="13" destOrd="0" presId="urn:microsoft.com/office/officeart/2008/layout/LinedList"/>
    <dgm:cxn modelId="{9E994A63-B7B9-44CE-960C-503E6CA129BE}" type="presParOf" srcId="{C9760E90-F113-456B-8493-3D9379D4E298}" destId="{5E0E25A1-6C0F-4F40-9444-FC08D4442CE5}" srcOrd="0" destOrd="0" presId="urn:microsoft.com/office/officeart/2008/layout/LinedList"/>
    <dgm:cxn modelId="{EA20B84F-410B-456A-81CF-0A7C6C7510D7}" type="presParOf" srcId="{C9760E90-F113-456B-8493-3D9379D4E298}" destId="{0F70029C-E116-40F7-823D-D18557C6F955}" srcOrd="1" destOrd="0" presId="urn:microsoft.com/office/officeart/2008/layout/LinedList"/>
    <dgm:cxn modelId="{A1D75897-B441-4617-8598-DDE28C894A85}" type="presParOf" srcId="{C9760E90-F113-456B-8493-3D9379D4E298}" destId="{1672DB95-BA40-48B6-B0F3-A03F05E25AC1}" srcOrd="2" destOrd="0" presId="urn:microsoft.com/office/officeart/2008/layout/LinedList"/>
    <dgm:cxn modelId="{91F39D52-ABC6-4D83-9E66-AFA942C54E7A}" type="presParOf" srcId="{F3200660-38B6-45E7-ABE3-839D4713CB6E}" destId="{EB423EDE-17A0-4A31-9260-7F5A2793CAA7}" srcOrd="14" destOrd="0" presId="urn:microsoft.com/office/officeart/2008/layout/LinedList"/>
    <dgm:cxn modelId="{5F5B8464-6C1E-4F4A-A82B-F660AA9EEB82}" type="presParOf" srcId="{F3200660-38B6-45E7-ABE3-839D4713CB6E}" destId="{37C49FA9-802E-4FD2-B820-E74849742056}"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FB9937-9993-4841-9997-10D8452F2942}"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AB778BA-3180-468E-9517-327C3FA6D27E}">
      <dgm:prSet/>
      <dgm:spPr/>
      <dgm:t>
        <a:bodyPr/>
        <a:lstStyle/>
        <a:p>
          <a:r>
            <a:rPr lang="en-US" dirty="0" smtClean="0"/>
            <a:t>Shaper</a:t>
          </a:r>
          <a:endParaRPr lang="en-US" dirty="0"/>
        </a:p>
      </dgm:t>
    </dgm:pt>
    <dgm:pt modelId="{EBC24264-25B3-4834-9B86-8B6E527F6B42}" type="parTrans" cxnId="{4B46A0E9-87C4-4151-A747-1689D962993A}">
      <dgm:prSet/>
      <dgm:spPr/>
      <dgm:t>
        <a:bodyPr/>
        <a:lstStyle/>
        <a:p>
          <a:endParaRPr lang="en-US"/>
        </a:p>
      </dgm:t>
    </dgm:pt>
    <dgm:pt modelId="{8C393483-0F28-488F-B76C-3391D562A219}" type="sibTrans" cxnId="{4B46A0E9-87C4-4151-A747-1689D962993A}">
      <dgm:prSet/>
      <dgm:spPr/>
      <dgm:t>
        <a:bodyPr/>
        <a:lstStyle/>
        <a:p>
          <a:endParaRPr lang="en-US"/>
        </a:p>
      </dgm:t>
    </dgm:pt>
    <dgm:pt modelId="{275013B2-D00F-4F22-A49C-A2B6AEA1B665}">
      <dgm:prSet/>
      <dgm:spPr/>
      <dgm:t>
        <a:bodyPr/>
        <a:lstStyle/>
        <a:p>
          <a:r>
            <a:rPr lang="en-US" dirty="0" smtClean="0"/>
            <a:t>Monitor / Evaluator</a:t>
          </a:r>
          <a:endParaRPr lang="en-US" dirty="0"/>
        </a:p>
      </dgm:t>
    </dgm:pt>
    <dgm:pt modelId="{4AE62215-EE25-4E40-99A6-382DCAEE4931}" type="parTrans" cxnId="{1FDF35D6-E65A-4C1F-9C1D-75CCBE99084D}">
      <dgm:prSet/>
      <dgm:spPr/>
      <dgm:t>
        <a:bodyPr/>
        <a:lstStyle/>
        <a:p>
          <a:endParaRPr lang="en-US"/>
        </a:p>
      </dgm:t>
    </dgm:pt>
    <dgm:pt modelId="{2144E51E-61D0-4E76-8244-95B39A242801}" type="sibTrans" cxnId="{1FDF35D6-E65A-4C1F-9C1D-75CCBE99084D}">
      <dgm:prSet/>
      <dgm:spPr/>
      <dgm:t>
        <a:bodyPr/>
        <a:lstStyle/>
        <a:p>
          <a:endParaRPr lang="en-US"/>
        </a:p>
      </dgm:t>
    </dgm:pt>
    <dgm:pt modelId="{30678721-F389-4406-BE32-A291169B4E99}">
      <dgm:prSet/>
      <dgm:spPr/>
      <dgm:t>
        <a:bodyPr/>
        <a:lstStyle/>
        <a:p>
          <a:r>
            <a:rPr lang="en-US" dirty="0" smtClean="0"/>
            <a:t>Team Worker</a:t>
          </a:r>
          <a:endParaRPr lang="en-US" dirty="0"/>
        </a:p>
      </dgm:t>
    </dgm:pt>
    <dgm:pt modelId="{37930ECB-DDB3-4C5C-B1C2-5C076898533F}" type="parTrans" cxnId="{C34799F4-DD5C-431B-83D5-483257D158EB}">
      <dgm:prSet/>
      <dgm:spPr/>
      <dgm:t>
        <a:bodyPr/>
        <a:lstStyle/>
        <a:p>
          <a:endParaRPr lang="en-US"/>
        </a:p>
      </dgm:t>
    </dgm:pt>
    <dgm:pt modelId="{54EF0B89-31EF-4ED6-8783-291FDB586C6A}" type="sibTrans" cxnId="{C34799F4-DD5C-431B-83D5-483257D158EB}">
      <dgm:prSet/>
      <dgm:spPr/>
      <dgm:t>
        <a:bodyPr/>
        <a:lstStyle/>
        <a:p>
          <a:endParaRPr lang="en-US"/>
        </a:p>
      </dgm:t>
    </dgm:pt>
    <dgm:pt modelId="{97ECBCD9-70AE-4ECF-8FA6-A16A2EDCEC6E}">
      <dgm:prSet/>
      <dgm:spPr/>
      <dgm:t>
        <a:bodyPr/>
        <a:lstStyle/>
        <a:p>
          <a:r>
            <a:rPr lang="en-US" dirty="0" smtClean="0"/>
            <a:t>Completer – Finisher</a:t>
          </a:r>
          <a:endParaRPr lang="en-US" dirty="0"/>
        </a:p>
      </dgm:t>
    </dgm:pt>
    <dgm:pt modelId="{9F20DBB7-984C-49FE-8191-759ED763D107}" type="parTrans" cxnId="{C726BE74-1B22-4DED-8181-41C4DEE86C16}">
      <dgm:prSet/>
      <dgm:spPr/>
      <dgm:t>
        <a:bodyPr/>
        <a:lstStyle/>
        <a:p>
          <a:endParaRPr lang="en-US"/>
        </a:p>
      </dgm:t>
    </dgm:pt>
    <dgm:pt modelId="{060577E6-423B-4CF8-9BAC-48E3998D617D}" type="sibTrans" cxnId="{C726BE74-1B22-4DED-8181-41C4DEE86C16}">
      <dgm:prSet/>
      <dgm:spPr/>
      <dgm:t>
        <a:bodyPr/>
        <a:lstStyle/>
        <a:p>
          <a:endParaRPr lang="en-US"/>
        </a:p>
      </dgm:t>
    </dgm:pt>
    <dgm:pt modelId="{2A8D762B-1576-4536-BA27-E7BE0D7BDAEE}">
      <dgm:prSet/>
      <dgm:spPr/>
      <dgm:t>
        <a:bodyPr/>
        <a:lstStyle/>
        <a:p>
          <a:r>
            <a:rPr lang="en-US" dirty="0" smtClean="0"/>
            <a:t>Specialist</a:t>
          </a:r>
          <a:endParaRPr lang="en-US" dirty="0"/>
        </a:p>
      </dgm:t>
    </dgm:pt>
    <dgm:pt modelId="{F65EE26D-FBF0-46A5-B43A-0426A9455DE4}" type="parTrans" cxnId="{2D398AE9-F5A9-4592-9EC0-72FECC70A78C}">
      <dgm:prSet/>
      <dgm:spPr/>
      <dgm:t>
        <a:bodyPr/>
        <a:lstStyle/>
        <a:p>
          <a:endParaRPr lang="en-US"/>
        </a:p>
      </dgm:t>
    </dgm:pt>
    <dgm:pt modelId="{6389AEF7-0B74-4A1B-9BD4-16619DBA3D02}" type="sibTrans" cxnId="{2D398AE9-F5A9-4592-9EC0-72FECC70A78C}">
      <dgm:prSet/>
      <dgm:spPr/>
      <dgm:t>
        <a:bodyPr/>
        <a:lstStyle/>
        <a:p>
          <a:endParaRPr lang="en-US"/>
        </a:p>
      </dgm:t>
    </dgm:pt>
    <dgm:pt modelId="{B6D8DF63-0268-4A7E-9A38-997A3C79983E}">
      <dgm:prSet/>
      <dgm:spPr/>
      <dgm:t>
        <a:bodyPr/>
        <a:lstStyle/>
        <a:p>
          <a:r>
            <a:rPr lang="en-US" dirty="0" smtClean="0"/>
            <a:t>Plant</a:t>
          </a:r>
          <a:endParaRPr lang="en-US" dirty="0"/>
        </a:p>
      </dgm:t>
    </dgm:pt>
    <dgm:pt modelId="{FAE4D1D6-3620-4C39-92F5-F3A8EE94A217}" type="parTrans" cxnId="{DBCFD9A1-45E6-4C83-896A-E11358EB98CF}">
      <dgm:prSet/>
      <dgm:spPr/>
      <dgm:t>
        <a:bodyPr/>
        <a:lstStyle/>
        <a:p>
          <a:endParaRPr lang="en-US"/>
        </a:p>
      </dgm:t>
    </dgm:pt>
    <dgm:pt modelId="{D8E15807-FC63-4132-9266-78EC08BBEAF5}" type="sibTrans" cxnId="{DBCFD9A1-45E6-4C83-896A-E11358EB98CF}">
      <dgm:prSet/>
      <dgm:spPr/>
      <dgm:t>
        <a:bodyPr/>
        <a:lstStyle/>
        <a:p>
          <a:endParaRPr lang="en-US"/>
        </a:p>
      </dgm:t>
    </dgm:pt>
    <dgm:pt modelId="{22DF6C7C-C8A1-4DF6-9CBB-7F435C5243DF}">
      <dgm:prSet/>
      <dgm:spPr/>
      <dgm:t>
        <a:bodyPr/>
        <a:lstStyle/>
        <a:p>
          <a:r>
            <a:rPr lang="en-US" dirty="0" smtClean="0"/>
            <a:t>Resource Investigator</a:t>
          </a:r>
          <a:endParaRPr lang="en-US" dirty="0"/>
        </a:p>
      </dgm:t>
    </dgm:pt>
    <dgm:pt modelId="{7DA39AC4-7E4C-4AA7-8CE1-869C7B0C7E9D}" type="parTrans" cxnId="{32520DFE-D410-4D77-A164-28E672690677}">
      <dgm:prSet/>
      <dgm:spPr/>
      <dgm:t>
        <a:bodyPr/>
        <a:lstStyle/>
        <a:p>
          <a:endParaRPr lang="en-US"/>
        </a:p>
      </dgm:t>
    </dgm:pt>
    <dgm:pt modelId="{3BF348EE-F060-4674-88F4-93B5CDD4C6A5}" type="sibTrans" cxnId="{32520DFE-D410-4D77-A164-28E672690677}">
      <dgm:prSet/>
      <dgm:spPr/>
      <dgm:t>
        <a:bodyPr/>
        <a:lstStyle/>
        <a:p>
          <a:endParaRPr lang="en-US"/>
        </a:p>
      </dgm:t>
    </dgm:pt>
    <dgm:pt modelId="{94BAE405-23AE-43FA-9773-B8095D2701CB}">
      <dgm:prSet/>
      <dgm:spPr/>
      <dgm:t>
        <a:bodyPr/>
        <a:lstStyle/>
        <a:p>
          <a:r>
            <a:rPr lang="en-US" dirty="0" smtClean="0"/>
            <a:t>Coordinator	</a:t>
          </a:r>
          <a:endParaRPr lang="en-US" dirty="0"/>
        </a:p>
      </dgm:t>
    </dgm:pt>
    <dgm:pt modelId="{1D864C1A-D818-4BEB-8C20-BA3BC9094A89}" type="parTrans" cxnId="{54176AE9-F5FF-4B02-A614-1A410B709891}">
      <dgm:prSet/>
      <dgm:spPr/>
      <dgm:t>
        <a:bodyPr/>
        <a:lstStyle/>
        <a:p>
          <a:endParaRPr lang="en-US"/>
        </a:p>
      </dgm:t>
    </dgm:pt>
    <dgm:pt modelId="{99EB6CEF-DDA4-4E51-B10A-2F4288C1F316}" type="sibTrans" cxnId="{54176AE9-F5FF-4B02-A614-1A410B709891}">
      <dgm:prSet/>
      <dgm:spPr/>
      <dgm:t>
        <a:bodyPr/>
        <a:lstStyle/>
        <a:p>
          <a:endParaRPr lang="en-US"/>
        </a:p>
      </dgm:t>
    </dgm:pt>
    <dgm:pt modelId="{15C15B37-77E7-4959-97D1-3DB5D1F1DF20}">
      <dgm:prSet/>
      <dgm:spPr/>
      <dgm:t>
        <a:bodyPr/>
        <a:lstStyle/>
        <a:p>
          <a:r>
            <a:rPr lang="en-US" dirty="0" smtClean="0"/>
            <a:t>Implementer</a:t>
          </a:r>
          <a:endParaRPr lang="en-US" dirty="0"/>
        </a:p>
      </dgm:t>
    </dgm:pt>
    <dgm:pt modelId="{95E5E6C0-FC1F-461F-A02F-FD27CD30AC3E}" type="parTrans" cxnId="{006E3E65-B6E3-4536-B90C-D5753E6EC469}">
      <dgm:prSet/>
      <dgm:spPr/>
      <dgm:t>
        <a:bodyPr/>
        <a:lstStyle/>
        <a:p>
          <a:endParaRPr lang="en-US"/>
        </a:p>
      </dgm:t>
    </dgm:pt>
    <dgm:pt modelId="{376995C0-B2EC-46C5-90F5-81DBCB028338}" type="sibTrans" cxnId="{006E3E65-B6E3-4536-B90C-D5753E6EC469}">
      <dgm:prSet/>
      <dgm:spPr/>
      <dgm:t>
        <a:bodyPr/>
        <a:lstStyle/>
        <a:p>
          <a:endParaRPr lang="en-US"/>
        </a:p>
      </dgm:t>
    </dgm:pt>
    <dgm:pt modelId="{2DC8809B-4AA4-4409-8336-B83B40538ABD}" type="pres">
      <dgm:prSet presAssocID="{05FB9937-9993-4841-9997-10D8452F2942}" presName="diagram" presStyleCnt="0">
        <dgm:presLayoutVars>
          <dgm:dir/>
          <dgm:resizeHandles val="exact"/>
        </dgm:presLayoutVars>
      </dgm:prSet>
      <dgm:spPr/>
      <dgm:t>
        <a:bodyPr/>
        <a:lstStyle/>
        <a:p>
          <a:endParaRPr lang="en-US"/>
        </a:p>
      </dgm:t>
    </dgm:pt>
    <dgm:pt modelId="{5F5E9290-B9B9-4ED0-8317-5F6891CE12CB}" type="pres">
      <dgm:prSet presAssocID="{B6D8DF63-0268-4A7E-9A38-997A3C79983E}" presName="node" presStyleLbl="node1" presStyleIdx="0" presStyleCnt="9">
        <dgm:presLayoutVars>
          <dgm:bulletEnabled val="1"/>
        </dgm:presLayoutVars>
      </dgm:prSet>
      <dgm:spPr/>
      <dgm:t>
        <a:bodyPr/>
        <a:lstStyle/>
        <a:p>
          <a:endParaRPr lang="en-US"/>
        </a:p>
      </dgm:t>
    </dgm:pt>
    <dgm:pt modelId="{36159D09-551F-4E1E-A3F6-DD7AD5C930A4}" type="pres">
      <dgm:prSet presAssocID="{D8E15807-FC63-4132-9266-78EC08BBEAF5}" presName="sibTrans" presStyleCnt="0"/>
      <dgm:spPr/>
    </dgm:pt>
    <dgm:pt modelId="{17F1BB92-811F-43B3-ADCD-32C91F085DA9}" type="pres">
      <dgm:prSet presAssocID="{22DF6C7C-C8A1-4DF6-9CBB-7F435C5243DF}" presName="node" presStyleLbl="node1" presStyleIdx="1" presStyleCnt="9">
        <dgm:presLayoutVars>
          <dgm:bulletEnabled val="1"/>
        </dgm:presLayoutVars>
      </dgm:prSet>
      <dgm:spPr/>
      <dgm:t>
        <a:bodyPr/>
        <a:lstStyle/>
        <a:p>
          <a:endParaRPr lang="en-US"/>
        </a:p>
      </dgm:t>
    </dgm:pt>
    <dgm:pt modelId="{AF5A34A4-233A-423A-A4C3-B81EC9ADFF9C}" type="pres">
      <dgm:prSet presAssocID="{3BF348EE-F060-4674-88F4-93B5CDD4C6A5}" presName="sibTrans" presStyleCnt="0"/>
      <dgm:spPr/>
    </dgm:pt>
    <dgm:pt modelId="{D93AD8B8-F786-4D63-AB55-F5150E6BEAC0}" type="pres">
      <dgm:prSet presAssocID="{94BAE405-23AE-43FA-9773-B8095D2701CB}" presName="node" presStyleLbl="node1" presStyleIdx="2" presStyleCnt="9">
        <dgm:presLayoutVars>
          <dgm:bulletEnabled val="1"/>
        </dgm:presLayoutVars>
      </dgm:prSet>
      <dgm:spPr/>
      <dgm:t>
        <a:bodyPr/>
        <a:lstStyle/>
        <a:p>
          <a:endParaRPr lang="en-US"/>
        </a:p>
      </dgm:t>
    </dgm:pt>
    <dgm:pt modelId="{CF11DADC-2993-42D5-AB3F-56BC9EED842B}" type="pres">
      <dgm:prSet presAssocID="{99EB6CEF-DDA4-4E51-B10A-2F4288C1F316}" presName="sibTrans" presStyleCnt="0"/>
      <dgm:spPr/>
    </dgm:pt>
    <dgm:pt modelId="{FD1EF760-F270-4042-89E8-369739FA0CE0}" type="pres">
      <dgm:prSet presAssocID="{4AB778BA-3180-468E-9517-327C3FA6D27E}" presName="node" presStyleLbl="node1" presStyleIdx="3" presStyleCnt="9">
        <dgm:presLayoutVars>
          <dgm:bulletEnabled val="1"/>
        </dgm:presLayoutVars>
      </dgm:prSet>
      <dgm:spPr/>
      <dgm:t>
        <a:bodyPr/>
        <a:lstStyle/>
        <a:p>
          <a:endParaRPr lang="en-US"/>
        </a:p>
      </dgm:t>
    </dgm:pt>
    <dgm:pt modelId="{7E53661A-D6E2-487D-BE6F-2A5F26C9F41C}" type="pres">
      <dgm:prSet presAssocID="{8C393483-0F28-488F-B76C-3391D562A219}" presName="sibTrans" presStyleCnt="0"/>
      <dgm:spPr/>
    </dgm:pt>
    <dgm:pt modelId="{42B5DD6D-62A1-4884-AAB8-73571BCA1936}" type="pres">
      <dgm:prSet presAssocID="{275013B2-D00F-4F22-A49C-A2B6AEA1B665}" presName="node" presStyleLbl="node1" presStyleIdx="4" presStyleCnt="9">
        <dgm:presLayoutVars>
          <dgm:bulletEnabled val="1"/>
        </dgm:presLayoutVars>
      </dgm:prSet>
      <dgm:spPr/>
      <dgm:t>
        <a:bodyPr/>
        <a:lstStyle/>
        <a:p>
          <a:endParaRPr lang="en-US"/>
        </a:p>
      </dgm:t>
    </dgm:pt>
    <dgm:pt modelId="{51ED3FC9-C87E-4595-9C1E-94AB7596AFE6}" type="pres">
      <dgm:prSet presAssocID="{2144E51E-61D0-4E76-8244-95B39A242801}" presName="sibTrans" presStyleCnt="0"/>
      <dgm:spPr/>
    </dgm:pt>
    <dgm:pt modelId="{ADC3AA30-2E70-45B6-AD00-0DB33B7E7BC8}" type="pres">
      <dgm:prSet presAssocID="{15C15B37-77E7-4959-97D1-3DB5D1F1DF20}" presName="node" presStyleLbl="node1" presStyleIdx="5" presStyleCnt="9">
        <dgm:presLayoutVars>
          <dgm:bulletEnabled val="1"/>
        </dgm:presLayoutVars>
      </dgm:prSet>
      <dgm:spPr/>
      <dgm:t>
        <a:bodyPr/>
        <a:lstStyle/>
        <a:p>
          <a:endParaRPr lang="en-US"/>
        </a:p>
      </dgm:t>
    </dgm:pt>
    <dgm:pt modelId="{D32A3FCD-C328-43F5-9CDF-B82F987BAC62}" type="pres">
      <dgm:prSet presAssocID="{376995C0-B2EC-46C5-90F5-81DBCB028338}" presName="sibTrans" presStyleCnt="0"/>
      <dgm:spPr/>
    </dgm:pt>
    <dgm:pt modelId="{FE6884B5-6224-454F-88AB-28D4E979A494}" type="pres">
      <dgm:prSet presAssocID="{30678721-F389-4406-BE32-A291169B4E99}" presName="node" presStyleLbl="node1" presStyleIdx="6" presStyleCnt="9">
        <dgm:presLayoutVars>
          <dgm:bulletEnabled val="1"/>
        </dgm:presLayoutVars>
      </dgm:prSet>
      <dgm:spPr/>
      <dgm:t>
        <a:bodyPr/>
        <a:lstStyle/>
        <a:p>
          <a:endParaRPr lang="en-US"/>
        </a:p>
      </dgm:t>
    </dgm:pt>
    <dgm:pt modelId="{C86D4FA3-3C1F-4914-A8C3-1CD1EC61FA3D}" type="pres">
      <dgm:prSet presAssocID="{54EF0B89-31EF-4ED6-8783-291FDB586C6A}" presName="sibTrans" presStyleCnt="0"/>
      <dgm:spPr/>
    </dgm:pt>
    <dgm:pt modelId="{3D8291FA-2EE8-44B7-BE32-5AD7AFB105C7}" type="pres">
      <dgm:prSet presAssocID="{97ECBCD9-70AE-4ECF-8FA6-A16A2EDCEC6E}" presName="node" presStyleLbl="node1" presStyleIdx="7" presStyleCnt="9">
        <dgm:presLayoutVars>
          <dgm:bulletEnabled val="1"/>
        </dgm:presLayoutVars>
      </dgm:prSet>
      <dgm:spPr/>
      <dgm:t>
        <a:bodyPr/>
        <a:lstStyle/>
        <a:p>
          <a:endParaRPr lang="en-US"/>
        </a:p>
      </dgm:t>
    </dgm:pt>
    <dgm:pt modelId="{745BB101-5F2F-4A85-84AB-33230D549492}" type="pres">
      <dgm:prSet presAssocID="{060577E6-423B-4CF8-9BAC-48E3998D617D}" presName="sibTrans" presStyleCnt="0"/>
      <dgm:spPr/>
    </dgm:pt>
    <dgm:pt modelId="{2E192121-E72F-4D53-9394-08201B622793}" type="pres">
      <dgm:prSet presAssocID="{2A8D762B-1576-4536-BA27-E7BE0D7BDAEE}" presName="node" presStyleLbl="node1" presStyleIdx="8" presStyleCnt="9">
        <dgm:presLayoutVars>
          <dgm:bulletEnabled val="1"/>
        </dgm:presLayoutVars>
      </dgm:prSet>
      <dgm:spPr/>
      <dgm:t>
        <a:bodyPr/>
        <a:lstStyle/>
        <a:p>
          <a:endParaRPr lang="en-US"/>
        </a:p>
      </dgm:t>
    </dgm:pt>
  </dgm:ptLst>
  <dgm:cxnLst>
    <dgm:cxn modelId="{80DA0C5A-2CFF-444E-9411-F1E3389FCF2E}" type="presOf" srcId="{30678721-F389-4406-BE32-A291169B4E99}" destId="{FE6884B5-6224-454F-88AB-28D4E979A494}" srcOrd="0" destOrd="0" presId="urn:microsoft.com/office/officeart/2005/8/layout/default"/>
    <dgm:cxn modelId="{54176AE9-F5FF-4B02-A614-1A410B709891}" srcId="{05FB9937-9993-4841-9997-10D8452F2942}" destId="{94BAE405-23AE-43FA-9773-B8095D2701CB}" srcOrd="2" destOrd="0" parTransId="{1D864C1A-D818-4BEB-8C20-BA3BC9094A89}" sibTransId="{99EB6CEF-DDA4-4E51-B10A-2F4288C1F316}"/>
    <dgm:cxn modelId="{44E98BEC-4D26-4FD6-9FE9-169A66FC74D9}" type="presOf" srcId="{275013B2-D00F-4F22-A49C-A2B6AEA1B665}" destId="{42B5DD6D-62A1-4884-AAB8-73571BCA1936}" srcOrd="0" destOrd="0" presId="urn:microsoft.com/office/officeart/2005/8/layout/default"/>
    <dgm:cxn modelId="{ACA55D83-EBB3-4AE0-BEDD-61460BA04AB2}" type="presOf" srcId="{15C15B37-77E7-4959-97D1-3DB5D1F1DF20}" destId="{ADC3AA30-2E70-45B6-AD00-0DB33B7E7BC8}" srcOrd="0" destOrd="0" presId="urn:microsoft.com/office/officeart/2005/8/layout/default"/>
    <dgm:cxn modelId="{0B01A8A6-C78E-4FDF-A97D-193D8F2D3CFB}" type="presOf" srcId="{B6D8DF63-0268-4A7E-9A38-997A3C79983E}" destId="{5F5E9290-B9B9-4ED0-8317-5F6891CE12CB}" srcOrd="0" destOrd="0" presId="urn:microsoft.com/office/officeart/2005/8/layout/default"/>
    <dgm:cxn modelId="{DBCFD9A1-45E6-4C83-896A-E11358EB98CF}" srcId="{05FB9937-9993-4841-9997-10D8452F2942}" destId="{B6D8DF63-0268-4A7E-9A38-997A3C79983E}" srcOrd="0" destOrd="0" parTransId="{FAE4D1D6-3620-4C39-92F5-F3A8EE94A217}" sibTransId="{D8E15807-FC63-4132-9266-78EC08BBEAF5}"/>
    <dgm:cxn modelId="{C726BE74-1B22-4DED-8181-41C4DEE86C16}" srcId="{05FB9937-9993-4841-9997-10D8452F2942}" destId="{97ECBCD9-70AE-4ECF-8FA6-A16A2EDCEC6E}" srcOrd="7" destOrd="0" parTransId="{9F20DBB7-984C-49FE-8191-759ED763D107}" sibTransId="{060577E6-423B-4CF8-9BAC-48E3998D617D}"/>
    <dgm:cxn modelId="{1AEA59F2-9B9B-4D6F-A884-417A813D2C78}" type="presOf" srcId="{94BAE405-23AE-43FA-9773-B8095D2701CB}" destId="{D93AD8B8-F786-4D63-AB55-F5150E6BEAC0}" srcOrd="0" destOrd="0" presId="urn:microsoft.com/office/officeart/2005/8/layout/default"/>
    <dgm:cxn modelId="{49201252-3C1E-4336-BEC9-581FCE5F5CB7}" type="presOf" srcId="{97ECBCD9-70AE-4ECF-8FA6-A16A2EDCEC6E}" destId="{3D8291FA-2EE8-44B7-BE32-5AD7AFB105C7}" srcOrd="0" destOrd="0" presId="urn:microsoft.com/office/officeart/2005/8/layout/default"/>
    <dgm:cxn modelId="{1FDF35D6-E65A-4C1F-9C1D-75CCBE99084D}" srcId="{05FB9937-9993-4841-9997-10D8452F2942}" destId="{275013B2-D00F-4F22-A49C-A2B6AEA1B665}" srcOrd="4" destOrd="0" parTransId="{4AE62215-EE25-4E40-99A6-382DCAEE4931}" sibTransId="{2144E51E-61D0-4E76-8244-95B39A242801}"/>
    <dgm:cxn modelId="{4B46A0E9-87C4-4151-A747-1689D962993A}" srcId="{05FB9937-9993-4841-9997-10D8452F2942}" destId="{4AB778BA-3180-468E-9517-327C3FA6D27E}" srcOrd="3" destOrd="0" parTransId="{EBC24264-25B3-4834-9B86-8B6E527F6B42}" sibTransId="{8C393483-0F28-488F-B76C-3391D562A219}"/>
    <dgm:cxn modelId="{1F625B40-A0CA-4C02-9243-B4DA2B622665}" type="presOf" srcId="{05FB9937-9993-4841-9997-10D8452F2942}" destId="{2DC8809B-4AA4-4409-8336-B83B40538ABD}" srcOrd="0" destOrd="0" presId="urn:microsoft.com/office/officeart/2005/8/layout/default"/>
    <dgm:cxn modelId="{32520DFE-D410-4D77-A164-28E672690677}" srcId="{05FB9937-9993-4841-9997-10D8452F2942}" destId="{22DF6C7C-C8A1-4DF6-9CBB-7F435C5243DF}" srcOrd="1" destOrd="0" parTransId="{7DA39AC4-7E4C-4AA7-8CE1-869C7B0C7E9D}" sibTransId="{3BF348EE-F060-4674-88F4-93B5CDD4C6A5}"/>
    <dgm:cxn modelId="{006E3E65-B6E3-4536-B90C-D5753E6EC469}" srcId="{05FB9937-9993-4841-9997-10D8452F2942}" destId="{15C15B37-77E7-4959-97D1-3DB5D1F1DF20}" srcOrd="5" destOrd="0" parTransId="{95E5E6C0-FC1F-461F-A02F-FD27CD30AC3E}" sibTransId="{376995C0-B2EC-46C5-90F5-81DBCB028338}"/>
    <dgm:cxn modelId="{1CCCCEEE-71E0-4470-BC49-99A612C124EF}" type="presOf" srcId="{2A8D762B-1576-4536-BA27-E7BE0D7BDAEE}" destId="{2E192121-E72F-4D53-9394-08201B622793}" srcOrd="0" destOrd="0" presId="urn:microsoft.com/office/officeart/2005/8/layout/default"/>
    <dgm:cxn modelId="{C34799F4-DD5C-431B-83D5-483257D158EB}" srcId="{05FB9937-9993-4841-9997-10D8452F2942}" destId="{30678721-F389-4406-BE32-A291169B4E99}" srcOrd="6" destOrd="0" parTransId="{37930ECB-DDB3-4C5C-B1C2-5C076898533F}" sibTransId="{54EF0B89-31EF-4ED6-8783-291FDB586C6A}"/>
    <dgm:cxn modelId="{2D398AE9-F5A9-4592-9EC0-72FECC70A78C}" srcId="{05FB9937-9993-4841-9997-10D8452F2942}" destId="{2A8D762B-1576-4536-BA27-E7BE0D7BDAEE}" srcOrd="8" destOrd="0" parTransId="{F65EE26D-FBF0-46A5-B43A-0426A9455DE4}" sibTransId="{6389AEF7-0B74-4A1B-9BD4-16619DBA3D02}"/>
    <dgm:cxn modelId="{DDF5010E-3FAF-43CE-8940-FE522F50AF8E}" type="presOf" srcId="{4AB778BA-3180-468E-9517-327C3FA6D27E}" destId="{FD1EF760-F270-4042-89E8-369739FA0CE0}" srcOrd="0" destOrd="0" presId="urn:microsoft.com/office/officeart/2005/8/layout/default"/>
    <dgm:cxn modelId="{3646B2A3-68A1-4F07-8373-9CE4E02CEBCE}" type="presOf" srcId="{22DF6C7C-C8A1-4DF6-9CBB-7F435C5243DF}" destId="{17F1BB92-811F-43B3-ADCD-32C91F085DA9}" srcOrd="0" destOrd="0" presId="urn:microsoft.com/office/officeart/2005/8/layout/default"/>
    <dgm:cxn modelId="{D3146056-42C6-4B1F-A1AE-722BD96D0C38}" type="presParOf" srcId="{2DC8809B-4AA4-4409-8336-B83B40538ABD}" destId="{5F5E9290-B9B9-4ED0-8317-5F6891CE12CB}" srcOrd="0" destOrd="0" presId="urn:microsoft.com/office/officeart/2005/8/layout/default"/>
    <dgm:cxn modelId="{DC60C342-D8B8-4110-95C7-D2C40504AA0A}" type="presParOf" srcId="{2DC8809B-4AA4-4409-8336-B83B40538ABD}" destId="{36159D09-551F-4E1E-A3F6-DD7AD5C930A4}" srcOrd="1" destOrd="0" presId="urn:microsoft.com/office/officeart/2005/8/layout/default"/>
    <dgm:cxn modelId="{2D5CCBA6-0324-434A-936F-4BED1FD6A79B}" type="presParOf" srcId="{2DC8809B-4AA4-4409-8336-B83B40538ABD}" destId="{17F1BB92-811F-43B3-ADCD-32C91F085DA9}" srcOrd="2" destOrd="0" presId="urn:microsoft.com/office/officeart/2005/8/layout/default"/>
    <dgm:cxn modelId="{5EFD1378-A4EB-4B3F-B23A-0A8895113527}" type="presParOf" srcId="{2DC8809B-4AA4-4409-8336-B83B40538ABD}" destId="{AF5A34A4-233A-423A-A4C3-B81EC9ADFF9C}" srcOrd="3" destOrd="0" presId="urn:microsoft.com/office/officeart/2005/8/layout/default"/>
    <dgm:cxn modelId="{F11CFB20-9E07-4821-AA13-4B9B266713E7}" type="presParOf" srcId="{2DC8809B-4AA4-4409-8336-B83B40538ABD}" destId="{D93AD8B8-F786-4D63-AB55-F5150E6BEAC0}" srcOrd="4" destOrd="0" presId="urn:microsoft.com/office/officeart/2005/8/layout/default"/>
    <dgm:cxn modelId="{831B9516-0C8C-470D-96E9-7AD0D876C126}" type="presParOf" srcId="{2DC8809B-4AA4-4409-8336-B83B40538ABD}" destId="{CF11DADC-2993-42D5-AB3F-56BC9EED842B}" srcOrd="5" destOrd="0" presId="urn:microsoft.com/office/officeart/2005/8/layout/default"/>
    <dgm:cxn modelId="{60339CB5-94EB-4E46-800E-20C4ACB3A660}" type="presParOf" srcId="{2DC8809B-4AA4-4409-8336-B83B40538ABD}" destId="{FD1EF760-F270-4042-89E8-369739FA0CE0}" srcOrd="6" destOrd="0" presId="urn:microsoft.com/office/officeart/2005/8/layout/default"/>
    <dgm:cxn modelId="{DC084C3C-1732-44CF-A76A-C77F0AF8D6D6}" type="presParOf" srcId="{2DC8809B-4AA4-4409-8336-B83B40538ABD}" destId="{7E53661A-D6E2-487D-BE6F-2A5F26C9F41C}" srcOrd="7" destOrd="0" presId="urn:microsoft.com/office/officeart/2005/8/layout/default"/>
    <dgm:cxn modelId="{C56870C2-0CF9-4176-B070-2108E589CEE8}" type="presParOf" srcId="{2DC8809B-4AA4-4409-8336-B83B40538ABD}" destId="{42B5DD6D-62A1-4884-AAB8-73571BCA1936}" srcOrd="8" destOrd="0" presId="urn:microsoft.com/office/officeart/2005/8/layout/default"/>
    <dgm:cxn modelId="{6E232FFB-85B3-437F-B3D9-C60A8774DEC6}" type="presParOf" srcId="{2DC8809B-4AA4-4409-8336-B83B40538ABD}" destId="{51ED3FC9-C87E-4595-9C1E-94AB7596AFE6}" srcOrd="9" destOrd="0" presId="urn:microsoft.com/office/officeart/2005/8/layout/default"/>
    <dgm:cxn modelId="{72A23759-9BAA-45DE-918D-6854A6EE22E4}" type="presParOf" srcId="{2DC8809B-4AA4-4409-8336-B83B40538ABD}" destId="{ADC3AA30-2E70-45B6-AD00-0DB33B7E7BC8}" srcOrd="10" destOrd="0" presId="urn:microsoft.com/office/officeart/2005/8/layout/default"/>
    <dgm:cxn modelId="{1AC73BF4-89A4-41BB-86BF-0BDF9C322C04}" type="presParOf" srcId="{2DC8809B-4AA4-4409-8336-B83B40538ABD}" destId="{D32A3FCD-C328-43F5-9CDF-B82F987BAC62}" srcOrd="11" destOrd="0" presId="urn:microsoft.com/office/officeart/2005/8/layout/default"/>
    <dgm:cxn modelId="{8C3A10DE-874D-4AFA-BDA1-50DDE6AA2973}" type="presParOf" srcId="{2DC8809B-4AA4-4409-8336-B83B40538ABD}" destId="{FE6884B5-6224-454F-88AB-28D4E979A494}" srcOrd="12" destOrd="0" presId="urn:microsoft.com/office/officeart/2005/8/layout/default"/>
    <dgm:cxn modelId="{84254AF1-ED0F-41B2-B934-EB1E0B0CB139}" type="presParOf" srcId="{2DC8809B-4AA4-4409-8336-B83B40538ABD}" destId="{C86D4FA3-3C1F-4914-A8C3-1CD1EC61FA3D}" srcOrd="13" destOrd="0" presId="urn:microsoft.com/office/officeart/2005/8/layout/default"/>
    <dgm:cxn modelId="{1EA10ABF-2FF3-43E7-B5C5-0DA7F44C9E2B}" type="presParOf" srcId="{2DC8809B-4AA4-4409-8336-B83B40538ABD}" destId="{3D8291FA-2EE8-44B7-BE32-5AD7AFB105C7}" srcOrd="14" destOrd="0" presId="urn:microsoft.com/office/officeart/2005/8/layout/default"/>
    <dgm:cxn modelId="{23591D32-68DC-4298-A31A-3A0093C1E1E0}" type="presParOf" srcId="{2DC8809B-4AA4-4409-8336-B83B40538ABD}" destId="{745BB101-5F2F-4A85-84AB-33230D549492}" srcOrd="15" destOrd="0" presId="urn:microsoft.com/office/officeart/2005/8/layout/default"/>
    <dgm:cxn modelId="{73E0B85D-C04E-46DE-99D3-99654645CB2A}" type="presParOf" srcId="{2DC8809B-4AA4-4409-8336-B83B40538ABD}" destId="{2E192121-E72F-4D53-9394-08201B622793}"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890EFC-84CD-4A95-B307-51B91CA2EBA2}" type="doc">
      <dgm:prSet loTypeId="urn:microsoft.com/office/officeart/2005/8/layout/cycle7" loCatId="cycle" qsTypeId="urn:microsoft.com/office/officeart/2005/8/quickstyle/simple1" qsCatId="simple" csTypeId="urn:microsoft.com/office/officeart/2005/8/colors/accent0_1" csCatId="mainScheme" phldr="1"/>
      <dgm:spPr/>
    </dgm:pt>
    <dgm:pt modelId="{57F335C5-24A3-4289-AD4A-5D0AA8C3A1D0}">
      <dgm:prSet phldrT="[Text]"/>
      <dgm:spPr>
        <a:solidFill>
          <a:schemeClr val="accent2">
            <a:lumMod val="60000"/>
            <a:lumOff val="40000"/>
          </a:schemeClr>
        </a:solidFill>
      </dgm:spPr>
      <dgm:t>
        <a:bodyPr/>
        <a:lstStyle/>
        <a:p>
          <a:r>
            <a:rPr lang="en-US" dirty="0" smtClean="0"/>
            <a:t>Plant</a:t>
          </a:r>
          <a:endParaRPr lang="en-US" dirty="0"/>
        </a:p>
      </dgm:t>
    </dgm:pt>
    <dgm:pt modelId="{2A52A485-D76F-4148-94AB-3A48DC287EB8}" type="parTrans" cxnId="{63DC1961-4C51-4035-9618-3589483B89C2}">
      <dgm:prSet/>
      <dgm:spPr/>
      <dgm:t>
        <a:bodyPr/>
        <a:lstStyle/>
        <a:p>
          <a:endParaRPr lang="en-US"/>
        </a:p>
      </dgm:t>
    </dgm:pt>
    <dgm:pt modelId="{B3246C6E-D719-4BC7-8CA8-165EF6F36B6A}" type="sibTrans" cxnId="{63DC1961-4C51-4035-9618-3589483B89C2}">
      <dgm:prSet/>
      <dgm:spPr/>
      <dgm:t>
        <a:bodyPr/>
        <a:lstStyle/>
        <a:p>
          <a:endParaRPr lang="en-US"/>
        </a:p>
      </dgm:t>
    </dgm:pt>
    <dgm:pt modelId="{035775F7-811D-4DA5-8E00-82AEEEBD8B5E}">
      <dgm:prSet phldrT="[Text]"/>
      <dgm:spPr>
        <a:solidFill>
          <a:srgbClr val="92D050"/>
        </a:solidFill>
      </dgm:spPr>
      <dgm:t>
        <a:bodyPr/>
        <a:lstStyle/>
        <a:p>
          <a:r>
            <a:rPr lang="en-US" dirty="0" smtClean="0"/>
            <a:t>Implementer</a:t>
          </a:r>
          <a:endParaRPr lang="en-US" dirty="0"/>
        </a:p>
      </dgm:t>
    </dgm:pt>
    <dgm:pt modelId="{28C4BBCA-C061-4D53-B825-FD438A901292}" type="parTrans" cxnId="{4A7BB0CE-8842-4D6A-B8A4-4E524AC2BAAB}">
      <dgm:prSet/>
      <dgm:spPr/>
      <dgm:t>
        <a:bodyPr/>
        <a:lstStyle/>
        <a:p>
          <a:endParaRPr lang="en-US"/>
        </a:p>
      </dgm:t>
    </dgm:pt>
    <dgm:pt modelId="{7F0B461B-5142-455D-80FD-D935A85EB581}" type="sibTrans" cxnId="{4A7BB0CE-8842-4D6A-B8A4-4E524AC2BAAB}">
      <dgm:prSet/>
      <dgm:spPr/>
      <dgm:t>
        <a:bodyPr/>
        <a:lstStyle/>
        <a:p>
          <a:endParaRPr lang="en-US"/>
        </a:p>
      </dgm:t>
    </dgm:pt>
    <dgm:pt modelId="{37076D37-6D09-4A76-819B-9D508BED61DA}">
      <dgm:prSet phldrT="[Text]"/>
      <dgm:spPr>
        <a:solidFill>
          <a:srgbClr val="92D050"/>
        </a:solidFill>
      </dgm:spPr>
      <dgm:t>
        <a:bodyPr/>
        <a:lstStyle/>
        <a:p>
          <a:r>
            <a:rPr lang="en-US" dirty="0" smtClean="0"/>
            <a:t>Completer/ Finisher</a:t>
          </a:r>
          <a:endParaRPr lang="en-US" dirty="0"/>
        </a:p>
      </dgm:t>
    </dgm:pt>
    <dgm:pt modelId="{1CEFB4B2-8DE0-4447-8616-756FE6774ACD}" type="parTrans" cxnId="{E3B4DFB9-3491-4CC9-A8A7-35C949A0F6C5}">
      <dgm:prSet/>
      <dgm:spPr/>
      <dgm:t>
        <a:bodyPr/>
        <a:lstStyle/>
        <a:p>
          <a:endParaRPr lang="en-US"/>
        </a:p>
      </dgm:t>
    </dgm:pt>
    <dgm:pt modelId="{5FC0C593-D1BD-4EE0-B14A-4B0D74DD60A2}" type="sibTrans" cxnId="{E3B4DFB9-3491-4CC9-A8A7-35C949A0F6C5}">
      <dgm:prSet/>
      <dgm:spPr/>
      <dgm:t>
        <a:bodyPr/>
        <a:lstStyle/>
        <a:p>
          <a:endParaRPr lang="en-US"/>
        </a:p>
      </dgm:t>
    </dgm:pt>
    <dgm:pt modelId="{0CC07564-F7AA-4B38-B7DB-376493BE25A7}">
      <dgm:prSet phldrT="[Text]"/>
      <dgm:spPr>
        <a:solidFill>
          <a:schemeClr val="accent2">
            <a:lumMod val="60000"/>
            <a:lumOff val="40000"/>
          </a:schemeClr>
        </a:solidFill>
      </dgm:spPr>
      <dgm:t>
        <a:bodyPr/>
        <a:lstStyle/>
        <a:p>
          <a:r>
            <a:rPr lang="en-US" dirty="0" smtClean="0"/>
            <a:t>Monitor/ Evaluator</a:t>
          </a:r>
          <a:endParaRPr lang="en-US" dirty="0"/>
        </a:p>
      </dgm:t>
    </dgm:pt>
    <dgm:pt modelId="{10DBC3C8-18BB-4D5C-8FFC-CA98C67D65BD}" type="parTrans" cxnId="{45CC705D-CAFA-41B0-B271-CB3A3DE7D522}">
      <dgm:prSet/>
      <dgm:spPr/>
      <dgm:t>
        <a:bodyPr/>
        <a:lstStyle/>
        <a:p>
          <a:endParaRPr lang="en-US"/>
        </a:p>
      </dgm:t>
    </dgm:pt>
    <dgm:pt modelId="{74C59313-1AE6-4113-9CAA-7341EB895DE1}" type="sibTrans" cxnId="{45CC705D-CAFA-41B0-B271-CB3A3DE7D522}">
      <dgm:prSet/>
      <dgm:spPr/>
      <dgm:t>
        <a:bodyPr/>
        <a:lstStyle/>
        <a:p>
          <a:endParaRPr lang="en-US"/>
        </a:p>
      </dgm:t>
    </dgm:pt>
    <dgm:pt modelId="{F56D9B55-6844-4B82-AE1D-15BD9DFFEE82}">
      <dgm:prSet phldrT="[Text]"/>
      <dgm:spPr>
        <a:solidFill>
          <a:schemeClr val="accent2">
            <a:lumMod val="60000"/>
            <a:lumOff val="40000"/>
          </a:schemeClr>
        </a:solidFill>
      </dgm:spPr>
      <dgm:t>
        <a:bodyPr/>
        <a:lstStyle/>
        <a:p>
          <a:r>
            <a:rPr lang="en-US" dirty="0" smtClean="0"/>
            <a:t>Specialist</a:t>
          </a:r>
          <a:endParaRPr lang="en-US" dirty="0"/>
        </a:p>
      </dgm:t>
    </dgm:pt>
    <dgm:pt modelId="{5347A868-D9E1-4A1F-B71D-F3A1871C626A}" type="parTrans" cxnId="{39C8C6C6-FABC-4E02-BFD2-BCD4536CE0E4}">
      <dgm:prSet/>
      <dgm:spPr/>
      <dgm:t>
        <a:bodyPr/>
        <a:lstStyle/>
        <a:p>
          <a:endParaRPr lang="en-US"/>
        </a:p>
      </dgm:t>
    </dgm:pt>
    <dgm:pt modelId="{5494964A-9D59-4876-BF42-A4BDA4672565}" type="sibTrans" cxnId="{39C8C6C6-FABC-4E02-BFD2-BCD4536CE0E4}">
      <dgm:prSet/>
      <dgm:spPr/>
      <dgm:t>
        <a:bodyPr/>
        <a:lstStyle/>
        <a:p>
          <a:endParaRPr lang="en-US"/>
        </a:p>
      </dgm:t>
    </dgm:pt>
    <dgm:pt modelId="{CAEE8BCC-447C-446F-8266-D1EEBC566E33}">
      <dgm:prSet phldrT="[Text]"/>
      <dgm:spPr>
        <a:solidFill>
          <a:srgbClr val="92D050"/>
        </a:solidFill>
      </dgm:spPr>
      <dgm:t>
        <a:bodyPr/>
        <a:lstStyle/>
        <a:p>
          <a:r>
            <a:rPr lang="en-US" dirty="0" smtClean="0"/>
            <a:t>Shaper</a:t>
          </a:r>
          <a:endParaRPr lang="en-US" dirty="0"/>
        </a:p>
      </dgm:t>
    </dgm:pt>
    <dgm:pt modelId="{AC61E4FB-C28E-4D87-95E7-14606CBB5D7D}" type="parTrans" cxnId="{B375E056-D8EA-4BF0-A7B4-63BDFACF8BF3}">
      <dgm:prSet/>
      <dgm:spPr/>
      <dgm:t>
        <a:bodyPr/>
        <a:lstStyle/>
        <a:p>
          <a:endParaRPr lang="en-US"/>
        </a:p>
      </dgm:t>
    </dgm:pt>
    <dgm:pt modelId="{B8404728-EF4D-4CCE-B7C4-B8510E94A57C}" type="sibTrans" cxnId="{B375E056-D8EA-4BF0-A7B4-63BDFACF8BF3}">
      <dgm:prSet/>
      <dgm:spPr/>
      <dgm:t>
        <a:bodyPr/>
        <a:lstStyle/>
        <a:p>
          <a:endParaRPr lang="en-US"/>
        </a:p>
      </dgm:t>
    </dgm:pt>
    <dgm:pt modelId="{8F8A60E5-5381-4817-880E-0C4A402EF354}">
      <dgm:prSet phldrT="[Text]"/>
      <dgm:spPr>
        <a:solidFill>
          <a:schemeClr val="accent6">
            <a:lumMod val="60000"/>
            <a:lumOff val="40000"/>
          </a:schemeClr>
        </a:solidFill>
      </dgm:spPr>
      <dgm:t>
        <a:bodyPr/>
        <a:lstStyle/>
        <a:p>
          <a:r>
            <a:rPr lang="en-US" dirty="0" smtClean="0"/>
            <a:t>Coordinator</a:t>
          </a:r>
          <a:endParaRPr lang="en-US" dirty="0"/>
        </a:p>
      </dgm:t>
    </dgm:pt>
    <dgm:pt modelId="{34A3981B-C1A5-4849-B9C6-55D0A6221FB9}" type="parTrans" cxnId="{9D1A589A-4651-4A3C-9367-5296D944D8B7}">
      <dgm:prSet/>
      <dgm:spPr/>
      <dgm:t>
        <a:bodyPr/>
        <a:lstStyle/>
        <a:p>
          <a:endParaRPr lang="en-US"/>
        </a:p>
      </dgm:t>
    </dgm:pt>
    <dgm:pt modelId="{146F0F58-ACD6-42EA-A81A-25074AC6B69E}" type="sibTrans" cxnId="{9D1A589A-4651-4A3C-9367-5296D944D8B7}">
      <dgm:prSet/>
      <dgm:spPr/>
      <dgm:t>
        <a:bodyPr/>
        <a:lstStyle/>
        <a:p>
          <a:endParaRPr lang="en-US"/>
        </a:p>
      </dgm:t>
    </dgm:pt>
    <dgm:pt modelId="{621DB587-C792-478F-BA4D-EEF601CD4A1D}">
      <dgm:prSet phldrT="[Text]"/>
      <dgm:spPr>
        <a:solidFill>
          <a:schemeClr val="accent6">
            <a:lumMod val="60000"/>
            <a:lumOff val="40000"/>
          </a:schemeClr>
        </a:solidFill>
      </dgm:spPr>
      <dgm:t>
        <a:bodyPr/>
        <a:lstStyle/>
        <a:p>
          <a:r>
            <a:rPr lang="en-US" dirty="0" smtClean="0"/>
            <a:t>Team worker</a:t>
          </a:r>
          <a:endParaRPr lang="en-US" dirty="0"/>
        </a:p>
      </dgm:t>
    </dgm:pt>
    <dgm:pt modelId="{5E261659-E00A-4641-835A-43BCD59F1062}" type="parTrans" cxnId="{3BC49165-EA07-4F75-B833-4669F009CBED}">
      <dgm:prSet/>
      <dgm:spPr/>
      <dgm:t>
        <a:bodyPr/>
        <a:lstStyle/>
        <a:p>
          <a:endParaRPr lang="en-US"/>
        </a:p>
      </dgm:t>
    </dgm:pt>
    <dgm:pt modelId="{FC335F3C-4EAD-4E37-99AF-3FEDC67C274C}" type="sibTrans" cxnId="{3BC49165-EA07-4F75-B833-4669F009CBED}">
      <dgm:prSet/>
      <dgm:spPr/>
      <dgm:t>
        <a:bodyPr/>
        <a:lstStyle/>
        <a:p>
          <a:endParaRPr lang="en-US"/>
        </a:p>
      </dgm:t>
    </dgm:pt>
    <dgm:pt modelId="{69200DE1-E531-44AE-AB60-814E5543809C}">
      <dgm:prSet phldrT="[Text]"/>
      <dgm:spPr>
        <a:solidFill>
          <a:schemeClr val="accent6">
            <a:lumMod val="60000"/>
            <a:lumOff val="40000"/>
          </a:schemeClr>
        </a:solidFill>
      </dgm:spPr>
      <dgm:t>
        <a:bodyPr/>
        <a:lstStyle/>
        <a:p>
          <a:r>
            <a:rPr lang="en-US" dirty="0" smtClean="0"/>
            <a:t>Resource/ -investigator</a:t>
          </a:r>
          <a:endParaRPr lang="en-US" dirty="0"/>
        </a:p>
      </dgm:t>
    </dgm:pt>
    <dgm:pt modelId="{16D2488A-6F43-4B79-BFCD-B4CBD8FC52D3}" type="parTrans" cxnId="{D9D235CF-17CB-47A8-BB3A-4CF64227D417}">
      <dgm:prSet/>
      <dgm:spPr/>
      <dgm:t>
        <a:bodyPr/>
        <a:lstStyle/>
        <a:p>
          <a:endParaRPr lang="en-US"/>
        </a:p>
      </dgm:t>
    </dgm:pt>
    <dgm:pt modelId="{8414DFA3-53C3-4334-899B-008F7DD692DA}" type="sibTrans" cxnId="{D9D235CF-17CB-47A8-BB3A-4CF64227D417}">
      <dgm:prSet/>
      <dgm:spPr/>
      <dgm:t>
        <a:bodyPr/>
        <a:lstStyle/>
        <a:p>
          <a:endParaRPr lang="en-US"/>
        </a:p>
      </dgm:t>
    </dgm:pt>
    <dgm:pt modelId="{F42F13BE-F7CA-49E2-9D60-EAFD0B2E8E55}" type="pres">
      <dgm:prSet presAssocID="{71890EFC-84CD-4A95-B307-51B91CA2EBA2}" presName="Name0" presStyleCnt="0">
        <dgm:presLayoutVars>
          <dgm:dir/>
          <dgm:resizeHandles val="exact"/>
        </dgm:presLayoutVars>
      </dgm:prSet>
      <dgm:spPr/>
    </dgm:pt>
    <dgm:pt modelId="{5A432F0E-977E-4ECB-BBA6-B5D56B2C71BA}" type="pres">
      <dgm:prSet presAssocID="{57F335C5-24A3-4289-AD4A-5D0AA8C3A1D0}" presName="node" presStyleLbl="node1" presStyleIdx="0" presStyleCnt="9">
        <dgm:presLayoutVars>
          <dgm:bulletEnabled val="1"/>
        </dgm:presLayoutVars>
      </dgm:prSet>
      <dgm:spPr/>
      <dgm:t>
        <a:bodyPr/>
        <a:lstStyle/>
        <a:p>
          <a:endParaRPr lang="en-US"/>
        </a:p>
      </dgm:t>
    </dgm:pt>
    <dgm:pt modelId="{8FC49CDD-892B-4C99-86B2-51ACB66D5E88}" type="pres">
      <dgm:prSet presAssocID="{B3246C6E-D719-4BC7-8CA8-165EF6F36B6A}" presName="sibTrans" presStyleLbl="sibTrans2D1" presStyleIdx="0" presStyleCnt="9"/>
      <dgm:spPr/>
      <dgm:t>
        <a:bodyPr/>
        <a:lstStyle/>
        <a:p>
          <a:endParaRPr lang="en-US"/>
        </a:p>
      </dgm:t>
    </dgm:pt>
    <dgm:pt modelId="{79B5004E-2A72-429E-8E60-6F4F613EAF8F}" type="pres">
      <dgm:prSet presAssocID="{B3246C6E-D719-4BC7-8CA8-165EF6F36B6A}" presName="connectorText" presStyleLbl="sibTrans2D1" presStyleIdx="0" presStyleCnt="9"/>
      <dgm:spPr/>
      <dgm:t>
        <a:bodyPr/>
        <a:lstStyle/>
        <a:p>
          <a:endParaRPr lang="en-US"/>
        </a:p>
      </dgm:t>
    </dgm:pt>
    <dgm:pt modelId="{66BE3475-CF8E-4A0E-81A7-60AD511F2A8F}" type="pres">
      <dgm:prSet presAssocID="{0CC07564-F7AA-4B38-B7DB-376493BE25A7}" presName="node" presStyleLbl="node1" presStyleIdx="1" presStyleCnt="9">
        <dgm:presLayoutVars>
          <dgm:bulletEnabled val="1"/>
        </dgm:presLayoutVars>
      </dgm:prSet>
      <dgm:spPr/>
      <dgm:t>
        <a:bodyPr/>
        <a:lstStyle/>
        <a:p>
          <a:endParaRPr lang="en-US"/>
        </a:p>
      </dgm:t>
    </dgm:pt>
    <dgm:pt modelId="{8A9B64A5-3BBC-40DE-B437-651A579514B0}" type="pres">
      <dgm:prSet presAssocID="{74C59313-1AE6-4113-9CAA-7341EB895DE1}" presName="sibTrans" presStyleLbl="sibTrans2D1" presStyleIdx="1" presStyleCnt="9"/>
      <dgm:spPr/>
      <dgm:t>
        <a:bodyPr/>
        <a:lstStyle/>
        <a:p>
          <a:endParaRPr lang="en-US"/>
        </a:p>
      </dgm:t>
    </dgm:pt>
    <dgm:pt modelId="{102C00ED-752F-448E-8E3F-B06D658E14C2}" type="pres">
      <dgm:prSet presAssocID="{74C59313-1AE6-4113-9CAA-7341EB895DE1}" presName="connectorText" presStyleLbl="sibTrans2D1" presStyleIdx="1" presStyleCnt="9"/>
      <dgm:spPr/>
      <dgm:t>
        <a:bodyPr/>
        <a:lstStyle/>
        <a:p>
          <a:endParaRPr lang="en-US"/>
        </a:p>
      </dgm:t>
    </dgm:pt>
    <dgm:pt modelId="{2A524BF9-5045-494A-B711-1B3F0410EAE7}" type="pres">
      <dgm:prSet presAssocID="{F56D9B55-6844-4B82-AE1D-15BD9DFFEE82}" presName="node" presStyleLbl="node1" presStyleIdx="2" presStyleCnt="9">
        <dgm:presLayoutVars>
          <dgm:bulletEnabled val="1"/>
        </dgm:presLayoutVars>
      </dgm:prSet>
      <dgm:spPr/>
      <dgm:t>
        <a:bodyPr/>
        <a:lstStyle/>
        <a:p>
          <a:endParaRPr lang="en-US"/>
        </a:p>
      </dgm:t>
    </dgm:pt>
    <dgm:pt modelId="{29E0BA48-F1CA-40EA-B27C-DCB79B631B8A}" type="pres">
      <dgm:prSet presAssocID="{5494964A-9D59-4876-BF42-A4BDA4672565}" presName="sibTrans" presStyleLbl="sibTrans2D1" presStyleIdx="2" presStyleCnt="9"/>
      <dgm:spPr/>
      <dgm:t>
        <a:bodyPr/>
        <a:lstStyle/>
        <a:p>
          <a:endParaRPr lang="en-US"/>
        </a:p>
      </dgm:t>
    </dgm:pt>
    <dgm:pt modelId="{E2311AC9-23D6-48B0-B153-F77F5914C122}" type="pres">
      <dgm:prSet presAssocID="{5494964A-9D59-4876-BF42-A4BDA4672565}" presName="connectorText" presStyleLbl="sibTrans2D1" presStyleIdx="2" presStyleCnt="9"/>
      <dgm:spPr/>
      <dgm:t>
        <a:bodyPr/>
        <a:lstStyle/>
        <a:p>
          <a:endParaRPr lang="en-US"/>
        </a:p>
      </dgm:t>
    </dgm:pt>
    <dgm:pt modelId="{B6AE9BE9-3050-4BE7-990B-020CA407507C}" type="pres">
      <dgm:prSet presAssocID="{035775F7-811D-4DA5-8E00-82AEEEBD8B5E}" presName="node" presStyleLbl="node1" presStyleIdx="3" presStyleCnt="9">
        <dgm:presLayoutVars>
          <dgm:bulletEnabled val="1"/>
        </dgm:presLayoutVars>
      </dgm:prSet>
      <dgm:spPr/>
      <dgm:t>
        <a:bodyPr/>
        <a:lstStyle/>
        <a:p>
          <a:endParaRPr lang="en-US"/>
        </a:p>
      </dgm:t>
    </dgm:pt>
    <dgm:pt modelId="{6F19B74E-7C23-45FA-BCB2-F843C6E350F5}" type="pres">
      <dgm:prSet presAssocID="{7F0B461B-5142-455D-80FD-D935A85EB581}" presName="sibTrans" presStyleLbl="sibTrans2D1" presStyleIdx="3" presStyleCnt="9"/>
      <dgm:spPr/>
      <dgm:t>
        <a:bodyPr/>
        <a:lstStyle/>
        <a:p>
          <a:endParaRPr lang="en-US"/>
        </a:p>
      </dgm:t>
    </dgm:pt>
    <dgm:pt modelId="{A78B7448-249A-4D0C-A6B2-957B220455EA}" type="pres">
      <dgm:prSet presAssocID="{7F0B461B-5142-455D-80FD-D935A85EB581}" presName="connectorText" presStyleLbl="sibTrans2D1" presStyleIdx="3" presStyleCnt="9"/>
      <dgm:spPr/>
      <dgm:t>
        <a:bodyPr/>
        <a:lstStyle/>
        <a:p>
          <a:endParaRPr lang="en-US"/>
        </a:p>
      </dgm:t>
    </dgm:pt>
    <dgm:pt modelId="{40C888C0-6386-4025-B957-D7E01EE742AE}" type="pres">
      <dgm:prSet presAssocID="{37076D37-6D09-4A76-819B-9D508BED61DA}" presName="node" presStyleLbl="node1" presStyleIdx="4" presStyleCnt="9">
        <dgm:presLayoutVars>
          <dgm:bulletEnabled val="1"/>
        </dgm:presLayoutVars>
      </dgm:prSet>
      <dgm:spPr/>
      <dgm:t>
        <a:bodyPr/>
        <a:lstStyle/>
        <a:p>
          <a:endParaRPr lang="en-US"/>
        </a:p>
      </dgm:t>
    </dgm:pt>
    <dgm:pt modelId="{CAB6D738-041D-4AB3-85F5-5BE9BB0CD50E}" type="pres">
      <dgm:prSet presAssocID="{5FC0C593-D1BD-4EE0-B14A-4B0D74DD60A2}" presName="sibTrans" presStyleLbl="sibTrans2D1" presStyleIdx="4" presStyleCnt="9"/>
      <dgm:spPr/>
      <dgm:t>
        <a:bodyPr/>
        <a:lstStyle/>
        <a:p>
          <a:endParaRPr lang="en-US"/>
        </a:p>
      </dgm:t>
    </dgm:pt>
    <dgm:pt modelId="{D0B0CAF1-1864-4526-B2F1-A4A51F666E4E}" type="pres">
      <dgm:prSet presAssocID="{5FC0C593-D1BD-4EE0-B14A-4B0D74DD60A2}" presName="connectorText" presStyleLbl="sibTrans2D1" presStyleIdx="4" presStyleCnt="9"/>
      <dgm:spPr/>
      <dgm:t>
        <a:bodyPr/>
        <a:lstStyle/>
        <a:p>
          <a:endParaRPr lang="en-US"/>
        </a:p>
      </dgm:t>
    </dgm:pt>
    <dgm:pt modelId="{A36F6530-63A5-4351-8E9A-9A67DF9C0CBB}" type="pres">
      <dgm:prSet presAssocID="{CAEE8BCC-447C-446F-8266-D1EEBC566E33}" presName="node" presStyleLbl="node1" presStyleIdx="5" presStyleCnt="9">
        <dgm:presLayoutVars>
          <dgm:bulletEnabled val="1"/>
        </dgm:presLayoutVars>
      </dgm:prSet>
      <dgm:spPr/>
      <dgm:t>
        <a:bodyPr/>
        <a:lstStyle/>
        <a:p>
          <a:endParaRPr lang="en-US"/>
        </a:p>
      </dgm:t>
    </dgm:pt>
    <dgm:pt modelId="{7BA08238-E30B-48A3-82C7-6808662C6C0E}" type="pres">
      <dgm:prSet presAssocID="{B8404728-EF4D-4CCE-B7C4-B8510E94A57C}" presName="sibTrans" presStyleLbl="sibTrans2D1" presStyleIdx="5" presStyleCnt="9"/>
      <dgm:spPr/>
      <dgm:t>
        <a:bodyPr/>
        <a:lstStyle/>
        <a:p>
          <a:endParaRPr lang="en-US"/>
        </a:p>
      </dgm:t>
    </dgm:pt>
    <dgm:pt modelId="{AC2868B2-7126-43EC-AF54-775B8BF6D321}" type="pres">
      <dgm:prSet presAssocID="{B8404728-EF4D-4CCE-B7C4-B8510E94A57C}" presName="connectorText" presStyleLbl="sibTrans2D1" presStyleIdx="5" presStyleCnt="9"/>
      <dgm:spPr/>
      <dgm:t>
        <a:bodyPr/>
        <a:lstStyle/>
        <a:p>
          <a:endParaRPr lang="en-US"/>
        </a:p>
      </dgm:t>
    </dgm:pt>
    <dgm:pt modelId="{F17A1D16-6A73-4B85-8484-9DDCB4122C44}" type="pres">
      <dgm:prSet presAssocID="{8F8A60E5-5381-4817-880E-0C4A402EF354}" presName="node" presStyleLbl="node1" presStyleIdx="6" presStyleCnt="9">
        <dgm:presLayoutVars>
          <dgm:bulletEnabled val="1"/>
        </dgm:presLayoutVars>
      </dgm:prSet>
      <dgm:spPr/>
      <dgm:t>
        <a:bodyPr/>
        <a:lstStyle/>
        <a:p>
          <a:endParaRPr lang="en-US"/>
        </a:p>
      </dgm:t>
    </dgm:pt>
    <dgm:pt modelId="{C95D29CE-57DC-40C5-AE5C-BA8EA7D4FE11}" type="pres">
      <dgm:prSet presAssocID="{146F0F58-ACD6-42EA-A81A-25074AC6B69E}" presName="sibTrans" presStyleLbl="sibTrans2D1" presStyleIdx="6" presStyleCnt="9"/>
      <dgm:spPr/>
      <dgm:t>
        <a:bodyPr/>
        <a:lstStyle/>
        <a:p>
          <a:endParaRPr lang="en-US"/>
        </a:p>
      </dgm:t>
    </dgm:pt>
    <dgm:pt modelId="{6BCC3C6D-169F-4FE2-BCE2-5C58EB35D35F}" type="pres">
      <dgm:prSet presAssocID="{146F0F58-ACD6-42EA-A81A-25074AC6B69E}" presName="connectorText" presStyleLbl="sibTrans2D1" presStyleIdx="6" presStyleCnt="9"/>
      <dgm:spPr/>
      <dgm:t>
        <a:bodyPr/>
        <a:lstStyle/>
        <a:p>
          <a:endParaRPr lang="en-US"/>
        </a:p>
      </dgm:t>
    </dgm:pt>
    <dgm:pt modelId="{C14DE325-857D-47B6-8A74-8A81A1AF2AA0}" type="pres">
      <dgm:prSet presAssocID="{621DB587-C792-478F-BA4D-EEF601CD4A1D}" presName="node" presStyleLbl="node1" presStyleIdx="7" presStyleCnt="9">
        <dgm:presLayoutVars>
          <dgm:bulletEnabled val="1"/>
        </dgm:presLayoutVars>
      </dgm:prSet>
      <dgm:spPr/>
      <dgm:t>
        <a:bodyPr/>
        <a:lstStyle/>
        <a:p>
          <a:endParaRPr lang="en-US"/>
        </a:p>
      </dgm:t>
    </dgm:pt>
    <dgm:pt modelId="{D893E45D-43AD-4644-88D1-9E3E7E9C662A}" type="pres">
      <dgm:prSet presAssocID="{FC335F3C-4EAD-4E37-99AF-3FEDC67C274C}" presName="sibTrans" presStyleLbl="sibTrans2D1" presStyleIdx="7" presStyleCnt="9"/>
      <dgm:spPr/>
      <dgm:t>
        <a:bodyPr/>
        <a:lstStyle/>
        <a:p>
          <a:endParaRPr lang="en-US"/>
        </a:p>
      </dgm:t>
    </dgm:pt>
    <dgm:pt modelId="{6108691E-25E8-42D4-9450-B906F4F4D18A}" type="pres">
      <dgm:prSet presAssocID="{FC335F3C-4EAD-4E37-99AF-3FEDC67C274C}" presName="connectorText" presStyleLbl="sibTrans2D1" presStyleIdx="7" presStyleCnt="9"/>
      <dgm:spPr/>
      <dgm:t>
        <a:bodyPr/>
        <a:lstStyle/>
        <a:p>
          <a:endParaRPr lang="en-US"/>
        </a:p>
      </dgm:t>
    </dgm:pt>
    <dgm:pt modelId="{17B37662-CC4F-40E6-B00E-E07A3120C99E}" type="pres">
      <dgm:prSet presAssocID="{69200DE1-E531-44AE-AB60-814E5543809C}" presName="node" presStyleLbl="node1" presStyleIdx="8" presStyleCnt="9">
        <dgm:presLayoutVars>
          <dgm:bulletEnabled val="1"/>
        </dgm:presLayoutVars>
      </dgm:prSet>
      <dgm:spPr/>
      <dgm:t>
        <a:bodyPr/>
        <a:lstStyle/>
        <a:p>
          <a:endParaRPr lang="en-US"/>
        </a:p>
      </dgm:t>
    </dgm:pt>
    <dgm:pt modelId="{FF59B84D-547B-4769-AE9A-F4B509BEEC68}" type="pres">
      <dgm:prSet presAssocID="{8414DFA3-53C3-4334-899B-008F7DD692DA}" presName="sibTrans" presStyleLbl="sibTrans2D1" presStyleIdx="8" presStyleCnt="9"/>
      <dgm:spPr/>
      <dgm:t>
        <a:bodyPr/>
        <a:lstStyle/>
        <a:p>
          <a:endParaRPr lang="en-US"/>
        </a:p>
      </dgm:t>
    </dgm:pt>
    <dgm:pt modelId="{69C1248F-3EEA-4AB7-948B-4658655FE2EF}" type="pres">
      <dgm:prSet presAssocID="{8414DFA3-53C3-4334-899B-008F7DD692DA}" presName="connectorText" presStyleLbl="sibTrans2D1" presStyleIdx="8" presStyleCnt="9"/>
      <dgm:spPr/>
      <dgm:t>
        <a:bodyPr/>
        <a:lstStyle/>
        <a:p>
          <a:endParaRPr lang="en-US"/>
        </a:p>
      </dgm:t>
    </dgm:pt>
  </dgm:ptLst>
  <dgm:cxnLst>
    <dgm:cxn modelId="{63DC1961-4C51-4035-9618-3589483B89C2}" srcId="{71890EFC-84CD-4A95-B307-51B91CA2EBA2}" destId="{57F335C5-24A3-4289-AD4A-5D0AA8C3A1D0}" srcOrd="0" destOrd="0" parTransId="{2A52A485-D76F-4148-94AB-3A48DC287EB8}" sibTransId="{B3246C6E-D719-4BC7-8CA8-165EF6F36B6A}"/>
    <dgm:cxn modelId="{38719E2E-4C10-4251-AD16-94CAD36093AD}" type="presOf" srcId="{FC335F3C-4EAD-4E37-99AF-3FEDC67C274C}" destId="{6108691E-25E8-42D4-9450-B906F4F4D18A}" srcOrd="1" destOrd="0" presId="urn:microsoft.com/office/officeart/2005/8/layout/cycle7"/>
    <dgm:cxn modelId="{A8188C25-D8B2-464D-B4C9-0705669A3570}" type="presOf" srcId="{621DB587-C792-478F-BA4D-EEF601CD4A1D}" destId="{C14DE325-857D-47B6-8A74-8A81A1AF2AA0}" srcOrd="0" destOrd="0" presId="urn:microsoft.com/office/officeart/2005/8/layout/cycle7"/>
    <dgm:cxn modelId="{372DF82A-AB23-4526-8812-0F9D64E5DEBF}" type="presOf" srcId="{B3246C6E-D719-4BC7-8CA8-165EF6F36B6A}" destId="{79B5004E-2A72-429E-8E60-6F4F613EAF8F}" srcOrd="1" destOrd="0" presId="urn:microsoft.com/office/officeart/2005/8/layout/cycle7"/>
    <dgm:cxn modelId="{45CC705D-CAFA-41B0-B271-CB3A3DE7D522}" srcId="{71890EFC-84CD-4A95-B307-51B91CA2EBA2}" destId="{0CC07564-F7AA-4B38-B7DB-376493BE25A7}" srcOrd="1" destOrd="0" parTransId="{10DBC3C8-18BB-4D5C-8FFC-CA98C67D65BD}" sibTransId="{74C59313-1AE6-4113-9CAA-7341EB895DE1}"/>
    <dgm:cxn modelId="{9D1A589A-4651-4A3C-9367-5296D944D8B7}" srcId="{71890EFC-84CD-4A95-B307-51B91CA2EBA2}" destId="{8F8A60E5-5381-4817-880E-0C4A402EF354}" srcOrd="6" destOrd="0" parTransId="{34A3981B-C1A5-4849-B9C6-55D0A6221FB9}" sibTransId="{146F0F58-ACD6-42EA-A81A-25074AC6B69E}"/>
    <dgm:cxn modelId="{B2FE9FD7-7DC0-4EA2-BCB3-46D3AAF2D2B7}" type="presOf" srcId="{5FC0C593-D1BD-4EE0-B14A-4B0D74DD60A2}" destId="{CAB6D738-041D-4AB3-85F5-5BE9BB0CD50E}" srcOrd="0" destOrd="0" presId="urn:microsoft.com/office/officeart/2005/8/layout/cycle7"/>
    <dgm:cxn modelId="{A112856F-1816-43D1-AB65-04D56FE64E7D}" type="presOf" srcId="{B8404728-EF4D-4CCE-B7C4-B8510E94A57C}" destId="{AC2868B2-7126-43EC-AF54-775B8BF6D321}" srcOrd="1" destOrd="0" presId="urn:microsoft.com/office/officeart/2005/8/layout/cycle7"/>
    <dgm:cxn modelId="{4F23956B-F2A3-43AE-B573-F8E0F640B988}" type="presOf" srcId="{0CC07564-F7AA-4B38-B7DB-376493BE25A7}" destId="{66BE3475-CF8E-4A0E-81A7-60AD511F2A8F}" srcOrd="0" destOrd="0" presId="urn:microsoft.com/office/officeart/2005/8/layout/cycle7"/>
    <dgm:cxn modelId="{3AA8C07D-EFB4-473F-93FE-17F3DA200035}" type="presOf" srcId="{CAEE8BCC-447C-446F-8266-D1EEBC566E33}" destId="{A36F6530-63A5-4351-8E9A-9A67DF9C0CBB}" srcOrd="0" destOrd="0" presId="urn:microsoft.com/office/officeart/2005/8/layout/cycle7"/>
    <dgm:cxn modelId="{E102CE72-FF87-4707-8BB8-E724D35FEE7F}" type="presOf" srcId="{74C59313-1AE6-4113-9CAA-7341EB895DE1}" destId="{102C00ED-752F-448E-8E3F-B06D658E14C2}" srcOrd="1" destOrd="0" presId="urn:microsoft.com/office/officeart/2005/8/layout/cycle7"/>
    <dgm:cxn modelId="{31BE40B9-DF7C-41A3-AC9E-4A27C05C04C1}" type="presOf" srcId="{5494964A-9D59-4876-BF42-A4BDA4672565}" destId="{E2311AC9-23D6-48B0-B153-F77F5914C122}" srcOrd="1" destOrd="0" presId="urn:microsoft.com/office/officeart/2005/8/layout/cycle7"/>
    <dgm:cxn modelId="{E3B4DFB9-3491-4CC9-A8A7-35C949A0F6C5}" srcId="{71890EFC-84CD-4A95-B307-51B91CA2EBA2}" destId="{37076D37-6D09-4A76-819B-9D508BED61DA}" srcOrd="4" destOrd="0" parTransId="{1CEFB4B2-8DE0-4447-8616-756FE6774ACD}" sibTransId="{5FC0C593-D1BD-4EE0-B14A-4B0D74DD60A2}"/>
    <dgm:cxn modelId="{CC1A60C9-2EF1-4008-B2C4-13F48413370C}" type="presOf" srcId="{FC335F3C-4EAD-4E37-99AF-3FEDC67C274C}" destId="{D893E45D-43AD-4644-88D1-9E3E7E9C662A}" srcOrd="0" destOrd="0" presId="urn:microsoft.com/office/officeart/2005/8/layout/cycle7"/>
    <dgm:cxn modelId="{3BC49165-EA07-4F75-B833-4669F009CBED}" srcId="{71890EFC-84CD-4A95-B307-51B91CA2EBA2}" destId="{621DB587-C792-478F-BA4D-EEF601CD4A1D}" srcOrd="7" destOrd="0" parTransId="{5E261659-E00A-4641-835A-43BCD59F1062}" sibTransId="{FC335F3C-4EAD-4E37-99AF-3FEDC67C274C}"/>
    <dgm:cxn modelId="{465E58F3-EAFA-4E57-9CBF-AED9F9EE8BD5}" type="presOf" srcId="{B3246C6E-D719-4BC7-8CA8-165EF6F36B6A}" destId="{8FC49CDD-892B-4C99-86B2-51ACB66D5E88}" srcOrd="0" destOrd="0" presId="urn:microsoft.com/office/officeart/2005/8/layout/cycle7"/>
    <dgm:cxn modelId="{2291C083-DB04-45CD-B40D-67C2C84E15A3}" type="presOf" srcId="{146F0F58-ACD6-42EA-A81A-25074AC6B69E}" destId="{C95D29CE-57DC-40C5-AE5C-BA8EA7D4FE11}" srcOrd="0" destOrd="0" presId="urn:microsoft.com/office/officeart/2005/8/layout/cycle7"/>
    <dgm:cxn modelId="{C59E4B6B-57D7-49DD-94CB-DB4C1EC3E771}" type="presOf" srcId="{7F0B461B-5142-455D-80FD-D935A85EB581}" destId="{6F19B74E-7C23-45FA-BCB2-F843C6E350F5}" srcOrd="0" destOrd="0" presId="urn:microsoft.com/office/officeart/2005/8/layout/cycle7"/>
    <dgm:cxn modelId="{78D4D2C4-CCB0-4BD9-822B-35ACCE4ECC73}" type="presOf" srcId="{74C59313-1AE6-4113-9CAA-7341EB895DE1}" destId="{8A9B64A5-3BBC-40DE-B437-651A579514B0}" srcOrd="0" destOrd="0" presId="urn:microsoft.com/office/officeart/2005/8/layout/cycle7"/>
    <dgm:cxn modelId="{D9D235CF-17CB-47A8-BB3A-4CF64227D417}" srcId="{71890EFC-84CD-4A95-B307-51B91CA2EBA2}" destId="{69200DE1-E531-44AE-AB60-814E5543809C}" srcOrd="8" destOrd="0" parTransId="{16D2488A-6F43-4B79-BFCD-B4CBD8FC52D3}" sibTransId="{8414DFA3-53C3-4334-899B-008F7DD692DA}"/>
    <dgm:cxn modelId="{B055D7CE-304F-4900-A5D7-FF20C9273026}" type="presOf" srcId="{5494964A-9D59-4876-BF42-A4BDA4672565}" destId="{29E0BA48-F1CA-40EA-B27C-DCB79B631B8A}" srcOrd="0" destOrd="0" presId="urn:microsoft.com/office/officeart/2005/8/layout/cycle7"/>
    <dgm:cxn modelId="{6206D031-4D65-4344-BABD-6E11A825BB46}" type="presOf" srcId="{F56D9B55-6844-4B82-AE1D-15BD9DFFEE82}" destId="{2A524BF9-5045-494A-B711-1B3F0410EAE7}" srcOrd="0" destOrd="0" presId="urn:microsoft.com/office/officeart/2005/8/layout/cycle7"/>
    <dgm:cxn modelId="{D9D5744B-5493-4E8D-9A5E-7778924C71B3}" type="presOf" srcId="{146F0F58-ACD6-42EA-A81A-25074AC6B69E}" destId="{6BCC3C6D-169F-4FE2-BCE2-5C58EB35D35F}" srcOrd="1" destOrd="0" presId="urn:microsoft.com/office/officeart/2005/8/layout/cycle7"/>
    <dgm:cxn modelId="{3E5F8C4A-645E-4996-BF47-DCB6FE1EBC1E}" type="presOf" srcId="{37076D37-6D09-4A76-819B-9D508BED61DA}" destId="{40C888C0-6386-4025-B957-D7E01EE742AE}" srcOrd="0" destOrd="0" presId="urn:microsoft.com/office/officeart/2005/8/layout/cycle7"/>
    <dgm:cxn modelId="{E80658B3-A67E-44B6-8F99-0F681A74881E}" type="presOf" srcId="{5FC0C593-D1BD-4EE0-B14A-4B0D74DD60A2}" destId="{D0B0CAF1-1864-4526-B2F1-A4A51F666E4E}" srcOrd="1" destOrd="0" presId="urn:microsoft.com/office/officeart/2005/8/layout/cycle7"/>
    <dgm:cxn modelId="{A7885FEE-477E-48D8-9B2B-1690994CB702}" type="presOf" srcId="{7F0B461B-5142-455D-80FD-D935A85EB581}" destId="{A78B7448-249A-4D0C-A6B2-957B220455EA}" srcOrd="1" destOrd="0" presId="urn:microsoft.com/office/officeart/2005/8/layout/cycle7"/>
    <dgm:cxn modelId="{8C099F66-6B58-428A-83DC-9737AD9384CA}" type="presOf" srcId="{8F8A60E5-5381-4817-880E-0C4A402EF354}" destId="{F17A1D16-6A73-4B85-8484-9DDCB4122C44}" srcOrd="0" destOrd="0" presId="urn:microsoft.com/office/officeart/2005/8/layout/cycle7"/>
    <dgm:cxn modelId="{4A7BB0CE-8842-4D6A-B8A4-4E524AC2BAAB}" srcId="{71890EFC-84CD-4A95-B307-51B91CA2EBA2}" destId="{035775F7-811D-4DA5-8E00-82AEEEBD8B5E}" srcOrd="3" destOrd="0" parTransId="{28C4BBCA-C061-4D53-B825-FD438A901292}" sibTransId="{7F0B461B-5142-455D-80FD-D935A85EB581}"/>
    <dgm:cxn modelId="{B375E056-D8EA-4BF0-A7B4-63BDFACF8BF3}" srcId="{71890EFC-84CD-4A95-B307-51B91CA2EBA2}" destId="{CAEE8BCC-447C-446F-8266-D1EEBC566E33}" srcOrd="5" destOrd="0" parTransId="{AC61E4FB-C28E-4D87-95E7-14606CBB5D7D}" sibTransId="{B8404728-EF4D-4CCE-B7C4-B8510E94A57C}"/>
    <dgm:cxn modelId="{D643E894-EB86-4226-9566-DBBCDCDE0C12}" type="presOf" srcId="{69200DE1-E531-44AE-AB60-814E5543809C}" destId="{17B37662-CC4F-40E6-B00E-E07A3120C99E}" srcOrd="0" destOrd="0" presId="urn:microsoft.com/office/officeart/2005/8/layout/cycle7"/>
    <dgm:cxn modelId="{7778EC47-5EF0-4D6A-945D-6B6EA94CBC3C}" type="presOf" srcId="{B8404728-EF4D-4CCE-B7C4-B8510E94A57C}" destId="{7BA08238-E30B-48A3-82C7-6808662C6C0E}" srcOrd="0" destOrd="0" presId="urn:microsoft.com/office/officeart/2005/8/layout/cycle7"/>
    <dgm:cxn modelId="{F5091E50-A904-4BA1-A627-6A55CCF1FE78}" type="presOf" srcId="{71890EFC-84CD-4A95-B307-51B91CA2EBA2}" destId="{F42F13BE-F7CA-49E2-9D60-EAFD0B2E8E55}" srcOrd="0" destOrd="0" presId="urn:microsoft.com/office/officeart/2005/8/layout/cycle7"/>
    <dgm:cxn modelId="{7FECB39C-9296-4018-B308-AD1AD67D17F2}" type="presOf" srcId="{8414DFA3-53C3-4334-899B-008F7DD692DA}" destId="{FF59B84D-547B-4769-AE9A-F4B509BEEC68}" srcOrd="0" destOrd="0" presId="urn:microsoft.com/office/officeart/2005/8/layout/cycle7"/>
    <dgm:cxn modelId="{39C8C6C6-FABC-4E02-BFD2-BCD4536CE0E4}" srcId="{71890EFC-84CD-4A95-B307-51B91CA2EBA2}" destId="{F56D9B55-6844-4B82-AE1D-15BD9DFFEE82}" srcOrd="2" destOrd="0" parTransId="{5347A868-D9E1-4A1F-B71D-F3A1871C626A}" sibTransId="{5494964A-9D59-4876-BF42-A4BDA4672565}"/>
    <dgm:cxn modelId="{3D17B646-BBF7-4244-A9BE-EE3F1BD1B2D8}" type="presOf" srcId="{035775F7-811D-4DA5-8E00-82AEEEBD8B5E}" destId="{B6AE9BE9-3050-4BE7-990B-020CA407507C}" srcOrd="0" destOrd="0" presId="urn:microsoft.com/office/officeart/2005/8/layout/cycle7"/>
    <dgm:cxn modelId="{1B822856-01AA-4128-94A6-A3F8FCD58539}" type="presOf" srcId="{8414DFA3-53C3-4334-899B-008F7DD692DA}" destId="{69C1248F-3EEA-4AB7-948B-4658655FE2EF}" srcOrd="1" destOrd="0" presId="urn:microsoft.com/office/officeart/2005/8/layout/cycle7"/>
    <dgm:cxn modelId="{D6577A01-51B1-41E2-8F3E-3A5D73EC9350}" type="presOf" srcId="{57F335C5-24A3-4289-AD4A-5D0AA8C3A1D0}" destId="{5A432F0E-977E-4ECB-BBA6-B5D56B2C71BA}" srcOrd="0" destOrd="0" presId="urn:microsoft.com/office/officeart/2005/8/layout/cycle7"/>
    <dgm:cxn modelId="{509CA859-8450-4A72-96C3-0BDC00A45A7D}" type="presParOf" srcId="{F42F13BE-F7CA-49E2-9D60-EAFD0B2E8E55}" destId="{5A432F0E-977E-4ECB-BBA6-B5D56B2C71BA}" srcOrd="0" destOrd="0" presId="urn:microsoft.com/office/officeart/2005/8/layout/cycle7"/>
    <dgm:cxn modelId="{D71D168E-8EB4-41E9-A2D5-9C01B99F321A}" type="presParOf" srcId="{F42F13BE-F7CA-49E2-9D60-EAFD0B2E8E55}" destId="{8FC49CDD-892B-4C99-86B2-51ACB66D5E88}" srcOrd="1" destOrd="0" presId="urn:microsoft.com/office/officeart/2005/8/layout/cycle7"/>
    <dgm:cxn modelId="{4F1B0031-B9D7-4F9F-8FCA-149839E616FC}" type="presParOf" srcId="{8FC49CDD-892B-4C99-86B2-51ACB66D5E88}" destId="{79B5004E-2A72-429E-8E60-6F4F613EAF8F}" srcOrd="0" destOrd="0" presId="urn:microsoft.com/office/officeart/2005/8/layout/cycle7"/>
    <dgm:cxn modelId="{8F9041A7-432C-4FC1-BD0A-EEE0A5C90F9B}" type="presParOf" srcId="{F42F13BE-F7CA-49E2-9D60-EAFD0B2E8E55}" destId="{66BE3475-CF8E-4A0E-81A7-60AD511F2A8F}" srcOrd="2" destOrd="0" presId="urn:microsoft.com/office/officeart/2005/8/layout/cycle7"/>
    <dgm:cxn modelId="{2A5E968D-BDA2-48AE-A847-18BA6A39BA9F}" type="presParOf" srcId="{F42F13BE-F7CA-49E2-9D60-EAFD0B2E8E55}" destId="{8A9B64A5-3BBC-40DE-B437-651A579514B0}" srcOrd="3" destOrd="0" presId="urn:microsoft.com/office/officeart/2005/8/layout/cycle7"/>
    <dgm:cxn modelId="{148E5B3A-0533-4A62-B24A-B160BCA9ED7E}" type="presParOf" srcId="{8A9B64A5-3BBC-40DE-B437-651A579514B0}" destId="{102C00ED-752F-448E-8E3F-B06D658E14C2}" srcOrd="0" destOrd="0" presId="urn:microsoft.com/office/officeart/2005/8/layout/cycle7"/>
    <dgm:cxn modelId="{452AB3D6-9766-4866-9B07-53D482D24F3F}" type="presParOf" srcId="{F42F13BE-F7CA-49E2-9D60-EAFD0B2E8E55}" destId="{2A524BF9-5045-494A-B711-1B3F0410EAE7}" srcOrd="4" destOrd="0" presId="urn:microsoft.com/office/officeart/2005/8/layout/cycle7"/>
    <dgm:cxn modelId="{7BDD59FE-0C8B-43B2-9EFA-906E812DCD90}" type="presParOf" srcId="{F42F13BE-F7CA-49E2-9D60-EAFD0B2E8E55}" destId="{29E0BA48-F1CA-40EA-B27C-DCB79B631B8A}" srcOrd="5" destOrd="0" presId="urn:microsoft.com/office/officeart/2005/8/layout/cycle7"/>
    <dgm:cxn modelId="{A3766320-B8FC-44B0-9607-12D4C2AC1F0C}" type="presParOf" srcId="{29E0BA48-F1CA-40EA-B27C-DCB79B631B8A}" destId="{E2311AC9-23D6-48B0-B153-F77F5914C122}" srcOrd="0" destOrd="0" presId="urn:microsoft.com/office/officeart/2005/8/layout/cycle7"/>
    <dgm:cxn modelId="{27D4F1F8-14E1-4914-A4CC-CDF724F0641E}" type="presParOf" srcId="{F42F13BE-F7CA-49E2-9D60-EAFD0B2E8E55}" destId="{B6AE9BE9-3050-4BE7-990B-020CA407507C}" srcOrd="6" destOrd="0" presId="urn:microsoft.com/office/officeart/2005/8/layout/cycle7"/>
    <dgm:cxn modelId="{6CE0D77D-A6E3-4FC5-86B5-D201ED08AFDB}" type="presParOf" srcId="{F42F13BE-F7CA-49E2-9D60-EAFD0B2E8E55}" destId="{6F19B74E-7C23-45FA-BCB2-F843C6E350F5}" srcOrd="7" destOrd="0" presId="urn:microsoft.com/office/officeart/2005/8/layout/cycle7"/>
    <dgm:cxn modelId="{6D156269-A71A-43CA-97B1-F3FA1C172E3A}" type="presParOf" srcId="{6F19B74E-7C23-45FA-BCB2-F843C6E350F5}" destId="{A78B7448-249A-4D0C-A6B2-957B220455EA}" srcOrd="0" destOrd="0" presId="urn:microsoft.com/office/officeart/2005/8/layout/cycle7"/>
    <dgm:cxn modelId="{B57B9BD6-02E4-44D0-A76C-292665BB6893}" type="presParOf" srcId="{F42F13BE-F7CA-49E2-9D60-EAFD0B2E8E55}" destId="{40C888C0-6386-4025-B957-D7E01EE742AE}" srcOrd="8" destOrd="0" presId="urn:microsoft.com/office/officeart/2005/8/layout/cycle7"/>
    <dgm:cxn modelId="{B0E2A29E-0605-404E-AA35-AECAFE8453F3}" type="presParOf" srcId="{F42F13BE-F7CA-49E2-9D60-EAFD0B2E8E55}" destId="{CAB6D738-041D-4AB3-85F5-5BE9BB0CD50E}" srcOrd="9" destOrd="0" presId="urn:microsoft.com/office/officeart/2005/8/layout/cycle7"/>
    <dgm:cxn modelId="{B9D8000C-3895-490F-A02F-93FFF85FAFEA}" type="presParOf" srcId="{CAB6D738-041D-4AB3-85F5-5BE9BB0CD50E}" destId="{D0B0CAF1-1864-4526-B2F1-A4A51F666E4E}" srcOrd="0" destOrd="0" presId="urn:microsoft.com/office/officeart/2005/8/layout/cycle7"/>
    <dgm:cxn modelId="{6677A87D-6D6E-46AF-911D-951394FD2CAE}" type="presParOf" srcId="{F42F13BE-F7CA-49E2-9D60-EAFD0B2E8E55}" destId="{A36F6530-63A5-4351-8E9A-9A67DF9C0CBB}" srcOrd="10" destOrd="0" presId="urn:microsoft.com/office/officeart/2005/8/layout/cycle7"/>
    <dgm:cxn modelId="{CD952A5B-C5B6-42AC-9688-F66FDD27D43D}" type="presParOf" srcId="{F42F13BE-F7CA-49E2-9D60-EAFD0B2E8E55}" destId="{7BA08238-E30B-48A3-82C7-6808662C6C0E}" srcOrd="11" destOrd="0" presId="urn:microsoft.com/office/officeart/2005/8/layout/cycle7"/>
    <dgm:cxn modelId="{2730EC91-18DC-4DBA-8A4A-28BC686EE3E3}" type="presParOf" srcId="{7BA08238-E30B-48A3-82C7-6808662C6C0E}" destId="{AC2868B2-7126-43EC-AF54-775B8BF6D321}" srcOrd="0" destOrd="0" presId="urn:microsoft.com/office/officeart/2005/8/layout/cycle7"/>
    <dgm:cxn modelId="{728382B9-4C13-4346-BAA8-8DD6E9A31C2E}" type="presParOf" srcId="{F42F13BE-F7CA-49E2-9D60-EAFD0B2E8E55}" destId="{F17A1D16-6A73-4B85-8484-9DDCB4122C44}" srcOrd="12" destOrd="0" presId="urn:microsoft.com/office/officeart/2005/8/layout/cycle7"/>
    <dgm:cxn modelId="{D10358BB-7799-4AE9-80A4-CC4143A08A39}" type="presParOf" srcId="{F42F13BE-F7CA-49E2-9D60-EAFD0B2E8E55}" destId="{C95D29CE-57DC-40C5-AE5C-BA8EA7D4FE11}" srcOrd="13" destOrd="0" presId="urn:microsoft.com/office/officeart/2005/8/layout/cycle7"/>
    <dgm:cxn modelId="{15AEAEBC-6621-4CCA-823D-49367452A979}" type="presParOf" srcId="{C95D29CE-57DC-40C5-AE5C-BA8EA7D4FE11}" destId="{6BCC3C6D-169F-4FE2-BCE2-5C58EB35D35F}" srcOrd="0" destOrd="0" presId="urn:microsoft.com/office/officeart/2005/8/layout/cycle7"/>
    <dgm:cxn modelId="{79DF602A-2F85-4C48-8C3C-FCAE1CE2582F}" type="presParOf" srcId="{F42F13BE-F7CA-49E2-9D60-EAFD0B2E8E55}" destId="{C14DE325-857D-47B6-8A74-8A81A1AF2AA0}" srcOrd="14" destOrd="0" presId="urn:microsoft.com/office/officeart/2005/8/layout/cycle7"/>
    <dgm:cxn modelId="{16AEDA80-36DF-4BD3-B52F-B43A5DF5FDE7}" type="presParOf" srcId="{F42F13BE-F7CA-49E2-9D60-EAFD0B2E8E55}" destId="{D893E45D-43AD-4644-88D1-9E3E7E9C662A}" srcOrd="15" destOrd="0" presId="urn:microsoft.com/office/officeart/2005/8/layout/cycle7"/>
    <dgm:cxn modelId="{162AC339-5F52-4072-AF2B-A515B8405101}" type="presParOf" srcId="{D893E45D-43AD-4644-88D1-9E3E7E9C662A}" destId="{6108691E-25E8-42D4-9450-B906F4F4D18A}" srcOrd="0" destOrd="0" presId="urn:microsoft.com/office/officeart/2005/8/layout/cycle7"/>
    <dgm:cxn modelId="{95A911C6-8EE0-4431-93CF-8C0B740B8C40}" type="presParOf" srcId="{F42F13BE-F7CA-49E2-9D60-EAFD0B2E8E55}" destId="{17B37662-CC4F-40E6-B00E-E07A3120C99E}" srcOrd="16" destOrd="0" presId="urn:microsoft.com/office/officeart/2005/8/layout/cycle7"/>
    <dgm:cxn modelId="{2D7738B2-394E-4FDA-A24D-5816069410B4}" type="presParOf" srcId="{F42F13BE-F7CA-49E2-9D60-EAFD0B2E8E55}" destId="{FF59B84D-547B-4769-AE9A-F4B509BEEC68}" srcOrd="17" destOrd="0" presId="urn:microsoft.com/office/officeart/2005/8/layout/cycle7"/>
    <dgm:cxn modelId="{1ACC45C9-9669-4817-8085-E7F5828978AF}" type="presParOf" srcId="{FF59B84D-547B-4769-AE9A-F4B509BEEC68}" destId="{69C1248F-3EEA-4AB7-948B-4658655FE2EF}" srcOrd="0" destOrd="0" presId="urn:microsoft.com/office/officeart/2005/8/layout/cycle7"/>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9F256-8F66-4BAC-9A1F-249508A793B5}">
      <dsp:nvSpPr>
        <dsp:cNvPr id="0" name=""/>
        <dsp:cNvSpPr/>
      </dsp:nvSpPr>
      <dsp:spPr>
        <a:xfrm>
          <a:off x="0" y="0"/>
          <a:ext cx="7429500" cy="0"/>
        </a:xfrm>
        <a:prstGeom prst="line">
          <a:avLst/>
        </a:prstGeom>
        <a:gradFill rotWithShape="0">
          <a:gsLst>
            <a:gs pos="0">
              <a:schemeClr val="accent1">
                <a:hueOff val="0"/>
                <a:satOff val="0"/>
                <a:lumOff val="0"/>
                <a:alphaOff val="0"/>
                <a:tint val="94000"/>
                <a:satMod val="105000"/>
                <a:lumMod val="102000"/>
              </a:schemeClr>
            </a:gs>
            <a:gs pos="100000">
              <a:schemeClr val="accent1">
                <a:hueOff val="0"/>
                <a:satOff val="0"/>
                <a:lumOff val="0"/>
                <a:alphaOff val="0"/>
                <a:shade val="74000"/>
                <a:satMod val="128000"/>
                <a:lumMod val="100000"/>
              </a:schemeClr>
            </a:gs>
          </a:gsLst>
          <a:lin ang="5400000" scaled="0"/>
        </a:gradFill>
        <a:ln w="9525" cap="flat" cmpd="sng" algn="ctr">
          <a:solidFill>
            <a:schemeClr val="accent1">
              <a:hueOff val="0"/>
              <a:satOff val="0"/>
              <a:lumOff val="0"/>
              <a:alphaOff val="0"/>
            </a:schemeClr>
          </a:solidFill>
          <a:prstDash val="solid"/>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905CCEF-343A-4BE8-8104-F760E0B81C4B}">
      <dsp:nvSpPr>
        <dsp:cNvPr id="0" name=""/>
        <dsp:cNvSpPr/>
      </dsp:nvSpPr>
      <dsp:spPr>
        <a:xfrm>
          <a:off x="0" y="0"/>
          <a:ext cx="2494133" cy="4882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lvl="0" algn="l" defTabSz="2133600">
            <a:lnSpc>
              <a:spcPct val="90000"/>
            </a:lnSpc>
            <a:spcBef>
              <a:spcPct val="0"/>
            </a:spcBef>
            <a:spcAft>
              <a:spcPct val="35000"/>
            </a:spcAft>
          </a:pPr>
          <a:r>
            <a:rPr lang="en-US" sz="4800" kern="1200" dirty="0" smtClean="0"/>
            <a:t>Benefits of effective team</a:t>
          </a:r>
          <a:endParaRPr lang="en-US" sz="4800" kern="1200" dirty="0"/>
        </a:p>
      </dsp:txBody>
      <dsp:txXfrm>
        <a:off x="0" y="0"/>
        <a:ext cx="2494133" cy="4882480"/>
      </dsp:txXfrm>
    </dsp:sp>
    <dsp:sp modelId="{13F0D6FE-B1D6-44A9-832A-8F9F2DA841DA}">
      <dsp:nvSpPr>
        <dsp:cNvPr id="0" name=""/>
        <dsp:cNvSpPr/>
      </dsp:nvSpPr>
      <dsp:spPr>
        <a:xfrm>
          <a:off x="2586639" y="46011"/>
          <a:ext cx="4841146" cy="920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Increased employee involvement</a:t>
          </a:r>
          <a:endParaRPr lang="en-US" sz="2800" kern="1200" dirty="0"/>
        </a:p>
      </dsp:txBody>
      <dsp:txXfrm>
        <a:off x="2586639" y="46011"/>
        <a:ext cx="4841146" cy="920233"/>
      </dsp:txXfrm>
    </dsp:sp>
    <dsp:sp modelId="{6A36D822-5F54-4276-ACB1-A8BCB042472C}">
      <dsp:nvSpPr>
        <dsp:cNvPr id="0" name=""/>
        <dsp:cNvSpPr/>
      </dsp:nvSpPr>
      <dsp:spPr>
        <a:xfrm>
          <a:off x="2494133" y="966244"/>
          <a:ext cx="4933652" cy="0"/>
        </a:xfrm>
        <a:prstGeom prst="line">
          <a:avLst/>
        </a:prstGeom>
        <a:noFill/>
        <a:ln w="9525" cap="flat" cmpd="sng" algn="ctr">
          <a:solidFill>
            <a:schemeClr val="accent1">
              <a:tint val="50000"/>
              <a:hueOff val="0"/>
              <a:satOff val="0"/>
              <a:lumOff val="0"/>
              <a:alphaOff val="0"/>
            </a:schemeClr>
          </a:solidFill>
          <a:prstDash val="solid"/>
        </a:ln>
        <a:effectLst/>
      </dsp:spPr>
      <dsp:style>
        <a:lnRef idx="1">
          <a:scrgbClr r="0" g="0" b="0"/>
        </a:lnRef>
        <a:fillRef idx="0">
          <a:scrgbClr r="0" g="0" b="0"/>
        </a:fillRef>
        <a:effectRef idx="1">
          <a:scrgbClr r="0" g="0" b="0"/>
        </a:effectRef>
        <a:fontRef idx="minor"/>
      </dsp:style>
    </dsp:sp>
    <dsp:sp modelId="{67DCFF69-AA90-433C-BA43-0D97E6728718}">
      <dsp:nvSpPr>
        <dsp:cNvPr id="0" name=""/>
        <dsp:cNvSpPr/>
      </dsp:nvSpPr>
      <dsp:spPr>
        <a:xfrm>
          <a:off x="2586639" y="1012256"/>
          <a:ext cx="4841146" cy="920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Improve quality</a:t>
          </a:r>
          <a:endParaRPr lang="en-US" sz="2800" kern="1200" dirty="0"/>
        </a:p>
      </dsp:txBody>
      <dsp:txXfrm>
        <a:off x="2586639" y="1012256"/>
        <a:ext cx="4841146" cy="920233"/>
      </dsp:txXfrm>
    </dsp:sp>
    <dsp:sp modelId="{5A4ACFEF-9854-4F20-AD2A-F990A1AA4A14}">
      <dsp:nvSpPr>
        <dsp:cNvPr id="0" name=""/>
        <dsp:cNvSpPr/>
      </dsp:nvSpPr>
      <dsp:spPr>
        <a:xfrm>
          <a:off x="2494133" y="1932489"/>
          <a:ext cx="4933652" cy="0"/>
        </a:xfrm>
        <a:prstGeom prst="line">
          <a:avLst/>
        </a:prstGeom>
        <a:noFill/>
        <a:ln w="9525" cap="flat" cmpd="sng" algn="ctr">
          <a:solidFill>
            <a:schemeClr val="accent1">
              <a:tint val="50000"/>
              <a:hueOff val="0"/>
              <a:satOff val="0"/>
              <a:lumOff val="0"/>
              <a:alphaOff val="0"/>
            </a:schemeClr>
          </a:solidFill>
          <a:prstDash val="solid"/>
        </a:ln>
        <a:effectLst/>
      </dsp:spPr>
      <dsp:style>
        <a:lnRef idx="1">
          <a:scrgbClr r="0" g="0" b="0"/>
        </a:lnRef>
        <a:fillRef idx="0">
          <a:scrgbClr r="0" g="0" b="0"/>
        </a:fillRef>
        <a:effectRef idx="1">
          <a:scrgbClr r="0" g="0" b="0"/>
        </a:effectRef>
        <a:fontRef idx="minor"/>
      </dsp:style>
    </dsp:sp>
    <dsp:sp modelId="{B5B928A2-34AA-4877-B78C-03EEAEC6019D}">
      <dsp:nvSpPr>
        <dsp:cNvPr id="0" name=""/>
        <dsp:cNvSpPr/>
      </dsp:nvSpPr>
      <dsp:spPr>
        <a:xfrm>
          <a:off x="2586639" y="1978501"/>
          <a:ext cx="4841146" cy="920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Reduces conflicts</a:t>
          </a:r>
          <a:endParaRPr lang="en-US" sz="2800" kern="1200" dirty="0"/>
        </a:p>
      </dsp:txBody>
      <dsp:txXfrm>
        <a:off x="2586639" y="1978501"/>
        <a:ext cx="4841146" cy="920233"/>
      </dsp:txXfrm>
    </dsp:sp>
    <dsp:sp modelId="{FE0C0572-1A4F-414B-8FDB-63C9C852D8CE}">
      <dsp:nvSpPr>
        <dsp:cNvPr id="0" name=""/>
        <dsp:cNvSpPr/>
      </dsp:nvSpPr>
      <dsp:spPr>
        <a:xfrm>
          <a:off x="2494133" y="2898734"/>
          <a:ext cx="4933652" cy="0"/>
        </a:xfrm>
        <a:prstGeom prst="line">
          <a:avLst/>
        </a:prstGeom>
        <a:noFill/>
        <a:ln w="9525" cap="flat" cmpd="sng" algn="ctr">
          <a:solidFill>
            <a:schemeClr val="accent1">
              <a:tint val="50000"/>
              <a:hueOff val="0"/>
              <a:satOff val="0"/>
              <a:lumOff val="0"/>
              <a:alphaOff val="0"/>
            </a:schemeClr>
          </a:solidFill>
          <a:prstDash val="solid"/>
        </a:ln>
        <a:effectLst/>
      </dsp:spPr>
      <dsp:style>
        <a:lnRef idx="1">
          <a:scrgbClr r="0" g="0" b="0"/>
        </a:lnRef>
        <a:fillRef idx="0">
          <a:scrgbClr r="0" g="0" b="0"/>
        </a:fillRef>
        <a:effectRef idx="1">
          <a:scrgbClr r="0" g="0" b="0"/>
        </a:effectRef>
        <a:fontRef idx="minor"/>
      </dsp:style>
    </dsp:sp>
    <dsp:sp modelId="{BD7138A9-70BB-41CD-896A-29E64B427EC2}">
      <dsp:nvSpPr>
        <dsp:cNvPr id="0" name=""/>
        <dsp:cNvSpPr/>
      </dsp:nvSpPr>
      <dsp:spPr>
        <a:xfrm>
          <a:off x="2586639" y="2944745"/>
          <a:ext cx="4841146" cy="920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Motivational</a:t>
          </a:r>
          <a:endParaRPr lang="en-US" sz="2800" kern="1200" dirty="0"/>
        </a:p>
      </dsp:txBody>
      <dsp:txXfrm>
        <a:off x="2586639" y="2944745"/>
        <a:ext cx="4841146" cy="920233"/>
      </dsp:txXfrm>
    </dsp:sp>
    <dsp:sp modelId="{3C659DB1-D779-4FE7-AF44-8AF1032E4E68}">
      <dsp:nvSpPr>
        <dsp:cNvPr id="0" name=""/>
        <dsp:cNvSpPr/>
      </dsp:nvSpPr>
      <dsp:spPr>
        <a:xfrm>
          <a:off x="2494133" y="3864978"/>
          <a:ext cx="4933652" cy="0"/>
        </a:xfrm>
        <a:prstGeom prst="line">
          <a:avLst/>
        </a:prstGeom>
        <a:noFill/>
        <a:ln w="9525" cap="flat" cmpd="sng" algn="ctr">
          <a:solidFill>
            <a:schemeClr val="accent1">
              <a:tint val="50000"/>
              <a:hueOff val="0"/>
              <a:satOff val="0"/>
              <a:lumOff val="0"/>
              <a:alphaOff val="0"/>
            </a:schemeClr>
          </a:solidFill>
          <a:prstDash val="solid"/>
        </a:ln>
        <a:effectLst/>
      </dsp:spPr>
      <dsp:style>
        <a:lnRef idx="1">
          <a:scrgbClr r="0" g="0" b="0"/>
        </a:lnRef>
        <a:fillRef idx="0">
          <a:scrgbClr r="0" g="0" b="0"/>
        </a:fillRef>
        <a:effectRef idx="1">
          <a:scrgbClr r="0" g="0" b="0"/>
        </a:effectRef>
        <a:fontRef idx="minor"/>
      </dsp:style>
    </dsp:sp>
    <dsp:sp modelId="{0F70029C-E116-40F7-823D-D18557C6F955}">
      <dsp:nvSpPr>
        <dsp:cNvPr id="0" name=""/>
        <dsp:cNvSpPr/>
      </dsp:nvSpPr>
      <dsp:spPr>
        <a:xfrm>
          <a:off x="2586639" y="3910990"/>
          <a:ext cx="4841146" cy="920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lvl="0" algn="l" defTabSz="1244600">
            <a:lnSpc>
              <a:spcPct val="90000"/>
            </a:lnSpc>
            <a:spcBef>
              <a:spcPct val="0"/>
            </a:spcBef>
            <a:spcAft>
              <a:spcPct val="35000"/>
            </a:spcAft>
          </a:pPr>
          <a:r>
            <a:rPr lang="en-US" sz="2800" kern="1200" dirty="0" smtClean="0"/>
            <a:t>Reduces waste</a:t>
          </a:r>
          <a:endParaRPr lang="en-US" sz="2800" kern="1200" dirty="0"/>
        </a:p>
      </dsp:txBody>
      <dsp:txXfrm>
        <a:off x="2586639" y="3910990"/>
        <a:ext cx="4841146" cy="920233"/>
      </dsp:txXfrm>
    </dsp:sp>
    <dsp:sp modelId="{EB423EDE-17A0-4A31-9260-7F5A2793CAA7}">
      <dsp:nvSpPr>
        <dsp:cNvPr id="0" name=""/>
        <dsp:cNvSpPr/>
      </dsp:nvSpPr>
      <dsp:spPr>
        <a:xfrm>
          <a:off x="2494133" y="4831223"/>
          <a:ext cx="4933652" cy="0"/>
        </a:xfrm>
        <a:prstGeom prst="line">
          <a:avLst/>
        </a:prstGeom>
        <a:noFill/>
        <a:ln w="9525" cap="flat" cmpd="sng" algn="ctr">
          <a:solidFill>
            <a:schemeClr val="accent1">
              <a:tint val="50000"/>
              <a:hueOff val="0"/>
              <a:satOff val="0"/>
              <a:lumOff val="0"/>
              <a:alphaOff val="0"/>
            </a:schemeClr>
          </a:solidFill>
          <a:prstDash val="solid"/>
        </a:ln>
        <a:effectLst/>
      </dsp:spPr>
      <dsp:style>
        <a:lnRef idx="1">
          <a:scrgbClr r="0" g="0" b="0"/>
        </a:lnRef>
        <a:fillRef idx="0">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5E9290-B9B9-4ED0-8317-5F6891CE12CB}">
      <dsp:nvSpPr>
        <dsp:cNvPr id="0" name=""/>
        <dsp:cNvSpPr/>
      </dsp:nvSpPr>
      <dsp:spPr>
        <a:xfrm>
          <a:off x="614249" y="1817"/>
          <a:ext cx="1163766" cy="698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Plant</a:t>
          </a:r>
          <a:endParaRPr lang="en-US" sz="1600" kern="1200" dirty="0"/>
        </a:p>
      </dsp:txBody>
      <dsp:txXfrm>
        <a:off x="614249" y="1817"/>
        <a:ext cx="1163766" cy="698259"/>
      </dsp:txXfrm>
    </dsp:sp>
    <dsp:sp modelId="{17F1BB92-811F-43B3-ADCD-32C91F085DA9}">
      <dsp:nvSpPr>
        <dsp:cNvPr id="0" name=""/>
        <dsp:cNvSpPr/>
      </dsp:nvSpPr>
      <dsp:spPr>
        <a:xfrm>
          <a:off x="1894392" y="1817"/>
          <a:ext cx="1163766" cy="6982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Resource Investigator</a:t>
          </a:r>
          <a:endParaRPr lang="en-US" sz="1600" kern="1200" dirty="0"/>
        </a:p>
      </dsp:txBody>
      <dsp:txXfrm>
        <a:off x="1894392" y="1817"/>
        <a:ext cx="1163766" cy="698259"/>
      </dsp:txXfrm>
    </dsp:sp>
    <dsp:sp modelId="{D93AD8B8-F786-4D63-AB55-F5150E6BEAC0}">
      <dsp:nvSpPr>
        <dsp:cNvPr id="0" name=""/>
        <dsp:cNvSpPr/>
      </dsp:nvSpPr>
      <dsp:spPr>
        <a:xfrm>
          <a:off x="614249" y="816453"/>
          <a:ext cx="1163766" cy="6982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Coordinator	</a:t>
          </a:r>
          <a:endParaRPr lang="en-US" sz="1600" kern="1200" dirty="0"/>
        </a:p>
      </dsp:txBody>
      <dsp:txXfrm>
        <a:off x="614249" y="816453"/>
        <a:ext cx="1163766" cy="698259"/>
      </dsp:txXfrm>
    </dsp:sp>
    <dsp:sp modelId="{FD1EF760-F270-4042-89E8-369739FA0CE0}">
      <dsp:nvSpPr>
        <dsp:cNvPr id="0" name=""/>
        <dsp:cNvSpPr/>
      </dsp:nvSpPr>
      <dsp:spPr>
        <a:xfrm>
          <a:off x="1894392" y="816453"/>
          <a:ext cx="1163766" cy="698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Shaper</a:t>
          </a:r>
          <a:endParaRPr lang="en-US" sz="1600" kern="1200" dirty="0"/>
        </a:p>
      </dsp:txBody>
      <dsp:txXfrm>
        <a:off x="1894392" y="816453"/>
        <a:ext cx="1163766" cy="698259"/>
      </dsp:txXfrm>
    </dsp:sp>
    <dsp:sp modelId="{42B5DD6D-62A1-4884-AAB8-73571BCA1936}">
      <dsp:nvSpPr>
        <dsp:cNvPr id="0" name=""/>
        <dsp:cNvSpPr/>
      </dsp:nvSpPr>
      <dsp:spPr>
        <a:xfrm>
          <a:off x="614249" y="1631090"/>
          <a:ext cx="1163766" cy="69825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Monitor / Evaluator</a:t>
          </a:r>
          <a:endParaRPr lang="en-US" sz="1600" kern="1200" dirty="0"/>
        </a:p>
      </dsp:txBody>
      <dsp:txXfrm>
        <a:off x="614249" y="1631090"/>
        <a:ext cx="1163766" cy="698259"/>
      </dsp:txXfrm>
    </dsp:sp>
    <dsp:sp modelId="{ADC3AA30-2E70-45B6-AD00-0DB33B7E7BC8}">
      <dsp:nvSpPr>
        <dsp:cNvPr id="0" name=""/>
        <dsp:cNvSpPr/>
      </dsp:nvSpPr>
      <dsp:spPr>
        <a:xfrm>
          <a:off x="1894392" y="1631090"/>
          <a:ext cx="1163766" cy="698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Implementer</a:t>
          </a:r>
          <a:endParaRPr lang="en-US" sz="1600" kern="1200" dirty="0"/>
        </a:p>
      </dsp:txBody>
      <dsp:txXfrm>
        <a:off x="1894392" y="1631090"/>
        <a:ext cx="1163766" cy="698259"/>
      </dsp:txXfrm>
    </dsp:sp>
    <dsp:sp modelId="{FE6884B5-6224-454F-88AB-28D4E979A494}">
      <dsp:nvSpPr>
        <dsp:cNvPr id="0" name=""/>
        <dsp:cNvSpPr/>
      </dsp:nvSpPr>
      <dsp:spPr>
        <a:xfrm>
          <a:off x="614249" y="2445726"/>
          <a:ext cx="1163766" cy="6982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Team Worker</a:t>
          </a:r>
          <a:endParaRPr lang="en-US" sz="1600" kern="1200" dirty="0"/>
        </a:p>
      </dsp:txBody>
      <dsp:txXfrm>
        <a:off x="614249" y="2445726"/>
        <a:ext cx="1163766" cy="698259"/>
      </dsp:txXfrm>
    </dsp:sp>
    <dsp:sp modelId="{3D8291FA-2EE8-44B7-BE32-5AD7AFB105C7}">
      <dsp:nvSpPr>
        <dsp:cNvPr id="0" name=""/>
        <dsp:cNvSpPr/>
      </dsp:nvSpPr>
      <dsp:spPr>
        <a:xfrm>
          <a:off x="1894392" y="2445726"/>
          <a:ext cx="1163766" cy="6982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Completer – Finisher</a:t>
          </a:r>
          <a:endParaRPr lang="en-US" sz="1600" kern="1200" dirty="0"/>
        </a:p>
      </dsp:txBody>
      <dsp:txXfrm>
        <a:off x="1894392" y="2445726"/>
        <a:ext cx="1163766" cy="698259"/>
      </dsp:txXfrm>
    </dsp:sp>
    <dsp:sp modelId="{2E192121-E72F-4D53-9394-08201B622793}">
      <dsp:nvSpPr>
        <dsp:cNvPr id="0" name=""/>
        <dsp:cNvSpPr/>
      </dsp:nvSpPr>
      <dsp:spPr>
        <a:xfrm>
          <a:off x="1254320" y="3260362"/>
          <a:ext cx="1163766" cy="698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Specialist</a:t>
          </a:r>
          <a:endParaRPr lang="en-US" sz="1600" kern="1200" dirty="0"/>
        </a:p>
      </dsp:txBody>
      <dsp:txXfrm>
        <a:off x="1254320" y="3260362"/>
        <a:ext cx="1163766" cy="6982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32F0E-977E-4ECB-BBA6-B5D56B2C71BA}">
      <dsp:nvSpPr>
        <dsp:cNvPr id="0" name=""/>
        <dsp:cNvSpPr/>
      </dsp:nvSpPr>
      <dsp:spPr>
        <a:xfrm>
          <a:off x="3491491" y="2290"/>
          <a:ext cx="937897" cy="468948"/>
        </a:xfrm>
        <a:prstGeom prst="roundRect">
          <a:avLst>
            <a:gd name="adj" fmla="val 10000"/>
          </a:avLst>
        </a:prstGeom>
        <a:solidFill>
          <a:schemeClr val="accent2">
            <a:lumMod val="60000"/>
            <a:lumOff val="4000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Plant</a:t>
          </a:r>
          <a:endParaRPr lang="en-US" sz="1300" kern="1200" dirty="0"/>
        </a:p>
      </dsp:txBody>
      <dsp:txXfrm>
        <a:off x="3505226" y="16025"/>
        <a:ext cx="910427" cy="441478"/>
      </dsp:txXfrm>
    </dsp:sp>
    <dsp:sp modelId="{8FC49CDD-892B-4C99-86B2-51ACB66D5E88}">
      <dsp:nvSpPr>
        <dsp:cNvPr id="0" name=""/>
        <dsp:cNvSpPr/>
      </dsp:nvSpPr>
      <dsp:spPr>
        <a:xfrm rot="1200000">
          <a:off x="4472168" y="430124"/>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4521408" y="462950"/>
        <a:ext cx="391513" cy="98480"/>
      </dsp:txXfrm>
    </dsp:sp>
    <dsp:sp modelId="{66BE3475-CF8E-4A0E-81A7-60AD511F2A8F}">
      <dsp:nvSpPr>
        <dsp:cNvPr id="0" name=""/>
        <dsp:cNvSpPr/>
      </dsp:nvSpPr>
      <dsp:spPr>
        <a:xfrm>
          <a:off x="5004942" y="553141"/>
          <a:ext cx="937897" cy="468948"/>
        </a:xfrm>
        <a:prstGeom prst="roundRect">
          <a:avLst>
            <a:gd name="adj" fmla="val 10000"/>
          </a:avLst>
        </a:prstGeom>
        <a:solidFill>
          <a:schemeClr val="accent2">
            <a:lumMod val="60000"/>
            <a:lumOff val="4000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Monitor/ Evaluator</a:t>
          </a:r>
          <a:endParaRPr lang="en-US" sz="1300" kern="1200" dirty="0"/>
        </a:p>
      </dsp:txBody>
      <dsp:txXfrm>
        <a:off x="5018677" y="566876"/>
        <a:ext cx="910427" cy="441478"/>
      </dsp:txXfrm>
    </dsp:sp>
    <dsp:sp modelId="{8A9B64A5-3BBC-40DE-B437-651A579514B0}">
      <dsp:nvSpPr>
        <dsp:cNvPr id="0" name=""/>
        <dsp:cNvSpPr/>
      </dsp:nvSpPr>
      <dsp:spPr>
        <a:xfrm rot="3600000">
          <a:off x="5631539" y="1402952"/>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5680779" y="1435778"/>
        <a:ext cx="391513" cy="98480"/>
      </dsp:txXfrm>
    </dsp:sp>
    <dsp:sp modelId="{2A524BF9-5045-494A-B711-1B3F0410EAE7}">
      <dsp:nvSpPr>
        <dsp:cNvPr id="0" name=""/>
        <dsp:cNvSpPr/>
      </dsp:nvSpPr>
      <dsp:spPr>
        <a:xfrm>
          <a:off x="5810233" y="1947946"/>
          <a:ext cx="937897" cy="468948"/>
        </a:xfrm>
        <a:prstGeom prst="roundRect">
          <a:avLst>
            <a:gd name="adj" fmla="val 10000"/>
          </a:avLst>
        </a:prstGeom>
        <a:solidFill>
          <a:schemeClr val="accent2">
            <a:lumMod val="60000"/>
            <a:lumOff val="4000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Specialist</a:t>
          </a:r>
          <a:endParaRPr lang="en-US" sz="1300" kern="1200" dirty="0"/>
        </a:p>
      </dsp:txBody>
      <dsp:txXfrm>
        <a:off x="5823968" y="1961681"/>
        <a:ext cx="910427" cy="441478"/>
      </dsp:txXfrm>
    </dsp:sp>
    <dsp:sp modelId="{29E0BA48-F1CA-40EA-B27C-DCB79B631B8A}">
      <dsp:nvSpPr>
        <dsp:cNvPr id="0" name=""/>
        <dsp:cNvSpPr/>
      </dsp:nvSpPr>
      <dsp:spPr>
        <a:xfrm rot="6000000">
          <a:off x="5894347" y="2893410"/>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5943587" y="2926236"/>
        <a:ext cx="391513" cy="98480"/>
      </dsp:txXfrm>
    </dsp:sp>
    <dsp:sp modelId="{B6AE9BE9-3050-4BE7-990B-020CA407507C}">
      <dsp:nvSpPr>
        <dsp:cNvPr id="0" name=""/>
        <dsp:cNvSpPr/>
      </dsp:nvSpPr>
      <dsp:spPr>
        <a:xfrm>
          <a:off x="5530558" y="3534059"/>
          <a:ext cx="937897" cy="468948"/>
        </a:xfrm>
        <a:prstGeom prst="roundRect">
          <a:avLst>
            <a:gd name="adj" fmla="val 10000"/>
          </a:avLst>
        </a:prstGeom>
        <a:solidFill>
          <a:srgbClr val="92D050"/>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Implementer</a:t>
          </a:r>
          <a:endParaRPr lang="en-US" sz="1300" kern="1200" dirty="0"/>
        </a:p>
      </dsp:txBody>
      <dsp:txXfrm>
        <a:off x="5544293" y="3547794"/>
        <a:ext cx="910427" cy="441478"/>
      </dsp:txXfrm>
    </dsp:sp>
    <dsp:sp modelId="{6F19B74E-7C23-45FA-BCB2-F843C6E350F5}">
      <dsp:nvSpPr>
        <dsp:cNvPr id="0" name=""/>
        <dsp:cNvSpPr/>
      </dsp:nvSpPr>
      <dsp:spPr>
        <a:xfrm rot="8400000">
          <a:off x="5137622" y="4204098"/>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5186862" y="4236924"/>
        <a:ext cx="391513" cy="98480"/>
      </dsp:txXfrm>
    </dsp:sp>
    <dsp:sp modelId="{40C888C0-6386-4025-B957-D7E01EE742AE}">
      <dsp:nvSpPr>
        <dsp:cNvPr id="0" name=""/>
        <dsp:cNvSpPr/>
      </dsp:nvSpPr>
      <dsp:spPr>
        <a:xfrm>
          <a:off x="4296782" y="4569320"/>
          <a:ext cx="937897" cy="468948"/>
        </a:xfrm>
        <a:prstGeom prst="roundRect">
          <a:avLst>
            <a:gd name="adj" fmla="val 10000"/>
          </a:avLst>
        </a:prstGeom>
        <a:solidFill>
          <a:srgbClr val="92D050"/>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Completer/ Finisher</a:t>
          </a:r>
          <a:endParaRPr lang="en-US" sz="1300" kern="1200" dirty="0"/>
        </a:p>
      </dsp:txBody>
      <dsp:txXfrm>
        <a:off x="4310517" y="4583055"/>
        <a:ext cx="910427" cy="441478"/>
      </dsp:txXfrm>
    </dsp:sp>
    <dsp:sp modelId="{CAB6D738-041D-4AB3-85F5-5BE9BB0CD50E}">
      <dsp:nvSpPr>
        <dsp:cNvPr id="0" name=""/>
        <dsp:cNvSpPr/>
      </dsp:nvSpPr>
      <dsp:spPr>
        <a:xfrm rot="10800000">
          <a:off x="3715443" y="4721728"/>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3764683" y="4754554"/>
        <a:ext cx="391513" cy="98480"/>
      </dsp:txXfrm>
    </dsp:sp>
    <dsp:sp modelId="{A36F6530-63A5-4351-8E9A-9A67DF9C0CBB}">
      <dsp:nvSpPr>
        <dsp:cNvPr id="0" name=""/>
        <dsp:cNvSpPr/>
      </dsp:nvSpPr>
      <dsp:spPr>
        <a:xfrm>
          <a:off x="2686200" y="4569320"/>
          <a:ext cx="937897" cy="468948"/>
        </a:xfrm>
        <a:prstGeom prst="roundRect">
          <a:avLst>
            <a:gd name="adj" fmla="val 10000"/>
          </a:avLst>
        </a:prstGeom>
        <a:solidFill>
          <a:srgbClr val="92D050"/>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Shaper</a:t>
          </a:r>
          <a:endParaRPr lang="en-US" sz="1300" kern="1200" dirty="0"/>
        </a:p>
      </dsp:txBody>
      <dsp:txXfrm>
        <a:off x="2699935" y="4583055"/>
        <a:ext cx="910427" cy="441478"/>
      </dsp:txXfrm>
    </dsp:sp>
    <dsp:sp modelId="{7BA08238-E30B-48A3-82C7-6808662C6C0E}">
      <dsp:nvSpPr>
        <dsp:cNvPr id="0" name=""/>
        <dsp:cNvSpPr/>
      </dsp:nvSpPr>
      <dsp:spPr>
        <a:xfrm rot="13200000">
          <a:off x="2293264" y="4204098"/>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2342504" y="4236924"/>
        <a:ext cx="391513" cy="98480"/>
      </dsp:txXfrm>
    </dsp:sp>
    <dsp:sp modelId="{F17A1D16-6A73-4B85-8484-9DDCB4122C44}">
      <dsp:nvSpPr>
        <dsp:cNvPr id="0" name=""/>
        <dsp:cNvSpPr/>
      </dsp:nvSpPr>
      <dsp:spPr>
        <a:xfrm>
          <a:off x="1452424" y="3534059"/>
          <a:ext cx="937897" cy="468948"/>
        </a:xfrm>
        <a:prstGeom prst="roundRect">
          <a:avLst>
            <a:gd name="adj" fmla="val 10000"/>
          </a:avLst>
        </a:prstGeom>
        <a:solidFill>
          <a:schemeClr val="accent6">
            <a:lumMod val="60000"/>
            <a:lumOff val="4000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Coordinator</a:t>
          </a:r>
          <a:endParaRPr lang="en-US" sz="1300" kern="1200" dirty="0"/>
        </a:p>
      </dsp:txBody>
      <dsp:txXfrm>
        <a:off x="1466159" y="3547794"/>
        <a:ext cx="910427" cy="441478"/>
      </dsp:txXfrm>
    </dsp:sp>
    <dsp:sp modelId="{C95D29CE-57DC-40C5-AE5C-BA8EA7D4FE11}">
      <dsp:nvSpPr>
        <dsp:cNvPr id="0" name=""/>
        <dsp:cNvSpPr/>
      </dsp:nvSpPr>
      <dsp:spPr>
        <a:xfrm rot="15600000">
          <a:off x="1536538" y="2893410"/>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rot="10800000">
        <a:off x="1585778" y="2926236"/>
        <a:ext cx="391513" cy="98480"/>
      </dsp:txXfrm>
    </dsp:sp>
    <dsp:sp modelId="{C14DE325-857D-47B6-8A74-8A81A1AF2AA0}">
      <dsp:nvSpPr>
        <dsp:cNvPr id="0" name=""/>
        <dsp:cNvSpPr/>
      </dsp:nvSpPr>
      <dsp:spPr>
        <a:xfrm>
          <a:off x="1172749" y="1947946"/>
          <a:ext cx="937897" cy="468948"/>
        </a:xfrm>
        <a:prstGeom prst="roundRect">
          <a:avLst>
            <a:gd name="adj" fmla="val 10000"/>
          </a:avLst>
        </a:prstGeom>
        <a:solidFill>
          <a:schemeClr val="accent6">
            <a:lumMod val="60000"/>
            <a:lumOff val="4000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Team worker</a:t>
          </a:r>
          <a:endParaRPr lang="en-US" sz="1300" kern="1200" dirty="0"/>
        </a:p>
      </dsp:txBody>
      <dsp:txXfrm>
        <a:off x="1186484" y="1961681"/>
        <a:ext cx="910427" cy="441478"/>
      </dsp:txXfrm>
    </dsp:sp>
    <dsp:sp modelId="{D893E45D-43AD-4644-88D1-9E3E7E9C662A}">
      <dsp:nvSpPr>
        <dsp:cNvPr id="0" name=""/>
        <dsp:cNvSpPr/>
      </dsp:nvSpPr>
      <dsp:spPr>
        <a:xfrm rot="18000000">
          <a:off x="1799346" y="1402952"/>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1848586" y="1435778"/>
        <a:ext cx="391513" cy="98480"/>
      </dsp:txXfrm>
    </dsp:sp>
    <dsp:sp modelId="{17B37662-CC4F-40E6-B00E-E07A3120C99E}">
      <dsp:nvSpPr>
        <dsp:cNvPr id="0" name=""/>
        <dsp:cNvSpPr/>
      </dsp:nvSpPr>
      <dsp:spPr>
        <a:xfrm>
          <a:off x="1978040" y="553141"/>
          <a:ext cx="937897" cy="468948"/>
        </a:xfrm>
        <a:prstGeom prst="roundRect">
          <a:avLst>
            <a:gd name="adj" fmla="val 10000"/>
          </a:avLst>
        </a:prstGeom>
        <a:solidFill>
          <a:schemeClr val="accent6">
            <a:lumMod val="60000"/>
            <a:lumOff val="4000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Resource/ -investigator</a:t>
          </a:r>
          <a:endParaRPr lang="en-US" sz="1300" kern="1200" dirty="0"/>
        </a:p>
      </dsp:txBody>
      <dsp:txXfrm>
        <a:off x="1991775" y="566876"/>
        <a:ext cx="910427" cy="441478"/>
      </dsp:txXfrm>
    </dsp:sp>
    <dsp:sp modelId="{FF59B84D-547B-4769-AE9A-F4B509BEEC68}">
      <dsp:nvSpPr>
        <dsp:cNvPr id="0" name=""/>
        <dsp:cNvSpPr/>
      </dsp:nvSpPr>
      <dsp:spPr>
        <a:xfrm rot="20400000">
          <a:off x="2958717" y="430124"/>
          <a:ext cx="489993" cy="164132"/>
        </a:xfrm>
        <a:prstGeom prst="lef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US" sz="700" kern="1200"/>
        </a:p>
      </dsp:txBody>
      <dsp:txXfrm>
        <a:off x="3007957" y="462950"/>
        <a:ext cx="391513" cy="984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09/05/2018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BD8225B-4867-4036-9B90-A81E11DFD561}" type="datetimeFigureOut">
              <a:rPr lang="en-GB" smtClean="0"/>
              <a:t>09/05/2018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35D0D52-B7B8-4C70-AE2E-EA49A1FAC794}" type="slidenum">
              <a:rPr lang="en-GB" smtClean="0"/>
              <a:t>‹#›</a:t>
            </a:fld>
            <a:endParaRPr lang="en-GB"/>
          </a:p>
        </p:txBody>
      </p:sp>
    </p:spTree>
    <p:extLst>
      <p:ext uri="{BB962C8B-B14F-4D97-AF65-F5344CB8AC3E}">
        <p14:creationId xmlns:p14="http://schemas.microsoft.com/office/powerpoint/2010/main" val="2397727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1970’s Dr Meredith Belbin and research team observed teams – to find out where and how these differences come about. They wanted to see how and problems occur and can they</a:t>
            </a:r>
            <a:r>
              <a:rPr lang="en-GB" baseline="0" dirty="0" smtClean="0"/>
              <a:t> be pre-empted and avoided</a:t>
            </a:r>
          </a:p>
          <a:p>
            <a:r>
              <a:rPr lang="en-GB" baseline="0" dirty="0" smtClean="0"/>
              <a:t>Today over 40% of top 100 companies in the world use Belbin's team roles model to enhance team performances.</a:t>
            </a:r>
          </a:p>
          <a:p>
            <a:r>
              <a:rPr lang="en-GB" baseline="0" dirty="0" smtClean="0"/>
              <a:t>Belbin’s philosophy is about celebrating and making the most of individual differences. The message is that there is room for everyone in the team: all positive contributions are welcomed.</a:t>
            </a:r>
            <a:endParaRPr lang="en-GB" dirty="0"/>
          </a:p>
        </p:txBody>
      </p:sp>
      <p:sp>
        <p:nvSpPr>
          <p:cNvPr id="4" name="Slide Number Placeholder 3"/>
          <p:cNvSpPr>
            <a:spLocks noGrp="1"/>
          </p:cNvSpPr>
          <p:nvPr>
            <p:ph type="sldNum" sz="quarter" idx="10"/>
          </p:nvPr>
        </p:nvSpPr>
        <p:spPr/>
        <p:txBody>
          <a:bodyPr/>
          <a:lstStyle/>
          <a:p>
            <a:fld id="{535D0D52-B7B8-4C70-AE2E-EA49A1FAC794}" type="slidenum">
              <a:rPr lang="en-GB" smtClean="0"/>
              <a:t>6</a:t>
            </a:fld>
            <a:endParaRPr lang="en-GB"/>
          </a:p>
        </p:txBody>
      </p:sp>
    </p:spTree>
    <p:extLst>
      <p:ext uri="{BB962C8B-B14F-4D97-AF65-F5344CB8AC3E}">
        <p14:creationId xmlns:p14="http://schemas.microsoft.com/office/powerpoint/2010/main" val="41394816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Whilst some team roles are more high profile and some are more louder than others ; but eac</a:t>
            </a:r>
            <a:r>
              <a:rPr lang="en-GB" baseline="0" dirty="0" smtClean="0"/>
              <a:t>h of the behaviour's is necessary to get the team successfully from start to finish – the key is balance.</a:t>
            </a:r>
          </a:p>
        </p:txBody>
      </p:sp>
      <p:sp>
        <p:nvSpPr>
          <p:cNvPr id="4" name="Slide Number Placeholder 3"/>
          <p:cNvSpPr>
            <a:spLocks noGrp="1"/>
          </p:cNvSpPr>
          <p:nvPr>
            <p:ph type="sldNum" sz="quarter" idx="10"/>
          </p:nvPr>
        </p:nvSpPr>
        <p:spPr/>
        <p:txBody>
          <a:bodyPr/>
          <a:lstStyle/>
          <a:p>
            <a:fld id="{535D0D52-B7B8-4C70-AE2E-EA49A1FAC794}" type="slidenum">
              <a:rPr lang="en-GB" smtClean="0"/>
              <a:t>7</a:t>
            </a:fld>
            <a:endParaRPr lang="en-GB"/>
          </a:p>
        </p:txBody>
      </p:sp>
    </p:spTree>
    <p:extLst>
      <p:ext uri="{BB962C8B-B14F-4D97-AF65-F5344CB8AC3E}">
        <p14:creationId xmlns:p14="http://schemas.microsoft.com/office/powerpoint/2010/main" val="619223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a rough poll of how many of each role are present in the room – how many shapers?  Coordinators?  And so on.  Make a mental note, so that you can ask them about whether they recognise the traits for each role as they are discussed.  </a:t>
            </a:r>
          </a:p>
        </p:txBody>
      </p:sp>
      <p:sp>
        <p:nvSpPr>
          <p:cNvPr id="4" name="Slide Number Placeholder 3"/>
          <p:cNvSpPr>
            <a:spLocks noGrp="1"/>
          </p:cNvSpPr>
          <p:nvPr>
            <p:ph type="sldNum" sz="quarter" idx="10"/>
          </p:nvPr>
        </p:nvSpPr>
        <p:spPr/>
        <p:txBody>
          <a:bodyPr/>
          <a:lstStyle/>
          <a:p>
            <a:fld id="{535D0D52-B7B8-4C70-AE2E-EA49A1FAC794}" type="slidenum">
              <a:rPr lang="en-GB" smtClean="0"/>
              <a:t>8</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a Coordinator?   Draw out examples of how they behave in work or in groups – can they see this in themselves?  Is there a down-side to this preferred role?  Discuss with the whole group.  Pull out the learning…..these are summarised </a:t>
            </a:r>
            <a:r>
              <a:rPr lang="en-GB" dirty="0" err="1"/>
              <a:t>ina</a:t>
            </a:r>
            <a:r>
              <a:rPr lang="en-GB" dirty="0"/>
              <a:t> later slide.</a:t>
            </a:r>
          </a:p>
          <a:p>
            <a:r>
              <a:rPr lang="en-GB" b="1" dirty="0"/>
              <a:t>Now, go through each role and take the same approach.</a:t>
            </a:r>
          </a:p>
        </p:txBody>
      </p:sp>
      <p:sp>
        <p:nvSpPr>
          <p:cNvPr id="4" name="Slide Number Placeholder 3"/>
          <p:cNvSpPr>
            <a:spLocks noGrp="1"/>
          </p:cNvSpPr>
          <p:nvPr>
            <p:ph type="sldNum" sz="quarter" idx="10"/>
          </p:nvPr>
        </p:nvSpPr>
        <p:spPr/>
        <p:txBody>
          <a:bodyPr/>
          <a:lstStyle/>
          <a:p>
            <a:fld id="{535D0D52-B7B8-4C70-AE2E-EA49A1FAC794}" type="slidenum">
              <a:rPr lang="en-GB" smtClean="0"/>
              <a:t>10</a:t>
            </a:fld>
            <a:endParaRPr lang="en-GB"/>
          </a:p>
        </p:txBody>
      </p:sp>
    </p:spTree>
    <p:extLst>
      <p:ext uri="{BB962C8B-B14F-4D97-AF65-F5344CB8AC3E}">
        <p14:creationId xmlns:p14="http://schemas.microsoft.com/office/powerpoint/2010/main" val="36204261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21</a:t>
            </a:fld>
            <a:endParaRPr lang="en-GB"/>
          </a:p>
        </p:txBody>
      </p:sp>
    </p:spTree>
    <p:extLst>
      <p:ext uri="{BB962C8B-B14F-4D97-AF65-F5344CB8AC3E}">
        <p14:creationId xmlns:p14="http://schemas.microsoft.com/office/powerpoint/2010/main" val="691607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9C64F3F4-CE19-49F8-9EF4-FF4EE52031C2}" type="datetimeFigureOut">
              <a:rPr lang="en-GB" smtClean="0"/>
              <a:t>09/05/2018</a:t>
            </a:fld>
            <a:endParaRPr lang="en-GB"/>
          </a:p>
        </p:txBody>
      </p:sp>
      <p:sp>
        <p:nvSpPr>
          <p:cNvPr id="5" name="Footer Placeholder 4"/>
          <p:cNvSpPr>
            <a:spLocks noGrp="1"/>
          </p:cNvSpPr>
          <p:nvPr>
            <p:ph type="ftr" sz="quarter" idx="11"/>
          </p:nvPr>
        </p:nvSpPr>
        <p:spPr>
          <a:xfrm>
            <a:off x="1900237" y="5410202"/>
            <a:ext cx="3843665" cy="365125"/>
          </a:xfrm>
        </p:spPr>
        <p:txBody>
          <a:bodyPr/>
          <a:lstStyle/>
          <a:p>
            <a:endParaRPr lang="en-GB"/>
          </a:p>
        </p:txBody>
      </p:sp>
      <p:sp>
        <p:nvSpPr>
          <p:cNvPr id="6" name="Slide Number Placeholder 5"/>
          <p:cNvSpPr>
            <a:spLocks noGrp="1"/>
          </p:cNvSpPr>
          <p:nvPr>
            <p:ph type="sldNum" sz="quarter" idx="12"/>
          </p:nvPr>
        </p:nvSpPr>
        <p:spPr>
          <a:xfrm>
            <a:off x="7915603" y="5410200"/>
            <a:ext cx="578317"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84053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smtClean="0"/>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9C64F3F4-CE19-49F8-9EF4-FF4EE52031C2}" type="datetimeFigureOut">
              <a:rPr lang="en-GB" smtClean="0"/>
              <a:t>09/05/2018</a:t>
            </a:fld>
            <a:endParaRPr lang="en-GB"/>
          </a:p>
        </p:txBody>
      </p:sp>
      <p:sp>
        <p:nvSpPr>
          <p:cNvPr id="50" name="Footer Placeholder 4"/>
          <p:cNvSpPr>
            <a:spLocks noGrp="1"/>
          </p:cNvSpPr>
          <p:nvPr>
            <p:ph type="ftr" sz="quarter" idx="11"/>
          </p:nvPr>
        </p:nvSpPr>
        <p:spPr>
          <a:xfrm>
            <a:off x="856059" y="5883276"/>
            <a:ext cx="4679482" cy="365125"/>
          </a:xfrm>
        </p:spPr>
        <p:txBody>
          <a:bodyPr/>
          <a:lstStyle/>
          <a:p>
            <a:endParaRPr lang="en-GB" dirty="0"/>
          </a:p>
        </p:txBody>
      </p:sp>
      <p:sp>
        <p:nvSpPr>
          <p:cNvPr id="51" name="Slide Number Placeholder 5"/>
          <p:cNvSpPr>
            <a:spLocks noGrp="1"/>
          </p:cNvSpPr>
          <p:nvPr>
            <p:ph type="sldNum" sz="quarter" idx="12"/>
          </p:nvPr>
        </p:nvSpPr>
        <p:spPr>
          <a:xfrm>
            <a:off x="7707241" y="5883275"/>
            <a:ext cx="578317" cy="365125"/>
          </a:xfr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4027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15040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58407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09/05/2018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09548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09/05/2018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5491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09/05/2018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2896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67485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09/05/2018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6015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09/05/2018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6005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09/05/2018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62284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09/05/2018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42826576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09/05/2018</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6309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09/05/2018</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17283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C64F3F4-CE19-49F8-9EF4-FF4EE52031C2}" type="datetimeFigureOut">
              <a:rPr lang="en-GB" smtClean="0"/>
              <a:pPr/>
              <a:t>09/05/2018</a:t>
            </a:fld>
            <a:endParaRPr lang="en-GB" dirty="0"/>
          </a:p>
        </p:txBody>
      </p:sp>
      <p:sp>
        <p:nvSpPr>
          <p:cNvPr id="4" name="Footer Placeholder 3"/>
          <p:cNvSpPr>
            <a:spLocks noGrp="1"/>
          </p:cNvSpPr>
          <p:nvPr>
            <p:ph type="ftr" sz="quarter" idx="11"/>
          </p:nvPr>
        </p:nvSpPr>
        <p:spPr/>
        <p:txBody>
          <a:bodyPr/>
          <a:lstStyle>
            <a:lvl1pPr>
              <a:defRPr cap="all" baseline="0"/>
            </a:lvl1p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282673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4311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09/05/2018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954607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C64F3F4-CE19-49F8-9EF4-FF4EE52031C2}" type="datetimeFigureOut">
              <a:rPr lang="en-GB" smtClean="0"/>
              <a:pPr/>
              <a:t>09/05/2018</a:t>
            </a:fld>
            <a:endParaRPr lang="en-GB" dirty="0"/>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375544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a:bodyPr>
          <a:lstStyle/>
          <a:p>
            <a:r>
              <a:rPr lang="en-GB" b="1" dirty="0"/>
              <a:t>Effective Team Working and Communication</a:t>
            </a:r>
            <a:br>
              <a:rPr lang="en-GB" b="1" dirty="0"/>
            </a:br>
            <a:r>
              <a:rPr lang="en-GB" sz="1600" b="1" dirty="0" smtClean="0">
                <a:solidFill>
                  <a:srgbClr val="FF0000"/>
                </a:solidFill>
              </a:rPr>
              <a:t>Week 3</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1574040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 cap</a:t>
            </a:r>
            <a:endParaRPr lang="en-GB" dirty="0"/>
          </a:p>
        </p:txBody>
      </p:sp>
      <p:sp>
        <p:nvSpPr>
          <p:cNvPr id="3" name="Content Placeholder 2"/>
          <p:cNvSpPr>
            <a:spLocks noGrp="1"/>
          </p:cNvSpPr>
          <p:nvPr>
            <p:ph idx="1"/>
          </p:nvPr>
        </p:nvSpPr>
        <p:spPr/>
        <p:txBody>
          <a:bodyPr/>
          <a:lstStyle/>
          <a:p>
            <a:r>
              <a:rPr lang="en-GB" dirty="0" smtClean="0"/>
              <a:t>Effective teams</a:t>
            </a:r>
          </a:p>
          <a:p>
            <a:r>
              <a:rPr lang="en-GB" dirty="0" smtClean="0"/>
              <a:t>Trust </a:t>
            </a:r>
          </a:p>
          <a:p>
            <a:r>
              <a:rPr lang="en-GB" dirty="0" smtClean="0"/>
              <a:t>Tuckman</a:t>
            </a:r>
          </a:p>
          <a:p>
            <a:pPr marL="0" indent="0">
              <a:buNone/>
            </a:pPr>
            <a:endParaRPr lang="en-GB" dirty="0"/>
          </a:p>
        </p:txBody>
      </p:sp>
      <p:pic>
        <p:nvPicPr>
          <p:cNvPr id="5" name="Picture 4"/>
          <p:cNvPicPr>
            <a:picLocks noChangeAspect="1"/>
          </p:cNvPicPr>
          <p:nvPr/>
        </p:nvPicPr>
        <p:blipFill>
          <a:blip r:embed="rId2"/>
          <a:stretch>
            <a:fillRect/>
          </a:stretch>
        </p:blipFill>
        <p:spPr>
          <a:xfrm rot="20322281">
            <a:off x="3707904" y="875549"/>
            <a:ext cx="1065263" cy="1036210"/>
          </a:xfrm>
          <a:prstGeom prst="rect">
            <a:avLst/>
          </a:prstGeom>
        </p:spPr>
      </p:pic>
    </p:spTree>
    <p:extLst>
      <p:ext uri="{BB962C8B-B14F-4D97-AF65-F5344CB8AC3E}">
        <p14:creationId xmlns:p14="http://schemas.microsoft.com/office/powerpoint/2010/main" val="3426427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989585347"/>
              </p:ext>
            </p:extLst>
          </p:nvPr>
        </p:nvGraphicFramePr>
        <p:xfrm>
          <a:off x="855663" y="908720"/>
          <a:ext cx="7429500" cy="4882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4250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Tuckman Model</a:t>
            </a:r>
            <a:endParaRPr lang="en-GB" dirty="0"/>
          </a:p>
        </p:txBody>
      </p:sp>
      <p:pic>
        <p:nvPicPr>
          <p:cNvPr id="4" name="Content Placeholder 3"/>
          <p:cNvPicPr>
            <a:picLocks noGrp="1" noChangeAspect="1"/>
          </p:cNvPicPr>
          <p:nvPr>
            <p:ph idx="1"/>
          </p:nvPr>
        </p:nvPicPr>
        <p:blipFill>
          <a:blip r:embed="rId2"/>
          <a:stretch>
            <a:fillRect/>
          </a:stretch>
        </p:blipFill>
        <p:spPr>
          <a:xfrm>
            <a:off x="1115616" y="1863926"/>
            <a:ext cx="6696743" cy="3784191"/>
          </a:xfrm>
          <a:prstGeom prst="rect">
            <a:avLst/>
          </a:prstGeom>
        </p:spPr>
      </p:pic>
    </p:spTree>
    <p:extLst>
      <p:ext uri="{BB962C8B-B14F-4D97-AF65-F5344CB8AC3E}">
        <p14:creationId xmlns:p14="http://schemas.microsoft.com/office/powerpoint/2010/main" val="133988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a:bodyPr>
          <a:lstStyle/>
          <a:p>
            <a:pPr>
              <a:defRPr/>
            </a:pPr>
            <a:r>
              <a:rPr lang="en-GB" altLang="en-US" b="1" dirty="0">
                <a:latin typeface="Arial" panose="020B0604020202020204" pitchFamily="34" charset="0"/>
                <a:cs typeface="Arial" panose="020B0604020202020204" pitchFamily="34" charset="0"/>
              </a:rPr>
              <a:t>Belbin’s Team </a:t>
            </a:r>
            <a:r>
              <a:rPr lang="en-GB" altLang="en-US" b="1" dirty="0" smtClean="0">
                <a:latin typeface="Arial" panose="020B0604020202020204" pitchFamily="34" charset="0"/>
                <a:cs typeface="Arial" panose="020B0604020202020204" pitchFamily="34" charset="0"/>
              </a:rPr>
              <a:t>Roles</a:t>
            </a:r>
          </a:p>
          <a:p>
            <a:pPr>
              <a:defRPr/>
            </a:pPr>
            <a:r>
              <a:rPr lang="en-GB" altLang="en-US" b="1" dirty="0" smtClean="0">
                <a:latin typeface="Arial" panose="020B0604020202020204" pitchFamily="34" charset="0"/>
                <a:cs typeface="Arial" panose="020B0604020202020204" pitchFamily="34" charset="0"/>
              </a:rPr>
              <a:t>Reward </a:t>
            </a:r>
            <a:r>
              <a:rPr lang="en-GB" altLang="en-US" b="1" dirty="0">
                <a:latin typeface="Arial" panose="020B0604020202020204" pitchFamily="34" charset="0"/>
                <a:cs typeface="Arial" panose="020B0604020202020204" pitchFamily="34" charset="0"/>
              </a:rPr>
              <a:t>&amp; Recognition</a:t>
            </a:r>
          </a:p>
          <a:p>
            <a:pPr>
              <a:defRPr/>
            </a:pPr>
            <a:r>
              <a:rPr lang="en-GB" altLang="en-US" b="1" dirty="0" smtClean="0">
                <a:latin typeface="Arial" panose="020B0604020202020204" pitchFamily="34" charset="0"/>
                <a:cs typeface="Arial" panose="020B0604020202020204" pitchFamily="34" charset="0"/>
              </a:rPr>
              <a:t>Communication</a:t>
            </a:r>
            <a:endParaRPr lang="en-GB" altLang="en-US" b="1" dirty="0">
              <a:latin typeface="Arial" panose="020B0604020202020204" pitchFamily="34" charset="0"/>
              <a:cs typeface="Arial" panose="020B0604020202020204" pitchFamily="34" charset="0"/>
            </a:endParaRPr>
          </a:p>
          <a:p>
            <a:pPr>
              <a:defRPr/>
            </a:pPr>
            <a:endParaRPr lang="en-GB" altLang="en-US" sz="1400" b="1" dirty="0">
              <a:latin typeface="Arial" panose="020B0604020202020204" pitchFamily="34" charset="0"/>
              <a:cs typeface="Arial" panose="020B0604020202020204" pitchFamily="34" charset="0"/>
            </a:endParaRPr>
          </a:p>
          <a:p>
            <a:endParaRPr lang="en-GB" b="1" dirty="0"/>
          </a:p>
        </p:txBody>
      </p:sp>
    </p:spTree>
    <p:extLst>
      <p:ext uri="{BB962C8B-B14F-4D97-AF65-F5344CB8AC3E}">
        <p14:creationId xmlns:p14="http://schemas.microsoft.com/office/powerpoint/2010/main" val="19474632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9C92-2E84-46FA-A7EB-97FE5988D143}"/>
              </a:ext>
            </a:extLst>
          </p:cNvPr>
          <p:cNvSpPr>
            <a:spLocks noGrp="1"/>
          </p:cNvSpPr>
          <p:nvPr>
            <p:ph type="title"/>
          </p:nvPr>
        </p:nvSpPr>
        <p:spPr>
          <a:xfrm>
            <a:off x="1187624" y="417927"/>
            <a:ext cx="7429499" cy="1478570"/>
          </a:xfrm>
        </p:spPr>
        <p:txBody>
          <a:bodyPr/>
          <a:lstStyle/>
          <a:p>
            <a:pPr algn="ctr"/>
            <a:r>
              <a:rPr lang="en-GB" dirty="0">
                <a:solidFill>
                  <a:srgbClr val="7030A0"/>
                </a:solidFill>
              </a:rPr>
              <a:t>Group/Team Development</a:t>
            </a:r>
          </a:p>
        </p:txBody>
      </p:sp>
      <p:sp>
        <p:nvSpPr>
          <p:cNvPr id="4" name="Rectangle 3">
            <a:extLst>
              <a:ext uri="{FF2B5EF4-FFF2-40B4-BE49-F238E27FC236}">
                <a16:creationId xmlns:a16="http://schemas.microsoft.com/office/drawing/2014/main" id="{B7C59DDA-337C-4167-93F8-737B048E45AF}"/>
              </a:ext>
            </a:extLst>
          </p:cNvPr>
          <p:cNvSpPr/>
          <p:nvPr/>
        </p:nvSpPr>
        <p:spPr>
          <a:xfrm>
            <a:off x="1259632" y="1700808"/>
            <a:ext cx="4248472" cy="3816429"/>
          </a:xfrm>
          <a:prstGeom prst="rect">
            <a:avLst/>
          </a:prstGeom>
        </p:spPr>
        <p:txBody>
          <a:bodyPr wrap="square">
            <a:spAutoFit/>
          </a:bodyPr>
          <a:lstStyle/>
          <a:p>
            <a:pPr algn="ctr"/>
            <a:r>
              <a:rPr lang="en-GB" altLang="en-US" sz="3200" b="1" dirty="0">
                <a:solidFill>
                  <a:srgbClr val="0070C0"/>
                </a:solidFill>
                <a:cs typeface="Times New Roman" pitchFamily="18" charset="0"/>
              </a:rPr>
              <a:t>R. Meredith Belbin</a:t>
            </a:r>
          </a:p>
          <a:p>
            <a:endParaRPr lang="en-GB" altLang="en-US" b="1" dirty="0">
              <a:cs typeface="Times New Roman" pitchFamily="18" charset="0"/>
            </a:endParaRPr>
          </a:p>
          <a:p>
            <a:pPr algn="ctr"/>
            <a:r>
              <a:rPr lang="en-GB" altLang="en-US" sz="3200" dirty="0">
                <a:cs typeface="Times New Roman" pitchFamily="18" charset="0"/>
              </a:rPr>
              <a:t>Father of Team Role Theory</a:t>
            </a:r>
          </a:p>
          <a:p>
            <a:endParaRPr lang="en-GB" altLang="en-US" sz="3200" dirty="0">
              <a:cs typeface="Times New Roman" pitchFamily="18" charset="0"/>
            </a:endParaRPr>
          </a:p>
          <a:p>
            <a:r>
              <a:rPr lang="en-GB" altLang="en-US" sz="1600" i="1" dirty="0">
                <a:cs typeface="Times New Roman" pitchFamily="18" charset="0"/>
              </a:rPr>
              <a:t>Management Teams: Why They Succeed or Fail</a:t>
            </a:r>
            <a:r>
              <a:rPr lang="en-GB" altLang="en-US" sz="1600" dirty="0">
                <a:cs typeface="Times New Roman" pitchFamily="18" charset="0"/>
              </a:rPr>
              <a:t> (</a:t>
            </a:r>
            <a:r>
              <a:rPr lang="en-GB" altLang="en-US" sz="1600" dirty="0">
                <a:cs typeface="Courier New" pitchFamily="49" charset="0"/>
              </a:rPr>
              <a:t>1981), </a:t>
            </a:r>
            <a:r>
              <a:rPr lang="en-GB" altLang="en-US" sz="1600" i="1" dirty="0">
                <a:cs typeface="Times New Roman" pitchFamily="18" charset="0"/>
              </a:rPr>
              <a:t>The Job Promoters: A Journey to a New Profession</a:t>
            </a:r>
            <a:r>
              <a:rPr lang="en-GB" altLang="en-US" sz="1600" dirty="0">
                <a:cs typeface="Times New Roman" pitchFamily="18" charset="0"/>
              </a:rPr>
              <a:t> (</a:t>
            </a:r>
            <a:r>
              <a:rPr lang="en-GB" altLang="en-US" sz="1600" dirty="0">
                <a:cs typeface="Courier New" pitchFamily="49" charset="0"/>
              </a:rPr>
              <a:t>1990</a:t>
            </a:r>
            <a:r>
              <a:rPr lang="en-GB" altLang="en-US" sz="1600" dirty="0">
                <a:cs typeface="Times New Roman" pitchFamily="18" charset="0"/>
              </a:rPr>
              <a:t>), </a:t>
            </a:r>
            <a:r>
              <a:rPr lang="en-GB" altLang="en-US" sz="1600" i="1" dirty="0">
                <a:cs typeface="Times New Roman" pitchFamily="18" charset="0"/>
              </a:rPr>
              <a:t>Team Roles at Work</a:t>
            </a:r>
            <a:r>
              <a:rPr lang="en-GB" altLang="en-US" sz="1600" dirty="0">
                <a:cs typeface="Times New Roman" pitchFamily="18" charset="0"/>
              </a:rPr>
              <a:t> (</a:t>
            </a:r>
            <a:r>
              <a:rPr lang="en-GB" altLang="en-US" sz="1600" dirty="0">
                <a:cs typeface="Courier New" pitchFamily="49" charset="0"/>
              </a:rPr>
              <a:t>1993</a:t>
            </a:r>
            <a:r>
              <a:rPr lang="en-GB" altLang="en-US" sz="1600" dirty="0">
                <a:cs typeface="Times New Roman" pitchFamily="18" charset="0"/>
              </a:rPr>
              <a:t>),  </a:t>
            </a:r>
            <a:r>
              <a:rPr lang="en-GB" altLang="en-US" sz="1600" i="1" dirty="0">
                <a:cs typeface="Times New Roman" pitchFamily="18" charset="0"/>
              </a:rPr>
              <a:t>The Coming Shape of Organization</a:t>
            </a:r>
            <a:r>
              <a:rPr lang="en-GB" altLang="en-US" sz="1600" dirty="0">
                <a:cs typeface="Times New Roman" pitchFamily="18" charset="0"/>
              </a:rPr>
              <a:t> (</a:t>
            </a:r>
            <a:r>
              <a:rPr lang="en-GB" altLang="en-US" sz="1600" dirty="0">
                <a:cs typeface="Courier New" pitchFamily="49" charset="0"/>
              </a:rPr>
              <a:t>1996</a:t>
            </a:r>
            <a:r>
              <a:rPr lang="en-GB" altLang="en-US" sz="1600" dirty="0">
                <a:cs typeface="Times New Roman" pitchFamily="18" charset="0"/>
              </a:rPr>
              <a:t>), </a:t>
            </a:r>
            <a:r>
              <a:rPr lang="en-GB" altLang="en-US" sz="1600" i="1" dirty="0">
                <a:cs typeface="Times New Roman" pitchFamily="18" charset="0"/>
              </a:rPr>
              <a:t>Changing the Way We Work</a:t>
            </a:r>
            <a:r>
              <a:rPr lang="en-GB" altLang="en-US" sz="1600" dirty="0">
                <a:cs typeface="Times New Roman" pitchFamily="18" charset="0"/>
              </a:rPr>
              <a:t> (</a:t>
            </a:r>
            <a:r>
              <a:rPr lang="en-GB" altLang="en-US" sz="1600" dirty="0">
                <a:cs typeface="Courier New" pitchFamily="49" charset="0"/>
              </a:rPr>
              <a:t>1997</a:t>
            </a:r>
            <a:r>
              <a:rPr lang="en-GB" altLang="en-US" sz="1600" dirty="0">
                <a:cs typeface="Times New Roman" pitchFamily="18" charset="0"/>
              </a:rPr>
              <a:t>), </a:t>
            </a:r>
            <a:r>
              <a:rPr lang="en-GB" altLang="en-US" sz="1600" i="1" dirty="0">
                <a:cs typeface="Times New Roman" pitchFamily="18" charset="0"/>
              </a:rPr>
              <a:t>Beyond the Team</a:t>
            </a:r>
            <a:r>
              <a:rPr lang="en-GB" altLang="en-US" sz="1600" dirty="0">
                <a:cs typeface="Times New Roman" pitchFamily="18" charset="0"/>
              </a:rPr>
              <a:t> (</a:t>
            </a:r>
            <a:r>
              <a:rPr lang="en-GB" altLang="en-US" sz="1600" dirty="0">
                <a:cs typeface="Courier New" pitchFamily="49" charset="0"/>
              </a:rPr>
              <a:t>2000</a:t>
            </a:r>
            <a:r>
              <a:rPr lang="en-GB" altLang="en-US" sz="1600" dirty="0">
                <a:cs typeface="Times New Roman" pitchFamily="18" charset="0"/>
              </a:rPr>
              <a:t>), </a:t>
            </a:r>
            <a:r>
              <a:rPr lang="en-GB" altLang="en-US" sz="1600" i="1" dirty="0">
                <a:cs typeface="Times New Roman" pitchFamily="18" charset="0"/>
              </a:rPr>
              <a:t>Managing without Power</a:t>
            </a:r>
            <a:r>
              <a:rPr lang="en-GB" altLang="en-US" sz="1600" dirty="0">
                <a:cs typeface="Times New Roman" pitchFamily="18" charset="0"/>
              </a:rPr>
              <a:t> (</a:t>
            </a:r>
            <a:r>
              <a:rPr lang="en-GB" altLang="en-US" sz="1600" dirty="0">
                <a:cs typeface="Courier New" pitchFamily="49" charset="0"/>
              </a:rPr>
              <a:t>2002</a:t>
            </a:r>
            <a:r>
              <a:rPr lang="en-GB" altLang="en-US" sz="1600" dirty="0">
                <a:cs typeface="Times New Roman" pitchFamily="18" charset="0"/>
              </a:rPr>
              <a:t>)</a:t>
            </a:r>
          </a:p>
        </p:txBody>
      </p:sp>
      <p:pic>
        <p:nvPicPr>
          <p:cNvPr id="5" name="Picture 4" descr="R. Meredith Belbin">
            <a:extLst>
              <a:ext uri="{FF2B5EF4-FFF2-40B4-BE49-F238E27FC236}">
                <a16:creationId xmlns:a16="http://schemas.microsoft.com/office/drawing/2014/main" id="{7C017AA6-9FED-40DB-B89B-0B44AFD93A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6176" y="1916832"/>
            <a:ext cx="1965920" cy="2679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7063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C5A-DC42-4E43-A78A-BF8046208D6E}"/>
              </a:ext>
            </a:extLst>
          </p:cNvPr>
          <p:cNvSpPr>
            <a:spLocks noGrp="1"/>
          </p:cNvSpPr>
          <p:nvPr>
            <p:ph type="title"/>
          </p:nvPr>
        </p:nvSpPr>
        <p:spPr/>
        <p:txBody>
          <a:bodyPr/>
          <a:lstStyle/>
          <a:p>
            <a:r>
              <a:rPr lang="en-US" altLang="en-US" dirty="0">
                <a:cs typeface="Arial" pitchFamily="34" charset="0"/>
              </a:rPr>
              <a:t>Belbin’s Team Roles</a:t>
            </a:r>
            <a:endParaRPr lang="en-GB" dirty="0"/>
          </a:p>
        </p:txBody>
      </p:sp>
      <p:sp>
        <p:nvSpPr>
          <p:cNvPr id="3" name="Content Placeholder 2">
            <a:extLst>
              <a:ext uri="{FF2B5EF4-FFF2-40B4-BE49-F238E27FC236}">
                <a16:creationId xmlns:a16="http://schemas.microsoft.com/office/drawing/2014/main" id="{088A23BE-BF4B-41BD-A944-2DBCFF304D1E}"/>
              </a:ext>
            </a:extLst>
          </p:cNvPr>
          <p:cNvSpPr>
            <a:spLocks noGrp="1"/>
          </p:cNvSpPr>
          <p:nvPr>
            <p:ph idx="1"/>
          </p:nvPr>
        </p:nvSpPr>
        <p:spPr/>
        <p:txBody>
          <a:bodyPr>
            <a:normAutofit fontScale="70000" lnSpcReduction="20000"/>
          </a:bodyPr>
          <a:lstStyle/>
          <a:p>
            <a:pPr marL="0">
              <a:buFont typeface="Arial" charset="0"/>
              <a:buNone/>
              <a:defRPr/>
            </a:pPr>
            <a:r>
              <a:rPr lang="en-GB" dirty="0">
                <a:cs typeface="Arial" pitchFamily="34" charset="0"/>
              </a:rPr>
              <a:t>Belbin considered that any individual’s potential contribution to a team could be assessed according to the following traits:</a:t>
            </a:r>
          </a:p>
          <a:p>
            <a:pPr>
              <a:buFont typeface="Arial" charset="0"/>
              <a:buNone/>
              <a:defRPr/>
            </a:pPr>
            <a:endParaRPr lang="en-GB" sz="1400" dirty="0">
              <a:cs typeface="Arial" pitchFamily="34" charset="0"/>
            </a:endParaRPr>
          </a:p>
          <a:p>
            <a:pPr>
              <a:defRPr/>
            </a:pPr>
            <a:r>
              <a:rPr lang="en-GB" dirty="0">
                <a:cs typeface="Arial" pitchFamily="34" charset="0"/>
              </a:rPr>
              <a:t>Intelligence</a:t>
            </a:r>
          </a:p>
          <a:p>
            <a:pPr>
              <a:defRPr/>
            </a:pPr>
            <a:r>
              <a:rPr lang="en-GB" dirty="0">
                <a:cs typeface="Arial" pitchFamily="34" charset="0"/>
              </a:rPr>
              <a:t>Dominance</a:t>
            </a:r>
          </a:p>
          <a:p>
            <a:pPr>
              <a:defRPr/>
            </a:pPr>
            <a:r>
              <a:rPr lang="en-GB" dirty="0">
                <a:cs typeface="Arial" pitchFamily="34" charset="0"/>
              </a:rPr>
              <a:t>Extroversion / Introversion</a:t>
            </a:r>
          </a:p>
          <a:p>
            <a:pPr>
              <a:defRPr/>
            </a:pPr>
            <a:r>
              <a:rPr lang="en-GB" dirty="0">
                <a:cs typeface="Arial" pitchFamily="34" charset="0"/>
              </a:rPr>
              <a:t>Stability / Anxiety</a:t>
            </a:r>
          </a:p>
          <a:p>
            <a:pPr>
              <a:buFont typeface="Arial" charset="0"/>
              <a:buNone/>
              <a:defRPr/>
            </a:pPr>
            <a:endParaRPr lang="en-GB" sz="1400" dirty="0">
              <a:cs typeface="Arial" pitchFamily="34" charset="0"/>
            </a:endParaRPr>
          </a:p>
          <a:p>
            <a:pPr marL="0">
              <a:buFont typeface="Arial" charset="0"/>
              <a:buNone/>
              <a:defRPr/>
            </a:pPr>
            <a:r>
              <a:rPr lang="en-GB" dirty="0">
                <a:cs typeface="Arial" pitchFamily="34" charset="0"/>
              </a:rPr>
              <a:t>Based on these traits he identified </a:t>
            </a:r>
            <a:r>
              <a:rPr lang="en-GB" dirty="0">
                <a:solidFill>
                  <a:srgbClr val="FF0000"/>
                </a:solidFill>
                <a:cs typeface="Arial" pitchFamily="34" charset="0"/>
              </a:rPr>
              <a:t>8 </a:t>
            </a:r>
            <a:r>
              <a:rPr lang="en-GB" dirty="0" smtClean="0">
                <a:solidFill>
                  <a:srgbClr val="FF0000"/>
                </a:solidFill>
                <a:cs typeface="Arial" pitchFamily="34" charset="0"/>
              </a:rPr>
              <a:t>– which later became 9 distinct </a:t>
            </a:r>
            <a:r>
              <a:rPr lang="en-GB" dirty="0">
                <a:solidFill>
                  <a:srgbClr val="FF0000"/>
                </a:solidFill>
                <a:cs typeface="Arial" pitchFamily="34" charset="0"/>
              </a:rPr>
              <a:t>team roles</a:t>
            </a:r>
            <a:r>
              <a:rPr lang="en-GB" dirty="0">
                <a:cs typeface="Arial" pitchFamily="34" charset="0"/>
              </a:rPr>
              <a:t>:</a:t>
            </a:r>
            <a:endParaRPr lang="en-US" dirty="0">
              <a:cs typeface="Arial" pitchFamily="34" charset="0"/>
            </a:endParaRPr>
          </a:p>
          <a:p>
            <a:endParaRPr lang="en-GB" dirty="0"/>
          </a:p>
        </p:txBody>
      </p:sp>
    </p:spTree>
    <p:extLst>
      <p:ext uri="{BB962C8B-B14F-4D97-AF65-F5344CB8AC3E}">
        <p14:creationId xmlns:p14="http://schemas.microsoft.com/office/powerpoint/2010/main" val="1988963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a:xfrm>
            <a:off x="586805" y="121836"/>
            <a:ext cx="7429499" cy="1496132"/>
          </a:xfrm>
        </p:spPr>
        <p:txBody>
          <a:bodyPr/>
          <a:lstStyle/>
          <a:p>
            <a:pPr algn="ctr"/>
            <a:r>
              <a:rPr lang="en-US" altLang="en-US" dirty="0">
                <a:cs typeface="Arial" pitchFamily="34" charset="0"/>
              </a:rPr>
              <a:t>Belbin’s </a:t>
            </a:r>
            <a:r>
              <a:rPr lang="en-US" altLang="en-US" dirty="0" smtClean="0">
                <a:solidFill>
                  <a:srgbClr val="0070C0"/>
                </a:solidFill>
                <a:cs typeface="Arial" pitchFamily="34" charset="0"/>
              </a:rPr>
              <a:t>9</a:t>
            </a:r>
            <a:r>
              <a:rPr lang="en-US" altLang="en-US" dirty="0" smtClean="0">
                <a:cs typeface="Arial" pitchFamily="34" charset="0"/>
              </a:rPr>
              <a:t> </a:t>
            </a:r>
            <a:r>
              <a:rPr lang="en-US" altLang="en-US" dirty="0">
                <a:cs typeface="Arial" pitchFamily="34" charset="0"/>
              </a:rPr>
              <a:t>Team Roles</a:t>
            </a:r>
            <a:endParaRPr lang="en-GB" dirty="0"/>
          </a:p>
        </p:txBody>
      </p:sp>
      <p:sp>
        <p:nvSpPr>
          <p:cNvPr id="4" name="Rectangle 3">
            <a:extLst>
              <a:ext uri="{FF2B5EF4-FFF2-40B4-BE49-F238E27FC236}">
                <a16:creationId xmlns:a16="http://schemas.microsoft.com/office/drawing/2014/main" id="{4CB0E1AF-51FC-48A3-8E07-9369120EE475}"/>
              </a:ext>
            </a:extLst>
          </p:cNvPr>
          <p:cNvSpPr/>
          <p:nvPr/>
        </p:nvSpPr>
        <p:spPr>
          <a:xfrm>
            <a:off x="611560" y="3501008"/>
            <a:ext cx="6768752" cy="3046988"/>
          </a:xfrm>
          <a:prstGeom prst="rect">
            <a:avLst/>
          </a:prstGeom>
        </p:spPr>
        <p:txBody>
          <a:bodyPr wrap="square">
            <a:spAutoFit/>
          </a:bodyPr>
          <a:lstStyle/>
          <a:p>
            <a:pPr>
              <a:defRPr/>
            </a:pPr>
            <a:r>
              <a:rPr lang="en-GB" altLang="en-US" sz="3200" dirty="0">
                <a:cs typeface="Arial" pitchFamily="34" charset="0"/>
              </a:rPr>
              <a:t>		</a:t>
            </a:r>
          </a:p>
          <a:p>
            <a:pPr>
              <a:defRPr/>
            </a:pPr>
            <a:r>
              <a:rPr lang="en-GB" altLang="en-US" sz="3200" dirty="0">
                <a:cs typeface="Arial" pitchFamily="34" charset="0"/>
              </a:rPr>
              <a:t>					</a:t>
            </a:r>
          </a:p>
          <a:p>
            <a:pPr>
              <a:defRPr/>
            </a:pPr>
            <a:endParaRPr lang="en-GB" altLang="en-US" sz="3200" dirty="0">
              <a:cs typeface="Arial" pitchFamily="34" charset="0"/>
            </a:endParaRPr>
          </a:p>
          <a:p>
            <a:pPr>
              <a:defRPr/>
            </a:pPr>
            <a:r>
              <a:rPr lang="en-GB" altLang="en-US" sz="3200" dirty="0">
                <a:cs typeface="Arial" pitchFamily="34" charset="0"/>
              </a:rPr>
              <a:t>	</a:t>
            </a:r>
          </a:p>
          <a:p>
            <a:pPr>
              <a:defRPr/>
            </a:pPr>
            <a:r>
              <a:rPr lang="en-GB" altLang="en-US" sz="3200" dirty="0">
                <a:cs typeface="Arial" pitchFamily="34" charset="0"/>
              </a:rPr>
              <a:t>				</a:t>
            </a:r>
            <a:endParaRPr lang="en-GB" altLang="en-US" sz="1600" b="1" dirty="0">
              <a:solidFill>
                <a:srgbClr val="FF0000"/>
              </a:solidFill>
              <a:effectLst>
                <a:outerShdw blurRad="38100" dist="38100" dir="2700000" algn="tl">
                  <a:srgbClr val="000000">
                    <a:alpha val="43137"/>
                  </a:srgbClr>
                </a:outerShdw>
              </a:effectLst>
              <a:cs typeface="Arial" pitchFamily="34" charset="0"/>
            </a:endParaRPr>
          </a:p>
          <a:p>
            <a:pPr algn="ctr">
              <a:defRPr/>
            </a:pPr>
            <a:r>
              <a:rPr lang="en-GB" altLang="en-US" sz="3200" b="1" dirty="0">
                <a:solidFill>
                  <a:srgbClr val="FF0000"/>
                </a:solidFill>
                <a:effectLst>
                  <a:outerShdw blurRad="38100" dist="38100" dir="2700000" algn="tl">
                    <a:srgbClr val="000000">
                      <a:alpha val="43137"/>
                    </a:srgbClr>
                  </a:outerShdw>
                </a:effectLst>
                <a:cs typeface="Arial" pitchFamily="34" charset="0"/>
              </a:rPr>
              <a:t>Which are you?</a:t>
            </a:r>
            <a:endParaRPr lang="en-GB" sz="3200" dirty="0"/>
          </a:p>
        </p:txBody>
      </p:sp>
      <p:graphicFrame>
        <p:nvGraphicFramePr>
          <p:cNvPr id="3" name="Diagram 2"/>
          <p:cNvGraphicFramePr/>
          <p:nvPr>
            <p:extLst>
              <p:ext uri="{D42A27DB-BD31-4B8C-83A1-F6EECF244321}">
                <p14:modId xmlns:p14="http://schemas.microsoft.com/office/powerpoint/2010/main" val="3942424220"/>
              </p:ext>
            </p:extLst>
          </p:nvPr>
        </p:nvGraphicFramePr>
        <p:xfrm>
          <a:off x="2267744" y="1340768"/>
          <a:ext cx="3672408" cy="3960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79813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7250" y="19093"/>
            <a:ext cx="7429499" cy="1478570"/>
          </a:xfrm>
        </p:spPr>
        <p:txBody>
          <a:bodyPr/>
          <a:lstStyle/>
          <a:p>
            <a:pPr algn="ctr"/>
            <a:r>
              <a:rPr lang="en-GB" dirty="0" smtClean="0"/>
              <a:t>Belbin team role circle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19794584"/>
              </p:ext>
            </p:extLst>
          </p:nvPr>
        </p:nvGraphicFramePr>
        <p:xfrm>
          <a:off x="611560" y="1196752"/>
          <a:ext cx="7920880"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rot="2114358">
            <a:off x="7128285" y="2288786"/>
            <a:ext cx="1656184" cy="369332"/>
          </a:xfrm>
          <a:prstGeom prst="rect">
            <a:avLst/>
          </a:prstGeom>
          <a:solidFill>
            <a:schemeClr val="accent2">
              <a:lumMod val="60000"/>
              <a:lumOff val="40000"/>
            </a:schemeClr>
          </a:solidFill>
        </p:spPr>
        <p:txBody>
          <a:bodyPr wrap="square" rtlCol="0">
            <a:spAutoFit/>
          </a:bodyPr>
          <a:lstStyle/>
          <a:p>
            <a:pPr algn="ctr"/>
            <a:r>
              <a:rPr lang="en-GB" dirty="0" smtClean="0"/>
              <a:t>THINKING</a:t>
            </a:r>
            <a:endParaRPr lang="en-GB" dirty="0"/>
          </a:p>
        </p:txBody>
      </p:sp>
      <p:sp>
        <p:nvSpPr>
          <p:cNvPr id="6" name="TextBox 5"/>
          <p:cNvSpPr txBox="1"/>
          <p:nvPr/>
        </p:nvSpPr>
        <p:spPr>
          <a:xfrm>
            <a:off x="5940152" y="6215140"/>
            <a:ext cx="1512168" cy="369332"/>
          </a:xfrm>
          <a:prstGeom prst="rect">
            <a:avLst/>
          </a:prstGeom>
          <a:solidFill>
            <a:srgbClr val="92D050"/>
          </a:solidFill>
        </p:spPr>
        <p:txBody>
          <a:bodyPr wrap="square" rtlCol="0">
            <a:spAutoFit/>
          </a:bodyPr>
          <a:lstStyle/>
          <a:p>
            <a:pPr algn="ctr"/>
            <a:r>
              <a:rPr lang="en-GB" dirty="0" smtClean="0"/>
              <a:t>ACTION</a:t>
            </a:r>
            <a:endParaRPr lang="en-GB" dirty="0"/>
          </a:p>
        </p:txBody>
      </p:sp>
      <p:sp>
        <p:nvSpPr>
          <p:cNvPr id="7" name="TextBox 6"/>
          <p:cNvSpPr txBox="1"/>
          <p:nvPr/>
        </p:nvSpPr>
        <p:spPr>
          <a:xfrm rot="18622378">
            <a:off x="402249" y="2770694"/>
            <a:ext cx="1656184" cy="369332"/>
          </a:xfrm>
          <a:prstGeom prst="rect">
            <a:avLst/>
          </a:prstGeom>
          <a:solidFill>
            <a:schemeClr val="accent6">
              <a:lumMod val="60000"/>
              <a:lumOff val="40000"/>
            </a:schemeClr>
          </a:solidFill>
        </p:spPr>
        <p:txBody>
          <a:bodyPr wrap="square" rtlCol="0">
            <a:spAutoFit/>
          </a:bodyPr>
          <a:lstStyle/>
          <a:p>
            <a:pPr algn="ctr"/>
            <a:r>
              <a:rPr lang="en-GB" dirty="0" smtClean="0"/>
              <a:t>SOCIAL</a:t>
            </a:r>
            <a:endParaRPr lang="en-GB" dirty="0"/>
          </a:p>
        </p:txBody>
      </p:sp>
    </p:spTree>
    <p:extLst>
      <p:ext uri="{BB962C8B-B14F-4D97-AF65-F5344CB8AC3E}">
        <p14:creationId xmlns:p14="http://schemas.microsoft.com/office/powerpoint/2010/main" val="937900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FE05C-56BD-4A3E-A790-044DF2D7C9AD}"/>
              </a:ext>
            </a:extLst>
          </p:cNvPr>
          <p:cNvSpPr>
            <a:spLocks noGrp="1"/>
          </p:cNvSpPr>
          <p:nvPr>
            <p:ph type="title"/>
          </p:nvPr>
        </p:nvSpPr>
        <p:spPr/>
        <p:txBody>
          <a:bodyPr/>
          <a:lstStyle/>
          <a:p>
            <a:r>
              <a:rPr lang="en-US" altLang="en-US" dirty="0">
                <a:cs typeface="Arial" pitchFamily="34" charset="0"/>
              </a:rPr>
              <a:t>Coordinator (CO)</a:t>
            </a:r>
            <a:endParaRPr lang="en-GB" dirty="0"/>
          </a:p>
        </p:txBody>
      </p:sp>
      <p:sp>
        <p:nvSpPr>
          <p:cNvPr id="3" name="Content Placeholder 2">
            <a:extLst>
              <a:ext uri="{FF2B5EF4-FFF2-40B4-BE49-F238E27FC236}">
                <a16:creationId xmlns:a16="http://schemas.microsoft.com/office/drawing/2014/main" id="{88E32E1F-791F-45D6-A73F-8BEE7FBFBB21}"/>
              </a:ext>
            </a:extLst>
          </p:cNvPr>
          <p:cNvSpPr>
            <a:spLocks noGrp="1"/>
          </p:cNvSpPr>
          <p:nvPr>
            <p:ph idx="1"/>
          </p:nvPr>
        </p:nvSpPr>
        <p:spPr>
          <a:xfrm>
            <a:off x="856060" y="1946101"/>
            <a:ext cx="7604372" cy="3917032"/>
          </a:xfrm>
        </p:spPr>
        <p:txBody>
          <a:bodyPr>
            <a:normAutofit fontScale="92500" lnSpcReduction="20000"/>
          </a:bodyPr>
          <a:lstStyle/>
          <a:p>
            <a:r>
              <a:rPr lang="en-GB" altLang="en-US" b="1" dirty="0">
                <a:cs typeface="Arial" charset="0"/>
              </a:rPr>
              <a:t>Presides over the team and </a:t>
            </a:r>
            <a:r>
              <a:rPr lang="en-GB" altLang="en-US" b="1" dirty="0">
                <a:solidFill>
                  <a:srgbClr val="0070C0"/>
                </a:solidFill>
                <a:cs typeface="Arial" charset="0"/>
              </a:rPr>
              <a:t>coordinates efforts </a:t>
            </a:r>
            <a:r>
              <a:rPr lang="en-GB" altLang="en-US" b="1" dirty="0">
                <a:cs typeface="Arial" charset="0"/>
              </a:rPr>
              <a:t>to meet targets.</a:t>
            </a:r>
          </a:p>
          <a:p>
            <a:r>
              <a:rPr lang="en-GB" altLang="en-US" b="1" dirty="0">
                <a:cs typeface="Arial" charset="0"/>
              </a:rPr>
              <a:t>Intelligent rather than brilliant; not really an ‘ideas’ person. </a:t>
            </a:r>
          </a:p>
          <a:p>
            <a:r>
              <a:rPr lang="en-GB" altLang="en-US" b="1" dirty="0">
                <a:solidFill>
                  <a:srgbClr val="0070C0"/>
                </a:solidFill>
                <a:cs typeface="Arial" charset="0"/>
              </a:rPr>
              <a:t>Establishes roles/work </a:t>
            </a:r>
            <a:r>
              <a:rPr lang="en-GB" altLang="en-US" b="1" dirty="0">
                <a:cs typeface="Arial" charset="0"/>
              </a:rPr>
              <a:t>boundaries according to individual abilities and focuses people on what they do best. </a:t>
            </a:r>
          </a:p>
          <a:p>
            <a:r>
              <a:rPr lang="en-GB" altLang="en-US" b="1" dirty="0">
                <a:cs typeface="Arial" charset="0"/>
              </a:rPr>
              <a:t>A good </a:t>
            </a:r>
            <a:r>
              <a:rPr lang="en-GB" altLang="en-US" b="1" dirty="0">
                <a:solidFill>
                  <a:srgbClr val="0070C0"/>
                </a:solidFill>
                <a:cs typeface="Arial" charset="0"/>
              </a:rPr>
              <a:t>two-way communicator </a:t>
            </a:r>
            <a:r>
              <a:rPr lang="en-GB" altLang="en-US" b="1" dirty="0">
                <a:cs typeface="Arial" charset="0"/>
              </a:rPr>
              <a:t>and self-disciplined in approach. </a:t>
            </a:r>
          </a:p>
          <a:p>
            <a:pPr marL="0" indent="0" algn="ctr">
              <a:buNone/>
            </a:pPr>
            <a:r>
              <a:rPr lang="en-GB" altLang="en-US" b="1" i="1" dirty="0">
                <a:solidFill>
                  <a:schemeClr val="tx2"/>
                </a:solidFill>
                <a:cs typeface="Arial" charset="0"/>
              </a:rPr>
              <a:t>If a decision is necessary, it is taken firmly after everyone has had a say.</a:t>
            </a:r>
          </a:p>
          <a:p>
            <a:endParaRPr lang="en-GB" b="1" dirty="0"/>
          </a:p>
        </p:txBody>
      </p:sp>
      <p:pic>
        <p:nvPicPr>
          <p:cNvPr id="4" name="Picture 6" descr="Belbin Character - Coordinator">
            <a:extLst>
              <a:ext uri="{FF2B5EF4-FFF2-40B4-BE49-F238E27FC236}">
                <a16:creationId xmlns:a16="http://schemas.microsoft.com/office/drawing/2014/main" id="{98FC0A2E-D986-4F19-AA92-C51FD18405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0232" y="795435"/>
            <a:ext cx="990659" cy="9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79060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09D27-E21F-406E-8A46-20E400EC6FE1}"/>
              </a:ext>
            </a:extLst>
          </p:cNvPr>
          <p:cNvSpPr>
            <a:spLocks noGrp="1"/>
          </p:cNvSpPr>
          <p:nvPr>
            <p:ph type="title"/>
          </p:nvPr>
        </p:nvSpPr>
        <p:spPr/>
        <p:txBody>
          <a:bodyPr/>
          <a:lstStyle/>
          <a:p>
            <a:r>
              <a:rPr lang="en-GB" altLang="en-US" dirty="0">
                <a:latin typeface="+mn-lt"/>
                <a:cs typeface="Arial" pitchFamily="34" charset="0"/>
              </a:rPr>
              <a:t>Implementer (IMP)</a:t>
            </a:r>
            <a:endParaRPr lang="en-GB" dirty="0">
              <a:latin typeface="+mn-lt"/>
            </a:endParaRPr>
          </a:p>
        </p:txBody>
      </p:sp>
      <p:sp>
        <p:nvSpPr>
          <p:cNvPr id="3" name="Content Placeholder 2">
            <a:extLst>
              <a:ext uri="{FF2B5EF4-FFF2-40B4-BE49-F238E27FC236}">
                <a16:creationId xmlns:a16="http://schemas.microsoft.com/office/drawing/2014/main" id="{852C9E3B-F88E-412D-BE3A-D34344D88BA3}"/>
              </a:ext>
            </a:extLst>
          </p:cNvPr>
          <p:cNvSpPr>
            <a:spLocks noGrp="1"/>
          </p:cNvSpPr>
          <p:nvPr>
            <p:ph idx="1"/>
          </p:nvPr>
        </p:nvSpPr>
        <p:spPr/>
        <p:txBody>
          <a:bodyPr>
            <a:normAutofit fontScale="62500" lnSpcReduction="20000"/>
          </a:bodyPr>
          <a:lstStyle/>
          <a:p>
            <a:pPr>
              <a:defRPr/>
            </a:pPr>
            <a:r>
              <a:rPr lang="en-GB" b="1" dirty="0">
                <a:cs typeface="Arial" pitchFamily="34" charset="0"/>
              </a:rPr>
              <a:t>The </a:t>
            </a:r>
            <a:r>
              <a:rPr lang="en-GB" b="1" dirty="0">
                <a:solidFill>
                  <a:srgbClr val="FFFF00"/>
                </a:solidFill>
                <a:cs typeface="Arial" pitchFamily="34" charset="0"/>
              </a:rPr>
              <a:t>practical organiser, </a:t>
            </a:r>
            <a:r>
              <a:rPr lang="en-GB" b="1" dirty="0">
                <a:cs typeface="Arial" pitchFamily="34" charset="0"/>
              </a:rPr>
              <a:t>concerned with what is feasible. </a:t>
            </a:r>
          </a:p>
          <a:p>
            <a:pPr>
              <a:defRPr/>
            </a:pPr>
            <a:endParaRPr lang="en-GB" sz="1000" b="1" dirty="0">
              <a:cs typeface="Arial" pitchFamily="34" charset="0"/>
            </a:endParaRPr>
          </a:p>
          <a:p>
            <a:pPr>
              <a:defRPr/>
            </a:pPr>
            <a:r>
              <a:rPr lang="en-GB" b="1" dirty="0">
                <a:cs typeface="Arial" pitchFamily="34" charset="0"/>
              </a:rPr>
              <a:t>Turns </a:t>
            </a:r>
            <a:r>
              <a:rPr lang="en-GB" b="1" dirty="0">
                <a:solidFill>
                  <a:srgbClr val="FFFF00"/>
                </a:solidFill>
                <a:cs typeface="Arial" pitchFamily="34" charset="0"/>
              </a:rPr>
              <a:t>decisions into defined and manageable tasks </a:t>
            </a:r>
            <a:r>
              <a:rPr lang="en-GB" b="1" dirty="0">
                <a:cs typeface="Arial" pitchFamily="34" charset="0"/>
              </a:rPr>
              <a:t>that people can actually get on with. </a:t>
            </a:r>
          </a:p>
          <a:p>
            <a:pPr>
              <a:defRPr/>
            </a:pPr>
            <a:endParaRPr lang="en-GB" sz="1000" b="1" dirty="0">
              <a:cs typeface="Arial" pitchFamily="34" charset="0"/>
            </a:endParaRPr>
          </a:p>
          <a:p>
            <a:pPr>
              <a:defRPr/>
            </a:pPr>
            <a:r>
              <a:rPr lang="en-GB" b="1" dirty="0">
                <a:cs typeface="Arial" pitchFamily="34" charset="0"/>
              </a:rPr>
              <a:t>Not easily discouraged, though will not do so well in unstable, quickly changing situations. </a:t>
            </a:r>
          </a:p>
          <a:p>
            <a:pPr>
              <a:defRPr/>
            </a:pPr>
            <a:endParaRPr lang="en-GB" sz="1050" b="1" dirty="0">
              <a:cs typeface="Arial" pitchFamily="34" charset="0"/>
            </a:endParaRPr>
          </a:p>
          <a:p>
            <a:pPr>
              <a:defRPr/>
            </a:pPr>
            <a:r>
              <a:rPr lang="en-GB" b="1" dirty="0">
                <a:cs typeface="Arial" pitchFamily="34" charset="0"/>
              </a:rPr>
              <a:t>Efficient, systematic, methodical, but can be inflexible. </a:t>
            </a:r>
          </a:p>
          <a:p>
            <a:pPr>
              <a:defRPr/>
            </a:pPr>
            <a:endParaRPr lang="en-GB" sz="1000" b="1" dirty="0">
              <a:cs typeface="Arial" pitchFamily="34" charset="0"/>
            </a:endParaRPr>
          </a:p>
          <a:p>
            <a:pPr marL="0" indent="0" algn="ctr">
              <a:buNone/>
              <a:defRPr/>
            </a:pPr>
            <a:r>
              <a:rPr lang="en-GB" b="1" i="1" dirty="0">
                <a:cs typeface="Arial" pitchFamily="34" charset="0"/>
              </a:rPr>
              <a:t>If you need to know what was decided, or what needs to be done, the implementer is the one to see.</a:t>
            </a:r>
          </a:p>
          <a:p>
            <a:endParaRPr lang="en-GB" b="1" dirty="0"/>
          </a:p>
        </p:txBody>
      </p:sp>
      <p:pic>
        <p:nvPicPr>
          <p:cNvPr id="4" name="Picture 6" descr="Belbin Character - Implementer">
            <a:extLst>
              <a:ext uri="{FF2B5EF4-FFF2-40B4-BE49-F238E27FC236}">
                <a16:creationId xmlns:a16="http://schemas.microsoft.com/office/drawing/2014/main" id="{2BCB4851-E978-4439-B222-DDEA95EC9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32240" y="78630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24645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FC10-4FD8-4EF0-8A99-62DF4FA80F0C}"/>
              </a:ext>
            </a:extLst>
          </p:cNvPr>
          <p:cNvSpPr>
            <a:spLocks noGrp="1"/>
          </p:cNvSpPr>
          <p:nvPr>
            <p:ph type="title"/>
          </p:nvPr>
        </p:nvSpPr>
        <p:spPr/>
        <p:txBody>
          <a:bodyPr/>
          <a:lstStyle/>
          <a:p>
            <a:r>
              <a:rPr lang="en-GB" altLang="en-US" dirty="0">
                <a:latin typeface="Arial" pitchFamily="34" charset="0"/>
                <a:cs typeface="Arial" pitchFamily="34" charset="0"/>
              </a:rPr>
              <a:t>Plant (PL)</a:t>
            </a:r>
            <a:endParaRPr lang="en-GB" dirty="0"/>
          </a:p>
        </p:txBody>
      </p:sp>
      <p:sp>
        <p:nvSpPr>
          <p:cNvPr id="3" name="Content Placeholder 2">
            <a:extLst>
              <a:ext uri="{FF2B5EF4-FFF2-40B4-BE49-F238E27FC236}">
                <a16:creationId xmlns:a16="http://schemas.microsoft.com/office/drawing/2014/main" id="{24C71B37-A86D-4A77-A7D3-E7796E9939EB}"/>
              </a:ext>
            </a:extLst>
          </p:cNvPr>
          <p:cNvSpPr>
            <a:spLocks noGrp="1"/>
          </p:cNvSpPr>
          <p:nvPr>
            <p:ph idx="1"/>
          </p:nvPr>
        </p:nvSpPr>
        <p:spPr/>
        <p:txBody>
          <a:bodyPr>
            <a:normAutofit fontScale="70000" lnSpcReduction="20000"/>
          </a:bodyPr>
          <a:lstStyle/>
          <a:p>
            <a:r>
              <a:rPr lang="en-GB" altLang="en-US" b="1" dirty="0">
                <a:cs typeface="Arial" charset="0"/>
              </a:rPr>
              <a:t>The ‘</a:t>
            </a:r>
            <a:r>
              <a:rPr lang="en-GB" altLang="en-US" b="1" dirty="0">
                <a:solidFill>
                  <a:srgbClr val="FF0000"/>
                </a:solidFill>
                <a:cs typeface="Arial" charset="0"/>
              </a:rPr>
              <a:t>ideas</a:t>
            </a:r>
            <a:r>
              <a:rPr lang="en-GB" altLang="en-US" b="1" dirty="0">
                <a:cs typeface="Arial" charset="0"/>
              </a:rPr>
              <a:t>’ person. </a:t>
            </a:r>
          </a:p>
          <a:p>
            <a:r>
              <a:rPr lang="en-GB" altLang="en-US" b="1" dirty="0">
                <a:cs typeface="Arial" charset="0"/>
              </a:rPr>
              <a:t>Most </a:t>
            </a:r>
            <a:r>
              <a:rPr lang="en-GB" altLang="en-US" b="1" dirty="0">
                <a:solidFill>
                  <a:srgbClr val="FF0000"/>
                </a:solidFill>
                <a:cs typeface="Arial" charset="0"/>
              </a:rPr>
              <a:t>imaginative</a:t>
            </a:r>
            <a:r>
              <a:rPr lang="en-GB" altLang="en-US" b="1" dirty="0">
                <a:cs typeface="Arial" charset="0"/>
              </a:rPr>
              <a:t> and intelligent member of the team and the one most likely to look for a </a:t>
            </a:r>
            <a:r>
              <a:rPr lang="en-GB" altLang="en-US" b="1" dirty="0">
                <a:solidFill>
                  <a:srgbClr val="FF0000"/>
                </a:solidFill>
                <a:cs typeface="Arial" charset="0"/>
              </a:rPr>
              <a:t>new approach </a:t>
            </a:r>
            <a:r>
              <a:rPr lang="en-GB" altLang="en-US" b="1" dirty="0">
                <a:cs typeface="Arial" charset="0"/>
              </a:rPr>
              <a:t>to a problem if the team gets bogged down. </a:t>
            </a:r>
          </a:p>
          <a:p>
            <a:r>
              <a:rPr lang="en-GB" altLang="en-US" b="1" dirty="0">
                <a:cs typeface="Arial" charset="0"/>
              </a:rPr>
              <a:t>Can cause offence when criticising other people’s ideas, usually counter-proposing own ideas. </a:t>
            </a:r>
          </a:p>
          <a:p>
            <a:r>
              <a:rPr lang="en-GB" altLang="en-US" b="1" dirty="0">
                <a:cs typeface="Arial" charset="0"/>
              </a:rPr>
              <a:t>Can sulk if own ideas are dissected or rejected. </a:t>
            </a:r>
          </a:p>
          <a:p>
            <a:pPr marL="0" indent="0">
              <a:buNone/>
            </a:pPr>
            <a:endParaRPr lang="en-GB" altLang="en-US" b="1" i="1" dirty="0">
              <a:cs typeface="Arial" charset="0"/>
            </a:endParaRPr>
          </a:p>
          <a:p>
            <a:pPr marL="0" indent="0" algn="ctr">
              <a:buNone/>
            </a:pPr>
            <a:r>
              <a:rPr lang="en-GB" altLang="en-US" b="1" i="1" dirty="0">
                <a:cs typeface="Arial" charset="0"/>
              </a:rPr>
              <a:t>Needs careful handling by the coordinator to ensure that vital spark is provided.</a:t>
            </a:r>
          </a:p>
          <a:p>
            <a:endParaRPr lang="en-GB" b="1" dirty="0"/>
          </a:p>
        </p:txBody>
      </p:sp>
      <p:pic>
        <p:nvPicPr>
          <p:cNvPr id="4" name="Picture 6" descr="Belbin Character - Plant">
            <a:extLst>
              <a:ext uri="{FF2B5EF4-FFF2-40B4-BE49-F238E27FC236}">
                <a16:creationId xmlns:a16="http://schemas.microsoft.com/office/drawing/2014/main" id="{06B73E1D-F915-4937-97DA-D74150F037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61851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3041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D3F3A-FC6B-49FC-B264-5204333665A7}"/>
              </a:ext>
            </a:extLst>
          </p:cNvPr>
          <p:cNvSpPr>
            <a:spLocks noGrp="1"/>
          </p:cNvSpPr>
          <p:nvPr>
            <p:ph type="title"/>
          </p:nvPr>
        </p:nvSpPr>
        <p:spPr/>
        <p:txBody>
          <a:bodyPr>
            <a:normAutofit/>
          </a:bodyPr>
          <a:lstStyle/>
          <a:p>
            <a:r>
              <a:rPr lang="en-GB" altLang="en-US" dirty="0">
                <a:cs typeface="Arial" pitchFamily="34" charset="0"/>
              </a:rPr>
              <a:t>Monitor/Evaluator (ME)</a:t>
            </a:r>
            <a:endParaRPr lang="en-GB" dirty="0"/>
          </a:p>
        </p:txBody>
      </p:sp>
      <p:sp>
        <p:nvSpPr>
          <p:cNvPr id="3" name="Content Placeholder 2">
            <a:extLst>
              <a:ext uri="{FF2B5EF4-FFF2-40B4-BE49-F238E27FC236}">
                <a16:creationId xmlns:a16="http://schemas.microsoft.com/office/drawing/2014/main" id="{56B08E3B-155A-41D0-B32F-16ACEE8EE447}"/>
              </a:ext>
            </a:extLst>
          </p:cNvPr>
          <p:cNvSpPr>
            <a:spLocks noGrp="1"/>
          </p:cNvSpPr>
          <p:nvPr>
            <p:ph idx="1"/>
          </p:nvPr>
        </p:nvSpPr>
        <p:spPr>
          <a:xfrm>
            <a:off x="831796" y="1983411"/>
            <a:ext cx="7429499" cy="3541714"/>
          </a:xfrm>
        </p:spPr>
        <p:txBody>
          <a:bodyPr>
            <a:normAutofit fontScale="77500" lnSpcReduction="20000"/>
          </a:bodyPr>
          <a:lstStyle/>
          <a:p>
            <a:pPr>
              <a:defRPr/>
            </a:pPr>
            <a:r>
              <a:rPr lang="en-GB" b="1" dirty="0">
                <a:cs typeface="Arial" pitchFamily="34" charset="0"/>
              </a:rPr>
              <a:t>Measured, dispassionate, </a:t>
            </a:r>
            <a:r>
              <a:rPr lang="en-GB" b="1" dirty="0">
                <a:solidFill>
                  <a:srgbClr val="FFC000"/>
                </a:solidFill>
                <a:cs typeface="Arial" pitchFamily="34" charset="0"/>
              </a:rPr>
              <a:t>analysis</a:t>
            </a:r>
            <a:r>
              <a:rPr lang="en-GB" b="1" dirty="0">
                <a:cs typeface="Arial" pitchFamily="34" charset="0"/>
              </a:rPr>
              <a:t> is his/her forte. </a:t>
            </a:r>
          </a:p>
          <a:p>
            <a:pPr>
              <a:defRPr/>
            </a:pPr>
            <a:r>
              <a:rPr lang="en-GB" b="1" dirty="0">
                <a:solidFill>
                  <a:srgbClr val="FFC000"/>
                </a:solidFill>
                <a:cs typeface="Arial" pitchFamily="34" charset="0"/>
              </a:rPr>
              <a:t>Critic rather </a:t>
            </a:r>
            <a:r>
              <a:rPr lang="en-GB" b="1" dirty="0">
                <a:cs typeface="Arial" pitchFamily="34" charset="0"/>
              </a:rPr>
              <a:t>than creator – but only if he/she can see a </a:t>
            </a:r>
            <a:r>
              <a:rPr lang="en-GB" b="1" dirty="0">
                <a:solidFill>
                  <a:srgbClr val="FFC000"/>
                </a:solidFill>
                <a:cs typeface="Arial" pitchFamily="34" charset="0"/>
              </a:rPr>
              <a:t>flaw</a:t>
            </a:r>
            <a:r>
              <a:rPr lang="en-GB" b="1" dirty="0">
                <a:cs typeface="Arial" pitchFamily="34" charset="0"/>
              </a:rPr>
              <a:t> in the argument. </a:t>
            </a:r>
          </a:p>
          <a:p>
            <a:pPr>
              <a:defRPr/>
            </a:pPr>
            <a:r>
              <a:rPr lang="en-GB" b="1" dirty="0">
                <a:cs typeface="Arial" pitchFamily="34" charset="0"/>
              </a:rPr>
              <a:t>The most </a:t>
            </a:r>
            <a:r>
              <a:rPr lang="en-GB" b="1" dirty="0">
                <a:solidFill>
                  <a:srgbClr val="FFC000"/>
                </a:solidFill>
                <a:cs typeface="Arial" pitchFamily="34" charset="0"/>
              </a:rPr>
              <a:t>objective</a:t>
            </a:r>
            <a:r>
              <a:rPr lang="en-GB" b="1" dirty="0">
                <a:cs typeface="Arial" pitchFamily="34" charset="0"/>
              </a:rPr>
              <a:t> mind in the team, likes time to mull things over. </a:t>
            </a:r>
          </a:p>
          <a:p>
            <a:pPr>
              <a:defRPr/>
            </a:pPr>
            <a:r>
              <a:rPr lang="en-GB" b="1" dirty="0">
                <a:cs typeface="Arial" pitchFamily="34" charset="0"/>
              </a:rPr>
              <a:t>Most likely to stop the team from committing itself to a misguided project. </a:t>
            </a:r>
          </a:p>
          <a:p>
            <a:pPr marL="0" indent="0">
              <a:buNone/>
              <a:defRPr/>
            </a:pPr>
            <a:endParaRPr lang="en-GB" b="1" i="1" dirty="0">
              <a:cs typeface="Arial" pitchFamily="34" charset="0"/>
            </a:endParaRPr>
          </a:p>
          <a:p>
            <a:pPr marL="0" indent="0">
              <a:buNone/>
              <a:defRPr/>
            </a:pPr>
            <a:r>
              <a:rPr lang="en-GB" b="1" i="1" dirty="0">
                <a:cs typeface="Arial" pitchFamily="34" charset="0"/>
              </a:rPr>
              <a:t>One quality makes him / her indispensable – judgement is hardly ever wrong.</a:t>
            </a:r>
          </a:p>
          <a:p>
            <a:endParaRPr lang="en-GB" b="1" dirty="0"/>
          </a:p>
        </p:txBody>
      </p:sp>
      <p:pic>
        <p:nvPicPr>
          <p:cNvPr id="4" name="Picture 7" descr="Belbin Character - Monitor Evaluator">
            <a:extLst>
              <a:ext uri="{FF2B5EF4-FFF2-40B4-BE49-F238E27FC236}">
                <a16:creationId xmlns:a16="http://schemas.microsoft.com/office/drawing/2014/main" id="{41341311-0BB6-45E4-BCE4-B2E40DFEEF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248" y="786303"/>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6567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99A97-8ABA-4638-94DF-E00119ADF731}"/>
              </a:ext>
            </a:extLst>
          </p:cNvPr>
          <p:cNvSpPr>
            <a:spLocks noGrp="1"/>
          </p:cNvSpPr>
          <p:nvPr>
            <p:ph type="title"/>
          </p:nvPr>
        </p:nvSpPr>
        <p:spPr/>
        <p:txBody>
          <a:bodyPr>
            <a:normAutofit/>
          </a:bodyPr>
          <a:lstStyle/>
          <a:p>
            <a:r>
              <a:rPr lang="en-GB" altLang="en-US" dirty="0">
                <a:cs typeface="Arial" pitchFamily="34" charset="0"/>
              </a:rPr>
              <a:t>Resource Investigator (RI)</a:t>
            </a:r>
            <a:br>
              <a:rPr lang="en-GB" altLang="en-US" dirty="0">
                <a:cs typeface="Arial" pitchFamily="34" charset="0"/>
              </a:rPr>
            </a:br>
            <a:endParaRPr lang="en-GB" dirty="0"/>
          </a:p>
        </p:txBody>
      </p:sp>
      <p:sp>
        <p:nvSpPr>
          <p:cNvPr id="3" name="Content Placeholder 2">
            <a:extLst>
              <a:ext uri="{FF2B5EF4-FFF2-40B4-BE49-F238E27FC236}">
                <a16:creationId xmlns:a16="http://schemas.microsoft.com/office/drawing/2014/main" id="{A316BEC7-8432-496C-B445-B205489FB39C}"/>
              </a:ext>
            </a:extLst>
          </p:cNvPr>
          <p:cNvSpPr>
            <a:spLocks noGrp="1"/>
          </p:cNvSpPr>
          <p:nvPr>
            <p:ph idx="1"/>
          </p:nvPr>
        </p:nvSpPr>
        <p:spPr>
          <a:xfrm>
            <a:off x="856060" y="1916832"/>
            <a:ext cx="7429499" cy="3541714"/>
          </a:xfrm>
        </p:spPr>
        <p:txBody>
          <a:bodyPr>
            <a:normAutofit fontScale="77500" lnSpcReduction="20000"/>
          </a:bodyPr>
          <a:lstStyle/>
          <a:p>
            <a:pPr>
              <a:defRPr/>
            </a:pPr>
            <a:r>
              <a:rPr lang="en-GB" b="1" dirty="0">
                <a:cs typeface="Arial" pitchFamily="34" charset="0"/>
              </a:rPr>
              <a:t>Sociable, gregarious, </a:t>
            </a:r>
            <a:r>
              <a:rPr lang="en-GB" b="1" dirty="0">
                <a:solidFill>
                  <a:srgbClr val="00B0F0"/>
                </a:solidFill>
                <a:cs typeface="Arial" pitchFamily="34" charset="0"/>
              </a:rPr>
              <a:t>positive</a:t>
            </a:r>
            <a:r>
              <a:rPr lang="en-GB" b="1" dirty="0">
                <a:cs typeface="Arial" pitchFamily="34" charset="0"/>
              </a:rPr>
              <a:t>, enthusiastic. </a:t>
            </a:r>
          </a:p>
          <a:p>
            <a:pPr>
              <a:defRPr/>
            </a:pPr>
            <a:r>
              <a:rPr lang="en-GB" b="1" dirty="0">
                <a:cs typeface="Arial" pitchFamily="34" charset="0"/>
              </a:rPr>
              <a:t>Goes </a:t>
            </a:r>
            <a:r>
              <a:rPr lang="en-GB" b="1" dirty="0">
                <a:solidFill>
                  <a:srgbClr val="00B0F0"/>
                </a:solidFill>
                <a:cs typeface="Arial" pitchFamily="34" charset="0"/>
              </a:rPr>
              <a:t>outside the group and brings back information</a:t>
            </a:r>
            <a:r>
              <a:rPr lang="en-GB" b="1" dirty="0">
                <a:cs typeface="Arial" pitchFamily="34" charset="0"/>
              </a:rPr>
              <a:t>, ideas etc. </a:t>
            </a:r>
          </a:p>
          <a:p>
            <a:pPr>
              <a:defRPr/>
            </a:pPr>
            <a:r>
              <a:rPr lang="en-GB" b="1" dirty="0">
                <a:cs typeface="Arial" pitchFamily="34" charset="0"/>
              </a:rPr>
              <a:t>The diplomat, </a:t>
            </a:r>
            <a:r>
              <a:rPr lang="en-GB" b="1" dirty="0">
                <a:solidFill>
                  <a:srgbClr val="00B0F0"/>
                </a:solidFill>
                <a:cs typeface="Arial" pitchFamily="34" charset="0"/>
              </a:rPr>
              <a:t>the liaison officer</a:t>
            </a:r>
            <a:r>
              <a:rPr lang="en-GB" b="1" dirty="0">
                <a:cs typeface="Arial" pitchFamily="34" charset="0"/>
              </a:rPr>
              <a:t>, always looking for new possibilities in the wider world outside. </a:t>
            </a:r>
          </a:p>
          <a:p>
            <a:pPr>
              <a:defRPr/>
            </a:pPr>
            <a:r>
              <a:rPr lang="en-GB" b="1" dirty="0">
                <a:cs typeface="Arial" pitchFamily="34" charset="0"/>
              </a:rPr>
              <a:t>Needs the stimulus of others, gets bored in solitary work. </a:t>
            </a:r>
          </a:p>
          <a:p>
            <a:pPr>
              <a:defRPr/>
            </a:pPr>
            <a:r>
              <a:rPr lang="en-GB" b="1" dirty="0">
                <a:cs typeface="Arial" pitchFamily="34" charset="0"/>
              </a:rPr>
              <a:t>Within the team, though, a good improviser, active under pressure. </a:t>
            </a:r>
          </a:p>
          <a:p>
            <a:pPr marL="0" indent="0">
              <a:buNone/>
              <a:defRPr/>
            </a:pPr>
            <a:endParaRPr lang="en-GB" b="1" dirty="0">
              <a:cs typeface="Arial" pitchFamily="34" charset="0"/>
            </a:endParaRPr>
          </a:p>
          <a:p>
            <a:pPr marL="0" indent="0">
              <a:buNone/>
              <a:defRPr/>
            </a:pPr>
            <a:r>
              <a:rPr lang="en-GB" b="1" i="1" dirty="0">
                <a:cs typeface="Arial" pitchFamily="34" charset="0"/>
              </a:rPr>
              <a:t>Prevents the team from losing touch with reality.</a:t>
            </a:r>
          </a:p>
          <a:p>
            <a:endParaRPr lang="en-GB" b="1" dirty="0"/>
          </a:p>
        </p:txBody>
      </p:sp>
      <p:pic>
        <p:nvPicPr>
          <p:cNvPr id="4" name="Picture 6" descr="Belbin Character - Resource Investigator">
            <a:extLst>
              <a:ext uri="{FF2B5EF4-FFF2-40B4-BE49-F238E27FC236}">
                <a16:creationId xmlns:a16="http://schemas.microsoft.com/office/drawing/2014/main" id="{397EEDC0-9001-47E0-93B8-9A14425CF2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7511" y="61851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4207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5E34F-7C3F-4AF3-87FF-9D13054D16DD}"/>
              </a:ext>
            </a:extLst>
          </p:cNvPr>
          <p:cNvSpPr>
            <a:spLocks noGrp="1"/>
          </p:cNvSpPr>
          <p:nvPr>
            <p:ph type="title"/>
          </p:nvPr>
        </p:nvSpPr>
        <p:spPr/>
        <p:txBody>
          <a:bodyPr>
            <a:normAutofit/>
          </a:bodyPr>
          <a:lstStyle/>
          <a:p>
            <a:r>
              <a:rPr lang="en-GB" dirty="0">
                <a:cs typeface="Arial" pitchFamily="34" charset="0"/>
              </a:rPr>
              <a:t>Team Worker (TW)</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E64C59AD-CA94-4B9C-AA44-41B0AB2E3FAC}"/>
              </a:ext>
            </a:extLst>
          </p:cNvPr>
          <p:cNvSpPr>
            <a:spLocks noGrp="1"/>
          </p:cNvSpPr>
          <p:nvPr>
            <p:ph idx="1"/>
          </p:nvPr>
        </p:nvSpPr>
        <p:spPr/>
        <p:txBody>
          <a:bodyPr>
            <a:normAutofit fontScale="85000" lnSpcReduction="10000"/>
          </a:bodyPr>
          <a:lstStyle/>
          <a:p>
            <a:r>
              <a:rPr lang="en-GB" altLang="en-US" b="1" dirty="0">
                <a:cs typeface="Arial" charset="0"/>
              </a:rPr>
              <a:t>Most aware of i</a:t>
            </a:r>
            <a:r>
              <a:rPr lang="en-GB" altLang="en-US" b="1" dirty="0">
                <a:solidFill>
                  <a:srgbClr val="00B050"/>
                </a:solidFill>
                <a:cs typeface="Arial" charset="0"/>
              </a:rPr>
              <a:t>ndividual needs and emotional undercurrents within the team.</a:t>
            </a:r>
            <a:r>
              <a:rPr lang="en-GB" altLang="en-US" b="1" dirty="0">
                <a:cs typeface="Arial" charset="0"/>
              </a:rPr>
              <a:t> Most active internal communicator. </a:t>
            </a:r>
          </a:p>
          <a:p>
            <a:r>
              <a:rPr lang="en-GB" altLang="en-US" b="1" dirty="0">
                <a:cs typeface="Arial" charset="0"/>
              </a:rPr>
              <a:t>Likeable, </a:t>
            </a:r>
            <a:r>
              <a:rPr lang="en-GB" altLang="en-US" b="1" dirty="0">
                <a:solidFill>
                  <a:srgbClr val="00B050"/>
                </a:solidFill>
                <a:cs typeface="Arial" charset="0"/>
              </a:rPr>
              <a:t>popular</a:t>
            </a:r>
            <a:r>
              <a:rPr lang="en-GB" altLang="en-US" b="1" dirty="0">
                <a:cs typeface="Arial" charset="0"/>
              </a:rPr>
              <a:t>, </a:t>
            </a:r>
            <a:r>
              <a:rPr lang="en-GB" altLang="en-US" b="1" dirty="0">
                <a:solidFill>
                  <a:srgbClr val="00B050"/>
                </a:solidFill>
                <a:cs typeface="Arial" charset="0"/>
              </a:rPr>
              <a:t>unassertive</a:t>
            </a:r>
            <a:r>
              <a:rPr lang="en-GB" altLang="en-US" b="1" dirty="0">
                <a:cs typeface="Arial" charset="0"/>
              </a:rPr>
              <a:t>: the cement of the team. </a:t>
            </a:r>
          </a:p>
          <a:p>
            <a:r>
              <a:rPr lang="en-GB" altLang="en-US" b="1" dirty="0">
                <a:solidFill>
                  <a:srgbClr val="00B050"/>
                </a:solidFill>
                <a:cs typeface="Arial" charset="0"/>
              </a:rPr>
              <a:t>Loyal</a:t>
            </a:r>
            <a:r>
              <a:rPr lang="en-GB" altLang="en-US" b="1" dirty="0">
                <a:cs typeface="Arial" charset="0"/>
              </a:rPr>
              <a:t> to the team unit, </a:t>
            </a:r>
            <a:r>
              <a:rPr lang="en-GB" altLang="en-US" b="1" dirty="0">
                <a:solidFill>
                  <a:srgbClr val="00B050"/>
                </a:solidFill>
                <a:cs typeface="Arial" charset="0"/>
              </a:rPr>
              <a:t>builds on ideas rather than demolishes </a:t>
            </a:r>
            <a:r>
              <a:rPr lang="en-GB" altLang="en-US" b="1" dirty="0">
                <a:cs typeface="Arial" charset="0"/>
              </a:rPr>
              <a:t>them. </a:t>
            </a:r>
            <a:r>
              <a:rPr lang="en-GB" altLang="en-US" b="1" dirty="0">
                <a:solidFill>
                  <a:srgbClr val="00B050"/>
                </a:solidFill>
                <a:cs typeface="Arial" charset="0"/>
              </a:rPr>
              <a:t>Dislikes confrontation</a:t>
            </a:r>
            <a:r>
              <a:rPr lang="en-GB" altLang="en-US" b="1" dirty="0">
                <a:cs typeface="Arial" charset="0"/>
              </a:rPr>
              <a:t>, avoids it, and helps cool it down in others. </a:t>
            </a:r>
          </a:p>
          <a:p>
            <a:pPr marL="0" indent="0">
              <a:buFont typeface="Arial" charset="0"/>
              <a:buNone/>
            </a:pPr>
            <a:endParaRPr lang="en-GB" altLang="en-US" b="1" i="1" dirty="0">
              <a:cs typeface="Arial" charset="0"/>
            </a:endParaRPr>
          </a:p>
          <a:p>
            <a:pPr marL="0" indent="0">
              <a:buFont typeface="Arial" charset="0"/>
              <a:buNone/>
            </a:pPr>
            <a:r>
              <a:rPr lang="en-GB" altLang="en-US" b="1" i="1" dirty="0">
                <a:cs typeface="Arial" charset="0"/>
              </a:rPr>
              <a:t>Exemplary team member, particularly in times of stress.</a:t>
            </a:r>
          </a:p>
          <a:p>
            <a:endParaRPr lang="en-GB" b="1" dirty="0"/>
          </a:p>
        </p:txBody>
      </p:sp>
      <p:pic>
        <p:nvPicPr>
          <p:cNvPr id="4" name="Picture 7" descr="Belbin Character - Teamworker">
            <a:extLst>
              <a:ext uri="{FF2B5EF4-FFF2-40B4-BE49-F238E27FC236}">
                <a16:creationId xmlns:a16="http://schemas.microsoft.com/office/drawing/2014/main" id="{1C446C59-8476-4752-90A9-5C5E7E562F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248" y="466119"/>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96585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BD482-E1D3-40B8-BEF2-A5293E52B3DB}"/>
              </a:ext>
            </a:extLst>
          </p:cNvPr>
          <p:cNvSpPr>
            <a:spLocks noGrp="1"/>
          </p:cNvSpPr>
          <p:nvPr>
            <p:ph type="title"/>
          </p:nvPr>
        </p:nvSpPr>
        <p:spPr/>
        <p:txBody>
          <a:bodyPr/>
          <a:lstStyle/>
          <a:p>
            <a:r>
              <a:rPr lang="en-GB" altLang="en-US" dirty="0">
                <a:cs typeface="Arial" pitchFamily="34" charset="0"/>
              </a:rPr>
              <a:t>Shaper (SH)</a:t>
            </a:r>
            <a:endParaRPr lang="en-GB" dirty="0"/>
          </a:p>
        </p:txBody>
      </p:sp>
      <p:sp>
        <p:nvSpPr>
          <p:cNvPr id="3" name="Content Placeholder 2">
            <a:extLst>
              <a:ext uri="{FF2B5EF4-FFF2-40B4-BE49-F238E27FC236}">
                <a16:creationId xmlns:a16="http://schemas.microsoft.com/office/drawing/2014/main" id="{AC90C38A-44B0-4F8D-BC49-736F13F02B87}"/>
              </a:ext>
            </a:extLst>
          </p:cNvPr>
          <p:cNvSpPr>
            <a:spLocks noGrp="1"/>
          </p:cNvSpPr>
          <p:nvPr>
            <p:ph idx="1"/>
          </p:nvPr>
        </p:nvSpPr>
        <p:spPr/>
        <p:txBody>
          <a:bodyPr>
            <a:normAutofit fontScale="77500" lnSpcReduction="20000"/>
          </a:bodyPr>
          <a:lstStyle/>
          <a:p>
            <a:pPr>
              <a:defRPr/>
            </a:pPr>
            <a:r>
              <a:rPr lang="en-GB" b="1" dirty="0">
                <a:latin typeface="Arial" pitchFamily="34" charset="0"/>
                <a:cs typeface="Arial" pitchFamily="34" charset="0"/>
              </a:rPr>
              <a:t>The task leader, </a:t>
            </a:r>
            <a:r>
              <a:rPr lang="en-GB" b="1" dirty="0">
                <a:cs typeface="Arial" pitchFamily="34" charset="0"/>
              </a:rPr>
              <a:t>where</a:t>
            </a:r>
            <a:r>
              <a:rPr lang="en-GB" b="1" dirty="0">
                <a:latin typeface="Arial" pitchFamily="34" charset="0"/>
                <a:cs typeface="Arial" pitchFamily="34" charset="0"/>
              </a:rPr>
              <a:t> the Coordinator is a sociable leader.</a:t>
            </a:r>
          </a:p>
          <a:p>
            <a:pPr>
              <a:defRPr/>
            </a:pPr>
            <a:r>
              <a:rPr lang="en-GB" b="1" dirty="0">
                <a:latin typeface="Arial" pitchFamily="34" charset="0"/>
                <a:cs typeface="Arial" pitchFamily="34" charset="0"/>
              </a:rPr>
              <a:t>If </a:t>
            </a:r>
            <a:r>
              <a:rPr lang="en-GB" b="1" dirty="0">
                <a:solidFill>
                  <a:srgbClr val="7030A0"/>
                </a:solidFill>
                <a:latin typeface="Arial" pitchFamily="34" charset="0"/>
                <a:cs typeface="Arial" pitchFamily="34" charset="0"/>
              </a:rPr>
              <a:t>no Coordinator is present, the Shaper will lead and give shape to the application </a:t>
            </a:r>
            <a:r>
              <a:rPr lang="en-GB" b="1" dirty="0">
                <a:latin typeface="Arial" pitchFamily="34" charset="0"/>
                <a:cs typeface="Arial" pitchFamily="34" charset="0"/>
              </a:rPr>
              <a:t>of the team’s efforts. </a:t>
            </a:r>
          </a:p>
          <a:p>
            <a:pPr>
              <a:defRPr/>
            </a:pPr>
            <a:r>
              <a:rPr lang="en-GB" b="1" dirty="0">
                <a:solidFill>
                  <a:srgbClr val="7030A0"/>
                </a:solidFill>
                <a:latin typeface="Arial" pitchFamily="34" charset="0"/>
                <a:cs typeface="Arial" pitchFamily="34" charset="0"/>
              </a:rPr>
              <a:t>Seeks to convert ideas into decisions and action</a:t>
            </a:r>
            <a:r>
              <a:rPr lang="en-GB" b="1" dirty="0">
                <a:latin typeface="Arial" pitchFamily="34" charset="0"/>
                <a:cs typeface="Arial" pitchFamily="34" charset="0"/>
              </a:rPr>
              <a:t>.</a:t>
            </a:r>
          </a:p>
          <a:p>
            <a:pPr>
              <a:defRPr/>
            </a:pPr>
            <a:r>
              <a:rPr lang="en-GB" b="1" dirty="0">
                <a:latin typeface="Arial" pitchFamily="34" charset="0"/>
                <a:cs typeface="Arial" pitchFamily="34" charset="0"/>
              </a:rPr>
              <a:t>Impulsive and impatient, people outside the team regard him/ her as arrogant.</a:t>
            </a:r>
          </a:p>
          <a:p>
            <a:pPr marL="0" indent="0">
              <a:buNone/>
              <a:defRPr/>
            </a:pPr>
            <a:endParaRPr lang="en-GB" b="1" i="1" dirty="0">
              <a:latin typeface="Arial" pitchFamily="34" charset="0"/>
              <a:cs typeface="Arial" pitchFamily="34" charset="0"/>
            </a:endParaRPr>
          </a:p>
          <a:p>
            <a:pPr marL="0" indent="0">
              <a:buNone/>
              <a:defRPr/>
            </a:pPr>
            <a:r>
              <a:rPr lang="en-GB" b="1" i="1" dirty="0">
                <a:latin typeface="Arial" pitchFamily="34" charset="0"/>
                <a:cs typeface="Arial" pitchFamily="34" charset="0"/>
              </a:rPr>
              <a:t>Can even make the team feel uncomfortable, but makes things happen. </a:t>
            </a:r>
          </a:p>
          <a:p>
            <a:endParaRPr lang="en-GB" b="1" dirty="0"/>
          </a:p>
        </p:txBody>
      </p:sp>
      <p:pic>
        <p:nvPicPr>
          <p:cNvPr id="4" name="Picture 6" descr="Belbin Character - Shaper">
            <a:extLst>
              <a:ext uri="{FF2B5EF4-FFF2-40B4-BE49-F238E27FC236}">
                <a16:creationId xmlns:a16="http://schemas.microsoft.com/office/drawing/2014/main" id="{74F618CB-6244-4838-AC1D-CB6D2CCA5F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542555"/>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17096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57F3B-77C2-4E9F-BE6B-16F0165E9C41}"/>
              </a:ext>
            </a:extLst>
          </p:cNvPr>
          <p:cNvSpPr>
            <a:spLocks noGrp="1"/>
          </p:cNvSpPr>
          <p:nvPr>
            <p:ph type="title"/>
          </p:nvPr>
        </p:nvSpPr>
        <p:spPr/>
        <p:txBody>
          <a:bodyPr>
            <a:normAutofit/>
          </a:bodyPr>
          <a:lstStyle/>
          <a:p>
            <a:r>
              <a:rPr lang="en-GB" dirty="0">
                <a:cs typeface="Arial" pitchFamily="34" charset="0"/>
              </a:rPr>
              <a:t>Completer/Finisher (CF)</a:t>
            </a:r>
            <a:br>
              <a:rPr lang="en-GB" dirty="0">
                <a:cs typeface="Arial" pitchFamily="34" charset="0"/>
              </a:rPr>
            </a:br>
            <a:endParaRPr lang="en-GB" dirty="0"/>
          </a:p>
        </p:txBody>
      </p:sp>
      <p:sp>
        <p:nvSpPr>
          <p:cNvPr id="3" name="Content Placeholder 2">
            <a:extLst>
              <a:ext uri="{FF2B5EF4-FFF2-40B4-BE49-F238E27FC236}">
                <a16:creationId xmlns:a16="http://schemas.microsoft.com/office/drawing/2014/main" id="{BF502CF7-641E-4143-93F7-B2A39BBEE3EE}"/>
              </a:ext>
            </a:extLst>
          </p:cNvPr>
          <p:cNvSpPr>
            <a:spLocks noGrp="1"/>
          </p:cNvSpPr>
          <p:nvPr>
            <p:ph idx="1"/>
          </p:nvPr>
        </p:nvSpPr>
        <p:spPr/>
        <p:txBody>
          <a:bodyPr>
            <a:normAutofit fontScale="92500" lnSpcReduction="20000"/>
          </a:bodyPr>
          <a:lstStyle/>
          <a:p>
            <a:r>
              <a:rPr lang="en-GB" altLang="en-US" b="1" dirty="0">
                <a:cs typeface="Arial" charset="0"/>
              </a:rPr>
              <a:t>Worries about what </a:t>
            </a:r>
            <a:r>
              <a:rPr lang="en-GB" altLang="en-US" b="1" dirty="0">
                <a:solidFill>
                  <a:srgbClr val="6699FF"/>
                </a:solidFill>
                <a:cs typeface="Arial" charset="0"/>
              </a:rPr>
              <a:t>might go wrong</a:t>
            </a:r>
            <a:r>
              <a:rPr lang="en-GB" altLang="en-US" b="1" dirty="0">
                <a:cs typeface="Arial" charset="0"/>
              </a:rPr>
              <a:t>. </a:t>
            </a:r>
          </a:p>
          <a:p>
            <a:r>
              <a:rPr lang="en-GB" altLang="en-US" b="1" dirty="0">
                <a:solidFill>
                  <a:srgbClr val="6699FF"/>
                </a:solidFill>
                <a:cs typeface="Arial" charset="0"/>
              </a:rPr>
              <a:t>Checks every detail</a:t>
            </a:r>
            <a:r>
              <a:rPr lang="en-GB" altLang="en-US" b="1" dirty="0">
                <a:cs typeface="Arial" charset="0"/>
              </a:rPr>
              <a:t>, this obsession being an expression of anxiety. </a:t>
            </a:r>
          </a:p>
          <a:p>
            <a:r>
              <a:rPr lang="en-GB" altLang="en-US" b="1" dirty="0">
                <a:cs typeface="Arial" charset="0"/>
              </a:rPr>
              <a:t>Preoccupied with order, compulsive in meeting </a:t>
            </a:r>
            <a:r>
              <a:rPr lang="en-GB" altLang="en-US" b="1" dirty="0">
                <a:solidFill>
                  <a:srgbClr val="6699FF"/>
                </a:solidFill>
                <a:cs typeface="Arial" charset="0"/>
              </a:rPr>
              <a:t>deadlines</a:t>
            </a:r>
            <a:r>
              <a:rPr lang="en-GB" altLang="en-US" b="1" dirty="0">
                <a:cs typeface="Arial" charset="0"/>
              </a:rPr>
              <a:t>, maintains a permanent sense of urgency. </a:t>
            </a:r>
          </a:p>
          <a:p>
            <a:endParaRPr lang="en-GB" altLang="en-US" b="1" i="1" dirty="0">
              <a:cs typeface="Arial" charset="0"/>
            </a:endParaRPr>
          </a:p>
          <a:p>
            <a:pPr marL="0" indent="0">
              <a:buNone/>
            </a:pPr>
            <a:r>
              <a:rPr lang="en-GB" altLang="en-US" b="1" i="1" dirty="0">
                <a:cs typeface="Arial" charset="0"/>
              </a:rPr>
              <a:t>Although an asset to the team, can be a morale-lowering worrier, and be side-tracked by trivia.</a:t>
            </a:r>
          </a:p>
          <a:p>
            <a:endParaRPr lang="en-GB" b="1" dirty="0"/>
          </a:p>
        </p:txBody>
      </p:sp>
      <p:pic>
        <p:nvPicPr>
          <p:cNvPr id="4" name="Picture 6" descr="Belbin Character - Completer/Finisher">
            <a:extLst>
              <a:ext uri="{FF2B5EF4-FFF2-40B4-BE49-F238E27FC236}">
                <a16:creationId xmlns:a16="http://schemas.microsoft.com/office/drawing/2014/main" id="{F779D3DF-FDAB-4F33-9534-06BC11EE66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493938"/>
            <a:ext cx="1143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86270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8FBC-8299-4E30-956B-466D7600DF40}"/>
              </a:ext>
            </a:extLst>
          </p:cNvPr>
          <p:cNvSpPr>
            <a:spLocks noGrp="1"/>
          </p:cNvSpPr>
          <p:nvPr>
            <p:ph type="title"/>
          </p:nvPr>
        </p:nvSpPr>
        <p:spPr>
          <a:xfrm>
            <a:off x="985837" y="278326"/>
            <a:ext cx="7429499" cy="1478570"/>
          </a:xfrm>
        </p:spPr>
        <p:txBody>
          <a:bodyPr/>
          <a:lstStyle/>
          <a:p>
            <a:pPr algn="ctr"/>
            <a:r>
              <a:rPr lang="en-GB" dirty="0"/>
              <a:t>Team Roles</a:t>
            </a:r>
          </a:p>
        </p:txBody>
      </p:sp>
      <p:graphicFrame>
        <p:nvGraphicFramePr>
          <p:cNvPr id="6" name="Table 5">
            <a:extLst>
              <a:ext uri="{FF2B5EF4-FFF2-40B4-BE49-F238E27FC236}">
                <a16:creationId xmlns:a16="http://schemas.microsoft.com/office/drawing/2014/main" id="{894FCB8E-B204-4290-82CA-3148F6CB53B6}"/>
              </a:ext>
            </a:extLst>
          </p:cNvPr>
          <p:cNvGraphicFramePr>
            <a:graphicFrameLocks noGrp="1"/>
          </p:cNvGraphicFramePr>
          <p:nvPr>
            <p:extLst>
              <p:ext uri="{D42A27DB-BD31-4B8C-83A1-F6EECF244321}">
                <p14:modId xmlns:p14="http://schemas.microsoft.com/office/powerpoint/2010/main" val="1744449482"/>
              </p:ext>
            </p:extLst>
          </p:nvPr>
        </p:nvGraphicFramePr>
        <p:xfrm>
          <a:off x="1115614" y="1412776"/>
          <a:ext cx="7169944" cy="4572000"/>
        </p:xfrm>
        <a:graphic>
          <a:graphicData uri="http://schemas.openxmlformats.org/drawingml/2006/table">
            <a:tbl>
              <a:tblPr firstRow="1" bandRow="1">
                <a:tableStyleId>{5C22544A-7EE6-4342-B048-85BDC9FD1C3A}</a:tableStyleId>
              </a:tblPr>
              <a:tblGrid>
                <a:gridCol w="2194346">
                  <a:extLst>
                    <a:ext uri="{9D8B030D-6E8A-4147-A177-3AD203B41FA5}">
                      <a16:colId xmlns:a16="http://schemas.microsoft.com/office/drawing/2014/main" val="783200840"/>
                    </a:ext>
                  </a:extLst>
                </a:gridCol>
                <a:gridCol w="2487799">
                  <a:extLst>
                    <a:ext uri="{9D8B030D-6E8A-4147-A177-3AD203B41FA5}">
                      <a16:colId xmlns:a16="http://schemas.microsoft.com/office/drawing/2014/main" val="3344182575"/>
                    </a:ext>
                  </a:extLst>
                </a:gridCol>
                <a:gridCol w="2487799">
                  <a:extLst>
                    <a:ext uri="{9D8B030D-6E8A-4147-A177-3AD203B41FA5}">
                      <a16:colId xmlns:a16="http://schemas.microsoft.com/office/drawing/2014/main" val="3244922759"/>
                    </a:ext>
                  </a:extLst>
                </a:gridCol>
              </a:tblGrid>
              <a:tr h="281179">
                <a:tc>
                  <a:txBody>
                    <a:bodyPr/>
                    <a:lstStyle/>
                    <a:p>
                      <a:r>
                        <a:rPr lang="en-GB" b="1" dirty="0">
                          <a:latin typeface="+mn-lt"/>
                        </a:rPr>
                        <a:t>Team Role</a:t>
                      </a:r>
                    </a:p>
                  </a:txBody>
                  <a:tcPr/>
                </a:tc>
                <a:tc>
                  <a:txBody>
                    <a:bodyPr/>
                    <a:lstStyle/>
                    <a:p>
                      <a:r>
                        <a:rPr lang="en-GB" dirty="0">
                          <a:latin typeface="+mn-lt"/>
                        </a:rPr>
                        <a:t>Strengths</a:t>
                      </a:r>
                    </a:p>
                  </a:txBody>
                  <a:tcPr/>
                </a:tc>
                <a:tc>
                  <a:txBody>
                    <a:bodyPr/>
                    <a:lstStyle/>
                    <a:p>
                      <a:r>
                        <a:rPr lang="en-GB" dirty="0">
                          <a:latin typeface="+mn-lt"/>
                        </a:rPr>
                        <a:t>Weaknesses</a:t>
                      </a:r>
                    </a:p>
                  </a:txBody>
                  <a:tcPr/>
                </a:tc>
                <a:extLst>
                  <a:ext uri="{0D108BD9-81ED-4DB2-BD59-A6C34878D82A}">
                    <a16:rowId xmlns:a16="http://schemas.microsoft.com/office/drawing/2014/main" val="1346546695"/>
                  </a:ext>
                </a:extLst>
              </a:tr>
              <a:tr h="55465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Plant</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mn-lt"/>
                          <a:cs typeface="Arial" pitchFamily="34" charset="0"/>
                        </a:rPr>
                        <a:t>Creative, imaginative, unorthodox, solves difficult problems.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latin typeface="Arial" pitchFamily="34" charset="0"/>
                          <a:cs typeface="Arial" pitchFamily="34" charset="0"/>
                        </a:rPr>
                        <a:t>Poor in communication and in managing ordinary people.</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466049410"/>
                  </a:ext>
                </a:extLst>
              </a:tr>
              <a:tr h="7164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Resource Investigator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Extrovert, enthusiastic, communicative. Explores opportunities and develops contacts.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Arial" pitchFamily="34" charset="0"/>
                          <a:ea typeface="+mn-ea"/>
                          <a:cs typeface="Arial" pitchFamily="34" charset="0"/>
                        </a:rPr>
                        <a:t>Loses interest once initial enthusiasm has passed.</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1551945300"/>
                  </a:ext>
                </a:extLst>
              </a:tr>
              <a:tr h="7164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cs typeface="Arial" pitchFamily="34" charset="0"/>
                        </a:rPr>
                        <a:t>Coordinator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Mature, confident</a:t>
                      </a:r>
                      <a:r>
                        <a:rPr lang="en-GB" sz="1400" baseline="0" dirty="0">
                          <a:latin typeface="+mn-lt"/>
                          <a:cs typeface="Arial" pitchFamily="34" charset="0"/>
                        </a:rPr>
                        <a:t> and trusting. A good chairperson. Clarifies goals, promotes decision-making.</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itchFamily="34" charset="0"/>
                          <a:cs typeface="Arial" pitchFamily="34" charset="0"/>
                        </a:rPr>
                        <a:t>Not necessarily the most clever or creative member</a:t>
                      </a:r>
                      <a:r>
                        <a:rPr lang="en-GB" sz="1400" baseline="0" dirty="0">
                          <a:latin typeface="Arial" pitchFamily="34" charset="0"/>
                          <a:cs typeface="Arial" pitchFamily="34" charset="0"/>
                        </a:rPr>
                        <a:t> of the group.</a:t>
                      </a:r>
                      <a:endParaRPr lang="en-GB" sz="1400" dirty="0">
                        <a:latin typeface="Arial" pitchFamily="34" charset="0"/>
                        <a:cs typeface="Arial" pitchFamily="34" charset="0"/>
                      </a:endParaRPr>
                    </a:p>
                    <a:p>
                      <a:endParaRPr lang="en-GB" sz="1400" dirty="0">
                        <a:latin typeface="+mn-lt"/>
                      </a:endParaRPr>
                    </a:p>
                  </a:txBody>
                  <a:tcPr/>
                </a:tc>
                <a:extLst>
                  <a:ext uri="{0D108BD9-81ED-4DB2-BD59-A6C34878D82A}">
                    <a16:rowId xmlns:a16="http://schemas.microsoft.com/office/drawing/2014/main" val="2000183625"/>
                  </a:ext>
                </a:extLst>
              </a:tr>
              <a:tr h="7164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latin typeface="+mn-lt"/>
                          <a:ea typeface="Calibri"/>
                          <a:cs typeface="Arial" pitchFamily="34" charset="0"/>
                        </a:rPr>
                        <a:t>Shaper</a:t>
                      </a:r>
                    </a:p>
                    <a:p>
                      <a:endParaRPr lang="en-GB" sz="1400" b="1"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Dynamic, outgoing and highly strung. Challenges, pressurises, finds ways around obstacles.</a:t>
                      </a:r>
                      <a:endParaRPr lang="en-GB" sz="1400" dirty="0">
                        <a:latin typeface="+mn-lt"/>
                        <a:cs typeface="Arial" pitchFamily="34" charset="0"/>
                      </a:endParaRPr>
                    </a:p>
                    <a:p>
                      <a:endParaRPr lang="en-GB" sz="1400" dirty="0">
                        <a:latin typeface="+mn-lt"/>
                      </a:endParaRPr>
                    </a:p>
                  </a:txBody>
                  <a:tcPr/>
                </a:tc>
                <a:tc>
                  <a:txBody>
                    <a:bodyPr/>
                    <a:lstStyle/>
                    <a:p>
                      <a:r>
                        <a:rPr lang="en-GB" sz="1400" kern="1200" dirty="0">
                          <a:solidFill>
                            <a:schemeClr val="dk1"/>
                          </a:solidFill>
                          <a:latin typeface="Arial" pitchFamily="34" charset="0"/>
                          <a:ea typeface="+mn-ea"/>
                          <a:cs typeface="Arial" pitchFamily="34" charset="0"/>
                        </a:rPr>
                        <a:t>Prone to provocation and short-lived bursts of temper</a:t>
                      </a:r>
                      <a:endParaRPr lang="en-GB" sz="1400" dirty="0">
                        <a:latin typeface="+mn-lt"/>
                      </a:endParaRPr>
                    </a:p>
                  </a:txBody>
                  <a:tcPr/>
                </a:tc>
                <a:extLst>
                  <a:ext uri="{0D108BD9-81ED-4DB2-BD59-A6C34878D82A}">
                    <a16:rowId xmlns:a16="http://schemas.microsoft.com/office/drawing/2014/main" val="1284321692"/>
                  </a:ext>
                </a:extLst>
              </a:tr>
            </a:tbl>
          </a:graphicData>
        </a:graphic>
      </p:graphicFrame>
    </p:spTree>
    <p:extLst>
      <p:ext uri="{BB962C8B-B14F-4D97-AF65-F5344CB8AC3E}">
        <p14:creationId xmlns:p14="http://schemas.microsoft.com/office/powerpoint/2010/main" val="37103682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E5A8-3A30-4ED7-BEE3-13E672D7869B}"/>
              </a:ext>
            </a:extLst>
          </p:cNvPr>
          <p:cNvSpPr>
            <a:spLocks noGrp="1"/>
          </p:cNvSpPr>
          <p:nvPr>
            <p:ph type="title"/>
          </p:nvPr>
        </p:nvSpPr>
        <p:spPr>
          <a:xfrm>
            <a:off x="0" y="188640"/>
            <a:ext cx="8229600" cy="1008112"/>
          </a:xfrm>
        </p:spPr>
        <p:txBody>
          <a:bodyPr/>
          <a:lstStyle/>
          <a:p>
            <a:pPr algn="ctr"/>
            <a:r>
              <a:rPr lang="en-GB" dirty="0"/>
              <a:t>Team Roles (cont.)</a:t>
            </a:r>
          </a:p>
        </p:txBody>
      </p:sp>
      <p:graphicFrame>
        <p:nvGraphicFramePr>
          <p:cNvPr id="4" name="Table 3">
            <a:extLst>
              <a:ext uri="{FF2B5EF4-FFF2-40B4-BE49-F238E27FC236}">
                <a16:creationId xmlns:a16="http://schemas.microsoft.com/office/drawing/2014/main" id="{908E1720-9656-4466-A7B2-F9A67AD5B4D6}"/>
              </a:ext>
            </a:extLst>
          </p:cNvPr>
          <p:cNvGraphicFramePr>
            <a:graphicFrameLocks noGrp="1"/>
          </p:cNvGraphicFramePr>
          <p:nvPr>
            <p:extLst>
              <p:ext uri="{D42A27DB-BD31-4B8C-83A1-F6EECF244321}">
                <p14:modId xmlns:p14="http://schemas.microsoft.com/office/powerpoint/2010/main" val="1867114784"/>
              </p:ext>
            </p:extLst>
          </p:nvPr>
        </p:nvGraphicFramePr>
        <p:xfrm>
          <a:off x="1115616" y="1194857"/>
          <a:ext cx="6264696" cy="4937760"/>
        </p:xfrm>
        <a:graphic>
          <a:graphicData uri="http://schemas.openxmlformats.org/drawingml/2006/table">
            <a:tbl>
              <a:tblPr firstRow="1" bandRow="1">
                <a:tableStyleId>{5C22544A-7EE6-4342-B048-85BDC9FD1C3A}</a:tableStyleId>
              </a:tblPr>
              <a:tblGrid>
                <a:gridCol w="2088232">
                  <a:extLst>
                    <a:ext uri="{9D8B030D-6E8A-4147-A177-3AD203B41FA5}">
                      <a16:colId xmlns:a16="http://schemas.microsoft.com/office/drawing/2014/main" val="1890520835"/>
                    </a:ext>
                  </a:extLst>
                </a:gridCol>
                <a:gridCol w="2088232">
                  <a:extLst>
                    <a:ext uri="{9D8B030D-6E8A-4147-A177-3AD203B41FA5}">
                      <a16:colId xmlns:a16="http://schemas.microsoft.com/office/drawing/2014/main" val="1090961735"/>
                    </a:ext>
                  </a:extLst>
                </a:gridCol>
                <a:gridCol w="2088232">
                  <a:extLst>
                    <a:ext uri="{9D8B030D-6E8A-4147-A177-3AD203B41FA5}">
                      <a16:colId xmlns:a16="http://schemas.microsoft.com/office/drawing/2014/main" val="3853026797"/>
                    </a:ext>
                  </a:extLst>
                </a:gridCol>
              </a:tblGrid>
              <a:tr h="370840">
                <a:tc>
                  <a:txBody>
                    <a:bodyPr/>
                    <a:lstStyle/>
                    <a:p>
                      <a:r>
                        <a:rPr lang="en-GB" sz="1400" dirty="0">
                          <a:latin typeface="+mn-lt"/>
                        </a:rPr>
                        <a:t>Monitor/Evaluator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Sober, strategic</a:t>
                      </a:r>
                      <a:r>
                        <a:rPr lang="en-GB" sz="1400" baseline="0" dirty="0">
                          <a:latin typeface="+mn-lt"/>
                          <a:cs typeface="Arial" pitchFamily="34" charset="0"/>
                        </a:rPr>
                        <a:t> and discerning. Sees all options. Judges.</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cs typeface="Arial" pitchFamily="34" charset="0"/>
                        </a:rPr>
                        <a:t>Lacks drive and ability to</a:t>
                      </a:r>
                      <a:r>
                        <a:rPr lang="en-GB" sz="1400" baseline="0" dirty="0">
                          <a:latin typeface="+mn-lt"/>
                          <a:cs typeface="Arial" pitchFamily="34" charset="0"/>
                        </a:rPr>
                        <a:t> inspire others</a:t>
                      </a:r>
                      <a:endParaRPr lang="en-GB" sz="1400" dirty="0">
                        <a:latin typeface="+mn-lt"/>
                      </a:endParaRPr>
                    </a:p>
                  </a:txBody>
                  <a:tcPr/>
                </a:tc>
                <a:extLst>
                  <a:ext uri="{0D108BD9-81ED-4DB2-BD59-A6C34878D82A}">
                    <a16:rowId xmlns:a16="http://schemas.microsoft.com/office/drawing/2014/main" val="407758394"/>
                  </a:ext>
                </a:extLst>
              </a:tr>
              <a:tr h="370840">
                <a:tc>
                  <a:txBody>
                    <a:bodyPr/>
                    <a:lstStyle/>
                    <a:p>
                      <a:r>
                        <a:rPr lang="en-GB" sz="1400" dirty="0">
                          <a:latin typeface="+mn-lt"/>
                        </a:rPr>
                        <a:t>Team Worker</a:t>
                      </a:r>
                    </a:p>
                  </a:txBody>
                  <a:tcPr/>
                </a:tc>
                <a:tc>
                  <a:txBody>
                    <a:bodyPr/>
                    <a:lstStyle/>
                    <a:p>
                      <a:r>
                        <a:rPr lang="en-GB" sz="1400" kern="1200" dirty="0">
                          <a:solidFill>
                            <a:schemeClr val="dk1"/>
                          </a:solidFill>
                          <a:latin typeface="+mn-lt"/>
                          <a:ea typeface="+mn-ea"/>
                          <a:cs typeface="Arial" pitchFamily="34" charset="0"/>
                        </a:rPr>
                        <a:t>Social, mild, perceptive and accommodating. Listens, builds, averts friction</a:t>
                      </a:r>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Indecisive in crunch situations.</a:t>
                      </a:r>
                      <a:endParaRPr lang="en-GB" sz="1400" dirty="0">
                        <a:latin typeface="+mn-lt"/>
                        <a:cs typeface="Arial" pitchFamily="34" charset="0"/>
                      </a:endParaRPr>
                    </a:p>
                    <a:p>
                      <a:endParaRPr lang="en-GB" sz="1400" dirty="0">
                        <a:latin typeface="+mn-lt"/>
                      </a:endParaRPr>
                    </a:p>
                  </a:txBody>
                  <a:tcPr/>
                </a:tc>
                <a:extLst>
                  <a:ext uri="{0D108BD9-81ED-4DB2-BD59-A6C34878D82A}">
                    <a16:rowId xmlns:a16="http://schemas.microsoft.com/office/drawing/2014/main" val="3183829617"/>
                  </a:ext>
                </a:extLst>
              </a:tr>
              <a:tr h="370840">
                <a:tc>
                  <a:txBody>
                    <a:bodyPr/>
                    <a:lstStyle/>
                    <a:p>
                      <a:r>
                        <a:rPr lang="en-GB" sz="1400" dirty="0">
                          <a:latin typeface="+mn-lt"/>
                        </a:rPr>
                        <a:t>Implementer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Disciplined, reliable,</a:t>
                      </a:r>
                      <a:r>
                        <a:rPr lang="en-GB" sz="1400" baseline="0" dirty="0">
                          <a:latin typeface="+mn-lt"/>
                          <a:cs typeface="Arial" pitchFamily="34" charset="0"/>
                        </a:rPr>
                        <a:t> conservative and efficient. Turns ideas into plans/actions.</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Somewhat inflexible. Slow</a:t>
                      </a:r>
                      <a:r>
                        <a:rPr lang="en-GB" sz="1400" baseline="0" dirty="0">
                          <a:latin typeface="+mn-lt"/>
                          <a:ea typeface="Calibri"/>
                          <a:cs typeface="Arial" pitchFamily="34" charset="0"/>
                        </a:rPr>
                        <a:t> to respond to new possibilities.</a:t>
                      </a:r>
                      <a:endParaRPr lang="en-GB" sz="1400" dirty="0">
                        <a:latin typeface="+mn-lt"/>
                        <a:ea typeface="Calibri"/>
                        <a:cs typeface="Arial" pitchFamily="34" charset="0"/>
                      </a:endParaRPr>
                    </a:p>
                    <a:p>
                      <a:endParaRPr lang="en-GB" sz="1400" dirty="0">
                        <a:latin typeface="+mn-lt"/>
                      </a:endParaRPr>
                    </a:p>
                  </a:txBody>
                  <a:tcPr/>
                </a:tc>
                <a:extLst>
                  <a:ext uri="{0D108BD9-81ED-4DB2-BD59-A6C34878D82A}">
                    <a16:rowId xmlns:a16="http://schemas.microsoft.com/office/drawing/2014/main" val="557007220"/>
                  </a:ext>
                </a:extLst>
              </a:tr>
              <a:tr h="370840">
                <a:tc>
                  <a:txBody>
                    <a:bodyPr/>
                    <a:lstStyle/>
                    <a:p>
                      <a:r>
                        <a:rPr lang="en-GB" sz="1400" dirty="0">
                          <a:latin typeface="+mn-lt"/>
                        </a:rPr>
                        <a:t>Completer/Finisher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Arial" pitchFamily="34" charset="0"/>
                        </a:rPr>
                        <a:t>Painstakingly conscientious. Searches out errors and omissions. Delivers on time.</a:t>
                      </a:r>
                      <a:endParaRPr lang="en-GB" sz="1400" dirty="0">
                        <a:latin typeface="+mn-lt"/>
                        <a:cs typeface="Arial" pitchFamily="34" charset="0"/>
                      </a:endParaRPr>
                    </a:p>
                    <a:p>
                      <a:endParaRPr lang="en-GB" sz="1400" dirty="0">
                        <a:latin typeface="+mn-lt"/>
                      </a:endParaRPr>
                    </a:p>
                  </a:txBody>
                  <a:tcPr/>
                </a:tc>
                <a:tc>
                  <a:txBody>
                    <a:bodyPr/>
                    <a:lstStyle/>
                    <a:p>
                      <a:r>
                        <a:rPr lang="en-GB" sz="1400" dirty="0">
                          <a:latin typeface="+mn-lt"/>
                          <a:ea typeface="Calibri"/>
                          <a:cs typeface="Arial" pitchFamily="34" charset="0"/>
                        </a:rPr>
                        <a:t>Inclined to worry unduly. Reluctant to delegate</a:t>
                      </a:r>
                      <a:endParaRPr lang="en-GB" sz="1400" dirty="0">
                        <a:latin typeface="+mn-lt"/>
                      </a:endParaRPr>
                    </a:p>
                  </a:txBody>
                  <a:tcPr/>
                </a:tc>
                <a:extLst>
                  <a:ext uri="{0D108BD9-81ED-4DB2-BD59-A6C34878D82A}">
                    <a16:rowId xmlns:a16="http://schemas.microsoft.com/office/drawing/2014/main" val="2187922459"/>
                  </a:ext>
                </a:extLst>
              </a:tr>
              <a:tr h="370840">
                <a:tc>
                  <a:txBody>
                    <a:bodyPr/>
                    <a:lstStyle/>
                    <a:p>
                      <a:r>
                        <a:rPr lang="en-GB" sz="1400" dirty="0">
                          <a:latin typeface="+mn-lt"/>
                        </a:rPr>
                        <a:t>Specialist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cs typeface="Arial" pitchFamily="34" charset="0"/>
                        </a:rPr>
                        <a:t>Single-minded,</a:t>
                      </a:r>
                      <a:r>
                        <a:rPr lang="en-GB" sz="1400" baseline="0" dirty="0">
                          <a:latin typeface="+mn-lt"/>
                          <a:cs typeface="Arial" pitchFamily="34" charset="0"/>
                        </a:rPr>
                        <a:t> self-starting and dedicated. Provides knowledge.</a:t>
                      </a:r>
                      <a:endParaRPr lang="en-GB" sz="1400" dirty="0">
                        <a:latin typeface="+mn-lt"/>
                        <a:cs typeface="Arial" pitchFamily="34" charset="0"/>
                      </a:endParaRPr>
                    </a:p>
                    <a:p>
                      <a:endParaRPr lang="en-GB" sz="1400" dirty="0">
                        <a:latin typeface="+mn-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mn-lt"/>
                          <a:ea typeface="Calibri"/>
                          <a:cs typeface="Arial" pitchFamily="34" charset="0"/>
                        </a:rPr>
                        <a:t>Contributes only on a narrow front.</a:t>
                      </a:r>
                    </a:p>
                    <a:p>
                      <a:endParaRPr lang="en-GB" sz="1400" dirty="0">
                        <a:latin typeface="+mn-lt"/>
                      </a:endParaRPr>
                    </a:p>
                  </a:txBody>
                  <a:tcPr/>
                </a:tc>
                <a:extLst>
                  <a:ext uri="{0D108BD9-81ED-4DB2-BD59-A6C34878D82A}">
                    <a16:rowId xmlns:a16="http://schemas.microsoft.com/office/drawing/2014/main" val="3387851387"/>
                  </a:ext>
                </a:extLst>
              </a:tr>
            </a:tbl>
          </a:graphicData>
        </a:graphic>
      </p:graphicFrame>
    </p:spTree>
    <p:extLst>
      <p:ext uri="{BB962C8B-B14F-4D97-AF65-F5344CB8AC3E}">
        <p14:creationId xmlns:p14="http://schemas.microsoft.com/office/powerpoint/2010/main" val="2519229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C40C3-95DF-4283-A67A-89D7E4990BFB}"/>
              </a:ext>
            </a:extLst>
          </p:cNvPr>
          <p:cNvSpPr>
            <a:spLocks noGrp="1"/>
          </p:cNvSpPr>
          <p:nvPr>
            <p:ph type="title"/>
          </p:nvPr>
        </p:nvSpPr>
        <p:spPr/>
        <p:txBody>
          <a:bodyPr/>
          <a:lstStyle/>
          <a:p>
            <a:pPr algn="ctr"/>
            <a:r>
              <a:rPr lang="en-GB" dirty="0"/>
              <a:t>Roles</a:t>
            </a:r>
          </a:p>
        </p:txBody>
      </p:sp>
      <p:sp>
        <p:nvSpPr>
          <p:cNvPr id="3" name="Content Placeholder 2">
            <a:extLst>
              <a:ext uri="{FF2B5EF4-FFF2-40B4-BE49-F238E27FC236}">
                <a16:creationId xmlns:a16="http://schemas.microsoft.com/office/drawing/2014/main" id="{A7219303-9DF6-4819-A275-2F7D50D3BB7E}"/>
              </a:ext>
            </a:extLst>
          </p:cNvPr>
          <p:cNvSpPr>
            <a:spLocks noGrp="1"/>
          </p:cNvSpPr>
          <p:nvPr>
            <p:ph idx="1"/>
          </p:nvPr>
        </p:nvSpPr>
        <p:spPr>
          <a:xfrm>
            <a:off x="856060" y="1628800"/>
            <a:ext cx="7429499" cy="3541714"/>
          </a:xfrm>
        </p:spPr>
        <p:txBody>
          <a:bodyPr>
            <a:normAutofit fontScale="85000" lnSpcReduction="20000"/>
          </a:bodyPr>
          <a:lstStyle/>
          <a:p>
            <a:pPr>
              <a:defRPr/>
            </a:pPr>
            <a:r>
              <a:rPr lang="en-GB" b="1" dirty="0">
                <a:cs typeface="Arial" panose="020B0604020202020204" pitchFamily="34" charset="0"/>
              </a:rPr>
              <a:t>Everyone working within a team </a:t>
            </a:r>
            <a:r>
              <a:rPr lang="en-GB" b="1" dirty="0">
                <a:solidFill>
                  <a:srgbClr val="FF0000"/>
                </a:solidFill>
                <a:cs typeface="Arial" panose="020B0604020202020204" pitchFamily="34" charset="0"/>
              </a:rPr>
              <a:t>acquires a role </a:t>
            </a:r>
            <a:r>
              <a:rPr lang="en-GB" b="1" dirty="0">
                <a:cs typeface="Arial" panose="020B0604020202020204" pitchFamily="34" charset="0"/>
              </a:rPr>
              <a:t>(whether consciously or not)</a:t>
            </a:r>
          </a:p>
          <a:p>
            <a:pPr>
              <a:defRPr/>
            </a:pPr>
            <a:r>
              <a:rPr lang="en-GB" b="1" dirty="0">
                <a:cs typeface="Arial" panose="020B0604020202020204" pitchFamily="34" charset="0"/>
              </a:rPr>
              <a:t>Some people like to lead</a:t>
            </a:r>
          </a:p>
          <a:p>
            <a:pPr>
              <a:defRPr/>
            </a:pPr>
            <a:r>
              <a:rPr lang="en-GB" b="1" dirty="0">
                <a:cs typeface="Arial" panose="020B0604020202020204" pitchFamily="34" charset="0"/>
              </a:rPr>
              <a:t>Others prefer to be more passive participants</a:t>
            </a:r>
          </a:p>
          <a:p>
            <a:pPr>
              <a:defRPr/>
            </a:pPr>
            <a:r>
              <a:rPr lang="en-GB" b="1" dirty="0">
                <a:cs typeface="Arial" panose="020B0604020202020204" pitchFamily="34" charset="0"/>
              </a:rPr>
              <a:t>Defining roles, along with a clear goal, </a:t>
            </a:r>
            <a:r>
              <a:rPr lang="en-GB" b="1" dirty="0">
                <a:solidFill>
                  <a:srgbClr val="FF0000"/>
                </a:solidFill>
                <a:cs typeface="Arial" panose="020B0604020202020204" pitchFamily="34" charset="0"/>
              </a:rPr>
              <a:t>is an important strategy for creating a successful teamwork environment</a:t>
            </a:r>
          </a:p>
          <a:p>
            <a:pPr>
              <a:defRPr/>
            </a:pPr>
            <a:r>
              <a:rPr lang="en-GB" b="1" dirty="0">
                <a:solidFill>
                  <a:srgbClr val="FF0000"/>
                </a:solidFill>
                <a:cs typeface="Arial" panose="020B0604020202020204" pitchFamily="34" charset="0"/>
              </a:rPr>
              <a:t>Clearly defined goals, matched with specific tasks, will help team members decide which role is best suited to their personality and abilities</a:t>
            </a:r>
          </a:p>
          <a:p>
            <a:endParaRPr lang="en-GB" b="1" dirty="0"/>
          </a:p>
        </p:txBody>
      </p:sp>
    </p:spTree>
    <p:extLst>
      <p:ext uri="{BB962C8B-B14F-4D97-AF65-F5344CB8AC3E}">
        <p14:creationId xmlns:p14="http://schemas.microsoft.com/office/powerpoint/2010/main" val="2544462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pPr algn="ctr"/>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467544" y="1916832"/>
            <a:ext cx="8435280" cy="3917032"/>
          </a:xfrm>
        </p:spPr>
        <p:txBody>
          <a:bodyPr>
            <a:normAutofit/>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r>
              <a:rPr lang="en-GB" altLang="en-US" dirty="0" smtClean="0">
                <a:latin typeface="Arial" charset="0"/>
                <a:cs typeface="Arial" charset="0"/>
              </a:rPr>
              <a:t>What </a:t>
            </a:r>
            <a:r>
              <a:rPr lang="en-GB" altLang="en-US" dirty="0">
                <a:latin typeface="Arial" charset="0"/>
                <a:cs typeface="Arial" charset="0"/>
              </a:rPr>
              <a:t>about individuals who have done a good job?</a:t>
            </a:r>
          </a:p>
          <a:p>
            <a:pPr lvl="1"/>
            <a:endParaRPr lang="en-GB" altLang="en-US" sz="800" dirty="0">
              <a:latin typeface="Arial" charset="0"/>
              <a:cs typeface="Arial" charset="0"/>
            </a:endParaRPr>
          </a:p>
          <a:p>
            <a:endParaRPr lang="en-GB" dirty="0"/>
          </a:p>
        </p:txBody>
      </p:sp>
    </p:spTree>
    <p:extLst>
      <p:ext uri="{BB962C8B-B14F-4D97-AF65-F5344CB8AC3E}">
        <p14:creationId xmlns:p14="http://schemas.microsoft.com/office/powerpoint/2010/main" val="2301157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7624" y="2708920"/>
            <a:ext cx="7429499" cy="3541714"/>
          </a:xfrm>
        </p:spPr>
        <p:txBody>
          <a:bodyPr>
            <a:normAutofit fontScale="85000" lnSpcReduction="20000"/>
          </a:bodyPr>
          <a:lstStyle/>
          <a:p>
            <a:pPr marL="0" indent="0">
              <a:buNone/>
            </a:pPr>
            <a:r>
              <a:rPr lang="en-GB" b="1" dirty="0"/>
              <a:t>Reward and recognition are often thought of in purely </a:t>
            </a:r>
            <a:r>
              <a:rPr lang="en-GB" b="1" dirty="0">
                <a:solidFill>
                  <a:srgbClr val="FFFF00"/>
                </a:solidFill>
              </a:rPr>
              <a:t>monetary </a:t>
            </a:r>
            <a:r>
              <a:rPr lang="en-GB" b="1" dirty="0" smtClean="0">
                <a:solidFill>
                  <a:srgbClr val="FFFF00"/>
                </a:solidFill>
              </a:rPr>
              <a:t>terms</a:t>
            </a:r>
            <a:endParaRPr lang="en-GB" b="1" dirty="0"/>
          </a:p>
          <a:p>
            <a:pPr marL="0" indent="0">
              <a:buNone/>
            </a:pPr>
            <a:r>
              <a:rPr lang="en-GB" b="1" dirty="0" smtClean="0"/>
              <a:t> It </a:t>
            </a:r>
            <a:r>
              <a:rPr lang="en-GB" b="1" dirty="0"/>
              <a:t>can be </a:t>
            </a:r>
            <a:r>
              <a:rPr lang="en-GB" b="1" dirty="0" smtClean="0">
                <a:solidFill>
                  <a:srgbClr val="FFFF00"/>
                </a:solidFill>
              </a:rPr>
              <a:t>‘</a:t>
            </a:r>
            <a:r>
              <a:rPr lang="en-GB" b="1" dirty="0">
                <a:solidFill>
                  <a:srgbClr val="FFFF00"/>
                </a:solidFill>
              </a:rPr>
              <a:t>Well done!’, </a:t>
            </a:r>
            <a:r>
              <a:rPr lang="en-GB" b="1" dirty="0"/>
              <a:t>or </a:t>
            </a:r>
            <a:r>
              <a:rPr lang="en-GB" b="1" dirty="0" smtClean="0">
                <a:solidFill>
                  <a:srgbClr val="FFFF00"/>
                </a:solidFill>
              </a:rPr>
              <a:t>thanks </a:t>
            </a:r>
            <a:r>
              <a:rPr lang="en-GB" b="1" dirty="0">
                <a:solidFill>
                  <a:srgbClr val="FFFF00"/>
                </a:solidFill>
              </a:rPr>
              <a:t>for a job completed on time </a:t>
            </a:r>
            <a:r>
              <a:rPr lang="en-GB" b="1" dirty="0"/>
              <a:t>and to a good standard.  </a:t>
            </a:r>
            <a:endParaRPr lang="en-GB" b="1" dirty="0" smtClean="0"/>
          </a:p>
          <a:p>
            <a:pPr marL="0" indent="0">
              <a:buNone/>
            </a:pPr>
            <a:r>
              <a:rPr lang="en-GB" b="1" dirty="0" smtClean="0"/>
              <a:t>It </a:t>
            </a:r>
            <a:r>
              <a:rPr lang="en-GB" b="1" dirty="0"/>
              <a:t>can be bringing in a cake </a:t>
            </a:r>
            <a:r>
              <a:rPr lang="en-GB" b="1" dirty="0" smtClean="0"/>
              <a:t>to </a:t>
            </a:r>
            <a:r>
              <a:rPr lang="en-GB" b="1" dirty="0"/>
              <a:t>celebrate an individual or team success.  </a:t>
            </a:r>
            <a:endParaRPr lang="en-GB" b="1" dirty="0" smtClean="0"/>
          </a:p>
          <a:p>
            <a:pPr marL="0" indent="0">
              <a:buNone/>
            </a:pPr>
            <a:r>
              <a:rPr lang="en-GB" b="1" dirty="0" smtClean="0"/>
              <a:t>Informal</a:t>
            </a:r>
            <a:r>
              <a:rPr lang="en-GB" b="1" dirty="0"/>
              <a:t>, or </a:t>
            </a:r>
            <a:r>
              <a:rPr lang="en-GB" b="1" dirty="0" smtClean="0"/>
              <a:t>formal (performance </a:t>
            </a:r>
            <a:r>
              <a:rPr lang="en-GB" b="1" dirty="0"/>
              <a:t>review </a:t>
            </a:r>
            <a:r>
              <a:rPr lang="en-GB" b="1" dirty="0" smtClean="0"/>
              <a:t>system)</a:t>
            </a:r>
          </a:p>
          <a:p>
            <a:pPr marL="0" indent="0">
              <a:buNone/>
            </a:pPr>
            <a:endParaRPr lang="en-GB" b="1" dirty="0" smtClean="0"/>
          </a:p>
          <a:p>
            <a:pPr marL="0" indent="0" algn="ctr">
              <a:buNone/>
            </a:pPr>
            <a:r>
              <a:rPr lang="en-GB" b="1" dirty="0" smtClean="0">
                <a:solidFill>
                  <a:srgbClr val="FFFF00"/>
                </a:solidFill>
              </a:rPr>
              <a:t>It motivates </a:t>
            </a:r>
            <a:r>
              <a:rPr lang="en-GB" b="1" dirty="0">
                <a:solidFill>
                  <a:srgbClr val="FFFF00"/>
                </a:solidFill>
              </a:rPr>
              <a:t>consistently.  </a:t>
            </a:r>
            <a:endParaRPr lang="en-GB" b="1" dirty="0" smtClean="0">
              <a:solidFill>
                <a:srgbClr val="FFFF00"/>
              </a:solidFill>
            </a:endParaRPr>
          </a:p>
        </p:txBody>
      </p:sp>
      <p:pic>
        <p:nvPicPr>
          <p:cNvPr id="5" name="Picture 4"/>
          <p:cNvPicPr>
            <a:picLocks noChangeAspect="1"/>
          </p:cNvPicPr>
          <p:nvPr/>
        </p:nvPicPr>
        <p:blipFill>
          <a:blip r:embed="rId2"/>
          <a:stretch>
            <a:fillRect/>
          </a:stretch>
        </p:blipFill>
        <p:spPr>
          <a:xfrm>
            <a:off x="3235498" y="332656"/>
            <a:ext cx="3333750" cy="2133600"/>
          </a:xfrm>
          <a:prstGeom prst="rect">
            <a:avLst/>
          </a:prstGeom>
        </p:spPr>
      </p:pic>
    </p:spTree>
    <p:extLst>
      <p:ext uri="{BB962C8B-B14F-4D97-AF65-F5344CB8AC3E}">
        <p14:creationId xmlns:p14="http://schemas.microsoft.com/office/powerpoint/2010/main" val="1285236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9592" y="1340768"/>
            <a:ext cx="4724052" cy="3541714"/>
          </a:xfrm>
        </p:spPr>
        <p:txBody>
          <a:bodyPr>
            <a:normAutofit fontScale="92500" lnSpcReduction="10000"/>
          </a:bodyPr>
          <a:lstStyle/>
          <a:p>
            <a:pPr marL="0" indent="0" algn="ctr">
              <a:buNone/>
            </a:pPr>
            <a:r>
              <a:rPr lang="en-GB" b="1" dirty="0" smtClean="0"/>
              <a:t>Gives -</a:t>
            </a:r>
            <a:r>
              <a:rPr lang="en-GB" b="1" dirty="0" smtClean="0">
                <a:solidFill>
                  <a:srgbClr val="FFC000"/>
                </a:solidFill>
              </a:rPr>
              <a:t>Job satisfaction</a:t>
            </a:r>
            <a:r>
              <a:rPr lang="en-GB" b="1" dirty="0" smtClean="0"/>
              <a:t>, self-fulfilment</a:t>
            </a:r>
          </a:p>
          <a:p>
            <a:pPr marL="0" indent="0" algn="ctr">
              <a:buNone/>
            </a:pPr>
            <a:r>
              <a:rPr lang="en-GB" b="1" dirty="0" smtClean="0"/>
              <a:t>the </a:t>
            </a:r>
            <a:r>
              <a:rPr lang="en-GB" b="1" dirty="0"/>
              <a:t>opportunity to learn, a feeling of ‘</a:t>
            </a:r>
            <a:r>
              <a:rPr lang="en-GB" b="1" dirty="0">
                <a:solidFill>
                  <a:srgbClr val="FFC000"/>
                </a:solidFill>
              </a:rPr>
              <a:t>worth</a:t>
            </a:r>
            <a:r>
              <a:rPr lang="en-GB" b="1" dirty="0"/>
              <a:t>’ and </a:t>
            </a:r>
            <a:r>
              <a:rPr lang="en-GB" b="1" dirty="0" smtClean="0">
                <a:solidFill>
                  <a:srgbClr val="FFC000"/>
                </a:solidFill>
              </a:rPr>
              <a:t>value</a:t>
            </a:r>
          </a:p>
          <a:p>
            <a:pPr marL="0" indent="0" algn="ctr">
              <a:buNone/>
            </a:pPr>
            <a:r>
              <a:rPr lang="en-GB" b="1" dirty="0" smtClean="0"/>
              <a:t>(A </a:t>
            </a:r>
            <a:r>
              <a:rPr lang="en-GB" b="1" dirty="0"/>
              <a:t>pay rise only works once, but recognition – specific and meaningful, and in a timely manner – can sustain </a:t>
            </a:r>
            <a:r>
              <a:rPr lang="en-GB" b="1" dirty="0" smtClean="0"/>
              <a:t>performance)</a:t>
            </a:r>
          </a:p>
          <a:p>
            <a:pPr marL="0" indent="0" algn="ctr">
              <a:buNone/>
            </a:pPr>
            <a:r>
              <a:rPr lang="en-GB" b="1" dirty="0" smtClean="0"/>
              <a:t>  </a:t>
            </a:r>
            <a:endParaRPr lang="en-GB" b="1" dirty="0"/>
          </a:p>
        </p:txBody>
      </p:sp>
    </p:spTree>
    <p:extLst>
      <p:ext uri="{BB962C8B-B14F-4D97-AF65-F5344CB8AC3E}">
        <p14:creationId xmlns:p14="http://schemas.microsoft.com/office/powerpoint/2010/main" val="34411786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69934-C905-4FB6-881D-E294D891B7FD}"/>
              </a:ext>
            </a:extLst>
          </p:cNvPr>
          <p:cNvSpPr>
            <a:spLocks noGrp="1"/>
          </p:cNvSpPr>
          <p:nvPr>
            <p:ph type="title"/>
          </p:nvPr>
        </p:nvSpPr>
        <p:spPr/>
        <p:txBody>
          <a:bodyPr/>
          <a:lstStyle/>
          <a:p>
            <a:pPr algn="ctr"/>
            <a:r>
              <a:rPr lang="en-GB" dirty="0"/>
              <a:t>Communication</a:t>
            </a:r>
          </a:p>
        </p:txBody>
      </p:sp>
      <p:sp>
        <p:nvSpPr>
          <p:cNvPr id="3" name="Content Placeholder 2">
            <a:extLst>
              <a:ext uri="{FF2B5EF4-FFF2-40B4-BE49-F238E27FC236}">
                <a16:creationId xmlns:a16="http://schemas.microsoft.com/office/drawing/2014/main" id="{45F9B15C-124B-46D5-9BC6-A8ACA56CBA08}"/>
              </a:ext>
            </a:extLst>
          </p:cNvPr>
          <p:cNvSpPr>
            <a:spLocks noGrp="1"/>
          </p:cNvSpPr>
          <p:nvPr>
            <p:ph idx="1"/>
          </p:nvPr>
        </p:nvSpPr>
        <p:spPr>
          <a:xfrm>
            <a:off x="1187624" y="1772816"/>
            <a:ext cx="7097935" cy="3917032"/>
          </a:xfrm>
        </p:spPr>
        <p:txBody>
          <a:bodyPr>
            <a:normAutofit fontScale="62500" lnSpcReduction="20000"/>
          </a:bodyPr>
          <a:lstStyle/>
          <a:p>
            <a:r>
              <a:rPr lang="en-GB" altLang="en-US" sz="2800" dirty="0">
                <a:solidFill>
                  <a:srgbClr val="FF0000"/>
                </a:solidFill>
                <a:latin typeface="Arial" charset="0"/>
                <a:cs typeface="Arial" charset="0"/>
              </a:rPr>
              <a:t>Essential</a:t>
            </a:r>
            <a:r>
              <a:rPr lang="en-GB" altLang="en-US" sz="2800" dirty="0">
                <a:latin typeface="Arial" charset="0"/>
                <a:cs typeface="Arial" charset="0"/>
              </a:rPr>
              <a:t> to effective teamwork strategy.</a:t>
            </a:r>
          </a:p>
          <a:p>
            <a:r>
              <a:rPr lang="en-GB" altLang="en-US" sz="2800" dirty="0">
                <a:latin typeface="Arial" charset="0"/>
                <a:cs typeface="Arial" charset="0"/>
              </a:rPr>
              <a:t>Need to </a:t>
            </a:r>
            <a:r>
              <a:rPr lang="en-GB" altLang="en-US" sz="2800" dirty="0">
                <a:solidFill>
                  <a:srgbClr val="FF0000"/>
                </a:solidFill>
                <a:latin typeface="Arial" charset="0"/>
                <a:cs typeface="Arial" charset="0"/>
              </a:rPr>
              <a:t>share thoughts, ideas and progress</a:t>
            </a:r>
            <a:r>
              <a:rPr lang="en-GB" altLang="en-US" sz="2800" dirty="0">
                <a:latin typeface="Arial" charset="0"/>
                <a:cs typeface="Arial" charset="0"/>
              </a:rPr>
              <a:t>.</a:t>
            </a:r>
          </a:p>
          <a:p>
            <a:r>
              <a:rPr lang="en-GB" altLang="en-US" sz="2800" dirty="0">
                <a:latin typeface="Arial" charset="0"/>
                <a:cs typeface="Arial" charset="0"/>
              </a:rPr>
              <a:t>Let’s consider different ways to communicate:</a:t>
            </a:r>
          </a:p>
          <a:p>
            <a:pPr marL="457200" lvl="1" indent="0">
              <a:buNone/>
            </a:pPr>
            <a:r>
              <a:rPr lang="en-GB" altLang="en-US" sz="2400" b="1" dirty="0">
                <a:solidFill>
                  <a:srgbClr val="FFFF00"/>
                </a:solidFill>
                <a:latin typeface="Arial" charset="0"/>
                <a:cs typeface="Arial" charset="0"/>
              </a:rPr>
              <a:t>Skype, Phone, Email, Social Media etc.</a:t>
            </a:r>
          </a:p>
          <a:p>
            <a:r>
              <a:rPr lang="en-GB" altLang="en-US" sz="2800" dirty="0">
                <a:latin typeface="Arial" charset="0"/>
                <a:cs typeface="Arial" charset="0"/>
              </a:rPr>
              <a:t>Why are face to face meetings important (where possible)?</a:t>
            </a:r>
          </a:p>
          <a:p>
            <a:r>
              <a:rPr lang="en-GB" altLang="en-US" sz="2800" dirty="0">
                <a:latin typeface="Arial" charset="0"/>
                <a:cs typeface="Arial" charset="0"/>
              </a:rPr>
              <a:t>Why is a structured approach to meetings essential?</a:t>
            </a:r>
          </a:p>
          <a:p>
            <a:r>
              <a:rPr lang="en-GB" altLang="en-US" sz="2800" dirty="0">
                <a:latin typeface="Arial" charset="0"/>
                <a:cs typeface="Arial" charset="0"/>
              </a:rPr>
              <a:t>Why are written communications beneficial?</a:t>
            </a:r>
          </a:p>
          <a:p>
            <a:pPr marL="0" indent="0">
              <a:buNone/>
            </a:pPr>
            <a:endParaRPr lang="en-GB" altLang="en-US" sz="2800" dirty="0">
              <a:latin typeface="Arial" charset="0"/>
              <a:cs typeface="Arial" charset="0"/>
            </a:endParaRPr>
          </a:p>
          <a:p>
            <a:pPr marL="0" indent="0">
              <a:buNone/>
            </a:pPr>
            <a:r>
              <a:rPr lang="en-GB" altLang="en-US" sz="2800" b="1" dirty="0">
                <a:latin typeface="Arial" charset="0"/>
                <a:cs typeface="Arial" charset="0"/>
              </a:rPr>
              <a:t>We will cover this topic in more detail in the </a:t>
            </a:r>
            <a:r>
              <a:rPr lang="en-GB" altLang="en-US" sz="2800" b="1" i="1" dirty="0">
                <a:latin typeface="Arial" charset="0"/>
                <a:cs typeface="Arial" charset="0"/>
              </a:rPr>
              <a:t>second  part</a:t>
            </a:r>
            <a:r>
              <a:rPr lang="en-GB" altLang="en-US" sz="2800" b="1" dirty="0">
                <a:latin typeface="Arial" charset="0"/>
                <a:cs typeface="Arial" charset="0"/>
              </a:rPr>
              <a:t> of this module</a:t>
            </a:r>
          </a:p>
          <a:p>
            <a:endParaRPr lang="en-GB" dirty="0"/>
          </a:p>
        </p:txBody>
      </p:sp>
    </p:spTree>
    <p:extLst>
      <p:ext uri="{BB962C8B-B14F-4D97-AF65-F5344CB8AC3E}">
        <p14:creationId xmlns:p14="http://schemas.microsoft.com/office/powerpoint/2010/main" val="36259475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Homework</a:t>
            </a:r>
            <a:endParaRPr lang="en-GB" dirty="0"/>
          </a:p>
        </p:txBody>
      </p:sp>
      <p:sp>
        <p:nvSpPr>
          <p:cNvPr id="3" name="Content Placeholder 2"/>
          <p:cNvSpPr>
            <a:spLocks noGrp="1"/>
          </p:cNvSpPr>
          <p:nvPr>
            <p:ph idx="1"/>
          </p:nvPr>
        </p:nvSpPr>
        <p:spPr>
          <a:xfrm>
            <a:off x="856060" y="1988840"/>
            <a:ext cx="4724052" cy="3541714"/>
          </a:xfrm>
        </p:spPr>
        <p:txBody>
          <a:bodyPr/>
          <a:lstStyle/>
          <a:p>
            <a:pPr marL="0" indent="0">
              <a:buNone/>
            </a:pPr>
            <a:r>
              <a:rPr lang="en-GB" dirty="0" smtClean="0"/>
              <a:t>Prepare for the in class assessment 22</a:t>
            </a:r>
            <a:r>
              <a:rPr lang="en-GB" baseline="30000" dirty="0" smtClean="0"/>
              <a:t>nd</a:t>
            </a:r>
            <a:r>
              <a:rPr lang="en-GB" dirty="0" smtClean="0"/>
              <a:t> May 18</a:t>
            </a:r>
          </a:p>
          <a:p>
            <a:pPr marL="0" indent="0">
              <a:buNone/>
            </a:pPr>
            <a:r>
              <a:rPr lang="en-GB" dirty="0" smtClean="0"/>
              <a:t>(looking at Tuckman’s/ Belbin’s models)</a:t>
            </a:r>
          </a:p>
          <a:p>
            <a:pPr marL="0" indent="0">
              <a:buNone/>
            </a:pPr>
            <a:r>
              <a:rPr lang="en-GB" dirty="0" smtClean="0"/>
              <a:t>What makes an Effective team working</a:t>
            </a:r>
            <a:endParaRPr lang="en-GB" dirty="0"/>
          </a:p>
        </p:txBody>
      </p:sp>
    </p:spTree>
    <p:extLst>
      <p:ext uri="{BB962C8B-B14F-4D97-AF65-F5344CB8AC3E}">
        <p14:creationId xmlns:p14="http://schemas.microsoft.com/office/powerpoint/2010/main" val="30821969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f66716c4-314f-46c1-b01e-5a44c61897d8"/>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a908d394-d138-480e-87a3-ff44c37f991a"/>
    <ds:schemaRef ds:uri="http://www.w3.org/XML/1998/namespace"/>
  </ds:schemaRefs>
</ds:datastoreItem>
</file>

<file path=customXml/itemProps2.xml><?xml version="1.0" encoding="utf-8"?>
<ds:datastoreItem xmlns:ds="http://schemas.openxmlformats.org/officeDocument/2006/customXml" ds:itemID="{CB3C2DEB-6DD8-4D38-9A4A-32655AF3DC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1184</TotalTime>
  <Words>1825</Words>
  <Application>Microsoft Office PowerPoint</Application>
  <PresentationFormat>On-screen Show (4:3)</PresentationFormat>
  <Paragraphs>197</Paragraphs>
  <Slides>25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Courier New</vt:lpstr>
      <vt:lpstr>Times New Roman</vt:lpstr>
      <vt:lpstr>Trebuchet MS</vt:lpstr>
      <vt:lpstr>Tw Cen MT</vt:lpstr>
      <vt:lpstr>Circuit</vt:lpstr>
      <vt:lpstr>CertHE Skills for the Workplace Module: BMSK4002</vt:lpstr>
      <vt:lpstr>Re- cap</vt:lpstr>
      <vt:lpstr>PowerPoint Presentation</vt:lpstr>
      <vt:lpstr>Tuckman Model</vt:lpstr>
      <vt:lpstr>Overview of Workshop</vt:lpstr>
      <vt:lpstr>Group/Team Development</vt:lpstr>
      <vt:lpstr>Belbin’s Team Roles</vt:lpstr>
      <vt:lpstr>Belbin’s 9 Team Roles</vt:lpstr>
      <vt:lpstr>Belbin team role circle</vt:lpstr>
      <vt:lpstr>Coordinator (CO)</vt:lpstr>
      <vt:lpstr>Implementer (IMP)</vt:lpstr>
      <vt:lpstr>Plant (PL)</vt:lpstr>
      <vt:lpstr>Monitor/Evaluator (ME)</vt:lpstr>
      <vt:lpstr>Resource Investigator (RI) </vt:lpstr>
      <vt:lpstr>Team Worker (TW) </vt:lpstr>
      <vt:lpstr>Shaper (SH)</vt:lpstr>
      <vt:lpstr>Completer/Finisher (CF) </vt:lpstr>
      <vt:lpstr>Team Roles</vt:lpstr>
      <vt:lpstr>Team Roles (cont.)</vt:lpstr>
      <vt:lpstr>Roles</vt:lpstr>
      <vt:lpstr>Reward &amp; Recognition</vt:lpstr>
      <vt:lpstr>PowerPoint Presentation</vt:lpstr>
      <vt:lpstr>PowerPoint Presentation</vt:lpstr>
      <vt:lpstr>Communication</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31</cp:revision>
  <cp:lastPrinted>2018-05-08T10:29:38Z</cp:lastPrinted>
  <dcterms:created xsi:type="dcterms:W3CDTF">2015-04-14T15:21:28Z</dcterms:created>
  <dcterms:modified xsi:type="dcterms:W3CDTF">2018-05-09T10:46:19Z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