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3" r:id="rId15"/>
  </p:sldIdLst>
  <p:sldSz cx="9144000" cy="6858000" type="screen4x3"/>
  <p:notesSz cx="6858000" cy="914400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338" autoAdjust="0"/>
    <p:restoredTop sz="94660"/>
  </p:normalViewPr>
  <p:slideViewPr>
    <p:cSldViewPr>
      <p:cViewPr varScale="1">
        <p:scale>
          <a:sx n="66" d="100"/>
          <a:sy n="66" d="100"/>
        </p:scale>
        <p:origin x="144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1085850" cy="6854825"/>
            <a:chOff x="0" y="0"/>
            <a:chExt cx="684" cy="4318"/>
          </a:xfrm>
        </p:grpSpPr>
        <p:sp>
          <p:nvSpPr>
            <p:cNvPr id="307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684" cy="4318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3076" name="Group 4"/>
            <p:cNvGrpSpPr>
              <a:grpSpLocks/>
            </p:cNvGrpSpPr>
            <p:nvPr/>
          </p:nvGrpSpPr>
          <p:grpSpPr bwMode="auto">
            <a:xfrm>
              <a:off x="48" y="103"/>
              <a:ext cx="96" cy="4126"/>
              <a:chOff x="48" y="103"/>
              <a:chExt cx="96" cy="4126"/>
            </a:xfrm>
          </p:grpSpPr>
          <p:sp>
            <p:nvSpPr>
              <p:cNvPr id="3077" name="Rectangle 5"/>
              <p:cNvSpPr>
                <a:spLocks noChangeArrowheads="1"/>
              </p:cNvSpPr>
              <p:nvPr/>
            </p:nvSpPr>
            <p:spPr bwMode="auto">
              <a:xfrm>
                <a:off x="48" y="1105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78" name="Rectangle 6"/>
              <p:cNvSpPr>
                <a:spLocks noChangeArrowheads="1"/>
              </p:cNvSpPr>
              <p:nvPr/>
            </p:nvSpPr>
            <p:spPr bwMode="auto">
              <a:xfrm>
                <a:off x="48" y="1250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79" name="Rectangle 7"/>
              <p:cNvSpPr>
                <a:spLocks noChangeArrowheads="1"/>
              </p:cNvSpPr>
              <p:nvPr/>
            </p:nvSpPr>
            <p:spPr bwMode="auto">
              <a:xfrm>
                <a:off x="48" y="1393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0" name="Rectangle 8"/>
              <p:cNvSpPr>
                <a:spLocks noChangeArrowheads="1"/>
              </p:cNvSpPr>
              <p:nvPr/>
            </p:nvSpPr>
            <p:spPr bwMode="auto">
              <a:xfrm>
                <a:off x="48" y="1538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1" name="Rectangle 9"/>
              <p:cNvSpPr>
                <a:spLocks noChangeArrowheads="1"/>
              </p:cNvSpPr>
              <p:nvPr/>
            </p:nvSpPr>
            <p:spPr bwMode="auto">
              <a:xfrm>
                <a:off x="48" y="1683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2" name="Rectangle 10"/>
              <p:cNvSpPr>
                <a:spLocks noChangeArrowheads="1"/>
              </p:cNvSpPr>
              <p:nvPr/>
            </p:nvSpPr>
            <p:spPr bwMode="auto">
              <a:xfrm>
                <a:off x="48" y="1826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3" name="Rectangle 11"/>
              <p:cNvSpPr>
                <a:spLocks noChangeArrowheads="1"/>
              </p:cNvSpPr>
              <p:nvPr/>
            </p:nvSpPr>
            <p:spPr bwMode="auto">
              <a:xfrm>
                <a:off x="48" y="1971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4" name="Rectangle 12"/>
              <p:cNvSpPr>
                <a:spLocks noChangeArrowheads="1"/>
              </p:cNvSpPr>
              <p:nvPr/>
            </p:nvSpPr>
            <p:spPr bwMode="auto">
              <a:xfrm>
                <a:off x="48" y="2116"/>
                <a:ext cx="96" cy="94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5" name="Rectangle 13"/>
              <p:cNvSpPr>
                <a:spLocks noChangeArrowheads="1"/>
              </p:cNvSpPr>
              <p:nvPr/>
            </p:nvSpPr>
            <p:spPr bwMode="auto">
              <a:xfrm>
                <a:off x="48" y="2259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6" name="Rectangle 14"/>
              <p:cNvSpPr>
                <a:spLocks noChangeArrowheads="1"/>
              </p:cNvSpPr>
              <p:nvPr/>
            </p:nvSpPr>
            <p:spPr bwMode="auto">
              <a:xfrm>
                <a:off x="48" y="2404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7" name="Rectangle 15"/>
              <p:cNvSpPr>
                <a:spLocks noChangeArrowheads="1"/>
              </p:cNvSpPr>
              <p:nvPr/>
            </p:nvSpPr>
            <p:spPr bwMode="auto">
              <a:xfrm>
                <a:off x="48" y="2549"/>
                <a:ext cx="96" cy="94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8" name="Rectangle 16"/>
              <p:cNvSpPr>
                <a:spLocks noChangeArrowheads="1"/>
              </p:cNvSpPr>
              <p:nvPr/>
            </p:nvSpPr>
            <p:spPr bwMode="auto">
              <a:xfrm>
                <a:off x="48" y="2691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89" name="Rectangle 17"/>
              <p:cNvSpPr>
                <a:spLocks noChangeArrowheads="1"/>
              </p:cNvSpPr>
              <p:nvPr/>
            </p:nvSpPr>
            <p:spPr bwMode="auto">
              <a:xfrm>
                <a:off x="48" y="2836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0" name="Rectangle 18"/>
              <p:cNvSpPr>
                <a:spLocks noChangeArrowheads="1"/>
              </p:cNvSpPr>
              <p:nvPr/>
            </p:nvSpPr>
            <p:spPr bwMode="auto">
              <a:xfrm>
                <a:off x="48" y="2979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1" name="Rectangle 19"/>
              <p:cNvSpPr>
                <a:spLocks noChangeArrowheads="1"/>
              </p:cNvSpPr>
              <p:nvPr/>
            </p:nvSpPr>
            <p:spPr bwMode="auto">
              <a:xfrm>
                <a:off x="48" y="3124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2" name="Rectangle 20"/>
              <p:cNvSpPr>
                <a:spLocks noChangeArrowheads="1"/>
              </p:cNvSpPr>
              <p:nvPr/>
            </p:nvSpPr>
            <p:spPr bwMode="auto">
              <a:xfrm>
                <a:off x="48" y="3269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3" name="Rectangle 21"/>
              <p:cNvSpPr>
                <a:spLocks noChangeArrowheads="1"/>
              </p:cNvSpPr>
              <p:nvPr/>
            </p:nvSpPr>
            <p:spPr bwMode="auto">
              <a:xfrm>
                <a:off x="48" y="3412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4" name="Rectangle 22"/>
              <p:cNvSpPr>
                <a:spLocks noChangeArrowheads="1"/>
              </p:cNvSpPr>
              <p:nvPr/>
            </p:nvSpPr>
            <p:spPr bwMode="auto">
              <a:xfrm>
                <a:off x="48" y="3557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5" name="Rectangle 23"/>
              <p:cNvSpPr>
                <a:spLocks noChangeArrowheads="1"/>
              </p:cNvSpPr>
              <p:nvPr/>
            </p:nvSpPr>
            <p:spPr bwMode="auto">
              <a:xfrm>
                <a:off x="48" y="3702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6" name="Rectangle 24"/>
              <p:cNvSpPr>
                <a:spLocks noChangeArrowheads="1"/>
              </p:cNvSpPr>
              <p:nvPr/>
            </p:nvSpPr>
            <p:spPr bwMode="auto">
              <a:xfrm>
                <a:off x="48" y="3845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7" name="Rectangle 25"/>
              <p:cNvSpPr>
                <a:spLocks noChangeArrowheads="1"/>
              </p:cNvSpPr>
              <p:nvPr/>
            </p:nvSpPr>
            <p:spPr bwMode="auto">
              <a:xfrm>
                <a:off x="48" y="3990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8" name="Rectangle 26"/>
              <p:cNvSpPr>
                <a:spLocks noChangeArrowheads="1"/>
              </p:cNvSpPr>
              <p:nvPr/>
            </p:nvSpPr>
            <p:spPr bwMode="auto">
              <a:xfrm>
                <a:off x="48" y="4134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099" name="Rectangle 27"/>
              <p:cNvSpPr>
                <a:spLocks noChangeArrowheads="1"/>
              </p:cNvSpPr>
              <p:nvPr/>
            </p:nvSpPr>
            <p:spPr bwMode="auto">
              <a:xfrm>
                <a:off x="48" y="103"/>
                <a:ext cx="96" cy="94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00" name="Rectangle 28"/>
              <p:cNvSpPr>
                <a:spLocks noChangeArrowheads="1"/>
              </p:cNvSpPr>
              <p:nvPr/>
            </p:nvSpPr>
            <p:spPr bwMode="auto">
              <a:xfrm>
                <a:off x="48" y="246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01" name="Rectangle 29"/>
              <p:cNvSpPr>
                <a:spLocks noChangeArrowheads="1"/>
              </p:cNvSpPr>
              <p:nvPr/>
            </p:nvSpPr>
            <p:spPr bwMode="auto">
              <a:xfrm>
                <a:off x="48" y="391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02" name="Rectangle 30"/>
              <p:cNvSpPr>
                <a:spLocks noChangeArrowheads="1"/>
              </p:cNvSpPr>
              <p:nvPr/>
            </p:nvSpPr>
            <p:spPr bwMode="auto">
              <a:xfrm>
                <a:off x="48" y="535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03" name="Rectangle 31"/>
              <p:cNvSpPr>
                <a:spLocks noChangeArrowheads="1"/>
              </p:cNvSpPr>
              <p:nvPr/>
            </p:nvSpPr>
            <p:spPr bwMode="auto">
              <a:xfrm>
                <a:off x="48" y="678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04" name="Rectangle 32"/>
              <p:cNvSpPr>
                <a:spLocks noChangeArrowheads="1"/>
              </p:cNvSpPr>
              <p:nvPr/>
            </p:nvSpPr>
            <p:spPr bwMode="auto">
              <a:xfrm>
                <a:off x="48" y="823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105" name="Rectangle 33"/>
              <p:cNvSpPr>
                <a:spLocks noChangeArrowheads="1"/>
              </p:cNvSpPr>
              <p:nvPr/>
            </p:nvSpPr>
            <p:spPr bwMode="auto">
              <a:xfrm>
                <a:off x="48" y="968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3106" name="Rectangle 34"/>
          <p:cNvSpPr>
            <a:spLocks noGrp="1" noChangeArrowheads="1"/>
          </p:cNvSpPr>
          <p:nvPr>
            <p:ph type="ctrTitle" sz="quarter"/>
          </p:nvPr>
        </p:nvSpPr>
        <p:spPr>
          <a:xfrm>
            <a:off x="1143000" y="2286000"/>
            <a:ext cx="7772400" cy="1143000"/>
          </a:xfrm>
        </p:spPr>
        <p:txBody>
          <a:bodyPr/>
          <a:lstStyle>
            <a:lvl1pPr algn="ctr">
              <a:defRPr>
                <a:solidFill>
                  <a:srgbClr val="00FFFF"/>
                </a:solidFill>
              </a:defRPr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107" name="Rectangle 3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solidFill>
                  <a:srgbClr val="FFFFFF"/>
                </a:solidFill>
              </a:defRPr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3108" name="Rectangle 36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3109" name="Rectangle 37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3110" name="Rectangle 38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EFBC48B-78A4-44E2-BBD4-2C39D47851A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838ACC8-6EC8-4530-967D-41C9F051907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DFD05A-D3EB-4B4D-B752-6EA88FE3B00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54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D229A6-F702-4884-AD6B-5298948BD9E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ECE7DE-9E8C-4231-A008-0E6157F8701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E45BFC2-FDFB-4A46-B549-DCECB30F6E5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B49D15-716E-4371-8510-2082035C259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9E00AA-D03B-488A-A0EF-13FB965CDF0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FE4225-86EF-4313-BF5B-32EFBE53985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41916E-41D8-429F-800E-285192CE4DF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72300" y="609600"/>
            <a:ext cx="1943100" cy="5486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609600"/>
            <a:ext cx="5676900" cy="54864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82273E-A7AE-455E-B7A5-6632DD1EA5C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2"/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Group 2"/>
          <p:cNvGrpSpPr>
            <a:grpSpLocks/>
          </p:cNvGrpSpPr>
          <p:nvPr/>
        </p:nvGrpSpPr>
        <p:grpSpPr bwMode="auto">
          <a:xfrm>
            <a:off x="0" y="0"/>
            <a:ext cx="1085850" cy="6854825"/>
            <a:chOff x="0" y="0"/>
            <a:chExt cx="684" cy="4318"/>
          </a:xfrm>
        </p:grpSpPr>
        <p:sp>
          <p:nvSpPr>
            <p:cNvPr id="2051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684" cy="4318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5000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052" name="Group 4"/>
            <p:cNvGrpSpPr>
              <a:grpSpLocks/>
            </p:cNvGrpSpPr>
            <p:nvPr/>
          </p:nvGrpSpPr>
          <p:grpSpPr bwMode="auto">
            <a:xfrm>
              <a:off x="48" y="102"/>
              <a:ext cx="96" cy="4128"/>
              <a:chOff x="48" y="102"/>
              <a:chExt cx="96" cy="4128"/>
            </a:xfrm>
          </p:grpSpPr>
          <p:sp>
            <p:nvSpPr>
              <p:cNvPr id="2053" name="Rectangle 5"/>
              <p:cNvSpPr>
                <a:spLocks noChangeArrowheads="1"/>
              </p:cNvSpPr>
              <p:nvPr/>
            </p:nvSpPr>
            <p:spPr bwMode="auto">
              <a:xfrm>
                <a:off x="48" y="1105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54" name="Rectangle 6"/>
              <p:cNvSpPr>
                <a:spLocks noChangeArrowheads="1"/>
              </p:cNvSpPr>
              <p:nvPr/>
            </p:nvSpPr>
            <p:spPr bwMode="auto">
              <a:xfrm>
                <a:off x="48" y="1250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55" name="Rectangle 7"/>
              <p:cNvSpPr>
                <a:spLocks noChangeArrowheads="1"/>
              </p:cNvSpPr>
              <p:nvPr/>
            </p:nvSpPr>
            <p:spPr bwMode="auto">
              <a:xfrm>
                <a:off x="48" y="1393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56" name="Rectangle 8"/>
              <p:cNvSpPr>
                <a:spLocks noChangeArrowheads="1"/>
              </p:cNvSpPr>
              <p:nvPr/>
            </p:nvSpPr>
            <p:spPr bwMode="auto">
              <a:xfrm>
                <a:off x="48" y="1538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57" name="Rectangle 9"/>
              <p:cNvSpPr>
                <a:spLocks noChangeArrowheads="1"/>
              </p:cNvSpPr>
              <p:nvPr/>
            </p:nvSpPr>
            <p:spPr bwMode="auto">
              <a:xfrm>
                <a:off x="48" y="1683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58" name="Rectangle 10"/>
              <p:cNvSpPr>
                <a:spLocks noChangeArrowheads="1"/>
              </p:cNvSpPr>
              <p:nvPr/>
            </p:nvSpPr>
            <p:spPr bwMode="auto">
              <a:xfrm>
                <a:off x="48" y="1826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59" name="Rectangle 11"/>
              <p:cNvSpPr>
                <a:spLocks noChangeArrowheads="1"/>
              </p:cNvSpPr>
              <p:nvPr/>
            </p:nvSpPr>
            <p:spPr bwMode="auto">
              <a:xfrm>
                <a:off x="48" y="1971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0" name="Rectangle 12"/>
              <p:cNvSpPr>
                <a:spLocks noChangeArrowheads="1"/>
              </p:cNvSpPr>
              <p:nvPr/>
            </p:nvSpPr>
            <p:spPr bwMode="auto">
              <a:xfrm>
                <a:off x="48" y="2115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1" name="Rectangle 13"/>
              <p:cNvSpPr>
                <a:spLocks noChangeArrowheads="1"/>
              </p:cNvSpPr>
              <p:nvPr/>
            </p:nvSpPr>
            <p:spPr bwMode="auto">
              <a:xfrm>
                <a:off x="48" y="2259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2" name="Rectangle 14"/>
              <p:cNvSpPr>
                <a:spLocks noChangeArrowheads="1"/>
              </p:cNvSpPr>
              <p:nvPr/>
            </p:nvSpPr>
            <p:spPr bwMode="auto">
              <a:xfrm>
                <a:off x="48" y="2403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3" name="Rectangle 15"/>
              <p:cNvSpPr>
                <a:spLocks noChangeArrowheads="1"/>
              </p:cNvSpPr>
              <p:nvPr/>
            </p:nvSpPr>
            <p:spPr bwMode="auto">
              <a:xfrm>
                <a:off x="48" y="2548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4" name="Rectangle 16"/>
              <p:cNvSpPr>
                <a:spLocks noChangeArrowheads="1"/>
              </p:cNvSpPr>
              <p:nvPr/>
            </p:nvSpPr>
            <p:spPr bwMode="auto">
              <a:xfrm>
                <a:off x="48" y="2692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5" name="Rectangle 17"/>
              <p:cNvSpPr>
                <a:spLocks noChangeArrowheads="1"/>
              </p:cNvSpPr>
              <p:nvPr/>
            </p:nvSpPr>
            <p:spPr bwMode="auto">
              <a:xfrm>
                <a:off x="48" y="2836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6" name="Rectangle 18"/>
              <p:cNvSpPr>
                <a:spLocks noChangeArrowheads="1"/>
              </p:cNvSpPr>
              <p:nvPr/>
            </p:nvSpPr>
            <p:spPr bwMode="auto">
              <a:xfrm>
                <a:off x="48" y="2980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7" name="Rectangle 19"/>
              <p:cNvSpPr>
                <a:spLocks noChangeArrowheads="1"/>
              </p:cNvSpPr>
              <p:nvPr/>
            </p:nvSpPr>
            <p:spPr bwMode="auto">
              <a:xfrm>
                <a:off x="48" y="3124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8" name="Rectangle 20"/>
              <p:cNvSpPr>
                <a:spLocks noChangeArrowheads="1"/>
              </p:cNvSpPr>
              <p:nvPr/>
            </p:nvSpPr>
            <p:spPr bwMode="auto">
              <a:xfrm>
                <a:off x="48" y="3269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69" name="Rectangle 21"/>
              <p:cNvSpPr>
                <a:spLocks noChangeArrowheads="1"/>
              </p:cNvSpPr>
              <p:nvPr/>
            </p:nvSpPr>
            <p:spPr bwMode="auto">
              <a:xfrm>
                <a:off x="48" y="3412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0" name="Rectangle 22"/>
              <p:cNvSpPr>
                <a:spLocks noChangeArrowheads="1"/>
              </p:cNvSpPr>
              <p:nvPr/>
            </p:nvSpPr>
            <p:spPr bwMode="auto">
              <a:xfrm>
                <a:off x="48" y="3557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1" name="Rectangle 23"/>
              <p:cNvSpPr>
                <a:spLocks noChangeArrowheads="1"/>
              </p:cNvSpPr>
              <p:nvPr/>
            </p:nvSpPr>
            <p:spPr bwMode="auto">
              <a:xfrm>
                <a:off x="48" y="3702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2" name="Rectangle 24"/>
              <p:cNvSpPr>
                <a:spLocks noChangeArrowheads="1"/>
              </p:cNvSpPr>
              <p:nvPr/>
            </p:nvSpPr>
            <p:spPr bwMode="auto">
              <a:xfrm>
                <a:off x="48" y="3845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3" name="Rectangle 25"/>
              <p:cNvSpPr>
                <a:spLocks noChangeArrowheads="1"/>
              </p:cNvSpPr>
              <p:nvPr/>
            </p:nvSpPr>
            <p:spPr bwMode="auto">
              <a:xfrm>
                <a:off x="48" y="3990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4" name="Rectangle 26"/>
              <p:cNvSpPr>
                <a:spLocks noChangeArrowheads="1"/>
              </p:cNvSpPr>
              <p:nvPr/>
            </p:nvSpPr>
            <p:spPr bwMode="auto">
              <a:xfrm>
                <a:off x="48" y="4133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5" name="Rectangle 27"/>
              <p:cNvSpPr>
                <a:spLocks noChangeArrowheads="1"/>
              </p:cNvSpPr>
              <p:nvPr/>
            </p:nvSpPr>
            <p:spPr bwMode="auto">
              <a:xfrm>
                <a:off x="48" y="102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6" name="Rectangle 28"/>
              <p:cNvSpPr>
                <a:spLocks noChangeArrowheads="1"/>
              </p:cNvSpPr>
              <p:nvPr/>
            </p:nvSpPr>
            <p:spPr bwMode="auto">
              <a:xfrm>
                <a:off x="48" y="246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7" name="Rectangle 29"/>
              <p:cNvSpPr>
                <a:spLocks noChangeArrowheads="1"/>
              </p:cNvSpPr>
              <p:nvPr/>
            </p:nvSpPr>
            <p:spPr bwMode="auto">
              <a:xfrm>
                <a:off x="48" y="391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8" name="Rectangle 30"/>
              <p:cNvSpPr>
                <a:spLocks noChangeArrowheads="1"/>
              </p:cNvSpPr>
              <p:nvPr/>
            </p:nvSpPr>
            <p:spPr bwMode="auto">
              <a:xfrm>
                <a:off x="48" y="535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79" name="Rectangle 31"/>
              <p:cNvSpPr>
                <a:spLocks noChangeArrowheads="1"/>
              </p:cNvSpPr>
              <p:nvPr/>
            </p:nvSpPr>
            <p:spPr bwMode="auto">
              <a:xfrm>
                <a:off x="48" y="679"/>
                <a:ext cx="96" cy="96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0" name="Rectangle 32"/>
              <p:cNvSpPr>
                <a:spLocks noChangeArrowheads="1"/>
              </p:cNvSpPr>
              <p:nvPr/>
            </p:nvSpPr>
            <p:spPr bwMode="auto">
              <a:xfrm>
                <a:off x="48" y="823"/>
                <a:ext cx="96" cy="97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081" name="Rectangle 33"/>
              <p:cNvSpPr>
                <a:spLocks noChangeArrowheads="1"/>
              </p:cNvSpPr>
              <p:nvPr/>
            </p:nvSpPr>
            <p:spPr bwMode="auto">
              <a:xfrm>
                <a:off x="48" y="968"/>
                <a:ext cx="96" cy="95"/>
              </a:xfrm>
              <a:prstGeom prst="rect">
                <a:avLst/>
              </a:prstGeom>
              <a:solidFill>
                <a:schemeClr val="bg1">
                  <a:alpha val="50000"/>
                </a:schemeClr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</p:grpSp>
      <p:sp>
        <p:nvSpPr>
          <p:cNvPr id="2082" name="Rectangle 34"/>
          <p:cNvSpPr>
            <a:spLocks noGrp="1" noChangeArrowheads="1"/>
          </p:cNvSpPr>
          <p:nvPr>
            <p:ph type="title"/>
          </p:nvPr>
        </p:nvSpPr>
        <p:spPr bwMode="auto">
          <a:xfrm>
            <a:off x="11430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2083" name="Rectangle 35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430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2084" name="Rectangle 3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430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2085" name="Rectangle 37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2086" name="Rectangle 38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AC3D8A54-F04F-4000-99D2-262201D8EC41}" type="slidenum">
              <a:rPr lang="en-GB"/>
              <a:pPr/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folHlink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•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r>
              <a:rPr lang="en-GB" dirty="0"/>
              <a:t>Academic Journals and UWTSD online library.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Academic Journal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Academic Journal is like a magazine for experts. Academic journals are written for experts in particular fields (Scholars). Professionals, researchers, and students read them to stay up to date in their research.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an Academic Journal Article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Academic Journal article is like a magazine article for academics. Academic Journal articles are written by experts. Professors write them and sometimes edit, and review them too.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Recap………………………..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Academic / Scholarly Journal = a publication by scholars</a:t>
            </a:r>
          </a:p>
          <a:p>
            <a:endParaRPr lang="en-GB" dirty="0"/>
          </a:p>
          <a:p>
            <a:r>
              <a:rPr lang="en-GB" dirty="0"/>
              <a:t>An Academic / Scholarly Journal Article = an article in one of the above journals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Journals and Articles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Journals focus on a specific discipline or field of study, for example:</a:t>
            </a:r>
          </a:p>
          <a:p>
            <a:r>
              <a:rPr lang="en-GB" dirty="0"/>
              <a:t>Health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Social Sciences</a:t>
            </a:r>
          </a:p>
          <a:p>
            <a:r>
              <a:rPr lang="en-GB" dirty="0"/>
              <a:t>Psychology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836712"/>
            <a:ext cx="7772400" cy="5259288"/>
          </a:xfrm>
        </p:spPr>
        <p:txBody>
          <a:bodyPr/>
          <a:lstStyle/>
          <a:p>
            <a:r>
              <a:rPr lang="en-GB" dirty="0"/>
              <a:t>Unlike newspapers and magazines, Journals are intended for an academic or technical audience, not general readers. Journal articles usually can be identified through the following: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620688"/>
            <a:ext cx="7772400" cy="5475312"/>
          </a:xfrm>
        </p:spPr>
        <p:txBody>
          <a:bodyPr/>
          <a:lstStyle/>
          <a:p>
            <a:r>
              <a:rPr lang="en-GB" sz="2000" dirty="0"/>
              <a:t>Written by an authority in the field covered by the article</a:t>
            </a:r>
          </a:p>
          <a:p>
            <a:r>
              <a:rPr lang="en-GB" sz="2000" dirty="0"/>
              <a:t>Includes the authors credentials</a:t>
            </a:r>
          </a:p>
          <a:p>
            <a:r>
              <a:rPr lang="en-GB" sz="2000" dirty="0"/>
              <a:t>Includes citations, endnotes or footnotes, and/or a bibliography</a:t>
            </a:r>
          </a:p>
          <a:p>
            <a:r>
              <a:rPr lang="en-GB" sz="2000" dirty="0"/>
              <a:t>Goes through a peer- review process</a:t>
            </a:r>
          </a:p>
          <a:p>
            <a:r>
              <a:rPr lang="en-GB" sz="2000" dirty="0"/>
              <a:t>Does not have much advertising, illustrations  are charts and graphs</a:t>
            </a:r>
          </a:p>
          <a:p>
            <a:r>
              <a:rPr lang="en-GB" sz="2000" dirty="0"/>
              <a:t>Written reports on research or discusses a question </a:t>
            </a:r>
          </a:p>
          <a:p>
            <a:r>
              <a:rPr lang="en-GB" sz="2000" dirty="0"/>
              <a:t>Usually includes language specific to discipline</a:t>
            </a:r>
          </a:p>
          <a:p>
            <a:r>
              <a:rPr lang="en-GB" sz="2000" dirty="0"/>
              <a:t>Can be very long (8- 50 pages)</a:t>
            </a:r>
          </a:p>
          <a:p>
            <a:r>
              <a:rPr lang="en-GB" sz="2000" dirty="0"/>
              <a:t>Includes an abstract at the beginning of the article</a:t>
            </a:r>
          </a:p>
          <a:p>
            <a:r>
              <a:rPr lang="en-GB" sz="2000" dirty="0"/>
              <a:t>Are published by a professional organisation or University with an interest in the topic and</a:t>
            </a:r>
          </a:p>
          <a:p>
            <a:r>
              <a:rPr lang="en-GB" sz="2000" dirty="0"/>
              <a:t>Can sometimes be difficult to find for free online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Journals are important because…..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They are the main forum by which research is published</a:t>
            </a:r>
          </a:p>
          <a:p>
            <a:r>
              <a:rPr lang="en-GB" sz="2800" dirty="0"/>
              <a:t>They can explore a narrow topic in depth</a:t>
            </a:r>
          </a:p>
          <a:p>
            <a:r>
              <a:rPr lang="en-GB" sz="2800" dirty="0"/>
              <a:t>They contain current or recent research findings </a:t>
            </a:r>
          </a:p>
          <a:p>
            <a:r>
              <a:rPr lang="en-GB" sz="2800" dirty="0"/>
              <a:t>They are often peer- reviewed so that research findings are checked by other subject experts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characteristics of journals and research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altLang="en-US" sz="2400" dirty="0"/>
              <a:t>A research paper should include:</a:t>
            </a:r>
          </a:p>
          <a:p>
            <a:r>
              <a:rPr lang="en-GB" altLang="en-US" sz="2400" dirty="0"/>
              <a:t>Title</a:t>
            </a:r>
          </a:p>
          <a:p>
            <a:r>
              <a:rPr lang="en-GB" altLang="en-US" sz="2400" dirty="0"/>
              <a:t>Abstract</a:t>
            </a:r>
          </a:p>
          <a:p>
            <a:r>
              <a:rPr lang="en-GB" altLang="en-US" sz="2400" dirty="0"/>
              <a:t>Introduction (background/review of literature)</a:t>
            </a:r>
          </a:p>
          <a:p>
            <a:r>
              <a:rPr lang="en-GB" altLang="en-US" sz="2400" dirty="0"/>
              <a:t>Methods</a:t>
            </a:r>
          </a:p>
          <a:p>
            <a:r>
              <a:rPr lang="en-GB" altLang="en-US" sz="2400" dirty="0"/>
              <a:t>Results</a:t>
            </a:r>
          </a:p>
          <a:p>
            <a:r>
              <a:rPr lang="en-GB" altLang="en-US" sz="2400" dirty="0"/>
              <a:t>Conclusion</a:t>
            </a:r>
          </a:p>
          <a:p>
            <a:r>
              <a:rPr lang="en-GB" altLang="en-US" sz="2400" dirty="0"/>
              <a:t>Discussion</a:t>
            </a:r>
          </a:p>
          <a:p>
            <a:r>
              <a:rPr lang="en-GB" altLang="en-US" sz="2400" dirty="0"/>
              <a:t>References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Parts of a research article………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556792"/>
            <a:ext cx="7772400" cy="4539208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/>
              <a:t>Title</a:t>
            </a:r>
          </a:p>
          <a:p>
            <a:pPr lvl="1"/>
            <a:r>
              <a:rPr lang="en-GB" altLang="en-US" sz="2400" dirty="0"/>
              <a:t>Provides a brief overview of what the article is about.</a:t>
            </a:r>
          </a:p>
          <a:p>
            <a:r>
              <a:rPr lang="en-GB" altLang="en-US" dirty="0"/>
              <a:t>Abstract</a:t>
            </a:r>
          </a:p>
          <a:p>
            <a:pPr lvl="1"/>
            <a:r>
              <a:rPr lang="en-GB" altLang="en-US" sz="2400" dirty="0"/>
              <a:t>Provides a brief (200 words or less) summary of the research question, the methodology, the results, and interpretation of results.</a:t>
            </a:r>
          </a:p>
          <a:p>
            <a:r>
              <a:rPr lang="en-GB" altLang="en-US" dirty="0"/>
              <a:t>Introduction</a:t>
            </a:r>
          </a:p>
          <a:p>
            <a:pPr lvl="1"/>
            <a:r>
              <a:rPr lang="en-GB" altLang="en-US" sz="2400" dirty="0"/>
              <a:t>Reviews previous literature related to the current study.</a:t>
            </a:r>
          </a:p>
          <a:p>
            <a:pPr lvl="1"/>
            <a:r>
              <a:rPr lang="en-GB" altLang="en-US" sz="2400" dirty="0"/>
              <a:t>Poses the research question</a:t>
            </a:r>
            <a:endParaRPr lang="en-GB" sz="2800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332656"/>
            <a:ext cx="7772400" cy="5763344"/>
          </a:xfrm>
        </p:spPr>
        <p:txBody>
          <a:bodyPr/>
          <a:lstStyle/>
          <a:p>
            <a:r>
              <a:rPr lang="en-GB" altLang="en-US" dirty="0"/>
              <a:t>Method</a:t>
            </a:r>
          </a:p>
          <a:p>
            <a:pPr lvl="1"/>
            <a:r>
              <a:rPr lang="en-GB" altLang="en-US" sz="2800" dirty="0"/>
              <a:t>Describes everything about how the research was conducted:</a:t>
            </a:r>
          </a:p>
          <a:p>
            <a:pPr lvl="2"/>
            <a:r>
              <a:rPr lang="en-GB" altLang="en-US" sz="2800" dirty="0"/>
              <a:t>Participants and setting(s)</a:t>
            </a:r>
          </a:p>
          <a:p>
            <a:pPr lvl="2"/>
            <a:r>
              <a:rPr lang="en-GB" altLang="en-US" sz="2800" dirty="0"/>
              <a:t>Definitions of variables</a:t>
            </a:r>
          </a:p>
          <a:p>
            <a:pPr lvl="2"/>
            <a:r>
              <a:rPr lang="en-GB" altLang="en-US" sz="2800" dirty="0"/>
              <a:t>Measurement strategies</a:t>
            </a:r>
          </a:p>
          <a:p>
            <a:pPr lvl="2"/>
            <a:r>
              <a:rPr lang="en-GB" altLang="en-US" sz="2800" dirty="0"/>
              <a:t>Analysis strategies</a:t>
            </a:r>
          </a:p>
          <a:p>
            <a:pPr lvl="2"/>
            <a:r>
              <a:rPr lang="en-GB" altLang="en-US" sz="2800" dirty="0"/>
              <a:t>Procedure</a:t>
            </a:r>
          </a:p>
          <a:p>
            <a:pPr lvl="2"/>
            <a:r>
              <a:rPr lang="en-GB" altLang="en-US" sz="2800" dirty="0"/>
              <a:t>Experimental design</a:t>
            </a:r>
          </a:p>
          <a:p>
            <a:pPr lvl="2">
              <a:buNone/>
            </a:pPr>
            <a:r>
              <a:rPr lang="en-GB" altLang="en-US" sz="2800" dirty="0"/>
              <a:t>NB: Not all articles will have these specific headings.</a:t>
            </a:r>
          </a:p>
          <a:p>
            <a:pPr lvl="2">
              <a:buNone/>
            </a:pPr>
            <a:endParaRPr lang="en-GB" altLang="en-US" sz="2000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548680"/>
            <a:ext cx="7772400" cy="5547320"/>
          </a:xfrm>
        </p:spPr>
        <p:txBody>
          <a:bodyPr/>
          <a:lstStyle/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2400" dirty="0"/>
          </a:p>
          <a:p>
            <a:pPr marL="336042" lvl="1" indent="0" fontAlgn="auto">
              <a:spcBef>
                <a:spcPts val="324"/>
              </a:spcBef>
              <a:spcAft>
                <a:spcPts val="0"/>
              </a:spcAft>
              <a:buNone/>
              <a:defRPr/>
            </a:pPr>
            <a:r>
              <a:rPr lang="en-GB" sz="2800" dirty="0"/>
              <a:t>Results</a:t>
            </a:r>
          </a:p>
          <a:p>
            <a:pPr marL="336042" lvl="1" indent="0" fontAlgn="auto">
              <a:spcBef>
                <a:spcPts val="324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Provides a systematic description of the outcomes of the study.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Often includes figures (e.g. graphs and tables).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Discussion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Begins with a summary of the purpose of the research and the main outcomes.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Relates the research study back to preceding literature.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Identifies particular strengths and weaknesses of the study.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400" dirty="0"/>
              <a:t>Proposes questions for future research.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xmlns="" id="{C93426F4-3300-417D-85B0-74249575ED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48680"/>
            <a:ext cx="7772400" cy="1203920"/>
          </a:xfrm>
        </p:spPr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4C38E8E-74CA-43EA-94E4-FF7470747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7772400" cy="45719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686200D-43E5-4E11-AF8A-CCF48A02D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1098455"/>
            <a:ext cx="7772400" cy="4997545"/>
          </a:xfrm>
        </p:spPr>
        <p:txBody>
          <a:bodyPr/>
          <a:lstStyle/>
          <a:p>
            <a:r>
              <a:rPr lang="en-GB" altLang="en-US" dirty="0"/>
              <a:t>References</a:t>
            </a:r>
          </a:p>
          <a:p>
            <a:pPr lvl="1"/>
            <a:r>
              <a:rPr lang="en-GB" altLang="en-US" dirty="0"/>
              <a:t>Provides a list of all the sources cited in the study.</a:t>
            </a:r>
          </a:p>
          <a:p>
            <a:pPr lvl="1"/>
            <a:endParaRPr lang="en-GB" altLang="en-US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768389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0FD8CA9-490E-415D-848A-8D80A6405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3F7B200D-A9F2-444A-B8EA-E867E7F28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/>
              <a:t>journals provided; </a:t>
            </a:r>
            <a:r>
              <a:rPr lang="en-GB" dirty="0"/>
              <a:t>as a group reference </a:t>
            </a:r>
            <a:r>
              <a:rPr lang="en-GB"/>
              <a:t>them using, </a:t>
            </a:r>
            <a:r>
              <a:rPr lang="en-GB" dirty="0"/>
              <a:t>the Harvard method </a:t>
            </a:r>
            <a:r>
              <a:rPr lang="en-GB"/>
              <a:t>of referencing</a:t>
            </a:r>
            <a:endParaRPr lang="en-GB" dirty="0"/>
          </a:p>
          <a:p>
            <a:r>
              <a:rPr lang="en-GB" dirty="0"/>
              <a:t>Using the same method; as a group reference the </a:t>
            </a:r>
            <a:r>
              <a:rPr lang="en-GB" dirty="0" err="1"/>
              <a:t>websource</a:t>
            </a:r>
            <a:r>
              <a:rPr lang="en-GB" dirty="0"/>
              <a:t> example provided</a:t>
            </a:r>
          </a:p>
        </p:txBody>
      </p:sp>
    </p:spTree>
    <p:extLst>
      <p:ext uri="{BB962C8B-B14F-4D97-AF65-F5344CB8AC3E}">
        <p14:creationId xmlns:p14="http://schemas.microsoft.com/office/powerpoint/2010/main" val="948774529"/>
      </p:ext>
    </p:extLst>
  </p:cSld>
  <p:clrMapOvr>
    <a:masterClrMapping/>
  </p:clrMapOvr>
</p:sld>
</file>

<file path=ppt/theme/theme1.xml><?xml version="1.0" encoding="utf-8"?>
<a:theme xmlns:a="http://schemas.openxmlformats.org/drawingml/2006/main" name="Azure design template">
  <a:themeElements>
    <a:clrScheme name="Office Theme 1">
      <a:dk1>
        <a:srgbClr val="000000"/>
      </a:dk1>
      <a:lt1>
        <a:srgbClr val="FFFFFF"/>
      </a:lt1>
      <a:dk2>
        <a:srgbClr val="3333FF"/>
      </a:dk2>
      <a:lt2>
        <a:srgbClr val="00FFFF"/>
      </a:lt2>
      <a:accent1>
        <a:srgbClr val="00CCCC"/>
      </a:accent1>
      <a:accent2>
        <a:srgbClr val="CC99FF"/>
      </a:accent2>
      <a:accent3>
        <a:srgbClr val="ADADFF"/>
      </a:accent3>
      <a:accent4>
        <a:srgbClr val="DADADA"/>
      </a:accent4>
      <a:accent5>
        <a:srgbClr val="AAE2E2"/>
      </a:accent5>
      <a:accent6>
        <a:srgbClr val="B98AE7"/>
      </a:accent6>
      <a:hlink>
        <a:srgbClr val="6600CC"/>
      </a:hlink>
      <a:folHlink>
        <a:srgbClr val="6699FF"/>
      </a:folHlink>
    </a:clrScheme>
    <a:fontScheme name="Office Them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Office Theme 1">
        <a:dk1>
          <a:srgbClr val="000000"/>
        </a:dk1>
        <a:lt1>
          <a:srgbClr val="FFFFFF"/>
        </a:lt1>
        <a:dk2>
          <a:srgbClr val="3333FF"/>
        </a:dk2>
        <a:lt2>
          <a:srgbClr val="00FFFF"/>
        </a:lt2>
        <a:accent1>
          <a:srgbClr val="00CCCC"/>
        </a:accent1>
        <a:accent2>
          <a:srgbClr val="CC99FF"/>
        </a:accent2>
        <a:accent3>
          <a:srgbClr val="ADADFF"/>
        </a:accent3>
        <a:accent4>
          <a:srgbClr val="DADADA"/>
        </a:accent4>
        <a:accent5>
          <a:srgbClr val="AAE2E2"/>
        </a:accent5>
        <a:accent6>
          <a:srgbClr val="B98AE7"/>
        </a:accent6>
        <a:hlink>
          <a:srgbClr val="6600CC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ffice Theme 2">
        <a:dk1>
          <a:srgbClr val="000000"/>
        </a:dk1>
        <a:lt1>
          <a:srgbClr val="CCECFF"/>
        </a:lt1>
        <a:dk2>
          <a:srgbClr val="330099"/>
        </a:dk2>
        <a:lt2>
          <a:srgbClr val="0099CC"/>
        </a:lt2>
        <a:accent1>
          <a:srgbClr val="009999"/>
        </a:accent1>
        <a:accent2>
          <a:srgbClr val="FF99CC"/>
        </a:accent2>
        <a:accent3>
          <a:srgbClr val="E2F4FF"/>
        </a:accent3>
        <a:accent4>
          <a:srgbClr val="000000"/>
        </a:accent4>
        <a:accent5>
          <a:srgbClr val="AACACA"/>
        </a:accent5>
        <a:accent6>
          <a:srgbClr val="E78AB9"/>
        </a:accent6>
        <a:hlink>
          <a:srgbClr val="6600CC"/>
        </a:hlink>
        <a:folHlink>
          <a:srgbClr val="3366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ffice Theme 3">
        <a:dk1>
          <a:srgbClr val="000000"/>
        </a:dk1>
        <a:lt1>
          <a:srgbClr val="FFFFFF"/>
        </a:lt1>
        <a:dk2>
          <a:srgbClr val="000000"/>
        </a:dk2>
        <a:lt2>
          <a:srgbClr val="CBCBCB"/>
        </a:lt2>
        <a:accent1>
          <a:srgbClr val="B2B2B2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D5D5D5"/>
        </a:accent5>
        <a:accent6>
          <a:srgbClr val="797979"/>
        </a:accent6>
        <a:hlink>
          <a:srgbClr val="5F5F5F"/>
        </a:hlink>
        <a:folHlink>
          <a:srgbClr val="DDDDDD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Azure design template</Template>
  <TotalTime>1131</TotalTime>
  <Words>536</Words>
  <Application>Microsoft Office PowerPoint</Application>
  <PresentationFormat>On-screen Show (4:3)</PresentationFormat>
  <Paragraphs>73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Times New Roman</vt:lpstr>
      <vt:lpstr>Verdana</vt:lpstr>
      <vt:lpstr>Wingdings 3</vt:lpstr>
      <vt:lpstr>Azure design template</vt:lpstr>
      <vt:lpstr>Academic Journals and UWTSD online library.</vt:lpstr>
      <vt:lpstr>What is an Academic Journal</vt:lpstr>
      <vt:lpstr>What is an Academic Journal Article</vt:lpstr>
      <vt:lpstr>Recap……………………….. </vt:lpstr>
      <vt:lpstr>Journals and Articles</vt:lpstr>
      <vt:lpstr>PowerPoint Presentation</vt:lpstr>
      <vt:lpstr>PowerPoint Presentation</vt:lpstr>
      <vt:lpstr>Journals are important because…..</vt:lpstr>
      <vt:lpstr>Good characteristics of journals and research papers</vt:lpstr>
      <vt:lpstr>Parts of a research article………</vt:lpstr>
      <vt:lpstr>PowerPoint Presentation</vt:lpstr>
      <vt:lpstr>PowerPoint Presentation</vt:lpstr>
      <vt:lpstr>PowerPoint Presentation</vt:lpstr>
      <vt:lpstr>Activity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Journals and UWTSD online library.</dc:title>
  <dc:creator>Shelley Williams</dc:creator>
  <cp:lastModifiedBy>Karen Hudson</cp:lastModifiedBy>
  <cp:revision>13</cp:revision>
  <cp:lastPrinted>1601-01-01T00:00:00Z</cp:lastPrinted>
  <dcterms:created xsi:type="dcterms:W3CDTF">2017-08-28T14:33:02Z</dcterms:created>
  <dcterms:modified xsi:type="dcterms:W3CDTF">2017-11-13T08:44:03Z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TC010689761033</vt:lpwstr>
  </property>
</Properties>
</file>