
<file path=[Content_Types].xml><?xml version="1.0" encoding="utf-8"?>
<Types xmlns="http://schemas.openxmlformats.org/package/2006/content-types">
  <Default Extension="bin" ContentType="image/unknown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8" r:id="rId3"/>
    <p:sldId id="259" r:id="rId4"/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5F9B"/>
    <a:srgbClr val="DA14BE"/>
    <a:srgbClr val="FD2376"/>
    <a:srgbClr val="FE98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23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33065-0017-471E-8134-E09B7620A7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89D615-8116-4826-B2CC-2C8D28835C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B75F5E-62FA-4A83-8B0E-928C1CED1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765E0-9432-4A5E-9A3A-BD7051FD9A7B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B01156-2BBB-4782-A3BF-98AE5BCE4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AD4F93-E09E-4E43-B63C-4D73F3782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70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8E7684-1A7B-42B3-8BD6-1F6577271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C2AFC3-6E10-4A14-A27C-5392F8111E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5DFDEC-C75A-4FC9-B797-C14F543C5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765E0-9432-4A5E-9A3A-BD7051FD9A7B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5720AD-3E84-474F-8268-977B45CFB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A8430F-780A-46CE-9190-2733798741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14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F8EB65-270F-414A-83A2-7BF322E8E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FE8741-3DF9-4551-937C-73F7EB10F7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3940C6-251E-4117-8219-A40E8E3459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765E0-9432-4A5E-9A3A-BD7051FD9A7B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D7270-D080-4404-A103-7A59F614B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D6FFD9-73AD-4100-9999-7AA8BD88C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2612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805A66-0D66-4D4C-806B-84D8224D5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EDB3CC-D04F-4109-B441-F67E07F369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089239-D37D-4A4E-ABBA-C117646C90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1C5CCF-8E5A-46B1-9E6C-EDEC37498A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765E0-9432-4A5E-9A3A-BD7051FD9A7B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FCEE07-A01D-4E56-AA56-D79B852AA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F3D9E0-8468-4D6B-8DED-825B51AC9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433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3D3158-8EC4-44FE-8E1C-395BEA031B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34398E-858A-467E-BAC8-0A2F61DE8A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842C37-534B-4EE9-9F18-08AD3BB723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8C555E-3F80-4CF3-8D8C-5C640C9086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178203-C086-48C7-A1EA-FF13F5DA38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1C0334B-C5E5-4DF9-812A-7FFD32ED10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765E0-9432-4A5E-9A3A-BD7051FD9A7B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EB3FB2-0565-4984-B4E7-D99081C67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05D589-192B-4A70-B2D6-EA75CE4C1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873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14865-035C-49C9-900F-B19CF82D3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1C0AE3-28E7-47D6-A4D0-A757A5410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765E0-9432-4A5E-9A3A-BD7051FD9A7B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3E6E53-B82D-4969-BD17-7B5660376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5DC68E-B93A-4C38-97A1-FC6190C2C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956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F6B02B3-2376-483C-94D4-93A7E4451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765E0-9432-4A5E-9A3A-BD7051FD9A7B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06CA17-1957-4847-91B4-76949FDE9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B3890F-0637-45F8-A361-97A74B658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355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5DE21-7C0E-4E99-BE2D-E08255151A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07BC43-9293-4BCA-84AE-10FEACDCF3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56EB29-1C84-4A8E-9837-04EA50F0E2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5EDC67-7331-49BC-A02E-B517D72599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765E0-9432-4A5E-9A3A-BD7051FD9A7B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C64B54-3E24-4446-A6F0-7E9B05A0A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EEAC87-C1AD-4A46-9719-825A6D474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014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A508A-26B5-4669-A412-C6185B5812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BA1BBD4-D99C-4772-BA18-DCFDED0B35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10910F-28B7-4BBE-9420-96D7284156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981CD4-C592-43C7-9B26-8BC0DE3AD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765E0-9432-4A5E-9A3A-BD7051FD9A7B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904DDE-CBB8-4E56-A768-A78D67AB6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FBDA09-6E98-47DD-954C-E64EAD120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851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214B0-3E04-449D-809A-FC9D9286E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D00BB8-C44C-4138-9DCC-65B8F56898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9C50E6-AB9A-4E14-8774-0766F032A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765E0-9432-4A5E-9A3A-BD7051FD9A7B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0EAEFE-77B1-47BC-984B-58374AB3C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3052BD-1CDE-4435-9CAC-2FBFFF241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430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6AAB33-351A-4E8E-ABEF-146B781988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BD0288-7AE2-4C44-A072-A0FC3EB7A3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2EE6EF-CB0B-43AB-A4F6-8EDBB9710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765E0-9432-4A5E-9A3A-BD7051FD9A7B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F6A3F7-2368-4B93-8621-38034DA65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6E9A1D-0C2F-4E12-B6B4-E73AE56E6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21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5F6CFD-CEB3-4397-B67F-EFF2F0662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981922-2976-491A-89D6-159FD23566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BCD0E6-285E-4E76-98D3-54A72881C1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765E0-9432-4A5E-9A3A-BD7051FD9A7B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3D3A45-821A-4605-AFF5-A79F5842B6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84335B-5AC2-41BE-9643-D67B8980A8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0A273F-5C4B-4FC2-9853-1B8A0FE2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197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bin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4.png"/><Relationship Id="rId4" Type="http://schemas.openxmlformats.org/officeDocument/2006/relationships/image" Target="../media/image3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E9DEA-95BF-4259-9E01-435606F92BD9}"/>
              </a:ext>
            </a:extLst>
          </p:cNvPr>
          <p:cNvSpPr txBox="1">
            <a:spLocks/>
          </p:cNvSpPr>
          <p:nvPr/>
        </p:nvSpPr>
        <p:spPr>
          <a:xfrm>
            <a:off x="4014690" y="732225"/>
            <a:ext cx="4774746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Menu Engineering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598126-7327-4996-BCD2-EB81F3EDF149}"/>
              </a:ext>
            </a:extLst>
          </p:cNvPr>
          <p:cNvSpPr txBox="1">
            <a:spLocks/>
          </p:cNvSpPr>
          <p:nvPr/>
        </p:nvSpPr>
        <p:spPr>
          <a:xfrm>
            <a:off x="2869164" y="2034850"/>
            <a:ext cx="6974632" cy="228522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Student name: Ahmod Hussain Suruk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Student id: 2121358       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Module: Food and Beverage Operations BMIH4002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Lecturer’s: Tristan Hawkins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051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5679260-AC76-49C4-B9E3-709CAFDC97E4}"/>
              </a:ext>
            </a:extLst>
          </p:cNvPr>
          <p:cNvSpPr/>
          <p:nvPr/>
        </p:nvSpPr>
        <p:spPr>
          <a:xfrm>
            <a:off x="4022105" y="1896403"/>
            <a:ext cx="4147786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Ekushey Sumit" panose="03080603080002020207" pitchFamily="66"/>
              </a:rPr>
              <a:t>STARTER</a:t>
            </a:r>
          </a:p>
          <a:p>
            <a:pPr algn="ctr"/>
            <a:r>
              <a:rPr lang="en-GB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Ekushey Sumit" panose="03080603080002020207" pitchFamily="66"/>
              </a:rPr>
              <a:t> </a:t>
            </a:r>
          </a:p>
          <a:p>
            <a:pPr algn="ctr"/>
            <a:r>
              <a:rPr lang="en-GB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Ekushey Sumit" panose="03080603080002020207" pitchFamily="66"/>
              </a:rPr>
              <a:t>GARLIC PRAWNS &amp; CHORIZO</a:t>
            </a:r>
          </a:p>
          <a:p>
            <a:pPr algn="ctr"/>
            <a:r>
              <a:rPr lang="en-GB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Ekushey Sumit" panose="03080603080002020207" pitchFamily="66"/>
              </a:rPr>
              <a:t>Garlic butter, chilli, dipping sourdough. 766kcal </a:t>
            </a:r>
            <a:br>
              <a:rPr lang="en-GB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Ekushey Sumit" panose="03080603080002020207" pitchFamily="66"/>
              </a:rPr>
            </a:br>
            <a:endParaRPr lang="en-GB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  <a:cs typeface="Ekushey Sumit" panose="03080603080002020207" pitchFamily="66"/>
            </a:endParaRPr>
          </a:p>
          <a:p>
            <a:pPr algn="ctr"/>
            <a:r>
              <a:rPr lang="en-GB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Ekushey Sumit" panose="03080603080002020207" pitchFamily="66"/>
              </a:rPr>
              <a:t>DUCK &amp; ORANGE PARFAIT*</a:t>
            </a:r>
          </a:p>
          <a:p>
            <a:pPr algn="ctr"/>
            <a:r>
              <a:rPr lang="en-GB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Ekushey Sumit" panose="03080603080002020207" pitchFamily="66"/>
              </a:rPr>
              <a:t>Orange curd, caperberries, toasted brioche 586kcal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0180BA-9BE1-4EA7-85AA-6311E41AF1A1}"/>
              </a:ext>
            </a:extLst>
          </p:cNvPr>
          <p:cNvSpPr txBox="1"/>
          <p:nvPr/>
        </p:nvSpPr>
        <p:spPr>
          <a:xfrm>
            <a:off x="5159430" y="3196502"/>
            <a:ext cx="1873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Ekushey Sumit" panose="03080603080002020207" pitchFamily="66"/>
              </a:rPr>
              <a:t>Main Dish</a:t>
            </a:r>
            <a:endParaRPr lang="en-GB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  <a:cs typeface="Ekushey Sumit" panose="03080603080002020207" pitchFamily="66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A1F29E-5BDF-4FD3-B5DF-C093405D2BC2}"/>
              </a:ext>
            </a:extLst>
          </p:cNvPr>
          <p:cNvSpPr txBox="1"/>
          <p:nvPr/>
        </p:nvSpPr>
        <p:spPr>
          <a:xfrm>
            <a:off x="3375753" y="3514355"/>
            <a:ext cx="5440489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CHARGRILLED CHICKEN &amp; BACON CLUB</a:t>
            </a:r>
          </a:p>
          <a:p>
            <a:pPr algn="ctr"/>
            <a:r>
              <a:rPr lang="en-GB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Beef tomato, heritage hen egg mayo, fries. 1041kcal ·</a:t>
            </a:r>
            <a:br>
              <a:rPr lang="en-GB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</a:br>
            <a:endParaRPr lang="en-GB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  <a:p>
            <a:pPr algn="ctr"/>
            <a:r>
              <a:rPr lang="en-GB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LEMON &amp; THYME ROAST CHICKEN, PANCETTA &amp; AVOCADO SALAD</a:t>
            </a:r>
          </a:p>
          <a:p>
            <a:pPr algn="ctr"/>
            <a:r>
              <a:rPr lang="en-GB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Baby gem, semi-dried tomatoes, Caesar dressing, sourdough croutons, Parmesan. 1079kcal ·</a:t>
            </a:r>
            <a:br>
              <a:rPr lang="en-GB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</a:br>
            <a:endParaRPr lang="en-GB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  <a:p>
            <a:pPr algn="ctr"/>
            <a:r>
              <a:rPr lang="en-GB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POACHED FRESH PINEAPPLE IN SPICED RUM &amp; VANILLA </a:t>
            </a:r>
          </a:p>
          <a:p>
            <a:pPr algn="ctr"/>
            <a:r>
              <a:rPr lang="en-GB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Coconut sorbet, fresh lime. 468kcal</a:t>
            </a:r>
          </a:p>
          <a:p>
            <a:pPr algn="ctr"/>
            <a:r>
              <a:rPr lang="en-GB" sz="1100" dirty="0"/>
              <a:t>·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125F435-F25B-472F-A220-CABEAB573CFB}"/>
              </a:ext>
            </a:extLst>
          </p:cNvPr>
          <p:cNvSpPr/>
          <p:nvPr/>
        </p:nvSpPr>
        <p:spPr>
          <a:xfrm>
            <a:off x="7980911" y="197731"/>
            <a:ext cx="1836826" cy="526417"/>
          </a:xfrm>
          <a:prstGeom prst="ellipse">
            <a:avLst/>
          </a:prstGeom>
          <a:solidFill>
            <a:srgbClr val="FD5F9B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LIVE MUSIC ON WEEKEND</a:t>
            </a:r>
            <a:endParaRPr lang="en-GB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954E1EA-066A-468C-975A-42D7C7C16CE8}"/>
              </a:ext>
            </a:extLst>
          </p:cNvPr>
          <p:cNvSpPr/>
          <p:nvPr/>
        </p:nvSpPr>
        <p:spPr>
          <a:xfrm>
            <a:off x="7809109" y="1075259"/>
            <a:ext cx="2180430" cy="821144"/>
          </a:xfrm>
          <a:prstGeom prst="roundRect">
            <a:avLst/>
          </a:prstGeom>
          <a:solidFill>
            <a:srgbClr val="FE98BF"/>
          </a:solidFill>
          <a:ln>
            <a:noFill/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pPr algn="ctr"/>
            <a:r>
              <a:rPr lang="en-US" sz="105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Price:  </a:t>
            </a:r>
            <a:r>
              <a:rPr lang="en-GB" sz="1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£ </a:t>
            </a:r>
            <a:r>
              <a:rPr lang="en-US" sz="1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70.50 </a:t>
            </a:r>
            <a:r>
              <a:rPr lang="en-US" sz="105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per Guest</a:t>
            </a:r>
          </a:p>
          <a:p>
            <a:pPr algn="ctr"/>
            <a:endParaRPr lang="en-US" sz="105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  <a:p>
            <a:pPr algn="ctr"/>
            <a:r>
              <a:rPr lang="en-US" sz="1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20% </a:t>
            </a:r>
            <a:r>
              <a:rPr lang="en-US" sz="105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Discount on Group Booking</a:t>
            </a:r>
            <a:endParaRPr lang="en-GB" sz="105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  <a:p>
            <a:pPr algn="ctr"/>
            <a:endParaRPr lang="en-GB" sz="11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DF73452-F262-428A-A348-AD4F6303C3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6224" y="46927"/>
            <a:ext cx="2199548" cy="180559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CB3582D-3522-43FC-97E4-0940160B899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80" t="18820" r="2917" b="24081"/>
          <a:stretch/>
        </p:blipFill>
        <p:spPr>
          <a:xfrm>
            <a:off x="8317541" y="4738405"/>
            <a:ext cx="124619" cy="13586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2AEB9C3-D7A8-49E3-AB57-0BD35364DB7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30323" y="5685713"/>
            <a:ext cx="124620" cy="12668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A73B135-D122-4C77-89AC-D80E53D5C8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2461" y="134018"/>
            <a:ext cx="1688404" cy="10755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1037649-74F7-4BD3-AAA0-B591D3CF57AA}"/>
              </a:ext>
            </a:extLst>
          </p:cNvPr>
          <p:cNvSpPr txBox="1"/>
          <p:nvPr/>
        </p:nvSpPr>
        <p:spPr>
          <a:xfrm>
            <a:off x="3034156" y="5299459"/>
            <a:ext cx="3321743" cy="1277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SIDES</a:t>
            </a:r>
          </a:p>
          <a:p>
            <a:pPr algn="ctr"/>
            <a:endParaRPr lang="en-GB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pPr algn="ctr"/>
            <a:r>
              <a:rPr lang="en-GB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CREAMED SPINACH &amp; NUTMEG </a:t>
            </a:r>
          </a:p>
          <a:p>
            <a:pPr algn="ctr"/>
            <a:r>
              <a:rPr lang="en-GB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235kcal</a:t>
            </a:r>
          </a:p>
          <a:p>
            <a:pPr algn="ctr"/>
            <a:r>
              <a:rPr lang="en-GB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PARMESAN &amp; TRUFFLE THICK-CUT CHIPS</a:t>
            </a:r>
          </a:p>
          <a:p>
            <a:pPr algn="ctr"/>
            <a:r>
              <a:rPr lang="en-GB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430kcal</a:t>
            </a:r>
          </a:p>
          <a:p>
            <a:pPr algn="ctr"/>
            <a:endParaRPr lang="en-GB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ECA0493-CBD8-4682-8127-EA375EB2DD6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80" t="18820" r="2917" b="24081"/>
          <a:stretch/>
        </p:blipFill>
        <p:spPr>
          <a:xfrm>
            <a:off x="5963085" y="5681122"/>
            <a:ext cx="124619" cy="13586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F63AAEB-8E8E-4896-8130-FDE4E33FE599}"/>
              </a:ext>
            </a:extLst>
          </p:cNvPr>
          <p:cNvSpPr txBox="1"/>
          <p:nvPr/>
        </p:nvSpPr>
        <p:spPr>
          <a:xfrm>
            <a:off x="6738639" y="5340313"/>
            <a:ext cx="2238113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DESSERT</a:t>
            </a:r>
          </a:p>
          <a:p>
            <a:pPr algn="ctr"/>
            <a:endParaRPr lang="en-GB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pPr algn="ctr"/>
            <a:r>
              <a:rPr lang="en-GB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POACHED FRESH PINEAPPLE</a:t>
            </a:r>
          </a:p>
          <a:p>
            <a:pPr algn="ctr"/>
            <a:r>
              <a:rPr lang="en-GB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IN SPICED RUM &amp; VANILLA </a:t>
            </a:r>
          </a:p>
          <a:p>
            <a:pPr algn="ctr"/>
            <a:r>
              <a:rPr lang="en-GB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Coconut sorbet, fresh lime. 468kcal </a:t>
            </a:r>
          </a:p>
        </p:txBody>
      </p:sp>
    </p:spTree>
    <p:extLst>
      <p:ext uri="{BB962C8B-B14F-4D97-AF65-F5344CB8AC3E}">
        <p14:creationId xmlns:p14="http://schemas.microsoft.com/office/powerpoint/2010/main" val="3568140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7883107-CC28-4CB2-A8FF-EB2D16A738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459099"/>
              </p:ext>
            </p:extLst>
          </p:nvPr>
        </p:nvGraphicFramePr>
        <p:xfrm>
          <a:off x="2880268" y="348935"/>
          <a:ext cx="5725160" cy="3547492"/>
        </p:xfrm>
        <a:graphic>
          <a:graphicData uri="http://schemas.openxmlformats.org/drawingml/2006/table">
            <a:tbl>
              <a:tblPr firstRow="1" firstCol="1" bandRow="1"/>
              <a:tblGrid>
                <a:gridCol w="4168775">
                  <a:extLst>
                    <a:ext uri="{9D8B030D-6E8A-4147-A177-3AD203B41FA5}">
                      <a16:colId xmlns:a16="http://schemas.microsoft.com/office/drawing/2014/main" val="2299923843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val="1665179660"/>
                    </a:ext>
                  </a:extLst>
                </a:gridCol>
                <a:gridCol w="756285">
                  <a:extLst>
                    <a:ext uri="{9D8B030D-6E8A-4147-A177-3AD203B41FA5}">
                      <a16:colId xmlns:a16="http://schemas.microsoft.com/office/drawing/2014/main" val="3213294553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en-GB" sz="1100" b="0" dirty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lang="en-GB" sz="1100" b="0" dirty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WHITE WINE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250ml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75cl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6952913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TERRE FORTI TREBBIANO CHARDONNAY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Apple, pear, citrus. Italy (12.0% vol.)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£ 8</a:t>
                      </a:r>
                      <a:r>
                        <a:rPr lang="en-US" sz="1100" b="0" dirty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.10</a:t>
                      </a:r>
                      <a:endParaRPr lang="en-GB" sz="1100" b="0" dirty="0">
                        <a:effectLst/>
                        <a:latin typeface="Cooper Black" panose="0208090404030B0204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£ 16</a:t>
                      </a:r>
                      <a:r>
                        <a:rPr lang="en-US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.50</a:t>
                      </a:r>
                      <a:endParaRPr lang="en-GB" sz="1100" b="0">
                        <a:effectLst/>
                        <a:latin typeface="Cooper Black" panose="0208090404030B0204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873581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 SAUTERELLE PICPOUL DE PINET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Mineral, honeydew melon, citrus. France (13.0% vol.)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£ 9.50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£ 20</a:t>
                      </a:r>
                      <a:r>
                        <a:rPr lang="en-US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.50</a:t>
                      </a:r>
                      <a:endParaRPr lang="en-GB" sz="1100" b="0">
                        <a:effectLst/>
                        <a:latin typeface="Cooper Black" panose="0208090404030B0204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86848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6266106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en-GB" sz="1100" b="0" dirty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lang="en-GB" sz="1100" b="0" dirty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RED WINE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250ml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75cl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32347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GUIGAL CÔTÉ RÔTIE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Raspberry, blackberry, vanilla. France (13.5% vol.)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£ 14</a:t>
                      </a:r>
                      <a:r>
                        <a:rPr lang="en-US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.10</a:t>
                      </a:r>
                      <a:endParaRPr lang="en-GB" sz="1100" b="0">
                        <a:effectLst/>
                        <a:latin typeface="Cooper Black" panose="0208090404030B0204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£ 38</a:t>
                      </a:r>
                      <a:r>
                        <a:rPr lang="en-US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.50</a:t>
                      </a:r>
                      <a:endParaRPr lang="en-GB" sz="1100" b="0">
                        <a:effectLst/>
                        <a:latin typeface="Cooper Black" panose="0208090404030B0204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51244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ARA SINGLE ESTATE PINOT NOIR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Gentle, savoury, raspberry. New Zealand (13.5% vol.)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£ 10.50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£ </a:t>
                      </a:r>
                      <a:r>
                        <a:rPr lang="en-US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90.50</a:t>
                      </a:r>
                      <a:endParaRPr lang="en-GB" sz="1100" b="0">
                        <a:effectLst/>
                        <a:latin typeface="Cooper Black" panose="0208090404030B0204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7651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610704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SOFT DRINKS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330ml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4576889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COKE, Seven UP, Fanta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£ 4</a:t>
                      </a:r>
                      <a:r>
                        <a:rPr lang="en-US" sz="1100" b="0" dirty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.50</a:t>
                      </a:r>
                      <a:endParaRPr lang="en-GB" sz="1100" b="0" dirty="0">
                        <a:effectLst/>
                        <a:latin typeface="Cooper Black" panose="0208090404030B0204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ooper Black" panose="0208090404030B0204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481495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D0C709-877A-455B-B000-12689758F446}"/>
              </a:ext>
            </a:extLst>
          </p:cNvPr>
          <p:cNvSpPr txBox="1"/>
          <p:nvPr/>
        </p:nvSpPr>
        <p:spPr>
          <a:xfrm>
            <a:off x="5044109" y="57989"/>
            <a:ext cx="10518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DRINKS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2ED1E3F-EB27-436C-9855-7E6E1C51B655}"/>
              </a:ext>
            </a:extLst>
          </p:cNvPr>
          <p:cNvSpPr/>
          <p:nvPr/>
        </p:nvSpPr>
        <p:spPr>
          <a:xfrm>
            <a:off x="7431314" y="4040165"/>
            <a:ext cx="2041895" cy="1054359"/>
          </a:xfrm>
          <a:prstGeom prst="ellipse">
            <a:avLst/>
          </a:prstGeom>
          <a:solidFill>
            <a:srgbClr val="FE98BF"/>
          </a:solidFill>
          <a:ln>
            <a:noFill/>
          </a:ln>
        </p:spPr>
        <p:style>
          <a:lnRef idx="2">
            <a:schemeClr val="dk1"/>
          </a:lnRef>
          <a:fillRef idx="1002">
            <a:schemeClr val="lt2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Offer Valid</a:t>
            </a:r>
          </a:p>
          <a:p>
            <a:pPr algn="ctr"/>
            <a:r>
              <a:rPr lang="en-US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From 15</a:t>
            </a:r>
            <a:r>
              <a:rPr lang="en-US" sz="11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th</a:t>
            </a:r>
            <a:r>
              <a:rPr lang="en-US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December to 30</a:t>
            </a:r>
            <a:r>
              <a:rPr lang="en-US" sz="11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th</a:t>
            </a:r>
            <a:r>
              <a:rPr lang="en-US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December </a:t>
            </a:r>
            <a:endParaRPr lang="en-GB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13E5A61-E2FA-47A6-8D14-3B11E06C66B8}"/>
              </a:ext>
            </a:extLst>
          </p:cNvPr>
          <p:cNvSpPr/>
          <p:nvPr/>
        </p:nvSpPr>
        <p:spPr>
          <a:xfrm>
            <a:off x="4301412" y="3926754"/>
            <a:ext cx="2892490" cy="1141672"/>
          </a:xfrm>
          <a:prstGeom prst="roundRect">
            <a:avLst/>
          </a:prstGeom>
          <a:solidFill>
            <a:srgbClr val="FD2376"/>
          </a:solidFill>
          <a:ln>
            <a:noFill/>
          </a:ln>
        </p:spPr>
        <p:style>
          <a:lnRef idx="2">
            <a:schemeClr val="dk1"/>
          </a:lnRef>
          <a:fillRef idx="1001">
            <a:schemeClr val="lt2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br>
              <a:rPr 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</a:br>
            <a:r>
              <a:rPr 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For advance reservation please call</a:t>
            </a:r>
          </a:p>
          <a:p>
            <a:pPr algn="ctr"/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487856271236</a:t>
            </a:r>
            <a:r>
              <a:rPr 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 or email:</a:t>
            </a:r>
          </a:p>
          <a:p>
            <a:pPr algn="ctr"/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abcde@gmail.com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pPr algn="ctr"/>
            <a:r>
              <a:rPr 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(Credit card details will be required for all</a:t>
            </a:r>
          </a:p>
          <a:p>
            <a:pPr algn="ctr"/>
            <a:r>
              <a:rPr 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kinds of pre bookings)</a:t>
            </a:r>
            <a:endParaRPr lang="en-GB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pPr algn="ctr"/>
            <a:endParaRPr lang="en-GB" sz="1100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1955DF7-83ED-4803-B163-039F468EFDF0}"/>
              </a:ext>
            </a:extLst>
          </p:cNvPr>
          <p:cNvSpPr/>
          <p:nvPr/>
        </p:nvSpPr>
        <p:spPr>
          <a:xfrm>
            <a:off x="2355274" y="4033043"/>
            <a:ext cx="1708726" cy="820910"/>
          </a:xfrm>
          <a:prstGeom prst="ellipse">
            <a:avLst/>
          </a:prstGeom>
          <a:solidFill>
            <a:srgbClr val="FE98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Starts @ 5 pm to 11 pm</a:t>
            </a:r>
            <a:endParaRPr lang="en-GB" sz="1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DBC79A8-3E6D-4DDF-A0BD-9FAE9D42C02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81" t="40751" r="21805" b="35794"/>
          <a:stretch/>
        </p:blipFill>
        <p:spPr>
          <a:xfrm>
            <a:off x="4291531" y="5818868"/>
            <a:ext cx="2557045" cy="59303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95F250A-B781-4D39-BB8F-503FB9A1AC09}"/>
              </a:ext>
            </a:extLst>
          </p:cNvPr>
          <p:cNvSpPr txBox="1"/>
          <p:nvPr/>
        </p:nvSpPr>
        <p:spPr>
          <a:xfrm>
            <a:off x="4870919" y="5449536"/>
            <a:ext cx="13982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PAYMENT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85279C-E79D-4046-8149-DBE2B45A0B91}"/>
              </a:ext>
            </a:extLst>
          </p:cNvPr>
          <p:cNvSpPr txBox="1"/>
          <p:nvPr/>
        </p:nvSpPr>
        <p:spPr>
          <a:xfrm>
            <a:off x="5233696" y="6427614"/>
            <a:ext cx="1724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Vegan            Nut Added</a:t>
            </a:r>
            <a:endParaRPr lang="en-GB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1C7D196-1FFC-443F-8176-02A8F911CC4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80" t="18820" r="2917" b="24081"/>
          <a:stretch/>
        </p:blipFill>
        <p:spPr>
          <a:xfrm>
            <a:off x="5171386" y="6612280"/>
            <a:ext cx="124619" cy="13586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E984549-33EC-4060-A115-06BCF894781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40224" y="6574350"/>
            <a:ext cx="124620" cy="126683"/>
          </a:xfrm>
          <a:prstGeom prst="rect">
            <a:avLst/>
          </a:prstGeom>
        </p:spPr>
      </p:pic>
      <p:pic>
        <p:nvPicPr>
          <p:cNvPr id="13" name="Picture 12" descr="Rich and Intense - Styles of Red Wine | Wine-Searcher">
            <a:extLst>
              <a:ext uri="{FF2B5EF4-FFF2-40B4-BE49-F238E27FC236}">
                <a16:creationId xmlns:a16="http://schemas.microsoft.com/office/drawing/2014/main" id="{94C0424A-24AA-497C-B400-2A5437B5DBB5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601" y="2883742"/>
            <a:ext cx="1478261" cy="109051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09044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0F4EE-8225-4ACE-868D-2F5709283C5C}"/>
              </a:ext>
            </a:extLst>
          </p:cNvPr>
          <p:cNvSpPr txBox="1">
            <a:spLocks/>
          </p:cNvSpPr>
          <p:nvPr/>
        </p:nvSpPr>
        <p:spPr>
          <a:xfrm>
            <a:off x="2945245" y="2174817"/>
            <a:ext cx="6301509" cy="183734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latin typeface="Cooper Black" panose="0208090404030B020404" pitchFamily="18" charset="0"/>
              </a:rPr>
              <a:t>Hitzmann, and Bernd, (2020). Measurement, Modeling and Automation in Advanced Food Processing. Springer.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latin typeface="Cooper Black" panose="0208090404030B020404" pitchFamily="18" charset="0"/>
              </a:rPr>
              <a:t>Rachel, (2019). "In Praise of Fast Food". UTNE Reader. Retrieved 2010-09-24. Where modern food became available, people grew taller and stronger and lived longer.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latin typeface="Cooper Black" panose="0208090404030B020404" pitchFamily="18" charset="0"/>
              </a:rPr>
              <a:t>Alina M. (2018). Food Processing for Increased Quality and Consumption. Academic Press.</a:t>
            </a:r>
          </a:p>
          <a:p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C45227D-C233-4087-A7D7-86B0B123940A}"/>
              </a:ext>
            </a:extLst>
          </p:cNvPr>
          <p:cNvSpPr txBox="1">
            <a:spLocks/>
          </p:cNvSpPr>
          <p:nvPr/>
        </p:nvSpPr>
        <p:spPr>
          <a:xfrm>
            <a:off x="2791666" y="1040700"/>
            <a:ext cx="6608666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Cooper Black" panose="0208090404030B020404" pitchFamily="18" charset="0"/>
              </a:rPr>
              <a:t>REFERENCES</a:t>
            </a:r>
            <a:endParaRPr lang="en-US" dirty="0"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2392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409</Words>
  <Application>Microsoft Office PowerPoint</Application>
  <PresentationFormat>Widescreen</PresentationFormat>
  <Paragraphs>93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Baskerville Old Face</vt:lpstr>
      <vt:lpstr>Calibri</vt:lpstr>
      <vt:lpstr>Calibri Light</vt:lpstr>
      <vt:lpstr>Cooper Black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Ahmod Suruk</cp:lastModifiedBy>
  <cp:revision>11</cp:revision>
  <dcterms:created xsi:type="dcterms:W3CDTF">2022-11-18T19:41:49Z</dcterms:created>
  <dcterms:modified xsi:type="dcterms:W3CDTF">2022-11-18T23:06:33Z</dcterms:modified>
</cp:coreProperties>
</file>