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trictFirstAndLastChars="0" saveSubsetFonts="1">
  <p:sldMasterIdLst>
    <p:sldMasterId id="2147483710" r:id="rId1"/>
  </p:sldMasterIdLst>
  <p:notesMasterIdLst>
    <p:notesMasterId r:id="rId27"/>
  </p:notesMasterIdLst>
  <p:handoutMasterIdLst>
    <p:handoutMasterId r:id="rId28"/>
  </p:handoutMasterIdLst>
  <p:sldIdLst>
    <p:sldId id="346" r:id="rId2"/>
    <p:sldId id="347" r:id="rId3"/>
    <p:sldId id="320" r:id="rId4"/>
    <p:sldId id="323" r:id="rId5"/>
    <p:sldId id="324" r:id="rId6"/>
    <p:sldId id="325" r:id="rId7"/>
    <p:sldId id="326" r:id="rId8"/>
    <p:sldId id="327" r:id="rId9"/>
    <p:sldId id="328" r:id="rId10"/>
    <p:sldId id="348" r:id="rId11"/>
    <p:sldId id="349" r:id="rId12"/>
    <p:sldId id="350" r:id="rId13"/>
    <p:sldId id="329" r:id="rId14"/>
    <p:sldId id="330" r:id="rId15"/>
    <p:sldId id="331" r:id="rId16"/>
    <p:sldId id="332" r:id="rId17"/>
    <p:sldId id="333" r:id="rId18"/>
    <p:sldId id="334" r:id="rId19"/>
    <p:sldId id="337" r:id="rId20"/>
    <p:sldId id="351" r:id="rId21"/>
    <p:sldId id="352" r:id="rId22"/>
    <p:sldId id="353" r:id="rId23"/>
    <p:sldId id="354" r:id="rId24"/>
    <p:sldId id="338" r:id="rId25"/>
    <p:sldId id="355" r:id="rId26"/>
  </p:sldIdLst>
  <p:sldSz cx="9144000" cy="6858000" type="screen4x3"/>
  <p:notesSz cx="69977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-1" charset="0"/>
        <a:ea typeface="ＭＳ Ｐゴシック" pitchFamily="-1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77777"/>
    <a:srgbClr val="010004"/>
    <a:srgbClr val="339966"/>
    <a:srgbClr val="339933"/>
    <a:srgbClr val="006600"/>
    <a:srgbClr val="993300"/>
    <a:srgbClr val="644A1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8" d="100"/>
          <a:sy n="88" d="100"/>
        </p:scale>
        <p:origin x="-1062" y="-84"/>
      </p:cViewPr>
      <p:guideLst>
        <p:guide orient="horz" pos="240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8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1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21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21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21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>
              <a:defRPr sz="1200" smtClean="0"/>
            </a:lvl1pPr>
          </a:lstStyle>
          <a:p>
            <a:pPr>
              <a:defRPr/>
            </a:pPr>
            <a:fld id="{F18FBA57-C56E-4F9F-814F-47F2112D1CC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32114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4820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>
              <a:defRPr sz="1200" smtClean="0"/>
            </a:lvl1pPr>
          </a:lstStyle>
          <a:p>
            <a:pPr>
              <a:defRPr/>
            </a:pPr>
            <a:fld id="{6E98396B-0341-450C-B8C5-68F6254798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87360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" charset="-128"/>
        <a:cs typeface="ＭＳ Ｐゴシック" pitchFamily="-1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1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39A1FC6D-46CE-4B10-A394-828CC7A3BD9F}" type="slidenum">
              <a:rPr lang="en-US" altLang="en-US"/>
              <a:pPr/>
              <a:t>0</a:t>
            </a:fld>
            <a:endParaRPr lang="en-US" altLang="en-US"/>
          </a:p>
        </p:txBody>
      </p:sp>
      <p:sp>
        <p:nvSpPr>
          <p:cNvPr id="358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2BE63E3C-AF6F-4652-8B05-7E393CDD8987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46083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79513" y="696913"/>
            <a:ext cx="4641850" cy="3481387"/>
          </a:xfrm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0088" y="4410075"/>
            <a:ext cx="5597525" cy="4176713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/>
              <a:t>Note: the values could be calculated using strictly ending values, rather than average values, for inventory, receivables, and payables.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8263004F-C186-497F-8009-C9B2F5ADEA5D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5427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mtClean="0"/>
              <a:t>The cash balance tells the manager what borrowing is required or what lending will be possible in the short run.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359479F2-5330-4E96-A555-AC5E333B5BEC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57347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79513" y="696913"/>
            <a:ext cx="4641850" cy="3481387"/>
          </a:xfrm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0088" y="4410075"/>
            <a:ext cx="5597525" cy="4176713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/>
              <a:t>Payment of accounts:</a:t>
            </a:r>
          </a:p>
          <a:p>
            <a:pPr eaLnBrk="1" hangingPunct="1"/>
            <a:r>
              <a:rPr lang="en-US" altLang="en-US" smtClean="0"/>
              <a:t>Q1: 125 + .5(600)/2 = 275</a:t>
            </a:r>
          </a:p>
          <a:p>
            <a:pPr eaLnBrk="1" hangingPunct="1"/>
            <a:r>
              <a:rPr lang="en-US" altLang="en-US" smtClean="0"/>
              <a:t>Q2: 150 + .5(650)/2 = 313	(rounded to nearest dollar throughout)</a:t>
            </a:r>
          </a:p>
          <a:p>
            <a:pPr eaLnBrk="1" hangingPunct="1"/>
            <a:r>
              <a:rPr lang="en-US" altLang="en-US" smtClean="0"/>
              <a:t>Q3: 162 + .5(800)/2 = 362</a:t>
            </a:r>
          </a:p>
          <a:p>
            <a:pPr eaLnBrk="1" hangingPunct="1"/>
            <a:r>
              <a:rPr lang="en-US" altLang="en-US" smtClean="0"/>
              <a:t>Q4: 200 + .5(550)/2 = 338</a:t>
            </a: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 defTabSz="93027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ED62E30C-EC8D-4E05-97E9-1B71AA622705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58371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79513" y="696913"/>
            <a:ext cx="4641850" cy="3481387"/>
          </a:xfrm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0088" y="4410075"/>
            <a:ext cx="5597525" cy="4176713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/>
              <a:t>The company will need to access a line of credit or borrow short-term to pay for the short-fall in quarter 2, but should be able to clear up the line of credit in quarter 4.</a:t>
            </a:r>
          </a:p>
          <a:p>
            <a:pPr eaLnBrk="1" hangingPunct="1"/>
            <a:r>
              <a:rPr lang="en-US" altLang="en-US" smtClean="0"/>
              <a:t>You could also use 50 as the beginning cash balance in quarters following deficits. This would assume funds were borrowed to achieve the target cash balance.</a:t>
            </a: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 dirty="0">
                <a:latin typeface="Times New Roman" pitchFamily="18" charset="0"/>
                <a:ea typeface="+mn-ea"/>
              </a:endParaRPr>
            </a:p>
          </p:txBody>
        </p:sp>
        <p:sp>
          <p:nvSpPr>
            <p:cNvPr id="7" name="Freeform 19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9108074 w 5760"/>
                <a:gd name="T3" fmla="*/ 0 h 528"/>
                <a:gd name="T4" fmla="*/ 9108074 w 5760"/>
                <a:gd name="T5" fmla="*/ 838869 h 528"/>
                <a:gd name="T6" fmla="*/ 75901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 dirty="0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97517BB-ED97-41CD-89A5-4105CEE6A11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0713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E320F-F159-47D3-850E-DF2C00D6E23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1779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>
            <a:spLocks noChangeArrowheads="1"/>
          </p:cNvSpPr>
          <p:nvPr/>
        </p:nvSpPr>
        <p:spPr bwMode="auto"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7FC4DD"/>
              </a:gs>
              <a:gs pos="28000">
                <a:srgbClr val="50B8DA"/>
              </a:gs>
              <a:gs pos="100000">
                <a:srgbClr val="1389A6"/>
              </a:gs>
            </a:gsLst>
            <a:lin ang="5400000"/>
          </a:gradFill>
          <a:ln w="3175" cap="rnd">
            <a:solidFill>
              <a:srgbClr val="1E768C"/>
            </a:solidFill>
            <a:miter lim="800000"/>
            <a:headEnd/>
            <a:tailEnd/>
          </a:ln>
          <a:effectLst>
            <a:outerShdw blurRad="50800" dist="25400" dir="5400000" rotWithShape="0">
              <a:srgbClr val="808080">
                <a:alpha val="45998"/>
              </a:srgbClr>
            </a:outerShdw>
          </a:effectLst>
        </p:spPr>
        <p:txBody>
          <a:bodyPr anchor="ctr"/>
          <a:lstStyle/>
          <a:p>
            <a:pPr eaLnBrk="1" hangingPunct="1">
              <a:defRPr/>
            </a:pPr>
            <a:endParaRPr lang="en-US" dirty="0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5" name="Chevron 4"/>
          <p:cNvSpPr>
            <a:spLocks noChangeArrowheads="1"/>
          </p:cNvSpPr>
          <p:nvPr/>
        </p:nvSpPr>
        <p:spPr bwMode="auto"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7FC4DD"/>
              </a:gs>
              <a:gs pos="28000">
                <a:srgbClr val="50B8DA"/>
              </a:gs>
              <a:gs pos="100000">
                <a:srgbClr val="1389A6"/>
              </a:gs>
            </a:gsLst>
            <a:lin ang="5400000"/>
          </a:gradFill>
          <a:ln w="3175" cap="rnd">
            <a:solidFill>
              <a:srgbClr val="1E768C"/>
            </a:solidFill>
            <a:miter lim="800000"/>
            <a:headEnd/>
            <a:tailEnd/>
          </a:ln>
          <a:effectLst>
            <a:outerShdw blurRad="50800" dist="25400" dir="5400000" rotWithShape="0">
              <a:srgbClr val="808080">
                <a:alpha val="45998"/>
              </a:srgbClr>
            </a:outerShdw>
          </a:effectLst>
        </p:spPr>
        <p:txBody>
          <a:bodyPr anchor="ctr"/>
          <a:lstStyle/>
          <a:p>
            <a:pPr eaLnBrk="1" hangingPunct="1">
              <a:defRPr/>
            </a:pPr>
            <a:endParaRPr lang="en-US" dirty="0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1FAD93F-5ADF-4898-92F3-6158CF8C270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0603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F93AE3F-7E2B-4930-B6BD-0D07CCB1365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7985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03EB5D5-1F0F-445E-89A8-56859C8430F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67577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213ABE5-7421-45BE-BC7A-537E4AD1B01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731227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D6D9D-FFBF-4E42-B971-DF6A288865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1251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CA288F4-58B3-4843-B136-E0176A438E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42961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Times New Roman" pitchFamily="18" charset="0"/>
              <a:ea typeface="+mn-ea"/>
            </a:endParaRPr>
          </a:p>
        </p:txBody>
      </p:sp>
      <p:sp>
        <p:nvSpPr>
          <p:cNvPr id="6" name="Freeform 16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3802505 w 5591"/>
              <a:gd name="T3" fmla="*/ 0 h 588"/>
              <a:gd name="T4" fmla="*/ 3802505 w 5591"/>
              <a:gd name="T5" fmla="*/ 838200 h 588"/>
              <a:gd name="T6" fmla="*/ 3168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>
            <a:spLocks noChangeArrowheads="1"/>
          </p:cNvSpPr>
          <p:nvPr/>
        </p:nvSpPr>
        <p:spPr bwMode="auto"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7FC4DD"/>
              </a:gs>
              <a:gs pos="28000">
                <a:srgbClr val="50B8DA"/>
              </a:gs>
              <a:gs pos="100000">
                <a:srgbClr val="1389A6"/>
              </a:gs>
            </a:gsLst>
            <a:lin ang="5400000"/>
          </a:gradFill>
          <a:ln w="3175" cap="rnd">
            <a:solidFill>
              <a:srgbClr val="1E768C"/>
            </a:solidFill>
            <a:miter lim="800000"/>
            <a:headEnd/>
            <a:tailEnd/>
          </a:ln>
          <a:effectLst>
            <a:outerShdw blurRad="50800" dist="25400" dir="5400000" rotWithShape="0">
              <a:srgbClr val="808080">
                <a:alpha val="45998"/>
              </a:srgbClr>
            </a:outerShdw>
          </a:effectLst>
        </p:spPr>
        <p:txBody>
          <a:bodyPr anchor="ctr"/>
          <a:lstStyle/>
          <a:p>
            <a:pPr eaLnBrk="1" hangingPunct="1">
              <a:defRPr/>
            </a:pPr>
            <a:endParaRPr lang="en-US" dirty="0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10" name="Chevron 9"/>
          <p:cNvSpPr>
            <a:spLocks noChangeArrowheads="1"/>
          </p:cNvSpPr>
          <p:nvPr/>
        </p:nvSpPr>
        <p:spPr bwMode="auto"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7FC4DD"/>
              </a:gs>
              <a:gs pos="28000">
                <a:srgbClr val="50B8DA"/>
              </a:gs>
              <a:gs pos="100000">
                <a:srgbClr val="1389A6"/>
              </a:gs>
            </a:gsLst>
            <a:lin ang="5400000"/>
          </a:gradFill>
          <a:ln w="3175" cap="rnd">
            <a:solidFill>
              <a:srgbClr val="1E768C"/>
            </a:solidFill>
            <a:miter lim="800000"/>
            <a:headEnd/>
            <a:tailEnd/>
          </a:ln>
          <a:effectLst>
            <a:outerShdw blurRad="50800" dist="25400" dir="5400000" rotWithShape="0">
              <a:srgbClr val="808080">
                <a:alpha val="45998"/>
              </a:srgbClr>
            </a:outerShdw>
          </a:effectLst>
        </p:spPr>
        <p:txBody>
          <a:bodyPr anchor="ctr"/>
          <a:lstStyle/>
          <a:p>
            <a:pPr eaLnBrk="1" hangingPunct="1">
              <a:defRPr/>
            </a:pPr>
            <a:endParaRPr lang="en-US" dirty="0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875CDD2-9C40-46D8-91CE-9A26D41CFB7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65296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DC963-1BF6-4316-9621-C18D4D56EC1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6021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6C934-C183-4967-A133-0CD64AD0504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904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8229600" cy="20748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056063"/>
            <a:ext cx="8229600" cy="20748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0EB5-D461-4DC5-B411-01C91FAF923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7310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828800"/>
            <a:ext cx="8229600" cy="4302125"/>
          </a:xfrm>
        </p:spPr>
        <p:txBody>
          <a:bodyPr>
            <a:normAutofit/>
          </a:bodyPr>
          <a:lstStyle/>
          <a:p>
            <a:pPr lvl="0"/>
            <a:endParaRPr lang="en-US" noProof="0" dirty="0" smtClean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F6F99-71F5-4DDC-9EC7-0BC68733D3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4381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Times New Roman" pitchFamily="18" charset="0"/>
              <a:ea typeface="+mn-ea"/>
            </a:endParaRPr>
          </a:p>
        </p:txBody>
      </p:sp>
      <p:sp>
        <p:nvSpPr>
          <p:cNvPr id="1027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3802505 w 5591"/>
              <a:gd name="T3" fmla="*/ 0 h 588"/>
              <a:gd name="T4" fmla="*/ 3802505 w 5591"/>
              <a:gd name="T5" fmla="*/ 838200 h 588"/>
              <a:gd name="T6" fmla="*/ 3168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 smtClean="0"/>
            </a:lvl1pPr>
          </a:lstStyle>
          <a:p>
            <a:pPr>
              <a:defRPr/>
            </a:pPr>
            <a:fld id="{26828894-D383-4112-A8A7-8620C0CCE73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1" name="Text Box 10"/>
          <p:cNvSpPr txBox="1">
            <a:spLocks noChangeArrowheads="1"/>
          </p:cNvSpPr>
          <p:nvPr userDrawn="1"/>
        </p:nvSpPr>
        <p:spPr bwMode="auto">
          <a:xfrm>
            <a:off x="8382000" y="6553200"/>
            <a:ext cx="7620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r">
              <a:defRPr/>
            </a:pPr>
            <a:r>
              <a:rPr lang="en-US" altLang="en-US" sz="1200" smtClean="0">
                <a:cs typeface="Times New Roman" pitchFamily="-1" charset="0"/>
              </a:rPr>
              <a:t>26-</a:t>
            </a:r>
            <a:fld id="{84F5EF61-6029-4BD1-BD8F-9C9B42C9AFF9}" type="slidenum">
              <a:rPr lang="en-US" altLang="en-US" sz="1200" smtClean="0">
                <a:cs typeface="Times New Roman" pitchFamily="-1" charset="0"/>
              </a:rPr>
              <a:pPr algn="r">
                <a:defRPr/>
              </a:pPr>
              <a:t>‹#›</a:t>
            </a:fld>
            <a:endParaRPr lang="en-US" altLang="en-US" sz="1200" smtClean="0">
              <a:cs typeface="Times New Roman" pitchFamily="-1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13" r:id="rId2"/>
    <p:sldLayoutId id="2147483820" r:id="rId3"/>
    <p:sldLayoutId id="2147483821" r:id="rId4"/>
    <p:sldLayoutId id="2147483822" r:id="rId5"/>
    <p:sldLayoutId id="2147483823" r:id="rId6"/>
    <p:sldLayoutId id="2147483814" r:id="rId7"/>
    <p:sldLayoutId id="2147483824" r:id="rId8"/>
    <p:sldLayoutId id="2147483825" r:id="rId9"/>
    <p:sldLayoutId id="2147483815" r:id="rId10"/>
    <p:sldLayoutId id="2147483816" r:id="rId11"/>
    <p:sldLayoutId id="2147483817" r:id="rId12"/>
    <p:sldLayoutId id="2147483818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ＭＳ Ｐゴシック" pitchFamily="-1" charset="-128"/>
          <a:cs typeface="ＭＳ Ｐゴシック" pitchFamily="-1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-1" charset="0"/>
          <a:ea typeface="ＭＳ Ｐゴシック" pitchFamily="-1" charset="-128"/>
          <a:cs typeface="ＭＳ Ｐゴシック" pitchFamily="-1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-1" charset="0"/>
          <a:ea typeface="ＭＳ Ｐゴシック" pitchFamily="-1" charset="-128"/>
          <a:cs typeface="ＭＳ Ｐゴシック" pitchFamily="-1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-1" charset="0"/>
          <a:ea typeface="ＭＳ Ｐゴシック" pitchFamily="-1" charset="-128"/>
          <a:cs typeface="ＭＳ Ｐゴシック" pitchFamily="-1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-1" charset="0"/>
          <a:ea typeface="ＭＳ Ｐゴシック" pitchFamily="-1" charset="-128"/>
          <a:cs typeface="ＭＳ Ｐゴシック" pitchFamily="-1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-1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-1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-1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-1" charset="0"/>
        </a:defRPr>
      </a:lvl9pPr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-1" charset="2"/>
        <a:buChar char=""/>
        <a:defRPr sz="2700" kern="1200">
          <a:solidFill>
            <a:schemeClr val="tx1"/>
          </a:solidFill>
          <a:latin typeface="+mn-lt"/>
          <a:ea typeface="ＭＳ Ｐゴシック" pitchFamily="-1" charset="-128"/>
          <a:cs typeface="ＭＳ Ｐゴシック" pitchFamily="-1" charset="-128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-1" charset="0"/>
        <a:buChar char="◦"/>
        <a:defRPr sz="2300" kern="1200">
          <a:solidFill>
            <a:schemeClr val="tx1"/>
          </a:solidFill>
          <a:latin typeface="+mn-lt"/>
          <a:ea typeface="ＭＳ Ｐゴシック" pitchFamily="-1" charset="-128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-1" charset="2"/>
        <a:buChar char=""/>
        <a:defRPr sz="2100" kern="1200">
          <a:solidFill>
            <a:schemeClr val="tx1"/>
          </a:solidFill>
          <a:latin typeface="+mn-lt"/>
          <a:ea typeface="ＭＳ Ｐゴシック" pitchFamily="-1" charset="-128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1" charset="2"/>
        <a:buChar char=""/>
        <a:defRPr sz="1900" kern="1200">
          <a:solidFill>
            <a:schemeClr val="tx1"/>
          </a:solidFill>
          <a:latin typeface="+mn-lt"/>
          <a:ea typeface="ＭＳ Ｐゴシック" pitchFamily="-1" charset="-128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1" charset="2"/>
        <a:buChar char=""/>
        <a:defRPr kern="1200">
          <a:solidFill>
            <a:schemeClr val="tx1"/>
          </a:solidFill>
          <a:latin typeface="+mn-lt"/>
          <a:ea typeface="ＭＳ Ｐゴシック" pitchFamily="-1" charset="-128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r>
              <a:rPr lang="en-US" altLang="en-US" smtClean="0"/>
              <a:t>Short-Term Finance and Planning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8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229600" cy="4081462"/>
          </a:xfrm>
        </p:spPr>
        <p:txBody>
          <a:bodyPr/>
          <a:lstStyle/>
          <a:p>
            <a:pPr marL="342900" indent="-342900" eaLnBrk="1" hangingPunct="1"/>
            <a:r>
              <a:rPr lang="en-US" altLang="en-US" sz="2800" smtClean="0">
                <a:latin typeface="Times New Roman" pitchFamily="-1" charset="0"/>
              </a:rPr>
              <a:t>Understand the components of the cash cycle and why it is important</a:t>
            </a:r>
          </a:p>
          <a:p>
            <a:pPr marL="342900" indent="-342900" eaLnBrk="1" hangingPunct="1">
              <a:buFont typeface="Wingdings 3" pitchFamily="-1" charset="2"/>
              <a:buNone/>
            </a:pPr>
            <a:endParaRPr lang="en-US" altLang="en-US" sz="1400" smtClean="0">
              <a:latin typeface="Times New Roman" pitchFamily="-1" charset="0"/>
            </a:endParaRPr>
          </a:p>
          <a:p>
            <a:pPr marL="342900" indent="-342900" eaLnBrk="1" hangingPunct="1"/>
            <a:r>
              <a:rPr lang="en-US" altLang="en-US" sz="2800" smtClean="0">
                <a:latin typeface="Times New Roman" pitchFamily="-1" charset="0"/>
              </a:rPr>
              <a:t>Understand the pros and cons of the various short-term financing policies</a:t>
            </a:r>
          </a:p>
          <a:p>
            <a:pPr marL="342900" indent="-342900" eaLnBrk="1" hangingPunct="1">
              <a:buFont typeface="Wingdings 3" pitchFamily="-1" charset="2"/>
              <a:buNone/>
            </a:pPr>
            <a:endParaRPr lang="en-US" altLang="en-US" sz="1400" smtClean="0">
              <a:latin typeface="Times New Roman" pitchFamily="-1" charset="0"/>
            </a:endParaRPr>
          </a:p>
          <a:p>
            <a:pPr marL="342900" indent="-342900" eaLnBrk="1" hangingPunct="1"/>
            <a:r>
              <a:rPr lang="en-US" altLang="en-US" sz="2800" smtClean="0">
                <a:latin typeface="Times New Roman" pitchFamily="-1" charset="0"/>
              </a:rPr>
              <a:t>Be able to prepare a cash budget</a:t>
            </a:r>
          </a:p>
          <a:p>
            <a:pPr marL="342900" indent="-342900" eaLnBrk="1" hangingPunct="1"/>
            <a:endParaRPr lang="en-US" altLang="en-US" sz="1400" smtClean="0">
              <a:latin typeface="Times New Roman" pitchFamily="-1" charset="0"/>
            </a:endParaRPr>
          </a:p>
          <a:p>
            <a:pPr marL="342900" indent="-342900" eaLnBrk="1" hangingPunct="1"/>
            <a:r>
              <a:rPr lang="en-US" altLang="en-US" sz="2800" smtClean="0">
                <a:latin typeface="Times New Roman" pitchFamily="-1" charset="0"/>
              </a:rPr>
              <a:t>Understand the various options for short-term financing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Key Concepts and Skills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88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88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88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88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88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88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88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88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88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88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88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88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28800"/>
            <a:ext cx="8126413" cy="2514600"/>
          </a:xfrm>
        </p:spPr>
        <p:txBody>
          <a:bodyPr/>
          <a:lstStyle/>
          <a:p>
            <a:pPr marL="857250" indent="-857250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Font typeface="Wingdings" pitchFamily="-1" charset="2"/>
              <a:buNone/>
            </a:pPr>
            <a:r>
              <a:rPr lang="en-US" altLang="en-US" sz="2800" smtClean="0">
                <a:latin typeface="Times New Roman" pitchFamily="-1" charset="0"/>
              </a:rPr>
              <a:t>26.1 Tracing Cash and Net Working Capital</a:t>
            </a:r>
          </a:p>
          <a:p>
            <a:pPr marL="857250" indent="-857250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Font typeface="Wingdings" pitchFamily="-1" charset="2"/>
              <a:buNone/>
            </a:pPr>
            <a:r>
              <a:rPr lang="en-US" altLang="en-US" sz="2800" smtClean="0">
                <a:latin typeface="Times New Roman" pitchFamily="-1" charset="0"/>
              </a:rPr>
              <a:t>26.2 The Operating Cycle and the Cash Cycle</a:t>
            </a:r>
          </a:p>
          <a:p>
            <a:pPr marL="857250" indent="-857250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Font typeface="Wingdings" pitchFamily="-1" charset="2"/>
              <a:buNone/>
            </a:pPr>
            <a:r>
              <a:rPr lang="en-US" altLang="en-US" sz="2800" smtClean="0">
                <a:latin typeface="Times New Roman" pitchFamily="-1" charset="0"/>
              </a:rPr>
              <a:t>26.3 Some Aspects of Short-Term Financial Policy</a:t>
            </a:r>
          </a:p>
          <a:p>
            <a:pPr marL="857250" indent="-857250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Font typeface="Wingdings" pitchFamily="-1" charset="2"/>
              <a:buNone/>
            </a:pPr>
            <a:r>
              <a:rPr lang="en-US" altLang="en-US" sz="2800" smtClean="0">
                <a:latin typeface="Times New Roman" pitchFamily="-1" charset="0"/>
              </a:rPr>
              <a:t>26.4 Cash Budgeting</a:t>
            </a:r>
          </a:p>
          <a:p>
            <a:pPr marL="857250" indent="-857250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Font typeface="Wingdings" pitchFamily="-1" charset="2"/>
              <a:buNone/>
            </a:pPr>
            <a:r>
              <a:rPr lang="en-US" altLang="en-US" sz="2800" smtClean="0">
                <a:latin typeface="Times New Roman" pitchFamily="-1" charset="0"/>
              </a:rPr>
              <a:t>26.5 The Short-Term Financial Plan</a:t>
            </a:r>
          </a:p>
          <a:p>
            <a:pPr marL="857250" indent="-857250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Font typeface="Wingdings" pitchFamily="-1" charset="2"/>
              <a:buNone/>
            </a:pPr>
            <a:endParaRPr lang="en-US" altLang="en-US" smtClean="0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Chapter Outline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56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6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6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56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56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56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56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56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56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56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56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56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56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56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56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603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solidFill>
                  <a:schemeClr val="bg2"/>
                </a:solidFill>
                <a:ea typeface="+mj-ea"/>
                <a:cs typeface="+mj-cs"/>
              </a:rPr>
              <a:t>Balance Sheet Model of the Firm</a:t>
            </a:r>
          </a:p>
        </p:txBody>
      </p:sp>
      <p:sp>
        <p:nvSpPr>
          <p:cNvPr id="559112" name="AutoShape 8"/>
          <p:cNvSpPr>
            <a:spLocks noChangeArrowheads="1"/>
          </p:cNvSpPr>
          <p:nvPr/>
        </p:nvSpPr>
        <p:spPr bwMode="auto">
          <a:xfrm>
            <a:off x="3867150" y="2149475"/>
            <a:ext cx="1752600" cy="1143000"/>
          </a:xfrm>
          <a:prstGeom prst="upDownArrow">
            <a:avLst>
              <a:gd name="adj1" fmla="val 50000"/>
              <a:gd name="adj2" fmla="val 20000"/>
            </a:avLst>
          </a:prstGeom>
          <a:gradFill rotWithShape="0">
            <a:gsLst>
              <a:gs pos="0">
                <a:schemeClr val="bg1"/>
              </a:gs>
              <a:gs pos="100000">
                <a:schemeClr val="accent2"/>
              </a:gs>
            </a:gsLst>
            <a:path path="rect">
              <a:fillToRect l="50000" t="50000" r="50000" b="50000"/>
            </a:path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559113" name="Line 9"/>
          <p:cNvSpPr>
            <a:spLocks noChangeShapeType="1"/>
          </p:cNvSpPr>
          <p:nvPr/>
        </p:nvSpPr>
        <p:spPr bwMode="auto">
          <a:xfrm>
            <a:off x="4762500" y="2149475"/>
            <a:ext cx="1847850" cy="0"/>
          </a:xfrm>
          <a:prstGeom prst="line">
            <a:avLst/>
          </a:prstGeom>
          <a:noFill/>
          <a:ln w="38100">
            <a:solidFill>
              <a:srgbClr val="3399FF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59114" name="Line 10"/>
          <p:cNvSpPr>
            <a:spLocks noChangeShapeType="1"/>
          </p:cNvSpPr>
          <p:nvPr/>
        </p:nvSpPr>
        <p:spPr bwMode="auto">
          <a:xfrm>
            <a:off x="3257550" y="3292475"/>
            <a:ext cx="1504950" cy="0"/>
          </a:xfrm>
          <a:prstGeom prst="line">
            <a:avLst/>
          </a:prstGeom>
          <a:noFill/>
          <a:ln w="38100">
            <a:solidFill>
              <a:srgbClr val="3399FF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59115" name="Text Box 11"/>
          <p:cNvSpPr txBox="1">
            <a:spLocks noChangeArrowheads="1"/>
          </p:cNvSpPr>
          <p:nvPr/>
        </p:nvSpPr>
        <p:spPr bwMode="auto">
          <a:xfrm>
            <a:off x="3409950" y="3597275"/>
            <a:ext cx="2895600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lvl="1">
              <a:lnSpc>
                <a:spcPct val="90000"/>
              </a:lnSpc>
              <a:spcBef>
                <a:spcPct val="20000"/>
              </a:spcBef>
              <a:buSzPct val="70000"/>
              <a:buFont typeface="Symbol" pitchFamily="-1" charset="2"/>
              <a:buNone/>
            </a:pPr>
            <a:r>
              <a:rPr lang="en-US" altLang="en-US" sz="2500">
                <a:solidFill>
                  <a:schemeClr val="bg1"/>
                </a:solidFill>
              </a:rPr>
              <a:t>How much short-term cash flow does a company need to pay its bills?</a:t>
            </a:r>
          </a:p>
          <a:p>
            <a:pPr>
              <a:spcBef>
                <a:spcPct val="50000"/>
              </a:spcBef>
            </a:pPr>
            <a:endParaRPr lang="en-US" altLang="en-US" sz="2400">
              <a:solidFill>
                <a:schemeClr val="bg1"/>
              </a:solidFill>
            </a:endParaRPr>
          </a:p>
        </p:txBody>
      </p:sp>
      <p:sp>
        <p:nvSpPr>
          <p:cNvPr id="559117" name="Text Box 13"/>
          <p:cNvSpPr txBox="1">
            <a:spLocks noChangeArrowheads="1"/>
          </p:cNvSpPr>
          <p:nvPr/>
        </p:nvSpPr>
        <p:spPr bwMode="auto">
          <a:xfrm>
            <a:off x="4114800" y="2209800"/>
            <a:ext cx="12763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>
                <a:solidFill>
                  <a:schemeClr val="tx2"/>
                </a:solidFill>
              </a:rPr>
              <a:t>Net Working Capital</a:t>
            </a:r>
          </a:p>
        </p:txBody>
      </p:sp>
      <p:sp>
        <p:nvSpPr>
          <p:cNvPr id="12296" name="Text Box 14"/>
          <p:cNvSpPr txBox="1">
            <a:spLocks noChangeArrowheads="1"/>
          </p:cNvSpPr>
          <p:nvPr/>
        </p:nvSpPr>
        <p:spPr bwMode="auto">
          <a:xfrm>
            <a:off x="1352550" y="1366838"/>
            <a:ext cx="1981200" cy="1570037"/>
          </a:xfrm>
          <a:prstGeom prst="rect">
            <a:avLst/>
          </a:prstGeom>
          <a:solidFill>
            <a:srgbClr val="C6DAF4"/>
          </a:solidFill>
          <a:ln w="12700">
            <a:solidFill>
              <a:schemeClr val="accent2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endParaRPr lang="en-US" altLang="en-US" sz="2400"/>
          </a:p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chemeClr val="bg2"/>
                </a:solidFill>
              </a:rPr>
              <a:t>Current Assets</a:t>
            </a:r>
          </a:p>
          <a:p>
            <a:pPr algn="ctr">
              <a:spcBef>
                <a:spcPct val="50000"/>
              </a:spcBef>
            </a:pPr>
            <a:endParaRPr lang="en-US" altLang="en-US" sz="2400"/>
          </a:p>
        </p:txBody>
      </p:sp>
      <p:sp>
        <p:nvSpPr>
          <p:cNvPr id="12297" name="Text Box 15"/>
          <p:cNvSpPr txBox="1">
            <a:spLocks noChangeArrowheads="1"/>
          </p:cNvSpPr>
          <p:nvPr/>
        </p:nvSpPr>
        <p:spPr bwMode="auto">
          <a:xfrm>
            <a:off x="1352550" y="3741738"/>
            <a:ext cx="1981200" cy="2112962"/>
          </a:xfrm>
          <a:prstGeom prst="rect">
            <a:avLst/>
          </a:prstGeom>
          <a:solidFill>
            <a:srgbClr val="C6DAF4"/>
          </a:solidFill>
          <a:ln w="12700">
            <a:solidFill>
              <a:schemeClr val="accent2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chemeClr val="bg2"/>
                </a:solidFill>
              </a:rPr>
              <a:t>Fixed Assets</a:t>
            </a:r>
          </a:p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chemeClr val="bg2"/>
                </a:solidFill>
              </a:rPr>
              <a:t>1. Tangible</a:t>
            </a:r>
          </a:p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chemeClr val="bg2"/>
                </a:solidFill>
              </a:rPr>
              <a:t>  2. Intangible</a:t>
            </a:r>
          </a:p>
          <a:p>
            <a:pPr algn="ctr">
              <a:spcBef>
                <a:spcPct val="50000"/>
              </a:spcBef>
            </a:pPr>
            <a:endParaRPr lang="en-US" altLang="en-US" sz="2400"/>
          </a:p>
        </p:txBody>
      </p:sp>
      <p:sp>
        <p:nvSpPr>
          <p:cNvPr id="12298" name="Text Box 16"/>
          <p:cNvSpPr txBox="1">
            <a:spLocks noChangeArrowheads="1"/>
          </p:cNvSpPr>
          <p:nvPr/>
        </p:nvSpPr>
        <p:spPr bwMode="auto">
          <a:xfrm>
            <a:off x="6610350" y="3894138"/>
            <a:ext cx="1981200" cy="1930400"/>
          </a:xfrm>
          <a:prstGeom prst="rect">
            <a:avLst/>
          </a:prstGeom>
          <a:solidFill>
            <a:srgbClr val="C6DAF4"/>
          </a:solidFill>
          <a:ln w="12700">
            <a:solidFill>
              <a:schemeClr val="accent2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endParaRPr lang="en-US" altLang="en-US" sz="2400"/>
          </a:p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chemeClr val="bg2"/>
                </a:solidFill>
              </a:rPr>
              <a:t>Shareholders’ Equity</a:t>
            </a:r>
          </a:p>
          <a:p>
            <a:pPr algn="ctr">
              <a:spcBef>
                <a:spcPct val="50000"/>
              </a:spcBef>
            </a:pPr>
            <a:endParaRPr lang="en-US" altLang="en-US" sz="2400"/>
          </a:p>
        </p:txBody>
      </p:sp>
      <p:sp>
        <p:nvSpPr>
          <p:cNvPr id="12299" name="Text Box 17"/>
          <p:cNvSpPr txBox="1">
            <a:spLocks noChangeArrowheads="1"/>
          </p:cNvSpPr>
          <p:nvPr/>
        </p:nvSpPr>
        <p:spPr bwMode="auto">
          <a:xfrm>
            <a:off x="6610350" y="1303338"/>
            <a:ext cx="1981200" cy="835025"/>
          </a:xfrm>
          <a:prstGeom prst="rect">
            <a:avLst/>
          </a:prstGeom>
          <a:solidFill>
            <a:srgbClr val="C6DAF4"/>
          </a:solidFill>
          <a:ln w="12700">
            <a:solidFill>
              <a:schemeClr val="accent2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chemeClr val="bg2"/>
                </a:solidFill>
              </a:rPr>
              <a:t>Current Liabilities</a:t>
            </a:r>
          </a:p>
        </p:txBody>
      </p:sp>
      <p:sp>
        <p:nvSpPr>
          <p:cNvPr id="12300" name="Text Box 18"/>
          <p:cNvSpPr txBox="1">
            <a:spLocks noChangeArrowheads="1"/>
          </p:cNvSpPr>
          <p:nvPr/>
        </p:nvSpPr>
        <p:spPr bwMode="auto">
          <a:xfrm>
            <a:off x="6610350" y="2293938"/>
            <a:ext cx="1981200" cy="1382712"/>
          </a:xfrm>
          <a:prstGeom prst="rect">
            <a:avLst/>
          </a:prstGeom>
          <a:solidFill>
            <a:srgbClr val="C6DAF4"/>
          </a:solidFill>
          <a:ln w="12700">
            <a:solidFill>
              <a:schemeClr val="accent2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chemeClr val="bg2"/>
                </a:solidFill>
              </a:rPr>
              <a:t>Long-Term Debt</a:t>
            </a:r>
          </a:p>
          <a:p>
            <a:pPr algn="ctr">
              <a:spcBef>
                <a:spcPct val="50000"/>
              </a:spcBef>
            </a:pPr>
            <a:endParaRPr lang="en-US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9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9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59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59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59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559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9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9112" grpId="0" animBg="1"/>
      <p:bldP spid="559113" grpId="0" animBg="1"/>
      <p:bldP spid="559114" grpId="0" animBg="1"/>
      <p:bldP spid="559115" grpId="0" autoUpdateAnimBg="0"/>
      <p:bldP spid="55911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52600"/>
            <a:ext cx="8229600" cy="3886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smtClean="0">
                <a:latin typeface="Times New Roman" pitchFamily="-1" charset="0"/>
              </a:rPr>
              <a:t>Current Assets are cash and other assets that are expected to be converted to cash within the year.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smtClean="0">
                <a:latin typeface="Times New Roman" pitchFamily="-1" charset="0"/>
              </a:rPr>
              <a:t>Cash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smtClean="0">
                <a:latin typeface="Times New Roman" pitchFamily="-1" charset="0"/>
              </a:rPr>
              <a:t>Marketable securities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smtClean="0">
                <a:latin typeface="Times New Roman" pitchFamily="-1" charset="0"/>
              </a:rPr>
              <a:t>Accounts receivable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smtClean="0">
                <a:latin typeface="Times New Roman" pitchFamily="-1" charset="0"/>
              </a:rPr>
              <a:t>Inventory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smtClean="0">
                <a:latin typeface="Times New Roman" pitchFamily="-1" charset="0"/>
              </a:rPr>
              <a:t>Current Liabilities are obligations that are expected to require cash payment within the year.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smtClean="0">
                <a:latin typeface="Times New Roman" pitchFamily="-1" charset="0"/>
              </a:rPr>
              <a:t>Accounts payable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smtClean="0">
                <a:latin typeface="Times New Roman" pitchFamily="-1" charset="0"/>
              </a:rPr>
              <a:t>Accrued wages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smtClean="0">
                <a:latin typeface="Times New Roman" pitchFamily="-1" charset="0"/>
              </a:rPr>
              <a:t>Taxes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533400"/>
            <a:ext cx="8839200" cy="1206500"/>
          </a:xfrm>
        </p:spPr>
        <p:txBody>
          <a:bodyPr/>
          <a:lstStyle/>
          <a:p>
            <a:pPr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26.1 Tracing Cash and Net Working Capital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60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0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0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60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60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60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60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60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60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60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60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60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60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60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60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60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60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60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60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60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60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60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60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60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60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60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60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013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Defining Cash in Terms of Other Elements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533400" y="1295400"/>
            <a:ext cx="7304088" cy="1373188"/>
            <a:chOff x="720" y="1151"/>
            <a:chExt cx="4601" cy="865"/>
          </a:xfrm>
        </p:grpSpPr>
        <p:sp>
          <p:nvSpPr>
            <p:cNvPr id="14359" name="Rectangle 4"/>
            <p:cNvSpPr>
              <a:spLocks noChangeArrowheads="1"/>
            </p:cNvSpPr>
            <p:nvPr/>
          </p:nvSpPr>
          <p:spPr bwMode="auto">
            <a:xfrm>
              <a:off x="720" y="1286"/>
              <a:ext cx="1332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Net Working Capital</a:t>
              </a:r>
            </a:p>
          </p:txBody>
        </p:sp>
        <p:sp>
          <p:nvSpPr>
            <p:cNvPr id="14360" name="Rectangle 5"/>
            <p:cNvSpPr>
              <a:spLocks noChangeArrowheads="1"/>
            </p:cNvSpPr>
            <p:nvPr/>
          </p:nvSpPr>
          <p:spPr bwMode="auto">
            <a:xfrm>
              <a:off x="2112" y="1420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+</a:t>
              </a:r>
            </a:p>
          </p:txBody>
        </p:sp>
        <p:sp>
          <p:nvSpPr>
            <p:cNvPr id="14361" name="Rectangle 6"/>
            <p:cNvSpPr>
              <a:spLocks noChangeArrowheads="1"/>
            </p:cNvSpPr>
            <p:nvPr/>
          </p:nvSpPr>
          <p:spPr bwMode="auto">
            <a:xfrm>
              <a:off x="2304" y="1286"/>
              <a:ext cx="92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Fixed Assets</a:t>
              </a:r>
            </a:p>
          </p:txBody>
        </p:sp>
        <p:sp>
          <p:nvSpPr>
            <p:cNvPr id="14362" name="Rectangle 7"/>
            <p:cNvSpPr>
              <a:spLocks noChangeArrowheads="1"/>
            </p:cNvSpPr>
            <p:nvPr/>
          </p:nvSpPr>
          <p:spPr bwMode="auto">
            <a:xfrm>
              <a:off x="3216" y="1420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=</a:t>
              </a:r>
            </a:p>
          </p:txBody>
        </p:sp>
        <p:sp>
          <p:nvSpPr>
            <p:cNvPr id="14363" name="Rectangle 8"/>
            <p:cNvSpPr>
              <a:spLocks noChangeArrowheads="1"/>
            </p:cNvSpPr>
            <p:nvPr/>
          </p:nvSpPr>
          <p:spPr bwMode="auto">
            <a:xfrm>
              <a:off x="3596" y="1151"/>
              <a:ext cx="772" cy="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Long-Term Debt</a:t>
              </a:r>
            </a:p>
          </p:txBody>
        </p:sp>
        <p:sp>
          <p:nvSpPr>
            <p:cNvPr id="14364" name="Rectangle 9"/>
            <p:cNvSpPr>
              <a:spLocks noChangeArrowheads="1"/>
            </p:cNvSpPr>
            <p:nvPr/>
          </p:nvSpPr>
          <p:spPr bwMode="auto">
            <a:xfrm>
              <a:off x="4224" y="1420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+</a:t>
              </a:r>
            </a:p>
          </p:txBody>
        </p:sp>
        <p:sp>
          <p:nvSpPr>
            <p:cNvPr id="14365" name="Rectangle 10"/>
            <p:cNvSpPr>
              <a:spLocks noChangeArrowheads="1"/>
            </p:cNvSpPr>
            <p:nvPr/>
          </p:nvSpPr>
          <p:spPr bwMode="auto">
            <a:xfrm>
              <a:off x="4608" y="1420"/>
              <a:ext cx="713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Equity</a:t>
              </a:r>
            </a:p>
          </p:txBody>
        </p:sp>
      </p:grpSp>
      <p:grpSp>
        <p:nvGrpSpPr>
          <p:cNvPr id="3" name="Group 11"/>
          <p:cNvGrpSpPr>
            <a:grpSpLocks/>
          </p:cNvGrpSpPr>
          <p:nvPr/>
        </p:nvGrpSpPr>
        <p:grpSpPr bwMode="auto">
          <a:xfrm>
            <a:off x="457200" y="2971800"/>
            <a:ext cx="8058150" cy="1373188"/>
            <a:chOff x="672" y="1968"/>
            <a:chExt cx="5076" cy="865"/>
          </a:xfrm>
        </p:grpSpPr>
        <p:sp>
          <p:nvSpPr>
            <p:cNvPr id="14352" name="Rectangle 12"/>
            <p:cNvSpPr>
              <a:spLocks noChangeArrowheads="1"/>
            </p:cNvSpPr>
            <p:nvPr/>
          </p:nvSpPr>
          <p:spPr bwMode="auto">
            <a:xfrm>
              <a:off x="672" y="2102"/>
              <a:ext cx="1332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Net Working Capital</a:t>
              </a:r>
            </a:p>
          </p:txBody>
        </p:sp>
        <p:sp>
          <p:nvSpPr>
            <p:cNvPr id="14353" name="Rectangle 13"/>
            <p:cNvSpPr>
              <a:spLocks noChangeArrowheads="1"/>
            </p:cNvSpPr>
            <p:nvPr/>
          </p:nvSpPr>
          <p:spPr bwMode="auto">
            <a:xfrm>
              <a:off x="2112" y="2237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=</a:t>
              </a:r>
            </a:p>
          </p:txBody>
        </p:sp>
        <p:sp>
          <p:nvSpPr>
            <p:cNvPr id="14354" name="Text Box 14"/>
            <p:cNvSpPr txBox="1">
              <a:spLocks noChangeArrowheads="1"/>
            </p:cNvSpPr>
            <p:nvPr/>
          </p:nvSpPr>
          <p:spPr bwMode="auto">
            <a:xfrm>
              <a:off x="2400" y="2237"/>
              <a:ext cx="67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800"/>
                <a:t>Cash</a:t>
              </a:r>
            </a:p>
          </p:txBody>
        </p:sp>
        <p:sp>
          <p:nvSpPr>
            <p:cNvPr id="14355" name="Rectangle 15"/>
            <p:cNvSpPr>
              <a:spLocks noChangeArrowheads="1"/>
            </p:cNvSpPr>
            <p:nvPr/>
          </p:nvSpPr>
          <p:spPr bwMode="auto">
            <a:xfrm>
              <a:off x="3216" y="1968"/>
              <a:ext cx="1332" cy="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Other Current Assets</a:t>
              </a:r>
            </a:p>
          </p:txBody>
        </p:sp>
        <p:sp>
          <p:nvSpPr>
            <p:cNvPr id="14356" name="Rectangle 16"/>
            <p:cNvSpPr>
              <a:spLocks noChangeArrowheads="1"/>
            </p:cNvSpPr>
            <p:nvPr/>
          </p:nvSpPr>
          <p:spPr bwMode="auto">
            <a:xfrm>
              <a:off x="4416" y="2102"/>
              <a:ext cx="1332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Current Liabilities</a:t>
              </a:r>
            </a:p>
          </p:txBody>
        </p:sp>
        <p:sp>
          <p:nvSpPr>
            <p:cNvPr id="14357" name="Rectangle 17"/>
            <p:cNvSpPr>
              <a:spLocks noChangeArrowheads="1"/>
            </p:cNvSpPr>
            <p:nvPr/>
          </p:nvSpPr>
          <p:spPr bwMode="auto">
            <a:xfrm>
              <a:off x="4320" y="2315"/>
              <a:ext cx="188" cy="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/>
                <a:t>–</a:t>
              </a:r>
            </a:p>
            <a:p>
              <a:pPr eaLnBrk="1" hangingPunct="1"/>
              <a:endParaRPr lang="en-US" altLang="en-US" sz="2800"/>
            </a:p>
          </p:txBody>
        </p:sp>
        <p:sp>
          <p:nvSpPr>
            <p:cNvPr id="14358" name="Rectangle 18"/>
            <p:cNvSpPr>
              <a:spLocks noChangeArrowheads="1"/>
            </p:cNvSpPr>
            <p:nvPr/>
          </p:nvSpPr>
          <p:spPr bwMode="auto">
            <a:xfrm>
              <a:off x="3120" y="2237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>
                  <a:cs typeface="Times New Roman" pitchFamily="-1" charset="0"/>
                </a:rPr>
                <a:t>+</a:t>
              </a:r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457200" y="4799013"/>
            <a:ext cx="8077200" cy="1373187"/>
            <a:chOff x="672" y="3364"/>
            <a:chExt cx="5088" cy="865"/>
          </a:xfrm>
        </p:grpSpPr>
        <p:sp>
          <p:nvSpPr>
            <p:cNvPr id="14343" name="Text Box 20"/>
            <p:cNvSpPr txBox="1">
              <a:spLocks noChangeArrowheads="1"/>
            </p:cNvSpPr>
            <p:nvPr/>
          </p:nvSpPr>
          <p:spPr bwMode="auto">
            <a:xfrm>
              <a:off x="672" y="3633"/>
              <a:ext cx="67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800"/>
                <a:t>Cash</a:t>
              </a:r>
            </a:p>
          </p:txBody>
        </p:sp>
        <p:sp>
          <p:nvSpPr>
            <p:cNvPr id="14344" name="Rectangle 21"/>
            <p:cNvSpPr>
              <a:spLocks noChangeArrowheads="1"/>
            </p:cNvSpPr>
            <p:nvPr/>
          </p:nvSpPr>
          <p:spPr bwMode="auto">
            <a:xfrm>
              <a:off x="1296" y="3633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=</a:t>
              </a:r>
            </a:p>
          </p:txBody>
        </p:sp>
        <p:sp>
          <p:nvSpPr>
            <p:cNvPr id="14345" name="Rectangle 22"/>
            <p:cNvSpPr>
              <a:spLocks noChangeArrowheads="1"/>
            </p:cNvSpPr>
            <p:nvPr/>
          </p:nvSpPr>
          <p:spPr bwMode="auto">
            <a:xfrm>
              <a:off x="1536" y="3364"/>
              <a:ext cx="772" cy="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Long-Term Debt</a:t>
              </a:r>
            </a:p>
          </p:txBody>
        </p:sp>
        <p:sp>
          <p:nvSpPr>
            <p:cNvPr id="14346" name="Rectangle 23"/>
            <p:cNvSpPr>
              <a:spLocks noChangeArrowheads="1"/>
            </p:cNvSpPr>
            <p:nvPr/>
          </p:nvSpPr>
          <p:spPr bwMode="auto">
            <a:xfrm>
              <a:off x="2164" y="3633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+</a:t>
              </a:r>
            </a:p>
          </p:txBody>
        </p:sp>
        <p:sp>
          <p:nvSpPr>
            <p:cNvPr id="14347" name="Rectangle 24"/>
            <p:cNvSpPr>
              <a:spLocks noChangeArrowheads="1"/>
            </p:cNvSpPr>
            <p:nvPr/>
          </p:nvSpPr>
          <p:spPr bwMode="auto">
            <a:xfrm>
              <a:off x="2400" y="3633"/>
              <a:ext cx="713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Equity</a:t>
              </a:r>
            </a:p>
          </p:txBody>
        </p:sp>
        <p:sp>
          <p:nvSpPr>
            <p:cNvPr id="14348" name="Rectangle 25"/>
            <p:cNvSpPr>
              <a:spLocks noChangeArrowheads="1"/>
            </p:cNvSpPr>
            <p:nvPr/>
          </p:nvSpPr>
          <p:spPr bwMode="auto">
            <a:xfrm>
              <a:off x="3120" y="3633"/>
              <a:ext cx="228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>
                  <a:cs typeface="Times New Roman" pitchFamily="-1" charset="0"/>
                </a:rPr>
                <a:t>–</a:t>
              </a:r>
            </a:p>
          </p:txBody>
        </p:sp>
        <p:sp>
          <p:nvSpPr>
            <p:cNvPr id="14349" name="Rectangle 26"/>
            <p:cNvSpPr>
              <a:spLocks noChangeArrowheads="1"/>
            </p:cNvSpPr>
            <p:nvPr/>
          </p:nvSpPr>
          <p:spPr bwMode="auto">
            <a:xfrm>
              <a:off x="3168" y="3384"/>
              <a:ext cx="1584" cy="8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Net Working Capital </a:t>
              </a:r>
              <a:r>
                <a:rPr lang="en-US" altLang="en-US" sz="2400"/>
                <a:t>(excluding cash)</a:t>
              </a:r>
            </a:p>
          </p:txBody>
        </p:sp>
        <p:sp>
          <p:nvSpPr>
            <p:cNvPr id="14350" name="Rectangle 27"/>
            <p:cNvSpPr>
              <a:spLocks noChangeArrowheads="1"/>
            </p:cNvSpPr>
            <p:nvPr/>
          </p:nvSpPr>
          <p:spPr bwMode="auto">
            <a:xfrm>
              <a:off x="4839" y="3498"/>
              <a:ext cx="92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Fixed Assets</a:t>
              </a:r>
            </a:p>
          </p:txBody>
        </p:sp>
        <p:sp>
          <p:nvSpPr>
            <p:cNvPr id="14351" name="Rectangle 28"/>
            <p:cNvSpPr>
              <a:spLocks noChangeArrowheads="1"/>
            </p:cNvSpPr>
            <p:nvPr/>
          </p:nvSpPr>
          <p:spPr bwMode="auto">
            <a:xfrm>
              <a:off x="4656" y="3633"/>
              <a:ext cx="228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>
                  <a:cs typeface="Times New Roman" pitchFamily="-1" charset="0"/>
                </a:rPr>
                <a:t>–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179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3429000"/>
            <a:ext cx="7915275" cy="2438400"/>
          </a:xfrm>
        </p:spPr>
        <p:txBody>
          <a:bodyPr/>
          <a:lstStyle/>
          <a:p>
            <a:pPr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An increase in long-term debt and or equity leads to an increase in cash—as does a decrease in fixed assets or a decrease in the non-cash components of net working capital.</a:t>
            </a:r>
          </a:p>
          <a:p>
            <a:pPr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The sources and uses of cash follow from this reasoning.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just"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Defining Cash in Terms of Other Elements</a:t>
            </a:r>
          </a:p>
        </p:txBody>
      </p:sp>
      <p:grpSp>
        <p:nvGrpSpPr>
          <p:cNvPr id="15364" name="Group 4"/>
          <p:cNvGrpSpPr>
            <a:grpSpLocks/>
          </p:cNvGrpSpPr>
          <p:nvPr/>
        </p:nvGrpSpPr>
        <p:grpSpPr bwMode="auto">
          <a:xfrm>
            <a:off x="609600" y="1828800"/>
            <a:ext cx="8077200" cy="1373188"/>
            <a:chOff x="672" y="3364"/>
            <a:chExt cx="5088" cy="865"/>
          </a:xfrm>
        </p:grpSpPr>
        <p:sp>
          <p:nvSpPr>
            <p:cNvPr id="15366" name="Text Box 5"/>
            <p:cNvSpPr txBox="1">
              <a:spLocks noChangeArrowheads="1"/>
            </p:cNvSpPr>
            <p:nvPr/>
          </p:nvSpPr>
          <p:spPr bwMode="auto">
            <a:xfrm>
              <a:off x="672" y="3633"/>
              <a:ext cx="67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800"/>
                <a:t>Cash</a:t>
              </a:r>
            </a:p>
          </p:txBody>
        </p:sp>
        <p:sp>
          <p:nvSpPr>
            <p:cNvPr id="15367" name="Rectangle 6"/>
            <p:cNvSpPr>
              <a:spLocks noChangeArrowheads="1"/>
            </p:cNvSpPr>
            <p:nvPr/>
          </p:nvSpPr>
          <p:spPr bwMode="auto">
            <a:xfrm>
              <a:off x="1296" y="3633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=</a:t>
              </a:r>
            </a:p>
          </p:txBody>
        </p:sp>
        <p:sp>
          <p:nvSpPr>
            <p:cNvPr id="15368" name="Rectangle 7"/>
            <p:cNvSpPr>
              <a:spLocks noChangeArrowheads="1"/>
            </p:cNvSpPr>
            <p:nvPr/>
          </p:nvSpPr>
          <p:spPr bwMode="auto">
            <a:xfrm>
              <a:off x="1536" y="3364"/>
              <a:ext cx="772" cy="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Long-Term Debt</a:t>
              </a:r>
            </a:p>
          </p:txBody>
        </p:sp>
        <p:sp>
          <p:nvSpPr>
            <p:cNvPr id="15369" name="Rectangle 8"/>
            <p:cNvSpPr>
              <a:spLocks noChangeArrowheads="1"/>
            </p:cNvSpPr>
            <p:nvPr/>
          </p:nvSpPr>
          <p:spPr bwMode="auto">
            <a:xfrm>
              <a:off x="2164" y="3633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+</a:t>
              </a:r>
            </a:p>
          </p:txBody>
        </p:sp>
        <p:sp>
          <p:nvSpPr>
            <p:cNvPr id="15370" name="Rectangle 9"/>
            <p:cNvSpPr>
              <a:spLocks noChangeArrowheads="1"/>
            </p:cNvSpPr>
            <p:nvPr/>
          </p:nvSpPr>
          <p:spPr bwMode="auto">
            <a:xfrm>
              <a:off x="2400" y="3633"/>
              <a:ext cx="713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Equity</a:t>
              </a:r>
            </a:p>
          </p:txBody>
        </p:sp>
        <p:sp>
          <p:nvSpPr>
            <p:cNvPr id="15371" name="Rectangle 10"/>
            <p:cNvSpPr>
              <a:spLocks noChangeArrowheads="1"/>
            </p:cNvSpPr>
            <p:nvPr/>
          </p:nvSpPr>
          <p:spPr bwMode="auto">
            <a:xfrm>
              <a:off x="3120" y="3633"/>
              <a:ext cx="228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>
                  <a:cs typeface="Times New Roman" pitchFamily="-1" charset="0"/>
                </a:rPr>
                <a:t>–</a:t>
              </a:r>
            </a:p>
          </p:txBody>
        </p:sp>
        <p:sp>
          <p:nvSpPr>
            <p:cNvPr id="15372" name="Rectangle 11"/>
            <p:cNvSpPr>
              <a:spLocks noChangeArrowheads="1"/>
            </p:cNvSpPr>
            <p:nvPr/>
          </p:nvSpPr>
          <p:spPr bwMode="auto">
            <a:xfrm>
              <a:off x="3168" y="3384"/>
              <a:ext cx="1584" cy="8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Net Working Capital </a:t>
              </a:r>
              <a:r>
                <a:rPr lang="en-US" altLang="en-US" sz="2400"/>
                <a:t>(excluding cash)</a:t>
              </a:r>
            </a:p>
          </p:txBody>
        </p:sp>
        <p:sp>
          <p:nvSpPr>
            <p:cNvPr id="15373" name="Rectangle 12"/>
            <p:cNvSpPr>
              <a:spLocks noChangeArrowheads="1"/>
            </p:cNvSpPr>
            <p:nvPr/>
          </p:nvSpPr>
          <p:spPr bwMode="auto">
            <a:xfrm>
              <a:off x="4839" y="3498"/>
              <a:ext cx="92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Fixed Assets</a:t>
              </a:r>
            </a:p>
          </p:txBody>
        </p:sp>
        <p:sp>
          <p:nvSpPr>
            <p:cNvPr id="15374" name="Rectangle 13"/>
            <p:cNvSpPr>
              <a:spLocks noChangeArrowheads="1"/>
            </p:cNvSpPr>
            <p:nvPr/>
          </p:nvSpPr>
          <p:spPr bwMode="auto">
            <a:xfrm>
              <a:off x="4656" y="3633"/>
              <a:ext cx="228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>
                  <a:cs typeface="Times New Roman" pitchFamily="-1" charset="0"/>
                </a:rPr>
                <a:t>–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62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2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2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62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62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62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217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04800"/>
            <a:ext cx="8763000" cy="1206500"/>
          </a:xfrm>
        </p:spPr>
        <p:txBody>
          <a:bodyPr/>
          <a:lstStyle/>
          <a:p>
            <a:pPr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26.2 The Operating Cycle and the Cash Cycle</a:t>
            </a:r>
          </a:p>
        </p:txBody>
      </p:sp>
      <p:sp>
        <p:nvSpPr>
          <p:cNvPr id="563203" name="Line 3"/>
          <p:cNvSpPr>
            <a:spLocks noChangeShapeType="1"/>
          </p:cNvSpPr>
          <p:nvPr/>
        </p:nvSpPr>
        <p:spPr bwMode="auto">
          <a:xfrm>
            <a:off x="1066800" y="4343400"/>
            <a:ext cx="762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63204" name="Text Box 4"/>
          <p:cNvSpPr txBox="1">
            <a:spLocks noChangeArrowheads="1"/>
          </p:cNvSpPr>
          <p:nvPr/>
        </p:nvSpPr>
        <p:spPr bwMode="auto">
          <a:xfrm>
            <a:off x="8001000" y="4343400"/>
            <a:ext cx="1143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400"/>
              <a:t>Time</a:t>
            </a:r>
          </a:p>
        </p:txBody>
      </p:sp>
      <p:sp>
        <p:nvSpPr>
          <p:cNvPr id="563205" name="Text Box 5"/>
          <p:cNvSpPr txBox="1">
            <a:spLocks noChangeArrowheads="1"/>
          </p:cNvSpPr>
          <p:nvPr/>
        </p:nvSpPr>
        <p:spPr bwMode="auto">
          <a:xfrm>
            <a:off x="2362200" y="4616450"/>
            <a:ext cx="28956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600"/>
              <a:t>Accounts payable period</a:t>
            </a:r>
          </a:p>
        </p:txBody>
      </p:sp>
      <p:sp>
        <p:nvSpPr>
          <p:cNvPr id="563206" name="Line 6"/>
          <p:cNvSpPr>
            <a:spLocks noChangeShapeType="1"/>
          </p:cNvSpPr>
          <p:nvPr/>
        </p:nvSpPr>
        <p:spPr bwMode="auto">
          <a:xfrm flipV="1">
            <a:off x="5105400" y="2362200"/>
            <a:ext cx="0" cy="1981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63207" name="Line 7"/>
          <p:cNvSpPr>
            <a:spLocks noChangeShapeType="1"/>
          </p:cNvSpPr>
          <p:nvPr/>
        </p:nvSpPr>
        <p:spPr bwMode="auto">
          <a:xfrm>
            <a:off x="4876800" y="4343400"/>
            <a:ext cx="0" cy="762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63208" name="Line 8"/>
          <p:cNvSpPr>
            <a:spLocks noChangeShapeType="1"/>
          </p:cNvSpPr>
          <p:nvPr/>
        </p:nvSpPr>
        <p:spPr bwMode="auto">
          <a:xfrm>
            <a:off x="2057400" y="5715000"/>
            <a:ext cx="6477000" cy="0"/>
          </a:xfrm>
          <a:prstGeom prst="line">
            <a:avLst/>
          </a:prstGeom>
          <a:noFill/>
          <a:ln w="38100">
            <a:solidFill>
              <a:srgbClr val="CC33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" name="Group 37"/>
          <p:cNvGrpSpPr>
            <a:grpSpLocks/>
          </p:cNvGrpSpPr>
          <p:nvPr/>
        </p:nvGrpSpPr>
        <p:grpSpPr bwMode="auto">
          <a:xfrm>
            <a:off x="4876800" y="6248400"/>
            <a:ext cx="3657600" cy="457200"/>
            <a:chOff x="3024" y="3888"/>
            <a:chExt cx="2304" cy="288"/>
          </a:xfrm>
        </p:grpSpPr>
        <p:sp>
          <p:nvSpPr>
            <p:cNvPr id="16418" name="Line 10"/>
            <p:cNvSpPr>
              <a:spLocks noChangeShapeType="1"/>
            </p:cNvSpPr>
            <p:nvPr/>
          </p:nvSpPr>
          <p:spPr bwMode="auto">
            <a:xfrm>
              <a:off x="3024" y="4032"/>
              <a:ext cx="2304" cy="0"/>
            </a:xfrm>
            <a:prstGeom prst="line">
              <a:avLst/>
            </a:prstGeom>
            <a:noFill/>
            <a:ln w="38100">
              <a:solidFill>
                <a:srgbClr val="0066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9" name="Text Box 11"/>
            <p:cNvSpPr txBox="1">
              <a:spLocks noChangeArrowheads="1"/>
            </p:cNvSpPr>
            <p:nvPr/>
          </p:nvSpPr>
          <p:spPr bwMode="auto">
            <a:xfrm>
              <a:off x="3744" y="3888"/>
              <a:ext cx="1008" cy="28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2400">
                  <a:solidFill>
                    <a:srgbClr val="006600"/>
                  </a:solidFill>
                </a:rPr>
                <a:t>Cash cycle</a:t>
              </a:r>
            </a:p>
          </p:txBody>
        </p:sp>
      </p:grpSp>
      <p:sp>
        <p:nvSpPr>
          <p:cNvPr id="563212" name="Text Box 12"/>
          <p:cNvSpPr txBox="1">
            <a:spLocks noChangeArrowheads="1"/>
          </p:cNvSpPr>
          <p:nvPr/>
        </p:nvSpPr>
        <p:spPr bwMode="auto">
          <a:xfrm>
            <a:off x="3733800" y="5486400"/>
            <a:ext cx="22098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rgbClr val="CC3300"/>
                </a:solidFill>
              </a:rPr>
              <a:t>Operating cycle</a:t>
            </a:r>
          </a:p>
        </p:txBody>
      </p:sp>
      <p:sp>
        <p:nvSpPr>
          <p:cNvPr id="563213" name="Line 13"/>
          <p:cNvSpPr>
            <a:spLocks noChangeShapeType="1"/>
          </p:cNvSpPr>
          <p:nvPr/>
        </p:nvSpPr>
        <p:spPr bwMode="auto">
          <a:xfrm flipV="1">
            <a:off x="8534400" y="2667000"/>
            <a:ext cx="0" cy="1676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63214" name="Text Box 14"/>
          <p:cNvSpPr txBox="1">
            <a:spLocks noChangeArrowheads="1"/>
          </p:cNvSpPr>
          <p:nvPr/>
        </p:nvSpPr>
        <p:spPr bwMode="auto">
          <a:xfrm>
            <a:off x="7239000" y="1714500"/>
            <a:ext cx="17526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/>
              <a:t>Cash received </a:t>
            </a:r>
          </a:p>
        </p:txBody>
      </p:sp>
      <p:grpSp>
        <p:nvGrpSpPr>
          <p:cNvPr id="3" name="Group 15"/>
          <p:cNvGrpSpPr>
            <a:grpSpLocks/>
          </p:cNvGrpSpPr>
          <p:nvPr/>
        </p:nvGrpSpPr>
        <p:grpSpPr bwMode="auto">
          <a:xfrm>
            <a:off x="5029200" y="3771900"/>
            <a:ext cx="3657600" cy="396875"/>
            <a:chOff x="3216" y="2328"/>
            <a:chExt cx="2304" cy="250"/>
          </a:xfrm>
        </p:grpSpPr>
        <p:sp>
          <p:nvSpPr>
            <p:cNvPr id="16415" name="Text Box 16"/>
            <p:cNvSpPr txBox="1">
              <a:spLocks noChangeArrowheads="1"/>
            </p:cNvSpPr>
            <p:nvPr/>
          </p:nvSpPr>
          <p:spPr bwMode="auto">
            <a:xfrm>
              <a:off x="3216" y="2328"/>
              <a:ext cx="230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000"/>
                <a:t>Accounts receivable period</a:t>
              </a:r>
            </a:p>
          </p:txBody>
        </p:sp>
        <p:sp>
          <p:nvSpPr>
            <p:cNvPr id="16416" name="Line 17"/>
            <p:cNvSpPr>
              <a:spLocks noChangeShapeType="1"/>
            </p:cNvSpPr>
            <p:nvPr/>
          </p:nvSpPr>
          <p:spPr bwMode="auto">
            <a:xfrm>
              <a:off x="5232" y="2448"/>
              <a:ext cx="192" cy="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7" name="Line 18"/>
            <p:cNvSpPr>
              <a:spLocks noChangeShapeType="1"/>
            </p:cNvSpPr>
            <p:nvPr/>
          </p:nvSpPr>
          <p:spPr bwMode="auto">
            <a:xfrm flipH="1">
              <a:off x="3264" y="2448"/>
              <a:ext cx="192" cy="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2057400" y="3771900"/>
            <a:ext cx="3048000" cy="396875"/>
            <a:chOff x="1344" y="2328"/>
            <a:chExt cx="1920" cy="250"/>
          </a:xfrm>
        </p:grpSpPr>
        <p:sp>
          <p:nvSpPr>
            <p:cNvPr id="16412" name="Text Box 20"/>
            <p:cNvSpPr txBox="1">
              <a:spLocks noChangeArrowheads="1"/>
            </p:cNvSpPr>
            <p:nvPr/>
          </p:nvSpPr>
          <p:spPr bwMode="auto">
            <a:xfrm>
              <a:off x="1584" y="2328"/>
              <a:ext cx="144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000"/>
                <a:t>Inventory period</a:t>
              </a:r>
            </a:p>
          </p:txBody>
        </p:sp>
        <p:sp>
          <p:nvSpPr>
            <p:cNvPr id="16413" name="Line 21"/>
            <p:cNvSpPr>
              <a:spLocks noChangeShapeType="1"/>
            </p:cNvSpPr>
            <p:nvPr/>
          </p:nvSpPr>
          <p:spPr bwMode="auto">
            <a:xfrm>
              <a:off x="2976" y="2448"/>
              <a:ext cx="288" cy="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4" name="Line 22"/>
            <p:cNvSpPr>
              <a:spLocks noChangeShapeType="1"/>
            </p:cNvSpPr>
            <p:nvPr/>
          </p:nvSpPr>
          <p:spPr bwMode="auto">
            <a:xfrm flipH="1" flipV="1">
              <a:off x="1344" y="2448"/>
              <a:ext cx="28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3223" name="Text Box 23"/>
          <p:cNvSpPr txBox="1">
            <a:spLocks noChangeArrowheads="1"/>
          </p:cNvSpPr>
          <p:nvPr/>
        </p:nvSpPr>
        <p:spPr bwMode="auto">
          <a:xfrm>
            <a:off x="3429000" y="1897063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/>
              <a:t>Finished goods sold</a:t>
            </a:r>
          </a:p>
        </p:txBody>
      </p:sp>
      <p:sp>
        <p:nvSpPr>
          <p:cNvPr id="563224" name="Text Box 24"/>
          <p:cNvSpPr txBox="1">
            <a:spLocks noChangeArrowheads="1"/>
          </p:cNvSpPr>
          <p:nvPr/>
        </p:nvSpPr>
        <p:spPr bwMode="auto">
          <a:xfrm>
            <a:off x="1600200" y="5181600"/>
            <a:ext cx="2438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600"/>
              <a:t>Firm receives invoice</a:t>
            </a:r>
          </a:p>
        </p:txBody>
      </p:sp>
      <p:sp>
        <p:nvSpPr>
          <p:cNvPr id="563225" name="Text Box 25"/>
          <p:cNvSpPr txBox="1">
            <a:spLocks noChangeArrowheads="1"/>
          </p:cNvSpPr>
          <p:nvPr/>
        </p:nvSpPr>
        <p:spPr bwMode="auto">
          <a:xfrm>
            <a:off x="4114800" y="5181600"/>
            <a:ext cx="27432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600"/>
              <a:t>Cash paid for materials</a:t>
            </a:r>
          </a:p>
        </p:txBody>
      </p:sp>
      <p:grpSp>
        <p:nvGrpSpPr>
          <p:cNvPr id="5" name="Group 26"/>
          <p:cNvGrpSpPr>
            <a:grpSpLocks/>
          </p:cNvGrpSpPr>
          <p:nvPr/>
        </p:nvGrpSpPr>
        <p:grpSpPr bwMode="auto">
          <a:xfrm>
            <a:off x="2057400" y="4800600"/>
            <a:ext cx="2819400" cy="0"/>
            <a:chOff x="1344" y="2976"/>
            <a:chExt cx="1776" cy="0"/>
          </a:xfrm>
        </p:grpSpPr>
        <p:sp>
          <p:nvSpPr>
            <p:cNvPr id="16410" name="Line 27"/>
            <p:cNvSpPr>
              <a:spLocks noChangeShapeType="1"/>
            </p:cNvSpPr>
            <p:nvPr/>
          </p:nvSpPr>
          <p:spPr bwMode="auto">
            <a:xfrm flipH="1" flipV="1">
              <a:off x="1344" y="2976"/>
              <a:ext cx="192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1" name="Line 28"/>
            <p:cNvSpPr>
              <a:spLocks noChangeShapeType="1"/>
            </p:cNvSpPr>
            <p:nvPr/>
          </p:nvSpPr>
          <p:spPr bwMode="auto">
            <a:xfrm flipV="1">
              <a:off x="2928" y="2976"/>
              <a:ext cx="192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990600" y="1524000"/>
            <a:ext cx="1981200" cy="3657600"/>
            <a:chOff x="672" y="912"/>
            <a:chExt cx="1248" cy="2304"/>
          </a:xfrm>
        </p:grpSpPr>
        <p:sp>
          <p:nvSpPr>
            <p:cNvPr id="16404" name="Text Box 30"/>
            <p:cNvSpPr txBox="1">
              <a:spLocks noChangeArrowheads="1"/>
            </p:cNvSpPr>
            <p:nvPr/>
          </p:nvSpPr>
          <p:spPr bwMode="auto">
            <a:xfrm>
              <a:off x="672" y="1680"/>
              <a:ext cx="720" cy="3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1600"/>
                <a:t>Order Placed</a:t>
              </a:r>
            </a:p>
          </p:txBody>
        </p:sp>
        <p:sp>
          <p:nvSpPr>
            <p:cNvPr id="16405" name="Text Box 31"/>
            <p:cNvSpPr txBox="1">
              <a:spLocks noChangeArrowheads="1"/>
            </p:cNvSpPr>
            <p:nvPr/>
          </p:nvSpPr>
          <p:spPr bwMode="auto">
            <a:xfrm>
              <a:off x="1104" y="1680"/>
              <a:ext cx="528" cy="3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</a:pPr>
              <a:r>
                <a:rPr lang="en-US" altLang="en-US" sz="1600"/>
                <a:t>Stock Arrives</a:t>
              </a:r>
            </a:p>
          </p:txBody>
        </p:sp>
        <p:sp>
          <p:nvSpPr>
            <p:cNvPr id="16406" name="Line 32"/>
            <p:cNvSpPr>
              <a:spLocks noChangeShapeType="1"/>
            </p:cNvSpPr>
            <p:nvPr/>
          </p:nvSpPr>
          <p:spPr bwMode="auto">
            <a:xfrm flipV="1">
              <a:off x="864" y="2064"/>
              <a:ext cx="0" cy="62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7" name="Line 33"/>
            <p:cNvSpPr>
              <a:spLocks noChangeShapeType="1"/>
            </p:cNvSpPr>
            <p:nvPr/>
          </p:nvSpPr>
          <p:spPr bwMode="auto">
            <a:xfrm>
              <a:off x="1344" y="2064"/>
              <a:ext cx="0" cy="115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8" name="Text Box 34"/>
            <p:cNvSpPr txBox="1">
              <a:spLocks noChangeArrowheads="1"/>
            </p:cNvSpPr>
            <p:nvPr/>
          </p:nvSpPr>
          <p:spPr bwMode="auto">
            <a:xfrm>
              <a:off x="720" y="912"/>
              <a:ext cx="1200" cy="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2400">
                  <a:solidFill>
                    <a:schemeClr val="accent2"/>
                  </a:solidFill>
                </a:rPr>
                <a:t>Raw material purchased</a:t>
              </a:r>
            </a:p>
          </p:txBody>
        </p:sp>
        <p:sp>
          <p:nvSpPr>
            <p:cNvPr id="16409" name="AutoShape 35"/>
            <p:cNvSpPr>
              <a:spLocks/>
            </p:cNvSpPr>
            <p:nvPr/>
          </p:nvSpPr>
          <p:spPr bwMode="auto">
            <a:xfrm rot="-5366171">
              <a:off x="1056" y="1248"/>
              <a:ext cx="264" cy="648"/>
            </a:xfrm>
            <a:prstGeom prst="rightBrace">
              <a:avLst>
                <a:gd name="adj1" fmla="val 20455"/>
                <a:gd name="adj2" fmla="val 50000"/>
              </a:avLst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63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63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63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63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63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563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563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03" grpId="0" animBg="1"/>
      <p:bldP spid="563204" grpId="0" autoUpdateAnimBg="0"/>
      <p:bldP spid="563205" grpId="0" autoUpdateAnimBg="0"/>
      <p:bldP spid="563206" grpId="0" animBg="1"/>
      <p:bldP spid="563207" grpId="0" animBg="1"/>
      <p:bldP spid="563208" grpId="0" animBg="1"/>
      <p:bldP spid="563212" grpId="0" animBg="1" autoUpdateAnimBg="0"/>
      <p:bldP spid="563213" grpId="0" animBg="1"/>
      <p:bldP spid="563214" grpId="0" autoUpdateAnimBg="0"/>
      <p:bldP spid="563223" grpId="0" autoUpdateAnimBg="0"/>
      <p:bldP spid="563224" grpId="0" autoUpdateAnimBg="0"/>
      <p:bldP spid="56322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733800"/>
            <a:ext cx="8229600" cy="2133600"/>
          </a:xfrm>
        </p:spPr>
        <p:txBody>
          <a:bodyPr/>
          <a:lstStyle/>
          <a:p>
            <a:pPr eaLnBrk="1" hangingPunct="1"/>
            <a:r>
              <a:rPr lang="en-US" altLang="en-US" sz="2800" smtClean="0">
                <a:latin typeface="Times New Roman" pitchFamily="-1" charset="0"/>
              </a:rPr>
              <a:t>In practice, the inventory period, the accounts receivable period, and the accounts payable period are measured by days in inventory, days in receivables, and days in payables, respectively.</a:t>
            </a:r>
            <a:endParaRPr lang="en-US" altLang="en-US" sz="2800" smtClean="0">
              <a:solidFill>
                <a:srgbClr val="006600"/>
              </a:solidFill>
              <a:latin typeface="Times New Roman" pitchFamily="-1" charset="0"/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316913" cy="12065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800" dirty="0" smtClean="0">
                <a:ea typeface="+mj-ea"/>
                <a:cs typeface="+mj-cs"/>
              </a:rPr>
              <a:t>The Operating Cycle and the Cash Cycle</a:t>
            </a:r>
          </a:p>
        </p:txBody>
      </p:sp>
      <p:grpSp>
        <p:nvGrpSpPr>
          <p:cNvPr id="17412" name="Group 4"/>
          <p:cNvGrpSpPr>
            <a:grpSpLocks/>
          </p:cNvGrpSpPr>
          <p:nvPr/>
        </p:nvGrpSpPr>
        <p:grpSpPr bwMode="auto">
          <a:xfrm>
            <a:off x="762000" y="1905000"/>
            <a:ext cx="7772400" cy="1373188"/>
            <a:chOff x="720" y="912"/>
            <a:chExt cx="4896" cy="865"/>
          </a:xfrm>
        </p:grpSpPr>
        <p:sp>
          <p:nvSpPr>
            <p:cNvPr id="17414" name="Rectangle 5"/>
            <p:cNvSpPr>
              <a:spLocks noChangeArrowheads="1"/>
            </p:cNvSpPr>
            <p:nvPr/>
          </p:nvSpPr>
          <p:spPr bwMode="auto">
            <a:xfrm>
              <a:off x="720" y="1181"/>
              <a:ext cx="148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20000"/>
                </a:spcBef>
              </a:pPr>
              <a:r>
                <a:rPr lang="en-US" altLang="en-US" sz="2800"/>
                <a:t>       Cash cycle</a:t>
              </a:r>
            </a:p>
          </p:txBody>
        </p:sp>
        <p:sp>
          <p:nvSpPr>
            <p:cNvPr id="17415" name="Rectangle 6"/>
            <p:cNvSpPr>
              <a:spLocks noChangeArrowheads="1"/>
            </p:cNvSpPr>
            <p:nvPr/>
          </p:nvSpPr>
          <p:spPr bwMode="auto">
            <a:xfrm>
              <a:off x="2256" y="1181"/>
              <a:ext cx="24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=</a:t>
              </a:r>
            </a:p>
          </p:txBody>
        </p:sp>
        <p:sp>
          <p:nvSpPr>
            <p:cNvPr id="17416" name="Rectangle 7"/>
            <p:cNvSpPr>
              <a:spLocks noChangeArrowheads="1"/>
            </p:cNvSpPr>
            <p:nvPr/>
          </p:nvSpPr>
          <p:spPr bwMode="auto">
            <a:xfrm>
              <a:off x="2592" y="1181"/>
              <a:ext cx="1538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Operating cycle</a:t>
              </a:r>
            </a:p>
          </p:txBody>
        </p:sp>
        <p:sp>
          <p:nvSpPr>
            <p:cNvPr id="17417" name="Rectangle 8"/>
            <p:cNvSpPr>
              <a:spLocks noChangeArrowheads="1"/>
            </p:cNvSpPr>
            <p:nvPr/>
          </p:nvSpPr>
          <p:spPr bwMode="auto">
            <a:xfrm>
              <a:off x="4176" y="1181"/>
              <a:ext cx="228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/>
              <a:r>
                <a:rPr lang="en-US" altLang="en-US" sz="2800"/>
                <a:t>–</a:t>
              </a:r>
            </a:p>
          </p:txBody>
        </p:sp>
        <p:sp>
          <p:nvSpPr>
            <p:cNvPr id="17418" name="Rectangle 9"/>
            <p:cNvSpPr>
              <a:spLocks noChangeArrowheads="1"/>
            </p:cNvSpPr>
            <p:nvPr/>
          </p:nvSpPr>
          <p:spPr bwMode="auto">
            <a:xfrm>
              <a:off x="4512" y="912"/>
              <a:ext cx="1104" cy="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/>
              <a:r>
                <a:rPr lang="en-US" altLang="en-US" sz="2800"/>
                <a:t>Accounts payable period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64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4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4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422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8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Inventory: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Beginning = 200,000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Ending = 300,000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Accounts Receivable: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Beginning = 160,000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Ending = 200,000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Accounts Payable: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Beginning = 75,000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Ending = 100,000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Net sales = 1,150,000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Cost of Goods sold = 820,000</a:t>
            </a:r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Example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89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89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89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89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89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89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89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89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89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89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89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89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89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89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89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89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89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89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89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89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89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89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89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89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89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89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89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89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89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89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89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89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89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8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229600" cy="3471862"/>
          </a:xfrm>
        </p:spPr>
        <p:txBody>
          <a:bodyPr/>
          <a:lstStyle/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600" smtClean="0">
                <a:latin typeface="Times New Roman" pitchFamily="-1" charset="0"/>
              </a:rPr>
              <a:t>Inventory period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200" smtClean="0">
                <a:latin typeface="Times New Roman" pitchFamily="-1" charset="0"/>
              </a:rPr>
              <a:t>Average inventory = (200,000+300,000)/2 = 250,000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200" smtClean="0">
                <a:latin typeface="Times New Roman" pitchFamily="-1" charset="0"/>
              </a:rPr>
              <a:t>Inventory turnover = 820,000 / 250,000 = 3.28 times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200" smtClean="0">
                <a:latin typeface="Times New Roman" pitchFamily="-1" charset="0"/>
              </a:rPr>
              <a:t>Inventory period = 365 / 3.28 = 111.3 days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600" smtClean="0">
                <a:latin typeface="Times New Roman" pitchFamily="-1" charset="0"/>
              </a:rPr>
              <a:t>Receivables period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200" smtClean="0">
                <a:latin typeface="Times New Roman" pitchFamily="-1" charset="0"/>
              </a:rPr>
              <a:t>Average receivables = (160,000+200,000)/2 = 180,000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200" smtClean="0">
                <a:latin typeface="Times New Roman" pitchFamily="-1" charset="0"/>
              </a:rPr>
              <a:t>Receivables turnover = 1,150,000 / 180,000 = 6.39 times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200" smtClean="0">
                <a:latin typeface="Times New Roman" pitchFamily="-1" charset="0"/>
              </a:rPr>
              <a:t>Receivables period = 365 / 6.39 = 57.1 days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600" smtClean="0">
                <a:latin typeface="Times New Roman" pitchFamily="-1" charset="0"/>
              </a:rPr>
              <a:t>Operating cycle = 111.3 + 57.1 = 168.4 days</a:t>
            </a:r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Example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90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0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90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90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90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90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90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90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90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90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90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90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90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90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90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90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90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90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90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90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90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90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90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90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90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90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90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8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229600" cy="3700462"/>
          </a:xfrm>
        </p:spPr>
        <p:txBody>
          <a:bodyPr/>
          <a:lstStyle/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Payables Period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Average payables = (75,000+100,000)/2 = 87,500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Payables turnover = 820,000 / 87,500 = 9.37 times</a:t>
            </a:r>
          </a:p>
          <a:p>
            <a:pPr marL="742950" lvl="1" indent="-285750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Payables period = 365 / 9.37 = 38.9 days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Cash Cycle = 168.4 – 38.9 = 129.5 days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We have to finance our inventory for 129.5 days.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If we want to reduce our financing needs, we need to look carefully at our receivables and inventory periods – they both seem excessive.</a:t>
            </a:r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Example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92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2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92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92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92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92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92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92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92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92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92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92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92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92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92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92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92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92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92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92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92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251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752600"/>
            <a:ext cx="8001000" cy="4343400"/>
          </a:xfrm>
        </p:spPr>
        <p:txBody>
          <a:bodyPr/>
          <a:lstStyle/>
          <a:p>
            <a:pPr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There are two elements of the policy that a firm adopts for short-term finance.</a:t>
            </a:r>
          </a:p>
          <a:p>
            <a:pPr lvl="1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The size of the firm’s investment in current assets, usually measured relative to the firm’s level of total operating revenues.</a:t>
            </a:r>
          </a:p>
          <a:p>
            <a:pPr lvl="2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200" smtClean="0">
                <a:latin typeface="Times New Roman" pitchFamily="-1" charset="0"/>
              </a:rPr>
              <a:t>Flexible </a:t>
            </a:r>
          </a:p>
          <a:p>
            <a:pPr lvl="2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200" smtClean="0">
                <a:latin typeface="Times New Roman" pitchFamily="-1" charset="0"/>
              </a:rPr>
              <a:t>Restrictive</a:t>
            </a:r>
          </a:p>
          <a:p>
            <a:pPr lvl="1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Alternative financing policies for current assets, usually measured as the proportion of short-term debt to long-term debt.</a:t>
            </a:r>
          </a:p>
          <a:p>
            <a:pPr lvl="2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200" smtClean="0">
                <a:latin typeface="Times New Roman" pitchFamily="-1" charset="0"/>
              </a:rPr>
              <a:t>Flexible </a:t>
            </a:r>
          </a:p>
          <a:p>
            <a:pPr lvl="2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200" smtClean="0">
                <a:latin typeface="Times New Roman" pitchFamily="-1" charset="0"/>
              </a:rPr>
              <a:t>Restrictive</a:t>
            </a:r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164513" cy="1206500"/>
          </a:xfrm>
        </p:spPr>
        <p:txBody>
          <a:bodyPr/>
          <a:lstStyle/>
          <a:p>
            <a:pPr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26.3 Some Aspects of Short-Term Financial Policy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65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5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5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65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65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65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65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65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65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65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65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65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65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65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65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65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65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65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65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65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65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525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2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A flexible short-term finance policy would maintain a high ratio of current assets to sales.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Keeping large cash balances and investments in marketable securities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Large investments in inventory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Liberal credit terms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A restrictive short-term finance policy would maintain a low ratio of current assets to sales.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Keeping low cash balances, no investment in marketable securities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Making small investments in inventory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>
                <a:latin typeface="Times New Roman" pitchFamily="-1" charset="0"/>
              </a:rPr>
              <a:t>Allowing no credit sales (thus no accounts receivable)</a:t>
            </a:r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164513" cy="1206500"/>
          </a:xfrm>
        </p:spPr>
        <p:txBody>
          <a:bodyPr/>
          <a:lstStyle/>
          <a:p>
            <a:pPr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Size of Investment in Current Assets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66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6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6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66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66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66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66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66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66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66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66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66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66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66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66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66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66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66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66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66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66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66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66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66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627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Carrying Costs and Shortage Costs</a:t>
            </a:r>
          </a:p>
        </p:txBody>
      </p:sp>
      <p:sp>
        <p:nvSpPr>
          <p:cNvPr id="23555" name="Line 3"/>
          <p:cNvSpPr>
            <a:spLocks noChangeShapeType="1"/>
          </p:cNvSpPr>
          <p:nvPr/>
        </p:nvSpPr>
        <p:spPr bwMode="auto">
          <a:xfrm flipV="1">
            <a:off x="1265238" y="1600200"/>
            <a:ext cx="0" cy="3429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" name="Line 4"/>
          <p:cNvSpPr>
            <a:spLocks noChangeShapeType="1"/>
          </p:cNvSpPr>
          <p:nvPr/>
        </p:nvSpPr>
        <p:spPr bwMode="auto">
          <a:xfrm>
            <a:off x="1265238" y="5029200"/>
            <a:ext cx="5334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655638" y="1447800"/>
            <a:ext cx="685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 b="1"/>
              <a:t>$</a:t>
            </a: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5151438" y="5181600"/>
            <a:ext cx="25908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 b="1"/>
              <a:t>Investment in Current Assets ($)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1371600" y="2057400"/>
            <a:ext cx="5913438" cy="2514600"/>
            <a:chOff x="1507" y="1392"/>
            <a:chExt cx="3725" cy="1584"/>
          </a:xfrm>
        </p:grpSpPr>
        <p:sp>
          <p:nvSpPr>
            <p:cNvPr id="23571" name="Arc 8"/>
            <p:cNvSpPr>
              <a:spLocks/>
            </p:cNvSpPr>
            <p:nvPr/>
          </p:nvSpPr>
          <p:spPr bwMode="auto">
            <a:xfrm>
              <a:off x="1507" y="1392"/>
              <a:ext cx="2574" cy="1439"/>
            </a:xfrm>
            <a:custGeom>
              <a:avLst/>
              <a:gdLst>
                <a:gd name="T0" fmla="*/ 0 w 21009"/>
                <a:gd name="T1" fmla="*/ 0 h 21579"/>
                <a:gd name="T2" fmla="*/ 0 w 21009"/>
                <a:gd name="T3" fmla="*/ 0 h 21579"/>
                <a:gd name="T4" fmla="*/ 0 w 21009"/>
                <a:gd name="T5" fmla="*/ 0 h 21579"/>
                <a:gd name="T6" fmla="*/ 0 60000 65536"/>
                <a:gd name="T7" fmla="*/ 0 60000 65536"/>
                <a:gd name="T8" fmla="*/ 0 60000 65536"/>
                <a:gd name="T9" fmla="*/ 0 w 21009"/>
                <a:gd name="T10" fmla="*/ 0 h 21579"/>
                <a:gd name="T11" fmla="*/ 21009 w 21009"/>
                <a:gd name="T12" fmla="*/ 21579 h 21579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009" h="21579" fill="none" extrusionOk="0">
                  <a:moveTo>
                    <a:pt x="20049" y="21578"/>
                  </a:moveTo>
                  <a:cubicBezTo>
                    <a:pt x="10419" y="21150"/>
                    <a:pt x="2239" y="14393"/>
                    <a:pt x="-1" y="5018"/>
                  </a:cubicBezTo>
                </a:path>
                <a:path w="21009" h="21579" stroke="0" extrusionOk="0">
                  <a:moveTo>
                    <a:pt x="20049" y="21578"/>
                  </a:moveTo>
                  <a:cubicBezTo>
                    <a:pt x="10419" y="21150"/>
                    <a:pt x="2239" y="14393"/>
                    <a:pt x="-1" y="5018"/>
                  </a:cubicBezTo>
                  <a:lnTo>
                    <a:pt x="21009" y="0"/>
                  </a:lnTo>
                  <a:lnTo>
                    <a:pt x="20049" y="21578"/>
                  </a:lnTo>
                  <a:close/>
                </a:path>
              </a:pathLst>
            </a:cu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72" name="Text Box 9"/>
            <p:cNvSpPr txBox="1">
              <a:spLocks noChangeArrowheads="1"/>
            </p:cNvSpPr>
            <p:nvPr/>
          </p:nvSpPr>
          <p:spPr bwMode="auto">
            <a:xfrm>
              <a:off x="3936" y="2688"/>
              <a:ext cx="129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2400">
                  <a:solidFill>
                    <a:schemeClr val="accent2"/>
                  </a:solidFill>
                </a:rPr>
                <a:t>Shortage costs</a:t>
              </a:r>
            </a:p>
          </p:txBody>
        </p:sp>
      </p:grpSp>
      <p:sp>
        <p:nvSpPr>
          <p:cNvPr id="567306" name="Line 10"/>
          <p:cNvSpPr>
            <a:spLocks noChangeShapeType="1"/>
          </p:cNvSpPr>
          <p:nvPr/>
        </p:nvSpPr>
        <p:spPr bwMode="auto">
          <a:xfrm flipV="1">
            <a:off x="1265238" y="1752600"/>
            <a:ext cx="4876800" cy="3276600"/>
          </a:xfrm>
          <a:prstGeom prst="line">
            <a:avLst/>
          </a:prstGeom>
          <a:noFill/>
          <a:ln w="38100">
            <a:solidFill>
              <a:srgbClr val="00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67307" name="Text Box 11"/>
          <p:cNvSpPr txBox="1">
            <a:spLocks noChangeArrowheads="1"/>
          </p:cNvSpPr>
          <p:nvPr/>
        </p:nvSpPr>
        <p:spPr bwMode="auto">
          <a:xfrm>
            <a:off x="5303838" y="2133600"/>
            <a:ext cx="2438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>
                <a:solidFill>
                  <a:srgbClr val="006600"/>
                </a:solidFill>
              </a:rPr>
              <a:t>Carrying costs</a:t>
            </a:r>
          </a:p>
        </p:txBody>
      </p:sp>
      <p:sp>
        <p:nvSpPr>
          <p:cNvPr id="567308" name="Arc 12"/>
          <p:cNvSpPr>
            <a:spLocks/>
          </p:cNvSpPr>
          <p:nvPr/>
        </p:nvSpPr>
        <p:spPr bwMode="auto">
          <a:xfrm>
            <a:off x="1411288" y="1447800"/>
            <a:ext cx="3359150" cy="1392238"/>
          </a:xfrm>
          <a:custGeom>
            <a:avLst/>
            <a:gdLst>
              <a:gd name="T0" fmla="*/ 2147483647 w 32049"/>
              <a:gd name="T1" fmla="*/ 2147483647 h 21600"/>
              <a:gd name="T2" fmla="*/ 0 w 32049"/>
              <a:gd name="T3" fmla="*/ 2147483647 h 21600"/>
              <a:gd name="T4" fmla="*/ 2147483647 w 32049"/>
              <a:gd name="T5" fmla="*/ 0 h 21600"/>
              <a:gd name="T6" fmla="*/ 0 60000 65536"/>
              <a:gd name="T7" fmla="*/ 0 60000 65536"/>
              <a:gd name="T8" fmla="*/ 0 60000 65536"/>
              <a:gd name="T9" fmla="*/ 0 w 32049"/>
              <a:gd name="T10" fmla="*/ 0 h 21600"/>
              <a:gd name="T11" fmla="*/ 32049 w 32049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2049" h="21600" fill="none" extrusionOk="0">
                <a:moveTo>
                  <a:pt x="32048" y="12543"/>
                </a:moveTo>
                <a:cubicBezTo>
                  <a:pt x="27994" y="18226"/>
                  <a:pt x="21444" y="21599"/>
                  <a:pt x="14464" y="21600"/>
                </a:cubicBezTo>
                <a:cubicBezTo>
                  <a:pt x="9121" y="21600"/>
                  <a:pt x="3967" y="19619"/>
                  <a:pt x="-1" y="16042"/>
                </a:cubicBezTo>
              </a:path>
              <a:path w="32049" h="21600" stroke="0" extrusionOk="0">
                <a:moveTo>
                  <a:pt x="32048" y="12543"/>
                </a:moveTo>
                <a:cubicBezTo>
                  <a:pt x="27994" y="18226"/>
                  <a:pt x="21444" y="21599"/>
                  <a:pt x="14464" y="21600"/>
                </a:cubicBezTo>
                <a:cubicBezTo>
                  <a:pt x="9121" y="21600"/>
                  <a:pt x="3967" y="19619"/>
                  <a:pt x="-1" y="16042"/>
                </a:cubicBezTo>
                <a:lnTo>
                  <a:pt x="14464" y="0"/>
                </a:lnTo>
                <a:lnTo>
                  <a:pt x="32048" y="12543"/>
                </a:lnTo>
                <a:close/>
              </a:path>
            </a:pathLst>
          </a:custGeom>
          <a:noFill/>
          <a:ln w="38100">
            <a:solidFill>
              <a:srgbClr val="CC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7309" name="Text Box 13"/>
          <p:cNvSpPr txBox="1">
            <a:spLocks noChangeArrowheads="1"/>
          </p:cNvSpPr>
          <p:nvPr/>
        </p:nvSpPr>
        <p:spPr bwMode="auto">
          <a:xfrm>
            <a:off x="4237038" y="1371600"/>
            <a:ext cx="39624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rgbClr val="CC3300"/>
                </a:solidFill>
              </a:rPr>
              <a:t>Total costs of holding current assets.</a:t>
            </a:r>
          </a:p>
        </p:txBody>
      </p:sp>
      <p:grpSp>
        <p:nvGrpSpPr>
          <p:cNvPr id="3" name="Group 14"/>
          <p:cNvGrpSpPr>
            <a:grpSpLocks/>
          </p:cNvGrpSpPr>
          <p:nvPr/>
        </p:nvGrpSpPr>
        <p:grpSpPr bwMode="auto">
          <a:xfrm>
            <a:off x="2408238" y="2819400"/>
            <a:ext cx="1143000" cy="2819400"/>
            <a:chOff x="2160" y="1872"/>
            <a:chExt cx="720" cy="1776"/>
          </a:xfrm>
        </p:grpSpPr>
        <p:sp>
          <p:nvSpPr>
            <p:cNvPr id="23569" name="Line 15"/>
            <p:cNvSpPr>
              <a:spLocks noChangeShapeType="1"/>
            </p:cNvSpPr>
            <p:nvPr/>
          </p:nvSpPr>
          <p:spPr bwMode="auto">
            <a:xfrm flipV="1">
              <a:off x="2496" y="1872"/>
              <a:ext cx="0" cy="1488"/>
            </a:xfrm>
            <a:prstGeom prst="line">
              <a:avLst/>
            </a:prstGeom>
            <a:noFill/>
            <a:ln w="28575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70" name="Text Box 16"/>
            <p:cNvSpPr txBox="1">
              <a:spLocks noChangeArrowheads="1"/>
            </p:cNvSpPr>
            <p:nvPr/>
          </p:nvSpPr>
          <p:spPr bwMode="auto">
            <a:xfrm>
              <a:off x="2160" y="3360"/>
              <a:ext cx="72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400"/>
                <a:t>CA</a:t>
              </a:r>
              <a:r>
                <a:rPr lang="en-US" altLang="en-US" sz="2400" baseline="30000"/>
                <a:t>*</a:t>
              </a:r>
            </a:p>
          </p:txBody>
        </p:sp>
      </p:grpSp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1570038" y="1524000"/>
            <a:ext cx="1447800" cy="1143000"/>
            <a:chOff x="1632" y="1056"/>
            <a:chExt cx="912" cy="720"/>
          </a:xfrm>
        </p:grpSpPr>
        <p:sp>
          <p:nvSpPr>
            <p:cNvPr id="23567" name="Text Box 18"/>
            <p:cNvSpPr txBox="1">
              <a:spLocks noChangeArrowheads="1"/>
            </p:cNvSpPr>
            <p:nvPr/>
          </p:nvSpPr>
          <p:spPr bwMode="auto">
            <a:xfrm>
              <a:off x="1632" y="1056"/>
              <a:ext cx="912" cy="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2400"/>
                <a:t>Minimum point</a:t>
              </a:r>
            </a:p>
          </p:txBody>
        </p:sp>
        <p:sp>
          <p:nvSpPr>
            <p:cNvPr id="23568" name="Arc 19"/>
            <p:cNvSpPr>
              <a:spLocks/>
            </p:cNvSpPr>
            <p:nvPr/>
          </p:nvSpPr>
          <p:spPr bwMode="auto">
            <a:xfrm>
              <a:off x="2160" y="1392"/>
              <a:ext cx="336" cy="38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67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7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67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7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7306" grpId="0" animBg="1"/>
      <p:bldP spid="567307" grpId="0" autoUpdateAnimBg="0"/>
      <p:bldP spid="567308" grpId="0" animBg="1"/>
      <p:bldP spid="567309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Appropriate Flexible Policy</a:t>
            </a:r>
          </a:p>
        </p:txBody>
      </p:sp>
      <p:sp>
        <p:nvSpPr>
          <p:cNvPr id="24579" name="Line 3"/>
          <p:cNvSpPr>
            <a:spLocks noChangeShapeType="1"/>
          </p:cNvSpPr>
          <p:nvPr/>
        </p:nvSpPr>
        <p:spPr bwMode="auto">
          <a:xfrm flipV="1">
            <a:off x="1219200" y="1447800"/>
            <a:ext cx="0" cy="3429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80" name="Line 4"/>
          <p:cNvSpPr>
            <a:spLocks noChangeShapeType="1"/>
          </p:cNvSpPr>
          <p:nvPr/>
        </p:nvSpPr>
        <p:spPr bwMode="auto">
          <a:xfrm>
            <a:off x="1219200" y="4876800"/>
            <a:ext cx="5334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609600" y="1295400"/>
            <a:ext cx="685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 b="1"/>
              <a:t>$</a:t>
            </a:r>
          </a:p>
        </p:txBody>
      </p:sp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5105400" y="5029200"/>
            <a:ext cx="25908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 b="1"/>
              <a:t>Investment in Current Assets ($)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1325563" y="1905000"/>
            <a:ext cx="5913437" cy="2514600"/>
            <a:chOff x="1507" y="1392"/>
            <a:chExt cx="3725" cy="1584"/>
          </a:xfrm>
        </p:grpSpPr>
        <p:sp>
          <p:nvSpPr>
            <p:cNvPr id="24595" name="Arc 8"/>
            <p:cNvSpPr>
              <a:spLocks/>
            </p:cNvSpPr>
            <p:nvPr/>
          </p:nvSpPr>
          <p:spPr bwMode="auto">
            <a:xfrm>
              <a:off x="1507" y="1392"/>
              <a:ext cx="2574" cy="1439"/>
            </a:xfrm>
            <a:custGeom>
              <a:avLst/>
              <a:gdLst>
                <a:gd name="T0" fmla="*/ 0 w 21009"/>
                <a:gd name="T1" fmla="*/ 0 h 21579"/>
                <a:gd name="T2" fmla="*/ 0 w 21009"/>
                <a:gd name="T3" fmla="*/ 0 h 21579"/>
                <a:gd name="T4" fmla="*/ 0 w 21009"/>
                <a:gd name="T5" fmla="*/ 0 h 21579"/>
                <a:gd name="T6" fmla="*/ 0 60000 65536"/>
                <a:gd name="T7" fmla="*/ 0 60000 65536"/>
                <a:gd name="T8" fmla="*/ 0 60000 65536"/>
                <a:gd name="T9" fmla="*/ 0 w 21009"/>
                <a:gd name="T10" fmla="*/ 0 h 21579"/>
                <a:gd name="T11" fmla="*/ 21009 w 21009"/>
                <a:gd name="T12" fmla="*/ 21579 h 21579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009" h="21579" fill="none" extrusionOk="0">
                  <a:moveTo>
                    <a:pt x="20049" y="21578"/>
                  </a:moveTo>
                  <a:cubicBezTo>
                    <a:pt x="10419" y="21150"/>
                    <a:pt x="2239" y="14393"/>
                    <a:pt x="-1" y="5018"/>
                  </a:cubicBezTo>
                </a:path>
                <a:path w="21009" h="21579" stroke="0" extrusionOk="0">
                  <a:moveTo>
                    <a:pt x="20049" y="21578"/>
                  </a:moveTo>
                  <a:cubicBezTo>
                    <a:pt x="10419" y="21150"/>
                    <a:pt x="2239" y="14393"/>
                    <a:pt x="-1" y="5018"/>
                  </a:cubicBezTo>
                  <a:lnTo>
                    <a:pt x="21009" y="0"/>
                  </a:lnTo>
                  <a:lnTo>
                    <a:pt x="20049" y="21578"/>
                  </a:lnTo>
                  <a:close/>
                </a:path>
              </a:pathLst>
            </a:cu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6" name="Text Box 9"/>
            <p:cNvSpPr txBox="1">
              <a:spLocks noChangeArrowheads="1"/>
            </p:cNvSpPr>
            <p:nvPr/>
          </p:nvSpPr>
          <p:spPr bwMode="auto">
            <a:xfrm>
              <a:off x="3936" y="2688"/>
              <a:ext cx="129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2400">
                  <a:solidFill>
                    <a:schemeClr val="accent2"/>
                  </a:solidFill>
                </a:rPr>
                <a:t>Shortage costs</a:t>
              </a:r>
            </a:p>
          </p:txBody>
        </p:sp>
      </p:grpSp>
      <p:sp>
        <p:nvSpPr>
          <p:cNvPr id="568330" name="Text Box 10"/>
          <p:cNvSpPr txBox="1">
            <a:spLocks noChangeArrowheads="1"/>
          </p:cNvSpPr>
          <p:nvPr/>
        </p:nvSpPr>
        <p:spPr bwMode="auto">
          <a:xfrm>
            <a:off x="5257800" y="1981200"/>
            <a:ext cx="2438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>
                <a:solidFill>
                  <a:srgbClr val="006600"/>
                </a:solidFill>
              </a:rPr>
              <a:t>Carrying costs</a:t>
            </a:r>
          </a:p>
        </p:txBody>
      </p:sp>
      <p:sp>
        <p:nvSpPr>
          <p:cNvPr id="568331" name="Arc 11"/>
          <p:cNvSpPr>
            <a:spLocks/>
          </p:cNvSpPr>
          <p:nvPr/>
        </p:nvSpPr>
        <p:spPr bwMode="auto">
          <a:xfrm>
            <a:off x="2584450" y="1960563"/>
            <a:ext cx="3359150" cy="1392237"/>
          </a:xfrm>
          <a:custGeom>
            <a:avLst/>
            <a:gdLst>
              <a:gd name="T0" fmla="*/ 2147483647 w 32049"/>
              <a:gd name="T1" fmla="*/ 2147483647 h 21600"/>
              <a:gd name="T2" fmla="*/ 0 w 32049"/>
              <a:gd name="T3" fmla="*/ 2147483647 h 21600"/>
              <a:gd name="T4" fmla="*/ 2147483647 w 32049"/>
              <a:gd name="T5" fmla="*/ 0 h 21600"/>
              <a:gd name="T6" fmla="*/ 0 60000 65536"/>
              <a:gd name="T7" fmla="*/ 0 60000 65536"/>
              <a:gd name="T8" fmla="*/ 0 60000 65536"/>
              <a:gd name="T9" fmla="*/ 0 w 32049"/>
              <a:gd name="T10" fmla="*/ 0 h 21600"/>
              <a:gd name="T11" fmla="*/ 32049 w 32049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2049" h="21600" fill="none" extrusionOk="0">
                <a:moveTo>
                  <a:pt x="32048" y="12543"/>
                </a:moveTo>
                <a:cubicBezTo>
                  <a:pt x="27994" y="18226"/>
                  <a:pt x="21444" y="21599"/>
                  <a:pt x="14464" y="21600"/>
                </a:cubicBezTo>
                <a:cubicBezTo>
                  <a:pt x="9121" y="21600"/>
                  <a:pt x="3967" y="19619"/>
                  <a:pt x="-1" y="16042"/>
                </a:cubicBezTo>
              </a:path>
              <a:path w="32049" h="21600" stroke="0" extrusionOk="0">
                <a:moveTo>
                  <a:pt x="32048" y="12543"/>
                </a:moveTo>
                <a:cubicBezTo>
                  <a:pt x="27994" y="18226"/>
                  <a:pt x="21444" y="21599"/>
                  <a:pt x="14464" y="21600"/>
                </a:cubicBezTo>
                <a:cubicBezTo>
                  <a:pt x="9121" y="21600"/>
                  <a:pt x="3967" y="19619"/>
                  <a:pt x="-1" y="16042"/>
                </a:cubicBezTo>
                <a:lnTo>
                  <a:pt x="14464" y="0"/>
                </a:lnTo>
                <a:lnTo>
                  <a:pt x="32048" y="12543"/>
                </a:lnTo>
                <a:close/>
              </a:path>
            </a:pathLst>
          </a:custGeom>
          <a:noFill/>
          <a:ln w="38100">
            <a:solidFill>
              <a:srgbClr val="CC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8332" name="Text Box 12"/>
          <p:cNvSpPr txBox="1">
            <a:spLocks noChangeArrowheads="1"/>
          </p:cNvSpPr>
          <p:nvPr/>
        </p:nvSpPr>
        <p:spPr bwMode="auto">
          <a:xfrm>
            <a:off x="5791200" y="2819400"/>
            <a:ext cx="31242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rgbClr val="CC3300"/>
                </a:solidFill>
              </a:rPr>
              <a:t>Total costs of holding current assets.</a:t>
            </a:r>
          </a:p>
        </p:txBody>
      </p:sp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3733800" y="3352800"/>
            <a:ext cx="1143000" cy="2244725"/>
            <a:chOff x="2160" y="1872"/>
            <a:chExt cx="720" cy="1869"/>
          </a:xfrm>
        </p:grpSpPr>
        <p:sp>
          <p:nvSpPr>
            <p:cNvPr id="24593" name="Line 14"/>
            <p:cNvSpPr>
              <a:spLocks noChangeShapeType="1"/>
            </p:cNvSpPr>
            <p:nvPr/>
          </p:nvSpPr>
          <p:spPr bwMode="auto">
            <a:xfrm flipV="1">
              <a:off x="2496" y="1872"/>
              <a:ext cx="0" cy="1488"/>
            </a:xfrm>
            <a:prstGeom prst="line">
              <a:avLst/>
            </a:prstGeom>
            <a:noFill/>
            <a:ln w="28575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4" name="Text Box 15"/>
            <p:cNvSpPr txBox="1">
              <a:spLocks noChangeArrowheads="1"/>
            </p:cNvSpPr>
            <p:nvPr/>
          </p:nvSpPr>
          <p:spPr bwMode="auto">
            <a:xfrm>
              <a:off x="2160" y="3360"/>
              <a:ext cx="720" cy="3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400"/>
                <a:t>CA</a:t>
              </a:r>
              <a:r>
                <a:rPr lang="en-US" altLang="en-US" sz="2400" baseline="30000"/>
                <a:t>*</a:t>
              </a:r>
            </a:p>
          </p:txBody>
        </p:sp>
      </p:grpSp>
      <p:grpSp>
        <p:nvGrpSpPr>
          <p:cNvPr id="4" name="Group 16"/>
          <p:cNvGrpSpPr>
            <a:grpSpLocks/>
          </p:cNvGrpSpPr>
          <p:nvPr/>
        </p:nvGrpSpPr>
        <p:grpSpPr bwMode="auto">
          <a:xfrm>
            <a:off x="2895600" y="2133600"/>
            <a:ext cx="1447800" cy="1143000"/>
            <a:chOff x="1632" y="1056"/>
            <a:chExt cx="912" cy="720"/>
          </a:xfrm>
        </p:grpSpPr>
        <p:sp>
          <p:nvSpPr>
            <p:cNvPr id="24591" name="Text Box 17"/>
            <p:cNvSpPr txBox="1">
              <a:spLocks noChangeArrowheads="1"/>
            </p:cNvSpPr>
            <p:nvPr/>
          </p:nvSpPr>
          <p:spPr bwMode="auto">
            <a:xfrm>
              <a:off x="1632" y="1056"/>
              <a:ext cx="912" cy="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2400"/>
                <a:t>Minimum point</a:t>
              </a:r>
            </a:p>
          </p:txBody>
        </p:sp>
        <p:sp>
          <p:nvSpPr>
            <p:cNvPr id="24592" name="Arc 18"/>
            <p:cNvSpPr>
              <a:spLocks/>
            </p:cNvSpPr>
            <p:nvPr/>
          </p:nvSpPr>
          <p:spPr bwMode="auto">
            <a:xfrm>
              <a:off x="2160" y="1392"/>
              <a:ext cx="336" cy="38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68339" name="Arc 19"/>
          <p:cNvSpPr>
            <a:spLocks/>
          </p:cNvSpPr>
          <p:nvPr/>
        </p:nvSpPr>
        <p:spPr bwMode="auto">
          <a:xfrm flipV="1">
            <a:off x="1447800" y="912813"/>
            <a:ext cx="4876800" cy="4564062"/>
          </a:xfrm>
          <a:custGeom>
            <a:avLst/>
            <a:gdLst>
              <a:gd name="T0" fmla="*/ 2147483647 w 18486"/>
              <a:gd name="T1" fmla="*/ 0 h 21561"/>
              <a:gd name="T2" fmla="*/ 2147483647 w 18486"/>
              <a:gd name="T3" fmla="*/ 2147483647 h 21561"/>
              <a:gd name="T4" fmla="*/ 0 w 18486"/>
              <a:gd name="T5" fmla="*/ 2147483647 h 21561"/>
              <a:gd name="T6" fmla="*/ 0 60000 65536"/>
              <a:gd name="T7" fmla="*/ 0 60000 65536"/>
              <a:gd name="T8" fmla="*/ 0 60000 65536"/>
              <a:gd name="T9" fmla="*/ 0 w 18486"/>
              <a:gd name="T10" fmla="*/ 0 h 21561"/>
              <a:gd name="T11" fmla="*/ 18486 w 18486"/>
              <a:gd name="T12" fmla="*/ 21561 h 2156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8486" h="21561" fill="none" extrusionOk="0">
                <a:moveTo>
                  <a:pt x="1297" y="-1"/>
                </a:moveTo>
                <a:cubicBezTo>
                  <a:pt x="8385" y="426"/>
                  <a:pt x="14812" y="4310"/>
                  <a:pt x="18485" y="10388"/>
                </a:cubicBezTo>
              </a:path>
              <a:path w="18486" h="21561" stroke="0" extrusionOk="0">
                <a:moveTo>
                  <a:pt x="1297" y="-1"/>
                </a:moveTo>
                <a:cubicBezTo>
                  <a:pt x="8385" y="426"/>
                  <a:pt x="14812" y="4310"/>
                  <a:pt x="18485" y="10388"/>
                </a:cubicBezTo>
                <a:lnTo>
                  <a:pt x="0" y="21561"/>
                </a:lnTo>
                <a:lnTo>
                  <a:pt x="1297" y="-1"/>
                </a:lnTo>
                <a:close/>
              </a:path>
            </a:pathLst>
          </a:custGeom>
          <a:noFill/>
          <a:ln w="38100">
            <a:solidFill>
              <a:srgbClr val="00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68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8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68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8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8330" grpId="0" autoUpdateAnimBg="0"/>
      <p:bldP spid="568331" grpId="0" animBg="1"/>
      <p:bldP spid="568332" grpId="0" autoUpdateAnimBg="0"/>
      <p:bldP spid="56833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Appropriate Restrictive Policy</a:t>
            </a:r>
          </a:p>
        </p:txBody>
      </p:sp>
      <p:sp>
        <p:nvSpPr>
          <p:cNvPr id="25603" name="Line 3"/>
          <p:cNvSpPr>
            <a:spLocks noChangeShapeType="1"/>
          </p:cNvSpPr>
          <p:nvPr/>
        </p:nvSpPr>
        <p:spPr bwMode="auto">
          <a:xfrm flipV="1">
            <a:off x="1219200" y="1447800"/>
            <a:ext cx="0" cy="3429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4" name="Line 4"/>
          <p:cNvSpPr>
            <a:spLocks noChangeShapeType="1"/>
          </p:cNvSpPr>
          <p:nvPr/>
        </p:nvSpPr>
        <p:spPr bwMode="auto">
          <a:xfrm>
            <a:off x="1219200" y="4876800"/>
            <a:ext cx="5334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609600" y="1295400"/>
            <a:ext cx="685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 b="1"/>
              <a:t>$</a:t>
            </a:r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5105400" y="5029200"/>
            <a:ext cx="25908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 b="1"/>
              <a:t>Investment in Current Assets ($)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1325563" y="1905000"/>
            <a:ext cx="4008437" cy="2879725"/>
            <a:chOff x="1507" y="1392"/>
            <a:chExt cx="3725" cy="1814"/>
          </a:xfrm>
        </p:grpSpPr>
        <p:sp>
          <p:nvSpPr>
            <p:cNvPr id="25619" name="Arc 8"/>
            <p:cNvSpPr>
              <a:spLocks/>
            </p:cNvSpPr>
            <p:nvPr/>
          </p:nvSpPr>
          <p:spPr bwMode="auto">
            <a:xfrm>
              <a:off x="1507" y="1392"/>
              <a:ext cx="2574" cy="1439"/>
            </a:xfrm>
            <a:custGeom>
              <a:avLst/>
              <a:gdLst>
                <a:gd name="T0" fmla="*/ 0 w 21009"/>
                <a:gd name="T1" fmla="*/ 0 h 21579"/>
                <a:gd name="T2" fmla="*/ 0 w 21009"/>
                <a:gd name="T3" fmla="*/ 0 h 21579"/>
                <a:gd name="T4" fmla="*/ 0 w 21009"/>
                <a:gd name="T5" fmla="*/ 0 h 21579"/>
                <a:gd name="T6" fmla="*/ 0 60000 65536"/>
                <a:gd name="T7" fmla="*/ 0 60000 65536"/>
                <a:gd name="T8" fmla="*/ 0 60000 65536"/>
                <a:gd name="T9" fmla="*/ 0 w 21009"/>
                <a:gd name="T10" fmla="*/ 0 h 21579"/>
                <a:gd name="T11" fmla="*/ 21009 w 21009"/>
                <a:gd name="T12" fmla="*/ 21579 h 21579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009" h="21579" fill="none" extrusionOk="0">
                  <a:moveTo>
                    <a:pt x="20049" y="21578"/>
                  </a:moveTo>
                  <a:cubicBezTo>
                    <a:pt x="10419" y="21150"/>
                    <a:pt x="2239" y="14393"/>
                    <a:pt x="-1" y="5018"/>
                  </a:cubicBezTo>
                </a:path>
                <a:path w="21009" h="21579" stroke="0" extrusionOk="0">
                  <a:moveTo>
                    <a:pt x="20049" y="21578"/>
                  </a:moveTo>
                  <a:cubicBezTo>
                    <a:pt x="10419" y="21150"/>
                    <a:pt x="2239" y="14393"/>
                    <a:pt x="-1" y="5018"/>
                  </a:cubicBezTo>
                  <a:lnTo>
                    <a:pt x="21009" y="0"/>
                  </a:lnTo>
                  <a:lnTo>
                    <a:pt x="20049" y="21578"/>
                  </a:lnTo>
                  <a:close/>
                </a:path>
              </a:pathLst>
            </a:cu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0" name="Text Box 9"/>
            <p:cNvSpPr txBox="1">
              <a:spLocks noChangeArrowheads="1"/>
            </p:cNvSpPr>
            <p:nvPr/>
          </p:nvSpPr>
          <p:spPr bwMode="auto">
            <a:xfrm>
              <a:off x="3937" y="2688"/>
              <a:ext cx="1295" cy="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sz="2400">
                  <a:solidFill>
                    <a:schemeClr val="accent2"/>
                  </a:solidFill>
                </a:rPr>
                <a:t>Shortage costs</a:t>
              </a:r>
            </a:p>
          </p:txBody>
        </p:sp>
      </p:grpSp>
      <p:sp>
        <p:nvSpPr>
          <p:cNvPr id="569354" name="Text Box 10"/>
          <p:cNvSpPr txBox="1">
            <a:spLocks noChangeArrowheads="1"/>
          </p:cNvSpPr>
          <p:nvPr/>
        </p:nvSpPr>
        <p:spPr bwMode="auto">
          <a:xfrm>
            <a:off x="3810000" y="2438400"/>
            <a:ext cx="2438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400">
                <a:solidFill>
                  <a:srgbClr val="006600"/>
                </a:solidFill>
              </a:rPr>
              <a:t>Carrying costs</a:t>
            </a:r>
          </a:p>
        </p:txBody>
      </p:sp>
      <p:sp>
        <p:nvSpPr>
          <p:cNvPr id="569355" name="Arc 11"/>
          <p:cNvSpPr>
            <a:spLocks/>
          </p:cNvSpPr>
          <p:nvPr/>
        </p:nvSpPr>
        <p:spPr bwMode="auto">
          <a:xfrm>
            <a:off x="1371600" y="1143000"/>
            <a:ext cx="2365375" cy="1392238"/>
          </a:xfrm>
          <a:custGeom>
            <a:avLst/>
            <a:gdLst>
              <a:gd name="T0" fmla="*/ 2147483647 w 41907"/>
              <a:gd name="T1" fmla="*/ 2147483647 h 21600"/>
              <a:gd name="T2" fmla="*/ 0 w 41907"/>
              <a:gd name="T3" fmla="*/ 2147483647 h 21600"/>
              <a:gd name="T4" fmla="*/ 2147483647 w 41907"/>
              <a:gd name="T5" fmla="*/ 0 h 21600"/>
              <a:gd name="T6" fmla="*/ 0 60000 65536"/>
              <a:gd name="T7" fmla="*/ 0 60000 65536"/>
              <a:gd name="T8" fmla="*/ 0 60000 65536"/>
              <a:gd name="T9" fmla="*/ 0 w 41907"/>
              <a:gd name="T10" fmla="*/ 0 h 21600"/>
              <a:gd name="T11" fmla="*/ 41907 w 41907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1907" h="21600" fill="none" extrusionOk="0">
                <a:moveTo>
                  <a:pt x="41906" y="7288"/>
                </a:moveTo>
                <a:cubicBezTo>
                  <a:pt x="38829" y="15873"/>
                  <a:pt x="30693" y="21599"/>
                  <a:pt x="21574" y="21600"/>
                </a:cubicBezTo>
                <a:cubicBezTo>
                  <a:pt x="10053" y="21600"/>
                  <a:pt x="560" y="12558"/>
                  <a:pt x="-1" y="1051"/>
                </a:cubicBezTo>
              </a:path>
              <a:path w="41907" h="21600" stroke="0" extrusionOk="0">
                <a:moveTo>
                  <a:pt x="41906" y="7288"/>
                </a:moveTo>
                <a:cubicBezTo>
                  <a:pt x="38829" y="15873"/>
                  <a:pt x="30693" y="21599"/>
                  <a:pt x="21574" y="21600"/>
                </a:cubicBezTo>
                <a:cubicBezTo>
                  <a:pt x="10053" y="21600"/>
                  <a:pt x="560" y="12558"/>
                  <a:pt x="-1" y="1051"/>
                </a:cubicBezTo>
                <a:lnTo>
                  <a:pt x="21574" y="0"/>
                </a:lnTo>
                <a:lnTo>
                  <a:pt x="41906" y="7288"/>
                </a:lnTo>
                <a:close/>
              </a:path>
            </a:pathLst>
          </a:custGeom>
          <a:noFill/>
          <a:ln w="38100">
            <a:solidFill>
              <a:srgbClr val="CC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9356" name="Text Box 12"/>
          <p:cNvSpPr txBox="1">
            <a:spLocks noChangeArrowheads="1"/>
          </p:cNvSpPr>
          <p:nvPr/>
        </p:nvSpPr>
        <p:spPr bwMode="auto">
          <a:xfrm>
            <a:off x="3733800" y="1295400"/>
            <a:ext cx="5181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rgbClr val="CC3300"/>
                </a:solidFill>
              </a:rPr>
              <a:t>Total costs of holding current assets.</a:t>
            </a:r>
          </a:p>
        </p:txBody>
      </p:sp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2057400" y="2590800"/>
            <a:ext cx="1143000" cy="2819400"/>
            <a:chOff x="2160" y="1872"/>
            <a:chExt cx="720" cy="1776"/>
          </a:xfrm>
        </p:grpSpPr>
        <p:sp>
          <p:nvSpPr>
            <p:cNvPr id="25617" name="Line 14"/>
            <p:cNvSpPr>
              <a:spLocks noChangeShapeType="1"/>
            </p:cNvSpPr>
            <p:nvPr/>
          </p:nvSpPr>
          <p:spPr bwMode="auto">
            <a:xfrm flipV="1">
              <a:off x="2496" y="1872"/>
              <a:ext cx="0" cy="1488"/>
            </a:xfrm>
            <a:prstGeom prst="line">
              <a:avLst/>
            </a:prstGeom>
            <a:noFill/>
            <a:ln w="28575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18" name="Text Box 15"/>
            <p:cNvSpPr txBox="1">
              <a:spLocks noChangeArrowheads="1"/>
            </p:cNvSpPr>
            <p:nvPr/>
          </p:nvSpPr>
          <p:spPr bwMode="auto">
            <a:xfrm>
              <a:off x="2160" y="3360"/>
              <a:ext cx="72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400"/>
                <a:t>CA</a:t>
              </a:r>
              <a:r>
                <a:rPr lang="en-US" altLang="en-US" sz="2400" baseline="30000"/>
                <a:t>*</a:t>
              </a:r>
            </a:p>
          </p:txBody>
        </p:sp>
      </p:grpSp>
      <p:sp>
        <p:nvSpPr>
          <p:cNvPr id="569360" name="Arc 16"/>
          <p:cNvSpPr>
            <a:spLocks/>
          </p:cNvSpPr>
          <p:nvPr/>
        </p:nvSpPr>
        <p:spPr bwMode="auto">
          <a:xfrm flipV="1">
            <a:off x="1676400" y="-1295400"/>
            <a:ext cx="2895600" cy="6324600"/>
          </a:xfrm>
          <a:custGeom>
            <a:avLst/>
            <a:gdLst>
              <a:gd name="T0" fmla="*/ 2147483647 w 14390"/>
              <a:gd name="T1" fmla="*/ 0 h 21561"/>
              <a:gd name="T2" fmla="*/ 2147483647 w 14390"/>
              <a:gd name="T3" fmla="*/ 2147483647 h 21561"/>
              <a:gd name="T4" fmla="*/ 0 w 14390"/>
              <a:gd name="T5" fmla="*/ 2147483647 h 21561"/>
              <a:gd name="T6" fmla="*/ 0 60000 65536"/>
              <a:gd name="T7" fmla="*/ 0 60000 65536"/>
              <a:gd name="T8" fmla="*/ 0 60000 65536"/>
              <a:gd name="T9" fmla="*/ 0 w 14390"/>
              <a:gd name="T10" fmla="*/ 0 h 21561"/>
              <a:gd name="T11" fmla="*/ 14390 w 14390"/>
              <a:gd name="T12" fmla="*/ 21561 h 2156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390" h="21561" fill="none" extrusionOk="0">
                <a:moveTo>
                  <a:pt x="1297" y="-1"/>
                </a:moveTo>
                <a:cubicBezTo>
                  <a:pt x="6150" y="291"/>
                  <a:pt x="10764" y="2213"/>
                  <a:pt x="14390" y="5452"/>
                </a:cubicBezTo>
              </a:path>
              <a:path w="14390" h="21561" stroke="0" extrusionOk="0">
                <a:moveTo>
                  <a:pt x="1297" y="-1"/>
                </a:moveTo>
                <a:cubicBezTo>
                  <a:pt x="6150" y="291"/>
                  <a:pt x="10764" y="2213"/>
                  <a:pt x="14390" y="5452"/>
                </a:cubicBezTo>
                <a:lnTo>
                  <a:pt x="0" y="21561"/>
                </a:lnTo>
                <a:lnTo>
                  <a:pt x="1297" y="-1"/>
                </a:lnTo>
                <a:close/>
              </a:path>
            </a:pathLst>
          </a:custGeom>
          <a:noFill/>
          <a:ln w="38100">
            <a:solidFill>
              <a:srgbClr val="00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1371600" y="1158875"/>
            <a:ext cx="1447800" cy="1281113"/>
            <a:chOff x="1536" y="922"/>
            <a:chExt cx="912" cy="807"/>
          </a:xfrm>
        </p:grpSpPr>
        <p:sp>
          <p:nvSpPr>
            <p:cNvPr id="25615" name="Text Box 18"/>
            <p:cNvSpPr txBox="1">
              <a:spLocks noChangeArrowheads="1"/>
            </p:cNvSpPr>
            <p:nvPr/>
          </p:nvSpPr>
          <p:spPr bwMode="auto">
            <a:xfrm>
              <a:off x="1536" y="922"/>
              <a:ext cx="912" cy="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</a:pPr>
              <a:r>
                <a:rPr lang="en-US" altLang="en-US" sz="2400"/>
                <a:t>Minimum point</a:t>
              </a:r>
            </a:p>
          </p:txBody>
        </p:sp>
        <p:sp>
          <p:nvSpPr>
            <p:cNvPr id="25616" name="Arc 19"/>
            <p:cNvSpPr>
              <a:spLocks/>
            </p:cNvSpPr>
            <p:nvPr/>
          </p:nvSpPr>
          <p:spPr bwMode="auto">
            <a:xfrm>
              <a:off x="1968" y="1417"/>
              <a:ext cx="336" cy="312"/>
            </a:xfrm>
            <a:custGeom>
              <a:avLst/>
              <a:gdLst>
                <a:gd name="T0" fmla="*/ 0 w 21600"/>
                <a:gd name="T1" fmla="*/ 0 h 17577"/>
                <a:gd name="T2" fmla="*/ 0 w 21600"/>
                <a:gd name="T3" fmla="*/ 0 h 17577"/>
                <a:gd name="T4" fmla="*/ 0 w 21600"/>
                <a:gd name="T5" fmla="*/ 0 h 17577"/>
                <a:gd name="T6" fmla="*/ 0 60000 65536"/>
                <a:gd name="T7" fmla="*/ 0 60000 65536"/>
                <a:gd name="T8" fmla="*/ 0 60000 65536"/>
                <a:gd name="T9" fmla="*/ 0 w 21600"/>
                <a:gd name="T10" fmla="*/ 0 h 17577"/>
                <a:gd name="T11" fmla="*/ 21600 w 21600"/>
                <a:gd name="T12" fmla="*/ 17577 h 1757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17577" fill="none" extrusionOk="0">
                  <a:moveTo>
                    <a:pt x="12554" y="-1"/>
                  </a:moveTo>
                  <a:cubicBezTo>
                    <a:pt x="18230" y="4054"/>
                    <a:pt x="21600" y="10600"/>
                    <a:pt x="21600" y="17577"/>
                  </a:cubicBezTo>
                </a:path>
                <a:path w="21600" h="17577" stroke="0" extrusionOk="0">
                  <a:moveTo>
                    <a:pt x="12554" y="-1"/>
                  </a:moveTo>
                  <a:cubicBezTo>
                    <a:pt x="18230" y="4054"/>
                    <a:pt x="21600" y="10600"/>
                    <a:pt x="21600" y="17577"/>
                  </a:cubicBezTo>
                  <a:lnTo>
                    <a:pt x="0" y="17577"/>
                  </a:lnTo>
                  <a:lnTo>
                    <a:pt x="12554" y="-1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69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9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69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9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9354" grpId="0" autoUpdateAnimBg="0"/>
      <p:bldP spid="569355" grpId="0" animBg="1"/>
      <p:bldP spid="569356" grpId="0" autoUpdateAnimBg="0"/>
      <p:bldP spid="56936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3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229600" cy="40052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altLang="en-US" sz="2800" smtClean="0">
                <a:latin typeface="Times New Roman" pitchFamily="-1" charset="0"/>
              </a:rPr>
              <a:t>A flexible short-term finance policy means a low proportion of short-term debt relative to long-term financing.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>
                <a:latin typeface="Times New Roman" pitchFamily="-1" charset="0"/>
              </a:rPr>
              <a:t>A restrictive short-term finance policy means a high proportion of short-term debt relative to long-term financing.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altLang="en-US" sz="2800" smtClean="0">
                <a:latin typeface="Times New Roman" pitchFamily="-1" charset="0"/>
              </a:rPr>
              <a:t>In an ideal world, short-term assets are always financed with short-term debt, and long-term assets are always financed with long-term debt.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altLang="en-US" sz="2400" smtClean="0">
                <a:latin typeface="Times New Roman" pitchFamily="-1" charset="0"/>
              </a:rPr>
              <a:t>In this world, net working capital is zero.</a:t>
            </a:r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just"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Alternative Financing Policies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70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0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70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70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70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70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70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70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70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70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70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70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0371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4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295400"/>
            <a:ext cx="8001000" cy="5029200"/>
          </a:xfrm>
        </p:spPr>
        <p:txBody>
          <a:bodyPr/>
          <a:lstStyle/>
          <a:p>
            <a:pPr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A cash budget is a primary tool of short-run financial planning.</a:t>
            </a:r>
          </a:p>
          <a:p>
            <a:pPr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The idea is simple: Record the estimates of cash receipts and disbursements. </a:t>
            </a:r>
          </a:p>
          <a:p>
            <a:pPr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Cash Receipts</a:t>
            </a:r>
          </a:p>
          <a:p>
            <a:pPr lvl="1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Arise from sales, but we need to estimate when we actually collect</a:t>
            </a:r>
          </a:p>
          <a:p>
            <a:pPr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Cash Outflow </a:t>
            </a:r>
          </a:p>
          <a:p>
            <a:pPr lvl="1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Payments of Accounts Payable</a:t>
            </a:r>
          </a:p>
          <a:p>
            <a:pPr lvl="1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Wages, Taxes, and other Expenses</a:t>
            </a:r>
          </a:p>
          <a:p>
            <a:pPr lvl="1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Capital Expenditures</a:t>
            </a:r>
          </a:p>
          <a:p>
            <a:pPr lvl="1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Long-Term Financial Planning</a:t>
            </a:r>
          </a:p>
        </p:txBody>
      </p: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8229600" cy="1047750"/>
          </a:xfrm>
        </p:spPr>
        <p:txBody>
          <a:bodyPr/>
          <a:lstStyle/>
          <a:p>
            <a:pPr algn="just"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26.4 Cash Budgeting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73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3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73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73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73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73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73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73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73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73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73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73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73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73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73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73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73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73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73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73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73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73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73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73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73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73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73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4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90600"/>
            <a:ext cx="8286750" cy="4953000"/>
          </a:xfrm>
        </p:spPr>
        <p:txBody>
          <a:bodyPr/>
          <a:lstStyle/>
          <a:p>
            <a:pPr marL="342900" indent="-34290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Pet Treats Inc. specializes in gourmet pet treats and receives all income from sales</a:t>
            </a:r>
          </a:p>
          <a:p>
            <a:pPr marL="342900" indent="-34290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Sales estimates (in millions)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Q1 = 500; Q2 = 600; Q3 = 650; Q4 = 800; Q1 next year = 550</a:t>
            </a:r>
          </a:p>
          <a:p>
            <a:pPr marL="342900" indent="-34290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Accounts receivable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Beginning receivables = $250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Average collection period = 30 days</a:t>
            </a:r>
          </a:p>
          <a:p>
            <a:pPr marL="342900" indent="-34290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Accounts payable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Purchases = 50% of next quarter’s sales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Beginning payables = 125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Accounts payable period is 45 days</a:t>
            </a:r>
          </a:p>
          <a:p>
            <a:pPr marL="342900" indent="-34290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Other expenses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Wages, taxes and other expense are 30% of sales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Interest and dividend payments are $50</a:t>
            </a:r>
          </a:p>
          <a:p>
            <a:pPr marL="742950" lvl="1" indent="-28575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A major capital expenditure of $200 is expected in the second quarter</a:t>
            </a:r>
          </a:p>
          <a:p>
            <a:pPr marL="342900" indent="-342900" eaLnBrk="1" hangingPunct="1">
              <a:lnSpc>
                <a:spcPct val="80000"/>
              </a:lnSpc>
            </a:pPr>
            <a:r>
              <a:rPr lang="en-US" altLang="en-US" sz="2000" smtClean="0">
                <a:latin typeface="Times New Roman" pitchFamily="-1" charset="0"/>
              </a:rPr>
              <a:t>The initial cash balance is $80 and the company maintains a minimum balance of $50</a:t>
            </a:r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Example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Example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143000"/>
            <a:ext cx="8210550" cy="1852613"/>
          </a:xfrm>
        </p:spPr>
        <p:txBody>
          <a:bodyPr/>
          <a:lstStyle/>
          <a:p>
            <a:pPr marL="342900" indent="-342900" eaLnBrk="1" hangingPunct="1"/>
            <a:r>
              <a:rPr lang="en-US" altLang="en-US" smtClean="0">
                <a:latin typeface="Times New Roman" pitchFamily="-1" charset="0"/>
              </a:rPr>
              <a:t>ACP = 30 days, this implies that 2/3 of sales are collected in the quarter made, and the remaining 1/3 are collected the following quarter.</a:t>
            </a:r>
          </a:p>
          <a:p>
            <a:pPr marL="342900" indent="-342900" eaLnBrk="1" hangingPunct="1"/>
            <a:r>
              <a:rPr lang="en-US" altLang="en-US" smtClean="0">
                <a:latin typeface="Times New Roman" pitchFamily="-1" charset="0"/>
              </a:rPr>
              <a:t>Beginning receivables of $250 will be collected in the first quarter.</a:t>
            </a:r>
          </a:p>
        </p:txBody>
      </p:sp>
      <p:graphicFrame>
        <p:nvGraphicFramePr>
          <p:cNvPr id="595972" name="Group 4"/>
          <p:cNvGraphicFramePr>
            <a:graphicFrameLocks noGrp="1"/>
          </p:cNvGraphicFramePr>
          <p:nvPr>
            <p:ph sz="half" idx="2"/>
          </p:nvPr>
        </p:nvGraphicFramePr>
        <p:xfrm>
          <a:off x="1524000" y="3429000"/>
          <a:ext cx="7448550" cy="2590800"/>
        </p:xfrm>
        <a:graphic>
          <a:graphicData uri="http://schemas.openxmlformats.org/drawingml/2006/table">
            <a:tbl>
              <a:tblPr/>
              <a:tblGrid>
                <a:gridCol w="3904068"/>
                <a:gridCol w="821909"/>
                <a:gridCol w="890401"/>
                <a:gridCol w="958894"/>
                <a:gridCol w="873278"/>
              </a:tblGrid>
              <a:tr h="4724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24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Beginning Receivables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167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217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24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Sales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24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Cash Collections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583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567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633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24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Ending Receivables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167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217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267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52400"/>
            <a:ext cx="8534400" cy="914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Example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90600"/>
            <a:ext cx="8229600" cy="981075"/>
          </a:xfrm>
        </p:spPr>
        <p:txBody>
          <a:bodyPr/>
          <a:lstStyle/>
          <a:p>
            <a:pPr marL="342900" indent="-342900" eaLnBrk="1" hangingPunct="1"/>
            <a:r>
              <a:rPr lang="en-US" altLang="en-US" smtClean="0">
                <a:latin typeface="Times New Roman" pitchFamily="-1" charset="0"/>
              </a:rPr>
              <a:t>Payables period is 45 days, so half of the purchases will be paid for each quarter, and the remaining will be paid the following quarter.</a:t>
            </a:r>
          </a:p>
          <a:p>
            <a:pPr marL="342900" indent="-342900" eaLnBrk="1" hangingPunct="1"/>
            <a:r>
              <a:rPr lang="en-US" altLang="en-US" smtClean="0">
                <a:latin typeface="Times New Roman" pitchFamily="-1" charset="0"/>
              </a:rPr>
              <a:t>Beginning payables = $125</a:t>
            </a:r>
          </a:p>
        </p:txBody>
      </p:sp>
      <p:graphicFrame>
        <p:nvGraphicFramePr>
          <p:cNvPr id="24625" name="Group 49"/>
          <p:cNvGraphicFramePr>
            <a:graphicFrameLocks noGrp="1"/>
          </p:cNvGraphicFramePr>
          <p:nvPr>
            <p:ph sz="half" idx="2"/>
          </p:nvPr>
        </p:nvGraphicFramePr>
        <p:xfrm>
          <a:off x="457200" y="3048000"/>
          <a:ext cx="8077200" cy="2762250"/>
        </p:xfrm>
        <a:graphic>
          <a:graphicData uri="http://schemas.openxmlformats.org/drawingml/2006/table">
            <a:tbl>
              <a:tblPr/>
              <a:tblGrid>
                <a:gridCol w="4754563"/>
                <a:gridCol w="742950"/>
                <a:gridCol w="815975"/>
                <a:gridCol w="941387"/>
                <a:gridCol w="822325"/>
              </a:tblGrid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Payment of accounts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275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362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338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7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Wages, taxes and other expenses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195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Capital expenditures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7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Interest and dividend payments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Total cash disbursements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475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534400" cy="914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Example</a:t>
            </a:r>
          </a:p>
        </p:txBody>
      </p:sp>
      <p:graphicFrame>
        <p:nvGraphicFramePr>
          <p:cNvPr id="599105" name="Group 65"/>
          <p:cNvGraphicFramePr>
            <a:graphicFrameLocks noGrp="1"/>
          </p:cNvGraphicFramePr>
          <p:nvPr>
            <p:ph type="tbl" idx="1"/>
          </p:nvPr>
        </p:nvGraphicFramePr>
        <p:xfrm>
          <a:off x="381000" y="1219200"/>
          <a:ext cx="8229600" cy="4275142"/>
        </p:xfrm>
        <a:graphic>
          <a:graphicData uri="http://schemas.openxmlformats.org/drawingml/2006/table">
            <a:tbl>
              <a:tblPr/>
              <a:tblGrid>
                <a:gridCol w="4767263"/>
                <a:gridCol w="908050"/>
                <a:gridCol w="831850"/>
                <a:gridCol w="833437"/>
                <a:gridCol w="889000"/>
              </a:tblGrid>
              <a:tr h="518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Q1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Q4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7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Total cash collections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583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567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633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750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7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Total cash disbursements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475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743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607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628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Net cash inflow</a:t>
                      </a:r>
                    </a:p>
                  </a:txBody>
                  <a:tcPr marT="45712" marB="4571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-176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26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122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Beginning Cash Balance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80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188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Net cash inflow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-176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26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122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66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Ending cash balance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188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160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66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Minimum cash balance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-50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-50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-50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-50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66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Cumulative surplus (deficit)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138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-39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-12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110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4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229600" cy="4233862"/>
          </a:xfrm>
        </p:spPr>
        <p:txBody>
          <a:bodyPr/>
          <a:lstStyle/>
          <a:p>
            <a:pPr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The most common way to finance a temporary cash deficit is to arrange a short-term loan.</a:t>
            </a:r>
          </a:p>
          <a:p>
            <a:pPr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Unsecured Loans</a:t>
            </a:r>
          </a:p>
          <a:p>
            <a:pPr lvl="1" algn="just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Line of credit (at the bank)</a:t>
            </a:r>
          </a:p>
          <a:p>
            <a:pPr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Secured Loans</a:t>
            </a:r>
          </a:p>
          <a:p>
            <a:pPr lvl="1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Accounts receivable can be either </a:t>
            </a:r>
            <a:r>
              <a:rPr lang="en-US" altLang="en-US" sz="2400" i="1" smtClean="0">
                <a:latin typeface="Times New Roman" pitchFamily="-1" charset="0"/>
              </a:rPr>
              <a:t>assigned </a:t>
            </a:r>
            <a:r>
              <a:rPr lang="en-US" altLang="en-US" sz="2400" smtClean="0">
                <a:latin typeface="Times New Roman" pitchFamily="-1" charset="0"/>
              </a:rPr>
              <a:t>or </a:t>
            </a:r>
            <a:r>
              <a:rPr lang="en-US" altLang="en-US" sz="2400" i="1" smtClean="0">
                <a:latin typeface="Times New Roman" pitchFamily="-1" charset="0"/>
              </a:rPr>
              <a:t> factored.</a:t>
            </a:r>
          </a:p>
          <a:p>
            <a:pPr lvl="1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Inventory loans use inventory as collateral.</a:t>
            </a:r>
          </a:p>
          <a:p>
            <a:pPr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800" smtClean="0">
                <a:latin typeface="Times New Roman" pitchFamily="-1" charset="0"/>
              </a:rPr>
              <a:t>Other Sources</a:t>
            </a:r>
          </a:p>
          <a:p>
            <a:pPr lvl="1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Banker’s acceptance</a:t>
            </a:r>
          </a:p>
          <a:p>
            <a:pPr lvl="1" eaLnBrk="1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smtClean="0">
                <a:latin typeface="Times New Roman" pitchFamily="-1" charset="0"/>
              </a:rPr>
              <a:t>Commercial paper</a:t>
            </a:r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just" eaLnBrk="1" fontAlgn="auto" hangingPunct="1">
              <a:lnSpc>
                <a:spcPct val="85000"/>
              </a:lnSpc>
              <a:spcAft>
                <a:spcPts val="60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26.5 The Short-Term Financial Plan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74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4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74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74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74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74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74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74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74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74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74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74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74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74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74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74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74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74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74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74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74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74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74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74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74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74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74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446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0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229600" cy="3624262"/>
          </a:xfrm>
        </p:spPr>
        <p:txBody>
          <a:bodyPr/>
          <a:lstStyle/>
          <a:p>
            <a:pPr marL="342900" indent="-342900" eaLnBrk="1" hangingPunct="1"/>
            <a:r>
              <a:rPr lang="en-US" altLang="en-US" sz="2800" smtClean="0">
                <a:latin typeface="Times New Roman" pitchFamily="-1" charset="0"/>
              </a:rPr>
              <a:t>How do you compute the operating cycle and the cash cycle?</a:t>
            </a:r>
          </a:p>
          <a:p>
            <a:pPr marL="342900" indent="-342900" eaLnBrk="1" hangingPunct="1"/>
            <a:r>
              <a:rPr lang="en-US" altLang="en-US" sz="2800" smtClean="0">
                <a:latin typeface="Times New Roman" pitchFamily="-1" charset="0"/>
              </a:rPr>
              <a:t>What are the differences between a flexible short-term financing policy and a restrictive one? What are the pros and cons of each?</a:t>
            </a:r>
          </a:p>
          <a:p>
            <a:pPr marL="342900" indent="-342900" eaLnBrk="1" hangingPunct="1"/>
            <a:r>
              <a:rPr lang="en-US" altLang="en-US" sz="2800" smtClean="0">
                <a:latin typeface="Times New Roman" pitchFamily="-1" charset="0"/>
              </a:rPr>
              <a:t>What are the key components of a cash budget?</a:t>
            </a:r>
          </a:p>
          <a:p>
            <a:pPr marL="342900" indent="-342900" eaLnBrk="1" hangingPunct="1"/>
            <a:r>
              <a:rPr lang="en-US" altLang="en-US" sz="2800" smtClean="0">
                <a:latin typeface="Times New Roman" pitchFamily="-1" charset="0"/>
              </a:rPr>
              <a:t>What are the major forms of short-term borrowing?</a:t>
            </a: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400" dirty="0" smtClean="0">
                <a:ea typeface="+mj-ea"/>
                <a:cs typeface="+mj-cs"/>
              </a:rPr>
              <a:t>Quick Quiz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01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1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1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01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01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01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01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01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01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01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1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01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3781</TotalTime>
  <Words>1502</Words>
  <Application>Microsoft Office PowerPoint</Application>
  <PresentationFormat>On-screen Show (4:3)</PresentationFormat>
  <Paragraphs>326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Times New Roman</vt:lpstr>
      <vt:lpstr>ＭＳ Ｐゴシック</vt:lpstr>
      <vt:lpstr>Arial</vt:lpstr>
      <vt:lpstr>Lucida Sans Unicode</vt:lpstr>
      <vt:lpstr>Wingdings 3</vt:lpstr>
      <vt:lpstr>Verdana</vt:lpstr>
      <vt:lpstr>Wingdings 2</vt:lpstr>
      <vt:lpstr>Monotype Corsiva</vt:lpstr>
      <vt:lpstr>Wingdings</vt:lpstr>
      <vt:lpstr>Symbol</vt:lpstr>
      <vt:lpstr>Concourse</vt:lpstr>
      <vt:lpstr>PowerPoint Presentation</vt:lpstr>
      <vt:lpstr>Key Concepts and Skills</vt:lpstr>
      <vt:lpstr>Chapter Outline</vt:lpstr>
      <vt:lpstr>Balance Sheet Model of the Firm</vt:lpstr>
      <vt:lpstr>26.1 Tracing Cash and Net Working Capital</vt:lpstr>
      <vt:lpstr>Defining Cash in Terms of Other Elements</vt:lpstr>
      <vt:lpstr>Defining Cash in Terms of Other Elements</vt:lpstr>
      <vt:lpstr>26.2 The Operating Cycle and the Cash Cycle</vt:lpstr>
      <vt:lpstr>The Operating Cycle and the Cash Cycle</vt:lpstr>
      <vt:lpstr>Example</vt:lpstr>
      <vt:lpstr>Example</vt:lpstr>
      <vt:lpstr>Example</vt:lpstr>
      <vt:lpstr>26.3 Some Aspects of Short-Term Financial Policy</vt:lpstr>
      <vt:lpstr>Size of Investment in Current Assets</vt:lpstr>
      <vt:lpstr>Carrying Costs and Shortage Costs</vt:lpstr>
      <vt:lpstr>Appropriate Flexible Policy</vt:lpstr>
      <vt:lpstr>Appropriate Restrictive Policy</vt:lpstr>
      <vt:lpstr>Alternative Financing Policies</vt:lpstr>
      <vt:lpstr>26.4 Cash Budgeting</vt:lpstr>
      <vt:lpstr>Example</vt:lpstr>
      <vt:lpstr>Example</vt:lpstr>
      <vt:lpstr>Example</vt:lpstr>
      <vt:lpstr>Example</vt:lpstr>
      <vt:lpstr>26.5 The Short-Term Financial Plan</vt:lpstr>
      <vt:lpstr>Quick Quiz</vt:lpstr>
    </vt:vector>
  </TitlesOfParts>
  <Company>Irwin/ McGraw-Hill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26</dc:title>
  <dc:subject>Short Term Finance and Planning</dc:subject>
  <dc:creator>John Stansfield</dc:creator>
  <cp:lastModifiedBy>Ravshonbek Otojanov</cp:lastModifiedBy>
  <cp:revision>114</cp:revision>
  <dcterms:created xsi:type="dcterms:W3CDTF">2015-08-27T19:38:29Z</dcterms:created>
  <dcterms:modified xsi:type="dcterms:W3CDTF">2017-04-03T09:58:31Z</dcterms:modified>
</cp:coreProperties>
</file>