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theme/themeOverride3.xml" ContentType="application/vnd.openxmlformats-officedocument.themeOverride+xml"/>
  <Override PartName="/ppt/notesSlides/notesSlide2.xml" ContentType="application/vnd.openxmlformats-officedocument.presentationml.notesSlide+xml"/>
  <Override PartName="/ppt/theme/themeOverride4.xml" ContentType="application/vnd.openxmlformats-officedocument.themeOverride+xml"/>
  <Override PartName="/ppt/notesSlides/notesSlide3.xml" ContentType="application/vnd.openxmlformats-officedocument.presentationml.notesSlide+xml"/>
  <Override PartName="/ppt/theme/themeOverride5.xml" ContentType="application/vnd.openxmlformats-officedocument.themeOverride+xml"/>
  <Override PartName="/ppt/notesSlides/notesSlide4.xml" ContentType="application/vnd.openxmlformats-officedocument.presentationml.notesSlide+xml"/>
  <Override PartName="/ppt/theme/themeOverride6.xml" ContentType="application/vnd.openxmlformats-officedocument.themeOverride+xml"/>
  <Override PartName="/ppt/notesSlides/notesSlide5.xml" ContentType="application/vnd.openxmlformats-officedocument.presentationml.notesSlide+xml"/>
  <Override PartName="/ppt/theme/themeOverride7.xml" ContentType="application/vnd.openxmlformats-officedocument.themeOverr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1"/>
  </p:sldMasterIdLst>
  <p:notesMasterIdLst>
    <p:notesMasterId r:id="rId9"/>
  </p:notesMasterIdLst>
  <p:sldIdLst>
    <p:sldId id="266" r:id="rId2"/>
    <p:sldId id="308" r:id="rId3"/>
    <p:sldId id="325" r:id="rId4"/>
    <p:sldId id="326" r:id="rId5"/>
    <p:sldId id="328" r:id="rId6"/>
    <p:sldId id="324" r:id="rId7"/>
    <p:sldId id="32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19" autoAdjust="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56359D-0230-405C-968E-9008ACF1B12A}" type="datetimeFigureOut">
              <a:rPr lang="en-IN" smtClean="0"/>
              <a:t>06-06-2025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F2C95C-AA0C-4BE2-9570-403C961891E2}" type="slidenum">
              <a:rPr lang="en-IN" smtClean="0"/>
              <a:t>‹#›</a:t>
            </a:fld>
            <a:endParaRPr lang="en-IN"/>
          </a:p>
        </p:txBody>
      </p:sp>
    </p:spTree>
    <p:extLst>
      <p:ext uri="{BB962C8B-B14F-4D97-AF65-F5344CB8AC3E}">
        <p14:creationId xmlns:p14="http://schemas.microsoft.com/office/powerpoint/2010/main" val="1152819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8F2C95C-AA0C-4BE2-9570-403C961891E2}" type="slidenum">
              <a:rPr lang="en-IN" smtClean="0"/>
              <a:t>2</a:t>
            </a:fld>
            <a:endParaRPr lang="en-IN"/>
          </a:p>
        </p:txBody>
      </p:sp>
    </p:spTree>
    <p:extLst>
      <p:ext uri="{BB962C8B-B14F-4D97-AF65-F5344CB8AC3E}">
        <p14:creationId xmlns:p14="http://schemas.microsoft.com/office/powerpoint/2010/main" val="38441594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F1172-95C5-A40D-3BD8-11CDEB8290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918E3-C6C7-FC09-53BD-16D90E29C5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449999-6046-EB6F-FA8B-CED7C4581251}"/>
              </a:ext>
            </a:extLst>
          </p:cNvPr>
          <p:cNvSpPr>
            <a:spLocks noGrp="1"/>
          </p:cNvSpPr>
          <p:nvPr>
            <p:ph type="body" idx="1"/>
          </p:nvPr>
        </p:nvSpPr>
        <p:spPr/>
        <p:txBody>
          <a:bodyPr/>
          <a:lstStyle/>
          <a:p>
            <a:pPr algn="just">
              <a:lnSpc>
                <a:spcPct val="150000"/>
              </a:lnSpc>
              <a:spcAft>
                <a:spcPts val="1000"/>
              </a:spcAft>
            </a:pP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F374FB87-29B0-A5D3-D1B8-AD8AE176537D}"/>
              </a:ext>
            </a:extLst>
          </p:cNvPr>
          <p:cNvSpPr>
            <a:spLocks noGrp="1"/>
          </p:cNvSpPr>
          <p:nvPr>
            <p:ph type="sldNum" sz="quarter" idx="5"/>
          </p:nvPr>
        </p:nvSpPr>
        <p:spPr/>
        <p:txBody>
          <a:bodyPr/>
          <a:lstStyle/>
          <a:p>
            <a:fld id="{48F2C95C-AA0C-4BE2-9570-403C961891E2}" type="slidenum">
              <a:rPr lang="en-IN" smtClean="0"/>
              <a:t>3</a:t>
            </a:fld>
            <a:endParaRPr lang="en-IN"/>
          </a:p>
        </p:txBody>
      </p:sp>
    </p:spTree>
    <p:extLst>
      <p:ext uri="{BB962C8B-B14F-4D97-AF65-F5344CB8AC3E}">
        <p14:creationId xmlns:p14="http://schemas.microsoft.com/office/powerpoint/2010/main" val="3566422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49ED9-0C65-B51C-C9C2-3903ACF4E5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FFFD6D-EFFB-33A1-DD4D-903DEB2140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A59062-81C1-35CC-C34A-FADEFBE5AFA6}"/>
              </a:ext>
            </a:extLst>
          </p:cNvPr>
          <p:cNvSpPr>
            <a:spLocks noGrp="1"/>
          </p:cNvSpPr>
          <p:nvPr>
            <p:ph type="body" idx="1"/>
          </p:nvPr>
        </p:nvSpPr>
        <p:spPr/>
        <p:txBody>
          <a:bodyPr/>
          <a:lstStyle/>
          <a:p>
            <a:pPr algn="just">
              <a:lnSpc>
                <a:spcPct val="150000"/>
              </a:lnSpc>
              <a:spcAft>
                <a:spcPts val="1000"/>
              </a:spcAft>
            </a:pP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DC484E08-9B70-E423-38B5-4481DF7B119E}"/>
              </a:ext>
            </a:extLst>
          </p:cNvPr>
          <p:cNvSpPr>
            <a:spLocks noGrp="1"/>
          </p:cNvSpPr>
          <p:nvPr>
            <p:ph type="sldNum" sz="quarter" idx="5"/>
          </p:nvPr>
        </p:nvSpPr>
        <p:spPr/>
        <p:txBody>
          <a:bodyPr/>
          <a:lstStyle/>
          <a:p>
            <a:fld id="{48F2C95C-AA0C-4BE2-9570-403C961891E2}" type="slidenum">
              <a:rPr lang="en-IN" smtClean="0"/>
              <a:t>4</a:t>
            </a:fld>
            <a:endParaRPr lang="en-IN"/>
          </a:p>
        </p:txBody>
      </p:sp>
    </p:spTree>
    <p:extLst>
      <p:ext uri="{BB962C8B-B14F-4D97-AF65-F5344CB8AC3E}">
        <p14:creationId xmlns:p14="http://schemas.microsoft.com/office/powerpoint/2010/main" val="4098573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3AA1D-F45E-DCBC-5055-0C749735D9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324AB3-055C-5964-18B2-714469FECB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A527B3-C85D-7449-5204-2F3A6F8F5948}"/>
              </a:ext>
            </a:extLst>
          </p:cNvPr>
          <p:cNvSpPr>
            <a:spLocks noGrp="1"/>
          </p:cNvSpPr>
          <p:nvPr>
            <p:ph type="body" idx="1"/>
          </p:nvPr>
        </p:nvSpPr>
        <p:spPr/>
        <p:txBody>
          <a:bodyPr/>
          <a:lstStyle/>
          <a:p>
            <a:pPr algn="just">
              <a:lnSpc>
                <a:spcPct val="150000"/>
              </a:lnSpc>
              <a:spcAft>
                <a:spcPts val="1000"/>
              </a:spcAft>
            </a:pP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DC9950BE-CDE7-E0D9-C5DA-51E8254E82E1}"/>
              </a:ext>
            </a:extLst>
          </p:cNvPr>
          <p:cNvSpPr>
            <a:spLocks noGrp="1"/>
          </p:cNvSpPr>
          <p:nvPr>
            <p:ph type="sldNum" sz="quarter" idx="5"/>
          </p:nvPr>
        </p:nvSpPr>
        <p:spPr/>
        <p:txBody>
          <a:bodyPr/>
          <a:lstStyle/>
          <a:p>
            <a:fld id="{48F2C95C-AA0C-4BE2-9570-403C961891E2}" type="slidenum">
              <a:rPr lang="en-IN" smtClean="0"/>
              <a:t>5</a:t>
            </a:fld>
            <a:endParaRPr lang="en-IN"/>
          </a:p>
        </p:txBody>
      </p:sp>
    </p:spTree>
    <p:extLst>
      <p:ext uri="{BB962C8B-B14F-4D97-AF65-F5344CB8AC3E}">
        <p14:creationId xmlns:p14="http://schemas.microsoft.com/office/powerpoint/2010/main" val="19252149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C8CF0-3254-A55C-73DB-A128BDC7BC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CEF367-2CD6-C4FF-0DCF-C3904A71B9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CBF68B-C9C2-11CA-F879-D59129387AA6}"/>
              </a:ext>
            </a:extLst>
          </p:cNvPr>
          <p:cNvSpPr>
            <a:spLocks noGrp="1"/>
          </p:cNvSpPr>
          <p:nvPr>
            <p:ph type="body" idx="1"/>
          </p:nvPr>
        </p:nvSpPr>
        <p:spPr/>
        <p:txBody>
          <a:bodyPr/>
          <a:lstStyle/>
          <a:p>
            <a:pPr algn="just">
              <a:lnSpc>
                <a:spcPct val="150000"/>
              </a:lnSpc>
              <a:spcAft>
                <a:spcPts val="1000"/>
              </a:spcAft>
            </a:pP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83A726CB-83E6-992B-2031-989C0CA3A367}"/>
              </a:ext>
            </a:extLst>
          </p:cNvPr>
          <p:cNvSpPr>
            <a:spLocks noGrp="1"/>
          </p:cNvSpPr>
          <p:nvPr>
            <p:ph type="sldNum" sz="quarter" idx="5"/>
          </p:nvPr>
        </p:nvSpPr>
        <p:spPr/>
        <p:txBody>
          <a:bodyPr/>
          <a:lstStyle/>
          <a:p>
            <a:fld id="{48F2C95C-AA0C-4BE2-9570-403C961891E2}" type="slidenum">
              <a:rPr lang="en-IN" smtClean="0"/>
              <a:t>6</a:t>
            </a:fld>
            <a:endParaRPr lang="en-IN"/>
          </a:p>
        </p:txBody>
      </p:sp>
    </p:spTree>
    <p:extLst>
      <p:ext uri="{BB962C8B-B14F-4D97-AF65-F5344CB8AC3E}">
        <p14:creationId xmlns:p14="http://schemas.microsoft.com/office/powerpoint/2010/main" val="3039706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48F2C95C-AA0C-4BE2-9570-403C961891E2}" type="slidenum">
              <a:rPr lang="en-IN" smtClean="0"/>
              <a:t>7</a:t>
            </a:fld>
            <a:endParaRPr lang="en-IN"/>
          </a:p>
        </p:txBody>
      </p:sp>
    </p:spTree>
    <p:extLst>
      <p:ext uri="{BB962C8B-B14F-4D97-AF65-F5344CB8AC3E}">
        <p14:creationId xmlns:p14="http://schemas.microsoft.com/office/powerpoint/2010/main" val="2492302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6/6/2025</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6/6/2025</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6/6/2025</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6/6/2025</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6/6/2025</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6/6/2025</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6/6/2025</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6/6/2025</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6/6/2025</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5" Type="http://schemas.openxmlformats.org/officeDocument/2006/relationships/slideLayout" Target="../slideLayouts/slideLayout5.xml" /><Relationship Id="rId10"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6/6/2025</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slideLayout" Target="../slideLayouts/slideLayout1.xml" /><Relationship Id="rId1" Type="http://schemas.openxmlformats.org/officeDocument/2006/relationships/themeOverride" Target="../theme/themeOverride1.xml" /></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 /><Relationship Id="rId2" Type="http://schemas.openxmlformats.org/officeDocument/2006/relationships/slideLayout" Target="../slideLayouts/slideLayout2.xml" /><Relationship Id="rId1" Type="http://schemas.openxmlformats.org/officeDocument/2006/relationships/themeOverride" Target="../theme/themeOverride2.xml" /><Relationship Id="rId4" Type="http://schemas.openxmlformats.org/officeDocument/2006/relationships/image" Target="../media/image2.jpeg" /></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 /><Relationship Id="rId2" Type="http://schemas.openxmlformats.org/officeDocument/2006/relationships/slideLayout" Target="../slideLayouts/slideLayout2.xml" /><Relationship Id="rId1" Type="http://schemas.openxmlformats.org/officeDocument/2006/relationships/themeOverride" Target="../theme/themeOverride3.xml" /><Relationship Id="rId4" Type="http://schemas.openxmlformats.org/officeDocument/2006/relationships/image" Target="../media/image3.jpeg" /></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 /><Relationship Id="rId2" Type="http://schemas.openxmlformats.org/officeDocument/2006/relationships/slideLayout" Target="../slideLayouts/slideLayout2.xml" /><Relationship Id="rId1" Type="http://schemas.openxmlformats.org/officeDocument/2006/relationships/themeOverride" Target="../theme/themeOverride4.xml" /><Relationship Id="rId4" Type="http://schemas.openxmlformats.org/officeDocument/2006/relationships/image" Target="../media/image4.png" /></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 /><Relationship Id="rId2" Type="http://schemas.openxmlformats.org/officeDocument/2006/relationships/slideLayout" Target="../slideLayouts/slideLayout2.xml" /><Relationship Id="rId1" Type="http://schemas.openxmlformats.org/officeDocument/2006/relationships/themeOverride" Target="../theme/themeOverride5.xml" /><Relationship Id="rId4" Type="http://schemas.openxmlformats.org/officeDocument/2006/relationships/image" Target="../media/image5.jpeg" /></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 /><Relationship Id="rId2" Type="http://schemas.openxmlformats.org/officeDocument/2006/relationships/slideLayout" Target="../slideLayouts/slideLayout2.xml" /><Relationship Id="rId1" Type="http://schemas.openxmlformats.org/officeDocument/2006/relationships/themeOverride" Target="../theme/themeOverride6.xml" /><Relationship Id="rId4" Type="http://schemas.openxmlformats.org/officeDocument/2006/relationships/image" Target="../media/image6.jpeg" /></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 /><Relationship Id="rId2" Type="http://schemas.openxmlformats.org/officeDocument/2006/relationships/slideLayout" Target="../slideLayouts/slideLayout2.xml" /><Relationship Id="rId1" Type="http://schemas.openxmlformats.org/officeDocument/2006/relationships/themeOverride" Target="../theme/themeOverride7.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tint val="90000"/>
            <a:shade val="97000"/>
            <a:satMod val="130000"/>
          </a:schemeClr>
        </a:solidFill>
        <a:effectLst/>
      </p:bgPr>
    </p:bg>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F3B3B6C5-748F-437C-AE76-DB11FEA99E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8" name="Rectangle 57">
            <a:extLst>
              <a:ext uri="{FF2B5EF4-FFF2-40B4-BE49-F238E27FC236}">
                <a16:creationId xmlns:a16="http://schemas.microsoft.com/office/drawing/2014/main" id="{197CEB5D-9BB2-475C-BA8D-AC88BB8C97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58724" y="457200"/>
            <a:ext cx="11274552" cy="59436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4380588" y="965199"/>
            <a:ext cx="6766078" cy="3402694"/>
          </a:xfrm>
        </p:spPr>
        <p:txBody>
          <a:bodyPr anchor="ctr">
            <a:normAutofit/>
          </a:bodyPr>
          <a:lstStyle/>
          <a:p>
            <a:pPr algn="ctr"/>
            <a:r>
              <a:rPr lang="en-US" sz="3600" b="1" dirty="0">
                <a:latin typeface="Arial" panose="020B0604020202020204" pitchFamily="34" charset="0"/>
                <a:cs typeface="Arial" panose="020B0604020202020204" pitchFamily="34" charset="0"/>
              </a:rPr>
              <a:t>A</a:t>
            </a:r>
            <a:r>
              <a:rPr lang="en-GB" sz="3600" b="1" dirty="0" err="1">
                <a:latin typeface="Arial" panose="020B0604020202020204" pitchFamily="34" charset="0"/>
                <a:cs typeface="Arial" panose="020B0604020202020204" pitchFamily="34" charset="0"/>
              </a:rPr>
              <a:t>cademic</a:t>
            </a:r>
            <a:r>
              <a:rPr lang="en-GB" sz="3600" b="1" dirty="0">
                <a:latin typeface="Arial" panose="020B0604020202020204" pitchFamily="34" charset="0"/>
                <a:cs typeface="Arial" panose="020B0604020202020204" pitchFamily="34" charset="0"/>
              </a:rPr>
              <a:t> Skills for the Digital Era (BMSW4013)</a:t>
            </a:r>
            <a:br>
              <a:rPr lang="en-GB" sz="3600" b="1" dirty="0">
                <a:latin typeface="Arial" panose="020B0604020202020204" pitchFamily="34" charset="0"/>
                <a:cs typeface="Arial" panose="020B0604020202020204" pitchFamily="34" charset="0"/>
              </a:rPr>
            </a:br>
            <a:br>
              <a:rPr lang="en-IN" sz="3600" dirty="0">
                <a:latin typeface="Arial" panose="020B0604020202020204" pitchFamily="34" charset="0"/>
                <a:cs typeface="Arial" panose="020B0604020202020204" pitchFamily="34" charset="0"/>
              </a:rPr>
            </a:br>
            <a:r>
              <a:rPr lang="en-GB" sz="3600" b="1" dirty="0">
                <a:latin typeface="Arial" panose="020B0604020202020204" pitchFamily="34" charset="0"/>
                <a:cs typeface="Arial" panose="020B0604020202020204" pitchFamily="34" charset="0"/>
              </a:rPr>
              <a:t>Evidence of Learning (E-Portfolio)</a:t>
            </a:r>
            <a:endParaRPr lang="en-IN" sz="3600" dirty="0">
              <a:latin typeface="Arial" panose="020B0604020202020204" pitchFamily="34" charset="0"/>
              <a:cs typeface="Arial" panose="020B0604020202020204" pitchFamily="34" charset="0"/>
            </a:endParaRPr>
          </a:p>
        </p:txBody>
      </p:sp>
      <p:cxnSp>
        <p:nvCxnSpPr>
          <p:cNvPr id="60" name="Straight Connector 59">
            <a:extLst>
              <a:ext uri="{FF2B5EF4-FFF2-40B4-BE49-F238E27FC236}">
                <a16:creationId xmlns:a16="http://schemas.microsoft.com/office/drawing/2014/main" id="{BB14AD1F-ADD5-46E7-966F-4C0290232F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5891" y="2057399"/>
            <a:ext cx="0" cy="27432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C7A2DB0-E4A0-D1EB-282E-8F9F4CED087E}"/>
              </a:ext>
            </a:extLst>
          </p:cNvPr>
          <p:cNvSpPr txBox="1"/>
          <p:nvPr/>
        </p:nvSpPr>
        <p:spPr>
          <a:xfrm>
            <a:off x="4716818" y="4800599"/>
            <a:ext cx="6093618" cy="577850"/>
          </a:xfrm>
          <a:prstGeom prst="rect">
            <a:avLst/>
          </a:prstGeom>
          <a:noFill/>
        </p:spPr>
        <p:txBody>
          <a:bodyPr wrap="square">
            <a:spAutoFit/>
          </a:bodyPr>
          <a:lstStyle/>
          <a:p>
            <a:pPr algn="ctr">
              <a:lnSpc>
                <a:spcPct val="150000"/>
              </a:lnSpc>
              <a:spcBef>
                <a:spcPts val="2400"/>
              </a:spcBef>
            </a:pPr>
            <a:r>
              <a:rPr lang="en-US" sz="2400" b="1" kern="0" dirty="0">
                <a:solidFill>
                  <a:srgbClr val="000000"/>
                </a:solidFill>
                <a:effectLst/>
                <a:latin typeface="Arial" panose="020B0604020202020204" pitchFamily="34" charset="0"/>
                <a:cs typeface="Arial" panose="020B0604020202020204" pitchFamily="34" charset="0"/>
              </a:rPr>
              <a:t>Component 3 (Individual Presentation)</a:t>
            </a:r>
            <a:endParaRPr lang="en-IN" sz="2400" b="1" kern="0" dirty="0">
              <a:solidFill>
                <a:srgbClr val="000000"/>
              </a:solidFill>
              <a:effectLst/>
              <a:latin typeface="Arial" panose="020B0604020202020204" pitchFamily="34" charset="0"/>
              <a:cs typeface="Arial" panose="020B0604020202020204" pitchFamily="34" charset="0"/>
            </a:endParaRPr>
          </a:p>
        </p:txBody>
      </p:sp>
      <p:pic>
        <p:nvPicPr>
          <p:cNvPr id="1026" name="Picture 2" descr="How To Do Time Management for Students ...">
            <a:extLst>
              <a:ext uri="{FF2B5EF4-FFF2-40B4-BE49-F238E27FC236}">
                <a16:creationId xmlns:a16="http://schemas.microsoft.com/office/drawing/2014/main" id="{20EC9B90-742C-0F04-8FC8-4D47D1317A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078" y="2049032"/>
            <a:ext cx="3161900" cy="2532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5915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9" name="Rectangle 2078">
            <a:extLst>
              <a:ext uri="{FF2B5EF4-FFF2-40B4-BE49-F238E27FC236}">
                <a16:creationId xmlns:a16="http://schemas.microsoft.com/office/drawing/2014/main" id="{F4FAA6B4-BAFB-4474-9B14-DC83A90965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pPr>
              <a:spcAft>
                <a:spcPts val="1000"/>
              </a:spcAft>
            </a:pPr>
            <a:r>
              <a:rPr lang="en-IN" sz="3000" b="1" dirty="0">
                <a:effectLst/>
                <a:latin typeface="Arial" panose="020B0604020202020204" pitchFamily="34" charset="0"/>
                <a:ea typeface="Calibri" panose="020F0502020204030204" pitchFamily="34" charset="0"/>
                <a:cs typeface="Arial" panose="020B0604020202020204" pitchFamily="34" charset="0"/>
              </a:rPr>
              <a:t>Introduction</a:t>
            </a:r>
            <a:endParaRPr lang="en-IN" sz="3000" dirty="0">
              <a:effectLst/>
              <a:latin typeface="Arial" panose="020B0604020202020204" pitchFamily="34" charset="0"/>
              <a:ea typeface="Calibri" panose="020F0502020204030204" pitchFamily="34" charset="0"/>
              <a:cs typeface="Arial" panose="020B0604020202020204" pitchFamily="34" charset="0"/>
            </a:endParaRPr>
          </a:p>
        </p:txBody>
      </p:sp>
      <p:cxnSp>
        <p:nvCxnSpPr>
          <p:cNvPr id="2080" name="!!Straight Connector">
            <a:extLst>
              <a:ext uri="{FF2B5EF4-FFF2-40B4-BE49-F238E27FC236}">
                <a16:creationId xmlns:a16="http://schemas.microsoft.com/office/drawing/2014/main" id="{4364CDC3-ADB0-4691-9286-5925F160C2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CA19DCCF-6CAD-4945-F959-6E5873227C43}"/>
              </a:ext>
            </a:extLst>
          </p:cNvPr>
          <p:cNvSpPr>
            <a:spLocks noGrp="1"/>
          </p:cNvSpPr>
          <p:nvPr>
            <p:ph idx="1"/>
          </p:nvPr>
        </p:nvSpPr>
        <p:spPr>
          <a:xfrm>
            <a:off x="1097280" y="2108201"/>
            <a:ext cx="6616378" cy="3760891"/>
          </a:xfrm>
        </p:spPr>
        <p:txBody>
          <a:bodyPr>
            <a:normAutofit/>
          </a:bodyPr>
          <a:lstStyle/>
          <a:p>
            <a:pPr marL="342900" lvl="0" indent="-342900" algn="just">
              <a:lnSpc>
                <a:spcPct val="150000"/>
              </a:lnSpc>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As the rise of flexible learning structures and digital tools is evident in the modern higher education context, it has become imperative for students to manage their time efficiently (</a:t>
            </a:r>
            <a:r>
              <a:rPr lang="en-GB" sz="1800" dirty="0">
                <a:latin typeface="Arial" panose="020B0604020202020204" pitchFamily="34" charset="0"/>
                <a:cs typeface="Times New Roman" panose="02020603050405020304" pitchFamily="18" charset="0"/>
              </a:rPr>
              <a:t>Stern, </a:t>
            </a:r>
            <a:r>
              <a:rPr lang="en-IN" sz="1800" dirty="0">
                <a:latin typeface="Arial" panose="020B0604020202020204" pitchFamily="34" charset="0"/>
                <a:cs typeface="Times New Roman" panose="02020603050405020304" pitchFamily="18" charset="0"/>
              </a:rPr>
              <a:t>2019</a:t>
            </a:r>
            <a:r>
              <a:rPr lang="en-US" sz="1800" dirty="0">
                <a:latin typeface="Arial" panose="020B0604020202020204" pitchFamily="34" charset="0"/>
                <a:cs typeface="Times New Roman" panose="02020603050405020304" pitchFamily="18" charset="0"/>
              </a:rPr>
              <a:t>).</a:t>
            </a:r>
            <a:endParaRPr lang="en-IN" sz="1800" dirty="0">
              <a:latin typeface="Arial" panose="020B0604020202020204" pitchFamily="34"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Based on such context, this presentation aims to explore </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 importance of time management and offer strategies for students to improve this essential skill, especially with the rise of digital tools.</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2081" name="Rectangle 2080">
            <a:extLst>
              <a:ext uri="{FF2B5EF4-FFF2-40B4-BE49-F238E27FC236}">
                <a16:creationId xmlns:a16="http://schemas.microsoft.com/office/drawing/2014/main" id="{DB148495-5F82-48E2-A76C-C8E1C8949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pic>
        <p:nvPicPr>
          <p:cNvPr id="2050" name="Picture 2" descr="Mastering Your Time as a Student ...">
            <a:extLst>
              <a:ext uri="{FF2B5EF4-FFF2-40B4-BE49-F238E27FC236}">
                <a16:creationId xmlns:a16="http://schemas.microsoft.com/office/drawing/2014/main" id="{FE822135-9126-B11D-0C5E-115D831E68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15275" y="2837307"/>
            <a:ext cx="3638550" cy="2037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22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E25DF57-60AD-207F-5F95-D0159FE09A35}"/>
            </a:ext>
          </a:extLst>
        </p:cNvPr>
        <p:cNvGrpSpPr/>
        <p:nvPr/>
      </p:nvGrpSpPr>
      <p:grpSpPr>
        <a:xfrm>
          <a:off x="0" y="0"/>
          <a:ext cx="0" cy="0"/>
          <a:chOff x="0" y="0"/>
          <a:chExt cx="0" cy="0"/>
        </a:xfrm>
      </p:grpSpPr>
      <p:sp useBgFill="1">
        <p:nvSpPr>
          <p:cNvPr id="6172" name="Rectangle 6171">
            <a:extLst>
              <a:ext uri="{FF2B5EF4-FFF2-40B4-BE49-F238E27FC236}">
                <a16:creationId xmlns:a16="http://schemas.microsoft.com/office/drawing/2014/main" id="{131476AF-6476-D484-305C-1FBBCBAAB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0F540A-11BA-50F9-79BB-AF3E12484852}"/>
              </a:ext>
            </a:extLst>
          </p:cNvPr>
          <p:cNvSpPr>
            <a:spLocks noGrp="1"/>
          </p:cNvSpPr>
          <p:nvPr>
            <p:ph type="title"/>
          </p:nvPr>
        </p:nvSpPr>
        <p:spPr>
          <a:xfrm>
            <a:off x="643467" y="634946"/>
            <a:ext cx="3689094" cy="5055904"/>
          </a:xfrm>
        </p:spPr>
        <p:txBody>
          <a:bodyPr anchor="ctr">
            <a:normAutofit/>
          </a:bodyPr>
          <a:lstStyle/>
          <a:p>
            <a:pPr algn="ctr">
              <a:lnSpc>
                <a:spcPct val="150000"/>
              </a:lnSpc>
              <a:spcAft>
                <a:spcPts val="1000"/>
              </a:spcAft>
            </a:pPr>
            <a:r>
              <a:rPr lang="en-US" sz="3000" b="1" dirty="0">
                <a:effectLst/>
                <a:latin typeface="Arial" panose="020B0604020202020204" pitchFamily="34" charset="0"/>
                <a:ea typeface="Times New Roman" panose="02020603050405020304" pitchFamily="18" charset="0"/>
                <a:cs typeface="Times New Roman" panose="02020603050405020304" pitchFamily="18" charset="0"/>
              </a:rPr>
              <a:t>Ways </a:t>
            </a:r>
            <a:r>
              <a:rPr lang="en-GB" sz="3000" b="1" dirty="0">
                <a:effectLst/>
                <a:latin typeface="Arial" panose="020B0604020202020204" pitchFamily="34" charset="0"/>
                <a:ea typeface="Times New Roman" panose="02020603050405020304" pitchFamily="18" charset="0"/>
                <a:cs typeface="Times New Roman" panose="02020603050405020304" pitchFamily="18" charset="0"/>
              </a:rPr>
              <a:t>time management contributes to student success</a:t>
            </a:r>
            <a:endParaRPr lang="en-IN" sz="3000" dirty="0">
              <a:effectLst/>
              <a:latin typeface="Arial" panose="020B0604020202020204" pitchFamily="34" charset="0"/>
              <a:ea typeface="Times New Roman" panose="02020603050405020304" pitchFamily="18" charset="0"/>
              <a:cs typeface="Times New Roman" panose="02020603050405020304" pitchFamily="18" charset="0"/>
            </a:endParaRPr>
          </a:p>
        </p:txBody>
      </p:sp>
      <p:cxnSp>
        <p:nvCxnSpPr>
          <p:cNvPr id="6174" name="Straight Connector 6173">
            <a:extLst>
              <a:ext uri="{FF2B5EF4-FFF2-40B4-BE49-F238E27FC236}">
                <a16:creationId xmlns:a16="http://schemas.microsoft.com/office/drawing/2014/main" id="{DA1763BD-E315-F3A2-DA51-DC645DE858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176" name="Rectangle 6175">
            <a:extLst>
              <a:ext uri="{FF2B5EF4-FFF2-40B4-BE49-F238E27FC236}">
                <a16:creationId xmlns:a16="http://schemas.microsoft.com/office/drawing/2014/main" id="{43C60D25-85B8-1FD8-0D2D-C8D8115E7A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9" name="TextBox 8">
            <a:extLst>
              <a:ext uri="{FF2B5EF4-FFF2-40B4-BE49-F238E27FC236}">
                <a16:creationId xmlns:a16="http://schemas.microsoft.com/office/drawing/2014/main" id="{04590246-A333-6D39-F11B-569F8CE2BDF7}"/>
              </a:ext>
            </a:extLst>
          </p:cNvPr>
          <p:cNvSpPr txBox="1"/>
          <p:nvPr/>
        </p:nvSpPr>
        <p:spPr>
          <a:xfrm>
            <a:off x="4976028" y="849152"/>
            <a:ext cx="6572505" cy="4847994"/>
          </a:xfrm>
          <a:prstGeom prst="rect">
            <a:avLst/>
          </a:prstGeom>
          <a:noFill/>
        </p:spPr>
        <p:txBody>
          <a:bodyPr wrap="square">
            <a:spAutoFit/>
          </a:bodyPr>
          <a:lstStyle/>
          <a:p>
            <a:pPr marL="342900" lvl="0" indent="-342900" algn="just">
              <a:lnSpc>
                <a:spcPct val="150000"/>
              </a:lnSpc>
              <a:buFont typeface="Symbol" panose="05050102010706020507" pitchFamily="18" charset="2"/>
              <a:buChar char=""/>
            </a:pPr>
            <a:r>
              <a:rPr lang="en-GB" sz="1600" dirty="0">
                <a:effectLst/>
                <a:latin typeface="Arial" panose="020B0604020202020204" pitchFamily="34" charset="0"/>
                <a:ea typeface="Times New Roman" panose="02020603050405020304" pitchFamily="18" charset="0"/>
                <a:cs typeface="Times New Roman" panose="02020603050405020304" pitchFamily="18" charset="0"/>
              </a:rPr>
              <a:t>Time management assists in maximising focus and effective prioritisation of tasks for students in terms of their studies and assignments (McMillan, 2021). </a:t>
            </a:r>
            <a:endParaRPr lang="en-IN"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600" dirty="0">
                <a:effectLst/>
                <a:latin typeface="Arial" panose="020B0604020202020204" pitchFamily="34" charset="0"/>
                <a:ea typeface="Times New Roman" panose="02020603050405020304" pitchFamily="18" charset="0"/>
                <a:cs typeface="Times New Roman" panose="02020603050405020304" pitchFamily="18" charset="0"/>
              </a:rPr>
              <a:t>In addition, time management can avoid last-minute cramming of students, reducing stress in terms of academic workload.</a:t>
            </a:r>
            <a:endParaRPr lang="en-IN"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600" dirty="0">
                <a:effectLst/>
                <a:latin typeface="Arial" panose="020B0604020202020204" pitchFamily="34" charset="0"/>
                <a:ea typeface="Times New Roman" panose="02020603050405020304" pitchFamily="18" charset="0"/>
                <a:cs typeface="Times New Roman" panose="02020603050405020304" pitchFamily="18" charset="0"/>
              </a:rPr>
              <a:t>Students can dedicate more time to preparing for exams, studying as well as completing assignments in the scheduled timeline, resulting in better academic grades.</a:t>
            </a:r>
            <a:endParaRPr lang="en-IN"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600" dirty="0">
                <a:effectLst/>
                <a:latin typeface="Arial" panose="020B0604020202020204" pitchFamily="34" charset="0"/>
                <a:ea typeface="Times New Roman" panose="02020603050405020304" pitchFamily="18" charset="0"/>
                <a:cs typeface="Times New Roman" panose="02020603050405020304" pitchFamily="18" charset="0"/>
              </a:rPr>
              <a:t>Time management can result in a balanced lifestyle and improved productivity as students can break down tasks into more manageable steps that allow them to encompass different activities such as interests and extracurricular activities, without forgoing academic commitments that increase productivity (</a:t>
            </a:r>
            <a:r>
              <a:rPr lang="en-GB"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Stern, </a:t>
            </a:r>
            <a:r>
              <a:rPr lang="en-GB" sz="1600" dirty="0">
                <a:effectLst/>
                <a:latin typeface="Arial" panose="020B0604020202020204" pitchFamily="34" charset="0"/>
                <a:ea typeface="Times New Roman" panose="02020603050405020304" pitchFamily="18" charset="0"/>
                <a:cs typeface="Times New Roman" panose="02020603050405020304" pitchFamily="18" charset="0"/>
              </a:rPr>
              <a:t>2019</a:t>
            </a:r>
            <a:r>
              <a:rPr lang="en-IN" sz="1600" dirty="0">
                <a:effectLst/>
                <a:latin typeface="Arial" panose="020B0604020202020204" pitchFamily="34" charset="0"/>
                <a:ea typeface="Times New Roman" panose="02020603050405020304" pitchFamily="18" charset="0"/>
                <a:cs typeface="Times New Roman" panose="02020603050405020304" pitchFamily="18" charset="0"/>
              </a:rPr>
              <a:t>).</a:t>
            </a:r>
          </a:p>
        </p:txBody>
      </p:sp>
      <p:pic>
        <p:nvPicPr>
          <p:cNvPr id="3074" name="Picture 2" descr="10 Time Management Tips for Students">
            <a:extLst>
              <a:ext uri="{FF2B5EF4-FFF2-40B4-BE49-F238E27FC236}">
                <a16:creationId xmlns:a16="http://schemas.microsoft.com/office/drawing/2014/main" id="{EDEAF53B-77B9-1ECB-E10A-1D1ED34843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700" y="4546654"/>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1650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505B99-8415-EEFF-AD88-0F342B230D56}"/>
            </a:ext>
          </a:extLst>
        </p:cNvPr>
        <p:cNvGrpSpPr/>
        <p:nvPr/>
      </p:nvGrpSpPr>
      <p:grpSpPr>
        <a:xfrm>
          <a:off x="0" y="0"/>
          <a:ext cx="0" cy="0"/>
          <a:chOff x="0" y="0"/>
          <a:chExt cx="0" cy="0"/>
        </a:xfrm>
      </p:grpSpPr>
      <p:sp useBgFill="1">
        <p:nvSpPr>
          <p:cNvPr id="2079" name="Rectangle 2078">
            <a:extLst>
              <a:ext uri="{FF2B5EF4-FFF2-40B4-BE49-F238E27FC236}">
                <a16:creationId xmlns:a16="http://schemas.microsoft.com/office/drawing/2014/main" id="{62A71C78-8BE2-2555-6296-B231EC286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3053B3-3132-B24D-6859-A0F66F982901}"/>
              </a:ext>
            </a:extLst>
          </p:cNvPr>
          <p:cNvSpPr>
            <a:spLocks noGrp="1"/>
          </p:cNvSpPr>
          <p:nvPr>
            <p:ph type="title"/>
          </p:nvPr>
        </p:nvSpPr>
        <p:spPr>
          <a:xfrm>
            <a:off x="1097280" y="286603"/>
            <a:ext cx="8918258" cy="1450757"/>
          </a:xfrm>
        </p:spPr>
        <p:txBody>
          <a:bodyPr>
            <a:normAutofit/>
          </a:bodyPr>
          <a:lstStyle/>
          <a:p>
            <a:pPr algn="just">
              <a:lnSpc>
                <a:spcPct val="150000"/>
              </a:lnSpc>
              <a:spcAft>
                <a:spcPts val="1000"/>
              </a:spcAft>
            </a:pPr>
            <a:r>
              <a:rPr lang="en-GB" sz="3000" b="1" dirty="0">
                <a:effectLst/>
                <a:latin typeface="Arial" panose="020B0604020202020204" pitchFamily="34" charset="0"/>
                <a:ea typeface="Times New Roman" panose="02020603050405020304" pitchFamily="18" charset="0"/>
                <a:cs typeface="Times New Roman" panose="02020603050405020304" pitchFamily="18" charset="0"/>
              </a:rPr>
              <a:t>Common challenges students face in managing their time efficiently</a:t>
            </a:r>
            <a:endParaRPr lang="en-IN" sz="3000" dirty="0">
              <a:effectLst/>
              <a:latin typeface="Arial" panose="020B0604020202020204" pitchFamily="34" charset="0"/>
              <a:ea typeface="Times New Roman" panose="02020603050405020304" pitchFamily="18" charset="0"/>
              <a:cs typeface="Times New Roman" panose="02020603050405020304" pitchFamily="18" charset="0"/>
            </a:endParaRPr>
          </a:p>
        </p:txBody>
      </p:sp>
      <p:cxnSp>
        <p:nvCxnSpPr>
          <p:cNvPr id="2080" name="!!Straight Connector">
            <a:extLst>
              <a:ext uri="{FF2B5EF4-FFF2-40B4-BE49-F238E27FC236}">
                <a16:creationId xmlns:a16="http://schemas.microsoft.com/office/drawing/2014/main" id="{565A8584-2512-8F8F-26AD-07FEA3808D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2256E4EB-32B8-D99D-5B50-C14CB5AE4219}"/>
              </a:ext>
            </a:extLst>
          </p:cNvPr>
          <p:cNvSpPr>
            <a:spLocks noGrp="1"/>
          </p:cNvSpPr>
          <p:nvPr>
            <p:ph idx="1"/>
          </p:nvPr>
        </p:nvSpPr>
        <p:spPr>
          <a:xfrm>
            <a:off x="1097279" y="2108201"/>
            <a:ext cx="8089583" cy="3760891"/>
          </a:xfrm>
        </p:spPr>
        <p:txBody>
          <a:bodyPr>
            <a:noAutofit/>
          </a:bodyPr>
          <a:lstStyle/>
          <a:p>
            <a:pPr marL="342900" lvl="0" indent="-342900" algn="just">
              <a:lnSpc>
                <a:spcPct val="150000"/>
              </a:lnSpc>
              <a:buFont typeface="Symbol" panose="05050102010706020507" pitchFamily="18" charset="2"/>
              <a:buChar char=""/>
            </a:pPr>
            <a:r>
              <a:rPr lang="en-GB" sz="1600" dirty="0">
                <a:effectLst/>
                <a:latin typeface="Arial" panose="020B0604020202020204" pitchFamily="34" charset="0"/>
                <a:ea typeface="Times New Roman" panose="02020603050405020304" pitchFamily="18" charset="0"/>
                <a:cs typeface="Times New Roman" panose="02020603050405020304" pitchFamily="18" charset="0"/>
              </a:rPr>
              <a:t>Especially in the modern learning environment, the student faces several challenges in managing their time efficiently that affect their academic and personal growth.</a:t>
            </a:r>
            <a:endParaRPr lang="en-IN"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600" dirty="0">
                <a:effectLst/>
                <a:latin typeface="Arial" panose="020B0604020202020204" pitchFamily="34" charset="0"/>
                <a:ea typeface="Times New Roman" panose="02020603050405020304" pitchFamily="18" charset="0"/>
                <a:cs typeface="Times New Roman" panose="02020603050405020304" pitchFamily="18" charset="0"/>
              </a:rPr>
              <a:t>Students often struggle to complete or start their tasks in the scheduled time which results in increased stress or procrastination (</a:t>
            </a:r>
            <a:r>
              <a:rPr lang="en-GB"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BBC, 2019</a:t>
            </a:r>
            <a:r>
              <a:rPr lang="en-GB" sz="1600" dirty="0">
                <a:effectLst/>
                <a:latin typeface="Arial" panose="020B0604020202020204" pitchFamily="34" charset="0"/>
                <a:ea typeface="Times New Roman" panose="02020603050405020304" pitchFamily="18" charset="0"/>
                <a:cs typeface="Times New Roman" panose="02020603050405020304" pitchFamily="18" charset="0"/>
              </a:rPr>
              <a:t>).</a:t>
            </a:r>
            <a:endParaRPr lang="en-IN"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600" dirty="0">
                <a:effectLst/>
                <a:latin typeface="Arial" panose="020B0604020202020204" pitchFamily="34" charset="0"/>
                <a:ea typeface="Times New Roman" panose="02020603050405020304" pitchFamily="18" charset="0"/>
                <a:cs typeface="Times New Roman" panose="02020603050405020304" pitchFamily="18" charset="0"/>
              </a:rPr>
              <a:t>In addition, digital distractions such as online games and social media further affect productivity and focus on students, resulting in inefficient management of time.</a:t>
            </a:r>
            <a:endParaRPr lang="en-IN"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600" dirty="0">
                <a:effectLst/>
                <a:latin typeface="Arial" panose="020B0604020202020204" pitchFamily="34" charset="0"/>
                <a:ea typeface="Times New Roman" panose="02020603050405020304" pitchFamily="18" charset="0"/>
                <a:cs typeface="Times New Roman" panose="02020603050405020304" pitchFamily="18" charset="0"/>
              </a:rPr>
              <a:t>Likewise, </a:t>
            </a:r>
            <a:r>
              <a:rPr lang="en-GB"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CIPD (2022</a:t>
            </a:r>
            <a:r>
              <a:rPr lang="en-GB" sz="1600" dirty="0">
                <a:effectLst/>
                <a:latin typeface="Arial" panose="020B0604020202020204" pitchFamily="34" charset="0"/>
                <a:ea typeface="Times New Roman" panose="02020603050405020304" pitchFamily="18" charset="0"/>
                <a:cs typeface="Times New Roman" panose="02020603050405020304" pitchFamily="18" charset="0"/>
              </a:rPr>
              <a:t>) pointed out that students without a clear schedule and prioritisation of tasks struggle to stay on track, leading to an increased workload. This indicates a lack of ability to distinguish urgent as well as important tasks that result in unfinished work or missed deadlines.</a:t>
            </a:r>
            <a:endParaRPr lang="en-IN" sz="16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2081" name="Rectangle 2080">
            <a:extLst>
              <a:ext uri="{FF2B5EF4-FFF2-40B4-BE49-F238E27FC236}">
                <a16:creationId xmlns:a16="http://schemas.microsoft.com/office/drawing/2014/main" id="{56A07FA9-1D69-CCB2-ACC4-E7B86AB97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pic>
        <p:nvPicPr>
          <p:cNvPr id="6146" name="Picture 2" descr="Time Management Tools and Apps for ...">
            <a:extLst>
              <a:ext uri="{FF2B5EF4-FFF2-40B4-BE49-F238E27FC236}">
                <a16:creationId xmlns:a16="http://schemas.microsoft.com/office/drawing/2014/main" id="{638B51B2-7663-1AB2-EDED-8C81222B25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07042" y="3429000"/>
            <a:ext cx="2764777" cy="1440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55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4588D55-FF60-54C8-813E-8D9388CBA48F}"/>
            </a:ext>
          </a:extLst>
        </p:cNvPr>
        <p:cNvGrpSpPr/>
        <p:nvPr/>
      </p:nvGrpSpPr>
      <p:grpSpPr>
        <a:xfrm>
          <a:off x="0" y="0"/>
          <a:ext cx="0" cy="0"/>
          <a:chOff x="0" y="0"/>
          <a:chExt cx="0" cy="0"/>
        </a:xfrm>
      </p:grpSpPr>
      <p:sp useBgFill="1">
        <p:nvSpPr>
          <p:cNvPr id="6172" name="Rectangle 6171">
            <a:extLst>
              <a:ext uri="{FF2B5EF4-FFF2-40B4-BE49-F238E27FC236}">
                <a16:creationId xmlns:a16="http://schemas.microsoft.com/office/drawing/2014/main" id="{52B3C931-EB0D-D94A-1FAC-1E0273437C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FE5F2F-BA5B-6416-D729-501A464DFD57}"/>
              </a:ext>
            </a:extLst>
          </p:cNvPr>
          <p:cNvSpPr>
            <a:spLocks noGrp="1"/>
          </p:cNvSpPr>
          <p:nvPr>
            <p:ph type="title"/>
          </p:nvPr>
        </p:nvSpPr>
        <p:spPr>
          <a:xfrm>
            <a:off x="643467" y="634946"/>
            <a:ext cx="3689094" cy="5055904"/>
          </a:xfrm>
        </p:spPr>
        <p:txBody>
          <a:bodyPr anchor="ctr">
            <a:normAutofit/>
          </a:bodyPr>
          <a:lstStyle/>
          <a:p>
            <a:pPr algn="ctr">
              <a:lnSpc>
                <a:spcPct val="150000"/>
              </a:lnSpc>
              <a:spcAft>
                <a:spcPts val="1000"/>
              </a:spcAft>
            </a:pPr>
            <a:r>
              <a:rPr lang="en-GB" sz="3000" b="1" dirty="0">
                <a:effectLst/>
                <a:latin typeface="Arial" panose="020B0604020202020204" pitchFamily="34" charset="0"/>
                <a:ea typeface="Times New Roman" panose="02020603050405020304" pitchFamily="18" charset="0"/>
                <a:cs typeface="Times New Roman" panose="02020603050405020304" pitchFamily="18" charset="0"/>
              </a:rPr>
              <a:t>Practical strategies or tools that can help improve time management</a:t>
            </a:r>
            <a:endParaRPr lang="en-IN" sz="3000" dirty="0">
              <a:effectLst/>
              <a:latin typeface="Arial" panose="020B0604020202020204" pitchFamily="34" charset="0"/>
              <a:ea typeface="Times New Roman" panose="02020603050405020304" pitchFamily="18" charset="0"/>
              <a:cs typeface="Times New Roman" panose="02020603050405020304" pitchFamily="18" charset="0"/>
            </a:endParaRPr>
          </a:p>
        </p:txBody>
      </p:sp>
      <p:cxnSp>
        <p:nvCxnSpPr>
          <p:cNvPr id="6174" name="Straight Connector 6173">
            <a:extLst>
              <a:ext uri="{FF2B5EF4-FFF2-40B4-BE49-F238E27FC236}">
                <a16:creationId xmlns:a16="http://schemas.microsoft.com/office/drawing/2014/main" id="{7CA805B6-1AEB-271C-70F8-DDCD9CF5477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176" name="Rectangle 6175">
            <a:extLst>
              <a:ext uri="{FF2B5EF4-FFF2-40B4-BE49-F238E27FC236}">
                <a16:creationId xmlns:a16="http://schemas.microsoft.com/office/drawing/2014/main" id="{80E97588-33BC-1BF2-5FCB-5E9EF2827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9" name="TextBox 8">
            <a:extLst>
              <a:ext uri="{FF2B5EF4-FFF2-40B4-BE49-F238E27FC236}">
                <a16:creationId xmlns:a16="http://schemas.microsoft.com/office/drawing/2014/main" id="{15DCC9DC-C17A-37A5-77B2-AF8F0557CA56}"/>
              </a:ext>
            </a:extLst>
          </p:cNvPr>
          <p:cNvSpPr txBox="1"/>
          <p:nvPr/>
        </p:nvSpPr>
        <p:spPr>
          <a:xfrm>
            <a:off x="5215471" y="634946"/>
            <a:ext cx="6093618" cy="5586658"/>
          </a:xfrm>
          <a:prstGeom prst="rect">
            <a:avLst/>
          </a:prstGeom>
          <a:noFill/>
        </p:spPr>
        <p:txBody>
          <a:bodyPr wrap="square">
            <a:spAutoFit/>
          </a:bodyPr>
          <a:lstStyle/>
          <a:p>
            <a:pPr marL="342900" lvl="0" indent="-342900" algn="just">
              <a:lnSpc>
                <a:spcPct val="150000"/>
              </a:lnSpc>
              <a:buFont typeface="Symbol" panose="05050102010706020507" pitchFamily="18" charset="2"/>
              <a:buChar char=""/>
            </a:pPr>
            <a:r>
              <a:rPr lang="en-GB" sz="1600" dirty="0">
                <a:effectLst/>
                <a:latin typeface="Arial" panose="020B0604020202020204" pitchFamily="34" charset="0"/>
                <a:ea typeface="Times New Roman" panose="02020603050405020304" pitchFamily="18" charset="0"/>
                <a:cs typeface="Times New Roman" panose="02020603050405020304" pitchFamily="18" charset="0"/>
              </a:rPr>
              <a:t>Digital tools such as Todoist and Trello can be used by students to manage and schedule tasks which leads to efficient management of time due to increased focus and productivity (</a:t>
            </a:r>
            <a:r>
              <a:rPr lang="en-GB"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Stern, </a:t>
            </a:r>
            <a:r>
              <a:rPr lang="en-GB" sz="1600" dirty="0">
                <a:effectLst/>
                <a:latin typeface="Arial" panose="020B0604020202020204" pitchFamily="34" charset="0"/>
                <a:ea typeface="Times New Roman" panose="02020603050405020304" pitchFamily="18" charset="0"/>
                <a:cs typeface="Times New Roman" panose="02020603050405020304" pitchFamily="18" charset="0"/>
              </a:rPr>
              <a:t>2019</a:t>
            </a:r>
            <a:r>
              <a:rPr lang="en-IN" sz="1600" dirty="0">
                <a:effectLst/>
                <a:latin typeface="Arial" panose="020B0604020202020204" pitchFamily="34" charset="0"/>
                <a:ea typeface="Times New Roman" panose="02020603050405020304" pitchFamily="18" charset="0"/>
                <a:cs typeface="Times New Roman" panose="02020603050405020304" pitchFamily="18" charset="0"/>
              </a:rPr>
              <a:t>).</a:t>
            </a:r>
          </a:p>
          <a:p>
            <a:pPr marL="342900" lvl="0" indent="-342900" algn="just">
              <a:lnSpc>
                <a:spcPct val="150000"/>
              </a:lnSpc>
              <a:buFont typeface="Symbol" panose="05050102010706020507" pitchFamily="18" charset="2"/>
              <a:buChar char=""/>
            </a:pPr>
            <a:r>
              <a:rPr lang="en-US" sz="1600" dirty="0">
                <a:effectLst/>
                <a:latin typeface="Arial" panose="020B0604020202020204" pitchFamily="34" charset="0"/>
                <a:ea typeface="Times New Roman" panose="02020603050405020304" pitchFamily="18" charset="0"/>
                <a:cs typeface="Times New Roman" panose="02020603050405020304" pitchFamily="18" charset="0"/>
              </a:rPr>
              <a:t>Time management techniques such as to-do lists or Eisenhower Matrix can help students to prioritise tasks efficiently in terms of urgency as well as importance.</a:t>
            </a:r>
            <a:endParaRPr lang="en-IN"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600" dirty="0">
                <a:effectLst/>
                <a:latin typeface="Arial" panose="020B0604020202020204" pitchFamily="34" charset="0"/>
                <a:ea typeface="Times New Roman" panose="02020603050405020304" pitchFamily="18" charset="0"/>
                <a:cs typeface="Times New Roman" panose="02020603050405020304" pitchFamily="18" charset="0"/>
              </a:rPr>
              <a:t>On the other hand, students can also utilise digital or physical planners for scheduling their study time, appointment, extracurricular activities as well as deadlines. This can assist in accomplishing each task in a timely manner.</a:t>
            </a:r>
            <a:endParaRPr lang="en-IN"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US" sz="1600" dirty="0">
                <a:effectLst/>
                <a:latin typeface="Arial" panose="020B0604020202020204" pitchFamily="34" charset="0"/>
                <a:ea typeface="Times New Roman" panose="02020603050405020304" pitchFamily="18" charset="0"/>
                <a:cs typeface="Times New Roman" panose="02020603050405020304" pitchFamily="18" charset="0"/>
              </a:rPr>
              <a:t>However, </a:t>
            </a:r>
            <a:r>
              <a:rPr lang="en-GB" sz="1600" dirty="0">
                <a:effectLst/>
                <a:latin typeface="Arial" panose="020B0604020202020204" pitchFamily="34" charset="0"/>
                <a:ea typeface="Times New Roman" panose="02020603050405020304" pitchFamily="18" charset="0"/>
                <a:cs typeface="Times New Roman" panose="02020603050405020304" pitchFamily="18" charset="0"/>
              </a:rPr>
              <a:t>McMillan (2021</a:t>
            </a:r>
            <a:r>
              <a:rPr lang="en-US" sz="1600" dirty="0">
                <a:effectLst/>
                <a:latin typeface="Arial" panose="020B0604020202020204" pitchFamily="34" charset="0"/>
                <a:ea typeface="Times New Roman" panose="02020603050405020304" pitchFamily="18" charset="0"/>
                <a:cs typeface="Times New Roman" panose="02020603050405020304" pitchFamily="18" charset="0"/>
              </a:rPr>
              <a:t>) suggested that it is important to set realistic goals while using time management strategies or tools as unrealistic goals can directly result in increased burnout and stress for students. </a:t>
            </a:r>
            <a:endParaRPr lang="en-IN" sz="16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5122" name="Picture 2" descr="10 Time Management Tips for Students">
            <a:extLst>
              <a:ext uri="{FF2B5EF4-FFF2-40B4-BE49-F238E27FC236}">
                <a16:creationId xmlns:a16="http://schemas.microsoft.com/office/drawing/2014/main" id="{D9214C4A-94A3-D8E8-E183-BD4FEE0D14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9261" y="4552950"/>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7360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8CA9C99-1FD4-46D6-18EB-670E90C2ACD9}"/>
            </a:ext>
          </a:extLst>
        </p:cNvPr>
        <p:cNvGrpSpPr/>
        <p:nvPr/>
      </p:nvGrpSpPr>
      <p:grpSpPr>
        <a:xfrm>
          <a:off x="0" y="0"/>
          <a:ext cx="0" cy="0"/>
          <a:chOff x="0" y="0"/>
          <a:chExt cx="0" cy="0"/>
        </a:xfrm>
      </p:grpSpPr>
      <p:sp useBgFill="1">
        <p:nvSpPr>
          <p:cNvPr id="7185" name="Rectangle 7184">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E1DA15-4DBD-C0D5-2B7B-2FE3361E3108}"/>
              </a:ext>
            </a:extLst>
          </p:cNvPr>
          <p:cNvSpPr>
            <a:spLocks noGrp="1"/>
          </p:cNvSpPr>
          <p:nvPr>
            <p:ph type="title"/>
          </p:nvPr>
        </p:nvSpPr>
        <p:spPr>
          <a:xfrm>
            <a:off x="5172074" y="286603"/>
            <a:ext cx="5983605" cy="1450757"/>
          </a:xfrm>
        </p:spPr>
        <p:txBody>
          <a:bodyPr>
            <a:normAutofit/>
          </a:bodyPr>
          <a:lstStyle/>
          <a:p>
            <a:pPr>
              <a:spcAft>
                <a:spcPts val="1000"/>
              </a:spcAft>
            </a:pPr>
            <a:r>
              <a:rPr lang="en-GB" sz="3000" b="1" dirty="0">
                <a:effectLst/>
                <a:latin typeface="Arial" panose="020B0604020202020204" pitchFamily="34" charset="0"/>
                <a:ea typeface="Times New Roman" panose="02020603050405020304" pitchFamily="18" charset="0"/>
                <a:cs typeface="Arial" panose="020B0604020202020204" pitchFamily="34" charset="0"/>
              </a:rPr>
              <a:t>Conclusion</a:t>
            </a:r>
            <a:endParaRPr lang="en-IN" sz="3000" dirty="0">
              <a:effectLst/>
              <a:latin typeface="Arial" panose="020B0604020202020204" pitchFamily="34" charset="0"/>
              <a:ea typeface="Times New Roman" panose="02020603050405020304" pitchFamily="18" charset="0"/>
              <a:cs typeface="Arial" panose="020B0604020202020204" pitchFamily="34" charset="0"/>
            </a:endParaRPr>
          </a:p>
        </p:txBody>
      </p:sp>
      <p:cxnSp>
        <p:nvCxnSpPr>
          <p:cNvPr id="7187" name="!!Straight Connector">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029BDE53-CC8F-E5A5-3A74-E3F56CF35C28}"/>
              </a:ext>
            </a:extLst>
          </p:cNvPr>
          <p:cNvSpPr>
            <a:spLocks noGrp="1"/>
          </p:cNvSpPr>
          <p:nvPr>
            <p:ph idx="1"/>
          </p:nvPr>
        </p:nvSpPr>
        <p:spPr>
          <a:xfrm>
            <a:off x="5172074" y="2108201"/>
            <a:ext cx="5983606" cy="3760891"/>
          </a:xfrm>
        </p:spPr>
        <p:txBody>
          <a:bodyPr>
            <a:normAutofit/>
          </a:bodyPr>
          <a:lstStyle/>
          <a:p>
            <a:pPr marL="342900" lvl="0" indent="-342900" algn="just">
              <a:lnSpc>
                <a:spcPct val="150000"/>
              </a:lnSpc>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In conclusion, it can be stated that time management is a crucial skill that students require in modern academic settings to achieve growth and success.</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However, by leveraging relevant practical strategies or tools, students can address the challenges of efficient time management.</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7189" name="Rectangle 7188">
            <a:extLst>
              <a:ext uri="{FF2B5EF4-FFF2-40B4-BE49-F238E27FC236}">
                <a16:creationId xmlns:a16="http://schemas.microsoft.com/office/drawing/2014/main" id="{C1B60310-C5C3-46A0-A452-2A0B008434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pic>
        <p:nvPicPr>
          <p:cNvPr id="4098" name="Picture 2" descr="4 Simple Time Management Tips For Artists">
            <a:extLst>
              <a:ext uri="{FF2B5EF4-FFF2-40B4-BE49-F238E27FC236}">
                <a16:creationId xmlns:a16="http://schemas.microsoft.com/office/drawing/2014/main" id="{0BAF1054-D001-CE19-F648-CADBCD5405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610" y="1011981"/>
            <a:ext cx="3090862" cy="4644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950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D8B4206-9D4F-CE91-6C9B-96507763CA41}"/>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2" name="Title 1">
            <a:extLst>
              <a:ext uri="{FF2B5EF4-FFF2-40B4-BE49-F238E27FC236}">
                <a16:creationId xmlns:a16="http://schemas.microsoft.com/office/drawing/2014/main" id="{90DB43B2-332B-A04C-8C95-9CB4BC55103F}"/>
              </a:ext>
            </a:extLst>
          </p:cNvPr>
          <p:cNvSpPr>
            <a:spLocks noGrp="1"/>
          </p:cNvSpPr>
          <p:nvPr>
            <p:ph type="title"/>
          </p:nvPr>
        </p:nvSpPr>
        <p:spPr>
          <a:xfrm>
            <a:off x="492369" y="605896"/>
            <a:ext cx="3642309" cy="5646208"/>
          </a:xfrm>
        </p:spPr>
        <p:txBody>
          <a:bodyPr anchor="ctr">
            <a:normAutofit/>
          </a:bodyPr>
          <a:lstStyle/>
          <a:p>
            <a:pPr>
              <a:spcAft>
                <a:spcPts val="1000"/>
              </a:spcAft>
            </a:pPr>
            <a:r>
              <a:rPr lang="en-IN" sz="3000" b="1" dirty="0">
                <a:solidFill>
                  <a:srgbClr val="FFFFFF"/>
                </a:solidFill>
                <a:effectLst/>
                <a:latin typeface="Arial" panose="020B0604020202020204" pitchFamily="34" charset="0"/>
                <a:ea typeface="Calibri" panose="020F0502020204030204" pitchFamily="34" charset="0"/>
                <a:cs typeface="Arial" panose="020B0604020202020204" pitchFamily="34" charset="0"/>
              </a:rPr>
              <a:t>References</a:t>
            </a:r>
            <a:endParaRPr lang="en-IN" sz="3000" dirty="0">
              <a:solidFill>
                <a:srgbClr val="FFFFFF"/>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67364E83-D71A-EEDA-765B-7159898F45FB}"/>
              </a:ext>
            </a:extLst>
          </p:cNvPr>
          <p:cNvSpPr>
            <a:spLocks noGrp="1"/>
          </p:cNvSpPr>
          <p:nvPr>
            <p:ph idx="1"/>
          </p:nvPr>
        </p:nvSpPr>
        <p:spPr>
          <a:xfrm>
            <a:off x="4843463" y="605896"/>
            <a:ext cx="7158037" cy="5646208"/>
          </a:xfrm>
        </p:spPr>
        <p:txBody>
          <a:bodyPr anchor="ctr">
            <a:noAutofit/>
          </a:bodyPr>
          <a:lstStyle/>
          <a:p>
            <a:pPr algn="just">
              <a:lnSpc>
                <a:spcPct val="150000"/>
              </a:lnSpc>
              <a:spcAft>
                <a:spcPts val="10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BBC. (2019). </a:t>
            </a:r>
            <a:r>
              <a:rPr lang="en-IN" sz="1800" i="1" dirty="0">
                <a:effectLst/>
                <a:latin typeface="Arial" panose="020B0604020202020204" pitchFamily="34" charset="0"/>
                <a:ea typeface="Times New Roman" panose="02020603050405020304" pitchFamily="18" charset="0"/>
                <a:cs typeface="Times New Roman" panose="02020603050405020304" pitchFamily="18" charset="0"/>
              </a:rPr>
              <a:t>Time management - Planning and organisation - WBQ National: Foundation KS4 Revision - BBC Bitesize</a:t>
            </a:r>
            <a:r>
              <a:rPr lang="en-IN" sz="1800" dirty="0">
                <a:effectLst/>
                <a:latin typeface="Arial" panose="020B0604020202020204" pitchFamily="34" charset="0"/>
                <a:ea typeface="Times New Roman" panose="02020603050405020304" pitchFamily="18" charset="0"/>
                <a:cs typeface="Times New Roman" panose="02020603050405020304" pitchFamily="18" charset="0"/>
              </a:rPr>
              <a:t> [Online]. WBQ National: Foundation KS4 Revision. Available at: https://www.bbc.co.uk/bitesize/guides/z2yxtyc/revision/8 (Accessed: 6 June 2025).</a:t>
            </a:r>
          </a:p>
          <a:p>
            <a:pPr algn="just">
              <a:lnSpc>
                <a:spcPct val="150000"/>
              </a:lnSpc>
              <a:spcAft>
                <a:spcPts val="10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CIPD. (2022). </a:t>
            </a:r>
            <a:r>
              <a:rPr lang="en-IN" sz="1800" i="1" dirty="0">
                <a:effectLst/>
                <a:latin typeface="Arial" panose="020B0604020202020204" pitchFamily="34" charset="0"/>
                <a:ea typeface="Times New Roman" panose="02020603050405020304" pitchFamily="18" charset="0"/>
                <a:cs typeface="Times New Roman" panose="02020603050405020304" pitchFamily="18" charset="0"/>
              </a:rPr>
              <a:t>CIPD | How to Study Effectively</a:t>
            </a:r>
            <a:r>
              <a:rPr lang="en-IN" sz="1800" dirty="0">
                <a:effectLst/>
                <a:latin typeface="Arial" panose="020B0604020202020204" pitchFamily="34" charset="0"/>
                <a:ea typeface="Times New Roman" panose="02020603050405020304" pitchFamily="18" charset="0"/>
                <a:cs typeface="Times New Roman" panose="02020603050405020304" pitchFamily="18" charset="0"/>
              </a:rPr>
              <a:t> [Online]. CIPD. Available at: https://www.cipd.org/en/learning/support-for-students/currently-studying/effective-study/ (Accessed: 6 June 2025).</a:t>
            </a:r>
          </a:p>
          <a:p>
            <a:pPr algn="just">
              <a:lnSpc>
                <a:spcPct val="150000"/>
              </a:lnSpc>
              <a:spcAft>
                <a:spcPts val="10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McMillan, K. (2021). The study skills book: your essential guide to university success 4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edn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Pearson.</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Stern, </a:t>
            </a:r>
            <a:r>
              <a:rPr lang="en-IN" sz="1800" dirty="0">
                <a:effectLst/>
                <a:latin typeface="Arial" panose="020B0604020202020204" pitchFamily="34" charset="0"/>
                <a:ea typeface="Times New Roman" panose="02020603050405020304" pitchFamily="18" charset="0"/>
                <a:cs typeface="Times New Roman" panose="02020603050405020304" pitchFamily="18" charset="0"/>
              </a:rPr>
              <a:t>S. (2019). </a:t>
            </a:r>
            <a:r>
              <a:rPr lang="en-IN" sz="1800" i="1" dirty="0">
                <a:effectLst/>
                <a:latin typeface="Arial" panose="020B0604020202020204" pitchFamily="34" charset="0"/>
                <a:ea typeface="Times New Roman" panose="02020603050405020304" pitchFamily="18" charset="0"/>
                <a:cs typeface="Times New Roman" panose="02020603050405020304" pitchFamily="18" charset="0"/>
              </a:rPr>
              <a:t>We all need to get better at time management</a:t>
            </a:r>
            <a:r>
              <a:rPr lang="en-IN" sz="1800" dirty="0">
                <a:effectLst/>
                <a:latin typeface="Arial" panose="020B0604020202020204" pitchFamily="34" charset="0"/>
                <a:ea typeface="Times New Roman" panose="02020603050405020304" pitchFamily="18" charset="0"/>
                <a:cs typeface="Times New Roman" panose="02020603050405020304" pitchFamily="18" charset="0"/>
              </a:rPr>
              <a:t> [Online]. Available at: https://www.peoplemanagement.co.uk/article/1743880/we-all-need-get-better-time-management (Accessed: 6 June 2025).</a:t>
            </a:r>
          </a:p>
        </p:txBody>
      </p:sp>
    </p:spTree>
    <p:extLst>
      <p:ext uri="{BB962C8B-B14F-4D97-AF65-F5344CB8AC3E}">
        <p14:creationId xmlns:p14="http://schemas.microsoft.com/office/powerpoint/2010/main" val="259458148"/>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3.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4.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5.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6.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7.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docProps/app.xml><?xml version="1.0" encoding="utf-8"?>
<Properties xmlns="http://schemas.openxmlformats.org/officeDocument/2006/extended-properties" xmlns:vt="http://schemas.openxmlformats.org/officeDocument/2006/docPropsVTypes">
  <Template>{E3A390E8-6E6E-4C8C-8D41-022A6B8CCE21}tf11437505_win32</Template>
  <TotalTime>0</TotalTime>
  <Words>733</Words>
  <Application>Microsoft Office PowerPoint</Application>
  <PresentationFormat>Widescreen</PresentationFormat>
  <Paragraphs>34</Paragraphs>
  <Slides>7</Slides>
  <Notes>6</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RetrospectVTI</vt:lpstr>
      <vt:lpstr>Academic Skills for the Digital Era (BMSW4013)  Evidence of Learning (E-Portfolio)</vt:lpstr>
      <vt:lpstr>Introduction</vt:lpstr>
      <vt:lpstr>Ways time management contributes to student success</vt:lpstr>
      <vt:lpstr>Common challenges students face in managing their time efficiently</vt:lpstr>
      <vt:lpstr>Practical strategies or tools that can help improve time management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Skills for the Digital Era (BMSW4013)  Evidence of Learning (E-Portfolio)</dc:title>
  <dc:creator/>
  <cp:lastModifiedBy>Tudorel Nusca (2431489)</cp:lastModifiedBy>
  <cp:revision>2</cp:revision>
  <dcterms:created xsi:type="dcterms:W3CDTF">2025-06-06T17:28:41Z</dcterms:created>
  <dcterms:modified xsi:type="dcterms:W3CDTF">2025-06-06T18:26:03Z</dcterms:modified>
</cp:coreProperties>
</file>