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13"/>
  </p:notesMasterIdLst>
  <p:sldIdLst>
    <p:sldId id="256" r:id="rId2"/>
    <p:sldId id="257" r:id="rId3"/>
    <p:sldId id="258" r:id="rId4"/>
    <p:sldId id="259" r:id="rId5"/>
    <p:sldId id="260" r:id="rId6"/>
    <p:sldId id="262" r:id="rId7"/>
    <p:sldId id="261" r:id="rId8"/>
    <p:sldId id="263" r:id="rId9"/>
    <p:sldId id="265" r:id="rId10"/>
    <p:sldId id="264"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13BB8A-A684-48D7-A5A8-7DBF1EBE1FE8}" v="32" dt="2025-02-12T16:53:48.2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404" autoAdjust="0"/>
  </p:normalViewPr>
  <p:slideViewPr>
    <p:cSldViewPr snapToGrid="0">
      <p:cViewPr>
        <p:scale>
          <a:sx n="67" d="100"/>
          <a:sy n="67" d="100"/>
        </p:scale>
        <p:origin x="644" y="11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91" d="100"/>
          <a:sy n="91" d="100"/>
        </p:scale>
        <p:origin x="1824" y="-7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77A10F-B005-4428-A3BA-74D54F95D753}" type="datetimeFigureOut">
              <a:rPr lang="en-GB" smtClean="0"/>
              <a:t>12/02/2025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985D63-22B7-434A-BAE7-01BF3CACABFB}" type="slidenum">
              <a:rPr lang="en-GB" smtClean="0"/>
              <a:t>‹#›</a:t>
            </a:fld>
            <a:endParaRPr lang="en-GB" dirty="0"/>
          </a:p>
        </p:txBody>
      </p:sp>
    </p:spTree>
    <p:extLst>
      <p:ext uri="{BB962C8B-B14F-4D97-AF65-F5344CB8AC3E}">
        <p14:creationId xmlns:p14="http://schemas.microsoft.com/office/powerpoint/2010/main" val="37211901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Script for Introduction Slide:</a:t>
            </a:r>
          </a:p>
          <a:p>
            <a:r>
              <a:rPr lang="en-GB" dirty="0"/>
              <a:t>"Outdoor learning plays a crucial role in children's physical and cognitive development, offering unique opportunities for movement, exploration, and engagement with the environment. Throughout my research, I observed children in a variety of settings, including both indoor and outdoor environments such as classrooms, playgrounds, woodlands, sports facilities, and structured PE lessons. These observations provided valuable insights into how different spaces influence children's interactions, movement patterns, and overall learning experiences.</a:t>
            </a:r>
          </a:p>
          <a:p>
            <a:r>
              <a:rPr lang="en-GB" dirty="0"/>
              <a:t>In this presentation, I will focus on two key areas:</a:t>
            </a:r>
          </a:p>
          <a:p>
            <a:pPr>
              <a:buFont typeface="+mj-lt"/>
              <a:buAutoNum type="arabicPeriod"/>
            </a:pPr>
            <a:r>
              <a:rPr lang="en-GB" b="1" dirty="0"/>
              <a:t>Fundamental motor movements</a:t>
            </a:r>
            <a:r>
              <a:rPr lang="en-GB" dirty="0"/>
              <a:t> – examining how children develop essential movement skills like running, jumping, and coordination, identifying which skills emerge naturally and which require structured teaching.</a:t>
            </a:r>
          </a:p>
          <a:p>
            <a:pPr>
              <a:buFont typeface="+mj-lt"/>
              <a:buAutoNum type="arabicPeriod"/>
            </a:pPr>
            <a:r>
              <a:rPr lang="en-GB" b="1" dirty="0"/>
              <a:t>Affordances and limitations in outdoor learning</a:t>
            </a:r>
            <a:r>
              <a:rPr lang="en-GB" dirty="0"/>
              <a:t> – exploring how different environments encourage or restrict movement and analyzing key influencing factors such as teacher leadership, facilities, weather, and peer dynamics.</a:t>
            </a:r>
          </a:p>
          <a:p>
            <a:r>
              <a:rPr lang="en-GB" dirty="0"/>
              <a:t>By examining these aspects, I aim to highlight the significance of outdoor learning in fostering a broad range of movement skills and the need to balance structured activities with natural exploration to support children's physical and cognitive development."</a:t>
            </a:r>
          </a:p>
          <a:p>
            <a:endParaRPr lang="en-GB" dirty="0"/>
          </a:p>
        </p:txBody>
      </p:sp>
      <p:sp>
        <p:nvSpPr>
          <p:cNvPr id="4" name="Slide Number Placeholder 3"/>
          <p:cNvSpPr>
            <a:spLocks noGrp="1"/>
          </p:cNvSpPr>
          <p:nvPr>
            <p:ph type="sldNum" sz="quarter" idx="5"/>
          </p:nvPr>
        </p:nvSpPr>
        <p:spPr/>
        <p:txBody>
          <a:bodyPr/>
          <a:lstStyle/>
          <a:p>
            <a:fld id="{84985D63-22B7-434A-BAE7-01BF3CACABFB}" type="slidenum">
              <a:rPr lang="en-GB" smtClean="0"/>
              <a:t>3</a:t>
            </a:fld>
            <a:endParaRPr lang="en-GB" dirty="0"/>
          </a:p>
        </p:txBody>
      </p:sp>
    </p:spTree>
    <p:extLst>
      <p:ext uri="{BB962C8B-B14F-4D97-AF65-F5344CB8AC3E}">
        <p14:creationId xmlns:p14="http://schemas.microsoft.com/office/powerpoint/2010/main" val="3939316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Methodology – Observations (2 mins)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GB" sz="1800" i="1" kern="100" dirty="0">
                <a:effectLst/>
                <a:latin typeface="Aptos" panose="020B0004020202020204" pitchFamily="34" charset="0"/>
                <a:ea typeface="Aptos" panose="020B0004020202020204" pitchFamily="34" charset="0"/>
                <a:cs typeface="Times New Roman" panose="02020603050405020304" pitchFamily="18" charset="0"/>
              </a:rPr>
              <a:t>"To explore how outdoor learning enhances children's education, I conducted </a:t>
            </a:r>
            <a:r>
              <a:rPr lang="en-GB" sz="1800" b="1" i="1" kern="100" dirty="0">
                <a:effectLst/>
                <a:latin typeface="Aptos" panose="020B0004020202020204" pitchFamily="34" charset="0"/>
                <a:ea typeface="Aptos" panose="020B0004020202020204" pitchFamily="34" charset="0"/>
                <a:cs typeface="Times New Roman" panose="02020603050405020304" pitchFamily="18" charset="0"/>
              </a:rPr>
              <a:t>four visits</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 to primary schools and nurseries, observing different age groups in a variety of outdoor settings. These environments included </a:t>
            </a:r>
            <a:r>
              <a:rPr lang="en-GB" sz="1800" b="1" i="1" kern="100" dirty="0">
                <a:effectLst/>
                <a:latin typeface="Aptos" panose="020B0004020202020204" pitchFamily="34" charset="0"/>
                <a:ea typeface="Aptos" panose="020B0004020202020204" pitchFamily="34" charset="0"/>
                <a:cs typeface="Times New Roman" panose="02020603050405020304" pitchFamily="18" charset="0"/>
              </a:rPr>
              <a:t>playgrounds, gardens, forested areas, and sports facilities</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 giving a broad view of how children interact with different spaces."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GB" sz="1800" i="1" kern="100" dirty="0">
                <a:effectLst/>
                <a:latin typeface="Aptos" panose="020B0004020202020204" pitchFamily="34" charset="0"/>
                <a:ea typeface="Aptos" panose="020B0004020202020204" pitchFamily="34" charset="0"/>
                <a:cs typeface="Times New Roman" panose="02020603050405020304" pitchFamily="18" charset="0"/>
              </a:rPr>
              <a:t>"During these visits, I focused on three main areas: </a:t>
            </a:r>
            <a:r>
              <a:rPr lang="en-GB" sz="1800" b="1" i="1" kern="100" dirty="0">
                <a:effectLst/>
                <a:latin typeface="Aptos" panose="020B0004020202020204" pitchFamily="34" charset="0"/>
                <a:ea typeface="Aptos" panose="020B0004020202020204" pitchFamily="34" charset="0"/>
                <a:cs typeface="Times New Roman" panose="02020603050405020304" pitchFamily="18" charset="0"/>
              </a:rPr>
              <a:t>how children acted socially</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 </a:t>
            </a:r>
            <a:r>
              <a:rPr lang="en-GB" sz="1800" b="1" i="1" kern="100" dirty="0">
                <a:effectLst/>
                <a:latin typeface="Aptos" panose="020B0004020202020204" pitchFamily="34" charset="0"/>
                <a:ea typeface="Aptos" panose="020B0004020202020204" pitchFamily="34" charset="0"/>
                <a:cs typeface="Times New Roman" panose="02020603050405020304" pitchFamily="18" charset="0"/>
              </a:rPr>
              <a:t>how they interacted with the environment</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 and </a:t>
            </a:r>
            <a:r>
              <a:rPr lang="en-GB" sz="1800" b="1" i="1" kern="100" dirty="0">
                <a:effectLst/>
                <a:latin typeface="Aptos" panose="020B0004020202020204" pitchFamily="34" charset="0"/>
                <a:ea typeface="Aptos" panose="020B0004020202020204" pitchFamily="34" charset="0"/>
                <a:cs typeface="Times New Roman" panose="02020603050405020304" pitchFamily="18" charset="0"/>
              </a:rPr>
              <a:t>the teaching styles used</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—whether structured lessons or free play."</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GB" sz="1800" i="1" kern="100" dirty="0">
                <a:effectLst/>
                <a:latin typeface="Aptos" panose="020B0004020202020204" pitchFamily="34" charset="0"/>
                <a:ea typeface="Aptos" panose="020B0004020202020204" pitchFamily="34" charset="0"/>
                <a:cs typeface="Times New Roman" panose="02020603050405020304" pitchFamily="18" charset="0"/>
              </a:rPr>
              <a:t>"To analyze my findings, I used two key theories: the </a:t>
            </a:r>
            <a:r>
              <a:rPr lang="en-GB" sz="1800" b="1" i="1" kern="100" dirty="0">
                <a:effectLst/>
                <a:latin typeface="Aptos" panose="020B0004020202020204" pitchFamily="34" charset="0"/>
                <a:ea typeface="Aptos" panose="020B0004020202020204" pitchFamily="34" charset="0"/>
                <a:cs typeface="Times New Roman" panose="02020603050405020304" pitchFamily="18" charset="0"/>
              </a:rPr>
              <a:t>STEP Model</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 which looks at how Space, Task, Equipment, and People influence learning, and </a:t>
            </a:r>
            <a:r>
              <a:rPr lang="en-GB" sz="1800" b="1" i="1" kern="100" dirty="0">
                <a:effectLst/>
                <a:latin typeface="Aptos" panose="020B0004020202020204" pitchFamily="34" charset="0"/>
                <a:ea typeface="Aptos" panose="020B0004020202020204" pitchFamily="34" charset="0"/>
                <a:cs typeface="Times New Roman" panose="02020603050405020304" pitchFamily="18" charset="0"/>
              </a:rPr>
              <a:t>Affordances Theory</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 which examines how outdoor environments naturally encourage exploration and skill development."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GB" sz="1800" i="1" kern="100" dirty="0">
                <a:effectLst/>
                <a:latin typeface="Aptos" panose="020B0004020202020204" pitchFamily="34" charset="0"/>
                <a:ea typeface="Aptos" panose="020B0004020202020204" pitchFamily="34" charset="0"/>
                <a:cs typeface="Times New Roman" panose="02020603050405020304" pitchFamily="18" charset="0"/>
              </a:rPr>
              <a:t>"Observations provide </a:t>
            </a:r>
            <a:r>
              <a:rPr lang="en-GB" sz="1800" b="1" i="1" kern="100" dirty="0">
                <a:effectLst/>
                <a:latin typeface="Aptos" panose="020B0004020202020204" pitchFamily="34" charset="0"/>
                <a:ea typeface="Aptos" panose="020B0004020202020204" pitchFamily="34" charset="0"/>
                <a:cs typeface="Times New Roman" panose="02020603050405020304" pitchFamily="18" charset="0"/>
              </a:rPr>
              <a:t>valuable real-time insights</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 capturing children's natural behaviors, engagement levels, and learning moments. However, there are challenges, such as </a:t>
            </a:r>
            <a:r>
              <a:rPr lang="en-GB" sz="1800" b="1" i="1" kern="100" dirty="0">
                <a:effectLst/>
                <a:latin typeface="Aptos" panose="020B0004020202020204" pitchFamily="34" charset="0"/>
                <a:ea typeface="Aptos" panose="020B0004020202020204" pitchFamily="34" charset="0"/>
                <a:cs typeface="Times New Roman" panose="02020603050405020304" pitchFamily="18" charset="0"/>
              </a:rPr>
              <a:t>observer bias</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 where personal interpretations may influence conclusions, and the fact that findings may not be </a:t>
            </a:r>
            <a:r>
              <a:rPr lang="en-GB" sz="1800" b="1" i="1" kern="100" dirty="0">
                <a:effectLst/>
                <a:latin typeface="Aptos" panose="020B0004020202020204" pitchFamily="34" charset="0"/>
                <a:ea typeface="Aptos" panose="020B0004020202020204" pitchFamily="34" charset="0"/>
                <a:cs typeface="Times New Roman" panose="02020603050405020304" pitchFamily="18" charset="0"/>
              </a:rPr>
              <a:t>widely generalizable</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 beyond the specific schools I visited."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en-GB" sz="1800" i="1" kern="100" dirty="0">
                <a:effectLst/>
                <a:latin typeface="Aptos" panose="020B0004020202020204" pitchFamily="34" charset="0"/>
                <a:ea typeface="Aptos" panose="020B0004020202020204" pitchFamily="34" charset="0"/>
                <a:cs typeface="Times New Roman" panose="02020603050405020304" pitchFamily="18" charset="0"/>
              </a:rPr>
              <a:t>"Now that I've outlined my methodology, let's move on to the key </a:t>
            </a:r>
            <a:r>
              <a:rPr lang="en-GB" sz="1800" b="1" i="1" kern="100" dirty="0">
                <a:effectLst/>
                <a:latin typeface="Aptos" panose="020B0004020202020204" pitchFamily="34" charset="0"/>
                <a:ea typeface="Aptos" panose="020B0004020202020204" pitchFamily="34" charset="0"/>
                <a:cs typeface="Times New Roman" panose="02020603050405020304" pitchFamily="18" charset="0"/>
              </a:rPr>
              <a:t>findings from my observations</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 and what they tell us about outdoor learning."</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84985D63-22B7-434A-BAE7-01BF3CACABFB}" type="slidenum">
              <a:rPr lang="en-GB" smtClean="0"/>
              <a:t>4</a:t>
            </a:fld>
            <a:endParaRPr lang="en-GB" dirty="0"/>
          </a:p>
        </p:txBody>
      </p:sp>
    </p:spTree>
    <p:extLst>
      <p:ext uri="{BB962C8B-B14F-4D97-AF65-F5344CB8AC3E}">
        <p14:creationId xmlns:p14="http://schemas.microsoft.com/office/powerpoint/2010/main" val="34281562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Slide Introduction:</a:t>
            </a:r>
            <a:br>
              <a:rPr lang="en-GB" sz="1800" kern="100" dirty="0">
                <a:effectLst/>
                <a:latin typeface="Aptos" panose="020B0004020202020204" pitchFamily="34" charset="0"/>
                <a:ea typeface="Aptos" panose="020B0004020202020204" pitchFamily="34" charset="0"/>
                <a:cs typeface="Times New Roman" panose="02020603050405020304" pitchFamily="18" charset="0"/>
              </a:rPr>
            </a:br>
            <a:r>
              <a:rPr lang="en-GB" sz="1800" kern="100" dirty="0">
                <a:effectLst/>
                <a:latin typeface="Aptos" panose="020B0004020202020204" pitchFamily="34" charset="0"/>
                <a:ea typeface="Aptos" panose="020B0004020202020204" pitchFamily="34" charset="0"/>
                <a:cs typeface="Times New Roman" panose="02020603050405020304" pitchFamily="18" charset="0"/>
              </a:rPr>
              <a:t>“Today, I’ll be analyzing motor development based on the data we collected. I’ll go over key movement patterns observed, what was missing, and why this matters for children's physical education and skill progression.”</a:t>
            </a:r>
          </a:p>
          <a:p>
            <a:pPr>
              <a:lnSpc>
                <a:spcPct val="115000"/>
              </a:lnSpc>
              <a:spcAft>
                <a:spcPts val="800"/>
              </a:spcAf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Definition of Motor Development:</a:t>
            </a:r>
            <a:br>
              <a:rPr lang="en-GB" sz="1800" kern="100" dirty="0">
                <a:effectLst/>
                <a:latin typeface="Aptos" panose="020B0004020202020204" pitchFamily="34" charset="0"/>
                <a:ea typeface="Aptos" panose="020B0004020202020204" pitchFamily="34" charset="0"/>
                <a:cs typeface="Times New Roman" panose="02020603050405020304" pitchFamily="18" charset="0"/>
              </a:rPr>
            </a:br>
            <a:r>
              <a:rPr lang="en-GB" sz="1800" kern="100" dirty="0">
                <a:effectLst/>
                <a:latin typeface="Aptos" panose="020B0004020202020204" pitchFamily="34" charset="0"/>
                <a:ea typeface="Aptos" panose="020B0004020202020204" pitchFamily="34" charset="0"/>
                <a:cs typeface="Times New Roman" panose="02020603050405020304" pitchFamily="18" charset="0"/>
              </a:rPr>
              <a:t>“Motor development refers to how we acquire and refine movement skills over time. It includes both gross motor skills, like running and climbing, and fine motor skills, such as grasping and coordination. According to Gallahue’s Mountain of Motor Development, children must develop fundamental movement skills before they can progress to specialized or sport-specific skills.”</a:t>
            </a:r>
          </a:p>
          <a:p>
            <a:pPr>
              <a:lnSpc>
                <a:spcPct val="115000"/>
              </a:lnSpc>
              <a:spcAft>
                <a:spcPts val="800"/>
              </a:spcAf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Observations – What Skills Were Seen?</a:t>
            </a:r>
            <a:br>
              <a:rPr lang="en-GB" sz="1800" kern="100" dirty="0">
                <a:effectLst/>
                <a:latin typeface="Aptos" panose="020B0004020202020204" pitchFamily="34" charset="0"/>
                <a:ea typeface="Aptos" panose="020B0004020202020204" pitchFamily="34" charset="0"/>
                <a:cs typeface="Times New Roman" panose="02020603050405020304" pitchFamily="18" charset="0"/>
              </a:rPr>
            </a:br>
            <a:r>
              <a:rPr lang="en-GB" sz="1800" kern="100" dirty="0">
                <a:effectLst/>
                <a:latin typeface="Aptos" panose="020B0004020202020204" pitchFamily="34" charset="0"/>
                <a:ea typeface="Aptos" panose="020B0004020202020204" pitchFamily="34" charset="0"/>
                <a:cs typeface="Times New Roman" panose="02020603050405020304" pitchFamily="18" charset="0"/>
              </a:rPr>
              <a:t>“We observed a high frequency of walking, which was the dominant movement across all age groups. Running was common but mostly in unstructured play, suggesting that children naturally incorporate it when given freedom. Climbing was present, particularly in outdoor settings like nursery and nature-based activities, while balancing was observed mostly among younger children navigating uneven terrain.”</a:t>
            </a:r>
          </a:p>
          <a:p>
            <a:pPr>
              <a:lnSpc>
                <a:spcPct val="115000"/>
              </a:lnSpc>
              <a:spcAft>
                <a:spcPts val="800"/>
              </a:spcAf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What Was Missing?</a:t>
            </a:r>
            <a:br>
              <a:rPr lang="en-GB" sz="1800" kern="100" dirty="0">
                <a:effectLst/>
                <a:latin typeface="Aptos" panose="020B0004020202020204" pitchFamily="34" charset="0"/>
                <a:ea typeface="Aptos" panose="020B0004020202020204" pitchFamily="34" charset="0"/>
                <a:cs typeface="Times New Roman" panose="02020603050405020304" pitchFamily="18" charset="0"/>
              </a:rPr>
            </a:br>
            <a:r>
              <a:rPr lang="en-GB" sz="1800" kern="100" dirty="0">
                <a:effectLst/>
                <a:latin typeface="Aptos" panose="020B0004020202020204" pitchFamily="34" charset="0"/>
                <a:ea typeface="Aptos" panose="020B0004020202020204" pitchFamily="34" charset="0"/>
                <a:cs typeface="Times New Roman" panose="02020603050405020304" pitchFamily="18" charset="0"/>
              </a:rPr>
              <a:t>“What we didn’t see was just as important. Galloping and skipping were rare, indicating that these skills might not be naturally developed without explicit teaching. Additionally, there was a lack of sideways or backward movements, which are essential for agility and coordination. Fine motor engagement was also low, as most activities focused on gross motor skills.”</a:t>
            </a:r>
          </a:p>
          <a:p>
            <a:pPr>
              <a:lnSpc>
                <a:spcPct val="115000"/>
              </a:lnSpc>
              <a:spcAft>
                <a:spcPts val="800"/>
              </a:spcAf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Why Is This Important?</a:t>
            </a:r>
            <a:br>
              <a:rPr lang="en-GB" sz="1800" kern="100" dirty="0">
                <a:effectLst/>
                <a:latin typeface="Aptos" panose="020B0004020202020204" pitchFamily="34" charset="0"/>
                <a:ea typeface="Aptos" panose="020B0004020202020204" pitchFamily="34" charset="0"/>
                <a:cs typeface="Times New Roman" panose="02020603050405020304" pitchFamily="18" charset="0"/>
              </a:rPr>
            </a:br>
            <a:r>
              <a:rPr lang="en-GB" sz="1800" kern="100" dirty="0">
                <a:effectLst/>
                <a:latin typeface="Aptos" panose="020B0004020202020204" pitchFamily="34" charset="0"/>
                <a:ea typeface="Aptos" panose="020B0004020202020204" pitchFamily="34" charset="0"/>
                <a:cs typeface="Times New Roman" panose="02020603050405020304" pitchFamily="18" charset="0"/>
              </a:rPr>
              <a:t>“These findings are significant because fundamental movement skills lay the groundwork for future physical activity and sports participation. Gallahue’s model emphasizes the importance of developing a wide range of movement skills at an early age. The difference between structured and unstructured play also plays a role—free play promotes more natural movement, while structured PE can either enhance or limit skill development based on how activities are designed.”</a:t>
            </a:r>
          </a:p>
          <a:p>
            <a:pPr>
              <a:lnSpc>
                <a:spcPct val="115000"/>
              </a:lnSpc>
              <a:spcAft>
                <a:spcPts val="800"/>
              </a:spcAf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Conclusion:</a:t>
            </a:r>
            <a:br>
              <a:rPr lang="en-GB" sz="1800" kern="100" dirty="0">
                <a:effectLst/>
                <a:latin typeface="Aptos" panose="020B0004020202020204" pitchFamily="34" charset="0"/>
                <a:ea typeface="Aptos" panose="020B0004020202020204" pitchFamily="34" charset="0"/>
                <a:cs typeface="Times New Roman" panose="02020603050405020304" pitchFamily="18" charset="0"/>
              </a:rPr>
            </a:br>
            <a:r>
              <a:rPr lang="en-GB" sz="1800" kern="100" dirty="0">
                <a:effectLst/>
                <a:latin typeface="Aptos" panose="020B0004020202020204" pitchFamily="34" charset="0"/>
                <a:ea typeface="Aptos" panose="020B0004020202020204" pitchFamily="34" charset="0"/>
                <a:cs typeface="Times New Roman" panose="02020603050405020304" pitchFamily="18" charset="0"/>
              </a:rPr>
              <a:t>“In summary, while we saw plenty of essential movements like walking and running, there were gaps in agility, skipping, and fine motor development. Understanding these trends can help improve physical education programs to ensure children develop a broad set of movement skills.”</a:t>
            </a:r>
          </a:p>
          <a:p>
            <a:endParaRPr lang="en-GB" dirty="0"/>
          </a:p>
        </p:txBody>
      </p:sp>
      <p:sp>
        <p:nvSpPr>
          <p:cNvPr id="4" name="Slide Number Placeholder 3"/>
          <p:cNvSpPr>
            <a:spLocks noGrp="1"/>
          </p:cNvSpPr>
          <p:nvPr>
            <p:ph type="sldNum" sz="quarter" idx="5"/>
          </p:nvPr>
        </p:nvSpPr>
        <p:spPr/>
        <p:txBody>
          <a:bodyPr/>
          <a:lstStyle/>
          <a:p>
            <a:fld id="{84985D63-22B7-434A-BAE7-01BF3CACABFB}" type="slidenum">
              <a:rPr lang="en-GB" smtClean="0"/>
              <a:t>5</a:t>
            </a:fld>
            <a:endParaRPr lang="en-GB" dirty="0"/>
          </a:p>
        </p:txBody>
      </p:sp>
    </p:spTree>
    <p:extLst>
      <p:ext uri="{BB962C8B-B14F-4D97-AF65-F5344CB8AC3E}">
        <p14:creationId xmlns:p14="http://schemas.microsoft.com/office/powerpoint/2010/main" val="10402408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"Throwing and catching are fundamental motor skills that play a crucial role in physical development. They require a combination of coordination, balance, and reaction time. During our observations, we noticed clear differences between age groups in how these skills were performed.</a:t>
            </a:r>
            <a:endParaRPr lang="en-GB" dirty="0"/>
          </a:p>
          <a:p>
            <a:r>
              <a:rPr lang="en-GB" i="1" dirty="0"/>
              <a:t>The younger children in Year 2/3 started with simple throwing and catching activities using scarves. This allowed them to develop hand-eye coordination without the challenge of speed or weight. As we introduced different objects, such as balls, their skills progressed, but we noticed that some struggled with distance and accuracy.</a:t>
            </a:r>
            <a:endParaRPr lang="en-GB" dirty="0"/>
          </a:p>
          <a:p>
            <a:r>
              <a:rPr lang="en-GB" i="1" dirty="0"/>
              <a:t>In contrast, the older children in Year 5/6 demonstrated more refined techniques. They could control their throws better and adapted to environmental factors like wind. However, we observed that some children became discouraged if they struggled with catching, highlighting the importance of building confidence alongside skill development.</a:t>
            </a:r>
            <a:endParaRPr lang="en-GB" dirty="0"/>
          </a:p>
          <a:p>
            <a:r>
              <a:rPr lang="en-GB" i="1" dirty="0"/>
              <a:t>Through this, we saw key elements of motor learning in action: repetition, adaptation, and progression. These activities are essential in PE, not only for developing physical skills but also for improving teamwork and problem-solving. Encouraging variety in throwing and catching—such as using different objects, distances, and challenges—ensures children build a strong foundation for future sports and activities."</a:t>
            </a:r>
            <a:endParaRPr lang="en-GB" dirty="0"/>
          </a:p>
          <a:p>
            <a:endParaRPr lang="en-GB" dirty="0"/>
          </a:p>
        </p:txBody>
      </p:sp>
      <p:sp>
        <p:nvSpPr>
          <p:cNvPr id="4" name="Slide Number Placeholder 3"/>
          <p:cNvSpPr>
            <a:spLocks noGrp="1"/>
          </p:cNvSpPr>
          <p:nvPr>
            <p:ph type="sldNum" sz="quarter" idx="5"/>
          </p:nvPr>
        </p:nvSpPr>
        <p:spPr/>
        <p:txBody>
          <a:bodyPr/>
          <a:lstStyle/>
          <a:p>
            <a:fld id="{84985D63-22B7-434A-BAE7-01BF3CACABFB}" type="slidenum">
              <a:rPr lang="en-GB" smtClean="0"/>
              <a:t>6</a:t>
            </a:fld>
            <a:endParaRPr lang="en-GB" dirty="0"/>
          </a:p>
        </p:txBody>
      </p:sp>
    </p:spTree>
    <p:extLst>
      <p:ext uri="{BB962C8B-B14F-4D97-AF65-F5344CB8AC3E}">
        <p14:creationId xmlns:p14="http://schemas.microsoft.com/office/powerpoint/2010/main" val="160992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Outdoor learning provides different affordances—opportunities for action—depending on the setting. In the nursery, the rich environment encouraged free exploration, while in Year 2 and 3, structured activities still allowed for nature-based interaction. By Year 5, PE lessons were more controlled, limiting movement options. However, in Year 6 at the nature reserve, students engaged in problem-solving and teamwork, making the most of their surroundings.</a:t>
            </a:r>
            <a:endParaRPr lang="en-GB" dirty="0"/>
          </a:p>
          <a:p>
            <a:r>
              <a:rPr lang="en-GB" i="1" dirty="0"/>
              <a:t>"To support inclusion, we can apply the STEP framework—modifying Space, Task, Equipment, and People to ensure all students can participate. Theoretically, this aligns with Gibson’s Affordance Theory, which explains how children perceive their environment, and Vygotsky’s Social Development Theory, emphasizing learning through play and social interaction. By designing outdoor learning spaces with these ideas in mind, we can create engaging and inclusive experiences for all learners."</a:t>
            </a:r>
            <a:endParaRPr lang="en-GB" dirty="0"/>
          </a:p>
          <a:p>
            <a:endParaRPr lang="en-GB" dirty="0"/>
          </a:p>
        </p:txBody>
      </p:sp>
      <p:sp>
        <p:nvSpPr>
          <p:cNvPr id="4" name="Slide Number Placeholder 3"/>
          <p:cNvSpPr>
            <a:spLocks noGrp="1"/>
          </p:cNvSpPr>
          <p:nvPr>
            <p:ph type="sldNum" sz="quarter" idx="5"/>
          </p:nvPr>
        </p:nvSpPr>
        <p:spPr/>
        <p:txBody>
          <a:bodyPr/>
          <a:lstStyle/>
          <a:p>
            <a:fld id="{84985D63-22B7-434A-BAE7-01BF3CACABFB}" type="slidenum">
              <a:rPr lang="en-GB" smtClean="0"/>
              <a:t>7</a:t>
            </a:fld>
            <a:endParaRPr lang="en-GB" dirty="0"/>
          </a:p>
        </p:txBody>
      </p:sp>
    </p:spTree>
    <p:extLst>
      <p:ext uri="{BB962C8B-B14F-4D97-AF65-F5344CB8AC3E}">
        <p14:creationId xmlns:p14="http://schemas.microsoft.com/office/powerpoint/2010/main" val="12079128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"During my observations, I noticed that children's engagement with the outdoor environment varied significantly. However, some of these differences may have been one-off occurrences rather than consistent trends. Factors like the children's mood, group dynamics, and even the weather could have influenced how they interacted with the space that day. For example, a child who seemed disengaged might be very active on another day, or a group that thrived in one session may struggle in another setting."</a:t>
            </a:r>
            <a:endParaRPr lang="en-GB" dirty="0"/>
          </a:p>
          <a:p>
            <a:r>
              <a:rPr lang="en-GB" i="1" dirty="0"/>
              <a:t>"One of the most striking observations was the difference in facilities. Some settings provided rich opportunities for exploration, while others were more structured and restrictive. This raises questions about how much the environment itself influences engagement, and whether certain groups are given more opportunities to develop physical skills and creativity through play."</a:t>
            </a:r>
            <a:endParaRPr lang="en-GB" dirty="0"/>
          </a:p>
          <a:p>
            <a:r>
              <a:rPr lang="en-GB" i="1" dirty="0"/>
              <a:t>"Another key limitation was the short observation time. I only saw each group once in one specific setting, making it difficult to determine what was ‘normal’ for them. A child who didn’t participate much that day might usually be very active. Without repeated observations, it’s hard to establish a true baseline of behavior."</a:t>
            </a:r>
            <a:endParaRPr lang="en-GB" dirty="0"/>
          </a:p>
          <a:p>
            <a:r>
              <a:rPr lang="en-GB" i="1" dirty="0"/>
              <a:t>"Finally, it’s important to consider external influences such as peer dynamics, teacher guidance, and even the time of day. A morning session might see different levels of engagement than an afternoon one. Moving forward, a more longitudinal approach—observing children multiple times across different environments—would provide deeper insights into how affordances, play, and inclusion develop over time."</a:t>
            </a:r>
            <a:endParaRPr lang="en-GB" dirty="0"/>
          </a:p>
          <a:p>
            <a:endParaRPr lang="en-GB" dirty="0"/>
          </a:p>
        </p:txBody>
      </p:sp>
      <p:sp>
        <p:nvSpPr>
          <p:cNvPr id="4" name="Slide Number Placeholder 3"/>
          <p:cNvSpPr>
            <a:spLocks noGrp="1"/>
          </p:cNvSpPr>
          <p:nvPr>
            <p:ph type="sldNum" sz="quarter" idx="5"/>
          </p:nvPr>
        </p:nvSpPr>
        <p:spPr/>
        <p:txBody>
          <a:bodyPr/>
          <a:lstStyle/>
          <a:p>
            <a:fld id="{84985D63-22B7-434A-BAE7-01BF3CACABFB}" type="slidenum">
              <a:rPr lang="en-GB" smtClean="0"/>
              <a:t>8</a:t>
            </a:fld>
            <a:endParaRPr lang="en-GB" dirty="0"/>
          </a:p>
        </p:txBody>
      </p:sp>
    </p:spTree>
    <p:extLst>
      <p:ext uri="{BB962C8B-B14F-4D97-AF65-F5344CB8AC3E}">
        <p14:creationId xmlns:p14="http://schemas.microsoft.com/office/powerpoint/2010/main" val="9676771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"Through my observations, I found that the Welsh curriculum effectively promotes outdoor learning and movement skill development, but its success varies significantly between schools. Differences in facilities, funding, and staff training all play a crucial role in shaping students' experiences. Schools with better resources—like the first and last ones I observed—offered more enriching opportunities, not just due to superior facilities but also because of enthusiastic and knowledgeable staff leading the sessions."</a:t>
            </a:r>
            <a:endParaRPr lang="en-GB" dirty="0"/>
          </a:p>
          <a:p>
            <a:r>
              <a:rPr lang="en-GB" i="1" dirty="0"/>
              <a:t>"The curriculum itself is designed to foster skill development, exploration, and teamwork, which I saw in action across different settings. However, implementation was inconsistent. In more structured environments, such as the Year 5 PE lesson, movement opportunities were limited, whereas in settings with greater freedom—like the nursery or nature reserve—students engaged more naturally in refining their coordination, balance, and problem-solving skills. This highlights the importance of balancing structured skill development with organic movement exploration."</a:t>
            </a:r>
            <a:endParaRPr lang="en-GB" dirty="0"/>
          </a:p>
          <a:p>
            <a:r>
              <a:rPr lang="en-GB" i="1" dirty="0"/>
              <a:t>"Teacher leadership was a key factor influencing movement and engagement. The most effective sessions were led by passionate instructors who adapted activities to suit students' needs. In contrast, where leadership was less dynamic, students had fewer opportunities to refine their movement skills beyond basic tasks. This suggests that both </a:t>
            </a:r>
            <a:r>
              <a:rPr lang="en-GB" b="1" i="1" dirty="0"/>
              <a:t>resources and teaching styles matter</a:t>
            </a:r>
            <a:r>
              <a:rPr lang="en-GB" i="1" dirty="0"/>
              <a:t> in shaping students’ physical development and engagement with outdoor learning."</a:t>
            </a:r>
            <a:endParaRPr lang="en-GB" dirty="0"/>
          </a:p>
          <a:p>
            <a:r>
              <a:rPr lang="en-GB" i="1" dirty="0"/>
              <a:t>"One challenge in my observations was that I only saw each group once and in one environment, making it difficult to determine what was truly normal or a baseline. Some differences I noted may have been one-offs, but the disparities in facilities and leadership suggest a broader pattern. This raises important questions about how funding, training, and leadership impact outdoor learning across different schools."</a:t>
            </a:r>
            <a:endParaRPr lang="en-GB" dirty="0"/>
          </a:p>
          <a:p>
            <a:r>
              <a:rPr lang="en-GB" i="1" dirty="0"/>
              <a:t>"Overall, while the Welsh curriculum provides a strong framework for outdoor learning, ensuring </a:t>
            </a:r>
            <a:r>
              <a:rPr lang="en-GB" b="1" i="1" dirty="0"/>
              <a:t>equity in its delivery</a:t>
            </a:r>
            <a:r>
              <a:rPr lang="en-GB" i="1" dirty="0"/>
              <a:t> requires further support in areas such as teacher training, leadership development, and school resources. Moving forward, it would be valuable to explore ways to ensure all students receive high-quality outdoor learning experiences, regardless of their school’s financial situation or staff expertise."</a:t>
            </a:r>
            <a:endParaRPr lang="en-GB" dirty="0"/>
          </a:p>
          <a:p>
            <a:endParaRPr lang="en-GB" dirty="0"/>
          </a:p>
        </p:txBody>
      </p:sp>
      <p:sp>
        <p:nvSpPr>
          <p:cNvPr id="4" name="Slide Number Placeholder 3"/>
          <p:cNvSpPr>
            <a:spLocks noGrp="1"/>
          </p:cNvSpPr>
          <p:nvPr>
            <p:ph type="sldNum" sz="quarter" idx="5"/>
          </p:nvPr>
        </p:nvSpPr>
        <p:spPr/>
        <p:txBody>
          <a:bodyPr/>
          <a:lstStyle/>
          <a:p>
            <a:fld id="{84985D63-22B7-434A-BAE7-01BF3CACABFB}" type="slidenum">
              <a:rPr lang="en-GB" smtClean="0"/>
              <a:t>9</a:t>
            </a:fld>
            <a:endParaRPr lang="en-GB" dirty="0"/>
          </a:p>
        </p:txBody>
      </p:sp>
    </p:spTree>
    <p:extLst>
      <p:ext uri="{BB962C8B-B14F-4D97-AF65-F5344CB8AC3E}">
        <p14:creationId xmlns:p14="http://schemas.microsoft.com/office/powerpoint/2010/main" val="20098513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Based on my observations, I have two key recommendations. First, to enhance fundamental motor movements, schools should introduce more activities that focus on spinning and proprioception, as these movements help with balance and coordination. Additionally, throwing and catching were mostly developed in older children, so tracking these activities earlier and training more teachers through Skip Cymru could support better progression.</a:t>
            </a:r>
          </a:p>
          <a:p>
            <a:r>
              <a:rPr lang="en-GB" dirty="0"/>
              <a:t>Second, to improve affordances in outdoor learning, schools should use a variety of environments, including natural spaces, as these provide richer movement opportunities. A balance of structured and unstructured play is essential, and teacher training is key to making the most of these spaces. Addressing barriers like facilities and weather considerations would also ensure all children have equal opportunities for outdoor learning."**</a:t>
            </a:r>
          </a:p>
          <a:p>
            <a:endParaRPr lang="en-GB" dirty="0"/>
          </a:p>
        </p:txBody>
      </p:sp>
      <p:sp>
        <p:nvSpPr>
          <p:cNvPr id="4" name="Slide Number Placeholder 3"/>
          <p:cNvSpPr>
            <a:spLocks noGrp="1"/>
          </p:cNvSpPr>
          <p:nvPr>
            <p:ph type="sldNum" sz="quarter" idx="5"/>
          </p:nvPr>
        </p:nvSpPr>
        <p:spPr/>
        <p:txBody>
          <a:bodyPr/>
          <a:lstStyle/>
          <a:p>
            <a:fld id="{84985D63-22B7-434A-BAE7-01BF3CACABFB}" type="slidenum">
              <a:rPr lang="en-GB" smtClean="0"/>
              <a:t>10</a:t>
            </a:fld>
            <a:endParaRPr lang="en-GB" dirty="0"/>
          </a:p>
        </p:txBody>
      </p:sp>
    </p:spTree>
    <p:extLst>
      <p:ext uri="{BB962C8B-B14F-4D97-AF65-F5344CB8AC3E}">
        <p14:creationId xmlns:p14="http://schemas.microsoft.com/office/powerpoint/2010/main" val="189112019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9DAEE674-5E6B-49E8-BA7C-D820AA33B6FF}" type="datetimeFigureOut">
              <a:rPr lang="en-GB" smtClean="0"/>
              <a:t>12/02/2025</a:t>
            </a:fld>
            <a:endParaRPr lang="en-GB" dirty="0"/>
          </a:p>
        </p:txBody>
      </p:sp>
      <p:sp>
        <p:nvSpPr>
          <p:cNvPr id="5" name="Footer Placeholder 4"/>
          <p:cNvSpPr>
            <a:spLocks noGrp="1"/>
          </p:cNvSpPr>
          <p:nvPr>
            <p:ph type="ftr" sz="quarter" idx="11"/>
          </p:nvPr>
        </p:nvSpPr>
        <p:spPr>
          <a:xfrm>
            <a:off x="2692397" y="5037663"/>
            <a:ext cx="5214635" cy="279400"/>
          </a:xfrm>
        </p:spPr>
        <p:txBody>
          <a:bodyPr/>
          <a:lstStyle/>
          <a:p>
            <a:endParaRPr lang="en-GB" dirty="0"/>
          </a:p>
        </p:txBody>
      </p:sp>
      <p:sp>
        <p:nvSpPr>
          <p:cNvPr id="6" name="Slide Number Placeholder 5"/>
          <p:cNvSpPr>
            <a:spLocks noGrp="1"/>
          </p:cNvSpPr>
          <p:nvPr>
            <p:ph type="sldNum" sz="quarter" idx="12"/>
          </p:nvPr>
        </p:nvSpPr>
        <p:spPr>
          <a:xfrm>
            <a:off x="8956900" y="5037663"/>
            <a:ext cx="551167" cy="279400"/>
          </a:xfrm>
        </p:spPr>
        <p:txBody>
          <a:bodyPr/>
          <a:lstStyle/>
          <a:p>
            <a:fld id="{1F701C8C-1A08-4683-B738-0A332D0A9EFF}" type="slidenum">
              <a:rPr lang="en-GB" smtClean="0"/>
              <a:t>‹#›</a:t>
            </a:fld>
            <a:endParaRPr lang="en-GB"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96495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F701C8C-1A08-4683-B738-0A332D0A9EFF}" type="slidenum">
              <a:rPr lang="en-GB" smtClean="0"/>
              <a:t>‹#›</a:t>
            </a:fld>
            <a:endParaRPr lang="en-GB" dirty="0"/>
          </a:p>
        </p:txBody>
      </p:sp>
    </p:spTree>
    <p:extLst>
      <p:ext uri="{BB962C8B-B14F-4D97-AF65-F5344CB8AC3E}">
        <p14:creationId xmlns:p14="http://schemas.microsoft.com/office/powerpoint/2010/main" val="941663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F701C8C-1A08-4683-B738-0A332D0A9EFF}" type="slidenum">
              <a:rPr lang="en-GB" smtClean="0"/>
              <a:t>‹#›</a:t>
            </a:fld>
            <a:endParaRPr lang="en-GB"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1373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F701C8C-1A08-4683-B738-0A332D0A9EFF}" type="slidenum">
              <a:rPr lang="en-GB" smtClean="0"/>
              <a:t>‹#›</a:t>
            </a:fld>
            <a:endParaRPr lang="en-GB" dirty="0"/>
          </a:p>
        </p:txBody>
      </p:sp>
    </p:spTree>
    <p:extLst>
      <p:ext uri="{BB962C8B-B14F-4D97-AF65-F5344CB8AC3E}">
        <p14:creationId xmlns:p14="http://schemas.microsoft.com/office/powerpoint/2010/main" val="1927051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F701C8C-1A08-4683-B738-0A332D0A9EFF}" type="slidenum">
              <a:rPr lang="en-GB" smtClean="0"/>
              <a:t>‹#›</a:t>
            </a:fld>
            <a:endParaRPr lang="en-GB"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4586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F701C8C-1A08-4683-B738-0A332D0A9EFF}"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1407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F701C8C-1A08-4683-B738-0A332D0A9EFF}" type="slidenum">
              <a:rPr lang="en-GB" smtClean="0"/>
              <a:t>‹#›</a:t>
            </a:fld>
            <a:endParaRPr lang="en-GB" dirty="0"/>
          </a:p>
        </p:txBody>
      </p:sp>
    </p:spTree>
    <p:extLst>
      <p:ext uri="{BB962C8B-B14F-4D97-AF65-F5344CB8AC3E}">
        <p14:creationId xmlns:p14="http://schemas.microsoft.com/office/powerpoint/2010/main" val="4154474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F701C8C-1A08-4683-B738-0A332D0A9EFF}" type="slidenum">
              <a:rPr lang="en-GB" smtClean="0"/>
              <a:t>‹#›</a:t>
            </a:fld>
            <a:endParaRPr lang="en-GB"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6025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F701C8C-1A08-4683-B738-0A332D0A9EFF}" type="slidenum">
              <a:rPr lang="en-GB" smtClean="0"/>
              <a:t>‹#›</a:t>
            </a:fld>
            <a:endParaRPr lang="en-GB" dirty="0"/>
          </a:p>
        </p:txBody>
      </p:sp>
    </p:spTree>
    <p:extLst>
      <p:ext uri="{BB962C8B-B14F-4D97-AF65-F5344CB8AC3E}">
        <p14:creationId xmlns:p14="http://schemas.microsoft.com/office/powerpoint/2010/main" val="3436203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F701C8C-1A08-4683-B738-0A332D0A9EFF}" type="slidenum">
              <a:rPr lang="en-GB" smtClean="0"/>
              <a:t>‹#›</a:t>
            </a:fld>
            <a:endParaRPr lang="en-GB" dirty="0"/>
          </a:p>
        </p:txBody>
      </p:sp>
    </p:spTree>
    <p:extLst>
      <p:ext uri="{BB962C8B-B14F-4D97-AF65-F5344CB8AC3E}">
        <p14:creationId xmlns:p14="http://schemas.microsoft.com/office/powerpoint/2010/main" val="1783023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F701C8C-1A08-4683-B738-0A332D0A9EFF}" type="slidenum">
              <a:rPr lang="en-GB" smtClean="0"/>
              <a:t>‹#›</a:t>
            </a:fld>
            <a:endParaRPr lang="en-GB"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471878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F701C8C-1A08-4683-B738-0A332D0A9EFF}" type="slidenum">
              <a:rPr lang="en-GB" smtClean="0"/>
              <a:t>‹#›</a:t>
            </a:fld>
            <a:endParaRPr lang="en-GB"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68513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F701C8C-1A08-4683-B738-0A332D0A9EFF}" type="slidenum">
              <a:rPr lang="en-GB" smtClean="0"/>
              <a:t>‹#›</a:t>
            </a:fld>
            <a:endParaRPr lang="en-GB" dirty="0"/>
          </a:p>
        </p:txBody>
      </p:sp>
    </p:spTree>
    <p:extLst>
      <p:ext uri="{BB962C8B-B14F-4D97-AF65-F5344CB8AC3E}">
        <p14:creationId xmlns:p14="http://schemas.microsoft.com/office/powerpoint/2010/main" val="10327419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F701C8C-1A08-4683-B738-0A332D0A9EFF}" type="slidenum">
              <a:rPr lang="en-GB" smtClean="0"/>
              <a:t>‹#›</a:t>
            </a:fld>
            <a:endParaRPr lang="en-GB"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074016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F701C8C-1A08-4683-B738-0A332D0A9EFF}" type="slidenum">
              <a:rPr lang="en-GB" smtClean="0"/>
              <a:t>‹#›</a:t>
            </a:fld>
            <a:endParaRPr lang="en-GB"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416140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F701C8C-1A08-4683-B738-0A332D0A9EFF}"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905537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DAEE674-5E6B-49E8-BA7C-D820AA33B6FF}" type="datetimeFigureOut">
              <a:rPr lang="en-GB" smtClean="0"/>
              <a:t>12/02/2025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F701C8C-1A08-4683-B738-0A332D0A9EFF}" type="slidenum">
              <a:rPr lang="en-GB" smtClean="0"/>
              <a:t>‹#›</a:t>
            </a:fld>
            <a:endParaRPr lang="en-GB"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5032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DAEE674-5E6B-49E8-BA7C-D820AA33B6FF}" type="datetimeFigureOut">
              <a:rPr lang="en-GB" smtClean="0"/>
              <a:t>12/02/2025</a:t>
            </a:fld>
            <a:endParaRPr lang="en-GB"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F701C8C-1A08-4683-B738-0A332D0A9EFF}" type="slidenum">
              <a:rPr lang="en-GB" smtClean="0"/>
              <a:t>‹#›</a:t>
            </a:fld>
            <a:endParaRPr lang="en-GB" dirty="0"/>
          </a:p>
        </p:txBody>
      </p:sp>
    </p:spTree>
    <p:extLst>
      <p:ext uri="{BB962C8B-B14F-4D97-AF65-F5344CB8AC3E}">
        <p14:creationId xmlns:p14="http://schemas.microsoft.com/office/powerpoint/2010/main" val="993691552"/>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uwtsd.ac.uk/wahpl/training-courses/skip-cymru-level-3" TargetMode="External"/><Relationship Id="rId2" Type="http://schemas.openxmlformats.org/officeDocument/2006/relationships/hyperlink" Target="https://hwb.gov.wal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54BC1-A8C1-FB9E-B380-F0941024A659}"/>
              </a:ext>
            </a:extLst>
          </p:cNvPr>
          <p:cNvSpPr>
            <a:spLocks noGrp="1"/>
          </p:cNvSpPr>
          <p:nvPr>
            <p:ph type="ctrTitle"/>
          </p:nvPr>
        </p:nvSpPr>
        <p:spPr/>
        <p:txBody>
          <a:bodyPr/>
          <a:lstStyle/>
          <a:p>
            <a:r>
              <a:rPr lang="en-GB" dirty="0"/>
              <a:t>Presentation Assessment 2 BMPE5005</a:t>
            </a:r>
          </a:p>
        </p:txBody>
      </p:sp>
      <p:sp>
        <p:nvSpPr>
          <p:cNvPr id="3" name="Subtitle 2">
            <a:extLst>
              <a:ext uri="{FF2B5EF4-FFF2-40B4-BE49-F238E27FC236}">
                <a16:creationId xmlns:a16="http://schemas.microsoft.com/office/drawing/2014/main" id="{73E43C41-EE90-4C5D-2D0C-D1CC6AB3A7D9}"/>
              </a:ext>
            </a:extLst>
          </p:cNvPr>
          <p:cNvSpPr>
            <a:spLocks noGrp="1"/>
          </p:cNvSpPr>
          <p:nvPr>
            <p:ph type="subTitle" idx="1"/>
          </p:nvPr>
        </p:nvSpPr>
        <p:spPr/>
        <p:txBody>
          <a:bodyPr>
            <a:normAutofit/>
          </a:bodyPr>
          <a:lstStyle/>
          <a:p>
            <a:r>
              <a:rPr lang="en-GB" sz="2800" dirty="0"/>
              <a:t>2304969</a:t>
            </a:r>
          </a:p>
        </p:txBody>
      </p:sp>
    </p:spTree>
    <p:extLst>
      <p:ext uri="{BB962C8B-B14F-4D97-AF65-F5344CB8AC3E}">
        <p14:creationId xmlns:p14="http://schemas.microsoft.com/office/powerpoint/2010/main" val="34808716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F7C68-1C7B-8B6D-7F14-068FD03E3E3F}"/>
              </a:ext>
            </a:extLst>
          </p:cNvPr>
          <p:cNvSpPr>
            <a:spLocks noGrp="1"/>
          </p:cNvSpPr>
          <p:nvPr>
            <p:ph type="title"/>
          </p:nvPr>
        </p:nvSpPr>
        <p:spPr/>
        <p:txBody>
          <a:bodyPr/>
          <a:lstStyle/>
          <a:p>
            <a:r>
              <a:rPr lang="en-GB" dirty="0"/>
              <a:t>Content</a:t>
            </a:r>
          </a:p>
        </p:txBody>
      </p:sp>
      <p:sp>
        <p:nvSpPr>
          <p:cNvPr id="3" name="Content Placeholder 2">
            <a:extLst>
              <a:ext uri="{FF2B5EF4-FFF2-40B4-BE49-F238E27FC236}">
                <a16:creationId xmlns:a16="http://schemas.microsoft.com/office/drawing/2014/main" id="{AFA30019-7FB6-2B2A-CF28-8FCABB65E2BD}"/>
              </a:ext>
            </a:extLst>
          </p:cNvPr>
          <p:cNvSpPr>
            <a:spLocks noGrp="1"/>
          </p:cNvSpPr>
          <p:nvPr>
            <p:ph idx="1"/>
          </p:nvPr>
        </p:nvSpPr>
        <p:spPr/>
        <p:txBody>
          <a:bodyPr>
            <a:normAutofit fontScale="92500" lnSpcReduction="20000"/>
          </a:bodyPr>
          <a:lstStyle/>
          <a:p>
            <a:r>
              <a:rPr lang="en-GB" dirty="0"/>
              <a:t>1 – Introduction Overview</a:t>
            </a:r>
          </a:p>
          <a:p>
            <a:r>
              <a:rPr lang="en-GB" dirty="0"/>
              <a:t>2 - Methodology</a:t>
            </a:r>
          </a:p>
          <a:p>
            <a:r>
              <a:rPr lang="en-GB" dirty="0"/>
              <a:t>3 - Analysis of Data/ results</a:t>
            </a:r>
          </a:p>
          <a:p>
            <a:r>
              <a:rPr lang="en-GB" dirty="0"/>
              <a:t>4 – Discussions 1 - Throwing and Catching</a:t>
            </a:r>
          </a:p>
          <a:p>
            <a:r>
              <a:rPr lang="en-GB" dirty="0"/>
              <a:t>5 – Discussions 2</a:t>
            </a:r>
          </a:p>
          <a:p>
            <a:r>
              <a:rPr lang="en-GB" dirty="0"/>
              <a:t>6 – Conclusions</a:t>
            </a:r>
          </a:p>
          <a:p>
            <a:r>
              <a:rPr lang="en-GB" dirty="0"/>
              <a:t>7 – Recommendations</a:t>
            </a:r>
          </a:p>
          <a:p>
            <a:r>
              <a:rPr lang="en-GB" dirty="0"/>
              <a:t>8 – Reference List</a:t>
            </a:r>
          </a:p>
        </p:txBody>
      </p:sp>
    </p:spTree>
    <p:extLst>
      <p:ext uri="{BB962C8B-B14F-4D97-AF65-F5344CB8AC3E}">
        <p14:creationId xmlns:p14="http://schemas.microsoft.com/office/powerpoint/2010/main" val="41007888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7E0FA-6DF7-F34E-9E3F-030C2AA41B1D}"/>
              </a:ext>
            </a:extLst>
          </p:cNvPr>
          <p:cNvSpPr>
            <a:spLocks noGrp="1"/>
          </p:cNvSpPr>
          <p:nvPr>
            <p:ph type="title"/>
          </p:nvPr>
        </p:nvSpPr>
        <p:spPr/>
        <p:txBody>
          <a:bodyPr/>
          <a:lstStyle/>
          <a:p>
            <a:r>
              <a:rPr lang="en-GB" dirty="0"/>
              <a:t>Introduction Overview</a:t>
            </a:r>
          </a:p>
        </p:txBody>
      </p:sp>
      <p:sp>
        <p:nvSpPr>
          <p:cNvPr id="3" name="Content Placeholder 2">
            <a:extLst>
              <a:ext uri="{FF2B5EF4-FFF2-40B4-BE49-F238E27FC236}">
                <a16:creationId xmlns:a16="http://schemas.microsoft.com/office/drawing/2014/main" id="{65250974-02A1-7969-913D-BC6C96133A94}"/>
              </a:ext>
            </a:extLst>
          </p:cNvPr>
          <p:cNvSpPr>
            <a:spLocks noGrp="1"/>
          </p:cNvSpPr>
          <p:nvPr>
            <p:ph idx="1"/>
          </p:nvPr>
        </p:nvSpPr>
        <p:spPr/>
        <p:txBody>
          <a:bodyPr>
            <a:normAutofit lnSpcReduction="10000"/>
          </a:bodyPr>
          <a:lstStyle/>
          <a:p>
            <a:r>
              <a:rPr lang="en-GB" dirty="0"/>
              <a:t>Outdoor learning enhances children's physical and cognitive development.</a:t>
            </a:r>
          </a:p>
          <a:p>
            <a:r>
              <a:rPr lang="en-GB" dirty="0"/>
              <a:t>Observed children in various settings: indoor, outdoor, playgrounds, woodlands, and PE lessons.</a:t>
            </a:r>
          </a:p>
          <a:p>
            <a:r>
              <a:rPr lang="en-GB" dirty="0"/>
              <a:t>Key focus areas:</a:t>
            </a:r>
          </a:p>
          <a:p>
            <a:pPr lvl="1"/>
            <a:r>
              <a:rPr lang="en-GB" dirty="0"/>
              <a:t>Fundamental motor movements: How children develop movement skills.</a:t>
            </a:r>
          </a:p>
          <a:p>
            <a:pPr lvl="1"/>
            <a:r>
              <a:rPr lang="en-GB" dirty="0"/>
              <a:t>Affordances and limitations: How different environments influence engagement.</a:t>
            </a:r>
          </a:p>
          <a:p>
            <a:r>
              <a:rPr lang="en-GB" dirty="0"/>
              <a:t>Importance of balancing structured learning with natural exploration.</a:t>
            </a:r>
          </a:p>
          <a:p>
            <a:endParaRPr lang="en-GB" dirty="0"/>
          </a:p>
        </p:txBody>
      </p:sp>
    </p:spTree>
    <p:extLst>
      <p:ext uri="{BB962C8B-B14F-4D97-AF65-F5344CB8AC3E}">
        <p14:creationId xmlns:p14="http://schemas.microsoft.com/office/powerpoint/2010/main" val="2799238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3E6FB-8A0A-D311-A4C8-A98A047C8AE7}"/>
              </a:ext>
            </a:extLst>
          </p:cNvPr>
          <p:cNvSpPr>
            <a:spLocks noGrp="1"/>
          </p:cNvSpPr>
          <p:nvPr>
            <p:ph type="title"/>
          </p:nvPr>
        </p:nvSpPr>
        <p:spPr/>
        <p:txBody>
          <a:bodyPr/>
          <a:lstStyle/>
          <a:p>
            <a:r>
              <a:rPr lang="en-GB" dirty="0"/>
              <a:t>Methodology</a:t>
            </a:r>
          </a:p>
        </p:txBody>
      </p:sp>
      <p:sp>
        <p:nvSpPr>
          <p:cNvPr id="3" name="Content Placeholder 2">
            <a:extLst>
              <a:ext uri="{FF2B5EF4-FFF2-40B4-BE49-F238E27FC236}">
                <a16:creationId xmlns:a16="http://schemas.microsoft.com/office/drawing/2014/main" id="{80454C67-108D-D6EF-1468-DD2AB4CEDC18}"/>
              </a:ext>
            </a:extLst>
          </p:cNvPr>
          <p:cNvSpPr>
            <a:spLocks noGrp="1"/>
          </p:cNvSpPr>
          <p:nvPr>
            <p:ph idx="1"/>
          </p:nvPr>
        </p:nvSpPr>
        <p:spPr>
          <a:xfrm>
            <a:off x="1295401" y="2556932"/>
            <a:ext cx="4800597" cy="3318936"/>
          </a:xfrm>
        </p:spPr>
        <p:txBody>
          <a:bodyPr>
            <a:normAutofit fontScale="85000" lnSpcReduction="10000"/>
          </a:bodyPr>
          <a:lstStyle/>
          <a:p>
            <a:r>
              <a:rPr lang="en-GB" b="1" dirty="0"/>
              <a:t>4 School/Nursery Visits</a:t>
            </a:r>
            <a:endParaRPr lang="en-GB" dirty="0"/>
          </a:p>
          <a:p>
            <a:pPr>
              <a:buFont typeface="Arial" panose="020B0604020202020204" pitchFamily="34" charset="0"/>
              <a:buChar char="•"/>
            </a:pPr>
            <a:r>
              <a:rPr lang="en-GB" dirty="0"/>
              <a:t>Different </a:t>
            </a:r>
            <a:r>
              <a:rPr lang="en-GB" b="1" dirty="0"/>
              <a:t>age groups</a:t>
            </a:r>
            <a:r>
              <a:rPr lang="en-GB" dirty="0"/>
              <a:t> (3-10 years)</a:t>
            </a:r>
          </a:p>
          <a:p>
            <a:pPr>
              <a:buFont typeface="Arial" panose="020B0604020202020204" pitchFamily="34" charset="0"/>
              <a:buChar char="•"/>
            </a:pPr>
            <a:r>
              <a:rPr lang="en-GB" dirty="0"/>
              <a:t>Various </a:t>
            </a:r>
            <a:r>
              <a:rPr lang="en-GB" b="1" dirty="0"/>
              <a:t>outdoor environments</a:t>
            </a:r>
            <a:r>
              <a:rPr lang="en-GB" dirty="0"/>
              <a:t> (playgrounds, gardens, forests, sports fields)</a:t>
            </a:r>
          </a:p>
          <a:p>
            <a:r>
              <a:rPr lang="en-GB" b="1" dirty="0"/>
              <a:t>Observation Focus</a:t>
            </a:r>
            <a:endParaRPr lang="en-GB" dirty="0"/>
          </a:p>
          <a:p>
            <a:pPr>
              <a:buFont typeface="Arial" panose="020B0604020202020204" pitchFamily="34" charset="0"/>
              <a:buChar char="•"/>
            </a:pPr>
            <a:r>
              <a:rPr lang="en-GB" dirty="0"/>
              <a:t>Engagement &amp; interaction with nature</a:t>
            </a:r>
          </a:p>
          <a:p>
            <a:pPr>
              <a:buFont typeface="Arial" panose="020B0604020202020204" pitchFamily="34" charset="0"/>
              <a:buChar char="•"/>
            </a:pPr>
            <a:r>
              <a:rPr lang="en-GB" dirty="0"/>
              <a:t>Teaching styles (structured vs. free play)</a:t>
            </a:r>
          </a:p>
          <a:p>
            <a:pPr>
              <a:buFont typeface="Arial" panose="020B0604020202020204" pitchFamily="34" charset="0"/>
              <a:buChar char="•"/>
            </a:pPr>
            <a:r>
              <a:rPr lang="en-GB" dirty="0"/>
              <a:t>Physical skills, creativity, inclusion strategies</a:t>
            </a:r>
          </a:p>
        </p:txBody>
      </p:sp>
      <p:sp>
        <p:nvSpPr>
          <p:cNvPr id="4" name="Content Placeholder 2">
            <a:extLst>
              <a:ext uri="{FF2B5EF4-FFF2-40B4-BE49-F238E27FC236}">
                <a16:creationId xmlns:a16="http://schemas.microsoft.com/office/drawing/2014/main" id="{45E1F89E-943D-17E9-30D1-114A65620996}"/>
              </a:ext>
            </a:extLst>
          </p:cNvPr>
          <p:cNvSpPr txBox="1">
            <a:spLocks/>
          </p:cNvSpPr>
          <p:nvPr/>
        </p:nvSpPr>
        <p:spPr>
          <a:xfrm>
            <a:off x="6095999" y="2556932"/>
            <a:ext cx="4800597" cy="3318936"/>
          </a:xfrm>
          <a:prstGeom prst="rect">
            <a:avLst/>
          </a:prstGeom>
        </p:spPr>
        <p:txBody>
          <a:bodyPr vert="horz" lIns="91440" tIns="45720" rIns="91440" bIns="45720" rtlCol="0" anchor="t">
            <a:normAutofit fontScale="92500" lnSpcReduction="2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r>
              <a:rPr lang="en-GB" b="1" dirty="0"/>
              <a:t>Data Collection &amp; Frameworks</a:t>
            </a:r>
            <a:endParaRPr lang="en-GB" dirty="0"/>
          </a:p>
          <a:p>
            <a:pPr>
              <a:buFont typeface="Arial" panose="020B0604020202020204" pitchFamily="34" charset="0"/>
              <a:buChar char="•"/>
            </a:pPr>
            <a:r>
              <a:rPr lang="en-GB" b="1" dirty="0"/>
              <a:t>STEP Model</a:t>
            </a:r>
            <a:r>
              <a:rPr lang="en-GB" dirty="0"/>
              <a:t> (Space, Task, Equipment, People)</a:t>
            </a:r>
          </a:p>
          <a:p>
            <a:pPr>
              <a:buFont typeface="Arial" panose="020B0604020202020204" pitchFamily="34" charset="0"/>
              <a:buChar char="•"/>
            </a:pPr>
            <a:r>
              <a:rPr lang="en-GB" b="1" dirty="0"/>
              <a:t>Affordances Theory</a:t>
            </a:r>
            <a:r>
              <a:rPr lang="en-GB" dirty="0"/>
              <a:t> (How outdoor spaces support learning)</a:t>
            </a:r>
          </a:p>
          <a:p>
            <a:r>
              <a:rPr lang="en-GB" b="1" dirty="0"/>
              <a:t>Advantages &amp; Challenges</a:t>
            </a:r>
            <a:endParaRPr lang="en-GB" dirty="0"/>
          </a:p>
          <a:p>
            <a:pPr>
              <a:buFont typeface="Arial" panose="020B0604020202020204" pitchFamily="34" charset="0"/>
              <a:buChar char="•"/>
            </a:pPr>
            <a:r>
              <a:rPr lang="en-GB" b="1" dirty="0">
                <a:solidFill>
                  <a:srgbClr val="00B050"/>
                </a:solidFill>
              </a:rPr>
              <a:t>Pros</a:t>
            </a:r>
            <a:r>
              <a:rPr lang="en-GB" b="1" dirty="0"/>
              <a:t>:</a:t>
            </a:r>
            <a:r>
              <a:rPr lang="en-GB" dirty="0"/>
              <a:t> Natural behaviour, real-time insights</a:t>
            </a:r>
          </a:p>
          <a:p>
            <a:pPr>
              <a:buFont typeface="Arial" panose="020B0604020202020204" pitchFamily="34" charset="0"/>
              <a:buChar char="•"/>
            </a:pPr>
            <a:r>
              <a:rPr lang="en-GB" b="1" dirty="0">
                <a:solidFill>
                  <a:srgbClr val="FF0000"/>
                </a:solidFill>
              </a:rPr>
              <a:t>Cons</a:t>
            </a:r>
            <a:r>
              <a:rPr lang="en-GB" b="1" dirty="0"/>
              <a:t>:</a:t>
            </a:r>
            <a:r>
              <a:rPr lang="en-GB" dirty="0"/>
              <a:t> Observer bias, time-consuming</a:t>
            </a:r>
          </a:p>
        </p:txBody>
      </p:sp>
    </p:spTree>
    <p:extLst>
      <p:ext uri="{BB962C8B-B14F-4D97-AF65-F5344CB8AC3E}">
        <p14:creationId xmlns:p14="http://schemas.microsoft.com/office/powerpoint/2010/main" val="4113764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072F0-1C96-B907-62D0-EF8641DCD3D4}"/>
              </a:ext>
            </a:extLst>
          </p:cNvPr>
          <p:cNvSpPr>
            <a:spLocks noGrp="1"/>
          </p:cNvSpPr>
          <p:nvPr>
            <p:ph type="title"/>
          </p:nvPr>
        </p:nvSpPr>
        <p:spPr/>
        <p:txBody>
          <a:bodyPr>
            <a:normAutofit fontScale="90000"/>
          </a:bodyPr>
          <a:lstStyle/>
          <a:p>
            <a:r>
              <a:rPr lang="en-GB" sz="4000" dirty="0"/>
              <a:t>Motor Development - Analysis of Data &amp; Results</a:t>
            </a:r>
          </a:p>
        </p:txBody>
      </p:sp>
      <p:sp>
        <p:nvSpPr>
          <p:cNvPr id="3" name="Content Placeholder 2">
            <a:extLst>
              <a:ext uri="{FF2B5EF4-FFF2-40B4-BE49-F238E27FC236}">
                <a16:creationId xmlns:a16="http://schemas.microsoft.com/office/drawing/2014/main" id="{D815EBC1-0A09-40FD-F395-5C45A39BABDC}"/>
              </a:ext>
            </a:extLst>
          </p:cNvPr>
          <p:cNvSpPr>
            <a:spLocks noGrp="1"/>
          </p:cNvSpPr>
          <p:nvPr>
            <p:ph idx="1"/>
          </p:nvPr>
        </p:nvSpPr>
        <p:spPr>
          <a:xfrm>
            <a:off x="987301" y="2424624"/>
            <a:ext cx="5108699" cy="3880773"/>
          </a:xfrm>
        </p:spPr>
        <p:txBody>
          <a:bodyPr>
            <a:normAutofit fontScale="55000" lnSpcReduction="20000"/>
          </a:bodyPr>
          <a:lstStyle/>
          <a:p>
            <a:r>
              <a:rPr lang="en-GB" b="1" dirty="0"/>
              <a:t>What is Motor Development? - T</a:t>
            </a:r>
            <a:r>
              <a:rPr lang="en-GB" dirty="0"/>
              <a:t>he process of acquiring movement skills and refining coordination.</a:t>
            </a:r>
          </a:p>
          <a:p>
            <a:pPr>
              <a:buFont typeface="Arial" panose="020B0604020202020204" pitchFamily="34" charset="0"/>
              <a:buChar char="•"/>
            </a:pPr>
            <a:r>
              <a:rPr lang="en-GB" dirty="0"/>
              <a:t>Includes </a:t>
            </a:r>
            <a:r>
              <a:rPr lang="en-GB" b="1" dirty="0"/>
              <a:t>gross motor skills</a:t>
            </a:r>
            <a:r>
              <a:rPr lang="en-GB" dirty="0"/>
              <a:t> (running, jumping, climbing) and </a:t>
            </a:r>
            <a:r>
              <a:rPr lang="en-GB" b="1" dirty="0"/>
              <a:t>fine motor skills</a:t>
            </a:r>
            <a:r>
              <a:rPr lang="en-GB" dirty="0"/>
              <a:t> (grasping, hand-eye coordination).</a:t>
            </a:r>
          </a:p>
          <a:p>
            <a:pPr>
              <a:buFont typeface="Arial" panose="020B0604020202020204" pitchFamily="34" charset="0"/>
              <a:buChar char="•"/>
            </a:pPr>
            <a:r>
              <a:rPr lang="en-GB" dirty="0"/>
              <a:t>Develops through </a:t>
            </a:r>
            <a:r>
              <a:rPr lang="en-GB" b="1" dirty="0"/>
              <a:t>stages</a:t>
            </a:r>
            <a:r>
              <a:rPr lang="en-GB" dirty="0"/>
              <a:t>, from basic reflexes to specialized skills (</a:t>
            </a:r>
            <a:r>
              <a:rPr lang="en-GB" b="1" dirty="0"/>
              <a:t>Gallahue’s Mountain of Motor Development</a:t>
            </a:r>
            <a:r>
              <a:rPr lang="en-GB" dirty="0"/>
              <a:t>).</a:t>
            </a:r>
          </a:p>
          <a:p>
            <a:r>
              <a:rPr lang="en-GB" b="1" dirty="0"/>
              <a:t>Observations – What Skills Were Seen?</a:t>
            </a:r>
          </a:p>
          <a:p>
            <a:pPr>
              <a:buFont typeface="Arial" panose="020B0604020202020204" pitchFamily="34" charset="0"/>
              <a:buChar char="•"/>
            </a:pPr>
            <a:r>
              <a:rPr lang="en-GB" b="1" dirty="0"/>
              <a:t>Common Movements Observed:</a:t>
            </a:r>
            <a:endParaRPr lang="en-GB" dirty="0"/>
          </a:p>
          <a:p>
            <a:pPr marL="742950" lvl="1" indent="-285750">
              <a:buFont typeface="Arial" panose="020B0604020202020204" pitchFamily="34" charset="0"/>
              <a:buChar char="•"/>
            </a:pPr>
            <a:r>
              <a:rPr lang="en-GB" dirty="0"/>
              <a:t>Walking (most frequent across all ages)</a:t>
            </a:r>
          </a:p>
          <a:p>
            <a:pPr marL="742950" lvl="1" indent="-285750">
              <a:buFont typeface="Arial" panose="020B0604020202020204" pitchFamily="34" charset="0"/>
              <a:buChar char="•"/>
            </a:pPr>
            <a:r>
              <a:rPr lang="en-GB" dirty="0"/>
              <a:t>Running (mainly in unstructured play)</a:t>
            </a:r>
          </a:p>
          <a:p>
            <a:pPr marL="742950" lvl="1" indent="-285750">
              <a:buFont typeface="Arial" panose="020B0604020202020204" pitchFamily="34" charset="0"/>
              <a:buChar char="•"/>
            </a:pPr>
            <a:r>
              <a:rPr lang="en-GB" dirty="0"/>
              <a:t>Climbing (observed in nursery &amp; nature settings)</a:t>
            </a:r>
          </a:p>
          <a:p>
            <a:pPr marL="742950" lvl="1" indent="-285750">
              <a:buFont typeface="Arial" panose="020B0604020202020204" pitchFamily="34" charset="0"/>
              <a:buChar char="•"/>
            </a:pPr>
            <a:r>
              <a:rPr lang="en-GB" dirty="0"/>
              <a:t>Balancing (notable in younger children on uneven surfaces)</a:t>
            </a:r>
          </a:p>
          <a:p>
            <a:pPr>
              <a:buFont typeface="Arial" panose="020B0604020202020204" pitchFamily="34" charset="0"/>
              <a:buChar char="•"/>
            </a:pPr>
            <a:r>
              <a:rPr lang="en-GB" b="1" dirty="0"/>
              <a:t>Limited Movements:</a:t>
            </a:r>
            <a:endParaRPr lang="en-GB" dirty="0"/>
          </a:p>
          <a:p>
            <a:pPr marL="742950" lvl="1" indent="-285750">
              <a:buFont typeface="Arial" panose="020B0604020202020204" pitchFamily="34" charset="0"/>
              <a:buChar char="•"/>
            </a:pPr>
            <a:r>
              <a:rPr lang="en-GB" b="1" dirty="0"/>
              <a:t>Galloping &amp; skipping</a:t>
            </a:r>
            <a:r>
              <a:rPr lang="en-GB" dirty="0"/>
              <a:t> were rarely observed</a:t>
            </a:r>
          </a:p>
          <a:p>
            <a:pPr marL="742950" lvl="1" indent="-285750">
              <a:buFont typeface="Arial" panose="020B0604020202020204" pitchFamily="34" charset="0"/>
              <a:buChar char="•"/>
            </a:pPr>
            <a:r>
              <a:rPr lang="en-GB" b="1" dirty="0"/>
              <a:t>Sideways or backward movements</a:t>
            </a:r>
            <a:r>
              <a:rPr lang="en-GB" dirty="0"/>
              <a:t> were infrequent</a:t>
            </a:r>
          </a:p>
          <a:p>
            <a:endParaRPr lang="en-GB" dirty="0"/>
          </a:p>
        </p:txBody>
      </p:sp>
      <p:sp>
        <p:nvSpPr>
          <p:cNvPr id="10" name="Content Placeholder 2">
            <a:extLst>
              <a:ext uri="{FF2B5EF4-FFF2-40B4-BE49-F238E27FC236}">
                <a16:creationId xmlns:a16="http://schemas.microsoft.com/office/drawing/2014/main" id="{F64ACC39-E1F2-C406-44C9-8846E2ABD722}"/>
              </a:ext>
            </a:extLst>
          </p:cNvPr>
          <p:cNvSpPr txBox="1">
            <a:spLocks/>
          </p:cNvSpPr>
          <p:nvPr/>
        </p:nvSpPr>
        <p:spPr>
          <a:xfrm>
            <a:off x="5787899" y="2424623"/>
            <a:ext cx="5108699" cy="3880773"/>
          </a:xfrm>
          <a:prstGeom prst="rect">
            <a:avLst/>
          </a:prstGeom>
        </p:spPr>
        <p:txBody>
          <a:bodyPr vert="horz" lIns="91440" tIns="45720" rIns="91440" bIns="45720" rtlCol="0" anchor="t">
            <a:normAutofit fontScale="47500" lnSpcReduction="2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buFont typeface="Arial" panose="020B0604020202020204" pitchFamily="34" charset="0"/>
              <a:buChar char="•"/>
            </a:pPr>
            <a:r>
              <a:rPr lang="en-GB" b="1" dirty="0"/>
              <a:t>Repetition &amp; Refinement:</a:t>
            </a:r>
            <a:endParaRPr lang="en-GB" dirty="0"/>
          </a:p>
          <a:p>
            <a:pPr lvl="1">
              <a:buFont typeface="Arial" panose="020B0604020202020204" pitchFamily="34" charset="0"/>
              <a:buChar char="•"/>
            </a:pPr>
            <a:r>
              <a:rPr lang="en-GB" dirty="0"/>
              <a:t>Walking seen across all activities, reinforcing stability and endurance</a:t>
            </a:r>
          </a:p>
          <a:p>
            <a:pPr lvl="1">
              <a:buFont typeface="Arial" panose="020B0604020202020204" pitchFamily="34" charset="0"/>
              <a:buChar char="•"/>
            </a:pPr>
            <a:r>
              <a:rPr lang="en-GB" dirty="0"/>
              <a:t>Running and climbing more common in free play, but structured games lacked variety</a:t>
            </a:r>
          </a:p>
          <a:p>
            <a:r>
              <a:rPr lang="en-GB" b="1" dirty="0"/>
              <a:t>What Was Missing?</a:t>
            </a:r>
          </a:p>
          <a:p>
            <a:pPr>
              <a:buFont typeface="Arial" panose="020B0604020202020204" pitchFamily="34" charset="0"/>
              <a:buChar char="•"/>
            </a:pPr>
            <a:r>
              <a:rPr lang="en-GB" b="1" dirty="0"/>
              <a:t>Galloping and skipping were rarely seen</a:t>
            </a:r>
            <a:r>
              <a:rPr lang="en-GB" dirty="0"/>
              <a:t> – suggests these require explicit instruction.</a:t>
            </a:r>
          </a:p>
          <a:p>
            <a:pPr>
              <a:buFont typeface="Arial" panose="020B0604020202020204" pitchFamily="34" charset="0"/>
              <a:buChar char="•"/>
            </a:pPr>
            <a:r>
              <a:rPr lang="en-GB" b="1" dirty="0"/>
              <a:t>Limited fine motor engagement</a:t>
            </a:r>
            <a:r>
              <a:rPr lang="en-GB" dirty="0"/>
              <a:t> – most activities focused on gross motor skills.</a:t>
            </a:r>
          </a:p>
          <a:p>
            <a:pPr>
              <a:buFont typeface="Arial" panose="020B0604020202020204" pitchFamily="34" charset="0"/>
              <a:buChar char="•"/>
            </a:pPr>
            <a:r>
              <a:rPr lang="en-GB" b="1" dirty="0"/>
              <a:t>Less dynamic movement (dodging, lateral movements, agility work)</a:t>
            </a:r>
            <a:r>
              <a:rPr lang="en-GB" dirty="0"/>
              <a:t> in structured PE sessions.</a:t>
            </a:r>
          </a:p>
          <a:p>
            <a:r>
              <a:rPr lang="en-GB" b="1" dirty="0"/>
              <a:t>Why Is This Important?</a:t>
            </a:r>
          </a:p>
          <a:p>
            <a:pPr>
              <a:buFont typeface="Arial" panose="020B0604020202020204" pitchFamily="34" charset="0"/>
              <a:buChar char="•"/>
            </a:pPr>
            <a:r>
              <a:rPr lang="en-GB" b="1" dirty="0"/>
              <a:t>Fundamental movement skills (FMS) are crucial</a:t>
            </a:r>
            <a:r>
              <a:rPr lang="en-GB" dirty="0"/>
              <a:t> for later physical competence and sports participation.</a:t>
            </a:r>
          </a:p>
          <a:p>
            <a:pPr>
              <a:buFont typeface="Arial" panose="020B0604020202020204" pitchFamily="34" charset="0"/>
              <a:buChar char="•"/>
            </a:pPr>
            <a:r>
              <a:rPr lang="en-GB" b="1" dirty="0"/>
              <a:t>Structured vs. Unstructured Play:</a:t>
            </a:r>
            <a:endParaRPr lang="en-GB" dirty="0"/>
          </a:p>
          <a:p>
            <a:pPr lvl="1">
              <a:buFont typeface="Arial" panose="020B0604020202020204" pitchFamily="34" charset="0"/>
              <a:buChar char="•"/>
            </a:pPr>
            <a:r>
              <a:rPr lang="en-GB" dirty="0"/>
              <a:t>Unstructured play allows for </a:t>
            </a:r>
            <a:r>
              <a:rPr lang="en-GB" b="1" dirty="0"/>
              <a:t>more natural movement development</a:t>
            </a:r>
            <a:r>
              <a:rPr lang="en-GB" dirty="0"/>
              <a:t>.</a:t>
            </a:r>
          </a:p>
          <a:p>
            <a:pPr lvl="1">
              <a:buFont typeface="Arial" panose="020B0604020202020204" pitchFamily="34" charset="0"/>
              <a:buChar char="•"/>
            </a:pPr>
            <a:r>
              <a:rPr lang="en-GB" dirty="0"/>
              <a:t>Structured PE can shape or limit movement opportunities, influencing long-term skill acquisition.</a:t>
            </a:r>
          </a:p>
          <a:p>
            <a:endParaRPr lang="en-GB" dirty="0"/>
          </a:p>
        </p:txBody>
      </p:sp>
    </p:spTree>
    <p:extLst>
      <p:ext uri="{BB962C8B-B14F-4D97-AF65-F5344CB8AC3E}">
        <p14:creationId xmlns:p14="http://schemas.microsoft.com/office/powerpoint/2010/main" val="2843471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7F454-C689-6E13-B0B9-109D133F9A25}"/>
              </a:ext>
            </a:extLst>
          </p:cNvPr>
          <p:cNvSpPr>
            <a:spLocks noGrp="1"/>
          </p:cNvSpPr>
          <p:nvPr>
            <p:ph type="title"/>
          </p:nvPr>
        </p:nvSpPr>
        <p:spPr/>
        <p:txBody>
          <a:bodyPr/>
          <a:lstStyle/>
          <a:p>
            <a:r>
              <a:rPr lang="en-GB" dirty="0"/>
              <a:t>Discussions 1 – Throwing and Catching</a:t>
            </a:r>
          </a:p>
        </p:txBody>
      </p:sp>
      <p:sp>
        <p:nvSpPr>
          <p:cNvPr id="3" name="Content Placeholder 2">
            <a:extLst>
              <a:ext uri="{FF2B5EF4-FFF2-40B4-BE49-F238E27FC236}">
                <a16:creationId xmlns:a16="http://schemas.microsoft.com/office/drawing/2014/main" id="{017327FA-B31F-6E80-B935-C24AB155882E}"/>
              </a:ext>
            </a:extLst>
          </p:cNvPr>
          <p:cNvSpPr>
            <a:spLocks noGrp="1"/>
          </p:cNvSpPr>
          <p:nvPr>
            <p:ph idx="1"/>
          </p:nvPr>
        </p:nvSpPr>
        <p:spPr>
          <a:xfrm>
            <a:off x="1295401" y="2556932"/>
            <a:ext cx="4800597" cy="3318936"/>
          </a:xfrm>
        </p:spPr>
        <p:txBody>
          <a:bodyPr>
            <a:normAutofit fontScale="92500" lnSpcReduction="20000"/>
          </a:bodyPr>
          <a:lstStyle/>
          <a:p>
            <a:r>
              <a:rPr lang="en-GB" dirty="0"/>
              <a:t>Fundamental motor skills improving coordination, balance, and reaction time.</a:t>
            </a:r>
          </a:p>
          <a:p>
            <a:r>
              <a:rPr lang="en-GB" b="1" dirty="0"/>
              <a:t>What I Observed:</a:t>
            </a:r>
            <a:endParaRPr lang="en-GB" dirty="0"/>
          </a:p>
          <a:p>
            <a:pPr>
              <a:buFont typeface="Arial" panose="020B0604020202020204" pitchFamily="34" charset="0"/>
              <a:buChar char="•"/>
            </a:pPr>
            <a:r>
              <a:rPr lang="en-GB" b="1" dirty="0"/>
              <a:t>Younger children (Y2/3):</a:t>
            </a:r>
            <a:r>
              <a:rPr lang="en-GB" dirty="0"/>
              <a:t> Basic throws with scarves/balls, focus on hand-eye coordination.</a:t>
            </a:r>
          </a:p>
          <a:p>
            <a:pPr>
              <a:buFont typeface="Arial" panose="020B0604020202020204" pitchFamily="34" charset="0"/>
              <a:buChar char="•"/>
            </a:pPr>
            <a:r>
              <a:rPr lang="en-GB" b="1" dirty="0"/>
              <a:t>Older children (Y5/6):</a:t>
            </a:r>
            <a:r>
              <a:rPr lang="en-GB" dirty="0"/>
              <a:t> More control, accuracy, and adaptation to distance and conditions.</a:t>
            </a:r>
          </a:p>
          <a:p>
            <a:endParaRPr lang="en-GB" dirty="0"/>
          </a:p>
          <a:p>
            <a:endParaRPr lang="en-GB" dirty="0"/>
          </a:p>
        </p:txBody>
      </p:sp>
      <p:sp>
        <p:nvSpPr>
          <p:cNvPr id="10" name="Content Placeholder 2">
            <a:extLst>
              <a:ext uri="{FF2B5EF4-FFF2-40B4-BE49-F238E27FC236}">
                <a16:creationId xmlns:a16="http://schemas.microsoft.com/office/drawing/2014/main" id="{DA04FAB4-B71A-CC6E-1C8D-BDD0B6D0B5EC}"/>
              </a:ext>
            </a:extLst>
          </p:cNvPr>
          <p:cNvSpPr txBox="1">
            <a:spLocks/>
          </p:cNvSpPr>
          <p:nvPr/>
        </p:nvSpPr>
        <p:spPr>
          <a:xfrm>
            <a:off x="6095999" y="2556932"/>
            <a:ext cx="4800597" cy="3318936"/>
          </a:xfrm>
          <a:prstGeom prst="rect">
            <a:avLst/>
          </a:prstGeom>
        </p:spPr>
        <p:txBody>
          <a:bodyPr vert="horz" lIns="91440" tIns="45720" rIns="91440" bIns="45720" rtlCol="0" anchor="t">
            <a:normAutofit fontScale="70000" lnSpcReduction="2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r>
              <a:rPr lang="en-GB" b="1" dirty="0"/>
              <a:t>Key Findings:</a:t>
            </a:r>
            <a:endParaRPr lang="en-GB" dirty="0"/>
          </a:p>
          <a:p>
            <a:pPr>
              <a:buFont typeface="Arial" panose="020B0604020202020204" pitchFamily="34" charset="0"/>
              <a:buChar char="•"/>
            </a:pPr>
            <a:r>
              <a:rPr lang="en-GB" dirty="0"/>
              <a:t>Differences in underhand vs. overhand throwing.</a:t>
            </a:r>
          </a:p>
          <a:p>
            <a:pPr>
              <a:buFont typeface="Arial" panose="020B0604020202020204" pitchFamily="34" charset="0"/>
              <a:buChar char="•"/>
            </a:pPr>
            <a:r>
              <a:rPr lang="en-GB" dirty="0"/>
              <a:t>Catching with two hands vs. one hand.</a:t>
            </a:r>
          </a:p>
          <a:p>
            <a:pPr>
              <a:buFont typeface="Arial" panose="020B0604020202020204" pitchFamily="34" charset="0"/>
              <a:buChar char="•"/>
            </a:pPr>
            <a:r>
              <a:rPr lang="en-GB" dirty="0"/>
              <a:t>Wind and external factors impacted performance.</a:t>
            </a:r>
          </a:p>
          <a:p>
            <a:r>
              <a:rPr lang="en-GB" b="1" dirty="0"/>
              <a:t>Importance:</a:t>
            </a:r>
            <a:endParaRPr lang="en-GB" dirty="0"/>
          </a:p>
          <a:p>
            <a:pPr>
              <a:buFont typeface="Arial" panose="020B0604020202020204" pitchFamily="34" charset="0"/>
              <a:buChar char="•"/>
            </a:pPr>
            <a:r>
              <a:rPr lang="en-GB" dirty="0"/>
              <a:t>Develops motor coordination and social interaction.</a:t>
            </a:r>
          </a:p>
          <a:p>
            <a:pPr>
              <a:buFont typeface="Arial" panose="020B0604020202020204" pitchFamily="34" charset="0"/>
              <a:buChar char="•"/>
            </a:pPr>
            <a:r>
              <a:rPr lang="en-GB" dirty="0"/>
              <a:t>Enhances confidence in movement and sport participation</a:t>
            </a:r>
          </a:p>
          <a:p>
            <a:endParaRPr lang="en-GB" dirty="0"/>
          </a:p>
        </p:txBody>
      </p:sp>
    </p:spTree>
    <p:extLst>
      <p:ext uri="{BB962C8B-B14F-4D97-AF65-F5344CB8AC3E}">
        <p14:creationId xmlns:p14="http://schemas.microsoft.com/office/powerpoint/2010/main" val="14198934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7B2BF-3570-82A2-033C-40F9D16C67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05DC61-A1C1-EEE1-FA43-EA9CACA38508}"/>
              </a:ext>
            </a:extLst>
          </p:cNvPr>
          <p:cNvSpPr>
            <a:spLocks noGrp="1"/>
          </p:cNvSpPr>
          <p:nvPr>
            <p:ph type="title"/>
          </p:nvPr>
        </p:nvSpPr>
        <p:spPr/>
        <p:txBody>
          <a:bodyPr/>
          <a:lstStyle/>
          <a:p>
            <a:r>
              <a:rPr lang="en-GB" dirty="0"/>
              <a:t>Analysis of Data/ Results – Affordances</a:t>
            </a:r>
          </a:p>
        </p:txBody>
      </p:sp>
      <p:sp>
        <p:nvSpPr>
          <p:cNvPr id="3" name="Content Placeholder 2">
            <a:extLst>
              <a:ext uri="{FF2B5EF4-FFF2-40B4-BE49-F238E27FC236}">
                <a16:creationId xmlns:a16="http://schemas.microsoft.com/office/drawing/2014/main" id="{856D252F-FD89-7933-33C8-5837E26F1FFC}"/>
              </a:ext>
            </a:extLst>
          </p:cNvPr>
          <p:cNvSpPr>
            <a:spLocks noGrp="1"/>
          </p:cNvSpPr>
          <p:nvPr>
            <p:ph idx="1"/>
          </p:nvPr>
        </p:nvSpPr>
        <p:spPr/>
        <p:txBody>
          <a:bodyPr>
            <a:normAutofit fontScale="70000" lnSpcReduction="20000"/>
          </a:bodyPr>
          <a:lstStyle/>
          <a:p>
            <a:r>
              <a:rPr lang="en-GB" b="1" dirty="0"/>
              <a:t>Key Points:</a:t>
            </a:r>
            <a:endParaRPr lang="en-GB" dirty="0"/>
          </a:p>
          <a:p>
            <a:pPr>
              <a:buFont typeface="Arial" panose="020B0604020202020204" pitchFamily="34" charset="0"/>
              <a:buChar char="•"/>
            </a:pPr>
            <a:r>
              <a:rPr lang="en-GB" b="1" dirty="0"/>
              <a:t>Affordances</a:t>
            </a:r>
            <a:r>
              <a:rPr lang="en-GB" dirty="0"/>
              <a:t>: Outdoor environments provide opportunities for movement and exploration.</a:t>
            </a:r>
          </a:p>
          <a:p>
            <a:pPr marL="742950" lvl="1" indent="-285750">
              <a:buFont typeface="Arial" panose="020B0604020202020204" pitchFamily="34" charset="0"/>
              <a:buChar char="•"/>
            </a:pPr>
            <a:r>
              <a:rPr lang="en-GB" dirty="0"/>
              <a:t>Nursery: Rich environment → free play &amp; creativity.</a:t>
            </a:r>
          </a:p>
          <a:p>
            <a:pPr marL="742950" lvl="1" indent="-285750">
              <a:buFont typeface="Arial" panose="020B0604020202020204" pitchFamily="34" charset="0"/>
              <a:buChar char="•"/>
            </a:pPr>
            <a:r>
              <a:rPr lang="en-GB" dirty="0"/>
              <a:t>Year 2/3: Structured activities but still nature-based.</a:t>
            </a:r>
          </a:p>
          <a:p>
            <a:pPr marL="742950" lvl="1" indent="-285750">
              <a:buFont typeface="Arial" panose="020B0604020202020204" pitchFamily="34" charset="0"/>
              <a:buChar char="•"/>
            </a:pPr>
            <a:r>
              <a:rPr lang="en-GB" dirty="0"/>
              <a:t>Year 5 PE: More controlled, fewer affordances.</a:t>
            </a:r>
          </a:p>
          <a:p>
            <a:pPr marL="742950" lvl="1" indent="-285750">
              <a:buFont typeface="Arial" panose="020B0604020202020204" pitchFamily="34" charset="0"/>
              <a:buChar char="•"/>
            </a:pPr>
            <a:r>
              <a:rPr lang="en-GB" dirty="0"/>
              <a:t>Year 6 nature reserve: Problem-solving &amp; teamwork.</a:t>
            </a:r>
          </a:p>
          <a:p>
            <a:pPr>
              <a:buFont typeface="Arial" panose="020B0604020202020204" pitchFamily="34" charset="0"/>
              <a:buChar char="•"/>
            </a:pPr>
            <a:r>
              <a:rPr lang="en-GB" b="1" dirty="0"/>
              <a:t>Inclusion</a:t>
            </a:r>
            <a:r>
              <a:rPr lang="en-GB" dirty="0"/>
              <a:t>: Using the </a:t>
            </a:r>
            <a:r>
              <a:rPr lang="en-GB" b="1" dirty="0"/>
              <a:t>STEP framework</a:t>
            </a:r>
            <a:r>
              <a:rPr lang="en-GB" dirty="0"/>
              <a:t> (Space, Task, Equipment, People) to adapt activities.</a:t>
            </a:r>
          </a:p>
          <a:p>
            <a:pPr>
              <a:buFont typeface="Arial" panose="020B0604020202020204" pitchFamily="34" charset="0"/>
              <a:buChar char="•"/>
            </a:pPr>
            <a:r>
              <a:rPr lang="en-GB" b="1" dirty="0"/>
              <a:t>Theories</a:t>
            </a:r>
            <a:r>
              <a:rPr lang="en-GB" dirty="0"/>
              <a:t>:</a:t>
            </a:r>
          </a:p>
          <a:p>
            <a:pPr marL="742950" lvl="1" indent="-285750">
              <a:buFont typeface="Arial" panose="020B0604020202020204" pitchFamily="34" charset="0"/>
              <a:buChar char="•"/>
            </a:pPr>
            <a:r>
              <a:rPr lang="en-GB" b="1" dirty="0"/>
              <a:t>Gibson’s Affordance Theory (1977)</a:t>
            </a:r>
            <a:r>
              <a:rPr lang="en-GB" dirty="0"/>
              <a:t> – How children perceive and interact with their environment.</a:t>
            </a:r>
          </a:p>
          <a:p>
            <a:pPr marL="742950" lvl="1" indent="-285750">
              <a:buFont typeface="Arial" panose="020B0604020202020204" pitchFamily="34" charset="0"/>
              <a:buChar char="•"/>
            </a:pPr>
            <a:r>
              <a:rPr lang="en-GB" b="1" dirty="0"/>
              <a:t>Vygotsky’s Social Development Theory (1978)</a:t>
            </a:r>
            <a:r>
              <a:rPr lang="en-GB" dirty="0"/>
              <a:t> – Learning through play and social interaction.</a:t>
            </a:r>
          </a:p>
        </p:txBody>
      </p:sp>
    </p:spTree>
    <p:extLst>
      <p:ext uri="{BB962C8B-B14F-4D97-AF65-F5344CB8AC3E}">
        <p14:creationId xmlns:p14="http://schemas.microsoft.com/office/powerpoint/2010/main" val="2876312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5B6A4-10E0-D748-DF0F-2EEDC7B05743}"/>
              </a:ext>
            </a:extLst>
          </p:cNvPr>
          <p:cNvSpPr>
            <a:spLocks noGrp="1"/>
          </p:cNvSpPr>
          <p:nvPr>
            <p:ph type="title"/>
          </p:nvPr>
        </p:nvSpPr>
        <p:spPr/>
        <p:txBody>
          <a:bodyPr>
            <a:normAutofit fontScale="90000"/>
          </a:bodyPr>
          <a:lstStyle/>
          <a:p>
            <a:r>
              <a:rPr lang="en-GB" dirty="0"/>
              <a:t>Discussions part 2 – Limitations &amp; Influencing Factors in Outdoor Learning</a:t>
            </a:r>
          </a:p>
        </p:txBody>
      </p:sp>
      <p:sp>
        <p:nvSpPr>
          <p:cNvPr id="3" name="Content Placeholder 2">
            <a:extLst>
              <a:ext uri="{FF2B5EF4-FFF2-40B4-BE49-F238E27FC236}">
                <a16:creationId xmlns:a16="http://schemas.microsoft.com/office/drawing/2014/main" id="{E38FE3DE-B902-A0A6-2CA7-F1F596D71E18}"/>
              </a:ext>
            </a:extLst>
          </p:cNvPr>
          <p:cNvSpPr>
            <a:spLocks noGrp="1"/>
          </p:cNvSpPr>
          <p:nvPr>
            <p:ph idx="1"/>
          </p:nvPr>
        </p:nvSpPr>
        <p:spPr>
          <a:xfrm>
            <a:off x="1295401" y="2556932"/>
            <a:ext cx="4800597" cy="3318936"/>
          </a:xfrm>
        </p:spPr>
        <p:txBody>
          <a:bodyPr>
            <a:normAutofit fontScale="55000" lnSpcReduction="20000"/>
          </a:bodyPr>
          <a:lstStyle/>
          <a:p>
            <a:pPr marL="0" indent="0">
              <a:buNone/>
            </a:pPr>
            <a:r>
              <a:rPr lang="en-GB" b="1" dirty="0"/>
              <a:t>Key Points:</a:t>
            </a:r>
            <a:endParaRPr lang="en-GB" dirty="0"/>
          </a:p>
          <a:p>
            <a:pPr>
              <a:buFont typeface="Arial" panose="020B0604020202020204" pitchFamily="34" charset="0"/>
              <a:buChar char="•"/>
            </a:pPr>
            <a:r>
              <a:rPr lang="en-GB" b="1" dirty="0"/>
              <a:t>One-off Observations</a:t>
            </a:r>
            <a:r>
              <a:rPr lang="en-GB" dirty="0"/>
              <a:t>:</a:t>
            </a:r>
          </a:p>
          <a:p>
            <a:pPr marL="742950" lvl="1" indent="-285750">
              <a:buFont typeface="Arial" panose="020B0604020202020204" pitchFamily="34" charset="0"/>
              <a:buChar char="•"/>
            </a:pPr>
            <a:r>
              <a:rPr lang="en-GB" dirty="0"/>
              <a:t>Some behaviours may not be representative of typical engagement.</a:t>
            </a:r>
          </a:p>
          <a:p>
            <a:pPr marL="742950" lvl="1" indent="-285750">
              <a:buFont typeface="Arial" panose="020B0604020202020204" pitchFamily="34" charset="0"/>
              <a:buChar char="•"/>
            </a:pPr>
            <a:r>
              <a:rPr lang="en-GB" dirty="0"/>
              <a:t>A child's mood, energy levels, or group dynamics can impact participation.</a:t>
            </a:r>
          </a:p>
          <a:p>
            <a:pPr>
              <a:buFont typeface="Arial" panose="020B0604020202020204" pitchFamily="34" charset="0"/>
              <a:buChar char="•"/>
            </a:pPr>
            <a:r>
              <a:rPr lang="en-GB" b="1" dirty="0"/>
              <a:t>Facility Differences</a:t>
            </a:r>
            <a:r>
              <a:rPr lang="en-GB" dirty="0"/>
              <a:t>:</a:t>
            </a:r>
          </a:p>
          <a:p>
            <a:pPr marL="742950" lvl="1" indent="-285750">
              <a:buFont typeface="Arial" panose="020B0604020202020204" pitchFamily="34" charset="0"/>
              <a:buChar char="•"/>
            </a:pPr>
            <a:r>
              <a:rPr lang="en-GB" dirty="0"/>
              <a:t>Varied access to resources (natural play spaces vs. structured environments).</a:t>
            </a:r>
          </a:p>
          <a:p>
            <a:pPr marL="742950" lvl="1" indent="-285750">
              <a:buFont typeface="Arial" panose="020B0604020202020204" pitchFamily="34" charset="0"/>
              <a:buChar char="•"/>
            </a:pPr>
            <a:r>
              <a:rPr lang="en-GB" dirty="0"/>
              <a:t>Some settings encourage exploration, while others restrict movement and creativity.</a:t>
            </a:r>
          </a:p>
          <a:p>
            <a:pPr>
              <a:buFont typeface="Arial" panose="020B0604020202020204" pitchFamily="34" charset="0"/>
              <a:buChar char="•"/>
            </a:pPr>
            <a:r>
              <a:rPr lang="en-GB" b="1" dirty="0"/>
              <a:t>Limited Observation Time</a:t>
            </a:r>
            <a:r>
              <a:rPr lang="en-GB" dirty="0"/>
              <a:t>:</a:t>
            </a:r>
          </a:p>
          <a:p>
            <a:pPr marL="742950" lvl="1" indent="-285750">
              <a:buFont typeface="Arial" panose="020B0604020202020204" pitchFamily="34" charset="0"/>
              <a:buChar char="•"/>
            </a:pPr>
            <a:r>
              <a:rPr lang="en-GB" dirty="0"/>
              <a:t>Only observed each group once, in one environment.</a:t>
            </a:r>
          </a:p>
          <a:p>
            <a:pPr marL="742950" lvl="1" indent="-285750">
              <a:buFont typeface="Arial" panose="020B0604020202020204" pitchFamily="34" charset="0"/>
              <a:buChar char="•"/>
            </a:pPr>
            <a:r>
              <a:rPr lang="en-GB" dirty="0"/>
              <a:t>Difficult to establish a baseline for what is 'normal' behaviour.</a:t>
            </a:r>
          </a:p>
          <a:p>
            <a:endParaRPr lang="en-GB" dirty="0"/>
          </a:p>
        </p:txBody>
      </p:sp>
      <p:sp>
        <p:nvSpPr>
          <p:cNvPr id="4" name="Content Placeholder 2">
            <a:extLst>
              <a:ext uri="{FF2B5EF4-FFF2-40B4-BE49-F238E27FC236}">
                <a16:creationId xmlns:a16="http://schemas.microsoft.com/office/drawing/2014/main" id="{558D5A9E-6B1D-17FA-4312-3EA1253FDC6F}"/>
              </a:ext>
            </a:extLst>
          </p:cNvPr>
          <p:cNvSpPr txBox="1">
            <a:spLocks/>
          </p:cNvSpPr>
          <p:nvPr/>
        </p:nvSpPr>
        <p:spPr>
          <a:xfrm>
            <a:off x="6095999" y="2556932"/>
            <a:ext cx="4800597" cy="3318936"/>
          </a:xfrm>
          <a:prstGeom prst="rect">
            <a:avLst/>
          </a:prstGeom>
        </p:spPr>
        <p:txBody>
          <a:bodyPr vert="horz" lIns="91440" tIns="45720" rIns="91440" bIns="45720" rtlCol="0" anchor="t">
            <a:no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a:buFont typeface="Arial" panose="020B0604020202020204" pitchFamily="34" charset="0"/>
              <a:buChar char="•"/>
            </a:pPr>
            <a:r>
              <a:rPr lang="en-GB" sz="1600" b="1" dirty="0"/>
              <a:t>Environmental &amp; Social Factors</a:t>
            </a:r>
            <a:r>
              <a:rPr lang="en-GB" sz="1600" dirty="0"/>
              <a:t>:</a:t>
            </a:r>
          </a:p>
          <a:p>
            <a:pPr lvl="1">
              <a:buFont typeface="Arial" panose="020B0604020202020204" pitchFamily="34" charset="0"/>
              <a:buChar char="•"/>
            </a:pPr>
            <a:r>
              <a:rPr lang="en-GB" sz="1600" dirty="0"/>
              <a:t>Weather conditions may impact engagement (e.g., cold/wet = less exploration).</a:t>
            </a:r>
          </a:p>
          <a:p>
            <a:pPr lvl="1">
              <a:buFont typeface="Arial" panose="020B0604020202020204" pitchFamily="34" charset="0"/>
              <a:buChar char="•"/>
            </a:pPr>
            <a:r>
              <a:rPr lang="en-GB" sz="1600" dirty="0"/>
              <a:t>Peer interactions influence participation—some children may follow social norms of the group rather than act independently.</a:t>
            </a:r>
          </a:p>
          <a:p>
            <a:pPr>
              <a:buFont typeface="Arial" panose="020B0604020202020204" pitchFamily="34" charset="0"/>
              <a:buChar char="•"/>
            </a:pPr>
            <a:r>
              <a:rPr lang="en-GB" sz="1600" b="1" dirty="0"/>
              <a:t>Longitudinal Observations Needed</a:t>
            </a:r>
            <a:r>
              <a:rPr lang="en-GB" sz="1600" dirty="0"/>
              <a:t>:</a:t>
            </a:r>
          </a:p>
          <a:p>
            <a:pPr lvl="1">
              <a:buFont typeface="Arial" panose="020B0604020202020204" pitchFamily="34" charset="0"/>
              <a:buChar char="•"/>
            </a:pPr>
            <a:r>
              <a:rPr lang="en-GB" sz="1600" dirty="0"/>
              <a:t>A single session may not show long-term trends in affordances, play, or inclusion.</a:t>
            </a:r>
          </a:p>
          <a:p>
            <a:pPr lvl="1">
              <a:buFont typeface="Arial" panose="020B0604020202020204" pitchFamily="34" charset="0"/>
              <a:buChar char="•"/>
            </a:pPr>
            <a:r>
              <a:rPr lang="en-GB" sz="1600" dirty="0"/>
              <a:t>Observing the same groups over time would provide a clearer understanding of their learning and engagement patterns.</a:t>
            </a:r>
          </a:p>
          <a:p>
            <a:endParaRPr lang="en-GB" sz="1600" dirty="0"/>
          </a:p>
        </p:txBody>
      </p:sp>
    </p:spTree>
    <p:extLst>
      <p:ext uri="{BB962C8B-B14F-4D97-AF65-F5344CB8AC3E}">
        <p14:creationId xmlns:p14="http://schemas.microsoft.com/office/powerpoint/2010/main" val="594250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E71BA-9E72-1A85-A548-CBC7D34592F0}"/>
              </a:ext>
            </a:extLst>
          </p:cNvPr>
          <p:cNvSpPr>
            <a:spLocks noGrp="1"/>
          </p:cNvSpPr>
          <p:nvPr>
            <p:ph type="title"/>
          </p:nvPr>
        </p:nvSpPr>
        <p:spPr/>
        <p:txBody>
          <a:bodyPr>
            <a:normAutofit fontScale="90000"/>
          </a:bodyPr>
          <a:lstStyle/>
          <a:p>
            <a:r>
              <a:rPr lang="en-GB" dirty="0"/>
              <a:t>Conclusion: Outdoor Learning &amp; Movement in the Welsh Curriculum</a:t>
            </a:r>
          </a:p>
        </p:txBody>
      </p:sp>
      <p:sp>
        <p:nvSpPr>
          <p:cNvPr id="3" name="Content Placeholder 2">
            <a:extLst>
              <a:ext uri="{FF2B5EF4-FFF2-40B4-BE49-F238E27FC236}">
                <a16:creationId xmlns:a16="http://schemas.microsoft.com/office/drawing/2014/main" id="{62D62935-3137-8B33-1B1F-60DA7B90B624}"/>
              </a:ext>
            </a:extLst>
          </p:cNvPr>
          <p:cNvSpPr>
            <a:spLocks noGrp="1"/>
          </p:cNvSpPr>
          <p:nvPr>
            <p:ph idx="1"/>
          </p:nvPr>
        </p:nvSpPr>
        <p:spPr/>
        <p:txBody>
          <a:bodyPr>
            <a:normAutofit fontScale="62500" lnSpcReduction="20000"/>
          </a:bodyPr>
          <a:lstStyle/>
          <a:p>
            <a:r>
              <a:rPr lang="en-GB" dirty="0"/>
              <a:t>✅ The Welsh curriculum is effective but varies between schools due to facilities, funding, and staff training.</a:t>
            </a:r>
          </a:p>
          <a:p>
            <a:r>
              <a:rPr lang="en-GB" dirty="0"/>
              <a:t>✅ Schools with better resources and strong leadership provided the best outdoor learning experiences.</a:t>
            </a:r>
          </a:p>
          <a:p>
            <a:r>
              <a:rPr lang="en-GB" dirty="0"/>
              <a:t>✅ Balance between structured and organic movement is crucial—too much control can limit skill development. </a:t>
            </a:r>
          </a:p>
          <a:p>
            <a:r>
              <a:rPr lang="en-GB" dirty="0"/>
              <a:t>📌 Facilities &amp; Funding – Better-equipped schools foster richer learning experiences.</a:t>
            </a:r>
          </a:p>
          <a:p>
            <a:r>
              <a:rPr lang="en-GB" dirty="0"/>
              <a:t>📌 Teacher Leadership – Enthusiastic and knowledgeable instructors improved engagement and movement development.</a:t>
            </a:r>
          </a:p>
          <a:p>
            <a:r>
              <a:rPr lang="en-GB" dirty="0"/>
              <a:t>📌 Observation Limitations – Seeing each group only once means some variations could be one-offs. </a:t>
            </a:r>
          </a:p>
          <a:p>
            <a:r>
              <a:rPr lang="en-GB" dirty="0"/>
              <a:t>💡 While the curriculum provides a strong framework, equity in delivery depends on school resources, teacher training, and leadership.</a:t>
            </a:r>
          </a:p>
          <a:p>
            <a:r>
              <a:rPr lang="en-GB" dirty="0"/>
              <a:t>💡 Future improvements should focus on supporting schools with training and funding to ensure all students benefit from high-quality outdoor learning experiences.</a:t>
            </a:r>
          </a:p>
          <a:p>
            <a:endParaRPr lang="en-GB" dirty="0"/>
          </a:p>
        </p:txBody>
      </p:sp>
    </p:spTree>
    <p:extLst>
      <p:ext uri="{BB962C8B-B14F-4D97-AF65-F5344CB8AC3E}">
        <p14:creationId xmlns:p14="http://schemas.microsoft.com/office/powerpoint/2010/main" val="19928108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64B6F-5AEF-49B9-6AD5-4312137D6FDD}"/>
              </a:ext>
            </a:extLst>
          </p:cNvPr>
          <p:cNvSpPr>
            <a:spLocks noGrp="1"/>
          </p:cNvSpPr>
          <p:nvPr>
            <p:ph type="title"/>
          </p:nvPr>
        </p:nvSpPr>
        <p:spPr/>
        <p:txBody>
          <a:bodyPr/>
          <a:lstStyle/>
          <a:p>
            <a:r>
              <a:rPr lang="en-GB" dirty="0"/>
              <a:t>Recommendations</a:t>
            </a:r>
          </a:p>
        </p:txBody>
      </p:sp>
      <p:sp>
        <p:nvSpPr>
          <p:cNvPr id="3" name="Content Placeholder 2">
            <a:extLst>
              <a:ext uri="{FF2B5EF4-FFF2-40B4-BE49-F238E27FC236}">
                <a16:creationId xmlns:a16="http://schemas.microsoft.com/office/drawing/2014/main" id="{9AFAE167-9258-3422-4C75-4A5845DF7449}"/>
              </a:ext>
            </a:extLst>
          </p:cNvPr>
          <p:cNvSpPr>
            <a:spLocks noGrp="1"/>
          </p:cNvSpPr>
          <p:nvPr>
            <p:ph idx="1"/>
          </p:nvPr>
        </p:nvSpPr>
        <p:spPr>
          <a:xfrm>
            <a:off x="1295401" y="2556932"/>
            <a:ext cx="4800597" cy="3318936"/>
          </a:xfrm>
        </p:spPr>
        <p:txBody>
          <a:bodyPr>
            <a:normAutofit fontScale="77500" lnSpcReduction="20000"/>
          </a:bodyPr>
          <a:lstStyle/>
          <a:p>
            <a:r>
              <a:rPr lang="en-GB" b="1" dirty="0"/>
              <a:t>1. Enhancing Fundamental Motor Movements</a:t>
            </a:r>
          </a:p>
          <a:p>
            <a:pPr>
              <a:buFont typeface="Arial" panose="020B0604020202020204" pitchFamily="34" charset="0"/>
              <a:buChar char="•"/>
            </a:pPr>
            <a:r>
              <a:rPr lang="en-GB" dirty="0"/>
              <a:t>Introduce more </a:t>
            </a:r>
            <a:r>
              <a:rPr lang="en-GB" b="1" dirty="0"/>
              <a:t>spinning and proprioception activities</a:t>
            </a:r>
            <a:r>
              <a:rPr lang="en-GB" dirty="0"/>
              <a:t> at younger ages.</a:t>
            </a:r>
          </a:p>
          <a:p>
            <a:pPr>
              <a:buFont typeface="Arial" panose="020B0604020202020204" pitchFamily="34" charset="0"/>
              <a:buChar char="•"/>
            </a:pPr>
            <a:r>
              <a:rPr lang="en-GB" dirty="0"/>
              <a:t>Age-based movement tracking to identify gaps early.</a:t>
            </a:r>
          </a:p>
          <a:p>
            <a:pPr>
              <a:buFont typeface="Arial" panose="020B0604020202020204" pitchFamily="34" charset="0"/>
              <a:buChar char="•"/>
            </a:pPr>
            <a:r>
              <a:rPr lang="en-GB" dirty="0"/>
              <a:t>Increase </a:t>
            </a:r>
            <a:r>
              <a:rPr lang="en-GB" b="1" dirty="0"/>
              <a:t>throwing and catching practice</a:t>
            </a:r>
            <a:r>
              <a:rPr lang="en-GB" dirty="0"/>
              <a:t> in younger years.</a:t>
            </a:r>
          </a:p>
          <a:p>
            <a:pPr>
              <a:buFont typeface="Arial" panose="020B0604020202020204" pitchFamily="34" charset="0"/>
              <a:buChar char="•"/>
            </a:pPr>
            <a:r>
              <a:rPr lang="en-GB" dirty="0"/>
              <a:t>Train more teachers in </a:t>
            </a:r>
            <a:r>
              <a:rPr lang="en-GB" b="1" dirty="0"/>
              <a:t>Skip Cymru</a:t>
            </a:r>
            <a:r>
              <a:rPr lang="en-GB" dirty="0"/>
              <a:t> to improve structured motor skill development.</a:t>
            </a:r>
          </a:p>
          <a:p>
            <a:endParaRPr lang="en-GB" dirty="0"/>
          </a:p>
        </p:txBody>
      </p:sp>
      <p:sp>
        <p:nvSpPr>
          <p:cNvPr id="4" name="Content Placeholder 2">
            <a:extLst>
              <a:ext uri="{FF2B5EF4-FFF2-40B4-BE49-F238E27FC236}">
                <a16:creationId xmlns:a16="http://schemas.microsoft.com/office/drawing/2014/main" id="{6E439EBD-A7B9-D3B6-B6E0-7E6ED0AA003C}"/>
              </a:ext>
            </a:extLst>
          </p:cNvPr>
          <p:cNvSpPr txBox="1">
            <a:spLocks/>
          </p:cNvSpPr>
          <p:nvPr/>
        </p:nvSpPr>
        <p:spPr>
          <a:xfrm>
            <a:off x="6095999" y="2556932"/>
            <a:ext cx="4800597" cy="3318936"/>
          </a:xfrm>
          <a:prstGeom prst="rect">
            <a:avLst/>
          </a:prstGeom>
        </p:spPr>
        <p:txBody>
          <a:bodyPr vert="horz" lIns="91440" tIns="45720" rIns="91440" bIns="45720" rtlCol="0" anchor="t">
            <a:normAutofit fontScale="77500" lnSpcReduction="2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r>
              <a:rPr lang="en-GB" b="1" dirty="0"/>
              <a:t>2. Expanding Affordances in Outdoor Learning</a:t>
            </a:r>
          </a:p>
          <a:p>
            <a:pPr>
              <a:buFont typeface="Arial" panose="020B0604020202020204" pitchFamily="34" charset="0"/>
              <a:buChar char="•"/>
            </a:pPr>
            <a:r>
              <a:rPr lang="en-GB" dirty="0"/>
              <a:t>Utilize a </a:t>
            </a:r>
            <a:r>
              <a:rPr lang="en-GB" b="1" dirty="0"/>
              <a:t>wider variety of environments</a:t>
            </a:r>
            <a:r>
              <a:rPr lang="en-GB" dirty="0"/>
              <a:t>, including more natural settings.</a:t>
            </a:r>
          </a:p>
          <a:p>
            <a:pPr>
              <a:buFont typeface="Arial" panose="020B0604020202020204" pitchFamily="34" charset="0"/>
              <a:buChar char="•"/>
            </a:pPr>
            <a:r>
              <a:rPr lang="en-GB" dirty="0"/>
              <a:t>Encourage </a:t>
            </a:r>
            <a:r>
              <a:rPr lang="en-GB" b="1" dirty="0"/>
              <a:t>more unstructured play</a:t>
            </a:r>
            <a:r>
              <a:rPr lang="en-GB" dirty="0"/>
              <a:t> alongside structured PE.</a:t>
            </a:r>
          </a:p>
          <a:p>
            <a:pPr>
              <a:buFont typeface="Arial" panose="020B0604020202020204" pitchFamily="34" charset="0"/>
              <a:buChar char="•"/>
            </a:pPr>
            <a:r>
              <a:rPr lang="en-GB" dirty="0"/>
              <a:t>Improve </a:t>
            </a:r>
            <a:r>
              <a:rPr lang="en-GB" b="1" dirty="0"/>
              <a:t>teacher training on outdoor learning approaches</a:t>
            </a:r>
            <a:r>
              <a:rPr lang="en-GB" dirty="0"/>
              <a:t> to maximize engagement.</a:t>
            </a:r>
          </a:p>
          <a:p>
            <a:pPr>
              <a:buFont typeface="Arial" panose="020B0604020202020204" pitchFamily="34" charset="0"/>
              <a:buChar char="•"/>
            </a:pPr>
            <a:r>
              <a:rPr lang="en-GB" dirty="0"/>
              <a:t>Address </a:t>
            </a:r>
            <a:r>
              <a:rPr lang="en-GB" b="1" dirty="0"/>
              <a:t>environmental barriers</a:t>
            </a:r>
            <a:r>
              <a:rPr lang="en-GB" dirty="0"/>
              <a:t>, such as facilities and weather considerations.</a:t>
            </a:r>
          </a:p>
        </p:txBody>
      </p:sp>
    </p:spTree>
    <p:extLst>
      <p:ext uri="{BB962C8B-B14F-4D97-AF65-F5344CB8AC3E}">
        <p14:creationId xmlns:p14="http://schemas.microsoft.com/office/powerpoint/2010/main" val="4217207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18DFA-C255-FF7B-E8BC-3C247FD4C04D}"/>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0C263816-A20E-8192-69FB-823A13F04797}"/>
              </a:ext>
            </a:extLst>
          </p:cNvPr>
          <p:cNvSpPr>
            <a:spLocks noGrp="1"/>
          </p:cNvSpPr>
          <p:nvPr>
            <p:ph idx="1"/>
          </p:nvPr>
        </p:nvSpPr>
        <p:spPr/>
        <p:txBody>
          <a:bodyPr>
            <a:normAutofit fontScale="70000" lnSpcReduction="20000"/>
          </a:bodyPr>
          <a:lstStyle/>
          <a:p>
            <a:r>
              <a:rPr lang="en-GB" sz="2000" dirty="0"/>
              <a:t>Gallahue, D. L., &amp; Donnelly, F. C. (2003). Developmental physical education for all children (4th ed.). Human Kinetics.</a:t>
            </a:r>
          </a:p>
          <a:p>
            <a:r>
              <a:rPr lang="en-GB" sz="2000" dirty="0"/>
              <a:t>Gibson, J. J. (1979). The ecological approach to visual perception. Houghton Mifflin.</a:t>
            </a:r>
          </a:p>
          <a:p>
            <a:r>
              <a:rPr lang="en-GB" sz="2000" dirty="0"/>
              <a:t>Gibson, J. J. (1977). The theory of affordances. In R. Shaw &amp; J. Bransford (Eds.), Perceiving, acting, and knowing: Toward an ecological psychology (pp. 67-82). Lawrence Erlbaum Associates.</a:t>
            </a:r>
          </a:p>
          <a:p>
            <a:r>
              <a:rPr lang="en-GB" sz="2000" dirty="0"/>
              <a:t>Welsh Government. (2022). Curriculum for Wales: Health and well-being area of learning and experience. Available at: </a:t>
            </a:r>
            <a:r>
              <a:rPr lang="en-GB" sz="2000" dirty="0">
                <a:hlinkClick r:id="rId2"/>
              </a:rPr>
              <a:t>https://hwb.gov.wales</a:t>
            </a:r>
            <a:r>
              <a:rPr lang="en-GB" sz="2000" dirty="0"/>
              <a:t> (Accessed on: 12 February 2025).</a:t>
            </a:r>
          </a:p>
          <a:p>
            <a:r>
              <a:rPr lang="en-GB" sz="2000" dirty="0"/>
              <a:t>Loose Parts Play Wales. (2017). Resources for playing – providing loose parts to support children’s play. ISBN: 978-0-9932410-4-8 (Accessed on: 12 February 2025).</a:t>
            </a:r>
          </a:p>
          <a:p>
            <a:r>
              <a:rPr lang="en-GB" sz="2000" dirty="0"/>
              <a:t>Skip Cymru. (2025). Level 3 SKIP-Cymru. Available at: </a:t>
            </a:r>
            <a:r>
              <a:rPr lang="en-GB" sz="2000" dirty="0">
                <a:hlinkClick r:id="rId3"/>
              </a:rPr>
              <a:t>https://www.uwtsd.ac.uk/wahpl/training-courses/skip-cymru-level-3</a:t>
            </a:r>
            <a:r>
              <a:rPr lang="en-GB" sz="2000" dirty="0"/>
              <a:t> (Accessed on: 12 February 2025).</a:t>
            </a:r>
          </a:p>
          <a:p>
            <a:r>
              <a:rPr lang="en-GB" sz="2000" dirty="0"/>
              <a:t>Vygotsky, L. S. (1978). Mind in society: The development of higher psychological processes. Harvard University Press.</a:t>
            </a:r>
          </a:p>
        </p:txBody>
      </p:sp>
    </p:spTree>
    <p:extLst>
      <p:ext uri="{BB962C8B-B14F-4D97-AF65-F5344CB8AC3E}">
        <p14:creationId xmlns:p14="http://schemas.microsoft.com/office/powerpoint/2010/main" val="288636514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Organic</Template>
  <TotalTime>805</TotalTime>
  <Words>3314</Words>
  <Application>Microsoft Office PowerPoint</Application>
  <PresentationFormat>Widescreen</PresentationFormat>
  <Paragraphs>168</Paragraphs>
  <Slides>11</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Aptos</vt:lpstr>
      <vt:lpstr>Arial</vt:lpstr>
      <vt:lpstr>Garamond</vt:lpstr>
      <vt:lpstr>Organic</vt:lpstr>
      <vt:lpstr>Presentation Assessment 2 BMPE5005</vt:lpstr>
      <vt:lpstr>Content</vt:lpstr>
      <vt:lpstr>Introduction Overview</vt:lpstr>
      <vt:lpstr>Methodology</vt:lpstr>
      <vt:lpstr>Motor Development - Analysis of Data &amp; Results</vt:lpstr>
      <vt:lpstr>Discussions 1 – Throwing and Catching</vt:lpstr>
      <vt:lpstr>Analysis of Data/ Results – Affordances</vt:lpstr>
      <vt:lpstr>Discussions part 2 – Limitations &amp; Influencing Factors in Outdoor Learning</vt:lpstr>
      <vt:lpstr>Conclusion: Outdoor Learning &amp; Movement in the Welsh Curriculum</vt:lpstr>
      <vt:lpstr>Recommendations</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Ellis-Anthony Willis (2304969)</dc:creator>
  <cp:lastModifiedBy>Ellis-Anthony Willis (2304969)</cp:lastModifiedBy>
  <cp:revision>9</cp:revision>
  <dcterms:created xsi:type="dcterms:W3CDTF">2024-12-20T09:48:34Z</dcterms:created>
  <dcterms:modified xsi:type="dcterms:W3CDTF">2025-02-12T21:23:51Z</dcterms:modified>
</cp:coreProperties>
</file>