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7"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09" autoAdjust="0"/>
    <p:restoredTop sz="94660"/>
  </p:normalViewPr>
  <p:slideViewPr>
    <p:cSldViewPr snapToGrid="0">
      <p:cViewPr>
        <p:scale>
          <a:sx n="75" d="100"/>
          <a:sy n="75" d="100"/>
        </p:scale>
        <p:origin x="4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53BF53-5866-421B-8996-E2A56F6F73E3}" type="datetimeFigureOut">
              <a:rPr lang="en-GB" smtClean="0"/>
              <a:t>09/06/2025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E1B443-E0C6-463C-82FB-FD0B284B11FD}" type="slidenum">
              <a:rPr lang="en-GB" smtClean="0"/>
              <a:t>‹#›</a:t>
            </a:fld>
            <a:endParaRPr lang="en-GB"/>
          </a:p>
        </p:txBody>
      </p:sp>
    </p:spTree>
    <p:extLst>
      <p:ext uri="{BB962C8B-B14F-4D97-AF65-F5344CB8AC3E}">
        <p14:creationId xmlns:p14="http://schemas.microsoft.com/office/powerpoint/2010/main" val="30475367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ECEY5009					2413994				</a:t>
            </a:r>
            <a:r>
              <a:rPr lang="en-GB" dirty="0" err="1"/>
              <a:t>Geiriau</a:t>
            </a:r>
            <a:endParaRPr lang="en-GB" dirty="0"/>
          </a:p>
        </p:txBody>
      </p:sp>
      <p:sp>
        <p:nvSpPr>
          <p:cNvPr id="4" name="Slide Number Placeholder 3"/>
          <p:cNvSpPr>
            <a:spLocks noGrp="1"/>
          </p:cNvSpPr>
          <p:nvPr>
            <p:ph type="sldNum" sz="quarter" idx="5"/>
          </p:nvPr>
        </p:nvSpPr>
        <p:spPr/>
        <p:txBody>
          <a:bodyPr/>
          <a:lstStyle/>
          <a:p>
            <a:fld id="{8FE1B443-E0C6-463C-82FB-FD0B284B11FD}" type="slidenum">
              <a:rPr lang="en-GB" smtClean="0"/>
              <a:t>1</a:t>
            </a:fld>
            <a:endParaRPr lang="en-GB"/>
          </a:p>
        </p:txBody>
      </p:sp>
    </p:spTree>
    <p:extLst>
      <p:ext uri="{BB962C8B-B14F-4D97-AF65-F5344CB8AC3E}">
        <p14:creationId xmlns:p14="http://schemas.microsoft.com/office/powerpoint/2010/main" val="33075449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3D8CB-538D-AE5A-336E-08A9FB1D0C5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cy-GB"/>
          </a:p>
        </p:txBody>
      </p:sp>
      <p:sp>
        <p:nvSpPr>
          <p:cNvPr id="3" name="Subtitle 2">
            <a:extLst>
              <a:ext uri="{FF2B5EF4-FFF2-40B4-BE49-F238E27FC236}">
                <a16:creationId xmlns:a16="http://schemas.microsoft.com/office/drawing/2014/main" id="{68C7DDE0-46ED-D950-ED04-19DC774DFC7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cy-GB"/>
          </a:p>
        </p:txBody>
      </p:sp>
      <p:sp>
        <p:nvSpPr>
          <p:cNvPr id="4" name="Date Placeholder 3">
            <a:extLst>
              <a:ext uri="{FF2B5EF4-FFF2-40B4-BE49-F238E27FC236}">
                <a16:creationId xmlns:a16="http://schemas.microsoft.com/office/drawing/2014/main" id="{15F8DBA0-4F10-CD79-69B0-5E4D9DA026A1}"/>
              </a:ext>
            </a:extLst>
          </p:cNvPr>
          <p:cNvSpPr>
            <a:spLocks noGrp="1"/>
          </p:cNvSpPr>
          <p:nvPr>
            <p:ph type="dt" sz="half" idx="10"/>
          </p:nvPr>
        </p:nvSpPr>
        <p:spPr/>
        <p:txBody>
          <a:bodyPr/>
          <a:lstStyle/>
          <a:p>
            <a:fld id="{E4ACC199-D58A-41EE-9D4B-DA16401EFC3F}" type="datetime1">
              <a:rPr lang="en-GB" smtClean="0"/>
              <a:t>09/06/2025</a:t>
            </a:fld>
            <a:endParaRPr lang="en-GB"/>
          </a:p>
        </p:txBody>
      </p:sp>
      <p:sp>
        <p:nvSpPr>
          <p:cNvPr id="5" name="Footer Placeholder 4">
            <a:extLst>
              <a:ext uri="{FF2B5EF4-FFF2-40B4-BE49-F238E27FC236}">
                <a16:creationId xmlns:a16="http://schemas.microsoft.com/office/drawing/2014/main" id="{BE594272-31C5-CAF7-0792-AB03CDD14A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354F2A-F3E0-9029-A932-B5DD8054BD81}"/>
              </a:ext>
            </a:extLst>
          </p:cNvPr>
          <p:cNvSpPr>
            <a:spLocks noGrp="1"/>
          </p:cNvSpPr>
          <p:nvPr>
            <p:ph type="sldNum" sz="quarter" idx="12"/>
          </p:nvPr>
        </p:nvSpPr>
        <p:spPr/>
        <p:txBody>
          <a:bodyPr/>
          <a:lstStyle/>
          <a:p>
            <a:fld id="{BCB9E7BB-A378-4F30-B264-95295726CBD6}" type="slidenum">
              <a:rPr lang="en-GB" smtClean="0"/>
              <a:t>‹#›</a:t>
            </a:fld>
            <a:endParaRPr lang="en-GB"/>
          </a:p>
        </p:txBody>
      </p:sp>
    </p:spTree>
    <p:extLst>
      <p:ext uri="{BB962C8B-B14F-4D97-AF65-F5344CB8AC3E}">
        <p14:creationId xmlns:p14="http://schemas.microsoft.com/office/powerpoint/2010/main" val="12406364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1EBD1-6F4C-E602-E4C1-D04DC6CB5409}"/>
              </a:ext>
            </a:extLst>
          </p:cNvPr>
          <p:cNvSpPr>
            <a:spLocks noGrp="1"/>
          </p:cNvSpPr>
          <p:nvPr>
            <p:ph type="title"/>
          </p:nvPr>
        </p:nvSpPr>
        <p:spPr/>
        <p:txBody>
          <a:bodyPr/>
          <a:lstStyle/>
          <a:p>
            <a:r>
              <a:rPr lang="en-GB"/>
              <a:t>Click to edit Master title style</a:t>
            </a:r>
            <a:endParaRPr lang="cy-GB"/>
          </a:p>
        </p:txBody>
      </p:sp>
      <p:sp>
        <p:nvSpPr>
          <p:cNvPr id="3" name="Content Placeholder 2">
            <a:extLst>
              <a:ext uri="{FF2B5EF4-FFF2-40B4-BE49-F238E27FC236}">
                <a16:creationId xmlns:a16="http://schemas.microsoft.com/office/drawing/2014/main" id="{CEE6B3D6-F1C5-9FAD-705E-F03D148176A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cy-GB"/>
          </a:p>
        </p:txBody>
      </p:sp>
      <p:sp>
        <p:nvSpPr>
          <p:cNvPr id="4" name="Date Placeholder 3">
            <a:extLst>
              <a:ext uri="{FF2B5EF4-FFF2-40B4-BE49-F238E27FC236}">
                <a16:creationId xmlns:a16="http://schemas.microsoft.com/office/drawing/2014/main" id="{5A1C22C1-7E7D-3828-CF1A-BBD62E511DF8}"/>
              </a:ext>
            </a:extLst>
          </p:cNvPr>
          <p:cNvSpPr>
            <a:spLocks noGrp="1"/>
          </p:cNvSpPr>
          <p:nvPr>
            <p:ph type="dt" sz="half" idx="10"/>
          </p:nvPr>
        </p:nvSpPr>
        <p:spPr/>
        <p:txBody>
          <a:bodyPr/>
          <a:lstStyle/>
          <a:p>
            <a:fld id="{AD2081AE-0001-4025-B820-A7E819849661}" type="datetime1">
              <a:rPr lang="en-GB" smtClean="0"/>
              <a:t>09/06/2025</a:t>
            </a:fld>
            <a:endParaRPr lang="en-GB"/>
          </a:p>
        </p:txBody>
      </p:sp>
      <p:sp>
        <p:nvSpPr>
          <p:cNvPr id="5" name="Footer Placeholder 4">
            <a:extLst>
              <a:ext uri="{FF2B5EF4-FFF2-40B4-BE49-F238E27FC236}">
                <a16:creationId xmlns:a16="http://schemas.microsoft.com/office/drawing/2014/main" id="{9A22D97D-0DBD-D711-66E4-73B0268CFB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C244C1-4F78-3DC5-9A3A-8D98A8D16687}"/>
              </a:ext>
            </a:extLst>
          </p:cNvPr>
          <p:cNvSpPr>
            <a:spLocks noGrp="1"/>
          </p:cNvSpPr>
          <p:nvPr>
            <p:ph type="sldNum" sz="quarter" idx="12"/>
          </p:nvPr>
        </p:nvSpPr>
        <p:spPr/>
        <p:txBody>
          <a:bodyPr/>
          <a:lstStyle/>
          <a:p>
            <a:fld id="{BCB9E7BB-A378-4F30-B264-95295726CBD6}" type="slidenum">
              <a:rPr lang="en-GB" smtClean="0"/>
              <a:t>‹#›</a:t>
            </a:fld>
            <a:endParaRPr lang="en-GB"/>
          </a:p>
        </p:txBody>
      </p:sp>
    </p:spTree>
    <p:extLst>
      <p:ext uri="{BB962C8B-B14F-4D97-AF65-F5344CB8AC3E}">
        <p14:creationId xmlns:p14="http://schemas.microsoft.com/office/powerpoint/2010/main" val="27787081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9C19A-DDE8-291E-7743-6E966661F7C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cy-GB"/>
          </a:p>
        </p:txBody>
      </p:sp>
      <p:sp>
        <p:nvSpPr>
          <p:cNvPr id="3" name="Text Placeholder 2">
            <a:extLst>
              <a:ext uri="{FF2B5EF4-FFF2-40B4-BE49-F238E27FC236}">
                <a16:creationId xmlns:a16="http://schemas.microsoft.com/office/drawing/2014/main" id="{39D5E2D4-ED08-9FD8-9F13-CCB0880B9B6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A232820-6721-D786-B57E-FC00D804D906}"/>
              </a:ext>
            </a:extLst>
          </p:cNvPr>
          <p:cNvSpPr>
            <a:spLocks noGrp="1"/>
          </p:cNvSpPr>
          <p:nvPr>
            <p:ph type="dt" sz="half" idx="10"/>
          </p:nvPr>
        </p:nvSpPr>
        <p:spPr/>
        <p:txBody>
          <a:bodyPr/>
          <a:lstStyle/>
          <a:p>
            <a:fld id="{53C495E4-096F-4346-9561-76FDE7F224A9}" type="datetime1">
              <a:rPr lang="en-GB" smtClean="0"/>
              <a:t>09/06/2025</a:t>
            </a:fld>
            <a:endParaRPr lang="en-GB"/>
          </a:p>
        </p:txBody>
      </p:sp>
      <p:sp>
        <p:nvSpPr>
          <p:cNvPr id="5" name="Footer Placeholder 4">
            <a:extLst>
              <a:ext uri="{FF2B5EF4-FFF2-40B4-BE49-F238E27FC236}">
                <a16:creationId xmlns:a16="http://schemas.microsoft.com/office/drawing/2014/main" id="{88686A49-DF7D-7CC1-FBFC-98F3D48188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549903-7385-0C87-A349-DE8B616F0298}"/>
              </a:ext>
            </a:extLst>
          </p:cNvPr>
          <p:cNvSpPr>
            <a:spLocks noGrp="1"/>
          </p:cNvSpPr>
          <p:nvPr>
            <p:ph type="sldNum" sz="quarter" idx="12"/>
          </p:nvPr>
        </p:nvSpPr>
        <p:spPr/>
        <p:txBody>
          <a:bodyPr/>
          <a:lstStyle/>
          <a:p>
            <a:fld id="{BCB9E7BB-A378-4F30-B264-95295726CBD6}" type="slidenum">
              <a:rPr lang="en-GB" smtClean="0"/>
              <a:t>‹#›</a:t>
            </a:fld>
            <a:endParaRPr lang="en-GB"/>
          </a:p>
        </p:txBody>
      </p:sp>
    </p:spTree>
    <p:extLst>
      <p:ext uri="{BB962C8B-B14F-4D97-AF65-F5344CB8AC3E}">
        <p14:creationId xmlns:p14="http://schemas.microsoft.com/office/powerpoint/2010/main" val="14713293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6921F-91F3-A912-4462-C5103386A41A}"/>
              </a:ext>
            </a:extLst>
          </p:cNvPr>
          <p:cNvSpPr>
            <a:spLocks noGrp="1"/>
          </p:cNvSpPr>
          <p:nvPr>
            <p:ph type="title"/>
          </p:nvPr>
        </p:nvSpPr>
        <p:spPr/>
        <p:txBody>
          <a:bodyPr/>
          <a:lstStyle/>
          <a:p>
            <a:r>
              <a:rPr lang="en-GB"/>
              <a:t>Click to edit Master title style</a:t>
            </a:r>
            <a:endParaRPr lang="cy-GB"/>
          </a:p>
        </p:txBody>
      </p:sp>
      <p:sp>
        <p:nvSpPr>
          <p:cNvPr id="3" name="Content Placeholder 2">
            <a:extLst>
              <a:ext uri="{FF2B5EF4-FFF2-40B4-BE49-F238E27FC236}">
                <a16:creationId xmlns:a16="http://schemas.microsoft.com/office/drawing/2014/main" id="{5F0D34FF-391D-50A2-32D2-2A28C5103A1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cy-GB"/>
          </a:p>
        </p:txBody>
      </p:sp>
      <p:sp>
        <p:nvSpPr>
          <p:cNvPr id="4" name="Content Placeholder 3">
            <a:extLst>
              <a:ext uri="{FF2B5EF4-FFF2-40B4-BE49-F238E27FC236}">
                <a16:creationId xmlns:a16="http://schemas.microsoft.com/office/drawing/2014/main" id="{984A27D9-84D0-DFF5-687E-C73C7F6CF73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cy-GB"/>
          </a:p>
        </p:txBody>
      </p:sp>
      <p:sp>
        <p:nvSpPr>
          <p:cNvPr id="5" name="Date Placeholder 4">
            <a:extLst>
              <a:ext uri="{FF2B5EF4-FFF2-40B4-BE49-F238E27FC236}">
                <a16:creationId xmlns:a16="http://schemas.microsoft.com/office/drawing/2014/main" id="{F54DD8BD-F4F1-8C85-F1FE-216A7BFF91C9}"/>
              </a:ext>
            </a:extLst>
          </p:cNvPr>
          <p:cNvSpPr>
            <a:spLocks noGrp="1"/>
          </p:cNvSpPr>
          <p:nvPr>
            <p:ph type="dt" sz="half" idx="10"/>
          </p:nvPr>
        </p:nvSpPr>
        <p:spPr/>
        <p:txBody>
          <a:bodyPr/>
          <a:lstStyle/>
          <a:p>
            <a:fld id="{80EBA604-1DB5-4AE5-B269-96BDFEF55992}" type="datetime1">
              <a:rPr lang="en-GB" smtClean="0"/>
              <a:t>09/06/2025</a:t>
            </a:fld>
            <a:endParaRPr lang="en-GB"/>
          </a:p>
        </p:txBody>
      </p:sp>
      <p:sp>
        <p:nvSpPr>
          <p:cNvPr id="6" name="Footer Placeholder 5">
            <a:extLst>
              <a:ext uri="{FF2B5EF4-FFF2-40B4-BE49-F238E27FC236}">
                <a16:creationId xmlns:a16="http://schemas.microsoft.com/office/drawing/2014/main" id="{C2A55A96-EF3F-7768-C157-EF6194F5D0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9968B6F-4493-7BE4-73BB-FA555D7D3D2A}"/>
              </a:ext>
            </a:extLst>
          </p:cNvPr>
          <p:cNvSpPr>
            <a:spLocks noGrp="1"/>
          </p:cNvSpPr>
          <p:nvPr>
            <p:ph type="sldNum" sz="quarter" idx="12"/>
          </p:nvPr>
        </p:nvSpPr>
        <p:spPr/>
        <p:txBody>
          <a:bodyPr/>
          <a:lstStyle/>
          <a:p>
            <a:fld id="{BCB9E7BB-A378-4F30-B264-95295726CBD6}" type="slidenum">
              <a:rPr lang="en-GB" smtClean="0"/>
              <a:t>‹#›</a:t>
            </a:fld>
            <a:endParaRPr lang="en-GB"/>
          </a:p>
        </p:txBody>
      </p:sp>
    </p:spTree>
    <p:extLst>
      <p:ext uri="{BB962C8B-B14F-4D97-AF65-F5344CB8AC3E}">
        <p14:creationId xmlns:p14="http://schemas.microsoft.com/office/powerpoint/2010/main" val="39145502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5AE008-E96C-C86B-C4FB-653D971BB797}"/>
              </a:ext>
            </a:extLst>
          </p:cNvPr>
          <p:cNvSpPr>
            <a:spLocks noGrp="1"/>
          </p:cNvSpPr>
          <p:nvPr>
            <p:ph type="title"/>
          </p:nvPr>
        </p:nvSpPr>
        <p:spPr>
          <a:xfrm>
            <a:off x="839788" y="365125"/>
            <a:ext cx="10515600" cy="1325563"/>
          </a:xfrm>
        </p:spPr>
        <p:txBody>
          <a:bodyPr/>
          <a:lstStyle/>
          <a:p>
            <a:r>
              <a:rPr lang="en-GB"/>
              <a:t>Click to edit Master title style</a:t>
            </a:r>
            <a:endParaRPr lang="cy-GB"/>
          </a:p>
        </p:txBody>
      </p:sp>
      <p:sp>
        <p:nvSpPr>
          <p:cNvPr id="3" name="Text Placeholder 2">
            <a:extLst>
              <a:ext uri="{FF2B5EF4-FFF2-40B4-BE49-F238E27FC236}">
                <a16:creationId xmlns:a16="http://schemas.microsoft.com/office/drawing/2014/main" id="{8AC0F30A-C83D-3A3D-5C0A-60006AF319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267792B-05B0-4B1C-64B5-CAD5F8C7398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cy-GB"/>
          </a:p>
        </p:txBody>
      </p:sp>
      <p:sp>
        <p:nvSpPr>
          <p:cNvPr id="5" name="Text Placeholder 4">
            <a:extLst>
              <a:ext uri="{FF2B5EF4-FFF2-40B4-BE49-F238E27FC236}">
                <a16:creationId xmlns:a16="http://schemas.microsoft.com/office/drawing/2014/main" id="{C4E40A3A-9265-4E31-F3DD-3339467AFE0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A993E7D-8739-8507-F009-0DE2B1B74C8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cy-GB"/>
          </a:p>
        </p:txBody>
      </p:sp>
      <p:sp>
        <p:nvSpPr>
          <p:cNvPr id="7" name="Date Placeholder 6">
            <a:extLst>
              <a:ext uri="{FF2B5EF4-FFF2-40B4-BE49-F238E27FC236}">
                <a16:creationId xmlns:a16="http://schemas.microsoft.com/office/drawing/2014/main" id="{92B2CF20-9578-DE83-5844-78B8E185CEEA}"/>
              </a:ext>
            </a:extLst>
          </p:cNvPr>
          <p:cNvSpPr>
            <a:spLocks noGrp="1"/>
          </p:cNvSpPr>
          <p:nvPr>
            <p:ph type="dt" sz="half" idx="10"/>
          </p:nvPr>
        </p:nvSpPr>
        <p:spPr/>
        <p:txBody>
          <a:bodyPr/>
          <a:lstStyle/>
          <a:p>
            <a:fld id="{15B22531-E604-4952-AF16-9186D1CC4917}" type="datetime1">
              <a:rPr lang="en-GB" smtClean="0"/>
              <a:t>09/06/2025</a:t>
            </a:fld>
            <a:endParaRPr lang="en-GB"/>
          </a:p>
        </p:txBody>
      </p:sp>
      <p:sp>
        <p:nvSpPr>
          <p:cNvPr id="8" name="Footer Placeholder 7">
            <a:extLst>
              <a:ext uri="{FF2B5EF4-FFF2-40B4-BE49-F238E27FC236}">
                <a16:creationId xmlns:a16="http://schemas.microsoft.com/office/drawing/2014/main" id="{815F1E83-CE7C-7C47-ECCE-6BC0DC7610B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6AA38BB-90CC-A212-FCCC-05FFD38EC23A}"/>
              </a:ext>
            </a:extLst>
          </p:cNvPr>
          <p:cNvSpPr>
            <a:spLocks noGrp="1"/>
          </p:cNvSpPr>
          <p:nvPr>
            <p:ph type="sldNum" sz="quarter" idx="12"/>
          </p:nvPr>
        </p:nvSpPr>
        <p:spPr/>
        <p:txBody>
          <a:bodyPr/>
          <a:lstStyle/>
          <a:p>
            <a:fld id="{BCB9E7BB-A378-4F30-B264-95295726CBD6}" type="slidenum">
              <a:rPr lang="en-GB" smtClean="0"/>
              <a:t>‹#›</a:t>
            </a:fld>
            <a:endParaRPr lang="en-GB"/>
          </a:p>
        </p:txBody>
      </p:sp>
    </p:spTree>
    <p:extLst>
      <p:ext uri="{BB962C8B-B14F-4D97-AF65-F5344CB8AC3E}">
        <p14:creationId xmlns:p14="http://schemas.microsoft.com/office/powerpoint/2010/main" val="1139986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00D49-6DD3-8B8C-7A96-15EAB0EF545A}"/>
              </a:ext>
            </a:extLst>
          </p:cNvPr>
          <p:cNvSpPr>
            <a:spLocks noGrp="1"/>
          </p:cNvSpPr>
          <p:nvPr>
            <p:ph type="title"/>
          </p:nvPr>
        </p:nvSpPr>
        <p:spPr/>
        <p:txBody>
          <a:bodyPr/>
          <a:lstStyle/>
          <a:p>
            <a:r>
              <a:rPr lang="en-GB"/>
              <a:t>Click to edit Master title style</a:t>
            </a:r>
            <a:endParaRPr lang="cy-GB"/>
          </a:p>
        </p:txBody>
      </p:sp>
      <p:sp>
        <p:nvSpPr>
          <p:cNvPr id="3" name="Date Placeholder 2">
            <a:extLst>
              <a:ext uri="{FF2B5EF4-FFF2-40B4-BE49-F238E27FC236}">
                <a16:creationId xmlns:a16="http://schemas.microsoft.com/office/drawing/2014/main" id="{E390F0DD-90BA-C9A9-9E43-1BFDE6FE885D}"/>
              </a:ext>
            </a:extLst>
          </p:cNvPr>
          <p:cNvSpPr>
            <a:spLocks noGrp="1"/>
          </p:cNvSpPr>
          <p:nvPr>
            <p:ph type="dt" sz="half" idx="10"/>
          </p:nvPr>
        </p:nvSpPr>
        <p:spPr/>
        <p:txBody>
          <a:bodyPr/>
          <a:lstStyle/>
          <a:p>
            <a:fld id="{D294CFDD-785A-4FD5-882C-925EB6F1E890}" type="datetime1">
              <a:rPr lang="en-GB" smtClean="0"/>
              <a:t>09/06/2025</a:t>
            </a:fld>
            <a:endParaRPr lang="en-GB"/>
          </a:p>
        </p:txBody>
      </p:sp>
      <p:sp>
        <p:nvSpPr>
          <p:cNvPr id="4" name="Footer Placeholder 3">
            <a:extLst>
              <a:ext uri="{FF2B5EF4-FFF2-40B4-BE49-F238E27FC236}">
                <a16:creationId xmlns:a16="http://schemas.microsoft.com/office/drawing/2014/main" id="{3B7A058C-1479-20FA-8DA4-C085F883458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FA71F4C-5CBB-407F-E8ED-76EC7B5C0AE2}"/>
              </a:ext>
            </a:extLst>
          </p:cNvPr>
          <p:cNvSpPr>
            <a:spLocks noGrp="1"/>
          </p:cNvSpPr>
          <p:nvPr>
            <p:ph type="sldNum" sz="quarter" idx="12"/>
          </p:nvPr>
        </p:nvSpPr>
        <p:spPr/>
        <p:txBody>
          <a:bodyPr/>
          <a:lstStyle/>
          <a:p>
            <a:fld id="{BCB9E7BB-A378-4F30-B264-95295726CBD6}" type="slidenum">
              <a:rPr lang="en-GB" smtClean="0"/>
              <a:t>‹#›</a:t>
            </a:fld>
            <a:endParaRPr lang="en-GB"/>
          </a:p>
        </p:txBody>
      </p:sp>
    </p:spTree>
    <p:extLst>
      <p:ext uri="{BB962C8B-B14F-4D97-AF65-F5344CB8AC3E}">
        <p14:creationId xmlns:p14="http://schemas.microsoft.com/office/powerpoint/2010/main" val="287965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248661-E94E-4A6F-F3B8-5372908ACFD9}"/>
              </a:ext>
            </a:extLst>
          </p:cNvPr>
          <p:cNvSpPr>
            <a:spLocks noGrp="1"/>
          </p:cNvSpPr>
          <p:nvPr>
            <p:ph type="dt" sz="half" idx="10"/>
          </p:nvPr>
        </p:nvSpPr>
        <p:spPr/>
        <p:txBody>
          <a:bodyPr/>
          <a:lstStyle/>
          <a:p>
            <a:fld id="{3396CD1A-5198-4CEF-A4FD-A9DFCD206714}" type="datetime1">
              <a:rPr lang="en-GB" smtClean="0"/>
              <a:t>09/06/2025</a:t>
            </a:fld>
            <a:endParaRPr lang="en-GB"/>
          </a:p>
        </p:txBody>
      </p:sp>
      <p:sp>
        <p:nvSpPr>
          <p:cNvPr id="3" name="Footer Placeholder 2">
            <a:extLst>
              <a:ext uri="{FF2B5EF4-FFF2-40B4-BE49-F238E27FC236}">
                <a16:creationId xmlns:a16="http://schemas.microsoft.com/office/drawing/2014/main" id="{17DC38E6-ECEC-1EB4-0916-07F93D7D49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D7B4274-D6B6-D95F-A447-39A7DC373125}"/>
              </a:ext>
            </a:extLst>
          </p:cNvPr>
          <p:cNvSpPr>
            <a:spLocks noGrp="1"/>
          </p:cNvSpPr>
          <p:nvPr>
            <p:ph type="sldNum" sz="quarter" idx="12"/>
          </p:nvPr>
        </p:nvSpPr>
        <p:spPr/>
        <p:txBody>
          <a:bodyPr/>
          <a:lstStyle/>
          <a:p>
            <a:fld id="{BCB9E7BB-A378-4F30-B264-95295726CBD6}" type="slidenum">
              <a:rPr lang="en-GB" smtClean="0"/>
              <a:t>‹#›</a:t>
            </a:fld>
            <a:endParaRPr lang="en-GB"/>
          </a:p>
        </p:txBody>
      </p:sp>
    </p:spTree>
    <p:extLst>
      <p:ext uri="{BB962C8B-B14F-4D97-AF65-F5344CB8AC3E}">
        <p14:creationId xmlns:p14="http://schemas.microsoft.com/office/powerpoint/2010/main" val="3292532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D0D35-BBF6-2D53-046A-5C9B20890BD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cy-GB"/>
          </a:p>
        </p:txBody>
      </p:sp>
      <p:sp>
        <p:nvSpPr>
          <p:cNvPr id="3" name="Content Placeholder 2">
            <a:extLst>
              <a:ext uri="{FF2B5EF4-FFF2-40B4-BE49-F238E27FC236}">
                <a16:creationId xmlns:a16="http://schemas.microsoft.com/office/drawing/2014/main" id="{A88BC160-AEE8-368D-D83C-CD687AC1E27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cy-GB"/>
          </a:p>
        </p:txBody>
      </p:sp>
      <p:sp>
        <p:nvSpPr>
          <p:cNvPr id="4" name="Text Placeholder 3">
            <a:extLst>
              <a:ext uri="{FF2B5EF4-FFF2-40B4-BE49-F238E27FC236}">
                <a16:creationId xmlns:a16="http://schemas.microsoft.com/office/drawing/2014/main" id="{CF444A2B-8075-C6D3-51C6-0344CAEE95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5ED1BA7-7839-AEB6-075B-7D49662A7C35}"/>
              </a:ext>
            </a:extLst>
          </p:cNvPr>
          <p:cNvSpPr>
            <a:spLocks noGrp="1"/>
          </p:cNvSpPr>
          <p:nvPr>
            <p:ph type="dt" sz="half" idx="10"/>
          </p:nvPr>
        </p:nvSpPr>
        <p:spPr/>
        <p:txBody>
          <a:bodyPr/>
          <a:lstStyle/>
          <a:p>
            <a:fld id="{68F2BEAC-1079-47A5-814F-5956233666ED}" type="datetime1">
              <a:rPr lang="en-GB" smtClean="0"/>
              <a:t>09/06/2025</a:t>
            </a:fld>
            <a:endParaRPr lang="en-GB"/>
          </a:p>
        </p:txBody>
      </p:sp>
      <p:sp>
        <p:nvSpPr>
          <p:cNvPr id="6" name="Footer Placeholder 5">
            <a:extLst>
              <a:ext uri="{FF2B5EF4-FFF2-40B4-BE49-F238E27FC236}">
                <a16:creationId xmlns:a16="http://schemas.microsoft.com/office/drawing/2014/main" id="{B395EFFB-57CA-52A6-12A9-139EB8962C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E2EAF30-0DB0-5FEF-D510-3FBAF503F21D}"/>
              </a:ext>
            </a:extLst>
          </p:cNvPr>
          <p:cNvSpPr>
            <a:spLocks noGrp="1"/>
          </p:cNvSpPr>
          <p:nvPr>
            <p:ph type="sldNum" sz="quarter" idx="12"/>
          </p:nvPr>
        </p:nvSpPr>
        <p:spPr/>
        <p:txBody>
          <a:bodyPr/>
          <a:lstStyle/>
          <a:p>
            <a:fld id="{BCB9E7BB-A378-4F30-B264-95295726CBD6}" type="slidenum">
              <a:rPr lang="en-GB" smtClean="0"/>
              <a:t>‹#›</a:t>
            </a:fld>
            <a:endParaRPr lang="en-GB"/>
          </a:p>
        </p:txBody>
      </p:sp>
    </p:spTree>
    <p:extLst>
      <p:ext uri="{BB962C8B-B14F-4D97-AF65-F5344CB8AC3E}">
        <p14:creationId xmlns:p14="http://schemas.microsoft.com/office/powerpoint/2010/main" val="13940811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A2566-75ED-87DF-841D-1D3C8885E0C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cy-GB"/>
          </a:p>
        </p:txBody>
      </p:sp>
      <p:sp>
        <p:nvSpPr>
          <p:cNvPr id="3" name="Picture Placeholder 2">
            <a:extLst>
              <a:ext uri="{FF2B5EF4-FFF2-40B4-BE49-F238E27FC236}">
                <a16:creationId xmlns:a16="http://schemas.microsoft.com/office/drawing/2014/main" id="{5683729C-76BB-611E-F062-D6682896A33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y-GB"/>
          </a:p>
        </p:txBody>
      </p:sp>
      <p:sp>
        <p:nvSpPr>
          <p:cNvPr id="4" name="Text Placeholder 3">
            <a:extLst>
              <a:ext uri="{FF2B5EF4-FFF2-40B4-BE49-F238E27FC236}">
                <a16:creationId xmlns:a16="http://schemas.microsoft.com/office/drawing/2014/main" id="{5A1DA577-78FF-18DE-5686-0CCAF8A37A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A4A6D63-54FD-EA01-28E3-CBF9AFED553E}"/>
              </a:ext>
            </a:extLst>
          </p:cNvPr>
          <p:cNvSpPr>
            <a:spLocks noGrp="1"/>
          </p:cNvSpPr>
          <p:nvPr>
            <p:ph type="dt" sz="half" idx="10"/>
          </p:nvPr>
        </p:nvSpPr>
        <p:spPr/>
        <p:txBody>
          <a:bodyPr/>
          <a:lstStyle/>
          <a:p>
            <a:fld id="{CEAC86DF-C875-4E9B-9FD8-9E5579DE2D5E}" type="datetime1">
              <a:rPr lang="en-GB" smtClean="0"/>
              <a:t>09/06/2025</a:t>
            </a:fld>
            <a:endParaRPr lang="en-GB"/>
          </a:p>
        </p:txBody>
      </p:sp>
      <p:sp>
        <p:nvSpPr>
          <p:cNvPr id="6" name="Footer Placeholder 5">
            <a:extLst>
              <a:ext uri="{FF2B5EF4-FFF2-40B4-BE49-F238E27FC236}">
                <a16:creationId xmlns:a16="http://schemas.microsoft.com/office/drawing/2014/main" id="{D6EE1949-4A90-4757-FC29-836E324BC7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282C352-C006-0E1B-C267-AAD933BFDD26}"/>
              </a:ext>
            </a:extLst>
          </p:cNvPr>
          <p:cNvSpPr>
            <a:spLocks noGrp="1"/>
          </p:cNvSpPr>
          <p:nvPr>
            <p:ph type="sldNum" sz="quarter" idx="12"/>
          </p:nvPr>
        </p:nvSpPr>
        <p:spPr/>
        <p:txBody>
          <a:bodyPr/>
          <a:lstStyle/>
          <a:p>
            <a:fld id="{BCB9E7BB-A378-4F30-B264-95295726CBD6}" type="slidenum">
              <a:rPr lang="en-GB" smtClean="0"/>
              <a:t>‹#›</a:t>
            </a:fld>
            <a:endParaRPr lang="en-GB"/>
          </a:p>
        </p:txBody>
      </p:sp>
    </p:spTree>
    <p:extLst>
      <p:ext uri="{BB962C8B-B14F-4D97-AF65-F5344CB8AC3E}">
        <p14:creationId xmlns:p14="http://schemas.microsoft.com/office/powerpoint/2010/main" val="10323121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74D5F-EE80-457E-A950-355A80CEBF04}"/>
              </a:ext>
            </a:extLst>
          </p:cNvPr>
          <p:cNvSpPr>
            <a:spLocks noGrp="1"/>
          </p:cNvSpPr>
          <p:nvPr>
            <p:ph type="title"/>
          </p:nvPr>
        </p:nvSpPr>
        <p:spPr/>
        <p:txBody>
          <a:bodyPr/>
          <a:lstStyle/>
          <a:p>
            <a:r>
              <a:rPr lang="en-GB"/>
              <a:t>Click to edit Master title style</a:t>
            </a:r>
            <a:endParaRPr lang="cy-GB"/>
          </a:p>
        </p:txBody>
      </p:sp>
      <p:sp>
        <p:nvSpPr>
          <p:cNvPr id="3" name="Vertical Text Placeholder 2">
            <a:extLst>
              <a:ext uri="{FF2B5EF4-FFF2-40B4-BE49-F238E27FC236}">
                <a16:creationId xmlns:a16="http://schemas.microsoft.com/office/drawing/2014/main" id="{AF372A6C-8CDB-617B-8A22-01FB8424382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cy-GB"/>
          </a:p>
        </p:txBody>
      </p:sp>
      <p:sp>
        <p:nvSpPr>
          <p:cNvPr id="4" name="Date Placeholder 3">
            <a:extLst>
              <a:ext uri="{FF2B5EF4-FFF2-40B4-BE49-F238E27FC236}">
                <a16:creationId xmlns:a16="http://schemas.microsoft.com/office/drawing/2014/main" id="{2716F059-4013-4436-F02E-45E283226B4D}"/>
              </a:ext>
            </a:extLst>
          </p:cNvPr>
          <p:cNvSpPr>
            <a:spLocks noGrp="1"/>
          </p:cNvSpPr>
          <p:nvPr>
            <p:ph type="dt" sz="half" idx="10"/>
          </p:nvPr>
        </p:nvSpPr>
        <p:spPr/>
        <p:txBody>
          <a:bodyPr/>
          <a:lstStyle/>
          <a:p>
            <a:fld id="{A586BCD8-620E-4E5F-A26B-E9CFFA43A83C}" type="datetime1">
              <a:rPr lang="en-GB" smtClean="0"/>
              <a:t>09/06/2025</a:t>
            </a:fld>
            <a:endParaRPr lang="en-GB"/>
          </a:p>
        </p:txBody>
      </p:sp>
      <p:sp>
        <p:nvSpPr>
          <p:cNvPr id="5" name="Footer Placeholder 4">
            <a:extLst>
              <a:ext uri="{FF2B5EF4-FFF2-40B4-BE49-F238E27FC236}">
                <a16:creationId xmlns:a16="http://schemas.microsoft.com/office/drawing/2014/main" id="{FC0490F5-4CA0-78FF-14AE-D466800AF6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3DF7A0-8EDA-D925-68AE-2B8DCC2B6E95}"/>
              </a:ext>
            </a:extLst>
          </p:cNvPr>
          <p:cNvSpPr>
            <a:spLocks noGrp="1"/>
          </p:cNvSpPr>
          <p:nvPr>
            <p:ph type="sldNum" sz="quarter" idx="12"/>
          </p:nvPr>
        </p:nvSpPr>
        <p:spPr/>
        <p:txBody>
          <a:bodyPr/>
          <a:lstStyle/>
          <a:p>
            <a:fld id="{BCB9E7BB-A378-4F30-B264-95295726CBD6}" type="slidenum">
              <a:rPr lang="en-GB" smtClean="0"/>
              <a:t>‹#›</a:t>
            </a:fld>
            <a:endParaRPr lang="en-GB"/>
          </a:p>
        </p:txBody>
      </p:sp>
    </p:spTree>
    <p:extLst>
      <p:ext uri="{BB962C8B-B14F-4D97-AF65-F5344CB8AC3E}">
        <p14:creationId xmlns:p14="http://schemas.microsoft.com/office/powerpoint/2010/main" val="2927730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986CBE0-536A-FA0C-9CF3-99DF6E1BDA2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cy-GB"/>
          </a:p>
        </p:txBody>
      </p:sp>
      <p:sp>
        <p:nvSpPr>
          <p:cNvPr id="3" name="Vertical Text Placeholder 2">
            <a:extLst>
              <a:ext uri="{FF2B5EF4-FFF2-40B4-BE49-F238E27FC236}">
                <a16:creationId xmlns:a16="http://schemas.microsoft.com/office/drawing/2014/main" id="{A9675402-DCDF-312C-D336-099BC7C01F1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cy-GB"/>
          </a:p>
        </p:txBody>
      </p:sp>
      <p:sp>
        <p:nvSpPr>
          <p:cNvPr id="4" name="Date Placeholder 3">
            <a:extLst>
              <a:ext uri="{FF2B5EF4-FFF2-40B4-BE49-F238E27FC236}">
                <a16:creationId xmlns:a16="http://schemas.microsoft.com/office/drawing/2014/main" id="{9CC22B0C-CA52-2AE2-B93E-6488AE56620D}"/>
              </a:ext>
            </a:extLst>
          </p:cNvPr>
          <p:cNvSpPr>
            <a:spLocks noGrp="1"/>
          </p:cNvSpPr>
          <p:nvPr>
            <p:ph type="dt" sz="half" idx="10"/>
          </p:nvPr>
        </p:nvSpPr>
        <p:spPr/>
        <p:txBody>
          <a:bodyPr/>
          <a:lstStyle/>
          <a:p>
            <a:fld id="{972F187E-CC90-4D85-9C09-8C14C5FB6095}" type="datetime1">
              <a:rPr lang="en-GB" smtClean="0"/>
              <a:t>09/06/2025</a:t>
            </a:fld>
            <a:endParaRPr lang="en-GB"/>
          </a:p>
        </p:txBody>
      </p:sp>
      <p:sp>
        <p:nvSpPr>
          <p:cNvPr id="5" name="Footer Placeholder 4">
            <a:extLst>
              <a:ext uri="{FF2B5EF4-FFF2-40B4-BE49-F238E27FC236}">
                <a16:creationId xmlns:a16="http://schemas.microsoft.com/office/drawing/2014/main" id="{DEE93A7A-40EE-3355-70E5-DF5EC14BD7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E85DD3-A261-35D9-1D27-04792FB05260}"/>
              </a:ext>
            </a:extLst>
          </p:cNvPr>
          <p:cNvSpPr>
            <a:spLocks noGrp="1"/>
          </p:cNvSpPr>
          <p:nvPr>
            <p:ph type="sldNum" sz="quarter" idx="12"/>
          </p:nvPr>
        </p:nvSpPr>
        <p:spPr/>
        <p:txBody>
          <a:bodyPr/>
          <a:lstStyle/>
          <a:p>
            <a:fld id="{BCB9E7BB-A378-4F30-B264-95295726CBD6}" type="slidenum">
              <a:rPr lang="en-GB" smtClean="0"/>
              <a:t>‹#›</a:t>
            </a:fld>
            <a:endParaRPr lang="en-GB"/>
          </a:p>
        </p:txBody>
      </p:sp>
    </p:spTree>
    <p:extLst>
      <p:ext uri="{BB962C8B-B14F-4D97-AF65-F5344CB8AC3E}">
        <p14:creationId xmlns:p14="http://schemas.microsoft.com/office/powerpoint/2010/main" val="20059360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F1E7B4-A20A-C1D9-AF8E-E798F753A3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cy-GB"/>
          </a:p>
        </p:txBody>
      </p:sp>
      <p:sp>
        <p:nvSpPr>
          <p:cNvPr id="3" name="Text Placeholder 2">
            <a:extLst>
              <a:ext uri="{FF2B5EF4-FFF2-40B4-BE49-F238E27FC236}">
                <a16:creationId xmlns:a16="http://schemas.microsoft.com/office/drawing/2014/main" id="{2924C27C-880B-D38F-814E-4AB3E19E24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cy-GB"/>
          </a:p>
        </p:txBody>
      </p:sp>
      <p:sp>
        <p:nvSpPr>
          <p:cNvPr id="4" name="Date Placeholder 3">
            <a:extLst>
              <a:ext uri="{FF2B5EF4-FFF2-40B4-BE49-F238E27FC236}">
                <a16:creationId xmlns:a16="http://schemas.microsoft.com/office/drawing/2014/main" id="{AE036832-1402-3CEF-9917-71165E00F3F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F74CC3-B9D4-4B7C-BD13-FB8CC4CAFE05}" type="datetime1">
              <a:rPr lang="en-GB" smtClean="0"/>
              <a:t>09/06/2025</a:t>
            </a:fld>
            <a:endParaRPr lang="en-GB"/>
          </a:p>
        </p:txBody>
      </p:sp>
      <p:sp>
        <p:nvSpPr>
          <p:cNvPr id="5" name="Footer Placeholder 4">
            <a:extLst>
              <a:ext uri="{FF2B5EF4-FFF2-40B4-BE49-F238E27FC236}">
                <a16:creationId xmlns:a16="http://schemas.microsoft.com/office/drawing/2014/main" id="{5DB7613C-4609-F29F-D69D-68586126013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AD418B6-F4DE-9CD1-8494-9C29FDC8BFC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B9E7BB-A378-4F30-B264-95295726CBD6}" type="slidenum">
              <a:rPr lang="en-GB" smtClean="0"/>
              <a:t>‹#›</a:t>
            </a:fld>
            <a:endParaRPr lang="en-GB"/>
          </a:p>
        </p:txBody>
      </p:sp>
    </p:spTree>
    <p:extLst>
      <p:ext uri="{BB962C8B-B14F-4D97-AF65-F5344CB8AC3E}">
        <p14:creationId xmlns:p14="http://schemas.microsoft.com/office/powerpoint/2010/main" val="3455422247"/>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stemlynsblog.org/self-actualisation-and-transendence/" TargetMode="External"/><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th.bing.com/th/id/R.8d87074c25ab114bc73a8d7b792dc967?rik=iqiPuAIxu6f%2fQg&amp;riu=http%3a%2f%2fd6vsczyu1rky0.cloudfront.net%2f9804_b%2fwp-content%2fuploads%2fsites%2f4%2f2016%2f01%2featwell-plate.jpg&amp;ehk=aRy0hxoRZVk4iA34dK8pL4K7LhGBErpKzbtReR2w%2f5o%3d&amp;risl=&amp;pid=ImgRaw&amp;r=0" TargetMode="External"/><Relationship Id="rId7" Type="http://schemas.openxmlformats.org/officeDocument/2006/relationships/hyperlink" Target="https://www.researchgate.net/profile/Kathryn_Scott2/publication/311843438/figure/fig1/AS:651201662177280@1532269983007/Bronfenbrenners-ecological-model-Diagram-by-Joel-Gibbs-based-on-Bronfenbrenners-1979.png" TargetMode="External"/><Relationship Id="rId2" Type="http://schemas.openxmlformats.org/officeDocument/2006/relationships/hyperlink" Target="https://www.gov.wales/sites/default/files/2023-04/3%20key%20measures%20of%20quality%20in%20a%20successful%20Flying%20Start%20childcare%20setting.JPG" TargetMode="External"/><Relationship Id="rId1" Type="http://schemas.openxmlformats.org/officeDocument/2006/relationships/slideLayout" Target="../slideLayouts/slideLayout2.xml"/><Relationship Id="rId6" Type="http://schemas.openxmlformats.org/officeDocument/2006/relationships/hyperlink" Target="https://www.researchgate.net/profile/Joseph-Manning-2/publication/294582310/figure/fig17/AS:468915701719052@1488809623759/Bronfenbrenners-1977-ecological-model-of-development-37.png" TargetMode="External"/><Relationship Id="rId5" Type="http://schemas.openxmlformats.org/officeDocument/2006/relationships/hyperlink" Target="https://i.pinimg.com/236x/2c/73/c5/2c73c570c1fcf957c1fbf5a56771c16c.jpg" TargetMode="External"/><Relationship Id="rId4" Type="http://schemas.openxmlformats.org/officeDocument/2006/relationships/hyperlink" Target="https://assets.publishing.service.gov.uk/government/uploads/system/uploads/image_data/file/52246/6.1682_PHE_CP_Health_Matters_-_early_years_online_960x640_7.png"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www.gov.wales/help-families" TargetMode="External"/><Relationship Id="rId3" Type="http://schemas.openxmlformats.org/officeDocument/2006/relationships/hyperlink" Target="https://childhealthy.co.uk/why-vaccines-are-important-for-children" TargetMode="External"/><Relationship Id="rId7" Type="http://schemas.openxmlformats.org/officeDocument/2006/relationships/hyperlink" Target="https://www.teachingyourchild.org.uk/healthy-lifestyle" TargetMode="External"/><Relationship Id="rId2" Type="http://schemas.openxmlformats.org/officeDocument/2006/relationships/hyperlink" Target="https://www.verywellmind.com/bronfenbrenner-ecological-model-7643403" TargetMode="External"/><Relationship Id="rId1" Type="http://schemas.openxmlformats.org/officeDocument/2006/relationships/slideLayout" Target="../slideLayouts/slideLayout7.xml"/><Relationship Id="rId6" Type="http://schemas.openxmlformats.org/officeDocument/2006/relationships/hyperlink" Target="https://estyn.gov.wales/improvement-resources/developing-childrens-independence-by-supporting-their-well-being/" TargetMode="External"/><Relationship Id="rId5" Type="http://schemas.openxmlformats.org/officeDocument/2006/relationships/hyperlink" Target="https://cdn.slidesharecdn.com/ss_thumbnails/wellbeingofwales2022-220929084814-6e0b3ded-thumbnail.jpg?width=640&amp;height=640&amp;fit=bounds" TargetMode="External"/><Relationship Id="rId4" Type="http://schemas.openxmlformats.org/officeDocument/2006/relationships/hyperlink" Target="https://www.mayoclinic.org/healthy-lifestyle/childrens-health/basics/childrens-health/hlv-20049425"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www.unicef.org/child-rights-convention/convention-text-childrens-version" TargetMode="External"/><Relationship Id="rId3" Type="http://schemas.openxmlformats.org/officeDocument/2006/relationships/hyperlink" Target="https://www.earlyyearscareers.com/eyc/latest-news/supporting-childrens-emotional-wellbeing/" TargetMode="External"/><Relationship Id="rId7" Type="http://schemas.openxmlformats.org/officeDocument/2006/relationships/hyperlink" Target="https://www.unicef.org.uk/what-we-do/un-convention-child-rights/" TargetMode="External"/><Relationship Id="rId2" Type="http://schemas.openxmlformats.org/officeDocument/2006/relationships/hyperlink" Target="https://www.humanium.org/en/fundamental-rights-2/health/" TargetMode="External"/><Relationship Id="rId1" Type="http://schemas.openxmlformats.org/officeDocument/2006/relationships/slideLayout" Target="../slideLayouts/slideLayout7.xml"/><Relationship Id="rId6" Type="http://schemas.openxmlformats.org/officeDocument/2006/relationships/hyperlink" Target="https://www.gantrykids.com/the-importance-of-a-healthy-lifestyle-for-kids" TargetMode="External"/><Relationship Id="rId5" Type="http://schemas.openxmlformats.org/officeDocument/2006/relationships/hyperlink" Target="https://www.parenta.com/2018/04/01/the-role-of-practitioners-in-supporting-childrens-health-and-wellbeing/" TargetMode="External"/><Relationship Id="rId4" Type="http://schemas.openxmlformats.org/officeDocument/2006/relationships/hyperlink" Target="https://theinstituteofwellbeing.com/the-importance-of-child-wellbeing/" TargetMode="External"/><Relationship Id="rId9" Type="http://schemas.openxmlformats.org/officeDocument/2006/relationships/hyperlink" Target="https://www.gov.wales/sites/default/files/publications/2022-03/an-overview-of-the-healthy-child-wales-programme.pdf"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4A42936F-90D1-4AA3-0B9B-979A9BD392DB}"/>
              </a:ext>
            </a:extLst>
          </p:cNvPr>
          <p:cNvSpPr>
            <a:spLocks noGrp="1"/>
          </p:cNvSpPr>
          <p:nvPr>
            <p:ph type="sldNum" sz="quarter" idx="12"/>
          </p:nvPr>
        </p:nvSpPr>
        <p:spPr/>
        <p:txBody>
          <a:bodyPr/>
          <a:lstStyle/>
          <a:p>
            <a:fld id="{BCB9E7BB-A378-4F30-B264-95295726CBD6}" type="slidenum">
              <a:rPr lang="cy-GB" noProof="0" smtClean="0"/>
              <a:t>1</a:t>
            </a:fld>
            <a:endParaRPr lang="cy-GB" noProof="0" dirty="0"/>
          </a:p>
        </p:txBody>
      </p:sp>
      <p:sp>
        <p:nvSpPr>
          <p:cNvPr id="2" name="Footer Placeholder 1">
            <a:extLst>
              <a:ext uri="{FF2B5EF4-FFF2-40B4-BE49-F238E27FC236}">
                <a16:creationId xmlns:a16="http://schemas.microsoft.com/office/drawing/2014/main" id="{697BF1E9-F465-CFEC-A69E-582AC17C6094}"/>
              </a:ext>
            </a:extLst>
          </p:cNvPr>
          <p:cNvSpPr>
            <a:spLocks noGrp="1"/>
          </p:cNvSpPr>
          <p:nvPr>
            <p:ph type="ftr" sz="quarter" idx="11"/>
          </p:nvPr>
        </p:nvSpPr>
        <p:spPr/>
        <p:txBody>
          <a:bodyPr/>
          <a:lstStyle/>
          <a:p>
            <a:r>
              <a:rPr lang="en-GB" dirty="0"/>
              <a:t>ECEY5009         2413994	2186 GEIRIAU</a:t>
            </a:r>
          </a:p>
        </p:txBody>
      </p:sp>
      <p:sp>
        <p:nvSpPr>
          <p:cNvPr id="7" name="TextBox 6">
            <a:extLst>
              <a:ext uri="{FF2B5EF4-FFF2-40B4-BE49-F238E27FC236}">
                <a16:creationId xmlns:a16="http://schemas.microsoft.com/office/drawing/2014/main" id="{30BE5869-E726-FFE0-159A-710F5AD8E71A}"/>
              </a:ext>
            </a:extLst>
          </p:cNvPr>
          <p:cNvSpPr txBox="1"/>
          <p:nvPr/>
        </p:nvSpPr>
        <p:spPr>
          <a:xfrm>
            <a:off x="2671280" y="2051479"/>
            <a:ext cx="6554912" cy="1754326"/>
          </a:xfrm>
          <a:prstGeom prst="rect">
            <a:avLst/>
          </a:prstGeom>
          <a:solidFill>
            <a:schemeClr val="accent6">
              <a:lumMod val="40000"/>
              <a:lumOff val="60000"/>
            </a:schemeClr>
          </a:solidFill>
        </p:spPr>
        <p:txBody>
          <a:bodyPr wrap="square" rtlCol="0">
            <a:spAutoFit/>
          </a:bodyPr>
          <a:lstStyle/>
          <a:p>
            <a:pPr algn="ctr"/>
            <a:r>
              <a:rPr lang="cy-GB" b="1" u="sng" dirty="0"/>
              <a:t>Cyflwyniad.</a:t>
            </a:r>
          </a:p>
          <a:p>
            <a:r>
              <a:rPr lang="cy-GB" dirty="0"/>
              <a:t>Yn y poster hyn rydyn yn mynd i archwilio a diffinio’r cysyniad mewn i Iechyd, Lles a Ffordd i Fyw.</a:t>
            </a:r>
          </a:p>
          <a:p>
            <a:r>
              <a:rPr lang="cy-GB" dirty="0"/>
              <a:t> edrych ar pam ma rhain yn bwysig i bywyd plentyn yn y blynyddoedd cynnar, rôl yr ymarferydd yn y blynyddoedd cynnar i </a:t>
            </a:r>
          </a:p>
          <a:p>
            <a:r>
              <a:rPr lang="cy-GB" dirty="0"/>
              <a:t>Cefnogu plant.</a:t>
            </a:r>
          </a:p>
        </p:txBody>
      </p:sp>
      <p:sp>
        <p:nvSpPr>
          <p:cNvPr id="10" name="TextBox 9">
            <a:extLst>
              <a:ext uri="{FF2B5EF4-FFF2-40B4-BE49-F238E27FC236}">
                <a16:creationId xmlns:a16="http://schemas.microsoft.com/office/drawing/2014/main" id="{3777813D-8258-BC27-3155-0038B3C2BAA8}"/>
              </a:ext>
            </a:extLst>
          </p:cNvPr>
          <p:cNvSpPr txBox="1"/>
          <p:nvPr/>
        </p:nvSpPr>
        <p:spPr>
          <a:xfrm>
            <a:off x="3951919" y="945222"/>
            <a:ext cx="4288162" cy="461665"/>
          </a:xfrm>
          <a:prstGeom prst="rect">
            <a:avLst/>
          </a:prstGeom>
          <a:solidFill>
            <a:schemeClr val="accent6">
              <a:lumMod val="40000"/>
              <a:lumOff val="60000"/>
            </a:schemeClr>
          </a:solidFill>
        </p:spPr>
        <p:txBody>
          <a:bodyPr wrap="none" rtlCol="0">
            <a:spAutoFit/>
          </a:bodyPr>
          <a:lstStyle/>
          <a:p>
            <a:pPr algn="ctr"/>
            <a:r>
              <a:rPr lang="cy-GB" sz="2400" b="1" u="sng" dirty="0">
                <a:latin typeface="Arial" panose="020B0604020202020204" pitchFamily="34" charset="0"/>
                <a:cs typeface="Arial" panose="020B0604020202020204" pitchFamily="34" charset="0"/>
              </a:rPr>
              <a:t>Iechyd, Lles a Ffordd o Fyw.</a:t>
            </a:r>
          </a:p>
        </p:txBody>
      </p:sp>
    </p:spTree>
    <p:extLst>
      <p:ext uri="{BB962C8B-B14F-4D97-AF65-F5344CB8AC3E}">
        <p14:creationId xmlns:p14="http://schemas.microsoft.com/office/powerpoint/2010/main" val="25544628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8E3DF-FE1B-774F-FD62-19AA9F301299}"/>
              </a:ext>
            </a:extLst>
          </p:cNvPr>
          <p:cNvSpPr>
            <a:spLocks noGrp="1"/>
          </p:cNvSpPr>
          <p:nvPr>
            <p:ph type="title"/>
          </p:nvPr>
        </p:nvSpPr>
        <p:spPr>
          <a:xfrm>
            <a:off x="838200" y="698643"/>
            <a:ext cx="10515600" cy="1107324"/>
          </a:xfr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p:spPr>
        <p:txBody>
          <a:bodyPr/>
          <a:lstStyle/>
          <a:p>
            <a:pPr algn="ctr"/>
            <a:r>
              <a:rPr lang="cy-GB" b="1" u="sng" noProof="0" dirty="0"/>
              <a:t>Iechyd</a:t>
            </a:r>
          </a:p>
        </p:txBody>
      </p:sp>
      <p:sp>
        <p:nvSpPr>
          <p:cNvPr id="3" name="Content Placeholder 2">
            <a:extLst>
              <a:ext uri="{FF2B5EF4-FFF2-40B4-BE49-F238E27FC236}">
                <a16:creationId xmlns:a16="http://schemas.microsoft.com/office/drawing/2014/main" id="{44DB9DD8-9A69-B017-36A4-F5A4EC89A515}"/>
              </a:ext>
            </a:extLst>
          </p:cNvPr>
          <p:cNvSpPr>
            <a:spLocks noGrp="1"/>
          </p:cNvSpPr>
          <p:nvPr>
            <p:ph sz="half" idx="1"/>
          </p:nvPr>
        </p:nvSpPr>
        <p:spPr>
          <a:xfrm>
            <a:off x="447863" y="1888712"/>
            <a:ext cx="8891346" cy="4467637"/>
          </a:xfrm>
          <a:solidFill>
            <a:schemeClr val="accent2">
              <a:lumMod val="20000"/>
              <a:lumOff val="80000"/>
            </a:schemeClr>
          </a:solidFill>
        </p:spPr>
        <p:txBody>
          <a:bodyPr>
            <a:noAutofit/>
          </a:bodyPr>
          <a:lstStyle/>
          <a:p>
            <a:pPr marL="0" indent="0">
              <a:buNone/>
            </a:pPr>
            <a:r>
              <a:rPr lang="cy-GB" sz="1200" noProof="0" dirty="0">
                <a:latin typeface="Arial" panose="020B0604020202020204" pitchFamily="34" charset="0"/>
                <a:cs typeface="Arial" panose="020B0604020202020204" pitchFamily="34" charset="0"/>
              </a:rPr>
              <a:t>Yn ôl Coram (2023), wrth ymchwilio beth yw iechyd, </a:t>
            </a:r>
            <a:r>
              <a:rPr lang="cy-GB" sz="1200" dirty="0">
                <a:latin typeface="Arial" panose="020B0604020202020204" pitchFamily="34" charset="0"/>
                <a:cs typeface="Arial" panose="020B0604020202020204" pitchFamily="34" charset="0"/>
              </a:rPr>
              <a:t>nid yw</a:t>
            </a:r>
            <a:r>
              <a:rPr lang="cy-GB" sz="1200" noProof="0" dirty="0">
                <a:latin typeface="Arial" panose="020B0604020202020204" pitchFamily="34" charset="0"/>
                <a:cs typeface="Arial" panose="020B0604020202020204" pitchFamily="34" charset="0"/>
              </a:rPr>
              <a:t> yn unig yn edrych ar salwch, mae’n pwysigro ar lles corfforol, meddyliol plentyn a sut mae plant yn cymdeithasu. Mae’n edrych ar creu amgylchedd sydd yn cefnogi datblygiad cyffredinol plentyn a bod y plentyn yn cyraedd potensial iawn. Mae Iechyd yn cynnwys llawer yn cynnwys Iechyd corfforol, iechyd meddwl a lles a datblygiad cymdeithasol ac emosiynol. </a:t>
            </a:r>
          </a:p>
          <a:p>
            <a:pPr marL="0" indent="0">
              <a:buNone/>
            </a:pPr>
            <a:r>
              <a:rPr lang="cy-GB" sz="1200" dirty="0">
                <a:latin typeface="Arial" panose="020B0604020202020204" pitchFamily="34" charset="0"/>
                <a:cs typeface="Arial" panose="020B0604020202020204" pitchFamily="34" charset="0"/>
              </a:rPr>
              <a:t>Yn ôl ISL (2023), wrth edrych ar Hierarchaeth Maslow, credau Maslow wrth edrych ar iechyd a lles yn bywyd plentyn mae’n awgrymu bod pob plentyn yn ymdrechu i ddiwallu eu anghenion sylfaenol cyn mynd i lefel uwch y Hirarchaeth. Mae bwyd, dŵr, cartref a cwsg yn bwysig i iechyd plentyn ac os na fydd anghenion hyn yn cael i diwallu fe fydd iechyd corfforol plentyn yn cael i beryglin ddifrifol, heb y sylfaen hyn fe gall plentyn diffyg maeth arwain at imiwnedd gwan a mwy o salwch.</a:t>
            </a:r>
          </a:p>
          <a:p>
            <a:pPr marL="0" indent="0">
              <a:buNone/>
            </a:pPr>
            <a:r>
              <a:rPr lang="cy-GB" sz="1200" noProof="0" dirty="0">
                <a:latin typeface="Arial" panose="020B0604020202020204" pitchFamily="34" charset="0"/>
                <a:cs typeface="Arial" panose="020B0604020202020204" pitchFamily="34" charset="0"/>
              </a:rPr>
              <a:t>Yn ôl GIG Iechyd Cyhoeddus Cymru (20114), mae’n bwysig bwytan iach, ac yn fordd dda i helpu dyfodol iach a helpu blentyn. Ar ôl plentyn troi yn blwydd oed mae angen iddyn nhw cael prydau bwyd iach i helpu i gael y maeth sydd angen arnynt. Bydd diet iach yn helpu plentyn tyfu, dysgu a cael egni, hefyd tyfu, dysgu a cael egni hefyd helpu atal salwch a heintiau. Fe fydd yn helpu plentyn dysgu eu synhwyrau wrth defnyddio dwylo ai ceg i blasu. Mae hyn yn bwysig i iechyd plentyn i dyfu. </a:t>
            </a:r>
          </a:p>
          <a:p>
            <a:pPr marL="0" indent="0">
              <a:buNone/>
            </a:pPr>
            <a:r>
              <a:rPr lang="cy-GB" sz="1200" dirty="0">
                <a:latin typeface="Arial" panose="020B0604020202020204" pitchFamily="34" charset="0"/>
                <a:cs typeface="Arial" panose="020B0604020202020204" pitchFamily="34" charset="0"/>
              </a:rPr>
              <a:t>Fel ymarferwyr mae’n bwysig cydnabod ei bod yn gwneud yn siwr bod pob plentyn yn cael bwyd iach yn eu gofal iw iechyd, gwneud yn siwr bod pob plentyn yn cael bwydydd amrywiol rhoi pethau gwahanol iddyn nhw blasu gwneud yn siwr ei bod yn cael 5 o ffrwythau neu llysiau y dydd. Hefyd dangos yrfer da o bwyta i blant eistedd gyda plant i cael bwyd, bydd hyn yn annog plant i bwyta iach.</a:t>
            </a:r>
          </a:p>
          <a:p>
            <a:pPr marL="0" indent="0">
              <a:buNone/>
            </a:pPr>
            <a:r>
              <a:rPr lang="cy-GB" sz="1200" noProof="0" dirty="0">
                <a:latin typeface="Arial" panose="020B0604020202020204" pitchFamily="34" charset="0"/>
                <a:cs typeface="Arial" panose="020B0604020202020204" pitchFamily="34" charset="0"/>
              </a:rPr>
              <a:t>Yn ôl British Nutrition foundation (2024), mae rhieni eisiau bwydo plant yn dda i dyfu’n iach felly mae’n bwysig bod plant yn cael cynnig maint priodol </a:t>
            </a:r>
            <a:r>
              <a:rPr lang="cy-GB" sz="1200" dirty="0">
                <a:latin typeface="Arial" panose="020B0604020202020204" pitchFamily="34" charset="0"/>
                <a:cs typeface="Arial" panose="020B0604020202020204" pitchFamily="34" charset="0"/>
              </a:rPr>
              <a:t>a</a:t>
            </a:r>
            <a:r>
              <a:rPr lang="cy-GB" sz="1200" noProof="0" dirty="0">
                <a:latin typeface="Arial" panose="020B0604020202020204" pitchFamily="34" charset="0"/>
                <a:cs typeface="Arial" panose="020B0604020202020204" pitchFamily="34" charset="0"/>
              </a:rPr>
              <a:t> bwyta diet cydbwysedd iach, fe gall cynnig gormod o fwyd i blentyn arwain i gordewdra gall arwain i salwch.</a:t>
            </a:r>
          </a:p>
          <a:p>
            <a:pPr marL="0" indent="0">
              <a:buNone/>
            </a:pPr>
            <a:r>
              <a:rPr lang="cy-GB" sz="1200" dirty="0">
                <a:latin typeface="Arial" panose="020B0604020202020204" pitchFamily="34" charset="0"/>
                <a:cs typeface="Arial" panose="020B0604020202020204" pitchFamily="34" charset="0"/>
              </a:rPr>
              <a:t>Yn ôl GIG iechyd Cyhoeddus Cymru (2024) dim ond dŵr neu llaeth sydd eisiau ar plentyn cael i yfed ac ar ôl i blentyn troi yn un blwydd oedd annog i yfed allan o cwpan agored, fe fydd hyn yn helpu plentyn dysgu llyncu. Wrth rhoi diodydd eraill i plentyn fe gall hyn niweidio dannedd. Mae llaeth yn bwysig i iechyd plentyn yn y pedair mlynedd cyntaf i helpu crefhau esgyrn a dannedd.</a:t>
            </a:r>
            <a:endParaRPr lang="cy-GB" sz="1200" noProof="0" dirty="0">
              <a:latin typeface="Arial" panose="020B0604020202020204" pitchFamily="34" charset="0"/>
              <a:cs typeface="Arial" panose="020B0604020202020204" pitchFamily="34" charset="0"/>
            </a:endParaRPr>
          </a:p>
        </p:txBody>
      </p:sp>
      <p:pic>
        <p:nvPicPr>
          <p:cNvPr id="9" name="Content Placeholder 6">
            <a:extLst>
              <a:ext uri="{FF2B5EF4-FFF2-40B4-BE49-F238E27FC236}">
                <a16:creationId xmlns:a16="http://schemas.microsoft.com/office/drawing/2014/main" id="{CCBDB272-F9AF-B84C-7B33-397A8B818244}"/>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491406" y="3887054"/>
            <a:ext cx="2397545" cy="1901326"/>
          </a:xfrm>
        </p:spPr>
      </p:pic>
      <p:sp>
        <p:nvSpPr>
          <p:cNvPr id="5" name="Slide Number Placeholder 4">
            <a:extLst>
              <a:ext uri="{FF2B5EF4-FFF2-40B4-BE49-F238E27FC236}">
                <a16:creationId xmlns:a16="http://schemas.microsoft.com/office/drawing/2014/main" id="{F32DB9A3-F1A1-27AC-8C25-8808BC54769F}"/>
              </a:ext>
            </a:extLst>
          </p:cNvPr>
          <p:cNvSpPr>
            <a:spLocks noGrp="1"/>
          </p:cNvSpPr>
          <p:nvPr>
            <p:ph type="sldNum" sz="quarter" idx="12"/>
          </p:nvPr>
        </p:nvSpPr>
        <p:spPr>
          <a:xfrm>
            <a:off x="6182304" y="6526298"/>
            <a:ext cx="2743200" cy="365125"/>
          </a:xfrm>
        </p:spPr>
        <p:txBody>
          <a:bodyPr/>
          <a:lstStyle/>
          <a:p>
            <a:fld id="{BCB9E7BB-A378-4F30-B264-95295726CBD6}" type="slidenum">
              <a:rPr lang="cy-GB" noProof="0" smtClean="0"/>
              <a:t>2</a:t>
            </a:fld>
            <a:endParaRPr lang="cy-GB" noProof="0" dirty="0"/>
          </a:p>
        </p:txBody>
      </p:sp>
      <p:sp>
        <p:nvSpPr>
          <p:cNvPr id="8" name="TextBox 7">
            <a:extLst>
              <a:ext uri="{FF2B5EF4-FFF2-40B4-BE49-F238E27FC236}">
                <a16:creationId xmlns:a16="http://schemas.microsoft.com/office/drawing/2014/main" id="{48C29ECB-F414-FB21-23E0-1B738102BB53}"/>
              </a:ext>
            </a:extLst>
          </p:cNvPr>
          <p:cNvSpPr txBox="1"/>
          <p:nvPr/>
        </p:nvSpPr>
        <p:spPr>
          <a:xfrm>
            <a:off x="7035230" y="4244680"/>
            <a:ext cx="3516330" cy="230832"/>
          </a:xfrm>
          <a:prstGeom prst="rect">
            <a:avLst/>
          </a:prstGeom>
          <a:noFill/>
        </p:spPr>
        <p:txBody>
          <a:bodyPr wrap="square" rtlCol="0">
            <a:spAutoFit/>
          </a:bodyPr>
          <a:lstStyle/>
          <a:p>
            <a:endParaRPr lang="cy-GB" sz="900" dirty="0"/>
          </a:p>
        </p:txBody>
      </p:sp>
      <p:sp>
        <p:nvSpPr>
          <p:cNvPr id="15" name="TextBox 14">
            <a:extLst>
              <a:ext uri="{FF2B5EF4-FFF2-40B4-BE49-F238E27FC236}">
                <a16:creationId xmlns:a16="http://schemas.microsoft.com/office/drawing/2014/main" id="{08B53C0D-3E9F-9D13-2D68-07F7E3703134}"/>
              </a:ext>
            </a:extLst>
          </p:cNvPr>
          <p:cNvSpPr txBox="1"/>
          <p:nvPr/>
        </p:nvSpPr>
        <p:spPr>
          <a:xfrm>
            <a:off x="9482232" y="5758868"/>
            <a:ext cx="2766194" cy="646331"/>
          </a:xfrm>
          <a:prstGeom prst="rect">
            <a:avLst/>
          </a:prstGeom>
          <a:noFill/>
        </p:spPr>
        <p:txBody>
          <a:bodyPr wrap="square" rtlCol="0">
            <a:spAutoFit/>
          </a:bodyPr>
          <a:lstStyle/>
          <a:p>
            <a:r>
              <a:rPr lang="en-GB" sz="1200" b="0" i="0" dirty="0">
                <a:solidFill>
                  <a:srgbClr val="2C3E50"/>
                </a:solidFill>
                <a:effectLst/>
                <a:latin typeface="Arial" panose="020B0604020202020204" pitchFamily="34" charset="0"/>
                <a:cs typeface="Arial" panose="020B0604020202020204" pitchFamily="34" charset="0"/>
              </a:rPr>
              <a:t>(</a:t>
            </a:r>
            <a:r>
              <a:rPr lang="en-GB" sz="1200" b="0" i="1" dirty="0" err="1">
                <a:solidFill>
                  <a:srgbClr val="2C3E50"/>
                </a:solidFill>
                <a:effectLst/>
                <a:latin typeface="Arial" panose="020B0604020202020204" pitchFamily="34" charset="0"/>
                <a:cs typeface="Arial" panose="020B0604020202020204" pitchFamily="34" charset="0"/>
              </a:rPr>
              <a:t>blob:chrome-untrusted</a:t>
            </a:r>
            <a:r>
              <a:rPr lang="en-GB" sz="1200" b="0" i="1" dirty="0">
                <a:solidFill>
                  <a:srgbClr val="2C3E50"/>
                </a:solidFill>
                <a:effectLst/>
                <a:latin typeface="Arial" panose="020B0604020202020204" pitchFamily="34" charset="0"/>
                <a:cs typeface="Arial" panose="020B0604020202020204" pitchFamily="34" charset="0"/>
              </a:rPr>
              <a:t>://image-magnify/017909dc-8ef9-4853-beb8-a7af870621d7</a:t>
            </a:r>
            <a:r>
              <a:rPr lang="en-GB" sz="1200" b="0" i="0" dirty="0">
                <a:solidFill>
                  <a:srgbClr val="2C3E50"/>
                </a:solidFill>
                <a:effectLst/>
                <a:latin typeface="Arial" panose="020B0604020202020204" pitchFamily="34" charset="0"/>
                <a:cs typeface="Arial" panose="020B0604020202020204" pitchFamily="34" charset="0"/>
              </a:rPr>
              <a:t>, no date)</a:t>
            </a:r>
            <a:endParaRPr lang="cy-GB" sz="1200" dirty="0">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89B853B7-E651-7F29-D8D9-D47610EACE70}"/>
              </a:ext>
            </a:extLst>
          </p:cNvPr>
          <p:cNvSpPr txBox="1"/>
          <p:nvPr/>
        </p:nvSpPr>
        <p:spPr>
          <a:xfrm>
            <a:off x="11245583" y="5561181"/>
            <a:ext cx="476806" cy="287436"/>
          </a:xfrm>
          <a:prstGeom prst="rect">
            <a:avLst/>
          </a:prstGeom>
          <a:noFill/>
        </p:spPr>
        <p:txBody>
          <a:bodyPr wrap="square" rtlCol="0">
            <a:spAutoFit/>
          </a:bodyPr>
          <a:lstStyle/>
          <a:p>
            <a:endParaRPr lang="cy-GB" dirty="0"/>
          </a:p>
        </p:txBody>
      </p:sp>
      <p:pic>
        <p:nvPicPr>
          <p:cNvPr id="1032" name="Picture 8" descr="eat well plate | Design-Technology">
            <a:extLst>
              <a:ext uri="{FF2B5EF4-FFF2-40B4-BE49-F238E27FC236}">
                <a16:creationId xmlns:a16="http://schemas.microsoft.com/office/drawing/2014/main" id="{E7015A12-0B2F-63F1-9B5E-530FBD0412A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58983" y="1924413"/>
            <a:ext cx="2125003" cy="1572450"/>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88B119B0-D834-69CE-847D-DE8C1EED8310}"/>
              </a:ext>
            </a:extLst>
          </p:cNvPr>
          <p:cNvSpPr txBox="1"/>
          <p:nvPr/>
        </p:nvSpPr>
        <p:spPr>
          <a:xfrm>
            <a:off x="10928582" y="3457485"/>
            <a:ext cx="793807" cy="369332"/>
          </a:xfrm>
          <a:prstGeom prst="rect">
            <a:avLst/>
          </a:prstGeom>
          <a:noFill/>
        </p:spPr>
        <p:txBody>
          <a:bodyPr wrap="none" rtlCol="0">
            <a:spAutoFit/>
          </a:bodyPr>
          <a:lstStyle/>
          <a:p>
            <a:r>
              <a:rPr lang="cy-GB" dirty="0"/>
              <a:t>(2024)</a:t>
            </a:r>
          </a:p>
        </p:txBody>
      </p:sp>
      <p:sp>
        <p:nvSpPr>
          <p:cNvPr id="4" name="Footer Placeholder 3">
            <a:extLst>
              <a:ext uri="{FF2B5EF4-FFF2-40B4-BE49-F238E27FC236}">
                <a16:creationId xmlns:a16="http://schemas.microsoft.com/office/drawing/2014/main" id="{48A634E6-F7CC-C3D8-216F-163B21113E25}"/>
              </a:ext>
            </a:extLst>
          </p:cNvPr>
          <p:cNvSpPr>
            <a:spLocks noGrp="1"/>
          </p:cNvSpPr>
          <p:nvPr>
            <p:ph type="ftr" sz="quarter" idx="11"/>
          </p:nvPr>
        </p:nvSpPr>
        <p:spPr/>
        <p:txBody>
          <a:bodyPr/>
          <a:lstStyle/>
          <a:p>
            <a:r>
              <a:rPr lang="en-GB" dirty="0"/>
              <a:t>ECEY5009	2413994                   2186   GEIRIAU</a:t>
            </a:r>
          </a:p>
        </p:txBody>
      </p:sp>
    </p:spTree>
    <p:extLst>
      <p:ext uri="{BB962C8B-B14F-4D97-AF65-F5344CB8AC3E}">
        <p14:creationId xmlns:p14="http://schemas.microsoft.com/office/powerpoint/2010/main" val="16246785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58CD1-91CD-12FC-68AD-D46FE6191234}"/>
              </a:ext>
            </a:extLst>
          </p:cNvPr>
          <p:cNvSpPr>
            <a:spLocks noGrp="1"/>
          </p:cNvSpPr>
          <p:nvPr>
            <p:ph type="title"/>
          </p:nvPr>
        </p:nvSpPr>
        <p:spPr>
          <a:xfrm>
            <a:off x="677441" y="696572"/>
            <a:ext cx="10364451" cy="1814002"/>
          </a:xfrm>
          <a:solidFill>
            <a:schemeClr val="accent2">
              <a:lumMod val="20000"/>
              <a:lumOff val="80000"/>
            </a:schemeClr>
          </a:solidFill>
        </p:spPr>
        <p:txBody>
          <a:bodyPr>
            <a:normAutofit/>
          </a:bodyPr>
          <a:lstStyle/>
          <a:p>
            <a:pPr marL="0" indent="0" algn="l"/>
            <a:r>
              <a:rPr lang="cy-GB" sz="1200" kern="100" cap="none" dirty="0">
                <a:effectLst/>
                <a:latin typeface="Arial" panose="020B0604020202020204" pitchFamily="34" charset="0"/>
                <a:ea typeface="Aptos" panose="020B0004020202020204" pitchFamily="34" charset="0"/>
                <a:cs typeface="Arial" panose="020B0604020202020204" pitchFamily="34" charset="0"/>
              </a:rPr>
              <a:t>Yn ôl </a:t>
            </a:r>
            <a:r>
              <a:rPr lang="cy-GB" sz="1200" kern="100" cap="none" dirty="0">
                <a:solidFill>
                  <a:srgbClr val="000000"/>
                </a:solidFill>
                <a:effectLst/>
                <a:latin typeface="Arial" panose="020B0604020202020204" pitchFamily="34" charset="0"/>
                <a:ea typeface="Aptos" panose="020B0004020202020204" pitchFamily="34" charset="0"/>
                <a:cs typeface="Arial" panose="020B0604020202020204" pitchFamily="34" charset="0"/>
              </a:rPr>
              <a:t>childhealthy (2022)</a:t>
            </a:r>
            <a:r>
              <a:rPr lang="cy-GB" sz="1200" kern="100" cap="none" dirty="0">
                <a:effectLst/>
                <a:latin typeface="Arial" panose="020B0604020202020204" pitchFamily="34" charset="0"/>
                <a:ea typeface="Aptos" panose="020B0004020202020204" pitchFamily="34" charset="0"/>
                <a:cs typeface="Arial" panose="020B0604020202020204" pitchFamily="34" charset="0"/>
              </a:rPr>
              <a:t> mae brechlynnau yn un o gweithreau mwyaf effeithiol i iechyd plentyn. Mae yn diogelu genhadaeth rhag afiechydon peryglus fel hepatitis B a pholio. Er taw system imiwn y corff sydd yn amddifyn y corff fwyaf naturiol mae dal angen cryfhau gyda brechlynnau i helpu osgoi y risg sydd yn dod gyda heitiau peryglus. Mae brechlynnau yn effeithiol iawn a wedi profi eu bod yn llehau marwolaeth o 78% rhwng blwyddyn 2000 A 2008. Wrth cael brechlynnau fe fydd yn amddiffyn plentyn rhag salwch a gall peryglu bywyd a hefyd salwch i pobl on cwmpas. Mae cael y brechlyn MMR yn arbed plant rhag 3 salwch sef measles mumps a rubella, maer 3 hyn yn galli peryglu iechyd plentyn ac yn galli newud bywyd plentyn. </a:t>
            </a:r>
            <a:br>
              <a:rPr lang="cy-GB" sz="1200" kern="100" cap="none" dirty="0">
                <a:effectLst/>
                <a:latin typeface="Arial" panose="020B0604020202020204" pitchFamily="34" charset="0"/>
                <a:ea typeface="Aptos" panose="020B0004020202020204" pitchFamily="34" charset="0"/>
                <a:cs typeface="Arial" panose="020B0604020202020204" pitchFamily="34" charset="0"/>
              </a:rPr>
            </a:br>
            <a:r>
              <a:rPr lang="cy-GB" sz="1200" kern="100" cap="none" dirty="0">
                <a:solidFill>
                  <a:srgbClr val="000000"/>
                </a:solidFill>
                <a:latin typeface="Arial" panose="020B0604020202020204" pitchFamily="34" charset="0"/>
                <a:ea typeface="Aptos" panose="020B0004020202020204" pitchFamily="34" charset="0"/>
                <a:cs typeface="Arial" panose="020B0604020202020204" pitchFamily="34" charset="0"/>
              </a:rPr>
              <a:t>Y</a:t>
            </a:r>
            <a:r>
              <a:rPr lang="cy-GB" sz="1200" kern="100" cap="none" dirty="0">
                <a:solidFill>
                  <a:srgbClr val="000000"/>
                </a:solidFill>
                <a:effectLst/>
                <a:latin typeface="Arial" panose="020B0604020202020204" pitchFamily="34" charset="0"/>
                <a:ea typeface="Aptos" panose="020B0004020202020204" pitchFamily="34" charset="0"/>
                <a:cs typeface="Arial" panose="020B0604020202020204" pitchFamily="34" charset="0"/>
              </a:rPr>
              <a:t>n ôl humanium (2011), mae hawl i blant cael iechyd fod yn hanfodol gan eu bod yn agored i salwch a</a:t>
            </a:r>
            <a:r>
              <a:rPr lang="cy-GB" sz="1200" kern="100" cap="none" dirty="0">
                <a:solidFill>
                  <a:srgbClr val="111111"/>
                </a:solidFill>
                <a:effectLst/>
                <a:latin typeface="Arial" panose="020B0604020202020204" pitchFamily="34" charset="0"/>
                <a:ea typeface="Aptos" panose="020B0004020202020204" pitchFamily="34" charset="0"/>
                <a:cs typeface="Arial" panose="020B0604020202020204" pitchFamily="34" charset="0"/>
              </a:rPr>
              <a:t> a chymhlethdodau iechyd wrth i plant cael i brechlynnau fe fydd yn rhyddahau risg salwch a gall tyfu yn oedolion iach.</a:t>
            </a:r>
            <a:br>
              <a:rPr lang="en-GB" sz="1200" kern="100" cap="none" dirty="0">
                <a:effectLst/>
                <a:latin typeface="Arial" panose="020B0604020202020204" pitchFamily="34" charset="0"/>
                <a:ea typeface="Aptos" panose="020B0004020202020204" pitchFamily="34" charset="0"/>
                <a:cs typeface="Arial" panose="020B0604020202020204" pitchFamily="34" charset="0"/>
              </a:rPr>
            </a:br>
            <a:r>
              <a:rPr lang="cy-GB" sz="1200" kern="100" cap="none" dirty="0">
                <a:solidFill>
                  <a:srgbClr val="111111"/>
                </a:solidFill>
                <a:latin typeface="Arial" panose="020B0604020202020204" pitchFamily="34" charset="0"/>
                <a:ea typeface="Aptos" panose="020B0004020202020204" pitchFamily="34" charset="0"/>
                <a:cs typeface="Arial" panose="020B0604020202020204" pitchFamily="34" charset="0"/>
              </a:rPr>
              <a:t>Y</a:t>
            </a:r>
            <a:r>
              <a:rPr lang="cy-GB" sz="1200" kern="100" cap="none" dirty="0">
                <a:solidFill>
                  <a:srgbClr val="111111"/>
                </a:solidFill>
                <a:effectLst/>
                <a:latin typeface="Arial" panose="020B0604020202020204" pitchFamily="34" charset="0"/>
                <a:ea typeface="Aptos" panose="020B0004020202020204" pitchFamily="34" charset="0"/>
                <a:cs typeface="Arial" panose="020B0604020202020204" pitchFamily="34" charset="0"/>
              </a:rPr>
              <a:t>n ôl</a:t>
            </a:r>
            <a:r>
              <a:rPr lang="cy-GB" sz="1200" kern="100" cap="none" dirty="0">
                <a:solidFill>
                  <a:srgbClr val="2C3E50"/>
                </a:solidFill>
                <a:effectLst/>
                <a:latin typeface="Arial" panose="020B0604020202020204" pitchFamily="34" charset="0"/>
                <a:ea typeface="Aptos" panose="020B0004020202020204" pitchFamily="34" charset="0"/>
                <a:cs typeface="Arial" panose="020B0604020202020204" pitchFamily="34" charset="0"/>
              </a:rPr>
              <a:t> </a:t>
            </a:r>
            <a:r>
              <a:rPr lang="cy-GB" sz="1200" kern="100" cap="none" dirty="0">
                <a:solidFill>
                  <a:srgbClr val="000000"/>
                </a:solidFill>
                <a:effectLst/>
                <a:latin typeface="Arial" panose="020B0604020202020204" pitchFamily="34" charset="0"/>
                <a:ea typeface="Aptos" panose="020B0004020202020204" pitchFamily="34" charset="0"/>
                <a:cs typeface="Arial" panose="020B0604020202020204" pitchFamily="34" charset="0"/>
              </a:rPr>
              <a:t>UNICEF (2022), </a:t>
            </a:r>
            <a:r>
              <a:rPr lang="cy-GB" sz="1200" kern="100" cap="none" dirty="0">
                <a:solidFill>
                  <a:srgbClr val="111111"/>
                </a:solidFill>
                <a:effectLst/>
                <a:latin typeface="Arial" panose="020B0604020202020204" pitchFamily="34" charset="0"/>
                <a:ea typeface="Aptos" panose="020B0004020202020204" pitchFamily="34" charset="0"/>
                <a:cs typeface="Arial" panose="020B0604020202020204" pitchFamily="34" charset="0"/>
              </a:rPr>
              <a:t>mae gan blant hawl i’r gofal iechyd gorau posibl, dŵr glân i’w yfed, bwyd iach a cartref glan a yn ddiogel i fyw ynddo.</a:t>
            </a:r>
            <a:br>
              <a:rPr lang="en-GB" sz="1200" kern="100" cap="none" dirty="0">
                <a:effectLst/>
                <a:latin typeface="Arial" panose="020B0604020202020204" pitchFamily="34" charset="0"/>
                <a:ea typeface="Aptos" panose="020B0004020202020204" pitchFamily="34" charset="0"/>
                <a:cs typeface="Arial" panose="020B0604020202020204" pitchFamily="34" charset="0"/>
              </a:rPr>
            </a:br>
            <a:endParaRPr lang="cy-GB" sz="1200" cap="none" dirty="0"/>
          </a:p>
        </p:txBody>
      </p:sp>
      <p:sp>
        <p:nvSpPr>
          <p:cNvPr id="3" name="Content Placeholder 2">
            <a:extLst>
              <a:ext uri="{FF2B5EF4-FFF2-40B4-BE49-F238E27FC236}">
                <a16:creationId xmlns:a16="http://schemas.microsoft.com/office/drawing/2014/main" id="{C19CF5A1-D09E-D9DE-E137-5ABA06BA1513}"/>
              </a:ext>
            </a:extLst>
          </p:cNvPr>
          <p:cNvSpPr>
            <a:spLocks noGrp="1"/>
          </p:cNvSpPr>
          <p:nvPr>
            <p:ph sz="half" idx="1"/>
          </p:nvPr>
        </p:nvSpPr>
        <p:spPr>
          <a:xfrm>
            <a:off x="444013" y="2588507"/>
            <a:ext cx="4816355" cy="3377924"/>
          </a:xfrm>
          <a:solidFill>
            <a:schemeClr val="accent2">
              <a:lumMod val="20000"/>
              <a:lumOff val="80000"/>
            </a:schemeClr>
          </a:solidFill>
        </p:spPr>
        <p:txBody>
          <a:bodyPr>
            <a:normAutofit/>
          </a:bodyPr>
          <a:lstStyle/>
          <a:p>
            <a:pPr marL="0" indent="0">
              <a:buNone/>
            </a:pPr>
            <a:r>
              <a:rPr lang="cy-GB" sz="1200" kern="100" cap="none"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Yn ôl great ormond street hospital (2013)</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mae</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tysiolaeth</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i</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ddweud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bod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ymarfer</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corff</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yn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bwysig</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iechyd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plentyn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ac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yn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helpu</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dyfu</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mewn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i</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oedolion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ac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mae’n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llehau</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risg</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o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salwch</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clefyd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y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galon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diabetes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yn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hwyrch</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mewn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bywyd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hefyd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yn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dangos</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bod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ymarfer</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corff</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rheolaidd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yn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helpu</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hunan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barch</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iselder</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 dementi</a:t>
            </a:r>
            <a:r>
              <a:rPr lang="en-GB" sz="1200" kern="100" dirty="0">
                <a:latin typeface="Aptos" panose="020B0004020202020204" pitchFamily="34" charset="0"/>
                <a:ea typeface="Aptos" panose="020B0004020202020204" pitchFamily="34" charset="0"/>
                <a:cs typeface="Times New Roman" panose="02020603050405020304" pitchFamily="18" charset="0"/>
              </a:rPr>
              <a:t>a</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Mae’n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bwysig</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annog</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plant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i</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gweithgaredd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ymarfer</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corff</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yn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gynnar</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yn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eu</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datblygiad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i</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hybu</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chynnig</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datblygiad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sgiliau</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symudol</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esgyrn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cyhyrau</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sgiliau</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gwybyddol</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chymdeithasol</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mae</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hyn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gyd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yn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bwysig</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i</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iechyd y plant. Cael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gweithgaredd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ymarfer</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corff</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mae</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y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plentyn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yn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mwynhau</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gwneud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sydd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yn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bwysig</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felly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fydd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y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plentyn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yn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awyddus</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i</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wneud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Mae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bwysig</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bod plant yr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oedran</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rhwng</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5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mlwydd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oed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i</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18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mlwydd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oed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gwneud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oleiaf</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60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munud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o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ymarfer</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corff</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y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dydd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i</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cael</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bywyd</a:t>
            </a:r>
            <a:r>
              <a:rPr lang="en-GB" sz="1200" kern="100" cap="none"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cap="none" dirty="0" err="1">
                <a:effectLst/>
                <a:latin typeface="Aptos" panose="020B0004020202020204" pitchFamily="34" charset="0"/>
                <a:ea typeface="Aptos" panose="020B0004020202020204" pitchFamily="34" charset="0"/>
                <a:cs typeface="Times New Roman" panose="02020603050405020304" pitchFamily="18" charset="0"/>
              </a:rPr>
              <a:t>iach</a:t>
            </a:r>
            <a:r>
              <a:rPr lang="en-GB" sz="1500" kern="100" cap="none" dirty="0">
                <a:effectLst/>
                <a:latin typeface="Aptos" panose="020B0004020202020204" pitchFamily="34" charset="0"/>
                <a:ea typeface="Aptos" panose="020B0004020202020204" pitchFamily="34" charset="0"/>
                <a:cs typeface="Times New Roman" panose="02020603050405020304" pitchFamily="18" charset="0"/>
              </a:rPr>
              <a:t>.</a:t>
            </a:r>
          </a:p>
          <a:p>
            <a:pPr marL="0" indent="0">
              <a:buNone/>
            </a:pPr>
            <a:endParaRPr lang="en-GB" sz="1700" kern="100" dirty="0">
              <a:effectLst/>
              <a:latin typeface="Arial" panose="020B0604020202020204" pitchFamily="34" charset="0"/>
              <a:ea typeface="Aptos" panose="020B0004020202020204" pitchFamily="34" charset="0"/>
              <a:cs typeface="Arial" panose="020B0604020202020204" pitchFamily="34" charset="0"/>
            </a:endParaRPr>
          </a:p>
          <a:p>
            <a:endParaRPr lang="cy-GB" dirty="0"/>
          </a:p>
        </p:txBody>
      </p:sp>
      <p:sp>
        <p:nvSpPr>
          <p:cNvPr id="5" name="Slide Number Placeholder 4">
            <a:extLst>
              <a:ext uri="{FF2B5EF4-FFF2-40B4-BE49-F238E27FC236}">
                <a16:creationId xmlns:a16="http://schemas.microsoft.com/office/drawing/2014/main" id="{0AE0ABFC-497A-DCF0-40A2-52C98C8DB4B0}"/>
              </a:ext>
            </a:extLst>
          </p:cNvPr>
          <p:cNvSpPr>
            <a:spLocks noGrp="1"/>
          </p:cNvSpPr>
          <p:nvPr>
            <p:ph type="sldNum" sz="quarter" idx="12"/>
          </p:nvPr>
        </p:nvSpPr>
        <p:spPr/>
        <p:txBody>
          <a:bodyPr/>
          <a:lstStyle/>
          <a:p>
            <a:fld id="{BCB9E7BB-A378-4F30-B264-95295726CBD6}" type="slidenum">
              <a:rPr lang="en-GB" smtClean="0"/>
              <a:t>3</a:t>
            </a:fld>
            <a:endParaRPr lang="en-GB"/>
          </a:p>
        </p:txBody>
      </p:sp>
      <p:pic>
        <p:nvPicPr>
          <p:cNvPr id="7" name="Picture 2">
            <a:extLst>
              <a:ext uri="{FF2B5EF4-FFF2-40B4-BE49-F238E27FC236}">
                <a16:creationId xmlns:a16="http://schemas.microsoft.com/office/drawing/2014/main" id="{0EB348A8-FF32-2EFC-55D6-C98E7BAEAA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0368" y="3050382"/>
            <a:ext cx="2386630" cy="159108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6BD171AF-6FE0-9901-788A-BAF488A985C7}"/>
              </a:ext>
            </a:extLst>
          </p:cNvPr>
          <p:cNvSpPr txBox="1"/>
          <p:nvPr/>
        </p:nvSpPr>
        <p:spPr>
          <a:xfrm>
            <a:off x="5958408" y="4676877"/>
            <a:ext cx="920445" cy="369332"/>
          </a:xfrm>
          <a:prstGeom prst="rect">
            <a:avLst/>
          </a:prstGeom>
          <a:noFill/>
        </p:spPr>
        <p:txBody>
          <a:bodyPr wrap="none" rtlCol="0">
            <a:spAutoFit/>
          </a:bodyPr>
          <a:lstStyle/>
          <a:p>
            <a:r>
              <a:rPr lang="en-GB" b="0" i="0" dirty="0">
                <a:solidFill>
                  <a:srgbClr val="2C3E50"/>
                </a:solidFill>
                <a:effectLst/>
                <a:latin typeface="Roboto" panose="02000000000000000000" pitchFamily="2" charset="0"/>
              </a:rPr>
              <a:t> (2024)</a:t>
            </a:r>
            <a:endParaRPr lang="cy-GB" dirty="0"/>
          </a:p>
        </p:txBody>
      </p:sp>
      <p:sp>
        <p:nvSpPr>
          <p:cNvPr id="4" name="TextBox 3">
            <a:extLst>
              <a:ext uri="{FF2B5EF4-FFF2-40B4-BE49-F238E27FC236}">
                <a16:creationId xmlns:a16="http://schemas.microsoft.com/office/drawing/2014/main" id="{77DFDE73-8289-867D-0DD2-315913F432A8}"/>
              </a:ext>
            </a:extLst>
          </p:cNvPr>
          <p:cNvSpPr txBox="1"/>
          <p:nvPr/>
        </p:nvSpPr>
        <p:spPr>
          <a:xfrm rot="10800000" flipV="1">
            <a:off x="7747736" y="3300211"/>
            <a:ext cx="3490647" cy="2516330"/>
          </a:xfrm>
          <a:prstGeom prst="rect">
            <a:avLst/>
          </a:prstGeom>
          <a:solidFill>
            <a:schemeClr val="accent2">
              <a:lumMod val="20000"/>
              <a:lumOff val="80000"/>
            </a:schemeClr>
          </a:solidFill>
        </p:spPr>
        <p:txBody>
          <a:bodyPr wrap="square" rtlCol="0">
            <a:spAutoFit/>
          </a:bodyPr>
          <a:lstStyle/>
          <a:p>
            <a:pPr>
              <a:lnSpc>
                <a:spcPct val="115000"/>
              </a:lnSpc>
              <a:spcAft>
                <a:spcPts val="800"/>
              </a:spcAft>
            </a:pPr>
            <a:r>
              <a:rPr lang="cy-GB" sz="12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Yn ôl Parenta (2018), Mae’n bwysig bod ymarferwyr yn helpu hyrwyddo bwytan iach, ceal glendid da, a gweithgareddau corfforol i helpu plentyn fod yn iach yn yr ysgol, meithrinfa neu yn y cartref. Os ma’r ymarferwyr yn gweld arwyddion salwch mae’n bwysig ein bod yn delio gyda siarad gyda rhieni am unrhyw pryderon iechyd, a cefnogi plant a rhiant neu ofalwyr a arwain at help sydd angen ar doctor neu ymweliad iechyd fydd yn galli rhoi gwybodaeth cywir iddynt</a:t>
            </a:r>
            <a:r>
              <a:rPr lang="cy-GB" sz="18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EB6B88D8-87DA-BD78-9A74-0619159D0771}"/>
              </a:ext>
            </a:extLst>
          </p:cNvPr>
          <p:cNvSpPr txBox="1"/>
          <p:nvPr/>
        </p:nvSpPr>
        <p:spPr>
          <a:xfrm>
            <a:off x="5054885" y="339047"/>
            <a:ext cx="1067921" cy="400110"/>
          </a:xfrm>
          <a:prstGeom prst="rect">
            <a:avLst/>
          </a:prstGeom>
          <a:solidFill>
            <a:schemeClr val="accent2">
              <a:lumMod val="20000"/>
              <a:lumOff val="80000"/>
            </a:schemeClr>
          </a:solidFill>
        </p:spPr>
        <p:txBody>
          <a:bodyPr wrap="none" rtlCol="0">
            <a:spAutoFit/>
          </a:bodyPr>
          <a:lstStyle/>
          <a:p>
            <a:r>
              <a:rPr lang="cy-GB" sz="2000" b="1" u="sng" dirty="0">
                <a:latin typeface="Arial" panose="020B0604020202020204" pitchFamily="34" charset="0"/>
                <a:cs typeface="Arial" panose="020B0604020202020204" pitchFamily="34" charset="0"/>
              </a:rPr>
              <a:t>Iechyd.</a:t>
            </a:r>
          </a:p>
        </p:txBody>
      </p:sp>
      <p:sp>
        <p:nvSpPr>
          <p:cNvPr id="8" name="Footer Placeholder 7">
            <a:extLst>
              <a:ext uri="{FF2B5EF4-FFF2-40B4-BE49-F238E27FC236}">
                <a16:creationId xmlns:a16="http://schemas.microsoft.com/office/drawing/2014/main" id="{57F2A0A1-DDEB-666C-E0F1-8E263A2A537B}"/>
              </a:ext>
            </a:extLst>
          </p:cNvPr>
          <p:cNvSpPr>
            <a:spLocks noGrp="1"/>
          </p:cNvSpPr>
          <p:nvPr>
            <p:ph type="ftr" sz="quarter" idx="11"/>
          </p:nvPr>
        </p:nvSpPr>
        <p:spPr>
          <a:xfrm>
            <a:off x="4227667" y="6212619"/>
            <a:ext cx="4114800" cy="365125"/>
          </a:xfrm>
        </p:spPr>
        <p:txBody>
          <a:bodyPr/>
          <a:lstStyle/>
          <a:p>
            <a:r>
              <a:rPr lang="en-GB" dirty="0"/>
              <a:t>ECEY5009        2413994                 2186  GEIRIAU</a:t>
            </a:r>
          </a:p>
        </p:txBody>
      </p:sp>
    </p:spTree>
    <p:extLst>
      <p:ext uri="{BB962C8B-B14F-4D97-AF65-F5344CB8AC3E}">
        <p14:creationId xmlns:p14="http://schemas.microsoft.com/office/powerpoint/2010/main" val="1466047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98C29-BA16-E1F8-937C-4673AA925386}"/>
              </a:ext>
            </a:extLst>
          </p:cNvPr>
          <p:cNvSpPr>
            <a:spLocks noGrp="1"/>
          </p:cNvSpPr>
          <p:nvPr>
            <p:ph type="title"/>
          </p:nvPr>
        </p:nvSpPr>
        <p:spPr>
          <a:solidFill>
            <a:schemeClr val="accent1">
              <a:lumMod val="60000"/>
              <a:lumOff val="40000"/>
            </a:schemeClr>
          </a:solidFill>
        </p:spPr>
        <p:txBody>
          <a:bodyPr/>
          <a:lstStyle/>
          <a:p>
            <a:pPr algn="ctr"/>
            <a:r>
              <a:rPr lang="cy-GB" b="1" u="sng" dirty="0"/>
              <a:t>Lles.</a:t>
            </a:r>
          </a:p>
        </p:txBody>
      </p:sp>
      <p:sp>
        <p:nvSpPr>
          <p:cNvPr id="3" name="Content Placeholder 2">
            <a:extLst>
              <a:ext uri="{FF2B5EF4-FFF2-40B4-BE49-F238E27FC236}">
                <a16:creationId xmlns:a16="http://schemas.microsoft.com/office/drawing/2014/main" id="{1EE00531-DF5E-6DB7-365C-507A05E06F47}"/>
              </a:ext>
            </a:extLst>
          </p:cNvPr>
          <p:cNvSpPr>
            <a:spLocks noGrp="1"/>
          </p:cNvSpPr>
          <p:nvPr>
            <p:ph sz="half" idx="1"/>
          </p:nvPr>
        </p:nvSpPr>
        <p:spPr>
          <a:xfrm>
            <a:off x="228599" y="1690688"/>
            <a:ext cx="8357172" cy="4576548"/>
          </a:xfrm>
          <a:solidFill>
            <a:schemeClr val="accent1">
              <a:lumMod val="20000"/>
              <a:lumOff val="80000"/>
            </a:schemeClr>
          </a:solidFill>
        </p:spPr>
        <p:txBody>
          <a:bodyPr>
            <a:normAutofit fontScale="25000" lnSpcReduction="20000"/>
          </a:bodyPr>
          <a:lstStyle/>
          <a:p>
            <a:pPr>
              <a:lnSpc>
                <a:spcPct val="115000"/>
              </a:lnSpc>
              <a:spcAft>
                <a:spcPts val="800"/>
              </a:spcAft>
              <a:buNone/>
            </a:pPr>
            <a:r>
              <a:rPr lang="cy-GB" sz="48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        Yn ôl Kelly (2019), Mae Lles yn bwysig i plentyn yn eu bywyd sylfaenol i datblygiad emosiynol, meddyliol cymdeithasol, corfforol, ymgylchedd a ysbrydo. Yn ystod bywyd cynnar plentyn ma fordd o byw yn iach a cael cydbwysedd iach o fyw yn hanfodol i lles plentyn a cyflawni a chynnal twf yn ogystal a dull holistaidd o fyw. Wrth cael anghenion sylfaenol dynol fydd plentyn yn gwerthfawrogi sut a pam maen nhw bwysig yn eu bywyd. Mae’n bwysig fod plentyn yn cael bwyd a dŵr, diet cybwys a maeth i helpu datblygiad corfforol a seicolegol sy’n seilio ar ddatblygiad yr ymenydd. Mae angen ir corff gorfwys a cael digon o cwsg a amser i chwarae i helpu  lles plentyn a fydd hyn yn helpu corff y plentyn i dyfu ac mae mor bwysig a diet cytbwys.</a:t>
            </a:r>
            <a:r>
              <a:rPr lang="en-GB" sz="4800" kern="100" dirty="0">
                <a:latin typeface="Arial" panose="020B0604020202020204" pitchFamily="34" charset="0"/>
                <a:ea typeface="Aptos" panose="020B0004020202020204" pitchFamily="34" charset="0"/>
                <a:cs typeface="Arial" panose="020B0604020202020204" pitchFamily="34" charset="0"/>
              </a:rPr>
              <a:t> </a:t>
            </a:r>
            <a:r>
              <a:rPr lang="cy-GB" sz="48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 Hefyd ar gyfer lles plentyn mae’n bwysig bod plant yn rhyngweithio cymdeithasol a cael digon o gweithgareddau corfforol tu fewn a tu allan yn yr awyr agored. Fe fydd hyn yn gallu cynyddu bywyd gobeitiol ac yn lleihau risg o afiechydon cardiofasgwlar.  Mae cael y dillad iawn yn bwysig i lles plentyn bod y gwisg yn addas at tymheredd dyddiol. Mae’n bwysig bod plentyn allan yn yr awyr agored a cael gweld golau dydd i cael fitamin D i helpu amsugno calsiwm i cael cryfhau a gwneud esgyrn iach a chryf, hefyd yn cynnwys lleihad o iselder. Mae plant yn teimlo dda a teimlon gwerthfawr pan mae nhw yn cael cariad a sechogrwydd ac yn gwybod bod rhywun arbennig yn cydnabod eu hymdrechion fe fydd hyn yn hybu lles plentyn i fod yn fwy positif a hunan hyder. Mae profiadau yr amgylchedd yn holl bwysig i lles plentyn wrth edrych beth yw iaith cyfoethog i fynegi eu hunan bod rhywun yn yn siarad a gwrando arnynt a bod yn gallu rhannu eu meddyliau a archwilio, arsylwi cysylltiadau a sensitifrwydd. Eu bod yn cael i werthfawrogu ac adnabod fel unigrywedd a cael y chyfleoedd i ddysgu sut i rheoli eu teimladau. Cadw yn ddiogel a amddiffyn rhag perygl eu bod yn adeiladu ymddiriedaeth a fod yn hapus a mwynhau byd o’u cwmpas.</a:t>
            </a:r>
            <a:endParaRPr lang="en-GB" sz="4800" kern="100" dirty="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48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     </a:t>
            </a:r>
            <a:r>
              <a:rPr lang="cy-GB" sz="48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 Yn ôl UNICEF (1989), mae gan pob plentyn yr hawl i gofal, lles a iechyd gorau posib cael dŵr i yfed a bwyd iach pob dydd gwneud yn siwr bod gan pob plentyn amgylchedd diogel a glan i fyw.</a:t>
            </a:r>
          </a:p>
          <a:p>
            <a:pPr>
              <a:lnSpc>
                <a:spcPct val="115000"/>
              </a:lnSpc>
              <a:spcAft>
                <a:spcPts val="800"/>
              </a:spcAft>
              <a:buNone/>
            </a:pPr>
            <a:r>
              <a:rPr lang="cy-GB" sz="48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     Yn ôl Cherry (2023), Mae Bronfenbrenner yn awgrymu bod amgylchedd plentyn yn lle mae strwythuru icael trefniant yn eu bywyd. Awgrymodd Bronfenbrenner y gallai amgylcheddau mwy ofalus a chymhellol arwain at ganlyniadau datblygiad gwell.</a:t>
            </a:r>
            <a:endParaRPr lang="en-GB" sz="48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endParaRPr lang="en-GB" sz="3000" kern="100" dirty="0">
              <a:effectLst/>
              <a:latin typeface="Arial" panose="020B0604020202020204" pitchFamily="34" charset="0"/>
              <a:ea typeface="Aptos" panose="020B0004020202020204" pitchFamily="34" charset="0"/>
              <a:cs typeface="Arial" panose="020B0604020202020204" pitchFamily="34" charset="0"/>
            </a:endParaRPr>
          </a:p>
          <a:p>
            <a:pPr marL="0" indent="0">
              <a:buNone/>
            </a:pPr>
            <a:endParaRPr lang="cy-GB" dirty="0"/>
          </a:p>
        </p:txBody>
      </p:sp>
      <p:sp>
        <p:nvSpPr>
          <p:cNvPr id="5" name="Slide Number Placeholder 4">
            <a:extLst>
              <a:ext uri="{FF2B5EF4-FFF2-40B4-BE49-F238E27FC236}">
                <a16:creationId xmlns:a16="http://schemas.microsoft.com/office/drawing/2014/main" id="{3B538D07-43D3-872B-C6E7-5739185B8424}"/>
              </a:ext>
            </a:extLst>
          </p:cNvPr>
          <p:cNvSpPr>
            <a:spLocks noGrp="1"/>
          </p:cNvSpPr>
          <p:nvPr>
            <p:ph type="sldNum" sz="quarter" idx="12"/>
          </p:nvPr>
        </p:nvSpPr>
        <p:spPr/>
        <p:txBody>
          <a:bodyPr/>
          <a:lstStyle/>
          <a:p>
            <a:fld id="{BCB9E7BB-A378-4F30-B264-95295726CBD6}" type="slidenum">
              <a:rPr lang="en-GB" smtClean="0"/>
              <a:t>4</a:t>
            </a:fld>
            <a:endParaRPr lang="en-GB"/>
          </a:p>
        </p:txBody>
      </p:sp>
      <p:pic>
        <p:nvPicPr>
          <p:cNvPr id="1026" name="Picture 2">
            <a:extLst>
              <a:ext uri="{FF2B5EF4-FFF2-40B4-BE49-F238E27FC236}">
                <a16:creationId xmlns:a16="http://schemas.microsoft.com/office/drawing/2014/main" id="{BA4C2B88-3D13-B295-7617-85B07191BE3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195372" y="1792843"/>
            <a:ext cx="2966988" cy="327231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234C2C4-C7B4-7186-5A7F-AEFEA54ACD0B}"/>
              </a:ext>
            </a:extLst>
          </p:cNvPr>
          <p:cNvSpPr txBox="1"/>
          <p:nvPr/>
        </p:nvSpPr>
        <p:spPr>
          <a:xfrm>
            <a:off x="10510463" y="5352836"/>
            <a:ext cx="793807" cy="369332"/>
          </a:xfrm>
          <a:prstGeom prst="rect">
            <a:avLst/>
          </a:prstGeom>
          <a:noFill/>
        </p:spPr>
        <p:txBody>
          <a:bodyPr wrap="none" rtlCol="0">
            <a:spAutoFit/>
          </a:bodyPr>
          <a:lstStyle/>
          <a:p>
            <a:r>
              <a:rPr lang="cy-GB" dirty="0"/>
              <a:t>(2025)</a:t>
            </a:r>
          </a:p>
        </p:txBody>
      </p:sp>
      <p:sp>
        <p:nvSpPr>
          <p:cNvPr id="4" name="Footer Placeholder 3">
            <a:extLst>
              <a:ext uri="{FF2B5EF4-FFF2-40B4-BE49-F238E27FC236}">
                <a16:creationId xmlns:a16="http://schemas.microsoft.com/office/drawing/2014/main" id="{E39B0804-BDE5-2A85-04B4-25676A6AC64E}"/>
              </a:ext>
            </a:extLst>
          </p:cNvPr>
          <p:cNvSpPr>
            <a:spLocks noGrp="1"/>
          </p:cNvSpPr>
          <p:nvPr>
            <p:ph type="ftr" sz="quarter" idx="11"/>
          </p:nvPr>
        </p:nvSpPr>
        <p:spPr/>
        <p:txBody>
          <a:bodyPr/>
          <a:lstStyle/>
          <a:p>
            <a:r>
              <a:rPr lang="en-GB" dirty="0"/>
              <a:t>ECEY5009         2413994           2186   GEIRIAU</a:t>
            </a:r>
          </a:p>
        </p:txBody>
      </p:sp>
    </p:spTree>
    <p:extLst>
      <p:ext uri="{BB962C8B-B14F-4D97-AF65-F5344CB8AC3E}">
        <p14:creationId xmlns:p14="http://schemas.microsoft.com/office/powerpoint/2010/main" val="41768815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7FE97-0B01-E16F-FF06-FEEBA53E4B2C}"/>
              </a:ext>
            </a:extLst>
          </p:cNvPr>
          <p:cNvSpPr>
            <a:spLocks noGrp="1"/>
          </p:cNvSpPr>
          <p:nvPr>
            <p:ph type="ctrTitle"/>
          </p:nvPr>
        </p:nvSpPr>
        <p:spPr>
          <a:xfrm>
            <a:off x="157538" y="848849"/>
            <a:ext cx="9144000" cy="1334802"/>
          </a:xfrm>
          <a:solidFill>
            <a:schemeClr val="accent1">
              <a:lumMod val="20000"/>
              <a:lumOff val="80000"/>
            </a:schemeClr>
          </a:solidFill>
        </p:spPr>
        <p:txBody>
          <a:bodyPr>
            <a:normAutofit fontScale="90000"/>
          </a:bodyPr>
          <a:lstStyle/>
          <a:p>
            <a:pPr algn="l">
              <a:lnSpc>
                <a:spcPct val="115000"/>
              </a:lnSpc>
              <a:spcAft>
                <a:spcPts val="800"/>
              </a:spcAft>
            </a:pPr>
            <a:r>
              <a:rPr lang="cy-GB" sz="1200" kern="100" noProof="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Yn ol </a:t>
            </a:r>
            <a:r>
              <a:rPr lang="cy-GB" sz="1200" kern="100" noProof="0" dirty="0">
                <a:solidFill>
                  <a:srgbClr val="2C3E50"/>
                </a:solidFill>
                <a:effectLst/>
                <a:latin typeface="Roboto" panose="02000000000000000000" pitchFamily="2" charset="0"/>
                <a:ea typeface="Aptos" panose="020B0004020202020204" pitchFamily="34" charset="0"/>
                <a:cs typeface="Times New Roman" panose="02020603050405020304" pitchFamily="18" charset="0"/>
              </a:rPr>
              <a:t> </a:t>
            </a:r>
            <a:r>
              <a:rPr lang="cy-GB" sz="1200" kern="100" noProof="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Enhancing mental health and wellbeing for babies, children, and young people public health net work cymru e-bulletin (2025), mae hawliau plant wedi gosod i amddiffyn lles plentyn ac yn cysylltiedig gyda lles a iechyd meddwl plentyn. Creu amgylchedd cefnogol yn bwysig i lles plentyn i fynnu emosiynol ac yn feddyliol yn dechrau trwy cynnal hawliau plant.</a:t>
            </a:r>
            <a:br>
              <a:rPr lang="cy-GB" sz="1200" kern="100" noProof="0" dirty="0">
                <a:effectLst/>
                <a:latin typeface="Aptos" panose="020B0004020202020204" pitchFamily="34" charset="0"/>
                <a:ea typeface="Aptos" panose="020B0004020202020204" pitchFamily="34" charset="0"/>
                <a:cs typeface="Times New Roman" panose="02020603050405020304" pitchFamily="18" charset="0"/>
              </a:rPr>
            </a:br>
            <a:r>
              <a:rPr lang="cy-GB" sz="1200" kern="100" noProof="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Wrth ymchwilio mewn i Lles yn ôl Hayes (2025), dwedodd bod gan plant yn Mhrydain sgor lles gorau yn Ewrop y data a casglwyd gan astudiaeth Pisa ar gyfer OECD</a:t>
            </a:r>
            <a:r>
              <a:rPr lang="cy-GB" sz="1200" kern="100" noProof="0" dirty="0">
                <a:solidFill>
                  <a:srgbClr val="111111"/>
                </a:solidFill>
                <a:effectLst/>
                <a:latin typeface="Arial" panose="020B0604020202020204" pitchFamily="34" charset="0"/>
                <a:ea typeface="Aptos" panose="020B0004020202020204" pitchFamily="34" charset="0"/>
                <a:cs typeface="Times New Roman" panose="02020603050405020304" pitchFamily="18" charset="0"/>
              </a:rPr>
              <a:t>(Cymdeithas ar gyfer Cydweithio Economaidd a Datblygu). </a:t>
            </a:r>
            <a:br>
              <a:rPr lang="cy-GB" sz="1200" kern="100" noProof="0" dirty="0">
                <a:effectLst/>
                <a:latin typeface="Aptos" panose="020B0004020202020204" pitchFamily="34" charset="0"/>
                <a:ea typeface="Aptos" panose="020B0004020202020204" pitchFamily="34" charset="0"/>
                <a:cs typeface="Times New Roman" panose="02020603050405020304" pitchFamily="18" charset="0"/>
              </a:rPr>
            </a:br>
            <a:endParaRPr lang="cy-GB" sz="1200" noProof="0" dirty="0"/>
          </a:p>
        </p:txBody>
      </p:sp>
      <p:sp>
        <p:nvSpPr>
          <p:cNvPr id="3" name="Subtitle 2">
            <a:extLst>
              <a:ext uri="{FF2B5EF4-FFF2-40B4-BE49-F238E27FC236}">
                <a16:creationId xmlns:a16="http://schemas.microsoft.com/office/drawing/2014/main" id="{4E666462-E9AE-1809-2182-82DF12999CCF}"/>
              </a:ext>
            </a:extLst>
          </p:cNvPr>
          <p:cNvSpPr>
            <a:spLocks noGrp="1"/>
          </p:cNvSpPr>
          <p:nvPr>
            <p:ph type="subTitle" idx="1"/>
          </p:nvPr>
        </p:nvSpPr>
        <p:spPr>
          <a:xfrm>
            <a:off x="157537" y="2403618"/>
            <a:ext cx="6448745" cy="3952732"/>
          </a:xfrm>
          <a:solidFill>
            <a:schemeClr val="accent1">
              <a:lumMod val="20000"/>
              <a:lumOff val="80000"/>
            </a:schemeClr>
          </a:solidFill>
        </p:spPr>
        <p:txBody>
          <a:bodyPr>
            <a:normAutofit fontScale="25000" lnSpcReduction="20000"/>
          </a:bodyPr>
          <a:lstStyle/>
          <a:p>
            <a:pPr algn="l">
              <a:lnSpc>
                <a:spcPct val="115000"/>
              </a:lnSpc>
              <a:spcAft>
                <a:spcPts val="800"/>
              </a:spcAft>
              <a:buNone/>
            </a:pPr>
            <a:r>
              <a:rPr lang="cy-GB" sz="4800" kern="100" noProof="0" dirty="0">
                <a:solidFill>
                  <a:srgbClr val="2C3E50"/>
                </a:solidFill>
                <a:effectLst/>
                <a:latin typeface="Arial" panose="020B0604020202020204" pitchFamily="34" charset="0"/>
                <a:ea typeface="Aptos" panose="020B0004020202020204" pitchFamily="34" charset="0"/>
                <a:cs typeface="Arial" panose="020B0604020202020204" pitchFamily="34" charset="0"/>
              </a:rPr>
              <a:t>Yn ôl Kelly (2015)</a:t>
            </a:r>
            <a:r>
              <a:rPr lang="cy-GB" sz="4800" kern="100" noProof="0" dirty="0">
                <a:effectLst/>
                <a:latin typeface="Arial" panose="020B0604020202020204" pitchFamily="34" charset="0"/>
                <a:ea typeface="Aptos" panose="020B0004020202020204" pitchFamily="34" charset="0"/>
                <a:cs typeface="Arial" panose="020B0604020202020204" pitchFamily="34" charset="0"/>
              </a:rPr>
              <a:t>, mae cefnogi lles plant yn bwysig iawn ac os na chefnodi’r hyn fe gall achosi problemau yn y dyfodol yn bywyd plentyn. Mae’n bwysig i ymarferwyr helpu datblygiad emosiynol plentyn sydd yn bwysig yn i lles. Mae hyn un o prif ardaloedd yn y cyfnod sylfaen. Mae yn bwysig i ymarferwyr fod yn ymwybodol a adnabod o fordd i cefnogi wrth cefnogi hyn fydd yn arwain at plant yn cael effaith gadarnhaol ar eu rhyngweithio cymdeithasol gyda pobl eraillar gallu i wneud cyfeillgarwch. Os na fydd y cefnogaeth hyn gyda plant efallai fe fydd y plant yn dangos anawsterau ymddygiadol a allai arwain at faterion pelllach yn y dyfodol. Wrth arsylwi ar plant fe fydd ymarferwyr yn galli adnabod ymddygiad plant ar emosiwnau sydd yn gyselltiedig ar ymddygiad ac yn galli cefnogi plentyn a rhieni neu gofalwyr. Wrth dangos i plant ein bod yn deall eu hymddygiad au hamodau mae hyn yn golygu ein bod yn galli eu helpu ddod o hyd o ddangos sut mae nhw yn teimlo. Mae’n bwysig bod ymarferwyr yn siarad gyda rhieni neu gofalwyr am lles y plant ac os oes angen unrhyw cymorth arnynt i helpu a rhoi gwybodaeth bellach iddynt.</a:t>
            </a:r>
          </a:p>
          <a:p>
            <a:pPr algn="l">
              <a:lnSpc>
                <a:spcPct val="115000"/>
              </a:lnSpc>
              <a:spcAft>
                <a:spcPts val="800"/>
              </a:spcAft>
              <a:buNone/>
            </a:pPr>
            <a:r>
              <a:rPr lang="cy-GB" sz="4800" kern="100" noProof="0" dirty="0">
                <a:effectLst/>
                <a:latin typeface="Arial" panose="020B0604020202020204" pitchFamily="34" charset="0"/>
                <a:ea typeface="Aptos" panose="020B0004020202020204" pitchFamily="34" charset="0"/>
                <a:cs typeface="Arial" panose="020B0604020202020204" pitchFamily="34" charset="0"/>
              </a:rPr>
              <a:t>Yn ôl Help for families (no date),  mae cymorth i gael trwy Dechraun deg, Teuluoedd yn Gyntaf a Gwasanaeth Gwybodaeth i Deuluoedd sydd yn cael eu arwain yn awdurdod lleol.</a:t>
            </a:r>
          </a:p>
          <a:p>
            <a:pPr algn="l"/>
            <a:endParaRPr lang="cy-GB" sz="1200" noProof="0"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FE8510D2-0B57-FDE1-1185-AC4403B3C644}"/>
              </a:ext>
            </a:extLst>
          </p:cNvPr>
          <p:cNvSpPr>
            <a:spLocks noGrp="1"/>
          </p:cNvSpPr>
          <p:nvPr>
            <p:ph type="sldNum" sz="quarter" idx="12"/>
          </p:nvPr>
        </p:nvSpPr>
        <p:spPr/>
        <p:txBody>
          <a:bodyPr/>
          <a:lstStyle/>
          <a:p>
            <a:fld id="{BCB9E7BB-A378-4F30-B264-95295726CBD6}" type="slidenum">
              <a:rPr lang="cy-GB" noProof="0" smtClean="0"/>
              <a:t>5</a:t>
            </a:fld>
            <a:endParaRPr lang="cy-GB" noProof="0" dirty="0"/>
          </a:p>
        </p:txBody>
      </p:sp>
      <p:sp>
        <p:nvSpPr>
          <p:cNvPr id="5" name="TextBox 4">
            <a:extLst>
              <a:ext uri="{FF2B5EF4-FFF2-40B4-BE49-F238E27FC236}">
                <a16:creationId xmlns:a16="http://schemas.microsoft.com/office/drawing/2014/main" id="{1E7ED658-BAB6-5D02-47CE-1A3058823EE2}"/>
              </a:ext>
            </a:extLst>
          </p:cNvPr>
          <p:cNvSpPr txBox="1"/>
          <p:nvPr/>
        </p:nvSpPr>
        <p:spPr>
          <a:xfrm>
            <a:off x="4880225" y="259550"/>
            <a:ext cx="852756" cy="369332"/>
          </a:xfrm>
          <a:prstGeom prst="rect">
            <a:avLst/>
          </a:prstGeom>
          <a:solidFill>
            <a:schemeClr val="accent1">
              <a:lumMod val="60000"/>
              <a:lumOff val="40000"/>
            </a:schemeClr>
          </a:solidFill>
        </p:spPr>
        <p:txBody>
          <a:bodyPr wrap="square" rtlCol="0">
            <a:spAutoFit/>
          </a:bodyPr>
          <a:lstStyle/>
          <a:p>
            <a:pPr algn="ctr"/>
            <a:r>
              <a:rPr lang="cy-GB" b="1" u="sng" noProof="0" dirty="0"/>
              <a:t>Lles</a:t>
            </a:r>
          </a:p>
        </p:txBody>
      </p:sp>
      <p:sp>
        <p:nvSpPr>
          <p:cNvPr id="6" name="TextBox 5">
            <a:extLst>
              <a:ext uri="{FF2B5EF4-FFF2-40B4-BE49-F238E27FC236}">
                <a16:creationId xmlns:a16="http://schemas.microsoft.com/office/drawing/2014/main" id="{EADEECD1-5381-037D-930E-5672DC8E64CB}"/>
              </a:ext>
            </a:extLst>
          </p:cNvPr>
          <p:cNvSpPr txBox="1"/>
          <p:nvPr/>
        </p:nvSpPr>
        <p:spPr>
          <a:xfrm>
            <a:off x="10449547" y="3759434"/>
            <a:ext cx="70987" cy="267498"/>
          </a:xfrm>
          <a:prstGeom prst="rect">
            <a:avLst/>
          </a:prstGeom>
          <a:noFill/>
        </p:spPr>
        <p:txBody>
          <a:bodyPr wrap="square" rtlCol="0">
            <a:spAutoFit/>
          </a:bodyPr>
          <a:lstStyle/>
          <a:p>
            <a:endParaRPr lang="cy-GB" dirty="0"/>
          </a:p>
        </p:txBody>
      </p:sp>
      <p:pic>
        <p:nvPicPr>
          <p:cNvPr id="2050" name="Picture 2">
            <a:extLst>
              <a:ext uri="{FF2B5EF4-FFF2-40B4-BE49-F238E27FC236}">
                <a16:creationId xmlns:a16="http://schemas.microsoft.com/office/drawing/2014/main" id="{7CC1C3BF-2E93-7605-009B-DD517F1A6B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1737" y="2403618"/>
            <a:ext cx="4415176" cy="331138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14648F5-4E00-2073-0365-D07B8ADD94F9}"/>
              </a:ext>
            </a:extLst>
          </p:cNvPr>
          <p:cNvSpPr txBox="1"/>
          <p:nvPr/>
        </p:nvSpPr>
        <p:spPr>
          <a:xfrm>
            <a:off x="6974814" y="5715000"/>
            <a:ext cx="2969083" cy="369332"/>
          </a:xfrm>
          <a:prstGeom prst="rect">
            <a:avLst/>
          </a:prstGeom>
          <a:noFill/>
        </p:spPr>
        <p:txBody>
          <a:bodyPr wrap="none" rtlCol="0">
            <a:spAutoFit/>
          </a:bodyPr>
          <a:lstStyle/>
          <a:p>
            <a:r>
              <a:rPr lang="en-GB" b="0" i="0" dirty="0">
                <a:solidFill>
                  <a:srgbClr val="2C3E50"/>
                </a:solidFill>
                <a:effectLst/>
                <a:latin typeface="Roboto" panose="02000000000000000000" pitchFamily="2" charset="0"/>
              </a:rPr>
              <a:t>(</a:t>
            </a:r>
            <a:r>
              <a:rPr lang="en-GB" sz="1200" b="0" i="1" dirty="0">
                <a:solidFill>
                  <a:srgbClr val="2C3E50"/>
                </a:solidFill>
                <a:effectLst/>
                <a:latin typeface="Arial" panose="020B0604020202020204" pitchFamily="34" charset="0"/>
                <a:cs typeface="Arial" panose="020B0604020202020204" pitchFamily="34" charset="0"/>
              </a:rPr>
              <a:t>ContentKeeper Content Filtering</a:t>
            </a:r>
            <a:r>
              <a:rPr lang="en-GB" sz="1200" b="0" i="0" dirty="0">
                <a:solidFill>
                  <a:srgbClr val="2C3E50"/>
                </a:solidFill>
                <a:effectLst/>
                <a:latin typeface="Arial" panose="020B0604020202020204" pitchFamily="34" charset="0"/>
                <a:cs typeface="Arial" panose="020B0604020202020204" pitchFamily="34" charset="0"/>
              </a:rPr>
              <a:t>, 2025</a:t>
            </a:r>
            <a:r>
              <a:rPr lang="en-GB" b="0" i="0" dirty="0">
                <a:solidFill>
                  <a:srgbClr val="2C3E50"/>
                </a:solidFill>
                <a:effectLst/>
                <a:latin typeface="Roboto" panose="02000000000000000000" pitchFamily="2" charset="0"/>
              </a:rPr>
              <a:t>)</a:t>
            </a:r>
            <a:endParaRPr lang="cy-GB" dirty="0"/>
          </a:p>
        </p:txBody>
      </p:sp>
      <p:sp>
        <p:nvSpPr>
          <p:cNvPr id="8" name="Footer Placeholder 7">
            <a:extLst>
              <a:ext uri="{FF2B5EF4-FFF2-40B4-BE49-F238E27FC236}">
                <a16:creationId xmlns:a16="http://schemas.microsoft.com/office/drawing/2014/main" id="{BB71833E-B9B4-DF98-9B97-7C8CF00C31AB}"/>
              </a:ext>
            </a:extLst>
          </p:cNvPr>
          <p:cNvSpPr>
            <a:spLocks noGrp="1"/>
          </p:cNvSpPr>
          <p:nvPr>
            <p:ph type="ftr" sz="quarter" idx="11"/>
          </p:nvPr>
        </p:nvSpPr>
        <p:spPr/>
        <p:txBody>
          <a:bodyPr/>
          <a:lstStyle/>
          <a:p>
            <a:r>
              <a:rPr lang="en-GB" dirty="0"/>
              <a:t>ECEY5009         2413994           2186   GEIRIAU</a:t>
            </a:r>
          </a:p>
          <a:p>
            <a:endParaRPr lang="en-GB" dirty="0"/>
          </a:p>
        </p:txBody>
      </p:sp>
    </p:spTree>
    <p:extLst>
      <p:ext uri="{BB962C8B-B14F-4D97-AF65-F5344CB8AC3E}">
        <p14:creationId xmlns:p14="http://schemas.microsoft.com/office/powerpoint/2010/main" val="37178418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D04BC-CC29-136F-169E-74B5CAC06DCA}"/>
              </a:ext>
            </a:extLst>
          </p:cNvPr>
          <p:cNvSpPr>
            <a:spLocks noGrp="1"/>
          </p:cNvSpPr>
          <p:nvPr>
            <p:ph type="title"/>
          </p:nvPr>
        </p:nvSpPr>
        <p:spPr>
          <a:solidFill>
            <a:schemeClr val="accent4"/>
          </a:solidFill>
        </p:spPr>
        <p:txBody>
          <a:bodyPr/>
          <a:lstStyle/>
          <a:p>
            <a:pPr algn="ctr"/>
            <a:r>
              <a:rPr lang="cy-GB" b="1" u="sng" dirty="0"/>
              <a:t>Fordd o fyw.</a:t>
            </a:r>
          </a:p>
        </p:txBody>
      </p:sp>
      <p:sp>
        <p:nvSpPr>
          <p:cNvPr id="3" name="Content Placeholder 2">
            <a:extLst>
              <a:ext uri="{FF2B5EF4-FFF2-40B4-BE49-F238E27FC236}">
                <a16:creationId xmlns:a16="http://schemas.microsoft.com/office/drawing/2014/main" id="{637D1CE8-17C6-4516-2F86-6882966029C4}"/>
              </a:ext>
            </a:extLst>
          </p:cNvPr>
          <p:cNvSpPr>
            <a:spLocks noGrp="1"/>
          </p:cNvSpPr>
          <p:nvPr>
            <p:ph idx="1"/>
          </p:nvPr>
        </p:nvSpPr>
        <p:spPr>
          <a:xfrm>
            <a:off x="190928" y="1774253"/>
            <a:ext cx="6795499" cy="4582097"/>
          </a:xfrm>
          <a:solidFill>
            <a:schemeClr val="accent4">
              <a:lumMod val="20000"/>
              <a:lumOff val="80000"/>
            </a:schemeClr>
          </a:solidFill>
        </p:spPr>
        <p:txBody>
          <a:bodyPr>
            <a:noAutofit/>
          </a:bodyPr>
          <a:lstStyle/>
          <a:p>
            <a:pPr>
              <a:lnSpc>
                <a:spcPct val="115000"/>
              </a:lnSpc>
              <a:spcAft>
                <a:spcPts val="800"/>
              </a:spcAft>
              <a:buNone/>
            </a:pPr>
            <a:r>
              <a:rPr lang="cy-GB" sz="1200" kern="100" dirty="0">
                <a:solidFill>
                  <a:srgbClr val="2C3E50"/>
                </a:solidFill>
                <a:effectLst/>
                <a:latin typeface="Arial" panose="020B0604020202020204" pitchFamily="34" charset="0"/>
                <a:ea typeface="Aptos" panose="020B0004020202020204" pitchFamily="34" charset="0"/>
                <a:cs typeface="Arial" panose="020B0604020202020204" pitchFamily="34" charset="0"/>
              </a:rPr>
              <a:t>     Yn ôl The importance of a healthy lifestyle for kids (2022), m</a:t>
            </a:r>
            <a:r>
              <a:rPr lang="cy-GB" sz="1200" kern="100" dirty="0">
                <a:solidFill>
                  <a:srgbClr val="2C3E50"/>
                </a:solidFill>
                <a:latin typeface="Arial" panose="020B0604020202020204" pitchFamily="34" charset="0"/>
                <a:ea typeface="Aptos" panose="020B0004020202020204" pitchFamily="34" charset="0"/>
                <a:cs typeface="Arial" panose="020B0604020202020204" pitchFamily="34" charset="0"/>
              </a:rPr>
              <a:t>a</a:t>
            </a:r>
            <a:r>
              <a:rPr lang="cy-GB" sz="1200" kern="100" dirty="0">
                <a:solidFill>
                  <a:srgbClr val="2C3E50"/>
                </a:solidFill>
                <a:effectLst/>
                <a:latin typeface="Arial" panose="020B0604020202020204" pitchFamily="34" charset="0"/>
                <a:ea typeface="Aptos" panose="020B0004020202020204" pitchFamily="34" charset="0"/>
                <a:cs typeface="Arial" panose="020B0604020202020204" pitchFamily="34" charset="0"/>
              </a:rPr>
              <a:t> fordd ma plant yn byw yn iach yn bwysig am lawer o resymau. Mae yn galli helpu plant cael mwy o egni a chadw pwysau iach, ysgoi clefydau a teimlo’n dda am i hunan. Mae’n bwysig i bwyta bwydydd iach a gwneud ymarfer corff yn gyson hefyd mae’n holl bwysig bod plant yn cael digon o cwsg o leiaf 9 awr o gwsg bob nos i cael bywyd iach. Mae bwyta bwydydd iach fel llysiau a ffrwythau a grawn cyflawn a chydgymryd siwgwr a braster dirlawn. Mae’n bwysig bod plant yn cael digon o ymarfer corff a symud y corff mewn ffyrdd sy’n gwneud y galon curo’n gyflymach, mae angen oleiaf 60 munud o ymarfer corff y dydd.  Mae plant sydd a fordd o fyw iach yn tueddu teimlo well am eu hunain, ac yn fwy tebygol o wneud yn dda yn yr ysgol a cydweithio ag eraill. Mae llawer o manteision i cael fordd o fyw yn iach bod y plentyn yn pwysau iachach, mae ganddyn mwy o egni, galli osgoi afiechydon, fe fydd plentyn yn teimlo yn dda yn eu hun a fwy o hyder.</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cy-GB" sz="12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      Yn ôl Children’s health Children’s health (no date), maeth, ffitrwydd a chwsg sydd yn hanfodol ar gyfer iechyd a fordd o fyw i plentyn cael y bywyd gorau. Bod yn bwysig dysgu a cael plentyn i symud mwy ar gyfer iechyd datblygiad corforol ac emosiynol. Gwneud ymarfer corff gyda plentyn helpu cadw’n actif, ond hefyd helpu plentyn i orffwys yn bwysig. Mae angen diet cytbwys fe fydd hyn yn rhoi egni i blant ar gyfer tyfiant a gweithgateddau. Mae ymweliad rheolaidd i weld y meddyg yn bwysig am archwiliadau a  mae brechlynnau yn hanfodol hefyd ac os oes unrhyw bryderon sydd ange siarad am i rhannu efo ymwelydd iechyd y plentyn. Mae cadw plentyn yn ddiogel o perygl yn fordd o fyw helpu dysgu am glendid fordd i golchi dwylo. Bod yn barod  i gwrando a siarad am materion sydd yn digwydd yn eu amgylchedd.</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cy-GB" sz="1200"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nSpc>
                <a:spcPct val="115000"/>
              </a:lnSpc>
              <a:spcAft>
                <a:spcPts val="800"/>
              </a:spcAft>
              <a:buNone/>
            </a:pPr>
            <a:r>
              <a:rPr lang="cy-GB" sz="1200" kern="100" dirty="0">
                <a:solidFill>
                  <a:srgbClr val="2C3E50"/>
                </a:solidFill>
                <a:effectLst/>
                <a:latin typeface="Arial" panose="020B060402020202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cy-GB" sz="1200" dirty="0"/>
          </a:p>
        </p:txBody>
      </p:sp>
      <p:sp>
        <p:nvSpPr>
          <p:cNvPr id="4" name="Slide Number Placeholder 3">
            <a:extLst>
              <a:ext uri="{FF2B5EF4-FFF2-40B4-BE49-F238E27FC236}">
                <a16:creationId xmlns:a16="http://schemas.microsoft.com/office/drawing/2014/main" id="{09000E70-549E-75E0-BFA1-A7008F7478B5}"/>
              </a:ext>
            </a:extLst>
          </p:cNvPr>
          <p:cNvSpPr>
            <a:spLocks noGrp="1"/>
          </p:cNvSpPr>
          <p:nvPr>
            <p:ph type="sldNum" sz="quarter" idx="12"/>
          </p:nvPr>
        </p:nvSpPr>
        <p:spPr>
          <a:xfrm>
            <a:off x="8846905" y="6220610"/>
            <a:ext cx="2743200" cy="365125"/>
          </a:xfrm>
        </p:spPr>
        <p:txBody>
          <a:bodyPr/>
          <a:lstStyle/>
          <a:p>
            <a:fld id="{BCB9E7BB-A378-4F30-B264-95295726CBD6}" type="slidenum">
              <a:rPr lang="en-GB" smtClean="0"/>
              <a:t>6</a:t>
            </a:fld>
            <a:endParaRPr lang="en-GB" dirty="0"/>
          </a:p>
        </p:txBody>
      </p:sp>
      <p:sp>
        <p:nvSpPr>
          <p:cNvPr id="6" name="TextBox 5">
            <a:extLst>
              <a:ext uri="{FF2B5EF4-FFF2-40B4-BE49-F238E27FC236}">
                <a16:creationId xmlns:a16="http://schemas.microsoft.com/office/drawing/2014/main" id="{1B1AEE5D-98F1-2675-4A28-B2F3323C8106}"/>
              </a:ext>
            </a:extLst>
          </p:cNvPr>
          <p:cNvSpPr txBox="1"/>
          <p:nvPr/>
        </p:nvSpPr>
        <p:spPr>
          <a:xfrm>
            <a:off x="7158101" y="1957816"/>
            <a:ext cx="4432004" cy="1107996"/>
          </a:xfrm>
          <a:prstGeom prst="rect">
            <a:avLst/>
          </a:prstGeom>
          <a:solidFill>
            <a:schemeClr val="accent4">
              <a:lumMod val="20000"/>
              <a:lumOff val="80000"/>
            </a:schemeClr>
          </a:solidFill>
        </p:spPr>
        <p:txBody>
          <a:bodyPr wrap="square" rtlCol="0">
            <a:spAutoFit/>
          </a:bodyPr>
          <a:lstStyle/>
          <a:p>
            <a:r>
              <a:rPr lang="cy-GB" sz="1800" kern="100" dirty="0">
                <a:solidFill>
                  <a:srgbClr val="2C3E50"/>
                </a:solidFill>
                <a:effectLst/>
                <a:latin typeface="Arial" panose="020B0604020202020204" pitchFamily="34" charset="0"/>
                <a:ea typeface="Aptos" panose="020B0004020202020204" pitchFamily="34" charset="0"/>
                <a:cs typeface="Arial" panose="020B0604020202020204" pitchFamily="34" charset="0"/>
              </a:rPr>
              <a:t> </a:t>
            </a:r>
            <a:r>
              <a:rPr lang="cy-GB" sz="12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Yn ôl Cherry (2023</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roedd</a:t>
            </a:r>
            <a:r>
              <a:rPr lang="en-GB" sz="1200" kern="100" dirty="0">
                <a:effectLst/>
                <a:latin typeface="Arial" panose="020B0604020202020204" pitchFamily="34" charset="0"/>
                <a:ea typeface="Aptos" panose="020B0004020202020204" pitchFamily="34" charset="0"/>
                <a:cs typeface="Arial" panose="020B0604020202020204" pitchFamily="34" charset="0"/>
              </a:rPr>
              <a:t> Bronfenbrenner y </a:t>
            </a:r>
            <a:r>
              <a:rPr lang="en-GB" sz="1200" kern="100" dirty="0" err="1">
                <a:effectLst/>
                <a:latin typeface="Arial" panose="020B0604020202020204" pitchFamily="34" charset="0"/>
                <a:ea typeface="Aptos" panose="020B0004020202020204" pitchFamily="34" charset="0"/>
                <a:cs typeface="Arial" panose="020B0604020202020204" pitchFamily="34" charset="0"/>
              </a:rPr>
              <a:t>damcaniaeth</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systemau</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ecolaidd</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yn</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esbonio</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sut</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mae</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amgylchedd</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cymdeithasol</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plentyn</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yn</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effeithio</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ar</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datblygiad</a:t>
            </a:r>
            <a:r>
              <a:rPr lang="en-GB" sz="1200" kern="100" dirty="0">
                <a:effectLst/>
                <a:latin typeface="Arial" panose="020B0604020202020204" pitchFamily="34" charset="0"/>
                <a:ea typeface="Aptos" panose="020B0004020202020204" pitchFamily="34" charset="0"/>
                <a:cs typeface="Arial" panose="020B0604020202020204" pitchFamily="34" charset="0"/>
              </a:rPr>
              <a:t> plant. </a:t>
            </a:r>
          </a:p>
          <a:p>
            <a:r>
              <a:rPr lang="en-GB" sz="1200" kern="100" dirty="0">
                <a:effectLst/>
                <a:latin typeface="Arial" panose="020B0604020202020204" pitchFamily="34" charset="0"/>
                <a:ea typeface="Aptos" panose="020B0004020202020204" pitchFamily="34" charset="0"/>
                <a:cs typeface="Arial" panose="020B0604020202020204" pitchFamily="34" charset="0"/>
              </a:rPr>
              <a:t>Fe </a:t>
            </a:r>
            <a:r>
              <a:rPr lang="en-GB" sz="1200" kern="100" dirty="0" err="1">
                <a:effectLst/>
                <a:latin typeface="Arial" panose="020B0604020202020204" pitchFamily="34" charset="0"/>
                <a:ea typeface="Aptos" panose="020B0004020202020204" pitchFamily="34" charset="0"/>
                <a:cs typeface="Arial" panose="020B0604020202020204" pitchFamily="34" charset="0"/>
              </a:rPr>
              <a:t>awgrymodd</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fod</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amgylchedd</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mwy</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gofalus</a:t>
            </a:r>
            <a:r>
              <a:rPr lang="en-GB" sz="1200" kern="100" dirty="0">
                <a:effectLst/>
                <a:latin typeface="Arial" panose="020B0604020202020204" pitchFamily="34" charset="0"/>
                <a:ea typeface="Aptos" panose="020B0004020202020204" pitchFamily="34" charset="0"/>
                <a:cs typeface="Arial" panose="020B0604020202020204" pitchFamily="34" charset="0"/>
              </a:rPr>
              <a:t> ac </a:t>
            </a:r>
            <a:r>
              <a:rPr lang="en-GB" sz="1200" kern="100" dirty="0" err="1">
                <a:effectLst/>
                <a:latin typeface="Arial" panose="020B0604020202020204" pitchFamily="34" charset="0"/>
                <a:ea typeface="Aptos" panose="020B0004020202020204" pitchFamily="34" charset="0"/>
                <a:cs typeface="Arial" panose="020B0604020202020204" pitchFamily="34" charset="0"/>
              </a:rPr>
              <a:t>annog</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yn</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arwain</a:t>
            </a:r>
            <a:r>
              <a:rPr lang="en-GB" sz="1200" kern="100" dirty="0">
                <a:effectLst/>
                <a:latin typeface="Arial" panose="020B0604020202020204" pitchFamily="34" charset="0"/>
                <a:ea typeface="Aptos" panose="020B0004020202020204" pitchFamily="34" charset="0"/>
                <a:cs typeface="Arial" panose="020B0604020202020204" pitchFamily="34" charset="0"/>
              </a:rPr>
              <a:t> at </a:t>
            </a:r>
            <a:r>
              <a:rPr lang="en-GB" sz="1200" kern="100" dirty="0" err="1">
                <a:effectLst/>
                <a:latin typeface="Arial" panose="020B0604020202020204" pitchFamily="34" charset="0"/>
                <a:ea typeface="Aptos" panose="020B0004020202020204" pitchFamily="34" charset="0"/>
                <a:cs typeface="Arial" panose="020B0604020202020204" pitchFamily="34" charset="0"/>
              </a:rPr>
              <a:t>galyniadau</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datblygiad</a:t>
            </a:r>
            <a:r>
              <a:rPr lang="en-GB" sz="1200" kern="100" dirty="0">
                <a:effectLst/>
                <a:latin typeface="Arial" panose="020B0604020202020204" pitchFamily="34" charset="0"/>
                <a:ea typeface="Aptos" panose="020B0004020202020204" pitchFamily="34" charset="0"/>
                <a:cs typeface="Arial" panose="020B0604020202020204" pitchFamily="34" charset="0"/>
              </a:rPr>
              <a:t> well </a:t>
            </a:r>
            <a:r>
              <a:rPr lang="en-GB" sz="1200" kern="100" dirty="0" err="1">
                <a:effectLst/>
                <a:latin typeface="Arial" panose="020B0604020202020204" pitchFamily="34" charset="0"/>
                <a:ea typeface="Aptos" panose="020B0004020202020204" pitchFamily="34" charset="0"/>
                <a:cs typeface="Arial" panose="020B0604020202020204" pitchFamily="34" charset="0"/>
              </a:rPr>
              <a:t>i</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blentyn</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i</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err="1">
                <a:effectLst/>
                <a:latin typeface="Arial" panose="020B0604020202020204" pitchFamily="34" charset="0"/>
                <a:ea typeface="Aptos" panose="020B0004020202020204" pitchFamily="34" charset="0"/>
                <a:cs typeface="Arial" panose="020B0604020202020204" pitchFamily="34" charset="0"/>
              </a:rPr>
              <a:t>fordd</a:t>
            </a:r>
            <a:r>
              <a:rPr lang="en-GB" sz="1200" kern="100" dirty="0">
                <a:effectLst/>
                <a:latin typeface="Arial" panose="020B0604020202020204" pitchFamily="34" charset="0"/>
                <a:ea typeface="Aptos" panose="020B0004020202020204" pitchFamily="34" charset="0"/>
                <a:cs typeface="Arial" panose="020B0604020202020204" pitchFamily="34" charset="0"/>
              </a:rPr>
              <a:t> o </a:t>
            </a:r>
            <a:r>
              <a:rPr lang="en-GB" sz="1200" kern="100" dirty="0" err="1">
                <a:effectLst/>
                <a:latin typeface="Arial" panose="020B0604020202020204" pitchFamily="34" charset="0"/>
                <a:ea typeface="Aptos" panose="020B0004020202020204" pitchFamily="34" charset="0"/>
                <a:cs typeface="Arial" panose="020B0604020202020204" pitchFamily="34" charset="0"/>
              </a:rPr>
              <a:t>fyw</a:t>
            </a:r>
            <a:r>
              <a:rPr lang="en-GB" sz="1200" kern="100" dirty="0">
                <a:effectLst/>
                <a:latin typeface="Arial" panose="020B0604020202020204" pitchFamily="34" charset="0"/>
                <a:ea typeface="Aptos" panose="020B0004020202020204" pitchFamily="34" charset="0"/>
                <a:cs typeface="Arial" panose="020B0604020202020204" pitchFamily="34" charset="0"/>
              </a:rPr>
              <a:t>.</a:t>
            </a:r>
            <a:endParaRPr lang="cy-GB" sz="1200" dirty="0"/>
          </a:p>
        </p:txBody>
      </p:sp>
      <p:sp>
        <p:nvSpPr>
          <p:cNvPr id="7" name="TextBox 6">
            <a:extLst>
              <a:ext uri="{FF2B5EF4-FFF2-40B4-BE49-F238E27FC236}">
                <a16:creationId xmlns:a16="http://schemas.microsoft.com/office/drawing/2014/main" id="{0E56357E-293D-34AE-4581-1CF0BB69B8A4}"/>
              </a:ext>
            </a:extLst>
          </p:cNvPr>
          <p:cNvSpPr txBox="1"/>
          <p:nvPr/>
        </p:nvSpPr>
        <p:spPr>
          <a:xfrm>
            <a:off x="10547590" y="4309741"/>
            <a:ext cx="45719" cy="184666"/>
          </a:xfrm>
          <a:prstGeom prst="rect">
            <a:avLst/>
          </a:prstGeom>
          <a:noFill/>
        </p:spPr>
        <p:txBody>
          <a:bodyPr wrap="square" rtlCol="0">
            <a:spAutoFit/>
          </a:bodyPr>
          <a:lstStyle/>
          <a:p>
            <a:endParaRPr lang="cy-GB"/>
          </a:p>
        </p:txBody>
      </p:sp>
      <p:pic>
        <p:nvPicPr>
          <p:cNvPr id="1032" name="Picture 8" descr="Bronfenbrenner's Ecological Systems Theory">
            <a:extLst>
              <a:ext uri="{FF2B5EF4-FFF2-40B4-BE49-F238E27FC236}">
                <a16:creationId xmlns:a16="http://schemas.microsoft.com/office/drawing/2014/main" id="{737990F3-4546-BDAF-B6DA-F2249B7960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93978" y="3167010"/>
            <a:ext cx="2852791" cy="280602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CB3C7DBC-6714-94D3-0EE4-7AB7FD1A1649}"/>
              </a:ext>
            </a:extLst>
          </p:cNvPr>
          <p:cNvSpPr txBox="1"/>
          <p:nvPr/>
        </p:nvSpPr>
        <p:spPr>
          <a:xfrm>
            <a:off x="8846905" y="6133672"/>
            <a:ext cx="793807" cy="369332"/>
          </a:xfrm>
          <a:prstGeom prst="rect">
            <a:avLst/>
          </a:prstGeom>
          <a:noFill/>
        </p:spPr>
        <p:txBody>
          <a:bodyPr wrap="none" rtlCol="0">
            <a:spAutoFit/>
          </a:bodyPr>
          <a:lstStyle/>
          <a:p>
            <a:r>
              <a:rPr lang="cy-GB" dirty="0"/>
              <a:t>(2025)</a:t>
            </a:r>
          </a:p>
        </p:txBody>
      </p:sp>
      <p:sp>
        <p:nvSpPr>
          <p:cNvPr id="5" name="Footer Placeholder 4">
            <a:extLst>
              <a:ext uri="{FF2B5EF4-FFF2-40B4-BE49-F238E27FC236}">
                <a16:creationId xmlns:a16="http://schemas.microsoft.com/office/drawing/2014/main" id="{1DF97FB2-EB42-B30F-D476-AA6F48F6E389}"/>
              </a:ext>
            </a:extLst>
          </p:cNvPr>
          <p:cNvSpPr>
            <a:spLocks noGrp="1"/>
          </p:cNvSpPr>
          <p:nvPr>
            <p:ph type="ftr" sz="quarter" idx="11"/>
          </p:nvPr>
        </p:nvSpPr>
        <p:spPr>
          <a:xfrm>
            <a:off x="4038600" y="6467384"/>
            <a:ext cx="4114800" cy="365125"/>
          </a:xfrm>
        </p:spPr>
        <p:txBody>
          <a:bodyPr/>
          <a:lstStyle/>
          <a:p>
            <a:r>
              <a:rPr lang="en-GB" dirty="0"/>
              <a:t>ECEY5009         2413994        2186 GEIRIAU</a:t>
            </a:r>
          </a:p>
          <a:p>
            <a:endParaRPr lang="en-GB" dirty="0"/>
          </a:p>
        </p:txBody>
      </p:sp>
    </p:spTree>
    <p:extLst>
      <p:ext uri="{BB962C8B-B14F-4D97-AF65-F5344CB8AC3E}">
        <p14:creationId xmlns:p14="http://schemas.microsoft.com/office/powerpoint/2010/main" val="284189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24F408-6BBC-3E02-8B35-6ADF2E59F42E}"/>
              </a:ext>
            </a:extLst>
          </p:cNvPr>
          <p:cNvSpPr>
            <a:spLocks noGrp="1"/>
          </p:cNvSpPr>
          <p:nvPr>
            <p:ph type="title"/>
          </p:nvPr>
        </p:nvSpPr>
        <p:spPr>
          <a:xfrm>
            <a:off x="4824573" y="390418"/>
            <a:ext cx="2079661" cy="899578"/>
          </a:xfrm>
          <a:solidFill>
            <a:schemeClr val="accent4"/>
          </a:solidFill>
        </p:spPr>
        <p:txBody>
          <a:bodyPr>
            <a:normAutofit/>
          </a:bodyPr>
          <a:lstStyle/>
          <a:p>
            <a:pPr algn="ctr"/>
            <a:r>
              <a:rPr lang="cy-GB" sz="1800" b="1" u="sng" dirty="0">
                <a:latin typeface="Arial" panose="020B0604020202020204" pitchFamily="34" charset="0"/>
                <a:cs typeface="Arial" panose="020B0604020202020204" pitchFamily="34" charset="0"/>
              </a:rPr>
              <a:t>Ffordd o fyw</a:t>
            </a:r>
          </a:p>
        </p:txBody>
      </p:sp>
      <p:sp>
        <p:nvSpPr>
          <p:cNvPr id="3" name="Content Placeholder 2">
            <a:extLst>
              <a:ext uri="{FF2B5EF4-FFF2-40B4-BE49-F238E27FC236}">
                <a16:creationId xmlns:a16="http://schemas.microsoft.com/office/drawing/2014/main" id="{366CF6EF-8977-6DAF-87CE-FF1674CEAC82}"/>
              </a:ext>
            </a:extLst>
          </p:cNvPr>
          <p:cNvSpPr>
            <a:spLocks noGrp="1"/>
          </p:cNvSpPr>
          <p:nvPr>
            <p:ph idx="1"/>
          </p:nvPr>
        </p:nvSpPr>
        <p:spPr>
          <a:xfrm>
            <a:off x="427233" y="1436777"/>
            <a:ext cx="6620838" cy="4895850"/>
          </a:xfrm>
          <a:solidFill>
            <a:schemeClr val="accent4">
              <a:lumMod val="20000"/>
              <a:lumOff val="80000"/>
            </a:schemeClr>
          </a:solidFill>
        </p:spPr>
        <p:txBody>
          <a:bodyPr>
            <a:normAutofit/>
          </a:bodyPr>
          <a:lstStyle/>
          <a:p>
            <a:pPr>
              <a:lnSpc>
                <a:spcPct val="115000"/>
              </a:lnSpc>
              <a:spcAft>
                <a:spcPts val="800"/>
              </a:spcAft>
              <a:buNone/>
            </a:pPr>
            <a:r>
              <a:rPr lang="cy-GB" sz="12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    Yn ôl Healthy Lifestyle/Teaching your Child (2024) cymorth a chymhelliant sydd angen ar plant i arwain bywyd iach. Diet cytbwys ymarfer corff gweithgareddau corfforol a profiad cymdeithasol posatif mae hyn i gyd yn cyfrannu at fywyd iach lle mae ymarferwyr yn galli helpu y plant cyfleu hyn.</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cy-GB" sz="12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    Wrth ymchwilio mewn i ffordd o fyw iach i blant mae Dogfen Estyn (2024) yn dweud mae ymarferwyr yn deall bod yn bwysig annog meddwl plentyn i annog defnyddio a arwain yn y fordd cywir fe fydd hyn yn helpu plant i ddod yn fwy annibynnol. mae hefyd yn cefnogi sgiliau lleferydd trwy modelu iaith a ehangu geirfa trwy darllen a canu rhygymau a siarad gyda plant am sut ma nhw yn teimlo heddiw.</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nSpc>
                <a:spcPct val="115000"/>
              </a:lnSpc>
              <a:spcAft>
                <a:spcPts val="800"/>
              </a:spcAft>
              <a:buNone/>
            </a:pPr>
            <a:r>
              <a:rPr lang="cy-GB" sz="12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Wrth ymchwilio mewn i sut gall ymerferwyr helpu a pwy cymorth sydd ar gael i ffordd o fyw plentyn yn ôl Welsh Government (2022) mae Dechrau Deg yn cefnogu a cynnig cefnogaeth i teuluoedd i rhoi cychwyn gorau i plant a fydd yn helpu arwain at well canlyniad mewn datblygiad iaith, gwybyddol, cymdeithasol a emosiynol a iechyd corfforol. Mae hefyd yn rhoi cymorth i rhieni cefnogaeth ar gyfer datblygiad siarad iaith a chyfathrebu a emosiynol a iechyd da. Hefyd yn cynig cefnogaeth at iechyd dwys a chefnogu ar gyfer datblygiad siarad, iaith a chyfathrebu mae’r pedair hawl graidd hyn yn gwethio’n holistaidd i adnabod anghenion y plentyn.</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cy-GB" dirty="0"/>
          </a:p>
        </p:txBody>
      </p:sp>
      <p:sp>
        <p:nvSpPr>
          <p:cNvPr id="4" name="Slide Number Placeholder 3">
            <a:extLst>
              <a:ext uri="{FF2B5EF4-FFF2-40B4-BE49-F238E27FC236}">
                <a16:creationId xmlns:a16="http://schemas.microsoft.com/office/drawing/2014/main" id="{ECFE8A40-AA1E-94C5-1B4A-1765CBC89201}"/>
              </a:ext>
            </a:extLst>
          </p:cNvPr>
          <p:cNvSpPr>
            <a:spLocks noGrp="1"/>
          </p:cNvSpPr>
          <p:nvPr>
            <p:ph type="sldNum" sz="quarter" idx="12"/>
          </p:nvPr>
        </p:nvSpPr>
        <p:spPr/>
        <p:txBody>
          <a:bodyPr/>
          <a:lstStyle/>
          <a:p>
            <a:fld id="{BCB9E7BB-A378-4F30-B264-95295726CBD6}" type="slidenum">
              <a:rPr lang="en-GB" smtClean="0"/>
              <a:t>7</a:t>
            </a:fld>
            <a:endParaRPr lang="en-GB"/>
          </a:p>
        </p:txBody>
      </p:sp>
      <p:pic>
        <p:nvPicPr>
          <p:cNvPr id="2050" name="Picture 2" descr="Flying Start childcare: guidance [HTML] | GOV.WALES">
            <a:extLst>
              <a:ext uri="{FF2B5EF4-FFF2-40B4-BE49-F238E27FC236}">
                <a16:creationId xmlns:a16="http://schemas.microsoft.com/office/drawing/2014/main" id="{2EBBD9B3-FEB7-065F-B9E4-204D76CC11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6845" y="1145374"/>
            <a:ext cx="2627509" cy="199123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BED1ED9-A4D3-B945-90E9-BD1B1D3B8F27}"/>
              </a:ext>
            </a:extLst>
          </p:cNvPr>
          <p:cNvSpPr txBox="1"/>
          <p:nvPr/>
        </p:nvSpPr>
        <p:spPr>
          <a:xfrm>
            <a:off x="7840123" y="3053919"/>
            <a:ext cx="627095" cy="276999"/>
          </a:xfrm>
          <a:prstGeom prst="rect">
            <a:avLst/>
          </a:prstGeom>
          <a:noFill/>
        </p:spPr>
        <p:txBody>
          <a:bodyPr wrap="none" rtlCol="0">
            <a:spAutoFit/>
          </a:bodyPr>
          <a:lstStyle/>
          <a:p>
            <a:r>
              <a:rPr lang="cy-GB" sz="1200" dirty="0">
                <a:latin typeface="Arial" panose="020B0604020202020204" pitchFamily="34" charset="0"/>
                <a:cs typeface="Arial" panose="020B0604020202020204" pitchFamily="34" charset="0"/>
              </a:rPr>
              <a:t>(2023)</a:t>
            </a:r>
          </a:p>
        </p:txBody>
      </p:sp>
      <p:pic>
        <p:nvPicPr>
          <p:cNvPr id="2054" name="Picture 6" descr="30 Holistic Child Development ideas | child development, development ...">
            <a:extLst>
              <a:ext uri="{FF2B5EF4-FFF2-40B4-BE49-F238E27FC236}">
                <a16:creationId xmlns:a16="http://schemas.microsoft.com/office/drawing/2014/main" id="{8113F8D5-2A1C-B850-FE7D-0246A9CDFF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52307" y="3287608"/>
            <a:ext cx="2238375" cy="22098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98D0CEB1-39F3-8267-635B-74F89B6CCD88}"/>
              </a:ext>
            </a:extLst>
          </p:cNvPr>
          <p:cNvSpPr txBox="1"/>
          <p:nvPr/>
        </p:nvSpPr>
        <p:spPr>
          <a:xfrm>
            <a:off x="10224655" y="5777345"/>
            <a:ext cx="627095" cy="276999"/>
          </a:xfrm>
          <a:prstGeom prst="rect">
            <a:avLst/>
          </a:prstGeom>
          <a:noFill/>
        </p:spPr>
        <p:txBody>
          <a:bodyPr wrap="none" rtlCol="0">
            <a:spAutoFit/>
          </a:bodyPr>
          <a:lstStyle/>
          <a:p>
            <a:r>
              <a:rPr lang="cy-GB" sz="1200" dirty="0">
                <a:latin typeface="Arial" panose="020B0604020202020204" pitchFamily="34" charset="0"/>
                <a:cs typeface="Arial" panose="020B0604020202020204" pitchFamily="34" charset="0"/>
              </a:rPr>
              <a:t>(2025)</a:t>
            </a:r>
          </a:p>
        </p:txBody>
      </p:sp>
      <p:sp>
        <p:nvSpPr>
          <p:cNvPr id="6" name="Footer Placeholder 5">
            <a:extLst>
              <a:ext uri="{FF2B5EF4-FFF2-40B4-BE49-F238E27FC236}">
                <a16:creationId xmlns:a16="http://schemas.microsoft.com/office/drawing/2014/main" id="{B127BB75-4E77-B5F2-44BF-16F7C61B5434}"/>
              </a:ext>
            </a:extLst>
          </p:cNvPr>
          <p:cNvSpPr>
            <a:spLocks noGrp="1"/>
          </p:cNvSpPr>
          <p:nvPr>
            <p:ph type="ftr" sz="quarter" idx="11"/>
          </p:nvPr>
        </p:nvSpPr>
        <p:spPr/>
        <p:txBody>
          <a:bodyPr/>
          <a:lstStyle/>
          <a:p>
            <a:r>
              <a:rPr lang="en-GB" dirty="0"/>
              <a:t>ECEY5009         2413994              2186 GEIRIAU</a:t>
            </a:r>
          </a:p>
          <a:p>
            <a:endParaRPr lang="en-GB" dirty="0"/>
          </a:p>
        </p:txBody>
      </p:sp>
    </p:spTree>
    <p:extLst>
      <p:ext uri="{BB962C8B-B14F-4D97-AF65-F5344CB8AC3E}">
        <p14:creationId xmlns:p14="http://schemas.microsoft.com/office/powerpoint/2010/main" val="2109465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4E080B4-F34A-AF9D-3311-4DDBB10BCE19}"/>
              </a:ext>
            </a:extLst>
          </p:cNvPr>
          <p:cNvSpPr>
            <a:spLocks noGrp="1"/>
          </p:cNvSpPr>
          <p:nvPr>
            <p:ph idx="1"/>
          </p:nvPr>
        </p:nvSpPr>
        <p:spPr>
          <a:xfrm>
            <a:off x="2738918" y="965770"/>
            <a:ext cx="5939319" cy="1985107"/>
          </a:xfrm>
          <a:solidFill>
            <a:schemeClr val="accent6">
              <a:lumMod val="40000"/>
              <a:lumOff val="60000"/>
            </a:schemeClr>
          </a:solidFill>
        </p:spPr>
        <p:txBody>
          <a:bodyPr>
            <a:normAutofit/>
          </a:bodyPr>
          <a:lstStyle/>
          <a:p>
            <a:pPr marL="0" indent="0" algn="ctr">
              <a:buNone/>
            </a:pPr>
            <a:r>
              <a:rPr lang="cy-GB" sz="1400" b="1" u="sng" dirty="0">
                <a:latin typeface="Arial" panose="020B0604020202020204" pitchFamily="34" charset="0"/>
                <a:cs typeface="Arial" panose="020B0604020202020204" pitchFamily="34" charset="0"/>
              </a:rPr>
              <a:t>Casgliad.</a:t>
            </a:r>
          </a:p>
          <a:p>
            <a:pPr marL="0" indent="0" algn="ctr">
              <a:buNone/>
            </a:pPr>
            <a:r>
              <a:rPr lang="cy-GB" sz="1400" dirty="0">
                <a:latin typeface="Arial" panose="020B0604020202020204" pitchFamily="34" charset="0"/>
                <a:cs typeface="Arial" panose="020B0604020202020204" pitchFamily="34" charset="0"/>
              </a:rPr>
              <a:t>Wrth gwneud y poster hyn fel y gwelwch o’r gwybodaeth ichod mae iechyd, Lles a Ffordd o fyw i gyd yn cysylltu a’i gilydd i helpu a chefnogi datblygiad cyfannol plant.</a:t>
            </a:r>
          </a:p>
          <a:p>
            <a:pPr marL="0" indent="0" algn="ctr">
              <a:buNone/>
            </a:pPr>
            <a:endParaRPr lang="cy-GB" sz="1400" b="1" u="sng" dirty="0">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E7C62DA5-E369-72A7-9DEF-65F9173058A5}"/>
              </a:ext>
            </a:extLst>
          </p:cNvPr>
          <p:cNvSpPr>
            <a:spLocks noGrp="1"/>
          </p:cNvSpPr>
          <p:nvPr>
            <p:ph type="ftr" sz="quarter" idx="11"/>
          </p:nvPr>
        </p:nvSpPr>
        <p:spPr/>
        <p:txBody>
          <a:bodyPr/>
          <a:lstStyle/>
          <a:p>
            <a:r>
              <a:rPr lang="en-GB" dirty="0"/>
              <a:t>ECEY5009         2413994              2186  GEIRIAU</a:t>
            </a:r>
          </a:p>
          <a:p>
            <a:endParaRPr lang="en-GB" dirty="0"/>
          </a:p>
        </p:txBody>
      </p:sp>
      <p:sp>
        <p:nvSpPr>
          <p:cNvPr id="5" name="Slide Number Placeholder 4">
            <a:extLst>
              <a:ext uri="{FF2B5EF4-FFF2-40B4-BE49-F238E27FC236}">
                <a16:creationId xmlns:a16="http://schemas.microsoft.com/office/drawing/2014/main" id="{0C4A217D-A9D4-270A-8BFF-B855E3E052F5}"/>
              </a:ext>
            </a:extLst>
          </p:cNvPr>
          <p:cNvSpPr>
            <a:spLocks noGrp="1"/>
          </p:cNvSpPr>
          <p:nvPr>
            <p:ph type="sldNum" sz="quarter" idx="12"/>
          </p:nvPr>
        </p:nvSpPr>
        <p:spPr/>
        <p:txBody>
          <a:bodyPr/>
          <a:lstStyle/>
          <a:p>
            <a:fld id="{BCB9E7BB-A378-4F30-B264-95295726CBD6}" type="slidenum">
              <a:rPr lang="en-GB" smtClean="0"/>
              <a:t>8</a:t>
            </a:fld>
            <a:endParaRPr lang="en-GB" dirty="0"/>
          </a:p>
        </p:txBody>
      </p:sp>
    </p:spTree>
    <p:extLst>
      <p:ext uri="{BB962C8B-B14F-4D97-AF65-F5344CB8AC3E}">
        <p14:creationId xmlns:p14="http://schemas.microsoft.com/office/powerpoint/2010/main" val="34331731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5D633874-3C78-CA99-1D89-697C2A57CBEE}"/>
              </a:ext>
            </a:extLst>
          </p:cNvPr>
          <p:cNvSpPr>
            <a:spLocks noGrp="1"/>
          </p:cNvSpPr>
          <p:nvPr>
            <p:ph type="ftr" sz="quarter" idx="11"/>
          </p:nvPr>
        </p:nvSpPr>
        <p:spPr>
          <a:xfrm>
            <a:off x="4326277" y="6356350"/>
            <a:ext cx="4114800" cy="365125"/>
          </a:xfrm>
        </p:spPr>
        <p:txBody>
          <a:bodyPr/>
          <a:lstStyle/>
          <a:p>
            <a:r>
              <a:rPr lang="en-GB" dirty="0"/>
              <a:t>ECEY5009         2413994             2186  GEIRIAU</a:t>
            </a:r>
          </a:p>
          <a:p>
            <a:endParaRPr lang="en-GB" dirty="0"/>
          </a:p>
        </p:txBody>
      </p:sp>
      <p:sp>
        <p:nvSpPr>
          <p:cNvPr id="5" name="Slide Number Placeholder 4">
            <a:extLst>
              <a:ext uri="{FF2B5EF4-FFF2-40B4-BE49-F238E27FC236}">
                <a16:creationId xmlns:a16="http://schemas.microsoft.com/office/drawing/2014/main" id="{9C2BBBF9-9307-C625-4078-3AE67892BC83}"/>
              </a:ext>
            </a:extLst>
          </p:cNvPr>
          <p:cNvSpPr>
            <a:spLocks noGrp="1"/>
          </p:cNvSpPr>
          <p:nvPr>
            <p:ph type="sldNum" sz="quarter" idx="12"/>
          </p:nvPr>
        </p:nvSpPr>
        <p:spPr/>
        <p:txBody>
          <a:bodyPr/>
          <a:lstStyle/>
          <a:p>
            <a:fld id="{BCB9E7BB-A378-4F30-B264-95295726CBD6}" type="slidenum">
              <a:rPr lang="en-GB" smtClean="0"/>
              <a:t>9</a:t>
            </a:fld>
            <a:endParaRPr lang="en-GB"/>
          </a:p>
        </p:txBody>
      </p:sp>
      <p:sp>
        <p:nvSpPr>
          <p:cNvPr id="8" name="TextBox 7">
            <a:extLst>
              <a:ext uri="{FF2B5EF4-FFF2-40B4-BE49-F238E27FC236}">
                <a16:creationId xmlns:a16="http://schemas.microsoft.com/office/drawing/2014/main" id="{6FEE6CC0-D7EF-9132-6451-CC981FF31225}"/>
              </a:ext>
            </a:extLst>
          </p:cNvPr>
          <p:cNvSpPr txBox="1"/>
          <p:nvPr/>
        </p:nvSpPr>
        <p:spPr>
          <a:xfrm>
            <a:off x="172949" y="1089060"/>
            <a:ext cx="11846102" cy="5390002"/>
          </a:xfrm>
          <a:prstGeom prst="rect">
            <a:avLst/>
          </a:prstGeom>
          <a:noFill/>
        </p:spPr>
        <p:txBody>
          <a:bodyPr wrap="square" rtlCol="0">
            <a:spAutoFit/>
          </a:bodyPr>
          <a:lstStyle/>
          <a:p>
            <a:pPr>
              <a:lnSpc>
                <a:spcPts val="1800"/>
              </a:lnSpc>
              <a:buNone/>
            </a:pPr>
            <a:r>
              <a:rPr lang="en-GB" sz="1400" i="1" dirty="0">
                <a:solidFill>
                  <a:srgbClr val="000000"/>
                </a:solidFill>
                <a:effectLst/>
                <a:latin typeface="Calibri" panose="020F0502020204030204" pitchFamily="34" charset="0"/>
                <a:ea typeface="Times New Roman" panose="02020603050405020304" pitchFamily="18" charset="0"/>
              </a:rPr>
              <a:t> </a:t>
            </a:r>
            <a:r>
              <a:rPr lang="en-GB" sz="1400" i="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blob:chrome-untrusted</a:t>
            </a:r>
            <a:r>
              <a:rPr lang="en-GB" sz="1400"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://image-magnify/017909dc-8ef9-4853-beb8-a7af870621d7</a:t>
            </a: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(no date)  .</a:t>
            </a:r>
            <a:endParaRPr lang="en-GB" sz="1400" dirty="0">
              <a:effectLst/>
              <a:latin typeface="Arial" panose="020B0604020202020204" pitchFamily="34" charset="0"/>
              <a:ea typeface="Times New Roman" panose="02020603050405020304" pitchFamily="18" charset="0"/>
              <a:cs typeface="Arial" panose="020B0604020202020204" pitchFamily="34" charset="0"/>
            </a:endParaRPr>
          </a:p>
          <a:p>
            <a:pPr>
              <a:lnSpc>
                <a:spcPts val="1800"/>
              </a:lnSpc>
              <a:buNone/>
            </a:pP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1400" dirty="0">
              <a:effectLst/>
              <a:latin typeface="Arial" panose="020B0604020202020204" pitchFamily="34" charset="0"/>
              <a:ea typeface="Times New Roman" panose="02020603050405020304" pitchFamily="18" charset="0"/>
              <a:cs typeface="Arial" panose="020B0604020202020204" pitchFamily="34" charset="0"/>
            </a:endParaRPr>
          </a:p>
          <a:p>
            <a:pPr>
              <a:lnSpc>
                <a:spcPts val="1800"/>
              </a:lnSpc>
              <a:buNone/>
            </a:pP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GB" sz="14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Gov.wales</a:t>
            </a: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(2023) Available at: </a:t>
            </a:r>
            <a:r>
              <a:rPr lang="en-GB" sz="1400"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2"/>
              </a:rPr>
              <a:t>https://www.gov.wales/sites/default/files/2023-04/3%20key%20measures%20of%20quality%20in%20a%20successful%20Flying%20Start%20childcare%20setting.JPG</a:t>
            </a: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(Accessed: 1 June 2025).</a:t>
            </a:r>
            <a:endParaRPr lang="en-GB" sz="1400" dirty="0">
              <a:effectLst/>
              <a:latin typeface="Arial" panose="020B0604020202020204" pitchFamily="34" charset="0"/>
              <a:ea typeface="Times New Roman" panose="02020603050405020304" pitchFamily="18" charset="0"/>
              <a:cs typeface="Arial" panose="020B0604020202020204" pitchFamily="34" charset="0"/>
            </a:endParaRPr>
          </a:p>
          <a:p>
            <a:pPr>
              <a:lnSpc>
                <a:spcPts val="1800"/>
              </a:lnSpc>
              <a:buNone/>
            </a:pP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1400" dirty="0">
              <a:latin typeface="Arial" panose="020B0604020202020204" pitchFamily="34" charset="0"/>
              <a:ea typeface="Times New Roman" panose="02020603050405020304" pitchFamily="18" charset="0"/>
              <a:cs typeface="Arial" panose="020B0604020202020204" pitchFamily="34" charset="0"/>
            </a:endParaRPr>
          </a:p>
          <a:p>
            <a:pPr>
              <a:lnSpc>
                <a:spcPts val="1800"/>
              </a:lnSpc>
              <a:buNone/>
            </a:pPr>
            <a:r>
              <a:rPr lang="en-GB" sz="14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Gov.wales</a:t>
            </a: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.(2024) Available at: </a:t>
            </a:r>
            <a:r>
              <a:rPr lang="en-GB" sz="1400" u="sng" dirty="0">
                <a:solidFill>
                  <a:srgbClr val="467886"/>
                </a:solidFill>
                <a:effectLst/>
                <a:latin typeface="Arial" panose="020B0604020202020204" pitchFamily="34" charset="0"/>
                <a:ea typeface="Times New Roman" panose="02020603050405020304" pitchFamily="18" charset="0"/>
                <a:cs typeface="Arial" panose="020B0604020202020204" pitchFamily="34" charset="0"/>
                <a:hlinkClick r:id="rId3"/>
              </a:rPr>
              <a:t>https://th.bing.com/th/id/R.8d87074c25ab114bc73a8d7b792dc967?rik=iqiPuAIxu6f%2fQg&amp;riu=http%3a%2f%2fd6vsczyu1rky0.cloudfront.net%2f9804_b%2fwp-content%2fuploads%2fsites%2f4%2f2016%2f01%2featwell-plate.jpg&amp;ehk=aRy0hxoRZVk4iA34dK8pL4K7LhGBErpKzbtReR2w%2f5o%3d&amp;risl=&amp;pid=ImgRaw&amp;r=0</a:t>
            </a: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(Accessed 29 May 2025). </a:t>
            </a:r>
            <a:endParaRPr lang="en-GB" sz="1400" dirty="0">
              <a:effectLst/>
              <a:latin typeface="Arial" panose="020B0604020202020204" pitchFamily="34" charset="0"/>
              <a:ea typeface="Times New Roman" panose="02020603050405020304" pitchFamily="18" charset="0"/>
              <a:cs typeface="Arial" panose="020B0604020202020204" pitchFamily="34" charset="0"/>
            </a:endParaRPr>
          </a:p>
          <a:p>
            <a:pPr>
              <a:lnSpc>
                <a:spcPts val="1800"/>
              </a:lnSpc>
              <a:buNone/>
            </a:pP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1400" dirty="0">
              <a:effectLst/>
              <a:latin typeface="Arial" panose="020B0604020202020204" pitchFamily="34" charset="0"/>
              <a:ea typeface="Times New Roman" panose="02020603050405020304" pitchFamily="18" charset="0"/>
              <a:cs typeface="Arial" panose="020B0604020202020204" pitchFamily="34" charset="0"/>
            </a:endParaRPr>
          </a:p>
          <a:p>
            <a:pPr>
              <a:lnSpc>
                <a:spcPts val="1800"/>
              </a:lnSpc>
              <a:buNone/>
            </a:pP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Gov.uk.(2024) Available at: </a:t>
            </a:r>
            <a:r>
              <a:rPr lang="en-GB" sz="1400" u="sng" dirty="0">
                <a:solidFill>
                  <a:srgbClr val="467886"/>
                </a:solidFill>
                <a:effectLst/>
                <a:latin typeface="Arial" panose="020B0604020202020204" pitchFamily="34" charset="0"/>
                <a:ea typeface="Times New Roman" panose="02020603050405020304" pitchFamily="18" charset="0"/>
                <a:cs typeface="Arial" panose="020B0604020202020204" pitchFamily="34" charset="0"/>
                <a:hlinkClick r:id="rId4"/>
              </a:rPr>
              <a:t>https://assets.publishing.service.gov.uk/government/uploads/system/uploads/image_data/file/52246/6.1682_PHE_CP_Health_Matters_-_early_years_online_960x640_7.png</a:t>
            </a: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(Accessed: 1 June 2025).</a:t>
            </a:r>
            <a:endParaRPr lang="en-GB" sz="1400" dirty="0">
              <a:effectLst/>
              <a:latin typeface="Arial" panose="020B0604020202020204" pitchFamily="34" charset="0"/>
              <a:ea typeface="Times New Roman" panose="02020603050405020304" pitchFamily="18" charset="0"/>
              <a:cs typeface="Arial" panose="020B0604020202020204" pitchFamily="34" charset="0"/>
            </a:endParaRPr>
          </a:p>
          <a:p>
            <a:pPr>
              <a:lnSpc>
                <a:spcPts val="1800"/>
              </a:lnSpc>
              <a:buNone/>
            </a:pP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1400" dirty="0">
              <a:effectLst/>
              <a:latin typeface="Arial" panose="020B0604020202020204" pitchFamily="34" charset="0"/>
              <a:ea typeface="Times New Roman" panose="02020603050405020304" pitchFamily="18" charset="0"/>
              <a:cs typeface="Arial" panose="020B0604020202020204" pitchFamily="34" charset="0"/>
            </a:endParaRPr>
          </a:p>
          <a:p>
            <a:pPr>
              <a:lnSpc>
                <a:spcPts val="1800"/>
              </a:lnSpc>
              <a:buNone/>
            </a:pP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(2025) </a:t>
            </a:r>
            <a:r>
              <a:rPr lang="en-GB" sz="1400"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Pinimg.com</a:t>
            </a: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Available at: </a:t>
            </a:r>
            <a:r>
              <a:rPr lang="en-GB" sz="1400"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5"/>
              </a:rPr>
              <a:t>https://i.pinimg.com/236x/2c/73/c5/2c73c570c1fcf957c1fbf5a56771c16c.jpg</a:t>
            </a: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(Accessed: 1 June 2025).</a:t>
            </a:r>
            <a:endParaRPr lang="en-GB" sz="1400" dirty="0">
              <a:effectLst/>
              <a:latin typeface="Arial" panose="020B0604020202020204" pitchFamily="34" charset="0"/>
              <a:ea typeface="Times New Roman" panose="02020603050405020304" pitchFamily="18" charset="0"/>
              <a:cs typeface="Arial" panose="020B0604020202020204" pitchFamily="34" charset="0"/>
            </a:endParaRPr>
          </a:p>
          <a:p>
            <a:pPr>
              <a:lnSpc>
                <a:spcPts val="1800"/>
              </a:lnSpc>
              <a:buNone/>
            </a:pP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1400" dirty="0">
              <a:effectLst/>
              <a:latin typeface="Arial" panose="020B0604020202020204" pitchFamily="34" charset="0"/>
              <a:ea typeface="Times New Roman" panose="02020603050405020304" pitchFamily="18" charset="0"/>
              <a:cs typeface="Arial" panose="020B0604020202020204" pitchFamily="34" charset="0"/>
            </a:endParaRPr>
          </a:p>
          <a:p>
            <a:pPr>
              <a:lnSpc>
                <a:spcPts val="1800"/>
              </a:lnSpc>
              <a:buNone/>
            </a:pP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(2025) </a:t>
            </a:r>
            <a:r>
              <a:rPr lang="en-GB" sz="1400"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Researchgate.net</a:t>
            </a: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Available at: </a:t>
            </a:r>
            <a:r>
              <a:rPr lang="en-GB" sz="1400"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6"/>
              </a:rPr>
              <a:t>https://www.researchgate.net/profile/Joseph-Manning-2/publication/294582310/figure/fig17/AS:468915701719052@1488809623759/Bronfenbrenners-1977-ecological-model-of-development-37.png</a:t>
            </a: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(Accessed: 29 May 2025).</a:t>
            </a:r>
            <a:endParaRPr lang="en-GB" sz="1400" dirty="0">
              <a:effectLst/>
              <a:latin typeface="Arial" panose="020B0604020202020204" pitchFamily="34" charset="0"/>
              <a:ea typeface="Times New Roman" panose="02020603050405020304" pitchFamily="18" charset="0"/>
              <a:cs typeface="Arial" panose="020B0604020202020204" pitchFamily="34" charset="0"/>
            </a:endParaRPr>
          </a:p>
          <a:p>
            <a:pPr>
              <a:lnSpc>
                <a:spcPts val="1800"/>
              </a:lnSpc>
              <a:buNone/>
            </a:pP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1400" dirty="0">
              <a:effectLst/>
              <a:latin typeface="Arial" panose="020B0604020202020204" pitchFamily="34" charset="0"/>
              <a:ea typeface="Times New Roman" panose="02020603050405020304" pitchFamily="18" charset="0"/>
              <a:cs typeface="Arial" panose="020B0604020202020204" pitchFamily="34" charset="0"/>
            </a:endParaRPr>
          </a:p>
          <a:p>
            <a:pPr>
              <a:lnSpc>
                <a:spcPts val="1800"/>
              </a:lnSpc>
            </a:pP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(2025) </a:t>
            </a:r>
            <a:r>
              <a:rPr lang="en-GB" sz="1400"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Researchgate.net</a:t>
            </a: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Available at: </a:t>
            </a:r>
            <a:r>
              <a:rPr lang="en-GB" sz="1400" u="sng" dirty="0">
                <a:solidFill>
                  <a:srgbClr val="467886"/>
                </a:solidFill>
                <a:effectLst/>
                <a:latin typeface="Arial" panose="020B0604020202020204" pitchFamily="34" charset="0"/>
                <a:ea typeface="Times New Roman" panose="02020603050405020304" pitchFamily="18" charset="0"/>
                <a:cs typeface="Arial" panose="020B0604020202020204" pitchFamily="34" charset="0"/>
                <a:hlinkClick r:id="rId7"/>
              </a:rPr>
              <a:t>https://www.researchgate.net/profile/Kathryn_Scott2/publication/311843438/figure/fig1/AS:651201662177280@1532269983007/Bronfenbrenners-ecological-model-Diagram-by-Joel-Gibbs-based-on-Bronfenbrenners-1979.png</a:t>
            </a:r>
            <a:r>
              <a:rPr lang="en-GB" sz="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(Accessed 29 May 2025).</a:t>
            </a:r>
            <a:endParaRPr lang="en-GB" sz="140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9" name="TextBox 8">
            <a:extLst>
              <a:ext uri="{FF2B5EF4-FFF2-40B4-BE49-F238E27FC236}">
                <a16:creationId xmlns:a16="http://schemas.microsoft.com/office/drawing/2014/main" id="{37FADAF4-BB84-26F7-AC81-F6CA32F6FA51}"/>
              </a:ext>
            </a:extLst>
          </p:cNvPr>
          <p:cNvSpPr txBox="1"/>
          <p:nvPr/>
        </p:nvSpPr>
        <p:spPr>
          <a:xfrm>
            <a:off x="4878137" y="240439"/>
            <a:ext cx="1505540" cy="369332"/>
          </a:xfrm>
          <a:prstGeom prst="rect">
            <a:avLst/>
          </a:prstGeom>
          <a:noFill/>
        </p:spPr>
        <p:txBody>
          <a:bodyPr wrap="none" rtlCol="0">
            <a:spAutoFit/>
          </a:bodyPr>
          <a:lstStyle/>
          <a:p>
            <a:r>
              <a:rPr lang="cy-GB" b="1" u="sng" dirty="0">
                <a:latin typeface="Arial" panose="020B0604020202020204" pitchFamily="34" charset="0"/>
                <a:cs typeface="Arial" panose="020B0604020202020204" pitchFamily="34" charset="0"/>
              </a:rPr>
              <a:t>Cyfeiriadau.</a:t>
            </a:r>
          </a:p>
        </p:txBody>
      </p:sp>
    </p:spTree>
    <p:extLst>
      <p:ext uri="{BB962C8B-B14F-4D97-AF65-F5344CB8AC3E}">
        <p14:creationId xmlns:p14="http://schemas.microsoft.com/office/powerpoint/2010/main" val="39161280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46F3A8A-BD53-DE44-35FB-365FA3C743C0}"/>
              </a:ext>
            </a:extLst>
          </p:cNvPr>
          <p:cNvSpPr>
            <a:spLocks noGrp="1"/>
          </p:cNvSpPr>
          <p:nvPr>
            <p:ph type="ftr" sz="quarter" idx="11"/>
          </p:nvPr>
        </p:nvSpPr>
        <p:spPr/>
        <p:txBody>
          <a:bodyPr/>
          <a:lstStyle/>
          <a:p>
            <a:r>
              <a:rPr lang="en-GB" dirty="0"/>
              <a:t>ECEY5009         2413994             2186  GEIRIAU</a:t>
            </a:r>
          </a:p>
          <a:p>
            <a:endParaRPr lang="en-GB" dirty="0"/>
          </a:p>
        </p:txBody>
      </p:sp>
      <p:sp>
        <p:nvSpPr>
          <p:cNvPr id="3" name="Slide Number Placeholder 2">
            <a:extLst>
              <a:ext uri="{FF2B5EF4-FFF2-40B4-BE49-F238E27FC236}">
                <a16:creationId xmlns:a16="http://schemas.microsoft.com/office/drawing/2014/main" id="{4D1334F5-25EC-B16B-3F87-FB604C774529}"/>
              </a:ext>
            </a:extLst>
          </p:cNvPr>
          <p:cNvSpPr>
            <a:spLocks noGrp="1"/>
          </p:cNvSpPr>
          <p:nvPr>
            <p:ph type="sldNum" sz="quarter" idx="12"/>
          </p:nvPr>
        </p:nvSpPr>
        <p:spPr/>
        <p:txBody>
          <a:bodyPr/>
          <a:lstStyle/>
          <a:p>
            <a:fld id="{BCB9E7BB-A378-4F30-B264-95295726CBD6}" type="slidenum">
              <a:rPr lang="en-GB" smtClean="0"/>
              <a:t>10</a:t>
            </a:fld>
            <a:endParaRPr lang="en-GB"/>
          </a:p>
        </p:txBody>
      </p:sp>
      <p:sp>
        <p:nvSpPr>
          <p:cNvPr id="4" name="TextBox 3">
            <a:extLst>
              <a:ext uri="{FF2B5EF4-FFF2-40B4-BE49-F238E27FC236}">
                <a16:creationId xmlns:a16="http://schemas.microsoft.com/office/drawing/2014/main" id="{F759DC77-54A9-0C77-515D-9DBA0E32534F}"/>
              </a:ext>
            </a:extLst>
          </p:cNvPr>
          <p:cNvSpPr txBox="1"/>
          <p:nvPr/>
        </p:nvSpPr>
        <p:spPr>
          <a:xfrm>
            <a:off x="524221" y="253151"/>
            <a:ext cx="11299184" cy="5864875"/>
          </a:xfrm>
          <a:prstGeom prst="rect">
            <a:avLst/>
          </a:prstGeom>
          <a:noFill/>
        </p:spPr>
        <p:txBody>
          <a:bodyPr wrap="square" rtlCol="0">
            <a:spAutoFit/>
          </a:bodyPr>
          <a:lstStyle/>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Cherry, K. (2023) </a:t>
            </a:r>
            <a:r>
              <a:rPr lang="en-GB" sz="1800" i="1" dirty="0">
                <a:solidFill>
                  <a:srgbClr val="000000"/>
                </a:solidFill>
                <a:effectLst/>
                <a:latin typeface="Calibri" panose="020F0502020204030204" pitchFamily="34" charset="0"/>
                <a:ea typeface="Times New Roman" panose="02020603050405020304" pitchFamily="18" charset="0"/>
              </a:rPr>
              <a:t>A comprehensive </a:t>
            </a:r>
            <a:r>
              <a:rPr lang="en-GB" i="1" dirty="0">
                <a:solidFill>
                  <a:srgbClr val="000000"/>
                </a:solidFill>
                <a:latin typeface="Calibri" panose="020F0502020204030204" pitchFamily="34" charset="0"/>
                <a:ea typeface="Times New Roman" panose="02020603050405020304" pitchFamily="18" charset="0"/>
              </a:rPr>
              <a:t>g</a:t>
            </a:r>
            <a:r>
              <a:rPr lang="en-GB" sz="1800" i="1" dirty="0">
                <a:solidFill>
                  <a:srgbClr val="000000"/>
                </a:solidFill>
                <a:effectLst/>
                <a:latin typeface="Calibri" panose="020F0502020204030204" pitchFamily="34" charset="0"/>
                <a:ea typeface="Times New Roman" panose="02020603050405020304" pitchFamily="18" charset="0"/>
              </a:rPr>
              <a:t>uide to the Bronfenbrenner ecological </a:t>
            </a:r>
            <a:r>
              <a:rPr lang="en-GB" i="1" dirty="0">
                <a:solidFill>
                  <a:srgbClr val="000000"/>
                </a:solidFill>
                <a:latin typeface="Calibri" panose="020F0502020204030204" pitchFamily="34" charset="0"/>
                <a:ea typeface="Times New Roman" panose="02020603050405020304" pitchFamily="18" charset="0"/>
              </a:rPr>
              <a:t>m</a:t>
            </a:r>
            <a:r>
              <a:rPr lang="en-GB" sz="1800" i="1" dirty="0">
                <a:solidFill>
                  <a:srgbClr val="000000"/>
                </a:solidFill>
                <a:effectLst/>
                <a:latin typeface="Calibri" panose="020F0502020204030204" pitchFamily="34" charset="0"/>
                <a:ea typeface="Times New Roman" panose="02020603050405020304" pitchFamily="18" charset="0"/>
              </a:rPr>
              <a:t>odel</a:t>
            </a:r>
            <a:r>
              <a:rPr lang="en-GB" sz="1800" dirty="0">
                <a:solidFill>
                  <a:srgbClr val="000000"/>
                </a:solidFill>
                <a:effectLst/>
                <a:latin typeface="Calibri" panose="020F0502020204030204" pitchFamily="34" charset="0"/>
                <a:ea typeface="Times New Roman" panose="02020603050405020304" pitchFamily="18" charset="0"/>
              </a:rPr>
              <a:t>, </a:t>
            </a:r>
            <a:r>
              <a:rPr lang="en-GB" sz="1800" i="1" dirty="0" err="1">
                <a:solidFill>
                  <a:srgbClr val="000000"/>
                </a:solidFill>
                <a:effectLst/>
                <a:latin typeface="Calibri" panose="020F0502020204030204" pitchFamily="34" charset="0"/>
                <a:ea typeface="Times New Roman" panose="02020603050405020304" pitchFamily="18" charset="0"/>
              </a:rPr>
              <a:t>Verywell</a:t>
            </a:r>
            <a:r>
              <a:rPr lang="en-GB" sz="1800" i="1" dirty="0">
                <a:solidFill>
                  <a:srgbClr val="000000"/>
                </a:solidFill>
                <a:effectLst/>
                <a:latin typeface="Calibri" panose="020F0502020204030204" pitchFamily="34" charset="0"/>
                <a:ea typeface="Times New Roman" panose="02020603050405020304" pitchFamily="18" charset="0"/>
              </a:rPr>
              <a:t> Mind</a:t>
            </a:r>
            <a:r>
              <a:rPr lang="en-GB" sz="1800" dirty="0">
                <a:solidFill>
                  <a:srgbClr val="000000"/>
                </a:solidFill>
                <a:effectLst/>
                <a:latin typeface="Calibri" panose="020F0502020204030204" pitchFamily="34" charset="0"/>
                <a:ea typeface="Times New Roman" panose="02020603050405020304" pitchFamily="18" charset="0"/>
              </a:rPr>
              <a:t>. Available at: </a:t>
            </a:r>
            <a:r>
              <a:rPr lang="en-GB" sz="1800" u="sng" dirty="0">
                <a:solidFill>
                  <a:srgbClr val="467886"/>
                </a:solidFill>
                <a:effectLst/>
                <a:latin typeface="Calibri" panose="020F0502020204030204" pitchFamily="34" charset="0"/>
                <a:ea typeface="Times New Roman" panose="02020603050405020304" pitchFamily="18" charset="0"/>
                <a:hlinkClick r:id="rId2"/>
              </a:rPr>
              <a:t>https://www.verywellmind.com/bronfenbrenner-ecological-model-7643403</a:t>
            </a:r>
            <a:r>
              <a:rPr lang="en-GB" sz="1800" dirty="0">
                <a:solidFill>
                  <a:srgbClr val="000000"/>
                </a:solidFill>
                <a:effectLst/>
                <a:latin typeface="Calibri" panose="020F0502020204030204" pitchFamily="34" charset="0"/>
                <a:ea typeface="Times New Roman" panose="02020603050405020304" pitchFamily="18" charset="0"/>
              </a:rPr>
              <a:t> (Accessed: 25 May 2025).</a:t>
            </a:r>
            <a:endParaRPr lang="en-GB" sz="1800" dirty="0">
              <a:effectLst/>
              <a:latin typeface="Times New Roman" panose="02020603050405020304" pitchFamily="18" charset="0"/>
              <a:ea typeface="Times New Roman" panose="02020603050405020304" pitchFamily="18" charset="0"/>
            </a:endParaRPr>
          </a:p>
          <a:p>
            <a:pPr>
              <a:lnSpc>
                <a:spcPts val="1800"/>
              </a:lnSpc>
              <a:buNone/>
            </a:pPr>
            <a:endParaRPr lang="en-GB" sz="1800" dirty="0">
              <a:solidFill>
                <a:srgbClr val="000000"/>
              </a:solidFill>
              <a:effectLst/>
              <a:latin typeface="Calibri" panose="020F0502020204030204" pitchFamily="34"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Cherry, K. (2023) </a:t>
            </a:r>
            <a:r>
              <a:rPr lang="en-GB" sz="1800" i="1" dirty="0">
                <a:solidFill>
                  <a:srgbClr val="000000"/>
                </a:solidFill>
                <a:effectLst/>
                <a:latin typeface="Calibri" panose="020F0502020204030204" pitchFamily="34" charset="0"/>
                <a:ea typeface="Times New Roman" panose="02020603050405020304" pitchFamily="18" charset="0"/>
              </a:rPr>
              <a:t>A comprehensive </a:t>
            </a:r>
            <a:r>
              <a:rPr lang="en-GB" i="1" dirty="0">
                <a:solidFill>
                  <a:srgbClr val="000000"/>
                </a:solidFill>
                <a:latin typeface="Calibri" panose="020F0502020204030204" pitchFamily="34" charset="0"/>
                <a:ea typeface="Times New Roman" panose="02020603050405020304" pitchFamily="18" charset="0"/>
              </a:rPr>
              <a:t>g</a:t>
            </a:r>
            <a:r>
              <a:rPr lang="en-GB" sz="1800" i="1" dirty="0">
                <a:solidFill>
                  <a:srgbClr val="000000"/>
                </a:solidFill>
                <a:effectLst/>
                <a:latin typeface="Calibri" panose="020F0502020204030204" pitchFamily="34" charset="0"/>
                <a:ea typeface="Times New Roman" panose="02020603050405020304" pitchFamily="18" charset="0"/>
              </a:rPr>
              <a:t>uide to the Bronfenbrenner ecological </a:t>
            </a:r>
            <a:r>
              <a:rPr lang="en-GB" i="1" dirty="0">
                <a:solidFill>
                  <a:srgbClr val="000000"/>
                </a:solidFill>
                <a:latin typeface="Calibri" panose="020F0502020204030204" pitchFamily="34" charset="0"/>
                <a:ea typeface="Times New Roman" panose="02020603050405020304" pitchFamily="18" charset="0"/>
              </a:rPr>
              <a:t>m</a:t>
            </a:r>
            <a:r>
              <a:rPr lang="en-GB" sz="1800" i="1" dirty="0">
                <a:solidFill>
                  <a:srgbClr val="000000"/>
                </a:solidFill>
                <a:effectLst/>
                <a:latin typeface="Calibri" panose="020F0502020204030204" pitchFamily="34" charset="0"/>
                <a:ea typeface="Times New Roman" panose="02020603050405020304" pitchFamily="18" charset="0"/>
              </a:rPr>
              <a:t>odel</a:t>
            </a:r>
            <a:r>
              <a:rPr lang="en-GB" sz="1800" dirty="0">
                <a:solidFill>
                  <a:srgbClr val="000000"/>
                </a:solidFill>
                <a:effectLst/>
                <a:latin typeface="Calibri" panose="020F0502020204030204" pitchFamily="34" charset="0"/>
                <a:ea typeface="Times New Roman" panose="02020603050405020304" pitchFamily="18" charset="0"/>
              </a:rPr>
              <a:t>, </a:t>
            </a:r>
            <a:r>
              <a:rPr lang="en-GB" sz="1800" i="1" dirty="0" err="1">
                <a:solidFill>
                  <a:srgbClr val="000000"/>
                </a:solidFill>
                <a:effectLst/>
                <a:latin typeface="Calibri" panose="020F0502020204030204" pitchFamily="34" charset="0"/>
                <a:ea typeface="Times New Roman" panose="02020603050405020304" pitchFamily="18" charset="0"/>
              </a:rPr>
              <a:t>Verywell</a:t>
            </a:r>
            <a:r>
              <a:rPr lang="en-GB" sz="1800" i="1" dirty="0">
                <a:solidFill>
                  <a:srgbClr val="000000"/>
                </a:solidFill>
                <a:effectLst/>
                <a:latin typeface="Calibri" panose="020F0502020204030204" pitchFamily="34" charset="0"/>
                <a:ea typeface="Times New Roman" panose="02020603050405020304" pitchFamily="18" charset="0"/>
              </a:rPr>
              <a:t> Mind</a:t>
            </a:r>
            <a:r>
              <a:rPr lang="en-GB" sz="1800" dirty="0">
                <a:solidFill>
                  <a:srgbClr val="000000"/>
                </a:solidFill>
                <a:effectLst/>
                <a:latin typeface="Calibri" panose="020F0502020204030204" pitchFamily="34" charset="0"/>
                <a:ea typeface="Times New Roman" panose="02020603050405020304" pitchFamily="18" charset="0"/>
              </a:rPr>
              <a:t>. Available at: </a:t>
            </a:r>
            <a:r>
              <a:rPr lang="en-GB" sz="1800" u="sng" dirty="0">
                <a:solidFill>
                  <a:srgbClr val="467886"/>
                </a:solidFill>
                <a:effectLst/>
                <a:latin typeface="Calibri" panose="020F0502020204030204" pitchFamily="34" charset="0"/>
                <a:ea typeface="Times New Roman" panose="02020603050405020304" pitchFamily="18" charset="0"/>
                <a:hlinkClick r:id="rId2"/>
              </a:rPr>
              <a:t>https://www.verywellmind.com/bronfenbrenner-ecological-model-7643403</a:t>
            </a:r>
            <a:r>
              <a:rPr lang="en-GB" sz="1800" dirty="0">
                <a:solidFill>
                  <a:srgbClr val="000000"/>
                </a:solidFill>
                <a:effectLst/>
                <a:latin typeface="Calibri" panose="020F0502020204030204" pitchFamily="34" charset="0"/>
                <a:ea typeface="Times New Roman" panose="02020603050405020304" pitchFamily="18" charset="0"/>
              </a:rPr>
              <a:t> (Accessed: 29 May 2025).</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err="1">
                <a:solidFill>
                  <a:srgbClr val="000000"/>
                </a:solidFill>
                <a:effectLst/>
                <a:latin typeface="Calibri" panose="020F0502020204030204" pitchFamily="34" charset="0"/>
                <a:ea typeface="Times New Roman" panose="02020603050405020304" pitchFamily="18" charset="0"/>
              </a:rPr>
              <a:t>Childhealthy</a:t>
            </a:r>
            <a:r>
              <a:rPr lang="en-GB" sz="1800" dirty="0">
                <a:solidFill>
                  <a:srgbClr val="000000"/>
                </a:solidFill>
                <a:effectLst/>
                <a:latin typeface="Calibri" panose="020F0502020204030204" pitchFamily="34" charset="0"/>
                <a:ea typeface="Times New Roman" panose="02020603050405020304" pitchFamily="18" charset="0"/>
              </a:rPr>
              <a:t> (2022) </a:t>
            </a:r>
            <a:r>
              <a:rPr lang="en-GB" sz="1800" i="1" dirty="0">
                <a:solidFill>
                  <a:srgbClr val="000000"/>
                </a:solidFill>
                <a:effectLst/>
                <a:latin typeface="Calibri" panose="020F0502020204030204" pitchFamily="34" charset="0"/>
                <a:ea typeface="Times New Roman" panose="02020603050405020304" pitchFamily="18" charset="0"/>
              </a:rPr>
              <a:t>Why vaccines </a:t>
            </a:r>
            <a:r>
              <a:rPr lang="en-GB" i="1" dirty="0">
                <a:solidFill>
                  <a:srgbClr val="000000"/>
                </a:solidFill>
                <a:latin typeface="Calibri" panose="020F0502020204030204" pitchFamily="34" charset="0"/>
                <a:ea typeface="Times New Roman" panose="02020603050405020304" pitchFamily="18" charset="0"/>
              </a:rPr>
              <a:t>a</a:t>
            </a:r>
            <a:r>
              <a:rPr lang="en-GB" sz="1800" i="1" dirty="0">
                <a:solidFill>
                  <a:srgbClr val="000000"/>
                </a:solidFill>
                <a:effectLst/>
                <a:latin typeface="Calibri" panose="020F0502020204030204" pitchFamily="34" charset="0"/>
                <a:ea typeface="Times New Roman" panose="02020603050405020304" pitchFamily="18" charset="0"/>
              </a:rPr>
              <a:t>re </a:t>
            </a:r>
            <a:r>
              <a:rPr lang="en-GB" i="1" dirty="0">
                <a:solidFill>
                  <a:srgbClr val="000000"/>
                </a:solidFill>
                <a:latin typeface="Calibri" panose="020F0502020204030204" pitchFamily="34" charset="0"/>
                <a:ea typeface="Times New Roman" panose="02020603050405020304" pitchFamily="18" charset="0"/>
              </a:rPr>
              <a:t>i</a:t>
            </a:r>
            <a:r>
              <a:rPr lang="en-GB" sz="1800" i="1" dirty="0">
                <a:solidFill>
                  <a:srgbClr val="000000"/>
                </a:solidFill>
                <a:effectLst/>
                <a:latin typeface="Calibri" panose="020F0502020204030204" pitchFamily="34" charset="0"/>
                <a:ea typeface="Times New Roman" panose="02020603050405020304" pitchFamily="18" charset="0"/>
              </a:rPr>
              <a:t>mportant </a:t>
            </a:r>
            <a:r>
              <a:rPr lang="en-GB" i="1" dirty="0">
                <a:solidFill>
                  <a:srgbClr val="000000"/>
                </a:solidFill>
                <a:latin typeface="Calibri" panose="020F0502020204030204" pitchFamily="34" charset="0"/>
                <a:ea typeface="Times New Roman" panose="02020603050405020304" pitchFamily="18" charset="0"/>
              </a:rPr>
              <a:t>f</a:t>
            </a:r>
            <a:r>
              <a:rPr lang="en-GB" sz="1800" i="1" dirty="0">
                <a:solidFill>
                  <a:srgbClr val="000000"/>
                </a:solidFill>
                <a:effectLst/>
                <a:latin typeface="Calibri" panose="020F0502020204030204" pitchFamily="34" charset="0"/>
                <a:ea typeface="Times New Roman" panose="02020603050405020304" pitchFamily="18" charset="0"/>
              </a:rPr>
              <a:t>or </a:t>
            </a:r>
            <a:r>
              <a:rPr lang="en-GB" i="1" dirty="0">
                <a:solidFill>
                  <a:srgbClr val="000000"/>
                </a:solidFill>
                <a:latin typeface="Calibri" panose="020F0502020204030204" pitchFamily="34" charset="0"/>
                <a:ea typeface="Times New Roman" panose="02020603050405020304" pitchFamily="18" charset="0"/>
              </a:rPr>
              <a:t>c</a:t>
            </a:r>
            <a:r>
              <a:rPr lang="en-GB" sz="1800" i="1" dirty="0">
                <a:solidFill>
                  <a:srgbClr val="000000"/>
                </a:solidFill>
                <a:effectLst/>
                <a:latin typeface="Calibri" panose="020F0502020204030204" pitchFamily="34" charset="0"/>
                <a:ea typeface="Times New Roman" panose="02020603050405020304" pitchFamily="18" charset="0"/>
              </a:rPr>
              <a:t>hildren | </a:t>
            </a:r>
            <a:r>
              <a:rPr lang="en-GB" sz="1800" i="1" dirty="0" err="1">
                <a:solidFill>
                  <a:srgbClr val="000000"/>
                </a:solidFill>
                <a:effectLst/>
                <a:latin typeface="Calibri" panose="020F0502020204030204" pitchFamily="34" charset="0"/>
                <a:ea typeface="Times New Roman" panose="02020603050405020304" pitchFamily="18" charset="0"/>
              </a:rPr>
              <a:t>Childhealthy</a:t>
            </a:r>
            <a:r>
              <a:rPr lang="en-GB" sz="1800" dirty="0">
                <a:solidFill>
                  <a:srgbClr val="000000"/>
                </a:solidFill>
                <a:effectLst/>
                <a:latin typeface="Calibri" panose="020F0502020204030204" pitchFamily="34" charset="0"/>
                <a:ea typeface="Times New Roman" panose="02020603050405020304" pitchFamily="18" charset="0"/>
              </a:rPr>
              <a:t>, </a:t>
            </a:r>
            <a:r>
              <a:rPr lang="en-GB" sz="1800" i="1" dirty="0" err="1">
                <a:solidFill>
                  <a:srgbClr val="000000"/>
                </a:solidFill>
                <a:effectLst/>
                <a:latin typeface="Calibri" panose="020F0502020204030204" pitchFamily="34" charset="0"/>
                <a:ea typeface="Times New Roman" panose="02020603050405020304" pitchFamily="18" charset="0"/>
              </a:rPr>
              <a:t>Childhealthy</a:t>
            </a:r>
            <a:r>
              <a:rPr lang="en-GB" sz="1800" dirty="0">
                <a:solidFill>
                  <a:srgbClr val="000000"/>
                </a:solidFill>
                <a:effectLst/>
                <a:latin typeface="Calibri" panose="020F0502020204030204" pitchFamily="34" charset="0"/>
                <a:ea typeface="Times New Roman" panose="02020603050405020304" pitchFamily="18" charset="0"/>
              </a:rPr>
              <a:t>. Available at: </a:t>
            </a:r>
            <a:r>
              <a:rPr lang="en-GB" sz="1800" u="sng" dirty="0">
                <a:solidFill>
                  <a:srgbClr val="467886"/>
                </a:solidFill>
                <a:effectLst/>
                <a:latin typeface="Calibri" panose="020F0502020204030204" pitchFamily="34" charset="0"/>
                <a:ea typeface="Times New Roman" panose="02020603050405020304" pitchFamily="18" charset="0"/>
                <a:hlinkClick r:id="rId3"/>
              </a:rPr>
              <a:t>https://childhealthy.co.uk/why-vaccines-are-important-for-children</a:t>
            </a:r>
            <a:r>
              <a:rPr lang="en-GB" sz="1800" dirty="0">
                <a:solidFill>
                  <a:srgbClr val="000000"/>
                </a:solidFill>
                <a:effectLst/>
                <a:latin typeface="Calibri" panose="020F0502020204030204" pitchFamily="34" charset="0"/>
                <a:ea typeface="Times New Roman" panose="02020603050405020304" pitchFamily="18" charset="0"/>
              </a:rPr>
              <a:t>  (Accessed: 25 May 2025). </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Children’s health children’s health (no date) </a:t>
            </a:r>
            <a:r>
              <a:rPr lang="en-GB" sz="1800" i="1" dirty="0">
                <a:solidFill>
                  <a:srgbClr val="000000"/>
                </a:solidFill>
                <a:effectLst/>
                <a:latin typeface="Calibri" panose="020F0502020204030204" pitchFamily="34" charset="0"/>
                <a:ea typeface="Times New Roman" panose="02020603050405020304" pitchFamily="18" charset="0"/>
              </a:rPr>
              <a:t>Mayo clinic</a:t>
            </a:r>
            <a:r>
              <a:rPr lang="en-GB" sz="1800" dirty="0">
                <a:solidFill>
                  <a:srgbClr val="000000"/>
                </a:solidFill>
                <a:effectLst/>
                <a:latin typeface="Calibri" panose="020F0502020204030204" pitchFamily="34" charset="0"/>
                <a:ea typeface="Times New Roman" panose="02020603050405020304" pitchFamily="18" charset="0"/>
              </a:rPr>
              <a:t>. Available at: </a:t>
            </a:r>
            <a:r>
              <a:rPr lang="en-GB" sz="1800" u="sng" dirty="0">
                <a:solidFill>
                  <a:srgbClr val="467886"/>
                </a:solidFill>
                <a:effectLst/>
                <a:latin typeface="Calibri" panose="020F0502020204030204" pitchFamily="34" charset="0"/>
                <a:ea typeface="Times New Roman" panose="02020603050405020304" pitchFamily="18" charset="0"/>
                <a:hlinkClick r:id="rId4"/>
              </a:rPr>
              <a:t>https://www.mayoclinic.org/healthy-lifestyle/childrens-health/basics/childrens-health/hlv-20049425</a:t>
            </a:r>
            <a:r>
              <a:rPr lang="en-GB" sz="1800" dirty="0">
                <a:solidFill>
                  <a:srgbClr val="000000"/>
                </a:solidFill>
                <a:effectLst/>
                <a:latin typeface="Calibri" panose="020F0502020204030204" pitchFamily="34" charset="0"/>
                <a:ea typeface="Times New Roman" panose="02020603050405020304" pitchFamily="18" charset="0"/>
              </a:rPr>
              <a:t> (Accessed: 29 May 2025).</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i="1" dirty="0">
                <a:solidFill>
                  <a:srgbClr val="000000"/>
                </a:solidFill>
                <a:effectLst/>
                <a:latin typeface="Calibri" panose="020F0502020204030204" pitchFamily="34" charset="0"/>
                <a:ea typeface="Times New Roman" panose="02020603050405020304" pitchFamily="18" charset="0"/>
              </a:rPr>
              <a:t> </a:t>
            </a:r>
            <a:r>
              <a:rPr lang="en-GB" sz="1800" dirty="0" err="1">
                <a:solidFill>
                  <a:srgbClr val="000000"/>
                </a:solidFill>
                <a:effectLst/>
                <a:latin typeface="Calibri" panose="020F0502020204030204" pitchFamily="34" charset="0"/>
                <a:ea typeface="Times New Roman" panose="02020603050405020304" pitchFamily="18" charset="0"/>
              </a:rPr>
              <a:t>Contentkeeper</a:t>
            </a:r>
            <a:r>
              <a:rPr lang="en-GB" sz="1800" dirty="0">
                <a:solidFill>
                  <a:srgbClr val="000000"/>
                </a:solidFill>
                <a:effectLst/>
                <a:latin typeface="Calibri" panose="020F0502020204030204" pitchFamily="34" charset="0"/>
                <a:ea typeface="Times New Roman" panose="02020603050405020304" pitchFamily="18" charset="0"/>
              </a:rPr>
              <a:t> </a:t>
            </a:r>
            <a:r>
              <a:rPr lang="en-GB" dirty="0">
                <a:solidFill>
                  <a:srgbClr val="000000"/>
                </a:solidFill>
                <a:latin typeface="Calibri" panose="020F0502020204030204" pitchFamily="34" charset="0"/>
                <a:ea typeface="Times New Roman" panose="02020603050405020304" pitchFamily="18" charset="0"/>
              </a:rPr>
              <a:t>c</a:t>
            </a:r>
            <a:r>
              <a:rPr lang="en-GB" sz="1800" dirty="0">
                <a:solidFill>
                  <a:srgbClr val="000000"/>
                </a:solidFill>
                <a:effectLst/>
                <a:latin typeface="Calibri" panose="020F0502020204030204" pitchFamily="34" charset="0"/>
                <a:ea typeface="Times New Roman" panose="02020603050405020304" pitchFamily="18" charset="0"/>
              </a:rPr>
              <a:t>ontent </a:t>
            </a:r>
            <a:r>
              <a:rPr lang="en-GB" dirty="0">
                <a:solidFill>
                  <a:srgbClr val="000000"/>
                </a:solidFill>
                <a:latin typeface="Calibri" panose="020F0502020204030204" pitchFamily="34" charset="0"/>
                <a:ea typeface="Times New Roman" panose="02020603050405020304" pitchFamily="18" charset="0"/>
              </a:rPr>
              <a:t>f</a:t>
            </a:r>
            <a:r>
              <a:rPr lang="en-GB" sz="1800" dirty="0">
                <a:solidFill>
                  <a:srgbClr val="000000"/>
                </a:solidFill>
                <a:effectLst/>
                <a:latin typeface="Calibri" panose="020F0502020204030204" pitchFamily="34" charset="0"/>
                <a:ea typeface="Times New Roman" panose="02020603050405020304" pitchFamily="18" charset="0"/>
              </a:rPr>
              <a:t>iltering (2025) </a:t>
            </a:r>
            <a:r>
              <a:rPr lang="en-GB" sz="1800" i="1" dirty="0">
                <a:solidFill>
                  <a:srgbClr val="000000"/>
                </a:solidFill>
                <a:effectLst/>
                <a:latin typeface="Calibri" panose="020F0502020204030204" pitchFamily="34" charset="0"/>
                <a:ea typeface="Times New Roman" panose="02020603050405020304" pitchFamily="18" charset="0"/>
              </a:rPr>
              <a:t>Slidesharecdn.com</a:t>
            </a:r>
            <a:r>
              <a:rPr lang="en-GB" sz="1800" dirty="0">
                <a:solidFill>
                  <a:srgbClr val="000000"/>
                </a:solidFill>
                <a:effectLst/>
                <a:latin typeface="Calibri" panose="020F0502020204030204" pitchFamily="34" charset="0"/>
                <a:ea typeface="Times New Roman" panose="02020603050405020304" pitchFamily="18" charset="0"/>
              </a:rPr>
              <a:t>. Available at: </a:t>
            </a:r>
            <a:r>
              <a:rPr lang="en-GB" sz="1800" u="sng" dirty="0">
                <a:solidFill>
                  <a:srgbClr val="000000"/>
                </a:solidFill>
                <a:effectLst/>
                <a:latin typeface="Calibri" panose="020F0502020204030204" pitchFamily="34" charset="0"/>
                <a:ea typeface="Times New Roman" panose="02020603050405020304" pitchFamily="18" charset="0"/>
                <a:hlinkClick r:id="rId5"/>
              </a:rPr>
              <a:t>https://cdn.slidesharecdn.com/ss_thumbnails/wellbeingofwales2022-220929084814-6e0b3ded-thumbnail.jpg?width=640&amp;height=640&amp;fit=bounds</a:t>
            </a:r>
            <a:r>
              <a:rPr lang="en-GB" sz="1800" dirty="0">
                <a:solidFill>
                  <a:srgbClr val="000000"/>
                </a:solidFill>
                <a:effectLst/>
                <a:latin typeface="Calibri" panose="020F0502020204030204" pitchFamily="34" charset="0"/>
                <a:ea typeface="Times New Roman" panose="02020603050405020304" pitchFamily="18" charset="0"/>
              </a:rPr>
              <a:t> (Accessed: 29 May 2025) .</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Developing children’s independence by supporting their well-being - Estyn (2024) </a:t>
            </a:r>
            <a:r>
              <a:rPr lang="en-GB" sz="1800" i="1" dirty="0">
                <a:solidFill>
                  <a:srgbClr val="000000"/>
                </a:solidFill>
                <a:effectLst/>
                <a:latin typeface="Calibri" panose="020F0502020204030204" pitchFamily="34" charset="0"/>
                <a:ea typeface="Times New Roman" panose="02020603050405020304" pitchFamily="18" charset="0"/>
              </a:rPr>
              <a:t>Estyn</a:t>
            </a:r>
            <a:r>
              <a:rPr lang="en-GB" sz="1800" dirty="0">
                <a:solidFill>
                  <a:srgbClr val="000000"/>
                </a:solidFill>
                <a:effectLst/>
                <a:latin typeface="Calibri" panose="020F0502020204030204" pitchFamily="34" charset="0"/>
                <a:ea typeface="Times New Roman" panose="02020603050405020304" pitchFamily="18" charset="0"/>
              </a:rPr>
              <a:t>. Available at: </a:t>
            </a:r>
            <a:r>
              <a:rPr lang="en-GB" sz="1800" u="sng" dirty="0">
                <a:solidFill>
                  <a:srgbClr val="467886"/>
                </a:solidFill>
                <a:effectLst/>
                <a:latin typeface="Calibri" panose="020F0502020204030204" pitchFamily="34" charset="0"/>
                <a:ea typeface="Times New Roman" panose="02020603050405020304" pitchFamily="18" charset="0"/>
                <a:hlinkClick r:id="rId6"/>
              </a:rPr>
              <a:t>https://estyn.gov.wales/improvement-resources/developing-childrens-independence-by-supporting-their-well-being/</a:t>
            </a:r>
            <a:r>
              <a:rPr lang="en-GB" u="sng" dirty="0">
                <a:solidFill>
                  <a:srgbClr val="467886"/>
                </a:solidFill>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(Accessed 29 May 2025).</a:t>
            </a:r>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Healthy lifestyle | Teaching your </a:t>
            </a:r>
            <a:r>
              <a:rPr lang="en-GB" dirty="0">
                <a:solidFill>
                  <a:srgbClr val="000000"/>
                </a:solidFill>
                <a:latin typeface="Calibri" panose="020F0502020204030204" pitchFamily="34" charset="0"/>
                <a:ea typeface="Times New Roman" panose="02020603050405020304" pitchFamily="18" charset="0"/>
              </a:rPr>
              <a:t>c</a:t>
            </a:r>
            <a:r>
              <a:rPr lang="en-GB" sz="1800" dirty="0">
                <a:solidFill>
                  <a:srgbClr val="000000"/>
                </a:solidFill>
                <a:effectLst/>
                <a:latin typeface="Calibri" panose="020F0502020204030204" pitchFamily="34" charset="0"/>
                <a:ea typeface="Times New Roman" panose="02020603050405020304" pitchFamily="18" charset="0"/>
              </a:rPr>
              <a:t>hild (2024) </a:t>
            </a:r>
            <a:r>
              <a:rPr lang="en-GB" sz="1800" i="1" dirty="0" err="1">
                <a:solidFill>
                  <a:srgbClr val="000000"/>
                </a:solidFill>
                <a:effectLst/>
                <a:latin typeface="Calibri" panose="020F0502020204030204" pitchFamily="34" charset="0"/>
                <a:ea typeface="Times New Roman" panose="02020603050405020304" pitchFamily="18" charset="0"/>
              </a:rPr>
              <a:t>Teachingyourchild</a:t>
            </a:r>
            <a:r>
              <a:rPr lang="en-GB" sz="1800" dirty="0">
                <a:solidFill>
                  <a:srgbClr val="000000"/>
                </a:solidFill>
                <a:effectLst/>
                <a:latin typeface="Calibri" panose="020F0502020204030204" pitchFamily="34" charset="0"/>
                <a:ea typeface="Times New Roman" panose="02020603050405020304" pitchFamily="18" charset="0"/>
              </a:rPr>
              <a:t>. Available at: </a:t>
            </a:r>
            <a:r>
              <a:rPr lang="en-GB" sz="1800" u="sng" dirty="0">
                <a:solidFill>
                  <a:srgbClr val="467886"/>
                </a:solidFill>
                <a:effectLst/>
                <a:latin typeface="Calibri" panose="020F0502020204030204" pitchFamily="34" charset="0"/>
                <a:ea typeface="Times New Roman" panose="02020603050405020304" pitchFamily="18" charset="0"/>
                <a:hlinkClick r:id="rId7"/>
              </a:rPr>
              <a:t>https://www.teachingyourchild.org.uk/healthy-lifestyle</a:t>
            </a:r>
            <a:r>
              <a:rPr lang="en-GB" sz="1800" dirty="0">
                <a:solidFill>
                  <a:srgbClr val="000000"/>
                </a:solidFill>
                <a:effectLst/>
                <a:latin typeface="Calibri" panose="020F0502020204030204" pitchFamily="34" charset="0"/>
                <a:ea typeface="Times New Roman" panose="02020603050405020304" pitchFamily="18" charset="0"/>
              </a:rPr>
              <a:t>  (Accessed 29 May 2025).</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i="1" dirty="0">
                <a:solidFill>
                  <a:srgbClr val="000000"/>
                </a:solidFill>
                <a:effectLst/>
                <a:latin typeface="Calibri" panose="020F0502020204030204" pitchFamily="34" charset="0"/>
                <a:ea typeface="Times New Roman" panose="02020603050405020304" pitchFamily="18" charset="0"/>
              </a:rPr>
              <a:t> </a:t>
            </a:r>
            <a:r>
              <a:rPr lang="en-GB" sz="1800" dirty="0">
                <a:solidFill>
                  <a:srgbClr val="000000"/>
                </a:solidFill>
                <a:effectLst/>
                <a:latin typeface="Calibri" panose="020F0502020204030204" pitchFamily="34" charset="0"/>
                <a:ea typeface="Times New Roman" panose="02020603050405020304" pitchFamily="18" charset="0"/>
              </a:rPr>
              <a:t>Help for families (no date) </a:t>
            </a:r>
            <a:r>
              <a:rPr lang="en-GB" sz="1800" i="1" dirty="0">
                <a:solidFill>
                  <a:srgbClr val="000000"/>
                </a:solidFill>
                <a:effectLst/>
                <a:latin typeface="Calibri" panose="020F0502020204030204" pitchFamily="34" charset="0"/>
                <a:ea typeface="Times New Roman" panose="02020603050405020304" pitchFamily="18" charset="0"/>
              </a:rPr>
              <a:t>GOV.WALES</a:t>
            </a:r>
            <a:r>
              <a:rPr lang="en-GB" sz="1800" dirty="0">
                <a:solidFill>
                  <a:srgbClr val="000000"/>
                </a:solidFill>
                <a:effectLst/>
                <a:latin typeface="Calibri" panose="020F0502020204030204" pitchFamily="34" charset="0"/>
                <a:ea typeface="Times New Roman" panose="02020603050405020304" pitchFamily="18" charset="0"/>
              </a:rPr>
              <a:t>. Available at: </a:t>
            </a:r>
            <a:r>
              <a:rPr lang="en-GB" sz="1800" u="sng" dirty="0">
                <a:solidFill>
                  <a:srgbClr val="467886"/>
                </a:solidFill>
                <a:effectLst/>
                <a:latin typeface="Calibri" panose="020F0502020204030204" pitchFamily="34" charset="0"/>
                <a:ea typeface="Times New Roman" panose="02020603050405020304" pitchFamily="18" charset="0"/>
                <a:hlinkClick r:id="rId8"/>
              </a:rPr>
              <a:t>https://www.gov.wales/help-families</a:t>
            </a:r>
            <a:r>
              <a:rPr lang="en-GB" sz="1800" dirty="0">
                <a:solidFill>
                  <a:srgbClr val="000000"/>
                </a:solidFill>
                <a:effectLst/>
                <a:latin typeface="Calibri" panose="020F0502020204030204" pitchFamily="34" charset="0"/>
                <a:ea typeface="Times New Roman" panose="02020603050405020304" pitchFamily="18" charset="0"/>
              </a:rPr>
              <a:t> (Accessed 29 May 2025).</a:t>
            </a:r>
            <a:endParaRPr lang="en-GB" sz="1800" dirty="0">
              <a:effectLst/>
              <a:latin typeface="Times New Roman" panose="02020603050405020304" pitchFamily="18" charset="0"/>
              <a:ea typeface="Times New Roman" panose="02020603050405020304" pitchFamily="18" charset="0"/>
            </a:endParaRPr>
          </a:p>
          <a:p>
            <a:pPr>
              <a:lnSpc>
                <a:spcPts val="1800"/>
              </a:lnSpc>
            </a:pPr>
            <a:r>
              <a:rPr lang="en-GB" sz="1800" dirty="0">
                <a:solidFill>
                  <a:srgbClr val="000000"/>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427723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C064D42-7CC5-0620-84DE-60402C5D8DE9}"/>
              </a:ext>
            </a:extLst>
          </p:cNvPr>
          <p:cNvSpPr>
            <a:spLocks noGrp="1"/>
          </p:cNvSpPr>
          <p:nvPr>
            <p:ph type="ftr" sz="quarter" idx="11"/>
          </p:nvPr>
        </p:nvSpPr>
        <p:spPr/>
        <p:txBody>
          <a:bodyPr/>
          <a:lstStyle/>
          <a:p>
            <a:r>
              <a:rPr lang="en-GB" dirty="0"/>
              <a:t>ECEY5009         2413994             2186  GEIRIAU</a:t>
            </a:r>
          </a:p>
          <a:p>
            <a:endParaRPr lang="en-GB" dirty="0"/>
          </a:p>
        </p:txBody>
      </p:sp>
      <p:sp>
        <p:nvSpPr>
          <p:cNvPr id="3" name="Slide Number Placeholder 2">
            <a:extLst>
              <a:ext uri="{FF2B5EF4-FFF2-40B4-BE49-F238E27FC236}">
                <a16:creationId xmlns:a16="http://schemas.microsoft.com/office/drawing/2014/main" id="{ACF24FA1-8EA2-096C-6662-52FF0E4508B5}"/>
              </a:ext>
            </a:extLst>
          </p:cNvPr>
          <p:cNvSpPr>
            <a:spLocks noGrp="1"/>
          </p:cNvSpPr>
          <p:nvPr>
            <p:ph type="sldNum" sz="quarter" idx="12"/>
          </p:nvPr>
        </p:nvSpPr>
        <p:spPr/>
        <p:txBody>
          <a:bodyPr/>
          <a:lstStyle/>
          <a:p>
            <a:fld id="{BCB9E7BB-A378-4F30-B264-95295726CBD6}" type="slidenum">
              <a:rPr lang="en-GB" smtClean="0"/>
              <a:t>11</a:t>
            </a:fld>
            <a:endParaRPr lang="en-GB" dirty="0"/>
          </a:p>
        </p:txBody>
      </p:sp>
      <p:sp>
        <p:nvSpPr>
          <p:cNvPr id="4" name="TextBox 3">
            <a:extLst>
              <a:ext uri="{FF2B5EF4-FFF2-40B4-BE49-F238E27FC236}">
                <a16:creationId xmlns:a16="http://schemas.microsoft.com/office/drawing/2014/main" id="{2D2F3AE7-F087-B973-AF6F-91D3D727D87D}"/>
              </a:ext>
            </a:extLst>
          </p:cNvPr>
          <p:cNvSpPr txBox="1"/>
          <p:nvPr/>
        </p:nvSpPr>
        <p:spPr>
          <a:xfrm>
            <a:off x="606175" y="636998"/>
            <a:ext cx="10611175" cy="6328014"/>
          </a:xfrm>
          <a:prstGeom prst="rect">
            <a:avLst/>
          </a:prstGeom>
          <a:noFill/>
        </p:spPr>
        <p:txBody>
          <a:bodyPr wrap="square" rtlCol="0">
            <a:spAutoFit/>
          </a:bodyPr>
          <a:lstStyle/>
          <a:p>
            <a:pPr>
              <a:lnSpc>
                <a:spcPts val="1800"/>
              </a:lnSpc>
              <a:buNone/>
            </a:pPr>
            <a:r>
              <a:rPr lang="en-GB" sz="1800" dirty="0" err="1">
                <a:solidFill>
                  <a:srgbClr val="000000"/>
                </a:solidFill>
                <a:effectLst/>
                <a:latin typeface="Calibri" panose="020F0502020204030204" pitchFamily="34" charset="0"/>
                <a:ea typeface="Times New Roman" panose="02020603050405020304" pitchFamily="18" charset="0"/>
              </a:rPr>
              <a:t>Humanium</a:t>
            </a:r>
            <a:r>
              <a:rPr lang="en-GB" sz="1800" dirty="0">
                <a:solidFill>
                  <a:srgbClr val="000000"/>
                </a:solidFill>
                <a:effectLst/>
                <a:latin typeface="Calibri" panose="020F0502020204030204" pitchFamily="34" charset="0"/>
                <a:ea typeface="Times New Roman" panose="02020603050405020304" pitchFamily="18" charset="0"/>
              </a:rPr>
              <a:t> (2011) </a:t>
            </a:r>
            <a:r>
              <a:rPr lang="en-GB" sz="1800" i="1" dirty="0">
                <a:solidFill>
                  <a:srgbClr val="000000"/>
                </a:solidFill>
                <a:effectLst/>
                <a:latin typeface="Calibri" panose="020F0502020204030204" pitchFamily="34" charset="0"/>
                <a:ea typeface="Times New Roman" panose="02020603050405020304" pitchFamily="18" charset="0"/>
              </a:rPr>
              <a:t>Understanding children’s </a:t>
            </a:r>
            <a:r>
              <a:rPr lang="en-GB" i="1" dirty="0">
                <a:solidFill>
                  <a:srgbClr val="000000"/>
                </a:solidFill>
                <a:latin typeface="Calibri" panose="020F0502020204030204" pitchFamily="34" charset="0"/>
                <a:ea typeface="Times New Roman" panose="02020603050405020304" pitchFamily="18" charset="0"/>
              </a:rPr>
              <a:t>r</a:t>
            </a:r>
            <a:r>
              <a:rPr lang="en-GB" sz="1800" i="1" dirty="0">
                <a:solidFill>
                  <a:srgbClr val="000000"/>
                </a:solidFill>
                <a:effectLst/>
                <a:latin typeface="Calibri" panose="020F0502020204030204" pitchFamily="34" charset="0"/>
                <a:ea typeface="Times New Roman" panose="02020603050405020304" pitchFamily="18" charset="0"/>
              </a:rPr>
              <a:t>ight to health - </a:t>
            </a:r>
            <a:r>
              <a:rPr lang="en-GB" sz="1800" i="1" dirty="0" err="1">
                <a:solidFill>
                  <a:srgbClr val="000000"/>
                </a:solidFill>
                <a:effectLst/>
                <a:latin typeface="Calibri" panose="020F0502020204030204" pitchFamily="34" charset="0"/>
                <a:ea typeface="Times New Roman" panose="02020603050405020304" pitchFamily="18" charset="0"/>
              </a:rPr>
              <a:t>Humanium</a:t>
            </a:r>
            <a:r>
              <a:rPr lang="en-GB" sz="1800" dirty="0">
                <a:solidFill>
                  <a:srgbClr val="000000"/>
                </a:solidFill>
                <a:effectLst/>
                <a:latin typeface="Calibri" panose="020F0502020204030204" pitchFamily="34" charset="0"/>
                <a:ea typeface="Times New Roman" panose="02020603050405020304" pitchFamily="18" charset="0"/>
              </a:rPr>
              <a:t>, </a:t>
            </a:r>
            <a:r>
              <a:rPr lang="en-GB" sz="1800" i="1" dirty="0" err="1">
                <a:solidFill>
                  <a:srgbClr val="000000"/>
                </a:solidFill>
                <a:effectLst/>
                <a:latin typeface="Calibri" panose="020F0502020204030204" pitchFamily="34" charset="0"/>
                <a:ea typeface="Times New Roman" panose="02020603050405020304" pitchFamily="18" charset="0"/>
              </a:rPr>
              <a:t>Humanium</a:t>
            </a:r>
            <a:r>
              <a:rPr lang="en-GB" sz="1800" dirty="0">
                <a:solidFill>
                  <a:srgbClr val="000000"/>
                </a:solidFill>
                <a:effectLst/>
                <a:latin typeface="Calibri" panose="020F0502020204030204" pitchFamily="34" charset="0"/>
                <a:ea typeface="Times New Roman" panose="02020603050405020304" pitchFamily="18" charset="0"/>
              </a:rPr>
              <a:t>. Available at: </a:t>
            </a:r>
            <a:r>
              <a:rPr lang="en-GB" sz="1800" u="sng" dirty="0">
                <a:solidFill>
                  <a:srgbClr val="467886"/>
                </a:solidFill>
                <a:effectLst/>
                <a:latin typeface="Calibri" panose="020F0502020204030204" pitchFamily="34" charset="0"/>
                <a:ea typeface="Times New Roman" panose="02020603050405020304" pitchFamily="18" charset="0"/>
                <a:hlinkClick r:id="rId2"/>
              </a:rPr>
              <a:t>https://www.humanium.org/en/fundamental-rights-2/health/</a:t>
            </a:r>
            <a:r>
              <a:rPr lang="en-GB" sz="1800" dirty="0">
                <a:solidFill>
                  <a:srgbClr val="000000"/>
                </a:solidFill>
                <a:effectLst/>
                <a:latin typeface="Calibri" panose="020F0502020204030204" pitchFamily="34" charset="0"/>
                <a:ea typeface="Times New Roman" panose="02020603050405020304" pitchFamily="18" charset="0"/>
              </a:rPr>
              <a:t> (Accessed 08 June 2025).</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 Kelly (2015) </a:t>
            </a:r>
            <a:r>
              <a:rPr lang="en-GB" sz="1800" i="1" dirty="0">
                <a:solidFill>
                  <a:srgbClr val="000000"/>
                </a:solidFill>
                <a:effectLst/>
                <a:latin typeface="Calibri" panose="020F0502020204030204" pitchFamily="34" charset="0"/>
                <a:ea typeface="Times New Roman" panose="02020603050405020304" pitchFamily="18" charset="0"/>
              </a:rPr>
              <a:t>Supporting children’s emotional wellbeing</a:t>
            </a:r>
            <a:r>
              <a:rPr lang="en-GB" sz="1800" dirty="0">
                <a:solidFill>
                  <a:srgbClr val="000000"/>
                </a:solidFill>
                <a:effectLst/>
                <a:latin typeface="Calibri" panose="020F0502020204030204" pitchFamily="34" charset="0"/>
                <a:ea typeface="Times New Roman" panose="02020603050405020304" pitchFamily="18" charset="0"/>
              </a:rPr>
              <a:t>, </a:t>
            </a:r>
            <a:r>
              <a:rPr lang="en-GB" sz="1800" i="1" dirty="0">
                <a:solidFill>
                  <a:srgbClr val="000000"/>
                </a:solidFill>
                <a:effectLst/>
                <a:latin typeface="Calibri" panose="020F0502020204030204" pitchFamily="34" charset="0"/>
                <a:ea typeface="Times New Roman" panose="02020603050405020304" pitchFamily="18" charset="0"/>
              </a:rPr>
              <a:t>Earlyyearscareers.com</a:t>
            </a:r>
            <a:r>
              <a:rPr lang="en-GB" sz="1800" dirty="0">
                <a:solidFill>
                  <a:srgbClr val="000000"/>
                </a:solidFill>
                <a:effectLst/>
                <a:latin typeface="Calibri" panose="020F0502020204030204" pitchFamily="34" charset="0"/>
                <a:ea typeface="Times New Roman" panose="02020603050405020304" pitchFamily="18" charset="0"/>
              </a:rPr>
              <a:t>. Available at: </a:t>
            </a:r>
            <a:r>
              <a:rPr lang="en-GB" sz="1800" u="sng" dirty="0">
                <a:solidFill>
                  <a:srgbClr val="000000"/>
                </a:solidFill>
                <a:effectLst/>
                <a:latin typeface="Calibri" panose="020F0502020204030204" pitchFamily="34" charset="0"/>
                <a:ea typeface="Times New Roman" panose="02020603050405020304" pitchFamily="18" charset="0"/>
                <a:hlinkClick r:id="rId3"/>
              </a:rPr>
              <a:t>https://www.earlyyearscareers.com/eyc/latest-news/supporting-childrens-emotional-wellbeing/</a:t>
            </a:r>
            <a:r>
              <a:rPr lang="en-GB" sz="1800" dirty="0">
                <a:solidFill>
                  <a:srgbClr val="000000"/>
                </a:solidFill>
                <a:effectLst/>
                <a:latin typeface="Calibri" panose="020F0502020204030204" pitchFamily="34" charset="0"/>
                <a:ea typeface="Times New Roman" panose="02020603050405020304" pitchFamily="18" charset="0"/>
              </a:rPr>
              <a:t> (Accessed 08 June 2025).</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 Kelly, C. (2019) </a:t>
            </a:r>
            <a:r>
              <a:rPr lang="en-GB" sz="1800" i="1" dirty="0">
                <a:solidFill>
                  <a:srgbClr val="000000"/>
                </a:solidFill>
                <a:effectLst/>
                <a:latin typeface="Calibri" panose="020F0502020204030204" pitchFamily="34" charset="0"/>
                <a:ea typeface="Times New Roman" panose="02020603050405020304" pitchFamily="18" charset="0"/>
              </a:rPr>
              <a:t>The importance of child wellbeing</a:t>
            </a:r>
            <a:r>
              <a:rPr lang="en-GB" sz="1800" dirty="0">
                <a:solidFill>
                  <a:srgbClr val="000000"/>
                </a:solidFill>
                <a:effectLst/>
                <a:latin typeface="Calibri" panose="020F0502020204030204" pitchFamily="34" charset="0"/>
                <a:ea typeface="Times New Roman" panose="02020603050405020304" pitchFamily="18" charset="0"/>
              </a:rPr>
              <a:t>, </a:t>
            </a:r>
            <a:r>
              <a:rPr lang="en-GB" sz="1800" i="1" dirty="0">
                <a:solidFill>
                  <a:srgbClr val="000000"/>
                </a:solidFill>
                <a:effectLst/>
                <a:latin typeface="Calibri" panose="020F0502020204030204" pitchFamily="34" charset="0"/>
                <a:ea typeface="Times New Roman" panose="02020603050405020304" pitchFamily="18" charset="0"/>
              </a:rPr>
              <a:t>The Institute Of Wellbeing</a:t>
            </a:r>
            <a:r>
              <a:rPr lang="en-GB" sz="1800" dirty="0">
                <a:solidFill>
                  <a:srgbClr val="000000"/>
                </a:solidFill>
                <a:effectLst/>
                <a:latin typeface="Calibri" panose="020F0502020204030204" pitchFamily="34" charset="0"/>
                <a:ea typeface="Times New Roman" panose="02020603050405020304" pitchFamily="18" charset="0"/>
              </a:rPr>
              <a:t>. Available at: </a:t>
            </a:r>
            <a:r>
              <a:rPr lang="en-GB" sz="1800" u="sng" dirty="0">
                <a:solidFill>
                  <a:srgbClr val="467886"/>
                </a:solidFill>
                <a:effectLst/>
                <a:latin typeface="Calibri" panose="020F0502020204030204" pitchFamily="34" charset="0"/>
                <a:ea typeface="Times New Roman" panose="02020603050405020304" pitchFamily="18" charset="0"/>
                <a:hlinkClick r:id="rId4"/>
              </a:rPr>
              <a:t>https://theinstituteofwellbeing.com/the-importance-of-child-wellbeing/</a:t>
            </a:r>
            <a:r>
              <a:rPr lang="en-GB" sz="1800" dirty="0">
                <a:solidFill>
                  <a:srgbClr val="000000"/>
                </a:solidFill>
                <a:effectLst/>
                <a:latin typeface="Calibri" panose="020F0502020204030204" pitchFamily="34" charset="0"/>
                <a:ea typeface="Times New Roman" panose="02020603050405020304" pitchFamily="18" charset="0"/>
              </a:rPr>
              <a:t> (Accessed 08 June 2025).</a:t>
            </a:r>
            <a:endParaRPr lang="en-GB" sz="1800" dirty="0">
              <a:effectLst/>
              <a:latin typeface="Times New Roman" panose="02020603050405020304" pitchFamily="18" charset="0"/>
              <a:ea typeface="Times New Roman" panose="02020603050405020304" pitchFamily="18" charset="0"/>
            </a:endParaRPr>
          </a:p>
          <a:p>
            <a:pPr>
              <a:lnSpc>
                <a:spcPts val="1800"/>
              </a:lnSpc>
              <a:buNone/>
            </a:pPr>
            <a:endParaRPr lang="en-GB" sz="1800" dirty="0">
              <a:solidFill>
                <a:srgbClr val="000000"/>
              </a:solidFill>
              <a:effectLst/>
              <a:latin typeface="Calibri" panose="020F0502020204030204" pitchFamily="34" charset="0"/>
              <a:ea typeface="Times New Roman" panose="02020603050405020304" pitchFamily="18" charset="0"/>
            </a:endParaRPr>
          </a:p>
          <a:p>
            <a:pPr>
              <a:lnSpc>
                <a:spcPts val="1800"/>
              </a:lnSpc>
              <a:buNone/>
            </a:pPr>
            <a:r>
              <a:rPr lang="en-GB" sz="1800" dirty="0" err="1">
                <a:solidFill>
                  <a:srgbClr val="000000"/>
                </a:solidFill>
                <a:effectLst/>
                <a:latin typeface="Calibri" panose="020F0502020204030204" pitchFamily="34" charset="0"/>
                <a:ea typeface="Times New Roman" panose="02020603050405020304" pitchFamily="18" charset="0"/>
              </a:rPr>
              <a:t>Parenta</a:t>
            </a:r>
            <a:r>
              <a:rPr lang="en-GB" sz="1800" dirty="0">
                <a:solidFill>
                  <a:srgbClr val="000000"/>
                </a:solidFill>
                <a:effectLst/>
                <a:latin typeface="Calibri" panose="020F0502020204030204" pitchFamily="34" charset="0"/>
                <a:ea typeface="Times New Roman" panose="02020603050405020304" pitchFamily="18" charset="0"/>
              </a:rPr>
              <a:t> (2018) </a:t>
            </a:r>
            <a:r>
              <a:rPr lang="en-GB" sz="1800" i="1" dirty="0">
                <a:solidFill>
                  <a:srgbClr val="000000"/>
                </a:solidFill>
                <a:effectLst/>
                <a:latin typeface="Calibri" panose="020F0502020204030204" pitchFamily="34" charset="0"/>
                <a:ea typeface="Times New Roman" panose="02020603050405020304" pitchFamily="18" charset="0"/>
              </a:rPr>
              <a:t>The role of practitioners in supporting children’s health and wellbeing | Parenta.com</a:t>
            </a:r>
            <a:r>
              <a:rPr lang="en-GB" sz="1800" dirty="0">
                <a:solidFill>
                  <a:srgbClr val="000000"/>
                </a:solidFill>
                <a:effectLst/>
                <a:latin typeface="Calibri" panose="020F0502020204030204" pitchFamily="34" charset="0"/>
                <a:ea typeface="Times New Roman" panose="02020603050405020304" pitchFamily="18" charset="0"/>
              </a:rPr>
              <a:t>, </a:t>
            </a:r>
            <a:r>
              <a:rPr lang="en-GB" sz="1800" i="1" dirty="0">
                <a:solidFill>
                  <a:srgbClr val="000000"/>
                </a:solidFill>
                <a:effectLst/>
                <a:latin typeface="Calibri" panose="020F0502020204030204" pitchFamily="34" charset="0"/>
                <a:ea typeface="Times New Roman" panose="02020603050405020304" pitchFamily="18" charset="0"/>
              </a:rPr>
              <a:t>Parenta.com</a:t>
            </a:r>
            <a:r>
              <a:rPr lang="en-GB" sz="1800" dirty="0">
                <a:solidFill>
                  <a:srgbClr val="000000"/>
                </a:solidFill>
                <a:effectLst/>
                <a:latin typeface="Calibri" panose="020F0502020204030204" pitchFamily="34" charset="0"/>
                <a:ea typeface="Times New Roman" panose="02020603050405020304" pitchFamily="18" charset="0"/>
              </a:rPr>
              <a:t>. Available at: </a:t>
            </a:r>
            <a:r>
              <a:rPr lang="en-GB" sz="1800" u="sng" dirty="0">
                <a:solidFill>
                  <a:srgbClr val="467886"/>
                </a:solidFill>
                <a:effectLst/>
                <a:latin typeface="Calibri" panose="020F0502020204030204" pitchFamily="34" charset="0"/>
                <a:ea typeface="Times New Roman" panose="02020603050405020304" pitchFamily="18" charset="0"/>
                <a:hlinkClick r:id="rId5"/>
              </a:rPr>
              <a:t>https://www.parenta.com/2018/04/01/the-role-of-practitioners-in-supporting-childrens-health-and-wellbeing/</a:t>
            </a:r>
            <a:r>
              <a:rPr lang="en-GB" sz="1800" dirty="0">
                <a:solidFill>
                  <a:srgbClr val="000000"/>
                </a:solidFill>
                <a:effectLst/>
                <a:latin typeface="Calibri" panose="020F0502020204030204" pitchFamily="34" charset="0"/>
                <a:ea typeface="Times New Roman" panose="02020603050405020304" pitchFamily="18" charset="0"/>
              </a:rPr>
              <a:t>  (Accessed 29 May 2025).</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i="1" dirty="0">
                <a:solidFill>
                  <a:srgbClr val="000000"/>
                </a:solidFill>
                <a:effectLst/>
                <a:latin typeface="Calibri" panose="020F0502020204030204" pitchFamily="34" charset="0"/>
                <a:ea typeface="Times New Roman" panose="02020603050405020304" pitchFamily="18" charset="0"/>
              </a:rPr>
              <a:t>The importance of a healthy lifestyle for kids</a:t>
            </a:r>
            <a:r>
              <a:rPr lang="en-GB" sz="1800" dirty="0">
                <a:solidFill>
                  <a:srgbClr val="000000"/>
                </a:solidFill>
                <a:effectLst/>
                <a:latin typeface="Calibri" panose="020F0502020204030204" pitchFamily="34" charset="0"/>
                <a:ea typeface="Times New Roman" panose="02020603050405020304" pitchFamily="18" charset="0"/>
              </a:rPr>
              <a:t> (2022) </a:t>
            </a:r>
            <a:r>
              <a:rPr lang="en-GB" sz="1800" i="1" dirty="0">
                <a:solidFill>
                  <a:srgbClr val="000000"/>
                </a:solidFill>
                <a:effectLst/>
                <a:latin typeface="Calibri" panose="020F0502020204030204" pitchFamily="34" charset="0"/>
                <a:ea typeface="Times New Roman" panose="02020603050405020304" pitchFamily="18" charset="0"/>
              </a:rPr>
              <a:t>www.gantrykids.com</a:t>
            </a:r>
            <a:r>
              <a:rPr lang="en-GB" sz="1800" dirty="0">
                <a:solidFill>
                  <a:srgbClr val="000000"/>
                </a:solidFill>
                <a:effectLst/>
                <a:latin typeface="Calibri" panose="020F0502020204030204" pitchFamily="34" charset="0"/>
                <a:ea typeface="Times New Roman" panose="02020603050405020304" pitchFamily="18" charset="0"/>
              </a:rPr>
              <a:t>. Available at: </a:t>
            </a:r>
            <a:r>
              <a:rPr lang="en-GB" sz="1800" u="sng" dirty="0">
                <a:solidFill>
                  <a:srgbClr val="467886"/>
                </a:solidFill>
                <a:effectLst/>
                <a:latin typeface="Calibri" panose="020F0502020204030204" pitchFamily="34" charset="0"/>
                <a:ea typeface="Times New Roman" panose="02020603050405020304" pitchFamily="18" charset="0"/>
                <a:hlinkClick r:id="rId6"/>
              </a:rPr>
              <a:t>https://www.gantrykids.com/the-importance-of-a-healthy-lifestyle-for-kids</a:t>
            </a:r>
            <a:r>
              <a:rPr lang="en-GB" sz="1800" dirty="0">
                <a:solidFill>
                  <a:srgbClr val="000000"/>
                </a:solidFill>
                <a:effectLst/>
                <a:latin typeface="Calibri" panose="020F0502020204030204" pitchFamily="34" charset="0"/>
                <a:ea typeface="Times New Roman" panose="02020603050405020304" pitchFamily="18" charset="0"/>
              </a:rPr>
              <a:t> (Accessed 08 June 2025).</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 UNICEF (1989) </a:t>
            </a:r>
            <a:r>
              <a:rPr lang="en-GB" sz="1800" i="1" dirty="0">
                <a:solidFill>
                  <a:srgbClr val="000000"/>
                </a:solidFill>
                <a:effectLst/>
                <a:latin typeface="Calibri" panose="020F0502020204030204" pitchFamily="34" charset="0"/>
                <a:ea typeface="Times New Roman" panose="02020603050405020304" pitchFamily="18" charset="0"/>
              </a:rPr>
              <a:t>UN convention on the rights of the child (UNCRC)</a:t>
            </a:r>
            <a:r>
              <a:rPr lang="en-GB" sz="1800" dirty="0">
                <a:solidFill>
                  <a:srgbClr val="000000"/>
                </a:solidFill>
                <a:effectLst/>
                <a:latin typeface="Calibri" panose="020F0502020204030204" pitchFamily="34" charset="0"/>
                <a:ea typeface="Times New Roman" panose="02020603050405020304" pitchFamily="18" charset="0"/>
              </a:rPr>
              <a:t>, </a:t>
            </a:r>
            <a:r>
              <a:rPr lang="en-GB" sz="1800" i="1" dirty="0">
                <a:solidFill>
                  <a:srgbClr val="000000"/>
                </a:solidFill>
                <a:effectLst/>
                <a:latin typeface="Calibri" panose="020F0502020204030204" pitchFamily="34" charset="0"/>
                <a:ea typeface="Times New Roman" panose="02020603050405020304" pitchFamily="18" charset="0"/>
              </a:rPr>
              <a:t>UNICEF</a:t>
            </a:r>
            <a:r>
              <a:rPr lang="en-GB" sz="1800" dirty="0">
                <a:solidFill>
                  <a:srgbClr val="000000"/>
                </a:solidFill>
                <a:effectLst/>
                <a:latin typeface="Calibri" panose="020F0502020204030204" pitchFamily="34" charset="0"/>
                <a:ea typeface="Times New Roman" panose="02020603050405020304" pitchFamily="18" charset="0"/>
              </a:rPr>
              <a:t>. Available at: </a:t>
            </a:r>
            <a:r>
              <a:rPr lang="en-GB" sz="1800" u="sng" dirty="0">
                <a:solidFill>
                  <a:srgbClr val="467886"/>
                </a:solidFill>
                <a:effectLst/>
                <a:latin typeface="Calibri" panose="020F0502020204030204" pitchFamily="34" charset="0"/>
                <a:ea typeface="Times New Roman" panose="02020603050405020304" pitchFamily="18" charset="0"/>
                <a:hlinkClick r:id="rId7"/>
              </a:rPr>
              <a:t>https://www.unicef.org.uk/what-we-do/un-convention-child-rights/</a:t>
            </a:r>
            <a:r>
              <a:rPr lang="en-GB" sz="1800" dirty="0">
                <a:solidFill>
                  <a:srgbClr val="000000"/>
                </a:solidFill>
                <a:effectLst/>
                <a:latin typeface="Calibri" panose="020F0502020204030204" pitchFamily="34" charset="0"/>
                <a:ea typeface="Times New Roman" panose="02020603050405020304" pitchFamily="18" charset="0"/>
              </a:rPr>
              <a:t> (Accessed 29 May 2025).</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UNICEF (2022) </a:t>
            </a:r>
            <a:r>
              <a:rPr lang="en-GB" sz="1800" i="1" dirty="0">
                <a:solidFill>
                  <a:srgbClr val="000000"/>
                </a:solidFill>
                <a:effectLst/>
                <a:latin typeface="Calibri" panose="020F0502020204030204" pitchFamily="34" charset="0"/>
                <a:ea typeface="Times New Roman" panose="02020603050405020304" pitchFamily="18" charset="0"/>
              </a:rPr>
              <a:t>The Convention on the rights of the child: the Children’s Version</a:t>
            </a:r>
            <a:r>
              <a:rPr lang="en-GB" sz="1800" dirty="0">
                <a:solidFill>
                  <a:srgbClr val="000000"/>
                </a:solidFill>
                <a:effectLst/>
                <a:latin typeface="Calibri" panose="020F0502020204030204" pitchFamily="34" charset="0"/>
                <a:ea typeface="Times New Roman" panose="02020603050405020304" pitchFamily="18" charset="0"/>
              </a:rPr>
              <a:t>, </a:t>
            </a:r>
            <a:r>
              <a:rPr lang="en-GB" sz="1800" i="1" dirty="0">
                <a:solidFill>
                  <a:srgbClr val="000000"/>
                </a:solidFill>
                <a:effectLst/>
                <a:latin typeface="Calibri" panose="020F0502020204030204" pitchFamily="34" charset="0"/>
                <a:ea typeface="Times New Roman" panose="02020603050405020304" pitchFamily="18" charset="0"/>
              </a:rPr>
              <a:t>UNICEF</a:t>
            </a:r>
            <a:r>
              <a:rPr lang="en-GB" sz="1800" dirty="0">
                <a:solidFill>
                  <a:srgbClr val="000000"/>
                </a:solidFill>
                <a:effectLst/>
                <a:latin typeface="Calibri" panose="020F0502020204030204" pitchFamily="34" charset="0"/>
                <a:ea typeface="Times New Roman" panose="02020603050405020304" pitchFamily="18" charset="0"/>
              </a:rPr>
              <a:t>. Available at: </a:t>
            </a:r>
            <a:r>
              <a:rPr lang="en-GB" sz="1800" u="sng" dirty="0">
                <a:solidFill>
                  <a:srgbClr val="467886"/>
                </a:solidFill>
                <a:effectLst/>
                <a:latin typeface="Calibri" panose="020F0502020204030204" pitchFamily="34" charset="0"/>
                <a:ea typeface="Times New Roman" panose="02020603050405020304" pitchFamily="18" charset="0"/>
                <a:hlinkClick r:id="rId8"/>
              </a:rPr>
              <a:t>https://www.unicef.org/child-rights-convention/convention-text-childrens-version</a:t>
            </a:r>
            <a:r>
              <a:rPr lang="en-GB" sz="1800" dirty="0">
                <a:solidFill>
                  <a:srgbClr val="000000"/>
                </a:solidFill>
                <a:effectLst/>
                <a:latin typeface="Calibri" panose="020F0502020204030204" pitchFamily="34" charset="0"/>
                <a:ea typeface="Times New Roman" panose="02020603050405020304" pitchFamily="18" charset="0"/>
              </a:rPr>
              <a:t> (Accessed 29 May 2025).</a:t>
            </a:r>
            <a:endParaRPr lang="en-GB" sz="1800" dirty="0">
              <a:effectLst/>
              <a:latin typeface="Times New Roman" panose="02020603050405020304" pitchFamily="18" charset="0"/>
              <a:ea typeface="Times New Roman" panose="02020603050405020304" pitchFamily="18" charset="0"/>
            </a:endParaRPr>
          </a:p>
          <a:p>
            <a:pPr>
              <a:lnSpc>
                <a:spcPts val="1800"/>
              </a:lnSpc>
              <a:buNone/>
            </a:pPr>
            <a:r>
              <a:rPr lang="en-GB" sz="1800" dirty="0">
                <a:solidFill>
                  <a:srgbClr val="000000"/>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ts val="1800"/>
              </a:lnSpc>
            </a:pPr>
            <a:r>
              <a:rPr lang="en-GB" sz="1800" dirty="0">
                <a:solidFill>
                  <a:srgbClr val="000000"/>
                </a:solidFill>
                <a:effectLst/>
                <a:latin typeface="Calibri" panose="020F0502020204030204" pitchFamily="34" charset="0"/>
                <a:ea typeface="Times New Roman" panose="02020603050405020304" pitchFamily="18" charset="0"/>
              </a:rPr>
              <a:t>Welsh Government (2022) </a:t>
            </a:r>
            <a:r>
              <a:rPr lang="en-GB" sz="1800" i="1" dirty="0">
                <a:solidFill>
                  <a:srgbClr val="000000"/>
                </a:solidFill>
                <a:effectLst/>
                <a:latin typeface="Calibri" panose="020F0502020204030204" pitchFamily="34" charset="0"/>
                <a:ea typeface="Times New Roman" panose="02020603050405020304" pitchFamily="18" charset="0"/>
              </a:rPr>
              <a:t>An overview of the healthy </a:t>
            </a:r>
            <a:r>
              <a:rPr lang="en-GB" i="1" dirty="0">
                <a:solidFill>
                  <a:srgbClr val="000000"/>
                </a:solidFill>
                <a:latin typeface="Calibri" panose="020F0502020204030204" pitchFamily="34" charset="0"/>
                <a:ea typeface="Times New Roman" panose="02020603050405020304" pitchFamily="18" charset="0"/>
              </a:rPr>
              <a:t>c</a:t>
            </a:r>
            <a:r>
              <a:rPr lang="en-GB" sz="1800" i="1" dirty="0">
                <a:solidFill>
                  <a:srgbClr val="000000"/>
                </a:solidFill>
                <a:effectLst/>
                <a:latin typeface="Calibri" panose="020F0502020204030204" pitchFamily="34" charset="0"/>
                <a:ea typeface="Times New Roman" panose="02020603050405020304" pitchFamily="18" charset="0"/>
              </a:rPr>
              <a:t>hild Wales programme</a:t>
            </a:r>
            <a:r>
              <a:rPr lang="en-GB" sz="1800" dirty="0">
                <a:solidFill>
                  <a:srgbClr val="000000"/>
                </a:solidFill>
                <a:effectLst/>
                <a:latin typeface="Calibri" panose="020F0502020204030204" pitchFamily="34" charset="0"/>
                <a:ea typeface="Times New Roman" panose="02020603050405020304" pitchFamily="18" charset="0"/>
              </a:rPr>
              <a:t>. Available at: </a:t>
            </a:r>
            <a:r>
              <a:rPr lang="en-GB" sz="1800" u="sng" dirty="0">
                <a:solidFill>
                  <a:srgbClr val="467886"/>
                </a:solidFill>
                <a:effectLst/>
                <a:latin typeface="Calibri" panose="020F0502020204030204" pitchFamily="34" charset="0"/>
                <a:ea typeface="Times New Roman" panose="02020603050405020304" pitchFamily="18" charset="0"/>
                <a:hlinkClick r:id="rId9"/>
              </a:rPr>
              <a:t>https://www.gov.wales/sites/default/files/publications/2022-03/an-overview-of-the-healthy-child-wales-programme.pdf</a:t>
            </a:r>
            <a:r>
              <a:rPr lang="en-GB" sz="1800" dirty="0">
                <a:solidFill>
                  <a:srgbClr val="000000"/>
                </a:solidFill>
                <a:effectLst/>
                <a:latin typeface="Calibri" panose="020F0502020204030204" pitchFamily="34" charset="0"/>
                <a:ea typeface="Times New Roman" panose="02020603050405020304" pitchFamily="18" charset="0"/>
              </a:rPr>
              <a:t> (Accessed 08 June 2025).</a:t>
            </a:r>
          </a:p>
          <a:p>
            <a:pPr>
              <a:lnSpc>
                <a:spcPts val="1800"/>
              </a:lnSpc>
            </a:pPr>
            <a:endParaRPr lang="en-GB" dirty="0">
              <a:solidFill>
                <a:srgbClr val="000000"/>
              </a:solidFill>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2251317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C0F9FA9-0A1F-77DA-6DB1-CBE7958F9BEA}"/>
              </a:ext>
            </a:extLst>
          </p:cNvPr>
          <p:cNvSpPr>
            <a:spLocks noGrp="1"/>
          </p:cNvSpPr>
          <p:nvPr>
            <p:ph type="ftr" sz="quarter" idx="11"/>
          </p:nvPr>
        </p:nvSpPr>
        <p:spPr/>
        <p:txBody>
          <a:bodyPr/>
          <a:lstStyle/>
          <a:p>
            <a:r>
              <a:rPr lang="en-GB" dirty="0"/>
              <a:t>ECEY5009         2413994             2186  GEIRIAU</a:t>
            </a:r>
          </a:p>
          <a:p>
            <a:endParaRPr lang="en-GB" dirty="0"/>
          </a:p>
        </p:txBody>
      </p:sp>
      <p:sp>
        <p:nvSpPr>
          <p:cNvPr id="3" name="Slide Number Placeholder 2">
            <a:extLst>
              <a:ext uri="{FF2B5EF4-FFF2-40B4-BE49-F238E27FC236}">
                <a16:creationId xmlns:a16="http://schemas.microsoft.com/office/drawing/2014/main" id="{9EC14191-39D2-0FBD-C3B7-EE07D783C122}"/>
              </a:ext>
            </a:extLst>
          </p:cNvPr>
          <p:cNvSpPr>
            <a:spLocks noGrp="1"/>
          </p:cNvSpPr>
          <p:nvPr>
            <p:ph type="sldNum" sz="quarter" idx="12"/>
          </p:nvPr>
        </p:nvSpPr>
        <p:spPr/>
        <p:txBody>
          <a:bodyPr/>
          <a:lstStyle/>
          <a:p>
            <a:fld id="{BCB9E7BB-A378-4F30-B264-95295726CBD6}" type="slidenum">
              <a:rPr lang="en-GB" smtClean="0"/>
              <a:t>12</a:t>
            </a:fld>
            <a:endParaRPr lang="en-GB"/>
          </a:p>
        </p:txBody>
      </p:sp>
      <p:sp>
        <p:nvSpPr>
          <p:cNvPr id="4" name="TextBox 3">
            <a:extLst>
              <a:ext uri="{FF2B5EF4-FFF2-40B4-BE49-F238E27FC236}">
                <a16:creationId xmlns:a16="http://schemas.microsoft.com/office/drawing/2014/main" id="{030B8234-994A-51DC-EDB6-C92143CF7318}"/>
              </a:ext>
            </a:extLst>
          </p:cNvPr>
          <p:cNvSpPr txBox="1"/>
          <p:nvPr/>
        </p:nvSpPr>
        <p:spPr>
          <a:xfrm>
            <a:off x="2373330" y="1356189"/>
            <a:ext cx="2760115" cy="369332"/>
          </a:xfrm>
          <a:prstGeom prst="rect">
            <a:avLst/>
          </a:prstGeom>
          <a:noFill/>
        </p:spPr>
        <p:txBody>
          <a:bodyPr wrap="none" rtlCol="0">
            <a:spAutoFit/>
          </a:bodyPr>
          <a:lstStyle/>
          <a:p>
            <a:r>
              <a:rPr lang="cy-GB" dirty="0"/>
              <a:t>Nid  wyf wedi defnyddio AI.</a:t>
            </a:r>
          </a:p>
        </p:txBody>
      </p:sp>
    </p:spTree>
    <p:extLst>
      <p:ext uri="{BB962C8B-B14F-4D97-AF65-F5344CB8AC3E}">
        <p14:creationId xmlns:p14="http://schemas.microsoft.com/office/powerpoint/2010/main" val="39416030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3608</Words>
  <Application>Microsoft Office PowerPoint</Application>
  <PresentationFormat>Widescreen</PresentationFormat>
  <Paragraphs>118</Paragraphs>
  <Slides>12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Aptos</vt:lpstr>
      <vt:lpstr>Arial</vt:lpstr>
      <vt:lpstr>Calibri</vt:lpstr>
      <vt:lpstr>Calibri Light</vt:lpstr>
      <vt:lpstr>Roboto</vt:lpstr>
      <vt:lpstr>Times New Roman</vt:lpstr>
      <vt:lpstr>Office Theme</vt:lpstr>
      <vt:lpstr>PowerPoint Presentation</vt:lpstr>
      <vt:lpstr>Iechyd</vt:lpstr>
      <vt:lpstr>Yn ôl childhealthy (2022) mae brechlynnau yn un o gweithreau mwyaf effeithiol i iechyd plentyn. Mae yn diogelu genhadaeth rhag afiechydon peryglus fel hepatitis B a pholio. Er taw system imiwn y corff sydd yn amddifyn y corff fwyaf naturiol mae dal angen cryfhau gyda brechlynnau i helpu osgoi y risg sydd yn dod gyda heitiau peryglus. Mae brechlynnau yn effeithiol iawn a wedi profi eu bod yn llehau marwolaeth o 78% rhwng blwyddyn 2000 A 2008. Wrth cael brechlynnau fe fydd yn amddiffyn plentyn rhag salwch a gall peryglu bywyd a hefyd salwch i pobl on cwmpas. Mae cael y brechlyn MMR yn arbed plant rhag 3 salwch sef measles mumps a rubella, maer 3 hyn yn galli peryglu iechyd plentyn ac yn galli newud bywyd plentyn.  Yn ôl humanium (2011), mae hawl i blant cael iechyd fod yn hanfodol gan eu bod yn agored i salwch a a chymhlethdodau iechyd wrth i plant cael i brechlynnau fe fydd yn rhyddahau risg salwch a gall tyfu yn oedolion iach. Yn ôl UNICEF (2022), mae gan blant hawl i’r gofal iechyd gorau posibl, dŵr glân i’w yfed, bwyd iach a cartref glan a yn ddiogel i fyw ynddo. </vt:lpstr>
      <vt:lpstr>Lles.</vt:lpstr>
      <vt:lpstr>Yn ol  Enhancing mental health and wellbeing for babies, children, and young people public health net work cymru e-bulletin (2025), mae hawliau plant wedi gosod i amddiffyn lles plentyn ac yn cysylltiedig gyda lles a iechyd meddwl plentyn. Creu amgylchedd cefnogol yn bwysig i lles plentyn i fynnu emosiynol ac yn feddyliol yn dechrau trwy cynnal hawliau plant. Wrth ymchwilio mewn i Lles yn ôl Hayes (2025), dwedodd bod gan plant yn Mhrydain sgor lles gorau yn Ewrop y data a casglwyd gan astudiaeth Pisa ar gyfer OECD(Cymdeithas ar gyfer Cydweithio Economaidd a Datblygu).  </vt:lpstr>
      <vt:lpstr>Fordd o fyw.</vt:lpstr>
      <vt:lpstr>Ffordd o fyw</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ceinwen jones</dc:creator>
  <cp:lastModifiedBy>ceinwen jones</cp:lastModifiedBy>
  <cp:revision>29</cp:revision>
  <dcterms:created xsi:type="dcterms:W3CDTF">2025-05-23T16:36:36Z</dcterms:created>
  <dcterms:modified xsi:type="dcterms:W3CDTF">2025-06-09T17:28:13Z</dcterms:modified>
</cp:coreProperties>
</file>