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27"/>
  </p:notesMasterIdLst>
  <p:sldIdLst>
    <p:sldId id="261" r:id="rId5"/>
    <p:sldId id="581" r:id="rId6"/>
    <p:sldId id="262" r:id="rId7"/>
    <p:sldId id="264" r:id="rId8"/>
    <p:sldId id="607" r:id="rId9"/>
    <p:sldId id="275" r:id="rId10"/>
    <p:sldId id="266" r:id="rId11"/>
    <p:sldId id="269" r:id="rId12"/>
    <p:sldId id="276" r:id="rId13"/>
    <p:sldId id="267" r:id="rId14"/>
    <p:sldId id="268" r:id="rId15"/>
    <p:sldId id="270" r:id="rId16"/>
    <p:sldId id="274" r:id="rId17"/>
    <p:sldId id="273" r:id="rId18"/>
    <p:sldId id="272" r:id="rId19"/>
    <p:sldId id="515" r:id="rId20"/>
    <p:sldId id="516" r:id="rId21"/>
    <p:sldId id="517" r:id="rId22"/>
    <p:sldId id="518" r:id="rId23"/>
    <p:sldId id="519" r:id="rId24"/>
    <p:sldId id="520" r:id="rId25"/>
    <p:sldId id="52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49" autoAdjust="0"/>
  </p:normalViewPr>
  <p:slideViewPr>
    <p:cSldViewPr snapToGrid="0">
      <p:cViewPr varScale="1">
        <p:scale>
          <a:sx n="112" d="100"/>
          <a:sy n="112" d="100"/>
        </p:scale>
        <p:origin x="552" y="96"/>
      </p:cViewPr>
      <p:guideLst/>
    </p:cSldViewPr>
  </p:slideViewPr>
  <p:notesTextViewPr>
    <p:cViewPr>
      <p:scale>
        <a:sx n="1" d="1"/>
        <a:sy n="1" d="1"/>
      </p:scale>
      <p:origin x="0" y="0"/>
    </p:cViewPr>
  </p:notesTextViewPr>
  <p:sorterViewPr>
    <p:cViewPr varScale="1">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32B3E5-DC47-410D-9517-55D79E337EE2}" type="doc">
      <dgm:prSet loTypeId="urn:microsoft.com/office/officeart/2008/layout/AlternatingHexagons" loCatId="list" qsTypeId="urn:microsoft.com/office/officeart/2005/8/quickstyle/simple1" qsCatId="simple" csTypeId="urn:microsoft.com/office/officeart/2005/8/colors/accent1_2" csCatId="accent1"/>
      <dgm:spPr/>
      <dgm:t>
        <a:bodyPr/>
        <a:lstStyle/>
        <a:p>
          <a:endParaRPr lang="en-US"/>
        </a:p>
      </dgm:t>
    </dgm:pt>
    <dgm:pt modelId="{7B4A77CA-B865-4CA7-AEEC-0A9A17385164}">
      <dgm:prSet/>
      <dgm:spPr/>
      <dgm:t>
        <a:bodyPr/>
        <a:lstStyle/>
        <a:p>
          <a:r>
            <a:rPr lang="en-US"/>
            <a:t>Pulling</a:t>
          </a:r>
        </a:p>
      </dgm:t>
    </dgm:pt>
    <dgm:pt modelId="{A832DBC7-6601-4A53-89F6-F55BBE97B674}" type="parTrans" cxnId="{F49EB87F-62A9-4BFF-9AA7-F85CCBF5CFD0}">
      <dgm:prSet/>
      <dgm:spPr/>
      <dgm:t>
        <a:bodyPr/>
        <a:lstStyle/>
        <a:p>
          <a:endParaRPr lang="en-US"/>
        </a:p>
      </dgm:t>
    </dgm:pt>
    <dgm:pt modelId="{57FE3931-0346-42F5-BD5C-9382C31FFB5E}" type="sibTrans" cxnId="{F49EB87F-62A9-4BFF-9AA7-F85CCBF5CFD0}">
      <dgm:prSet/>
      <dgm:spPr/>
      <dgm:t>
        <a:bodyPr/>
        <a:lstStyle/>
        <a:p>
          <a:endParaRPr lang="en-US"/>
        </a:p>
      </dgm:t>
    </dgm:pt>
    <dgm:pt modelId="{D92AC911-5DE6-4698-B245-22D5CE66A8AB}">
      <dgm:prSet/>
      <dgm:spPr/>
      <dgm:t>
        <a:bodyPr/>
        <a:lstStyle/>
        <a:p>
          <a:r>
            <a:rPr lang="en-US"/>
            <a:t>Pulling the lever half-way and derailing the train.</a:t>
          </a:r>
        </a:p>
      </dgm:t>
    </dgm:pt>
    <dgm:pt modelId="{33119445-B7F8-442D-993B-BCE4F4C96FBA}" type="parTrans" cxnId="{0E411B5D-F640-4946-988B-D8F6C3DBD4B2}">
      <dgm:prSet/>
      <dgm:spPr/>
      <dgm:t>
        <a:bodyPr/>
        <a:lstStyle/>
        <a:p>
          <a:endParaRPr lang="en-US"/>
        </a:p>
      </dgm:t>
    </dgm:pt>
    <dgm:pt modelId="{6D9A1755-F847-4423-BCEB-E648B4D181DB}" type="sibTrans" cxnId="{0E411B5D-F640-4946-988B-D8F6C3DBD4B2}">
      <dgm:prSet/>
      <dgm:spPr/>
      <dgm:t>
        <a:bodyPr/>
        <a:lstStyle/>
        <a:p>
          <a:endParaRPr lang="en-US"/>
        </a:p>
      </dgm:t>
    </dgm:pt>
    <dgm:pt modelId="{32F1A1CA-E089-48D3-BB42-FDEFE598E009}">
      <dgm:prSet/>
      <dgm:spPr/>
      <dgm:t>
        <a:bodyPr/>
        <a:lstStyle/>
        <a:p>
          <a:r>
            <a:rPr lang="en-US"/>
            <a:t>Running</a:t>
          </a:r>
        </a:p>
      </dgm:t>
    </dgm:pt>
    <dgm:pt modelId="{AFB4DCC1-D11F-450A-9F54-D225E1B277E6}" type="parTrans" cxnId="{3CC1CA19-2818-4BE6-B53A-247E1094EBE7}">
      <dgm:prSet/>
      <dgm:spPr/>
      <dgm:t>
        <a:bodyPr/>
        <a:lstStyle/>
        <a:p>
          <a:endParaRPr lang="en-US"/>
        </a:p>
      </dgm:t>
    </dgm:pt>
    <dgm:pt modelId="{E1FAB17E-0AAD-4AAE-96D2-AAA12205F1D5}" type="sibTrans" cxnId="{3CC1CA19-2818-4BE6-B53A-247E1094EBE7}">
      <dgm:prSet/>
      <dgm:spPr/>
      <dgm:t>
        <a:bodyPr/>
        <a:lstStyle/>
        <a:p>
          <a:endParaRPr lang="en-US"/>
        </a:p>
      </dgm:t>
    </dgm:pt>
    <dgm:pt modelId="{3097E56C-063A-437C-A406-03F8D359A8FD}">
      <dgm:prSet/>
      <dgm:spPr/>
      <dgm:t>
        <a:bodyPr/>
        <a:lstStyle/>
        <a:p>
          <a:r>
            <a:rPr lang="en-US"/>
            <a:t>Running really fast after pulling the level to untie the one.</a:t>
          </a:r>
        </a:p>
      </dgm:t>
    </dgm:pt>
    <dgm:pt modelId="{F28F6945-EB01-46A2-9A5B-0393371163CE}" type="parTrans" cxnId="{7B3C0A12-627B-4806-96E5-71E66C99026E}">
      <dgm:prSet/>
      <dgm:spPr/>
      <dgm:t>
        <a:bodyPr/>
        <a:lstStyle/>
        <a:p>
          <a:endParaRPr lang="en-US"/>
        </a:p>
      </dgm:t>
    </dgm:pt>
    <dgm:pt modelId="{A3E47060-D0F6-4B7B-A63A-73A1074F167C}" type="sibTrans" cxnId="{7B3C0A12-627B-4806-96E5-71E66C99026E}">
      <dgm:prSet/>
      <dgm:spPr/>
      <dgm:t>
        <a:bodyPr/>
        <a:lstStyle/>
        <a:p>
          <a:endParaRPr lang="en-US"/>
        </a:p>
      </dgm:t>
    </dgm:pt>
    <dgm:pt modelId="{882F3086-D36B-4640-98E4-89A96B7F8D5E}">
      <dgm:prSet/>
      <dgm:spPr/>
      <dgm:t>
        <a:bodyPr/>
        <a:lstStyle/>
        <a:p>
          <a:r>
            <a:rPr lang="en-US"/>
            <a:t>Jumping</a:t>
          </a:r>
        </a:p>
      </dgm:t>
    </dgm:pt>
    <dgm:pt modelId="{F43B2960-4DC5-41BD-9D1F-1A3C06097E13}" type="parTrans" cxnId="{FB7F39D5-AC74-40D1-9DC1-D9B3326640C1}">
      <dgm:prSet/>
      <dgm:spPr/>
      <dgm:t>
        <a:bodyPr/>
        <a:lstStyle/>
        <a:p>
          <a:endParaRPr lang="en-US"/>
        </a:p>
      </dgm:t>
    </dgm:pt>
    <dgm:pt modelId="{2E8D8C27-315B-497C-8717-791037F4B44C}" type="sibTrans" cxnId="{FB7F39D5-AC74-40D1-9DC1-D9B3326640C1}">
      <dgm:prSet/>
      <dgm:spPr/>
      <dgm:t>
        <a:bodyPr/>
        <a:lstStyle/>
        <a:p>
          <a:endParaRPr lang="en-US"/>
        </a:p>
      </dgm:t>
    </dgm:pt>
    <dgm:pt modelId="{804EAAF0-EDF3-4E42-AE1B-546B266838B7}">
      <dgm:prSet/>
      <dgm:spPr/>
      <dgm:t>
        <a:bodyPr/>
        <a:lstStyle/>
        <a:p>
          <a:r>
            <a:rPr lang="en-US"/>
            <a:t>Jumping in front of the train. </a:t>
          </a:r>
        </a:p>
      </dgm:t>
    </dgm:pt>
    <dgm:pt modelId="{9E38C020-0CAB-43EA-88CE-991F17E7EFEB}" type="parTrans" cxnId="{079ADEB0-B687-46BD-93D1-CDC7A31C8A22}">
      <dgm:prSet/>
      <dgm:spPr/>
      <dgm:t>
        <a:bodyPr/>
        <a:lstStyle/>
        <a:p>
          <a:endParaRPr lang="en-US"/>
        </a:p>
      </dgm:t>
    </dgm:pt>
    <dgm:pt modelId="{1A47E775-EDE5-4825-A254-896F9ED57FE2}" type="sibTrans" cxnId="{079ADEB0-B687-46BD-93D1-CDC7A31C8A22}">
      <dgm:prSet/>
      <dgm:spPr/>
      <dgm:t>
        <a:bodyPr/>
        <a:lstStyle/>
        <a:p>
          <a:endParaRPr lang="en-US"/>
        </a:p>
      </dgm:t>
    </dgm:pt>
    <dgm:pt modelId="{93E6B100-1BD4-4344-8B02-15CD67CFF01B}" type="pres">
      <dgm:prSet presAssocID="{6C32B3E5-DC47-410D-9517-55D79E337EE2}" presName="Name0" presStyleCnt="0">
        <dgm:presLayoutVars>
          <dgm:chMax/>
          <dgm:chPref/>
          <dgm:dir/>
          <dgm:animLvl val="lvl"/>
        </dgm:presLayoutVars>
      </dgm:prSet>
      <dgm:spPr/>
    </dgm:pt>
    <dgm:pt modelId="{BA8353AA-138C-4575-8AB4-87735714B73C}" type="pres">
      <dgm:prSet presAssocID="{7B4A77CA-B865-4CA7-AEEC-0A9A17385164}" presName="composite" presStyleCnt="0"/>
      <dgm:spPr/>
    </dgm:pt>
    <dgm:pt modelId="{5D74810E-D653-4603-8DBF-CD50328274DD}" type="pres">
      <dgm:prSet presAssocID="{7B4A77CA-B865-4CA7-AEEC-0A9A17385164}" presName="Parent1" presStyleLbl="node1" presStyleIdx="0" presStyleCnt="6">
        <dgm:presLayoutVars>
          <dgm:chMax val="1"/>
          <dgm:chPref val="1"/>
          <dgm:bulletEnabled val="1"/>
        </dgm:presLayoutVars>
      </dgm:prSet>
      <dgm:spPr/>
    </dgm:pt>
    <dgm:pt modelId="{66E55B5E-F0AE-47CB-8D36-9E33BE91C2C9}" type="pres">
      <dgm:prSet presAssocID="{7B4A77CA-B865-4CA7-AEEC-0A9A17385164}" presName="Childtext1" presStyleLbl="revTx" presStyleIdx="0" presStyleCnt="3">
        <dgm:presLayoutVars>
          <dgm:chMax val="0"/>
          <dgm:chPref val="0"/>
          <dgm:bulletEnabled val="1"/>
        </dgm:presLayoutVars>
      </dgm:prSet>
      <dgm:spPr/>
    </dgm:pt>
    <dgm:pt modelId="{03F51173-DD13-4978-9A66-D27DAE13C1BC}" type="pres">
      <dgm:prSet presAssocID="{7B4A77CA-B865-4CA7-AEEC-0A9A17385164}" presName="BalanceSpacing" presStyleCnt="0"/>
      <dgm:spPr/>
    </dgm:pt>
    <dgm:pt modelId="{69B7A00C-C18B-4615-BDA9-4CBA29E3AA92}" type="pres">
      <dgm:prSet presAssocID="{7B4A77CA-B865-4CA7-AEEC-0A9A17385164}" presName="BalanceSpacing1" presStyleCnt="0"/>
      <dgm:spPr/>
    </dgm:pt>
    <dgm:pt modelId="{A40C6950-16ED-4C61-B6CA-48450D4273E1}" type="pres">
      <dgm:prSet presAssocID="{57FE3931-0346-42F5-BD5C-9382C31FFB5E}" presName="Accent1Text" presStyleLbl="node1" presStyleIdx="1" presStyleCnt="6"/>
      <dgm:spPr/>
    </dgm:pt>
    <dgm:pt modelId="{DC502A67-3664-4A98-AC91-3E3CB0D56EB5}" type="pres">
      <dgm:prSet presAssocID="{57FE3931-0346-42F5-BD5C-9382C31FFB5E}" presName="spaceBetweenRectangles" presStyleCnt="0"/>
      <dgm:spPr/>
    </dgm:pt>
    <dgm:pt modelId="{4CC37EFE-F517-4C33-B0E7-B8C00CC308FC}" type="pres">
      <dgm:prSet presAssocID="{32F1A1CA-E089-48D3-BB42-FDEFE598E009}" presName="composite" presStyleCnt="0"/>
      <dgm:spPr/>
    </dgm:pt>
    <dgm:pt modelId="{BD447B67-848B-41A8-B3E1-1193A1E1406B}" type="pres">
      <dgm:prSet presAssocID="{32F1A1CA-E089-48D3-BB42-FDEFE598E009}" presName="Parent1" presStyleLbl="node1" presStyleIdx="2" presStyleCnt="6">
        <dgm:presLayoutVars>
          <dgm:chMax val="1"/>
          <dgm:chPref val="1"/>
          <dgm:bulletEnabled val="1"/>
        </dgm:presLayoutVars>
      </dgm:prSet>
      <dgm:spPr/>
    </dgm:pt>
    <dgm:pt modelId="{E2BF05F2-5C7D-408B-B693-E197C7564BD9}" type="pres">
      <dgm:prSet presAssocID="{32F1A1CA-E089-48D3-BB42-FDEFE598E009}" presName="Childtext1" presStyleLbl="revTx" presStyleIdx="1" presStyleCnt="3">
        <dgm:presLayoutVars>
          <dgm:chMax val="0"/>
          <dgm:chPref val="0"/>
          <dgm:bulletEnabled val="1"/>
        </dgm:presLayoutVars>
      </dgm:prSet>
      <dgm:spPr/>
    </dgm:pt>
    <dgm:pt modelId="{D500EE5F-3172-44CF-950B-BFC116A2C1B3}" type="pres">
      <dgm:prSet presAssocID="{32F1A1CA-E089-48D3-BB42-FDEFE598E009}" presName="BalanceSpacing" presStyleCnt="0"/>
      <dgm:spPr/>
    </dgm:pt>
    <dgm:pt modelId="{A16F4F42-DCF8-4546-A5B9-324766CC2BF6}" type="pres">
      <dgm:prSet presAssocID="{32F1A1CA-E089-48D3-BB42-FDEFE598E009}" presName="BalanceSpacing1" presStyleCnt="0"/>
      <dgm:spPr/>
    </dgm:pt>
    <dgm:pt modelId="{8E751020-4239-4220-99B0-F933FD8270E5}" type="pres">
      <dgm:prSet presAssocID="{E1FAB17E-0AAD-4AAE-96D2-AAA12205F1D5}" presName="Accent1Text" presStyleLbl="node1" presStyleIdx="3" presStyleCnt="6"/>
      <dgm:spPr/>
    </dgm:pt>
    <dgm:pt modelId="{0CF7A764-82B1-4D44-8B5B-D36AF6D382FF}" type="pres">
      <dgm:prSet presAssocID="{E1FAB17E-0AAD-4AAE-96D2-AAA12205F1D5}" presName="spaceBetweenRectangles" presStyleCnt="0"/>
      <dgm:spPr/>
    </dgm:pt>
    <dgm:pt modelId="{3E0B37E0-541B-48FC-9538-9E980429C9DF}" type="pres">
      <dgm:prSet presAssocID="{882F3086-D36B-4640-98E4-89A96B7F8D5E}" presName="composite" presStyleCnt="0"/>
      <dgm:spPr/>
    </dgm:pt>
    <dgm:pt modelId="{519FBB68-3A07-4AA3-8C35-6D33C65EDE0D}" type="pres">
      <dgm:prSet presAssocID="{882F3086-D36B-4640-98E4-89A96B7F8D5E}" presName="Parent1" presStyleLbl="node1" presStyleIdx="4" presStyleCnt="6">
        <dgm:presLayoutVars>
          <dgm:chMax val="1"/>
          <dgm:chPref val="1"/>
          <dgm:bulletEnabled val="1"/>
        </dgm:presLayoutVars>
      </dgm:prSet>
      <dgm:spPr/>
    </dgm:pt>
    <dgm:pt modelId="{96248775-2337-4F9D-808C-B39CACD5E2A1}" type="pres">
      <dgm:prSet presAssocID="{882F3086-D36B-4640-98E4-89A96B7F8D5E}" presName="Childtext1" presStyleLbl="revTx" presStyleIdx="2" presStyleCnt="3">
        <dgm:presLayoutVars>
          <dgm:chMax val="0"/>
          <dgm:chPref val="0"/>
          <dgm:bulletEnabled val="1"/>
        </dgm:presLayoutVars>
      </dgm:prSet>
      <dgm:spPr/>
    </dgm:pt>
    <dgm:pt modelId="{AC2DC2B9-97EB-4887-9A2C-3EC1B8A08E24}" type="pres">
      <dgm:prSet presAssocID="{882F3086-D36B-4640-98E4-89A96B7F8D5E}" presName="BalanceSpacing" presStyleCnt="0"/>
      <dgm:spPr/>
    </dgm:pt>
    <dgm:pt modelId="{D8C698C2-CAEC-4446-9919-CC336A428573}" type="pres">
      <dgm:prSet presAssocID="{882F3086-D36B-4640-98E4-89A96B7F8D5E}" presName="BalanceSpacing1" presStyleCnt="0"/>
      <dgm:spPr/>
    </dgm:pt>
    <dgm:pt modelId="{D59AC5C3-EF30-4FA0-9F5D-4AC196E101BD}" type="pres">
      <dgm:prSet presAssocID="{2E8D8C27-315B-497C-8717-791037F4B44C}" presName="Accent1Text" presStyleLbl="node1" presStyleIdx="5" presStyleCnt="6"/>
      <dgm:spPr/>
    </dgm:pt>
  </dgm:ptLst>
  <dgm:cxnLst>
    <dgm:cxn modelId="{7B3C0A12-627B-4806-96E5-71E66C99026E}" srcId="{32F1A1CA-E089-48D3-BB42-FDEFE598E009}" destId="{3097E56C-063A-437C-A406-03F8D359A8FD}" srcOrd="0" destOrd="0" parTransId="{F28F6945-EB01-46A2-9A5B-0393371163CE}" sibTransId="{A3E47060-D0F6-4B7B-A63A-73A1074F167C}"/>
    <dgm:cxn modelId="{3CC1CA19-2818-4BE6-B53A-247E1094EBE7}" srcId="{6C32B3E5-DC47-410D-9517-55D79E337EE2}" destId="{32F1A1CA-E089-48D3-BB42-FDEFE598E009}" srcOrd="1" destOrd="0" parTransId="{AFB4DCC1-D11F-450A-9F54-D225E1B277E6}" sibTransId="{E1FAB17E-0AAD-4AAE-96D2-AAA12205F1D5}"/>
    <dgm:cxn modelId="{7B69FC22-8D8E-45E0-A32E-5262C52CE35B}" type="presOf" srcId="{E1FAB17E-0AAD-4AAE-96D2-AAA12205F1D5}" destId="{8E751020-4239-4220-99B0-F933FD8270E5}" srcOrd="0" destOrd="0" presId="urn:microsoft.com/office/officeart/2008/layout/AlternatingHexagons"/>
    <dgm:cxn modelId="{0E411B5D-F640-4946-988B-D8F6C3DBD4B2}" srcId="{7B4A77CA-B865-4CA7-AEEC-0A9A17385164}" destId="{D92AC911-5DE6-4698-B245-22D5CE66A8AB}" srcOrd="0" destOrd="0" parTransId="{33119445-B7F8-442D-993B-BCE4F4C96FBA}" sibTransId="{6D9A1755-F847-4423-BCEB-E648B4D181DB}"/>
    <dgm:cxn modelId="{716AA46D-E7AC-4A78-8744-E5859F85EFF9}" type="presOf" srcId="{804EAAF0-EDF3-4E42-AE1B-546B266838B7}" destId="{96248775-2337-4F9D-808C-B39CACD5E2A1}" srcOrd="0" destOrd="0" presId="urn:microsoft.com/office/officeart/2008/layout/AlternatingHexagons"/>
    <dgm:cxn modelId="{19859C52-2E4A-49FC-B9C6-1931BDEFC5FC}" type="presOf" srcId="{57FE3931-0346-42F5-BD5C-9382C31FFB5E}" destId="{A40C6950-16ED-4C61-B6CA-48450D4273E1}" srcOrd="0" destOrd="0" presId="urn:microsoft.com/office/officeart/2008/layout/AlternatingHexagons"/>
    <dgm:cxn modelId="{F49EB87F-62A9-4BFF-9AA7-F85CCBF5CFD0}" srcId="{6C32B3E5-DC47-410D-9517-55D79E337EE2}" destId="{7B4A77CA-B865-4CA7-AEEC-0A9A17385164}" srcOrd="0" destOrd="0" parTransId="{A832DBC7-6601-4A53-89F6-F55BBE97B674}" sibTransId="{57FE3931-0346-42F5-BD5C-9382C31FFB5E}"/>
    <dgm:cxn modelId="{B82FAC84-554B-45AB-9A3F-15B7248F8CD1}" type="presOf" srcId="{D92AC911-5DE6-4698-B245-22D5CE66A8AB}" destId="{66E55B5E-F0AE-47CB-8D36-9E33BE91C2C9}" srcOrd="0" destOrd="0" presId="urn:microsoft.com/office/officeart/2008/layout/AlternatingHexagons"/>
    <dgm:cxn modelId="{4CF3B286-9ADB-45DB-9BB7-C7717037549C}" type="presOf" srcId="{3097E56C-063A-437C-A406-03F8D359A8FD}" destId="{E2BF05F2-5C7D-408B-B693-E197C7564BD9}" srcOrd="0" destOrd="0" presId="urn:microsoft.com/office/officeart/2008/layout/AlternatingHexagons"/>
    <dgm:cxn modelId="{B80E7CA0-317E-4B8F-9E47-E96A8D99748F}" type="presOf" srcId="{6C32B3E5-DC47-410D-9517-55D79E337EE2}" destId="{93E6B100-1BD4-4344-8B02-15CD67CFF01B}" srcOrd="0" destOrd="0" presId="urn:microsoft.com/office/officeart/2008/layout/AlternatingHexagons"/>
    <dgm:cxn modelId="{F4512CAB-F77E-4F61-9F1F-B652C15B16A2}" type="presOf" srcId="{32F1A1CA-E089-48D3-BB42-FDEFE598E009}" destId="{BD447B67-848B-41A8-B3E1-1193A1E1406B}" srcOrd="0" destOrd="0" presId="urn:microsoft.com/office/officeart/2008/layout/AlternatingHexagons"/>
    <dgm:cxn modelId="{079ADEB0-B687-46BD-93D1-CDC7A31C8A22}" srcId="{882F3086-D36B-4640-98E4-89A96B7F8D5E}" destId="{804EAAF0-EDF3-4E42-AE1B-546B266838B7}" srcOrd="0" destOrd="0" parTransId="{9E38C020-0CAB-43EA-88CE-991F17E7EFEB}" sibTransId="{1A47E775-EDE5-4825-A254-896F9ED57FE2}"/>
    <dgm:cxn modelId="{12D04AC9-D999-4201-B410-4C4D07809A6D}" type="presOf" srcId="{2E8D8C27-315B-497C-8717-791037F4B44C}" destId="{D59AC5C3-EF30-4FA0-9F5D-4AC196E101BD}" srcOrd="0" destOrd="0" presId="urn:microsoft.com/office/officeart/2008/layout/AlternatingHexagons"/>
    <dgm:cxn modelId="{FB7F39D5-AC74-40D1-9DC1-D9B3326640C1}" srcId="{6C32B3E5-DC47-410D-9517-55D79E337EE2}" destId="{882F3086-D36B-4640-98E4-89A96B7F8D5E}" srcOrd="2" destOrd="0" parTransId="{F43B2960-4DC5-41BD-9D1F-1A3C06097E13}" sibTransId="{2E8D8C27-315B-497C-8717-791037F4B44C}"/>
    <dgm:cxn modelId="{818262EE-C28B-4B46-ABCC-ED0CA260DF60}" type="presOf" srcId="{882F3086-D36B-4640-98E4-89A96B7F8D5E}" destId="{519FBB68-3A07-4AA3-8C35-6D33C65EDE0D}" srcOrd="0" destOrd="0" presId="urn:microsoft.com/office/officeart/2008/layout/AlternatingHexagons"/>
    <dgm:cxn modelId="{A8E7AFF5-E5E2-4743-8DB9-53ED7B46D1E0}" type="presOf" srcId="{7B4A77CA-B865-4CA7-AEEC-0A9A17385164}" destId="{5D74810E-D653-4603-8DBF-CD50328274DD}" srcOrd="0" destOrd="0" presId="urn:microsoft.com/office/officeart/2008/layout/AlternatingHexagons"/>
    <dgm:cxn modelId="{7DB4A3B3-646A-4570-A006-282CE826A09F}" type="presParOf" srcId="{93E6B100-1BD4-4344-8B02-15CD67CFF01B}" destId="{BA8353AA-138C-4575-8AB4-87735714B73C}" srcOrd="0" destOrd="0" presId="urn:microsoft.com/office/officeart/2008/layout/AlternatingHexagons"/>
    <dgm:cxn modelId="{08D2274D-EEB9-44C3-8669-9D11A0EBC58E}" type="presParOf" srcId="{BA8353AA-138C-4575-8AB4-87735714B73C}" destId="{5D74810E-D653-4603-8DBF-CD50328274DD}" srcOrd="0" destOrd="0" presId="urn:microsoft.com/office/officeart/2008/layout/AlternatingHexagons"/>
    <dgm:cxn modelId="{9FC997C4-D20B-40BF-81F4-43642482510F}" type="presParOf" srcId="{BA8353AA-138C-4575-8AB4-87735714B73C}" destId="{66E55B5E-F0AE-47CB-8D36-9E33BE91C2C9}" srcOrd="1" destOrd="0" presId="urn:microsoft.com/office/officeart/2008/layout/AlternatingHexagons"/>
    <dgm:cxn modelId="{C33C8792-F385-44AD-A633-0D10D2C990FC}" type="presParOf" srcId="{BA8353AA-138C-4575-8AB4-87735714B73C}" destId="{03F51173-DD13-4978-9A66-D27DAE13C1BC}" srcOrd="2" destOrd="0" presId="urn:microsoft.com/office/officeart/2008/layout/AlternatingHexagons"/>
    <dgm:cxn modelId="{ABF12677-2BFB-4341-BEFA-5833868A110F}" type="presParOf" srcId="{BA8353AA-138C-4575-8AB4-87735714B73C}" destId="{69B7A00C-C18B-4615-BDA9-4CBA29E3AA92}" srcOrd="3" destOrd="0" presId="urn:microsoft.com/office/officeart/2008/layout/AlternatingHexagons"/>
    <dgm:cxn modelId="{49A5C815-B348-4BC5-8F1D-3925FF98AB38}" type="presParOf" srcId="{BA8353AA-138C-4575-8AB4-87735714B73C}" destId="{A40C6950-16ED-4C61-B6CA-48450D4273E1}" srcOrd="4" destOrd="0" presId="urn:microsoft.com/office/officeart/2008/layout/AlternatingHexagons"/>
    <dgm:cxn modelId="{634E61B8-8937-43AD-8DB3-B5B1DDD37137}" type="presParOf" srcId="{93E6B100-1BD4-4344-8B02-15CD67CFF01B}" destId="{DC502A67-3664-4A98-AC91-3E3CB0D56EB5}" srcOrd="1" destOrd="0" presId="urn:microsoft.com/office/officeart/2008/layout/AlternatingHexagons"/>
    <dgm:cxn modelId="{D92B9538-6326-4477-A038-83AFEDC42945}" type="presParOf" srcId="{93E6B100-1BD4-4344-8B02-15CD67CFF01B}" destId="{4CC37EFE-F517-4C33-B0E7-B8C00CC308FC}" srcOrd="2" destOrd="0" presId="urn:microsoft.com/office/officeart/2008/layout/AlternatingHexagons"/>
    <dgm:cxn modelId="{21D5133E-1126-4DE0-B58E-A17B72D444CB}" type="presParOf" srcId="{4CC37EFE-F517-4C33-B0E7-B8C00CC308FC}" destId="{BD447B67-848B-41A8-B3E1-1193A1E1406B}" srcOrd="0" destOrd="0" presId="urn:microsoft.com/office/officeart/2008/layout/AlternatingHexagons"/>
    <dgm:cxn modelId="{EB3D4B74-25BD-471D-B132-46115A0BD08A}" type="presParOf" srcId="{4CC37EFE-F517-4C33-B0E7-B8C00CC308FC}" destId="{E2BF05F2-5C7D-408B-B693-E197C7564BD9}" srcOrd="1" destOrd="0" presId="urn:microsoft.com/office/officeart/2008/layout/AlternatingHexagons"/>
    <dgm:cxn modelId="{0A93DED1-DF57-4D74-86F2-26526F5AE22A}" type="presParOf" srcId="{4CC37EFE-F517-4C33-B0E7-B8C00CC308FC}" destId="{D500EE5F-3172-44CF-950B-BFC116A2C1B3}" srcOrd="2" destOrd="0" presId="urn:microsoft.com/office/officeart/2008/layout/AlternatingHexagons"/>
    <dgm:cxn modelId="{BDFEB0DF-6DA8-49E2-B986-5E7D48B35899}" type="presParOf" srcId="{4CC37EFE-F517-4C33-B0E7-B8C00CC308FC}" destId="{A16F4F42-DCF8-4546-A5B9-324766CC2BF6}" srcOrd="3" destOrd="0" presId="urn:microsoft.com/office/officeart/2008/layout/AlternatingHexagons"/>
    <dgm:cxn modelId="{9E78C61D-E722-42FC-A874-E40A893FDE33}" type="presParOf" srcId="{4CC37EFE-F517-4C33-B0E7-B8C00CC308FC}" destId="{8E751020-4239-4220-99B0-F933FD8270E5}" srcOrd="4" destOrd="0" presId="urn:microsoft.com/office/officeart/2008/layout/AlternatingHexagons"/>
    <dgm:cxn modelId="{2A8CD122-973D-4C82-AA71-52AD7EACBFAB}" type="presParOf" srcId="{93E6B100-1BD4-4344-8B02-15CD67CFF01B}" destId="{0CF7A764-82B1-4D44-8B5B-D36AF6D382FF}" srcOrd="3" destOrd="0" presId="urn:microsoft.com/office/officeart/2008/layout/AlternatingHexagons"/>
    <dgm:cxn modelId="{FB271507-E323-4BED-A341-3D4EE7411A4F}" type="presParOf" srcId="{93E6B100-1BD4-4344-8B02-15CD67CFF01B}" destId="{3E0B37E0-541B-48FC-9538-9E980429C9DF}" srcOrd="4" destOrd="0" presId="urn:microsoft.com/office/officeart/2008/layout/AlternatingHexagons"/>
    <dgm:cxn modelId="{27BCA2EE-B85B-4452-8055-8A4A6D49BCFE}" type="presParOf" srcId="{3E0B37E0-541B-48FC-9538-9E980429C9DF}" destId="{519FBB68-3A07-4AA3-8C35-6D33C65EDE0D}" srcOrd="0" destOrd="0" presId="urn:microsoft.com/office/officeart/2008/layout/AlternatingHexagons"/>
    <dgm:cxn modelId="{27B0A338-BE30-4CDD-9B30-68512ED7D31B}" type="presParOf" srcId="{3E0B37E0-541B-48FC-9538-9E980429C9DF}" destId="{96248775-2337-4F9D-808C-B39CACD5E2A1}" srcOrd="1" destOrd="0" presId="urn:microsoft.com/office/officeart/2008/layout/AlternatingHexagons"/>
    <dgm:cxn modelId="{5390B042-4307-4744-ACD5-ECA518BE9FEE}" type="presParOf" srcId="{3E0B37E0-541B-48FC-9538-9E980429C9DF}" destId="{AC2DC2B9-97EB-4887-9A2C-3EC1B8A08E24}" srcOrd="2" destOrd="0" presId="urn:microsoft.com/office/officeart/2008/layout/AlternatingHexagons"/>
    <dgm:cxn modelId="{4F1546B5-C64F-4C5E-BFFC-21DB2008E295}" type="presParOf" srcId="{3E0B37E0-541B-48FC-9538-9E980429C9DF}" destId="{D8C698C2-CAEC-4446-9919-CC336A428573}" srcOrd="3" destOrd="0" presId="urn:microsoft.com/office/officeart/2008/layout/AlternatingHexagons"/>
    <dgm:cxn modelId="{1D576238-A094-458E-AC9D-01928444CF7F}" type="presParOf" srcId="{3E0B37E0-541B-48FC-9538-9E980429C9DF}" destId="{D59AC5C3-EF30-4FA0-9F5D-4AC196E101BD}"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4810E-D653-4603-8DBF-CD50328274DD}">
      <dsp:nvSpPr>
        <dsp:cNvPr id="0" name=""/>
        <dsp:cNvSpPr/>
      </dsp:nvSpPr>
      <dsp:spPr>
        <a:xfrm rot="5400000">
          <a:off x="2653468" y="151866"/>
          <a:ext cx="1742721" cy="151616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Pulling</a:t>
          </a:r>
        </a:p>
      </dsp:txBody>
      <dsp:txXfrm rot="-5400000">
        <a:off x="3003014" y="310163"/>
        <a:ext cx="1043629" cy="1199573"/>
      </dsp:txXfrm>
    </dsp:sp>
    <dsp:sp modelId="{66E55B5E-F0AE-47CB-8D36-9E33BE91C2C9}">
      <dsp:nvSpPr>
        <dsp:cNvPr id="0" name=""/>
        <dsp:cNvSpPr/>
      </dsp:nvSpPr>
      <dsp:spPr>
        <a:xfrm>
          <a:off x="4328920" y="387133"/>
          <a:ext cx="1944877" cy="104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Pulling the lever half-way and derailing the train.</a:t>
          </a:r>
        </a:p>
      </dsp:txBody>
      <dsp:txXfrm>
        <a:off x="4328920" y="387133"/>
        <a:ext cx="1944877" cy="1045633"/>
      </dsp:txXfrm>
    </dsp:sp>
    <dsp:sp modelId="{A40C6950-16ED-4C61-B6CA-48450D4273E1}">
      <dsp:nvSpPr>
        <dsp:cNvPr id="0" name=""/>
        <dsp:cNvSpPr/>
      </dsp:nvSpPr>
      <dsp:spPr>
        <a:xfrm rot="5400000">
          <a:off x="1016006" y="151866"/>
          <a:ext cx="1742721" cy="151616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365552" y="310163"/>
        <a:ext cx="1043629" cy="1199573"/>
      </dsp:txXfrm>
    </dsp:sp>
    <dsp:sp modelId="{BD447B67-848B-41A8-B3E1-1193A1E1406B}">
      <dsp:nvSpPr>
        <dsp:cNvPr id="0" name=""/>
        <dsp:cNvSpPr/>
      </dsp:nvSpPr>
      <dsp:spPr>
        <a:xfrm rot="5400000">
          <a:off x="1831600" y="1631088"/>
          <a:ext cx="1742721" cy="151616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Running</a:t>
          </a:r>
        </a:p>
      </dsp:txBody>
      <dsp:txXfrm rot="-5400000">
        <a:off x="2181146" y="1789385"/>
        <a:ext cx="1043629" cy="1199573"/>
      </dsp:txXfrm>
    </dsp:sp>
    <dsp:sp modelId="{E2BF05F2-5C7D-408B-B693-E197C7564BD9}">
      <dsp:nvSpPr>
        <dsp:cNvPr id="0" name=""/>
        <dsp:cNvSpPr/>
      </dsp:nvSpPr>
      <dsp:spPr>
        <a:xfrm>
          <a:off x="0" y="1866356"/>
          <a:ext cx="1882139" cy="104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r" defTabSz="711200">
            <a:lnSpc>
              <a:spcPct val="90000"/>
            </a:lnSpc>
            <a:spcBef>
              <a:spcPct val="0"/>
            </a:spcBef>
            <a:spcAft>
              <a:spcPct val="35000"/>
            </a:spcAft>
            <a:buNone/>
          </a:pPr>
          <a:r>
            <a:rPr lang="en-US" sz="1600" kern="1200"/>
            <a:t>Running really fast after pulling the level to untie the one.</a:t>
          </a:r>
        </a:p>
      </dsp:txBody>
      <dsp:txXfrm>
        <a:off x="0" y="1866356"/>
        <a:ext cx="1882139" cy="1045633"/>
      </dsp:txXfrm>
    </dsp:sp>
    <dsp:sp modelId="{8E751020-4239-4220-99B0-F933FD8270E5}">
      <dsp:nvSpPr>
        <dsp:cNvPr id="0" name=""/>
        <dsp:cNvSpPr/>
      </dsp:nvSpPr>
      <dsp:spPr>
        <a:xfrm rot="5400000">
          <a:off x="3469061" y="1631088"/>
          <a:ext cx="1742721" cy="151616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818607" y="1789385"/>
        <a:ext cx="1043629" cy="1199573"/>
      </dsp:txXfrm>
    </dsp:sp>
    <dsp:sp modelId="{519FBB68-3A07-4AA3-8C35-6D33C65EDE0D}">
      <dsp:nvSpPr>
        <dsp:cNvPr id="0" name=""/>
        <dsp:cNvSpPr/>
      </dsp:nvSpPr>
      <dsp:spPr>
        <a:xfrm rot="5400000">
          <a:off x="2653468" y="3110310"/>
          <a:ext cx="1742721" cy="151616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Jumping</a:t>
          </a:r>
        </a:p>
      </dsp:txBody>
      <dsp:txXfrm rot="-5400000">
        <a:off x="3003014" y="3268607"/>
        <a:ext cx="1043629" cy="1199573"/>
      </dsp:txXfrm>
    </dsp:sp>
    <dsp:sp modelId="{96248775-2337-4F9D-808C-B39CACD5E2A1}">
      <dsp:nvSpPr>
        <dsp:cNvPr id="0" name=""/>
        <dsp:cNvSpPr/>
      </dsp:nvSpPr>
      <dsp:spPr>
        <a:xfrm>
          <a:off x="4328920" y="3345578"/>
          <a:ext cx="1944877" cy="104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Jumping in front of the train. </a:t>
          </a:r>
        </a:p>
      </dsp:txBody>
      <dsp:txXfrm>
        <a:off x="4328920" y="3345578"/>
        <a:ext cx="1944877" cy="1045633"/>
      </dsp:txXfrm>
    </dsp:sp>
    <dsp:sp modelId="{D59AC5C3-EF30-4FA0-9F5D-4AC196E101BD}">
      <dsp:nvSpPr>
        <dsp:cNvPr id="0" name=""/>
        <dsp:cNvSpPr/>
      </dsp:nvSpPr>
      <dsp:spPr>
        <a:xfrm rot="5400000">
          <a:off x="1016006" y="3110310"/>
          <a:ext cx="1742721" cy="1516167"/>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365552" y="3268607"/>
        <a:ext cx="1043629" cy="1199573"/>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771E9A-24F7-45B4-8D34-38D2FAB98891}" type="datetimeFigureOut">
              <a:rPr lang="en-GB" smtClean="0"/>
              <a:t>31/10/2023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13BE9-D3B4-4F1C-80D0-C762BFCA75FA}" type="slidenum">
              <a:rPr lang="en-GB" smtClean="0"/>
              <a:t>‹#›</a:t>
            </a:fld>
            <a:endParaRPr lang="en-GB"/>
          </a:p>
        </p:txBody>
      </p:sp>
    </p:spTree>
    <p:extLst>
      <p:ext uri="{BB962C8B-B14F-4D97-AF65-F5344CB8AC3E}">
        <p14:creationId xmlns:p14="http://schemas.microsoft.com/office/powerpoint/2010/main" val="2677455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4225257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1459164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C847E5-EC19-4A1E-B530-F28616F4EED9}"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pic>
        <p:nvPicPr>
          <p:cNvPr id="7" name="Picture 6">
            <a:extLst>
              <a:ext uri="{FF2B5EF4-FFF2-40B4-BE49-F238E27FC236}">
                <a16:creationId xmlns:a16="http://schemas.microsoft.com/office/drawing/2014/main" id="{E272FF83-DE77-48E6-8237-BDC4E826D2DD}"/>
              </a:ext>
            </a:extLst>
          </p:cNvPr>
          <p:cNvPicPr>
            <a:picLocks noChangeAspect="1"/>
          </p:cNvPicPr>
          <p:nvPr userDrawn="1"/>
        </p:nvPicPr>
        <p:blipFill rotWithShape="1">
          <a:blip r:embed="rId2">
            <a:alphaModFix amt="35000"/>
          </a:blip>
          <a:srcRect t="8568" r="1" b="1"/>
          <a:stretch/>
        </p:blipFill>
        <p:spPr>
          <a:xfrm>
            <a:off x="-4243" y="10"/>
            <a:ext cx="12196243" cy="6857990"/>
          </a:xfrm>
          <a:prstGeom prst="rect">
            <a:avLst/>
          </a:prstGeom>
        </p:spPr>
      </p:pic>
    </p:spTree>
    <p:extLst>
      <p:ext uri="{BB962C8B-B14F-4D97-AF65-F5344CB8AC3E}">
        <p14:creationId xmlns:p14="http://schemas.microsoft.com/office/powerpoint/2010/main" val="3701136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C847E5-EC19-4A1E-B530-F28616F4EED9}" type="datetimeFigureOut">
              <a:rPr lang="en-GB" smtClean="0"/>
              <a:t>31/10/2023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3098699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C847E5-EC19-4A1E-B530-F28616F4EED9}" type="datetimeFigureOut">
              <a:rPr lang="en-GB" smtClean="0"/>
              <a:t>31/10/2023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1409052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C847E5-EC19-4A1E-B530-F28616F4EED9}" type="datetimeFigureOut">
              <a:rPr lang="en-GB" smtClean="0"/>
              <a:t>31/10/2023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3062261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C847E5-EC19-4A1E-B530-F28616F4EED9}" type="datetimeFigureOut">
              <a:rPr lang="en-GB" smtClean="0"/>
              <a:t>31/10/2023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67055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847E5-EC19-4A1E-B530-F28616F4EED9}" type="datetimeFigureOut">
              <a:rPr lang="en-GB" smtClean="0"/>
              <a:t>31/10/2023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425299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847E5-EC19-4A1E-B530-F28616F4EED9}" type="datetimeFigureOut">
              <a:rPr lang="en-GB" smtClean="0"/>
              <a:t>31/10/2023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3323551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1507905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847E5-EC19-4A1E-B530-F28616F4EED9}"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DFBD78-4F54-48C9-9D8B-E39A2F4F69D3}" type="slidenum">
              <a:rPr lang="en-GB" smtClean="0"/>
              <a:t>‹#›</a:t>
            </a:fld>
            <a:endParaRPr lang="en-GB"/>
          </a:p>
        </p:txBody>
      </p:sp>
    </p:spTree>
    <p:extLst>
      <p:ext uri="{BB962C8B-B14F-4D97-AF65-F5344CB8AC3E}">
        <p14:creationId xmlns:p14="http://schemas.microsoft.com/office/powerpoint/2010/main" val="2692528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C847E5-EC19-4A1E-B530-F28616F4EED9}" type="datetimeFigureOut">
              <a:rPr lang="en-GB" smtClean="0"/>
              <a:t>31/10/2023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DFBD78-4F54-48C9-9D8B-E39A2F4F69D3}" type="slidenum">
              <a:rPr lang="en-GB" smtClean="0"/>
              <a:t>‹#›</a:t>
            </a:fld>
            <a:endParaRPr lang="en-GB"/>
          </a:p>
        </p:txBody>
      </p:sp>
      <p:pic>
        <p:nvPicPr>
          <p:cNvPr id="7" name="Picture 6">
            <a:extLst>
              <a:ext uri="{FF2B5EF4-FFF2-40B4-BE49-F238E27FC236}">
                <a16:creationId xmlns:a16="http://schemas.microsoft.com/office/drawing/2014/main" id="{E0A23C3E-6B9E-4FD4-B120-F6DCB738F177}"/>
              </a:ext>
            </a:extLst>
          </p:cNvPr>
          <p:cNvPicPr>
            <a:picLocks noChangeAspect="1"/>
          </p:cNvPicPr>
          <p:nvPr userDrawn="1"/>
        </p:nvPicPr>
        <p:blipFill rotWithShape="1">
          <a:blip r:embed="rId13">
            <a:alphaModFix amt="35000"/>
          </a:blip>
          <a:srcRect t="8568" r="1" b="1"/>
          <a:stretch/>
        </p:blipFill>
        <p:spPr>
          <a:xfrm>
            <a:off x="-4243" y="10"/>
            <a:ext cx="12196243" cy="6857990"/>
          </a:xfrm>
          <a:prstGeom prst="rect">
            <a:avLst/>
          </a:prstGeom>
        </p:spPr>
      </p:pic>
    </p:spTree>
    <p:extLst>
      <p:ext uri="{BB962C8B-B14F-4D97-AF65-F5344CB8AC3E}">
        <p14:creationId xmlns:p14="http://schemas.microsoft.com/office/powerpoint/2010/main" val="25681117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6.xml"/><Relationship Id="rId1" Type="http://schemas.openxmlformats.org/officeDocument/2006/relationships/video" Target="https://www.youtube.com/embed/FypPSJfCRFk?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D3CE6D-9229-8B04-83B3-92359FF76058}"/>
              </a:ext>
            </a:extLst>
          </p:cNvPr>
          <p:cNvPicPr>
            <a:picLocks noChangeAspect="1"/>
          </p:cNvPicPr>
          <p:nvPr/>
        </p:nvPicPr>
        <p:blipFill rotWithShape="1">
          <a:blip r:embed="rId2">
            <a:alphaModFix amt="45000"/>
          </a:blip>
          <a:srcRect b="1000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679661FE-D788-474E-B1B2-61CFC197C64D}"/>
              </a:ext>
            </a:extLst>
          </p:cNvPr>
          <p:cNvSpPr>
            <a:spLocks noGrp="1"/>
          </p:cNvSpPr>
          <p:nvPr>
            <p:ph type="ctrTitle"/>
          </p:nvPr>
        </p:nvSpPr>
        <p:spPr>
          <a:xfrm>
            <a:off x="1769532" y="1695576"/>
            <a:ext cx="8652938" cy="2857191"/>
          </a:xfrm>
        </p:spPr>
        <p:txBody>
          <a:bodyPr anchor="ctr">
            <a:normAutofit/>
          </a:bodyPr>
          <a:lstStyle/>
          <a:p>
            <a:br>
              <a:rPr lang="en-GB" sz="8000"/>
            </a:br>
            <a:r>
              <a:rPr lang="en-GB" sz="8000" b="1"/>
              <a:t>TROLLEY PROBLEM</a:t>
            </a:r>
          </a:p>
        </p:txBody>
      </p:sp>
      <p:sp>
        <p:nvSpPr>
          <p:cNvPr id="3" name="Subtitle 2">
            <a:extLst>
              <a:ext uri="{FF2B5EF4-FFF2-40B4-BE49-F238E27FC236}">
                <a16:creationId xmlns:a16="http://schemas.microsoft.com/office/drawing/2014/main" id="{57BA5301-BF70-4426-A474-A5B59C80B7BB}"/>
              </a:ext>
            </a:extLst>
          </p:cNvPr>
          <p:cNvSpPr>
            <a:spLocks noGrp="1"/>
          </p:cNvSpPr>
          <p:nvPr>
            <p:ph type="subTitle" idx="1"/>
          </p:nvPr>
        </p:nvSpPr>
        <p:spPr>
          <a:xfrm>
            <a:off x="1769532" y="4623127"/>
            <a:ext cx="8655200" cy="457201"/>
          </a:xfrm>
        </p:spPr>
        <p:txBody>
          <a:bodyPr>
            <a:normAutofit/>
          </a:bodyPr>
          <a:lstStyle/>
          <a:p>
            <a:endParaRPr lang="en-GB"/>
          </a:p>
        </p:txBody>
      </p:sp>
      <p:sp>
        <p:nvSpPr>
          <p:cNvPr id="30" name="Rectangle 2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4299194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Arc 74">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7A5D971C-70B9-4E61-99C8-B4CE7A144CF3}"/>
              </a:ext>
            </a:extLst>
          </p:cNvPr>
          <p:cNvSpPr>
            <a:spLocks noGrp="1"/>
          </p:cNvSpPr>
          <p:nvPr>
            <p:ph type="title"/>
          </p:nvPr>
        </p:nvSpPr>
        <p:spPr>
          <a:xfrm>
            <a:off x="4184542" y="486184"/>
            <a:ext cx="7363990" cy="1325563"/>
          </a:xfrm>
        </p:spPr>
        <p:txBody>
          <a:bodyPr>
            <a:normAutofit/>
          </a:bodyPr>
          <a:lstStyle/>
          <a:p>
            <a:r>
              <a:rPr lang="en-GB"/>
              <a:t>See article on Moodle</a:t>
            </a:r>
          </a:p>
        </p:txBody>
      </p:sp>
      <p:pic>
        <p:nvPicPr>
          <p:cNvPr id="4098" name="Picture 2" descr="Image for post">
            <a:extLst>
              <a:ext uri="{FF2B5EF4-FFF2-40B4-BE49-F238E27FC236}">
                <a16:creationId xmlns:a16="http://schemas.microsoft.com/office/drawing/2014/main" id="{5E3D1D8E-EFAC-4940-A1B7-E8B492B6E8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998" b="9252"/>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Image for post">
            <a:extLst>
              <a:ext uri="{FF2B5EF4-FFF2-40B4-BE49-F238E27FC236}">
                <a16:creationId xmlns:a16="http://schemas.microsoft.com/office/drawing/2014/main" id="{AB91ADD2-6562-46CD-9B3F-379FF14970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29" b="3"/>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E26CB12-0846-4067-B276-A32C652E8A13}"/>
              </a:ext>
            </a:extLst>
          </p:cNvPr>
          <p:cNvSpPr>
            <a:spLocks noGrp="1"/>
          </p:cNvSpPr>
          <p:nvPr>
            <p:ph idx="1"/>
          </p:nvPr>
        </p:nvSpPr>
        <p:spPr>
          <a:xfrm>
            <a:off x="4184542" y="1946684"/>
            <a:ext cx="7363990" cy="4351338"/>
          </a:xfrm>
        </p:spPr>
        <p:txBody>
          <a:bodyPr>
            <a:normAutofit/>
          </a:bodyPr>
          <a:lstStyle/>
          <a:p>
            <a:r>
              <a:rPr lang="en-GB" sz="2600"/>
              <a:t>The trolley problem is a moral paradox first posed by Phillipa Foot in her 1967 paper, "Abortion and the Doctrine of Double Effect," and later expanded by Judith Jarvis Thomson. </a:t>
            </a:r>
          </a:p>
          <a:p>
            <a:r>
              <a:rPr lang="en-GB" sz="2600"/>
              <a:t>The trolley problem is a question of human morality, and an example of a philosophical view called consequentialism. </a:t>
            </a:r>
          </a:p>
          <a:p>
            <a:r>
              <a:rPr lang="en-GB" sz="2600"/>
              <a:t>This view says that morality is defined by the consequences of an action, and that the consequences are all that matter. But exactly which consequences are allowable?</a:t>
            </a:r>
          </a:p>
        </p:txBody>
      </p:sp>
    </p:spTree>
    <p:extLst>
      <p:ext uri="{BB962C8B-B14F-4D97-AF65-F5344CB8AC3E}">
        <p14:creationId xmlns:p14="http://schemas.microsoft.com/office/powerpoint/2010/main" val="181490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57DE2-F94B-4B8C-8FB5-B6607167887C}"/>
              </a:ext>
            </a:extLst>
          </p:cNvPr>
          <p:cNvSpPr>
            <a:spLocks noGrp="1"/>
          </p:cNvSpPr>
          <p:nvPr>
            <p:ph type="title"/>
          </p:nvPr>
        </p:nvSpPr>
        <p:spPr>
          <a:xfrm>
            <a:off x="686834" y="591344"/>
            <a:ext cx="3200400" cy="5585619"/>
          </a:xfrm>
        </p:spPr>
        <p:txBody>
          <a:bodyPr>
            <a:normAutofit/>
          </a:bodyPr>
          <a:lstStyle/>
          <a:p>
            <a:r>
              <a:rPr lang="en-GB">
                <a:solidFill>
                  <a:srgbClr val="FFFFFF"/>
                </a:solidFill>
              </a:rPr>
              <a:t>Scenario 1 Foot</a:t>
            </a: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A0F2F57-B15A-44E9-9EAD-7798486E8B3B}"/>
              </a:ext>
            </a:extLst>
          </p:cNvPr>
          <p:cNvSpPr>
            <a:spLocks noGrp="1"/>
          </p:cNvSpPr>
          <p:nvPr>
            <p:ph idx="1"/>
          </p:nvPr>
        </p:nvSpPr>
        <p:spPr>
          <a:xfrm>
            <a:off x="4447308" y="591344"/>
            <a:ext cx="6906491" cy="5585619"/>
          </a:xfrm>
        </p:spPr>
        <p:txBody>
          <a:bodyPr anchor="ctr">
            <a:normAutofit/>
          </a:bodyPr>
          <a:lstStyle/>
          <a:p>
            <a:r>
              <a:rPr lang="en-GB"/>
              <a:t>A runaway trolley car is careening down a track. Five people stand in its path, unaware of the imminent threat. </a:t>
            </a:r>
          </a:p>
          <a:p>
            <a:r>
              <a:rPr lang="en-GB"/>
              <a:t>You stand at the intersection of two different tracks and could, if you chose to, divert the trolley onto another track where only one person would be killed. </a:t>
            </a:r>
          </a:p>
          <a:p>
            <a:r>
              <a:rPr lang="en-GB"/>
              <a:t>Do you divert the trolley, intentionally killing one to save five?</a:t>
            </a:r>
          </a:p>
        </p:txBody>
      </p:sp>
    </p:spTree>
    <p:extLst>
      <p:ext uri="{BB962C8B-B14F-4D97-AF65-F5344CB8AC3E}">
        <p14:creationId xmlns:p14="http://schemas.microsoft.com/office/powerpoint/2010/main" val="370474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6982F74E-8F6B-478F-BB1D-B2A621F7A4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804" b="2295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822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Video 12">
            <a:extLst>
              <a:ext uri="{FF2B5EF4-FFF2-40B4-BE49-F238E27FC236}">
                <a16:creationId xmlns:a16="http://schemas.microsoft.com/office/drawing/2014/main" id="{58B80D74-D42D-898F-EF57-DD4015E2C30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4"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94CD3-E439-40DE-EB45-A460F6AD995D}"/>
              </a:ext>
            </a:extLst>
          </p:cNvPr>
          <p:cNvSpPr>
            <a:spLocks noGrp="1"/>
          </p:cNvSpPr>
          <p:nvPr>
            <p:ph type="title"/>
          </p:nvPr>
        </p:nvSpPr>
        <p:spPr>
          <a:xfrm>
            <a:off x="1208116" y="2422205"/>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Other solutions?</a:t>
            </a:r>
          </a:p>
        </p:txBody>
      </p:sp>
    </p:spTree>
    <p:extLst>
      <p:ext uri="{BB962C8B-B14F-4D97-AF65-F5344CB8AC3E}">
        <p14:creationId xmlns:p14="http://schemas.microsoft.com/office/powerpoint/2010/main" val="2758920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3"/>
                                        </p:tgtEl>
                                      </p:cBhvr>
                                    </p:cmd>
                                  </p:childTnLst>
                                </p:cTn>
                              </p:par>
                            </p:childTnLst>
                          </p:cTn>
                        </p:par>
                      </p:childTnLst>
                    </p:cTn>
                  </p:par>
                </p:childTnLst>
              </p:cTn>
              <p:nextCondLst>
                <p:cond evt="onClick" delay="0">
                  <p:tgtEl>
                    <p:spTgt spid="13"/>
                  </p:tgtEl>
                </p:cond>
              </p:nextCondLst>
            </p:seq>
            <p:video>
              <p:cMediaNode mute="1">
                <p:cTn id="12" repeatCount="indefinite" fill="hold" display="0">
                  <p:stCondLst>
                    <p:cond delay="indefinite"/>
                  </p:stCondLst>
                </p:cTn>
                <p:tgtEl>
                  <p:spTgt spid="1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icture containing comb&#10;&#10;Description automatically generated">
            <a:extLst>
              <a:ext uri="{FF2B5EF4-FFF2-40B4-BE49-F238E27FC236}">
                <a16:creationId xmlns:a16="http://schemas.microsoft.com/office/drawing/2014/main" id="{8A08EE8E-AEA5-4A05-B334-741E46BB1EBC}"/>
              </a:ext>
            </a:extLst>
          </p:cNvPr>
          <p:cNvPicPr>
            <a:picLocks noChangeAspect="1"/>
          </p:cNvPicPr>
          <p:nvPr/>
        </p:nvPicPr>
        <p:blipFill rotWithShape="1">
          <a:blip r:embed="rId2"/>
          <a:srcRect l="41018" r="1172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4" name="Arc 13">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DFC7C9B2-0EEE-4B9E-82DA-D5C7F58138EC}"/>
              </a:ext>
            </a:extLst>
          </p:cNvPr>
          <p:cNvSpPr>
            <a:spLocks noGrp="1"/>
          </p:cNvSpPr>
          <p:nvPr>
            <p:ph type="title"/>
          </p:nvPr>
        </p:nvSpPr>
        <p:spPr>
          <a:xfrm>
            <a:off x="5134838" y="66155"/>
            <a:ext cx="5721484" cy="1325563"/>
          </a:xfrm>
        </p:spPr>
        <p:txBody>
          <a:bodyPr>
            <a:normAutofit/>
          </a:bodyPr>
          <a:lstStyle/>
          <a:p>
            <a:r>
              <a:rPr lang="en-GB" sz="6600" dirty="0"/>
              <a:t>Such as </a:t>
            </a:r>
          </a:p>
        </p:txBody>
      </p:sp>
      <p:graphicFrame>
        <p:nvGraphicFramePr>
          <p:cNvPr id="6" name="Content Placeholder 3">
            <a:extLst>
              <a:ext uri="{FF2B5EF4-FFF2-40B4-BE49-F238E27FC236}">
                <a16:creationId xmlns:a16="http://schemas.microsoft.com/office/drawing/2014/main" id="{ADA2C1AB-4E89-4F61-9E27-9E69B075E955}"/>
              </a:ext>
            </a:extLst>
          </p:cNvPr>
          <p:cNvGraphicFramePr>
            <a:graphicFrameLocks noGrp="1"/>
          </p:cNvGraphicFramePr>
          <p:nvPr>
            <p:ph idx="1"/>
            <p:extLst>
              <p:ext uri="{D42A27DB-BD31-4B8C-83A1-F6EECF244321}">
                <p14:modId xmlns:p14="http://schemas.microsoft.com/office/powerpoint/2010/main" val="1161138689"/>
              </p:ext>
            </p:extLst>
          </p:nvPr>
        </p:nvGraphicFramePr>
        <p:xfrm>
          <a:off x="5134838" y="1733549"/>
          <a:ext cx="6273798" cy="4778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547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5D74810E-D653-4603-8DBF-CD50328274DD}"/>
                                            </p:graphicEl>
                                          </p:spTgt>
                                        </p:tgtEl>
                                        <p:attrNameLst>
                                          <p:attrName>style.visibility</p:attrName>
                                        </p:attrNameLst>
                                      </p:cBhvr>
                                      <p:to>
                                        <p:strVal val="visible"/>
                                      </p:to>
                                    </p:set>
                                    <p:anim calcmode="lin" valueType="num">
                                      <p:cBhvr additive="base">
                                        <p:cTn id="7" dur="500" fill="hold"/>
                                        <p:tgtEl>
                                          <p:spTgt spid="6">
                                            <p:graphicEl>
                                              <a:dgm id="{5D74810E-D653-4603-8DBF-CD50328274D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5D74810E-D653-4603-8DBF-CD50328274D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A40C6950-16ED-4C61-B6CA-48450D4273E1}"/>
                                            </p:graphicEl>
                                          </p:spTgt>
                                        </p:tgtEl>
                                        <p:attrNameLst>
                                          <p:attrName>style.visibility</p:attrName>
                                        </p:attrNameLst>
                                      </p:cBhvr>
                                      <p:to>
                                        <p:strVal val="visible"/>
                                      </p:to>
                                    </p:set>
                                    <p:anim calcmode="lin" valueType="num">
                                      <p:cBhvr additive="base">
                                        <p:cTn id="13" dur="500" fill="hold"/>
                                        <p:tgtEl>
                                          <p:spTgt spid="6">
                                            <p:graphicEl>
                                              <a:dgm id="{A40C6950-16ED-4C61-B6CA-48450D4273E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A40C6950-16ED-4C61-B6CA-48450D4273E1}"/>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graphicEl>
                                              <a:dgm id="{BD447B67-848B-41A8-B3E1-1193A1E1406B}"/>
                                            </p:graphicEl>
                                          </p:spTgt>
                                        </p:tgtEl>
                                        <p:attrNameLst>
                                          <p:attrName>style.visibility</p:attrName>
                                        </p:attrNameLst>
                                      </p:cBhvr>
                                      <p:to>
                                        <p:strVal val="visible"/>
                                      </p:to>
                                    </p:set>
                                    <p:anim calcmode="lin" valueType="num">
                                      <p:cBhvr additive="base">
                                        <p:cTn id="17" dur="500" fill="hold"/>
                                        <p:tgtEl>
                                          <p:spTgt spid="6">
                                            <p:graphicEl>
                                              <a:dgm id="{BD447B67-848B-41A8-B3E1-1193A1E1406B}"/>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graphicEl>
                                              <a:dgm id="{BD447B67-848B-41A8-B3E1-1193A1E1406B}"/>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graphicEl>
                                              <a:dgm id="{8E751020-4239-4220-99B0-F933FD8270E5}"/>
                                            </p:graphicEl>
                                          </p:spTgt>
                                        </p:tgtEl>
                                        <p:attrNameLst>
                                          <p:attrName>style.visibility</p:attrName>
                                        </p:attrNameLst>
                                      </p:cBhvr>
                                      <p:to>
                                        <p:strVal val="visible"/>
                                      </p:to>
                                    </p:set>
                                    <p:anim calcmode="lin" valueType="num">
                                      <p:cBhvr additive="base">
                                        <p:cTn id="23" dur="500" fill="hold"/>
                                        <p:tgtEl>
                                          <p:spTgt spid="6">
                                            <p:graphicEl>
                                              <a:dgm id="{8E751020-4239-4220-99B0-F933FD8270E5}"/>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graphicEl>
                                              <a:dgm id="{8E751020-4239-4220-99B0-F933FD8270E5}"/>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
                                            <p:graphicEl>
                                              <a:dgm id="{519FBB68-3A07-4AA3-8C35-6D33C65EDE0D}"/>
                                            </p:graphicEl>
                                          </p:spTgt>
                                        </p:tgtEl>
                                        <p:attrNameLst>
                                          <p:attrName>style.visibility</p:attrName>
                                        </p:attrNameLst>
                                      </p:cBhvr>
                                      <p:to>
                                        <p:strVal val="visible"/>
                                      </p:to>
                                    </p:set>
                                    <p:anim calcmode="lin" valueType="num">
                                      <p:cBhvr additive="base">
                                        <p:cTn id="27" dur="500" fill="hold"/>
                                        <p:tgtEl>
                                          <p:spTgt spid="6">
                                            <p:graphicEl>
                                              <a:dgm id="{519FBB68-3A07-4AA3-8C35-6D33C65EDE0D}"/>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graphicEl>
                                              <a:dgm id="{519FBB68-3A07-4AA3-8C35-6D33C65EDE0D}"/>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6">
                                            <p:graphicEl>
                                              <a:dgm id="{D59AC5C3-EF30-4FA0-9F5D-4AC196E101BD}"/>
                                            </p:graphicEl>
                                          </p:spTgt>
                                        </p:tgtEl>
                                        <p:attrNameLst>
                                          <p:attrName>style.visibility</p:attrName>
                                        </p:attrNameLst>
                                      </p:cBhvr>
                                      <p:to>
                                        <p:strVal val="visible"/>
                                      </p:to>
                                    </p:set>
                                    <p:anim calcmode="lin" valueType="num">
                                      <p:cBhvr additive="base">
                                        <p:cTn id="31" dur="500" fill="hold"/>
                                        <p:tgtEl>
                                          <p:spTgt spid="6">
                                            <p:graphicEl>
                                              <a:dgm id="{D59AC5C3-EF30-4FA0-9F5D-4AC196E101BD}"/>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D59AC5C3-EF30-4FA0-9F5D-4AC196E101BD}"/>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graphicEl>
                                              <a:dgm id="{66E55B5E-F0AE-47CB-8D36-9E33BE91C2C9}"/>
                                            </p:graphicEl>
                                          </p:spTgt>
                                        </p:tgtEl>
                                        <p:attrNameLst>
                                          <p:attrName>style.visibility</p:attrName>
                                        </p:attrNameLst>
                                      </p:cBhvr>
                                      <p:to>
                                        <p:strVal val="visible"/>
                                      </p:to>
                                    </p:set>
                                    <p:anim calcmode="lin" valueType="num">
                                      <p:cBhvr additive="base">
                                        <p:cTn id="37" dur="500" fill="hold"/>
                                        <p:tgtEl>
                                          <p:spTgt spid="6">
                                            <p:graphicEl>
                                              <a:dgm id="{66E55B5E-F0AE-47CB-8D36-9E33BE91C2C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graphicEl>
                                              <a:dgm id="{66E55B5E-F0AE-47CB-8D36-9E33BE91C2C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graphicEl>
                                              <a:dgm id="{E2BF05F2-5C7D-408B-B693-E197C7564BD9}"/>
                                            </p:graphicEl>
                                          </p:spTgt>
                                        </p:tgtEl>
                                        <p:attrNameLst>
                                          <p:attrName>style.visibility</p:attrName>
                                        </p:attrNameLst>
                                      </p:cBhvr>
                                      <p:to>
                                        <p:strVal val="visible"/>
                                      </p:to>
                                    </p:set>
                                    <p:anim calcmode="lin" valueType="num">
                                      <p:cBhvr additive="base">
                                        <p:cTn id="43" dur="500" fill="hold"/>
                                        <p:tgtEl>
                                          <p:spTgt spid="6">
                                            <p:graphicEl>
                                              <a:dgm id="{E2BF05F2-5C7D-408B-B693-E197C7564BD9}"/>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graphicEl>
                                              <a:dgm id="{E2BF05F2-5C7D-408B-B693-E197C7564BD9}"/>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graphicEl>
                                              <a:dgm id="{96248775-2337-4F9D-808C-B39CACD5E2A1}"/>
                                            </p:graphicEl>
                                          </p:spTgt>
                                        </p:tgtEl>
                                        <p:attrNameLst>
                                          <p:attrName>style.visibility</p:attrName>
                                        </p:attrNameLst>
                                      </p:cBhvr>
                                      <p:to>
                                        <p:strVal val="visible"/>
                                      </p:to>
                                    </p:set>
                                    <p:anim calcmode="lin" valueType="num">
                                      <p:cBhvr additive="base">
                                        <p:cTn id="49" dur="500" fill="hold"/>
                                        <p:tgtEl>
                                          <p:spTgt spid="6">
                                            <p:graphicEl>
                                              <a:dgm id="{96248775-2337-4F9D-808C-B39CACD5E2A1}"/>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graphicEl>
                                              <a:dgm id="{96248775-2337-4F9D-808C-B39CACD5E2A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12B44-FFF6-44C2-92A0-E877103990E9}"/>
              </a:ext>
            </a:extLst>
          </p:cNvPr>
          <p:cNvSpPr>
            <a:spLocks noGrp="1"/>
          </p:cNvSpPr>
          <p:nvPr>
            <p:ph type="title"/>
          </p:nvPr>
        </p:nvSpPr>
        <p:spPr>
          <a:xfrm>
            <a:off x="686834" y="1153572"/>
            <a:ext cx="3200400" cy="4461163"/>
          </a:xfrm>
        </p:spPr>
        <p:txBody>
          <a:bodyPr>
            <a:normAutofit/>
          </a:bodyPr>
          <a:lstStyle/>
          <a:p>
            <a:r>
              <a:rPr lang="en-GB">
                <a:solidFill>
                  <a:srgbClr val="FFFFFF"/>
                </a:solidFill>
              </a:rPr>
              <a:t>Scenario 2 Thomson</a:t>
            </a: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D0DA0D-5A78-4162-9650-BA57F9E31037}"/>
              </a:ext>
            </a:extLst>
          </p:cNvPr>
          <p:cNvSpPr>
            <a:spLocks noGrp="1"/>
          </p:cNvSpPr>
          <p:nvPr>
            <p:ph idx="1"/>
          </p:nvPr>
        </p:nvSpPr>
        <p:spPr>
          <a:xfrm>
            <a:off x="4447308" y="591344"/>
            <a:ext cx="6906491" cy="5585619"/>
          </a:xfrm>
        </p:spPr>
        <p:txBody>
          <a:bodyPr anchor="ctr">
            <a:normAutofit/>
          </a:bodyPr>
          <a:lstStyle/>
          <a:p>
            <a:r>
              <a:rPr lang="en-GB"/>
              <a:t>There is a fat man leaning over the edge watching the train (Edmonds, 2014). </a:t>
            </a:r>
          </a:p>
          <a:p>
            <a:r>
              <a:rPr lang="en-GB"/>
              <a:t>If you were to push him, his bulk would stop the runaway train from killing the five people on the track ahead. </a:t>
            </a:r>
          </a:p>
          <a:p>
            <a:r>
              <a:rPr lang="en-GB"/>
              <a:t>Again this presents the choice between sacrificing one life or five, but this time there is a clear distinction between passively letting someone die (by pulling the switch) or actively killing them (by pushing the man off the bridge). </a:t>
            </a:r>
          </a:p>
          <a:p>
            <a:r>
              <a:rPr lang="en-GB"/>
              <a:t>What do you do now?</a:t>
            </a:r>
          </a:p>
        </p:txBody>
      </p:sp>
    </p:spTree>
    <p:extLst>
      <p:ext uri="{BB962C8B-B14F-4D97-AF65-F5344CB8AC3E}">
        <p14:creationId xmlns:p14="http://schemas.microsoft.com/office/powerpoint/2010/main" val="3372681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122" name="Picture 2" descr="The Trolley Problem - Alyssa's HAS233 Site">
            <a:extLst>
              <a:ext uri="{FF2B5EF4-FFF2-40B4-BE49-F238E27FC236}">
                <a16:creationId xmlns:a16="http://schemas.microsoft.com/office/drawing/2014/main" id="{4508EDAB-D066-4C6F-8E6E-61BB147C62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315"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075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170" name="Picture 2" descr="Image">
            <a:extLst>
              <a:ext uri="{FF2B5EF4-FFF2-40B4-BE49-F238E27FC236}">
                <a16:creationId xmlns:a16="http://schemas.microsoft.com/office/drawing/2014/main" id="{956D9B35-A422-40BB-8C75-FFCB6459FD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18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508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B9404-A313-4012-8AF7-684D8B195C61}"/>
              </a:ext>
            </a:extLst>
          </p:cNvPr>
          <p:cNvSpPr>
            <a:spLocks noGrp="1"/>
          </p:cNvSpPr>
          <p:nvPr>
            <p:ph type="title"/>
          </p:nvPr>
        </p:nvSpPr>
        <p:spPr/>
        <p:txBody>
          <a:bodyPr/>
          <a:lstStyle/>
          <a:p>
            <a:r>
              <a:rPr lang="en-GB" dirty="0"/>
              <a:t>Trolley Problem and Driverless Cars</a:t>
            </a:r>
          </a:p>
        </p:txBody>
      </p:sp>
      <p:pic>
        <p:nvPicPr>
          <p:cNvPr id="3" name="Online Media 2" title="The trolley problem and ethics of driverless cars - Newsnight">
            <a:hlinkClick r:id="" action="ppaction://media"/>
            <a:extLst>
              <a:ext uri="{FF2B5EF4-FFF2-40B4-BE49-F238E27FC236}">
                <a16:creationId xmlns:a16="http://schemas.microsoft.com/office/drawing/2014/main" id="{F0953466-5474-494F-AABD-C33E97DF992E}"/>
              </a:ext>
            </a:extLst>
          </p:cNvPr>
          <p:cNvPicPr>
            <a:picLocks noRot="1" noChangeAspect="1"/>
          </p:cNvPicPr>
          <p:nvPr>
            <a:videoFile r:link="rId1"/>
          </p:nvPr>
        </p:nvPicPr>
        <p:blipFill>
          <a:blip r:embed="rId3"/>
          <a:stretch>
            <a:fillRect/>
          </a:stretch>
        </p:blipFill>
        <p:spPr>
          <a:xfrm>
            <a:off x="2287424" y="1690688"/>
            <a:ext cx="7617152" cy="4284648"/>
          </a:xfrm>
          <a:prstGeom prst="rect">
            <a:avLst/>
          </a:prstGeom>
        </p:spPr>
      </p:pic>
    </p:spTree>
    <p:extLst>
      <p:ext uri="{BB962C8B-B14F-4D97-AF65-F5344CB8AC3E}">
        <p14:creationId xmlns:p14="http://schemas.microsoft.com/office/powerpoint/2010/main" val="209806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3C5CA5-A260-4889-B1A6-C1BC70B07CB3}"/>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Trolley and Covid</a:t>
            </a:r>
          </a:p>
        </p:txBody>
      </p:sp>
    </p:spTree>
    <p:extLst>
      <p:ext uri="{BB962C8B-B14F-4D97-AF65-F5344CB8AC3E}">
        <p14:creationId xmlns:p14="http://schemas.microsoft.com/office/powerpoint/2010/main" val="1736994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6146" name="Picture 2" descr="The new coronavirus pandemic cannot be seen as a moral dilemma of the 'trolley  problem' for public management – Admethics">
            <a:extLst>
              <a:ext uri="{FF2B5EF4-FFF2-40B4-BE49-F238E27FC236}">
                <a16:creationId xmlns:a16="http://schemas.microsoft.com/office/drawing/2014/main" id="{F5BE5732-DB3E-4C64-A221-9C14E6C4A6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557213"/>
            <a:ext cx="9753600" cy="57435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1AE55C0-C9D2-405C-8E91-BBBEF29CB696}"/>
              </a:ext>
            </a:extLst>
          </p:cNvPr>
          <p:cNvSpPr/>
          <p:nvPr/>
        </p:nvSpPr>
        <p:spPr>
          <a:xfrm>
            <a:off x="9734843" y="3221502"/>
            <a:ext cx="1026942" cy="2883876"/>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n>
                <a:solidFill>
                  <a:schemeClr val="bg1"/>
                </a:solidFill>
              </a:ln>
            </a:endParaRPr>
          </a:p>
        </p:txBody>
      </p:sp>
    </p:spTree>
    <p:extLst>
      <p:ext uri="{BB962C8B-B14F-4D97-AF65-F5344CB8AC3E}">
        <p14:creationId xmlns:p14="http://schemas.microsoft.com/office/powerpoint/2010/main" val="965707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4FB6C-5DE0-4C07-AB1C-253CF759A7BA}"/>
              </a:ext>
            </a:extLst>
          </p:cNvPr>
          <p:cNvSpPr>
            <a:spLocks noGrp="1"/>
          </p:cNvSpPr>
          <p:nvPr>
            <p:ph type="title"/>
          </p:nvPr>
        </p:nvSpPr>
        <p:spPr>
          <a:xfrm>
            <a:off x="686834" y="1153572"/>
            <a:ext cx="3200400" cy="4461163"/>
          </a:xfrm>
        </p:spPr>
        <p:txBody>
          <a:bodyPr>
            <a:normAutofit/>
          </a:bodyPr>
          <a:lstStyle/>
          <a:p>
            <a:r>
              <a:rPr lang="en-GB">
                <a:solidFill>
                  <a:srgbClr val="FFFFFF"/>
                </a:solidFill>
              </a:rPr>
              <a:t>Issues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7C0498-FCBC-48F1-B5A2-A385D297EA69}"/>
              </a:ext>
            </a:extLst>
          </p:cNvPr>
          <p:cNvSpPr>
            <a:spLocks noGrp="1"/>
          </p:cNvSpPr>
          <p:nvPr>
            <p:ph idx="1"/>
          </p:nvPr>
        </p:nvSpPr>
        <p:spPr>
          <a:xfrm>
            <a:off x="4447308" y="591344"/>
            <a:ext cx="6906491" cy="5585619"/>
          </a:xfrm>
        </p:spPr>
        <p:txBody>
          <a:bodyPr anchor="ctr">
            <a:normAutofit/>
          </a:bodyPr>
          <a:lstStyle/>
          <a:p>
            <a:r>
              <a:rPr lang="en-GB" sz="2600" dirty="0"/>
              <a:t>Who gets the ventilators ?</a:t>
            </a:r>
          </a:p>
          <a:p>
            <a:r>
              <a:rPr lang="en-GB" sz="2600" dirty="0"/>
              <a:t>Shortage of PPE.</a:t>
            </a:r>
          </a:p>
          <a:p>
            <a:r>
              <a:rPr lang="en-GB" sz="2600" dirty="0"/>
              <a:t>Limited face to face teaching.</a:t>
            </a:r>
          </a:p>
          <a:p>
            <a:r>
              <a:rPr lang="en-GB" sz="2600" dirty="0"/>
              <a:t>Unemployment levels climbing.</a:t>
            </a:r>
          </a:p>
          <a:p>
            <a:r>
              <a:rPr lang="en-GB" sz="2600" dirty="0"/>
              <a:t>Some small business owners closed doors.</a:t>
            </a:r>
          </a:p>
          <a:p>
            <a:r>
              <a:rPr lang="en-GB" sz="2600" dirty="0"/>
              <a:t>Wearing a mask outside the home may be uncomfortable.</a:t>
            </a:r>
          </a:p>
          <a:p>
            <a:r>
              <a:rPr lang="en-GB" sz="2600" dirty="0" err="1"/>
              <a:t>Covidiots</a:t>
            </a:r>
            <a:r>
              <a:rPr lang="en-GB" sz="2600" dirty="0"/>
              <a:t>.</a:t>
            </a:r>
          </a:p>
          <a:p>
            <a:r>
              <a:rPr lang="en-GB" sz="2600" dirty="0"/>
              <a:t>Etc </a:t>
            </a:r>
            <a:r>
              <a:rPr lang="en-GB" sz="2600" dirty="0" err="1"/>
              <a:t>etc</a:t>
            </a:r>
            <a:r>
              <a:rPr lang="en-GB" sz="2600" dirty="0"/>
              <a:t> </a:t>
            </a:r>
            <a:r>
              <a:rPr lang="en-GB" sz="2600" dirty="0" err="1"/>
              <a:t>etc</a:t>
            </a:r>
            <a:r>
              <a:rPr lang="en-GB" sz="2600" dirty="0"/>
              <a:t>.</a:t>
            </a:r>
          </a:p>
          <a:p>
            <a:r>
              <a:rPr lang="en-GB" sz="2600" dirty="0"/>
              <a:t>https://hekint.org/2020/10/15/revisiting-the-trolley-problem-in-the-covid-19-pandemic/</a:t>
            </a:r>
          </a:p>
        </p:txBody>
      </p:sp>
    </p:spTree>
    <p:extLst>
      <p:ext uri="{BB962C8B-B14F-4D97-AF65-F5344CB8AC3E}">
        <p14:creationId xmlns:p14="http://schemas.microsoft.com/office/powerpoint/2010/main" val="160034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49637-B0D7-4F79-B32A-0F1A827036EC}"/>
              </a:ext>
            </a:extLst>
          </p:cNvPr>
          <p:cNvSpPr>
            <a:spLocks noGrp="1"/>
          </p:cNvSpPr>
          <p:nvPr>
            <p:ph type="title"/>
          </p:nvPr>
        </p:nvSpPr>
        <p:spPr>
          <a:xfrm>
            <a:off x="686834" y="1153572"/>
            <a:ext cx="3200400" cy="4461163"/>
          </a:xfrm>
        </p:spPr>
        <p:txBody>
          <a:bodyPr>
            <a:normAutofit/>
          </a:bodyPr>
          <a:lstStyle/>
          <a:p>
            <a:r>
              <a:rPr lang="en-GB">
                <a:solidFill>
                  <a:srgbClr val="FFFFFF"/>
                </a:solidFill>
              </a:rPr>
              <a:t>Mitchell and Attipoe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75E4E8-29F6-464E-8C05-F4C6F48BEF6A}"/>
              </a:ext>
            </a:extLst>
          </p:cNvPr>
          <p:cNvSpPr>
            <a:spLocks noGrp="1"/>
          </p:cNvSpPr>
          <p:nvPr>
            <p:ph idx="1"/>
          </p:nvPr>
        </p:nvSpPr>
        <p:spPr>
          <a:xfrm>
            <a:off x="4447308" y="591344"/>
            <a:ext cx="6906491" cy="5585619"/>
          </a:xfrm>
        </p:spPr>
        <p:txBody>
          <a:bodyPr anchor="ctr">
            <a:normAutofit/>
          </a:bodyPr>
          <a:lstStyle/>
          <a:p>
            <a:r>
              <a:rPr lang="en-GB" sz="2600" dirty="0"/>
              <a:t>Trolley problem been applied to situations in public health, highlighting the inherent tensions in forced decisions that affect several lives. </a:t>
            </a:r>
          </a:p>
          <a:p>
            <a:r>
              <a:rPr lang="en-GB" sz="2600" dirty="0"/>
              <a:t>COVID-19 pandemic provides a unique landscape in which to apply this dilemma: perhaps the virus itself is representative of the trolley, running down the tracks towards millions of people. </a:t>
            </a:r>
          </a:p>
          <a:p>
            <a:r>
              <a:rPr lang="en-GB" sz="2600" dirty="0"/>
              <a:t>But the application of this analogy to the current context begs several difficult questions, including: if the virus is analogous to the trolley, who is being pushed off the bridge?</a:t>
            </a:r>
          </a:p>
        </p:txBody>
      </p:sp>
    </p:spTree>
    <p:extLst>
      <p:ext uri="{BB962C8B-B14F-4D97-AF65-F5344CB8AC3E}">
        <p14:creationId xmlns:p14="http://schemas.microsoft.com/office/powerpoint/2010/main" val="3985667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1F7E0E-0991-4D88-B11E-98FDC7933CBA}"/>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A7C54-7C89-4433-AEB6-C17D60AAB18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Solutions</a:t>
            </a:r>
          </a:p>
        </p:txBody>
      </p:sp>
    </p:spTree>
    <p:extLst>
      <p:ext uri="{BB962C8B-B14F-4D97-AF65-F5344CB8AC3E}">
        <p14:creationId xmlns:p14="http://schemas.microsoft.com/office/powerpoint/2010/main" val="2540336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1"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2"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a:solidFill>
                  <a:srgbClr val="FFFFFF"/>
                </a:solidFill>
              </a:rPr>
              <a:t>Task 1</a:t>
            </a:r>
            <a:endParaRPr lang="en-US">
              <a:solidFill>
                <a:srgbClr val="FFFFFF"/>
              </a:solidFill>
            </a:endParaRPr>
          </a:p>
        </p:txBody>
      </p:sp>
      <p:sp>
        <p:nvSpPr>
          <p:cNvPr id="9223"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19" name="Content Placeholder 2"/>
          <p:cNvSpPr>
            <a:spLocks noGrp="1" noChangeArrowheads="1"/>
          </p:cNvSpPr>
          <p:nvPr>
            <p:ph idx="1"/>
          </p:nvPr>
        </p:nvSpPr>
        <p:spPr>
          <a:xfrm>
            <a:off x="4447308" y="591344"/>
            <a:ext cx="6906491" cy="5585619"/>
          </a:xfrm>
        </p:spPr>
        <p:txBody>
          <a:bodyPr anchor="ctr">
            <a:normAutofit/>
          </a:bodyPr>
          <a:lstStyle/>
          <a:p>
            <a:pPr eaLnBrk="1" hangingPunct="1"/>
            <a:r>
              <a:rPr lang="en-GB" altLang="en-US" sz="2600" dirty="0"/>
              <a:t>Imagine that you are the corporate manager of a company. </a:t>
            </a:r>
          </a:p>
          <a:p>
            <a:pPr eaLnBrk="1" hangingPunct="1"/>
            <a:r>
              <a:rPr lang="en-GB" altLang="en-US" sz="2600" dirty="0"/>
              <a:t>Hired by the board of directors to make the company more profitable. </a:t>
            </a:r>
          </a:p>
          <a:p>
            <a:pPr eaLnBrk="1" hangingPunct="1"/>
            <a:r>
              <a:rPr lang="en-GB" altLang="en-US" sz="2600" dirty="0"/>
              <a:t>You receive a request to donate £800 of the company’s money to help the local soup kitchen that provides food for the homeless and there is another letter from an environmental activist group that wants a donation of £500 to help clean up a local river. There is no direct benefit for the company in this. </a:t>
            </a:r>
          </a:p>
          <a:p>
            <a:pPr eaLnBrk="1" hangingPunct="1"/>
            <a:r>
              <a:rPr lang="en-GB" altLang="en-US" sz="2600" dirty="0"/>
              <a:t>Do you divert funds from the company to help either of these groups? If so, why? </a:t>
            </a:r>
            <a:endParaRPr lang="en-US" altLang="en-US" sz="2600" dirty="0"/>
          </a:p>
        </p:txBody>
      </p:sp>
    </p:spTree>
    <p:extLst>
      <p:ext uri="{BB962C8B-B14F-4D97-AF65-F5344CB8AC3E}">
        <p14:creationId xmlns:p14="http://schemas.microsoft.com/office/powerpoint/2010/main" val="313365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5"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6"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dirty="0">
                <a:solidFill>
                  <a:srgbClr val="FFFFFF"/>
                </a:solidFill>
              </a:rPr>
              <a:t>Answer</a:t>
            </a:r>
            <a:endParaRPr lang="en-US" dirty="0">
              <a:solidFill>
                <a:srgbClr val="FFFFFF"/>
              </a:solidFill>
            </a:endParaRPr>
          </a:p>
        </p:txBody>
      </p:sp>
      <p:sp>
        <p:nvSpPr>
          <p:cNvPr id="10247"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43" name="Content Placeholder 2"/>
          <p:cNvSpPr>
            <a:spLocks noGrp="1" noChangeArrowheads="1"/>
          </p:cNvSpPr>
          <p:nvPr>
            <p:ph idx="1"/>
          </p:nvPr>
        </p:nvSpPr>
        <p:spPr>
          <a:xfrm>
            <a:off x="4447308" y="591344"/>
            <a:ext cx="6906491" cy="5585619"/>
          </a:xfrm>
        </p:spPr>
        <p:txBody>
          <a:bodyPr anchor="ctr">
            <a:normAutofit/>
          </a:bodyPr>
          <a:lstStyle/>
          <a:p>
            <a:pPr eaLnBrk="1" hangingPunct="1"/>
            <a:r>
              <a:rPr lang="en-GB" altLang="en-US" dirty="0"/>
              <a:t>Breach of fiduciary responsibilities.</a:t>
            </a:r>
          </a:p>
          <a:p>
            <a:pPr eaLnBrk="1" hangingPunct="1"/>
            <a:r>
              <a:rPr lang="en-GB" altLang="en-US" dirty="0"/>
              <a:t>Charity – do it in your own time with your own money.</a:t>
            </a:r>
          </a:p>
          <a:p>
            <a:pPr eaLnBrk="1" hangingPunct="1"/>
            <a:r>
              <a:rPr lang="en-GB" altLang="en-US" dirty="0"/>
              <a:t>Perhaps there is a way to balance the charitable giving to enhance the company’s reputation?</a:t>
            </a:r>
          </a:p>
          <a:p>
            <a:pPr eaLnBrk="1" hangingPunct="1"/>
            <a:endParaRPr lang="en-US" altLang="en-US" dirty="0"/>
          </a:p>
        </p:txBody>
      </p:sp>
    </p:spTree>
    <p:extLst>
      <p:ext uri="{BB962C8B-B14F-4D97-AF65-F5344CB8AC3E}">
        <p14:creationId xmlns:p14="http://schemas.microsoft.com/office/powerpoint/2010/main" val="250304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69"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0"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a:solidFill>
                  <a:srgbClr val="FFFFFF"/>
                </a:solidFill>
              </a:rPr>
              <a:t>Task 2</a:t>
            </a:r>
            <a:endParaRPr lang="en-US">
              <a:solidFill>
                <a:srgbClr val="FFFFFF"/>
              </a:solidFill>
            </a:endParaRPr>
          </a:p>
        </p:txBody>
      </p:sp>
      <p:sp>
        <p:nvSpPr>
          <p:cNvPr id="11271"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67" name="Content Placeholder 2"/>
          <p:cNvSpPr>
            <a:spLocks noGrp="1" noChangeArrowheads="1"/>
          </p:cNvSpPr>
          <p:nvPr>
            <p:ph idx="1"/>
          </p:nvPr>
        </p:nvSpPr>
        <p:spPr>
          <a:xfrm>
            <a:off x="4447308" y="591344"/>
            <a:ext cx="6906491" cy="5585619"/>
          </a:xfrm>
        </p:spPr>
        <p:txBody>
          <a:bodyPr anchor="ctr">
            <a:normAutofit/>
          </a:bodyPr>
          <a:lstStyle/>
          <a:p>
            <a:pPr eaLnBrk="1" hangingPunct="1"/>
            <a:r>
              <a:rPr lang="en-GB" altLang="en-US" dirty="0"/>
              <a:t>You are the corporate manager of a company and that you can hide company debt through “creative financial reporting” to keep the price of stocks up and get more people to invest in your company. </a:t>
            </a:r>
          </a:p>
          <a:p>
            <a:pPr eaLnBrk="1" hangingPunct="1"/>
            <a:r>
              <a:rPr lang="en-GB" altLang="en-US" dirty="0"/>
              <a:t>Should you maximize profits this way, after all it is your duty towards the company to increase profits? </a:t>
            </a:r>
            <a:endParaRPr lang="en-US" altLang="en-US" dirty="0"/>
          </a:p>
        </p:txBody>
      </p:sp>
    </p:spTree>
    <p:extLst>
      <p:ext uri="{BB962C8B-B14F-4D97-AF65-F5344CB8AC3E}">
        <p14:creationId xmlns:p14="http://schemas.microsoft.com/office/powerpoint/2010/main" val="404881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3"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dirty="0">
                <a:solidFill>
                  <a:srgbClr val="FFFFFF"/>
                </a:solidFill>
              </a:rPr>
              <a:t>Enron</a:t>
            </a:r>
            <a:br>
              <a:rPr lang="en-GB" dirty="0">
                <a:solidFill>
                  <a:srgbClr val="FFFFFF"/>
                </a:solidFill>
              </a:rPr>
            </a:br>
            <a:r>
              <a:rPr lang="en-GB" dirty="0">
                <a:solidFill>
                  <a:srgbClr val="FFFFFF"/>
                </a:solidFill>
              </a:rPr>
              <a:t>2001</a:t>
            </a:r>
            <a:endParaRPr lang="en-US" dirty="0">
              <a:solidFill>
                <a:srgbClr val="FFFFFF"/>
              </a:solidFill>
            </a:endParaRPr>
          </a:p>
        </p:txBody>
      </p:sp>
      <p:sp>
        <p:nvSpPr>
          <p:cNvPr id="12295"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Content Placeholder 2"/>
          <p:cNvSpPr>
            <a:spLocks noGrp="1" noChangeArrowheads="1"/>
          </p:cNvSpPr>
          <p:nvPr>
            <p:ph idx="1"/>
          </p:nvPr>
        </p:nvSpPr>
        <p:spPr>
          <a:xfrm>
            <a:off x="4447308" y="591344"/>
            <a:ext cx="6906491" cy="5585619"/>
          </a:xfrm>
        </p:spPr>
        <p:txBody>
          <a:bodyPr anchor="ctr">
            <a:normAutofit/>
          </a:bodyPr>
          <a:lstStyle/>
          <a:p>
            <a:pPr eaLnBrk="1" hangingPunct="1"/>
            <a:r>
              <a:rPr lang="en-GB" altLang="en-US" dirty="0"/>
              <a:t>This was the case of Enron, one of the biggest business-scandals in recent years.</a:t>
            </a:r>
          </a:p>
          <a:p>
            <a:pPr eaLnBrk="1" hangingPunct="1"/>
            <a:r>
              <a:rPr lang="en-GB" altLang="en-US" dirty="0"/>
              <a:t> When the scandal was uncovered the stocks fell from $90 to 4 cents. </a:t>
            </a:r>
          </a:p>
          <a:p>
            <a:pPr eaLnBrk="1" hangingPunct="1"/>
            <a:r>
              <a:rPr lang="en-GB" altLang="en-US" dirty="0"/>
              <a:t>Deception and fraud is prohibited in the pursuit of profit. </a:t>
            </a:r>
          </a:p>
          <a:p>
            <a:pPr eaLnBrk="1" hangingPunct="1"/>
            <a:r>
              <a:rPr lang="en-GB" altLang="en-US" dirty="0"/>
              <a:t>Behaving as Enron did, a company that before the scandal was much heralded for its environmentally friendly agenda and its CSR profile, is unacceptable in the pursuit of profit according to the stockholder theory.</a:t>
            </a:r>
          </a:p>
          <a:p>
            <a:pPr eaLnBrk="1" hangingPunct="1"/>
            <a:endParaRPr lang="en-US" altLang="en-US" dirty="0"/>
          </a:p>
        </p:txBody>
      </p:sp>
    </p:spTree>
    <p:extLst>
      <p:ext uri="{BB962C8B-B14F-4D97-AF65-F5344CB8AC3E}">
        <p14:creationId xmlns:p14="http://schemas.microsoft.com/office/powerpoint/2010/main" val="50708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a:solidFill>
                  <a:srgbClr val="FFFFFF"/>
                </a:solidFill>
              </a:rPr>
              <a:t>Task 3</a:t>
            </a:r>
            <a:endParaRPr lang="en-US">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rtlCol="0" anchor="ctr">
            <a:normAutofit/>
          </a:bodyPr>
          <a:lstStyle/>
          <a:p>
            <a:pPr>
              <a:defRPr/>
            </a:pPr>
            <a:r>
              <a:rPr lang="en-GB" sz="2400" dirty="0"/>
              <a:t>You are an executive in a corporation located in India pumping up water to make soft-drinks.</a:t>
            </a:r>
          </a:p>
          <a:p>
            <a:pPr>
              <a:defRPr/>
            </a:pPr>
            <a:r>
              <a:rPr lang="en-GB" sz="2400" dirty="0"/>
              <a:t>Pumping up the water in large quantities to earn more profits has the effect that local villagers are being deprived of their water as well as having negative health-consequences. </a:t>
            </a:r>
          </a:p>
          <a:p>
            <a:pPr>
              <a:defRPr/>
            </a:pPr>
            <a:r>
              <a:rPr lang="en-GB" sz="2400" dirty="0"/>
              <a:t>What do you as a corporate manager do? </a:t>
            </a:r>
          </a:p>
          <a:p>
            <a:pPr>
              <a:defRPr/>
            </a:pPr>
            <a:r>
              <a:rPr lang="en-GB" sz="2400" dirty="0"/>
              <a:t>Do you continue to increase profits by depriving the villagers of their water? </a:t>
            </a:r>
          </a:p>
          <a:p>
            <a:pPr>
              <a:defRPr/>
            </a:pPr>
            <a:r>
              <a:rPr lang="en-GB" sz="2400" dirty="0"/>
              <a:t>How do you as a corporate executive deal with the issue of negatively affected third parties? </a:t>
            </a:r>
          </a:p>
          <a:p>
            <a:pPr>
              <a:defRPr/>
            </a:pPr>
            <a:r>
              <a:rPr lang="en-GB" sz="2400" dirty="0"/>
              <a:t>Do you as an executive of a corporation have any social responsibility to the affected parties?</a:t>
            </a:r>
          </a:p>
          <a:p>
            <a:pPr>
              <a:defRPr/>
            </a:pPr>
            <a:endParaRPr lang="en-US" sz="2400" dirty="0"/>
          </a:p>
        </p:txBody>
      </p:sp>
    </p:spTree>
    <p:extLst>
      <p:ext uri="{BB962C8B-B14F-4D97-AF65-F5344CB8AC3E}">
        <p14:creationId xmlns:p14="http://schemas.microsoft.com/office/powerpoint/2010/main" val="343666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1"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2"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a:solidFill>
                  <a:srgbClr val="FFFFFF"/>
                </a:solidFill>
              </a:rPr>
              <a:t>Continued </a:t>
            </a:r>
            <a:endParaRPr lang="en-US">
              <a:solidFill>
                <a:srgbClr val="FFFFFF"/>
              </a:solidFill>
            </a:endParaRPr>
          </a:p>
        </p:txBody>
      </p:sp>
      <p:sp>
        <p:nvSpPr>
          <p:cNvPr id="14343"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39" name="Content Placeholder 2"/>
          <p:cNvSpPr>
            <a:spLocks noGrp="1" noChangeArrowheads="1"/>
          </p:cNvSpPr>
          <p:nvPr>
            <p:ph idx="1"/>
          </p:nvPr>
        </p:nvSpPr>
        <p:spPr>
          <a:xfrm>
            <a:off x="4447308" y="591344"/>
            <a:ext cx="6906491" cy="5585619"/>
          </a:xfrm>
        </p:spPr>
        <p:txBody>
          <a:bodyPr anchor="ctr">
            <a:normAutofit/>
          </a:bodyPr>
          <a:lstStyle/>
          <a:p>
            <a:pPr eaLnBrk="1" hangingPunct="1"/>
            <a:r>
              <a:rPr lang="en-GB" altLang="en-US" sz="2600" dirty="0"/>
              <a:t>This was the case of Coca-Cola in Kerala province, India, and they decided to continue pumping up the water. </a:t>
            </a:r>
          </a:p>
          <a:p>
            <a:pPr eaLnBrk="1" hangingPunct="1"/>
            <a:r>
              <a:rPr lang="en-GB" altLang="en-US" sz="2600" dirty="0"/>
              <a:t>The company should avoid exposing others to negative externalities and abide by the law.</a:t>
            </a:r>
          </a:p>
          <a:p>
            <a:pPr eaLnBrk="1" hangingPunct="1"/>
            <a:r>
              <a:rPr lang="en-GB" altLang="en-US" sz="2600" dirty="0"/>
              <a:t>Western countries would not accept such behaviour.</a:t>
            </a:r>
          </a:p>
          <a:p>
            <a:pPr eaLnBrk="1" hangingPunct="1"/>
            <a:r>
              <a:rPr lang="en-GB" altLang="en-US" sz="2600" dirty="0"/>
              <a:t>But what if investment, jobs and taxes are required in a different country, and those most affected are very poor people? </a:t>
            </a:r>
          </a:p>
          <a:p>
            <a:pPr eaLnBrk="1" hangingPunct="1"/>
            <a:r>
              <a:rPr lang="en-GB" altLang="en-US" sz="2600" dirty="0"/>
              <a:t>Does it morally alter anything, since the action seems to be sanctioned by the government?</a:t>
            </a:r>
          </a:p>
          <a:p>
            <a:pPr eaLnBrk="1" hangingPunct="1"/>
            <a:endParaRPr lang="en-US" altLang="en-US" sz="2600" dirty="0"/>
          </a:p>
        </p:txBody>
      </p:sp>
    </p:spTree>
    <p:extLst>
      <p:ext uri="{BB962C8B-B14F-4D97-AF65-F5344CB8AC3E}">
        <p14:creationId xmlns:p14="http://schemas.microsoft.com/office/powerpoint/2010/main" val="264044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339">
                                            <p:txEl>
                                              <p:pRg st="1" end="1"/>
                                            </p:txEl>
                                          </p:spTgt>
                                        </p:tgtEl>
                                        <p:attrNameLst>
                                          <p:attrName>style.visibility</p:attrName>
                                        </p:attrNameLst>
                                      </p:cBhvr>
                                      <p:to>
                                        <p:strVal val="visible"/>
                                      </p:to>
                                    </p:set>
                                    <p:anim calcmode="lin" valueType="num">
                                      <p:cBhvr additive="base">
                                        <p:cTn id="13"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339">
                                            <p:txEl>
                                              <p:pRg st="3" end="3"/>
                                            </p:txEl>
                                          </p:spTgt>
                                        </p:tgtEl>
                                        <p:attrNameLst>
                                          <p:attrName>style.visibility</p:attrName>
                                        </p:attrNameLst>
                                      </p:cBhvr>
                                      <p:to>
                                        <p:strVal val="visible"/>
                                      </p:to>
                                    </p:set>
                                    <p:anim calcmode="lin" valueType="num">
                                      <p:cBhvr additive="base">
                                        <p:cTn id="25"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339">
                                            <p:txEl>
                                              <p:pRg st="4" end="4"/>
                                            </p:txEl>
                                          </p:spTgt>
                                        </p:tgtEl>
                                        <p:attrNameLst>
                                          <p:attrName>style.visibility</p:attrName>
                                        </p:attrNameLst>
                                      </p:cBhvr>
                                      <p:to>
                                        <p:strVal val="visible"/>
                                      </p:to>
                                    </p:set>
                                    <p:anim calcmode="lin" valueType="num">
                                      <p:cBhvr additive="base">
                                        <p:cTn id="31"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defRPr/>
            </a:pPr>
            <a:r>
              <a:rPr lang="en-GB">
                <a:solidFill>
                  <a:srgbClr val="FFFFFF"/>
                </a:solidFill>
              </a:rPr>
              <a:t>Task 4</a:t>
            </a:r>
            <a:endParaRPr lang="en-US">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7057858" cy="6031647"/>
          </a:xfrm>
        </p:spPr>
        <p:txBody>
          <a:bodyPr rtlCol="0" anchor="ctr">
            <a:normAutofit/>
          </a:bodyPr>
          <a:lstStyle/>
          <a:p>
            <a:pPr>
              <a:defRPr/>
            </a:pPr>
            <a:r>
              <a:rPr lang="en-GB" sz="2600" dirty="0"/>
              <a:t>You are an executive in the oil business and that in order to get a lucrative oil contract you have to pay a bribe to local officials, bureaucrats and politicians. </a:t>
            </a:r>
          </a:p>
          <a:p>
            <a:pPr>
              <a:defRPr/>
            </a:pPr>
            <a:r>
              <a:rPr lang="en-GB" sz="2600" dirty="0"/>
              <a:t>This is the social norm and the industry norm and it is practiced by everyone. </a:t>
            </a:r>
          </a:p>
          <a:p>
            <a:pPr>
              <a:defRPr/>
            </a:pPr>
            <a:r>
              <a:rPr lang="en-GB" sz="2600" dirty="0"/>
              <a:t>The consequences of not paying the bribe is that somebody else, who is willing to pay the bribe will get the contract, corruption will continue and you will be forced to reduce the number of employees at your company, which again will have negative effects for the families involved, some of which will not be able to pay of the mortgages on their houses. </a:t>
            </a:r>
          </a:p>
          <a:p>
            <a:pPr>
              <a:defRPr/>
            </a:pPr>
            <a:r>
              <a:rPr lang="en-GB" sz="2600" dirty="0"/>
              <a:t>What should you do?</a:t>
            </a:r>
          </a:p>
          <a:p>
            <a:pPr>
              <a:defRPr/>
            </a:pPr>
            <a:endParaRPr lang="en-US" sz="2600" dirty="0"/>
          </a:p>
        </p:txBody>
      </p:sp>
    </p:spTree>
    <p:extLst>
      <p:ext uri="{BB962C8B-B14F-4D97-AF65-F5344CB8AC3E}">
        <p14:creationId xmlns:p14="http://schemas.microsoft.com/office/powerpoint/2010/main" val="2825550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D006184-54C0-43F7-9C38-55022B46D4B1}">
  <ds:schemaRefs>
    <ds:schemaRef ds:uri="http://schemas.microsoft.com/sharepoint/v3/contenttype/forms"/>
  </ds:schemaRefs>
</ds:datastoreItem>
</file>

<file path=customXml/itemProps2.xml><?xml version="1.0" encoding="utf-8"?>
<ds:datastoreItem xmlns:ds="http://schemas.openxmlformats.org/officeDocument/2006/customXml" ds:itemID="{D2D45738-15DF-4070-AC7A-FCD7A81BB1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A2DA89C-883C-4692-A07B-2826A0EFB55D}">
  <ds:schemaRefs>
    <ds:schemaRef ds:uri="http://purl.org/dc/elements/1.1/"/>
    <ds:schemaRef ds:uri="http://schemas.microsoft.com/office/2006/metadata/properties"/>
    <ds:schemaRef ds:uri="http://purl.org/dc/terms/"/>
    <ds:schemaRef ds:uri="http://schemas.microsoft.com/office/2006/documentManagement/types"/>
    <ds:schemaRef ds:uri="30bab34e-cbd2-460d-9227-52c21590b64b"/>
    <ds:schemaRef ds:uri="http://purl.org/dc/dcmitype/"/>
    <ds:schemaRef ds:uri="http://schemas.microsoft.com/office/infopath/2007/PartnerControls"/>
    <ds:schemaRef ds:uri="175a304c-2342-45ef-8dc6-82622f85b28d"/>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25</TotalTime>
  <Words>1044</Words>
  <Application>Microsoft Office PowerPoint</Application>
  <PresentationFormat>Widescreen</PresentationFormat>
  <Paragraphs>74</Paragraphs>
  <Slides>22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 TROLLEY PROBLEM</vt:lpstr>
      <vt:lpstr>See article on Moodle</vt:lpstr>
      <vt:lpstr>Scenario 1 Foot</vt:lpstr>
      <vt:lpstr>PowerPoint Presentation</vt:lpstr>
      <vt:lpstr>Other solutions?</vt:lpstr>
      <vt:lpstr>Such as </vt:lpstr>
      <vt:lpstr>Scenario 2 Thomson</vt:lpstr>
      <vt:lpstr>PowerPoint Presentation</vt:lpstr>
      <vt:lpstr>PowerPoint Presentation</vt:lpstr>
      <vt:lpstr>Trolley Problem and Driverless Cars</vt:lpstr>
      <vt:lpstr>Trolley and Covid</vt:lpstr>
      <vt:lpstr>PowerPoint Presentation</vt:lpstr>
      <vt:lpstr>Issues</vt:lpstr>
      <vt:lpstr>Mitchell and Attipoe</vt:lpstr>
      <vt:lpstr>Solutions</vt:lpstr>
      <vt:lpstr>Task 1</vt:lpstr>
      <vt:lpstr>Answer</vt:lpstr>
      <vt:lpstr>Task 2</vt:lpstr>
      <vt:lpstr>Enron 2001</vt:lpstr>
      <vt:lpstr>Task 3</vt:lpstr>
      <vt:lpstr>Continued </vt:lpstr>
      <vt:lpstr>Task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ETHICS LECTURE 4</dc:title>
  <dc:creator>Caroline Jawad</dc:creator>
  <cp:lastModifiedBy>Mike Durke</cp:lastModifiedBy>
  <cp:revision>7</cp:revision>
  <dcterms:created xsi:type="dcterms:W3CDTF">2020-10-18T19:04:26Z</dcterms:created>
  <dcterms:modified xsi:type="dcterms:W3CDTF">2023-10-31T09:04:46Z</dcterms:modified>
</cp:coreProperties>
</file>