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7"/>
  </p:notesMasterIdLst>
  <p:sldIdLst>
    <p:sldId id="256" r:id="rId2"/>
    <p:sldId id="318" r:id="rId3"/>
    <p:sldId id="322" r:id="rId4"/>
    <p:sldId id="286" r:id="rId5"/>
    <p:sldId id="325" r:id="rId6"/>
    <p:sldId id="351" r:id="rId7"/>
    <p:sldId id="356" r:id="rId8"/>
    <p:sldId id="340" r:id="rId9"/>
    <p:sldId id="342" r:id="rId10"/>
    <p:sldId id="341" r:id="rId11"/>
    <p:sldId id="321" r:id="rId12"/>
    <p:sldId id="355" r:id="rId13"/>
    <p:sldId id="323" r:id="rId14"/>
    <p:sldId id="324" r:id="rId15"/>
    <p:sldId id="320" r:id="rId16"/>
    <p:sldId id="319" r:id="rId17"/>
    <p:sldId id="263" r:id="rId18"/>
    <p:sldId id="285" r:id="rId19"/>
    <p:sldId id="266" r:id="rId20"/>
    <p:sldId id="354" r:id="rId21"/>
    <p:sldId id="267" r:id="rId22"/>
    <p:sldId id="353" r:id="rId23"/>
    <p:sldId id="345" r:id="rId24"/>
    <p:sldId id="346" r:id="rId25"/>
    <p:sldId id="352" r:id="rId26"/>
    <p:sldId id="326" r:id="rId27"/>
    <p:sldId id="327" r:id="rId28"/>
    <p:sldId id="328" r:id="rId29"/>
    <p:sldId id="329" r:id="rId30"/>
    <p:sldId id="330" r:id="rId31"/>
    <p:sldId id="331" r:id="rId32"/>
    <p:sldId id="332" r:id="rId33"/>
    <p:sldId id="333" r:id="rId34"/>
    <p:sldId id="334" r:id="rId35"/>
    <p:sldId id="335"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9" autoAdjust="0"/>
    <p:restoredTop sz="95885"/>
  </p:normalViewPr>
  <p:slideViewPr>
    <p:cSldViewPr snapToGrid="0">
      <p:cViewPr varScale="1">
        <p:scale>
          <a:sx n="93" d="100"/>
          <a:sy n="93" d="100"/>
        </p:scale>
        <p:origin x="92" y="188"/>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D12A2D-7C2B-4B77-8B8F-E95091E53A30}" type="datetimeFigureOut">
              <a:rPr lang="en-GB" smtClean="0"/>
              <a:t>16/09/2025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8716F3-05E3-41F0-8970-AC677B1D1555}" type="slidenum">
              <a:rPr lang="en-GB" smtClean="0"/>
              <a:t>‹#›</a:t>
            </a:fld>
            <a:endParaRPr lang="en-GB"/>
          </a:p>
        </p:txBody>
      </p:sp>
    </p:spTree>
    <p:extLst>
      <p:ext uri="{BB962C8B-B14F-4D97-AF65-F5344CB8AC3E}">
        <p14:creationId xmlns:p14="http://schemas.microsoft.com/office/powerpoint/2010/main" val="3049619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E87CF4-36F8-4908-9107-A15A06D735BD}" type="slidenum">
              <a:rPr lang="en-US" smtClean="0"/>
              <a:t>6</a:t>
            </a:fld>
            <a:endParaRPr lang="en-US"/>
          </a:p>
        </p:txBody>
      </p:sp>
    </p:spTree>
    <p:extLst>
      <p:ext uri="{BB962C8B-B14F-4D97-AF65-F5344CB8AC3E}">
        <p14:creationId xmlns:p14="http://schemas.microsoft.com/office/powerpoint/2010/main" val="3681445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9/16/2025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9/16/2025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9/16/2025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dx.doi.org/10.3102/0013189X034006003" TargetMode="Externa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D0A5-6FCE-4544-BFAF-DAE2494F27AE}"/>
              </a:ext>
            </a:extLst>
          </p:cNvPr>
          <p:cNvSpPr>
            <a:spLocks noGrp="1"/>
          </p:cNvSpPr>
          <p:nvPr>
            <p:ph type="ctrTitle"/>
          </p:nvPr>
        </p:nvSpPr>
        <p:spPr/>
        <p:txBody>
          <a:bodyPr/>
          <a:lstStyle/>
          <a:p>
            <a:r>
              <a:rPr lang="en-GB" sz="4800" dirty="0">
                <a:highlight>
                  <a:srgbClr val="FFFF00"/>
                </a:highlight>
              </a:rPr>
              <a:t>DAY ONE </a:t>
            </a:r>
            <a:br>
              <a:rPr lang="en-GB" sz="4800" dirty="0">
                <a:highlight>
                  <a:srgbClr val="FFFF00"/>
                </a:highlight>
              </a:rPr>
            </a:br>
            <a:endParaRPr lang="en-GB" dirty="0"/>
          </a:p>
        </p:txBody>
      </p:sp>
      <p:sp>
        <p:nvSpPr>
          <p:cNvPr id="3" name="Subtitle 2">
            <a:extLst>
              <a:ext uri="{FF2B5EF4-FFF2-40B4-BE49-F238E27FC236}">
                <a16:creationId xmlns:a16="http://schemas.microsoft.com/office/drawing/2014/main" id="{6EDC1475-EFE5-4F56-A37B-6171220A4167}"/>
              </a:ext>
            </a:extLst>
          </p:cNvPr>
          <p:cNvSpPr>
            <a:spLocks noGrp="1"/>
          </p:cNvSpPr>
          <p:nvPr>
            <p:ph type="subTitle" idx="1"/>
          </p:nvPr>
        </p:nvSpPr>
        <p:spPr>
          <a:xfrm>
            <a:off x="1507067" y="4050833"/>
            <a:ext cx="7766936" cy="1646302"/>
          </a:xfrm>
        </p:spPr>
        <p:txBody>
          <a:bodyPr>
            <a:normAutofit/>
          </a:bodyPr>
          <a:lstStyle/>
          <a:p>
            <a:r>
              <a:rPr lang="en-GB" sz="2400" dirty="0"/>
              <a:t>EDCE 7016 Writing a Critical Literature Review in Education </a:t>
            </a:r>
          </a:p>
          <a:p>
            <a:r>
              <a:rPr lang="en-GB" sz="2400" dirty="0"/>
              <a:t>Dr Susan Wyn Jones </a:t>
            </a:r>
            <a:r>
              <a:rPr lang="en-GB" sz="2400"/>
              <a:t>and Dr Caroline Lewis</a:t>
            </a:r>
            <a:endParaRPr lang="en-GB" sz="2400" dirty="0"/>
          </a:p>
        </p:txBody>
      </p:sp>
    </p:spTree>
    <p:extLst>
      <p:ext uri="{BB962C8B-B14F-4D97-AF65-F5344CB8AC3E}">
        <p14:creationId xmlns:p14="http://schemas.microsoft.com/office/powerpoint/2010/main" val="152817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B7E0D-5862-5841-998B-A806FA52F730}"/>
              </a:ext>
            </a:extLst>
          </p:cNvPr>
          <p:cNvSpPr>
            <a:spLocks noGrp="1"/>
          </p:cNvSpPr>
          <p:nvPr>
            <p:ph type="title"/>
          </p:nvPr>
        </p:nvSpPr>
        <p:spPr/>
        <p:txBody>
          <a:bodyPr>
            <a:normAutofit fontScale="90000"/>
          </a:bodyPr>
          <a:lstStyle/>
          <a:p>
            <a:r>
              <a:rPr lang="en-GB" dirty="0" err="1"/>
              <a:t>Boote</a:t>
            </a:r>
            <a:r>
              <a:rPr lang="en-GB" dirty="0"/>
              <a:t>, D., &amp; </a:t>
            </a:r>
            <a:r>
              <a:rPr lang="en-GB" dirty="0" err="1"/>
              <a:t>Beile</a:t>
            </a:r>
            <a:r>
              <a:rPr lang="en-GB" dirty="0"/>
              <a:t>, P. (2005) ‘Scholars before researchers: On the centrality of the dissertation literature review in research preparation’,</a:t>
            </a:r>
            <a:r>
              <a:rPr lang="en-GB" i="1" dirty="0"/>
              <a:t> Educational Researcher,</a:t>
            </a:r>
            <a:r>
              <a:rPr lang="en-GB" dirty="0"/>
              <a:t> 34(6), pp. 3-15. DOI: </a:t>
            </a:r>
            <a:r>
              <a:rPr lang="en-GB" dirty="0">
                <a:hlinkClick r:id="rId2"/>
              </a:rPr>
              <a:t>10.3102/0013189X034006003</a:t>
            </a:r>
            <a:r>
              <a:rPr lang="en-GB" dirty="0"/>
              <a:t> </a:t>
            </a:r>
            <a:br>
              <a:rPr lang="en-GB" dirty="0"/>
            </a:br>
            <a:endParaRPr lang="en-US" dirty="0"/>
          </a:p>
        </p:txBody>
      </p:sp>
      <p:sp>
        <p:nvSpPr>
          <p:cNvPr id="3" name="Text Placeholder 2">
            <a:extLst>
              <a:ext uri="{FF2B5EF4-FFF2-40B4-BE49-F238E27FC236}">
                <a16:creationId xmlns:a16="http://schemas.microsoft.com/office/drawing/2014/main" id="{6AAE24F9-02EF-B54B-B613-A07B600B8129}"/>
              </a:ext>
            </a:extLst>
          </p:cNvPr>
          <p:cNvSpPr>
            <a:spLocks noGrp="1"/>
          </p:cNvSpPr>
          <p:nvPr>
            <p:ph type="body" idx="1"/>
          </p:nvPr>
        </p:nvSpPr>
        <p:spPr/>
        <p:txBody>
          <a:bodyPr>
            <a:normAutofit/>
          </a:bodyPr>
          <a:lstStyle/>
          <a:p>
            <a:r>
              <a:rPr lang="en-US" dirty="0"/>
              <a:t>A critical literature review is an academic argument</a:t>
            </a:r>
          </a:p>
          <a:p>
            <a:r>
              <a:rPr lang="en-US" dirty="0"/>
              <a:t>Identifies the gap in the literature that your study will fill</a:t>
            </a:r>
          </a:p>
        </p:txBody>
      </p:sp>
    </p:spTree>
    <p:extLst>
      <p:ext uri="{BB962C8B-B14F-4D97-AF65-F5344CB8AC3E}">
        <p14:creationId xmlns:p14="http://schemas.microsoft.com/office/powerpoint/2010/main" val="339140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0B26A89-2264-C249-8D2F-A7E39F50D3E5}"/>
              </a:ext>
            </a:extLst>
          </p:cNvPr>
          <p:cNvSpPr/>
          <p:nvPr/>
        </p:nvSpPr>
        <p:spPr>
          <a:xfrm>
            <a:off x="1382242" y="1567989"/>
            <a:ext cx="7669161" cy="4031873"/>
          </a:xfrm>
          <a:prstGeom prst="rect">
            <a:avLst/>
          </a:prstGeom>
        </p:spPr>
        <p:txBody>
          <a:bodyPr wrap="square">
            <a:spAutoFit/>
          </a:bodyPr>
          <a:lstStyle/>
          <a:p>
            <a:r>
              <a:rPr lang="en-GB" sz="3200" dirty="0"/>
              <a:t>A substantive, thorough, sophisticated literature review is a precondition for doing substantive, thorough, sophisticated research…A researcher cannot perform significant research without first understanding the literature in the field. </a:t>
            </a:r>
          </a:p>
          <a:p>
            <a:r>
              <a:rPr lang="en-GB" sz="3200" dirty="0"/>
              <a:t>(</a:t>
            </a:r>
            <a:r>
              <a:rPr lang="en-GB" sz="3200" dirty="0" err="1"/>
              <a:t>Boote</a:t>
            </a:r>
            <a:r>
              <a:rPr lang="en-GB" sz="3200" dirty="0"/>
              <a:t> &amp; </a:t>
            </a:r>
            <a:r>
              <a:rPr lang="en-GB" sz="3200" dirty="0" err="1"/>
              <a:t>Beile</a:t>
            </a:r>
            <a:r>
              <a:rPr lang="en-GB" sz="3200" dirty="0"/>
              <a:t>, 2005, p. 3) </a:t>
            </a:r>
          </a:p>
        </p:txBody>
      </p:sp>
    </p:spTree>
    <p:extLst>
      <p:ext uri="{BB962C8B-B14F-4D97-AF65-F5344CB8AC3E}">
        <p14:creationId xmlns:p14="http://schemas.microsoft.com/office/powerpoint/2010/main" val="3425364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4FDBF-814B-4252-9A9B-C9CF6C4C9699}"/>
              </a:ext>
            </a:extLst>
          </p:cNvPr>
          <p:cNvSpPr>
            <a:spLocks noGrp="1"/>
          </p:cNvSpPr>
          <p:nvPr>
            <p:ph type="title"/>
          </p:nvPr>
        </p:nvSpPr>
        <p:spPr/>
        <p:txBody>
          <a:bodyPr/>
          <a:lstStyle/>
          <a:p>
            <a:r>
              <a:rPr lang="en-GB" dirty="0"/>
              <a:t>Welcome everybody! </a:t>
            </a:r>
          </a:p>
        </p:txBody>
      </p:sp>
      <p:sp>
        <p:nvSpPr>
          <p:cNvPr id="7" name="Content Placeholder 6">
            <a:extLst>
              <a:ext uri="{FF2B5EF4-FFF2-40B4-BE49-F238E27FC236}">
                <a16:creationId xmlns:a16="http://schemas.microsoft.com/office/drawing/2014/main" id="{EA4099D4-672A-45EF-A47A-4A9A0336EBE4}"/>
              </a:ext>
            </a:extLst>
          </p:cNvPr>
          <p:cNvSpPr>
            <a:spLocks noGrp="1"/>
          </p:cNvSpPr>
          <p:nvPr>
            <p:ph idx="1"/>
          </p:nvPr>
        </p:nvSpPr>
        <p:spPr/>
        <p:txBody>
          <a:bodyPr>
            <a:normAutofit fontScale="85000" lnSpcReduction="20000"/>
          </a:bodyPr>
          <a:lstStyle/>
          <a:p>
            <a:r>
              <a:rPr lang="en-GB" sz="2800" dirty="0"/>
              <a:t>Your research journey</a:t>
            </a:r>
          </a:p>
          <a:p>
            <a:r>
              <a:rPr lang="en-GB" sz="2800" dirty="0"/>
              <a:t>Your place in the research, the context</a:t>
            </a:r>
          </a:p>
          <a:p>
            <a:r>
              <a:rPr lang="en-GB" sz="2800" dirty="0"/>
              <a:t>Your ‘niggle’ – what you want to find out</a:t>
            </a:r>
          </a:p>
          <a:p>
            <a:r>
              <a:rPr lang="en-GB" sz="2800" dirty="0"/>
              <a:t>Research aims and research questions</a:t>
            </a:r>
          </a:p>
          <a:p>
            <a:r>
              <a:rPr lang="en-GB" sz="2800" dirty="0"/>
              <a:t>Finding literature, academic integrity</a:t>
            </a:r>
          </a:p>
          <a:p>
            <a:r>
              <a:rPr lang="en-GB" sz="2800" dirty="0"/>
              <a:t>Critical Literature review – critiquing, critical literature reviews in general</a:t>
            </a:r>
          </a:p>
          <a:p>
            <a:r>
              <a:rPr lang="en-GB" sz="2800" dirty="0"/>
              <a:t>Finding literature, academic integrity</a:t>
            </a:r>
          </a:p>
          <a:p>
            <a:r>
              <a:rPr lang="en-GB" sz="2800" dirty="0"/>
              <a:t>Writing your specific Critical Literature Assignments</a:t>
            </a:r>
          </a:p>
        </p:txBody>
      </p:sp>
    </p:spTree>
    <p:extLst>
      <p:ext uri="{BB962C8B-B14F-4D97-AF65-F5344CB8AC3E}">
        <p14:creationId xmlns:p14="http://schemas.microsoft.com/office/powerpoint/2010/main" val="3752754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0A23-B309-0141-9873-497C3C885DBA}"/>
              </a:ext>
            </a:extLst>
          </p:cNvPr>
          <p:cNvSpPr>
            <a:spLocks noGrp="1"/>
          </p:cNvSpPr>
          <p:nvPr>
            <p:ph type="title"/>
          </p:nvPr>
        </p:nvSpPr>
        <p:spPr/>
        <p:txBody>
          <a:bodyPr>
            <a:normAutofit fontScale="90000"/>
          </a:bodyPr>
          <a:lstStyle/>
          <a:p>
            <a:r>
              <a:rPr lang="en-US" dirty="0"/>
              <a:t>Mastery of your area of research – providing the evidence base for your area of interest </a:t>
            </a:r>
          </a:p>
        </p:txBody>
      </p:sp>
      <p:sp>
        <p:nvSpPr>
          <p:cNvPr id="3" name="Content Placeholder 2">
            <a:extLst>
              <a:ext uri="{FF2B5EF4-FFF2-40B4-BE49-F238E27FC236}">
                <a16:creationId xmlns:a16="http://schemas.microsoft.com/office/drawing/2014/main" id="{18968C25-5DF4-6142-979C-46C64B2DABCA}"/>
              </a:ext>
            </a:extLst>
          </p:cNvPr>
          <p:cNvSpPr>
            <a:spLocks noGrp="1"/>
          </p:cNvSpPr>
          <p:nvPr>
            <p:ph idx="1"/>
          </p:nvPr>
        </p:nvSpPr>
        <p:spPr/>
        <p:txBody>
          <a:bodyPr>
            <a:normAutofit fontScale="92500"/>
          </a:bodyPr>
          <a:lstStyle/>
          <a:p>
            <a:r>
              <a:rPr lang="en-US" dirty="0"/>
              <a:t>You will demonstrate that you understand the topic and the background in-depth.</a:t>
            </a:r>
          </a:p>
          <a:p>
            <a:r>
              <a:rPr lang="en-US" dirty="0"/>
              <a:t>You will demonstrate conceptual understanding</a:t>
            </a:r>
          </a:p>
          <a:p>
            <a:r>
              <a:rPr lang="en-US" dirty="0"/>
              <a:t>You will outline reasoning, explain definitions and demonstrate transfer of knowledge </a:t>
            </a:r>
          </a:p>
          <a:p>
            <a:r>
              <a:rPr lang="en-US" dirty="0"/>
              <a:t>Familiarity with debates in the literature and offer new ways of looking at things.</a:t>
            </a:r>
          </a:p>
          <a:p>
            <a:r>
              <a:rPr lang="en-US" dirty="0"/>
              <a:t>Most recent research/ideas/concepts</a:t>
            </a:r>
          </a:p>
          <a:p>
            <a:r>
              <a:rPr lang="en-US" dirty="0"/>
              <a:t>You also will have to demonstrate the gap in knowledge which your work is going to fill (and how).</a:t>
            </a:r>
          </a:p>
          <a:p>
            <a:r>
              <a:rPr lang="en-US" dirty="0"/>
              <a:t>Identification of themes in the claims made by various authors/debates in the literature and their relevance for your research questions.</a:t>
            </a:r>
          </a:p>
          <a:p>
            <a:r>
              <a:rPr lang="en-US" dirty="0"/>
              <a:t>You will conduct a form of literature review for the methodology section too.</a:t>
            </a:r>
          </a:p>
          <a:p>
            <a:endParaRPr lang="en-US" dirty="0"/>
          </a:p>
        </p:txBody>
      </p:sp>
    </p:spTree>
    <p:extLst>
      <p:ext uri="{BB962C8B-B14F-4D97-AF65-F5344CB8AC3E}">
        <p14:creationId xmlns:p14="http://schemas.microsoft.com/office/powerpoint/2010/main" val="4074061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Conducting searches of electronic databases</a:t>
            </a:r>
            <a:endParaRPr lang="en-US" dirty="0"/>
          </a:p>
        </p:txBody>
      </p:sp>
      <p:sp>
        <p:nvSpPr>
          <p:cNvPr id="3" name="Content Placeholder 2"/>
          <p:cNvSpPr>
            <a:spLocks noGrp="1"/>
          </p:cNvSpPr>
          <p:nvPr>
            <p:ph idx="1"/>
          </p:nvPr>
        </p:nvSpPr>
        <p:spPr/>
        <p:txBody>
          <a:bodyPr/>
          <a:lstStyle/>
          <a:p>
            <a:r>
              <a:rPr lang="en-GB" dirty="0"/>
              <a:t>Deciding on search terms:</a:t>
            </a:r>
          </a:p>
          <a:p>
            <a:r>
              <a:rPr lang="en-GB" dirty="0"/>
              <a:t>Define your key terms</a:t>
            </a:r>
          </a:p>
          <a:p>
            <a:r>
              <a:rPr lang="en-GB" dirty="0"/>
              <a:t>Keywords </a:t>
            </a:r>
          </a:p>
          <a:p>
            <a:r>
              <a:rPr lang="en-GB" dirty="0"/>
              <a:t>Combining keywords to get an effective search</a:t>
            </a:r>
          </a:p>
          <a:p>
            <a:r>
              <a:rPr lang="en-GB" dirty="0"/>
              <a:t>Remember! Searching is a skill, and it takes time –factor this in but put a limit on it!</a:t>
            </a:r>
          </a:p>
          <a:p>
            <a:r>
              <a:rPr lang="en-GB" dirty="0"/>
              <a:t>Get up to date articles and seminal ones (ones which every author cites).</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09A0A-F8C4-EF40-A07D-7382B5F7355D}"/>
              </a:ext>
            </a:extLst>
          </p:cNvPr>
          <p:cNvSpPr>
            <a:spLocks noGrp="1"/>
          </p:cNvSpPr>
          <p:nvPr>
            <p:ph type="title"/>
          </p:nvPr>
        </p:nvSpPr>
        <p:spPr/>
        <p:txBody>
          <a:bodyPr/>
          <a:lstStyle/>
          <a:p>
            <a:r>
              <a:rPr lang="en-GB" dirty="0"/>
              <a:t>Searching databases, the internet</a:t>
            </a:r>
          </a:p>
        </p:txBody>
      </p:sp>
      <p:sp>
        <p:nvSpPr>
          <p:cNvPr id="3" name="Content Placeholder 2">
            <a:extLst>
              <a:ext uri="{FF2B5EF4-FFF2-40B4-BE49-F238E27FC236}">
                <a16:creationId xmlns:a16="http://schemas.microsoft.com/office/drawing/2014/main" id="{22C19B53-CEDA-2140-B9C7-7B2B6DA96C97}"/>
              </a:ext>
            </a:extLst>
          </p:cNvPr>
          <p:cNvSpPr>
            <a:spLocks noGrp="1"/>
          </p:cNvSpPr>
          <p:nvPr>
            <p:ph idx="1"/>
          </p:nvPr>
        </p:nvSpPr>
        <p:spPr/>
        <p:txBody>
          <a:bodyPr>
            <a:normAutofit fontScale="92500" lnSpcReduction="20000"/>
          </a:bodyPr>
          <a:lstStyle/>
          <a:p>
            <a:r>
              <a:rPr lang="en-GB" dirty="0"/>
              <a:t>Do a quick google search to see what comes up</a:t>
            </a:r>
          </a:p>
          <a:p>
            <a:r>
              <a:rPr lang="en-GB" dirty="0"/>
              <a:t>EBSCO DATA BASE – EWC WEBSITE and through UWTSD LIBRARY</a:t>
            </a:r>
          </a:p>
          <a:p>
            <a:r>
              <a:rPr lang="en-GB" dirty="0"/>
              <a:t>GOOGLE SCHOLAR – search e.g. metacognition; advanced search e.g. metacognition + primary + Wales. You can also just get the results for more recent years etc.</a:t>
            </a:r>
          </a:p>
          <a:p>
            <a:r>
              <a:rPr lang="en-GB" dirty="0"/>
              <a:t>EEF EDUCATION ENDOWMENT FUND – e.g. Teaching and Learning toolkit, reviews</a:t>
            </a:r>
          </a:p>
          <a:p>
            <a:endParaRPr lang="en-GB" dirty="0"/>
          </a:p>
          <a:p>
            <a:r>
              <a:rPr lang="en-GB" dirty="0"/>
              <a:t>Find 10 – 15 KEY papers/books to read</a:t>
            </a:r>
          </a:p>
          <a:p>
            <a:r>
              <a:rPr lang="en-GB" dirty="0"/>
              <a:t>With papers, read the abstract first – if it matches your RQ proceed, if not move to the next. If it does match read the findings/conclusion to see if still worth reading in full.</a:t>
            </a:r>
          </a:p>
          <a:p>
            <a:r>
              <a:rPr lang="en-GB" dirty="0"/>
              <a:t>Note if any authors keep coming up, search for other work they have written.</a:t>
            </a:r>
          </a:p>
          <a:p>
            <a:r>
              <a:rPr lang="en-GB" dirty="0"/>
              <a:t>Remember to look for recent publications.</a:t>
            </a:r>
          </a:p>
        </p:txBody>
      </p:sp>
    </p:spTree>
    <p:extLst>
      <p:ext uri="{BB962C8B-B14F-4D97-AF65-F5344CB8AC3E}">
        <p14:creationId xmlns:p14="http://schemas.microsoft.com/office/powerpoint/2010/main" val="914373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07CCE-8905-0043-B039-7432F426AD1C}"/>
              </a:ext>
            </a:extLst>
          </p:cNvPr>
          <p:cNvSpPr>
            <a:spLocks noGrp="1"/>
          </p:cNvSpPr>
          <p:nvPr>
            <p:ph type="title"/>
          </p:nvPr>
        </p:nvSpPr>
        <p:spPr/>
        <p:txBody>
          <a:bodyPr/>
          <a:lstStyle/>
          <a:p>
            <a:r>
              <a:rPr lang="en-US" dirty="0"/>
              <a:t>Identify key documents, ideas, information and practices</a:t>
            </a:r>
          </a:p>
        </p:txBody>
      </p:sp>
      <p:sp>
        <p:nvSpPr>
          <p:cNvPr id="3" name="Content Placeholder 2">
            <a:extLst>
              <a:ext uri="{FF2B5EF4-FFF2-40B4-BE49-F238E27FC236}">
                <a16:creationId xmlns:a16="http://schemas.microsoft.com/office/drawing/2014/main" id="{3990D22E-9F17-B84B-B0DF-AC706BAB4F56}"/>
              </a:ext>
            </a:extLst>
          </p:cNvPr>
          <p:cNvSpPr>
            <a:spLocks noGrp="1"/>
          </p:cNvSpPr>
          <p:nvPr>
            <p:ph idx="1"/>
          </p:nvPr>
        </p:nvSpPr>
        <p:spPr/>
        <p:txBody>
          <a:bodyPr>
            <a:normAutofit fontScale="85000" lnSpcReduction="20000"/>
          </a:bodyPr>
          <a:lstStyle/>
          <a:p>
            <a:r>
              <a:rPr lang="en-US" dirty="0"/>
              <a:t>Your literature review should do the above: Identify key documents, ideas, information and practices</a:t>
            </a:r>
          </a:p>
          <a:p>
            <a:r>
              <a:rPr lang="en-US" dirty="0">
                <a:highlight>
                  <a:srgbClr val="FFFF00"/>
                </a:highlight>
              </a:rPr>
              <a:t>See EWC for resources too (and training)</a:t>
            </a:r>
          </a:p>
          <a:p>
            <a:r>
              <a:rPr lang="en-US" dirty="0"/>
              <a:t>IT MUST BE SYSTEMATIC and THOROUGH</a:t>
            </a:r>
          </a:p>
          <a:p>
            <a:r>
              <a:rPr lang="en-US" dirty="0"/>
              <a:t>Evaluate the ideas, information, practices</a:t>
            </a:r>
          </a:p>
          <a:p>
            <a:r>
              <a:rPr lang="en-US" dirty="0"/>
              <a:t>Papers make claims. Look for key themes in the claims from different authors, key issues running throughout</a:t>
            </a:r>
          </a:p>
          <a:p>
            <a:r>
              <a:rPr lang="en-US" dirty="0"/>
              <a:t>Take a holistic view of the relevant literature- </a:t>
            </a:r>
            <a:r>
              <a:rPr lang="en-GB" dirty="0"/>
              <a:t>synthesise</a:t>
            </a:r>
            <a:r>
              <a:rPr lang="en-US" dirty="0"/>
              <a:t> (rather than this author said this, then this said that, then this said another thing.)</a:t>
            </a:r>
          </a:p>
          <a:p>
            <a:r>
              <a:rPr lang="en-US" dirty="0"/>
              <a:t>Discuss and critically </a:t>
            </a:r>
            <a:r>
              <a:rPr lang="en-GB" dirty="0"/>
              <a:t>analyse</a:t>
            </a:r>
            <a:r>
              <a:rPr lang="en-US" dirty="0"/>
              <a:t> how the literature addresses issues, questions or needs</a:t>
            </a:r>
          </a:p>
          <a:p>
            <a:r>
              <a:rPr lang="en-US" dirty="0"/>
              <a:t>Use this to arrive at the ‘gap’ in knowledge and your research aims and question(s)</a:t>
            </a:r>
          </a:p>
          <a:p>
            <a:r>
              <a:rPr lang="en-US" dirty="0"/>
              <a:t>Having reviewed the findings from existing research, how will your research fit in? You can use the literature review to justify a research approach and arrive at specific research questions.</a:t>
            </a:r>
          </a:p>
          <a:p>
            <a:endParaRPr lang="en-US" dirty="0"/>
          </a:p>
        </p:txBody>
      </p:sp>
    </p:spTree>
    <p:extLst>
      <p:ext uri="{BB962C8B-B14F-4D97-AF65-F5344CB8AC3E}">
        <p14:creationId xmlns:p14="http://schemas.microsoft.com/office/powerpoint/2010/main" val="2140128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20842-9285-2142-821C-7903CDD18458}"/>
              </a:ext>
            </a:extLst>
          </p:cNvPr>
          <p:cNvSpPr>
            <a:spLocks noGrp="1"/>
          </p:cNvSpPr>
          <p:nvPr>
            <p:ph type="title"/>
          </p:nvPr>
        </p:nvSpPr>
        <p:spPr/>
        <p:txBody>
          <a:bodyPr/>
          <a:lstStyle/>
          <a:p>
            <a:r>
              <a:rPr lang="en-US" dirty="0"/>
              <a:t>How many sources</a:t>
            </a:r>
          </a:p>
        </p:txBody>
      </p:sp>
      <p:sp>
        <p:nvSpPr>
          <p:cNvPr id="3" name="Content Placeholder 2">
            <a:extLst>
              <a:ext uri="{FF2B5EF4-FFF2-40B4-BE49-F238E27FC236}">
                <a16:creationId xmlns:a16="http://schemas.microsoft.com/office/drawing/2014/main" id="{12D0EDF3-8010-FF42-9405-67E85ACFFB74}"/>
              </a:ext>
            </a:extLst>
          </p:cNvPr>
          <p:cNvSpPr>
            <a:spLocks noGrp="1"/>
          </p:cNvSpPr>
          <p:nvPr>
            <p:ph idx="1"/>
          </p:nvPr>
        </p:nvSpPr>
        <p:spPr/>
        <p:txBody>
          <a:bodyPr/>
          <a:lstStyle/>
          <a:p>
            <a:r>
              <a:rPr lang="en-US" dirty="0"/>
              <a:t>Aim for 10 KEY papers with at least five read in detail.</a:t>
            </a:r>
          </a:p>
          <a:p>
            <a:r>
              <a:rPr lang="en-US" dirty="0"/>
              <a:t>Go for quality (only read the newspapers and Wikipedia to give ideas where to look next)</a:t>
            </a:r>
          </a:p>
          <a:p>
            <a:r>
              <a:rPr lang="en-US" dirty="0"/>
              <a:t>Log your reading and critique – </a:t>
            </a:r>
            <a:r>
              <a:rPr lang="en-US" dirty="0" err="1"/>
              <a:t>Refworks</a:t>
            </a:r>
            <a:r>
              <a:rPr lang="en-US" dirty="0"/>
              <a:t> etc.– or you will be in trouble….!!</a:t>
            </a:r>
          </a:p>
          <a:p>
            <a:r>
              <a:rPr lang="en-US" dirty="0"/>
              <a:t>Cite according to Harvard.</a:t>
            </a:r>
          </a:p>
          <a:p>
            <a:r>
              <a:rPr lang="en-US" dirty="0"/>
              <a:t>For each key paper, explain the nature and scope of the research</a:t>
            </a:r>
          </a:p>
          <a:p>
            <a:r>
              <a:rPr lang="en-US" dirty="0"/>
              <a:t>Aim to read one new paper per week every week – it is surprising how this builds up. (Train journeys are useful!) Block off time to read, make notes and identify themes in claims running across papers. This will save time later.</a:t>
            </a:r>
          </a:p>
        </p:txBody>
      </p:sp>
    </p:spTree>
    <p:extLst>
      <p:ext uri="{BB962C8B-B14F-4D97-AF65-F5344CB8AC3E}">
        <p14:creationId xmlns:p14="http://schemas.microsoft.com/office/powerpoint/2010/main" val="1846412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1A04A-AFCE-F946-9EFB-11562BCE003A}"/>
              </a:ext>
            </a:extLst>
          </p:cNvPr>
          <p:cNvSpPr>
            <a:spLocks noGrp="1"/>
          </p:cNvSpPr>
          <p:nvPr>
            <p:ph type="title"/>
          </p:nvPr>
        </p:nvSpPr>
        <p:spPr/>
        <p:txBody>
          <a:bodyPr/>
          <a:lstStyle/>
          <a:p>
            <a:r>
              <a:rPr lang="en-US" dirty="0"/>
              <a:t>Avoid the trap</a:t>
            </a:r>
          </a:p>
        </p:txBody>
      </p:sp>
      <p:sp>
        <p:nvSpPr>
          <p:cNvPr id="3" name="Content Placeholder 2">
            <a:extLst>
              <a:ext uri="{FF2B5EF4-FFF2-40B4-BE49-F238E27FC236}">
                <a16:creationId xmlns:a16="http://schemas.microsoft.com/office/drawing/2014/main" id="{96C34FA5-AF44-D34B-860F-660D63AC3C5D}"/>
              </a:ext>
            </a:extLst>
          </p:cNvPr>
          <p:cNvSpPr>
            <a:spLocks noGrp="1"/>
          </p:cNvSpPr>
          <p:nvPr>
            <p:ph idx="1"/>
          </p:nvPr>
        </p:nvSpPr>
        <p:spPr/>
        <p:txBody>
          <a:bodyPr/>
          <a:lstStyle/>
          <a:p>
            <a:r>
              <a:rPr lang="en-US" dirty="0"/>
              <a:t>Avoid the trap of just describing what is out there…</a:t>
            </a:r>
          </a:p>
          <a:p>
            <a:endParaRPr lang="en-US" dirty="0"/>
          </a:p>
          <a:p>
            <a:pPr marL="0" indent="0">
              <a:buNone/>
            </a:pPr>
            <a:r>
              <a:rPr lang="en-US" dirty="0"/>
              <a:t>Jones (2019) says…. Smith (2015) says…..Cooper (2016) says……</a:t>
            </a:r>
          </a:p>
          <a:p>
            <a:endParaRPr lang="en-US" dirty="0"/>
          </a:p>
          <a:p>
            <a:r>
              <a:rPr lang="en-US" dirty="0"/>
              <a:t>Rather think - what does it all mean and what does it mean for your particular project –find themes in the claims, nuance, significance, gaps</a:t>
            </a:r>
          </a:p>
          <a:p>
            <a:endParaRPr lang="en-US" dirty="0"/>
          </a:p>
          <a:p>
            <a:r>
              <a:rPr lang="en-US" dirty="0"/>
              <a:t>Draw conclusions </a:t>
            </a:r>
          </a:p>
        </p:txBody>
      </p:sp>
    </p:spTree>
    <p:extLst>
      <p:ext uri="{BB962C8B-B14F-4D97-AF65-F5344CB8AC3E}">
        <p14:creationId xmlns:p14="http://schemas.microsoft.com/office/powerpoint/2010/main" val="3400703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AC6905-ABF5-3940-A7D7-5AAAED713BF9}"/>
              </a:ext>
            </a:extLst>
          </p:cNvPr>
          <p:cNvSpPr>
            <a:spLocks noGrp="1"/>
          </p:cNvSpPr>
          <p:nvPr>
            <p:ph type="title"/>
          </p:nvPr>
        </p:nvSpPr>
        <p:spPr/>
        <p:txBody>
          <a:bodyPr/>
          <a:lstStyle/>
          <a:p>
            <a:r>
              <a:rPr lang="en-US" dirty="0"/>
              <a:t>Referencing</a:t>
            </a:r>
          </a:p>
        </p:txBody>
      </p:sp>
      <p:sp>
        <p:nvSpPr>
          <p:cNvPr id="5" name="Content Placeholder 4">
            <a:extLst>
              <a:ext uri="{FF2B5EF4-FFF2-40B4-BE49-F238E27FC236}">
                <a16:creationId xmlns:a16="http://schemas.microsoft.com/office/drawing/2014/main" id="{5049237F-5655-E349-9D1C-14B557927638}"/>
              </a:ext>
            </a:extLst>
          </p:cNvPr>
          <p:cNvSpPr>
            <a:spLocks noGrp="1"/>
          </p:cNvSpPr>
          <p:nvPr>
            <p:ph idx="1"/>
          </p:nvPr>
        </p:nvSpPr>
        <p:spPr/>
        <p:txBody>
          <a:bodyPr>
            <a:normAutofit fontScale="92500" lnSpcReduction="10000"/>
          </a:bodyPr>
          <a:lstStyle/>
          <a:p>
            <a:r>
              <a:rPr lang="en-US" dirty="0"/>
              <a:t>The reference does not always go at the end of the sentence. Put it as soon as you mention the literature or what the authors are claiming:</a:t>
            </a:r>
          </a:p>
          <a:p>
            <a:pPr marL="0" indent="0">
              <a:buNone/>
            </a:pPr>
            <a:r>
              <a:rPr lang="en-US" dirty="0"/>
              <a:t>For example: A recent report (Welsh Government, 2021) found that….. Smith (2020) asserts that…</a:t>
            </a:r>
          </a:p>
          <a:p>
            <a:r>
              <a:rPr lang="en-US" dirty="0"/>
              <a:t>Try to use literature that has been published within the last five years; ideally get some latest work too. Seminal work can be older. Beware of having lots of ‘old’ references.</a:t>
            </a:r>
          </a:p>
          <a:p>
            <a:r>
              <a:rPr lang="en-US" dirty="0"/>
              <a:t>You must reference to back up your points. The references in-text do count towards the word count. Be concise with your writing to leave you enough word count to reference properly.</a:t>
            </a:r>
          </a:p>
          <a:p>
            <a:r>
              <a:rPr lang="en-US" dirty="0"/>
              <a:t>You must give the page number for quotes and make all quotes clear (in inverted commas) to avoid plagiarism.</a:t>
            </a:r>
          </a:p>
          <a:p>
            <a:r>
              <a:rPr lang="en-US" dirty="0"/>
              <a:t>Et al.</a:t>
            </a:r>
          </a:p>
          <a:p>
            <a:pPr marL="0" indent="0">
              <a:buNone/>
            </a:pPr>
            <a:endParaRPr lang="en-US" dirty="0"/>
          </a:p>
        </p:txBody>
      </p:sp>
    </p:spTree>
    <p:extLst>
      <p:ext uri="{BB962C8B-B14F-4D97-AF65-F5344CB8AC3E}">
        <p14:creationId xmlns:p14="http://schemas.microsoft.com/office/powerpoint/2010/main" val="3255684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185AE-0DAC-494A-9AB8-3EF8297A9C7F}"/>
              </a:ext>
            </a:extLst>
          </p:cNvPr>
          <p:cNvSpPr>
            <a:spLocks noGrp="1"/>
          </p:cNvSpPr>
          <p:nvPr>
            <p:ph type="title"/>
          </p:nvPr>
        </p:nvSpPr>
        <p:spPr/>
        <p:txBody>
          <a:bodyPr/>
          <a:lstStyle/>
          <a:p>
            <a:r>
              <a:rPr lang="en-GB" dirty="0"/>
              <a:t>Useful verbs</a:t>
            </a:r>
          </a:p>
        </p:txBody>
      </p:sp>
      <p:sp>
        <p:nvSpPr>
          <p:cNvPr id="3" name="Content Placeholder 2">
            <a:extLst>
              <a:ext uri="{FF2B5EF4-FFF2-40B4-BE49-F238E27FC236}">
                <a16:creationId xmlns:a16="http://schemas.microsoft.com/office/drawing/2014/main" id="{CB899A14-ED10-EC42-A305-E08DD53C5256}"/>
              </a:ext>
            </a:extLst>
          </p:cNvPr>
          <p:cNvSpPr>
            <a:spLocks noGrp="1"/>
          </p:cNvSpPr>
          <p:nvPr>
            <p:ph idx="1"/>
          </p:nvPr>
        </p:nvSpPr>
        <p:spPr/>
        <p:txBody>
          <a:bodyPr/>
          <a:lstStyle/>
          <a:p>
            <a:r>
              <a:rPr lang="en-GB" dirty="0" err="1"/>
              <a:t>Biggam’s</a:t>
            </a:r>
            <a:r>
              <a:rPr lang="en-GB" dirty="0"/>
              <a:t> (2008) ‘Succeeding with your Master’s Dissertation’ has a table of useful verbs and an appendix I e.g. Jones accepts/deduces/dismisses/etc.</a:t>
            </a:r>
          </a:p>
        </p:txBody>
      </p:sp>
    </p:spTree>
    <p:extLst>
      <p:ext uri="{BB962C8B-B14F-4D97-AF65-F5344CB8AC3E}">
        <p14:creationId xmlns:p14="http://schemas.microsoft.com/office/powerpoint/2010/main" val="36876945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1605-B234-7843-BE89-B037E8CA8C01}"/>
              </a:ext>
            </a:extLst>
          </p:cNvPr>
          <p:cNvSpPr>
            <a:spLocks noGrp="1"/>
          </p:cNvSpPr>
          <p:nvPr>
            <p:ph type="title"/>
          </p:nvPr>
        </p:nvSpPr>
        <p:spPr/>
        <p:txBody>
          <a:bodyPr/>
          <a:lstStyle/>
          <a:p>
            <a:pPr algn="ctr"/>
            <a:r>
              <a:rPr lang="en-US" dirty="0"/>
              <a:t>Structuring your Literature Review</a:t>
            </a:r>
            <a:br>
              <a:rPr lang="en-US" dirty="0"/>
            </a:br>
            <a:r>
              <a:rPr lang="en-US" dirty="0"/>
              <a:t>Organized, systematic, focused</a:t>
            </a:r>
          </a:p>
        </p:txBody>
      </p:sp>
      <p:sp>
        <p:nvSpPr>
          <p:cNvPr id="3" name="Content Placeholder 2">
            <a:extLst>
              <a:ext uri="{FF2B5EF4-FFF2-40B4-BE49-F238E27FC236}">
                <a16:creationId xmlns:a16="http://schemas.microsoft.com/office/drawing/2014/main" id="{0C67AA79-C875-0A4A-BB67-A5A8C27DF255}"/>
              </a:ext>
            </a:extLst>
          </p:cNvPr>
          <p:cNvSpPr>
            <a:spLocks noGrp="1"/>
          </p:cNvSpPr>
          <p:nvPr>
            <p:ph idx="1"/>
          </p:nvPr>
        </p:nvSpPr>
        <p:spPr/>
        <p:txBody>
          <a:bodyPr>
            <a:normAutofit fontScale="62500" lnSpcReduction="20000"/>
          </a:bodyPr>
          <a:lstStyle/>
          <a:p>
            <a:r>
              <a:rPr lang="en-US" dirty="0"/>
              <a:t>Insert page numbers</a:t>
            </a:r>
          </a:p>
          <a:p>
            <a:r>
              <a:rPr lang="en-US" dirty="0"/>
              <a:t>Section 1 </a:t>
            </a:r>
          </a:p>
          <a:p>
            <a:pPr marL="0" indent="0">
              <a:buNone/>
            </a:pPr>
            <a:r>
              <a:rPr lang="en-US" dirty="0"/>
              <a:t>Introduction (sometimes includes context) and outline of what is to come and why – what you are researching in the first sentence, why, what the gap is and your research aims and questions.</a:t>
            </a:r>
          </a:p>
          <a:p>
            <a:r>
              <a:rPr lang="en-US" dirty="0"/>
              <a:t>1.1 XXXX</a:t>
            </a:r>
          </a:p>
          <a:p>
            <a:r>
              <a:rPr lang="en-US" dirty="0"/>
              <a:t>1.2. XXXX</a:t>
            </a:r>
          </a:p>
          <a:p>
            <a:r>
              <a:rPr lang="en-US" dirty="0"/>
              <a:t>1.3 XXXXX</a:t>
            </a:r>
          </a:p>
          <a:p>
            <a:r>
              <a:rPr lang="en-US" dirty="0"/>
              <a:t>E.g., 1.4 Summary of Section 1 and link sentence to next section.</a:t>
            </a:r>
          </a:p>
          <a:p>
            <a:r>
              <a:rPr lang="en-US" dirty="0"/>
              <a:t>Section 2 Literature Review (introduction to the literature you will discuss, why, how it is relevant to your project and outline of what is to come and why. Keep the focus on your RQs to help you keep on track). </a:t>
            </a:r>
          </a:p>
          <a:p>
            <a:r>
              <a:rPr lang="en-US" dirty="0"/>
              <a:t>2.1 XXXX</a:t>
            </a:r>
          </a:p>
          <a:p>
            <a:r>
              <a:rPr lang="en-US" dirty="0"/>
              <a:t>2.2 XXXX</a:t>
            </a:r>
          </a:p>
          <a:p>
            <a:r>
              <a:rPr lang="en-US" dirty="0"/>
              <a:t>2.3 XXXX etc.</a:t>
            </a:r>
          </a:p>
          <a:p>
            <a:r>
              <a:rPr lang="en-US" dirty="0"/>
              <a:t>E.g., 2.4 Summary of Section 2  (and link to next section</a:t>
            </a:r>
          </a:p>
          <a:p>
            <a:r>
              <a:rPr lang="en-US" dirty="0"/>
              <a:t>Reference List. In alphabetic order. MUST FOLLOW HARVARD REFERENCING RULES, see examples. </a:t>
            </a:r>
          </a:p>
          <a:p>
            <a:endParaRPr lang="en-US" dirty="0"/>
          </a:p>
        </p:txBody>
      </p:sp>
    </p:spTree>
    <p:extLst>
      <p:ext uri="{BB962C8B-B14F-4D97-AF65-F5344CB8AC3E}">
        <p14:creationId xmlns:p14="http://schemas.microsoft.com/office/powerpoint/2010/main" val="1853737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74B28-9C39-EA45-97EC-827F79FCADFC}"/>
              </a:ext>
            </a:extLst>
          </p:cNvPr>
          <p:cNvSpPr>
            <a:spLocks noGrp="1"/>
          </p:cNvSpPr>
          <p:nvPr>
            <p:ph type="title"/>
          </p:nvPr>
        </p:nvSpPr>
        <p:spPr/>
        <p:txBody>
          <a:bodyPr/>
          <a:lstStyle/>
          <a:p>
            <a:r>
              <a:rPr lang="en-US" dirty="0"/>
              <a:t>ACADEMIC WRITING –giving the right impression</a:t>
            </a:r>
          </a:p>
        </p:txBody>
      </p:sp>
      <p:sp>
        <p:nvSpPr>
          <p:cNvPr id="3" name="Content Placeholder 2">
            <a:extLst>
              <a:ext uri="{FF2B5EF4-FFF2-40B4-BE49-F238E27FC236}">
                <a16:creationId xmlns:a16="http://schemas.microsoft.com/office/drawing/2014/main" id="{737EADCE-C8B7-5D42-8A6A-81D583CE6582}"/>
              </a:ext>
            </a:extLst>
          </p:cNvPr>
          <p:cNvSpPr>
            <a:spLocks noGrp="1"/>
          </p:cNvSpPr>
          <p:nvPr>
            <p:ph idx="1"/>
          </p:nvPr>
        </p:nvSpPr>
        <p:spPr/>
        <p:txBody>
          <a:bodyPr/>
          <a:lstStyle/>
          <a:p>
            <a:r>
              <a:rPr lang="en-US" dirty="0"/>
              <a:t>Acronyms in full first time.</a:t>
            </a:r>
          </a:p>
          <a:p>
            <a:r>
              <a:rPr lang="en-US" dirty="0"/>
              <a:t>Doctoral level - you have to read the original - you can’t just refer to XX in another book/paper. Acceptable at Master’s level.</a:t>
            </a:r>
          </a:p>
          <a:p>
            <a:r>
              <a:rPr lang="en-US" dirty="0"/>
              <a:t>Avoid hyperbole (helps to cut down the words too) e.g. brilliant paper, fantastic way</a:t>
            </a:r>
          </a:p>
          <a:p>
            <a:r>
              <a:rPr lang="en-US" dirty="0"/>
              <a:t>Formal language</a:t>
            </a:r>
          </a:p>
          <a:p>
            <a:r>
              <a:rPr lang="en-US" dirty="0"/>
              <a:t>Try to avoid being too emphatic – use ‘weasel’ words – may, could, perhaps, </a:t>
            </a:r>
          </a:p>
          <a:p>
            <a:r>
              <a:rPr lang="en-US" dirty="0"/>
              <a:t>Stick to the word count!</a:t>
            </a:r>
          </a:p>
          <a:p>
            <a:endParaRPr lang="en-US" dirty="0"/>
          </a:p>
        </p:txBody>
      </p:sp>
    </p:spTree>
    <p:extLst>
      <p:ext uri="{BB962C8B-B14F-4D97-AF65-F5344CB8AC3E}">
        <p14:creationId xmlns:p14="http://schemas.microsoft.com/office/powerpoint/2010/main" val="2609651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AE68F2-6B30-0844-AF7D-7890003E770B}"/>
              </a:ext>
            </a:extLst>
          </p:cNvPr>
          <p:cNvSpPr>
            <a:spLocks noGrp="1"/>
          </p:cNvSpPr>
          <p:nvPr>
            <p:ph type="title"/>
          </p:nvPr>
        </p:nvSpPr>
        <p:spPr/>
        <p:txBody>
          <a:bodyPr/>
          <a:lstStyle/>
          <a:p>
            <a:endParaRPr lang="en-US"/>
          </a:p>
        </p:txBody>
      </p:sp>
      <p:sp>
        <p:nvSpPr>
          <p:cNvPr id="5" name="Content Placeholder 4">
            <a:extLst>
              <a:ext uri="{FF2B5EF4-FFF2-40B4-BE49-F238E27FC236}">
                <a16:creationId xmlns:a16="http://schemas.microsoft.com/office/drawing/2014/main" id="{59FBD7FA-04B7-F645-85A0-DDCA053FEB4E}"/>
              </a:ext>
            </a:extLst>
          </p:cNvPr>
          <p:cNvSpPr>
            <a:spLocks noGrp="1"/>
          </p:cNvSpPr>
          <p:nvPr>
            <p:ph idx="1"/>
          </p:nvPr>
        </p:nvSpPr>
        <p:spPr/>
        <p:txBody>
          <a:bodyPr>
            <a:normAutofit/>
          </a:bodyPr>
          <a:lstStyle/>
          <a:p>
            <a:r>
              <a:rPr lang="en-US" dirty="0"/>
              <a:t>What are the sources you are using- tell us. For example, in Her Majesty’s Inspectorate in Wales, </a:t>
            </a:r>
            <a:r>
              <a:rPr lang="en-US" dirty="0" err="1"/>
              <a:t>Estyn’s</a:t>
            </a:r>
            <a:r>
              <a:rPr lang="en-US" dirty="0"/>
              <a:t> recent report….</a:t>
            </a:r>
          </a:p>
          <a:p>
            <a:pPr marL="0" indent="0">
              <a:buNone/>
            </a:pPr>
            <a:r>
              <a:rPr lang="en-US" dirty="0"/>
              <a:t>     In a journal article for a newspaper, the editor calls….</a:t>
            </a:r>
          </a:p>
          <a:p>
            <a:pPr marL="0" indent="0">
              <a:buNone/>
            </a:pPr>
            <a:r>
              <a:rPr lang="en-US" dirty="0"/>
              <a:t>     In their multiple case study analysis, the authors claim……</a:t>
            </a:r>
          </a:p>
          <a:p>
            <a:pPr marL="0" indent="0">
              <a:buNone/>
            </a:pPr>
            <a:r>
              <a:rPr lang="en-US" dirty="0"/>
              <a:t>     In their small-scale study of three science mentors, the authors….</a:t>
            </a:r>
          </a:p>
          <a:p>
            <a:r>
              <a:rPr lang="en-US" dirty="0"/>
              <a:t>Have up to three sources to back up your key points.</a:t>
            </a:r>
          </a:p>
          <a:p>
            <a:r>
              <a:rPr lang="en-US" dirty="0"/>
              <a:t>If you have referenced a source once you may be able to refer to it by date in the same paragraph (unless that is confusing!)</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699467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57506-7245-8841-BBDD-EA254034BC50}"/>
              </a:ext>
            </a:extLst>
          </p:cNvPr>
          <p:cNvSpPr>
            <a:spLocks noGrp="1"/>
          </p:cNvSpPr>
          <p:nvPr>
            <p:ph type="title"/>
          </p:nvPr>
        </p:nvSpPr>
        <p:spPr/>
        <p:txBody>
          <a:bodyPr>
            <a:normAutofit fontScale="90000"/>
          </a:bodyPr>
          <a:lstStyle/>
          <a:p>
            <a:r>
              <a:rPr lang="en-GB" dirty="0"/>
              <a:t>Yin, (2018, p.234) explains that a literature review serves two purposes, firstly to ‘show mastery of the topic’ and secondly, ‘to support the importance of your research questions.’     </a:t>
            </a:r>
            <a:br>
              <a:rPr lang="en-GB" dirty="0"/>
            </a:br>
            <a:endParaRPr lang="en-US" dirty="0"/>
          </a:p>
        </p:txBody>
      </p:sp>
      <p:sp>
        <p:nvSpPr>
          <p:cNvPr id="3" name="Text Placeholder 2">
            <a:extLst>
              <a:ext uri="{FF2B5EF4-FFF2-40B4-BE49-F238E27FC236}">
                <a16:creationId xmlns:a16="http://schemas.microsoft.com/office/drawing/2014/main" id="{9C3AE429-7C14-924F-B6F4-0FC38379AE51}"/>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319165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B2349-2DEA-451B-BBD1-66A0902F9AFD}"/>
              </a:ext>
            </a:extLst>
          </p:cNvPr>
          <p:cNvSpPr>
            <a:spLocks noGrp="1"/>
          </p:cNvSpPr>
          <p:nvPr>
            <p:ph type="title"/>
          </p:nvPr>
        </p:nvSpPr>
        <p:spPr/>
        <p:txBody>
          <a:bodyPr>
            <a:normAutofit fontScale="90000"/>
          </a:bodyPr>
          <a:lstStyle/>
          <a:p>
            <a:r>
              <a:rPr lang="en-GB" dirty="0"/>
              <a:t>A few more things to consider when writing your literature review </a:t>
            </a:r>
            <a:r>
              <a:rPr lang="en-GB" sz="2700" dirty="0"/>
              <a:t>(</a:t>
            </a:r>
            <a:r>
              <a:rPr lang="en-GB" sz="2700" dirty="0" err="1"/>
              <a:t>Biggam</a:t>
            </a:r>
            <a:r>
              <a:rPr lang="en-GB" sz="2700" dirty="0"/>
              <a:t>, 2017, p.138) </a:t>
            </a:r>
          </a:p>
        </p:txBody>
      </p:sp>
      <p:sp>
        <p:nvSpPr>
          <p:cNvPr id="3" name="Content Placeholder 2">
            <a:extLst>
              <a:ext uri="{FF2B5EF4-FFF2-40B4-BE49-F238E27FC236}">
                <a16:creationId xmlns:a16="http://schemas.microsoft.com/office/drawing/2014/main" id="{DDA4661D-D364-4B08-B7BD-3EF96B6DE3D2}"/>
              </a:ext>
            </a:extLst>
          </p:cNvPr>
          <p:cNvSpPr>
            <a:spLocks noGrp="1"/>
          </p:cNvSpPr>
          <p:nvPr>
            <p:ph idx="1"/>
          </p:nvPr>
        </p:nvSpPr>
        <p:spPr/>
        <p:txBody>
          <a:bodyPr>
            <a:noAutofit/>
          </a:bodyPr>
          <a:lstStyle/>
          <a:p>
            <a:r>
              <a:rPr lang="en-GB" sz="2400" dirty="0"/>
              <a:t>You should demonstrate that you have ‘studied existing work in the field with insight’.</a:t>
            </a:r>
          </a:p>
          <a:p>
            <a:r>
              <a:rPr lang="en-GB" sz="2400" dirty="0"/>
              <a:t>A good literature review should be focussed on your research aims, display spread </a:t>
            </a:r>
            <a:r>
              <a:rPr lang="en-GB" sz="2400" b="1" dirty="0"/>
              <a:t>and depth </a:t>
            </a:r>
            <a:r>
              <a:rPr lang="en-GB" sz="2400" dirty="0"/>
              <a:t>to your reading, and show evidence of critical evaluation.</a:t>
            </a:r>
          </a:p>
          <a:p>
            <a:r>
              <a:rPr lang="en-GB" sz="2400" dirty="0"/>
              <a:t>To keep on topic with your research focus, create sub-headings that link explicitly to your research questions.</a:t>
            </a:r>
          </a:p>
          <a:p>
            <a:r>
              <a:rPr lang="en-GB" sz="2400" dirty="0"/>
              <a:t>Write a brief introduction reminding the reader of your research questions, the topics you will cover and how they relate to your research questions.</a:t>
            </a:r>
          </a:p>
        </p:txBody>
      </p:sp>
    </p:spTree>
    <p:extLst>
      <p:ext uri="{BB962C8B-B14F-4D97-AF65-F5344CB8AC3E}">
        <p14:creationId xmlns:p14="http://schemas.microsoft.com/office/powerpoint/2010/main" val="1452524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3ACE0-9544-447C-A04E-695DB7C4AD53}"/>
              </a:ext>
            </a:extLst>
          </p:cNvPr>
          <p:cNvSpPr>
            <a:spLocks noGrp="1"/>
          </p:cNvSpPr>
          <p:nvPr>
            <p:ph type="title"/>
          </p:nvPr>
        </p:nvSpPr>
        <p:spPr/>
        <p:txBody>
          <a:bodyPr/>
          <a:lstStyle/>
          <a:p>
            <a:r>
              <a:rPr lang="en-GB" dirty="0"/>
              <a:t>And…</a:t>
            </a:r>
          </a:p>
        </p:txBody>
      </p:sp>
      <p:sp>
        <p:nvSpPr>
          <p:cNvPr id="3" name="Content Placeholder 2">
            <a:extLst>
              <a:ext uri="{FF2B5EF4-FFF2-40B4-BE49-F238E27FC236}">
                <a16:creationId xmlns:a16="http://schemas.microsoft.com/office/drawing/2014/main" id="{EFCB9FB7-C8F1-4D01-A4C2-FF94D156C600}"/>
              </a:ext>
            </a:extLst>
          </p:cNvPr>
          <p:cNvSpPr>
            <a:spLocks noGrp="1"/>
          </p:cNvSpPr>
          <p:nvPr>
            <p:ph idx="1"/>
          </p:nvPr>
        </p:nvSpPr>
        <p:spPr/>
        <p:txBody>
          <a:bodyPr>
            <a:normAutofit lnSpcReduction="10000"/>
          </a:bodyPr>
          <a:lstStyle/>
          <a:p>
            <a:r>
              <a:rPr lang="en-GB" sz="2000" dirty="0"/>
              <a:t>At MA level you need to go beyond description and engage in critical reflection.</a:t>
            </a:r>
          </a:p>
          <a:p>
            <a:r>
              <a:rPr lang="en-GB" sz="2000" dirty="0"/>
              <a:t>Critical reflection = description ( of something) + your views ( on that ‘something’ ) + reasons for holding your views ( what the literature says). Come to a conclusion – identify the significance, what this means etc.</a:t>
            </a:r>
          </a:p>
          <a:p>
            <a:r>
              <a:rPr lang="en-GB" sz="2000" dirty="0"/>
              <a:t>Use quotations only to support your writing not instead of your own words. You should make a comment on quotations used, if appropriate. </a:t>
            </a:r>
          </a:p>
          <a:p>
            <a:r>
              <a:rPr lang="en-GB" sz="2000" dirty="0"/>
              <a:t>If you use a quotation, remember that you need to put the page number as well as the author surname and date of the source used e.g. (</a:t>
            </a:r>
            <a:r>
              <a:rPr lang="en-GB" sz="2000" dirty="0" err="1"/>
              <a:t>Biggam</a:t>
            </a:r>
            <a:r>
              <a:rPr lang="en-GB" sz="2000" dirty="0"/>
              <a:t>, 2017, p.138). </a:t>
            </a:r>
            <a:endParaRPr lang="en-GB" sz="2000" dirty="0">
              <a:solidFill>
                <a:srgbClr val="FF0000"/>
              </a:solidFill>
            </a:endParaRPr>
          </a:p>
          <a:p>
            <a:endParaRPr lang="en-GB" sz="2000" dirty="0"/>
          </a:p>
          <a:p>
            <a:endParaRPr lang="en-GB" sz="2000" dirty="0"/>
          </a:p>
          <a:p>
            <a:endParaRPr lang="en-GB" dirty="0"/>
          </a:p>
        </p:txBody>
      </p:sp>
    </p:spTree>
    <p:extLst>
      <p:ext uri="{BB962C8B-B14F-4D97-AF65-F5344CB8AC3E}">
        <p14:creationId xmlns:p14="http://schemas.microsoft.com/office/powerpoint/2010/main" val="2886320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CC56-32BE-4B43-91AC-B0FAD8F51C88}"/>
              </a:ext>
            </a:extLst>
          </p:cNvPr>
          <p:cNvSpPr>
            <a:spLocks noGrp="1"/>
          </p:cNvSpPr>
          <p:nvPr>
            <p:ph type="title"/>
          </p:nvPr>
        </p:nvSpPr>
        <p:spPr/>
        <p:txBody>
          <a:bodyPr/>
          <a:lstStyle/>
          <a:p>
            <a:r>
              <a:rPr lang="en-GB" dirty="0"/>
              <a:t>Using Citations (including quotations)</a:t>
            </a:r>
            <a:br>
              <a:rPr lang="en-GB" dirty="0"/>
            </a:br>
            <a:r>
              <a:rPr lang="en-GB" dirty="0"/>
              <a:t>Try to avoid over-quoting </a:t>
            </a:r>
          </a:p>
        </p:txBody>
      </p:sp>
      <p:sp>
        <p:nvSpPr>
          <p:cNvPr id="3" name="Content Placeholder 2">
            <a:extLst>
              <a:ext uri="{FF2B5EF4-FFF2-40B4-BE49-F238E27FC236}">
                <a16:creationId xmlns:a16="http://schemas.microsoft.com/office/drawing/2014/main" id="{4AEC3A6B-EC0F-4335-B4BE-5F89FA542DAA}"/>
              </a:ext>
            </a:extLst>
          </p:cNvPr>
          <p:cNvSpPr>
            <a:spLocks noGrp="1"/>
          </p:cNvSpPr>
          <p:nvPr>
            <p:ph idx="1"/>
          </p:nvPr>
        </p:nvSpPr>
        <p:spPr/>
        <p:txBody>
          <a:bodyPr/>
          <a:lstStyle/>
          <a:p>
            <a:pPr marL="0" indent="0">
              <a:buNone/>
            </a:pPr>
            <a:r>
              <a:rPr lang="en-GB" dirty="0"/>
              <a:t>Direct and indirect citations </a:t>
            </a:r>
          </a:p>
          <a:p>
            <a:r>
              <a:rPr lang="en-GB" dirty="0"/>
              <a:t>There are two ways of citing a reference in the body of your text: A direct citation uses exact wording from the original source (known as a quote or quotation), and places the quote in quotation marks. Example: “One of the most fundamental quantities in relation to the terrestrial climate is the sun's radiation” (</a:t>
            </a:r>
            <a:r>
              <a:rPr lang="en-GB" dirty="0" err="1"/>
              <a:t>Friis</a:t>
            </a:r>
            <a:r>
              <a:rPr lang="en-GB" dirty="0"/>
              <a:t>-Christensen &amp; </a:t>
            </a:r>
            <a:r>
              <a:rPr lang="en-GB" dirty="0" err="1"/>
              <a:t>Lassen</a:t>
            </a:r>
            <a:r>
              <a:rPr lang="en-GB" dirty="0"/>
              <a:t>, 1991, p.698). </a:t>
            </a:r>
          </a:p>
          <a:p>
            <a:r>
              <a:rPr lang="en-GB" dirty="0"/>
              <a:t>An indirect citation uses different wording to the original text, and does not require the use of quotation marks. It is very important that you communicate ideas from the original text in your own words if not using a direct quote, as reusing original wording without quotation marks is plagiarism. Example: In the 1980s, there were reports (Leggett, 1990) of Arctic ice melting quicker than normal</a:t>
            </a:r>
          </a:p>
        </p:txBody>
      </p:sp>
    </p:spTree>
    <p:extLst>
      <p:ext uri="{BB962C8B-B14F-4D97-AF65-F5344CB8AC3E}">
        <p14:creationId xmlns:p14="http://schemas.microsoft.com/office/powerpoint/2010/main" val="3816582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81CC3-7E97-B046-A633-9D17E3C74A77}"/>
              </a:ext>
            </a:extLst>
          </p:cNvPr>
          <p:cNvSpPr>
            <a:spLocks noGrp="1"/>
          </p:cNvSpPr>
          <p:nvPr>
            <p:ph type="title"/>
          </p:nvPr>
        </p:nvSpPr>
        <p:spPr/>
        <p:txBody>
          <a:bodyPr>
            <a:noAutofit/>
          </a:bodyPr>
          <a:lstStyle/>
          <a:p>
            <a:r>
              <a:rPr lang="en-GB" sz="2800" dirty="0"/>
              <a:t>USEFUL E-BOOK IN THE LIBRARY</a:t>
            </a:r>
            <a:br>
              <a:rPr lang="en-GB" sz="2800" dirty="0"/>
            </a:br>
            <a:r>
              <a:rPr lang="en-GB" sz="2800" dirty="0" err="1"/>
              <a:t>Biggam</a:t>
            </a:r>
            <a:r>
              <a:rPr lang="en-GB" sz="2800" dirty="0"/>
              <a:t>, 2008, Succeeding with your Master’s Dissertation- chapter on Literature Reviews</a:t>
            </a:r>
          </a:p>
        </p:txBody>
      </p:sp>
      <p:sp>
        <p:nvSpPr>
          <p:cNvPr id="3" name="Content Placeholder 2">
            <a:extLst>
              <a:ext uri="{FF2B5EF4-FFF2-40B4-BE49-F238E27FC236}">
                <a16:creationId xmlns:a16="http://schemas.microsoft.com/office/drawing/2014/main" id="{DBA05ABE-6551-3F43-8F96-DA7E26BCE8AC}"/>
              </a:ext>
            </a:extLst>
          </p:cNvPr>
          <p:cNvSpPr>
            <a:spLocks noGrp="1"/>
          </p:cNvSpPr>
          <p:nvPr>
            <p:ph idx="1"/>
          </p:nvPr>
        </p:nvSpPr>
        <p:spPr/>
        <p:txBody>
          <a:bodyPr>
            <a:normAutofit fontScale="77500" lnSpcReduction="20000"/>
          </a:bodyPr>
          <a:lstStyle/>
          <a:p>
            <a:r>
              <a:rPr lang="en-GB" dirty="0"/>
              <a:t>‘</a:t>
            </a:r>
            <a:r>
              <a:rPr lang="en-GB" i="1" dirty="0"/>
              <a:t>Evidence of cognitive skills in your dissertation </a:t>
            </a:r>
          </a:p>
          <a:p>
            <a:r>
              <a:rPr lang="en-GB" i="1" dirty="0"/>
              <a:t>Cognitive skill 1 Knowledge- Repeating what you read. Writing down simple facts and ﬁgures. Quoting other authors. So, basic skills, but no evidence that you understand what you write about. </a:t>
            </a:r>
          </a:p>
          <a:p>
            <a:r>
              <a:rPr lang="en-GB" i="1" dirty="0"/>
              <a:t>2 Comprehension Evidence - paraphrasing what you have read. Summarizing material in your own words, illustrating simple comprehension skills</a:t>
            </a:r>
          </a:p>
          <a:p>
            <a:r>
              <a:rPr lang="en-GB" i="1" dirty="0"/>
              <a:t>3 Application- Taking someone’s idea, or view, or theory, and giving a practical example to show that you can apply this idea or view or theory. In other words, you can relate theory to the real world. </a:t>
            </a:r>
          </a:p>
          <a:p>
            <a:r>
              <a:rPr lang="en-GB" i="1" dirty="0"/>
              <a:t>4 Analysis Breaking down arguments into constituent parts, dissecting an author’s logic, identifying key issues in reports, surveys, articles, etc. </a:t>
            </a:r>
          </a:p>
          <a:p>
            <a:r>
              <a:rPr lang="en-GB" i="1" dirty="0"/>
              <a:t>5 Synthesis - Bringing together strands of your argument and discussion to create a coherent message to the reader. </a:t>
            </a:r>
          </a:p>
          <a:p>
            <a:r>
              <a:rPr lang="en-GB" i="1" dirty="0"/>
              <a:t>6 Evaluation - Evaluating critically the work of other authors, combining a variety of cognitive skills above, presenting evidence of your ability to understand what you are reading, giving opinions and justifying them</a:t>
            </a:r>
            <a:r>
              <a:rPr lang="en-GB" dirty="0"/>
              <a:t>’ in light of your particular project and research questions. </a:t>
            </a:r>
          </a:p>
          <a:p>
            <a:pPr marL="0" indent="0" algn="r">
              <a:buNone/>
            </a:pPr>
            <a:r>
              <a:rPr lang="en-GB" dirty="0" err="1"/>
              <a:t>Biggam</a:t>
            </a:r>
            <a:r>
              <a:rPr lang="en-GB" dirty="0"/>
              <a:t>, 2008, p.73</a:t>
            </a:r>
          </a:p>
        </p:txBody>
      </p:sp>
    </p:spTree>
    <p:extLst>
      <p:ext uri="{BB962C8B-B14F-4D97-AF65-F5344CB8AC3E}">
        <p14:creationId xmlns:p14="http://schemas.microsoft.com/office/powerpoint/2010/main" val="2336914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84B54-1DEC-41EC-B234-5B327BE97D7E}"/>
              </a:ext>
            </a:extLst>
          </p:cNvPr>
          <p:cNvSpPr>
            <a:spLocks noGrp="1"/>
          </p:cNvSpPr>
          <p:nvPr>
            <p:ph type="title"/>
          </p:nvPr>
        </p:nvSpPr>
        <p:spPr/>
        <p:txBody>
          <a:bodyPr>
            <a:normAutofit/>
          </a:bodyPr>
          <a:lstStyle/>
          <a:p>
            <a:r>
              <a:rPr lang="en-GB" sz="2800" dirty="0"/>
              <a:t>Further information about the Literature Review</a:t>
            </a:r>
          </a:p>
        </p:txBody>
      </p:sp>
      <p:sp>
        <p:nvSpPr>
          <p:cNvPr id="3" name="Content Placeholder 2">
            <a:extLst>
              <a:ext uri="{FF2B5EF4-FFF2-40B4-BE49-F238E27FC236}">
                <a16:creationId xmlns:a16="http://schemas.microsoft.com/office/drawing/2014/main" id="{A0E9DCCA-21B8-4064-8897-0069FEA5D7AD}"/>
              </a:ext>
            </a:extLst>
          </p:cNvPr>
          <p:cNvSpPr>
            <a:spLocks noGrp="1"/>
          </p:cNvSpPr>
          <p:nvPr>
            <p:ph idx="1"/>
          </p:nvPr>
        </p:nvSpPr>
        <p:spPr/>
        <p:txBody>
          <a:bodyPr>
            <a:normAutofit/>
          </a:bodyPr>
          <a:lstStyle/>
          <a:p>
            <a:r>
              <a:rPr lang="en-GB" sz="2000" dirty="0"/>
              <a:t>Conclude your literature review with a summary of your main findings, relating them to your research objectives.</a:t>
            </a:r>
          </a:p>
          <a:p>
            <a:r>
              <a:rPr lang="en-GB" sz="2000" dirty="0"/>
              <a:t>Have a linking sentence or two to your next section which is your methodology.</a:t>
            </a:r>
          </a:p>
          <a:p>
            <a:r>
              <a:rPr lang="en-GB" sz="2000" dirty="0"/>
              <a:t> </a:t>
            </a:r>
            <a:r>
              <a:rPr lang="en-GB" sz="2000" b="1" dirty="0" err="1">
                <a:highlight>
                  <a:srgbClr val="FFFF00"/>
                </a:highlight>
              </a:rPr>
              <a:t>Biggam</a:t>
            </a:r>
            <a:r>
              <a:rPr lang="en-GB" sz="2000" b="1" dirty="0">
                <a:highlight>
                  <a:srgbClr val="FFFF00"/>
                </a:highlight>
              </a:rPr>
              <a:t>, J. 2008. </a:t>
            </a:r>
            <a:r>
              <a:rPr lang="en-GB" sz="2000" b="1" i="1" dirty="0">
                <a:highlight>
                  <a:srgbClr val="FFFF00"/>
                </a:highlight>
              </a:rPr>
              <a:t>Succeeding With Your Master's Dissertation A Practical Step-by-step Handbook. </a:t>
            </a:r>
            <a:r>
              <a:rPr lang="en-GB" sz="2000" b="1" dirty="0">
                <a:highlight>
                  <a:srgbClr val="FFFF00"/>
                </a:highlight>
              </a:rPr>
              <a:t>London: OUP</a:t>
            </a:r>
          </a:p>
          <a:p>
            <a:pPr marL="0" indent="0">
              <a:buNone/>
            </a:pPr>
            <a:r>
              <a:rPr lang="en-GB" sz="2000" dirty="0"/>
              <a:t>The chapter on The Literature Review is well worth reading to grasp the basics.</a:t>
            </a:r>
          </a:p>
          <a:p>
            <a:pPr marL="0" indent="0">
              <a:buNone/>
            </a:pPr>
            <a:r>
              <a:rPr lang="en-GB" sz="2000" dirty="0"/>
              <a:t>The book also includes a sample introduction and conclusion.</a:t>
            </a:r>
          </a:p>
        </p:txBody>
      </p:sp>
    </p:spTree>
    <p:extLst>
      <p:ext uri="{BB962C8B-B14F-4D97-AF65-F5344CB8AC3E}">
        <p14:creationId xmlns:p14="http://schemas.microsoft.com/office/powerpoint/2010/main" val="985075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7F876-1CD2-3A4B-8D99-EC7622094617}"/>
              </a:ext>
            </a:extLst>
          </p:cNvPr>
          <p:cNvSpPr>
            <a:spLocks noGrp="1"/>
          </p:cNvSpPr>
          <p:nvPr>
            <p:ph type="title"/>
          </p:nvPr>
        </p:nvSpPr>
        <p:spPr/>
        <p:txBody>
          <a:bodyPr/>
          <a:lstStyle/>
          <a:p>
            <a:r>
              <a:rPr lang="en-GB" dirty="0"/>
              <a:t>Critique a paper related to your area of research interest 500 words</a:t>
            </a:r>
          </a:p>
        </p:txBody>
      </p:sp>
      <p:sp>
        <p:nvSpPr>
          <p:cNvPr id="3" name="Content Placeholder 2">
            <a:extLst>
              <a:ext uri="{FF2B5EF4-FFF2-40B4-BE49-F238E27FC236}">
                <a16:creationId xmlns:a16="http://schemas.microsoft.com/office/drawing/2014/main" id="{C6A1A680-DA04-4748-A3BE-F9E11E23F0B3}"/>
              </a:ext>
            </a:extLst>
          </p:cNvPr>
          <p:cNvSpPr>
            <a:spLocks noGrp="1"/>
          </p:cNvSpPr>
          <p:nvPr>
            <p:ph idx="1"/>
          </p:nvPr>
        </p:nvSpPr>
        <p:spPr/>
        <p:txBody>
          <a:bodyPr/>
          <a:lstStyle/>
          <a:p>
            <a:r>
              <a:rPr lang="en-GB" dirty="0"/>
              <a:t>Keep to the word count!</a:t>
            </a:r>
          </a:p>
        </p:txBody>
      </p:sp>
    </p:spTree>
    <p:extLst>
      <p:ext uri="{BB962C8B-B14F-4D97-AF65-F5344CB8AC3E}">
        <p14:creationId xmlns:p14="http://schemas.microsoft.com/office/powerpoint/2010/main" val="23454195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CFA58-5D52-E14D-9ECE-A239AB4B7C2D}"/>
              </a:ext>
            </a:extLst>
          </p:cNvPr>
          <p:cNvSpPr>
            <a:spLocks noGrp="1"/>
          </p:cNvSpPr>
          <p:nvPr>
            <p:ph type="title"/>
          </p:nvPr>
        </p:nvSpPr>
        <p:spPr/>
        <p:txBody>
          <a:bodyPr>
            <a:normAutofit fontScale="90000"/>
          </a:bodyPr>
          <a:lstStyle/>
          <a:p>
            <a:r>
              <a:rPr lang="en-US" dirty="0"/>
              <a:t>Example of how to write a critical literature review </a:t>
            </a:r>
            <a:r>
              <a:rPr lang="en-US"/>
              <a:t>in general</a:t>
            </a:r>
            <a:br>
              <a:rPr lang="en-US" dirty="0"/>
            </a:br>
            <a:r>
              <a:rPr lang="en-US" dirty="0"/>
              <a:t>                                                  Childs, 2018</a:t>
            </a:r>
          </a:p>
        </p:txBody>
      </p:sp>
      <p:sp>
        <p:nvSpPr>
          <p:cNvPr id="3" name="Content Placeholder 2">
            <a:extLst>
              <a:ext uri="{FF2B5EF4-FFF2-40B4-BE49-F238E27FC236}">
                <a16:creationId xmlns:a16="http://schemas.microsoft.com/office/drawing/2014/main" id="{43C8E5C7-FFA7-474E-B64A-3FE7809FC431}"/>
              </a:ext>
            </a:extLst>
          </p:cNvPr>
          <p:cNvSpPr>
            <a:spLocks noGrp="1"/>
          </p:cNvSpPr>
          <p:nvPr>
            <p:ph idx="1"/>
          </p:nvPr>
        </p:nvSpPr>
        <p:spPr/>
        <p:txBody>
          <a:bodyPr/>
          <a:lstStyle/>
          <a:p>
            <a:r>
              <a:rPr lang="en-US" dirty="0"/>
              <a:t>“1. </a:t>
            </a:r>
            <a:r>
              <a:rPr lang="en-US" i="1" dirty="0"/>
              <a:t>There should be a clear question that focuses and guides the literature review</a:t>
            </a:r>
          </a:p>
          <a:p>
            <a:r>
              <a:rPr lang="en-US" i="1" dirty="0"/>
              <a:t>For example “What do learners consider makes an effective form tutor?”</a:t>
            </a:r>
          </a:p>
          <a:p>
            <a:r>
              <a:rPr lang="en-US" i="1" dirty="0"/>
              <a:t>2. Conduct a literature search and find articles relevant to the focus.</a:t>
            </a:r>
          </a:p>
          <a:p>
            <a:r>
              <a:rPr lang="en-US" i="1" dirty="0"/>
              <a:t>3. Read each piece of literature – note the type of research carried out, number of participants, possibly age, gender etc. and key themes identified.</a:t>
            </a:r>
          </a:p>
          <a:p>
            <a:pPr marL="0" indent="0">
              <a:buNone/>
            </a:pPr>
            <a:r>
              <a:rPr lang="en-US" i="1" dirty="0"/>
              <a:t> </a:t>
            </a:r>
          </a:p>
        </p:txBody>
      </p:sp>
    </p:spTree>
    <p:extLst>
      <p:ext uri="{BB962C8B-B14F-4D97-AF65-F5344CB8AC3E}">
        <p14:creationId xmlns:p14="http://schemas.microsoft.com/office/powerpoint/2010/main" val="35728092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1C902-45DA-7949-99EA-24FFE5347D99}"/>
              </a:ext>
            </a:extLst>
          </p:cNvPr>
          <p:cNvSpPr>
            <a:spLocks noGrp="1"/>
          </p:cNvSpPr>
          <p:nvPr>
            <p:ph type="title"/>
          </p:nvPr>
        </p:nvSpPr>
        <p:spPr/>
        <p:txBody>
          <a:bodyPr>
            <a:normAutofit fontScale="90000"/>
          </a:bodyPr>
          <a:lstStyle/>
          <a:p>
            <a:r>
              <a:rPr lang="en-US" dirty="0"/>
              <a:t>In general - signpost, unpick each claim and bring it together </a:t>
            </a:r>
            <a:br>
              <a:rPr lang="en-US" dirty="0"/>
            </a:br>
            <a:r>
              <a:rPr lang="en-US" dirty="0"/>
              <a:t>													Childs, 2018</a:t>
            </a:r>
          </a:p>
        </p:txBody>
      </p:sp>
      <p:sp>
        <p:nvSpPr>
          <p:cNvPr id="3" name="Content Placeholder 2">
            <a:extLst>
              <a:ext uri="{FF2B5EF4-FFF2-40B4-BE49-F238E27FC236}">
                <a16:creationId xmlns:a16="http://schemas.microsoft.com/office/drawing/2014/main" id="{AFE40DF8-C76A-2D48-BFB3-AB5300DCF925}"/>
              </a:ext>
            </a:extLst>
          </p:cNvPr>
          <p:cNvSpPr>
            <a:spLocks noGrp="1"/>
          </p:cNvSpPr>
          <p:nvPr>
            <p:ph idx="1"/>
          </p:nvPr>
        </p:nvSpPr>
        <p:spPr/>
        <p:txBody>
          <a:bodyPr>
            <a:normAutofit fontScale="85000" lnSpcReduction="10000"/>
          </a:bodyPr>
          <a:lstStyle/>
          <a:p>
            <a:r>
              <a:rPr lang="en-US" i="1" dirty="0"/>
              <a:t>4. Signpost your arguments.</a:t>
            </a:r>
          </a:p>
          <a:p>
            <a:r>
              <a:rPr lang="en-US" i="1" dirty="0"/>
              <a:t>For example: The literature identifies a number of key claims when discussing effective form tutors including a tutor being approachable, well informed and non-judgmental.</a:t>
            </a:r>
          </a:p>
          <a:p>
            <a:r>
              <a:rPr lang="en-US" i="1" dirty="0"/>
              <a:t>5. Then unpick each claim in turn.</a:t>
            </a:r>
          </a:p>
          <a:p>
            <a:r>
              <a:rPr lang="en-US" i="1" dirty="0"/>
              <a:t>For example: A number of studies report pupils perceiving an effective form tutor to be approachable. For example, Childs (1999) in her small scale interview study of twenty pupils in a secondary school in England reported that all the pupils identified an effective tutor was approachable so that they could discuss things that were worrying them.</a:t>
            </a:r>
          </a:p>
          <a:p>
            <a:r>
              <a:rPr lang="en-US" i="1" dirty="0"/>
              <a:t>6. Finally bring it all together. For example:</a:t>
            </a:r>
          </a:p>
          <a:p>
            <a:r>
              <a:rPr lang="en-US" i="1" dirty="0"/>
              <a:t>This finding is supported by Cooper (1989)’s questionnaire study. However, Jackson’s (2010) more recent small-scale focus group study of thirty KS3 pupils found that although approachability was important there were some differences with older pupils in that they appreciated a tutor who could also give effective career advice.”</a:t>
            </a:r>
          </a:p>
          <a:p>
            <a:endParaRPr lang="en-US" dirty="0"/>
          </a:p>
        </p:txBody>
      </p:sp>
    </p:spTree>
    <p:extLst>
      <p:ext uri="{BB962C8B-B14F-4D97-AF65-F5344CB8AC3E}">
        <p14:creationId xmlns:p14="http://schemas.microsoft.com/office/powerpoint/2010/main" val="34326462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CB307-632D-5741-B68B-74DF0220CBF8}"/>
              </a:ext>
            </a:extLst>
          </p:cNvPr>
          <p:cNvSpPr>
            <a:spLocks noGrp="1"/>
          </p:cNvSpPr>
          <p:nvPr>
            <p:ph type="title"/>
          </p:nvPr>
        </p:nvSpPr>
        <p:spPr/>
        <p:txBody>
          <a:bodyPr/>
          <a:lstStyle/>
          <a:p>
            <a:r>
              <a:rPr lang="en-GB" dirty="0"/>
              <a:t>Critical literature – specifically</a:t>
            </a:r>
          </a:p>
        </p:txBody>
      </p:sp>
      <p:sp>
        <p:nvSpPr>
          <p:cNvPr id="3" name="Content Placeholder 2">
            <a:extLst>
              <a:ext uri="{FF2B5EF4-FFF2-40B4-BE49-F238E27FC236}">
                <a16:creationId xmlns:a16="http://schemas.microsoft.com/office/drawing/2014/main" id="{4946CA61-39DA-5549-87F0-553219CA1CC0}"/>
              </a:ext>
            </a:extLst>
          </p:cNvPr>
          <p:cNvSpPr>
            <a:spLocks noGrp="1"/>
          </p:cNvSpPr>
          <p:nvPr>
            <p:ph idx="1"/>
          </p:nvPr>
        </p:nvSpPr>
        <p:spPr/>
        <p:txBody>
          <a:bodyPr/>
          <a:lstStyle/>
          <a:p>
            <a:r>
              <a:rPr lang="en-GB" dirty="0"/>
              <a:t>Share your developing critical literature review successes and challenges.</a:t>
            </a:r>
          </a:p>
        </p:txBody>
      </p:sp>
    </p:spTree>
    <p:extLst>
      <p:ext uri="{BB962C8B-B14F-4D97-AF65-F5344CB8AC3E}">
        <p14:creationId xmlns:p14="http://schemas.microsoft.com/office/powerpoint/2010/main" val="2371878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A788E-0A4C-F449-91CF-E7A9CEC9A64C}"/>
              </a:ext>
            </a:extLst>
          </p:cNvPr>
          <p:cNvSpPr>
            <a:spLocks noGrp="1"/>
          </p:cNvSpPr>
          <p:nvPr>
            <p:ph type="title"/>
          </p:nvPr>
        </p:nvSpPr>
        <p:spPr/>
        <p:txBody>
          <a:bodyPr/>
          <a:lstStyle/>
          <a:p>
            <a:r>
              <a:rPr lang="en-US" dirty="0"/>
              <a:t>Individual critique aide-memoire</a:t>
            </a:r>
          </a:p>
        </p:txBody>
      </p:sp>
      <p:sp>
        <p:nvSpPr>
          <p:cNvPr id="3" name="Content Placeholder 2">
            <a:extLst>
              <a:ext uri="{FF2B5EF4-FFF2-40B4-BE49-F238E27FC236}">
                <a16:creationId xmlns:a16="http://schemas.microsoft.com/office/drawing/2014/main" id="{1A89CEC0-36CB-7B40-8FEC-E7E17C2FD08A}"/>
              </a:ext>
            </a:extLst>
          </p:cNvPr>
          <p:cNvSpPr>
            <a:spLocks noGrp="1"/>
          </p:cNvSpPr>
          <p:nvPr>
            <p:ph idx="1"/>
          </p:nvPr>
        </p:nvSpPr>
        <p:spPr/>
        <p:txBody>
          <a:bodyPr/>
          <a:lstStyle/>
          <a:p>
            <a:pPr marL="457200" indent="-457200">
              <a:buFont typeface="+mj-lt"/>
              <a:buAutoNum type="arabicPeriod"/>
            </a:pPr>
            <a:r>
              <a:rPr lang="en-GB" b="1" dirty="0"/>
              <a:t>Introduction</a:t>
            </a:r>
            <a:r>
              <a:rPr lang="en-GB" dirty="0"/>
              <a:t> that clearly sets out central claims made in the article and then clearly sets out the argument you are then going to make.</a:t>
            </a:r>
          </a:p>
          <a:p>
            <a:pPr marL="457200" indent="-457200">
              <a:buFont typeface="+mj-lt"/>
              <a:buAutoNum type="arabicPeriod"/>
            </a:pPr>
            <a:r>
              <a:rPr lang="en-GB" b="1" dirty="0"/>
              <a:t>Status. </a:t>
            </a:r>
            <a:r>
              <a:rPr lang="en-GB" dirty="0"/>
              <a:t>The nature of the journal (e.g., its reviewing procedures) and its status have been explored.</a:t>
            </a:r>
          </a:p>
          <a:p>
            <a:pPr marL="457200" indent="-457200">
              <a:buFont typeface="+mj-lt"/>
              <a:buAutoNum type="arabicPeriod"/>
            </a:pPr>
            <a:r>
              <a:rPr lang="en-GB" b="1" dirty="0"/>
              <a:t>Signposting</a:t>
            </a:r>
            <a:r>
              <a:rPr lang="en-GB" dirty="0"/>
              <a:t> of sections/arguments in introduction so the later argument is structured and logical. Often sustaining signposting throughout paragraphs in the review.</a:t>
            </a:r>
            <a:endParaRPr lang="en-US" dirty="0"/>
          </a:p>
        </p:txBody>
      </p:sp>
    </p:spTree>
    <p:extLst>
      <p:ext uri="{BB962C8B-B14F-4D97-AF65-F5344CB8AC3E}">
        <p14:creationId xmlns:p14="http://schemas.microsoft.com/office/powerpoint/2010/main" val="23940289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56254-1D83-5344-AFB1-E3078C2173D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5DD1807-D74E-4542-95A1-77AB0BEE1693}"/>
              </a:ext>
            </a:extLst>
          </p:cNvPr>
          <p:cNvSpPr>
            <a:spLocks noGrp="1"/>
          </p:cNvSpPr>
          <p:nvPr>
            <p:ph idx="1"/>
          </p:nvPr>
        </p:nvSpPr>
        <p:spPr/>
        <p:txBody>
          <a:bodyPr/>
          <a:lstStyle/>
          <a:p>
            <a:pPr marL="457200" indent="-457200">
              <a:buFont typeface="+mj-lt"/>
              <a:buAutoNum type="arabicPeriod" startAt="3"/>
            </a:pPr>
            <a:r>
              <a:rPr lang="en-GB" b="1" dirty="0"/>
              <a:t>Discussing key definitions </a:t>
            </a:r>
            <a:r>
              <a:rPr lang="en-GB" dirty="0"/>
              <a:t>– issue in academic writing as to what concepts/words you would seek to define and which you would assume the reader would know/share. There was a recognition that definition is important, but that definitions within a paper are not always consistently applied. Apparently key terms became less relevant through the article.</a:t>
            </a:r>
          </a:p>
          <a:p>
            <a:pPr marL="457200" indent="-457200">
              <a:buFont typeface="+mj-lt"/>
              <a:buAutoNum type="arabicPeriod" startAt="3"/>
            </a:pPr>
            <a:r>
              <a:rPr lang="en-GB" b="1" dirty="0"/>
              <a:t>Noticing clarity of research questions and aims </a:t>
            </a:r>
            <a:r>
              <a:rPr lang="en-GB" dirty="0"/>
              <a:t>and their potential contribution to the field.</a:t>
            </a:r>
          </a:p>
          <a:p>
            <a:pPr marL="457200" indent="-457200">
              <a:buFont typeface="+mj-lt"/>
              <a:buAutoNum type="arabicPeriod" startAt="3"/>
            </a:pPr>
            <a:r>
              <a:rPr lang="en-GB" b="1" dirty="0"/>
              <a:t>Age of the article </a:t>
            </a:r>
            <a:r>
              <a:rPr lang="en-GB" dirty="0"/>
              <a:t>and its continued relevance.</a:t>
            </a:r>
          </a:p>
          <a:p>
            <a:endParaRPr lang="en-US" dirty="0"/>
          </a:p>
        </p:txBody>
      </p:sp>
    </p:spTree>
    <p:extLst>
      <p:ext uri="{BB962C8B-B14F-4D97-AF65-F5344CB8AC3E}">
        <p14:creationId xmlns:p14="http://schemas.microsoft.com/office/powerpoint/2010/main" val="16955203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3F380-56A4-9C48-968F-2F73A483380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4543C7E-DD2E-3440-8DF5-8230AE3237C0}"/>
              </a:ext>
            </a:extLst>
          </p:cNvPr>
          <p:cNvSpPr>
            <a:spLocks noGrp="1"/>
          </p:cNvSpPr>
          <p:nvPr>
            <p:ph idx="1"/>
          </p:nvPr>
        </p:nvSpPr>
        <p:spPr/>
        <p:txBody>
          <a:bodyPr/>
          <a:lstStyle/>
          <a:p>
            <a:pPr marL="457200" indent="-457200">
              <a:buFont typeface="+mj-lt"/>
              <a:buAutoNum type="arabicPeriod" startAt="6"/>
            </a:pPr>
            <a:r>
              <a:rPr lang="en-GB" b="1" dirty="0"/>
              <a:t>Researching and using additional literature </a:t>
            </a:r>
            <a:r>
              <a:rPr lang="en-GB" dirty="0"/>
              <a:t>to support critique e.g. drawing on methodological studies to examine the methodology in the paper, following up on cited studies.</a:t>
            </a:r>
          </a:p>
          <a:p>
            <a:pPr marL="457200" indent="-457200">
              <a:buFont typeface="+mj-lt"/>
              <a:buAutoNum type="arabicPeriod" startAt="6"/>
            </a:pPr>
            <a:r>
              <a:rPr lang="en-GB" b="1" dirty="0"/>
              <a:t>Being constructively critical </a:t>
            </a:r>
            <a:r>
              <a:rPr lang="en-GB" dirty="0"/>
              <a:t>and then backing these up with concrete evidence from the article by, for example, using specific quotes and giving page numbers.</a:t>
            </a:r>
          </a:p>
          <a:p>
            <a:pPr marL="457200" indent="-457200">
              <a:buFont typeface="+mj-lt"/>
              <a:buAutoNum type="arabicPeriod" startAt="6"/>
            </a:pPr>
            <a:r>
              <a:rPr lang="en-GB" b="1" dirty="0"/>
              <a:t>Using technical terms to discuss research quality </a:t>
            </a:r>
            <a:r>
              <a:rPr lang="en-GB" dirty="0"/>
              <a:t>such as generalisability, validity, reliability, credibility, transferability.</a:t>
            </a:r>
          </a:p>
          <a:p>
            <a:endParaRPr lang="en-US" dirty="0"/>
          </a:p>
        </p:txBody>
      </p:sp>
    </p:spTree>
    <p:extLst>
      <p:ext uri="{BB962C8B-B14F-4D97-AF65-F5344CB8AC3E}">
        <p14:creationId xmlns:p14="http://schemas.microsoft.com/office/powerpoint/2010/main" val="5925706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38D0D-82E4-3B43-8EEE-B1566F28056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2E7DCED-5E33-0C48-B56F-0B97F9F0E74A}"/>
              </a:ext>
            </a:extLst>
          </p:cNvPr>
          <p:cNvSpPr>
            <a:spLocks noGrp="1"/>
          </p:cNvSpPr>
          <p:nvPr>
            <p:ph idx="1"/>
          </p:nvPr>
        </p:nvSpPr>
        <p:spPr/>
        <p:txBody>
          <a:bodyPr/>
          <a:lstStyle/>
          <a:p>
            <a:pPr marL="457200" indent="-457200">
              <a:buFont typeface="+mj-lt"/>
              <a:buAutoNum type="arabicPeriod" startAt="9"/>
            </a:pPr>
            <a:r>
              <a:rPr lang="en-GB" b="1" dirty="0"/>
              <a:t>Critiques included a consideration of sources:</a:t>
            </a:r>
          </a:p>
          <a:p>
            <a:r>
              <a:rPr lang="en-GB" dirty="0"/>
              <a:t>Noticing and commenting on extensive self-referencing. But also recognising it may not be the case that extensive self-referencing is necessarily a problem if the writer is an authority, for example, in that area. Some self-reporting might be expected for a researcher building a body of research on an issue.</a:t>
            </a:r>
          </a:p>
          <a:p>
            <a:r>
              <a:rPr lang="en-GB" dirty="0"/>
              <a:t>Noticing that the sources are principally from one country/context and therefore questioning how relevant this is to teacher educators in other countries and contexts.</a:t>
            </a:r>
          </a:p>
          <a:p>
            <a:endParaRPr lang="en-US" dirty="0"/>
          </a:p>
        </p:txBody>
      </p:sp>
    </p:spTree>
    <p:extLst>
      <p:ext uri="{BB962C8B-B14F-4D97-AF65-F5344CB8AC3E}">
        <p14:creationId xmlns:p14="http://schemas.microsoft.com/office/powerpoint/2010/main" val="12286147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00AB3-0647-B944-8E6C-9478215719E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367DE3-C386-4943-B26B-DCCEA99A5A33}"/>
              </a:ext>
            </a:extLst>
          </p:cNvPr>
          <p:cNvSpPr>
            <a:spLocks noGrp="1"/>
          </p:cNvSpPr>
          <p:nvPr>
            <p:ph idx="1"/>
          </p:nvPr>
        </p:nvSpPr>
        <p:spPr/>
        <p:txBody>
          <a:bodyPr/>
          <a:lstStyle/>
          <a:p>
            <a:pPr marL="457200" indent="-457200">
              <a:buFont typeface="+mj-lt"/>
              <a:buAutoNum type="arabicPeriod" startAt="10"/>
            </a:pPr>
            <a:r>
              <a:rPr lang="en-GB" b="1" dirty="0"/>
              <a:t>Critiquing the methodology and analysis:</a:t>
            </a:r>
          </a:p>
          <a:p>
            <a:r>
              <a:rPr lang="en-GB" dirty="0"/>
              <a:t>Commenting on the nature and make-up of the sample, including possible bias.</a:t>
            </a:r>
          </a:p>
          <a:p>
            <a:r>
              <a:rPr lang="en-GB" dirty="0"/>
              <a:t>Discussing what can be claimed from the sample size used.</a:t>
            </a:r>
          </a:p>
          <a:p>
            <a:r>
              <a:rPr lang="en-GB" dirty="0"/>
              <a:t>Whether the author had attended to ethics.</a:t>
            </a:r>
          </a:p>
          <a:p>
            <a:r>
              <a:rPr lang="en-GB" dirty="0"/>
              <a:t>Critique of the data collection instruments, including subject-specific features of instrument, and dilemma of using the same instrument for pre- and post-testing.</a:t>
            </a:r>
          </a:p>
          <a:p>
            <a:r>
              <a:rPr lang="en-GB" dirty="0"/>
              <a:t>Critique of statistical analysis procedures.</a:t>
            </a:r>
          </a:p>
          <a:p>
            <a:endParaRPr lang="en-US" dirty="0"/>
          </a:p>
        </p:txBody>
      </p:sp>
    </p:spTree>
    <p:extLst>
      <p:ext uri="{BB962C8B-B14F-4D97-AF65-F5344CB8AC3E}">
        <p14:creationId xmlns:p14="http://schemas.microsoft.com/office/powerpoint/2010/main" val="39008037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88479-5018-CA42-87F1-5AECEA0D987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5D3C7D9-41E7-074C-8ECF-BB3C81A12E7A}"/>
              </a:ext>
            </a:extLst>
          </p:cNvPr>
          <p:cNvSpPr>
            <a:spLocks noGrp="1"/>
          </p:cNvSpPr>
          <p:nvPr>
            <p:ph idx="1"/>
          </p:nvPr>
        </p:nvSpPr>
        <p:spPr/>
        <p:txBody>
          <a:bodyPr/>
          <a:lstStyle/>
          <a:p>
            <a:pPr marL="457200" indent="-457200">
              <a:buFont typeface="+mj-lt"/>
              <a:buAutoNum type="arabicPeriod" startAt="11"/>
            </a:pPr>
            <a:r>
              <a:rPr lang="en-GB" b="1" dirty="0"/>
              <a:t>Unsupported claims </a:t>
            </a:r>
            <a:r>
              <a:rPr lang="en-GB" dirty="0"/>
              <a:t>are critiqued.</a:t>
            </a:r>
          </a:p>
          <a:p>
            <a:pPr marL="457200" indent="-457200">
              <a:buFont typeface="+mj-lt"/>
              <a:buAutoNum type="arabicPeriod" startAt="11"/>
            </a:pPr>
            <a:r>
              <a:rPr lang="en-GB" b="1" dirty="0"/>
              <a:t>Noticing features of the article’s presentation </a:t>
            </a:r>
            <a:r>
              <a:rPr lang="en-GB" dirty="0"/>
              <a:t>– such as use of figures, diagrams and tables; accessibility of the writing; consideration of potential audience; obscuring of key points within over-dense sentences; relevance/impact of quotations; absences of information.</a:t>
            </a:r>
          </a:p>
          <a:p>
            <a:pPr marL="457200" indent="-457200">
              <a:buFont typeface="+mj-lt"/>
              <a:buAutoNum type="arabicPeriod" startAt="11"/>
            </a:pPr>
            <a:r>
              <a:rPr lang="en-GB" b="1" dirty="0"/>
              <a:t>Good reference to your own professional knowledge </a:t>
            </a:r>
            <a:r>
              <a:rPr lang="en-GB" dirty="0"/>
              <a:t>as an additional and valid source of knowledge that can be drawn on.</a:t>
            </a:r>
          </a:p>
          <a:p>
            <a:pPr marL="457200" indent="-457200">
              <a:buFont typeface="+mj-lt"/>
              <a:buAutoNum type="arabicPeriod" startAt="11"/>
            </a:pPr>
            <a:endParaRPr lang="en-GB" dirty="0"/>
          </a:p>
          <a:p>
            <a:endParaRPr lang="en-US" dirty="0"/>
          </a:p>
        </p:txBody>
      </p:sp>
    </p:spTree>
    <p:extLst>
      <p:ext uri="{BB962C8B-B14F-4D97-AF65-F5344CB8AC3E}">
        <p14:creationId xmlns:p14="http://schemas.microsoft.com/office/powerpoint/2010/main" val="25028151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6012E-760F-ED45-A014-23ED6FA8C09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03AB3B1-334A-554B-A347-F8B6C35A948E}"/>
              </a:ext>
            </a:extLst>
          </p:cNvPr>
          <p:cNvSpPr>
            <a:spLocks noGrp="1"/>
          </p:cNvSpPr>
          <p:nvPr>
            <p:ph idx="1"/>
          </p:nvPr>
        </p:nvSpPr>
        <p:spPr/>
        <p:txBody>
          <a:bodyPr/>
          <a:lstStyle/>
          <a:p>
            <a:pPr marL="457200" indent="-457200">
              <a:buFont typeface="+mj-lt"/>
              <a:buAutoNum type="arabicPeriod" startAt="14"/>
            </a:pPr>
            <a:r>
              <a:rPr lang="en-GB" b="1" dirty="0"/>
              <a:t>Findings</a:t>
            </a:r>
            <a:r>
              <a:rPr lang="en-GB" dirty="0"/>
              <a:t> – raising the issue of quantifying (e.g. the use of words like ‘some’, ‘most’ or ‘all’)  particularly in articles where there was a small sample size.</a:t>
            </a:r>
          </a:p>
          <a:p>
            <a:pPr marL="457200" indent="-457200">
              <a:buFont typeface="+mj-lt"/>
              <a:buAutoNum type="arabicPeriod" startAt="14"/>
            </a:pPr>
            <a:r>
              <a:rPr lang="en-GB" b="1" dirty="0"/>
              <a:t>Problematising findings </a:t>
            </a:r>
            <a:r>
              <a:rPr lang="en-GB" dirty="0"/>
              <a:t>through offering alternative interpretations based on the evidence presented in the article.</a:t>
            </a:r>
          </a:p>
          <a:p>
            <a:pPr marL="457200" indent="-457200">
              <a:buFont typeface="+mj-lt"/>
              <a:buAutoNum type="arabicPeriod" startAt="14"/>
            </a:pPr>
            <a:r>
              <a:rPr lang="en-GB" b="1" dirty="0"/>
              <a:t>Recognising the intended scope of the study </a:t>
            </a:r>
            <a:r>
              <a:rPr lang="en-GB" dirty="0"/>
              <a:t>(any piece of research acts within constraints) and therefore acknowledging inherent limitations of findings.</a:t>
            </a:r>
          </a:p>
          <a:p>
            <a:pPr marL="0" indent="0">
              <a:buNone/>
            </a:pPr>
            <a:r>
              <a:rPr lang="en-GB" b="1" dirty="0"/>
              <a:t>17. A consideration of the implications for you as a teacher/teacher educator/lecturer</a:t>
            </a:r>
            <a:r>
              <a:rPr lang="en-GB" dirty="0"/>
              <a:t> including the ecological validity of the study (whether the findings are applicable to your everyday setting).</a:t>
            </a:r>
          </a:p>
          <a:p>
            <a:endParaRPr lang="en-US" dirty="0"/>
          </a:p>
        </p:txBody>
      </p:sp>
    </p:spTree>
    <p:extLst>
      <p:ext uri="{BB962C8B-B14F-4D97-AF65-F5344CB8AC3E}">
        <p14:creationId xmlns:p14="http://schemas.microsoft.com/office/powerpoint/2010/main" val="23608870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2667-BB1A-474B-8159-D0CEBB2391B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4BE885D-B28C-3A45-8681-AAAFC873801A}"/>
              </a:ext>
            </a:extLst>
          </p:cNvPr>
          <p:cNvSpPr>
            <a:spLocks noGrp="1"/>
          </p:cNvSpPr>
          <p:nvPr>
            <p:ph idx="1"/>
          </p:nvPr>
        </p:nvSpPr>
        <p:spPr/>
        <p:txBody>
          <a:bodyPr>
            <a:normAutofit fontScale="92500" lnSpcReduction="20000"/>
          </a:bodyPr>
          <a:lstStyle/>
          <a:p>
            <a:pPr marL="0" indent="0">
              <a:buNone/>
            </a:pPr>
            <a:r>
              <a:rPr lang="en-US" dirty="0"/>
              <a:t>18. </a:t>
            </a:r>
            <a:r>
              <a:rPr lang="en-GB" dirty="0"/>
              <a:t>The structure pf the critique.</a:t>
            </a:r>
          </a:p>
          <a:p>
            <a:pPr marL="0" indent="0">
              <a:buNone/>
            </a:pPr>
            <a:r>
              <a:rPr lang="en-GB" dirty="0"/>
              <a:t>19. Where and how much your own professional judgement should come into your academic writing.</a:t>
            </a:r>
          </a:p>
          <a:p>
            <a:pPr marL="0" indent="0">
              <a:buNone/>
            </a:pPr>
            <a:r>
              <a:rPr lang="en-GB" dirty="0"/>
              <a:t>20. Should authors provide data collection instruments?</a:t>
            </a:r>
          </a:p>
          <a:p>
            <a:pPr marL="0" indent="0">
              <a:buNone/>
            </a:pPr>
            <a:r>
              <a:rPr lang="en-GB" dirty="0"/>
              <a:t>21. Use of quotations in academic papers?</a:t>
            </a:r>
          </a:p>
          <a:p>
            <a:pPr marL="0" indent="0">
              <a:buNone/>
            </a:pPr>
            <a:r>
              <a:rPr lang="en-GB" dirty="0"/>
              <a:t>22. Should authors set out their bias/positions in articles?</a:t>
            </a:r>
          </a:p>
          <a:p>
            <a:pPr marL="0" indent="0">
              <a:buNone/>
            </a:pPr>
            <a:r>
              <a:rPr lang="en-GB" dirty="0"/>
              <a:t>23. Professional vs. the academic balance in a critique.</a:t>
            </a:r>
          </a:p>
          <a:p>
            <a:pPr marL="0" indent="0">
              <a:buNone/>
            </a:pPr>
            <a:r>
              <a:rPr lang="en-GB" dirty="0"/>
              <a:t>24. Use of other literature to support critique</a:t>
            </a:r>
          </a:p>
          <a:p>
            <a:pPr marL="0" indent="0">
              <a:buNone/>
            </a:pPr>
            <a:r>
              <a:rPr lang="en-GB" dirty="0"/>
              <a:t>25. Issues in the use of strings of references to support a point.</a:t>
            </a:r>
          </a:p>
          <a:p>
            <a:pPr marL="0" indent="0">
              <a:buNone/>
            </a:pPr>
            <a:r>
              <a:rPr lang="en-GB" dirty="0"/>
              <a:t>26. Does the conclusion of the article feature a (re-) statement of the findings, an expression of what the findings mean for the authors, an expression about what teacher education is, or a combination of these?</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38202277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16A42-FCA5-5847-B3A9-3FADF5E1357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023255E-5985-864C-A0C9-3B06B5136A0D}"/>
              </a:ext>
            </a:extLst>
          </p:cNvPr>
          <p:cNvSpPr>
            <a:spLocks noGrp="1"/>
          </p:cNvSpPr>
          <p:nvPr>
            <p:ph idx="1"/>
          </p:nvPr>
        </p:nvSpPr>
        <p:spPr/>
        <p:txBody>
          <a:bodyPr/>
          <a:lstStyle/>
          <a:p>
            <a:pPr marL="0" indent="0">
              <a:buNone/>
            </a:pPr>
            <a:r>
              <a:rPr lang="en-US" dirty="0"/>
              <a:t>27. </a:t>
            </a:r>
            <a:r>
              <a:rPr lang="en-GB" dirty="0"/>
              <a:t>When considering the issue of possible bias in the selection of articles that are drawn on, consider looking at how sources are treated in the text as well as well as the distribution of articles that are referenced.</a:t>
            </a:r>
          </a:p>
          <a:p>
            <a:pPr marL="0" indent="0">
              <a:buNone/>
            </a:pPr>
            <a:r>
              <a:rPr lang="en-GB" dirty="0"/>
              <a:t>28. Appropriateness of language for the intended audience of the review. Checking apostrophe use. Avoiding the use of contractions (don’t use don’t!).</a:t>
            </a:r>
          </a:p>
          <a:p>
            <a:pPr marL="0" indent="0">
              <a:buNone/>
            </a:pPr>
            <a:r>
              <a:rPr lang="en-GB" dirty="0"/>
              <a:t>29. Developing the critique sheet</a:t>
            </a:r>
          </a:p>
          <a:p>
            <a:pPr marL="0" indent="0">
              <a:buNone/>
            </a:pPr>
            <a:endParaRPr lang="en-US" dirty="0"/>
          </a:p>
        </p:txBody>
      </p:sp>
    </p:spTree>
    <p:extLst>
      <p:ext uri="{BB962C8B-B14F-4D97-AF65-F5344CB8AC3E}">
        <p14:creationId xmlns:p14="http://schemas.microsoft.com/office/powerpoint/2010/main" val="5994239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039DE-9B38-9C4B-8260-7D168BE73B4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E1A0CE-4360-9F40-9BD7-31D1D212330A}"/>
              </a:ext>
            </a:extLst>
          </p:cNvPr>
          <p:cNvSpPr>
            <a:spLocks noGrp="1"/>
          </p:cNvSpPr>
          <p:nvPr>
            <p:ph idx="1"/>
          </p:nvPr>
        </p:nvSpPr>
        <p:spPr/>
        <p:txBody>
          <a:bodyPr/>
          <a:lstStyle/>
          <a:p>
            <a:r>
              <a:rPr lang="en-GB" i="1" dirty="0"/>
              <a:t>‘And when you are reading for your assignments, consider how an article might be applicable. Will it inform how you conceptualise a phenomenon? Will it inform your methods of data collection? Will it contribute to your analytical lens? Will it provide a comparison to the findings of your study in your context?’ </a:t>
            </a:r>
          </a:p>
          <a:p>
            <a:pPr algn="r"/>
            <a:r>
              <a:rPr lang="en-GB" i="1" dirty="0"/>
              <a:t>Childs, 2018, Oxford</a:t>
            </a:r>
          </a:p>
          <a:p>
            <a:endParaRPr lang="en-US" dirty="0"/>
          </a:p>
        </p:txBody>
      </p:sp>
    </p:spTree>
    <p:extLst>
      <p:ext uri="{BB962C8B-B14F-4D97-AF65-F5344CB8AC3E}">
        <p14:creationId xmlns:p14="http://schemas.microsoft.com/office/powerpoint/2010/main" val="1151427958"/>
      </p:ext>
    </p:extLst>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62466</TotalTime>
  <Words>3316</Words>
  <Application>Microsoft Office PowerPoint</Application>
  <PresentationFormat>Widescreen</PresentationFormat>
  <Paragraphs>194</Paragraphs>
  <Slides>35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Trebuchet MS</vt:lpstr>
      <vt:lpstr>Wingdings 3</vt:lpstr>
      <vt:lpstr>Facet</vt:lpstr>
      <vt:lpstr>DAY ONE  </vt:lpstr>
      <vt:lpstr>Boote, D., &amp; Beile, P. (2005) ‘Scholars before researchers: On the centrality of the dissertation literature review in research preparation’, Educational Researcher, 34(6), pp. 3-15. DOI: 10.3102/0013189X034006003  </vt:lpstr>
      <vt:lpstr>PowerPoint Presentation</vt:lpstr>
      <vt:lpstr>Welcome everybody! </vt:lpstr>
      <vt:lpstr>Mastery of your area of research – providing the evidence base for your area of interest </vt:lpstr>
      <vt:lpstr>Conducting searches of electronic databases</vt:lpstr>
      <vt:lpstr>Searching databases, the internet</vt:lpstr>
      <vt:lpstr>Identify key documents, ideas, information and practices</vt:lpstr>
      <vt:lpstr>How many sources</vt:lpstr>
      <vt:lpstr>Avoid the trap</vt:lpstr>
      <vt:lpstr>Referencing</vt:lpstr>
      <vt:lpstr>Useful verbs</vt:lpstr>
      <vt:lpstr>Structuring your Literature Review Organized, systematic, focused</vt:lpstr>
      <vt:lpstr>ACADEMIC WRITING –giving the right impression</vt:lpstr>
      <vt:lpstr>PowerPoint Presentation</vt:lpstr>
      <vt:lpstr>Yin, (2018, p.234) explains that a literature review serves two purposes, firstly to ‘show mastery of the topic’ and secondly, ‘to support the importance of your research questions.’      </vt:lpstr>
      <vt:lpstr>A few more things to consider when writing your literature review (Biggam, 2017, p.138) </vt:lpstr>
      <vt:lpstr>And…</vt:lpstr>
      <vt:lpstr>Using Citations (including quotations) Try to avoid over-quoting </vt:lpstr>
      <vt:lpstr>USEFUL E-BOOK IN THE LIBRARY Biggam, 2008, Succeeding with your Master’s Dissertation- chapter on Literature Reviews</vt:lpstr>
      <vt:lpstr>Further information about the Literature Review</vt:lpstr>
      <vt:lpstr>Critique a paper related to your area of research interest 500 words</vt:lpstr>
      <vt:lpstr>Example of how to write a critical literature review in general                                                   Childs, 2018</vt:lpstr>
      <vt:lpstr>In general - signpost, unpick each claim and bring it together               Childs, 2018</vt:lpstr>
      <vt:lpstr>Critical literature – specifically</vt:lpstr>
      <vt:lpstr>Individual critique aide-memoire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Getting started with your research study</dc:title>
  <dc:creator>User</dc:creator>
  <cp:lastModifiedBy>Susan Jones</cp:lastModifiedBy>
  <cp:revision>72</cp:revision>
  <dcterms:created xsi:type="dcterms:W3CDTF">2020-03-27T16:27:42Z</dcterms:created>
  <dcterms:modified xsi:type="dcterms:W3CDTF">2025-09-16T09:39:58Z</dcterms:modified>
</cp:coreProperties>
</file>